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 id="2147483685" r:id="rId4"/>
  </p:sldMasterIdLst>
  <p:notesMasterIdLst>
    <p:notesMasterId r:id="rId27"/>
  </p:notesMasterIdLst>
  <p:sldIdLst>
    <p:sldId id="621" r:id="rId5"/>
    <p:sldId id="716" r:id="rId6"/>
    <p:sldId id="715" r:id="rId7"/>
    <p:sldId id="257" r:id="rId8"/>
    <p:sldId id="663" r:id="rId9"/>
    <p:sldId id="710" r:id="rId10"/>
    <p:sldId id="711" r:id="rId11"/>
    <p:sldId id="712" r:id="rId12"/>
    <p:sldId id="671" r:id="rId13"/>
    <p:sldId id="717" r:id="rId14"/>
    <p:sldId id="718" r:id="rId15"/>
    <p:sldId id="664" r:id="rId16"/>
    <p:sldId id="636" r:id="rId17"/>
    <p:sldId id="665" r:id="rId18"/>
    <p:sldId id="638" r:id="rId19"/>
    <p:sldId id="675" r:id="rId20"/>
    <p:sldId id="677" r:id="rId21"/>
    <p:sldId id="678" r:id="rId22"/>
    <p:sldId id="719" r:id="rId23"/>
    <p:sldId id="720" r:id="rId24"/>
    <p:sldId id="713" r:id="rId25"/>
    <p:sldId id="704" r:id="rId26"/>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510" autoAdjust="0"/>
    <p:restoredTop sz="51332" autoAdjust="0"/>
  </p:normalViewPr>
  <p:slideViewPr>
    <p:cSldViewPr>
      <p:cViewPr varScale="1">
        <p:scale>
          <a:sx n="112" d="100"/>
          <a:sy n="112" d="100"/>
        </p:scale>
        <p:origin x="1398"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DF3D81-1E58-491F-9C56-D50C34C45D9D}"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FFBE4FF2-CA56-4BDE-A8E9-1E3279C71E2D}">
      <dgm:prSet/>
      <dgm:spPr/>
      <dgm:t>
        <a:bodyPr/>
        <a:lstStyle/>
        <a:p>
          <a:r>
            <a:rPr lang="en-GB"/>
            <a:t>A clear link back to the main topic of the assignment.  </a:t>
          </a:r>
          <a:endParaRPr lang="en-US"/>
        </a:p>
      </dgm:t>
    </dgm:pt>
    <dgm:pt modelId="{B0127557-EA13-41B6-AB43-60720D8A5789}" type="parTrans" cxnId="{BE10A64C-5886-4E7C-8B92-A5B0FF548DD3}">
      <dgm:prSet/>
      <dgm:spPr/>
      <dgm:t>
        <a:bodyPr/>
        <a:lstStyle/>
        <a:p>
          <a:endParaRPr lang="en-US"/>
        </a:p>
      </dgm:t>
    </dgm:pt>
    <dgm:pt modelId="{C276AC0B-3795-45F3-BA2F-619CCAD588EB}" type="sibTrans" cxnId="{BE10A64C-5886-4E7C-8B92-A5B0FF548DD3}">
      <dgm:prSet/>
      <dgm:spPr/>
      <dgm:t>
        <a:bodyPr/>
        <a:lstStyle/>
        <a:p>
          <a:endParaRPr lang="en-US"/>
        </a:p>
      </dgm:t>
    </dgm:pt>
    <dgm:pt modelId="{9B75867C-EED3-4254-A2BF-C3682EF9CEBA}">
      <dgm:prSet/>
      <dgm:spPr/>
      <dgm:t>
        <a:bodyPr/>
        <a:lstStyle/>
        <a:p>
          <a:r>
            <a:rPr lang="en-GB"/>
            <a:t>A summary of the key information presented in your work. </a:t>
          </a:r>
          <a:endParaRPr lang="en-US"/>
        </a:p>
      </dgm:t>
    </dgm:pt>
    <dgm:pt modelId="{52441831-8944-4FA1-AD6A-B36DE9A0B391}" type="parTrans" cxnId="{E307A015-6C83-4DBB-8E23-701ADE9F6D63}">
      <dgm:prSet/>
      <dgm:spPr/>
      <dgm:t>
        <a:bodyPr/>
        <a:lstStyle/>
        <a:p>
          <a:endParaRPr lang="en-US"/>
        </a:p>
      </dgm:t>
    </dgm:pt>
    <dgm:pt modelId="{70BC845D-FCB1-4544-BEF6-8D78FBD56E91}" type="sibTrans" cxnId="{E307A015-6C83-4DBB-8E23-701ADE9F6D63}">
      <dgm:prSet/>
      <dgm:spPr/>
      <dgm:t>
        <a:bodyPr/>
        <a:lstStyle/>
        <a:p>
          <a:endParaRPr lang="en-US"/>
        </a:p>
      </dgm:t>
    </dgm:pt>
    <dgm:pt modelId="{79A31654-3B22-4712-AA1F-BAAB18BCBF08}" type="pres">
      <dgm:prSet presAssocID="{E5DF3D81-1E58-491F-9C56-D50C34C45D9D}" presName="hierChild1" presStyleCnt="0">
        <dgm:presLayoutVars>
          <dgm:chPref val="1"/>
          <dgm:dir/>
          <dgm:animOne val="branch"/>
          <dgm:animLvl val="lvl"/>
          <dgm:resizeHandles/>
        </dgm:presLayoutVars>
      </dgm:prSet>
      <dgm:spPr/>
    </dgm:pt>
    <dgm:pt modelId="{14C6E206-08CB-4C28-9B43-D0D0B6B28274}" type="pres">
      <dgm:prSet presAssocID="{FFBE4FF2-CA56-4BDE-A8E9-1E3279C71E2D}" presName="hierRoot1" presStyleCnt="0"/>
      <dgm:spPr/>
    </dgm:pt>
    <dgm:pt modelId="{77BC4DFA-7994-4E42-A816-0AF9FC405967}" type="pres">
      <dgm:prSet presAssocID="{FFBE4FF2-CA56-4BDE-A8E9-1E3279C71E2D}" presName="composite" presStyleCnt="0"/>
      <dgm:spPr/>
    </dgm:pt>
    <dgm:pt modelId="{5F035859-295C-4A07-BFB3-2BC895B510A6}" type="pres">
      <dgm:prSet presAssocID="{FFBE4FF2-CA56-4BDE-A8E9-1E3279C71E2D}" presName="background" presStyleLbl="node0" presStyleIdx="0" presStyleCnt="2"/>
      <dgm:spPr/>
    </dgm:pt>
    <dgm:pt modelId="{2D3DD696-0204-4A94-B7C4-A443392C29E9}" type="pres">
      <dgm:prSet presAssocID="{FFBE4FF2-CA56-4BDE-A8E9-1E3279C71E2D}" presName="text" presStyleLbl="fgAcc0" presStyleIdx="0" presStyleCnt="2">
        <dgm:presLayoutVars>
          <dgm:chPref val="3"/>
        </dgm:presLayoutVars>
      </dgm:prSet>
      <dgm:spPr/>
    </dgm:pt>
    <dgm:pt modelId="{77CCECE1-3467-411A-AFEA-F803F935B7C5}" type="pres">
      <dgm:prSet presAssocID="{FFBE4FF2-CA56-4BDE-A8E9-1E3279C71E2D}" presName="hierChild2" presStyleCnt="0"/>
      <dgm:spPr/>
    </dgm:pt>
    <dgm:pt modelId="{DECA571A-95FE-47B5-A616-E2F4CD3F42FC}" type="pres">
      <dgm:prSet presAssocID="{9B75867C-EED3-4254-A2BF-C3682EF9CEBA}" presName="hierRoot1" presStyleCnt="0"/>
      <dgm:spPr/>
    </dgm:pt>
    <dgm:pt modelId="{FBB1EB01-03D5-4551-B22F-5B0C4B2317C1}" type="pres">
      <dgm:prSet presAssocID="{9B75867C-EED3-4254-A2BF-C3682EF9CEBA}" presName="composite" presStyleCnt="0"/>
      <dgm:spPr/>
    </dgm:pt>
    <dgm:pt modelId="{1415CD65-FCF7-4BA0-8787-334E1D2C5ECF}" type="pres">
      <dgm:prSet presAssocID="{9B75867C-EED3-4254-A2BF-C3682EF9CEBA}" presName="background" presStyleLbl="node0" presStyleIdx="1" presStyleCnt="2"/>
      <dgm:spPr/>
    </dgm:pt>
    <dgm:pt modelId="{BDF7AA0D-9D73-49E5-9FC6-38D418361D45}" type="pres">
      <dgm:prSet presAssocID="{9B75867C-EED3-4254-A2BF-C3682EF9CEBA}" presName="text" presStyleLbl="fgAcc0" presStyleIdx="1" presStyleCnt="2">
        <dgm:presLayoutVars>
          <dgm:chPref val="3"/>
        </dgm:presLayoutVars>
      </dgm:prSet>
      <dgm:spPr/>
    </dgm:pt>
    <dgm:pt modelId="{98EE97EC-12EE-4EAB-B90B-4FD113C69F43}" type="pres">
      <dgm:prSet presAssocID="{9B75867C-EED3-4254-A2BF-C3682EF9CEBA}" presName="hierChild2" presStyleCnt="0"/>
      <dgm:spPr/>
    </dgm:pt>
  </dgm:ptLst>
  <dgm:cxnLst>
    <dgm:cxn modelId="{E307A015-6C83-4DBB-8E23-701ADE9F6D63}" srcId="{E5DF3D81-1E58-491F-9C56-D50C34C45D9D}" destId="{9B75867C-EED3-4254-A2BF-C3682EF9CEBA}" srcOrd="1" destOrd="0" parTransId="{52441831-8944-4FA1-AD6A-B36DE9A0B391}" sibTransId="{70BC845D-FCB1-4544-BEF6-8D78FBD56E91}"/>
    <dgm:cxn modelId="{BE10A64C-5886-4E7C-8B92-A5B0FF548DD3}" srcId="{E5DF3D81-1E58-491F-9C56-D50C34C45D9D}" destId="{FFBE4FF2-CA56-4BDE-A8E9-1E3279C71E2D}" srcOrd="0" destOrd="0" parTransId="{B0127557-EA13-41B6-AB43-60720D8A5789}" sibTransId="{C276AC0B-3795-45F3-BA2F-619CCAD588EB}"/>
    <dgm:cxn modelId="{1BF1E574-EB38-4062-BB45-9B9FE99F2610}" type="presOf" srcId="{E5DF3D81-1E58-491F-9C56-D50C34C45D9D}" destId="{79A31654-3B22-4712-AA1F-BAAB18BCBF08}" srcOrd="0" destOrd="0" presId="urn:microsoft.com/office/officeart/2005/8/layout/hierarchy1"/>
    <dgm:cxn modelId="{614B5A9B-3690-4531-8894-673CAB677DD0}" type="presOf" srcId="{FFBE4FF2-CA56-4BDE-A8E9-1E3279C71E2D}" destId="{2D3DD696-0204-4A94-B7C4-A443392C29E9}" srcOrd="0" destOrd="0" presId="urn:microsoft.com/office/officeart/2005/8/layout/hierarchy1"/>
    <dgm:cxn modelId="{1A1309CF-609A-4D9D-93CB-6107EF9F8AD9}" type="presOf" srcId="{9B75867C-EED3-4254-A2BF-C3682EF9CEBA}" destId="{BDF7AA0D-9D73-49E5-9FC6-38D418361D45}" srcOrd="0" destOrd="0" presId="urn:microsoft.com/office/officeart/2005/8/layout/hierarchy1"/>
    <dgm:cxn modelId="{5EC0C421-75BA-4C18-9837-A7E9B3EE7515}" type="presParOf" srcId="{79A31654-3B22-4712-AA1F-BAAB18BCBF08}" destId="{14C6E206-08CB-4C28-9B43-D0D0B6B28274}" srcOrd="0" destOrd="0" presId="urn:microsoft.com/office/officeart/2005/8/layout/hierarchy1"/>
    <dgm:cxn modelId="{3279B73E-6407-40C1-BEDA-82999AD172BE}" type="presParOf" srcId="{14C6E206-08CB-4C28-9B43-D0D0B6B28274}" destId="{77BC4DFA-7994-4E42-A816-0AF9FC405967}" srcOrd="0" destOrd="0" presId="urn:microsoft.com/office/officeart/2005/8/layout/hierarchy1"/>
    <dgm:cxn modelId="{C9AE2336-E043-4117-B665-368E8A8ABABD}" type="presParOf" srcId="{77BC4DFA-7994-4E42-A816-0AF9FC405967}" destId="{5F035859-295C-4A07-BFB3-2BC895B510A6}" srcOrd="0" destOrd="0" presId="urn:microsoft.com/office/officeart/2005/8/layout/hierarchy1"/>
    <dgm:cxn modelId="{ED628BF2-1F4E-49EF-A68A-B09497F2CB5B}" type="presParOf" srcId="{77BC4DFA-7994-4E42-A816-0AF9FC405967}" destId="{2D3DD696-0204-4A94-B7C4-A443392C29E9}" srcOrd="1" destOrd="0" presId="urn:microsoft.com/office/officeart/2005/8/layout/hierarchy1"/>
    <dgm:cxn modelId="{0CB9F9A4-5405-4796-BFB5-85355A0F4916}" type="presParOf" srcId="{14C6E206-08CB-4C28-9B43-D0D0B6B28274}" destId="{77CCECE1-3467-411A-AFEA-F803F935B7C5}" srcOrd="1" destOrd="0" presId="urn:microsoft.com/office/officeart/2005/8/layout/hierarchy1"/>
    <dgm:cxn modelId="{EAC708D7-A231-4826-9B2C-D1FB9EA6B65B}" type="presParOf" srcId="{79A31654-3B22-4712-AA1F-BAAB18BCBF08}" destId="{DECA571A-95FE-47B5-A616-E2F4CD3F42FC}" srcOrd="1" destOrd="0" presId="urn:microsoft.com/office/officeart/2005/8/layout/hierarchy1"/>
    <dgm:cxn modelId="{7D16EA9C-3F57-42E6-9CEF-8BC3B540BFCB}" type="presParOf" srcId="{DECA571A-95FE-47B5-A616-E2F4CD3F42FC}" destId="{FBB1EB01-03D5-4551-B22F-5B0C4B2317C1}" srcOrd="0" destOrd="0" presId="urn:microsoft.com/office/officeart/2005/8/layout/hierarchy1"/>
    <dgm:cxn modelId="{2A185D3B-E9B0-4625-A41B-D28270FA3A97}" type="presParOf" srcId="{FBB1EB01-03D5-4551-B22F-5B0C4B2317C1}" destId="{1415CD65-FCF7-4BA0-8787-334E1D2C5ECF}" srcOrd="0" destOrd="0" presId="urn:microsoft.com/office/officeart/2005/8/layout/hierarchy1"/>
    <dgm:cxn modelId="{02CF6575-CDF5-4B4A-8702-97CFF86FCD00}" type="presParOf" srcId="{FBB1EB01-03D5-4551-B22F-5B0C4B2317C1}" destId="{BDF7AA0D-9D73-49E5-9FC6-38D418361D45}" srcOrd="1" destOrd="0" presId="urn:microsoft.com/office/officeart/2005/8/layout/hierarchy1"/>
    <dgm:cxn modelId="{D0FE0D4E-E12A-476C-A7A8-48F90A183079}" type="presParOf" srcId="{DECA571A-95FE-47B5-A616-E2F4CD3F42FC}" destId="{98EE97EC-12EE-4EAB-B90B-4FD113C69F4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035859-295C-4A07-BFB3-2BC895B510A6}">
      <dsp:nvSpPr>
        <dsp:cNvPr id="0" name=""/>
        <dsp:cNvSpPr/>
      </dsp:nvSpPr>
      <dsp:spPr>
        <a:xfrm>
          <a:off x="1000" y="544413"/>
          <a:ext cx="3511658" cy="22299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3DD696-0204-4A94-B7C4-A443392C29E9}">
      <dsp:nvSpPr>
        <dsp:cNvPr id="0" name=""/>
        <dsp:cNvSpPr/>
      </dsp:nvSpPr>
      <dsp:spPr>
        <a:xfrm>
          <a:off x="391184"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clear link back to the main topic of the assignment.  </a:t>
          </a:r>
          <a:endParaRPr lang="en-US" sz="3000" kern="1200"/>
        </a:p>
      </dsp:txBody>
      <dsp:txXfrm>
        <a:off x="456496" y="980400"/>
        <a:ext cx="3381034" cy="2099279"/>
      </dsp:txXfrm>
    </dsp:sp>
    <dsp:sp modelId="{1415CD65-FCF7-4BA0-8787-334E1D2C5ECF}">
      <dsp:nvSpPr>
        <dsp:cNvPr id="0" name=""/>
        <dsp:cNvSpPr/>
      </dsp:nvSpPr>
      <dsp:spPr>
        <a:xfrm>
          <a:off x="4293027" y="544413"/>
          <a:ext cx="3511658" cy="222990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F7AA0D-9D73-49E5-9FC6-38D418361D45}">
      <dsp:nvSpPr>
        <dsp:cNvPr id="0" name=""/>
        <dsp:cNvSpPr/>
      </dsp:nvSpPr>
      <dsp:spPr>
        <a:xfrm>
          <a:off x="4683211" y="915088"/>
          <a:ext cx="3511658" cy="222990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summary of the key information presented in your work. </a:t>
          </a:r>
          <a:endParaRPr lang="en-US" sz="3000" kern="1200"/>
        </a:p>
      </dsp:txBody>
      <dsp:txXfrm>
        <a:off x="4748523" y="980400"/>
        <a:ext cx="3381034" cy="209927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17/10/2023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17/10/2023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17/10/2023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17/10/2023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17/10/2023</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17/10/2023</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17/10/2023</a:t>
            </a:fld>
            <a:endParaRPr lang="en-GB" dirty="0"/>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17/10/2023</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17/10/2023</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17/10/2023</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17/10/2023</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17/10/2023</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17/10/2023</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17/10/2023</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457172" y="273352"/>
            <a:ext cx="8228763" cy="1145009"/>
          </a:xfrm>
          <a:prstGeom prst="rect">
            <a:avLst/>
          </a:prstGeom>
        </p:spPr>
        <p:txBody>
          <a:bodyPr lIns="0" tIns="0" rIns="0" bIns="0" anchor="ctr"/>
          <a:lstStyle/>
          <a:p>
            <a:pPr algn="ctr"/>
            <a:endParaRPr lang="en-GB" sz="3991" b="0" strike="noStrike" spc="-1">
              <a:solidFill>
                <a:srgbClr val="000000"/>
              </a:solidFill>
              <a:uFill>
                <a:solidFill>
                  <a:srgbClr val="FFFFFF"/>
                </a:solidFill>
              </a:uFill>
              <a:latin typeface="Arial"/>
            </a:endParaRPr>
          </a:p>
        </p:txBody>
      </p:sp>
      <p:sp>
        <p:nvSpPr>
          <p:cNvPr id="8" name="PlaceHolder 2"/>
          <p:cNvSpPr>
            <a:spLocks noGrp="1"/>
          </p:cNvSpPr>
          <p:nvPr>
            <p:ph type="body"/>
          </p:nvPr>
        </p:nvSpPr>
        <p:spPr>
          <a:xfrm>
            <a:off x="457172" y="1604841"/>
            <a:ext cx="8228763" cy="3977484"/>
          </a:xfrm>
          <a:prstGeom prst="rect">
            <a:avLst/>
          </a:prstGeom>
        </p:spPr>
        <p:txBody>
          <a:bodyPr lIns="0" tIns="0" rIns="0" bIns="0"/>
          <a:lstStyle/>
          <a:p>
            <a:endParaRPr lang="en-GB" sz="2903" b="0" strike="noStrike" spc="-1">
              <a:solidFill>
                <a:srgbClr val="000000"/>
              </a:solidFill>
              <a:uFill>
                <a:solidFill>
                  <a:srgbClr val="FFFFFF"/>
                </a:solidFill>
              </a:uFill>
              <a:latin typeface="Arial"/>
            </a:endParaRPr>
          </a:p>
        </p:txBody>
      </p:sp>
    </p:spTree>
    <p:extLst>
      <p:ext uri="{BB962C8B-B14F-4D97-AF65-F5344CB8AC3E}">
        <p14:creationId xmlns:p14="http://schemas.microsoft.com/office/powerpoint/2010/main" val="329720698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82919678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6"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47" name="PlaceHolder 2"/>
          <p:cNvSpPr>
            <a:spLocks noGrp="1"/>
          </p:cNvSpPr>
          <p:nvPr>
            <p:ph type="subTitle"/>
          </p:nvPr>
        </p:nvSpPr>
        <p:spPr>
          <a:xfrm>
            <a:off x="457200" y="1600200"/>
            <a:ext cx="8229240" cy="391680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299120602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8"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49" name="PlaceHolder 2"/>
          <p:cNvSpPr>
            <a:spLocks noGrp="1"/>
          </p:cNvSpPr>
          <p:nvPr>
            <p:ph type="body"/>
          </p:nvPr>
        </p:nvSpPr>
        <p:spPr>
          <a:xfrm>
            <a:off x="457200" y="1600200"/>
            <a:ext cx="822924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707256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5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51"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2"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9252283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Tree>
    <p:extLst>
      <p:ext uri="{BB962C8B-B14F-4D97-AF65-F5344CB8AC3E}">
        <p14:creationId xmlns:p14="http://schemas.microsoft.com/office/powerpoint/2010/main" val="39394128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54" name="PlaceHolder 1"/>
          <p:cNvSpPr>
            <a:spLocks noGrp="1"/>
          </p:cNvSpPr>
          <p:nvPr>
            <p:ph type="subTitle"/>
          </p:nvPr>
        </p:nvSpPr>
        <p:spPr>
          <a:xfrm>
            <a:off x="457200" y="274680"/>
            <a:ext cx="8229240" cy="529776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9927718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56"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7" name="PlaceHolder 3"/>
          <p:cNvSpPr>
            <a:spLocks noGrp="1"/>
          </p:cNvSpPr>
          <p:nvPr>
            <p:ph type="body"/>
          </p:nvPr>
        </p:nvSpPr>
        <p:spPr>
          <a:xfrm>
            <a:off x="467424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58"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17887710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9"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0" name="PlaceHolder 2"/>
          <p:cNvSpPr>
            <a:spLocks noGrp="1"/>
          </p:cNvSpPr>
          <p:nvPr>
            <p:ph type="body"/>
          </p:nvPr>
        </p:nvSpPr>
        <p:spPr>
          <a:xfrm>
            <a:off x="457200" y="1600200"/>
            <a:ext cx="4015800" cy="391680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1"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2" name="PlaceHolder 4"/>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29987778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63"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4"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5"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6" name="PlaceHolder 4"/>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4049033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68" name="PlaceHolder 2"/>
          <p:cNvSpPr>
            <a:spLocks noGrp="1"/>
          </p:cNvSpPr>
          <p:nvPr>
            <p:ph type="body"/>
          </p:nvPr>
        </p:nvSpPr>
        <p:spPr>
          <a:xfrm>
            <a:off x="457200" y="160020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69" name="PlaceHolder 3"/>
          <p:cNvSpPr>
            <a:spLocks noGrp="1"/>
          </p:cNvSpPr>
          <p:nvPr>
            <p:ph type="body"/>
          </p:nvPr>
        </p:nvSpPr>
        <p:spPr>
          <a:xfrm>
            <a:off x="457200" y="3646080"/>
            <a:ext cx="822924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201254422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70"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71" name="PlaceHolder 2"/>
          <p:cNvSpPr>
            <a:spLocks noGrp="1"/>
          </p:cNvSpPr>
          <p:nvPr>
            <p:ph type="body"/>
          </p:nvPr>
        </p:nvSpPr>
        <p:spPr>
          <a:xfrm>
            <a:off x="45720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2" name="PlaceHolder 3"/>
          <p:cNvSpPr>
            <a:spLocks noGrp="1"/>
          </p:cNvSpPr>
          <p:nvPr>
            <p:ph type="body"/>
          </p:nvPr>
        </p:nvSpPr>
        <p:spPr>
          <a:xfrm>
            <a:off x="4674240" y="160020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3" name="PlaceHolder 4"/>
          <p:cNvSpPr>
            <a:spLocks noGrp="1"/>
          </p:cNvSpPr>
          <p:nvPr>
            <p:ph type="body"/>
          </p:nvPr>
        </p:nvSpPr>
        <p:spPr>
          <a:xfrm>
            <a:off x="45720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4" name="PlaceHolder 5"/>
          <p:cNvSpPr>
            <a:spLocks noGrp="1"/>
          </p:cNvSpPr>
          <p:nvPr>
            <p:ph type="body"/>
          </p:nvPr>
        </p:nvSpPr>
        <p:spPr>
          <a:xfrm>
            <a:off x="4674240" y="3646080"/>
            <a:ext cx="40158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321796925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457200" y="274680"/>
            <a:ext cx="8229240" cy="1142640"/>
          </a:xfrm>
          <a:prstGeom prst="rect">
            <a:avLst/>
          </a:prstGeom>
        </p:spPr>
        <p:txBody>
          <a:bodyPr lIns="0" tIns="0" rIns="0" bIns="0" anchor="ctr">
            <a:noAutofit/>
          </a:bodyPr>
          <a:lstStyle/>
          <a:p>
            <a:endParaRPr lang="en-US" sz="4400" b="0" strike="noStrike" spc="-1">
              <a:solidFill>
                <a:srgbClr val="000000"/>
              </a:solidFill>
              <a:latin typeface="Arial"/>
            </a:endParaRPr>
          </a:p>
        </p:txBody>
      </p:sp>
      <p:sp>
        <p:nvSpPr>
          <p:cNvPr id="76" name="PlaceHolder 2"/>
          <p:cNvSpPr>
            <a:spLocks noGrp="1"/>
          </p:cNvSpPr>
          <p:nvPr>
            <p:ph type="body"/>
          </p:nvPr>
        </p:nvSpPr>
        <p:spPr>
          <a:xfrm>
            <a:off x="45720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7" name="PlaceHolder 3"/>
          <p:cNvSpPr>
            <a:spLocks noGrp="1"/>
          </p:cNvSpPr>
          <p:nvPr>
            <p:ph type="body"/>
          </p:nvPr>
        </p:nvSpPr>
        <p:spPr>
          <a:xfrm>
            <a:off x="323964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8" name="PlaceHolder 4"/>
          <p:cNvSpPr>
            <a:spLocks noGrp="1"/>
          </p:cNvSpPr>
          <p:nvPr>
            <p:ph type="body"/>
          </p:nvPr>
        </p:nvSpPr>
        <p:spPr>
          <a:xfrm>
            <a:off x="6022080" y="160020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79" name="PlaceHolder 5"/>
          <p:cNvSpPr>
            <a:spLocks noGrp="1"/>
          </p:cNvSpPr>
          <p:nvPr>
            <p:ph type="body"/>
          </p:nvPr>
        </p:nvSpPr>
        <p:spPr>
          <a:xfrm>
            <a:off x="45720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80" name="PlaceHolder 6"/>
          <p:cNvSpPr>
            <a:spLocks noGrp="1"/>
          </p:cNvSpPr>
          <p:nvPr>
            <p:ph type="body"/>
          </p:nvPr>
        </p:nvSpPr>
        <p:spPr>
          <a:xfrm>
            <a:off x="323964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
        <p:nvSpPr>
          <p:cNvPr id="81" name="PlaceHolder 7"/>
          <p:cNvSpPr>
            <a:spLocks noGrp="1"/>
          </p:cNvSpPr>
          <p:nvPr>
            <p:ph type="body"/>
          </p:nvPr>
        </p:nvSpPr>
        <p:spPr>
          <a:xfrm>
            <a:off x="6022080" y="3646080"/>
            <a:ext cx="2649600" cy="1868040"/>
          </a:xfrm>
          <a:prstGeom prst="rect">
            <a:avLst/>
          </a:prstGeom>
        </p:spPr>
        <p:txBody>
          <a:bodyPr lIns="0" tIns="0" rIns="0" bIns="0">
            <a:normAutofit/>
          </a:bodyPr>
          <a:lstStyle/>
          <a:p>
            <a:endParaRPr lang="en-US" sz="3200" b="0" strike="noStrike" spc="-1">
              <a:solidFill>
                <a:srgbClr val="000000"/>
              </a:solidFill>
              <a:latin typeface="Myriad Pro"/>
            </a:endParaRPr>
          </a:p>
        </p:txBody>
      </p:sp>
    </p:spTree>
    <p:extLst>
      <p:ext uri="{BB962C8B-B14F-4D97-AF65-F5344CB8AC3E}">
        <p14:creationId xmlns:p14="http://schemas.microsoft.com/office/powerpoint/2010/main" val="15925614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slideLayout" Target="../slideLayouts/slideLayout34.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13" Type="http://schemas.openxmlformats.org/officeDocument/2006/relationships/theme" Target="../theme/theme4.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slideLayout" Target="../slideLayouts/slideLayout46.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 Id="rId14" Type="http://schemas.openxmlformats.org/officeDocument/2006/relationships/image" Target="../media/image3.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17/10/2023</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17/10/2023</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17/10/2023</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98" r:id="rId12"/>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41" name="PlaceHolder 1"/>
          <p:cNvSpPr>
            <a:spLocks noGrp="1"/>
          </p:cNvSpPr>
          <p:nvPr>
            <p:ph type="title"/>
          </p:nvPr>
        </p:nvSpPr>
        <p:spPr>
          <a:xfrm>
            <a:off x="457200" y="274680"/>
            <a:ext cx="8229240" cy="1142640"/>
          </a:xfrm>
          <a:prstGeom prst="rect">
            <a:avLst/>
          </a:prstGeom>
        </p:spPr>
        <p:txBody>
          <a:bodyPr anchor="ctr">
            <a:noAutofit/>
          </a:bodyPr>
          <a:lstStyle/>
          <a:p>
            <a:pPr algn="ctr">
              <a:lnSpc>
                <a:spcPct val="100000"/>
              </a:lnSpc>
            </a:pPr>
            <a:r>
              <a:rPr lang="en-US" sz="4400" b="0" strike="noStrike" spc="-1">
                <a:solidFill>
                  <a:srgbClr val="000000"/>
                </a:solidFill>
                <a:latin typeface="Myriad Pro"/>
              </a:rPr>
              <a:t>Click to edit Master title style</a:t>
            </a:r>
            <a:endParaRPr lang="en-US" sz="4400" b="0" strike="noStrike" spc="-1">
              <a:solidFill>
                <a:srgbClr val="000000"/>
              </a:solidFill>
              <a:latin typeface="Arial"/>
            </a:endParaRPr>
          </a:p>
        </p:txBody>
      </p:sp>
      <p:sp>
        <p:nvSpPr>
          <p:cNvPr id="42" name="PlaceHolder 2"/>
          <p:cNvSpPr>
            <a:spLocks noGrp="1"/>
          </p:cNvSpPr>
          <p:nvPr>
            <p:ph type="body"/>
          </p:nvPr>
        </p:nvSpPr>
        <p:spPr>
          <a:xfrm>
            <a:off x="457200" y="1600200"/>
            <a:ext cx="8229240" cy="3916800"/>
          </a:xfrm>
          <a:prstGeom prst="rect">
            <a:avLst/>
          </a:prstGeom>
        </p:spPr>
        <p:txBody>
          <a:bodyPr>
            <a:noAutofit/>
          </a:bodyPr>
          <a:lstStyle/>
          <a:p>
            <a:pPr marL="343080" indent="-342720">
              <a:lnSpc>
                <a:spcPct val="100000"/>
              </a:lnSpc>
              <a:spcBef>
                <a:spcPts val="641"/>
              </a:spcBef>
              <a:buClr>
                <a:srgbClr val="000000"/>
              </a:buClr>
              <a:buFont typeface="Arial"/>
              <a:buChar char="•"/>
            </a:pPr>
            <a:r>
              <a:rPr lang="en-US" sz="3200" b="0" strike="noStrike" spc="-1">
                <a:solidFill>
                  <a:srgbClr val="000000"/>
                </a:solidFill>
                <a:latin typeface="Myriad Pro"/>
              </a:rPr>
              <a:t>Edit Master text styles</a:t>
            </a:r>
          </a:p>
          <a:p>
            <a:pPr marL="743040" lvl="1" indent="-285480">
              <a:lnSpc>
                <a:spcPct val="100000"/>
              </a:lnSpc>
              <a:spcBef>
                <a:spcPts val="561"/>
              </a:spcBef>
              <a:buClr>
                <a:srgbClr val="000000"/>
              </a:buClr>
              <a:buFont typeface="Arial"/>
              <a:buChar char="–"/>
            </a:pPr>
            <a:r>
              <a:rPr lang="en-US" sz="2800" b="0" strike="noStrike" spc="-1">
                <a:solidFill>
                  <a:srgbClr val="000000"/>
                </a:solidFill>
                <a:latin typeface="Myriad Pro"/>
              </a:rPr>
              <a:t>Second level</a:t>
            </a:r>
          </a:p>
          <a:p>
            <a:pPr marL="1143000" lvl="2" indent="-228240">
              <a:lnSpc>
                <a:spcPct val="100000"/>
              </a:lnSpc>
              <a:spcBef>
                <a:spcPts val="479"/>
              </a:spcBef>
              <a:buClr>
                <a:srgbClr val="000000"/>
              </a:buClr>
              <a:buFont typeface="Arial"/>
              <a:buChar char="•"/>
            </a:pPr>
            <a:r>
              <a:rPr lang="en-US" sz="2400" b="0" strike="noStrike" spc="-1">
                <a:solidFill>
                  <a:srgbClr val="000000"/>
                </a:solidFill>
                <a:latin typeface="Myriad Pro"/>
              </a:rPr>
              <a:t>Third level</a:t>
            </a:r>
          </a:p>
          <a:p>
            <a:pPr marL="1600200" lvl="3" indent="-228240">
              <a:lnSpc>
                <a:spcPct val="100000"/>
              </a:lnSpc>
              <a:spcBef>
                <a:spcPts val="400"/>
              </a:spcBef>
              <a:buClr>
                <a:srgbClr val="000000"/>
              </a:buClr>
              <a:buFont typeface="Arial"/>
              <a:buChar char="–"/>
            </a:pPr>
            <a:r>
              <a:rPr lang="en-US" sz="2000" b="0" strike="noStrike" spc="-1">
                <a:solidFill>
                  <a:srgbClr val="000000"/>
                </a:solidFill>
                <a:latin typeface="Myriad Pro"/>
              </a:rPr>
              <a:t>Fourth level</a:t>
            </a:r>
          </a:p>
          <a:p>
            <a:pPr marL="2057400" lvl="4" indent="-228240">
              <a:lnSpc>
                <a:spcPct val="100000"/>
              </a:lnSpc>
              <a:spcBef>
                <a:spcPts val="400"/>
              </a:spcBef>
              <a:buClr>
                <a:srgbClr val="000000"/>
              </a:buClr>
              <a:buFont typeface="Arial"/>
              <a:buChar char="»"/>
            </a:pPr>
            <a:r>
              <a:rPr lang="en-US" sz="2000" b="0" strike="noStrike" spc="-1">
                <a:solidFill>
                  <a:srgbClr val="000000"/>
                </a:solidFill>
                <a:latin typeface="Myriad Pro"/>
              </a:rPr>
              <a:t>Fifth level</a:t>
            </a:r>
          </a:p>
        </p:txBody>
      </p:sp>
      <p:sp>
        <p:nvSpPr>
          <p:cNvPr id="43" name="PlaceHolder 3"/>
          <p:cNvSpPr>
            <a:spLocks noGrp="1"/>
          </p:cNvSpPr>
          <p:nvPr>
            <p:ph type="dt"/>
          </p:nvPr>
        </p:nvSpPr>
        <p:spPr>
          <a:xfrm>
            <a:off x="250920" y="6524640"/>
            <a:ext cx="971280" cy="218880"/>
          </a:xfrm>
          <a:prstGeom prst="rect">
            <a:avLst/>
          </a:prstGeom>
        </p:spPr>
        <p:txBody>
          <a:bodyPr anchor="ctr">
            <a:noAutofit/>
          </a:bodyPr>
          <a:lstStyle/>
          <a:p>
            <a:pPr algn="ctr">
              <a:lnSpc>
                <a:spcPct val="100000"/>
              </a:lnSpc>
            </a:pPr>
            <a:fld id="{8E2352EC-1633-41A9-8D9E-CC31001F36F9}" type="datetime1">
              <a:rPr lang="en-GB" sz="1050" b="0" strike="noStrike" spc="-1">
                <a:solidFill>
                  <a:srgbClr val="8B8B8B"/>
                </a:solidFill>
                <a:latin typeface="Myriad Pro"/>
              </a:rPr>
              <a:t>17/10/2023</a:t>
            </a:fld>
            <a:endParaRPr lang="en-GB" sz="1050" b="0" strike="noStrike" spc="-1">
              <a:latin typeface="Times New Roman"/>
            </a:endParaRPr>
          </a:p>
        </p:txBody>
      </p:sp>
      <p:sp>
        <p:nvSpPr>
          <p:cNvPr id="44" name="PlaceHolder 4"/>
          <p:cNvSpPr>
            <a:spLocks noGrp="1"/>
          </p:cNvSpPr>
          <p:nvPr>
            <p:ph type="ftr"/>
          </p:nvPr>
        </p:nvSpPr>
        <p:spPr>
          <a:xfrm>
            <a:off x="3132000" y="6461280"/>
            <a:ext cx="2895120" cy="364680"/>
          </a:xfrm>
          <a:prstGeom prst="rect">
            <a:avLst/>
          </a:prstGeom>
        </p:spPr>
        <p:txBody>
          <a:bodyPr lIns="90000" tIns="45000" rIns="90000" bIns="45000">
            <a:noAutofit/>
          </a:bodyPr>
          <a:lstStyle/>
          <a:p>
            <a:endParaRPr lang="en-GB" sz="2400" b="0" strike="noStrike" spc="-1">
              <a:latin typeface="Times New Roman"/>
            </a:endParaRPr>
          </a:p>
        </p:txBody>
      </p:sp>
      <p:sp>
        <p:nvSpPr>
          <p:cNvPr id="45" name="PlaceHolder 5"/>
          <p:cNvSpPr>
            <a:spLocks noGrp="1"/>
          </p:cNvSpPr>
          <p:nvPr>
            <p:ph type="sldNum"/>
          </p:nvPr>
        </p:nvSpPr>
        <p:spPr>
          <a:xfrm>
            <a:off x="7956720" y="6381720"/>
            <a:ext cx="729720" cy="339480"/>
          </a:xfrm>
          <a:prstGeom prst="rect">
            <a:avLst/>
          </a:prstGeom>
        </p:spPr>
        <p:txBody>
          <a:bodyPr anchor="ctr">
            <a:noAutofit/>
          </a:bodyPr>
          <a:lstStyle/>
          <a:p>
            <a:pPr algn="r">
              <a:lnSpc>
                <a:spcPct val="100000"/>
              </a:lnSpc>
            </a:pPr>
            <a:fld id="{0E802C59-FE99-4FBB-8B20-AD64AD1AE583}" type="slidenum">
              <a:rPr lang="en-GB" sz="1200" b="0" strike="noStrike" spc="-1">
                <a:solidFill>
                  <a:srgbClr val="898989"/>
                </a:solidFill>
                <a:latin typeface="Myriad Pro"/>
              </a:rPr>
              <a:t>‹#›</a:t>
            </a:fld>
            <a:endParaRPr lang="en-GB" sz="1200" b="0" strike="noStrike" spc="-1">
              <a:latin typeface="Times New Roman"/>
            </a:endParaRPr>
          </a:p>
        </p:txBody>
      </p:sp>
    </p:spTree>
    <p:extLst>
      <p:ext uri="{BB962C8B-B14F-4D97-AF65-F5344CB8AC3E}">
        <p14:creationId xmlns:p14="http://schemas.microsoft.com/office/powerpoint/2010/main" val="4249082318"/>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 id="2147483697"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1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9.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6885384" cy="3773016"/>
          </a:xfrm>
        </p:spPr>
        <p:txBody>
          <a:bodyPr/>
          <a:lstStyle/>
          <a:p>
            <a:pPr eaLnBrk="1" hangingPunct="1">
              <a:spcBef>
                <a:spcPts val="0"/>
              </a:spcBef>
            </a:pPr>
            <a:r>
              <a:rPr lang="en-GB" sz="3600" b="1" strike="noStrike" spc="-1" dirty="0">
                <a:solidFill>
                  <a:schemeClr val="bg1"/>
                </a:solidFill>
                <a:latin typeface="Calibri" panose="020F0502020204030204" pitchFamily="34" charset="0"/>
                <a:cs typeface="Calibri" panose="020F0502020204030204" pitchFamily="34" charset="0"/>
              </a:rPr>
              <a:t>LCBB4006</a:t>
            </a:r>
            <a:endPar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chemeClr val="bg1"/>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Skills (ACS) </a:t>
            </a:r>
          </a:p>
          <a:p>
            <a:pPr eaLnBrk="1" hangingPunct="1">
              <a:spcBef>
                <a:spcPts val="0"/>
              </a:spcBef>
            </a:pPr>
            <a:endParaRPr lang="en-GB" altLang="en-US" sz="3600" dirty="0">
              <a:effectLst>
                <a:outerShdw blurRad="38100" dist="38100" dir="2700000" algn="tl">
                  <a:srgbClr val="000000">
                    <a:alpha val="43137"/>
                  </a:srgbClr>
                </a:outerShdw>
              </a:effectLst>
              <a:latin typeface="Calibri" panose="020F0502020204030204" pitchFamily="34" charset="0"/>
              <a:cs typeface="Calibri" panose="020F0502020204030204" pitchFamily="34" charset="0"/>
            </a:endParaRP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Week 2: </a:t>
            </a:r>
          </a:p>
          <a:p>
            <a:pPr eaLnBrk="1" hangingPunct="1">
              <a:spcBef>
                <a:spcPts val="0"/>
              </a:spcBef>
            </a:pPr>
            <a:r>
              <a:rPr lang="en-GB" sz="3600" b="1" dirty="0">
                <a:solidFill>
                  <a:srgbClr val="FFFF00"/>
                </a:solidFill>
                <a:effectLst>
                  <a:outerShdw blurRad="38100" dist="38100" dir="2700000" algn="tl">
                    <a:srgbClr val="000000">
                      <a:alpha val="43137"/>
                    </a:srgbClr>
                  </a:outerShdw>
                </a:effectLst>
                <a:latin typeface="Calibri" panose="020F0502020204030204" pitchFamily="34" charset="0"/>
                <a:cs typeface="Calibri" panose="020F0502020204030204" pitchFamily="34" charset="0"/>
              </a:rPr>
              <a:t>Academic Paragraphs </a:t>
            </a: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17/10/2023</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8A6374-A5DB-4F07-BCD8-DDE01CB77DD1}"/>
              </a:ext>
            </a:extLst>
          </p:cNvPr>
          <p:cNvSpPr>
            <a:spLocks noGrp="1"/>
          </p:cNvSpPr>
          <p:nvPr>
            <p:ph type="title"/>
          </p:nvPr>
        </p:nvSpPr>
        <p:spPr/>
        <p:txBody>
          <a:bodyPr/>
          <a:lstStyle/>
          <a:p>
            <a:r>
              <a:rPr lang="en-GB" sz="4000" b="1" dirty="0"/>
              <a:t>Aims:</a:t>
            </a:r>
          </a:p>
        </p:txBody>
      </p:sp>
      <p:sp>
        <p:nvSpPr>
          <p:cNvPr id="3" name="Text Placeholder 2">
            <a:extLst>
              <a:ext uri="{FF2B5EF4-FFF2-40B4-BE49-F238E27FC236}">
                <a16:creationId xmlns:a16="http://schemas.microsoft.com/office/drawing/2014/main" id="{73706D67-01DF-406B-BB85-4DCA0943FC79}"/>
              </a:ext>
            </a:extLst>
          </p:cNvPr>
          <p:cNvSpPr>
            <a:spLocks noGrp="1"/>
          </p:cNvSpPr>
          <p:nvPr>
            <p:ph type="body"/>
          </p:nvPr>
        </p:nvSpPr>
        <p:spPr>
          <a:xfrm>
            <a:off x="441223" y="1455597"/>
            <a:ext cx="8228763" cy="3977484"/>
          </a:xfrm>
        </p:spPr>
        <p:txBody>
          <a:bodyPr/>
          <a:lstStyle/>
          <a:p>
            <a:pPr marL="457200" indent="-457200" algn="just">
              <a:buFont typeface="Arial" panose="020B0604020202020204" pitchFamily="34" charset="0"/>
              <a:buChar char="•"/>
            </a:pPr>
            <a:r>
              <a:rPr lang="en-GB" sz="2800" dirty="0"/>
              <a:t>To introduce the structure of good introductions.</a:t>
            </a:r>
          </a:p>
          <a:p>
            <a:pPr marL="0" indent="0" algn="just">
              <a:buNone/>
            </a:pPr>
            <a:endParaRPr lang="en-GB" sz="2800" dirty="0"/>
          </a:p>
          <a:p>
            <a:pPr marL="457200" indent="-457200" algn="just">
              <a:buFont typeface="Arial" panose="020B0604020202020204" pitchFamily="34" charset="0"/>
              <a:buChar char="•"/>
            </a:pPr>
            <a:r>
              <a:rPr lang="en-GB" sz="2800" dirty="0"/>
              <a:t>To learn how to write body paragraphs. </a:t>
            </a:r>
          </a:p>
          <a:p>
            <a:pPr algn="just"/>
            <a:endParaRPr lang="en-GB" sz="2800" dirty="0"/>
          </a:p>
          <a:p>
            <a:pPr marL="457200" indent="-457200" algn="just">
              <a:buFont typeface="Arial" panose="020B0604020202020204" pitchFamily="34" charset="0"/>
              <a:buChar char="•"/>
            </a:pPr>
            <a:r>
              <a:rPr lang="en-GB" sz="2800" dirty="0"/>
              <a:t>To learn how to write effective conclusions. </a:t>
            </a:r>
          </a:p>
          <a:p>
            <a:endParaRPr lang="en-GB" dirty="0"/>
          </a:p>
        </p:txBody>
      </p:sp>
    </p:spTree>
    <p:extLst>
      <p:ext uri="{BB962C8B-B14F-4D97-AF65-F5344CB8AC3E}">
        <p14:creationId xmlns:p14="http://schemas.microsoft.com/office/powerpoint/2010/main" val="54890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EF27932-DD6D-49B4-AB05-7976C0D59745}"/>
              </a:ext>
            </a:extLst>
          </p:cNvPr>
          <p:cNvSpPr>
            <a:spLocks noGrp="1"/>
          </p:cNvSpPr>
          <p:nvPr>
            <p:ph type="body"/>
          </p:nvPr>
        </p:nvSpPr>
        <p:spPr>
          <a:xfrm>
            <a:off x="457618" y="764704"/>
            <a:ext cx="8228763" cy="3977484"/>
          </a:xfrm>
        </p:spPr>
        <p:txBody>
          <a:bodyPr/>
          <a:lstStyle/>
          <a:p>
            <a:pPr marL="0" indent="0" algn="just">
              <a:buNone/>
            </a:pPr>
            <a:endParaRPr lang="en-GB" dirty="0"/>
          </a:p>
          <a:p>
            <a:pPr marL="0" indent="0" algn="just">
              <a:buNone/>
            </a:pPr>
            <a:endParaRPr lang="en-GB" dirty="0"/>
          </a:p>
          <a:p>
            <a:pPr marL="0" indent="0" algn="just">
              <a:buNone/>
            </a:pPr>
            <a:r>
              <a:rPr lang="en-GB" dirty="0"/>
              <a:t>“The art of writing is the art of discovering what you believe”</a:t>
            </a:r>
          </a:p>
          <a:p>
            <a:pPr marL="0" indent="0" algn="just">
              <a:buNone/>
            </a:pPr>
            <a:endParaRPr lang="en-GB" dirty="0"/>
          </a:p>
          <a:p>
            <a:pPr marL="0" indent="0" algn="just">
              <a:buNone/>
            </a:pPr>
            <a:r>
              <a:rPr lang="en-GB" dirty="0"/>
              <a:t>		 Gustave Flaubert </a:t>
            </a:r>
          </a:p>
        </p:txBody>
      </p:sp>
    </p:spTree>
    <p:extLst>
      <p:ext uri="{BB962C8B-B14F-4D97-AF65-F5344CB8AC3E}">
        <p14:creationId xmlns:p14="http://schemas.microsoft.com/office/powerpoint/2010/main" val="369478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extShape 1"/>
          <p:cNvSpPr txBox="1"/>
          <p:nvPr/>
        </p:nvSpPr>
        <p:spPr>
          <a:xfrm>
            <a:off x="457172" y="273684"/>
            <a:ext cx="8228763" cy="1144888"/>
          </a:xfrm>
          <a:prstGeom prst="rect">
            <a:avLst/>
          </a:prstGeom>
          <a:noFill/>
          <a:ln>
            <a:noFill/>
          </a:ln>
        </p:spPr>
        <p:txBody>
          <a:bodyPr lIns="0" tIns="0" rIns="0" bIns="0" anchor="ctr"/>
          <a:lstStyle/>
          <a:p>
            <a:pPr algn="ctr"/>
            <a:r>
              <a:rPr lang="en-GB" sz="3991" b="1" spc="-1" dirty="0">
                <a:solidFill>
                  <a:srgbClr val="000000"/>
                </a:solidFill>
                <a:uFill>
                  <a:solidFill>
                    <a:srgbClr val="FFFFFF"/>
                  </a:solidFill>
                </a:uFill>
                <a:latin typeface="Arial"/>
              </a:rPr>
              <a:t>What is a paragraph</a:t>
            </a:r>
            <a:r>
              <a:rPr lang="en-GB" sz="3991" spc="-1" dirty="0">
                <a:solidFill>
                  <a:srgbClr val="000000"/>
                </a:solidFill>
                <a:uFill>
                  <a:solidFill>
                    <a:srgbClr val="FFFFFF"/>
                  </a:solidFill>
                </a:uFill>
                <a:latin typeface="Arial"/>
              </a:rPr>
              <a:t>?</a:t>
            </a:r>
          </a:p>
        </p:txBody>
      </p:sp>
      <p:sp>
        <p:nvSpPr>
          <p:cNvPr id="42" name="TextShape 2"/>
          <p:cNvSpPr txBox="1"/>
          <p:nvPr/>
        </p:nvSpPr>
        <p:spPr>
          <a:xfrm>
            <a:off x="457172" y="1605033"/>
            <a:ext cx="8228763" cy="3977067"/>
          </a:xfrm>
          <a:prstGeom prst="rect">
            <a:avLst/>
          </a:prstGeom>
          <a:noFill/>
          <a:ln>
            <a:noFill/>
          </a:ln>
        </p:spPr>
        <p:txBody>
          <a:bodyPr lIns="0" tIns="0" rIns="0" bIns="0"/>
          <a:lstStyle/>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A paragraph is a group of sentences about a single </a:t>
            </a:r>
            <a:r>
              <a:rPr lang="en-GB" sz="2903" b="1" spc="-1" dirty="0">
                <a:solidFill>
                  <a:srgbClr val="000000"/>
                </a:solidFill>
                <a:uFill>
                  <a:solidFill>
                    <a:srgbClr val="FFFFFF"/>
                  </a:solidFill>
                </a:uFill>
                <a:latin typeface="Arial"/>
              </a:rPr>
              <a:t>topic</a:t>
            </a:r>
            <a:r>
              <a:rPr lang="en-GB" sz="2903" spc="-1" dirty="0">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Together, they explain one of the writer’s </a:t>
            </a:r>
            <a:r>
              <a:rPr lang="en-GB" sz="2903" b="1" spc="-1" dirty="0">
                <a:solidFill>
                  <a:srgbClr val="000000"/>
                </a:solidFill>
                <a:uFill>
                  <a:solidFill>
                    <a:srgbClr val="FFFFFF"/>
                  </a:solidFill>
                </a:uFill>
                <a:latin typeface="Arial"/>
              </a:rPr>
              <a:t>main ideas </a:t>
            </a:r>
            <a:r>
              <a:rPr lang="en-GB" sz="2903" spc="-1" dirty="0">
                <a:solidFill>
                  <a:srgbClr val="000000"/>
                </a:solidFill>
                <a:uFill>
                  <a:solidFill>
                    <a:srgbClr val="FFFFFF"/>
                  </a:solidFill>
                </a:uFill>
                <a:latin typeface="Arial"/>
              </a:rPr>
              <a:t>about the topic.</a:t>
            </a:r>
          </a:p>
          <a:p>
            <a:pPr marL="391867" indent="-293900">
              <a:buClr>
                <a:srgbClr val="000000"/>
              </a:buClr>
              <a:buSzPct val="45000"/>
              <a:buFont typeface="Wingdings" charset="2"/>
              <a:buChar char=""/>
            </a:pPr>
            <a:r>
              <a:rPr lang="en-GB" sz="2903" b="1" spc="-1" dirty="0">
                <a:solidFill>
                  <a:srgbClr val="000000"/>
                </a:solidFill>
                <a:uFill>
                  <a:solidFill>
                    <a:srgbClr val="FFFFFF"/>
                  </a:solidFill>
                </a:uFill>
                <a:latin typeface="Arial"/>
              </a:rPr>
              <a:t>All</a:t>
            </a:r>
            <a:r>
              <a:rPr lang="en-GB" sz="2903" spc="-1" dirty="0">
                <a:solidFill>
                  <a:srgbClr val="000000"/>
                </a:solidFill>
                <a:uFill>
                  <a:solidFill>
                    <a:srgbClr val="FFFFFF"/>
                  </a:solidFill>
                </a:uFill>
                <a:latin typeface="Arial"/>
              </a:rPr>
              <a:t> the sentences in one paragraph </a:t>
            </a:r>
            <a:r>
              <a:rPr lang="en-GB" sz="2903" b="1" spc="-1" dirty="0">
                <a:solidFill>
                  <a:srgbClr val="000000"/>
                </a:solidFill>
                <a:uFill>
                  <a:solidFill>
                    <a:srgbClr val="FFFFFF"/>
                  </a:solidFill>
                </a:uFill>
                <a:latin typeface="Arial"/>
              </a:rPr>
              <a:t>relate to the same idea</a:t>
            </a:r>
            <a:r>
              <a:rPr lang="en-GB" sz="2903" spc="-1" dirty="0">
                <a:solidFill>
                  <a:srgbClr val="000000"/>
                </a:solidFill>
                <a:uFill>
                  <a:solidFill>
                    <a:srgbClr val="FFFFFF"/>
                  </a:solidFill>
                </a:uFill>
                <a:latin typeface="Arial"/>
              </a:rPr>
              <a:t>.</a:t>
            </a:r>
          </a:p>
          <a:p>
            <a:pPr marL="391867" indent="-293900">
              <a:buClr>
                <a:srgbClr val="000000"/>
              </a:buClr>
              <a:buSzPct val="45000"/>
              <a:buFont typeface="Wingdings" charset="2"/>
              <a:buChar char=""/>
            </a:pPr>
            <a:r>
              <a:rPr lang="en-GB" sz="2903" spc="-1" dirty="0">
                <a:solidFill>
                  <a:srgbClr val="000000"/>
                </a:solidFill>
                <a:uFill>
                  <a:solidFill>
                    <a:srgbClr val="FFFFFF"/>
                  </a:solidFill>
                </a:uFill>
                <a:latin typeface="Arial"/>
              </a:rPr>
              <a:t>Each paragraph discusses a </a:t>
            </a:r>
            <a:r>
              <a:rPr lang="en-GB" sz="2903" b="1" spc="-1" dirty="0">
                <a:solidFill>
                  <a:srgbClr val="000000"/>
                </a:solidFill>
                <a:uFill>
                  <a:solidFill>
                    <a:srgbClr val="FFFFFF"/>
                  </a:solidFill>
                </a:uFill>
                <a:latin typeface="Arial"/>
              </a:rPr>
              <a:t>different idea or a different aspect</a:t>
            </a:r>
            <a:r>
              <a:rPr lang="en-GB" sz="2903" spc="-1" dirty="0">
                <a:solidFill>
                  <a:srgbClr val="000000"/>
                </a:solidFill>
                <a:uFill>
                  <a:solidFill>
                    <a:srgbClr val="FFFFFF"/>
                  </a:solidFill>
                </a:uFill>
                <a:latin typeface="Arial"/>
              </a:rPr>
              <a:t> of the topic.</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Paragraphs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A paragraph should be longer than a sentence</a:t>
            </a:r>
            <a:r>
              <a:rPr lang="en-GB" sz="28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Paragraphs with just one sentence are a bad idea.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Paragraphs should contain at least three sentences</a:t>
            </a:r>
            <a:r>
              <a:rPr lang="en-GB" sz="2800" dirty="0">
                <a:solidFill>
                  <a:prstClr val="black"/>
                </a:solidFill>
                <a:latin typeface="Calibri" panose="020F0502020204030204" pitchFamily="34" charset="0"/>
                <a:ea typeface="Times New Roman" panose="02020603050405020304" pitchFamily="18" charset="0"/>
                <a:cs typeface="Times New Roman" panose="02020603050405020304" pitchFamily="18" charset="0"/>
              </a:rPr>
              <a:t>. </a:t>
            </a: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457200" marR="0" lvl="0" indent="-4572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altLang="en-US" sz="2800" noProof="0" dirty="0">
                <a:solidFill>
                  <a:prstClr val="black"/>
                </a:solidFill>
                <a:latin typeface="Calibri" panose="020F0502020204030204" pitchFamily="34" charset="0"/>
                <a:cs typeface="Times New Roman" panose="02020603050405020304" pitchFamily="18" charset="0"/>
              </a:rPr>
              <a:t>A paragraph has its own special structure. </a:t>
            </a:r>
            <a:endParaRPr kumimoji="0" lang="en-GB" altLang="en-US" sz="2400"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1752372051"/>
      </p:ext>
    </p:extLst>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9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9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97003-7215-E658-4D5F-6F10475E89CB}"/>
              </a:ext>
            </a:extLst>
          </p:cNvPr>
          <p:cNvSpPr>
            <a:spLocks noGrp="1"/>
          </p:cNvSpPr>
          <p:nvPr>
            <p:ph type="title"/>
          </p:nvPr>
        </p:nvSpPr>
        <p:spPr/>
        <p:txBody>
          <a:bodyPr/>
          <a:lstStyle/>
          <a:p>
            <a:r>
              <a:rPr lang="en-GB" sz="3600" b="1" dirty="0"/>
              <a:t>Discuss</a:t>
            </a:r>
          </a:p>
        </p:txBody>
      </p:sp>
      <p:sp>
        <p:nvSpPr>
          <p:cNvPr id="3" name="Subtitle 2">
            <a:extLst>
              <a:ext uri="{FF2B5EF4-FFF2-40B4-BE49-F238E27FC236}">
                <a16:creationId xmlns:a16="http://schemas.microsoft.com/office/drawing/2014/main" id="{159D7564-C6A0-3C87-6CBE-D74F07766C4D}"/>
              </a:ext>
            </a:extLst>
          </p:cNvPr>
          <p:cNvSpPr>
            <a:spLocks noGrp="1"/>
          </p:cNvSpPr>
          <p:nvPr>
            <p:ph type="subTitle"/>
          </p:nvPr>
        </p:nvSpPr>
        <p:spPr>
          <a:xfrm>
            <a:off x="539552" y="1417320"/>
            <a:ext cx="8229240" cy="3196952"/>
          </a:xfrm>
        </p:spPr>
        <p:txBody>
          <a:bodyPr/>
          <a:lstStyle/>
          <a:p>
            <a:r>
              <a:rPr lang="en-GB" sz="3600" dirty="0">
                <a:latin typeface="Calibri" panose="020F0502020204030204" pitchFamily="34" charset="0"/>
                <a:cs typeface="Calibri" panose="020F0502020204030204" pitchFamily="34" charset="0"/>
              </a:rPr>
              <a:t>Why are introductions important elements of your academic reports? </a:t>
            </a:r>
          </a:p>
        </p:txBody>
      </p:sp>
    </p:spTree>
    <p:extLst>
      <p:ext uri="{BB962C8B-B14F-4D97-AF65-F5344CB8AC3E}">
        <p14:creationId xmlns:p14="http://schemas.microsoft.com/office/powerpoint/2010/main" val="7412870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5749D-5493-1A9D-634B-6BE12C0F36A8}"/>
              </a:ext>
            </a:extLst>
          </p:cNvPr>
          <p:cNvSpPr>
            <a:spLocks noGrp="1"/>
          </p:cNvSpPr>
          <p:nvPr>
            <p:ph type="title"/>
          </p:nvPr>
        </p:nvSpPr>
        <p:spPr/>
        <p:txBody>
          <a:bodyPr/>
          <a:lstStyle/>
          <a:p>
            <a:r>
              <a:rPr lang="en-GB" sz="3200" dirty="0"/>
              <a:t>Introductions</a:t>
            </a:r>
            <a:r>
              <a:rPr lang="en-GB" dirty="0"/>
              <a:t> </a:t>
            </a:r>
          </a:p>
        </p:txBody>
      </p:sp>
      <p:sp>
        <p:nvSpPr>
          <p:cNvPr id="3" name="Subtitle 2">
            <a:extLst>
              <a:ext uri="{FF2B5EF4-FFF2-40B4-BE49-F238E27FC236}">
                <a16:creationId xmlns:a16="http://schemas.microsoft.com/office/drawing/2014/main" id="{57DC5719-EC37-034D-4BBB-156CFB0CE5E1}"/>
              </a:ext>
            </a:extLst>
          </p:cNvPr>
          <p:cNvSpPr>
            <a:spLocks noGrp="1"/>
          </p:cNvSpPr>
          <p:nvPr>
            <p:ph type="subTitle"/>
          </p:nvPr>
        </p:nvSpPr>
        <p:spPr>
          <a:xfrm>
            <a:off x="457380" y="1700808"/>
            <a:ext cx="8229240" cy="3096112"/>
          </a:xfrm>
        </p:spPr>
        <p:txBody>
          <a:bodyPr/>
          <a:lstStyle/>
          <a:p>
            <a:pPr marL="457200" indent="-457200">
              <a:buFont typeface="Arial" panose="020B0604020202020204" pitchFamily="34" charset="0"/>
              <a:buChar char="•"/>
            </a:pPr>
            <a:r>
              <a:rPr lang="en-GB" sz="2800" dirty="0">
                <a:latin typeface="Calibri" panose="020F0502020204030204" pitchFamily="34" charset="0"/>
                <a:cs typeface="Calibri" panose="020F0502020204030204" pitchFamily="34" charset="0"/>
              </a:rPr>
              <a:t>The introduction sets the context of the work. </a:t>
            </a:r>
          </a:p>
          <a:p>
            <a:pPr marL="457200" indent="-457200">
              <a:buFont typeface="Arial" panose="020B0604020202020204" pitchFamily="34" charset="0"/>
              <a:buChar char="•"/>
            </a:pPr>
            <a:r>
              <a:rPr lang="en-GB" sz="2800" dirty="0">
                <a:latin typeface="Calibri" panose="020F0502020204030204" pitchFamily="34" charset="0"/>
                <a:cs typeface="Calibri" panose="020F0502020204030204" pitchFamily="34" charset="0"/>
              </a:rPr>
              <a:t>It provides some background information related to the topic.</a:t>
            </a:r>
          </a:p>
          <a:p>
            <a:pPr marL="457200" indent="-457200">
              <a:buFont typeface="Arial" panose="020B0604020202020204" pitchFamily="34" charset="0"/>
              <a:buChar char="•"/>
            </a:pPr>
            <a:r>
              <a:rPr lang="en-GB" sz="2800" dirty="0">
                <a:latin typeface="Calibri" panose="020F0502020204030204" pitchFamily="34" charset="0"/>
                <a:cs typeface="Calibri" panose="020F0502020204030204" pitchFamily="34" charset="0"/>
              </a:rPr>
              <a:t>It explains the exact aim of this report. </a:t>
            </a:r>
          </a:p>
          <a:p>
            <a:pPr marL="457200" indent="-457200">
              <a:buFont typeface="Arial" panose="020B0604020202020204" pitchFamily="34" charset="0"/>
              <a:buChar char="•"/>
            </a:pPr>
            <a:r>
              <a:rPr lang="en-GB" sz="2800" dirty="0">
                <a:latin typeface="Calibri" panose="020F0502020204030204" pitchFamily="34" charset="0"/>
                <a:cs typeface="Calibri" panose="020F0502020204030204" pitchFamily="34" charset="0"/>
              </a:rPr>
              <a:t>It provides the structure of the report. </a:t>
            </a:r>
          </a:p>
        </p:txBody>
      </p:sp>
    </p:spTree>
    <p:extLst>
      <p:ext uri="{BB962C8B-B14F-4D97-AF65-F5344CB8AC3E}">
        <p14:creationId xmlns:p14="http://schemas.microsoft.com/office/powerpoint/2010/main" val="17138844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8E803-08A8-6E31-70FD-8E365440A952}"/>
              </a:ext>
            </a:extLst>
          </p:cNvPr>
          <p:cNvSpPr>
            <a:spLocks noGrp="1"/>
          </p:cNvSpPr>
          <p:nvPr>
            <p:ph type="title"/>
          </p:nvPr>
        </p:nvSpPr>
        <p:spPr/>
        <p:txBody>
          <a:bodyPr/>
          <a:lstStyle/>
          <a:p>
            <a:r>
              <a:rPr lang="en-GB" dirty="0"/>
              <a:t>Structure of a </a:t>
            </a:r>
            <a:r>
              <a:rPr lang="en-GB" sz="4000" dirty="0"/>
              <a:t>good</a:t>
            </a:r>
            <a:r>
              <a:rPr lang="en-GB" dirty="0"/>
              <a:t> introduction</a:t>
            </a:r>
          </a:p>
        </p:txBody>
      </p:sp>
      <p:sp>
        <p:nvSpPr>
          <p:cNvPr id="3" name="Subtitle 2">
            <a:extLst>
              <a:ext uri="{FF2B5EF4-FFF2-40B4-BE49-F238E27FC236}">
                <a16:creationId xmlns:a16="http://schemas.microsoft.com/office/drawing/2014/main" id="{B22390AB-4269-EB05-9243-EFF68DF482A3}"/>
              </a:ext>
            </a:extLst>
          </p:cNvPr>
          <p:cNvSpPr>
            <a:spLocks noGrp="1"/>
          </p:cNvSpPr>
          <p:nvPr>
            <p:ph type="subTitle"/>
          </p:nvPr>
        </p:nvSpPr>
        <p:spPr>
          <a:xfrm>
            <a:off x="323528" y="1628800"/>
            <a:ext cx="8229240" cy="3312136"/>
          </a:xfrm>
        </p:spPr>
        <p:txBody>
          <a:bodyPr/>
          <a:lstStyle/>
          <a:p>
            <a:pPr marL="514350" marR="0" lvl="0" indent="-514350" algn="l" defTabSz="914400" rtl="0" eaLnBrk="1" fontAlgn="auto" latinLnBrk="0" hangingPunct="1">
              <a:lnSpc>
                <a:spcPct val="90000"/>
              </a:lnSpc>
              <a:spcBef>
                <a:spcPct val="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Background information related to the topic of your assignment. All arguments/definitions should be supported by external sources (references). </a:t>
            </a:r>
          </a:p>
          <a:p>
            <a:pPr marL="514350" marR="0" lvl="0" indent="-514350" algn="l" defTabSz="914400" rtl="0" eaLnBrk="1" fontAlgn="auto" latinLnBrk="0" hangingPunct="1">
              <a:lnSpc>
                <a:spcPct val="90000"/>
              </a:lnSpc>
              <a:spcBef>
                <a:spcPct val="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Thesis statement: Clearly state the topic of the essay / or provide examples of themes to be discussed in the main body of your assignment. Do not discuss in detail though. </a:t>
            </a:r>
          </a:p>
          <a:p>
            <a:pPr marL="514350" marR="0" lvl="0" indent="-514350" algn="l" defTabSz="914400" rtl="0" eaLnBrk="1" fontAlgn="auto" latinLnBrk="0" hangingPunct="1">
              <a:lnSpc>
                <a:spcPct val="90000"/>
              </a:lnSpc>
              <a:spcBef>
                <a:spcPct val="0"/>
              </a:spcBef>
              <a:spcAft>
                <a:spcPts val="0"/>
              </a:spcAft>
              <a:buClrTx/>
              <a:buSzTx/>
              <a:buFont typeface="+mj-lt"/>
              <a:buAutoNum type="arabicPeriod"/>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cs typeface="Calibri" panose="020F0502020204030204" pitchFamily="34" charset="0"/>
              </a:rPr>
              <a:t>Outline sentence/s: provide an outline for the report.</a:t>
            </a:r>
          </a:p>
          <a:p>
            <a:endParaRPr lang="en-GB" dirty="0"/>
          </a:p>
        </p:txBody>
      </p:sp>
    </p:spTree>
    <p:extLst>
      <p:ext uri="{BB962C8B-B14F-4D97-AF65-F5344CB8AC3E}">
        <p14:creationId xmlns:p14="http://schemas.microsoft.com/office/powerpoint/2010/main" val="519400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Thesis statements: example</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Time management may seem simple, but it is still very useful. It enables us to work more efficiently and effectively. Anything that improves our work is worth taking seriously. Therefore, we should try to understand the various theories of time management and apply them to our lives.</a:t>
            </a:r>
            <a:r>
              <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 This report will describe some such theories, such as the Pareto principle, and analyse the ways in which they may be applied to academic work in particular.</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altLang="en-US" sz="24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0"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7303025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14336-42DE-2882-E61F-0816E45C9E39}"/>
              </a:ext>
            </a:extLst>
          </p:cNvPr>
          <p:cNvSpPr>
            <a:spLocks noGrp="1"/>
          </p:cNvSpPr>
          <p:nvPr>
            <p:ph type="title"/>
          </p:nvPr>
        </p:nvSpPr>
        <p:spPr>
          <a:xfrm>
            <a:off x="427680" y="260648"/>
            <a:ext cx="8229240" cy="1142640"/>
          </a:xfrm>
        </p:spPr>
        <p:txBody>
          <a:bodyPr/>
          <a:lstStyle/>
          <a:p>
            <a:r>
              <a:rPr lang="en-GB" b="1" dirty="0"/>
              <a:t>Main Body Paragraphs </a:t>
            </a:r>
          </a:p>
        </p:txBody>
      </p:sp>
      <p:sp>
        <p:nvSpPr>
          <p:cNvPr id="3" name="Subtitle 2">
            <a:extLst>
              <a:ext uri="{FF2B5EF4-FFF2-40B4-BE49-F238E27FC236}">
                <a16:creationId xmlns:a16="http://schemas.microsoft.com/office/drawing/2014/main" id="{3A380264-BBEE-1B33-6863-26E6F8B7BCF6}"/>
              </a:ext>
            </a:extLst>
          </p:cNvPr>
          <p:cNvSpPr>
            <a:spLocks noGrp="1"/>
          </p:cNvSpPr>
          <p:nvPr>
            <p:ph type="subTitle"/>
          </p:nvPr>
        </p:nvSpPr>
        <p:spPr>
          <a:xfrm>
            <a:off x="457200" y="1470600"/>
            <a:ext cx="8229240" cy="3916800"/>
          </a:xfrm>
        </p:spPr>
        <p:txBody>
          <a:bodyPr/>
          <a:lstStyle/>
          <a:p>
            <a:pPr algn="just"/>
            <a:r>
              <a:rPr lang="en-GB" sz="2400" dirty="0">
                <a:latin typeface="Arial" panose="020B0604020202020204" pitchFamily="34" charset="0"/>
                <a:cs typeface="Arial" panose="020B0604020202020204" pitchFamily="34" charset="0"/>
              </a:rPr>
              <a:t>Topic sentence that clearly states the aim of your paragraph. </a:t>
            </a:r>
          </a:p>
          <a:p>
            <a:pPr algn="just"/>
            <a:r>
              <a:rPr lang="en-GB" sz="2400" dirty="0">
                <a:latin typeface="Arial" panose="020B0604020202020204" pitchFamily="34" charset="0"/>
                <a:cs typeface="Arial" panose="020B0604020202020204" pitchFamily="34" charset="0"/>
              </a:rPr>
              <a:t>Evidence that back up your topic sentence.</a:t>
            </a:r>
          </a:p>
          <a:p>
            <a:pPr algn="just"/>
            <a:r>
              <a:rPr lang="en-GB" sz="2400" dirty="0">
                <a:latin typeface="Arial" panose="020B0604020202020204" pitchFamily="34" charset="0"/>
                <a:cs typeface="Arial" panose="020B0604020202020204" pitchFamily="34" charset="0"/>
              </a:rPr>
              <a:t>Explanation – to further develop your main argument. </a:t>
            </a:r>
          </a:p>
          <a:p>
            <a:pPr algn="just"/>
            <a:r>
              <a:rPr lang="en-GB" sz="2400" dirty="0">
                <a:latin typeface="Arial" panose="020B0604020202020204" pitchFamily="34" charset="0"/>
                <a:cs typeface="Arial" panose="020B0604020202020204" pitchFamily="34" charset="0"/>
              </a:rPr>
              <a:t>Link (optional) – sentences that help the reader understand how the parts of your sentences are connected. </a:t>
            </a:r>
          </a:p>
        </p:txBody>
      </p:sp>
    </p:spTree>
    <p:extLst>
      <p:ext uri="{BB962C8B-B14F-4D97-AF65-F5344CB8AC3E}">
        <p14:creationId xmlns:p14="http://schemas.microsoft.com/office/powerpoint/2010/main" val="162299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0DB21-56D2-5299-C455-D6384806173B}"/>
              </a:ext>
            </a:extLst>
          </p:cNvPr>
          <p:cNvSpPr>
            <a:spLocks noGrp="1"/>
          </p:cNvSpPr>
          <p:nvPr>
            <p:ph type="title"/>
          </p:nvPr>
        </p:nvSpPr>
        <p:spPr/>
        <p:txBody>
          <a:bodyPr/>
          <a:lstStyle/>
          <a:p>
            <a:r>
              <a:rPr lang="en-GB" b="1" dirty="0"/>
              <a:t>Main Body Paragraphs </a:t>
            </a:r>
          </a:p>
        </p:txBody>
      </p:sp>
      <p:sp>
        <p:nvSpPr>
          <p:cNvPr id="3" name="Subtitle 2">
            <a:extLst>
              <a:ext uri="{FF2B5EF4-FFF2-40B4-BE49-F238E27FC236}">
                <a16:creationId xmlns:a16="http://schemas.microsoft.com/office/drawing/2014/main" id="{06F771CF-B44D-59F6-9824-94EDE4E09C9E}"/>
              </a:ext>
            </a:extLst>
          </p:cNvPr>
          <p:cNvSpPr>
            <a:spLocks noGrp="1"/>
          </p:cNvSpPr>
          <p:nvPr>
            <p:ph type="subTitle"/>
          </p:nvPr>
        </p:nvSpPr>
        <p:spPr>
          <a:xfrm>
            <a:off x="251520" y="1417320"/>
            <a:ext cx="8229240" cy="3916800"/>
          </a:xfrm>
        </p:spPr>
        <p:txBody>
          <a:bodyPr/>
          <a:lstStyle/>
          <a:p>
            <a:pPr marL="0" indent="0" algn="just">
              <a:buNone/>
            </a:pPr>
            <a:r>
              <a:rPr lang="en-GB" dirty="0"/>
              <a:t>P – </a:t>
            </a:r>
            <a:r>
              <a:rPr lang="en-GB" dirty="0" err="1"/>
              <a:t>oint</a:t>
            </a:r>
            <a:r>
              <a:rPr lang="en-GB" dirty="0"/>
              <a:t>						 </a:t>
            </a:r>
          </a:p>
          <a:p>
            <a:pPr marL="0" indent="0" algn="just">
              <a:buNone/>
            </a:pPr>
            <a:r>
              <a:rPr lang="en-GB" dirty="0"/>
              <a:t>E – evidence </a:t>
            </a:r>
          </a:p>
          <a:p>
            <a:pPr marL="0" indent="0" algn="just">
              <a:buNone/>
            </a:pPr>
            <a:r>
              <a:rPr lang="en-GB" dirty="0"/>
              <a:t>E – explanation </a:t>
            </a:r>
          </a:p>
          <a:p>
            <a:pPr marL="0" indent="0" algn="just">
              <a:buNone/>
            </a:pPr>
            <a:r>
              <a:rPr lang="en-GB" dirty="0"/>
              <a:t>L – link </a:t>
            </a:r>
          </a:p>
        </p:txBody>
      </p:sp>
      <p:pic>
        <p:nvPicPr>
          <p:cNvPr id="4" name="Picture 3">
            <a:extLst>
              <a:ext uri="{FF2B5EF4-FFF2-40B4-BE49-F238E27FC236}">
                <a16:creationId xmlns:a16="http://schemas.microsoft.com/office/drawing/2014/main" id="{25B5C989-DC07-34A2-5B34-6316A917B382}"/>
              </a:ext>
            </a:extLst>
          </p:cNvPr>
          <p:cNvPicPr>
            <a:picLocks noChangeAspect="1"/>
          </p:cNvPicPr>
          <p:nvPr/>
        </p:nvPicPr>
        <p:blipFill>
          <a:blip r:embed="rId2"/>
          <a:stretch>
            <a:fillRect/>
          </a:stretch>
        </p:blipFill>
        <p:spPr>
          <a:xfrm>
            <a:off x="4366140" y="1988840"/>
            <a:ext cx="4253792" cy="3228111"/>
          </a:xfrm>
          <a:prstGeom prst="rect">
            <a:avLst/>
          </a:prstGeom>
        </p:spPr>
      </p:pic>
    </p:spTree>
    <p:extLst>
      <p:ext uri="{BB962C8B-B14F-4D97-AF65-F5344CB8AC3E}">
        <p14:creationId xmlns:p14="http://schemas.microsoft.com/office/powerpoint/2010/main" val="16535945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4000" spc="-1" dirty="0">
                <a:solidFill>
                  <a:srgbClr val="000000"/>
                </a:solidFill>
                <a:latin typeface="Calibri" panose="020F0502020204030204" pitchFamily="34" charset="0"/>
                <a:cs typeface="Calibri" panose="020F0502020204030204" pitchFamily="34" charset="0"/>
              </a:rPr>
              <a:t>Paragraphs – topic sentence </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The first sentence of a paragraph should be a kind of introduction. It is usually something that we call the </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topic sentence.</a:t>
            </a:r>
            <a:r>
              <a:rPr kumimoji="0" lang="en-GB" sz="2400" b="1" i="0" u="none" strike="noStrike" kern="1200" cap="none" spc="0" normalizeH="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b="1" dirty="0">
              <a:solidFill>
                <a:prstClr val="black"/>
              </a:solidFill>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2671592786"/>
      </p:ext>
    </p:extLst>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The introductory or topic sentence: examples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40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Academic writing is a specific style of writing that is required at university. </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40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Time management may seem simple, but it is still very useful.</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40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Businesses are paying more and more attention to the question of employees’ motivation.</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40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It is important for all students to know how to reflect on their experience.</a:t>
            </a:r>
          </a:p>
          <a:p>
            <a:pPr marL="342000" marR="0" lvl="0" indent="0" algn="l" defTabSz="457200" rtl="0" eaLnBrk="1" fontAlgn="auto" latinLnBrk="0" hangingPunct="1">
              <a:lnSpc>
                <a:spcPct val="100000"/>
              </a:lnSpc>
              <a:spcBef>
                <a:spcPts val="0"/>
              </a:spcBef>
              <a:spcAft>
                <a:spcPts val="600"/>
              </a:spcAft>
              <a:buClrTx/>
              <a:buSzTx/>
              <a:buFontTx/>
              <a:buNone/>
              <a:tabLst/>
              <a:defRPr/>
            </a:pPr>
            <a:endParaRPr kumimoji="0" lang="en-GB" altLang="en-US" sz="24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14404683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The next sentence or sentences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914400"/>
            <a:ext cx="8229240" cy="4602240"/>
          </a:xfrm>
          <a:prstGeom prst="rect">
            <a:avLst/>
          </a:prstGeom>
          <a:noFill/>
          <a:ln w="0">
            <a:noFill/>
          </a:ln>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Then we should move on to some detail. This is usually factual description, but it might be an explanation.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Academic writing is a specific style of writing that is required at university. </a:t>
            </a:r>
            <a:r>
              <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It is more formal than most other styles, and it involves more complex sentence structures and more precise, specific or even technical vocabulary.</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Time management may seem simple, but it is still very useful. </a:t>
            </a:r>
            <a:r>
              <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It enables us to work more efficiently and effectively.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3298668291"/>
      </p:ext>
    </p:extLst>
  </p:cSld>
  <p:clrMapOvr>
    <a:masterClrMapping/>
  </p:clrMapOvr>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9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fill="hold" nodeType="clickEffect">
                                  <p:stCondLst>
                                    <p:cond delay="0"/>
                                  </p:stCondLst>
                                  <p:childTnLst>
                                    <p:set>
                                      <p:cBhvr>
                                        <p:cTn id="10" dur="1" fill="hold">
                                          <p:stCondLst>
                                            <p:cond delay="0"/>
                                          </p:stCondLst>
                                        </p:cTn>
                                        <p:tgtEl>
                                          <p:spTgt spid="9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fill="hold" nodeType="clickEffect">
                                  <p:stCondLst>
                                    <p:cond delay="0"/>
                                  </p:stCondLst>
                                  <p:childTnLst>
                                    <p:set>
                                      <p:cBhvr>
                                        <p:cTn id="14" dur="1" fill="hold">
                                          <p:stCondLst>
                                            <p:cond delay="0"/>
                                          </p:stCondLst>
                                        </p:cTn>
                                        <p:tgtEl>
                                          <p:spTgt spid="9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The optional next sentence or sentences: examples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Time management may seem simple, but it is still very useful. It enables us to work more efficiently and effectively. </a:t>
            </a:r>
            <a:r>
              <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Anything that improves our work is worth taking seriously.</a:t>
            </a: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Time management may seem simple, but it is still very useful. It enables us to work more efficiently and effectively. </a:t>
            </a:r>
            <a:r>
              <a:rPr kumimoji="0" lang="en-GB" altLang="en-US" sz="2800" b="1" i="0" u="none" strike="noStrike" kern="1200" cap="none" spc="0" normalizeH="0" baseline="0" noProof="0" dirty="0">
                <a:ln>
                  <a:noFill/>
                </a:ln>
                <a:solidFill>
                  <a:prstClr val="black"/>
                </a:solidFill>
                <a:effectLst/>
                <a:uLnTx/>
                <a:uFillTx/>
                <a:latin typeface="Calibri" panose="020F0502020204030204" pitchFamily="34" charset="0"/>
                <a:cs typeface="Times New Roman" panose="02020603050405020304" pitchFamily="18" charset="0"/>
              </a:rPr>
              <a:t>It may be said that work is almost impossible without it.</a:t>
            </a:r>
            <a:endParaRPr kumimoji="0" lang="en-GB" altLang="en-US" sz="2800" b="0"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282081903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Task: The functions of sentences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Look at the following paragraph. Decide which sentences are an </a:t>
            </a:r>
            <a:r>
              <a:rPr kumimoji="0" lang="en-GB" sz="2400" b="1" i="0" u="none" strike="noStrike" kern="1200" cap="none" spc="0" normalizeH="0" baseline="0" noProof="0" dirty="0">
                <a:ln>
                  <a:noFill/>
                </a:ln>
                <a:solidFill>
                  <a:srgbClr val="00B050"/>
                </a:solidFill>
                <a:effectLst/>
                <a:uLnTx/>
                <a:uFillTx/>
                <a:latin typeface="Calibri" panose="020F0502020204030204" pitchFamily="34" charset="0"/>
                <a:ea typeface="Times New Roman" panose="02020603050405020304" pitchFamily="18" charset="0"/>
                <a:cs typeface="Times New Roman" panose="02020603050405020304" pitchFamily="18" charset="0"/>
              </a:rPr>
              <a:t>Introduction</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which ones contain</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Times New Roman" panose="02020603050405020304" pitchFamily="18" charset="0"/>
              </a:rPr>
              <a:t>Description / Factual information / Support for a point</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and which ones provide a </a:t>
            </a:r>
            <a:r>
              <a:rPr kumimoji="0" lang="en-GB" sz="2400" b="1" i="0" u="none"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Times New Roman" panose="02020603050405020304" pitchFamily="18" charset="0"/>
              </a:rPr>
              <a:t>Conclusion / Final interpretation.</a:t>
            </a:r>
          </a:p>
          <a:p>
            <a:pPr marL="0" marR="0" lvl="0" indent="0" algn="l" defTabSz="457200" rtl="0" eaLnBrk="1" fontAlgn="auto" latinLnBrk="0" hangingPunct="1">
              <a:lnSpc>
                <a:spcPct val="100000"/>
              </a:lnSpc>
              <a:spcBef>
                <a:spcPts val="0"/>
              </a:spcBef>
              <a:spcAft>
                <a:spcPts val="0"/>
              </a:spcAft>
              <a:buClrTx/>
              <a:buSzTx/>
              <a:buFontTx/>
              <a:buNone/>
              <a:tabLst/>
              <a:defRPr/>
            </a:pPr>
            <a:endParaRPr lang="en-GB" sz="2400" b="1" dirty="0">
              <a:solidFill>
                <a:srgbClr val="FF0000"/>
              </a:solidFill>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Then </a:t>
            </a:r>
            <a:r>
              <a:rPr kumimoji="0" lang="en-GB" sz="2400" b="1" i="0" u="sng"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underline</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or </a:t>
            </a:r>
            <a:r>
              <a:rPr kumimoji="0" lang="en-GB" sz="2400" b="1" i="0" u="none" strike="noStrike" kern="1200" cap="none" spc="0" normalizeH="0" baseline="0" noProof="0" dirty="0">
                <a:ln>
                  <a:noFill/>
                </a:ln>
                <a:solidFill>
                  <a:prstClr val="black"/>
                </a:solidFill>
                <a:effectLst/>
                <a:highlight>
                  <a:srgbClr val="FFFF00"/>
                </a:highlight>
                <a:uLnTx/>
                <a:uFillTx/>
                <a:latin typeface="Calibri" panose="020F0502020204030204" pitchFamily="34" charset="0"/>
                <a:ea typeface="Times New Roman" panose="02020603050405020304" pitchFamily="18" charset="0"/>
                <a:cs typeface="Times New Roman" panose="02020603050405020304" pitchFamily="18" charset="0"/>
              </a:rPr>
              <a:t>highlight</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 the </a:t>
            </a:r>
            <a:r>
              <a:rPr kumimoji="0" lang="en-GB" sz="2400" b="1" i="0" u="sng" strike="noStrike" kern="1200" cap="none" spc="0" normalizeH="0" baseline="0" noProof="0" dirty="0">
                <a:ln>
                  <a:noFill/>
                </a:ln>
                <a:solidFill>
                  <a:prstClr val="black"/>
                </a:solidFill>
                <a:effectLst/>
                <a:highlight>
                  <a:srgbClr val="FFFF00"/>
                </a:highlight>
                <a:uLnTx/>
                <a:uFillTx/>
                <a:latin typeface="Calibri" panose="020F0502020204030204" pitchFamily="34" charset="0"/>
                <a:ea typeface="Times New Roman" panose="02020603050405020304" pitchFamily="18" charset="0"/>
                <a:cs typeface="Times New Roman" panose="02020603050405020304" pitchFamily="18" charset="0"/>
              </a:rPr>
              <a:t>linking words</a:t>
            </a:r>
            <a:r>
              <a:rPr kumimoji="0" lang="en-GB" sz="24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rPr>
              <a:t>.</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 </a:t>
            </a:r>
            <a:endParaRPr kumimoji="0" lang="en-GB" altLang="en-US" sz="2400" b="1"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1577056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Task: The functions of sentences</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Different students might have different ways of learning online, which could affect their experiences positively or negatively. Croft et al. (2010, p. 30) state that “understanding how the student learns is crucial for understanding how distance learning courses should be delivered”. While this might suggest that there is one way that students learn, and one way to deliver distance learning courses, research has shown that learners can differ in how they learn, both from each other and individually over time </a:t>
            </a:r>
            <a:r>
              <a:rPr kumimoji="0" lang="en-US" sz="20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(Vermunt, 2005). </a:t>
            </a:r>
            <a:r>
              <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Calibri" panose="020F0502020204030204" pitchFamily="34" charset="0"/>
              </a:rPr>
              <a:t>This suggests that a distance learning course that prioritises one way of learning is likely to advantage some students and disadvantage others. Therefore, diversity among students’ ways of learning needs to be understood in any consideration of whether distance learning is effective, and how it can be effective.</a:t>
            </a:r>
            <a:endParaRPr kumimoji="0" lang="en-GB" sz="2000" b="1" i="0" u="none" strike="noStrike" kern="1200" cap="none" spc="0" normalizeH="0" baseline="0" noProof="0" dirty="0">
              <a:ln>
                <a:noFill/>
              </a:ln>
              <a:solidFill>
                <a:prstClr val="black"/>
              </a:solidFill>
              <a:effectLst/>
              <a:uLnTx/>
              <a:uFillTx/>
              <a:latin typeface="Calibri" panose="020F0502020204030204" pitchFamily="34" charset="0"/>
              <a:ea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Calibri" panose="020F0502020204030204" pitchFamily="34"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altLang="en-US" sz="24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2107578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 name="TextShape 1"/>
          <p:cNvSpPr txBox="1"/>
          <p:nvPr/>
        </p:nvSpPr>
        <p:spPr>
          <a:xfrm>
            <a:off x="473040" y="0"/>
            <a:ext cx="8229240" cy="1142640"/>
          </a:xfrm>
          <a:prstGeom prst="rect">
            <a:avLst/>
          </a:prstGeom>
          <a:noFill/>
          <a:ln w="0">
            <a:noFill/>
          </a:ln>
        </p:spPr>
        <p:txBody>
          <a:bodyPr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Suggested answer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000" b="1"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rPr>
              <a:t>(you may disagree!)</a:t>
            </a:r>
            <a:endParaRPr kumimoji="0" lang="en-US" sz="4000" b="0" i="0" u="none" strike="noStrike" kern="1200" cap="none" spc="-1" normalizeH="0" baseline="0" noProof="0" dirty="0">
              <a:ln>
                <a:noFill/>
              </a:ln>
              <a:solidFill>
                <a:srgbClr val="000000"/>
              </a:solidFill>
              <a:effectLst/>
              <a:uLnTx/>
              <a:uFillTx/>
              <a:latin typeface="Calibri" panose="020F0502020204030204" pitchFamily="34" charset="0"/>
              <a:cs typeface="Calibri" panose="020F0502020204030204" pitchFamily="34" charset="0"/>
            </a:endParaRPr>
          </a:p>
        </p:txBody>
      </p:sp>
      <p:sp>
        <p:nvSpPr>
          <p:cNvPr id="92" name="TextShape 2"/>
          <p:cNvSpPr txBox="1"/>
          <p:nvPr/>
        </p:nvSpPr>
        <p:spPr>
          <a:xfrm>
            <a:off x="457200" y="1268640"/>
            <a:ext cx="8229240" cy="4248000"/>
          </a:xfrm>
          <a:prstGeom prst="rect">
            <a:avLst/>
          </a:prstGeom>
          <a:noFill/>
          <a:ln w="0">
            <a:noFill/>
          </a:ln>
        </p:spPr>
        <p:txBody>
          <a:bodyPr>
            <a:no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Different students might have different ways of learning online, </a:t>
            </a:r>
            <a:r>
              <a:rPr kumimoji="0" lang="en-GB" sz="2000" b="1" i="0" u="sng"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which</a:t>
            </a:r>
            <a:r>
              <a:rPr kumimoji="0" lang="en-GB" sz="2000" b="1" i="0" u="none"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 could affect their experiences positively </a:t>
            </a:r>
            <a:r>
              <a:rPr kumimoji="0" lang="en-GB" sz="2000" b="1" i="0" u="sng"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or</a:t>
            </a:r>
            <a:r>
              <a:rPr kumimoji="0" lang="en-GB" sz="2000" b="1" i="0" u="none" strike="noStrike" kern="1200" cap="none" spc="0" normalizeH="0" baseline="0" noProof="0" dirty="0">
                <a:ln>
                  <a:noFill/>
                </a:ln>
                <a:solidFill>
                  <a:srgbClr val="70AD47"/>
                </a:solidFill>
                <a:effectLst/>
                <a:uLnTx/>
                <a:uFillTx/>
                <a:latin typeface="Calibri" panose="020F0502020204030204" pitchFamily="34" charset="0"/>
                <a:ea typeface="Times New Roman" panose="02020603050405020304" pitchFamily="18" charset="0"/>
                <a:cs typeface="Calibri" panose="020F0502020204030204" pitchFamily="34" charset="0"/>
              </a:rPr>
              <a:t> negatively. </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Croft et al. (2010, p. 30) state that “understanding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how</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the student learns is crucial for understanding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how</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distance learning courses should be delivered”.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While</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this might suggest that there is one way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that</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students learn,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and</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one way to deliver distance learning courses, research has shown that learners can differ in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how</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they learn,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both</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from each other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and</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individually over time </a:t>
            </a:r>
            <a:r>
              <a:rPr kumimoji="0" lang="en-US"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(Vermunt, 2005). </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This suggests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that</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a distance learning course that prioritises one way of learning is likely to advantage some students </a:t>
            </a:r>
            <a:r>
              <a:rPr kumimoji="0" lang="en-GB" sz="2000" b="1" i="0" u="sng"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and</a:t>
            </a:r>
            <a:r>
              <a:rPr kumimoji="0" lang="en-GB" sz="2000" b="1" i="0" u="none" strike="noStrike" kern="1200" cap="none" spc="0" normalizeH="0" baseline="0" noProof="0" dirty="0">
                <a:ln>
                  <a:noFill/>
                </a:ln>
                <a:solidFill>
                  <a:srgbClr val="0070C0"/>
                </a:solidFill>
                <a:effectLst/>
                <a:uLnTx/>
                <a:uFillTx/>
                <a:latin typeface="Calibri" panose="020F0502020204030204" pitchFamily="34" charset="0"/>
                <a:ea typeface="Times New Roman" panose="02020603050405020304" pitchFamily="18" charset="0"/>
                <a:cs typeface="Calibri" panose="020F0502020204030204" pitchFamily="34" charset="0"/>
              </a:rPr>
              <a:t> disadvantage others. </a:t>
            </a:r>
            <a:r>
              <a:rPr kumimoji="0" lang="en-GB" sz="2000" b="1" i="0" u="sng"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Therefore</a:t>
            </a:r>
            <a:r>
              <a:rPr kumimoji="0" lang="en-GB" sz="2000" b="1" i="0" u="none"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 diversity among students’ ways of learning needs to be understood in any consideration of </a:t>
            </a:r>
            <a:r>
              <a:rPr kumimoji="0" lang="en-GB" sz="2000" b="1" i="0" u="sng"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whether</a:t>
            </a:r>
            <a:r>
              <a:rPr kumimoji="0" lang="en-GB" sz="2000" b="1" i="0" u="none"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 distance learning is effective, </a:t>
            </a:r>
            <a:r>
              <a:rPr kumimoji="0" lang="en-GB" sz="2000" b="1" i="0" u="sng"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and</a:t>
            </a:r>
            <a:r>
              <a:rPr kumimoji="0" lang="en-GB" sz="2000" b="1" i="0" u="none"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 </a:t>
            </a:r>
            <a:r>
              <a:rPr kumimoji="0" lang="en-GB" sz="2000" b="1" i="0" u="sng"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how</a:t>
            </a:r>
            <a:r>
              <a:rPr kumimoji="0" lang="en-GB" sz="2000" b="1" i="0" u="none" strike="noStrike" kern="1200" cap="none" spc="0" normalizeH="0" baseline="0" noProof="0" dirty="0">
                <a:ln>
                  <a:noFill/>
                </a:ln>
                <a:solidFill>
                  <a:srgbClr val="FF0000"/>
                </a:solidFill>
                <a:effectLst/>
                <a:uLnTx/>
                <a:uFillTx/>
                <a:latin typeface="Calibri" panose="020F0502020204030204" pitchFamily="34" charset="0"/>
                <a:ea typeface="Times New Roman" panose="02020603050405020304" pitchFamily="18" charset="0"/>
                <a:cs typeface="Calibri" panose="020F0502020204030204" pitchFamily="34" charset="0"/>
              </a:rPr>
              <a:t> it can be effective.</a:t>
            </a:r>
            <a:endParaRPr kumimoji="0" lang="en-GB" altLang="en-US" sz="2000" b="1" i="0" u="none" strike="noStrike" kern="1200" cap="none" spc="0" normalizeH="0" baseline="0" noProof="0" dirty="0">
              <a:ln>
                <a:noFill/>
              </a:ln>
              <a:solidFill>
                <a:srgbClr val="FF0000"/>
              </a:solidFill>
              <a:effectLst/>
              <a:uLnTx/>
              <a:uFillTx/>
              <a:latin typeface="Arial"/>
            </a:endParaRPr>
          </a:p>
        </p:txBody>
      </p:sp>
    </p:spTree>
    <p:extLst>
      <p:ext uri="{BB962C8B-B14F-4D97-AF65-F5344CB8AC3E}">
        <p14:creationId xmlns:p14="http://schemas.microsoft.com/office/powerpoint/2010/main" val="31995763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62114" y="0"/>
            <a:ext cx="3072908"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486646" y="-3486043"/>
            <a:ext cx="2170709" cy="9144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Myriad Pro"/>
              <a:ea typeface="+mn-ea"/>
              <a:cs typeface="+mn-cs"/>
            </a:endParaRPr>
          </a:p>
        </p:txBody>
      </p:sp>
      <p:sp>
        <p:nvSpPr>
          <p:cNvPr id="2" name="Title 1">
            <a:extLst>
              <a:ext uri="{FF2B5EF4-FFF2-40B4-BE49-F238E27FC236}">
                <a16:creationId xmlns:a16="http://schemas.microsoft.com/office/drawing/2014/main" id="{CF29F2D5-C416-0617-55A8-DBC1417CB494}"/>
              </a:ext>
            </a:extLst>
          </p:cNvPr>
          <p:cNvSpPr>
            <a:spLocks noGrp="1"/>
          </p:cNvSpPr>
          <p:nvPr>
            <p:ph type="title"/>
          </p:nvPr>
        </p:nvSpPr>
        <p:spPr>
          <a:xfrm>
            <a:off x="1037673" y="348865"/>
            <a:ext cx="7288583" cy="1576446"/>
          </a:xfrm>
        </p:spPr>
        <p:txBody>
          <a:bodyPr anchor="ctr">
            <a:normAutofit/>
          </a:bodyPr>
          <a:lstStyle/>
          <a:p>
            <a:r>
              <a:rPr lang="en-GB" sz="3500" b="1">
                <a:solidFill>
                  <a:srgbClr val="FFFFFF"/>
                </a:solidFill>
              </a:rPr>
              <a:t>Conclusions</a:t>
            </a:r>
            <a:r>
              <a:rPr lang="en-GB" sz="3500">
                <a:solidFill>
                  <a:srgbClr val="FFFFFF"/>
                </a:solidFill>
              </a:rPr>
              <a:t> </a:t>
            </a:r>
          </a:p>
        </p:txBody>
      </p:sp>
      <p:graphicFrame>
        <p:nvGraphicFramePr>
          <p:cNvPr id="5" name="Text Placeholder 2">
            <a:extLst>
              <a:ext uri="{FF2B5EF4-FFF2-40B4-BE49-F238E27FC236}">
                <a16:creationId xmlns:a16="http://schemas.microsoft.com/office/drawing/2014/main" id="{BB4AD5CF-C5C6-A0BF-52D9-7716E174D7C6}"/>
              </a:ext>
            </a:extLst>
          </p:cNvPr>
          <p:cNvGraphicFramePr/>
          <p:nvPr/>
        </p:nvGraphicFramePr>
        <p:xfrm>
          <a:off x="483042" y="2615979"/>
          <a:ext cx="8195871"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359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1" name="Rectangle 10">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66402"/>
            <a:ext cx="9143997" cy="1590742"/>
          </a:xfrm>
          <a:prstGeom prst="rect">
            <a:avLst/>
          </a:prstGeom>
          <a:gradFill>
            <a:gsLst>
              <a:gs pos="0">
                <a:srgbClr val="000000"/>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3" name="Rectangle 12">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270175"/>
            <a:ext cx="9138997" cy="1590742"/>
          </a:xfrm>
          <a:prstGeom prst="rect">
            <a:avLst/>
          </a:prstGeom>
          <a:gradFill>
            <a:gsLst>
              <a:gs pos="0">
                <a:schemeClr val="accent1">
                  <a:alpha val="0"/>
                </a:schemeClr>
              </a:gs>
              <a:gs pos="100000">
                <a:schemeClr val="accent1">
                  <a:lumMod val="50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5" name="Rectangle 14">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5265546"/>
            <a:ext cx="3057523" cy="1590742"/>
          </a:xfrm>
          <a:prstGeom prst="rect">
            <a:avLst/>
          </a:prstGeom>
          <a:gradFill>
            <a:gsLst>
              <a:gs pos="0">
                <a:schemeClr val="accent1">
                  <a:lumMod val="50000"/>
                </a:schemeClr>
              </a:gs>
              <a:gs pos="100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17" name="Rectangle 16">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0001" y="5263483"/>
            <a:ext cx="9143999" cy="1597433"/>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Myriad Pro"/>
              <a:ea typeface="+mn-ea"/>
              <a:cs typeface="+mn-cs"/>
            </a:endParaRPr>
          </a:p>
        </p:txBody>
      </p:sp>
      <p:sp>
        <p:nvSpPr>
          <p:cNvPr id="2" name="Title 1">
            <a:extLst>
              <a:ext uri="{FF2B5EF4-FFF2-40B4-BE49-F238E27FC236}">
                <a16:creationId xmlns:a16="http://schemas.microsoft.com/office/drawing/2014/main" id="{116F9CFC-DBA7-9446-BBE4-BED2B2CAFCD0}"/>
              </a:ext>
            </a:extLst>
          </p:cNvPr>
          <p:cNvSpPr>
            <a:spLocks noGrp="1"/>
          </p:cNvSpPr>
          <p:nvPr>
            <p:ph type="title"/>
          </p:nvPr>
        </p:nvSpPr>
        <p:spPr>
          <a:xfrm>
            <a:off x="1028699" y="5510253"/>
            <a:ext cx="7421963" cy="1033669"/>
          </a:xfrm>
        </p:spPr>
        <p:txBody>
          <a:bodyPr>
            <a:normAutofit/>
          </a:bodyPr>
          <a:lstStyle/>
          <a:p>
            <a:r>
              <a:rPr lang="en-GB" sz="3500" dirty="0">
                <a:solidFill>
                  <a:srgbClr val="FFFFFF"/>
                </a:solidFill>
              </a:rPr>
              <a:t>The conclusions should not:</a:t>
            </a:r>
          </a:p>
        </p:txBody>
      </p:sp>
      <p:pic>
        <p:nvPicPr>
          <p:cNvPr id="4" name="Picture 3">
            <a:extLst>
              <a:ext uri="{FF2B5EF4-FFF2-40B4-BE49-F238E27FC236}">
                <a16:creationId xmlns:a16="http://schemas.microsoft.com/office/drawing/2014/main" id="{CFA541C0-1504-F5FF-28A5-56013AAB24F4}"/>
              </a:ext>
            </a:extLst>
          </p:cNvPr>
          <p:cNvPicPr>
            <a:picLocks noChangeAspect="1"/>
          </p:cNvPicPr>
          <p:nvPr/>
        </p:nvPicPr>
        <p:blipFill>
          <a:blip r:embed="rId2"/>
          <a:stretch>
            <a:fillRect/>
          </a:stretch>
        </p:blipFill>
        <p:spPr>
          <a:xfrm>
            <a:off x="1455192" y="614621"/>
            <a:ext cx="6233615" cy="2791170"/>
          </a:xfrm>
          <a:prstGeom prst="rect">
            <a:avLst/>
          </a:prstGeom>
        </p:spPr>
      </p:pic>
      <p:sp>
        <p:nvSpPr>
          <p:cNvPr id="3" name="Text Placeholder 2">
            <a:extLst>
              <a:ext uri="{FF2B5EF4-FFF2-40B4-BE49-F238E27FC236}">
                <a16:creationId xmlns:a16="http://schemas.microsoft.com/office/drawing/2014/main" id="{B319C465-FEE4-5892-D0B9-E091E5DED1AD}"/>
              </a:ext>
            </a:extLst>
          </p:cNvPr>
          <p:cNvSpPr>
            <a:spLocks noGrp="1"/>
          </p:cNvSpPr>
          <p:nvPr>
            <p:ph type="body"/>
          </p:nvPr>
        </p:nvSpPr>
        <p:spPr>
          <a:xfrm>
            <a:off x="379532" y="2970289"/>
            <a:ext cx="7309275" cy="2100245"/>
          </a:xfrm>
        </p:spPr>
        <p:txBody>
          <a:bodyPr anchor="ctr">
            <a:normAutofit fontScale="70000" lnSpcReduction="20000"/>
          </a:bodyPr>
          <a:lstStyle/>
          <a:p>
            <a:pPr>
              <a:lnSpc>
                <a:spcPct val="90000"/>
              </a:lnSpc>
              <a:spcAft>
                <a:spcPts val="600"/>
              </a:spcAft>
            </a:pPr>
            <a:r>
              <a:rPr lang="en-GB" sz="4400" dirty="0"/>
              <a:t>Include any new ideas</a:t>
            </a:r>
          </a:p>
          <a:p>
            <a:pPr>
              <a:lnSpc>
                <a:spcPct val="90000"/>
              </a:lnSpc>
              <a:spcAft>
                <a:spcPts val="600"/>
              </a:spcAft>
            </a:pPr>
            <a:endParaRPr lang="en-GB" sz="4400" dirty="0"/>
          </a:p>
          <a:p>
            <a:pPr>
              <a:lnSpc>
                <a:spcPct val="90000"/>
              </a:lnSpc>
              <a:spcAft>
                <a:spcPts val="600"/>
              </a:spcAft>
            </a:pPr>
            <a:r>
              <a:rPr lang="en-GB" sz="4400" dirty="0"/>
              <a:t>Overuse phrases like in conclusion, in summary. </a:t>
            </a:r>
          </a:p>
          <a:p>
            <a:pPr marL="0" indent="0">
              <a:lnSpc>
                <a:spcPct val="90000"/>
              </a:lnSpc>
              <a:spcAft>
                <a:spcPts val="600"/>
              </a:spcAft>
              <a:buNone/>
            </a:pPr>
            <a:endParaRPr lang="en-GB" sz="4400" dirty="0"/>
          </a:p>
          <a:p>
            <a:pPr marL="0" indent="0">
              <a:lnSpc>
                <a:spcPct val="90000"/>
              </a:lnSpc>
              <a:spcAft>
                <a:spcPts val="600"/>
              </a:spcAft>
              <a:buNone/>
            </a:pPr>
            <a:r>
              <a:rPr lang="en-GB" sz="1100" dirty="0"/>
              <a:t>					</a:t>
            </a:r>
          </a:p>
        </p:txBody>
      </p:sp>
    </p:spTree>
    <p:extLst>
      <p:ext uri="{BB962C8B-B14F-4D97-AF65-F5344CB8AC3E}">
        <p14:creationId xmlns:p14="http://schemas.microsoft.com/office/powerpoint/2010/main" val="2192392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282117" y="-253670"/>
            <a:ext cx="137072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668730" y="422146"/>
            <a:ext cx="484026"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532611" y="655140"/>
            <a:ext cx="515604"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7017482" y="0"/>
            <a:ext cx="2126518"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Date Placeholder 1">
            <a:extLst>
              <a:ext uri="{FF2B5EF4-FFF2-40B4-BE49-F238E27FC236}">
                <a16:creationId xmlns:a16="http://schemas.microsoft.com/office/drawing/2014/main" id="{3F6740BF-1459-BE4E-37D7-A893B842B152}"/>
              </a:ext>
            </a:extLst>
          </p:cNvPr>
          <p:cNvSpPr>
            <a:spLocks noGrp="1"/>
          </p:cNvSpPr>
          <p:nvPr>
            <p:ph type="dt" sz="half" idx="10"/>
          </p:nvPr>
        </p:nvSpPr>
        <p:spPr>
          <a:xfrm>
            <a:off x="482600" y="6356350"/>
            <a:ext cx="2057400" cy="365125"/>
          </a:xfrm>
        </p:spPr>
        <p:txBody>
          <a:bodyPr>
            <a:normAutofit/>
          </a:bodyPr>
          <a:lstStyle/>
          <a:p>
            <a:pPr>
              <a:spcAft>
                <a:spcPts val="600"/>
              </a:spcAft>
              <a:defRPr/>
            </a:pPr>
            <a:fld id="{46A9C64A-C95D-40FB-94EC-91D162CC4BE6}" type="datetime1">
              <a:rPr lang="en-GB" smtClean="0"/>
              <a:pPr>
                <a:spcAft>
                  <a:spcPts val="600"/>
                </a:spcAft>
                <a:defRPr/>
              </a:pPr>
              <a:t>17/10/2023</a:t>
            </a:fld>
            <a:endParaRPr lang="en-GB"/>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982258" y="6115501"/>
            <a:ext cx="1120884"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E5CAA66-1057-7550-9845-80E61D27A360}"/>
              </a:ext>
            </a:extLst>
          </p:cNvPr>
          <p:cNvPicPr>
            <a:picLocks noChangeAspect="1"/>
          </p:cNvPicPr>
          <p:nvPr/>
        </p:nvPicPr>
        <p:blipFill>
          <a:blip r:embed="rId2"/>
          <a:stretch>
            <a:fillRect/>
          </a:stretch>
        </p:blipFill>
        <p:spPr>
          <a:xfrm>
            <a:off x="482600" y="1046924"/>
            <a:ext cx="8178799" cy="4764150"/>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703060" y="6453143"/>
            <a:ext cx="611177"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E3E8E16-6EFE-1A43-37CD-A90832DC5787}"/>
              </a:ext>
            </a:extLst>
          </p:cNvPr>
          <p:cNvSpPr txBox="1"/>
          <p:nvPr/>
        </p:nvSpPr>
        <p:spPr>
          <a:xfrm flipH="1">
            <a:off x="827584" y="764704"/>
            <a:ext cx="7776863" cy="4262705"/>
          </a:xfrm>
          <a:prstGeom prst="rect">
            <a:avLst/>
          </a:prstGeom>
          <a:noFill/>
        </p:spPr>
        <p:txBody>
          <a:bodyPr wrap="square" rtlCol="0">
            <a:spAutoFit/>
          </a:bodyPr>
          <a:lstStyle/>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a:p>
            <a:pPr>
              <a:spcAft>
                <a:spcPts val="600"/>
              </a:spcAft>
            </a:pPr>
            <a:endParaRPr lang="en-GB"/>
          </a:p>
        </p:txBody>
      </p:sp>
    </p:spTree>
    <p:extLst>
      <p:ext uri="{BB962C8B-B14F-4D97-AF65-F5344CB8AC3E}">
        <p14:creationId xmlns:p14="http://schemas.microsoft.com/office/powerpoint/2010/main" val="19396039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5" name="TextShape 1"/>
          <p:cNvSpPr txBox="1"/>
          <p:nvPr/>
        </p:nvSpPr>
        <p:spPr>
          <a:xfrm>
            <a:off x="539640" y="44280"/>
            <a:ext cx="8229240" cy="1142640"/>
          </a:xfrm>
          <a:prstGeom prst="rect">
            <a:avLst/>
          </a:prstGeom>
          <a:noFill/>
          <a:ln>
            <a:noFill/>
          </a:ln>
        </p:spPr>
        <p:txBody>
          <a:bodyPr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US" altLang="zh-CN" sz="4000" b="1"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ea typeface="SimHei"/>
                <a:cs typeface="Calibri" panose="020F0502020204030204" pitchFamily="34" charset="0"/>
              </a:rPr>
              <a:t>References</a:t>
            </a:r>
            <a:endParaRPr kumimoji="0" lang="zh-CN" altLang="en-US" sz="4000" b="0" i="0" u="none" strike="noStrike" kern="1200" cap="none" spc="-1" normalizeH="0" baseline="0" noProof="0" dirty="0">
              <a:ln>
                <a:noFill/>
              </a:ln>
              <a:solidFill>
                <a:srgbClr val="000000"/>
              </a:solidFill>
              <a:effectLst/>
              <a:uLnTx/>
              <a:uFill>
                <a:solidFill>
                  <a:srgbClr val="FFFFFF"/>
                </a:solidFill>
              </a:uFill>
              <a:latin typeface="Calibri" panose="020F0502020204030204" pitchFamily="34" charset="0"/>
              <a:cs typeface="Calibri" panose="020F0502020204030204" pitchFamily="34" charset="0"/>
            </a:endParaRPr>
          </a:p>
        </p:txBody>
      </p:sp>
      <p:sp>
        <p:nvSpPr>
          <p:cNvPr id="116" name="TextShape 2"/>
          <p:cNvSpPr txBox="1"/>
          <p:nvPr/>
        </p:nvSpPr>
        <p:spPr>
          <a:xfrm>
            <a:off x="513000" y="1172678"/>
            <a:ext cx="8496720" cy="4032584"/>
          </a:xfrm>
          <a:prstGeom prst="rect">
            <a:avLst/>
          </a:prstGeom>
          <a:noFill/>
          <a:ln>
            <a:noFill/>
          </a:ln>
        </p:spPr>
        <p:txBody>
          <a:bodyPr/>
          <a:lstStyle/>
          <a:p>
            <a:pPr marL="0" marR="0" lvl="0" indent="0" algn="just" defTabSz="914400" rtl="0" eaLnBrk="0" fontAlgn="base" latinLnBrk="0" hangingPunct="0">
              <a:lnSpc>
                <a:spcPct val="100000"/>
              </a:lnSpc>
              <a:spcBef>
                <a:spcPct val="0"/>
              </a:spcBef>
              <a:spcAft>
                <a:spcPct val="0"/>
              </a:spcAft>
              <a:buClrTx/>
              <a:buSzTx/>
              <a:buFontTx/>
              <a:buNone/>
              <a:tabLst/>
              <a:defRPr/>
            </a:pPr>
            <a:r>
              <a:rPr kumimoji="0" lang="en-GB" sz="2000" b="0" i="0" u="none" strike="noStrike" kern="1200" cap="none" spc="0" normalizeH="0" baseline="0" noProof="0">
                <a:ln>
                  <a:noFill/>
                </a:ln>
                <a:solidFill>
                  <a:srgbClr val="000000"/>
                </a:solidFill>
                <a:effectLst/>
                <a:uLnTx/>
                <a:uFillTx/>
                <a:latin typeface="Myriad Pro"/>
                <a:ea typeface="+mj-ea"/>
                <a:cs typeface="+mj-cs"/>
              </a:rPr>
              <a:t>Brick, J., Herke, M., and Wong, D. (2016) </a:t>
            </a:r>
            <a:r>
              <a:rPr kumimoji="0" lang="en-GB" sz="2000" b="0" i="1" u="none" strike="noStrike" kern="1200" cap="none" spc="0" normalizeH="0" baseline="0" noProof="0">
                <a:ln>
                  <a:noFill/>
                </a:ln>
                <a:solidFill>
                  <a:srgbClr val="000000"/>
                </a:solidFill>
                <a:effectLst/>
                <a:uLnTx/>
                <a:uFillTx/>
                <a:latin typeface="Myriad Pro"/>
                <a:ea typeface="+mj-ea"/>
                <a:cs typeface="+mj-cs"/>
              </a:rPr>
              <a:t>Academic culture: A students guide to studying at university. </a:t>
            </a:r>
            <a:r>
              <a:rPr kumimoji="0" lang="en-GB" sz="2000" b="0" i="0" u="none" strike="noStrike" kern="1200" cap="none" spc="0" normalizeH="0" baseline="0" noProof="0">
                <a:ln>
                  <a:noFill/>
                </a:ln>
                <a:solidFill>
                  <a:srgbClr val="000000"/>
                </a:solidFill>
                <a:effectLst/>
                <a:uLnTx/>
                <a:uFillTx/>
                <a:latin typeface="Myriad Pro"/>
                <a:ea typeface="+mj-ea"/>
                <a:cs typeface="+mj-cs"/>
              </a:rPr>
              <a:t>Victoria: Palgrave</a:t>
            </a:r>
            <a:endParaRPr kumimoji="0" lang="en-GB" sz="2000" b="0" i="0" u="none" strike="noStrike" kern="1200" cap="none" spc="0" normalizeH="0" baseline="0" noProof="0" dirty="0">
              <a:ln>
                <a:noFill/>
              </a:ln>
              <a:solidFill>
                <a:srgbClr val="000000"/>
              </a:solidFill>
              <a:effectLst/>
              <a:uLnTx/>
              <a:uFillTx/>
              <a:latin typeface="Myriad Pro"/>
              <a:ea typeface="+mj-ea"/>
              <a:cs typeface="+mj-cs"/>
            </a:endParaRPr>
          </a:p>
        </p:txBody>
      </p:sp>
    </p:spTree>
  </p:cSld>
  <p:clrMapOvr>
    <a:masterClrMapping/>
  </p:clrMapOvr>
  <p:timing>
    <p:tnLst>
      <p:par>
        <p:cTn id="1" dur="indefinite" restart="never" nodeType="tmRoot">
          <p:childTnLst>
            <p:seq>
              <p:cTn id="2"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7183</TotalTime>
  <Words>1133</Words>
  <Application>Microsoft Office PowerPoint</Application>
  <PresentationFormat>On-screen Show (4:3)</PresentationFormat>
  <Paragraphs>106</Paragraphs>
  <Slides>22</Slides>
  <Notes>0</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22</vt:i4>
      </vt:variant>
    </vt:vector>
  </HeadingPairs>
  <TitlesOfParts>
    <vt:vector size="31" baseType="lpstr">
      <vt:lpstr>Myriad Pro</vt:lpstr>
      <vt:lpstr>Arial</vt:lpstr>
      <vt:lpstr>Calibri</vt:lpstr>
      <vt:lpstr>Times New Roman</vt:lpstr>
      <vt:lpstr>Wingdings</vt:lpstr>
      <vt:lpstr>1_20140311PresentationUWTSDTemplate</vt:lpstr>
      <vt:lpstr>20140311PresentationUWTSDTemplate</vt:lpstr>
      <vt:lpstr>2_20140311PresentationUWTSDTemplate</vt:lpstr>
      <vt:lpstr>1_Office Theme</vt:lpstr>
      <vt:lpstr>PowerPoint Presentation</vt:lpstr>
      <vt:lpstr>Aims:</vt:lpstr>
      <vt:lpstr>PowerPoint Presentation</vt:lpstr>
      <vt:lpstr>PowerPoint Presentation</vt:lpstr>
      <vt:lpstr>PowerPoint Presentation</vt:lpstr>
      <vt:lpstr>Discuss</vt:lpstr>
      <vt:lpstr>Introductions </vt:lpstr>
      <vt:lpstr>Structure of a good introduction</vt:lpstr>
      <vt:lpstr>PowerPoint Presentation</vt:lpstr>
      <vt:lpstr>Main Body Paragraphs </vt:lpstr>
      <vt:lpstr>Main Body Paragraphs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Conclusions </vt:lpstr>
      <vt:lpstr>The conclusions should not:</vt:lpstr>
      <vt:lpstr>PowerPoint Presentation</vt:lpstr>
      <vt:lpstr>PowerPoint Presentation</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Lizeta Demetriou</dc:creator>
  <cp:lastModifiedBy>Lizeta Demetriou</cp:lastModifiedBy>
  <cp:revision>396</cp:revision>
  <dcterms:created xsi:type="dcterms:W3CDTF">2012-10-20T16:04:33Z</dcterms:created>
  <dcterms:modified xsi:type="dcterms:W3CDTF">2023-10-17T11:16:47Z</dcterms:modified>
</cp:coreProperties>
</file>