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5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1" autoAdjust="0"/>
    <p:restoredTop sz="94660"/>
  </p:normalViewPr>
  <p:slideViewPr>
    <p:cSldViewPr>
      <p:cViewPr varScale="1">
        <p:scale>
          <a:sx n="83" d="100"/>
          <a:sy n="83" d="100"/>
        </p:scale>
        <p:origin x="-144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1E9AAF3-9C7A-4E32-8565-07BDBC58AFD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FF10D9B-3CDC-4FDF-8DDD-C78CC0123D70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alyticssteps.com/blogs/what-pestle-analysis" TargetMode="External"/><Relationship Id="rId2" Type="http://schemas.openxmlformats.org/officeDocument/2006/relationships/hyperlink" Target="https://doi.org/10.4135/9781483346366.n7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ationalize.io/2021/03/09/using-grid-analysis-for-idea-evalu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74320"/>
            <a:ext cx="7602048" cy="4810864"/>
          </a:xfrm>
        </p:spPr>
        <p:txBody>
          <a:bodyPr>
            <a:normAutofit/>
          </a:bodyPr>
          <a:lstStyle/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Nature and impact of profit decline on TM Lewin and its employees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Vasilica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Valentina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Dinca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2131463</a:t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BMSW 4004</a:t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Chijoke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D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Uba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48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620688"/>
            <a:ext cx="5830416" cy="747514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Nature and impact of profit decline on TM Lewin and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its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276872"/>
            <a:ext cx="7088832" cy="3361928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of the profit decline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wide, affecting all TM Lewin shops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context causes (e.g.,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andemic situation, Inflation, Pressure on supply chain issues)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implications (Strategic problem)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profit decline on TM Lewin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Significant sales reduction (Everything is expensive and they need to sell all products with big prices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Shops were closed, just online choice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Already led to two 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administrators</a:t>
            </a:r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profit on TM Lewin employees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work from home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 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 600 employees lost their jobs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To solve this problem, the causes must be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identified using Pestle analysis and Fishbone diagram.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339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784" y="404664"/>
            <a:ext cx="4680520" cy="580926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PESTLE 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Analysis for external causes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861048"/>
            <a:ext cx="6596489" cy="22768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24744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0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498080" cy="1143000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nalysis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for TM Lewin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9792405"/>
              </p:ext>
            </p:extLst>
          </p:nvPr>
        </p:nvGraphicFramePr>
        <p:xfrm>
          <a:off x="1331640" y="1556792"/>
          <a:ext cx="7632848" cy="4656328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1342167"/>
                <a:gridCol w="1342167"/>
                <a:gridCol w="1708154"/>
                <a:gridCol w="1440160"/>
                <a:gridCol w="749808"/>
                <a:gridCol w="1050392"/>
              </a:tblGrid>
              <a:tr h="41960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2535355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Lockdown- people don’t travel and wear casual</a:t>
                      </a:r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clothes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money for costumers to buy TM Lewin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Raising inflation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price to produce the shirt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increases</a:t>
                      </a:r>
                    </a:p>
                    <a:p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Energy</a:t>
                      </a:r>
                    </a:p>
                    <a:p>
                      <a:r>
                        <a:rPr lang="en-GB" sz="16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Comodidy</a:t>
                      </a:r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prices and wages and they can’t sell more expensive,</a:t>
                      </a:r>
                    </a:p>
                    <a:p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money to buy raw materials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Banned</a:t>
                      </a:r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all</a:t>
                      </a:r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</a:t>
                      </a:r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events during COVID-19</a:t>
                      </a:r>
                    </a:p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</a:t>
                      </a:r>
                      <a:r>
                        <a:rPr lang="en-GB" sz="16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consciouness</a:t>
                      </a:r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during COVID</a:t>
                      </a:r>
                    </a:p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buying habits change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Over reliance of </a:t>
                      </a:r>
                      <a:r>
                        <a:rPr lang="en-GB" dirty="0" smtClean="0"/>
                        <a:t>physical shops –</a:t>
                      </a:r>
                      <a:r>
                        <a:rPr lang="en-GB" baseline="0" dirty="0" smtClean="0"/>
                        <a:t> less </a:t>
                      </a:r>
                      <a:r>
                        <a:rPr lang="en-GB" baseline="0" dirty="0" smtClean="0"/>
                        <a:t>focus </a:t>
                      </a:r>
                      <a:r>
                        <a:rPr lang="en-GB" baseline="0" dirty="0" smtClean="0"/>
                        <a:t>on online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779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Fishbone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3356992"/>
            <a:ext cx="6448760" cy="2891408"/>
          </a:xfrm>
        </p:spPr>
        <p:txBody>
          <a:bodyPr>
            <a:normAutofit/>
          </a:bodyPr>
          <a:lstStyle/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Graphic illustration of the link between a problem and its causes.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24744"/>
            <a:ext cx="3168352" cy="2016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217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1800" y="260648"/>
            <a:ext cx="4392488" cy="562074"/>
          </a:xfrm>
        </p:spPr>
        <p:txBody>
          <a:bodyPr>
            <a:no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Cause and effect of profit decline in TM Lewin using Fishbone diagram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84029"/>
            <a:ext cx="7560840" cy="464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178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3648" y="620688"/>
            <a:ext cx="6838528" cy="1035546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Identification of causes of PD in TM Lewin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1700808"/>
            <a:ext cx="7704856" cy="4320480"/>
          </a:xfrm>
        </p:spPr>
        <p:txBody>
          <a:bodyPr>
            <a:normAutofit/>
          </a:bodyPr>
          <a:lstStyle/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Causes:</a:t>
            </a:r>
          </a:p>
          <a:p>
            <a:pPr marL="342900" indent="-342900" algn="just">
              <a:buFont typeface="+mj-lt"/>
              <a:buAutoNum type="alphaLcParenR"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increases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range of products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Lookdown</a:t>
            </a: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Solutions: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 investors 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Attracting new customers using Ads</a:t>
            </a:r>
          </a:p>
          <a:p>
            <a:pPr marL="342900" indent="-342900" algn="just">
              <a:buFont typeface="+mj-lt"/>
              <a:buAutoNum type="alphaLcParenR"/>
            </a:pP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suport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online</a:t>
            </a: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lphaLcParenR"/>
            </a:pP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lphaLcParenR"/>
            </a:pP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lphaLcParenR"/>
            </a:pP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lphaLcParenR"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76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3848" y="274638"/>
            <a:ext cx="4392488" cy="850106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Grid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analysis to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make a decision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on TM Lewin to increase sales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738822"/>
              </p:ext>
            </p:extLst>
          </p:nvPr>
        </p:nvGraphicFramePr>
        <p:xfrm>
          <a:off x="1524000" y="1397000"/>
          <a:ext cx="6096000" cy="3779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19200"/>
                <a:gridCol w="1219200"/>
                <a:gridCol w="1617712"/>
                <a:gridCol w="1008112"/>
                <a:gridCol w="1031776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Weights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</a:t>
                      </a:r>
                      <a:r>
                        <a:rPr lang="en-GB" sz="16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increses</a:t>
                      </a:r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5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range of products</a:t>
                      </a:r>
                    </a:p>
                    <a:p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3</a:t>
                      </a:r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Lookdown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Fiind</a:t>
                      </a:r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investors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en-GB" sz="16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2</a:t>
                      </a:r>
                    </a:p>
                    <a:p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8</a:t>
                      </a:r>
                      <a:endParaRPr lang="en-GB" sz="16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29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Attracting new </a:t>
                      </a:r>
                      <a:r>
                        <a:rPr lang="en-GB" sz="16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customersusing</a:t>
                      </a:r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Ads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</a:t>
                      </a:r>
                      <a:r>
                        <a:rPr lang="en-GB" sz="16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3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30</a:t>
                      </a: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costumer service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3</a:t>
                      </a: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</a:t>
                      </a:r>
                      <a:r>
                        <a:rPr lang="en-GB" sz="16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</a:t>
                      </a:r>
                      <a:r>
                        <a:rPr lang="en-GB" sz="16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408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47800"/>
            <a:ext cx="7530040" cy="147714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 solve the problem with declining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profitabillity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the best solution based on Grid analysis is: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to attract new customers using Ads.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98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00808"/>
            <a:ext cx="4627593" cy="260754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6957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“PESTLE” (2016),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 dictionary of Marketing.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edn.Oxford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University Press;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’ (2015) in The Sage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of Quality and the Service Economy”. Thousand Oaks: Sage Publications, Inc. Available at: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https://doi.org/10.4135/9781483346366.n74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“R. Pathak” (2020), “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Analysis”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Analyticsteps.com, viewed at: 28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october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2022,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https://www.analyticssteps.com/blogs/what-pestle-analysis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D.Kalinchenko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” (2021),”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How to use Grid Analysis for Idea Evaluation”,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Rationalize.io, viewed at: 28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october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2022,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https://rationalize.io/2021/03/09/using-grid-analysis-for-idea-evaluation/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2296" indent="0">
              <a:buNone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36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486</TotalTime>
  <Words>460</Words>
  <Application>Microsoft Office PowerPoint</Application>
  <PresentationFormat>On-screen Show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Solstice</vt:lpstr>
      <vt:lpstr> Nature and impact of profit decline on TM Lewin and its employees         Vasilica Valentina Dinca 2131463 BMSW 4004 Problem solving and Decision Making Dr Chijoke D Uba</vt:lpstr>
      <vt:lpstr>Nature and impact of profit decline on TM Lewin and its employees</vt:lpstr>
      <vt:lpstr>PESTLE  Analysis for external causes</vt:lpstr>
      <vt:lpstr>PESTLE Analysis for TM Lewin</vt:lpstr>
      <vt:lpstr>Fishbone  Analysis</vt:lpstr>
      <vt:lpstr>Cause and effect of profit decline in TM Lewin using Fishbone diagram</vt:lpstr>
      <vt:lpstr>Identification of causes of PD in TM Lewin</vt:lpstr>
      <vt:lpstr>Grid analysis to make a decision on TM Lewin to increase sales</vt:lpstr>
      <vt:lpstr>Conclusion</vt:lpstr>
      <vt:lpstr>PowerPoint Presentation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and impact of profit decline on TM Lewin and his employees</dc:title>
  <dc:creator>Tudor Dinca</dc:creator>
  <cp:lastModifiedBy>Tudor Dinca</cp:lastModifiedBy>
  <cp:revision>20</cp:revision>
  <dcterms:created xsi:type="dcterms:W3CDTF">2022-10-27T20:55:50Z</dcterms:created>
  <dcterms:modified xsi:type="dcterms:W3CDTF">2022-10-30T07:22:54Z</dcterms:modified>
</cp:coreProperties>
</file>