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x-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9" r:id="rId4"/>
  </p:sldMasterIdLst>
  <p:notesMasterIdLst>
    <p:notesMasterId r:id="rId76"/>
  </p:notesMasterIdLst>
  <p:sldIdLst>
    <p:sldId id="256" r:id="rId5"/>
    <p:sldId id="257" r:id="rId6"/>
    <p:sldId id="294" r:id="rId7"/>
    <p:sldId id="298" r:id="rId8"/>
    <p:sldId id="327" r:id="rId9"/>
    <p:sldId id="275" r:id="rId10"/>
    <p:sldId id="267" r:id="rId11"/>
    <p:sldId id="258" r:id="rId12"/>
    <p:sldId id="282" r:id="rId13"/>
    <p:sldId id="285" r:id="rId14"/>
    <p:sldId id="287" r:id="rId15"/>
    <p:sldId id="289" r:id="rId16"/>
    <p:sldId id="286" r:id="rId17"/>
    <p:sldId id="288" r:id="rId18"/>
    <p:sldId id="304" r:id="rId19"/>
    <p:sldId id="263" r:id="rId20"/>
    <p:sldId id="279" r:id="rId21"/>
    <p:sldId id="277" r:id="rId22"/>
    <p:sldId id="284" r:id="rId23"/>
    <p:sldId id="276" r:id="rId24"/>
    <p:sldId id="265" r:id="rId25"/>
    <p:sldId id="280" r:id="rId26"/>
    <p:sldId id="281" r:id="rId27"/>
    <p:sldId id="302" r:id="rId28"/>
    <p:sldId id="303" r:id="rId29"/>
    <p:sldId id="278" r:id="rId30"/>
    <p:sldId id="305" r:id="rId31"/>
    <p:sldId id="266" r:id="rId32"/>
    <p:sldId id="299" r:id="rId33"/>
    <p:sldId id="319" r:id="rId34"/>
    <p:sldId id="320" r:id="rId35"/>
    <p:sldId id="259" r:id="rId36"/>
    <p:sldId id="283" r:id="rId37"/>
    <p:sldId id="260" r:id="rId38"/>
    <p:sldId id="321" r:id="rId39"/>
    <p:sldId id="261" r:id="rId40"/>
    <p:sldId id="301" r:id="rId41"/>
    <p:sldId id="322" r:id="rId42"/>
    <p:sldId id="311" r:id="rId43"/>
    <p:sldId id="312" r:id="rId44"/>
    <p:sldId id="272" r:id="rId45"/>
    <p:sldId id="271" r:id="rId46"/>
    <p:sldId id="323" r:id="rId47"/>
    <p:sldId id="296" r:id="rId48"/>
    <p:sldId id="300" r:id="rId49"/>
    <p:sldId id="297" r:id="rId50"/>
    <p:sldId id="324" r:id="rId51"/>
    <p:sldId id="325" r:id="rId52"/>
    <p:sldId id="273" r:id="rId53"/>
    <p:sldId id="274" r:id="rId54"/>
    <p:sldId id="270" r:id="rId55"/>
    <p:sldId id="295" r:id="rId56"/>
    <p:sldId id="290" r:id="rId57"/>
    <p:sldId id="291" r:id="rId58"/>
    <p:sldId id="313" r:id="rId59"/>
    <p:sldId id="314" r:id="rId60"/>
    <p:sldId id="315" r:id="rId61"/>
    <p:sldId id="316" r:id="rId62"/>
    <p:sldId id="292" r:id="rId63"/>
    <p:sldId id="293" r:id="rId64"/>
    <p:sldId id="268" r:id="rId65"/>
    <p:sldId id="269" r:id="rId66"/>
    <p:sldId id="306" r:id="rId67"/>
    <p:sldId id="310" r:id="rId68"/>
    <p:sldId id="309" r:id="rId69"/>
    <p:sldId id="308" r:id="rId70"/>
    <p:sldId id="307" r:id="rId71"/>
    <p:sldId id="318" r:id="rId72"/>
    <p:sldId id="317" r:id="rId73"/>
    <p:sldId id="262" r:id="rId74"/>
    <p:sldId id="326" r:id="rId7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0230" autoAdjust="0"/>
  </p:normalViewPr>
  <p:slideViewPr>
    <p:cSldViewPr showGuides="1">
      <p:cViewPr varScale="1">
        <p:scale>
          <a:sx n="95" d="100"/>
          <a:sy n="95" d="100"/>
        </p:scale>
        <p:origin x="105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F864B46-EE3E-40A8-9420-6C20B3FCB0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25757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E746FA-F682-4FAE-BE0B-686D6D74B524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This diagram was based on the following references</a:t>
            </a:r>
          </a:p>
          <a:p>
            <a:r>
              <a:rPr lang="en-GB" altLang="en-US" smtClean="0"/>
              <a:t>A. Berger and M.F. Loutre </a:t>
            </a:r>
          </a:p>
          <a:p>
            <a:pPr lvl="1"/>
            <a:r>
              <a:rPr lang="en-GB" altLang="en-US" smtClean="0"/>
              <a:t>1991, Insolation values for the climate of the last 10 million years. </a:t>
            </a:r>
            <a:r>
              <a:rPr lang="en-GB" altLang="en-US" i="1" smtClean="0"/>
              <a:t>Quaternary Science Reviews</a:t>
            </a:r>
            <a:r>
              <a:rPr lang="en-GB" altLang="en-US" smtClean="0"/>
              <a:t>, </a:t>
            </a:r>
            <a:r>
              <a:rPr lang="en-GB" altLang="en-US" b="1" smtClean="0"/>
              <a:t>10</a:t>
            </a:r>
            <a:r>
              <a:rPr lang="en-GB" altLang="en-US" smtClean="0"/>
              <a:t>: 297-317. </a:t>
            </a:r>
          </a:p>
          <a:p>
            <a:r>
              <a:rPr lang="en-GB" altLang="en-US" smtClean="0"/>
              <a:t>A.S. Dyke and V.K. Prest </a:t>
            </a:r>
          </a:p>
          <a:p>
            <a:pPr lvl="1"/>
            <a:r>
              <a:rPr lang="en-GB" altLang="en-US" smtClean="0"/>
              <a:t>1987, Late Wisconsinan and Holocene history of the Laurentide ice sheet. </a:t>
            </a:r>
            <a:r>
              <a:rPr lang="en-GB" altLang="en-US" i="1" smtClean="0"/>
              <a:t>Geographie Physique et Quaternaire</a:t>
            </a:r>
            <a:r>
              <a:rPr lang="en-GB" altLang="en-US" smtClean="0"/>
              <a:t>, </a:t>
            </a:r>
            <a:r>
              <a:rPr lang="en-GB" altLang="en-US" b="1" smtClean="0"/>
              <a:t>41</a:t>
            </a:r>
            <a:r>
              <a:rPr lang="en-GB" altLang="en-US" smtClean="0"/>
              <a:t>: 237-264. </a:t>
            </a:r>
          </a:p>
          <a:p>
            <a:r>
              <a:rPr lang="en-GB" altLang="en-US" smtClean="0"/>
              <a:t>J. Imbrie, J.D. Hays, D.G. Martinson, A. McIntyre, A.C. Mix, J.J. Morley, N.G. Pisias, W.L. Prell, and N.J. Shackleton </a:t>
            </a:r>
          </a:p>
          <a:p>
            <a:pPr lvl="1"/>
            <a:r>
              <a:rPr lang="en-GB" altLang="en-US" smtClean="0"/>
              <a:t>1984, The orbital theory of Pleistocene Climate: support from a revised chronology of the Marine del-18O record. IN (A. Berger, J. Imbrie, J. Hays, G. Kukla, and B. Saltzman, eds.) </a:t>
            </a:r>
            <a:r>
              <a:rPr lang="en-GB" altLang="en-US" i="1" smtClean="0"/>
              <a:t>Milankovitch and Climate, Part 1</a:t>
            </a:r>
            <a:r>
              <a:rPr lang="en-GB" altLang="en-US" smtClean="0"/>
              <a:t>, Dordrecht: Reidel Publishing Co. p.269-305. </a:t>
            </a:r>
          </a:p>
          <a:p>
            <a:r>
              <a:rPr lang="en-GB" altLang="en-US" smtClean="0"/>
              <a:t>G.M. Richmond and D.S. Fullerton </a:t>
            </a:r>
          </a:p>
          <a:p>
            <a:pPr lvl="1"/>
            <a:r>
              <a:rPr lang="en-GB" altLang="en-US" smtClean="0"/>
              <a:t>1986, Summation of Quaternary glaciations in the United States of America. </a:t>
            </a:r>
            <a:r>
              <a:rPr lang="en-GB" altLang="en-US" i="1" smtClean="0"/>
              <a:t>Quaternary Science Reviews</a:t>
            </a:r>
            <a:r>
              <a:rPr lang="en-GB" altLang="en-US" smtClean="0"/>
              <a:t>, </a:t>
            </a:r>
            <a:r>
              <a:rPr lang="en-GB" altLang="en-US" b="1" smtClean="0"/>
              <a:t>5</a:t>
            </a:r>
            <a:r>
              <a:rPr lang="en-GB" altLang="en-US" smtClean="0"/>
              <a:t>: 183-196. 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16306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3138838-42AD-402D-BFC1-FAD8D0A6E471}" type="slidenum">
              <a:rPr lang="en-GB" altLang="en-US" sz="1200"/>
              <a:pPr/>
              <a:t>22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907863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B822E6C-1F5D-403F-8E7D-955D797FE38A}" type="slidenum">
              <a:rPr lang="en-GB" altLang="en-US" sz="1200"/>
              <a:pPr/>
              <a:t>70</a:t>
            </a:fld>
            <a:endParaRPr lang="en-GB" altLang="en-US" sz="1200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/>
            <a:r>
              <a:rPr lang="en-GB" altLang="en-US" smtClean="0"/>
              <a:t>Eustatic:  World wide rise and fall in SL due to hydrological change</a:t>
            </a:r>
          </a:p>
          <a:p>
            <a:pPr lvl="1"/>
            <a:r>
              <a:rPr lang="en-GB" altLang="en-US" smtClean="0"/>
              <a:t>Isostatic: Local change due to weight 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5284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7001E6D9-54E6-4EF7-8CFC-D775572E521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202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1FB7D-B88D-4734-89B8-229744F6F3A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7366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026B2DF2-7B2B-4875-AF34-F6E20E13569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9818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AD44D-F72F-4D9B-9E7D-E338135CA7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439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F839C-C7FF-4190-823D-95892DE4F5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0712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8153B-479D-40F6-9B52-87E7D47B0D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6140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759D0-7FCC-405E-AB5C-90ED556734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4418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C1BAF-9EFF-4314-8632-5F9E778DC5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806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582BAB1-DEBB-407B-BA9B-158DB96DBD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5788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62FF2-0B6B-4642-B60C-C28CBD589D5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3438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E1CA7-72A4-406A-B38C-56CCF71B57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0583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61988" y="1905000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39921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9921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99213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EC2631F-7884-4CA7-9499-7BC9B60AFE4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6273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24388" y="1905000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39921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9921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99213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AD1C54F-80D5-467A-ADB0-8DEF8EC202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052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045C75"/>
                </a:solidFill>
              </a:defRPr>
            </a:lvl1pPr>
          </a:lstStyle>
          <a:p>
            <a:pPr>
              <a:defRPr/>
            </a:pPr>
            <a:fld id="{A882B4E8-1DE9-41CD-A6A3-2043DBCE64D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0" r:id="rId2"/>
    <p:sldLayoutId id="2147483859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60" r:id="rId9"/>
    <p:sldLayoutId id="2147483856" r:id="rId10"/>
    <p:sldLayoutId id="2147483857" r:id="rId11"/>
    <p:sldLayoutId id="2147483861" r:id="rId12"/>
    <p:sldLayoutId id="2147483862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anose="05020102010507070707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anose="05020102010507070707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anose="05020102010507070707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programmes/p00l4qbt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ationalgeographic.com/environment/2019/07/alaskan-glaciers-melting-faster-than-previously-thought/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glaciationcontact.ppt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bbc.co.uk/science/earth/earth_timeline/quaternary_ice_age#p00gbg2j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youtube.com/watch?v=_SuRFwrJZ9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bbc.co.uk/news/science-environment-55346329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it0LZ2n9RU8" TargetMode="Externa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6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1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jpeg"/><Relationship Id="rId4" Type="http://schemas.openxmlformats.org/officeDocument/2006/relationships/image" Target="../media/image8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Various%20Glacial%20Features.ppt#-1,1,Various Glacial Features" TargetMode="External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scg.mil/lantarea/iip/FAQ/Icebergs_5.shtml" TargetMode="External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7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1.png"/><Relationship Id="rId4" Type="http://schemas.openxmlformats.org/officeDocument/2006/relationships/image" Target="../media/image100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hyperlink" Target="https://www.youtube.com/watch?v=bwPq01uLpQ4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3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emf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emf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emf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emf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hyperlink" Target="https://www.youtube.com/watch?v=K9MaGf-Su9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eographic.com/environment/2019/03/one-part-of-greenland-ice-growing/" TargetMode="External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0.jpeg"/><Relationship Id="rId5" Type="http://schemas.openxmlformats.org/officeDocument/2006/relationships/image" Target="../media/image119.png"/><Relationship Id="rId4" Type="http://schemas.openxmlformats.org/officeDocument/2006/relationships/image" Target="../media/image118.jpe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9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0.png"/><Relationship Id="rId4" Type="http://schemas.openxmlformats.org/officeDocument/2006/relationships/audio" Target="../media/audio1.wav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hyperlink" Target="https://www.bbc.co.uk/iplayer/episode/b00zj39j/frozen-planet-7-on-thin-ic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WordArt 6"/>
          <p:cNvSpPr>
            <a:spLocks noChangeArrowheads="1" noChangeShapeType="1" noTextEdit="1"/>
          </p:cNvSpPr>
          <p:nvPr/>
        </p:nvSpPr>
        <p:spPr bwMode="auto">
          <a:xfrm>
            <a:off x="1905000" y="5943600"/>
            <a:ext cx="5638800" cy="536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kern="1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 panose="020B0806030902050204" pitchFamily="34" charset="0"/>
              </a:rPr>
              <a:t>Erosion / Deposition /  Transportation</a:t>
            </a:r>
          </a:p>
        </p:txBody>
      </p:sp>
      <p:sp>
        <p:nvSpPr>
          <p:cNvPr id="2055" name="WordArt 7"/>
          <p:cNvSpPr>
            <a:spLocks noChangeArrowheads="1" noChangeShapeType="1" noTextEdit="1"/>
          </p:cNvSpPr>
          <p:nvPr/>
        </p:nvSpPr>
        <p:spPr bwMode="auto">
          <a:xfrm>
            <a:off x="1143000" y="228600"/>
            <a:ext cx="7467600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>
                <a:ln w="12700">
                  <a:solidFill>
                    <a:srgbClr val="0000FF"/>
                  </a:solidFill>
                  <a:round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 panose="020B0A04020102020204" pitchFamily="34" charset="0"/>
              </a:rPr>
              <a:t>Glaciation and Environmental Change</a:t>
            </a:r>
          </a:p>
          <a:p>
            <a:pPr algn="ctr"/>
            <a:r>
              <a:rPr lang="en-GB" sz="3600" b="1" kern="10">
                <a:ln w="12700">
                  <a:solidFill>
                    <a:srgbClr val="0000FF"/>
                  </a:solidFill>
                  <a:round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 panose="020B0A04020102020204" pitchFamily="34" charset="0"/>
              </a:rPr>
              <a:t>The fundamental processes </a:t>
            </a:r>
          </a:p>
        </p:txBody>
      </p:sp>
      <p:sp>
        <p:nvSpPr>
          <p:cNvPr id="8196" name="TextBox 6"/>
          <p:cNvSpPr txBox="1">
            <a:spLocks noChangeArrowheads="1"/>
          </p:cNvSpPr>
          <p:nvPr/>
        </p:nvSpPr>
        <p:spPr bwMode="auto">
          <a:xfrm>
            <a:off x="3419475" y="5373688"/>
            <a:ext cx="32400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hlinkClick r:id="rId3"/>
              </a:rPr>
              <a:t>Frozen Planet 2mins</a:t>
            </a:r>
            <a:endParaRPr lang="en-GB" altLang="en-US"/>
          </a:p>
        </p:txBody>
      </p:sp>
      <p:pic>
        <p:nvPicPr>
          <p:cNvPr id="8197" name="Picture 7" descr="http://demos.ithemesbuilder.com/foundation-glacier/wp-content/uploads/2010/10/09_ANTARCT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773238"/>
            <a:ext cx="5283200" cy="366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44624"/>
            <a:ext cx="9205675" cy="68133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1" y="1257598"/>
            <a:ext cx="3239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6"/>
              </a:rPr>
              <a:t>5 min time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 animBg="1"/>
      <p:bldP spid="205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88913"/>
            <a:ext cx="7086600" cy="1447800"/>
          </a:xfrm>
        </p:spPr>
        <p:txBody>
          <a:bodyPr/>
          <a:lstStyle/>
          <a:p>
            <a:pPr algn="ctr" eaLnBrk="1" hangingPunct="1"/>
            <a:r>
              <a:rPr lang="en-GB" altLang="en-US" smtClean="0"/>
              <a:t>Introduction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334000" y="2209800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Ice Ages</a:t>
            </a:r>
          </a:p>
          <a:p>
            <a:pPr eaLnBrk="1" hangingPunct="1"/>
            <a:endParaRPr lang="en-GB" altLang="en-US" sz="2800" dirty="0" smtClean="0"/>
          </a:p>
          <a:p>
            <a:pPr eaLnBrk="1" hangingPunct="1"/>
            <a:r>
              <a:rPr lang="en-GB" altLang="en-US" sz="2800" dirty="0" smtClean="0"/>
              <a:t>Glacial Budgets / Systems</a:t>
            </a:r>
          </a:p>
          <a:p>
            <a:pPr eaLnBrk="1" hangingPunct="1"/>
            <a:r>
              <a:rPr lang="en-GB" altLang="en-US" sz="2800" dirty="0" smtClean="0"/>
              <a:t>Glacial Temperature</a:t>
            </a:r>
          </a:p>
          <a:p>
            <a:pPr lvl="2" eaLnBrk="1" hangingPunct="1"/>
            <a:r>
              <a:rPr lang="en-GB" altLang="en-US" sz="2000" dirty="0" smtClean="0"/>
              <a:t>Temperate</a:t>
            </a:r>
          </a:p>
          <a:p>
            <a:pPr lvl="2" eaLnBrk="1" hangingPunct="1"/>
            <a:r>
              <a:rPr lang="en-GB" altLang="en-US" sz="2000" dirty="0" smtClean="0"/>
              <a:t>Cold</a:t>
            </a:r>
          </a:p>
          <a:p>
            <a:pPr eaLnBrk="1" hangingPunct="1"/>
            <a:r>
              <a:rPr lang="en-GB" altLang="en-US" sz="2800" dirty="0" smtClean="0"/>
              <a:t>Frost shattering (weathering)</a:t>
            </a:r>
          </a:p>
        </p:txBody>
      </p:sp>
      <p:sp>
        <p:nvSpPr>
          <p:cNvPr id="9220" name="AutoShape 6">
            <a:hlinkClick r:id="rId2" action="ppaction://hlinkpres?slideindex=1&amp;slidetitle=" highlightClick="1"/>
          </p:cNvPr>
          <p:cNvSpPr>
            <a:spLocks noChangeArrowheads="1"/>
          </p:cNvSpPr>
          <p:nvPr/>
        </p:nvSpPr>
        <p:spPr bwMode="auto">
          <a:xfrm>
            <a:off x="7239000" y="2362200"/>
            <a:ext cx="533400" cy="304800"/>
          </a:xfrm>
          <a:prstGeom prst="actionButtonBeginning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9221" name="Picture 8" descr="C:\Documents and Settings\edu-ch\Application Data\Microsoft\Media Catalog\Europeglaciation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05000"/>
            <a:ext cx="3703638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ClipArt Placeholder 6"/>
          <p:cNvSpPr>
            <a:spLocks noGrp="1" noTextEdit="1"/>
          </p:cNvSpPr>
          <p:nvPr>
            <p:ph type="clipArt" sz="half" idx="1"/>
          </p:nvPr>
        </p:nvSpPr>
        <p:spPr/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4859338" y="2781300"/>
            <a:ext cx="4465637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marL="273050" indent="-273050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Char char=""/>
              <a:defRPr/>
            </a:pPr>
            <a:r>
              <a:rPr lang="en-GB" sz="2600" dirty="0">
                <a:latin typeface="+mn-lt"/>
                <a:hlinkClick r:id="rId4"/>
              </a:rPr>
              <a:t>Present </a:t>
            </a:r>
            <a:r>
              <a:rPr lang="en-GB" sz="2600" dirty="0" smtClean="0">
                <a:latin typeface="+mn-lt"/>
                <a:hlinkClick r:id="rId4"/>
              </a:rPr>
              <a:t>ice age</a:t>
            </a:r>
            <a:r>
              <a:rPr lang="en-GB" sz="2600" dirty="0" smtClean="0">
                <a:latin typeface="+mn-lt"/>
              </a:rPr>
              <a:t> </a:t>
            </a:r>
            <a:r>
              <a:rPr lang="en-GB" sz="1600" b="1" dirty="0">
                <a:latin typeface="+mn-lt"/>
              </a:rPr>
              <a:t>(5 </a:t>
            </a:r>
            <a:r>
              <a:rPr lang="en-GB" sz="1600" b="1" dirty="0" err="1" smtClean="0">
                <a:latin typeface="+mn-lt"/>
              </a:rPr>
              <a:t>mins</a:t>
            </a:r>
            <a:r>
              <a:rPr lang="en-GB" sz="1600" b="1" dirty="0" smtClean="0">
                <a:latin typeface="+mn-lt"/>
              </a:rPr>
              <a:t>)GOOGLE</a:t>
            </a:r>
            <a:endParaRPr lang="en-GB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 autoUpdateAnimBg="0" advAuto="0"/>
      <p:bldP spid="1331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07950" y="692150"/>
            <a:ext cx="7086600" cy="1447800"/>
          </a:xfrm>
        </p:spPr>
        <p:txBody>
          <a:bodyPr/>
          <a:lstStyle/>
          <a:p>
            <a:r>
              <a:rPr lang="en-GB" altLang="en-US" smtClean="0"/>
              <a:t>Climate Change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10243" name="ClipArt Placeholder 2"/>
          <p:cNvSpPr>
            <a:spLocks noGrp="1" noTextEdit="1"/>
          </p:cNvSpPr>
          <p:nvPr>
            <p:ph type="clipArt" sz="half" idx="1"/>
          </p:nvPr>
        </p:nvSpPr>
        <p:spPr/>
      </p:sp>
      <p:sp>
        <p:nvSpPr>
          <p:cNvPr id="1024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0245" name="Picture 2" descr="http://www.greatdreams.com/little-ice-age-temp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765175"/>
            <a:ext cx="3911600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4" descr="http://www.atmos.washington.edu/1998Q4/211/project2/1myeargraph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086225"/>
            <a:ext cx="5476875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/>
          <p:cNvCxnSpPr/>
          <p:nvPr/>
        </p:nvCxnSpPr>
        <p:spPr>
          <a:xfrm rot="5400000">
            <a:off x="4535488" y="3824288"/>
            <a:ext cx="792162" cy="144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5003800" y="3644900"/>
            <a:ext cx="338455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9" name="Rectangle 12"/>
          <p:cNvSpPr>
            <a:spLocks noChangeArrowheads="1"/>
          </p:cNvSpPr>
          <p:nvPr/>
        </p:nvSpPr>
        <p:spPr bwMode="auto">
          <a:xfrm>
            <a:off x="468313" y="1916113"/>
            <a:ext cx="49744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 smtClean="0">
                <a:hlinkClick r:id="rId4"/>
              </a:rPr>
              <a:t>glaciations through quaternary</a:t>
            </a:r>
            <a:r>
              <a:rPr lang="en-GB" altLang="en-US" dirty="0" smtClean="0"/>
              <a:t> </a:t>
            </a:r>
            <a:r>
              <a:rPr lang="en-GB" altLang="en-US" dirty="0"/>
              <a:t>(5mins)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1267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1268" name="Picture 2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15888"/>
            <a:ext cx="4465638" cy="6313487"/>
          </a:xfrm>
          <a:noFill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0"/>
            <a:ext cx="3851275" cy="678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28600"/>
            <a:ext cx="8164016" cy="1040160"/>
          </a:xfrm>
        </p:spPr>
        <p:txBody>
          <a:bodyPr/>
          <a:lstStyle/>
          <a:p>
            <a:r>
              <a:rPr lang="en-GB" dirty="0" smtClean="0"/>
              <a:t>Not just Scientific realisation</a:t>
            </a:r>
            <a:endParaRPr lang="en-GB" dirty="0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78654" y="1304465"/>
            <a:ext cx="7065346" cy="4114800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In living memory BBC 2021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73574"/>
            <a:ext cx="9144000" cy="468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19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2291" name="ClipArt Placeholder 2"/>
          <p:cNvSpPr>
            <a:spLocks noGrp="1" noTextEdit="1"/>
          </p:cNvSpPr>
          <p:nvPr>
            <p:ph type="clipArt" sz="half" idx="1"/>
          </p:nvPr>
        </p:nvSpPr>
        <p:spPr/>
      </p:sp>
      <p:sp>
        <p:nvSpPr>
          <p:cNvPr id="12292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2293" name="Picture 2" descr="http://www.glaciers.pdx.edu/Projects/LearnAboutGlaciers/Skagit/Basics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15888"/>
            <a:ext cx="8367712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4" descr="http://www.glaciers.pdx.edu/Projects/LearnAboutGlaciers/Skagit/Basics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500438"/>
            <a:ext cx="8318500" cy="336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47700" y="1557338"/>
            <a:ext cx="1557338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  <a:latin typeface="+mj-lt"/>
              </a:rPr>
              <a:t>Glacial Budget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105400"/>
            <a:ext cx="4267200" cy="1447800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1400"/>
              <a:t>R.G. Larson in the Illinois State Museum, shows an artist's conception of how much of the Midwestern United States might have looked approximately 16,000 years ago.</a:t>
            </a:r>
            <a:r>
              <a:rPr lang="en-GB"/>
              <a:t> </a:t>
            </a:r>
          </a:p>
        </p:txBody>
      </p:sp>
      <p:pic>
        <p:nvPicPr>
          <p:cNvPr id="13315" name="Picture 4" descr="http://museum.state.il.us/exhibits/ice_ages/images/loopglac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0"/>
            <a:ext cx="4487863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6" descr="http://www.museum.state.il.us/exhibits/larson/images/lars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475" y="3908425"/>
            <a:ext cx="4708525" cy="294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Box 7"/>
          <p:cNvSpPr txBox="1">
            <a:spLocks noChangeArrowheads="1"/>
          </p:cNvSpPr>
          <p:nvPr/>
        </p:nvSpPr>
        <p:spPr bwMode="auto">
          <a:xfrm>
            <a:off x="5148263" y="1125538"/>
            <a:ext cx="35274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hlinkClick r:id="rId5"/>
              </a:rPr>
              <a:t>Columbia</a:t>
            </a:r>
            <a:r>
              <a:rPr lang="en-GB" altLang="en-US"/>
              <a:t>  6 mins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0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smtClean="0"/>
              <a:t>Glacial Erosion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3400" y="1371600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Plucking</a:t>
            </a:r>
          </a:p>
          <a:p>
            <a:pPr eaLnBrk="1" hangingPunct="1"/>
            <a:r>
              <a:rPr lang="en-GB" altLang="en-US" sz="2800" smtClean="0"/>
              <a:t>Abrasion (rotational)</a:t>
            </a:r>
          </a:p>
          <a:p>
            <a:pPr eaLnBrk="1" hangingPunct="1"/>
            <a:r>
              <a:rPr lang="en-GB" altLang="en-US" sz="2800" smtClean="0"/>
              <a:t>Subglacial water</a:t>
            </a:r>
          </a:p>
          <a:p>
            <a:pPr eaLnBrk="1" hangingPunct="1"/>
            <a:endParaRPr lang="en-GB" altLang="en-US" sz="2800" smtClean="0"/>
          </a:p>
        </p:txBody>
      </p:sp>
      <p:sp>
        <p:nvSpPr>
          <p:cNvPr id="15364" name="Rectangle 5"/>
          <p:cNvSpPr>
            <a:spLocks noGrp="1" noChangeArrowheads="1" noTextEdit="1"/>
          </p:cNvSpPr>
          <p:nvPr>
            <p:ph type="clipArt" sz="half" idx="2"/>
          </p:nvPr>
        </p:nvSpPr>
        <p:spPr/>
      </p:sp>
      <p:pic>
        <p:nvPicPr>
          <p:cNvPr id="15365" name="Picture 7" descr="http://www.glaciers.pdx.edu/Projects/LearnAboutGlaciers/MRNP/Basics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500438"/>
            <a:ext cx="7667625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 autoUpdateAnimBg="0" advAuto="0"/>
      <p:bldP spid="1536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0" y="188913"/>
            <a:ext cx="7086600" cy="1447800"/>
          </a:xfrm>
        </p:spPr>
        <p:txBody>
          <a:bodyPr/>
          <a:lstStyle/>
          <a:p>
            <a:r>
              <a:rPr lang="en-GB" altLang="en-US" smtClean="0"/>
              <a:t>Plucking</a:t>
            </a:r>
          </a:p>
        </p:txBody>
      </p:sp>
      <p:sp>
        <p:nvSpPr>
          <p:cNvPr id="16387" name="ClipArt Placeholder 3"/>
          <p:cNvSpPr>
            <a:spLocks noGrp="1" noTextEdit="1"/>
          </p:cNvSpPr>
          <p:nvPr>
            <p:ph type="clipArt" sz="half" idx="2"/>
          </p:nvPr>
        </p:nvSpPr>
        <p:spPr/>
      </p:sp>
      <p:pic>
        <p:nvPicPr>
          <p:cNvPr id="16388" name="Picture 2" descr="http://static.newworldencyclopedia.org/thumb/9/95/Arranque_glaciar-en.svg/515px-Arranque_glaciar-en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765175"/>
            <a:ext cx="6500812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227763" y="4149725"/>
            <a:ext cx="2665412" cy="574675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GB" sz="2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Pressure melting point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16390" name="Picture 2" descr="http://serc.carleton.edu/images/introgeo/demonstrations/examples/pmel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365625"/>
            <a:ext cx="6048375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188913"/>
            <a:ext cx="7086600" cy="1447800"/>
          </a:xfrm>
        </p:spPr>
        <p:txBody>
          <a:bodyPr/>
          <a:lstStyle/>
          <a:p>
            <a:r>
              <a:rPr lang="en-GB" altLang="en-US" smtClean="0"/>
              <a:t>Pressure Melting Point</a:t>
            </a:r>
          </a:p>
        </p:txBody>
      </p:sp>
      <p:sp>
        <p:nvSpPr>
          <p:cNvPr id="17411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7412" name="ClipArt Placeholder 3"/>
          <p:cNvSpPr>
            <a:spLocks noGrp="1" noTextEdit="1"/>
          </p:cNvSpPr>
          <p:nvPr>
            <p:ph type="clipArt" sz="half" idx="2"/>
          </p:nvPr>
        </p:nvSpPr>
        <p:spPr/>
      </p:sp>
      <p:pic>
        <p:nvPicPr>
          <p:cNvPr id="17413" name="Picture 4" descr="http://serc.carleton.edu/images/introgeo/demonstrations/examples/H2OPhaseDiagr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88" y="1773238"/>
            <a:ext cx="6464300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Abrasion</a:t>
            </a:r>
          </a:p>
        </p:txBody>
      </p:sp>
      <p:sp>
        <p:nvSpPr>
          <p:cNvPr id="18435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8436" name="ClipArt Placeholder 3"/>
          <p:cNvSpPr>
            <a:spLocks noGrp="1" noTextEdit="1"/>
          </p:cNvSpPr>
          <p:nvPr>
            <p:ph type="clipArt" sz="half" idx="2"/>
          </p:nvPr>
        </p:nvSpPr>
        <p:spPr/>
      </p:sp>
      <p:pic>
        <p:nvPicPr>
          <p:cNvPr id="18437" name="Picture 2" descr="http://idisk.mac.com/dvoltz/Public/Erosional-process%20animated%20gif_4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44675"/>
            <a:ext cx="550545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011863" y="333375"/>
            <a:ext cx="3313112" cy="1447800"/>
          </a:xfrm>
        </p:spPr>
        <p:txBody>
          <a:bodyPr/>
          <a:lstStyle/>
          <a:p>
            <a:r>
              <a:rPr lang="en-GB" altLang="en-US" sz="4400" smtClean="0"/>
              <a:t>Meltwater</a:t>
            </a:r>
          </a:p>
        </p:txBody>
      </p:sp>
      <p:sp>
        <p:nvSpPr>
          <p:cNvPr id="19459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9460" name="Picture 2" descr="http://farm5.static.flickr.com/4113/4949750148_abbc647c8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8275"/>
            <a:ext cx="2676525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4" descr="http://www.sciencephoto.com/image/165623/large/E2350199-Meltwater_running_into_sea_through_glacial_cave-SP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916113"/>
            <a:ext cx="6443662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 descr="http://hugefloods.com/Glacial-Striation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11638" cy="279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3" name="TextBox 7"/>
          <p:cNvSpPr txBox="1">
            <a:spLocks noChangeArrowheads="1"/>
          </p:cNvSpPr>
          <p:nvPr/>
        </p:nvSpPr>
        <p:spPr bwMode="auto">
          <a:xfrm>
            <a:off x="0" y="1844675"/>
            <a:ext cx="26638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Glacial Flour (Loess)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Factors in erosion rate</a:t>
            </a:r>
          </a:p>
        </p:txBody>
      </p:sp>
      <p:sp>
        <p:nvSpPr>
          <p:cNvPr id="2048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0484" name="ClipArt Placeholder 3"/>
          <p:cNvSpPr>
            <a:spLocks noGrp="1" noTextEdit="1"/>
          </p:cNvSpPr>
          <p:nvPr>
            <p:ph type="clipArt" sz="half" idx="2"/>
          </p:nvPr>
        </p:nvSpPr>
        <p:spPr/>
      </p:sp>
      <p:pic>
        <p:nvPicPr>
          <p:cNvPr id="20485" name="Picture 2" descr="http://cgz.e2bn.net/e2bn/leas/c99/schools/cgz/accounts/staff/rchambers/GeoBytes/AS%20A2/A2/Glaciation.Web/Glaciation_photographs/Factors.rate.erosi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3" y="1916113"/>
            <a:ext cx="7970837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canarygeog.canaryzoo.com/Geog1/glacial%20pluc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052513"/>
            <a:ext cx="7345363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itle 1"/>
          <p:cNvSpPr>
            <a:spLocks noGrp="1"/>
          </p:cNvSpPr>
          <p:nvPr>
            <p:ph type="title"/>
          </p:nvPr>
        </p:nvSpPr>
        <p:spPr>
          <a:xfrm>
            <a:off x="1403350" y="-171450"/>
            <a:ext cx="7086600" cy="1447800"/>
          </a:xfrm>
        </p:spPr>
        <p:txBody>
          <a:bodyPr/>
          <a:lstStyle/>
          <a:p>
            <a:r>
              <a:rPr lang="en-GB" altLang="en-US" smtClean="0"/>
              <a:t>Flow types</a:t>
            </a:r>
          </a:p>
        </p:txBody>
      </p:sp>
      <p:sp>
        <p:nvSpPr>
          <p:cNvPr id="21508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1509" name="ClipArt Placeholder 3"/>
          <p:cNvSpPr>
            <a:spLocks noGrp="1" noTextEdit="1"/>
          </p:cNvSpPr>
          <p:nvPr>
            <p:ph type="clipArt" sz="half" idx="2"/>
          </p:nvPr>
        </p:nvSpPr>
        <p:spPr/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Crevasses</a:t>
            </a:r>
          </a:p>
        </p:txBody>
      </p:sp>
      <p:sp>
        <p:nvSpPr>
          <p:cNvPr id="22531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2532" name="ClipArt Placeholder 3"/>
          <p:cNvSpPr>
            <a:spLocks noGrp="1" noTextEdit="1"/>
          </p:cNvSpPr>
          <p:nvPr>
            <p:ph type="clipArt" sz="half" idx="2"/>
          </p:nvPr>
        </p:nvSpPr>
        <p:spPr/>
      </p:sp>
      <p:pic>
        <p:nvPicPr>
          <p:cNvPr id="22533" name="Picture 2" descr="http://www.asf.alaska.edu/sites/all/files/images/glacier-power/crevasse_diagra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565400"/>
            <a:ext cx="6827837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4" descr="http://www.asf.alaska.edu/sites/all/files/images/glacier-power/beautiful_crevass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2636838"/>
            <a:ext cx="1893887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1" descr="http://www.edwardboyle.com/photos/176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617913"/>
            <a:ext cx="4319588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905000" y="228600"/>
            <a:ext cx="7086600" cy="1143000"/>
          </a:xfrm>
        </p:spPr>
        <p:txBody>
          <a:bodyPr/>
          <a:lstStyle/>
          <a:p>
            <a:pPr algn="ctr" eaLnBrk="1" hangingPunct="1"/>
            <a:r>
              <a:rPr lang="en-GB" altLang="en-US" smtClean="0"/>
              <a:t>Upland Landforms</a:t>
            </a: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idx="1"/>
          </p:nvPr>
        </p:nvSpPr>
        <p:spPr>
          <a:xfrm>
            <a:off x="323850" y="1844675"/>
            <a:ext cx="7772400" cy="41148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 smtClean="0"/>
              <a:t>Cirques/corrie/</a:t>
            </a:r>
            <a:r>
              <a:rPr lang="en-GB" sz="2800" dirty="0" err="1" smtClean="0"/>
              <a:t>cwm</a:t>
            </a:r>
            <a:endParaRPr lang="en-GB" sz="2800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 err="1"/>
              <a:t>Aretes</a:t>
            </a:r>
            <a:endParaRPr lang="en-GB" sz="2800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/>
              <a:t>Pyramidal peaks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endParaRPr lang="en-GB" sz="2800" dirty="0"/>
          </a:p>
        </p:txBody>
      </p:sp>
      <p:pic>
        <p:nvPicPr>
          <p:cNvPr id="23557" name="Picture 9" descr="http://0.tqn.com/d/geology/1/0/C/f/1/cirque-glaci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1484313"/>
            <a:ext cx="476250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AutoShape 13" descr="https://notendur.hi.is/oi/icelandic_glaciers_files/image015.jpg"/>
          <p:cNvSpPr>
            <a:spLocks noChangeAspect="1" noChangeArrowheads="1"/>
          </p:cNvSpPr>
          <p:nvPr/>
        </p:nvSpPr>
        <p:spPr bwMode="auto">
          <a:xfrm>
            <a:off x="168275" y="-1905000"/>
            <a:ext cx="523875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3559" name="AutoShape 15" descr="https://notendur.hi.is/oi/icelandic_glaciers_files/image015.jpg"/>
          <p:cNvSpPr>
            <a:spLocks noChangeAspect="1" noChangeArrowheads="1"/>
          </p:cNvSpPr>
          <p:nvPr/>
        </p:nvSpPr>
        <p:spPr bwMode="auto">
          <a:xfrm>
            <a:off x="168275" y="-1905000"/>
            <a:ext cx="523875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3560" name="AutoShape 17" descr="https://notendur.hi.is/oi/icelandic_glaciers_files/image015.jpg"/>
          <p:cNvSpPr>
            <a:spLocks noChangeAspect="1" noChangeArrowheads="1"/>
          </p:cNvSpPr>
          <p:nvPr/>
        </p:nvSpPr>
        <p:spPr bwMode="auto">
          <a:xfrm>
            <a:off x="168275" y="-1905000"/>
            <a:ext cx="523875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3561" name="AutoShape 19" descr="https://notendur.hi.is/oi/icelandic_glaciers_files/image015.jpg"/>
          <p:cNvSpPr>
            <a:spLocks noChangeAspect="1" noChangeArrowheads="1"/>
          </p:cNvSpPr>
          <p:nvPr/>
        </p:nvSpPr>
        <p:spPr bwMode="auto">
          <a:xfrm>
            <a:off x="168275" y="-1905000"/>
            <a:ext cx="523875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 advAuto="0"/>
      <p:bldP spid="2867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179512" y="382588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Corrie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-32455" y="1525588"/>
            <a:ext cx="8229600" cy="4708673"/>
          </a:xfrm>
        </p:spPr>
        <p:txBody>
          <a:bodyPr/>
          <a:lstStyle/>
          <a:p>
            <a:endParaRPr lang="en-US" altLang="en-US" dirty="0" smtClean="0"/>
          </a:p>
        </p:txBody>
      </p:sp>
      <p:pic>
        <p:nvPicPr>
          <p:cNvPr id="24580" name="Picture 2" descr="http://onlinegeography.wikispaces.com/file/view/corries.jpg/80876207/793x359/corries.jpg"/>
          <p:cNvPicPr>
            <a:picLocks noChangeAspect="1" noChangeArrowheads="1"/>
          </p:cNvPicPr>
          <p:nvPr/>
        </p:nvPicPr>
        <p:blipFill>
          <a:blip r:embed="rId2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375"/>
            <a:ext cx="9066213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4" descr="http://www.bbc.co.uk/schools/gcsebitesize/geography/images/glac_001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2" y="2173138"/>
            <a:ext cx="8980196" cy="4242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5940425" y="692150"/>
            <a:ext cx="3394075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Corrie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25604" name="Picture 6" descr="http://e-xamit.ie/tutorials/images/2008/dmztxj_corrieGlaci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916113"/>
            <a:ext cx="7272337" cy="4735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Arete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6628" name="Picture 2" descr="http://uregina.ca/~sauchyn/geog323/4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3933825"/>
            <a:ext cx="3665538" cy="273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http://webspace.ship.edu/cjwolt/geology/slides/jpg/CIMG337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692150"/>
            <a:ext cx="428625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6" descr="http://www.ubes.org/images/glossary/arete_bi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950" y="2636838"/>
            <a:ext cx="5364163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5338763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Pyramidal Peak formation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27652" name="Picture 2" descr="http://www.bbc.co.uk/scotland/learning/bitesize/standard/geography/images/g94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420938"/>
            <a:ext cx="7388225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4" descr="http://onlinegeography.wikispaces.com/file/view/Pyram%2520peak.jpg/80920255/466x348/Pyram%2520pe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15888"/>
            <a:ext cx="3070225" cy="229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204864"/>
            <a:ext cx="3863280" cy="1143000"/>
          </a:xfrm>
          <a:extLst/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Creation of a post-glacial erosional landscape</a:t>
            </a:r>
            <a:endParaRPr lang="en-US" dirty="0"/>
          </a:p>
        </p:txBody>
      </p:sp>
      <p:pic>
        <p:nvPicPr>
          <p:cNvPr id="28675" name="Picture 3" descr="C:\Documents and Settings\edu-ch\Application Data\Microsoft\Media Catalog\uplandglaciati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457200"/>
            <a:ext cx="4781550" cy="611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5" descr="C:\Documents and Settings\edu-ch\Application Data\Microsoft\Media Catalog\polar_glaciation1.jp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950" y="3448050"/>
            <a:ext cx="43434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What features can you see?</a:t>
            </a:r>
            <a:endParaRPr lang="en-GB" dirty="0"/>
          </a:p>
        </p:txBody>
      </p:sp>
      <p:pic>
        <p:nvPicPr>
          <p:cNvPr id="62466" name="Picture 2" descr="http://resources.teachnet.ie/ajordan/are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060575"/>
            <a:ext cx="4416425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http://www.coolgeography.co.uk/GCSE/Year%2010/PhysicalWorld/Glacial%20Landforms/Alaska.bmp"/>
          <p:cNvPicPr>
            <a:picLocks noChangeAspect="1" noChangeArrowheads="1"/>
          </p:cNvPicPr>
          <p:nvPr/>
        </p:nvPicPr>
        <p:blipFill>
          <a:blip r:embed="rId4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3544888"/>
            <a:ext cx="4121150" cy="331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971550" y="260350"/>
            <a:ext cx="7086600" cy="1143000"/>
          </a:xfrm>
        </p:spPr>
        <p:txBody>
          <a:bodyPr/>
          <a:lstStyle/>
          <a:p>
            <a:pPr algn="ctr" eaLnBrk="1" hangingPunct="1"/>
            <a:r>
              <a:rPr lang="en-GB" altLang="en-US" smtClean="0"/>
              <a:t>Valley Landforms</a:t>
            </a: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idx="1"/>
          </p:nvPr>
        </p:nvSpPr>
        <p:spPr>
          <a:xfrm>
            <a:off x="468313" y="1412875"/>
            <a:ext cx="4895850" cy="792163"/>
          </a:xfrm>
        </p:spPr>
        <p:txBody>
          <a:bodyPr>
            <a:normAutofit lnSpcReduction="10000"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r>
              <a:rPr lang="en-GB" sz="2800" dirty="0" smtClean="0"/>
              <a:t>1. Glacial troughs/U shaped valley</a:t>
            </a:r>
          </a:p>
        </p:txBody>
      </p:sp>
      <p:pic>
        <p:nvPicPr>
          <p:cNvPr id="31748" name="Picture 7" descr="http://www.coolgeography.co.uk/GCSE/Year%2010/PhysicalWorld/Glacial%20Landforms/U%20shaped%20vall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652588"/>
            <a:ext cx="3386138" cy="501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0938"/>
            <a:ext cx="5462588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4721225"/>
            <a:ext cx="5462587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 advAuto="0"/>
      <p:bldP spid="2867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305800" cy="1143000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2. Truncated spur</a:t>
            </a:r>
            <a:endParaRPr lang="en-GB" dirty="0"/>
          </a:p>
        </p:txBody>
      </p:sp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420938"/>
            <a:ext cx="8201025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1748" name="Picture 6" descr="http://cgz.e2bn.net/e2bn/leas/c99/schools/cgz/accounts/staff/rchambers/GeoBytes/AS%20A2/A2/Glaciation.Web/Snowdonia_images/Truncated_Sp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65400"/>
            <a:ext cx="5108575" cy="437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225" y="1036638"/>
            <a:ext cx="4029075" cy="582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27768"/>
            <a:ext cx="8305800" cy="1143000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3. Hanging valley</a:t>
            </a:r>
            <a:endParaRPr lang="en-GB" dirty="0"/>
          </a:p>
        </p:txBody>
      </p:sp>
      <p:pic>
        <p:nvPicPr>
          <p:cNvPr id="33795" name="Picture 2" descr="http://upload.wikimedia.org/wikipedia/commons/thumb/e/ee/Closeup_of_Bridalveil_Fall_seen_from_Tunnel_View_in_Yosemite_NP.JPG/220px-Closeup_of_Bridalveil_Fall_seen_from_Tunnel_View_in_Yosemite_N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213"/>
            <a:ext cx="3724275" cy="482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6" name="Picture 2" descr="http://www.dartmouth.edu/~volcano/artwork/DMRp29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765175"/>
            <a:ext cx="4248150" cy="592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4. Ribbon Lake</a:t>
            </a:r>
            <a:endParaRPr lang="en-GB" dirty="0"/>
          </a:p>
        </p:txBody>
      </p:sp>
      <p:pic>
        <p:nvPicPr>
          <p:cNvPr id="34819" name="Picture 2" descr="http://upload.wikimedia.org/wikipedia/commons/8/81/Ribbon_lake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349500"/>
            <a:ext cx="6826250" cy="371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140200" y="5661025"/>
            <a:ext cx="1008063" cy="338138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>
                <a:latin typeface="+mj-lt"/>
              </a:rPr>
              <a:t>LRR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5. Fjord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5844" name="Picture 2" descr="http://0.tqn.com/d/cruises/1/0/2/K/3/alaska_misty_fjord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916113"/>
            <a:ext cx="3455988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4" descr="http://www.fram.nw.ru/imageNews/news408_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916113"/>
            <a:ext cx="45847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ln>
            <a:miter lim="800000"/>
            <a:headEnd/>
            <a:tailEnd/>
          </a:ln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6. Striations</a:t>
            </a:r>
            <a:endParaRPr lang="en-GB" dirty="0"/>
          </a:p>
        </p:txBody>
      </p:sp>
      <p:pic>
        <p:nvPicPr>
          <p:cNvPr id="36867" name="Picture 3" descr="C:\Documents and Settings\edu-ch\Application Data\Microsoft\Media Catalog\striation.j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209800"/>
            <a:ext cx="64008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50" y="764704"/>
            <a:ext cx="8305800" cy="1143000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7. Roche </a:t>
            </a:r>
            <a:r>
              <a:rPr lang="en-GB" dirty="0" err="1" smtClean="0"/>
              <a:t>Moutonnee</a:t>
            </a:r>
            <a:endParaRPr lang="en-GB" dirty="0"/>
          </a:p>
        </p:txBody>
      </p:sp>
      <p:pic>
        <p:nvPicPr>
          <p:cNvPr id="378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997200"/>
            <a:ext cx="8975725" cy="324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7892" name="Picture 5" descr="http://farm4.staticflickr.com/3413/5815108709_4c784cf610_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038" y="333375"/>
            <a:ext cx="3457575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8. Crag &amp; Tail</a:t>
            </a:r>
            <a:endParaRPr lang="en-GB" dirty="0"/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76750"/>
            <a:ext cx="520065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891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88" y="1989138"/>
            <a:ext cx="3716337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891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9138"/>
            <a:ext cx="5148263" cy="238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xtLst/>
        </p:spPr>
        <p:txBody>
          <a:bodyPr/>
          <a:lstStyle/>
          <a:p>
            <a:pPr>
              <a:defRPr/>
            </a:pPr>
            <a:r>
              <a:rPr lang="en-GB" dirty="0" smtClean="0"/>
              <a:t>Retreating glacier succession</a:t>
            </a:r>
            <a:endParaRPr lang="en-GB" dirty="0"/>
          </a:p>
        </p:txBody>
      </p:sp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492375"/>
            <a:ext cx="8258175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7588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Glacial </a:t>
            </a:r>
            <a:br>
              <a:rPr lang="en-GB" altLang="en-US" smtClean="0"/>
            </a:br>
            <a:r>
              <a:rPr lang="en-GB" altLang="en-US" smtClean="0"/>
              <a:t>Transportation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Supraglacial</a:t>
            </a:r>
          </a:p>
          <a:p>
            <a:pPr eaLnBrk="1" hangingPunct="1"/>
            <a:r>
              <a:rPr lang="en-GB" altLang="en-US" smtClean="0"/>
              <a:t>Englacial</a:t>
            </a:r>
          </a:p>
          <a:p>
            <a:pPr eaLnBrk="1" hangingPunct="1"/>
            <a:r>
              <a:rPr lang="en-GB" altLang="en-US" smtClean="0"/>
              <a:t>Subglacial</a:t>
            </a:r>
          </a:p>
        </p:txBody>
      </p:sp>
      <p:pic>
        <p:nvPicPr>
          <p:cNvPr id="40964" name="Picture 1030" descr="http://www.alaska-in-pictures.com/data/media/16/glacier-bay-scenery_54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15888"/>
            <a:ext cx="4157662" cy="276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5" name="Picture 10" descr="http://www.landforms.eu/Lothian/images/iceflow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429000"/>
            <a:ext cx="20955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792413"/>
            <a:ext cx="5414962" cy="406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 advAuto="0"/>
      <p:bldP spid="17411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Subglacial channel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1988" name="Picture 2" descr="http://4.bp.blogspot.com/_FUireXgKaI4/Srps8zi4UdI/AAAAAAAAG0A/4X3OwpsUxec/s400/sub+glacial+stre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133600"/>
            <a:ext cx="5280025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6" descr="http://www.igsoc.org/images/journal/j137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375" y="2133600"/>
            <a:ext cx="2841625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Deposition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35163"/>
            <a:ext cx="2170113" cy="4389437"/>
          </a:xfrm>
        </p:spPr>
        <p:txBody>
          <a:bodyPr/>
          <a:lstStyle/>
          <a:p>
            <a:pPr eaLnBrk="1" hangingPunct="1"/>
            <a:r>
              <a:rPr lang="en-GB" altLang="en-US" smtClean="0"/>
              <a:t>The nature and extent of the ice advance</a:t>
            </a:r>
          </a:p>
          <a:p>
            <a:pPr eaLnBrk="1" hangingPunct="1"/>
            <a:r>
              <a:rPr lang="en-GB" altLang="en-US" smtClean="0"/>
              <a:t>Frequency</a:t>
            </a:r>
          </a:p>
          <a:p>
            <a:pPr eaLnBrk="1" hangingPunct="1"/>
            <a:r>
              <a:rPr lang="en-GB" altLang="en-US" smtClean="0"/>
              <a:t>Source and direction</a:t>
            </a:r>
          </a:p>
          <a:p>
            <a:pPr eaLnBrk="1" hangingPunct="1"/>
            <a:r>
              <a:rPr lang="en-GB" altLang="en-US" smtClean="0"/>
              <a:t>Post glacial chronology</a:t>
            </a:r>
          </a:p>
        </p:txBody>
      </p:sp>
      <p:pic>
        <p:nvPicPr>
          <p:cNvPr id="43012" name="Picture 2" descr="http://upload.wikimedia.org/wikipedia/commons/5/54/Glacial_Transportation_and_Deposi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2060575"/>
            <a:ext cx="6134100" cy="407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 autoUpdateAnimBg="0" advAuto="0"/>
      <p:bldP spid="19459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048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Depositional Landforms</a:t>
            </a:r>
          </a:p>
        </p:txBody>
      </p:sp>
      <p:sp>
        <p:nvSpPr>
          <p:cNvPr id="44035" name="Text Placeholder 1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r>
              <a:rPr lang="en-GB" altLang="en-US" smtClean="0"/>
              <a:t>A. Boulder clay (Till Unsorted/unstratified)</a:t>
            </a:r>
          </a:p>
          <a:p>
            <a:endParaRPr lang="en-GB" altLang="en-US" smtClean="0"/>
          </a:p>
        </p:txBody>
      </p:sp>
      <p:sp>
        <p:nvSpPr>
          <p:cNvPr id="44036" name="Text Placeholder 2"/>
          <p:cNvSpPr>
            <a:spLocks noGrp="1"/>
          </p:cNvSpPr>
          <p:nvPr>
            <p:ph type="body" sz="half" idx="3"/>
          </p:nvPr>
        </p:nvSpPr>
        <p:spPr>
          <a:xfrm>
            <a:off x="4643438" y="1557338"/>
            <a:ext cx="4041775" cy="654050"/>
          </a:xfrm>
        </p:spPr>
        <p:txBody>
          <a:bodyPr/>
          <a:lstStyle/>
          <a:p>
            <a:r>
              <a:rPr lang="en-GB" altLang="en-US" smtClean="0"/>
              <a:t>B. Fluvio-glacial (till sorted/stratified)</a:t>
            </a:r>
          </a:p>
        </p:txBody>
      </p:sp>
      <p:pic>
        <p:nvPicPr>
          <p:cNvPr id="44037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7200"/>
            <a:ext cx="4283075" cy="321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4403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997200"/>
            <a:ext cx="4716462" cy="321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 autoUpdateAnimBg="0" advAuto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Depositional Landforms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buFont typeface="Monotype Sorts" charset="2"/>
              <a:buNone/>
              <a:defRPr/>
            </a:pPr>
            <a:r>
              <a:rPr lang="en-GB" altLang="en-US" b="1" dirty="0" smtClean="0"/>
              <a:t>Till (Unsorted)</a:t>
            </a:r>
            <a:endParaRPr lang="en-GB" altLang="en-US" dirty="0" smtClean="0"/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r>
              <a:rPr lang="en-GB" altLang="en-US" dirty="0" smtClean="0"/>
              <a:t>1. </a:t>
            </a:r>
            <a:r>
              <a:rPr lang="en-GB" altLang="en-US" dirty="0" err="1" smtClean="0"/>
              <a:t>Erratics</a:t>
            </a:r>
            <a:endParaRPr lang="en-GB" altLang="en-US" dirty="0" smtClean="0"/>
          </a:p>
        </p:txBody>
      </p:sp>
      <p:sp>
        <p:nvSpPr>
          <p:cNvPr id="2150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3962400" y="1905000"/>
            <a:ext cx="4471988" cy="4114800"/>
          </a:xfrm>
        </p:spPr>
        <p:txBody>
          <a:bodyPr/>
          <a:lstStyle/>
          <a:p>
            <a:pPr eaLnBrk="1" hangingPunct="1">
              <a:buFont typeface="Monotype Sorts" charset="2"/>
              <a:buNone/>
            </a:pPr>
            <a:endParaRPr lang="en-US" altLang="en-US" smtClean="0"/>
          </a:p>
        </p:txBody>
      </p:sp>
      <p:pic>
        <p:nvPicPr>
          <p:cNvPr id="4506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2781300"/>
            <a:ext cx="6056313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 autoUpdateAnimBg="0" advAuto="0"/>
      <p:bldP spid="21507" grpId="0" build="p" autoUpdateAnimBg="0"/>
      <p:bldP spid="21508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en-GB" altLang="en-US" smtClean="0"/>
              <a:t>Erratic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46085" name="Picture 2" descr="http://www.nr.gov.nl.ca/mines&amp;en/geosurvey/education/features/glacial/images/boulderl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4241800" cy="272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6" name="Picture 4" descr="http://fellwanderer.com/024/IMG_204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200525"/>
            <a:ext cx="4281488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7" name="Picture 6" descr="http://webpages.charter.net/jszecsody2b/geocache/erratic.composit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1916113"/>
            <a:ext cx="2762250" cy="407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Depositional Landforms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buFont typeface="Monotype Sorts" charset="2"/>
              <a:buNone/>
              <a:defRPr/>
            </a:pPr>
            <a:r>
              <a:rPr lang="en-GB" altLang="en-US" b="1" dirty="0" smtClean="0"/>
              <a:t>Till (Unsorted)</a:t>
            </a:r>
            <a:endParaRPr lang="en-GB" altLang="en-US" dirty="0" smtClean="0"/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r>
              <a:rPr lang="en-GB" altLang="en-US" dirty="0" smtClean="0"/>
              <a:t>2. Moraines</a:t>
            </a:r>
          </a:p>
          <a:p>
            <a:pPr eaLnBrk="1" hangingPunct="1">
              <a:buFont typeface="Monotype Sorts" charset="2"/>
              <a:buNone/>
              <a:defRPr/>
            </a:pPr>
            <a:r>
              <a:rPr lang="en-GB" altLang="en-US" sz="2000" dirty="0" smtClean="0"/>
              <a:t>- Lateral</a:t>
            </a:r>
          </a:p>
          <a:p>
            <a:pPr eaLnBrk="1" hangingPunct="1">
              <a:buFont typeface="Monotype Sorts" charset="2"/>
              <a:buNone/>
              <a:defRPr/>
            </a:pPr>
            <a:r>
              <a:rPr lang="en-GB" altLang="en-US" sz="2000" dirty="0" smtClean="0"/>
              <a:t>- Medial</a:t>
            </a:r>
          </a:p>
          <a:p>
            <a:pPr eaLnBrk="1" hangingPunct="1">
              <a:buFont typeface="Monotype Sorts" charset="2"/>
              <a:buNone/>
              <a:defRPr/>
            </a:pPr>
            <a:r>
              <a:rPr lang="en-GB" altLang="en-US" sz="2000" dirty="0" smtClean="0"/>
              <a:t>- Ground</a:t>
            </a:r>
          </a:p>
          <a:p>
            <a:pPr eaLnBrk="1" hangingPunct="1">
              <a:buFont typeface="Monotype Sorts" charset="2"/>
              <a:buNone/>
              <a:defRPr/>
            </a:pPr>
            <a:r>
              <a:rPr lang="en-GB" altLang="en-US" sz="2000" dirty="0" smtClean="0"/>
              <a:t>- Terminal</a:t>
            </a:r>
          </a:p>
          <a:p>
            <a:pPr eaLnBrk="1" hangingPunct="1">
              <a:buFont typeface="Monotype Sorts" charset="2"/>
              <a:buNone/>
              <a:defRPr/>
            </a:pPr>
            <a:r>
              <a:rPr lang="en-GB" altLang="en-US" sz="2000" dirty="0" smtClean="0"/>
              <a:t>- Recessional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3962400" y="1905000"/>
            <a:ext cx="4471988" cy="4114800"/>
          </a:xfrm>
        </p:spPr>
        <p:txBody>
          <a:bodyPr/>
          <a:lstStyle/>
          <a:p>
            <a:pPr eaLnBrk="1" hangingPunct="1">
              <a:buFont typeface="Monotype Sorts" charset="2"/>
              <a:buNone/>
            </a:pPr>
            <a:endParaRPr lang="en-US" altLang="en-US" smtClean="0"/>
          </a:p>
        </p:txBody>
      </p:sp>
      <p:pic>
        <p:nvPicPr>
          <p:cNvPr id="47109" name="Picture 2" descr="http://media.wiley.com/Lux/21/30821.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700213"/>
            <a:ext cx="4602163" cy="481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 autoUpdateAnimBg="0" advAuto="0"/>
      <p:bldP spid="21507" grpId="0" build="p" autoUpdateAnimBg="0"/>
      <p:bldP spid="21508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4813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4813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48133" name="Picture 2" descr="http://www.swisseduc.ch/glaciers/earth_icy_planet/icons-05/05-edward-bailey-greenla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13" y="692150"/>
            <a:ext cx="8215312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1619250" y="620713"/>
            <a:ext cx="5627688" cy="420687"/>
          </a:xfrm>
        </p:spPr>
        <p:txBody>
          <a:bodyPr/>
          <a:lstStyle/>
          <a:p>
            <a:r>
              <a:rPr lang="en-GB" altLang="en-US" smtClean="0"/>
              <a:t>Lateral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491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49157" name="Picture 2" descr="http://www.swisseduc.ch/glaciers/glossary/icons/fluted-lateral-mora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125538"/>
            <a:ext cx="8529638" cy="547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3. Drumlin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018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50181" name="Picture 2" descr="http://www.geography-site.co.uk/pages/physical/glaciers/images/dr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636838"/>
            <a:ext cx="6153150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2" name="Picture 4" descr="http://mail.colonial.net/~hkaiter/science%20images/druml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005263"/>
            <a:ext cx="2114550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/>
            </a:r>
            <a:br>
              <a:rPr lang="en-GB" altLang="en-US" b="1" smtClean="0"/>
            </a:br>
            <a:r>
              <a:rPr lang="en-GB" altLang="en-US" b="1" smtClean="0"/>
              <a:t>B. Fluvioglacial (sorted, stratified, melt)</a:t>
            </a:r>
            <a:endParaRPr lang="en-US" altLang="en-US" smtClean="0"/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179388" y="1916113"/>
            <a:ext cx="8229600" cy="4389437"/>
          </a:xfrm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pic>
        <p:nvPicPr>
          <p:cNvPr id="51204" name="Picture 2" descr="http://www.geocases1.co.uk/printable/images/Glacial%20and%20fluvoglacial%20deposits%20in%20the%20Boyne%20Valley%20Ireland_img_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916113"/>
            <a:ext cx="8540750" cy="403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1. Outwash plains</a:t>
            </a:r>
          </a:p>
        </p:txBody>
      </p:sp>
      <p:pic>
        <p:nvPicPr>
          <p:cNvPr id="522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1989138"/>
            <a:ext cx="6667500" cy="428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229600" cy="1143000"/>
          </a:xfrm>
        </p:spPr>
        <p:txBody>
          <a:bodyPr/>
          <a:lstStyle/>
          <a:p>
            <a:r>
              <a:rPr lang="en-GB" altLang="en-US" smtClean="0"/>
              <a:t>2. Varves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250825" y="1412875"/>
            <a:ext cx="4548188" cy="4389438"/>
          </a:xfrm>
        </p:spPr>
        <p:txBody>
          <a:bodyPr/>
          <a:lstStyle/>
          <a:p>
            <a:r>
              <a:rPr lang="en-GB" altLang="en-US" smtClean="0"/>
              <a:t>Lake sediments used for climate change and habitat reconstruction</a:t>
            </a:r>
          </a:p>
        </p:txBody>
      </p:sp>
      <p:pic>
        <p:nvPicPr>
          <p:cNvPr id="53252" name="Picture 2" descr="http://www.durangobill.com/CreationismPics/CreationismVarv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997200"/>
            <a:ext cx="48895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3" name="Picture 10" descr="http://www.mitchellspublications.com/guides/sc/mb/articles/0004/03-ima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3573463"/>
            <a:ext cx="3810000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4" name="Picture 12" descr="http://t2.gstatic.com/images?q=tbn:ANd9GcRFu3OSng_iS8FSgPFvixIm-A8br78y-bDqBsnqaS_a_20nxaV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052513"/>
            <a:ext cx="3252787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Possible post-glacial chronology</a:t>
            </a:r>
          </a:p>
        </p:txBody>
      </p:sp>
      <p:pic>
        <p:nvPicPr>
          <p:cNvPr id="542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1965325"/>
            <a:ext cx="6624638" cy="4857750"/>
          </a:xfrm>
          <a:noFill/>
        </p:spPr>
      </p:pic>
      <p:sp>
        <p:nvSpPr>
          <p:cNvPr id="7" name="TextBox 6"/>
          <p:cNvSpPr txBox="1"/>
          <p:nvPr/>
        </p:nvSpPr>
        <p:spPr>
          <a:xfrm>
            <a:off x="611188" y="2708275"/>
            <a:ext cx="1296987" cy="3397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 err="1">
                <a:latin typeface="+mj-lt"/>
              </a:rPr>
              <a:t>Strategraphy</a:t>
            </a:r>
            <a:endParaRPr lang="en-GB" sz="16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>
          <a:xfrm>
            <a:off x="323850" y="1125538"/>
            <a:ext cx="2746375" cy="1143000"/>
          </a:xfrm>
        </p:spPr>
        <p:txBody>
          <a:bodyPr/>
          <a:lstStyle/>
          <a:p>
            <a:r>
              <a:rPr lang="en-GB" altLang="en-US" smtClean="0"/>
              <a:t>Science of varves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5300" name="Picture 6" descr="http://users.utu.fi/tijusa/lusto/lustokuva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765175"/>
            <a:ext cx="1736725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1" name="Picture 4" descr="http://geology.tufts.edu/varves/images/geol_deglac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349500"/>
            <a:ext cx="3587750" cy="407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2" name="Picture 8" descr="http://ars.sciencedirect.com/content/image/1-s2.0-S0277379111001636-gr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357563"/>
            <a:ext cx="4948237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3" name="Picture 2" descr="http://www.allergy-details.com/files/pollen-electron-microscope-allergy-causin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765175"/>
            <a:ext cx="2801938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609600" y="333375"/>
            <a:ext cx="8229600" cy="1143000"/>
          </a:xfrm>
        </p:spPr>
        <p:txBody>
          <a:bodyPr/>
          <a:lstStyle/>
          <a:p>
            <a:r>
              <a:rPr lang="en-GB" altLang="en-US" smtClean="0"/>
              <a:t>3. Kames</a:t>
            </a:r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63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916113"/>
            <a:ext cx="4184650" cy="403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5632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6113"/>
            <a:ext cx="4662488" cy="396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>
          <a:xfrm>
            <a:off x="133350" y="-25400"/>
            <a:ext cx="8229600" cy="1143000"/>
          </a:xfrm>
        </p:spPr>
        <p:txBody>
          <a:bodyPr/>
          <a:lstStyle/>
          <a:p>
            <a:r>
              <a:rPr lang="en-GB" altLang="en-US" smtClean="0"/>
              <a:t>4. Eskers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931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730375"/>
            <a:ext cx="6811962" cy="5075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34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028700"/>
            <a:ext cx="7993063" cy="5815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xfrm>
            <a:off x="5435600" y="692150"/>
            <a:ext cx="3395663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5. Kettle Holes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950" y="3429000"/>
            <a:ext cx="2447925" cy="2592388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1600" dirty="0" smtClean="0"/>
              <a:t>Kettles (red arrows) in the </a:t>
            </a:r>
            <a:r>
              <a:rPr lang="en-GB" sz="1600" dirty="0" err="1" smtClean="0"/>
              <a:t>forefield</a:t>
            </a:r>
            <a:r>
              <a:rPr lang="en-GB" sz="1600" dirty="0" smtClean="0"/>
              <a:t> of Glacier du Mont </a:t>
            </a:r>
            <a:r>
              <a:rPr lang="en-GB" sz="1600" dirty="0" err="1" smtClean="0"/>
              <a:t>Miné</a:t>
            </a:r>
            <a:r>
              <a:rPr lang="en-GB" sz="1600" dirty="0" smtClean="0"/>
              <a:t>, Valais, Switzerland. Exposed stagnant ice is indicated by the green arrow, and dates from the 1980s advance of this glacier. The debris-covered glacier snout is visible in the centre-background. Photo M. J. </a:t>
            </a:r>
            <a:r>
              <a:rPr lang="en-GB" sz="1600" dirty="0" err="1" smtClean="0"/>
              <a:t>Hambrey</a:t>
            </a:r>
            <a:r>
              <a:rPr lang="en-GB" sz="1600" dirty="0" smtClean="0"/>
              <a:t>, 2011.</a:t>
            </a:r>
            <a:endParaRPr lang="en-GB" sz="1600" dirty="0"/>
          </a:p>
        </p:txBody>
      </p:sp>
      <p:pic>
        <p:nvPicPr>
          <p:cNvPr id="58372" name="Picture 2" descr="http://www.landforms.eu/cairngorms/images/kettle-hol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14900" cy="272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3" name="Picture 4" descr="http://www.swisseduc.ch/glaciers/glossary/icons/kettle-ho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0" y="2708275"/>
            <a:ext cx="6457950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>
          <a:xfrm>
            <a:off x="-23813" y="663575"/>
            <a:ext cx="8229601" cy="1143000"/>
          </a:xfrm>
        </p:spPr>
        <p:txBody>
          <a:bodyPr/>
          <a:lstStyle/>
          <a:p>
            <a:pPr eaLnBrk="1" hangingPunct="1"/>
            <a:r>
              <a:rPr lang="en-GB" altLang="en-US" sz="4400" smtClean="0"/>
              <a:t>6. Braided Streams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59396" name="Picture 2" descr="http://www.swisseduc.ch/glaciers/glossary/icons/braided-stre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708275"/>
            <a:ext cx="6153150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397" name="Picture 4" descr="http://www.geologyclass.org/Glacie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620713"/>
            <a:ext cx="4643437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6042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60421" name="Picture 2" descr="E:\Chris House\chris\ENV\Year1\PHYSICAL\Lectures\proglacial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65163"/>
            <a:ext cx="6205538" cy="619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22" name="AutoShape 6">
            <a:hlinkClick r:id="rId3" action="ppaction://hlinkpres?slideindex=1&amp;slidetitle=Various Glacial Features" highlightClick="1"/>
          </p:cNvPr>
          <p:cNvSpPr>
            <a:spLocks noChangeArrowheads="1"/>
          </p:cNvSpPr>
          <p:nvPr/>
        </p:nvSpPr>
        <p:spPr bwMode="auto">
          <a:xfrm>
            <a:off x="250825" y="6237288"/>
            <a:ext cx="685800" cy="457200"/>
          </a:xfrm>
          <a:prstGeom prst="actionButtonForwardNex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en-GB" altLang="en-US" smtClean="0"/>
              <a:t>Icebergs</a:t>
            </a:r>
          </a:p>
        </p:txBody>
      </p:sp>
      <p:pic>
        <p:nvPicPr>
          <p:cNvPr id="61443" name="Picture 2" descr="http://media-2.web.britannica.com/eb-media/78/108678-004-CC1D837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2276475"/>
            <a:ext cx="30480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4" name="Picture 4" descr="Click for more information.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133600"/>
            <a:ext cx="4656137" cy="215900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179388" y="4508500"/>
            <a:ext cx="4038600" cy="4435475"/>
          </a:xfrm>
        </p:spPr>
        <p:txBody>
          <a:bodyPr/>
          <a:lstStyle/>
          <a:p>
            <a:pPr>
              <a:defRPr/>
            </a:pPr>
            <a:r>
              <a:rPr lang="en-GB" sz="1600" b="1" i="1" dirty="0" smtClean="0">
                <a:latin typeface="+mj-lt"/>
              </a:rPr>
              <a:t>ICEBERG TYPES </a:t>
            </a:r>
          </a:p>
          <a:p>
            <a:pPr>
              <a:defRPr/>
            </a:pPr>
            <a:r>
              <a:rPr lang="en-GB" sz="1600" b="1" i="1" dirty="0" smtClean="0">
                <a:latin typeface="+mj-lt"/>
              </a:rPr>
              <a:t>Top (L-R): Tabular, Dome, Blocky</a:t>
            </a:r>
            <a:br>
              <a:rPr lang="en-GB" sz="1600" b="1" i="1" dirty="0" smtClean="0">
                <a:latin typeface="+mj-lt"/>
              </a:rPr>
            </a:br>
            <a:r>
              <a:rPr lang="en-GB" sz="1600" b="1" i="1" dirty="0" smtClean="0">
                <a:latin typeface="+mj-lt"/>
              </a:rPr>
              <a:t>Bottom (L-R): Wedge, </a:t>
            </a:r>
            <a:r>
              <a:rPr lang="en-GB" sz="1600" b="1" i="1" dirty="0" err="1" smtClean="0">
                <a:latin typeface="+mj-lt"/>
              </a:rPr>
              <a:t>Drydock</a:t>
            </a:r>
            <a:r>
              <a:rPr lang="en-GB" sz="1600" b="1" i="1" dirty="0" smtClean="0">
                <a:latin typeface="+mj-lt"/>
              </a:rPr>
              <a:t>, Pinnacle</a:t>
            </a:r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>
          <a:xfrm>
            <a:off x="0" y="-387350"/>
            <a:ext cx="8229600" cy="1143000"/>
          </a:xfrm>
        </p:spPr>
        <p:txBody>
          <a:bodyPr/>
          <a:lstStyle/>
          <a:p>
            <a:r>
              <a:rPr lang="en-GB" altLang="en-US" smtClean="0"/>
              <a:t>Loess</a:t>
            </a:r>
          </a:p>
        </p:txBody>
      </p:sp>
      <p:sp>
        <p:nvSpPr>
          <p:cNvPr id="62467" name="Content Placeholder 3"/>
          <p:cNvSpPr>
            <a:spLocks noGrp="1"/>
          </p:cNvSpPr>
          <p:nvPr>
            <p:ph sz="half" idx="2"/>
          </p:nvPr>
        </p:nvSpPr>
        <p:spPr>
          <a:xfrm>
            <a:off x="4211638" y="1484313"/>
            <a:ext cx="4038600" cy="4435475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62468" name="Picture 2" descr="http://www.sonoma.edu/users/f/freidel/global/fig%2012.4%20Loe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775" y="620713"/>
            <a:ext cx="4975225" cy="328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4" descr="http://www.discoveringfossils.co.uk/seaford_head_loes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150"/>
            <a:ext cx="428625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70" name="Picture 6" descr="http://3.bp.blogspot.com/_tGHzOEp3UKA/S-bk9m4wj3I/AAAAAAAABSQ/9yhDcd7P108/s1600/HAASEetal_2007_LoessMapEurop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lum bright="-2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3860800"/>
            <a:ext cx="4614863" cy="2997200"/>
          </a:xfrm>
          <a:noFill/>
        </p:spPr>
      </p:pic>
      <p:pic>
        <p:nvPicPr>
          <p:cNvPr id="62471" name="Picture 8" descr="http://ars.sciencedirect.com/content/image/1-s2.0-S0169555X98001123-gr4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221163"/>
            <a:ext cx="4284662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en-GB" altLang="en-US" smtClean="0"/>
              <a:t>Quaternary glaciations in UK</a:t>
            </a:r>
          </a:p>
        </p:txBody>
      </p:sp>
      <p:sp>
        <p:nvSpPr>
          <p:cNvPr id="634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2890838" cy="4433888"/>
          </a:xfrm>
        </p:spPr>
        <p:txBody>
          <a:bodyPr/>
          <a:lstStyle/>
          <a:p>
            <a:r>
              <a:rPr lang="en-GB" altLang="en-US" sz="1800" dirty="0" smtClean="0">
                <a:hlinkClick r:id="rId2"/>
              </a:rPr>
              <a:t>formation English channel (5mins)</a:t>
            </a:r>
            <a:endParaRPr lang="en-GB" altLang="en-US" sz="1800" dirty="0" smtClean="0"/>
          </a:p>
        </p:txBody>
      </p:sp>
      <p:sp>
        <p:nvSpPr>
          <p:cNvPr id="634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63493" name="Picture 4" descr="http://www.aber.ac.uk/en/media/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950" y="2797175"/>
            <a:ext cx="3479800" cy="406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4" name="Picture 6" descr="http://myweb.facstaff.wwu.edu/talbot/RGW/1-INTRO_files/IntroFig04_Ice%20Ages%20of%20Wal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152650"/>
            <a:ext cx="591502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>
          <a:xfrm>
            <a:off x="395288" y="1484313"/>
            <a:ext cx="3313112" cy="1512887"/>
          </a:xfrm>
        </p:spPr>
        <p:txBody>
          <a:bodyPr/>
          <a:lstStyle/>
          <a:p>
            <a:r>
              <a:rPr lang="en-GB" altLang="en-US" sz="4000" smtClean="0"/>
              <a:t>Retreat of the glaciers = advance of SL</a:t>
            </a:r>
            <a:br>
              <a:rPr lang="en-GB" altLang="en-US" sz="4000" smtClean="0"/>
            </a:br>
            <a:r>
              <a:rPr lang="en-GB" altLang="en-US" sz="2400" smtClean="0"/>
              <a:t>National Geographic, 2013</a:t>
            </a:r>
          </a:p>
        </p:txBody>
      </p:sp>
      <p:sp>
        <p:nvSpPr>
          <p:cNvPr id="64515" name="Content Placeholder 2"/>
          <p:cNvSpPr>
            <a:spLocks noGrp="1"/>
          </p:cNvSpPr>
          <p:nvPr>
            <p:ph sz="half" idx="1"/>
          </p:nvPr>
        </p:nvSpPr>
        <p:spPr>
          <a:xfrm>
            <a:off x="395288" y="3284538"/>
            <a:ext cx="4038600" cy="4435475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6451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57700" y="0"/>
            <a:ext cx="4662488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 flipV="1">
            <a:off x="3203575" y="4724400"/>
            <a:ext cx="3960813" cy="1584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71550" y="3789363"/>
            <a:ext cx="2232025" cy="286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 err="1">
                <a:latin typeface="+mj-lt"/>
              </a:rPr>
              <a:t>Meltwater</a:t>
            </a:r>
            <a:r>
              <a:rPr lang="en-GB" sz="2000" dirty="0">
                <a:latin typeface="+mj-lt"/>
              </a:rPr>
              <a:t> gorge when ice broke.  High levels of erosion can be seen in todays bathymetry (mapped by rope, depth sounding, sonar and LIDAR.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2188" y="3213100"/>
            <a:ext cx="3359150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800" dirty="0">
                <a:latin typeface="+mj-lt"/>
              </a:rPr>
              <a:t>Reflects depth and therefore time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4140200" y="2205038"/>
            <a:ext cx="576263" cy="863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25" y="0"/>
            <a:ext cx="9166225" cy="659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15888"/>
            <a:ext cx="5832475" cy="664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656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916113"/>
            <a:ext cx="2927350" cy="482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39713" y="717550"/>
            <a:ext cx="2808287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latin typeface="+mj-lt"/>
              </a:rPr>
              <a:t>Amazing evidence on our ‘doorstep’ NG,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090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659563" y="620713"/>
            <a:ext cx="2233612" cy="11699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400" dirty="0">
                <a:latin typeface="+mj-lt"/>
              </a:rPr>
              <a:t>Also environmental change and it’s impact on the biosphere. Discuss?</a:t>
            </a:r>
          </a:p>
          <a:p>
            <a:pPr>
              <a:defRPr/>
            </a:pPr>
            <a:r>
              <a:rPr lang="en-GB" sz="1400" i="1" dirty="0">
                <a:latin typeface="+mj-lt"/>
              </a:rPr>
              <a:t>Read NG, 2013 article on Moodle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Isostatic (Local)</a:t>
            </a:r>
          </a:p>
        </p:txBody>
      </p:sp>
      <p:sp>
        <p:nvSpPr>
          <p:cNvPr id="686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8612" name="Picture 2" descr="http://2.bp.blogspot.com/_FraUxsnCivU/TPrFjeJmuVI/AAAAAAAAAnI/iJCXD-NUikw/s1600/Isobase+patterns+%2528Lambeck%25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205038"/>
            <a:ext cx="5705475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13" name="Picture 4" descr="http://www.adaptyh.co.uk/Climate/futureClimate/images/ratesofisostatic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916113"/>
            <a:ext cx="3633788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>
          <a:xfrm>
            <a:off x="457200" y="411389"/>
            <a:ext cx="8229600" cy="1143000"/>
          </a:xfrm>
        </p:spPr>
        <p:txBody>
          <a:bodyPr/>
          <a:lstStyle/>
          <a:p>
            <a:r>
              <a:rPr lang="en-GB" altLang="en-US" dirty="0" err="1" smtClean="0"/>
              <a:t>Eustatic</a:t>
            </a:r>
            <a:r>
              <a:rPr lang="en-GB" altLang="en-US" dirty="0" smtClean="0"/>
              <a:t> (global)</a:t>
            </a:r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1763688" y="2708920"/>
            <a:ext cx="8229600" cy="4389437"/>
          </a:xfrm>
        </p:spPr>
        <p:txBody>
          <a:bodyPr/>
          <a:lstStyle/>
          <a:p>
            <a:r>
              <a:rPr lang="en-GB" altLang="en-US" dirty="0" smtClean="0">
                <a:hlinkClick r:id="rId2"/>
              </a:rPr>
              <a:t>The worlds shrinking glaciers 42 </a:t>
            </a:r>
            <a:r>
              <a:rPr lang="en-GB" altLang="en-US" dirty="0" err="1" smtClean="0">
                <a:hlinkClick r:id="rId2"/>
              </a:rPr>
              <a:t>mins</a:t>
            </a:r>
            <a:endParaRPr lang="en-US" altLang="en-US" dirty="0" smtClean="0"/>
          </a:p>
        </p:txBody>
      </p:sp>
      <p:pic>
        <p:nvPicPr>
          <p:cNvPr id="69636" name="Picture 2" descr="http://jrscience.wcp.muohio.edu/studentresearch/climatechange02/sealevel/SharksSeaLev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163" y="-47968"/>
            <a:ext cx="4160837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7" name="Picture 4" descr="http://www.geoportalen.no/sfiles/64/54/1/picture/comparison52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300" y="3500438"/>
            <a:ext cx="4398963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8" name="Picture 6" descr="http://graphics8.nytimes.com/images/2010/11/29/business/sealevel/sealevel-blog48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00" y="3457576"/>
            <a:ext cx="457200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70659" name="Picture 6" descr="posterglaci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186488"/>
          </a:xfrm>
          <a:noFill/>
        </p:spPr>
      </p:pic>
      <p:sp>
        <p:nvSpPr>
          <p:cNvPr id="70660" name="TextBox 3"/>
          <p:cNvSpPr txBox="1">
            <a:spLocks noChangeArrowheads="1"/>
          </p:cNvSpPr>
          <p:nvPr/>
        </p:nvSpPr>
        <p:spPr bwMode="auto">
          <a:xfrm>
            <a:off x="539750" y="6165850"/>
            <a:ext cx="41036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 smtClean="0">
                <a:hlinkClick r:id="rId3"/>
              </a:rPr>
              <a:t>glacial layers</a:t>
            </a:r>
            <a:r>
              <a:rPr lang="en-GB" altLang="en-US" dirty="0" smtClean="0"/>
              <a:t> </a:t>
            </a:r>
            <a:r>
              <a:rPr lang="en-GB" altLang="en-US" dirty="0"/>
              <a:t>5mins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4"/>
          <p:cNvSpPr>
            <a:spLocks noGrp="1" noChangeArrowheads="1"/>
          </p:cNvSpPr>
          <p:nvPr>
            <p:ph type="title"/>
          </p:nvPr>
        </p:nvSpPr>
        <p:spPr>
          <a:xfrm>
            <a:off x="3924300" y="6105525"/>
            <a:ext cx="5932488" cy="7524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Mount Hood, Oregan</a:t>
            </a:r>
          </a:p>
        </p:txBody>
      </p:sp>
      <p:pic>
        <p:nvPicPr>
          <p:cNvPr id="71683" name="Picture 6" descr="Mount Hood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748713" cy="63087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5"/>
          <p:cNvSpPr txBox="1">
            <a:spLocks noChangeArrowheads="1"/>
          </p:cNvSpPr>
          <p:nvPr/>
        </p:nvSpPr>
        <p:spPr bwMode="auto">
          <a:xfrm>
            <a:off x="609600" y="1447800"/>
            <a:ext cx="91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s-ES_tradnl" altLang="en-US" b="1">
                <a:solidFill>
                  <a:schemeClr val="bg1"/>
                </a:solidFill>
              </a:rPr>
              <a:t>1982</a:t>
            </a:r>
          </a:p>
        </p:txBody>
      </p:sp>
      <p:sp>
        <p:nvSpPr>
          <p:cNvPr id="72707" name="Text Box 6"/>
          <p:cNvSpPr txBox="1">
            <a:spLocks noChangeArrowheads="1"/>
          </p:cNvSpPr>
          <p:nvPr/>
        </p:nvSpPr>
        <p:spPr bwMode="auto">
          <a:xfrm>
            <a:off x="2133600" y="3657600"/>
            <a:ext cx="91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s-ES_tradnl" altLang="en-US" b="1">
                <a:solidFill>
                  <a:schemeClr val="bg1"/>
                </a:solidFill>
              </a:rPr>
              <a:t>1987</a:t>
            </a:r>
          </a:p>
        </p:txBody>
      </p:sp>
      <p:sp>
        <p:nvSpPr>
          <p:cNvPr id="72708" name="Text Box 7"/>
          <p:cNvSpPr txBox="1">
            <a:spLocks noChangeArrowheads="1"/>
          </p:cNvSpPr>
          <p:nvPr/>
        </p:nvSpPr>
        <p:spPr bwMode="auto">
          <a:xfrm>
            <a:off x="4419600" y="6400800"/>
            <a:ext cx="91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s-ES_tradnl" altLang="en-US" b="1">
                <a:solidFill>
                  <a:schemeClr val="bg1"/>
                </a:solidFill>
              </a:rPr>
              <a:t>1997</a:t>
            </a:r>
          </a:p>
        </p:txBody>
      </p:sp>
      <p:pic>
        <p:nvPicPr>
          <p:cNvPr id="72709" name="Picture 9" descr="Picture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2275" y="71438"/>
            <a:ext cx="3810000" cy="1600200"/>
          </a:xfrm>
          <a:noFill/>
        </p:spPr>
      </p:pic>
      <p:pic>
        <p:nvPicPr>
          <p:cNvPr id="72710" name="Picture 11" descr="Picture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3575" y="1773238"/>
            <a:ext cx="3810000" cy="2087562"/>
          </a:xfrm>
          <a:noFill/>
        </p:spPr>
      </p:pic>
      <p:pic>
        <p:nvPicPr>
          <p:cNvPr id="72711" name="Picture 14" descr="Picture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588" y="3976688"/>
            <a:ext cx="3657600" cy="268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12" name="TextBox 8"/>
          <p:cNvSpPr txBox="1">
            <a:spLocks noChangeArrowheads="1"/>
          </p:cNvSpPr>
          <p:nvPr/>
        </p:nvSpPr>
        <p:spPr bwMode="auto">
          <a:xfrm>
            <a:off x="323850" y="1196975"/>
            <a:ext cx="13319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1982</a:t>
            </a:r>
          </a:p>
        </p:txBody>
      </p:sp>
      <p:sp>
        <p:nvSpPr>
          <p:cNvPr id="72713" name="TextBox 9"/>
          <p:cNvSpPr txBox="1">
            <a:spLocks noChangeArrowheads="1"/>
          </p:cNvSpPr>
          <p:nvPr/>
        </p:nvSpPr>
        <p:spPr bwMode="auto">
          <a:xfrm>
            <a:off x="1763713" y="2276475"/>
            <a:ext cx="13319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1987</a:t>
            </a:r>
          </a:p>
        </p:txBody>
      </p:sp>
      <p:sp>
        <p:nvSpPr>
          <p:cNvPr id="72714" name="TextBox 10"/>
          <p:cNvSpPr txBox="1">
            <a:spLocks noChangeArrowheads="1"/>
          </p:cNvSpPr>
          <p:nvPr/>
        </p:nvSpPr>
        <p:spPr bwMode="auto">
          <a:xfrm>
            <a:off x="3995738" y="3933825"/>
            <a:ext cx="133191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1997</a:t>
            </a:r>
          </a:p>
        </p:txBody>
      </p:sp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0" y="2708275"/>
            <a:ext cx="283051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s-ES_tradnl" sz="3600" b="1" dirty="0"/>
              <a:t> </a:t>
            </a:r>
            <a:r>
              <a:rPr lang="es-ES_tradnl" sz="2800" b="1" dirty="0">
                <a:latin typeface="+mj-lt"/>
              </a:rPr>
              <a:t>Glacier</a:t>
            </a:r>
          </a:p>
          <a:p>
            <a:pPr algn="ctr">
              <a:lnSpc>
                <a:spcPct val="90000"/>
              </a:lnSpc>
              <a:defRPr/>
            </a:pPr>
            <a:r>
              <a:rPr lang="es-ES_tradnl" sz="2800" b="1" dirty="0" err="1">
                <a:latin typeface="+mj-lt"/>
              </a:rPr>
              <a:t>Yanamarey</a:t>
            </a:r>
            <a:r>
              <a:rPr lang="es-ES_tradnl" sz="2800" b="1" dirty="0">
                <a:latin typeface="+mj-lt"/>
              </a:rPr>
              <a:t>, </a:t>
            </a:r>
            <a:r>
              <a:rPr lang="es-ES_tradnl" sz="2800" b="1" dirty="0" err="1">
                <a:latin typeface="+mj-lt"/>
              </a:rPr>
              <a:t>Peru</a:t>
            </a:r>
            <a:endParaRPr lang="es-ES_tradnl" sz="2800" b="1" dirty="0">
              <a:latin typeface="+mj-lt"/>
            </a:endParaRPr>
          </a:p>
          <a:p>
            <a:pPr algn="ctr">
              <a:lnSpc>
                <a:spcPct val="90000"/>
              </a:lnSpc>
              <a:defRPr/>
            </a:pPr>
            <a:endParaRPr lang="es-ES_tradnl" sz="3600" b="1" dirty="0"/>
          </a:p>
        </p:txBody>
      </p:sp>
      <p:pic>
        <p:nvPicPr>
          <p:cNvPr id="72716" name="Picture 4" descr="tyndall-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908050"/>
            <a:ext cx="2941638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17" name="Picture 2" descr="http://maps.grida.no/library/files/retreat-of-seven-andean-glaciers_thumbnail_00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62450"/>
            <a:ext cx="4356100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http://www.allthemountains.com/httpdocs/pongo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484313"/>
            <a:ext cx="6697663" cy="474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al 1"/>
          <p:cNvSpPr/>
          <p:nvPr/>
        </p:nvSpPr>
        <p:spPr>
          <a:xfrm>
            <a:off x="4211960" y="2204864"/>
            <a:ext cx="1512168" cy="1512168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4" descr="http://static.panoramio.com/photos/original/574680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0" y="0"/>
            <a:ext cx="9239250" cy="630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5" name="TextBox 4"/>
          <p:cNvSpPr txBox="1">
            <a:spLocks noChangeArrowheads="1"/>
          </p:cNvSpPr>
          <p:nvPr/>
        </p:nvSpPr>
        <p:spPr bwMode="auto">
          <a:xfrm>
            <a:off x="7596188" y="6396038"/>
            <a:ext cx="30956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dirty="0" smtClean="0"/>
              <a:t>2011, 2017</a:t>
            </a:r>
            <a:endParaRPr lang="en-GB" alt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5250" y="4077072"/>
            <a:ext cx="3844451" cy="2207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http://www.inamhi.gov.ec/Glaciares/GLACIER_EVOLUTION/Evolucion-1996-2005-and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836613"/>
            <a:ext cx="8274050" cy="547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439863"/>
          </a:xfrm>
        </p:spPr>
        <p:txBody>
          <a:bodyPr/>
          <a:lstStyle/>
          <a:p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GLACIER RETREAT (S.America)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57338"/>
            <a:ext cx="5256212" cy="4389437"/>
          </a:xfrm>
        </p:spPr>
        <p:txBody>
          <a:bodyPr/>
          <a:lstStyle/>
          <a:p>
            <a:pPr>
              <a:defRPr/>
            </a:pPr>
            <a:r>
              <a:rPr lang="en-GB" sz="2000" b="1" dirty="0">
                <a:latin typeface="+mj-lt"/>
              </a:rPr>
              <a:t>Important need for the Andean countries to assess accurately this phenomenon</a:t>
            </a:r>
          </a:p>
          <a:p>
            <a:pPr>
              <a:defRPr/>
            </a:pPr>
            <a:r>
              <a:rPr lang="en-GB" sz="2000" b="1" dirty="0">
                <a:latin typeface="+mj-lt"/>
              </a:rPr>
              <a:t>Peru: loss of 20% of glacial surface between </a:t>
            </a:r>
            <a:r>
              <a:rPr lang="en-GB" sz="2000" b="1" dirty="0" smtClean="0">
                <a:latin typeface="+mj-lt"/>
              </a:rPr>
              <a:t>1978-2008 </a:t>
            </a:r>
            <a:r>
              <a:rPr lang="en-GB" sz="2000" b="1" dirty="0">
                <a:latin typeface="+mj-lt"/>
              </a:rPr>
              <a:t>in 18 chain </a:t>
            </a:r>
            <a:r>
              <a:rPr lang="en-GB" sz="2000" b="1" dirty="0" smtClean="0">
                <a:latin typeface="+mj-lt"/>
              </a:rPr>
              <a:t>mountains</a:t>
            </a:r>
            <a:endParaRPr lang="en-GB" sz="2000" b="1" dirty="0">
              <a:latin typeface="+mj-lt"/>
            </a:endParaRPr>
          </a:p>
          <a:p>
            <a:pPr>
              <a:defRPr/>
            </a:pPr>
            <a:r>
              <a:rPr lang="en-GB" sz="2000" b="1" dirty="0">
                <a:latin typeface="+mj-lt"/>
              </a:rPr>
              <a:t>Tasks</a:t>
            </a:r>
            <a:r>
              <a:rPr lang="en-GB" sz="2000" b="1" dirty="0" smtClean="0">
                <a:latin typeface="+mj-lt"/>
              </a:rPr>
              <a:t>: detailed </a:t>
            </a:r>
            <a:r>
              <a:rPr lang="en-GB" sz="2000" b="1" dirty="0">
                <a:latin typeface="+mj-lt"/>
              </a:rPr>
              <a:t>inventory, close monitoring of lakes and glaciers, modelling future retreat prediction of water supply, modelling catastrophes</a:t>
            </a:r>
          </a:p>
          <a:p>
            <a:pPr>
              <a:defRPr/>
            </a:pPr>
            <a:r>
              <a:rPr lang="en-GB" sz="2000" b="1" dirty="0">
                <a:latin typeface="+mj-lt"/>
              </a:rPr>
              <a:t>early warning systems, territorial zoning, relocation of hamlets and villages, design of a social impact policy,</a:t>
            </a:r>
          </a:p>
          <a:p>
            <a:pPr>
              <a:defRPr/>
            </a:pPr>
            <a:r>
              <a:rPr lang="en-GB" sz="2000" b="1" dirty="0">
                <a:latin typeface="+mj-lt"/>
              </a:rPr>
              <a:t>assessment of economic impacts and design of an insurance </a:t>
            </a:r>
            <a:r>
              <a:rPr lang="en-GB" sz="2000" b="1" dirty="0" smtClean="0">
                <a:latin typeface="+mj-lt"/>
              </a:rPr>
              <a:t>system   </a:t>
            </a:r>
            <a:r>
              <a:rPr lang="en-GB" sz="2400" dirty="0" smtClean="0"/>
              <a:t> (</a:t>
            </a:r>
            <a:r>
              <a:rPr lang="en-GB" sz="2400" dirty="0" smtClean="0">
                <a:latin typeface="+mj-lt"/>
              </a:rPr>
              <a:t>Patricia </a:t>
            </a:r>
            <a:r>
              <a:rPr lang="en-GB" sz="2400" dirty="0" err="1" smtClean="0">
                <a:latin typeface="+mj-lt"/>
              </a:rPr>
              <a:t>Iturregui</a:t>
            </a:r>
            <a:r>
              <a:rPr lang="en-GB" sz="2400" dirty="0" smtClean="0">
                <a:latin typeface="+mj-lt"/>
              </a:rPr>
              <a:t>, 2008)</a:t>
            </a:r>
            <a:endParaRPr lang="en-GB" sz="2400" dirty="0">
              <a:latin typeface="+mj-lt"/>
            </a:endParaRPr>
          </a:p>
        </p:txBody>
      </p:sp>
      <p:pic>
        <p:nvPicPr>
          <p:cNvPr id="76804" name="Picture 2" descr="http://s3.amazonaws.com/mendeley-pdf-previews/a6/07/a60727959735a222498f959239cf4c800aecb5f8_t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263" y="1557338"/>
            <a:ext cx="3360737" cy="475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UK Glacial timeline</a:t>
            </a:r>
          </a:p>
        </p:txBody>
      </p:sp>
      <p:sp>
        <p:nvSpPr>
          <p:cNvPr id="778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78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7377112" cy="490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>
          <a:xfrm>
            <a:off x="976313" y="508000"/>
            <a:ext cx="3240087" cy="1417638"/>
          </a:xfrm>
        </p:spPr>
        <p:txBody>
          <a:bodyPr/>
          <a:lstStyle/>
          <a:p>
            <a:r>
              <a:rPr lang="en-GB" altLang="en-US" smtClean="0"/>
              <a:t>Glaciation in the UK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88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25638"/>
            <a:ext cx="3300413" cy="481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788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88" y="3016250"/>
            <a:ext cx="3803650" cy="339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7885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88" y="0"/>
            <a:ext cx="4271962" cy="263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Other effects of glaciation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smtClean="0"/>
              <a:t>Glaciation and drainage patterns</a:t>
            </a:r>
          </a:p>
          <a:p>
            <a:pPr eaLnBrk="1" hangingPunct="1"/>
            <a:r>
              <a:rPr lang="en-GB" altLang="en-US" smtClean="0"/>
              <a:t>Changes in sea level</a:t>
            </a:r>
          </a:p>
          <a:p>
            <a:pPr lvl="1" eaLnBrk="1" hangingPunct="1"/>
            <a:r>
              <a:rPr lang="en-GB" altLang="en-US" smtClean="0"/>
              <a:t>Eustatic</a:t>
            </a:r>
          </a:p>
          <a:p>
            <a:pPr lvl="1" eaLnBrk="1" hangingPunct="1"/>
            <a:r>
              <a:rPr lang="en-GB" altLang="en-US" smtClean="0"/>
              <a:t>Isostatic</a:t>
            </a:r>
          </a:p>
          <a:p>
            <a:pPr lvl="1" eaLnBrk="1" hangingPunct="1"/>
            <a:r>
              <a:rPr lang="en-GB" altLang="en-US" smtClean="0"/>
              <a:t>Future?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24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24388" y="1905000"/>
            <a:ext cx="3810000" cy="3124200"/>
          </a:xfrm>
        </p:spPr>
        <p:txBody>
          <a:bodyPr/>
          <a:lstStyle/>
          <a:p>
            <a:pPr eaLnBrk="1" hangingPunct="1"/>
            <a:r>
              <a:rPr lang="en-GB" altLang="en-US" smtClean="0"/>
              <a:t>Human activity in glaciated areas</a:t>
            </a:r>
          </a:p>
          <a:p>
            <a:pPr eaLnBrk="1" hangingPunct="1"/>
            <a:r>
              <a:rPr lang="en-GB" altLang="en-US" smtClean="0"/>
              <a:t>Agriculture</a:t>
            </a:r>
          </a:p>
          <a:p>
            <a:pPr eaLnBrk="1" hangingPunct="1"/>
            <a:r>
              <a:rPr lang="en-GB" altLang="en-US" smtClean="0"/>
              <a:t>Communications</a:t>
            </a:r>
          </a:p>
          <a:p>
            <a:pPr eaLnBrk="1" hangingPunct="1"/>
            <a:r>
              <a:rPr lang="en-GB" altLang="en-US" smtClean="0"/>
              <a:t>Energy</a:t>
            </a:r>
          </a:p>
          <a:p>
            <a:pPr eaLnBrk="1" hangingPunct="1"/>
            <a:r>
              <a:rPr lang="en-GB" altLang="en-US" smtClean="0"/>
              <a:t>Tourism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 rot="-2347578">
            <a:off x="4724400" y="4927600"/>
            <a:ext cx="5410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>
                <a:solidFill>
                  <a:schemeClr val="tx2"/>
                </a:solidFill>
              </a:rPr>
              <a:t>CONCLUSION</a:t>
            </a:r>
          </a:p>
        </p:txBody>
      </p:sp>
      <p:pic>
        <p:nvPicPr>
          <p:cNvPr id="798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4678363"/>
            <a:ext cx="2901950" cy="216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500"/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 autoUpdateAnimBg="0" advAuto="0"/>
      <p:bldP spid="24579" grpId="0" build="p" autoUpdateAnimBg="0"/>
      <p:bldP spid="24580" grpId="0" build="p" autoUpdateAnimBg="0"/>
      <p:bldP spid="24581" grpId="0" build="p" autoUpdateAnimBg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809" y="332656"/>
            <a:ext cx="8229600" cy="1143000"/>
          </a:xfrm>
        </p:spPr>
        <p:txBody>
          <a:bodyPr/>
          <a:lstStyle/>
          <a:p>
            <a:r>
              <a:rPr lang="en-GB" dirty="0" smtClean="0"/>
              <a:t>1 hour Climate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David Attenborough</a:t>
            </a:r>
            <a:endParaRPr lang="en-GB" dirty="0" smtClean="0"/>
          </a:p>
          <a:p>
            <a:r>
              <a:rPr lang="en-GB" dirty="0" smtClean="0"/>
              <a:t>What does this mean for conservation?</a:t>
            </a:r>
          </a:p>
          <a:p>
            <a:r>
              <a:rPr lang="en-GB" dirty="0" smtClean="0"/>
              <a:t>Are the impacts spatially specific?</a:t>
            </a:r>
          </a:p>
          <a:p>
            <a:r>
              <a:rPr lang="en-GB" dirty="0" smtClean="0"/>
              <a:t>Are the impacts species specific?</a:t>
            </a:r>
          </a:p>
          <a:p>
            <a:r>
              <a:rPr lang="en-GB" dirty="0" smtClean="0"/>
              <a:t>Why?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781549" y="1836026"/>
            <a:ext cx="4149337" cy="232767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8248" y="4221088"/>
            <a:ext cx="4162639" cy="257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81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0046A4-D3C1-4FDB-8F74-4EAE81E6F4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721502-5399-42F4-BF38-88433C4DF7C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33C3FA1-5EA2-45CD-B0DE-A84678CAD8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2171</TotalTime>
  <Words>872</Words>
  <Application>Microsoft Office PowerPoint</Application>
  <PresentationFormat>On-screen Show (4:3)</PresentationFormat>
  <Paragraphs>160</Paragraphs>
  <Slides>71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79" baseType="lpstr">
      <vt:lpstr>Arial Black</vt:lpstr>
      <vt:lpstr>Calibri</vt:lpstr>
      <vt:lpstr>Constantia</vt:lpstr>
      <vt:lpstr>Impact</vt:lpstr>
      <vt:lpstr>Monotype Sorts</vt:lpstr>
      <vt:lpstr>Times New Roman</vt:lpstr>
      <vt:lpstr>Wingdings 2</vt:lpstr>
      <vt:lpstr>Flow</vt:lpstr>
      <vt:lpstr>PowerPoint Presentation</vt:lpstr>
      <vt:lpstr>Introduction</vt:lpstr>
      <vt:lpstr>Climate Change </vt:lpstr>
      <vt:lpstr>PowerPoint Presentation</vt:lpstr>
      <vt:lpstr>Not just Scientific realisation</vt:lpstr>
      <vt:lpstr>PowerPoint Presentation</vt:lpstr>
      <vt:lpstr>R.G. Larson in the Illinois State Museum, shows an artist's conception of how much of the Midwestern United States might have looked approximately 16,000 years ago. </vt:lpstr>
      <vt:lpstr>Glacial Erosion</vt:lpstr>
      <vt:lpstr>Plucking</vt:lpstr>
      <vt:lpstr>Pressure Melting Point</vt:lpstr>
      <vt:lpstr>Abrasion</vt:lpstr>
      <vt:lpstr>Meltwater</vt:lpstr>
      <vt:lpstr>Factors in erosion rate</vt:lpstr>
      <vt:lpstr>Flow types</vt:lpstr>
      <vt:lpstr>Crevasses</vt:lpstr>
      <vt:lpstr>Upland Landforms</vt:lpstr>
      <vt:lpstr>Corrie</vt:lpstr>
      <vt:lpstr>Corrie</vt:lpstr>
      <vt:lpstr>Arete</vt:lpstr>
      <vt:lpstr>Pyramidal Peak formation</vt:lpstr>
      <vt:lpstr>Creation of a post-glacial erosional landscape</vt:lpstr>
      <vt:lpstr>What features can you see?</vt:lpstr>
      <vt:lpstr>Valley Landforms</vt:lpstr>
      <vt:lpstr>2. Truncated spur</vt:lpstr>
      <vt:lpstr>3. Hanging valley</vt:lpstr>
      <vt:lpstr>4. Ribbon Lake</vt:lpstr>
      <vt:lpstr>5. Fjord</vt:lpstr>
      <vt:lpstr>6. Striations</vt:lpstr>
      <vt:lpstr>7. Roche Moutonnee</vt:lpstr>
      <vt:lpstr>8. Crag &amp; Tail</vt:lpstr>
      <vt:lpstr>Retreating glacier succession</vt:lpstr>
      <vt:lpstr>Glacial  Transportation</vt:lpstr>
      <vt:lpstr>Subglacial channel</vt:lpstr>
      <vt:lpstr>Deposition</vt:lpstr>
      <vt:lpstr>Depositional Landforms</vt:lpstr>
      <vt:lpstr>Depositional Landforms</vt:lpstr>
      <vt:lpstr>Erratic</vt:lpstr>
      <vt:lpstr>Depositional Landforms</vt:lpstr>
      <vt:lpstr>PowerPoint Presentation</vt:lpstr>
      <vt:lpstr>Lateral</vt:lpstr>
      <vt:lpstr>3. Drumlin</vt:lpstr>
      <vt:lpstr> B. Fluvioglacial (sorted, stratified, melt)</vt:lpstr>
      <vt:lpstr>1. Outwash plains</vt:lpstr>
      <vt:lpstr>2. Varves</vt:lpstr>
      <vt:lpstr>Possible post-glacial chronology</vt:lpstr>
      <vt:lpstr>Science of varves</vt:lpstr>
      <vt:lpstr>3. Kames</vt:lpstr>
      <vt:lpstr>4. Eskers</vt:lpstr>
      <vt:lpstr>5. Kettle Holes</vt:lpstr>
      <vt:lpstr>6. Braided Streams</vt:lpstr>
      <vt:lpstr>PowerPoint Presentation</vt:lpstr>
      <vt:lpstr>Icebergs</vt:lpstr>
      <vt:lpstr>Loess</vt:lpstr>
      <vt:lpstr>Quaternary glaciations in UK</vt:lpstr>
      <vt:lpstr>Retreat of the glaciers = advance of SL National Geographic, 2013</vt:lpstr>
      <vt:lpstr>PowerPoint Presentation</vt:lpstr>
      <vt:lpstr>PowerPoint Presentation</vt:lpstr>
      <vt:lpstr>PowerPoint Presentation</vt:lpstr>
      <vt:lpstr>Isostatic (Local)</vt:lpstr>
      <vt:lpstr>Eustatic (global)</vt:lpstr>
      <vt:lpstr>PowerPoint Presentation</vt:lpstr>
      <vt:lpstr>Mount Hood, Oregan</vt:lpstr>
      <vt:lpstr>PowerPoint Presentation</vt:lpstr>
      <vt:lpstr>PowerPoint Presentation</vt:lpstr>
      <vt:lpstr>PowerPoint Presentation</vt:lpstr>
      <vt:lpstr>PowerPoint Presentation</vt:lpstr>
      <vt:lpstr>   GLACIER RETREAT (S.America)</vt:lpstr>
      <vt:lpstr>UK Glacial timeline</vt:lpstr>
      <vt:lpstr>Glaciation in the UK</vt:lpstr>
      <vt:lpstr>Other effects of glaciation</vt:lpstr>
      <vt:lpstr>1 hour Climate change 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Christopher House</dc:creator>
  <cp:lastModifiedBy>Chris House</cp:lastModifiedBy>
  <cp:revision>92</cp:revision>
  <dcterms:created xsi:type="dcterms:W3CDTF">2002-05-19T19:35:10Z</dcterms:created>
  <dcterms:modified xsi:type="dcterms:W3CDTF">2021-03-17T19:56:05Z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