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71" r:id="rId4"/>
    <p:sldId id="261" r:id="rId5"/>
    <p:sldId id="266" r:id="rId6"/>
    <p:sldId id="268" r:id="rId7"/>
    <p:sldId id="284" r:id="rId8"/>
    <p:sldId id="262" r:id="rId9"/>
    <p:sldId id="263" r:id="rId10"/>
    <p:sldId id="265" r:id="rId11"/>
    <p:sldId id="267" r:id="rId12"/>
    <p:sldId id="269" r:id="rId13"/>
    <p:sldId id="283" r:id="rId14"/>
    <p:sldId id="270" r:id="rId15"/>
    <p:sldId id="260" r:id="rId16"/>
    <p:sldId id="281" r:id="rId17"/>
    <p:sldId id="28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24/10/2021</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36433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24/10/2021</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04191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24/10/2021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05990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24/10/2021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93396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24/10/2021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50552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24/10/2021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40984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24/10/2021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53830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24/10/2021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78786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24/10/2021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40473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24/10/2021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73858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24/10/2021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16945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24/10/2021</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193642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youtu.be/9BHM3F-QIAk"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orldpopulationreview.com/world-cities/london-population"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hyperlink" Target="https://www.london.gov.uk/what-we-do/research-and-analysis/people-and-communities/census-analysi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youtu.be/Yn7RIDzGooM" TargetMode="External"/><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worldpopulationreview.com/world-cities/london-population" TargetMode="External"/><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orldpopulationreview.com/world-cities/london-population" TargetMode="External"/><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orldpopulationreview.com/world-cities/london-population" TargetMode="External"/><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trustforlondon.fra1.cdn.digitaloceanspaces.com/media/documents/Londons_Poverty_Profile_2020.pdf" TargetMode="External"/><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trustforlondon.fra1.cdn.digitaloceanspaces.com/media/documents/Londons_Poverty_Profile_2020.pdf" TargetMode="External"/><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hyperlink" Target="https://youtu.be/0wcd-HMVN8E" TargetMode="Externa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youtu.be/S2AQul5IrBg"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orldpopulationreview.com/world-cities/london-population" TargetMode="External"/><Relationship Id="rId2" Type="http://schemas.openxmlformats.org/officeDocument/2006/relationships/hyperlink" Target="https://trustforlondon.fra1.cdn.digitaloceanspaces.com/media/documents/Londons_Poverty_Profile_2020.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8224" y="1628801"/>
            <a:ext cx="7992888" cy="1470025"/>
          </a:xfrm>
        </p:spPr>
        <p:txBody>
          <a:bodyPr>
            <a:normAutofit fontScale="90000"/>
          </a:bodyPr>
          <a:lstStyle/>
          <a:p>
            <a:r>
              <a:rPr lang="en-GB" altLang="en-US" sz="5400" b="1" dirty="0">
                <a:solidFill>
                  <a:schemeClr val="bg1"/>
                </a:solidFill>
              </a:rPr>
              <a:t>Community Care and Development (BMHP6022_LON)</a:t>
            </a:r>
          </a:p>
        </p:txBody>
      </p:sp>
      <p:sp>
        <p:nvSpPr>
          <p:cNvPr id="3" name="TextBox 2">
            <a:extLst>
              <a:ext uri="{FF2B5EF4-FFF2-40B4-BE49-F238E27FC236}">
                <a16:creationId xmlns:a16="http://schemas.microsoft.com/office/drawing/2014/main" id="{9D1C96DE-C090-4E6B-AC0B-470FD4653840}"/>
              </a:ext>
            </a:extLst>
          </p:cNvPr>
          <p:cNvSpPr txBox="1"/>
          <p:nvPr/>
        </p:nvSpPr>
        <p:spPr>
          <a:xfrm>
            <a:off x="1903881" y="3640822"/>
            <a:ext cx="8540413" cy="2308324"/>
          </a:xfrm>
          <a:prstGeom prst="rect">
            <a:avLst/>
          </a:prstGeom>
          <a:noFill/>
        </p:spPr>
        <p:txBody>
          <a:bodyPr wrap="square" rtlCol="0">
            <a:spAutoFit/>
          </a:bodyPr>
          <a:lstStyle/>
          <a:p>
            <a:pPr algn="ctr"/>
            <a:r>
              <a:rPr lang="en-GB" sz="3600" b="1" dirty="0">
                <a:solidFill>
                  <a:prstClr val="white"/>
                </a:solidFill>
                <a:latin typeface="Myriad Pro"/>
              </a:rPr>
              <a:t>WEEK NUMBER 3– SESSION NUMBER 1&amp;2 </a:t>
            </a:r>
          </a:p>
          <a:p>
            <a:pPr algn="ctr"/>
            <a:r>
              <a:rPr lang="en-GB" sz="3600" b="1" dirty="0">
                <a:solidFill>
                  <a:prstClr val="white"/>
                </a:solidFill>
                <a:latin typeface="Myriad Pro"/>
              </a:rPr>
              <a:t>The demography of London</a:t>
            </a:r>
          </a:p>
          <a:p>
            <a:pPr algn="ctr"/>
            <a:endParaRPr lang="en-GB" sz="3600" b="1" dirty="0">
              <a:solidFill>
                <a:prstClr val="white"/>
              </a:solidFill>
              <a:latin typeface="Myriad Pro"/>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932A4-E877-44F7-9E25-EF80CB7A221F}"/>
              </a:ext>
            </a:extLst>
          </p:cNvPr>
          <p:cNvSpPr>
            <a:spLocks noGrp="1"/>
          </p:cNvSpPr>
          <p:nvPr>
            <p:ph type="title"/>
          </p:nvPr>
        </p:nvSpPr>
        <p:spPr/>
        <p:txBody>
          <a:bodyPr/>
          <a:lstStyle/>
          <a:p>
            <a:r>
              <a:rPr lang="en-GB" b="1" dirty="0"/>
              <a:t>Learning objectives </a:t>
            </a:r>
          </a:p>
        </p:txBody>
      </p:sp>
      <p:sp>
        <p:nvSpPr>
          <p:cNvPr id="3" name="Content Placeholder 2">
            <a:extLst>
              <a:ext uri="{FF2B5EF4-FFF2-40B4-BE49-F238E27FC236}">
                <a16:creationId xmlns:a16="http://schemas.microsoft.com/office/drawing/2014/main" id="{07F4F647-AB8B-4144-A285-10B8EA391D25}"/>
              </a:ext>
            </a:extLst>
          </p:cNvPr>
          <p:cNvSpPr>
            <a:spLocks noGrp="1"/>
          </p:cNvSpPr>
          <p:nvPr>
            <p:ph idx="1"/>
          </p:nvPr>
        </p:nvSpPr>
        <p:spPr/>
        <p:txBody>
          <a:bodyPr/>
          <a:lstStyle/>
          <a:p>
            <a:r>
              <a:rPr lang="en-GB" dirty="0"/>
              <a:t>Identify a community and analyse its context. </a:t>
            </a:r>
          </a:p>
          <a:p>
            <a:endParaRPr lang="en-GB" dirty="0"/>
          </a:p>
          <a:p>
            <a:r>
              <a:rPr lang="en-GB" dirty="0"/>
              <a:t> Discuss the diversity and demography of your chosen community (e.g. London). </a:t>
            </a:r>
          </a:p>
          <a:p>
            <a:endParaRPr lang="en-GB" dirty="0"/>
          </a:p>
          <a:p>
            <a:r>
              <a:rPr lang="en-GB" dirty="0"/>
              <a:t> Critically evaluate the issues faced within the community.  </a:t>
            </a:r>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47552051-5AF0-4BED-88D9-A6920C38F9BA}"/>
              </a:ext>
            </a:extLst>
          </p:cNvPr>
          <p:cNvPicPr>
            <a:picLocks noChangeAspect="1"/>
          </p:cNvPicPr>
          <p:nvPr/>
        </p:nvPicPr>
        <p:blipFill rotWithShape="1">
          <a:blip r:embed="rId2"/>
          <a:srcRect t="24649"/>
          <a:stretch/>
        </p:blipFill>
        <p:spPr>
          <a:xfrm>
            <a:off x="10419563" y="274638"/>
            <a:ext cx="1422895" cy="946857"/>
          </a:xfrm>
          <a:prstGeom prst="rect">
            <a:avLst/>
          </a:prstGeom>
        </p:spPr>
      </p:pic>
    </p:spTree>
    <p:extLst>
      <p:ext uri="{BB962C8B-B14F-4D97-AF65-F5344CB8AC3E}">
        <p14:creationId xmlns:p14="http://schemas.microsoft.com/office/powerpoint/2010/main" val="3747094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BEB2B-DDC1-4D9B-A0AD-3CDAFABD9B5D}"/>
              </a:ext>
            </a:extLst>
          </p:cNvPr>
          <p:cNvSpPr>
            <a:spLocks noGrp="1"/>
          </p:cNvSpPr>
          <p:nvPr>
            <p:ph type="title"/>
          </p:nvPr>
        </p:nvSpPr>
        <p:spPr/>
        <p:txBody>
          <a:bodyPr>
            <a:normAutofit fontScale="90000"/>
          </a:bodyPr>
          <a:lstStyle/>
          <a:p>
            <a:r>
              <a:rPr lang="en-GB" b="1" dirty="0"/>
              <a:t>This Is London And Everyone</a:t>
            </a:r>
            <a:br>
              <a:rPr lang="en-GB" b="1" dirty="0"/>
            </a:br>
            <a:r>
              <a:rPr lang="en-GB" b="1" dirty="0"/>
              <a:t> Is Welcome (Video)</a:t>
            </a:r>
          </a:p>
        </p:txBody>
      </p:sp>
      <p:pic>
        <p:nvPicPr>
          <p:cNvPr id="5" name="Content Placeholder 4">
            <a:extLst>
              <a:ext uri="{FF2B5EF4-FFF2-40B4-BE49-F238E27FC236}">
                <a16:creationId xmlns:a16="http://schemas.microsoft.com/office/drawing/2014/main" id="{8C58F04E-FA6E-4F60-96E1-D63E09A40575}"/>
              </a:ext>
            </a:extLst>
          </p:cNvPr>
          <p:cNvPicPr>
            <a:picLocks noGrp="1" noChangeAspect="1"/>
          </p:cNvPicPr>
          <p:nvPr>
            <p:ph idx="1"/>
          </p:nvPr>
        </p:nvPicPr>
        <p:blipFill rotWithShape="1">
          <a:blip r:embed="rId2"/>
          <a:srcRect l="5596" t="16081" r="27664" b="16733"/>
          <a:stretch/>
        </p:blipFill>
        <p:spPr>
          <a:xfrm>
            <a:off x="770760" y="1544244"/>
            <a:ext cx="5812972" cy="3291681"/>
          </a:xfrm>
        </p:spPr>
      </p:pic>
      <p:sp>
        <p:nvSpPr>
          <p:cNvPr id="7" name="TextBox 6">
            <a:extLst>
              <a:ext uri="{FF2B5EF4-FFF2-40B4-BE49-F238E27FC236}">
                <a16:creationId xmlns:a16="http://schemas.microsoft.com/office/drawing/2014/main" id="{6D4A2F10-3AFE-44E2-97A3-05D9B748587C}"/>
              </a:ext>
            </a:extLst>
          </p:cNvPr>
          <p:cNvSpPr txBox="1"/>
          <p:nvPr/>
        </p:nvSpPr>
        <p:spPr>
          <a:xfrm>
            <a:off x="6711194" y="1444246"/>
            <a:ext cx="6268908" cy="1477328"/>
          </a:xfrm>
          <a:prstGeom prst="rect">
            <a:avLst/>
          </a:prstGeom>
          <a:noFill/>
        </p:spPr>
        <p:txBody>
          <a:bodyPr wrap="square">
            <a:spAutoFit/>
          </a:bodyPr>
          <a:lstStyle/>
          <a:p>
            <a:endParaRPr lang="en-GB" dirty="0">
              <a:hlinkClick r:id="rId3"/>
            </a:endParaRPr>
          </a:p>
          <a:p>
            <a:endParaRPr lang="en-GB" dirty="0">
              <a:hlinkClick r:id="rId3"/>
            </a:endParaRPr>
          </a:p>
          <a:p>
            <a:r>
              <a:rPr lang="en-GB" dirty="0">
                <a:hlinkClick r:id="rId3"/>
              </a:rPr>
              <a:t>Video Link: </a:t>
            </a:r>
          </a:p>
          <a:p>
            <a:r>
              <a:rPr lang="en-GB" dirty="0">
                <a:hlinkClick r:id="rId3"/>
              </a:rPr>
              <a:t>https://youtu.be/9BHM3F-QIAk</a:t>
            </a:r>
            <a:endParaRPr lang="en-GB" dirty="0"/>
          </a:p>
          <a:p>
            <a:endParaRPr lang="en-GB" dirty="0"/>
          </a:p>
        </p:txBody>
      </p:sp>
    </p:spTree>
    <p:extLst>
      <p:ext uri="{BB962C8B-B14F-4D97-AF65-F5344CB8AC3E}">
        <p14:creationId xmlns:p14="http://schemas.microsoft.com/office/powerpoint/2010/main" val="2725136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4934A-7464-4C6E-961E-0DA429D0EA6C}"/>
              </a:ext>
            </a:extLst>
          </p:cNvPr>
          <p:cNvSpPr>
            <a:spLocks noGrp="1"/>
          </p:cNvSpPr>
          <p:nvPr>
            <p:ph type="title"/>
          </p:nvPr>
        </p:nvSpPr>
        <p:spPr>
          <a:xfrm>
            <a:off x="478172" y="274638"/>
            <a:ext cx="7038364" cy="1143000"/>
          </a:xfrm>
        </p:spPr>
        <p:txBody>
          <a:bodyPr>
            <a:normAutofit fontScale="90000"/>
          </a:bodyPr>
          <a:lstStyle/>
          <a:p>
            <a:r>
              <a:rPr lang="en-GB" b="1" dirty="0"/>
              <a:t>The demography of London</a:t>
            </a:r>
          </a:p>
        </p:txBody>
      </p:sp>
      <p:sp>
        <p:nvSpPr>
          <p:cNvPr id="3" name="Content Placeholder 2">
            <a:extLst>
              <a:ext uri="{FF2B5EF4-FFF2-40B4-BE49-F238E27FC236}">
                <a16:creationId xmlns:a16="http://schemas.microsoft.com/office/drawing/2014/main" id="{220E8C07-074B-4B3E-B15F-CF5C263EDC1C}"/>
              </a:ext>
            </a:extLst>
          </p:cNvPr>
          <p:cNvSpPr>
            <a:spLocks noGrp="1"/>
          </p:cNvSpPr>
          <p:nvPr>
            <p:ph idx="1"/>
          </p:nvPr>
        </p:nvSpPr>
        <p:spPr>
          <a:xfrm>
            <a:off x="609599" y="1731613"/>
            <a:ext cx="6630100" cy="3917032"/>
          </a:xfrm>
        </p:spPr>
        <p:txBody>
          <a:bodyPr>
            <a:normAutofit/>
          </a:bodyPr>
          <a:lstStyle/>
          <a:p>
            <a:r>
              <a:rPr lang="en-GB" sz="2400" dirty="0"/>
              <a:t>London's 2021 population is now estimated at 9,425,622. In 1950, the population of London was 8,360,847. </a:t>
            </a:r>
          </a:p>
          <a:p>
            <a:endParaRPr lang="en-GB" sz="2400" dirty="0"/>
          </a:p>
          <a:p>
            <a:r>
              <a:rPr lang="en-GB" sz="2400" dirty="0"/>
              <a:t>London's population makes it by far the largest city in the United Kingdom. The second largest city in the UK - Birmingham - has a population of 1.1 million.</a:t>
            </a:r>
          </a:p>
        </p:txBody>
      </p:sp>
      <p:pic>
        <p:nvPicPr>
          <p:cNvPr id="5" name="Picture 4">
            <a:extLst>
              <a:ext uri="{FF2B5EF4-FFF2-40B4-BE49-F238E27FC236}">
                <a16:creationId xmlns:a16="http://schemas.microsoft.com/office/drawing/2014/main" id="{8EEB7452-A66F-4349-87EA-9F4E740E5C6E}"/>
              </a:ext>
            </a:extLst>
          </p:cNvPr>
          <p:cNvPicPr>
            <a:picLocks noChangeAspect="1"/>
          </p:cNvPicPr>
          <p:nvPr/>
        </p:nvPicPr>
        <p:blipFill rotWithShape="1">
          <a:blip r:embed="rId2"/>
          <a:srcRect l="23725" t="20671" r="44208" b="26666"/>
          <a:stretch/>
        </p:blipFill>
        <p:spPr>
          <a:xfrm>
            <a:off x="7379261" y="1731613"/>
            <a:ext cx="4203140" cy="3882797"/>
          </a:xfrm>
          <a:prstGeom prst="rect">
            <a:avLst/>
          </a:prstGeom>
        </p:spPr>
      </p:pic>
      <p:sp>
        <p:nvSpPr>
          <p:cNvPr id="6" name="TextBox 5">
            <a:extLst>
              <a:ext uri="{FF2B5EF4-FFF2-40B4-BE49-F238E27FC236}">
                <a16:creationId xmlns:a16="http://schemas.microsoft.com/office/drawing/2014/main" id="{77C3935A-F9E4-4D43-BC5C-D0E65404730F}"/>
              </a:ext>
            </a:extLst>
          </p:cNvPr>
          <p:cNvSpPr txBox="1"/>
          <p:nvPr/>
        </p:nvSpPr>
        <p:spPr>
          <a:xfrm>
            <a:off x="249947" y="5436066"/>
            <a:ext cx="3909527" cy="492443"/>
          </a:xfrm>
          <a:prstGeom prst="rect">
            <a:avLst/>
          </a:prstGeom>
          <a:noFill/>
        </p:spPr>
        <p:txBody>
          <a:bodyPr wrap="square" rtlCol="0">
            <a:spAutoFit/>
          </a:bodyPr>
          <a:lstStyle/>
          <a:p>
            <a:r>
              <a:rPr lang="en-GB" sz="800" dirty="0"/>
              <a:t>Source: </a:t>
            </a:r>
            <a:r>
              <a:rPr lang="en-GB" sz="800" dirty="0">
                <a:hlinkClick r:id="rId3"/>
              </a:rPr>
              <a:t>https://worldpopulationreview.com/world-cities/london-population</a:t>
            </a:r>
            <a:endParaRPr lang="en-GB" sz="800" dirty="0"/>
          </a:p>
          <a:p>
            <a:endParaRPr lang="en-GB" dirty="0"/>
          </a:p>
        </p:txBody>
      </p:sp>
      <p:pic>
        <p:nvPicPr>
          <p:cNvPr id="7" name="Picture 6">
            <a:extLst>
              <a:ext uri="{FF2B5EF4-FFF2-40B4-BE49-F238E27FC236}">
                <a16:creationId xmlns:a16="http://schemas.microsoft.com/office/drawing/2014/main" id="{92A26CB6-36C2-42A2-AB44-797E651177BE}"/>
              </a:ext>
            </a:extLst>
          </p:cNvPr>
          <p:cNvPicPr>
            <a:picLocks noChangeAspect="1"/>
          </p:cNvPicPr>
          <p:nvPr/>
        </p:nvPicPr>
        <p:blipFill>
          <a:blip r:embed="rId4"/>
          <a:stretch>
            <a:fillRect/>
          </a:stretch>
        </p:blipFill>
        <p:spPr>
          <a:xfrm>
            <a:off x="7690595" y="94112"/>
            <a:ext cx="3580469" cy="1393489"/>
          </a:xfrm>
          <a:prstGeom prst="rect">
            <a:avLst/>
          </a:prstGeom>
        </p:spPr>
      </p:pic>
    </p:spTree>
    <p:extLst>
      <p:ext uri="{BB962C8B-B14F-4D97-AF65-F5344CB8AC3E}">
        <p14:creationId xmlns:p14="http://schemas.microsoft.com/office/powerpoint/2010/main" val="2171306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AB293-226A-4051-98B2-101AE79FC8BB}"/>
              </a:ext>
            </a:extLst>
          </p:cNvPr>
          <p:cNvSpPr>
            <a:spLocks noGrp="1"/>
          </p:cNvSpPr>
          <p:nvPr>
            <p:ph type="title"/>
          </p:nvPr>
        </p:nvSpPr>
        <p:spPr/>
        <p:txBody>
          <a:bodyPr>
            <a:normAutofit fontScale="90000"/>
          </a:bodyPr>
          <a:lstStyle/>
          <a:p>
            <a:r>
              <a:rPr lang="en-GB" b="1" dirty="0"/>
              <a:t>Census Analysis</a:t>
            </a:r>
            <a:br>
              <a:rPr lang="en-GB" dirty="0"/>
            </a:br>
            <a:endParaRPr lang="en-GB" dirty="0"/>
          </a:p>
        </p:txBody>
      </p:sp>
      <p:sp>
        <p:nvSpPr>
          <p:cNvPr id="3" name="Content Placeholder 2">
            <a:extLst>
              <a:ext uri="{FF2B5EF4-FFF2-40B4-BE49-F238E27FC236}">
                <a16:creationId xmlns:a16="http://schemas.microsoft.com/office/drawing/2014/main" id="{A94332E7-E897-434A-84CE-25477E1C29E3}"/>
              </a:ext>
            </a:extLst>
          </p:cNvPr>
          <p:cNvSpPr>
            <a:spLocks noGrp="1"/>
          </p:cNvSpPr>
          <p:nvPr>
            <p:ph idx="1"/>
          </p:nvPr>
        </p:nvSpPr>
        <p:spPr/>
        <p:txBody>
          <a:bodyPr>
            <a:normAutofit fontScale="92500" lnSpcReduction="20000"/>
          </a:bodyPr>
          <a:lstStyle/>
          <a:p>
            <a:r>
              <a:rPr lang="en-GB" dirty="0"/>
              <a:t>The Census is our richest source of population and socio-demographic data. </a:t>
            </a:r>
          </a:p>
          <a:p>
            <a:endParaRPr lang="en-GB" dirty="0"/>
          </a:p>
          <a:p>
            <a:r>
              <a:rPr lang="en-GB" dirty="0"/>
              <a:t>It is the only source of detailed information on the characteristics of small groups and local neighbourhoods in London. </a:t>
            </a:r>
          </a:p>
          <a:p>
            <a:endParaRPr lang="en-GB" dirty="0"/>
          </a:p>
          <a:p>
            <a:r>
              <a:rPr lang="en-GB" dirty="0"/>
              <a:t>Data from the 2021 Census will become available from March 2022.</a:t>
            </a:r>
          </a:p>
        </p:txBody>
      </p:sp>
      <p:sp>
        <p:nvSpPr>
          <p:cNvPr id="4" name="TextBox 3">
            <a:extLst>
              <a:ext uri="{FF2B5EF4-FFF2-40B4-BE49-F238E27FC236}">
                <a16:creationId xmlns:a16="http://schemas.microsoft.com/office/drawing/2014/main" id="{2FA62D56-9637-49FC-91DD-8199500D02CC}"/>
              </a:ext>
            </a:extLst>
          </p:cNvPr>
          <p:cNvSpPr txBox="1"/>
          <p:nvPr/>
        </p:nvSpPr>
        <p:spPr>
          <a:xfrm>
            <a:off x="679508" y="5517233"/>
            <a:ext cx="9764786" cy="400110"/>
          </a:xfrm>
          <a:prstGeom prst="rect">
            <a:avLst/>
          </a:prstGeom>
          <a:noFill/>
        </p:spPr>
        <p:txBody>
          <a:bodyPr wrap="square" rtlCol="0">
            <a:spAutoFit/>
          </a:bodyPr>
          <a:lstStyle/>
          <a:p>
            <a:r>
              <a:rPr lang="en-GB" sz="1000" dirty="0"/>
              <a:t>Source: </a:t>
            </a:r>
            <a:r>
              <a:rPr lang="en-GB" sz="1000" dirty="0">
                <a:hlinkClick r:id="rId2"/>
              </a:rPr>
              <a:t>https://www.london.gov.uk/what-we-do/research-and-analysis/people-and-communities/census-analysis</a:t>
            </a:r>
            <a:endParaRPr lang="en-GB" sz="1000" dirty="0"/>
          </a:p>
          <a:p>
            <a:endParaRPr lang="en-GB" sz="1000" dirty="0"/>
          </a:p>
        </p:txBody>
      </p:sp>
    </p:spTree>
    <p:extLst>
      <p:ext uri="{BB962C8B-B14F-4D97-AF65-F5344CB8AC3E}">
        <p14:creationId xmlns:p14="http://schemas.microsoft.com/office/powerpoint/2010/main" val="2851209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1D1A3-5A21-49D6-A1F3-C3824FEF47A7}"/>
              </a:ext>
            </a:extLst>
          </p:cNvPr>
          <p:cNvSpPr>
            <a:spLocks noGrp="1"/>
          </p:cNvSpPr>
          <p:nvPr>
            <p:ph type="title"/>
          </p:nvPr>
        </p:nvSpPr>
        <p:spPr>
          <a:xfrm>
            <a:off x="609600" y="274638"/>
            <a:ext cx="10972800" cy="1143000"/>
          </a:xfrm>
        </p:spPr>
        <p:txBody>
          <a:bodyPr anchor="ctr">
            <a:normAutofit/>
          </a:bodyPr>
          <a:lstStyle/>
          <a:p>
            <a:pPr>
              <a:lnSpc>
                <a:spcPct val="90000"/>
              </a:lnSpc>
            </a:pPr>
            <a:r>
              <a:rPr lang="en-GB" sz="3700" b="1" dirty="0"/>
              <a:t>London’s population is comparatively young</a:t>
            </a:r>
          </a:p>
        </p:txBody>
      </p:sp>
      <p:sp>
        <p:nvSpPr>
          <p:cNvPr id="3" name="Content Placeholder 2">
            <a:extLst>
              <a:ext uri="{FF2B5EF4-FFF2-40B4-BE49-F238E27FC236}">
                <a16:creationId xmlns:a16="http://schemas.microsoft.com/office/drawing/2014/main" id="{691EE721-0281-4279-BFE6-541FF1EFE6FD}"/>
              </a:ext>
            </a:extLst>
          </p:cNvPr>
          <p:cNvSpPr>
            <a:spLocks noGrp="1"/>
          </p:cNvSpPr>
          <p:nvPr>
            <p:ph sz="half" idx="1"/>
          </p:nvPr>
        </p:nvSpPr>
        <p:spPr>
          <a:xfrm>
            <a:off x="609600" y="1600201"/>
            <a:ext cx="5384800" cy="3989040"/>
          </a:xfrm>
        </p:spPr>
        <p:txBody>
          <a:bodyPr>
            <a:normAutofit/>
          </a:bodyPr>
          <a:lstStyle/>
          <a:p>
            <a:r>
              <a:rPr lang="en-GB" sz="2600" dirty="0"/>
              <a:t>The average (median) age in London is 35.3, compared with 40.1 in the UK overall.2</a:t>
            </a:r>
          </a:p>
          <a:p>
            <a:r>
              <a:rPr lang="en-GB" sz="2600" dirty="0"/>
              <a:t>In Inner London, almost half the population is made up of those who are in their early 20s to early 40s (47%), compared with the rest of England where three in ten (31%) are in this age group.</a:t>
            </a:r>
          </a:p>
        </p:txBody>
      </p:sp>
      <p:pic>
        <p:nvPicPr>
          <p:cNvPr id="14" name="Content Placeholder 13">
            <a:extLst>
              <a:ext uri="{FF2B5EF4-FFF2-40B4-BE49-F238E27FC236}">
                <a16:creationId xmlns:a16="http://schemas.microsoft.com/office/drawing/2014/main" id="{B0465ABB-A253-469E-AFD7-533E3A9A568B}"/>
              </a:ext>
            </a:extLst>
          </p:cNvPr>
          <p:cNvPicPr>
            <a:picLocks noGrp="1" noChangeAspect="1"/>
          </p:cNvPicPr>
          <p:nvPr>
            <p:ph sz="half" idx="2"/>
          </p:nvPr>
        </p:nvPicPr>
        <p:blipFill rotWithShape="1">
          <a:blip r:embed="rId2"/>
          <a:srcRect t="16161" b="9759"/>
          <a:stretch/>
        </p:blipFill>
        <p:spPr>
          <a:xfrm>
            <a:off x="6197600" y="1600201"/>
            <a:ext cx="5384800" cy="3989040"/>
          </a:xfrm>
          <a:prstGeom prst="rect">
            <a:avLst/>
          </a:prstGeom>
          <a:noFill/>
        </p:spPr>
      </p:pic>
    </p:spTree>
    <p:extLst>
      <p:ext uri="{BB962C8B-B14F-4D97-AF65-F5344CB8AC3E}">
        <p14:creationId xmlns:p14="http://schemas.microsoft.com/office/powerpoint/2010/main" val="806037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94972-BEF3-4C10-934A-57FF65449CBD}"/>
              </a:ext>
            </a:extLst>
          </p:cNvPr>
          <p:cNvSpPr>
            <a:spLocks noGrp="1"/>
          </p:cNvSpPr>
          <p:nvPr>
            <p:ph type="title"/>
          </p:nvPr>
        </p:nvSpPr>
        <p:spPr/>
        <p:txBody>
          <a:bodyPr/>
          <a:lstStyle/>
          <a:p>
            <a:r>
              <a:rPr lang="en-GB" b="1" dirty="0"/>
              <a:t>The Demography of London</a:t>
            </a:r>
          </a:p>
        </p:txBody>
      </p:sp>
      <p:pic>
        <p:nvPicPr>
          <p:cNvPr id="6" name="Content Placeholder 5">
            <a:extLst>
              <a:ext uri="{FF2B5EF4-FFF2-40B4-BE49-F238E27FC236}">
                <a16:creationId xmlns:a16="http://schemas.microsoft.com/office/drawing/2014/main" id="{DB26E327-A1A0-4C37-8F96-E1F09C6A1BFA}"/>
              </a:ext>
            </a:extLst>
          </p:cNvPr>
          <p:cNvPicPr>
            <a:picLocks noGrp="1" noChangeAspect="1"/>
          </p:cNvPicPr>
          <p:nvPr>
            <p:ph sz="half" idx="1"/>
          </p:nvPr>
        </p:nvPicPr>
        <p:blipFill rotWithShape="1">
          <a:blip r:embed="rId2"/>
          <a:srcRect l="22352" t="16029" r="23643" b="32527"/>
          <a:stretch/>
        </p:blipFill>
        <p:spPr>
          <a:xfrm>
            <a:off x="870857" y="2038738"/>
            <a:ext cx="4492661" cy="2407297"/>
          </a:xfrm>
        </p:spPr>
      </p:pic>
      <p:sp>
        <p:nvSpPr>
          <p:cNvPr id="4" name="Content Placeholder 3">
            <a:extLst>
              <a:ext uri="{FF2B5EF4-FFF2-40B4-BE49-F238E27FC236}">
                <a16:creationId xmlns:a16="http://schemas.microsoft.com/office/drawing/2014/main" id="{37C9A827-1FBB-443A-A316-DD5F33B8608A}"/>
              </a:ext>
            </a:extLst>
          </p:cNvPr>
          <p:cNvSpPr>
            <a:spLocks noGrp="1"/>
          </p:cNvSpPr>
          <p:nvPr>
            <p:ph sz="half" idx="2"/>
          </p:nvPr>
        </p:nvSpPr>
        <p:spPr>
          <a:xfrm>
            <a:off x="5784981" y="1978089"/>
            <a:ext cx="5797420" cy="3611151"/>
          </a:xfrm>
        </p:spPr>
        <p:txBody>
          <a:bodyPr>
            <a:normAutofit/>
          </a:bodyPr>
          <a:lstStyle/>
          <a:p>
            <a:r>
              <a:rPr lang="en-GB" dirty="0">
                <a:hlinkClick r:id="rId3"/>
              </a:rPr>
              <a:t>Video: https://youtu.be/Yn7RIDzGooM</a:t>
            </a:r>
            <a:endParaRPr lang="en-GB" dirty="0"/>
          </a:p>
          <a:p>
            <a:endParaRPr lang="en-GB" dirty="0"/>
          </a:p>
        </p:txBody>
      </p:sp>
    </p:spTree>
    <p:extLst>
      <p:ext uri="{BB962C8B-B14F-4D97-AF65-F5344CB8AC3E}">
        <p14:creationId xmlns:p14="http://schemas.microsoft.com/office/powerpoint/2010/main" val="1710151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5E78D-108A-4618-84B5-51B7A505D5A8}"/>
              </a:ext>
            </a:extLst>
          </p:cNvPr>
          <p:cNvSpPr>
            <a:spLocks noGrp="1"/>
          </p:cNvSpPr>
          <p:nvPr>
            <p:ph type="title"/>
          </p:nvPr>
        </p:nvSpPr>
        <p:spPr>
          <a:xfrm>
            <a:off x="609600" y="274638"/>
            <a:ext cx="10972800" cy="1143000"/>
          </a:xfrm>
        </p:spPr>
        <p:txBody>
          <a:bodyPr anchor="ctr">
            <a:normAutofit/>
          </a:bodyPr>
          <a:lstStyle/>
          <a:p>
            <a:r>
              <a:rPr lang="en-GB" b="1" dirty="0"/>
              <a:t>Ethnicity in London</a:t>
            </a:r>
          </a:p>
        </p:txBody>
      </p:sp>
      <p:sp>
        <p:nvSpPr>
          <p:cNvPr id="3" name="Content Placeholder 2">
            <a:extLst>
              <a:ext uri="{FF2B5EF4-FFF2-40B4-BE49-F238E27FC236}">
                <a16:creationId xmlns:a16="http://schemas.microsoft.com/office/drawing/2014/main" id="{D5404B62-638E-4EBE-8983-292510723038}"/>
              </a:ext>
            </a:extLst>
          </p:cNvPr>
          <p:cNvSpPr>
            <a:spLocks noGrp="1"/>
          </p:cNvSpPr>
          <p:nvPr>
            <p:ph sz="half" idx="1"/>
          </p:nvPr>
        </p:nvSpPr>
        <p:spPr>
          <a:xfrm>
            <a:off x="609600" y="1600201"/>
            <a:ext cx="5384800" cy="3989040"/>
          </a:xfrm>
        </p:spPr>
        <p:txBody>
          <a:bodyPr>
            <a:normAutofit/>
          </a:bodyPr>
          <a:lstStyle/>
          <a:p>
            <a:pPr>
              <a:lnSpc>
                <a:spcPct val="90000"/>
              </a:lnSpc>
            </a:pPr>
            <a:r>
              <a:rPr lang="en-GB" sz="2400" dirty="0"/>
              <a:t>London is one of the most ethnically diverse cities in the world. </a:t>
            </a:r>
          </a:p>
          <a:p>
            <a:pPr>
              <a:lnSpc>
                <a:spcPct val="90000"/>
              </a:lnSpc>
            </a:pPr>
            <a:endParaRPr lang="en-GB" sz="2400" dirty="0"/>
          </a:p>
          <a:p>
            <a:pPr>
              <a:lnSpc>
                <a:spcPct val="90000"/>
              </a:lnSpc>
            </a:pPr>
            <a:r>
              <a:rPr lang="en-GB" sz="2400" dirty="0"/>
              <a:t>It is considerably more diverse than the rest of the United Kingdom. </a:t>
            </a:r>
          </a:p>
          <a:p>
            <a:pPr>
              <a:lnSpc>
                <a:spcPct val="90000"/>
              </a:lnSpc>
            </a:pPr>
            <a:endParaRPr lang="en-GB" sz="2400" dirty="0"/>
          </a:p>
          <a:p>
            <a:pPr>
              <a:lnSpc>
                <a:spcPct val="90000"/>
              </a:lnSpc>
            </a:pPr>
            <a:r>
              <a:rPr lang="en-GB" sz="2400" dirty="0"/>
              <a:t>A 2000 survey of school children reported there were over 300 languages spoken at home.</a:t>
            </a:r>
          </a:p>
          <a:p>
            <a:pPr>
              <a:lnSpc>
                <a:spcPct val="90000"/>
              </a:lnSpc>
            </a:pPr>
            <a:endParaRPr lang="en-GB" sz="2400" dirty="0"/>
          </a:p>
        </p:txBody>
      </p:sp>
      <p:pic>
        <p:nvPicPr>
          <p:cNvPr id="4" name="Picture 3">
            <a:extLst>
              <a:ext uri="{FF2B5EF4-FFF2-40B4-BE49-F238E27FC236}">
                <a16:creationId xmlns:a16="http://schemas.microsoft.com/office/drawing/2014/main" id="{2122E6B3-FAD9-4F9B-A8F5-38ECFD0ED408}"/>
              </a:ext>
            </a:extLst>
          </p:cNvPr>
          <p:cNvPicPr>
            <a:picLocks noChangeAspect="1"/>
          </p:cNvPicPr>
          <p:nvPr/>
        </p:nvPicPr>
        <p:blipFill rotWithShape="1">
          <a:blip r:embed="rId2"/>
          <a:srcRect l="9894" r="-2" b="-2"/>
          <a:stretch/>
        </p:blipFill>
        <p:spPr>
          <a:xfrm>
            <a:off x="6977343" y="1700868"/>
            <a:ext cx="4498571" cy="3332525"/>
          </a:xfrm>
          <a:prstGeom prst="rect">
            <a:avLst/>
          </a:prstGeom>
          <a:noFill/>
        </p:spPr>
      </p:pic>
      <p:sp>
        <p:nvSpPr>
          <p:cNvPr id="8" name="TextBox 7">
            <a:extLst>
              <a:ext uri="{FF2B5EF4-FFF2-40B4-BE49-F238E27FC236}">
                <a16:creationId xmlns:a16="http://schemas.microsoft.com/office/drawing/2014/main" id="{B8EC2285-0D61-41E1-82FA-9A0758768A19}"/>
              </a:ext>
            </a:extLst>
          </p:cNvPr>
          <p:cNvSpPr txBox="1"/>
          <p:nvPr/>
        </p:nvSpPr>
        <p:spPr>
          <a:xfrm>
            <a:off x="855677" y="5473825"/>
            <a:ext cx="5954086" cy="369332"/>
          </a:xfrm>
          <a:prstGeom prst="rect">
            <a:avLst/>
          </a:prstGeom>
          <a:noFill/>
        </p:spPr>
        <p:txBody>
          <a:bodyPr wrap="square">
            <a:spAutoFit/>
          </a:bodyPr>
          <a:lstStyle/>
          <a:p>
            <a:r>
              <a:rPr lang="fr-FR" sz="900" dirty="0"/>
              <a:t>Source: </a:t>
            </a:r>
            <a:r>
              <a:rPr lang="fr-FR" sz="900" dirty="0">
                <a:hlinkClick r:id="rId3"/>
              </a:rPr>
              <a:t>https://worldpopulationreview.com/world-cities/london-population</a:t>
            </a:r>
            <a:endParaRPr lang="fr-FR" sz="900" dirty="0"/>
          </a:p>
          <a:p>
            <a:endParaRPr lang="fr-FR" sz="900" dirty="0"/>
          </a:p>
        </p:txBody>
      </p:sp>
    </p:spTree>
    <p:extLst>
      <p:ext uri="{BB962C8B-B14F-4D97-AF65-F5344CB8AC3E}">
        <p14:creationId xmlns:p14="http://schemas.microsoft.com/office/powerpoint/2010/main" val="3607716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505CD-2480-4F9B-BD20-6BF174FA2737}"/>
              </a:ext>
            </a:extLst>
          </p:cNvPr>
          <p:cNvSpPr>
            <a:spLocks noGrp="1"/>
          </p:cNvSpPr>
          <p:nvPr>
            <p:ph type="title"/>
          </p:nvPr>
        </p:nvSpPr>
        <p:spPr>
          <a:xfrm>
            <a:off x="609600" y="274638"/>
            <a:ext cx="10972800" cy="1143000"/>
          </a:xfrm>
        </p:spPr>
        <p:txBody>
          <a:bodyPr anchor="ctr">
            <a:normAutofit/>
          </a:bodyPr>
          <a:lstStyle/>
          <a:p>
            <a:r>
              <a:rPr lang="en-GB" b="1" dirty="0"/>
              <a:t>Ethnicity in London</a:t>
            </a:r>
            <a:endParaRPr lang="en-GB" dirty="0"/>
          </a:p>
        </p:txBody>
      </p:sp>
      <p:sp>
        <p:nvSpPr>
          <p:cNvPr id="3" name="Content Placeholder 2">
            <a:extLst>
              <a:ext uri="{FF2B5EF4-FFF2-40B4-BE49-F238E27FC236}">
                <a16:creationId xmlns:a16="http://schemas.microsoft.com/office/drawing/2014/main" id="{7F5CCF32-DDDC-4D1F-8136-599D9E3C8AEC}"/>
              </a:ext>
            </a:extLst>
          </p:cNvPr>
          <p:cNvSpPr>
            <a:spLocks noGrp="1"/>
          </p:cNvSpPr>
          <p:nvPr>
            <p:ph sz="half" idx="1"/>
          </p:nvPr>
        </p:nvSpPr>
        <p:spPr>
          <a:xfrm>
            <a:off x="261257" y="1600201"/>
            <a:ext cx="6372808" cy="3989040"/>
          </a:xfrm>
        </p:spPr>
        <p:txBody>
          <a:bodyPr>
            <a:normAutofit/>
          </a:bodyPr>
          <a:lstStyle/>
          <a:p>
            <a:pPr>
              <a:lnSpc>
                <a:spcPct val="90000"/>
              </a:lnSpc>
            </a:pPr>
            <a:r>
              <a:rPr lang="en-GB" sz="2000" dirty="0"/>
              <a:t>London's diversity can also be seen in statistics for London residents' country of birth. Of the 8.88 million people living in London at the time of the most recent UK estimates, 3.32 million (37%) were born outside of the United Kingdom. </a:t>
            </a:r>
          </a:p>
          <a:p>
            <a:pPr>
              <a:lnSpc>
                <a:spcPct val="90000"/>
              </a:lnSpc>
            </a:pPr>
            <a:endParaRPr lang="en-GB" sz="2000" dirty="0"/>
          </a:p>
          <a:p>
            <a:pPr>
              <a:lnSpc>
                <a:spcPct val="90000"/>
              </a:lnSpc>
            </a:pPr>
            <a:r>
              <a:rPr lang="en-GB" sz="2000" dirty="0"/>
              <a:t>Of these, approximately a third were born within European Union countries, while the other two-thirds were born outside of the European Union. The most common country of birth for London residents outside of the UK is India. According to the 2011 census, 262,247 people living in London were born in India.</a:t>
            </a:r>
          </a:p>
          <a:p>
            <a:pPr>
              <a:lnSpc>
                <a:spcPct val="90000"/>
              </a:lnSpc>
            </a:pPr>
            <a:endParaRPr lang="en-GB" sz="1800" dirty="0"/>
          </a:p>
        </p:txBody>
      </p:sp>
      <p:pic>
        <p:nvPicPr>
          <p:cNvPr id="5" name="Picture 4">
            <a:extLst>
              <a:ext uri="{FF2B5EF4-FFF2-40B4-BE49-F238E27FC236}">
                <a16:creationId xmlns:a16="http://schemas.microsoft.com/office/drawing/2014/main" id="{D163A462-23C5-4EAD-825F-A9B1FD506145}"/>
              </a:ext>
            </a:extLst>
          </p:cNvPr>
          <p:cNvPicPr>
            <a:picLocks noChangeAspect="1"/>
          </p:cNvPicPr>
          <p:nvPr/>
        </p:nvPicPr>
        <p:blipFill rotWithShape="1">
          <a:blip r:embed="rId2"/>
          <a:srcRect l="9553" r="11814" b="-2"/>
          <a:stretch/>
        </p:blipFill>
        <p:spPr>
          <a:xfrm>
            <a:off x="6805127" y="1310952"/>
            <a:ext cx="5125616" cy="3989040"/>
          </a:xfrm>
          <a:prstGeom prst="rect">
            <a:avLst/>
          </a:prstGeom>
          <a:noFill/>
        </p:spPr>
      </p:pic>
      <p:sp>
        <p:nvSpPr>
          <p:cNvPr id="9" name="TextBox 8">
            <a:extLst>
              <a:ext uri="{FF2B5EF4-FFF2-40B4-BE49-F238E27FC236}">
                <a16:creationId xmlns:a16="http://schemas.microsoft.com/office/drawing/2014/main" id="{B58C4F9E-BF2D-445F-8630-C52F78B04C3A}"/>
              </a:ext>
            </a:extLst>
          </p:cNvPr>
          <p:cNvSpPr txBox="1"/>
          <p:nvPr/>
        </p:nvSpPr>
        <p:spPr>
          <a:xfrm>
            <a:off x="687897" y="5519956"/>
            <a:ext cx="5519956" cy="384721"/>
          </a:xfrm>
          <a:prstGeom prst="rect">
            <a:avLst/>
          </a:prstGeom>
          <a:noFill/>
        </p:spPr>
        <p:txBody>
          <a:bodyPr wrap="square">
            <a:spAutoFit/>
          </a:bodyPr>
          <a:lstStyle/>
          <a:p>
            <a:r>
              <a:rPr lang="fr-FR" sz="900" dirty="0"/>
              <a:t>Source: </a:t>
            </a:r>
            <a:r>
              <a:rPr lang="fr-FR" sz="900" dirty="0">
                <a:hlinkClick r:id="rId3"/>
              </a:rPr>
              <a:t>https://worldpopulationreview.com/world-cities/london-population</a:t>
            </a:r>
            <a:endParaRPr lang="fr-FR" sz="900" dirty="0"/>
          </a:p>
          <a:p>
            <a:endParaRPr lang="fr-FR" sz="1000" dirty="0"/>
          </a:p>
        </p:txBody>
      </p:sp>
    </p:spTree>
    <p:extLst>
      <p:ext uri="{BB962C8B-B14F-4D97-AF65-F5344CB8AC3E}">
        <p14:creationId xmlns:p14="http://schemas.microsoft.com/office/powerpoint/2010/main" val="971068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B529C-AA48-4B28-A197-A4115836C35E}"/>
              </a:ext>
            </a:extLst>
          </p:cNvPr>
          <p:cNvSpPr>
            <a:spLocks noGrp="1"/>
          </p:cNvSpPr>
          <p:nvPr>
            <p:ph type="title"/>
          </p:nvPr>
        </p:nvSpPr>
        <p:spPr/>
        <p:txBody>
          <a:bodyPr/>
          <a:lstStyle/>
          <a:p>
            <a:r>
              <a:rPr lang="en-GB" b="1" dirty="0"/>
              <a:t>Religion in London</a:t>
            </a:r>
          </a:p>
        </p:txBody>
      </p:sp>
      <p:sp>
        <p:nvSpPr>
          <p:cNvPr id="3" name="Content Placeholder 2">
            <a:extLst>
              <a:ext uri="{FF2B5EF4-FFF2-40B4-BE49-F238E27FC236}">
                <a16:creationId xmlns:a16="http://schemas.microsoft.com/office/drawing/2014/main" id="{827CF88E-77B8-4A3B-8E48-BF7AF3E8E899}"/>
              </a:ext>
            </a:extLst>
          </p:cNvPr>
          <p:cNvSpPr>
            <a:spLocks noGrp="1"/>
          </p:cNvSpPr>
          <p:nvPr>
            <p:ph sz="half" idx="1"/>
          </p:nvPr>
        </p:nvSpPr>
        <p:spPr>
          <a:xfrm>
            <a:off x="609599" y="1600201"/>
            <a:ext cx="5849923" cy="3989040"/>
          </a:xfrm>
        </p:spPr>
        <p:txBody>
          <a:bodyPr>
            <a:normAutofit fontScale="77500" lnSpcReduction="20000"/>
          </a:bodyPr>
          <a:lstStyle/>
          <a:p>
            <a:r>
              <a:rPr lang="en-GB" dirty="0"/>
              <a:t>London is the most diverse area within the UK when it comes to religious beliefs, with the highest percentage of people identifying as Muslim, Buddhist, Hindu or Jewish. </a:t>
            </a:r>
          </a:p>
          <a:p>
            <a:endParaRPr lang="en-GB" dirty="0"/>
          </a:p>
          <a:p>
            <a:r>
              <a:rPr lang="en-GB" dirty="0"/>
              <a:t>The latest data from the 2011 census recorded that 48.4% of Londoners considered themselves to be Christian, 12.39% considered themselves Muslim, 5% Hindu, 1.82% Jewish, 1.5% Sikh, 1% Buddhist and 0.6% Other. A large proportion, 20.73% of respondents, stated that they followed no religion.</a:t>
            </a:r>
          </a:p>
        </p:txBody>
      </p:sp>
      <p:pic>
        <p:nvPicPr>
          <p:cNvPr id="5" name="Content Placeholder 4">
            <a:extLst>
              <a:ext uri="{FF2B5EF4-FFF2-40B4-BE49-F238E27FC236}">
                <a16:creationId xmlns:a16="http://schemas.microsoft.com/office/drawing/2014/main" id="{CDF81E87-1BF1-4BDA-8A13-CCDE853DAF76}"/>
              </a:ext>
            </a:extLst>
          </p:cNvPr>
          <p:cNvPicPr>
            <a:picLocks noGrp="1" noChangeAspect="1"/>
          </p:cNvPicPr>
          <p:nvPr>
            <p:ph sz="half" idx="2"/>
          </p:nvPr>
        </p:nvPicPr>
        <p:blipFill rotWithShape="1">
          <a:blip r:embed="rId2"/>
          <a:srcRect t="22204" r="2738" b="16461"/>
          <a:stretch/>
        </p:blipFill>
        <p:spPr>
          <a:xfrm>
            <a:off x="6571489" y="2141026"/>
            <a:ext cx="5446339" cy="2575948"/>
          </a:xfrm>
          <a:prstGeom prst="rect">
            <a:avLst/>
          </a:prstGeom>
        </p:spPr>
      </p:pic>
      <p:sp>
        <p:nvSpPr>
          <p:cNvPr id="7" name="TextBox 6">
            <a:extLst>
              <a:ext uri="{FF2B5EF4-FFF2-40B4-BE49-F238E27FC236}">
                <a16:creationId xmlns:a16="http://schemas.microsoft.com/office/drawing/2014/main" id="{EC917935-89DF-4D24-A655-87DDD53FCCCF}"/>
              </a:ext>
            </a:extLst>
          </p:cNvPr>
          <p:cNvSpPr txBox="1"/>
          <p:nvPr/>
        </p:nvSpPr>
        <p:spPr>
          <a:xfrm>
            <a:off x="931179" y="5540972"/>
            <a:ext cx="5987642" cy="230832"/>
          </a:xfrm>
          <a:prstGeom prst="rect">
            <a:avLst/>
          </a:prstGeom>
          <a:noFill/>
        </p:spPr>
        <p:txBody>
          <a:bodyPr wrap="square">
            <a:spAutoFit/>
          </a:bodyPr>
          <a:lstStyle/>
          <a:p>
            <a:r>
              <a:rPr lang="en-GB" sz="900" dirty="0"/>
              <a:t>Source: </a:t>
            </a:r>
            <a:r>
              <a:rPr lang="en-GB" sz="900" dirty="0">
                <a:hlinkClick r:id="rId3"/>
              </a:rPr>
              <a:t>https://worldpopulationreview.com/world-cities/london-population</a:t>
            </a:r>
            <a:endParaRPr lang="en-GB" sz="900" dirty="0"/>
          </a:p>
        </p:txBody>
      </p:sp>
    </p:spTree>
    <p:extLst>
      <p:ext uri="{BB962C8B-B14F-4D97-AF65-F5344CB8AC3E}">
        <p14:creationId xmlns:p14="http://schemas.microsoft.com/office/powerpoint/2010/main" val="134954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598A9-A099-4019-A46B-C49480C4D5E6}"/>
              </a:ext>
            </a:extLst>
          </p:cNvPr>
          <p:cNvSpPr>
            <a:spLocks noGrp="1"/>
          </p:cNvSpPr>
          <p:nvPr>
            <p:ph type="title"/>
          </p:nvPr>
        </p:nvSpPr>
        <p:spPr/>
        <p:txBody>
          <a:bodyPr/>
          <a:lstStyle/>
          <a:p>
            <a:r>
              <a:rPr lang="en-GB" b="1" dirty="0"/>
              <a:t>Poverty and inequality in London</a:t>
            </a:r>
          </a:p>
        </p:txBody>
      </p:sp>
      <p:pic>
        <p:nvPicPr>
          <p:cNvPr id="6" name="Picture 5">
            <a:extLst>
              <a:ext uri="{FF2B5EF4-FFF2-40B4-BE49-F238E27FC236}">
                <a16:creationId xmlns:a16="http://schemas.microsoft.com/office/drawing/2014/main" id="{80E7E4A5-3569-4E8E-B0FD-C5FD889290B4}"/>
              </a:ext>
            </a:extLst>
          </p:cNvPr>
          <p:cNvPicPr>
            <a:picLocks noChangeAspect="1"/>
          </p:cNvPicPr>
          <p:nvPr/>
        </p:nvPicPr>
        <p:blipFill rotWithShape="1">
          <a:blip r:embed="rId2"/>
          <a:srcRect l="29312" t="20671" r="15511" b="12517"/>
          <a:stretch/>
        </p:blipFill>
        <p:spPr>
          <a:xfrm>
            <a:off x="2685661" y="1352324"/>
            <a:ext cx="7531359" cy="5129534"/>
          </a:xfrm>
          <a:prstGeom prst="rect">
            <a:avLst/>
          </a:prstGeom>
        </p:spPr>
      </p:pic>
      <p:sp>
        <p:nvSpPr>
          <p:cNvPr id="8" name="TextBox 7">
            <a:extLst>
              <a:ext uri="{FF2B5EF4-FFF2-40B4-BE49-F238E27FC236}">
                <a16:creationId xmlns:a16="http://schemas.microsoft.com/office/drawing/2014/main" id="{2EB18496-E44C-48E7-BB30-AD088F264A02}"/>
              </a:ext>
            </a:extLst>
          </p:cNvPr>
          <p:cNvSpPr txBox="1"/>
          <p:nvPr/>
        </p:nvSpPr>
        <p:spPr>
          <a:xfrm>
            <a:off x="2773359" y="6481858"/>
            <a:ext cx="7355961" cy="400110"/>
          </a:xfrm>
          <a:prstGeom prst="rect">
            <a:avLst/>
          </a:prstGeom>
          <a:noFill/>
        </p:spPr>
        <p:txBody>
          <a:bodyPr wrap="square">
            <a:spAutoFit/>
          </a:bodyPr>
          <a:lstStyle/>
          <a:p>
            <a:r>
              <a:rPr lang="en-GB" sz="1000" dirty="0">
                <a:solidFill>
                  <a:schemeClr val="bg1"/>
                </a:solidFill>
              </a:rPr>
              <a:t>Source: </a:t>
            </a:r>
            <a:r>
              <a:rPr lang="en-GB" sz="1000" dirty="0">
                <a:solidFill>
                  <a:schemeClr val="bg1"/>
                </a:solidFill>
                <a:hlinkClick r:id="rId3">
                  <a:extLst>
                    <a:ext uri="{A12FA001-AC4F-418D-AE19-62706E023703}">
                      <ahyp:hlinkClr xmlns:ahyp="http://schemas.microsoft.com/office/drawing/2018/hyperlinkcolor" val="tx"/>
                    </a:ext>
                  </a:extLst>
                </a:hlinkClick>
              </a:rPr>
              <a:t>https://trustforlondon.fra1.cdn.digitaloceanspaces.com/media/documents/Londons_Poverty_Profile_2020.pdf</a:t>
            </a:r>
            <a:endParaRPr lang="en-GB" sz="1000" dirty="0">
              <a:solidFill>
                <a:schemeClr val="bg1"/>
              </a:solidFill>
            </a:endParaRPr>
          </a:p>
          <a:p>
            <a:endParaRPr lang="en-GB" sz="1000" dirty="0"/>
          </a:p>
        </p:txBody>
      </p:sp>
    </p:spTree>
    <p:extLst>
      <p:ext uri="{BB962C8B-B14F-4D97-AF65-F5344CB8AC3E}">
        <p14:creationId xmlns:p14="http://schemas.microsoft.com/office/powerpoint/2010/main" val="32937278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66CA4-CE2E-4904-A2EF-DF873523D093}"/>
              </a:ext>
            </a:extLst>
          </p:cNvPr>
          <p:cNvSpPr>
            <a:spLocks noGrp="1"/>
          </p:cNvSpPr>
          <p:nvPr>
            <p:ph type="title"/>
          </p:nvPr>
        </p:nvSpPr>
        <p:spPr>
          <a:xfrm>
            <a:off x="718456" y="274638"/>
            <a:ext cx="10863943" cy="611770"/>
          </a:xfrm>
        </p:spPr>
        <p:txBody>
          <a:bodyPr>
            <a:normAutofit fontScale="90000"/>
          </a:bodyPr>
          <a:lstStyle/>
          <a:p>
            <a:r>
              <a:rPr lang="en-GB" b="1" dirty="0"/>
              <a:t>Key statistics</a:t>
            </a:r>
          </a:p>
        </p:txBody>
      </p:sp>
      <p:pic>
        <p:nvPicPr>
          <p:cNvPr id="8" name="Picture 7">
            <a:extLst>
              <a:ext uri="{FF2B5EF4-FFF2-40B4-BE49-F238E27FC236}">
                <a16:creationId xmlns:a16="http://schemas.microsoft.com/office/drawing/2014/main" id="{906B3DF6-38D5-4F5A-8D26-FB4B72CEF31F}"/>
              </a:ext>
            </a:extLst>
          </p:cNvPr>
          <p:cNvPicPr>
            <a:picLocks noChangeAspect="1"/>
          </p:cNvPicPr>
          <p:nvPr/>
        </p:nvPicPr>
        <p:blipFill rotWithShape="1">
          <a:blip r:embed="rId2"/>
          <a:srcRect l="40561" t="20671" r="25689" b="18231"/>
          <a:stretch/>
        </p:blipFill>
        <p:spPr>
          <a:xfrm>
            <a:off x="3769565" y="1166933"/>
            <a:ext cx="5290457" cy="5387220"/>
          </a:xfrm>
          <a:prstGeom prst="rect">
            <a:avLst/>
          </a:prstGeom>
        </p:spPr>
      </p:pic>
      <p:sp>
        <p:nvSpPr>
          <p:cNvPr id="12" name="TextBox 11">
            <a:extLst>
              <a:ext uri="{FF2B5EF4-FFF2-40B4-BE49-F238E27FC236}">
                <a16:creationId xmlns:a16="http://schemas.microsoft.com/office/drawing/2014/main" id="{E96C9311-7951-4FEF-9F8B-BFC46B402D59}"/>
              </a:ext>
            </a:extLst>
          </p:cNvPr>
          <p:cNvSpPr txBox="1"/>
          <p:nvPr/>
        </p:nvSpPr>
        <p:spPr>
          <a:xfrm>
            <a:off x="2856988" y="6554153"/>
            <a:ext cx="7115612" cy="246221"/>
          </a:xfrm>
          <a:prstGeom prst="rect">
            <a:avLst/>
          </a:prstGeom>
          <a:noFill/>
        </p:spPr>
        <p:txBody>
          <a:bodyPr wrap="square">
            <a:spAutoFit/>
          </a:bodyPr>
          <a:lstStyle/>
          <a:p>
            <a:r>
              <a:rPr lang="en-GB" sz="1000" dirty="0">
                <a:solidFill>
                  <a:schemeClr val="bg1"/>
                </a:solidFill>
              </a:rPr>
              <a:t>Source: </a:t>
            </a:r>
            <a:r>
              <a:rPr lang="en-GB" sz="1000" dirty="0">
                <a:solidFill>
                  <a:schemeClr val="bg1"/>
                </a:solidFill>
                <a:hlinkClick r:id="rId3">
                  <a:extLst>
                    <a:ext uri="{A12FA001-AC4F-418D-AE19-62706E023703}">
                      <ahyp:hlinkClr xmlns:ahyp="http://schemas.microsoft.com/office/drawing/2018/hyperlinkcolor" val="tx"/>
                    </a:ext>
                  </a:extLst>
                </a:hlinkClick>
              </a:rPr>
              <a:t>https://trustforlondon.fra1.cdn.digitaloceanspaces.com/media/documents/Londons_Poverty_Profile_2020.pdf</a:t>
            </a:r>
            <a:endParaRPr lang="en-GB" sz="1000" dirty="0">
              <a:solidFill>
                <a:schemeClr val="bg1"/>
              </a:solidFill>
            </a:endParaRPr>
          </a:p>
        </p:txBody>
      </p:sp>
    </p:spTree>
    <p:extLst>
      <p:ext uri="{BB962C8B-B14F-4D97-AF65-F5344CB8AC3E}">
        <p14:creationId xmlns:p14="http://schemas.microsoft.com/office/powerpoint/2010/main" val="2901129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3951E-D222-448B-B16B-20109B96CA77}"/>
              </a:ext>
            </a:extLst>
          </p:cNvPr>
          <p:cNvSpPr>
            <a:spLocks noGrp="1"/>
          </p:cNvSpPr>
          <p:nvPr>
            <p:ph type="title"/>
          </p:nvPr>
        </p:nvSpPr>
        <p:spPr/>
        <p:txBody>
          <a:bodyPr/>
          <a:lstStyle/>
          <a:p>
            <a:r>
              <a:rPr lang="en-GB" b="1" dirty="0"/>
              <a:t>Task</a:t>
            </a:r>
            <a:r>
              <a:rPr lang="en-GB" dirty="0"/>
              <a:t> </a:t>
            </a:r>
          </a:p>
        </p:txBody>
      </p:sp>
      <p:sp>
        <p:nvSpPr>
          <p:cNvPr id="3" name="Content Placeholder 2">
            <a:extLst>
              <a:ext uri="{FF2B5EF4-FFF2-40B4-BE49-F238E27FC236}">
                <a16:creationId xmlns:a16="http://schemas.microsoft.com/office/drawing/2014/main" id="{63EB74CD-E634-43D0-8A23-517FD0B9A0CC}"/>
              </a:ext>
            </a:extLst>
          </p:cNvPr>
          <p:cNvSpPr>
            <a:spLocks noGrp="1"/>
          </p:cNvSpPr>
          <p:nvPr>
            <p:ph sz="half" idx="1"/>
          </p:nvPr>
        </p:nvSpPr>
        <p:spPr>
          <a:xfrm>
            <a:off x="609599" y="1476462"/>
            <a:ext cx="11067875" cy="4112779"/>
          </a:xfrm>
        </p:spPr>
        <p:txBody>
          <a:bodyPr/>
          <a:lstStyle/>
          <a:p>
            <a:r>
              <a:rPr lang="en-GB" dirty="0"/>
              <a:t>In your group, research and discuss London's most pressing social issues. </a:t>
            </a:r>
          </a:p>
        </p:txBody>
      </p:sp>
    </p:spTree>
    <p:extLst>
      <p:ext uri="{BB962C8B-B14F-4D97-AF65-F5344CB8AC3E}">
        <p14:creationId xmlns:p14="http://schemas.microsoft.com/office/powerpoint/2010/main" val="2548338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18280-0085-415C-8A6D-914CCAD7CD3D}"/>
              </a:ext>
            </a:extLst>
          </p:cNvPr>
          <p:cNvSpPr>
            <a:spLocks noGrp="1"/>
          </p:cNvSpPr>
          <p:nvPr>
            <p:ph type="title"/>
          </p:nvPr>
        </p:nvSpPr>
        <p:spPr/>
        <p:txBody>
          <a:bodyPr/>
          <a:lstStyle/>
          <a:p>
            <a:r>
              <a:rPr lang="en-GB" b="1" dirty="0"/>
              <a:t>Good for Girls Programme </a:t>
            </a:r>
          </a:p>
        </p:txBody>
      </p:sp>
      <p:sp>
        <p:nvSpPr>
          <p:cNvPr id="3" name="Content Placeholder 2">
            <a:extLst>
              <a:ext uri="{FF2B5EF4-FFF2-40B4-BE49-F238E27FC236}">
                <a16:creationId xmlns:a16="http://schemas.microsoft.com/office/drawing/2014/main" id="{117BDB4C-1CBE-4CD0-9E28-5B2702CD99C4}"/>
              </a:ext>
            </a:extLst>
          </p:cNvPr>
          <p:cNvSpPr>
            <a:spLocks noGrp="1"/>
          </p:cNvSpPr>
          <p:nvPr>
            <p:ph sz="half" idx="1"/>
          </p:nvPr>
        </p:nvSpPr>
        <p:spPr>
          <a:xfrm>
            <a:off x="6456784" y="1502229"/>
            <a:ext cx="5735216" cy="4087012"/>
          </a:xfrm>
        </p:spPr>
        <p:txBody>
          <a:bodyPr>
            <a:normAutofit fontScale="92500"/>
          </a:bodyPr>
          <a:lstStyle/>
          <a:p>
            <a:r>
              <a:rPr lang="en-GB" dirty="0">
                <a:hlinkClick r:id="rId2"/>
              </a:rPr>
              <a:t>Video: https://youtu.be/0wcd-HMVN8E</a:t>
            </a:r>
            <a:endParaRPr lang="en-GB" dirty="0"/>
          </a:p>
          <a:p>
            <a:endParaRPr lang="en-GB" dirty="0"/>
          </a:p>
        </p:txBody>
      </p:sp>
      <p:sp>
        <p:nvSpPr>
          <p:cNvPr id="4" name="Content Placeholder 3">
            <a:extLst>
              <a:ext uri="{FF2B5EF4-FFF2-40B4-BE49-F238E27FC236}">
                <a16:creationId xmlns:a16="http://schemas.microsoft.com/office/drawing/2014/main" id="{72F887B6-0CFA-497F-9D84-21A2AEDF37D1}"/>
              </a:ext>
            </a:extLst>
          </p:cNvPr>
          <p:cNvSpPr>
            <a:spLocks noGrp="1"/>
          </p:cNvSpPr>
          <p:nvPr>
            <p:ph sz="half" idx="2"/>
          </p:nvPr>
        </p:nvSpPr>
        <p:spPr>
          <a:xfrm>
            <a:off x="214605" y="1417638"/>
            <a:ext cx="6027575" cy="4171603"/>
          </a:xfrm>
        </p:spPr>
        <p:txBody>
          <a:bodyPr>
            <a:normAutofit fontScale="92500"/>
          </a:bodyPr>
          <a:lstStyle/>
          <a:p>
            <a:r>
              <a:rPr lang="en-GB" dirty="0"/>
              <a:t>The Good for Girls programme supports young women to access relevant, holistic early intervention mental health support in trusted community spaces. We will work with 900 young women (aged 10-14 years old) from London over 2 years, with 30 of our member youth and community organisations supporting 15 young women each year.</a:t>
            </a:r>
          </a:p>
        </p:txBody>
      </p:sp>
    </p:spTree>
    <p:extLst>
      <p:ext uri="{BB962C8B-B14F-4D97-AF65-F5344CB8AC3E}">
        <p14:creationId xmlns:p14="http://schemas.microsoft.com/office/powerpoint/2010/main" val="33326395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313AC-93D1-4FAB-A5C1-6CEEA3224D64}"/>
              </a:ext>
            </a:extLst>
          </p:cNvPr>
          <p:cNvSpPr>
            <a:spLocks noGrp="1"/>
          </p:cNvSpPr>
          <p:nvPr>
            <p:ph type="title"/>
          </p:nvPr>
        </p:nvSpPr>
        <p:spPr/>
        <p:txBody>
          <a:bodyPr/>
          <a:lstStyle/>
          <a:p>
            <a:r>
              <a:rPr lang="en-GB" b="1" dirty="0"/>
              <a:t>London Youth - youth social action</a:t>
            </a:r>
          </a:p>
        </p:txBody>
      </p:sp>
      <p:sp>
        <p:nvSpPr>
          <p:cNvPr id="3" name="Content Placeholder 2">
            <a:extLst>
              <a:ext uri="{FF2B5EF4-FFF2-40B4-BE49-F238E27FC236}">
                <a16:creationId xmlns:a16="http://schemas.microsoft.com/office/drawing/2014/main" id="{DD4A3262-26EF-4EBC-907F-CAAEC01A8957}"/>
              </a:ext>
            </a:extLst>
          </p:cNvPr>
          <p:cNvSpPr>
            <a:spLocks noGrp="1"/>
          </p:cNvSpPr>
          <p:nvPr>
            <p:ph idx="1"/>
          </p:nvPr>
        </p:nvSpPr>
        <p:spPr>
          <a:xfrm>
            <a:off x="7016620" y="1707501"/>
            <a:ext cx="4982547" cy="3809731"/>
          </a:xfrm>
        </p:spPr>
        <p:txBody>
          <a:bodyPr/>
          <a:lstStyle/>
          <a:p>
            <a:endParaRPr lang="en-GB" sz="1000" dirty="0">
              <a:hlinkClick r:id="rId2"/>
            </a:endParaRPr>
          </a:p>
          <a:p>
            <a:r>
              <a:rPr lang="en-GB" sz="2400" dirty="0">
                <a:hlinkClick r:id="rId2"/>
              </a:rPr>
              <a:t>Video: https://youtu.be/S2AQul5IrBg</a:t>
            </a:r>
            <a:endParaRPr lang="en-GB" sz="2400" dirty="0"/>
          </a:p>
          <a:p>
            <a:endParaRPr lang="en-GB" dirty="0"/>
          </a:p>
        </p:txBody>
      </p:sp>
      <p:pic>
        <p:nvPicPr>
          <p:cNvPr id="5" name="Picture 4">
            <a:extLst>
              <a:ext uri="{FF2B5EF4-FFF2-40B4-BE49-F238E27FC236}">
                <a16:creationId xmlns:a16="http://schemas.microsoft.com/office/drawing/2014/main" id="{681BD34A-B61A-4827-BA76-3514C6EB7E8D}"/>
              </a:ext>
            </a:extLst>
          </p:cNvPr>
          <p:cNvPicPr>
            <a:picLocks noChangeAspect="1"/>
          </p:cNvPicPr>
          <p:nvPr/>
        </p:nvPicPr>
        <p:blipFill rotWithShape="1">
          <a:blip r:embed="rId3"/>
          <a:srcRect t="1361" r="5944"/>
          <a:stretch/>
        </p:blipFill>
        <p:spPr>
          <a:xfrm>
            <a:off x="793103" y="1903249"/>
            <a:ext cx="6126324" cy="3613983"/>
          </a:xfrm>
          <a:prstGeom prst="rect">
            <a:avLst/>
          </a:prstGeom>
        </p:spPr>
      </p:pic>
    </p:spTree>
    <p:extLst>
      <p:ext uri="{BB962C8B-B14F-4D97-AF65-F5344CB8AC3E}">
        <p14:creationId xmlns:p14="http://schemas.microsoft.com/office/powerpoint/2010/main" val="20471168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E9271-495F-4C5F-AB5C-39C69E406470}"/>
              </a:ext>
            </a:extLst>
          </p:cNvPr>
          <p:cNvSpPr>
            <a:spLocks noGrp="1"/>
          </p:cNvSpPr>
          <p:nvPr>
            <p:ph type="title"/>
          </p:nvPr>
        </p:nvSpPr>
        <p:spPr>
          <a:xfrm>
            <a:off x="609600" y="274638"/>
            <a:ext cx="10972800" cy="1143000"/>
          </a:xfrm>
        </p:spPr>
        <p:txBody>
          <a:bodyPr anchor="ctr">
            <a:normAutofit/>
          </a:bodyPr>
          <a:lstStyle/>
          <a:p>
            <a:r>
              <a:rPr lang="en-GB" b="1" dirty="0"/>
              <a:t>What have we learnt today?</a:t>
            </a:r>
            <a:endParaRPr lang="en-GB" dirty="0"/>
          </a:p>
        </p:txBody>
      </p:sp>
      <p:pic>
        <p:nvPicPr>
          <p:cNvPr id="5" name="Content Placeholder 4">
            <a:extLst>
              <a:ext uri="{FF2B5EF4-FFF2-40B4-BE49-F238E27FC236}">
                <a16:creationId xmlns:a16="http://schemas.microsoft.com/office/drawing/2014/main" id="{590685A9-B3DB-418A-9875-349CC6B0B46F}"/>
              </a:ext>
            </a:extLst>
          </p:cNvPr>
          <p:cNvPicPr>
            <a:picLocks noGrp="1" noChangeAspect="1"/>
          </p:cNvPicPr>
          <p:nvPr>
            <p:ph idx="1"/>
          </p:nvPr>
        </p:nvPicPr>
        <p:blipFill>
          <a:blip r:embed="rId2"/>
          <a:stretch>
            <a:fillRect/>
          </a:stretch>
        </p:blipFill>
        <p:spPr>
          <a:xfrm>
            <a:off x="3485091" y="1600200"/>
            <a:ext cx="5221817" cy="3916363"/>
          </a:xfrm>
          <a:prstGeom prst="rect">
            <a:avLst/>
          </a:prstGeom>
        </p:spPr>
      </p:pic>
    </p:spTree>
    <p:extLst>
      <p:ext uri="{BB962C8B-B14F-4D97-AF65-F5344CB8AC3E}">
        <p14:creationId xmlns:p14="http://schemas.microsoft.com/office/powerpoint/2010/main" val="2566930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E03EA-AE36-48E0-AD32-234D973BCEEE}"/>
              </a:ext>
            </a:extLst>
          </p:cNvPr>
          <p:cNvSpPr>
            <a:spLocks noGrp="1"/>
          </p:cNvSpPr>
          <p:nvPr>
            <p:ph type="title"/>
          </p:nvPr>
        </p:nvSpPr>
        <p:spPr/>
        <p:txBody>
          <a:bodyPr/>
          <a:lstStyle/>
          <a:p>
            <a:r>
              <a:rPr lang="en-GB" b="1" dirty="0"/>
              <a:t>References</a:t>
            </a:r>
            <a:r>
              <a:rPr lang="en-GB" dirty="0"/>
              <a:t> </a:t>
            </a:r>
          </a:p>
        </p:txBody>
      </p:sp>
      <p:sp>
        <p:nvSpPr>
          <p:cNvPr id="3" name="Content Placeholder 2">
            <a:extLst>
              <a:ext uri="{FF2B5EF4-FFF2-40B4-BE49-F238E27FC236}">
                <a16:creationId xmlns:a16="http://schemas.microsoft.com/office/drawing/2014/main" id="{5AD7B42A-4F21-4F61-AD0C-F8CCE8F40E8D}"/>
              </a:ext>
            </a:extLst>
          </p:cNvPr>
          <p:cNvSpPr>
            <a:spLocks noGrp="1"/>
          </p:cNvSpPr>
          <p:nvPr>
            <p:ph idx="1"/>
          </p:nvPr>
        </p:nvSpPr>
        <p:spPr/>
        <p:txBody>
          <a:bodyPr/>
          <a:lstStyle/>
          <a:p>
            <a:r>
              <a:rPr lang="en-GB" sz="1000" dirty="0">
                <a:effectLst/>
                <a:latin typeface="Calibri" panose="020F0502020204030204" pitchFamily="34" charset="0"/>
                <a:ea typeface="Calibri" panose="020F0502020204030204" pitchFamily="34" charset="0"/>
                <a:cs typeface="Times New Roman" panose="02020603050405020304" pitchFamily="18" charset="0"/>
              </a:rPr>
              <a:t>Trust for London (2020)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London’s Poverty Profile: 2020. </a:t>
            </a:r>
            <a:r>
              <a:rPr lang="en-GB" sz="1000" dirty="0">
                <a:effectLst/>
                <a:latin typeface="Calibri" panose="020F0502020204030204" pitchFamily="34" charset="0"/>
                <a:ea typeface="Calibri" panose="020F0502020204030204" pitchFamily="34" charset="0"/>
                <a:cs typeface="Times New Roman" panose="02020603050405020304" pitchFamily="18" charset="0"/>
              </a:rPr>
              <a:t>(online). Available at: </a:t>
            </a:r>
            <a:r>
              <a:rPr lang="en-GB" sz="1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https://trustforlondon.fra1.cdn.digitaloceanspaces.com/media/documents/Londons_Poverty_Profile_2020.pdf</a:t>
            </a:r>
            <a:r>
              <a:rPr lang="en-GB" sz="1000" dirty="0">
                <a:effectLst/>
                <a:latin typeface="Calibri" panose="020F0502020204030204" pitchFamily="34" charset="0"/>
                <a:ea typeface="Calibri" panose="020F0502020204030204" pitchFamily="34" charset="0"/>
                <a:cs typeface="Times New Roman" panose="02020603050405020304" pitchFamily="18" charset="0"/>
              </a:rPr>
              <a:t> (Accessed: 24/10/2021). </a:t>
            </a:r>
          </a:p>
          <a:p>
            <a:endParaRPr lang="en-GB" sz="1000" dirty="0">
              <a:latin typeface="Calibri" panose="020F0502020204030204" pitchFamily="34" charset="0"/>
              <a:ea typeface="Calibri" panose="020F0502020204030204" pitchFamily="34" charset="0"/>
              <a:cs typeface="Times New Roman" panose="02020603050405020304" pitchFamily="18" charset="0"/>
            </a:endParaRPr>
          </a:p>
          <a:p>
            <a:r>
              <a:rPr lang="en-GB" sz="1000" dirty="0">
                <a:effectLst/>
                <a:latin typeface="Calibri" panose="020F0502020204030204" pitchFamily="34" charset="0"/>
                <a:ea typeface="Calibri" panose="020F0502020204030204" pitchFamily="34" charset="0"/>
                <a:cs typeface="Times New Roman" panose="02020603050405020304" pitchFamily="18" charset="0"/>
              </a:rPr>
              <a:t>World Population Review (2021)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London Population 2021</a:t>
            </a:r>
            <a:r>
              <a:rPr lang="en-GB" sz="1000" dirty="0">
                <a:effectLst/>
                <a:latin typeface="Calibri" panose="020F0502020204030204" pitchFamily="34" charset="0"/>
                <a:ea typeface="Calibri" panose="020F0502020204030204" pitchFamily="34" charset="0"/>
                <a:cs typeface="Times New Roman" panose="02020603050405020304" pitchFamily="18" charset="0"/>
              </a:rPr>
              <a:t>. (online). Available at:  </a:t>
            </a:r>
            <a:r>
              <a:rPr lang="en-GB" sz="1000" dirty="0">
                <a:effectLst/>
                <a:latin typeface="Calibri" panose="020F0502020204030204" pitchFamily="34" charset="0"/>
                <a:ea typeface="Calibri" panose="020F0502020204030204" pitchFamily="34" charset="0"/>
                <a:cs typeface="Times New Roman" panose="02020603050405020304" pitchFamily="18" charset="0"/>
                <a:hlinkClick r:id="rId3"/>
              </a:rPr>
              <a:t>https://worldpopulationreview.com/world-cities/london-population</a:t>
            </a:r>
            <a:r>
              <a:rPr lang="en-GB" sz="1000" dirty="0">
                <a:effectLst/>
                <a:latin typeface="Calibri" panose="020F0502020204030204" pitchFamily="34" charset="0"/>
                <a:ea typeface="Calibri" panose="020F0502020204030204" pitchFamily="34" charset="0"/>
                <a:cs typeface="Times New Roman" panose="02020603050405020304" pitchFamily="18" charset="0"/>
              </a:rPr>
              <a:t> (Accessed: 24/10/2021).</a:t>
            </a:r>
          </a:p>
          <a:p>
            <a:endParaRPr lang="en-GB" sz="1000" dirty="0">
              <a:latin typeface="Calibri" panose="020F0502020204030204" pitchFamily="34" charset="0"/>
              <a:cs typeface="Times New Roman" panose="02020603050405020304" pitchFamily="18" charset="0"/>
            </a:endParaRPr>
          </a:p>
          <a:p>
            <a:endParaRPr lang="en-GB" sz="1000" dirty="0"/>
          </a:p>
        </p:txBody>
      </p:sp>
    </p:spTree>
    <p:extLst>
      <p:ext uri="{BB962C8B-B14F-4D97-AF65-F5344CB8AC3E}">
        <p14:creationId xmlns:p14="http://schemas.microsoft.com/office/powerpoint/2010/main" val="147966249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844</TotalTime>
  <Words>819</Words>
  <Application>Microsoft Office PowerPoint</Application>
  <PresentationFormat>Widescreen</PresentationFormat>
  <Paragraphs>67</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Myriad Pro</vt:lpstr>
      <vt:lpstr>20140311PresentationUWTSDTemplate</vt:lpstr>
      <vt:lpstr>Community Care and Development (BMHP6022_LON)</vt:lpstr>
      <vt:lpstr>Learning objectives </vt:lpstr>
      <vt:lpstr>This Is London And Everyone  Is Welcome (Video)</vt:lpstr>
      <vt:lpstr>The demography of London</vt:lpstr>
      <vt:lpstr>Census Analysis </vt:lpstr>
      <vt:lpstr>London’s population is comparatively young</vt:lpstr>
      <vt:lpstr>The Demography of London</vt:lpstr>
      <vt:lpstr>Ethnicity in London</vt:lpstr>
      <vt:lpstr>Ethnicity in London</vt:lpstr>
      <vt:lpstr>Religion in London</vt:lpstr>
      <vt:lpstr>Poverty and inequality in London</vt:lpstr>
      <vt:lpstr>Key statistics</vt:lpstr>
      <vt:lpstr>Task </vt:lpstr>
      <vt:lpstr>Good for Girls Programme </vt:lpstr>
      <vt:lpstr>London Youth - youth social action</vt:lpstr>
      <vt:lpstr>What have we learnt today?</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AND CODE</dc:title>
  <dc:creator>Eleni Koutsogeorgou</dc:creator>
  <cp:lastModifiedBy>bianca sanfilippo</cp:lastModifiedBy>
  <cp:revision>8</cp:revision>
  <dcterms:created xsi:type="dcterms:W3CDTF">2021-06-30T17:36:36Z</dcterms:created>
  <dcterms:modified xsi:type="dcterms:W3CDTF">2021-10-24T21:38:18Z</dcterms:modified>
</cp:coreProperties>
</file>