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9" r:id="rId7"/>
    <p:sldId id="262" r:id="rId8"/>
    <p:sldId id="267" r:id="rId9"/>
    <p:sldId id="268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 varScale="1">
        <p:scale>
          <a:sx n="109" d="100"/>
          <a:sy n="109" d="100"/>
        </p:scale>
        <p:origin x="6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stainweb.org/reports/nov22-sustaining-small-bakery-businesses/" TargetMode="External"/><Relationship Id="rId7" Type="http://schemas.openxmlformats.org/officeDocument/2006/relationships/hyperlink" Target="https://pmc.ncbi.nlm.nih.gov/articles/PMC9752020/" TargetMode="External"/><Relationship Id="rId2" Type="http://schemas.openxmlformats.org/officeDocument/2006/relationships/hyperlink" Target="https://www.bbc.com/news/articles/c4g7x6p865zo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gov.uk/government/news/budget-2025-fact-sheet-tax-support-for-businesses" TargetMode="External"/><Relationship Id="rId5" Type="http://schemas.openxmlformats.org/officeDocument/2006/relationships/hyperlink" Target="https://doi.org/10.1108/IJWHM-03-2024-0041" TargetMode="External"/><Relationship Id="rId4" Type="http://schemas.openxmlformats.org/officeDocument/2006/relationships/hyperlink" Target="https://journals.plos.org/plosone/article?id=10.1371/journal.pone.0306618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1871" y="858592"/>
            <a:ext cx="9383151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"/>
              </a:rPr>
              <a:t>MODULE NAME: </a:t>
            </a:r>
            <a:r>
              <a:rPr lang="en-US" sz="3200" b="1" dirty="0">
                <a:latin typeface="A"/>
              </a:rPr>
              <a:t>Problem Solving and Decision Making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CODE: </a:t>
            </a:r>
            <a:r>
              <a:rPr lang="en-GB" sz="3200" b="1" dirty="0">
                <a:latin typeface="A"/>
              </a:rPr>
              <a:t>LCLM4004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NAME: </a:t>
            </a:r>
            <a:r>
              <a:rPr lang="en-GB" sz="3200" b="1" dirty="0">
                <a:latin typeface="A"/>
              </a:rPr>
              <a:t>Kristina Gendvilaite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ID: </a:t>
            </a:r>
            <a:r>
              <a:rPr lang="en-GB" sz="3200" b="1" dirty="0">
                <a:latin typeface="A"/>
              </a:rPr>
              <a:t>2533786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LECTURER: </a:t>
            </a:r>
            <a:r>
              <a:rPr lang="en-GB" sz="3200" b="1" dirty="0">
                <a:latin typeface="A"/>
              </a:rPr>
              <a:t>Thomas Adeyemi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</a:t>
            </a:r>
            <a:r>
              <a:rPr lang="en-GB" sz="3200" b="1" dirty="0">
                <a:latin typeface="A"/>
              </a:rPr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344" y="553816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sz="2400" b="1" dirty="0"/>
              <a:t>Introduction </a:t>
            </a:r>
          </a:p>
          <a:p>
            <a:r>
              <a:rPr lang="en-GB" sz="2400" b="1" dirty="0"/>
              <a:t>Company background</a:t>
            </a:r>
          </a:p>
          <a:p>
            <a:r>
              <a:rPr lang="en-GB" sz="2400" b="1" dirty="0"/>
              <a:t>Problem: nature and scope</a:t>
            </a:r>
          </a:p>
          <a:p>
            <a:r>
              <a:rPr lang="en-GB" sz="2400" b="1" dirty="0"/>
              <a:t>PESTLE ANALYSIS: Basil’s Bakery</a:t>
            </a:r>
          </a:p>
          <a:p>
            <a:r>
              <a:rPr lang="en-GB" sz="2400" b="1" dirty="0"/>
              <a:t>Cause and effect analysis: Fishbone diagram</a:t>
            </a:r>
          </a:p>
          <a:p>
            <a:r>
              <a:rPr lang="en-GB" sz="2400" b="1" dirty="0"/>
              <a:t>Conclusion</a:t>
            </a:r>
          </a:p>
          <a:p>
            <a:r>
              <a:rPr lang="en-GB" sz="24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7821" y="572555"/>
            <a:ext cx="6167926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600" y="1650858"/>
            <a:ext cx="9782908" cy="4491446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This presentation analyses the decrease and stagnation of sales at Basil’s Bakery as well the relevant viable factors affecting this.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400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It reflects Basil’s Bakery case context, the nature and scope of the problem, and applies a 5W2H model, PESTEL Analysis and a Fishbone Diagram.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400" b="1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The presentation ends with the main findings and an overview of implications for Basil’s business decision-making.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3275" y="320040"/>
            <a:ext cx="8119818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37592" y="1362806"/>
            <a:ext cx="9803423" cy="5073162"/>
          </a:xfrm>
        </p:spPr>
        <p:txBody>
          <a:bodyPr>
            <a:normAutofit fontScale="92500" lnSpcReduction="10000"/>
          </a:bodyPr>
          <a:lstStyle/>
          <a:p>
            <a:r>
              <a:rPr lang="en-GB" sz="2600" b="1" u="sng" dirty="0"/>
              <a:t>Basil’s Bakery</a:t>
            </a:r>
            <a:endParaRPr lang="en-GB" sz="2600" u="sng" dirty="0">
              <a:solidFill>
                <a:srgbClr val="00000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US" sz="2400" b="1" dirty="0"/>
              <a:t>Basil’s Bakery is a small independent artisan bakery based in a shopping retail park in Coventry, UK.</a:t>
            </a:r>
          </a:p>
          <a:p>
            <a:pPr marL="342900" indent="-342900">
              <a:buFont typeface="Arial" charset="2"/>
              <a:buChar char="•"/>
            </a:pPr>
            <a:endParaRPr lang="en-US" sz="2400" b="1" dirty="0"/>
          </a:p>
          <a:p>
            <a:pPr marL="342900" indent="-342900">
              <a:buFont typeface="Arial" charset="2"/>
              <a:buChar char="•"/>
            </a:pPr>
            <a:r>
              <a:rPr lang="en-US" sz="2400" b="1" dirty="0"/>
              <a:t>It was established in 2015 by Basil, an accomplished artisan baker, and sells contemporary cakes, pastries and breads made with high-quality organic ingredients.</a:t>
            </a:r>
          </a:p>
          <a:p>
            <a:pPr marL="342900" indent="-342900">
              <a:buFont typeface="Arial" charset="2"/>
              <a:buChar char="•"/>
            </a:pPr>
            <a:endParaRPr lang="en-US" sz="2400" b="1" dirty="0"/>
          </a:p>
          <a:p>
            <a:pPr marL="342900" indent="-342900">
              <a:buFont typeface="Arial" charset="2"/>
              <a:buChar char="•"/>
            </a:pPr>
            <a:r>
              <a:rPr lang="en-US" sz="2400" b="1" dirty="0"/>
              <a:t>It’s customers include local shoppers, retail workers and workers from the industrial site.</a:t>
            </a:r>
          </a:p>
          <a:p>
            <a:pPr marL="342900" indent="-342900">
              <a:buFont typeface="Arial" charset="2"/>
              <a:buChar char="•"/>
            </a:pPr>
            <a:endParaRPr lang="en-US" sz="2400" b="1" dirty="0"/>
          </a:p>
          <a:p>
            <a:pPr marL="342900" indent="-342900">
              <a:buFont typeface="Arial" charset="2"/>
              <a:buChar char="•"/>
            </a:pPr>
            <a:r>
              <a:rPr lang="en-US" sz="2400" b="1" dirty="0"/>
              <a:t>Sales increased year on year until 2020, and they have not yet returned to pre-pandemic levels.</a:t>
            </a:r>
          </a:p>
          <a:p>
            <a:pPr marL="342900" indent="-342900">
              <a:buFont typeface="Arial" charset="2"/>
              <a:buChar char="•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9506" y="424442"/>
            <a:ext cx="8137402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87894E-8158-43A0-FE77-0753DC6FE8D2}"/>
              </a:ext>
            </a:extLst>
          </p:cNvPr>
          <p:cNvSpPr txBox="1"/>
          <p:nvPr/>
        </p:nvSpPr>
        <p:spPr>
          <a:xfrm>
            <a:off x="1837596" y="1341328"/>
            <a:ext cx="8809890" cy="5083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</a:pPr>
            <a:r>
              <a:rPr lang="en-GB" sz="2400" b="1" u="sn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Basil’s Bakery Problem Analysis</a:t>
            </a:r>
            <a:endParaRPr lang="en-US" sz="2400" b="1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Font typeface="Arial" charset="2"/>
              <a:buChar char="•"/>
            </a:pPr>
            <a:r>
              <a:rPr 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main issue is stagnating sales alongside with rising operating costs.</a:t>
            </a: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Font typeface="Arial" charset="2"/>
              <a:buChar char="•"/>
            </a:pPr>
            <a:endParaRPr lang="en-US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Font typeface="Arial" charset="2"/>
              <a:buChar char="•"/>
            </a:pPr>
            <a:r>
              <a:rPr 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Retail park’s footfall is lower than before, and some nearby shops have closed.</a:t>
            </a: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Font typeface="Arial" charset="2"/>
              <a:buChar char="•"/>
            </a:pPr>
            <a:endParaRPr lang="en-US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Font typeface="Arial" charset="2"/>
              <a:buChar char="•"/>
            </a:pPr>
            <a:r>
              <a:rPr 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Some loyal customers no longer visit as often because they now work from home or have been made redundant.</a:t>
            </a: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Font typeface="Arial" charset="2"/>
              <a:buChar char="•"/>
            </a:pPr>
            <a:endParaRPr lang="en-US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Font typeface="Arial" charset="2"/>
              <a:buChar char="•"/>
            </a:pPr>
            <a:r>
              <a:rPr 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Basil also faces higher rent, utilities, business rates, insurance and stock costs (Basil’s Bakery case study, 2026).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CE560D-2CA0-7157-5BD2-03B133E8C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4768449-F44A-DCBA-25F0-0CCA8E60C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651" y="241788"/>
            <a:ext cx="1772623" cy="1325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1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957D52-0129-DEAE-BDFF-D09E4005B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9506" y="424442"/>
            <a:ext cx="8137402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4F2196-BB69-B8AE-8DA7-A324C291AB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303960"/>
              </p:ext>
            </p:extLst>
          </p:nvPr>
        </p:nvGraphicFramePr>
        <p:xfrm>
          <a:off x="1630824" y="1453283"/>
          <a:ext cx="9800000" cy="4961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250">
                <a:tc>
                  <a:txBody>
                    <a:bodyPr/>
                    <a:lstStyle/>
                    <a:p>
                      <a:r>
                        <a:rPr sz="1800" b="1" dirty="0">
                          <a:solidFill>
                            <a:srgbClr val="FFFFFF"/>
                          </a:solidFill>
                          <a:latin typeface="Century Gothic"/>
                        </a:rPr>
                        <a:t>5W2H Element</a:t>
                      </a:r>
                    </a:p>
                  </a:txBody>
                  <a:tcPr anchor="ctr">
                    <a:solidFill>
                      <a:srgbClr val="2E536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solidFill>
                            <a:srgbClr val="FFFFFF"/>
                          </a:solidFill>
                          <a:latin typeface="Century Gothic"/>
                        </a:rPr>
                        <a:t>Application to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entury Gothic"/>
                        </a:rPr>
                        <a:t>Basil's Bakery</a:t>
                      </a:r>
                    </a:p>
                  </a:txBody>
                  <a:tcPr anchor="ctr">
                    <a:solidFill>
                      <a:srgbClr val="2E53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6250">
                <a:tc>
                  <a:txBody>
                    <a:bodyPr/>
                    <a:lstStyle/>
                    <a:p>
                      <a:r>
                        <a:rPr sz="2000" b="1" dirty="0">
                          <a:solidFill>
                            <a:srgbClr val="2E5369"/>
                          </a:solidFill>
                          <a:latin typeface="Century Gothic"/>
                        </a:rPr>
                        <a:t>What</a:t>
                      </a:r>
                    </a:p>
                  </a:txBody>
                  <a:tcPr anchor="ctr">
                    <a:solidFill>
                      <a:srgbClr val="CFE2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Sales stagnation, reduced sales and decreased footfall</a:t>
                      </a:r>
                      <a:endParaRPr sz="1100" b="1" i="1" dirty="0">
                        <a:solidFill>
                          <a:srgbClr val="8A8A8A"/>
                        </a:solidFill>
                        <a:latin typeface="Century Gothic"/>
                      </a:endParaRP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250">
                <a:tc>
                  <a:txBody>
                    <a:bodyPr/>
                    <a:lstStyle/>
                    <a:p>
                      <a:r>
                        <a:rPr sz="2000" b="1" dirty="0">
                          <a:solidFill>
                            <a:srgbClr val="2E5369"/>
                          </a:solidFill>
                          <a:latin typeface="Century Gothic"/>
                        </a:rPr>
                        <a:t>Who</a:t>
                      </a:r>
                    </a:p>
                  </a:txBody>
                  <a:tcPr anchor="ctr">
                    <a:solidFill>
                      <a:srgbClr val="CFE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Basil, local shoppers, office workers, warehouse workers</a:t>
                      </a:r>
                    </a:p>
                  </a:txBody>
                  <a:tcPr marL="9525" marR="9525" marT="9525" marB="9525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6250">
                <a:tc>
                  <a:txBody>
                    <a:bodyPr/>
                    <a:lstStyle/>
                    <a:p>
                      <a:r>
                        <a:rPr sz="2000" b="1" dirty="0">
                          <a:solidFill>
                            <a:srgbClr val="2E5369"/>
                          </a:solidFill>
                          <a:latin typeface="Century Gothic"/>
                        </a:rPr>
                        <a:t>When</a:t>
                      </a:r>
                    </a:p>
                  </a:txBody>
                  <a:tcPr anchor="ctr">
                    <a:solidFill>
                      <a:srgbClr val="CFE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Problem emerged after 2020 and continues through 2023–2025</a:t>
                      </a:r>
                    </a:p>
                  </a:txBody>
                  <a:tcPr marL="9525" marR="9525" marT="9525" marB="9525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6250">
                <a:tc>
                  <a:txBody>
                    <a:bodyPr/>
                    <a:lstStyle/>
                    <a:p>
                      <a:r>
                        <a:rPr sz="2000" b="1" dirty="0">
                          <a:solidFill>
                            <a:srgbClr val="2E5369"/>
                          </a:solidFill>
                          <a:latin typeface="Century Gothic"/>
                        </a:rPr>
                        <a:t>Where</a:t>
                      </a:r>
                    </a:p>
                  </a:txBody>
                  <a:tcPr anchor="ctr">
                    <a:solidFill>
                      <a:srgbClr val="CFE2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Basil’s Bakery in the Coventry retail park</a:t>
                      </a:r>
                      <a:endParaRPr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6250">
                <a:tc>
                  <a:txBody>
                    <a:bodyPr/>
                    <a:lstStyle/>
                    <a:p>
                      <a:r>
                        <a:rPr sz="2000" b="1">
                          <a:solidFill>
                            <a:srgbClr val="2E5369"/>
                          </a:solidFill>
                          <a:latin typeface="Century Gothic"/>
                        </a:rPr>
                        <a:t>Why</a:t>
                      </a:r>
                    </a:p>
                  </a:txBody>
                  <a:tcPr anchor="ctr">
                    <a:solidFill>
                      <a:srgbClr val="CFE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Fewer customers, hybrid / home working, lack of delivery and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efficient pre-order options</a:t>
                      </a:r>
                    </a:p>
                  </a:txBody>
                  <a:tcPr marL="9525" marR="9525" marT="9525" marB="9525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6250">
                <a:tc>
                  <a:txBody>
                    <a:bodyPr/>
                    <a:lstStyle/>
                    <a:p>
                      <a:r>
                        <a:rPr sz="2000" b="1">
                          <a:solidFill>
                            <a:srgbClr val="2E5369"/>
                          </a:solidFill>
                          <a:latin typeface="Century Gothic"/>
                        </a:rPr>
                        <a:t>How</a:t>
                      </a:r>
                    </a:p>
                  </a:txBody>
                  <a:tcPr anchor="ctr">
                    <a:solidFill>
                      <a:srgbClr val="CFE2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Lower demand, longer waiting times, and higher costs</a:t>
                      </a:r>
                    </a:p>
                  </a:txBody>
                  <a:tcPr marL="9525" marR="9525" marT="9525" marB="9525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6250">
                <a:tc>
                  <a:txBody>
                    <a:bodyPr/>
                    <a:lstStyle/>
                    <a:p>
                      <a:r>
                        <a:rPr sz="2000" b="1" dirty="0">
                          <a:solidFill>
                            <a:srgbClr val="2E5369"/>
                          </a:solidFill>
                          <a:latin typeface="Century Gothic"/>
                        </a:rPr>
                        <a:t>How Much</a:t>
                      </a:r>
                    </a:p>
                  </a:txBody>
                  <a:tcPr anchor="ctr">
                    <a:solidFill>
                      <a:srgbClr val="CFE2E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Sales remain around 25% below 2019 levels (Basils Bakery case study, 2026).</a:t>
                      </a:r>
                      <a:endParaRPr sz="18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1416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9029" y="1235092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4" name="Rounded Rectangle 2"/>
          <p:cNvSpPr/>
          <p:nvPr/>
        </p:nvSpPr>
        <p:spPr>
          <a:xfrm>
            <a:off x="851823" y="1744492"/>
            <a:ext cx="3201431" cy="70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500" b="1" i="0">
                <a:solidFill>
                  <a:srgbClr val="FFFFFF"/>
                </a:solidFill>
                <a:latin typeface="Century Gothic"/>
              </a:rPr>
              <a:t>P  —  POLITICAL</a:t>
            </a:r>
          </a:p>
        </p:txBody>
      </p:sp>
      <p:sp>
        <p:nvSpPr>
          <p:cNvPr id="5" name="Rounded Rectangle 3"/>
          <p:cNvSpPr/>
          <p:nvPr/>
        </p:nvSpPr>
        <p:spPr>
          <a:xfrm>
            <a:off x="851823" y="2504492"/>
            <a:ext cx="3201431" cy="3262844"/>
          </a:xfrm>
          <a:prstGeom prst="roundRect">
            <a:avLst/>
          </a:prstGeom>
          <a:solidFill>
            <a:srgbClr val="CFE2E7"/>
          </a:solidFill>
          <a:ln w="15875">
            <a:solidFill>
              <a:srgbClr val="26599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pPr algn="l"/>
            <a:r>
              <a:rPr sz="1600" b="1" i="1" dirty="0">
                <a:solidFill>
                  <a:srgbClr val="2E5369"/>
                </a:solidFill>
                <a:latin typeface="Century Gothic"/>
              </a:rPr>
              <a:t>• 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Business rates remain an important cost factor for small retail and hospitality firms (HM Government, 2025).</a:t>
            </a:r>
          </a:p>
          <a:p>
            <a:pPr algn="l"/>
            <a:endParaRPr lang="en-US" sz="1600" b="1" dirty="0">
              <a:solidFill>
                <a:srgbClr val="2E5369"/>
              </a:solidFill>
              <a:latin typeface="Century Gothic"/>
            </a:endParaRP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Rising government tax and </a:t>
            </a:r>
            <a:r>
              <a:rPr lang="en-US" sz="1600" b="1" dirty="0" err="1">
                <a:solidFill>
                  <a:srgbClr val="2E5369"/>
                </a:solidFill>
                <a:latin typeface="Century Gothic"/>
              </a:rPr>
              <a:t>labour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 costs may increase pressure on small bakeries (HM Government, 2025; BBC News, 2026).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sz="1600" b="1" i="1" dirty="0">
              <a:solidFill>
                <a:srgbClr val="2E5369"/>
              </a:solidFill>
              <a:latin typeface="Century Gothic"/>
            </a:endParaRPr>
          </a:p>
        </p:txBody>
      </p:sp>
      <p:sp>
        <p:nvSpPr>
          <p:cNvPr id="6" name="Rounded Rectangle 4"/>
          <p:cNvSpPr/>
          <p:nvPr/>
        </p:nvSpPr>
        <p:spPr>
          <a:xfrm>
            <a:off x="4751823" y="1744492"/>
            <a:ext cx="3201431" cy="70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500" b="1" i="0">
                <a:solidFill>
                  <a:srgbClr val="FFFFFF"/>
                </a:solidFill>
                <a:latin typeface="Century Gothic"/>
              </a:rPr>
              <a:t>E  —  ECONOMIC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4751823" y="2504491"/>
            <a:ext cx="3201431" cy="3262843"/>
          </a:xfrm>
          <a:prstGeom prst="roundRect">
            <a:avLst/>
          </a:prstGeom>
          <a:solidFill>
            <a:srgbClr val="CFE2E7"/>
          </a:solidFill>
          <a:ln w="15875">
            <a:solidFill>
              <a:srgbClr val="26599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pPr algn="l"/>
            <a:r>
              <a:rPr sz="1200" b="0" i="1" dirty="0">
                <a:solidFill>
                  <a:srgbClr val="2E5369"/>
                </a:solidFill>
                <a:latin typeface="Century Gothic"/>
              </a:rPr>
              <a:t>• 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Rising utilities, rent, insurance and ingredient costs are reducing the margins (Basil’s Bakery case study, 2026).</a:t>
            </a:r>
          </a:p>
          <a:p>
            <a:pPr algn="l"/>
            <a:endParaRPr lang="en-US" sz="1600" b="1" i="1" dirty="0">
              <a:solidFill>
                <a:srgbClr val="2E5369"/>
              </a:solidFill>
              <a:latin typeface="Century Gothic"/>
            </a:endParaRP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The cost-of-living crisis may reduce customers’ spending, which can lower demand for bakery products (Bell, E., 2022).</a:t>
            </a:r>
            <a:endParaRPr sz="1600" b="1" dirty="0">
              <a:solidFill>
                <a:srgbClr val="2E5369"/>
              </a:solidFill>
              <a:latin typeface="Century Gothic"/>
            </a:endParaRPr>
          </a:p>
        </p:txBody>
      </p:sp>
      <p:sp>
        <p:nvSpPr>
          <p:cNvPr id="8" name="Rounded Rectangle 6"/>
          <p:cNvSpPr/>
          <p:nvPr/>
        </p:nvSpPr>
        <p:spPr>
          <a:xfrm>
            <a:off x="8651823" y="1744492"/>
            <a:ext cx="3201431" cy="70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500" b="1" i="0">
                <a:solidFill>
                  <a:srgbClr val="FFFFFF"/>
                </a:solidFill>
                <a:latin typeface="Century Gothic"/>
              </a:rPr>
              <a:t>S  —  SOCIAL</a:t>
            </a:r>
          </a:p>
        </p:txBody>
      </p:sp>
      <p:sp>
        <p:nvSpPr>
          <p:cNvPr id="9" name="Rounded Rectangle 7"/>
          <p:cNvSpPr/>
          <p:nvPr/>
        </p:nvSpPr>
        <p:spPr>
          <a:xfrm>
            <a:off x="8651823" y="2504492"/>
            <a:ext cx="3201431" cy="3262842"/>
          </a:xfrm>
          <a:prstGeom prst="roundRect">
            <a:avLst/>
          </a:prstGeom>
          <a:solidFill>
            <a:srgbClr val="CFE2E7"/>
          </a:solidFill>
          <a:ln w="15875">
            <a:solidFill>
              <a:srgbClr val="26599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r>
              <a:rPr sz="1600" b="1" dirty="0">
                <a:solidFill>
                  <a:srgbClr val="2E5369"/>
                </a:solidFill>
                <a:latin typeface="Century Gothic"/>
              </a:rPr>
              <a:t>• 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Hybrid working changes employee routines and reduces the need for daily office presence (Dale, Wilson and Tucker, 2024).</a:t>
            </a:r>
          </a:p>
          <a:p>
            <a:endParaRPr lang="en-US" sz="1600" b="1" dirty="0">
              <a:solidFill>
                <a:srgbClr val="2E5369"/>
              </a:solidFill>
              <a:latin typeface="Century Gothic"/>
            </a:endParaRP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Hybrid work affects well being and work-life balance, which can influence workplace attendance (Dale, Wilson       </a:t>
            </a:r>
          </a:p>
          <a:p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       and Tucker, 2024).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sz="1600" b="1" dirty="0">
              <a:solidFill>
                <a:srgbClr val="2E5369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378" y="525151"/>
            <a:ext cx="9921394" cy="1280890"/>
          </a:xfrm>
        </p:spPr>
        <p:txBody>
          <a:bodyPr/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4" name="Rounded Rectangle 2"/>
          <p:cNvSpPr/>
          <p:nvPr/>
        </p:nvSpPr>
        <p:spPr>
          <a:xfrm>
            <a:off x="860614" y="1744497"/>
            <a:ext cx="3196423" cy="70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500" b="1" i="0" dirty="0">
                <a:solidFill>
                  <a:srgbClr val="FFFFFF"/>
                </a:solidFill>
                <a:latin typeface="Century Gothic"/>
              </a:rPr>
              <a:t>T  —  TECHNOLOGICAL</a:t>
            </a:r>
          </a:p>
        </p:txBody>
      </p:sp>
      <p:sp>
        <p:nvSpPr>
          <p:cNvPr id="5" name="Rounded Rectangle 3"/>
          <p:cNvSpPr/>
          <p:nvPr/>
        </p:nvSpPr>
        <p:spPr>
          <a:xfrm>
            <a:off x="860614" y="2504497"/>
            <a:ext cx="3196423" cy="3298428"/>
          </a:xfrm>
          <a:prstGeom prst="roundRect">
            <a:avLst/>
          </a:prstGeom>
          <a:solidFill>
            <a:srgbClr val="CFE2E7"/>
          </a:solidFill>
          <a:ln w="15875">
            <a:solidFill>
              <a:srgbClr val="26599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r>
              <a:rPr sz="1200" b="0" i="1" dirty="0">
                <a:solidFill>
                  <a:srgbClr val="2E5369"/>
                </a:solidFill>
                <a:latin typeface="Century Gothic"/>
              </a:rPr>
              <a:t>• </a:t>
            </a:r>
            <a:r>
              <a:rPr lang="en-US" sz="1600" b="1" i="1" dirty="0">
                <a:solidFill>
                  <a:srgbClr val="2E5369"/>
                </a:solidFill>
                <a:latin typeface="Century Gothic"/>
              </a:rPr>
              <a:t>C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lick-and-collect and delivery systems could improve convenience (Basils Bakery case study, 2026).</a:t>
            </a:r>
          </a:p>
          <a:p>
            <a:endParaRPr lang="en-US" sz="1600" b="1" dirty="0">
              <a:solidFill>
                <a:srgbClr val="2E5369"/>
              </a:solidFill>
              <a:latin typeface="Century Gothic"/>
            </a:endParaRP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Digital ordering systems could help Basil manage pre-orders more reliably and reduce missed phone orders (Basils Bakery case</a:t>
            </a:r>
          </a:p>
          <a:p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      study, 2026).</a:t>
            </a:r>
          </a:p>
          <a:p>
            <a:pPr indent="-285750">
              <a:buFont typeface="Arial" panose="020B0604020202020204" pitchFamily="34" charset="0"/>
              <a:buChar char="•"/>
            </a:pPr>
            <a:endParaRPr lang="en-US" sz="1600" b="1" dirty="0">
              <a:solidFill>
                <a:srgbClr val="2E5369"/>
              </a:solidFill>
              <a:latin typeface="Century Gothic"/>
            </a:endParaRPr>
          </a:p>
          <a:p>
            <a:pPr indent="-285750">
              <a:buFont typeface="Arial" panose="020B0604020202020204" pitchFamily="34" charset="0"/>
              <a:buChar char="•"/>
            </a:pPr>
            <a:endParaRPr lang="en-US" sz="1600" b="1" dirty="0">
              <a:solidFill>
                <a:srgbClr val="2E5369"/>
              </a:solidFill>
              <a:latin typeface="Century Gothic"/>
            </a:endParaRPr>
          </a:p>
          <a:p>
            <a:pPr indent="-285750">
              <a:buFont typeface="Arial" panose="020B0604020202020204" pitchFamily="34" charset="0"/>
              <a:buChar char="•"/>
            </a:pPr>
            <a:endParaRPr sz="1600" b="1" dirty="0">
              <a:solidFill>
                <a:srgbClr val="2E5369"/>
              </a:solidFill>
              <a:latin typeface="Century Gothic"/>
            </a:endParaRPr>
          </a:p>
        </p:txBody>
      </p:sp>
      <p:sp>
        <p:nvSpPr>
          <p:cNvPr id="6" name="Rounded Rectangle 4"/>
          <p:cNvSpPr/>
          <p:nvPr/>
        </p:nvSpPr>
        <p:spPr>
          <a:xfrm>
            <a:off x="4760614" y="1744497"/>
            <a:ext cx="3196423" cy="70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500" b="1" i="0" dirty="0">
                <a:solidFill>
                  <a:srgbClr val="FFFFFF"/>
                </a:solidFill>
                <a:latin typeface="Century Gothic"/>
              </a:rPr>
              <a:t>E  —  ENVIRONMENTAL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4760614" y="2504497"/>
            <a:ext cx="3196423" cy="3298428"/>
          </a:xfrm>
          <a:prstGeom prst="roundRect">
            <a:avLst/>
          </a:prstGeom>
          <a:solidFill>
            <a:srgbClr val="CFE2E7"/>
          </a:solidFill>
          <a:ln w="15875">
            <a:solidFill>
              <a:srgbClr val="26599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r>
              <a:rPr sz="1200" b="0" i="1" dirty="0">
                <a:solidFill>
                  <a:srgbClr val="2E5369"/>
                </a:solidFill>
                <a:latin typeface="Century Gothic"/>
              </a:rPr>
              <a:t>• 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Organic sourcing is vulnerable to supply volatility and crop failure (Basils Bakery case study, 2026).</a:t>
            </a:r>
          </a:p>
          <a:p>
            <a:endParaRPr lang="en-US" sz="1600" b="1" dirty="0">
              <a:solidFill>
                <a:srgbClr val="2E5369"/>
              </a:solidFill>
              <a:latin typeface="Century Gothic"/>
            </a:endParaRP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Organic food supply chains face volatility and traceability challenges, which can make sourcing less predictable (</a:t>
            </a:r>
            <a:r>
              <a:rPr lang="en-US" sz="1600" b="1" dirty="0" err="1">
                <a:solidFill>
                  <a:srgbClr val="2E5369"/>
                </a:solidFill>
                <a:latin typeface="Century Gothic"/>
              </a:rPr>
              <a:t>Połecki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 et</a:t>
            </a:r>
          </a:p>
          <a:p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      al., 2022).</a:t>
            </a:r>
            <a:endParaRPr sz="1600" b="1" dirty="0">
              <a:solidFill>
                <a:srgbClr val="2E5369"/>
              </a:solidFill>
              <a:latin typeface="Century Gothic"/>
            </a:endParaRPr>
          </a:p>
        </p:txBody>
      </p:sp>
      <p:sp>
        <p:nvSpPr>
          <p:cNvPr id="8" name="Rounded Rectangle 6"/>
          <p:cNvSpPr/>
          <p:nvPr/>
        </p:nvSpPr>
        <p:spPr>
          <a:xfrm>
            <a:off x="8660614" y="1744497"/>
            <a:ext cx="3196423" cy="70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500" b="1" i="0" dirty="0">
                <a:solidFill>
                  <a:srgbClr val="FFFFFF"/>
                </a:solidFill>
                <a:latin typeface="Century Gothic"/>
              </a:rPr>
              <a:t>L  —  LEGAL</a:t>
            </a:r>
          </a:p>
        </p:txBody>
      </p:sp>
      <p:sp>
        <p:nvSpPr>
          <p:cNvPr id="9" name="Rounded Rectangle 7"/>
          <p:cNvSpPr/>
          <p:nvPr/>
        </p:nvSpPr>
        <p:spPr>
          <a:xfrm>
            <a:off x="8660614" y="2504497"/>
            <a:ext cx="3196423" cy="3298428"/>
          </a:xfrm>
          <a:prstGeom prst="roundRect">
            <a:avLst/>
          </a:prstGeom>
          <a:solidFill>
            <a:srgbClr val="CFE2E7"/>
          </a:solidFill>
          <a:ln w="15875">
            <a:solidFill>
              <a:srgbClr val="26599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pPr algn="l"/>
            <a:r>
              <a:rPr sz="1200" b="0" i="1" dirty="0">
                <a:solidFill>
                  <a:srgbClr val="2E5369"/>
                </a:solidFill>
                <a:latin typeface="Century Gothic"/>
              </a:rPr>
              <a:t>• </a:t>
            </a: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Food safety compliance can create significant cost pressures for small food businesses (Carlock et al., 2024).</a:t>
            </a:r>
          </a:p>
          <a:p>
            <a:pPr algn="l"/>
            <a:endParaRPr lang="en-US" sz="1600" b="1" dirty="0">
              <a:solidFill>
                <a:srgbClr val="2E5369"/>
              </a:solidFill>
              <a:latin typeface="Century Gothic"/>
            </a:endParaRP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Ongoing regulatory requirements can increase annual operating costs and reduce flexibility for small businesses (Carlock et al.,</a:t>
            </a:r>
          </a:p>
          <a:p>
            <a:r>
              <a:rPr lang="en-US" sz="1600" b="1" dirty="0">
                <a:solidFill>
                  <a:srgbClr val="2E5369"/>
                </a:solidFill>
                <a:latin typeface="Century Gothic"/>
              </a:rPr>
              <a:t>    2024).</a:t>
            </a:r>
          </a:p>
          <a:p>
            <a:pPr algn="l"/>
            <a:endParaRPr sz="1600" b="1" dirty="0">
              <a:solidFill>
                <a:srgbClr val="2E5369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1012" y="695942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cxnSp>
        <p:nvCxnSpPr>
          <p:cNvPr id="4" name="Connector 2"/>
          <p:cNvCxnSpPr/>
          <p:nvPr/>
        </p:nvCxnSpPr>
        <p:spPr>
          <a:xfrm>
            <a:off x="839784" y="3765615"/>
            <a:ext cx="9400000" cy="0"/>
          </a:xfrm>
          <a:prstGeom prst="line">
            <a:avLst/>
          </a:prstGeom>
          <a:ln w="31750">
            <a:solidFill>
              <a:srgbClr val="2E5369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3"/>
          <p:cNvSpPr/>
          <p:nvPr/>
        </p:nvSpPr>
        <p:spPr>
          <a:xfrm>
            <a:off x="10254616" y="3265615"/>
            <a:ext cx="1650000" cy="1000000"/>
          </a:xfrm>
          <a:prstGeom prst="roundRect">
            <a:avLst/>
          </a:prstGeom>
          <a:solidFill>
            <a:srgbClr val="2E53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100" b="1" i="0" dirty="0">
                <a:solidFill>
                  <a:srgbClr val="FFFFFF"/>
                </a:solidFill>
                <a:latin typeface="Century Gothic"/>
              </a:rPr>
              <a:t>EFFECT:
Stagnating Sales
(~25% below 2019)</a:t>
            </a:r>
          </a:p>
        </p:txBody>
      </p:sp>
      <p:cxnSp>
        <p:nvCxnSpPr>
          <p:cNvPr id="6" name="Connector 4"/>
          <p:cNvCxnSpPr/>
          <p:nvPr/>
        </p:nvCxnSpPr>
        <p:spPr>
          <a:xfrm>
            <a:off x="1442000" y="1865615"/>
            <a:ext cx="1800000" cy="1900000"/>
          </a:xfrm>
          <a:prstGeom prst="line">
            <a:avLst/>
          </a:prstGeom>
          <a:ln w="22225">
            <a:solidFill>
              <a:srgbClr val="26599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5"/>
          <p:cNvSpPr/>
          <p:nvPr/>
        </p:nvSpPr>
        <p:spPr>
          <a:xfrm>
            <a:off x="892000" y="1374407"/>
            <a:ext cx="1900000" cy="48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100" b="1" i="0" dirty="0">
                <a:solidFill>
                  <a:srgbClr val="FFFFFF"/>
                </a:solidFill>
                <a:latin typeface="Century Gothic"/>
              </a:rPr>
              <a:t>PEOPLE</a:t>
            </a:r>
            <a:r>
              <a:rPr lang="en-GB" sz="1100" b="1" i="0" dirty="0">
                <a:solidFill>
                  <a:srgbClr val="FFFFFF"/>
                </a:solidFill>
                <a:latin typeface="Century Gothic"/>
              </a:rPr>
              <a:t> / MAN</a:t>
            </a:r>
            <a:endParaRPr sz="1100" b="1" i="0" dirty="0">
              <a:solidFill>
                <a:srgbClr val="FFFFFF"/>
              </a:solidFill>
              <a:latin typeface="Century Gothic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2000" y="2273319"/>
            <a:ext cx="1750000" cy="15000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r>
              <a:rPr lang="en-US" sz="1400" b="1" i="1" dirty="0">
                <a:solidFill>
                  <a:schemeClr val="dk1"/>
                </a:solidFill>
              </a:rPr>
              <a:t>Basil is the </a:t>
            </a:r>
          </a:p>
          <a:p>
            <a:r>
              <a:rPr lang="en-US" sz="1400" b="1" i="1" dirty="0">
                <a:solidFill>
                  <a:schemeClr val="dk1"/>
                </a:solidFill>
              </a:rPr>
              <a:t>main baker and operational bottleneck</a:t>
            </a:r>
            <a:r>
              <a:rPr lang="en-US" sz="1400" b="0" i="1" dirty="0">
                <a:solidFill>
                  <a:srgbClr val="8A8A8A"/>
                </a:solidFill>
                <a:latin typeface="Century Gothic"/>
              </a:rPr>
              <a:t>.</a:t>
            </a:r>
            <a:endParaRPr sz="1400" b="0" i="1" dirty="0">
              <a:solidFill>
                <a:srgbClr val="8A8A8A"/>
              </a:solidFill>
              <a:latin typeface="Century Gothic"/>
            </a:endParaRPr>
          </a:p>
        </p:txBody>
      </p:sp>
      <p:cxnSp>
        <p:nvCxnSpPr>
          <p:cNvPr id="9" name="Connector 7"/>
          <p:cNvCxnSpPr/>
          <p:nvPr/>
        </p:nvCxnSpPr>
        <p:spPr>
          <a:xfrm>
            <a:off x="3942000" y="1865615"/>
            <a:ext cx="1800000" cy="1900000"/>
          </a:xfrm>
          <a:prstGeom prst="line">
            <a:avLst/>
          </a:prstGeom>
          <a:ln w="22225">
            <a:solidFill>
              <a:srgbClr val="26599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8"/>
          <p:cNvSpPr/>
          <p:nvPr/>
        </p:nvSpPr>
        <p:spPr>
          <a:xfrm>
            <a:off x="3392000" y="1374407"/>
            <a:ext cx="1900000" cy="48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100" b="1" i="0">
                <a:solidFill>
                  <a:srgbClr val="FFFFFF"/>
                </a:solidFill>
                <a:latin typeface="Century Gothic"/>
              </a:rPr>
              <a:t>METHOD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30585" y="2255735"/>
            <a:ext cx="1474277" cy="15000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pPr algn="l"/>
            <a:r>
              <a:rPr lang="en-US" sz="1400" b="1" i="1" dirty="0">
                <a:solidFill>
                  <a:schemeClr val="dk1"/>
                </a:solidFill>
              </a:rPr>
              <a:t>Inconsistent baking process and poor </a:t>
            </a:r>
          </a:p>
          <a:p>
            <a:pPr algn="l"/>
            <a:r>
              <a:rPr lang="en-US" sz="1400" b="1" i="1" dirty="0">
                <a:solidFill>
                  <a:schemeClr val="dk1"/>
                </a:solidFill>
              </a:rPr>
              <a:t>planning / workflow.</a:t>
            </a:r>
            <a:endParaRPr sz="1400" b="1" i="1" dirty="0">
              <a:solidFill>
                <a:schemeClr val="dk1"/>
              </a:solidFill>
            </a:endParaRPr>
          </a:p>
        </p:txBody>
      </p:sp>
      <p:cxnSp>
        <p:nvCxnSpPr>
          <p:cNvPr id="12" name="Connector 10"/>
          <p:cNvCxnSpPr/>
          <p:nvPr/>
        </p:nvCxnSpPr>
        <p:spPr>
          <a:xfrm>
            <a:off x="6442000" y="1865615"/>
            <a:ext cx="1800000" cy="1900000"/>
          </a:xfrm>
          <a:prstGeom prst="line">
            <a:avLst/>
          </a:prstGeom>
          <a:ln w="22225">
            <a:solidFill>
              <a:srgbClr val="26599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1"/>
          <p:cNvSpPr/>
          <p:nvPr/>
        </p:nvSpPr>
        <p:spPr>
          <a:xfrm>
            <a:off x="5892000" y="1374407"/>
            <a:ext cx="1900000" cy="48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lang="en-GB" sz="1100" b="1" i="0" dirty="0">
                <a:solidFill>
                  <a:srgbClr val="FFFFFF"/>
                </a:solidFill>
                <a:latin typeface="Century Gothic"/>
              </a:rPr>
              <a:t>TECHNOLOGY</a:t>
            </a:r>
            <a:r>
              <a:rPr sz="1100" b="1" i="0" dirty="0">
                <a:solidFill>
                  <a:srgbClr val="FFFFFF"/>
                </a:solidFill>
                <a:latin typeface="Century Gothic"/>
              </a:rPr>
              <a:t> / EQUIPMENT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92000" y="2265613"/>
            <a:ext cx="1750000" cy="15000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t"/>
          <a:lstStyle/>
          <a:p>
            <a:pPr algn="l"/>
            <a:r>
              <a:rPr lang="en-GB" sz="1400" b="1" i="1" dirty="0">
                <a:solidFill>
                  <a:schemeClr val="dk1"/>
                </a:solidFill>
              </a:rPr>
              <a:t>Limited </a:t>
            </a:r>
          </a:p>
          <a:p>
            <a:pPr algn="l"/>
            <a:r>
              <a:rPr lang="en-GB" sz="1400" b="1" i="1" dirty="0">
                <a:solidFill>
                  <a:schemeClr val="dk1"/>
                </a:solidFill>
              </a:rPr>
              <a:t>digital ordering capability, no automated deliveries system.</a:t>
            </a:r>
            <a:endParaRPr sz="1400" b="1" i="1" dirty="0">
              <a:solidFill>
                <a:schemeClr val="dk1"/>
              </a:solidFill>
            </a:endParaRPr>
          </a:p>
        </p:txBody>
      </p:sp>
      <p:cxnSp>
        <p:nvCxnSpPr>
          <p:cNvPr id="15" name="Connector 13"/>
          <p:cNvCxnSpPr/>
          <p:nvPr/>
        </p:nvCxnSpPr>
        <p:spPr>
          <a:xfrm flipV="1">
            <a:off x="1442000" y="3765615"/>
            <a:ext cx="1800000" cy="1900000"/>
          </a:xfrm>
          <a:prstGeom prst="line">
            <a:avLst/>
          </a:prstGeom>
          <a:ln w="22225">
            <a:solidFill>
              <a:srgbClr val="26599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4"/>
          <p:cNvSpPr/>
          <p:nvPr/>
        </p:nvSpPr>
        <p:spPr>
          <a:xfrm>
            <a:off x="892000" y="5678031"/>
            <a:ext cx="1900000" cy="48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100" b="1" i="0">
                <a:solidFill>
                  <a:srgbClr val="FFFFFF"/>
                </a:solidFill>
                <a:latin typeface="Century Gothic"/>
              </a:rPr>
              <a:t>MATERIAL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42000" y="4201023"/>
            <a:ext cx="1750000" cy="103581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b"/>
          <a:lstStyle/>
          <a:p>
            <a:pPr algn="l"/>
            <a:r>
              <a:rPr lang="en-US" sz="1400" b="1" i="1" dirty="0">
                <a:solidFill>
                  <a:schemeClr val="dk1"/>
                </a:solidFill>
              </a:rPr>
              <a:t>Organic ingredients are costly and unpredictable</a:t>
            </a:r>
            <a:r>
              <a:rPr lang="en-US" sz="1000" b="0" i="1" dirty="0">
                <a:solidFill>
                  <a:srgbClr val="8A8A8A"/>
                </a:solidFill>
                <a:latin typeface="Century Gothic"/>
              </a:rPr>
              <a:t>.</a:t>
            </a:r>
            <a:endParaRPr sz="1000" b="0" i="1" dirty="0">
              <a:solidFill>
                <a:srgbClr val="8A8A8A"/>
              </a:solidFill>
              <a:latin typeface="Century Gothic"/>
            </a:endParaRPr>
          </a:p>
        </p:txBody>
      </p:sp>
      <p:cxnSp>
        <p:nvCxnSpPr>
          <p:cNvPr id="18" name="Connector 16"/>
          <p:cNvCxnSpPr/>
          <p:nvPr/>
        </p:nvCxnSpPr>
        <p:spPr>
          <a:xfrm flipV="1">
            <a:off x="3942000" y="3765615"/>
            <a:ext cx="1800000" cy="1900000"/>
          </a:xfrm>
          <a:prstGeom prst="line">
            <a:avLst/>
          </a:prstGeom>
          <a:ln w="22225">
            <a:solidFill>
              <a:srgbClr val="26599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7"/>
          <p:cNvSpPr/>
          <p:nvPr/>
        </p:nvSpPr>
        <p:spPr>
          <a:xfrm>
            <a:off x="3392000" y="5678031"/>
            <a:ext cx="1900000" cy="48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100" b="1" i="0">
                <a:solidFill>
                  <a:srgbClr val="FFFFFF"/>
                </a:solidFill>
                <a:latin typeface="Century Gothic"/>
              </a:rPr>
              <a:t>MEASUREMENT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42000" y="4110985"/>
            <a:ext cx="2000000" cy="110462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b"/>
          <a:lstStyle/>
          <a:p>
            <a:pPr algn="l"/>
            <a:r>
              <a:rPr lang="en-US" sz="1400" b="1" i="1" dirty="0">
                <a:solidFill>
                  <a:schemeClr val="dk1"/>
                </a:solidFill>
              </a:rPr>
              <a:t>Inconsistent or inaccurate measuring of ingredients depending on supply.</a:t>
            </a:r>
            <a:endParaRPr sz="1400" b="1" i="1" dirty="0">
              <a:solidFill>
                <a:schemeClr val="dk1"/>
              </a:solidFill>
            </a:endParaRPr>
          </a:p>
        </p:txBody>
      </p:sp>
      <p:cxnSp>
        <p:nvCxnSpPr>
          <p:cNvPr id="21" name="Connector 19"/>
          <p:cNvCxnSpPr/>
          <p:nvPr/>
        </p:nvCxnSpPr>
        <p:spPr>
          <a:xfrm flipV="1">
            <a:off x="6442000" y="3765615"/>
            <a:ext cx="1800000" cy="1900000"/>
          </a:xfrm>
          <a:prstGeom prst="line">
            <a:avLst/>
          </a:prstGeom>
          <a:ln w="22225">
            <a:solidFill>
              <a:srgbClr val="26599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0"/>
          <p:cNvSpPr/>
          <p:nvPr/>
        </p:nvSpPr>
        <p:spPr>
          <a:xfrm>
            <a:off x="5892000" y="5678031"/>
            <a:ext cx="1900000" cy="480000"/>
          </a:xfrm>
          <a:prstGeom prst="roundRect">
            <a:avLst/>
          </a:prstGeom>
          <a:solidFill>
            <a:srgbClr val="265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ctr"/>
          <a:lstStyle/>
          <a:p>
            <a:pPr algn="ctr"/>
            <a:r>
              <a:rPr sz="1100" b="1" i="0" dirty="0">
                <a:solidFill>
                  <a:srgbClr val="FFFFFF"/>
                </a:solidFill>
                <a:latin typeface="Century Gothic"/>
              </a:rPr>
              <a:t>ENVIRONMENT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992000" y="3765614"/>
            <a:ext cx="1750000" cy="14500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45720" tIns="27432" rIns="45720" bIns="27432" rtlCol="0" anchor="b"/>
          <a:lstStyle/>
          <a:p>
            <a:pPr algn="l"/>
            <a:r>
              <a:rPr lang="en-US" sz="1400" b="1" i="1" dirty="0">
                <a:solidFill>
                  <a:schemeClr val="dk1"/>
                </a:solidFill>
              </a:rPr>
              <a:t>Retail park vacancies and weaker local activity.</a:t>
            </a:r>
            <a:endParaRPr sz="1400" b="1" i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4883" y="111135"/>
            <a:ext cx="4631534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28484" y="1416615"/>
            <a:ext cx="9351626" cy="4579739"/>
          </a:xfrm>
        </p:spPr>
        <p:txBody>
          <a:bodyPr>
            <a:normAutofit fontScale="925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Basil’s current model is too dependent on on-site presence and manual processes.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Sales stagnation is the result of both falling demand and rising costs.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Reduced retail park footfall and hybrid working have weakened the Basil’s Bakery customer base.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Customers are asking for more convenient services, such as delivery and pre-ordering.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The business needs to adapt if it is to remain viable in its present form using digitalisation and perhaps considering not only organically sourced ingredients to raise profit margins.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b="1" dirty="0"/>
              <a:t>Planning and pre-orders strategy should be introduced to meet the demand and to remain viable.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200" b="1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4050" y="204686"/>
            <a:ext cx="4831495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72122" y="1424354"/>
            <a:ext cx="9914905" cy="4517136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BBC News (2024) </a:t>
            </a:r>
            <a:r>
              <a:rPr lang="en-US" b="1" i="1" dirty="0"/>
              <a:t>National Insurance: Firms to pay more than half of Budget tax rises</a:t>
            </a:r>
            <a:r>
              <a:rPr lang="en-US" b="1" dirty="0"/>
              <a:t>.</a:t>
            </a:r>
            <a:r>
              <a:rPr lang="en-US" dirty="0"/>
              <a:t> Available at: </a:t>
            </a:r>
            <a:r>
              <a:rPr lang="en-US" dirty="0">
                <a:hlinkClick r:id="rId2"/>
              </a:rPr>
              <a:t>https://www.bbc.com/news/articles/c4g7x6p865zo</a:t>
            </a:r>
            <a:r>
              <a:rPr lang="en-US" dirty="0"/>
              <a:t> (Accessed: 10</a:t>
            </a:r>
            <a:r>
              <a:rPr lang="en-US" baseline="30000" dirty="0"/>
              <a:t>th</a:t>
            </a:r>
            <a:r>
              <a:rPr lang="en-US" dirty="0"/>
              <a:t> July, 2026).</a:t>
            </a:r>
          </a:p>
          <a:p>
            <a:r>
              <a:rPr lang="en-US" b="1" dirty="0"/>
              <a:t>Bell, E. (2022) </a:t>
            </a:r>
            <a:r>
              <a:rPr lang="en-US" b="1" i="1" dirty="0"/>
              <a:t>Sustaining small bakery businesses: Looking to the future in challenging times</a:t>
            </a:r>
            <a:r>
              <a:rPr lang="en-US" b="1" dirty="0"/>
              <a:t>. Milton Keynes: The Open University. </a:t>
            </a:r>
            <a:r>
              <a:rPr lang="en-US" dirty="0"/>
              <a:t>Available at: </a:t>
            </a:r>
            <a:r>
              <a:rPr lang="en-US" dirty="0">
                <a:hlinkClick r:id="rId3"/>
              </a:rPr>
              <a:t>https://www.sustainweb.org/reports/nov22-sustaining-small-bakery-businesses/</a:t>
            </a:r>
            <a:r>
              <a:rPr lang="en-US" dirty="0"/>
              <a:t> (Accessed: 10</a:t>
            </a:r>
            <a:r>
              <a:rPr lang="en-US" baseline="30000" dirty="0"/>
              <a:t>th</a:t>
            </a:r>
            <a:r>
              <a:rPr lang="en-US" dirty="0"/>
              <a:t> July, 2026).</a:t>
            </a:r>
          </a:p>
          <a:p>
            <a:r>
              <a:rPr lang="en-US" b="1" dirty="0"/>
              <a:t>Carlock, J., Pouncey, L., Edwards, J. and colleagues (2024) ‘Assessing the cost barrier for small and medium food processing businesses to meet food safety compliance standards’, </a:t>
            </a:r>
            <a:r>
              <a:rPr lang="en-US" i="1" dirty="0"/>
              <a:t>PLOS ONE</a:t>
            </a:r>
            <a:r>
              <a:rPr lang="en-US" dirty="0"/>
              <a:t>, 19(9), e0306618. Available at: </a:t>
            </a:r>
            <a:r>
              <a:rPr lang="en-US" dirty="0">
                <a:hlinkClick r:id="rId4"/>
              </a:rPr>
              <a:t>https://journals.plos.org/plosone/article?id=10.1371/journal.pone.0306618</a:t>
            </a:r>
            <a:r>
              <a:rPr lang="en-US" dirty="0"/>
              <a:t> (Accessed: 10</a:t>
            </a:r>
            <a:r>
              <a:rPr lang="en-US" baseline="30000" dirty="0"/>
              <a:t>th</a:t>
            </a:r>
            <a:r>
              <a:rPr lang="en-US" dirty="0"/>
              <a:t> July, 2026).</a:t>
            </a:r>
          </a:p>
          <a:p>
            <a:r>
              <a:rPr lang="en-US" b="1" dirty="0"/>
              <a:t>Dale, G., Wilson, H. and Tucker, M. (2024) ‘What is healthy hybrid work; Exploring employee perceptions on well-being and hybrid work arrangements’, </a:t>
            </a:r>
            <a:r>
              <a:rPr lang="en-US" b="1" i="1" dirty="0"/>
              <a:t>International Journal of Workplace Health Management</a:t>
            </a:r>
            <a:r>
              <a:rPr lang="en-US" b="1" dirty="0"/>
              <a:t>, </a:t>
            </a:r>
            <a:r>
              <a:rPr lang="en-US" dirty="0"/>
              <a:t>17(4), pp. 335–352. Available at: </a:t>
            </a:r>
            <a:r>
              <a:rPr lang="en-US" dirty="0">
                <a:hlinkClick r:id="rId5"/>
              </a:rPr>
              <a:t>https://doi.org/10.1108/IJWHM-03-2024-0041</a:t>
            </a:r>
            <a:r>
              <a:rPr lang="en-US" dirty="0"/>
              <a:t> (Accessed: 10</a:t>
            </a:r>
            <a:r>
              <a:rPr lang="en-US" baseline="30000" dirty="0"/>
              <a:t>th</a:t>
            </a:r>
            <a:r>
              <a:rPr lang="en-US" dirty="0"/>
              <a:t> July, 2026).</a:t>
            </a:r>
          </a:p>
          <a:p>
            <a:r>
              <a:rPr lang="en-US" b="1" dirty="0"/>
              <a:t>HM Government (2025) </a:t>
            </a:r>
            <a:r>
              <a:rPr lang="en-US" b="1" i="1" dirty="0"/>
              <a:t>Budget 2025 fact sheet: Tax support for businesses</a:t>
            </a:r>
            <a:r>
              <a:rPr lang="en-US" b="1" dirty="0"/>
              <a:t>.</a:t>
            </a:r>
            <a:r>
              <a:rPr lang="en-US" dirty="0"/>
              <a:t> Available at: </a:t>
            </a:r>
            <a:r>
              <a:rPr lang="en-US" dirty="0">
                <a:hlinkClick r:id="rId6"/>
              </a:rPr>
              <a:t>https://www.gov.uk/government/news/budget-2025-fact-sheet-tax-support-for-businesses</a:t>
            </a:r>
            <a:r>
              <a:rPr lang="en-US" dirty="0"/>
              <a:t> (Accessed: 10</a:t>
            </a:r>
            <a:r>
              <a:rPr lang="en-US" baseline="30000" dirty="0"/>
              <a:t>th</a:t>
            </a:r>
            <a:r>
              <a:rPr lang="en-US" dirty="0"/>
              <a:t> July, 2026).</a:t>
            </a:r>
          </a:p>
          <a:p>
            <a:r>
              <a:rPr lang="en-US" b="1" dirty="0" err="1"/>
              <a:t>Połecki</a:t>
            </a:r>
            <a:r>
              <a:rPr lang="en-US" b="1" dirty="0"/>
              <a:t> at al. (2022) Assessing the role of organic food supply chain traceability on consumer wellbeing and food safety, </a:t>
            </a:r>
            <a:r>
              <a:rPr lang="en-US" b="1" i="1" dirty="0"/>
              <a:t>PMC article</a:t>
            </a:r>
            <a:r>
              <a:rPr lang="en-US" b="1" dirty="0"/>
              <a:t>. </a:t>
            </a:r>
            <a:r>
              <a:rPr lang="en-US" dirty="0"/>
              <a:t>Available at: </a:t>
            </a:r>
            <a:r>
              <a:rPr lang="en-US" dirty="0">
                <a:hlinkClick r:id="rId7"/>
              </a:rPr>
              <a:t>https://pmc.ncbi.nlm.nih.gov/articles/PMC9752020/</a:t>
            </a:r>
            <a:r>
              <a:rPr lang="en-US" dirty="0"/>
              <a:t> (Accessed: 10</a:t>
            </a:r>
            <a:r>
              <a:rPr lang="en-US" baseline="30000" dirty="0"/>
              <a:t>th</a:t>
            </a:r>
            <a:r>
              <a:rPr lang="en-US" dirty="0"/>
              <a:t> July, 2026).</a:t>
            </a:r>
          </a:p>
          <a:p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5323" y="2055061"/>
            <a:ext cx="5281246" cy="242020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100" dirty="0"/>
              <a:t>Thank you for listening!</a:t>
            </a:r>
            <a:br>
              <a:rPr lang="en-US" sz="4100" dirty="0"/>
            </a:br>
            <a:br>
              <a:rPr lang="en-US" sz="4100" dirty="0"/>
            </a:b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2107844" y="1320402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742</TotalTime>
  <Words>1195</Words>
  <Application>Microsoft Office PowerPoint</Application>
  <PresentationFormat>Widescreen</PresentationFormat>
  <Paragraphs>115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</vt:lpstr>
      <vt:lpstr>Aptos</vt:lpstr>
      <vt:lpstr>Arial</vt:lpstr>
      <vt:lpstr>Century Gothic</vt:lpstr>
      <vt:lpstr>Roboto</vt:lpstr>
      <vt:lpstr>Wingdings 3</vt:lpstr>
      <vt:lpstr>Wisp</vt:lpstr>
      <vt:lpstr>MODULE NAME: Problem Solving and Decision Making MODULE CODE: LCLM4004 STUDENT NAME: Kristina Gendvilaite  STUDENT ID: 2533786  LECTURER: Thomas Adeyemi  Assignment 1: Presentation</vt:lpstr>
      <vt:lpstr>OVERVIEW</vt:lpstr>
      <vt:lpstr>Introduction</vt:lpstr>
      <vt:lpstr>Company background</vt:lpstr>
      <vt:lpstr>Problem: nature and scope</vt:lpstr>
      <vt:lpstr>Problem: nature and scope</vt:lpstr>
      <vt:lpstr>PESTLE ANALYSIS: Basil’s Bakery </vt:lpstr>
      <vt:lpstr>PESTLE ANALYSIS: Basil’s Bakery </vt:lpstr>
      <vt:lpstr>Cause and effect analysis (Fishbone diagram) </vt:lpstr>
      <vt:lpstr>Conclusion</vt:lpstr>
      <vt:lpstr>References </vt:lpstr>
      <vt:lpstr>Thank you for listening!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Kristina G</cp:lastModifiedBy>
  <cp:revision>206</cp:revision>
  <dcterms:created xsi:type="dcterms:W3CDTF">2024-10-08T15:58:04Z</dcterms:created>
  <dcterms:modified xsi:type="dcterms:W3CDTF">2026-07-13T03:57:04Z</dcterms:modified>
</cp:coreProperties>
</file>