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png" ContentType="image/png"/>
  <Default Extension="jpeg" ContentType="image/jpeg"/>
  <Override PartName="/_rels/.rels" ContentType="application/vnd.openxmlformats-package.relationship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_rels/slideMaster1.xml.rels" ContentType="application/vnd.openxmlformats-package.relationships+xml"/>
  <Override PartName="/ppt/slideMasters/_rels/slideMaster2.xml.rels" ContentType="application/vnd.openxmlformats-package.relationships+xml"/>
  <Override PartName="/ppt/theme/theme1.xml" ContentType="application/vnd.openxmlformats-officedocument.theme+xml"/>
  <Override PartName="/ppt/theme/theme2.xml" ContentType="application/vnd.openxmlformats-officedocument.them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_rels/slideLayout1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12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14.xml.rels" ContentType="application/vnd.openxmlformats-package.relationships+xml"/>
  <Override PartName="/ppt/slideLayouts/_rels/slideLayout15.xml.rels" ContentType="application/vnd.openxmlformats-package.relationships+xml"/>
  <Override PartName="/ppt/slideLayouts/_rels/slideLayout16.xml.rels" ContentType="application/vnd.openxmlformats-package.relationships+xml"/>
  <Override PartName="/ppt/slideLayouts/_rels/slideLayout17.xml.rels" ContentType="application/vnd.openxmlformats-package.relationships+xml"/>
  <Override PartName="/ppt/slideLayouts/_rels/slideLayout18.xml.rels" ContentType="application/vnd.openxmlformats-package.relationships+xml"/>
  <Override PartName="/ppt/slideLayouts/_rels/slideLayout19.xml.rels" ContentType="application/vnd.openxmlformats-package.relationships+xml"/>
  <Override PartName="/ppt/slideLayouts/_rels/slideLayout20.xml.rels" ContentType="application/vnd.openxmlformats-package.relationships+xml"/>
  <Override PartName="/ppt/slideLayouts/_rels/slideLayout21.xml.rels" ContentType="application/vnd.openxmlformats-package.relationships+xml"/>
  <Override PartName="/ppt/slideLayouts/_rels/slideLayout22.xml.rels" ContentType="application/vnd.openxmlformats-package.relationships+xml"/>
  <Override PartName="/ppt/slideLayouts/_rels/slideLayout23.xml.rels" ContentType="application/vnd.openxmlformats-package.relationships+xml"/>
  <Override PartName="/ppt/slideLayouts/_rels/slideLayout24.xml.rels" ContentType="application/vnd.openxmlformats-package.relationships+xml"/>
  <Override PartName="/ppt/_rels/presentation.xml.rels" ContentType="application/vnd.openxmlformats-package.relationship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_rels/slide1.xml.rels" ContentType="application/vnd.openxmlformats-package.relationships+xml"/>
  <Override PartName="/ppt/slides/_rels/slide2.xml.rels" ContentType="application/vnd.openxmlformats-package.relationships+xml"/>
  <Override PartName="/ppt/slides/_rels/slide3.xml.rels" ContentType="application/vnd.openxmlformats-package.relationships+xml"/>
  <Override PartName="/ppt/slides/_rels/slide4.xml.rels" ContentType="application/vnd.openxmlformats-package.relationships+xml"/>
  <Override PartName="/ppt/slides/_rels/slide5.xml.rels" ContentType="application/vnd.openxmlformats-package.relationships+xml"/>
  <Override PartName="/ppt/slides/_rels/slide6.xml.rels" ContentType="application/vnd.openxmlformats-package.relationships+xml"/>
  <Override PartName="/ppt/slides/_rels/slide7.xml.rels" ContentType="application/vnd.openxmlformats-package.relationships+xml"/>
  <Override PartName="/ppt/slides/_rels/slide8.xml.rels" ContentType="application/vnd.openxmlformats-package.relationships+xml"/>
  <Override PartName="/ppt/slides/_rels/slide9.xml.rels" ContentType="application/vnd.openxmlformats-package.relationships+xml"/>
  <Override PartName="/ppt/slides/_rels/slide10.xml.rels" ContentType="application/vnd.openxmlformats-package.relationships+xml"/>
  <Override PartName="/ppt/slides/_rels/slide11.xml.rels" ContentType="application/vnd.openxmlformats-package.relationships+xml"/>
  <Override PartName="/ppt/slides/_rels/slide12.xml.rels" ContentType="application/vnd.openxmlformats-package.relationships+xml"/>
  <Override PartName="/ppt/slides/_rels/slide13.xml.rels" ContentType="application/vnd.openxmlformats-package.relationships+xml"/>
  <Override PartName="/ppt/slides/_rels/slide14.xml.rels" ContentType="application/vnd.openxmlformats-package.relationships+xml"/>
  <Override PartName="/ppt/slides/_rels/slide15.xml.rels" ContentType="application/vnd.openxmlformats-package.relationships+xml"/>
  <Override PartName="/ppt/slides/_rels/slide16.xml.rels" ContentType="application/vnd.openxmlformats-package.relationships+xml"/>
  <Override PartName="/ppt/presProps.xml" ContentType="application/vnd.openxmlformats-officedocument.presentationml.presProps+xml"/>
  <Override PartName="/ppt/media/image1.png" ContentType="image/png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custom-properties" Target="docProps/custom.xml"/><Relationship Id="rId4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  <p:sldMasterId id="2147483661" r:id="rId3"/>
  </p:sld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</p:sldIdLst>
  <p:sldSz cx="12192000" cy="6858000"/>
  <p:notesSz cx="7559675" cy="10691813"/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/>
</p:presentationPr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" Target="slides/slide1.xml"/><Relationship Id="rId5" Type="http://schemas.openxmlformats.org/officeDocument/2006/relationships/slide" Target="slides/slide2.xml"/><Relationship Id="rId6" Type="http://schemas.openxmlformats.org/officeDocument/2006/relationships/slide" Target="slides/slide3.xml"/><Relationship Id="rId7" Type="http://schemas.openxmlformats.org/officeDocument/2006/relationships/slide" Target="slides/slide4.xml"/><Relationship Id="rId8" Type="http://schemas.openxmlformats.org/officeDocument/2006/relationships/slide" Target="slides/slide5.xml"/><Relationship Id="rId9" Type="http://schemas.openxmlformats.org/officeDocument/2006/relationships/slide" Target="slides/slide6.xml"/><Relationship Id="rId10" Type="http://schemas.openxmlformats.org/officeDocument/2006/relationships/slide" Target="slides/slide7.xml"/><Relationship Id="rId11" Type="http://schemas.openxmlformats.org/officeDocument/2006/relationships/slide" Target="slides/slide8.xml"/><Relationship Id="rId12" Type="http://schemas.openxmlformats.org/officeDocument/2006/relationships/slide" Target="slides/slide9.xml"/><Relationship Id="rId13" Type="http://schemas.openxmlformats.org/officeDocument/2006/relationships/slide" Target="slides/slide10.xml"/><Relationship Id="rId14" Type="http://schemas.openxmlformats.org/officeDocument/2006/relationships/slide" Target="slides/slide11.xml"/><Relationship Id="rId15" Type="http://schemas.openxmlformats.org/officeDocument/2006/relationships/slide" Target="slides/slide12.xml"/><Relationship Id="rId16" Type="http://schemas.openxmlformats.org/officeDocument/2006/relationships/slide" Target="slides/slide13.xml"/><Relationship Id="rId17" Type="http://schemas.openxmlformats.org/officeDocument/2006/relationships/slide" Target="slides/slide14.xml"/><Relationship Id="rId18" Type="http://schemas.openxmlformats.org/officeDocument/2006/relationships/slide" Target="slides/slide15.xml"/><Relationship Id="rId19" Type="http://schemas.openxmlformats.org/officeDocument/2006/relationships/slide" Target="slides/slide16.xml"/><Relationship Id="rId20" Type="http://schemas.openxmlformats.org/officeDocument/2006/relationships/presProps" Target="presProps.xml"/>
</Relationship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5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7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9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0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34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5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6" name="PlaceHolder 4"/>
          <p:cNvSpPr>
            <a:spLocks noGrp="1"/>
          </p:cNvSpPr>
          <p:nvPr>
            <p:ph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38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9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40" name="PlaceHolder 4"/>
          <p:cNvSpPr>
            <a:spLocks noGrp="1"/>
          </p:cNvSpPr>
          <p:nvPr>
            <p:ph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2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43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44" name="PlaceHolder 4"/>
          <p:cNvSpPr>
            <a:spLocks noGrp="1"/>
          </p:cNvSpPr>
          <p:nvPr>
            <p:ph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6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47" name="PlaceHolder 3"/>
          <p:cNvSpPr>
            <a:spLocks noGrp="1"/>
          </p:cNvSpPr>
          <p:nvPr>
            <p:ph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9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0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1" name="PlaceHolder 4"/>
          <p:cNvSpPr>
            <a:spLocks noGrp="1"/>
          </p:cNvSpPr>
          <p:nvPr>
            <p:ph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2" name="PlaceHolder 5"/>
          <p:cNvSpPr>
            <a:spLocks noGrp="1"/>
          </p:cNvSpPr>
          <p:nvPr>
            <p:ph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4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3533040" cy="1896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5" name="PlaceHolder 3"/>
          <p:cNvSpPr>
            <a:spLocks noGrp="1"/>
          </p:cNvSpPr>
          <p:nvPr>
            <p:ph/>
          </p:nvPr>
        </p:nvSpPr>
        <p:spPr>
          <a:xfrm>
            <a:off x="4319640" y="1604520"/>
            <a:ext cx="3533040" cy="1896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6" name="PlaceHolder 4"/>
          <p:cNvSpPr>
            <a:spLocks noGrp="1"/>
          </p:cNvSpPr>
          <p:nvPr>
            <p:ph/>
          </p:nvPr>
        </p:nvSpPr>
        <p:spPr>
          <a:xfrm>
            <a:off x="8029800" y="1604520"/>
            <a:ext cx="3533040" cy="1896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7" name="PlaceHolder 5"/>
          <p:cNvSpPr>
            <a:spLocks noGrp="1"/>
          </p:cNvSpPr>
          <p:nvPr>
            <p:ph/>
          </p:nvPr>
        </p:nvSpPr>
        <p:spPr>
          <a:xfrm>
            <a:off x="609480" y="3682080"/>
            <a:ext cx="3533040" cy="1896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8" name="PlaceHolder 6"/>
          <p:cNvSpPr>
            <a:spLocks noGrp="1"/>
          </p:cNvSpPr>
          <p:nvPr>
            <p:ph/>
          </p:nvPr>
        </p:nvSpPr>
        <p:spPr>
          <a:xfrm>
            <a:off x="4319640" y="3682080"/>
            <a:ext cx="3533040" cy="1896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9" name="PlaceHolder 7"/>
          <p:cNvSpPr>
            <a:spLocks noGrp="1"/>
          </p:cNvSpPr>
          <p:nvPr>
            <p:ph/>
          </p:nvPr>
        </p:nvSpPr>
        <p:spPr>
          <a:xfrm>
            <a:off x="8029800" y="3682080"/>
            <a:ext cx="3533040" cy="1896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1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9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1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83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84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85" name="PlaceHolder 4"/>
          <p:cNvSpPr>
            <a:spLocks noGrp="1"/>
          </p:cNvSpPr>
          <p:nvPr>
            <p:ph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87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88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89" name="PlaceHolder 4"/>
          <p:cNvSpPr>
            <a:spLocks noGrp="1"/>
          </p:cNvSpPr>
          <p:nvPr>
            <p:ph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91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92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93" name="PlaceHolder 4"/>
          <p:cNvSpPr>
            <a:spLocks noGrp="1"/>
          </p:cNvSpPr>
          <p:nvPr>
            <p:ph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95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96" name="PlaceHolder 3"/>
          <p:cNvSpPr>
            <a:spLocks noGrp="1"/>
          </p:cNvSpPr>
          <p:nvPr>
            <p:ph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98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99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00" name="PlaceHolder 4"/>
          <p:cNvSpPr>
            <a:spLocks noGrp="1"/>
          </p:cNvSpPr>
          <p:nvPr>
            <p:ph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01" name="PlaceHolder 5"/>
          <p:cNvSpPr>
            <a:spLocks noGrp="1"/>
          </p:cNvSpPr>
          <p:nvPr>
            <p:ph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03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3533040" cy="1896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04" name="PlaceHolder 3"/>
          <p:cNvSpPr>
            <a:spLocks noGrp="1"/>
          </p:cNvSpPr>
          <p:nvPr>
            <p:ph/>
          </p:nvPr>
        </p:nvSpPr>
        <p:spPr>
          <a:xfrm>
            <a:off x="4319640" y="1604520"/>
            <a:ext cx="3533040" cy="1896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05" name="PlaceHolder 4"/>
          <p:cNvSpPr>
            <a:spLocks noGrp="1"/>
          </p:cNvSpPr>
          <p:nvPr>
            <p:ph/>
          </p:nvPr>
        </p:nvSpPr>
        <p:spPr>
          <a:xfrm>
            <a:off x="8029800" y="1604520"/>
            <a:ext cx="3533040" cy="1896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06" name="PlaceHolder 5"/>
          <p:cNvSpPr>
            <a:spLocks noGrp="1"/>
          </p:cNvSpPr>
          <p:nvPr>
            <p:ph/>
          </p:nvPr>
        </p:nvSpPr>
        <p:spPr>
          <a:xfrm>
            <a:off x="609480" y="3682080"/>
            <a:ext cx="3533040" cy="1896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07" name="PlaceHolder 6"/>
          <p:cNvSpPr>
            <a:spLocks noGrp="1"/>
          </p:cNvSpPr>
          <p:nvPr>
            <p:ph/>
          </p:nvPr>
        </p:nvSpPr>
        <p:spPr>
          <a:xfrm>
            <a:off x="4319640" y="3682080"/>
            <a:ext cx="3533040" cy="1896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08" name="PlaceHolder 7"/>
          <p:cNvSpPr>
            <a:spLocks noGrp="1"/>
          </p:cNvSpPr>
          <p:nvPr>
            <p:ph/>
          </p:nvPr>
        </p:nvSpPr>
        <p:spPr>
          <a:xfrm>
            <a:off x="8029800" y="3682080"/>
            <a:ext cx="3533040" cy="1896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4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0" name="Group 6"/>
          <p:cNvGrpSpPr/>
          <p:nvPr/>
        </p:nvGrpSpPr>
        <p:grpSpPr>
          <a:xfrm>
            <a:off x="0" y="-8640"/>
            <a:ext cx="12191400" cy="6866640"/>
            <a:chOff x="0" y="-8640"/>
            <a:chExt cx="12191400" cy="6866640"/>
          </a:xfrm>
        </p:grpSpPr>
        <p:sp>
          <p:nvSpPr>
            <p:cNvPr id="1" name="Straight Connector 19"/>
            <p:cNvSpPr/>
            <p:nvPr/>
          </p:nvSpPr>
          <p:spPr>
            <a:xfrm>
              <a:off x="9370800" y="0"/>
              <a:ext cx="1219320" cy="6858000"/>
            </a:xfrm>
            <a:prstGeom prst="line">
              <a:avLst/>
            </a:prstGeom>
            <a:ln cap="rnd" w="9525">
              <a:solidFill>
                <a:srgbClr val="bfbfbf"/>
              </a:solidFill>
              <a:round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/>
          </p:style>
        </p:sp>
        <p:sp>
          <p:nvSpPr>
            <p:cNvPr id="2" name="Straight Connector 20"/>
            <p:cNvSpPr/>
            <p:nvPr/>
          </p:nvSpPr>
          <p:spPr>
            <a:xfrm flipH="1">
              <a:off x="7425000" y="3681360"/>
              <a:ext cx="4763520" cy="3176640"/>
            </a:xfrm>
            <a:prstGeom prst="line">
              <a:avLst/>
            </a:prstGeom>
            <a:ln cap="rnd" w="9525">
              <a:solidFill>
                <a:srgbClr val="d9d9d9"/>
              </a:solidFill>
              <a:round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/>
          </p:style>
        </p:sp>
        <p:sp>
          <p:nvSpPr>
            <p:cNvPr id="3" name="Rectangle 23"/>
            <p:cNvSpPr/>
            <p:nvPr/>
          </p:nvSpPr>
          <p:spPr>
            <a:xfrm>
              <a:off x="9181440" y="-8640"/>
              <a:ext cx="3006720" cy="6865920"/>
            </a:xfrm>
            <a:custGeom>
              <a:avLst/>
              <a:gdLst/>
              <a:ah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>
              <a:outerShdw blurRad="38160" dir="5400000" dist="25560" rotWithShape="0">
                <a:srgbClr val="000000">
                  <a:alpha val="35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/>
          </p:style>
        </p:sp>
        <p:sp>
          <p:nvSpPr>
            <p:cNvPr id="4" name="Rectangle 25"/>
            <p:cNvSpPr/>
            <p:nvPr/>
          </p:nvSpPr>
          <p:spPr>
            <a:xfrm>
              <a:off x="9603360" y="-8640"/>
              <a:ext cx="2587680" cy="6865920"/>
            </a:xfrm>
            <a:custGeom>
              <a:avLst/>
              <a:gdLst/>
              <a:ah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>
              <a:outerShdw blurRad="38160" dir="5400000" dist="25560" rotWithShape="0">
                <a:srgbClr val="000000">
                  <a:alpha val="35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/>
          </p:style>
        </p:sp>
        <p:sp>
          <p:nvSpPr>
            <p:cNvPr id="5" name="Isosceles Triangle 23"/>
            <p:cNvSpPr/>
            <p:nvPr/>
          </p:nvSpPr>
          <p:spPr>
            <a:xfrm>
              <a:off x="8932320" y="3048120"/>
              <a:ext cx="3259080" cy="380916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>
              <a:outerShdw blurRad="38160" dir="5400000" dist="25560" rotWithShape="0">
                <a:srgbClr val="000000">
                  <a:alpha val="35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/>
          </p:style>
        </p:sp>
        <p:sp>
          <p:nvSpPr>
            <p:cNvPr id="6" name="Rectangle 27"/>
            <p:cNvSpPr/>
            <p:nvPr/>
          </p:nvSpPr>
          <p:spPr>
            <a:xfrm>
              <a:off x="9334440" y="-8640"/>
              <a:ext cx="2853720" cy="6865920"/>
            </a:xfrm>
            <a:custGeom>
              <a:avLst/>
              <a:gdLst/>
              <a:ah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>
              <a:outerShdw blurRad="38160" dir="5400000" dist="25560" rotWithShape="0">
                <a:srgbClr val="000000">
                  <a:alpha val="35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/>
          </p:style>
        </p:sp>
        <p:sp>
          <p:nvSpPr>
            <p:cNvPr id="7" name="Rectangle 28"/>
            <p:cNvSpPr/>
            <p:nvPr/>
          </p:nvSpPr>
          <p:spPr>
            <a:xfrm>
              <a:off x="10898640" y="-8640"/>
              <a:ext cx="1289520" cy="6865920"/>
            </a:xfrm>
            <a:custGeom>
              <a:avLst/>
              <a:gdLst/>
              <a:ah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>
              <a:outerShdw blurRad="38160" dir="5400000" dist="25560" rotWithShape="0">
                <a:srgbClr val="000000">
                  <a:alpha val="35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/>
          </p:style>
        </p:sp>
        <p:sp>
          <p:nvSpPr>
            <p:cNvPr id="8" name="Rectangle 29"/>
            <p:cNvSpPr/>
            <p:nvPr/>
          </p:nvSpPr>
          <p:spPr>
            <a:xfrm>
              <a:off x="10938960" y="-8640"/>
              <a:ext cx="1249200" cy="6865920"/>
            </a:xfrm>
            <a:custGeom>
              <a:avLst/>
              <a:gdLst/>
              <a:ah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>
              <a:outerShdw blurRad="38160" dir="5400000" dist="25560" rotWithShape="0">
                <a:srgbClr val="000000">
                  <a:alpha val="35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/>
          </p:style>
        </p:sp>
        <p:sp>
          <p:nvSpPr>
            <p:cNvPr id="9" name="Isosceles Triangle 27"/>
            <p:cNvSpPr/>
            <p:nvPr/>
          </p:nvSpPr>
          <p:spPr>
            <a:xfrm>
              <a:off x="10371600" y="3589920"/>
              <a:ext cx="1816560" cy="326736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outerShdw blurRad="38160" dir="5400000" dist="25560" rotWithShape="0">
                <a:srgbClr val="000000">
                  <a:alpha val="35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/>
          </p:style>
        </p:sp>
        <p:sp>
          <p:nvSpPr>
            <p:cNvPr id="10" name="Isosceles Triangle 28"/>
            <p:cNvSpPr/>
            <p:nvPr/>
          </p:nvSpPr>
          <p:spPr>
            <a:xfrm>
              <a:off x="0" y="4013280"/>
              <a:ext cx="447840" cy="28440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>
              <a:outerShdw blurRad="38160" dir="5400000" dist="25560" rotWithShape="0">
                <a:srgbClr val="000000">
                  <a:alpha val="35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/>
          </p:style>
        </p:sp>
      </p:grpSp>
      <p:grpSp>
        <p:nvGrpSpPr>
          <p:cNvPr id="11" name="Group 6"/>
          <p:cNvGrpSpPr/>
          <p:nvPr/>
        </p:nvGrpSpPr>
        <p:grpSpPr>
          <a:xfrm>
            <a:off x="720" y="-8640"/>
            <a:ext cx="12190680" cy="6866640"/>
            <a:chOff x="720" y="-8640"/>
            <a:chExt cx="12190680" cy="6866640"/>
          </a:xfrm>
        </p:grpSpPr>
        <p:sp>
          <p:nvSpPr>
            <p:cNvPr id="12" name="Straight Connector 31"/>
            <p:cNvSpPr/>
            <p:nvPr/>
          </p:nvSpPr>
          <p:spPr>
            <a:xfrm>
              <a:off x="9370800" y="0"/>
              <a:ext cx="1219320" cy="6858000"/>
            </a:xfrm>
            <a:prstGeom prst="line">
              <a:avLst/>
            </a:prstGeom>
            <a:ln cap="rnd" w="9525">
              <a:solidFill>
                <a:srgbClr val="bfbfbf"/>
              </a:solidFill>
              <a:round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/>
          </p:style>
        </p:sp>
        <p:sp>
          <p:nvSpPr>
            <p:cNvPr id="13" name="Straight Connector 20"/>
            <p:cNvSpPr/>
            <p:nvPr/>
          </p:nvSpPr>
          <p:spPr>
            <a:xfrm flipH="1">
              <a:off x="7425000" y="3681360"/>
              <a:ext cx="4763520" cy="3176640"/>
            </a:xfrm>
            <a:prstGeom prst="line">
              <a:avLst/>
            </a:prstGeom>
            <a:ln cap="rnd" w="9525">
              <a:solidFill>
                <a:srgbClr val="d9d9d9"/>
              </a:solidFill>
              <a:round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/>
          </p:style>
        </p:sp>
        <p:sp>
          <p:nvSpPr>
            <p:cNvPr id="14" name="Rectangle 23"/>
            <p:cNvSpPr/>
            <p:nvPr/>
          </p:nvSpPr>
          <p:spPr>
            <a:xfrm>
              <a:off x="9181440" y="-8640"/>
              <a:ext cx="3006720" cy="6865920"/>
            </a:xfrm>
            <a:custGeom>
              <a:avLst/>
              <a:gdLst/>
              <a:ah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>
              <a:outerShdw blurRad="38160" dir="5400000" dist="25560" rotWithShape="0">
                <a:srgbClr val="000000">
                  <a:alpha val="35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/>
          </p:style>
        </p:sp>
        <p:sp>
          <p:nvSpPr>
            <p:cNvPr id="15" name="Rectangle 25"/>
            <p:cNvSpPr/>
            <p:nvPr/>
          </p:nvSpPr>
          <p:spPr>
            <a:xfrm>
              <a:off x="9603360" y="-8640"/>
              <a:ext cx="2587680" cy="6865920"/>
            </a:xfrm>
            <a:custGeom>
              <a:avLst/>
              <a:gdLst/>
              <a:ah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>
              <a:outerShdw blurRad="38160" dir="5400000" dist="25560" rotWithShape="0">
                <a:srgbClr val="000000">
                  <a:alpha val="35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/>
          </p:style>
        </p:sp>
        <p:sp>
          <p:nvSpPr>
            <p:cNvPr id="16" name="Isosceles Triangle 26"/>
            <p:cNvSpPr/>
            <p:nvPr/>
          </p:nvSpPr>
          <p:spPr>
            <a:xfrm>
              <a:off x="8932320" y="3048120"/>
              <a:ext cx="3259080" cy="380916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>
              <a:outerShdw blurRad="38160" dir="5400000" dist="25560" rotWithShape="0">
                <a:srgbClr val="000000">
                  <a:alpha val="35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/>
          </p:style>
        </p:sp>
        <p:sp>
          <p:nvSpPr>
            <p:cNvPr id="17" name="Rectangle 27"/>
            <p:cNvSpPr/>
            <p:nvPr/>
          </p:nvSpPr>
          <p:spPr>
            <a:xfrm>
              <a:off x="9334440" y="-8640"/>
              <a:ext cx="2853720" cy="6865920"/>
            </a:xfrm>
            <a:custGeom>
              <a:avLst/>
              <a:gdLst/>
              <a:ah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>
              <a:outerShdw blurRad="38160" dir="5400000" dist="25560" rotWithShape="0">
                <a:srgbClr val="000000">
                  <a:alpha val="35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/>
          </p:style>
        </p:sp>
        <p:sp>
          <p:nvSpPr>
            <p:cNvPr id="18" name="Rectangle 28"/>
            <p:cNvSpPr/>
            <p:nvPr/>
          </p:nvSpPr>
          <p:spPr>
            <a:xfrm>
              <a:off x="10898640" y="-8640"/>
              <a:ext cx="1289520" cy="6865920"/>
            </a:xfrm>
            <a:custGeom>
              <a:avLst/>
              <a:gdLst/>
              <a:ah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>
              <a:outerShdw blurRad="38160" dir="5400000" dist="25560" rotWithShape="0">
                <a:srgbClr val="000000">
                  <a:alpha val="35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/>
          </p:style>
        </p:sp>
        <p:sp>
          <p:nvSpPr>
            <p:cNvPr id="19" name="Rectangle 29"/>
            <p:cNvSpPr/>
            <p:nvPr/>
          </p:nvSpPr>
          <p:spPr>
            <a:xfrm>
              <a:off x="10938960" y="-8640"/>
              <a:ext cx="1249200" cy="6865920"/>
            </a:xfrm>
            <a:custGeom>
              <a:avLst/>
              <a:gdLst/>
              <a:ah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>
              <a:outerShdw blurRad="38160" dir="5400000" dist="25560" rotWithShape="0">
                <a:srgbClr val="000000">
                  <a:alpha val="35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/>
          </p:style>
        </p:sp>
        <p:sp>
          <p:nvSpPr>
            <p:cNvPr id="20" name="Isosceles Triangle 30"/>
            <p:cNvSpPr/>
            <p:nvPr/>
          </p:nvSpPr>
          <p:spPr>
            <a:xfrm>
              <a:off x="10371600" y="3589920"/>
              <a:ext cx="1816560" cy="326736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outerShdw blurRad="38160" dir="5400000" dist="25560" rotWithShape="0">
                <a:srgbClr val="000000">
                  <a:alpha val="35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/>
          </p:style>
        </p:sp>
        <p:sp>
          <p:nvSpPr>
            <p:cNvPr id="21" name="Isosceles Triangle 18"/>
            <p:cNvSpPr/>
            <p:nvPr/>
          </p:nvSpPr>
          <p:spPr>
            <a:xfrm rot="10800000">
              <a:off x="720" y="720"/>
              <a:ext cx="842040" cy="566532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>
              <a:outerShdw blurRad="38160" dir="5400000" dist="25560" rotWithShape="0">
                <a:srgbClr val="000000">
                  <a:alpha val="35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/>
          </p:style>
        </p:sp>
      </p:grpSp>
      <p:sp>
        <p:nvSpPr>
          <p:cNvPr id="22" name="PlaceHolder 1"/>
          <p:cNvSpPr>
            <a:spLocks noGrp="1"/>
          </p:cNvSpPr>
          <p:nvPr>
            <p:ph type="title"/>
          </p:nvPr>
        </p:nvSpPr>
        <p:spPr>
          <a:xfrm>
            <a:off x="677160" y="609480"/>
            <a:ext cx="8596080" cy="13201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r>
              <a:rPr b="0" lang="en-GB" sz="1800" spc="-1" strike="noStrike">
                <a:latin typeface="Arial"/>
              </a:rPr>
              <a:t>Click to edit the title text format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3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latin typeface="Arial"/>
              </a:rPr>
              <a:t>Click to edit the outline text format</a:t>
            </a:r>
            <a:endParaRPr b="0" lang="en-GB" sz="32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latin typeface="Arial"/>
              </a:rPr>
              <a:t>Second Outline Level</a:t>
            </a:r>
            <a:endParaRPr b="0" lang="en-GB" sz="2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latin typeface="Arial"/>
              </a:rPr>
              <a:t>Third Outline Level</a:t>
            </a:r>
            <a:endParaRPr b="0" lang="en-GB" sz="24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latin typeface="Arial"/>
              </a:rPr>
              <a:t>Fourth Outline Level</a:t>
            </a:r>
            <a:endParaRPr b="0" lang="en-GB" sz="20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Fifth Outline Level</a:t>
            </a:r>
            <a:endParaRPr b="0" lang="en-GB" sz="20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Sixth Outline Level</a:t>
            </a:r>
            <a:endParaRPr b="0" lang="en-GB" sz="20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Seventh Outline Level</a:t>
            </a:r>
            <a:endParaRPr b="0" lang="en-GB" sz="20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0" name="Group 6"/>
          <p:cNvGrpSpPr/>
          <p:nvPr/>
        </p:nvGrpSpPr>
        <p:grpSpPr>
          <a:xfrm>
            <a:off x="0" y="-8640"/>
            <a:ext cx="12191400" cy="6866640"/>
            <a:chOff x="0" y="-8640"/>
            <a:chExt cx="12191400" cy="6866640"/>
          </a:xfrm>
        </p:grpSpPr>
        <p:sp>
          <p:nvSpPr>
            <p:cNvPr id="61" name="Straight Connector 19"/>
            <p:cNvSpPr/>
            <p:nvPr/>
          </p:nvSpPr>
          <p:spPr>
            <a:xfrm>
              <a:off x="9370800" y="0"/>
              <a:ext cx="1219320" cy="6858000"/>
            </a:xfrm>
            <a:prstGeom prst="line">
              <a:avLst/>
            </a:prstGeom>
            <a:ln cap="rnd" w="9525">
              <a:solidFill>
                <a:srgbClr val="bfbfbf"/>
              </a:solidFill>
              <a:round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/>
          </p:style>
        </p:sp>
        <p:sp>
          <p:nvSpPr>
            <p:cNvPr id="62" name="Straight Connector 20"/>
            <p:cNvSpPr/>
            <p:nvPr/>
          </p:nvSpPr>
          <p:spPr>
            <a:xfrm flipH="1">
              <a:off x="7425000" y="3681360"/>
              <a:ext cx="4763520" cy="3176640"/>
            </a:xfrm>
            <a:prstGeom prst="line">
              <a:avLst/>
            </a:prstGeom>
            <a:ln cap="rnd" w="9525">
              <a:solidFill>
                <a:srgbClr val="d9d9d9"/>
              </a:solidFill>
              <a:round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/>
          </p:style>
        </p:sp>
        <p:sp>
          <p:nvSpPr>
            <p:cNvPr id="63" name="Rectangle 23"/>
            <p:cNvSpPr/>
            <p:nvPr/>
          </p:nvSpPr>
          <p:spPr>
            <a:xfrm>
              <a:off x="9181440" y="-8640"/>
              <a:ext cx="3006720" cy="6865920"/>
            </a:xfrm>
            <a:custGeom>
              <a:avLst/>
              <a:gdLst/>
              <a:ah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>
              <a:outerShdw blurRad="38160" dir="5400000" dist="25560" rotWithShape="0">
                <a:srgbClr val="000000">
                  <a:alpha val="35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/>
          </p:style>
        </p:sp>
        <p:sp>
          <p:nvSpPr>
            <p:cNvPr id="64" name="Rectangle 25"/>
            <p:cNvSpPr/>
            <p:nvPr/>
          </p:nvSpPr>
          <p:spPr>
            <a:xfrm>
              <a:off x="9603360" y="-8640"/>
              <a:ext cx="2587680" cy="6865920"/>
            </a:xfrm>
            <a:custGeom>
              <a:avLst/>
              <a:gdLst/>
              <a:ah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>
              <a:outerShdw blurRad="38160" dir="5400000" dist="25560" rotWithShape="0">
                <a:srgbClr val="000000">
                  <a:alpha val="35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/>
          </p:style>
        </p:sp>
        <p:sp>
          <p:nvSpPr>
            <p:cNvPr id="65" name="Isosceles Triangle 23"/>
            <p:cNvSpPr/>
            <p:nvPr/>
          </p:nvSpPr>
          <p:spPr>
            <a:xfrm>
              <a:off x="8932320" y="3048120"/>
              <a:ext cx="3259080" cy="380916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>
              <a:outerShdw blurRad="38160" dir="5400000" dist="25560" rotWithShape="0">
                <a:srgbClr val="000000">
                  <a:alpha val="35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/>
          </p:style>
        </p:sp>
        <p:sp>
          <p:nvSpPr>
            <p:cNvPr id="66" name="Rectangle 27"/>
            <p:cNvSpPr/>
            <p:nvPr/>
          </p:nvSpPr>
          <p:spPr>
            <a:xfrm>
              <a:off x="9334440" y="-8640"/>
              <a:ext cx="2853720" cy="6865920"/>
            </a:xfrm>
            <a:custGeom>
              <a:avLst/>
              <a:gdLst/>
              <a:ah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>
              <a:outerShdw blurRad="38160" dir="5400000" dist="25560" rotWithShape="0">
                <a:srgbClr val="000000">
                  <a:alpha val="35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/>
          </p:style>
        </p:sp>
        <p:sp>
          <p:nvSpPr>
            <p:cNvPr id="67" name="Rectangle 28"/>
            <p:cNvSpPr/>
            <p:nvPr/>
          </p:nvSpPr>
          <p:spPr>
            <a:xfrm>
              <a:off x="10898640" y="-8640"/>
              <a:ext cx="1289520" cy="6865920"/>
            </a:xfrm>
            <a:custGeom>
              <a:avLst/>
              <a:gdLst/>
              <a:ah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>
              <a:outerShdw blurRad="38160" dir="5400000" dist="25560" rotWithShape="0">
                <a:srgbClr val="000000">
                  <a:alpha val="35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/>
          </p:style>
        </p:sp>
        <p:sp>
          <p:nvSpPr>
            <p:cNvPr id="68" name="Rectangle 29"/>
            <p:cNvSpPr/>
            <p:nvPr/>
          </p:nvSpPr>
          <p:spPr>
            <a:xfrm>
              <a:off x="10938960" y="-8640"/>
              <a:ext cx="1249200" cy="6865920"/>
            </a:xfrm>
            <a:custGeom>
              <a:avLst/>
              <a:gdLst/>
              <a:ah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>
              <a:outerShdw blurRad="38160" dir="5400000" dist="25560" rotWithShape="0">
                <a:srgbClr val="000000">
                  <a:alpha val="35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/>
          </p:style>
        </p:sp>
        <p:sp>
          <p:nvSpPr>
            <p:cNvPr id="69" name="Isosceles Triangle 27"/>
            <p:cNvSpPr/>
            <p:nvPr/>
          </p:nvSpPr>
          <p:spPr>
            <a:xfrm>
              <a:off x="10371600" y="3589920"/>
              <a:ext cx="1816560" cy="326736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outerShdw blurRad="38160" dir="5400000" dist="25560" rotWithShape="0">
                <a:srgbClr val="000000">
                  <a:alpha val="35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/>
          </p:style>
        </p:sp>
        <p:sp>
          <p:nvSpPr>
            <p:cNvPr id="70" name="Isosceles Triangle 28"/>
            <p:cNvSpPr/>
            <p:nvPr/>
          </p:nvSpPr>
          <p:spPr>
            <a:xfrm>
              <a:off x="0" y="4013280"/>
              <a:ext cx="447840" cy="28440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>
              <a:outerShdw blurRad="38160" dir="5400000" dist="25560" rotWithShape="0">
                <a:srgbClr val="000000">
                  <a:alpha val="35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/>
          </p:style>
        </p:sp>
      </p:grpSp>
      <p:sp>
        <p:nvSpPr>
          <p:cNvPr id="7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/>
            <a:r>
              <a:rPr b="0" lang="en-GB" sz="4400" spc="-1" strike="noStrike">
                <a:latin typeface="Arial"/>
              </a:rPr>
              <a:t>Click to edit the title text format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72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latin typeface="Arial"/>
              </a:rPr>
              <a:t>Click to edit the outline text format</a:t>
            </a:r>
            <a:endParaRPr b="0" lang="en-GB" sz="32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latin typeface="Arial"/>
              </a:rPr>
              <a:t>Second Outline Level</a:t>
            </a:r>
            <a:endParaRPr b="0" lang="en-GB" sz="2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latin typeface="Arial"/>
              </a:rPr>
              <a:t>Third Outline Level</a:t>
            </a:r>
            <a:endParaRPr b="0" lang="en-GB" sz="24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latin typeface="Arial"/>
              </a:rPr>
              <a:t>Fourth Outline Level</a:t>
            </a:r>
            <a:endParaRPr b="0" lang="en-GB" sz="20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Fifth Outline Level</a:t>
            </a:r>
            <a:endParaRPr b="0" lang="en-GB" sz="20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Sixth Outline Level</a:t>
            </a:r>
            <a:endParaRPr b="0" lang="en-GB" sz="20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Seventh Outline Level</a:t>
            </a:r>
            <a:endParaRPr b="0" lang="en-GB" sz="20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image" Target="../media/image1.png"/><Relationship Id="rId2" Type="http://schemas.openxmlformats.org/officeDocument/2006/relationships/slideLayout" Target="../slideLayouts/slideLayout3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1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1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1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16.xml.rels><?xml version="1.0" encoding="UTF-8"?>
<Relationships xmlns="http://schemas.openxmlformats.org/package/2006/relationships"><Relationship Id="rId1" Type="http://schemas.openxmlformats.org/officeDocument/2006/relationships/hyperlink" Target="https://www.pret.co.uk/en-GB/pret-jobs" TargetMode="External"/><Relationship Id="rId2" Type="http://schemas.openxmlformats.org/officeDocument/2006/relationships/hyperlink" Target="https://www.cipd.org/uk/knowledge/factsheets/recruitment-factsheet/" TargetMode="External"/><Relationship Id="rId3" Type="http://schemas.openxmlformats.org/officeDocument/2006/relationships/slideLayout" Target="../slideLayouts/slideLayout13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PlaceHolder 1"/>
          <p:cNvSpPr>
            <a:spLocks noGrp="1"/>
          </p:cNvSpPr>
          <p:nvPr>
            <p:ph type="title"/>
          </p:nvPr>
        </p:nvSpPr>
        <p:spPr>
          <a:xfrm>
            <a:off x="1113840" y="3130200"/>
            <a:ext cx="4035600" cy="2386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97000"/>
          </a:bodyPr>
          <a:p>
            <a:pPr>
              <a:lnSpc>
                <a:spcPct val="100000"/>
              </a:lnSpc>
            </a:pPr>
            <a:r>
              <a:rPr b="0" lang="en-GB" sz="32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Recruitment and Learning &amp; Development at Pret A Manger Coffee Shop</a:t>
            </a:r>
            <a:endParaRPr b="0" lang="en-GB" sz="3200" spc="-1" strike="noStrike">
              <a:latin typeface="Arial"/>
            </a:endParaRPr>
          </a:p>
        </p:txBody>
      </p:sp>
      <p:sp>
        <p:nvSpPr>
          <p:cNvPr id="110" name="PlaceHolder 2"/>
          <p:cNvSpPr>
            <a:spLocks noGrp="1"/>
          </p:cNvSpPr>
          <p:nvPr>
            <p:ph type="subTitle"/>
          </p:nvPr>
        </p:nvSpPr>
        <p:spPr>
          <a:xfrm>
            <a:off x="1113840" y="1122480"/>
            <a:ext cx="4035600" cy="1709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b">
            <a:normAutofit/>
          </a:bodyPr>
          <a:p>
            <a:pPr>
              <a:lnSpc>
                <a:spcPct val="100000"/>
              </a:lnSpc>
              <a:spcBef>
                <a:spcPts val="1001"/>
              </a:spcBef>
              <a:tabLst>
                <a:tab algn="l" pos="0"/>
              </a:tabLst>
            </a:pPr>
            <a:r>
              <a:rPr b="0" lang="en-GB" sz="18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Presented By: Yasir Ibrahem</a:t>
            </a:r>
            <a:br/>
            <a:r>
              <a:rPr b="0" lang="en-GB" sz="18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Student ID: 2429666</a:t>
            </a:r>
            <a:br/>
            <a:r>
              <a:rPr b="0" lang="en-GB" sz="18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Module: </a:t>
            </a:r>
            <a:r>
              <a:rPr b="0" lang="en-GB" sz="1800" spc="-1" strike="noStrike">
                <a:solidFill>
                  <a:srgbClr val="21252e"/>
                </a:solidFill>
                <a:highlight>
                  <a:srgbClr val="ffffff"/>
                </a:highlight>
                <a:latin typeface="Trebuchet MS"/>
                <a:ea typeface="Trebuchet MS"/>
              </a:rPr>
              <a:t>LCLM5002 Developing and Managing Individuals and Teams</a:t>
            </a:r>
            <a:br/>
            <a:r>
              <a:rPr b="0" lang="en-GB" sz="18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Lecturer: Faizu Edu</a:t>
            </a:r>
            <a:br/>
            <a:r>
              <a:rPr b="0" lang="en-GB" sz="18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Date: 21/03/2026</a:t>
            </a:r>
            <a:endParaRPr b="0" lang="en-GB" sz="1800" spc="-1" strike="noStrike">
              <a:latin typeface="Arial"/>
            </a:endParaRPr>
          </a:p>
        </p:txBody>
      </p:sp>
      <p:pic>
        <p:nvPicPr>
          <p:cNvPr id="111" name="Picture 3" descr="A red sign with white text&#10;&#10;AI-generated content may be incorrect."/>
          <p:cNvPicPr/>
          <p:nvPr/>
        </p:nvPicPr>
        <p:blipFill>
          <a:blip r:embed="rId1"/>
          <a:srcRect l="553" t="0" r="3045" b="0"/>
          <a:stretch/>
        </p:blipFill>
        <p:spPr>
          <a:xfrm>
            <a:off x="5922360" y="666720"/>
            <a:ext cx="5535360" cy="546516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PlaceHolder 1"/>
          <p:cNvSpPr>
            <a:spLocks noGrp="1"/>
          </p:cNvSpPr>
          <p:nvPr>
            <p:ph type="title"/>
          </p:nvPr>
        </p:nvSpPr>
        <p:spPr>
          <a:xfrm>
            <a:off x="838080" y="365040"/>
            <a:ext cx="10514880" cy="76428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rm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21252e"/>
                </a:solidFill>
                <a:latin typeface="Aptos"/>
              </a:rPr>
              <a:t>Slide 2: Table of Contents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13" name="PlaceHolder 2"/>
          <p:cNvSpPr>
            <a:spLocks noGrp="1"/>
          </p:cNvSpPr>
          <p:nvPr>
            <p:ph/>
          </p:nvPr>
        </p:nvSpPr>
        <p:spPr>
          <a:xfrm>
            <a:off x="838080" y="1394280"/>
            <a:ext cx="10514880" cy="508392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Autofit/>
          </a:bodyPr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1200" spc="-1" strike="noStrike">
                <a:solidFill>
                  <a:srgbClr val="404040"/>
                </a:solidFill>
                <a:latin typeface="Trebuchet MS"/>
                <a:ea typeface="Trebuchet MS"/>
              </a:rPr>
              <a:t>Welcome to Pret A Manger</a:t>
            </a:r>
            <a:endParaRPr b="0" lang="en-GB" sz="1200" spc="-1" strike="noStrike">
              <a:latin typeface="Arial"/>
            </a:endParaRPr>
          </a:p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1200" spc="-1" strike="noStrike">
                <a:solidFill>
                  <a:srgbClr val="404040"/>
                </a:solidFill>
                <a:latin typeface="Trebuchet MS"/>
                <a:ea typeface="Trebuchet MS"/>
              </a:rPr>
              <a:t>Our Commitment to People</a:t>
            </a:r>
            <a:endParaRPr b="0" lang="en-GB" sz="1200" spc="-1" strike="noStrike">
              <a:latin typeface="Arial"/>
            </a:endParaRPr>
          </a:p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1200" spc="-1" strike="noStrike">
                <a:solidFill>
                  <a:srgbClr val="404040"/>
                </a:solidFill>
                <a:latin typeface="Trebuchet MS"/>
                <a:ea typeface="Trebuchet MS"/>
              </a:rPr>
              <a:t>The Recruitment Journey: Overview</a:t>
            </a:r>
            <a:endParaRPr b="0" lang="en-GB" sz="1200" spc="-1" strike="noStrike">
              <a:latin typeface="Arial"/>
            </a:endParaRPr>
          </a:p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1200" spc="-1" strike="noStrike">
                <a:solidFill>
                  <a:srgbClr val="404040"/>
                </a:solidFill>
                <a:latin typeface="Trebuchet MS"/>
                <a:ea typeface="Trebuchet MS"/>
              </a:rPr>
              <a:t>Step 1: Job Analysis - Understanding the Core</a:t>
            </a:r>
            <a:endParaRPr b="0" lang="en-GB" sz="1200" spc="-1" strike="noStrike">
              <a:latin typeface="Arial"/>
            </a:endParaRPr>
          </a:p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1200" spc="-1" strike="noStrike">
                <a:solidFill>
                  <a:srgbClr val="404040"/>
                </a:solidFill>
                <a:latin typeface="Trebuchet MS"/>
                <a:ea typeface="Trebuchet MS"/>
              </a:rPr>
              <a:t>Step 2: Job Description - Defining the Role</a:t>
            </a:r>
            <a:endParaRPr b="0" lang="en-GB" sz="1200" spc="-1" strike="noStrike">
              <a:latin typeface="Arial"/>
            </a:endParaRPr>
          </a:p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1200" spc="-1" strike="noStrike">
                <a:solidFill>
                  <a:srgbClr val="404040"/>
                </a:solidFill>
                <a:latin typeface="Trebuchet MS"/>
                <a:ea typeface="Trebuchet MS"/>
              </a:rPr>
              <a:t>Step 3: Person Specification - Who We're Looking For</a:t>
            </a:r>
            <a:endParaRPr b="0" lang="en-GB" sz="1200" spc="-1" strike="noStrike">
              <a:latin typeface="Arial"/>
            </a:endParaRPr>
          </a:p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1200" spc="-1" strike="noStrike">
                <a:solidFill>
                  <a:srgbClr val="404040"/>
                </a:solidFill>
                <a:latin typeface="Trebuchet MS"/>
                <a:ea typeface="Trebuchet MS"/>
              </a:rPr>
              <a:t>Step 4: Sourcing &amp; Screening Talent</a:t>
            </a:r>
            <a:endParaRPr b="0" lang="en-GB" sz="1200" spc="-1" strike="noStrike">
              <a:latin typeface="Arial"/>
            </a:endParaRPr>
          </a:p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1200" spc="-1" strike="noStrike">
                <a:solidFill>
                  <a:srgbClr val="404040"/>
                </a:solidFill>
                <a:latin typeface="Trebuchet MS"/>
                <a:ea typeface="Trebuchet MS"/>
              </a:rPr>
              <a:t>Step 5: Interview &amp; Selection Process</a:t>
            </a:r>
            <a:endParaRPr b="0" lang="en-GB" sz="1200" spc="-1" strike="noStrike">
              <a:latin typeface="Arial"/>
            </a:endParaRPr>
          </a:p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1200" spc="-1" strike="noStrike">
                <a:solidFill>
                  <a:srgbClr val="404040"/>
                </a:solidFill>
                <a:latin typeface="Trebuchet MS"/>
                <a:ea typeface="Trebuchet MS"/>
              </a:rPr>
              <a:t>Onboarding the New Team Member</a:t>
            </a:r>
            <a:endParaRPr b="0" lang="en-GB" sz="1200" spc="-1" strike="noStrike">
              <a:latin typeface="Arial"/>
            </a:endParaRPr>
          </a:p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1200" spc="-1" strike="noStrike">
                <a:solidFill>
                  <a:srgbClr val="404040"/>
                </a:solidFill>
                <a:latin typeface="Trebuchet MS"/>
                <a:ea typeface="Trebuchet MS"/>
              </a:rPr>
              <a:t>Why Learning &amp; Development Matters</a:t>
            </a:r>
            <a:endParaRPr b="0" lang="en-GB" sz="1200" spc="-1" strike="noStrike">
              <a:latin typeface="Arial"/>
            </a:endParaRPr>
          </a:p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1200" spc="-1" strike="noStrike">
                <a:solidFill>
                  <a:srgbClr val="404040"/>
                </a:solidFill>
                <a:latin typeface="Trebuchet MS"/>
                <a:ea typeface="Trebuchet MS"/>
              </a:rPr>
              <a:t>Identifying Individual Needs</a:t>
            </a:r>
            <a:endParaRPr b="0" lang="en-GB" sz="1200" spc="-1" strike="noStrike">
              <a:latin typeface="Arial"/>
            </a:endParaRPr>
          </a:p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1200" spc="-1" strike="noStrike">
                <a:solidFill>
                  <a:srgbClr val="404040"/>
                </a:solidFill>
                <a:latin typeface="Trebuchet MS"/>
                <a:ea typeface="Trebuchet MS"/>
              </a:rPr>
              <a:t>Behaviourist Approach in Practice</a:t>
            </a:r>
            <a:endParaRPr b="0" lang="en-GB" sz="1200" spc="-1" strike="noStrike">
              <a:latin typeface="Arial"/>
            </a:endParaRPr>
          </a:p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1200" spc="-1" strike="noStrike">
                <a:solidFill>
                  <a:srgbClr val="404040"/>
                </a:solidFill>
                <a:latin typeface="Trebuchet MS"/>
                <a:ea typeface="Trebuchet MS"/>
              </a:rPr>
              <a:t>Cognitivist Approach in Practice</a:t>
            </a:r>
            <a:endParaRPr b="0" lang="en-GB" sz="1200" spc="-1" strike="noStrike">
              <a:latin typeface="Arial"/>
            </a:endParaRPr>
          </a:p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1200" spc="-1" strike="noStrike">
                <a:solidFill>
                  <a:srgbClr val="404040"/>
                </a:solidFill>
                <a:latin typeface="Trebuchet MS"/>
                <a:ea typeface="Trebuchet MS"/>
              </a:rPr>
              <a:t>Humanist/Experiential Approach in Practice</a:t>
            </a:r>
            <a:endParaRPr b="0" lang="en-GB" sz="1200" spc="-1" strike="noStrike">
              <a:latin typeface="Arial"/>
            </a:endParaRPr>
          </a:p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1200" spc="-1" strike="noStrike">
                <a:solidFill>
                  <a:srgbClr val="404040"/>
                </a:solidFill>
                <a:latin typeface="Trebuchet MS"/>
                <a:ea typeface="Trebuchet MS"/>
              </a:rPr>
              <a:t>Conclusion: Sustaining Excellence</a:t>
            </a:r>
            <a:endParaRPr b="0" lang="en-GB" sz="1200" spc="-1" strike="noStrike">
              <a:latin typeface="Arial"/>
            </a:endParaRPr>
          </a:p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1200" spc="-1" strike="noStrike">
                <a:solidFill>
                  <a:srgbClr val="404040"/>
                </a:solidFill>
                <a:latin typeface="Trebuchet MS"/>
                <a:ea typeface="Trebuchet MS"/>
              </a:rPr>
              <a:t>References</a:t>
            </a:r>
            <a:endParaRPr b="0" lang="en-GB" sz="1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001"/>
              </a:spcBef>
            </a:pPr>
            <a:endParaRPr b="0" lang="en-GB" sz="1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PlaceHolder 1"/>
          <p:cNvSpPr>
            <a:spLocks noGrp="1"/>
          </p:cNvSpPr>
          <p:nvPr>
            <p:ph type="title"/>
          </p:nvPr>
        </p:nvSpPr>
        <p:spPr>
          <a:xfrm>
            <a:off x="838080" y="365040"/>
            <a:ext cx="10514880" cy="82152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rmAutofit/>
          </a:bodyPr>
          <a:p>
            <a:pPr>
              <a:lnSpc>
                <a:spcPct val="100000"/>
              </a:lnSpc>
            </a:pPr>
            <a:r>
              <a:rPr b="1" lang="en-GB" sz="2400" spc="-1" strike="noStrike">
                <a:solidFill>
                  <a:srgbClr val="21252e"/>
                </a:solidFill>
                <a:highlight>
                  <a:srgbClr val="ffffff"/>
                </a:highlight>
                <a:latin typeface="Aptos"/>
              </a:rPr>
              <a:t>Slide 3: Welcome to Pret A Manger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/>
          </p:nvPr>
        </p:nvSpPr>
        <p:spPr>
          <a:xfrm>
            <a:off x="838080" y="1969560"/>
            <a:ext cx="10514880" cy="420696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rmAutofit/>
          </a:bodyPr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20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Our Identity: A prominent UK-based retailer focused on fresh food and artisan coffee.</a:t>
            </a:r>
            <a:endParaRPr b="0" lang="en-GB" sz="2000" spc="-1" strike="noStrike">
              <a:latin typeface="Arial"/>
            </a:endParaRPr>
          </a:p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20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Core Purpose: To serve delicious, high-quality food and coffee, whilst making a positive impact.</a:t>
            </a:r>
            <a:endParaRPr b="0" lang="en-GB" sz="2000" spc="-1" strike="noStrike">
              <a:latin typeface="Arial"/>
            </a:endParaRPr>
          </a:p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20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Brand Pillars: Freshness, quality ingredients, speed of service, and genuine customer care.</a:t>
            </a:r>
            <a:endParaRPr b="0" lang="en-GB" sz="2000" spc="-1" strike="noStrike">
              <a:latin typeface="Arial"/>
            </a:endParaRPr>
          </a:p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20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The People Factor: Our dedicated teams are crucial in delivering the Pret experience daily.</a:t>
            </a:r>
            <a:endParaRPr b="0" lang="en-GB" sz="20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001"/>
              </a:spcBef>
            </a:pPr>
            <a:endParaRPr b="0" lang="en-GB" sz="2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PlaceHolder 1"/>
          <p:cNvSpPr>
            <a:spLocks noGrp="1"/>
          </p:cNvSpPr>
          <p:nvPr>
            <p:ph type="title"/>
          </p:nvPr>
        </p:nvSpPr>
        <p:spPr>
          <a:xfrm>
            <a:off x="677160" y="609480"/>
            <a:ext cx="8596080" cy="132012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rm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21252e"/>
                </a:solidFill>
                <a:latin typeface="Aptos"/>
              </a:rPr>
              <a:t>Slide 4: Our Commitment to People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/>
          </p:nvPr>
        </p:nvSpPr>
        <p:spPr>
          <a:xfrm>
            <a:off x="838080" y="1825560"/>
            <a:ext cx="10514880" cy="465264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rmAutofit/>
          </a:bodyPr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24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 </a:t>
            </a:r>
            <a:r>
              <a:rPr b="0" lang="en-GB" sz="24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our team members.</a:t>
            </a:r>
            <a:endParaRPr b="0" lang="en-GB" sz="2400" spc="-1" strike="noStrike">
              <a:latin typeface="Arial"/>
            </a:endParaRPr>
          </a:p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24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Growth Mindset: Encouraging continuous learning and development is key to our success.</a:t>
            </a:r>
            <a:endParaRPr b="0" lang="en-GB" sz="2400" spc="-1" strike="noStrike">
              <a:latin typeface="Arial"/>
            </a:endParaRPr>
          </a:p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24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Teamwork &amp; Efficiency: Balancing collaborative efforts with individual accountability for operational smoothness.</a:t>
            </a:r>
            <a:endParaRPr b="0" lang="en-GB" sz="2400" spc="-1" strike="noStrike">
              <a:latin typeface="Arial"/>
            </a:endParaRPr>
          </a:p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24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Recognition: Valuing the specific skills and contributions of each team member.</a:t>
            </a:r>
            <a:endParaRPr b="0" lang="en-GB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001"/>
              </a:spcBef>
            </a:pPr>
            <a:endParaRPr b="0" lang="en-GB" sz="24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PlaceHolder 1"/>
          <p:cNvSpPr>
            <a:spLocks noGrp="1"/>
          </p:cNvSpPr>
          <p:nvPr>
            <p:ph type="title"/>
          </p:nvPr>
        </p:nvSpPr>
        <p:spPr>
          <a:xfrm>
            <a:off x="677160" y="609480"/>
            <a:ext cx="8596080" cy="132012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rm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21252e"/>
                </a:solidFill>
                <a:latin typeface="Aptos"/>
              </a:rPr>
              <a:t>Slide 5: The Recruitment Journey: An Overview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/>
          </p:nvPr>
        </p:nvSpPr>
        <p:spPr>
          <a:xfrm>
            <a:off x="838080" y="2300040"/>
            <a:ext cx="10514880" cy="387612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rmAutofit/>
          </a:bodyPr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24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Objective: To recruit individuals who embody Pret’s values and possess the necessary skills for a dynamic environment.</a:t>
            </a:r>
            <a:endParaRPr b="0" lang="en-GB" sz="2400" spc="-1" strike="noStrike">
              <a:latin typeface="Arial"/>
            </a:endParaRPr>
          </a:p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24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Phased Approach: A structured process ensuring we find the right fit for both the role and our culture.</a:t>
            </a:r>
            <a:endParaRPr b="0" lang="en-GB" sz="2400" spc="-1" strike="noStrike">
              <a:latin typeface="Arial"/>
            </a:endParaRPr>
          </a:p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24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Key Stages: Analysis, Description, Specification, Sourcing, Screening, Interviewing, Selection</a:t>
            </a:r>
            <a:endParaRPr b="0" lang="en-GB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001"/>
              </a:spcBef>
            </a:pPr>
            <a:endParaRPr b="0" lang="en-GB" sz="24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PlaceHolder 1"/>
          <p:cNvSpPr>
            <a:spLocks noGrp="1"/>
          </p:cNvSpPr>
          <p:nvPr>
            <p:ph type="title"/>
          </p:nvPr>
        </p:nvSpPr>
        <p:spPr>
          <a:xfrm>
            <a:off x="677160" y="609480"/>
            <a:ext cx="8596080" cy="132012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rm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21252e"/>
                </a:solidFill>
                <a:latin typeface="Aptos"/>
              </a:rPr>
              <a:t>Slide 6: Step 1: Job Analysis – Understanding the Core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21" name="PlaceHolder 2"/>
          <p:cNvSpPr>
            <a:spLocks noGrp="1"/>
          </p:cNvSpPr>
          <p:nvPr>
            <p:ph/>
          </p:nvPr>
        </p:nvSpPr>
        <p:spPr>
          <a:xfrm>
            <a:off x="838080" y="2256840"/>
            <a:ext cx="10514880" cy="391932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rmAutofit/>
          </a:bodyPr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24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What it Involves: Deconstructing the role into its fundamental tasks, duties, and required competencies.</a:t>
            </a:r>
            <a:endParaRPr b="0" lang="en-GB" sz="2400" spc="-1" strike="noStrike">
              <a:latin typeface="Arial"/>
            </a:endParaRPr>
          </a:p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24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For a Pret Team Member:</a:t>
            </a:r>
            <a:endParaRPr b="0" lang="en-GB" sz="2400" spc="-1" strike="noStrike">
              <a:latin typeface="Arial"/>
            </a:endParaRPr>
          </a:p>
          <a:p>
            <a:pPr lvl="1" marL="743040" indent="-28584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16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Customer Service Excellence (greeting, order taking, issue resolution)</a:t>
            </a:r>
            <a:endParaRPr b="0" lang="en-GB" sz="1600" spc="-1" strike="noStrike">
              <a:latin typeface="Arial"/>
            </a:endParaRPr>
          </a:p>
          <a:p>
            <a:pPr lvl="1" marL="743040" indent="-28584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16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Beverage Preparation (coffee, teas, other drinks)</a:t>
            </a:r>
            <a:endParaRPr b="0" lang="en-GB" sz="1600" spc="-1" strike="noStrike">
              <a:latin typeface="Arial"/>
            </a:endParaRPr>
          </a:p>
          <a:p>
            <a:pPr lvl="1" marL="743040" indent="-28584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16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Food Handling &amp; Preparation (sandwiches, salads, pastries)</a:t>
            </a:r>
            <a:endParaRPr b="0" lang="en-GB" sz="1600" spc="-1" strike="noStrike">
              <a:latin typeface="Arial"/>
            </a:endParaRPr>
          </a:p>
          <a:p>
            <a:pPr lvl="1" marL="743040" indent="-28584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16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Operational Standards (hygiene, stock management, till operation)</a:t>
            </a:r>
            <a:endParaRPr b="0" lang="en-GB" sz="1600" spc="-1" strike="noStrike">
              <a:latin typeface="Arial"/>
            </a:endParaRPr>
          </a:p>
          <a:p>
            <a:pPr lvl="1" marL="743040" indent="-28584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16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Team Collaboration and Support</a:t>
            </a:r>
            <a:endParaRPr b="0" lang="en-GB" sz="16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001"/>
              </a:spcBef>
            </a:pPr>
            <a:endParaRPr b="0" lang="en-GB" sz="16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PlaceHolder 1"/>
          <p:cNvSpPr>
            <a:spLocks noGrp="1"/>
          </p:cNvSpPr>
          <p:nvPr>
            <p:ph type="title"/>
          </p:nvPr>
        </p:nvSpPr>
        <p:spPr>
          <a:xfrm>
            <a:off x="677160" y="609480"/>
            <a:ext cx="8596080" cy="132012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rm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21252e"/>
                </a:solidFill>
                <a:latin typeface="Aptos"/>
              </a:rPr>
              <a:t>Slide 7: Step 2: Job Description – Defining the Role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23" name="PlaceHolder 2"/>
          <p:cNvSpPr>
            <a:spLocks noGrp="1"/>
          </p:cNvSpPr>
          <p:nvPr>
            <p:ph/>
          </p:nvPr>
        </p:nvSpPr>
        <p:spPr>
          <a:xfrm>
            <a:off x="838080" y="1451880"/>
            <a:ext cx="10514880" cy="504072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Autofit/>
          </a:bodyPr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24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Job Title: Barista / Team Member</a:t>
            </a:r>
            <a:endParaRPr b="0" lang="en-GB" sz="2400" spc="-1" strike="noStrike">
              <a:latin typeface="Arial"/>
            </a:endParaRPr>
          </a:p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24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Reporting To: Shop Manager / Assistant Manager</a:t>
            </a:r>
            <a:endParaRPr b="0" lang="en-GB" sz="2400" spc="-1" strike="noStrike">
              <a:latin typeface="Arial"/>
            </a:endParaRPr>
          </a:p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24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Summary: Responsible for delivering exceptional customer service, preparing high-quality food and beverages, and maintaining shop standards in a fast-paced environment.</a:t>
            </a:r>
            <a:endParaRPr b="0" lang="en-GB" sz="2400" spc="-1" strike="noStrike">
              <a:latin typeface="Arial"/>
            </a:endParaRPr>
          </a:p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24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Key Responsibilities:</a:t>
            </a:r>
            <a:endParaRPr b="0" lang="en-GB" sz="2400" spc="-1" strike="noStrike">
              <a:latin typeface="Arial"/>
            </a:endParaRPr>
          </a:p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24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Engage customers proactively and positively.</a:t>
            </a:r>
            <a:endParaRPr b="0" lang="en-GB" sz="2400" spc="-1" strike="noStrike">
              <a:latin typeface="Arial"/>
            </a:endParaRPr>
          </a:p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24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Prepare and serve a range of coffee, drinks, and food items to Pret standards.</a:t>
            </a:r>
            <a:endParaRPr b="0" lang="en-GB" sz="2400" spc="-1" strike="noStrike">
              <a:latin typeface="Arial"/>
            </a:endParaRPr>
          </a:p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24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Handle cash and card transactions accurately.</a:t>
            </a:r>
            <a:endParaRPr b="0" lang="en-GB" sz="2400" spc="-1" strike="noStrike">
              <a:latin typeface="Arial"/>
            </a:endParaRPr>
          </a:p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24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Uphold strict hygiene and food safety protocols.</a:t>
            </a:r>
            <a:endParaRPr b="0" lang="en-GB" sz="2400" spc="-1" strike="noStrike">
              <a:latin typeface="Arial"/>
            </a:endParaRPr>
          </a:p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24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Contribute to a clean, organised, and welcoming shop atmosphere.</a:t>
            </a:r>
            <a:endParaRPr b="0" lang="en-GB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001"/>
              </a:spcBef>
            </a:pPr>
            <a:endParaRPr b="0" lang="en-GB" sz="24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PlaceHolder 1"/>
          <p:cNvSpPr>
            <a:spLocks noGrp="1"/>
          </p:cNvSpPr>
          <p:nvPr>
            <p:ph type="title"/>
          </p:nvPr>
        </p:nvSpPr>
        <p:spPr>
          <a:xfrm>
            <a:off x="677160" y="609480"/>
            <a:ext cx="8596080" cy="132012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rm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21252e"/>
                </a:solidFill>
                <a:latin typeface="Aptos"/>
              </a:rPr>
              <a:t>Slide 8: Step 3: Person Specification – Who We're Looking For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25" name="PlaceHolder 2"/>
          <p:cNvSpPr>
            <a:spLocks noGrp="1"/>
          </p:cNvSpPr>
          <p:nvPr>
            <p:ph/>
          </p:nvPr>
        </p:nvSpPr>
        <p:spPr>
          <a:xfrm>
            <a:off x="677160" y="2160720"/>
            <a:ext cx="8596080" cy="388008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rmAutofit fontScale="77000"/>
          </a:bodyPr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24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Essential Attributes:</a:t>
            </a:r>
            <a:endParaRPr b="0" lang="en-GB" sz="2400" spc="-1" strike="noStrike">
              <a:latin typeface="Arial"/>
            </a:endParaRPr>
          </a:p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24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Customer-Centric Attitude: Genuine warmth, friendliness, and a desire to help.</a:t>
            </a:r>
            <a:endParaRPr b="0" lang="en-GB" sz="2400" spc="-1" strike="noStrike">
              <a:latin typeface="Arial"/>
            </a:endParaRPr>
          </a:p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24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Team Orientation: Ability to work effectively and collaboratively with colleagues.</a:t>
            </a:r>
            <a:endParaRPr b="0" lang="en-GB" sz="2400" spc="-1" strike="noStrike">
              <a:latin typeface="Arial"/>
            </a:endParaRPr>
          </a:p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24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Detail-Oriented: Meticulous in preparation, service, and maintaining standards.</a:t>
            </a:r>
            <a:endParaRPr b="0" lang="en-GB" sz="2400" spc="-1" strike="noStrike">
              <a:latin typeface="Arial"/>
            </a:endParaRPr>
          </a:p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24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Reliability &amp; Punctuality: Commitment to shifts and responsibilities.</a:t>
            </a:r>
            <a:endParaRPr b="0" lang="en-GB" sz="2400" spc="-1" strike="noStrike">
              <a:latin typeface="Arial"/>
            </a:endParaRPr>
          </a:p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24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Adaptability: Ability to thrive in a fast-paced, changing environment.</a:t>
            </a:r>
            <a:endParaRPr b="0" lang="en-GB" sz="2400" spc="-1" strike="noStrike">
              <a:latin typeface="Arial"/>
            </a:endParaRPr>
          </a:p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24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Enthusiasm: A positive outlook and a willingness to learn.</a:t>
            </a:r>
            <a:endParaRPr b="0" lang="en-GB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001"/>
              </a:spcBef>
            </a:pPr>
            <a:endParaRPr b="0" lang="en-GB" sz="24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PlaceHolder 1"/>
          <p:cNvSpPr>
            <a:spLocks noGrp="1"/>
          </p:cNvSpPr>
          <p:nvPr>
            <p:ph type="title"/>
          </p:nvPr>
        </p:nvSpPr>
        <p:spPr>
          <a:xfrm>
            <a:off x="677160" y="609480"/>
            <a:ext cx="8596080" cy="132012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rm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21252e"/>
                </a:solidFill>
                <a:latin typeface="Aptos"/>
              </a:rPr>
              <a:t>Slide 9: Step 4: Sourcing &amp; Screening Talent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27" name="PlaceHolder 2"/>
          <p:cNvSpPr>
            <a:spLocks noGrp="1"/>
          </p:cNvSpPr>
          <p:nvPr>
            <p:ph/>
          </p:nvPr>
        </p:nvSpPr>
        <p:spPr>
          <a:xfrm>
            <a:off x="677160" y="2160720"/>
            <a:ext cx="8596080" cy="388008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rmAutofit/>
          </a:bodyPr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24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Where We Look:</a:t>
            </a:r>
            <a:endParaRPr b="0" lang="en-GB" sz="2400" spc="-1" strike="noStrike">
              <a:latin typeface="Arial"/>
            </a:endParaRPr>
          </a:p>
          <a:p>
            <a:pPr lvl="1" marL="743040" indent="-28584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16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Online job portals.</a:t>
            </a:r>
            <a:endParaRPr b="0" lang="en-GB" sz="1600" spc="-1" strike="noStrike">
              <a:latin typeface="Arial"/>
            </a:endParaRPr>
          </a:p>
          <a:p>
            <a:pPr lvl="1" marL="743040" indent="-28584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16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Pret careers website.</a:t>
            </a:r>
            <a:endParaRPr b="0" lang="en-GB" sz="1600" spc="-1" strike="noStrike">
              <a:latin typeface="Arial"/>
            </a:endParaRPr>
          </a:p>
          <a:p>
            <a:pPr lvl="1" marL="743040" indent="-28584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16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In-store recruitment notices.</a:t>
            </a:r>
            <a:endParaRPr b="0" lang="en-GB" sz="1600" spc="-1" strike="noStrike">
              <a:latin typeface="Arial"/>
            </a:endParaRPr>
          </a:p>
          <a:p>
            <a:pPr lvl="1" marL="743040" indent="-28584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16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Employee referrals.</a:t>
            </a:r>
            <a:endParaRPr b="0" lang="en-GB" sz="1600" spc="-1" strike="noStrike">
              <a:latin typeface="Arial"/>
            </a:endParaRPr>
          </a:p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24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Initial Screening:</a:t>
            </a:r>
            <a:endParaRPr b="0" lang="en-GB" sz="2400" spc="-1" strike="noStrike">
              <a:latin typeface="Arial"/>
            </a:endParaRPr>
          </a:p>
          <a:p>
            <a:pPr lvl="1" marL="743040" indent="-28584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16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Reviewing CVs/applications against the Person Specification.</a:t>
            </a:r>
            <a:endParaRPr b="0" lang="en-GB" sz="1600" spc="-1" strike="noStrike">
              <a:latin typeface="Arial"/>
            </a:endParaRPr>
          </a:p>
          <a:p>
            <a:pPr lvl="1" marL="743040" indent="-28584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16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Identifying candidates with relevant experience and core attributes.</a:t>
            </a:r>
            <a:endParaRPr b="0" lang="en-GB" sz="16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001"/>
              </a:spcBef>
            </a:pPr>
            <a:endParaRPr b="0" lang="en-GB" sz="16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PlaceHolder 1"/>
          <p:cNvSpPr>
            <a:spLocks noGrp="1"/>
          </p:cNvSpPr>
          <p:nvPr>
            <p:ph type="title"/>
          </p:nvPr>
        </p:nvSpPr>
        <p:spPr>
          <a:xfrm>
            <a:off x="677160" y="609480"/>
            <a:ext cx="8596080" cy="132012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rm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21252e"/>
                </a:solidFill>
                <a:latin typeface="Aptos"/>
              </a:rPr>
              <a:t>Slide 10: Step 5: Interview &amp; Selection Process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29" name="PlaceHolder 2"/>
          <p:cNvSpPr>
            <a:spLocks noGrp="1"/>
          </p:cNvSpPr>
          <p:nvPr>
            <p:ph/>
          </p:nvPr>
        </p:nvSpPr>
        <p:spPr>
          <a:xfrm>
            <a:off x="838080" y="2256840"/>
            <a:ext cx="10514880" cy="391932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rmAutofit/>
          </a:bodyPr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24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Purpose: To assess skills, behaviours, and cultural fit in more depth.</a:t>
            </a:r>
            <a:endParaRPr b="0" lang="en-GB" sz="2400" spc="-1" strike="noStrike">
              <a:latin typeface="Arial"/>
            </a:endParaRPr>
          </a:p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24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Methods:</a:t>
            </a:r>
            <a:endParaRPr b="0" lang="en-GB" sz="2400" spc="-1" strike="noStrike">
              <a:latin typeface="Arial"/>
            </a:endParaRPr>
          </a:p>
          <a:p>
            <a:pPr lvl="1" marL="743040" indent="-28584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16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Situational &amp; Behavioural Questions: "Tell me about a time when you..."</a:t>
            </a:r>
            <a:endParaRPr b="0" lang="en-GB" sz="1600" spc="-1" strike="noStrike">
              <a:latin typeface="Arial"/>
            </a:endParaRPr>
          </a:p>
          <a:p>
            <a:pPr lvl="1" marL="743040" indent="-28584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16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Practical Task (Optional): Simple demonstration of basic skills.</a:t>
            </a:r>
            <a:endParaRPr b="0" lang="en-GB" sz="1600" spc="-1" strike="noStrike">
              <a:latin typeface="Arial"/>
            </a:endParaRPr>
          </a:p>
          <a:p>
            <a:pPr lvl="1" marL="743040" indent="-28584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16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Team Interaction: Observing how candidates engage with others.</a:t>
            </a:r>
            <a:endParaRPr b="0" lang="en-GB" sz="1600" spc="-1" strike="noStrike">
              <a:latin typeface="Arial"/>
            </a:endParaRPr>
          </a:p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24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Selection: Choosing the candidate who best meets the overall requirements.</a:t>
            </a:r>
            <a:endParaRPr b="0" lang="en-GB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001"/>
              </a:spcBef>
            </a:pPr>
            <a:endParaRPr b="0" lang="en-GB" sz="24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PlaceHolder 1"/>
          <p:cNvSpPr>
            <a:spLocks noGrp="1"/>
          </p:cNvSpPr>
          <p:nvPr>
            <p:ph type="title"/>
          </p:nvPr>
        </p:nvSpPr>
        <p:spPr>
          <a:xfrm>
            <a:off x="677160" y="609480"/>
            <a:ext cx="8596080" cy="132012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rm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21252e"/>
                </a:solidFill>
                <a:latin typeface="Aptos"/>
              </a:rPr>
              <a:t>Slide 11: Onboarding the New Team Member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31" name="PlaceHolder 2"/>
          <p:cNvSpPr>
            <a:spLocks noGrp="1"/>
          </p:cNvSpPr>
          <p:nvPr>
            <p:ph/>
          </p:nvPr>
        </p:nvSpPr>
        <p:spPr>
          <a:xfrm>
            <a:off x="838080" y="2156400"/>
            <a:ext cx="10514880" cy="401976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rmAutofit/>
          </a:bodyPr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24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First Impressions Count: A structured onboarding process to integrate new staff smoothly.</a:t>
            </a:r>
            <a:endParaRPr b="0" lang="en-GB" sz="2400" spc="-1" strike="noStrike">
              <a:latin typeface="Arial"/>
            </a:endParaRPr>
          </a:p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24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Key Components:</a:t>
            </a:r>
            <a:endParaRPr b="0" lang="en-GB" sz="2400" spc="-1" strike="noStrike">
              <a:latin typeface="Arial"/>
            </a:endParaRPr>
          </a:p>
          <a:p>
            <a:pPr lvl="1" marL="743040" indent="-28584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16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Welcome and introductions.</a:t>
            </a:r>
            <a:endParaRPr b="0" lang="en-GB" sz="1600" spc="-1" strike="noStrike">
              <a:latin typeface="Arial"/>
            </a:endParaRPr>
          </a:p>
          <a:p>
            <a:pPr lvl="1" marL="743040" indent="-28584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16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Introduction to shop layout, equipment, and core procedures.</a:t>
            </a:r>
            <a:endParaRPr b="0" lang="en-GB" sz="1600" spc="-1" strike="noStrike">
              <a:latin typeface="Arial"/>
            </a:endParaRPr>
          </a:p>
          <a:p>
            <a:pPr lvl="1" marL="743040" indent="-28584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16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Initial training on essential tasks (e.g., basic coffee making, till operation).</a:t>
            </a:r>
            <a:endParaRPr b="0" lang="en-GB" sz="1600" spc="-1" strike="noStrike">
              <a:latin typeface="Arial"/>
            </a:endParaRPr>
          </a:p>
          <a:p>
            <a:pPr lvl="1" marL="743040" indent="-28584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16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Understanding health, safety, and hygiene protocols.</a:t>
            </a:r>
            <a:endParaRPr b="0" lang="en-GB" sz="1600" spc="-1" strike="noStrike">
              <a:latin typeface="Arial"/>
            </a:endParaRPr>
          </a:p>
          <a:p>
            <a:pPr lvl="1" marL="743040" indent="-28584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16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Buddy system or mentorship.</a:t>
            </a:r>
            <a:endParaRPr b="0" lang="en-GB" sz="16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001"/>
              </a:spcBef>
            </a:pPr>
            <a:endParaRPr b="0" lang="en-GB" sz="16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PlaceHolder 1"/>
          <p:cNvSpPr>
            <a:spLocks noGrp="1"/>
          </p:cNvSpPr>
          <p:nvPr>
            <p:ph type="title"/>
          </p:nvPr>
        </p:nvSpPr>
        <p:spPr>
          <a:xfrm>
            <a:off x="677160" y="609480"/>
            <a:ext cx="8596080" cy="132012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rm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21252e"/>
                </a:solidFill>
                <a:latin typeface="Aptos"/>
              </a:rPr>
              <a:t>Slide 12: Why Learning &amp; Development Matters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33" name="PlaceHolder 2"/>
          <p:cNvSpPr>
            <a:spLocks noGrp="1"/>
          </p:cNvSpPr>
          <p:nvPr>
            <p:ph/>
          </p:nvPr>
        </p:nvSpPr>
        <p:spPr>
          <a:xfrm>
            <a:off x="838080" y="2199600"/>
            <a:ext cx="10514880" cy="397692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rmAutofit/>
          </a:bodyPr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24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For the Individual: Enhances skills, boosts confidence, opens career paths, and increases job satisfaction.</a:t>
            </a:r>
            <a:endParaRPr b="0" lang="en-GB" sz="2400" spc="-1" strike="noStrike">
              <a:latin typeface="Arial"/>
            </a:endParaRPr>
          </a:p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24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For Pret:</a:t>
            </a:r>
            <a:endParaRPr b="0" lang="en-GB" sz="2400" spc="-1" strike="noStrike">
              <a:latin typeface="Arial"/>
            </a:endParaRPr>
          </a:p>
          <a:p>
            <a:pPr lvl="1" marL="743040" indent="-28584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16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Ensures consistent quality and service standards.</a:t>
            </a:r>
            <a:endParaRPr b="0" lang="en-GB" sz="1600" spc="-1" strike="noStrike">
              <a:latin typeface="Arial"/>
            </a:endParaRPr>
          </a:p>
          <a:p>
            <a:pPr lvl="1" marL="743040" indent="-28584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16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Improves efficiency and reduces errors.</a:t>
            </a:r>
            <a:endParaRPr b="0" lang="en-GB" sz="1600" spc="-1" strike="noStrike">
              <a:latin typeface="Arial"/>
            </a:endParaRPr>
          </a:p>
          <a:p>
            <a:pPr lvl="1" marL="743040" indent="-28584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16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Fosters a culture of continuous improvement.</a:t>
            </a:r>
            <a:endParaRPr b="0" lang="en-GB" sz="1600" spc="-1" strike="noStrike">
              <a:latin typeface="Arial"/>
            </a:endParaRPr>
          </a:p>
          <a:p>
            <a:pPr lvl="1" marL="743040" indent="-28584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16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Supports staff retention and engagement.</a:t>
            </a:r>
            <a:endParaRPr b="0" lang="en-GB" sz="1600" spc="-1" strike="noStrike">
              <a:latin typeface="Arial"/>
            </a:endParaRPr>
          </a:p>
          <a:p>
            <a:pPr lvl="1" marL="743040" indent="-28584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16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Enables adaptation to new products and processes.</a:t>
            </a:r>
            <a:endParaRPr b="0" lang="en-GB" sz="16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001"/>
              </a:spcBef>
            </a:pPr>
            <a:endParaRPr b="0" lang="en-GB" sz="16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PlaceHolder 1"/>
          <p:cNvSpPr>
            <a:spLocks noGrp="1"/>
          </p:cNvSpPr>
          <p:nvPr>
            <p:ph type="title"/>
          </p:nvPr>
        </p:nvSpPr>
        <p:spPr>
          <a:xfrm>
            <a:off x="677160" y="609480"/>
            <a:ext cx="8596080" cy="132012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rm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21252e"/>
                </a:solidFill>
                <a:latin typeface="Aptos"/>
              </a:rPr>
              <a:t>Slide 13: Identifying Learning &amp; Development Needs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35" name="PlaceHolder 2"/>
          <p:cNvSpPr>
            <a:spLocks noGrp="1"/>
          </p:cNvSpPr>
          <p:nvPr>
            <p:ph/>
          </p:nvPr>
        </p:nvSpPr>
        <p:spPr>
          <a:xfrm>
            <a:off x="838080" y="2328840"/>
            <a:ext cx="10514880" cy="384732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rmAutofit/>
          </a:bodyPr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24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Ongoing Process: Not just for new hires, but for all team members.</a:t>
            </a:r>
            <a:endParaRPr b="0" lang="en-GB" sz="2400" spc="-1" strike="noStrike">
              <a:latin typeface="Arial"/>
            </a:endParaRPr>
          </a:p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24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Methods:</a:t>
            </a:r>
            <a:endParaRPr b="0" lang="en-GB" sz="2400" spc="-1" strike="noStrike">
              <a:latin typeface="Arial"/>
            </a:endParaRPr>
          </a:p>
          <a:p>
            <a:pPr lvl="1" marL="743040" indent="-28584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16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Performance Reviews: Regular feedback sessions.</a:t>
            </a:r>
            <a:endParaRPr b="0" lang="en-GB" sz="1600" spc="-1" strike="noStrike">
              <a:latin typeface="Arial"/>
            </a:endParaRPr>
          </a:p>
          <a:p>
            <a:pPr lvl="1" marL="743040" indent="-28584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16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Observation: Watching staff in action.</a:t>
            </a:r>
            <a:endParaRPr b="0" lang="en-GB" sz="1600" spc="-1" strike="noStrike">
              <a:latin typeface="Arial"/>
            </a:endParaRPr>
          </a:p>
          <a:p>
            <a:pPr lvl="1" marL="743040" indent="-28584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16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Skills Gap Analysis: Identifying areas needing improvement.</a:t>
            </a:r>
            <a:endParaRPr b="0" lang="en-GB" sz="1600" spc="-1" strike="noStrike">
              <a:latin typeface="Arial"/>
            </a:endParaRPr>
          </a:p>
          <a:p>
            <a:pPr lvl="1" marL="743040" indent="-28584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16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Staff Feedback: Asking what training individuals want or need.</a:t>
            </a:r>
            <a:endParaRPr b="0" lang="en-GB" sz="1600" spc="-1" strike="noStrike">
              <a:latin typeface="Arial"/>
            </a:endParaRPr>
          </a:p>
          <a:p>
            <a:pPr lvl="1" marL="743040" indent="-28584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16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Business Needs: Anticipating future skill requirements</a:t>
            </a:r>
            <a:r>
              <a:rPr b="0" lang="en-GB" sz="12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.</a:t>
            </a:r>
            <a:endParaRPr b="0" lang="en-GB" sz="1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001"/>
              </a:spcBef>
            </a:pPr>
            <a:endParaRPr b="0" lang="en-GB" sz="1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PlaceHolder 1"/>
          <p:cNvSpPr>
            <a:spLocks noGrp="1"/>
          </p:cNvSpPr>
          <p:nvPr>
            <p:ph type="title"/>
          </p:nvPr>
        </p:nvSpPr>
        <p:spPr>
          <a:xfrm>
            <a:off x="677160" y="609480"/>
            <a:ext cx="8596080" cy="132012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rm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21252e"/>
                </a:solidFill>
                <a:latin typeface="Aptos"/>
              </a:rPr>
              <a:t>Slide 14: Learning Theories in Practice at Pret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37" name="PlaceHolder 2"/>
          <p:cNvSpPr>
            <a:spLocks noGrp="1"/>
          </p:cNvSpPr>
          <p:nvPr>
            <p:ph/>
          </p:nvPr>
        </p:nvSpPr>
        <p:spPr>
          <a:xfrm>
            <a:off x="838080" y="1293840"/>
            <a:ext cx="10514880" cy="492588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Autofit/>
          </a:bodyPr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24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Behaviourism (Repetition &amp; Reinforcement):</a:t>
            </a:r>
            <a:endParaRPr b="0" lang="en-GB" sz="2400" spc="-1" strike="noStrike">
              <a:latin typeface="Arial"/>
            </a:endParaRPr>
          </a:p>
          <a:p>
            <a:pPr lvl="1" marL="743040" indent="-28584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i="1" lang="en-GB" sz="16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Focus:</a:t>
            </a:r>
            <a:r>
              <a:rPr b="0" lang="en-GB" sz="16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 Mastering specific tasks through practice and feedback.</a:t>
            </a:r>
            <a:endParaRPr b="0" lang="en-GB" sz="1600" spc="-1" strike="noStrike">
              <a:latin typeface="Arial"/>
            </a:endParaRPr>
          </a:p>
          <a:p>
            <a:pPr lvl="1" marL="743040" indent="-28584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i="1" lang="en-GB" sz="16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Pret Example:</a:t>
            </a:r>
            <a:r>
              <a:rPr b="0" lang="en-GB" sz="16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 Practicing the perfect latte pour or espresso shot pull until consistent, with immediate positive correction or praise.</a:t>
            </a:r>
            <a:endParaRPr b="0" lang="en-GB" sz="1600" spc="-1" strike="noStrike">
              <a:latin typeface="Arial"/>
            </a:endParaRPr>
          </a:p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24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Cognitivism (Understanding &amp; Problem-Solving):</a:t>
            </a:r>
            <a:endParaRPr b="0" lang="en-GB" sz="2400" spc="-1" strike="noStrike">
              <a:latin typeface="Arial"/>
            </a:endParaRPr>
          </a:p>
          <a:p>
            <a:pPr lvl="1" marL="743040" indent="-28584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i="1" lang="en-GB" sz="16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Focus:</a:t>
            </a:r>
            <a:r>
              <a:rPr b="0" lang="en-GB" sz="16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 Developing understanding of </a:t>
            </a:r>
            <a:r>
              <a:rPr b="0" i="1" lang="en-GB" sz="16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why</a:t>
            </a:r>
            <a:r>
              <a:rPr b="0" lang="en-GB" sz="16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 things are done a certain way.</a:t>
            </a:r>
            <a:endParaRPr b="0" lang="en-GB" sz="1600" spc="-1" strike="noStrike">
              <a:latin typeface="Arial"/>
            </a:endParaRPr>
          </a:p>
          <a:p>
            <a:pPr lvl="1" marL="743040" indent="-28584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i="1" lang="en-GB" sz="16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Pret Example:</a:t>
            </a:r>
            <a:r>
              <a:rPr b="0" lang="en-GB" sz="16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 Understanding the principles of food safety and hygiene to prevent contamination, not just memorizing rules.</a:t>
            </a:r>
            <a:endParaRPr b="0" lang="en-GB" sz="1600" spc="-1" strike="noStrike">
              <a:latin typeface="Arial"/>
            </a:endParaRPr>
          </a:p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24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Humanism/Experiential (Growth &amp; Self-Actualization):</a:t>
            </a:r>
            <a:endParaRPr b="0" lang="en-GB" sz="2400" spc="-1" strike="noStrike">
              <a:latin typeface="Arial"/>
            </a:endParaRPr>
          </a:p>
          <a:p>
            <a:pPr lvl="1" marL="743040" indent="-28584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i="1" lang="en-GB" sz="16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Focus:</a:t>
            </a:r>
            <a:r>
              <a:rPr b="0" lang="en-GB" sz="16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 Empowering individuals, fostering self-awareness, and learning through doing.</a:t>
            </a:r>
            <a:endParaRPr b="0" lang="en-GB" sz="1600" spc="-1" strike="noStrike">
              <a:latin typeface="Arial"/>
            </a:endParaRPr>
          </a:p>
          <a:p>
            <a:pPr lvl="1" marL="743040" indent="-28584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i="1" lang="en-GB" sz="16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Pret Example:</a:t>
            </a:r>
            <a:r>
              <a:rPr b="0" lang="en-GB" sz="16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 Allowing junior staff to take initiative in customer interactions, encouraging them to find solutions,</a:t>
            </a:r>
            <a:endParaRPr b="0" lang="en-GB" sz="16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001"/>
              </a:spcBef>
            </a:pPr>
            <a:endParaRPr b="0" lang="en-GB" sz="16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PlaceHolder 1"/>
          <p:cNvSpPr>
            <a:spLocks noGrp="1"/>
          </p:cNvSpPr>
          <p:nvPr>
            <p:ph type="title"/>
          </p:nvPr>
        </p:nvSpPr>
        <p:spPr>
          <a:xfrm>
            <a:off x="677160" y="609480"/>
            <a:ext cx="8596080" cy="132012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rm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21252e"/>
                </a:solidFill>
                <a:latin typeface="Aptos"/>
              </a:rPr>
              <a:t>Slide 15: Conclusion: Sustaining Excellence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39" name="PlaceHolder 2"/>
          <p:cNvSpPr>
            <a:spLocks noGrp="1"/>
          </p:cNvSpPr>
          <p:nvPr>
            <p:ph/>
          </p:nvPr>
        </p:nvSpPr>
        <p:spPr>
          <a:xfrm>
            <a:off x="838080" y="2156400"/>
            <a:ext cx="10514880" cy="401976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rmAutofit/>
          </a:bodyPr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24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Integrated Approach: Recruitment and L&amp;D are interconnected pillars of success.</a:t>
            </a:r>
            <a:endParaRPr b="0" lang="en-GB" sz="2400" spc="-1" strike="noStrike">
              <a:latin typeface="Arial"/>
            </a:endParaRPr>
          </a:p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24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Our Goal: To attract, develop, and retain passionate individuals who deliver the Pret experience.</a:t>
            </a:r>
            <a:endParaRPr b="0" lang="en-GB" sz="2400" spc="-1" strike="noStrike">
              <a:latin typeface="Arial"/>
            </a:endParaRPr>
          </a:p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24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Continuous Improvement: A commitment to ongoing learning and adapting to meet customer and business needs.</a:t>
            </a:r>
            <a:endParaRPr b="0" lang="en-GB" sz="2400" spc="-1" strike="noStrike">
              <a:latin typeface="Arial"/>
            </a:endParaRPr>
          </a:p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2400" spc="-1" strike="noStrike">
                <a:solidFill>
                  <a:srgbClr val="21252e"/>
                </a:solidFill>
                <a:highlight>
                  <a:srgbClr val="ffffff"/>
                </a:highlight>
                <a:latin typeface="Roboto"/>
                <a:ea typeface="Roboto"/>
              </a:rPr>
              <a:t>The Pret Difference: Our people are our greatest asset in serving the community.</a:t>
            </a:r>
            <a:endParaRPr b="0" lang="en-GB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001"/>
              </a:spcBef>
            </a:pPr>
            <a:endParaRPr b="0" lang="en-GB" sz="24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PlaceHolder 1"/>
          <p:cNvSpPr>
            <a:spLocks noGrp="1"/>
          </p:cNvSpPr>
          <p:nvPr>
            <p:ph type="title"/>
          </p:nvPr>
        </p:nvSpPr>
        <p:spPr>
          <a:xfrm>
            <a:off x="677160" y="609480"/>
            <a:ext cx="8596080" cy="132012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rm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21252e"/>
                </a:solidFill>
                <a:latin typeface="Aptos"/>
              </a:rPr>
              <a:t>Slide 16: References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41" name="PlaceHolder 2"/>
          <p:cNvSpPr>
            <a:spLocks noGrp="1"/>
          </p:cNvSpPr>
          <p:nvPr>
            <p:ph/>
          </p:nvPr>
        </p:nvSpPr>
        <p:spPr>
          <a:xfrm>
            <a:off x="677160" y="2160720"/>
            <a:ext cx="8596080" cy="388008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rmAutofit/>
          </a:bodyPr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1800" spc="-1" strike="noStrike" u="sng">
                <a:solidFill>
                  <a:srgbClr val="99ca3c"/>
                </a:solidFill>
                <a:uFillTx/>
                <a:latin typeface="Trebuchet MS"/>
                <a:ea typeface="Trebuchet MS"/>
                <a:hlinkClick r:id="rId1"/>
              </a:rPr>
              <a:t>https://www.pret.co.uk/en-GB/pret-jobs</a:t>
            </a:r>
            <a:r>
              <a:rPr b="0" lang="en-GB" sz="1800" spc="-1" strike="noStrike">
                <a:solidFill>
                  <a:srgbClr val="21252e"/>
                </a:solidFill>
                <a:latin typeface="Trebuchet MS"/>
                <a:ea typeface="Trebuchet MS"/>
              </a:rPr>
              <a:t> visited 0n 17/03/2026 </a:t>
            </a:r>
            <a:endParaRPr b="0" lang="en-GB" sz="1800" spc="-1" strike="noStrike">
              <a:latin typeface="Arial"/>
            </a:endParaRPr>
          </a:p>
          <a:p>
            <a:pPr marL="343080" indent="-343080">
              <a:lnSpc>
                <a:spcPct val="100000"/>
              </a:lnSpc>
              <a:spcBef>
                <a:spcPts val="1001"/>
              </a:spcBef>
              <a:buClr>
                <a:srgbClr val="90c226"/>
              </a:buClr>
              <a:buSzPct val="80000"/>
              <a:buFont typeface="Wingdings 3" charset="2"/>
              <a:buChar char=""/>
            </a:pPr>
            <a:r>
              <a:rPr b="0" lang="en-GB" sz="1800" spc="-1" strike="noStrike">
                <a:solidFill>
                  <a:srgbClr val="21252e"/>
                </a:solidFill>
                <a:latin typeface="Trebuchet MS"/>
                <a:ea typeface="Trebuchet MS"/>
              </a:rPr>
              <a:t> 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42" name=""/>
          <p:cNvSpPr/>
          <p:nvPr/>
        </p:nvSpPr>
        <p:spPr>
          <a:xfrm>
            <a:off x="1080000" y="2675520"/>
            <a:ext cx="4499640" cy="564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GB" sz="3200" spc="-1" strike="noStrike" u="sng">
                <a:solidFill>
                  <a:srgbClr val="99ca3c"/>
                </a:solidFill>
                <a:uFillTx/>
                <a:latin typeface="Myriad Pro"/>
                <a:hlinkClick r:id="rId2"/>
              </a:rPr>
              <a:t>https://www.cipd.org/uk/knowledge/factsheets/recruitment-factsheet/</a:t>
            </a: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11</TotalTime>
  <Application>LibreOffice/7.2.4.1$Windows_X86_64 LibreOffice_project/27d75539669ac387bb498e35313b970b7fe9c4f9</Application>
  <AppVersion>15.0000</AppVersion>
  <Words>0</Words>
  <Paragraphs>0</Paragraphs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2026-03-17T13:08:41Z</dcterms:created>
  <dc:creator/>
  <dc:description/>
  <dc:language>en-GB</dc:language>
  <cp:lastModifiedBy/>
  <dcterms:modified xsi:type="dcterms:W3CDTF">2026-03-17T16:29:49Z</dcterms:modified>
  <cp:revision>163</cp:revision>
  <dc:subject/>
  <dc:title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PresentationFormat">
    <vt:lpwstr>Widescreen</vt:lpwstr>
  </property>
  <property fmtid="{D5CDD505-2E9C-101B-9397-08002B2CF9AE}" pid="3" name="Slides">
    <vt:i4>16</vt:i4>
  </property>
</Properties>
</file>