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57" r:id="rId6"/>
    <p:sldId id="264" r:id="rId7"/>
    <p:sldId id="258" r:id="rId8"/>
    <p:sldId id="260" r:id="rId9"/>
    <p:sldId id="265" r:id="rId10"/>
    <p:sldId id="261" r:id="rId11"/>
    <p:sldId id="266" r:id="rId12"/>
    <p:sldId id="262" r:id="rId13"/>
    <p:sldId id="263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7012AAC-3309-4089-943C-85F412263E33}" v="693" dt="2026-03-13T00:22:13.48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11" autoAdjust="0"/>
    <p:restoredTop sz="94660"/>
  </p:normalViewPr>
  <p:slideViewPr>
    <p:cSldViewPr snapToGrid="0">
      <p:cViewPr varScale="1">
        <p:scale>
          <a:sx n="69" d="100"/>
          <a:sy n="69" d="100"/>
        </p:scale>
        <p:origin x="39" y="31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57E0462C-8B03-4531-90C1-17F9E05CA379}" type="datetimeFigureOut">
              <a:rPr lang="en-GB" smtClean="0"/>
              <a:t>12/03/2026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501A9873-B779-48FF-8466-6C5C142545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133130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0462C-8B03-4531-90C1-17F9E05CA379}" type="datetimeFigureOut">
              <a:rPr lang="en-GB" smtClean="0"/>
              <a:t>12/03/2026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A9873-B779-48FF-8466-6C5C142545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02921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0462C-8B03-4531-90C1-17F9E05CA379}" type="datetimeFigureOut">
              <a:rPr lang="en-GB" smtClean="0"/>
              <a:t>12/03/2026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A9873-B779-48FF-8466-6C5C142545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41014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0462C-8B03-4531-90C1-17F9E05CA379}" type="datetimeFigureOut">
              <a:rPr lang="en-GB" smtClean="0"/>
              <a:t>12/03/2026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A9873-B779-48FF-8466-6C5C142545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49970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0462C-8B03-4531-90C1-17F9E05CA379}" type="datetimeFigureOut">
              <a:rPr lang="en-GB" smtClean="0"/>
              <a:t>12/03/2026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A9873-B779-48FF-8466-6C5C142545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56982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0462C-8B03-4531-90C1-17F9E05CA379}" type="datetimeFigureOut">
              <a:rPr lang="en-GB" smtClean="0"/>
              <a:t>12/03/2026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A9873-B779-48FF-8466-6C5C142545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02946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0462C-8B03-4531-90C1-17F9E05CA379}" type="datetimeFigureOut">
              <a:rPr lang="en-GB" smtClean="0"/>
              <a:t>12/03/2026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A9873-B779-48FF-8466-6C5C142545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83383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0462C-8B03-4531-90C1-17F9E05CA379}" type="datetimeFigureOut">
              <a:rPr lang="en-GB" smtClean="0"/>
              <a:t>12/03/2026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A9873-B779-48FF-8466-6C5C142545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16122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0462C-8B03-4531-90C1-17F9E05CA379}" type="datetimeFigureOut">
              <a:rPr lang="en-GB" smtClean="0"/>
              <a:t>12/03/2026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A9873-B779-48FF-8466-6C5C142545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56102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0462C-8B03-4531-90C1-17F9E05CA379}" type="datetimeFigureOut">
              <a:rPr lang="en-GB" smtClean="0"/>
              <a:t>12/03/2026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A9873-B779-48FF-8466-6C5C142545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08203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0462C-8B03-4531-90C1-17F9E05CA379}" type="datetimeFigureOut">
              <a:rPr lang="en-GB" smtClean="0"/>
              <a:t>12/03/2026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A9873-B779-48FF-8466-6C5C142545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69155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0462C-8B03-4531-90C1-17F9E05CA379}" type="datetimeFigureOut">
              <a:rPr lang="en-GB" smtClean="0"/>
              <a:t>12/03/2026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A9873-B779-48FF-8466-6C5C142545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017418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0462C-8B03-4531-90C1-17F9E05CA379}" type="datetimeFigureOut">
              <a:rPr lang="en-GB" smtClean="0"/>
              <a:t>12/03/2026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A9873-B779-48FF-8466-6C5C142545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577486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0462C-8B03-4531-90C1-17F9E05CA379}" type="datetimeFigureOut">
              <a:rPr lang="en-GB" smtClean="0"/>
              <a:t>12/03/2026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A9873-B779-48FF-8466-6C5C142545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735414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0462C-8B03-4531-90C1-17F9E05CA379}" type="datetimeFigureOut">
              <a:rPr lang="en-GB" smtClean="0"/>
              <a:t>12/03/2026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A9873-B779-48FF-8466-6C5C142545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562331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0462C-8B03-4531-90C1-17F9E05CA379}" type="datetimeFigureOut">
              <a:rPr lang="en-GB" smtClean="0"/>
              <a:t>12/03/2026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A9873-B779-48FF-8466-6C5C142545AF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209474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0462C-8B03-4531-90C1-17F9E05CA379}" type="datetimeFigureOut">
              <a:rPr lang="en-GB" smtClean="0"/>
              <a:t>12/03/2026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A9873-B779-48FF-8466-6C5C142545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86231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57E0462C-8B03-4531-90C1-17F9E05CA379}" type="datetimeFigureOut">
              <a:rPr lang="en-GB" smtClean="0"/>
              <a:t>12/03/2026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501A9873-B779-48FF-8466-6C5C142545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961302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>
            <a:extLst>
              <a:ext uri="{FF2B5EF4-FFF2-40B4-BE49-F238E27FC236}">
                <a16:creationId xmlns:a16="http://schemas.microsoft.com/office/drawing/2014/main" id="{EFBA00C8-FAE7-EE4C-ECC9-07A5B5FEF516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 bwMode="auto">
          <a:xfrm>
            <a:off x="160330" y="2367171"/>
            <a:ext cx="11871340" cy="21236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altLang="en-US" sz="4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Does our inability absolutely to control what kind of person we are mean that we lack free will?</a:t>
            </a:r>
            <a:r>
              <a:rPr kumimoji="0" lang="en-US" altLang="en-US" sz="4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en-US" altLang="en-US" sz="4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A1A3EBD-9121-4FA7-AA74-D767088C6F5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60330" y="247297"/>
            <a:ext cx="9144000" cy="1655762"/>
          </a:xfrm>
        </p:spPr>
        <p:txBody>
          <a:bodyPr/>
          <a:lstStyle/>
          <a:p>
            <a:pPr algn="l"/>
            <a:r>
              <a:rPr lang="en-GB" dirty="0"/>
              <a:t>Finley Knowles</a:t>
            </a:r>
          </a:p>
          <a:p>
            <a:pPr algn="l"/>
            <a:r>
              <a:rPr lang="en-GB" dirty="0"/>
              <a:t>HPPH6037</a:t>
            </a:r>
          </a:p>
        </p:txBody>
      </p:sp>
    </p:spTree>
    <p:extLst>
      <p:ext uri="{BB962C8B-B14F-4D97-AF65-F5344CB8AC3E}">
        <p14:creationId xmlns:p14="http://schemas.microsoft.com/office/powerpoint/2010/main" val="30523348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F3B1CD-E607-4D2D-BF3E-B748B3F5CB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7789E3-CAEC-1A9E-E258-2DB248AE565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Definitions</a:t>
            </a:r>
          </a:p>
          <a:p>
            <a:pPr lvl="1"/>
            <a:r>
              <a:rPr lang="en-GB" dirty="0"/>
              <a:t>Free will &amp; Determinism</a:t>
            </a:r>
          </a:p>
          <a:p>
            <a:pPr lvl="2"/>
            <a:r>
              <a:rPr lang="en-GB" dirty="0"/>
              <a:t>Compatibilist</a:t>
            </a:r>
          </a:p>
          <a:p>
            <a:pPr lvl="2"/>
            <a:r>
              <a:rPr lang="en-GB" dirty="0" err="1"/>
              <a:t>Incompatibilist</a:t>
            </a:r>
            <a:endParaRPr lang="en-GB" dirty="0"/>
          </a:p>
          <a:p>
            <a:pPr lvl="1"/>
            <a:r>
              <a:rPr lang="en-GB" dirty="0"/>
              <a:t>Control over character</a:t>
            </a:r>
          </a:p>
          <a:p>
            <a:pPr lvl="2"/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Constitutive luck: “The kind of person you are… your inclinations, capacities and temperament”</a:t>
            </a:r>
            <a:endParaRPr lang="en-GB" dirty="0"/>
          </a:p>
          <a:p>
            <a:r>
              <a:rPr lang="en-GB" dirty="0"/>
              <a:t>Thesis</a:t>
            </a:r>
          </a:p>
          <a:p>
            <a:pPr lvl="1"/>
            <a:r>
              <a:rPr lang="en-GB" dirty="0"/>
              <a:t>We cannot control any aspect of our character, therefore we have no free will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DD933D8F-E8CE-0D84-87FF-D3770252A2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9383482" y="4361508"/>
            <a:ext cx="142539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(Nagel, 1979, p. 28)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906854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6C58EC-842B-5041-A7F4-540096F932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Why is this a Problem?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449CED-FFA8-8227-62CE-0E75C3A241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1" y="1407775"/>
            <a:ext cx="10131425" cy="3649133"/>
          </a:xfrm>
        </p:spPr>
        <p:txBody>
          <a:bodyPr/>
          <a:lstStyle/>
          <a:p>
            <a:r>
              <a:rPr lang="en-GB" dirty="0"/>
              <a:t>Legal Responsibility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Moral responsibility</a:t>
            </a:r>
          </a:p>
        </p:txBody>
      </p:sp>
    </p:spTree>
    <p:extLst>
      <p:ext uri="{BB962C8B-B14F-4D97-AF65-F5344CB8AC3E}">
        <p14:creationId xmlns:p14="http://schemas.microsoft.com/office/powerpoint/2010/main" val="32860466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418F8C-B588-911C-61B2-B9A10EC4F2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Problem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9FF30D-CC5C-25FF-5657-BB724DE8EA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Argument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GB" dirty="0"/>
              <a:t>Free will requires the ability to make choices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GB" dirty="0"/>
              <a:t>Our choices are dependant on our character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GB" dirty="0"/>
              <a:t>Our character seems to be shaped by factors outside of our control</a:t>
            </a:r>
          </a:p>
          <a:p>
            <a:pPr lvl="1"/>
            <a:r>
              <a:rPr lang="en-GB" dirty="0"/>
              <a:t>Therefore, no free will </a:t>
            </a:r>
          </a:p>
          <a:p>
            <a:r>
              <a:rPr lang="en-GB" dirty="0"/>
              <a:t>Infinite regress</a:t>
            </a:r>
          </a:p>
          <a:p>
            <a:pPr lvl="1"/>
            <a:r>
              <a:rPr lang="en-GB" dirty="0"/>
              <a:t>“In order for one to be truly or ultimately responsible for </a:t>
            </a:r>
            <a:r>
              <a:rPr lang="en-GB" i="1" dirty="0"/>
              <a:t>how one is… </a:t>
            </a:r>
            <a:r>
              <a:rPr lang="en-GB" dirty="0"/>
              <a:t>there has to be, and cannot be, a starting point in the series of acts of bringing it about that one has a certain nature – a starting point that constitutes an act of ultimate self-origination.” </a:t>
            </a:r>
          </a:p>
          <a:p>
            <a:pPr lvl="2"/>
            <a:r>
              <a:rPr lang="en-GB" dirty="0"/>
              <a:t>Causa sui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FEC7521F-4E63-B2EA-C3C4-FE0DF53DC2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95241" y="2313803"/>
            <a:ext cx="1911101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(Strawson, 2010, pp. 24-25)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3F00BA72-535B-8734-601E-3B010E737E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69741" y="5048060"/>
            <a:ext cx="1980029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(Strawson, 1998, Pessimism)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98506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62D1A7-5831-949B-18C2-D24FA638E7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Compatibilist response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CACA88-B8EE-F402-916C-0594F230A5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Desires</a:t>
            </a:r>
          </a:p>
          <a:p>
            <a:pPr lvl="1"/>
            <a:r>
              <a:rPr lang="en-GB" dirty="0"/>
              <a:t>First order</a:t>
            </a:r>
          </a:p>
          <a:p>
            <a:pPr lvl="2"/>
            <a:r>
              <a:rPr lang="en-GB" dirty="0"/>
              <a:t>“A wants to X” </a:t>
            </a:r>
          </a:p>
          <a:p>
            <a:pPr lvl="1"/>
            <a:r>
              <a:rPr lang="en-GB" dirty="0"/>
              <a:t>Second Order</a:t>
            </a:r>
          </a:p>
          <a:p>
            <a:pPr lvl="2"/>
            <a:r>
              <a:rPr lang="en-GB" dirty="0"/>
              <a:t>“A wants to want X”</a:t>
            </a:r>
          </a:p>
          <a:p>
            <a:pPr lvl="1"/>
            <a:r>
              <a:rPr lang="en-GB" dirty="0"/>
              <a:t>Second order volition</a:t>
            </a:r>
          </a:p>
          <a:p>
            <a:pPr lvl="2"/>
            <a:r>
              <a:rPr lang="en-GB" dirty="0"/>
              <a:t>“wants a certain desire to be his will” </a:t>
            </a:r>
          </a:p>
          <a:p>
            <a:r>
              <a:rPr lang="en-GB" dirty="0"/>
              <a:t>Freedom?</a:t>
            </a:r>
          </a:p>
          <a:p>
            <a:pPr lvl="1"/>
            <a:r>
              <a:rPr lang="en-GB" dirty="0"/>
              <a:t>“The question of whether he is free to do as he pleases… concerns his desires themselves”</a:t>
            </a:r>
          </a:p>
          <a:p>
            <a:endParaRPr lang="en-GB" dirty="0"/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4A695EF0-A985-4798-A80E-DD74438B76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75937" y="2911429"/>
            <a:ext cx="1561646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(Frankfurt, 1971, p. 7)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9FE79074-C043-A119-E6AB-1AB89FC13E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8513" y="3609107"/>
            <a:ext cx="1561646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(Frankfurt, 1971, p. 9)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" name="Rectangle 1">
            <a:extLst>
              <a:ext uri="{FF2B5EF4-FFF2-40B4-BE49-F238E27FC236}">
                <a16:creationId xmlns:a16="http://schemas.microsoft.com/office/drawing/2014/main" id="{4F00639E-7D73-3926-F82F-550185DEAD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09658" y="4342148"/>
            <a:ext cx="163859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(Frankfurt, 1971, p. 10)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Rectangle 1">
            <a:extLst>
              <a:ext uri="{FF2B5EF4-FFF2-40B4-BE49-F238E27FC236}">
                <a16:creationId xmlns:a16="http://schemas.microsoft.com/office/drawing/2014/main" id="{1EE5224B-C8D1-0D49-85F7-8AAA28AA71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09503" y="5102189"/>
            <a:ext cx="163859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(Frankfurt, 1971, p. 15)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11237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0BCDAB-67D8-4114-34EE-7F6426EC8F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Against Compatibilism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5CB4E7-9860-6278-B8C4-CAE51743CFD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Desires for desires and the effectiveness for them can still be caused by moral luck</a:t>
            </a:r>
          </a:p>
          <a:p>
            <a:pPr lvl="1"/>
            <a:r>
              <a:rPr lang="en-GB" dirty="0"/>
              <a:t>Second order desires/volitions still require our character to be a certain way</a:t>
            </a:r>
          </a:p>
          <a:p>
            <a:pPr lvl="1"/>
            <a:r>
              <a:rPr lang="en-GB" dirty="0"/>
              <a:t>To want to effectively desire to stop smoking I am still influenced by factors outside control</a:t>
            </a:r>
          </a:p>
        </p:txBody>
      </p:sp>
    </p:spTree>
    <p:extLst>
      <p:ext uri="{BB962C8B-B14F-4D97-AF65-F5344CB8AC3E}">
        <p14:creationId xmlns:p14="http://schemas.microsoft.com/office/powerpoint/2010/main" val="9498189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3D42FB-E8C5-4204-E28F-DA7A060C68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Libertarian response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10EFB6-D2FE-8257-1B23-7C4ABF155B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Inability absolutely</a:t>
            </a:r>
          </a:p>
          <a:p>
            <a:pPr lvl="1"/>
            <a:r>
              <a:rPr lang="en-GB" dirty="0"/>
              <a:t>Self Forming Actions</a:t>
            </a:r>
          </a:p>
          <a:p>
            <a:pPr lvl="2"/>
            <a:r>
              <a:rPr lang="en-GB" dirty="0"/>
              <a:t>“Ultimate responsibility requires undetermined self-forming actions”</a:t>
            </a:r>
          </a:p>
          <a:p>
            <a:pPr lvl="2"/>
            <a:r>
              <a:rPr lang="en-GB" dirty="0"/>
              <a:t>Moral conflict</a:t>
            </a:r>
          </a:p>
          <a:p>
            <a:pPr lvl="3"/>
            <a:r>
              <a:rPr lang="en-GB" dirty="0"/>
              <a:t>“The ought's express moral obligations that conflict with desires”</a:t>
            </a:r>
          </a:p>
          <a:p>
            <a:pPr lvl="3"/>
            <a:r>
              <a:rPr lang="en-GB" dirty="0"/>
              <a:t>“resolutions of such conflict… involve settings of the will”</a:t>
            </a:r>
          </a:p>
          <a:p>
            <a:pPr lvl="2"/>
            <a:r>
              <a:rPr lang="en-GB" dirty="0"/>
              <a:t>Conflicting desires</a:t>
            </a:r>
          </a:p>
          <a:p>
            <a:pPr lvl="1"/>
            <a:r>
              <a:rPr lang="en-GB" dirty="0"/>
              <a:t>Brain/physical processes still us</a:t>
            </a:r>
          </a:p>
          <a:p>
            <a:pPr lvl="2"/>
            <a:r>
              <a:rPr lang="en-GB" dirty="0"/>
              <a:t>The processes and outcomes of actions, even if influenced, had some influence from us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262D5CE6-C64A-A67F-ACF5-F1C7D93345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82221" y="3200867"/>
            <a:ext cx="145905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(Kane, 1999, p. 125)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91C21A3D-B181-057D-E3B0-19546A9B76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93033" y="3870775"/>
            <a:ext cx="145905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(Kane, 1999, p. 126)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" name="Rectangle 1">
            <a:extLst>
              <a:ext uri="{FF2B5EF4-FFF2-40B4-BE49-F238E27FC236}">
                <a16:creationId xmlns:a16="http://schemas.microsoft.com/office/drawing/2014/main" id="{42AA5CF6-1C57-B311-C5A1-116B055D79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97241" y="4190826"/>
            <a:ext cx="145905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(Kane, 1999, p. 126)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52536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EB491C-71BA-BA58-6EAE-72397066CA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Against Libertarianism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F0569F-4761-864E-68F7-114F5ACE6F3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Self Forming actions are wholly influenced by out of control factors</a:t>
            </a:r>
          </a:p>
          <a:p>
            <a:r>
              <a:rPr lang="en-GB" dirty="0"/>
              <a:t>Even if our processes and actions do affect future will, they are also determined</a:t>
            </a:r>
          </a:p>
        </p:txBody>
      </p:sp>
    </p:spTree>
    <p:extLst>
      <p:ext uri="{BB962C8B-B14F-4D97-AF65-F5344CB8AC3E}">
        <p14:creationId xmlns:p14="http://schemas.microsoft.com/office/powerpoint/2010/main" val="35101011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170DB5-535F-E7B9-DFAF-FB824A5EF1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Conclusion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DD8212-2C3B-8842-8E43-40EEB014C4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We have no control over what kind of person we are</a:t>
            </a:r>
          </a:p>
          <a:p>
            <a:r>
              <a:rPr lang="en-GB" dirty="0"/>
              <a:t>All of our actions and wills are necessitated by previous cause and effect</a:t>
            </a:r>
          </a:p>
          <a:p>
            <a:r>
              <a:rPr lang="en-GB" dirty="0"/>
              <a:t>Libertarian and Compatibilist approaches don’t provide a convincing alternative</a:t>
            </a:r>
          </a:p>
        </p:txBody>
      </p:sp>
    </p:spTree>
    <p:extLst>
      <p:ext uri="{BB962C8B-B14F-4D97-AF65-F5344CB8AC3E}">
        <p14:creationId xmlns:p14="http://schemas.microsoft.com/office/powerpoint/2010/main" val="25424760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C966D6-76C6-E2FA-1ED3-67FC9E666C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Bibliography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9946C453-AEC1-BF2D-7CF7-5C491052E1D7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817372" y="3148758"/>
            <a:ext cx="10268709" cy="12682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0" rIns="91440" bIns="15870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Frankfurt, H.G. (1971). Freedom of the Will and the Concept of a Person. </a:t>
            </a:r>
            <a:r>
              <a:rPr kumimoji="0" lang="en-US" altLang="en-US" sz="12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The Journal of Philosophy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[online] 68(1), pp.5–20.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doi:https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://doi.org/10.2307/2024717.</a:t>
            </a:r>
            <a:endParaRPr kumimoji="0" lang="en-US" altLang="en-US" sz="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Kane, R. (1998). </a:t>
            </a:r>
            <a:r>
              <a:rPr kumimoji="0" lang="en-US" altLang="en-US" sz="12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The Significance of Free Will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Oxford University Press.</a:t>
            </a:r>
            <a:endParaRPr kumimoji="0" lang="en-US" altLang="en-US" sz="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Kane, R. (1999). </a:t>
            </a:r>
            <a:r>
              <a:rPr kumimoji="0" lang="en-US" altLang="en-US" sz="12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The significance of free will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[online] Oxford University Press.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doi:https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://doi.org/10.1093/0195126564.001.0001.</a:t>
            </a:r>
            <a:endParaRPr kumimoji="0" lang="en-US" altLang="en-US" sz="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Nagel, T. (1979). </a:t>
            </a:r>
            <a:r>
              <a:rPr kumimoji="0" lang="en-US" altLang="en-US" sz="12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Mortal Questions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Cambridge ; New York: Cambridge University Press.</a:t>
            </a:r>
            <a:endParaRPr kumimoji="0" lang="en-US" altLang="en-US" sz="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Strawson, G. (1998). Free will. </a:t>
            </a:r>
            <a:r>
              <a:rPr kumimoji="0" lang="en-US" altLang="en-US" sz="12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Routledge Encyclopedia of Philosophy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doi:https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://doi.org/10.4324/9780415249126-v014-1.</a:t>
            </a:r>
            <a:endParaRPr kumimoji="0" lang="en-US" altLang="en-US" sz="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Strawson, G. (2010). </a:t>
            </a:r>
            <a:r>
              <a:rPr kumimoji="0" lang="en-US" altLang="en-US" sz="12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Freedom and Belief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Oxford: Oxford University Press.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720891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lestial">
  <a:themeElements>
    <a:clrScheme name="Celestial">
      <a:dk1>
        <a:sysClr val="windowText" lastClr="000000"/>
      </a:dk1>
      <a:lt1>
        <a:sysClr val="window" lastClr="FFFFFF"/>
      </a:lt1>
      <a:dk2>
        <a:srgbClr val="18276C"/>
      </a:dk2>
      <a:lt2>
        <a:srgbClr val="EBEBEB"/>
      </a:lt2>
      <a:accent1>
        <a:srgbClr val="AC3EC1"/>
      </a:accent1>
      <a:accent2>
        <a:srgbClr val="477BD1"/>
      </a:accent2>
      <a:accent3>
        <a:srgbClr val="46B298"/>
      </a:accent3>
      <a:accent4>
        <a:srgbClr val="90BA4C"/>
      </a:accent4>
      <a:accent5>
        <a:srgbClr val="DD9D31"/>
      </a:accent5>
      <a:accent6>
        <a:srgbClr val="E25247"/>
      </a:accent6>
      <a:hlink>
        <a:srgbClr val="C573D2"/>
      </a:hlink>
      <a:folHlink>
        <a:srgbClr val="CCAEE8"/>
      </a:folHlink>
    </a:clrScheme>
    <a:fontScheme name="Celestial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stial" id="{C4BB2A3D-0E93-4C5F-B0D2-9D3FCE089CC5}" vid="{42E5908D-19A2-46FD-89FA-638B126129EF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6C48B67E562FF45ADD1FE43E2BC7706" ma:contentTypeVersion="13" ma:contentTypeDescription="Create a new document." ma:contentTypeScope="" ma:versionID="09a1f023805c5153fb1bb1487979aae5">
  <xsd:schema xmlns:xsd="http://www.w3.org/2001/XMLSchema" xmlns:xs="http://www.w3.org/2001/XMLSchema" xmlns:p="http://schemas.microsoft.com/office/2006/metadata/properties" xmlns:ns3="ad7316b1-23f1-480c-8fa6-cbf037f4db9c" xmlns:ns4="bd2b2a82-bc2e-4fcc-b8ad-fd63686c78d2" targetNamespace="http://schemas.microsoft.com/office/2006/metadata/properties" ma:root="true" ma:fieldsID="49e2ae2453924609c75937afec9cfd1d" ns3:_="" ns4:_="">
    <xsd:import namespace="ad7316b1-23f1-480c-8fa6-cbf037f4db9c"/>
    <xsd:import namespace="bd2b2a82-bc2e-4fcc-b8ad-fd63686c78d2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ystem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d7316b1-23f1-480c-8fa6-cbf037f4db9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12" nillable="true" ma:displayName="_activity" ma:hidden="true" ma:internalName="_activity">
      <xsd:simpleType>
        <xsd:restriction base="dms:Note"/>
      </xsd:simpleType>
    </xsd:element>
    <xsd:element name="MediaServiceSystemTags" ma:index="16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20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d2b2a82-bc2e-4fcc-b8ad-fd63686c78d2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5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ad7316b1-23f1-480c-8fa6-cbf037f4db9c" xsi:nil="true"/>
  </documentManagement>
</p:properties>
</file>

<file path=customXml/itemProps1.xml><?xml version="1.0" encoding="utf-8"?>
<ds:datastoreItem xmlns:ds="http://schemas.openxmlformats.org/officeDocument/2006/customXml" ds:itemID="{64E5A3F8-AFBD-4DD8-9191-605F479EDF3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98389B2-94FF-4494-A462-39F1BC91926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d7316b1-23f1-480c-8fa6-cbf037f4db9c"/>
    <ds:schemaRef ds:uri="bd2b2a82-bc2e-4fcc-b8ad-fd63686c78d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B742A9EA-7C1E-40FB-80B8-32A949D888D9}">
  <ds:schemaRefs>
    <ds:schemaRef ds:uri="http://schemas.openxmlformats.org/package/2006/metadata/core-properties"/>
    <ds:schemaRef ds:uri="ad7316b1-23f1-480c-8fa6-cbf037f4db9c"/>
    <ds:schemaRef ds:uri="http://schemas.microsoft.com/office/2006/documentManagement/types"/>
    <ds:schemaRef ds:uri="http://purl.org/dc/elements/1.1/"/>
    <ds:schemaRef ds:uri="http://purl.org/dc/terms/"/>
    <ds:schemaRef ds:uri="http://www.w3.org/XML/1998/namespace"/>
    <ds:schemaRef ds:uri="http://schemas.microsoft.com/office/2006/metadata/properties"/>
    <ds:schemaRef ds:uri="http://purl.org/dc/dcmitype/"/>
    <ds:schemaRef ds:uri="http://schemas.microsoft.com/office/infopath/2007/PartnerControls"/>
    <ds:schemaRef ds:uri="bd2b2a82-bc2e-4fcc-b8ad-fd63686c78d2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TM03457452[[fn=Celestial]]</Template>
  <TotalTime>2181</TotalTime>
  <Words>639</Words>
  <Application>Microsoft Office PowerPoint</Application>
  <PresentationFormat>Widescreen</PresentationFormat>
  <Paragraphs>74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Times New Roman</vt:lpstr>
      <vt:lpstr>Celestial</vt:lpstr>
      <vt:lpstr>Does our inability absolutely to control what kind of person we are mean that we lack free will? </vt:lpstr>
      <vt:lpstr>Introduction</vt:lpstr>
      <vt:lpstr>Why is this a Problem?</vt:lpstr>
      <vt:lpstr>The Problem</vt:lpstr>
      <vt:lpstr>Compatibilist response</vt:lpstr>
      <vt:lpstr>Against Compatibilism</vt:lpstr>
      <vt:lpstr>Libertarian response</vt:lpstr>
      <vt:lpstr>Against Libertarianism</vt:lpstr>
      <vt:lpstr>Conclusion</vt:lpstr>
      <vt:lpstr>Bibliography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Finley Knowles (2304020)</dc:creator>
  <cp:lastModifiedBy>Finley Knowles (2304020)</cp:lastModifiedBy>
  <cp:revision>3</cp:revision>
  <dcterms:created xsi:type="dcterms:W3CDTF">2026-03-10T13:14:18Z</dcterms:created>
  <dcterms:modified xsi:type="dcterms:W3CDTF">2026-03-13T00:24:29Z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0x01010096C48B67E562FF45ADD1FE43E2BC7706</vt:lpwstr>
  </property>
</Properties>
</file>