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handoutMasterIdLst>
    <p:handoutMasterId r:id="rId45"/>
  </p:handoutMasterIdLst>
  <p:sldIdLst>
    <p:sldId id="327" r:id="rId2"/>
    <p:sldId id="337" r:id="rId3"/>
    <p:sldId id="344" r:id="rId4"/>
    <p:sldId id="345" r:id="rId5"/>
    <p:sldId id="273" r:id="rId6"/>
    <p:sldId id="290" r:id="rId7"/>
    <p:sldId id="354" r:id="rId8"/>
    <p:sldId id="352" r:id="rId9"/>
    <p:sldId id="353" r:id="rId10"/>
    <p:sldId id="355" r:id="rId11"/>
    <p:sldId id="259" r:id="rId12"/>
    <p:sldId id="261" r:id="rId13"/>
    <p:sldId id="275" r:id="rId14"/>
    <p:sldId id="260" r:id="rId15"/>
    <p:sldId id="262" r:id="rId16"/>
    <p:sldId id="276" r:id="rId17"/>
    <p:sldId id="263" r:id="rId18"/>
    <p:sldId id="264" r:id="rId19"/>
    <p:sldId id="279" r:id="rId20"/>
    <p:sldId id="356" r:id="rId21"/>
    <p:sldId id="267" r:id="rId22"/>
    <p:sldId id="271" r:id="rId23"/>
    <p:sldId id="280" r:id="rId24"/>
    <p:sldId id="277" r:id="rId25"/>
    <p:sldId id="338" r:id="rId26"/>
    <p:sldId id="278" r:id="rId27"/>
    <p:sldId id="268" r:id="rId28"/>
    <p:sldId id="270" r:id="rId29"/>
    <p:sldId id="289" r:id="rId30"/>
    <p:sldId id="292" r:id="rId31"/>
    <p:sldId id="293" r:id="rId32"/>
    <p:sldId id="350" r:id="rId33"/>
    <p:sldId id="348" r:id="rId34"/>
    <p:sldId id="298" r:id="rId35"/>
    <p:sldId id="351" r:id="rId36"/>
    <p:sldId id="294" r:id="rId37"/>
    <p:sldId id="297" r:id="rId38"/>
    <p:sldId id="295" r:id="rId39"/>
    <p:sldId id="325" r:id="rId40"/>
    <p:sldId id="296" r:id="rId41"/>
    <p:sldId id="347" r:id="rId42"/>
    <p:sldId id="346" r:id="rId43"/>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EC02"/>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295" autoAdjust="0"/>
    <p:restoredTop sz="94660"/>
  </p:normalViewPr>
  <p:slideViewPr>
    <p:cSldViewPr>
      <p:cViewPr varScale="1">
        <p:scale>
          <a:sx n="69" d="100"/>
          <a:sy n="69" d="100"/>
        </p:scale>
        <p:origin x="282"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Calibri" pitchFamily="34" charset="0"/>
                <a:cs typeface="+mn-cs"/>
              </a:defRPr>
            </a:lvl1pPr>
          </a:lstStyle>
          <a:p>
            <a:pPr>
              <a:defRPr/>
            </a:pPr>
            <a:endParaRPr lang="en-GB"/>
          </a:p>
        </p:txBody>
      </p:sp>
      <p:sp>
        <p:nvSpPr>
          <p:cNvPr id="51203" name="Rectangle 3"/>
          <p:cNvSpPr>
            <a:spLocks noGrp="1" noChangeArrowheads="1"/>
          </p:cNvSpPr>
          <p:nvPr>
            <p:ph type="dt" sz="quarter"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Calibri" pitchFamily="34" charset="0"/>
                <a:cs typeface="+mn-cs"/>
              </a:defRPr>
            </a:lvl1pPr>
          </a:lstStyle>
          <a:p>
            <a:pPr>
              <a:defRPr/>
            </a:pPr>
            <a:fld id="{8B173FFF-B17E-49EF-94CE-1EDBCBD6213E}" type="datetimeFigureOut">
              <a:rPr lang="en-GB"/>
              <a:pPr>
                <a:defRPr/>
              </a:pPr>
              <a:t>10/12/2018</a:t>
            </a:fld>
            <a:endParaRPr lang="en-GB"/>
          </a:p>
        </p:txBody>
      </p:sp>
      <p:sp>
        <p:nvSpPr>
          <p:cNvPr id="51204" name="Rectangle 4"/>
          <p:cNvSpPr>
            <a:spLocks noGrp="1" noChangeArrowheads="1"/>
          </p:cNvSpPr>
          <p:nvPr>
            <p:ph type="ftr" sz="quarter" idx="2"/>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Calibri" pitchFamily="34" charset="0"/>
                <a:cs typeface="+mn-cs"/>
              </a:defRPr>
            </a:lvl1pPr>
          </a:lstStyle>
          <a:p>
            <a:pPr>
              <a:defRPr/>
            </a:pPr>
            <a:endParaRPr lang="en-GB"/>
          </a:p>
        </p:txBody>
      </p:sp>
      <p:sp>
        <p:nvSpPr>
          <p:cNvPr id="51205" name="Rectangle 5"/>
          <p:cNvSpPr>
            <a:spLocks noGrp="1" noChangeArrowheads="1"/>
          </p:cNvSpPr>
          <p:nvPr>
            <p:ph type="sldNum" sz="quarter" idx="3"/>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Calibri" pitchFamily="34" charset="0"/>
                <a:cs typeface="+mn-cs"/>
              </a:defRPr>
            </a:lvl1pPr>
          </a:lstStyle>
          <a:p>
            <a:pPr>
              <a:defRPr/>
            </a:pPr>
            <a:fld id="{5B985A58-FAAF-4BA2-A35A-174B25AF21A9}" type="slidenum">
              <a:rPr lang="en-GB"/>
              <a:pPr>
                <a:defRPr/>
              </a:pPr>
              <a:t>‹#›</a:t>
            </a:fld>
            <a:endParaRPr lang="en-GB"/>
          </a:p>
        </p:txBody>
      </p:sp>
    </p:spTree>
    <p:extLst>
      <p:ext uri="{BB962C8B-B14F-4D97-AF65-F5344CB8AC3E}">
        <p14:creationId xmlns:p14="http://schemas.microsoft.com/office/powerpoint/2010/main" val="19216694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542F64FF-81FB-4417-B2E5-4EF31364D6AB}" type="datetimeFigureOut">
              <a:rPr lang="en-GB"/>
              <a:pPr>
                <a:defRPr/>
              </a:pPr>
              <a:t>10/12/2018</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fontAlgn="auto">
              <a:spcBef>
                <a:spcPts val="0"/>
              </a:spcBef>
              <a:spcAft>
                <a:spcPts val="0"/>
              </a:spcAft>
              <a:defRPr sz="1200">
                <a:latin typeface="+mn-lt"/>
                <a:cs typeface="+mn-cs"/>
              </a:defRPr>
            </a:lvl1pPr>
          </a:lstStyle>
          <a:p>
            <a:pPr>
              <a:defRPr/>
            </a:pPr>
            <a:fld id="{1D37478C-864D-4D83-A0F1-81486552DF6A}" type="slidenum">
              <a:rPr lang="en-GB"/>
              <a:pPr>
                <a:defRPr/>
              </a:pPr>
              <a:t>‹#›</a:t>
            </a:fld>
            <a:endParaRPr lang="en-GB"/>
          </a:p>
        </p:txBody>
      </p:sp>
    </p:spTree>
    <p:extLst>
      <p:ext uri="{BB962C8B-B14F-4D97-AF65-F5344CB8AC3E}">
        <p14:creationId xmlns:p14="http://schemas.microsoft.com/office/powerpoint/2010/main" val="357993483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a:t>
            </a:fld>
            <a:endParaRPr lang="en-GB" altLang="en-US">
              <a:solidFill>
                <a:srgbClr val="000000"/>
              </a:solidFill>
            </a:endParaRPr>
          </a:p>
        </p:txBody>
      </p:sp>
    </p:spTree>
    <p:extLst>
      <p:ext uri="{BB962C8B-B14F-4D97-AF65-F5344CB8AC3E}">
        <p14:creationId xmlns:p14="http://schemas.microsoft.com/office/powerpoint/2010/main" val="1651836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2</a:t>
            </a:fld>
            <a:endParaRPr lang="en-GB" altLang="en-US" dirty="0" smtClean="0">
              <a:solidFill>
                <a:srgbClr val="000000"/>
              </a:solidFill>
            </a:endParaRPr>
          </a:p>
        </p:txBody>
      </p:sp>
    </p:spTree>
    <p:extLst>
      <p:ext uri="{BB962C8B-B14F-4D97-AF65-F5344CB8AC3E}">
        <p14:creationId xmlns:p14="http://schemas.microsoft.com/office/powerpoint/2010/main" val="36252219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3</a:t>
            </a:fld>
            <a:endParaRPr lang="en-GB" altLang="en-US" dirty="0" smtClean="0">
              <a:solidFill>
                <a:srgbClr val="000000"/>
              </a:solidFill>
            </a:endParaRPr>
          </a:p>
        </p:txBody>
      </p:sp>
    </p:spTree>
    <p:extLst>
      <p:ext uri="{BB962C8B-B14F-4D97-AF65-F5344CB8AC3E}">
        <p14:creationId xmlns:p14="http://schemas.microsoft.com/office/powerpoint/2010/main" val="4260812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b="1" dirty="0"/>
          </a:p>
        </p:txBody>
      </p:sp>
      <p:sp>
        <p:nvSpPr>
          <p:cNvPr id="4" name="Slide Number Placeholder 3"/>
          <p:cNvSpPr>
            <a:spLocks noGrp="1"/>
          </p:cNvSpPr>
          <p:nvPr>
            <p:ph type="sldNum" sz="quarter" idx="10"/>
          </p:nvPr>
        </p:nvSpPr>
        <p:spPr/>
        <p:txBody>
          <a:bodyPr/>
          <a:lstStyle/>
          <a:p>
            <a:fld id="{EA22AD63-F7BD-4015-AA04-C9084F498D78}" type="slidenum">
              <a:rPr lang="en-GB" smtClean="0"/>
              <a:t>4</a:t>
            </a:fld>
            <a:endParaRPr lang="en-GB"/>
          </a:p>
        </p:txBody>
      </p:sp>
    </p:spTree>
    <p:extLst>
      <p:ext uri="{BB962C8B-B14F-4D97-AF65-F5344CB8AC3E}">
        <p14:creationId xmlns:p14="http://schemas.microsoft.com/office/powerpoint/2010/main" val="26976163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1945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EC5FB83B-17EB-4530-B216-9C74C6018D3B}" type="slidenum">
              <a:rPr lang="en-GB" altLang="en-US">
                <a:solidFill>
                  <a:srgbClr val="000000"/>
                </a:solidFill>
              </a:rPr>
              <a:pPr fontAlgn="base">
                <a:spcBef>
                  <a:spcPct val="0"/>
                </a:spcBef>
                <a:spcAft>
                  <a:spcPct val="0"/>
                </a:spcAft>
                <a:defRPr/>
              </a:pPr>
              <a:t>5</a:t>
            </a:fld>
            <a:endParaRPr lang="en-GB" altLang="en-US">
              <a:solidFill>
                <a:srgbClr val="000000"/>
              </a:solidFill>
            </a:endParaRPr>
          </a:p>
        </p:txBody>
      </p:sp>
    </p:spTree>
    <p:extLst>
      <p:ext uri="{BB962C8B-B14F-4D97-AF65-F5344CB8AC3E}">
        <p14:creationId xmlns:p14="http://schemas.microsoft.com/office/powerpoint/2010/main" val="9328290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355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C0B25A9-1750-45E8-BDE2-6FE667F6243D}" type="slidenum">
              <a:rPr lang="en-GB" altLang="en-US">
                <a:solidFill>
                  <a:srgbClr val="000000"/>
                </a:solidFill>
              </a:rPr>
              <a:pPr fontAlgn="base">
                <a:spcBef>
                  <a:spcPct val="0"/>
                </a:spcBef>
                <a:spcAft>
                  <a:spcPct val="0"/>
                </a:spcAft>
                <a:defRPr/>
              </a:pPr>
              <a:t>6</a:t>
            </a:fld>
            <a:endParaRPr lang="en-GB" altLang="en-US">
              <a:solidFill>
                <a:srgbClr val="000000"/>
              </a:solidFill>
            </a:endParaRPr>
          </a:p>
        </p:txBody>
      </p:sp>
    </p:spTree>
    <p:extLst>
      <p:ext uri="{BB962C8B-B14F-4D97-AF65-F5344CB8AC3E}">
        <p14:creationId xmlns:p14="http://schemas.microsoft.com/office/powerpoint/2010/main" val="30042566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Fanon’s ideas were taken up and expanded by any number of other authors – in and outside the academy</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 most important author in helping solidify postcolonial theory as a distinct branch of scholarly thought was probably Edward Said, particularly his 1978 book </a:t>
            </a:r>
            <a:r>
              <a:rPr lang="en-GB" sz="1200" i="1" kern="1200" dirty="0" smtClean="0">
                <a:solidFill>
                  <a:schemeClr val="tx1"/>
                </a:solidFill>
                <a:effectLst/>
                <a:latin typeface="+mn-lt"/>
                <a:ea typeface="+mn-ea"/>
                <a:cs typeface="+mn-cs"/>
              </a:rPr>
              <a:t>Orientalism</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As with Fanon, Said’s biography sheds lights on his theories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Said too was brought up in a colonial context, having been born in Palestine in 1935, one of the territories mandated to British rule under the settlements which ended World War One.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Furthermore, Said’s childhood was divided between Palestine and Egypt, itself part of the British Empire at the time, being educated at the Victoria College, Cairo, an elite institution ran on the English public school model</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Here, Said too was exposed to the forcefulness of language in the hands of the colonist</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B8F1023-3D7F-4B2C-AFA1-4BEC0D3B321B}"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693355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Said forged a career at a number of major American universities before publishing his opus </a:t>
            </a:r>
            <a:r>
              <a:rPr lang="en-GB" sz="1200" i="1" kern="1200" dirty="0" smtClean="0">
                <a:solidFill>
                  <a:schemeClr val="tx1"/>
                </a:solidFill>
                <a:effectLst/>
                <a:latin typeface="+mn-lt"/>
                <a:ea typeface="+mn-ea"/>
                <a:cs typeface="+mn-cs"/>
              </a:rPr>
              <a:t>Orientalism</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The book investigated the historic relationship between Europe and the so-called ‘the Orient’ – which in Said’s terms referred to the Middle East, Asia and North Africa</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Focussing on the 19</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and 20</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centuries particularly, Said named his book after the Orientalist school of painting which had conveyed a romanticised and, often, sensationalised picture of Arabic cultures – </a:t>
            </a:r>
            <a:r>
              <a:rPr lang="en-GB" sz="1200" i="1" kern="1200" dirty="0" smtClean="0">
                <a:solidFill>
                  <a:schemeClr val="tx1"/>
                </a:solidFill>
                <a:effectLst/>
                <a:latin typeface="+mn-lt"/>
                <a:ea typeface="+mn-ea"/>
                <a:cs typeface="+mn-cs"/>
              </a:rPr>
              <a:t>so on the cover Jean Leon Gerome</a:t>
            </a:r>
            <a:r>
              <a:rPr lang="en-GB" sz="1200" kern="1200" dirty="0" smtClean="0">
                <a:solidFill>
                  <a:schemeClr val="tx1"/>
                </a:solidFill>
                <a:effectLst/>
                <a:latin typeface="+mn-lt"/>
                <a:ea typeface="+mn-ea"/>
                <a:cs typeface="+mn-cs"/>
              </a:rPr>
              <a:t>’s </a:t>
            </a:r>
            <a:r>
              <a:rPr lang="en-GB" sz="1200" i="1" kern="1200" dirty="0" smtClean="0">
                <a:solidFill>
                  <a:schemeClr val="tx1"/>
                </a:solidFill>
                <a:effectLst/>
                <a:latin typeface="+mn-lt"/>
                <a:ea typeface="+mn-ea"/>
                <a:cs typeface="+mn-cs"/>
              </a:rPr>
              <a:t>The Snake Charmer</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 a good example</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Alongside this artistic genre, though, ‘Orientalism’ was also a phrase use to designate interdisciplinary enquiries into the languages, culture and history of the Near East – as in the title that gives the School of Oriental and African Studies, at the University of London – </a:t>
            </a:r>
            <a:r>
              <a:rPr lang="en-GB" sz="1200" i="1" kern="1200" dirty="0" smtClean="0">
                <a:solidFill>
                  <a:schemeClr val="tx1"/>
                </a:solidFill>
                <a:effectLst/>
                <a:latin typeface="+mn-lt"/>
                <a:ea typeface="+mn-ea"/>
                <a:cs typeface="+mn-cs"/>
              </a:rPr>
              <a:t>although its notable that the acronym SOAS is the title officially used (anecdote about writing a reference of a student</a:t>
            </a:r>
            <a:r>
              <a:rPr lang="en-GB" sz="1200" kern="1200" dirty="0" smtClean="0">
                <a:solidFill>
                  <a:schemeClr val="tx1"/>
                </a:solidFill>
                <a:effectLst/>
                <a:latin typeface="+mn-lt"/>
                <a:ea typeface="+mn-ea"/>
                <a:cs typeface="+mn-cs"/>
              </a:rPr>
              <a:t>)</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That combination of orientalism as a cultural and scholarly phenomenon was of critical importance to Said</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34064951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“One ought never to assume that the structure of Orientalism is nothing more an a structure of lies or of myths,” he wrote</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“Any system of ideas that can remain unchanged as teachable wisdom (in academies, books, congresses, universities, foreign-service institutes) from the late 1840s until the present must be something more formidable than a mere collection of lies. Orientalism, therefore, is </a:t>
            </a:r>
            <a:r>
              <a:rPr lang="en-GB" sz="1200" b="1" kern="1200" dirty="0" smtClean="0">
                <a:solidFill>
                  <a:schemeClr val="tx1"/>
                </a:solidFill>
                <a:effectLst/>
                <a:latin typeface="+mn-lt"/>
                <a:ea typeface="+mn-ea"/>
                <a:cs typeface="+mn-cs"/>
              </a:rPr>
              <a:t>not an airy European fantasy about the Orient but a created body of theory and practice in which there has been a considerable material investment</a:t>
            </a:r>
            <a:r>
              <a:rPr lang="en-GB" sz="1200" kern="1200" dirty="0" smtClean="0">
                <a:solidFill>
                  <a:schemeClr val="tx1"/>
                </a:solidFill>
                <a:effectLst/>
                <a:latin typeface="+mn-lt"/>
                <a:ea typeface="+mn-ea"/>
                <a:cs typeface="+mn-cs"/>
              </a:rPr>
              <a:t>. Continued investment made Orientalism, as </a:t>
            </a:r>
            <a:r>
              <a:rPr lang="en-GB" sz="1200" b="1" kern="1200" dirty="0" smtClean="0">
                <a:solidFill>
                  <a:schemeClr val="tx1"/>
                </a:solidFill>
                <a:effectLst/>
                <a:latin typeface="+mn-lt"/>
                <a:ea typeface="+mn-ea"/>
                <a:cs typeface="+mn-cs"/>
              </a:rPr>
              <a:t>a system of knowledge </a:t>
            </a:r>
            <a:r>
              <a:rPr lang="en-GB" sz="1200" kern="1200" dirty="0" smtClean="0">
                <a:solidFill>
                  <a:schemeClr val="tx1"/>
                </a:solidFill>
                <a:effectLst/>
                <a:latin typeface="+mn-lt"/>
                <a:ea typeface="+mn-ea"/>
                <a:cs typeface="+mn-cs"/>
              </a:rPr>
              <a:t>about the Orient, an accepted grid for filtering through the Orient into Western consciousness.”</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So, for Said, Orientalism was more than a system for romanticising the near east but a </a:t>
            </a:r>
            <a:r>
              <a:rPr lang="en-GB" sz="1200" b="1" kern="1200" dirty="0" smtClean="0">
                <a:solidFill>
                  <a:schemeClr val="tx1"/>
                </a:solidFill>
                <a:effectLst/>
                <a:latin typeface="+mn-lt"/>
                <a:ea typeface="+mn-ea"/>
                <a:cs typeface="+mn-cs"/>
              </a:rPr>
              <a:t>system of knowledge </a:t>
            </a:r>
            <a:r>
              <a:rPr lang="en-GB" sz="1200" kern="1200" dirty="0" smtClean="0">
                <a:solidFill>
                  <a:schemeClr val="tx1"/>
                </a:solidFill>
                <a:effectLst/>
                <a:latin typeface="+mn-lt"/>
                <a:ea typeface="+mn-ea"/>
                <a:cs typeface="+mn-cs"/>
              </a:rPr>
              <a:t>for understanding the entire world from a western perspective</a:t>
            </a:r>
          </a:p>
          <a:p>
            <a:endParaRPr lang="en-GB" dirty="0"/>
          </a:p>
        </p:txBody>
      </p:sp>
      <p:sp>
        <p:nvSpPr>
          <p:cNvPr id="4" name="Slide Number Placeholder 3"/>
          <p:cNvSpPr>
            <a:spLocks noGrp="1"/>
          </p:cNvSpPr>
          <p:nvPr>
            <p:ph type="sldNum" sz="quarter" idx="10"/>
          </p:nvPr>
        </p:nvSpPr>
        <p:spPr/>
        <p:txBody>
          <a:bodyPr/>
          <a:lstStyle/>
          <a:p>
            <a:fld id="{0B8F1023-3D7F-4B2C-AFA1-4BEC0D3B321B}"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4344778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355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9C0B25A9-1750-45E8-BDE2-6FE667F6243D}" type="slidenum">
              <a:rPr lang="en-GB" altLang="en-US">
                <a:solidFill>
                  <a:srgbClr val="000000"/>
                </a:solidFill>
              </a:rPr>
              <a:pPr fontAlgn="base">
                <a:spcBef>
                  <a:spcPct val="0"/>
                </a:spcBef>
                <a:spcAft>
                  <a:spcPct val="0"/>
                </a:spcAft>
                <a:defRPr/>
              </a:pPr>
              <a:t>11</a:t>
            </a:fld>
            <a:endParaRPr lang="en-GB" altLang="en-US">
              <a:solidFill>
                <a:srgbClr val="000000"/>
              </a:solidFill>
            </a:endParaRPr>
          </a:p>
        </p:txBody>
      </p:sp>
    </p:spTree>
    <p:extLst>
      <p:ext uri="{BB962C8B-B14F-4D97-AF65-F5344CB8AC3E}">
        <p14:creationId xmlns:p14="http://schemas.microsoft.com/office/powerpoint/2010/main" val="40471013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560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D7FB944-7C4D-409A-9064-D1D6E31BD3FE}" type="slidenum">
              <a:rPr lang="en-GB" altLang="en-US">
                <a:solidFill>
                  <a:srgbClr val="000000"/>
                </a:solidFill>
              </a:rPr>
              <a:pPr fontAlgn="base">
                <a:spcBef>
                  <a:spcPct val="0"/>
                </a:spcBef>
                <a:spcAft>
                  <a:spcPct val="0"/>
                </a:spcAft>
                <a:defRPr/>
              </a:pPr>
              <a:t>12</a:t>
            </a:fld>
            <a:endParaRPr lang="en-GB" altLang="en-US">
              <a:solidFill>
                <a:srgbClr val="000000"/>
              </a:solidFill>
            </a:endParaRPr>
          </a:p>
        </p:txBody>
      </p:sp>
    </p:spTree>
    <p:extLst>
      <p:ext uri="{BB962C8B-B14F-4D97-AF65-F5344CB8AC3E}">
        <p14:creationId xmlns:p14="http://schemas.microsoft.com/office/powerpoint/2010/main" val="30914721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3796" name="Slide Number Placeholder 3"/>
          <p:cNvSpPr txBox="1">
            <a:spLocks noGrp="1"/>
          </p:cNvSpPr>
          <p:nvPr/>
        </p:nvSpPr>
        <p:spPr bwMode="auto">
          <a:xfrm>
            <a:off x="3850443" y="9428583"/>
            <a:ext cx="2945659" cy="496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5CB0EFA6-2794-4922-A34B-C46217A6296F}" type="slidenum">
              <a:rPr lang="en-GB" altLang="en-US" sz="1200">
                <a:solidFill>
                  <a:srgbClr val="000000"/>
                </a:solidFill>
                <a:latin typeface="Calibri" pitchFamily="34" charset="0"/>
              </a:rPr>
              <a:pPr algn="r" eaLnBrk="1" hangingPunct="1"/>
              <a:t>13</a:t>
            </a:fld>
            <a:endParaRPr lang="en-GB" altLang="en-US" sz="1200">
              <a:solidFill>
                <a:srgbClr val="000000"/>
              </a:solidFill>
              <a:latin typeface="Calibri" pitchFamily="34" charset="0"/>
            </a:endParaRPr>
          </a:p>
        </p:txBody>
      </p:sp>
    </p:spTree>
    <p:extLst>
      <p:ext uri="{BB962C8B-B14F-4D97-AF65-F5344CB8AC3E}">
        <p14:creationId xmlns:p14="http://schemas.microsoft.com/office/powerpoint/2010/main" val="42503027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765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CCA9A9EE-0249-4130-9FE2-A47FB02638E1}" type="slidenum">
              <a:rPr lang="en-GB" altLang="en-US">
                <a:solidFill>
                  <a:srgbClr val="000000"/>
                </a:solidFill>
              </a:rPr>
              <a:pPr fontAlgn="base">
                <a:spcBef>
                  <a:spcPct val="0"/>
                </a:spcBef>
                <a:spcAft>
                  <a:spcPct val="0"/>
                </a:spcAft>
                <a:defRPr/>
              </a:pPr>
              <a:t>14</a:t>
            </a:fld>
            <a:endParaRPr lang="en-GB" altLang="en-US">
              <a:solidFill>
                <a:srgbClr val="000000"/>
              </a:solidFill>
            </a:endParaRPr>
          </a:p>
        </p:txBody>
      </p:sp>
    </p:spTree>
    <p:extLst>
      <p:ext uri="{BB962C8B-B14F-4D97-AF65-F5344CB8AC3E}">
        <p14:creationId xmlns:p14="http://schemas.microsoft.com/office/powerpoint/2010/main" val="35665768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969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E4DE3B7-94D8-4F4F-A0E0-D46696351CE1}" type="slidenum">
              <a:rPr lang="en-GB" altLang="en-US">
                <a:solidFill>
                  <a:srgbClr val="000000"/>
                </a:solidFill>
              </a:rPr>
              <a:pPr fontAlgn="base">
                <a:spcBef>
                  <a:spcPct val="0"/>
                </a:spcBef>
                <a:spcAft>
                  <a:spcPct val="0"/>
                </a:spcAft>
                <a:defRPr/>
              </a:pPr>
              <a:t>15</a:t>
            </a:fld>
            <a:endParaRPr lang="en-GB" altLang="en-US">
              <a:solidFill>
                <a:srgbClr val="000000"/>
              </a:solidFill>
            </a:endParaRPr>
          </a:p>
        </p:txBody>
      </p:sp>
    </p:spTree>
    <p:extLst>
      <p:ext uri="{BB962C8B-B14F-4D97-AF65-F5344CB8AC3E}">
        <p14:creationId xmlns:p14="http://schemas.microsoft.com/office/powerpoint/2010/main" val="38232871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6868" name="Slide Number Placeholder 3"/>
          <p:cNvSpPr txBox="1">
            <a:spLocks noGrp="1"/>
          </p:cNvSpPr>
          <p:nvPr/>
        </p:nvSpPr>
        <p:spPr bwMode="auto">
          <a:xfrm>
            <a:off x="3850443" y="9428583"/>
            <a:ext cx="2945659" cy="496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16BDF841-F014-4A5A-821C-4A4674769141}" type="slidenum">
              <a:rPr lang="en-GB" altLang="en-US" sz="1200">
                <a:solidFill>
                  <a:srgbClr val="000000"/>
                </a:solidFill>
                <a:latin typeface="Calibri" pitchFamily="34" charset="0"/>
              </a:rPr>
              <a:pPr algn="r" eaLnBrk="1" hangingPunct="1"/>
              <a:t>16</a:t>
            </a:fld>
            <a:endParaRPr lang="en-GB" altLang="en-US" sz="1200">
              <a:solidFill>
                <a:srgbClr val="000000"/>
              </a:solidFill>
              <a:latin typeface="Calibri" pitchFamily="34" charset="0"/>
            </a:endParaRPr>
          </a:p>
        </p:txBody>
      </p:sp>
    </p:spTree>
    <p:extLst>
      <p:ext uri="{BB962C8B-B14F-4D97-AF65-F5344CB8AC3E}">
        <p14:creationId xmlns:p14="http://schemas.microsoft.com/office/powerpoint/2010/main" val="31805025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174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9F21870-EFAA-4714-AE3F-19BF0C986BE0}" type="slidenum">
              <a:rPr lang="en-GB" altLang="en-US">
                <a:solidFill>
                  <a:srgbClr val="000000"/>
                </a:solidFill>
              </a:rPr>
              <a:pPr fontAlgn="base">
                <a:spcBef>
                  <a:spcPct val="0"/>
                </a:spcBef>
                <a:spcAft>
                  <a:spcPct val="0"/>
                </a:spcAft>
                <a:defRPr/>
              </a:pPr>
              <a:t>17</a:t>
            </a:fld>
            <a:endParaRPr lang="en-GB" altLang="en-US">
              <a:solidFill>
                <a:srgbClr val="000000"/>
              </a:solidFill>
            </a:endParaRPr>
          </a:p>
        </p:txBody>
      </p:sp>
    </p:spTree>
    <p:extLst>
      <p:ext uri="{BB962C8B-B14F-4D97-AF65-F5344CB8AC3E}">
        <p14:creationId xmlns:p14="http://schemas.microsoft.com/office/powerpoint/2010/main" val="40825965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379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A4AA8F9-64AC-4FBB-9167-810C8E5E15C6}" type="slidenum">
              <a:rPr lang="en-GB" altLang="en-US">
                <a:solidFill>
                  <a:srgbClr val="000000"/>
                </a:solidFill>
              </a:rPr>
              <a:pPr fontAlgn="base">
                <a:spcBef>
                  <a:spcPct val="0"/>
                </a:spcBef>
                <a:spcAft>
                  <a:spcPct val="0"/>
                </a:spcAft>
                <a:defRPr/>
              </a:pPr>
              <a:t>18</a:t>
            </a:fld>
            <a:endParaRPr lang="en-GB" altLang="en-US">
              <a:solidFill>
                <a:srgbClr val="000000"/>
              </a:solidFill>
            </a:endParaRPr>
          </a:p>
        </p:txBody>
      </p:sp>
    </p:spTree>
    <p:extLst>
      <p:ext uri="{BB962C8B-B14F-4D97-AF65-F5344CB8AC3E}">
        <p14:creationId xmlns:p14="http://schemas.microsoft.com/office/powerpoint/2010/main" val="20476965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3993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4DB870E-AF44-497D-9169-CD13D4EEC167}" type="slidenum">
              <a:rPr lang="en-GB" altLang="en-US">
                <a:solidFill>
                  <a:srgbClr val="000000"/>
                </a:solidFill>
              </a:rPr>
              <a:pPr fontAlgn="base">
                <a:spcBef>
                  <a:spcPct val="0"/>
                </a:spcBef>
                <a:spcAft>
                  <a:spcPct val="0"/>
                </a:spcAft>
                <a:defRPr/>
              </a:pPr>
              <a:t>19</a:t>
            </a:fld>
            <a:endParaRPr lang="en-GB" altLang="en-US">
              <a:solidFill>
                <a:srgbClr val="000000"/>
              </a:solidFill>
            </a:endParaRPr>
          </a:p>
        </p:txBody>
      </p:sp>
    </p:spTree>
    <p:extLst>
      <p:ext uri="{BB962C8B-B14F-4D97-AF65-F5344CB8AC3E}">
        <p14:creationId xmlns:p14="http://schemas.microsoft.com/office/powerpoint/2010/main" val="2841188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D7A0C03-40C4-4997-AC47-635B5E2EF0B7}" type="slidenum">
              <a:rPr lang="en-GB" altLang="en-US">
                <a:solidFill>
                  <a:srgbClr val="000000"/>
                </a:solidFill>
              </a:rPr>
              <a:pPr fontAlgn="base">
                <a:spcBef>
                  <a:spcPct val="0"/>
                </a:spcBef>
                <a:spcAft>
                  <a:spcPct val="0"/>
                </a:spcAft>
                <a:defRPr/>
              </a:pPr>
              <a:t>20</a:t>
            </a:fld>
            <a:endParaRPr lang="en-GB" altLang="en-US">
              <a:solidFill>
                <a:srgbClr val="000000"/>
              </a:solidFill>
            </a:endParaRPr>
          </a:p>
        </p:txBody>
      </p:sp>
    </p:spTree>
    <p:extLst>
      <p:ext uri="{BB962C8B-B14F-4D97-AF65-F5344CB8AC3E}">
        <p14:creationId xmlns:p14="http://schemas.microsoft.com/office/powerpoint/2010/main" val="7053951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8D7A0C03-40C4-4997-AC47-635B5E2EF0B7}" type="slidenum">
              <a:rPr lang="en-GB" altLang="en-US">
                <a:solidFill>
                  <a:srgbClr val="000000"/>
                </a:solidFill>
              </a:rPr>
              <a:pPr fontAlgn="base">
                <a:spcBef>
                  <a:spcPct val="0"/>
                </a:spcBef>
                <a:spcAft>
                  <a:spcPct val="0"/>
                </a:spcAft>
                <a:defRPr/>
              </a:pPr>
              <a:t>21</a:t>
            </a:fld>
            <a:endParaRPr lang="en-GB" altLang="en-US">
              <a:solidFill>
                <a:srgbClr val="000000"/>
              </a:solidFill>
            </a:endParaRPr>
          </a:p>
        </p:txBody>
      </p:sp>
    </p:spTree>
    <p:extLst>
      <p:ext uri="{BB962C8B-B14F-4D97-AF65-F5344CB8AC3E}">
        <p14:creationId xmlns:p14="http://schemas.microsoft.com/office/powerpoint/2010/main" val="25189119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572A2E8-CDEB-47F9-BE83-52CBC7356158}" type="slidenum">
              <a:rPr lang="en-GB" altLang="en-US">
                <a:solidFill>
                  <a:srgbClr val="000000"/>
                </a:solidFill>
              </a:rPr>
              <a:pPr fontAlgn="base">
                <a:spcBef>
                  <a:spcPct val="0"/>
                </a:spcBef>
                <a:spcAft>
                  <a:spcPct val="0"/>
                </a:spcAft>
                <a:defRPr/>
              </a:pPr>
              <a:t>22</a:t>
            </a:fld>
            <a:endParaRPr lang="en-GB" altLang="en-US">
              <a:solidFill>
                <a:srgbClr val="000000"/>
              </a:solidFill>
            </a:endParaRPr>
          </a:p>
        </p:txBody>
      </p:sp>
    </p:spTree>
    <p:extLst>
      <p:ext uri="{BB962C8B-B14F-4D97-AF65-F5344CB8AC3E}">
        <p14:creationId xmlns:p14="http://schemas.microsoft.com/office/powerpoint/2010/main" val="15516290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4198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23AF340-1096-437F-AFF2-897922AC1CCB}" type="slidenum">
              <a:rPr lang="en-GB" altLang="en-US">
                <a:solidFill>
                  <a:srgbClr val="000000"/>
                </a:solidFill>
              </a:rPr>
              <a:pPr fontAlgn="base">
                <a:spcBef>
                  <a:spcPct val="0"/>
                </a:spcBef>
                <a:spcAft>
                  <a:spcPct val="0"/>
                </a:spcAft>
                <a:defRPr/>
              </a:pPr>
              <a:t>23</a:t>
            </a:fld>
            <a:endParaRPr lang="en-GB" altLang="en-US">
              <a:solidFill>
                <a:srgbClr val="000000"/>
              </a:solidFill>
            </a:endParaRPr>
          </a:p>
        </p:txBody>
      </p:sp>
    </p:spTree>
    <p:extLst>
      <p:ext uri="{BB962C8B-B14F-4D97-AF65-F5344CB8AC3E}">
        <p14:creationId xmlns:p14="http://schemas.microsoft.com/office/powerpoint/2010/main" val="22503510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44036" name="Slide Number Placeholder 3"/>
          <p:cNvSpPr txBox="1">
            <a:spLocks noGrp="1"/>
          </p:cNvSpPr>
          <p:nvPr/>
        </p:nvSpPr>
        <p:spPr bwMode="auto">
          <a:xfrm>
            <a:off x="3850443" y="9428583"/>
            <a:ext cx="2945659" cy="496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r" eaLnBrk="1" hangingPunct="1"/>
            <a:fld id="{B34E1261-2C3B-44ED-8FE9-1BC6D406D2EF}" type="slidenum">
              <a:rPr lang="en-GB" altLang="en-US" sz="1200">
                <a:solidFill>
                  <a:srgbClr val="000000"/>
                </a:solidFill>
                <a:latin typeface="Calibri" pitchFamily="34" charset="0"/>
              </a:rPr>
              <a:pPr algn="r" eaLnBrk="1" hangingPunct="1"/>
              <a:t>24</a:t>
            </a:fld>
            <a:endParaRPr lang="en-GB" altLang="en-US" sz="1200">
              <a:solidFill>
                <a:srgbClr val="000000"/>
              </a:solidFill>
              <a:latin typeface="Calibri" pitchFamily="34" charset="0"/>
            </a:endParaRPr>
          </a:p>
        </p:txBody>
      </p:sp>
    </p:spTree>
    <p:extLst>
      <p:ext uri="{BB962C8B-B14F-4D97-AF65-F5344CB8AC3E}">
        <p14:creationId xmlns:p14="http://schemas.microsoft.com/office/powerpoint/2010/main" val="13646099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4198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FF52FD96-06F9-4DAA-8CF4-F57485248313}" type="slidenum">
              <a:rPr lang="en-GB" altLang="en-US">
                <a:solidFill>
                  <a:srgbClr val="000000"/>
                </a:solidFill>
              </a:rPr>
              <a:pPr fontAlgn="base">
                <a:spcBef>
                  <a:spcPct val="0"/>
                </a:spcBef>
                <a:spcAft>
                  <a:spcPct val="0"/>
                </a:spcAft>
                <a:defRPr/>
              </a:pPr>
              <a:t>26</a:t>
            </a:fld>
            <a:endParaRPr lang="en-GB" altLang="en-US" dirty="0">
              <a:solidFill>
                <a:srgbClr val="000000"/>
              </a:solidFill>
            </a:endParaRPr>
          </a:p>
        </p:txBody>
      </p:sp>
    </p:spTree>
    <p:extLst>
      <p:ext uri="{BB962C8B-B14F-4D97-AF65-F5344CB8AC3E}">
        <p14:creationId xmlns:p14="http://schemas.microsoft.com/office/powerpoint/2010/main" val="34873147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4403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CBDBF20-7C83-4EFF-B5A4-892F3922F8F8}" type="slidenum">
              <a:rPr lang="en-GB" altLang="en-US">
                <a:solidFill>
                  <a:srgbClr val="000000"/>
                </a:solidFill>
              </a:rPr>
              <a:pPr fontAlgn="base">
                <a:spcBef>
                  <a:spcPct val="0"/>
                </a:spcBef>
                <a:spcAft>
                  <a:spcPct val="0"/>
                </a:spcAft>
                <a:defRPr/>
              </a:pPr>
              <a:t>27</a:t>
            </a:fld>
            <a:endParaRPr lang="en-GB" altLang="en-US" dirty="0">
              <a:solidFill>
                <a:srgbClr val="000000"/>
              </a:solidFill>
            </a:endParaRPr>
          </a:p>
        </p:txBody>
      </p:sp>
    </p:spTree>
    <p:extLst>
      <p:ext uri="{BB962C8B-B14F-4D97-AF65-F5344CB8AC3E}">
        <p14:creationId xmlns:p14="http://schemas.microsoft.com/office/powerpoint/2010/main" val="27470675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4813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5C1866A-438E-4B6F-8FFB-59BCBBA0726D}" type="slidenum">
              <a:rPr lang="en-GB" altLang="en-US">
                <a:solidFill>
                  <a:srgbClr val="000000"/>
                </a:solidFill>
              </a:rPr>
              <a:pPr fontAlgn="base">
                <a:spcBef>
                  <a:spcPct val="0"/>
                </a:spcBef>
                <a:spcAft>
                  <a:spcPct val="0"/>
                </a:spcAft>
                <a:defRPr/>
              </a:pPr>
              <a:t>28</a:t>
            </a:fld>
            <a:endParaRPr lang="en-GB" altLang="en-US">
              <a:solidFill>
                <a:srgbClr val="000000"/>
              </a:solidFill>
            </a:endParaRPr>
          </a:p>
        </p:txBody>
      </p:sp>
    </p:spTree>
    <p:extLst>
      <p:ext uri="{BB962C8B-B14F-4D97-AF65-F5344CB8AC3E}">
        <p14:creationId xmlns:p14="http://schemas.microsoft.com/office/powerpoint/2010/main" val="16000165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4813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5C1866A-438E-4B6F-8FFB-59BCBBA0726D}" type="slidenum">
              <a:rPr lang="en-GB" altLang="en-US">
                <a:solidFill>
                  <a:srgbClr val="000000"/>
                </a:solidFill>
              </a:rPr>
              <a:pPr fontAlgn="base">
                <a:spcBef>
                  <a:spcPct val="0"/>
                </a:spcBef>
                <a:spcAft>
                  <a:spcPct val="0"/>
                </a:spcAft>
                <a:defRPr/>
              </a:pPr>
              <a:t>29</a:t>
            </a:fld>
            <a:endParaRPr lang="en-GB" altLang="en-US">
              <a:solidFill>
                <a:srgbClr val="000000"/>
              </a:solidFill>
            </a:endParaRPr>
          </a:p>
        </p:txBody>
      </p:sp>
    </p:spTree>
    <p:extLst>
      <p:ext uri="{BB962C8B-B14F-4D97-AF65-F5344CB8AC3E}">
        <p14:creationId xmlns:p14="http://schemas.microsoft.com/office/powerpoint/2010/main" val="5303753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4608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495335E7-EB19-4107-ABE5-8B54AE2C84A0}" type="slidenum">
              <a:rPr lang="en-GB" altLang="en-US">
                <a:solidFill>
                  <a:srgbClr val="000000"/>
                </a:solidFill>
              </a:rPr>
              <a:pPr>
                <a:defRPr/>
              </a:pPr>
              <a:t>30</a:t>
            </a:fld>
            <a:endParaRPr lang="en-GB" altLang="en-US">
              <a:solidFill>
                <a:srgbClr val="000000"/>
              </a:solidFill>
            </a:endParaRPr>
          </a:p>
        </p:txBody>
      </p:sp>
    </p:spTree>
    <p:extLst>
      <p:ext uri="{BB962C8B-B14F-4D97-AF65-F5344CB8AC3E}">
        <p14:creationId xmlns:p14="http://schemas.microsoft.com/office/powerpoint/2010/main" val="26540041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EE568B3D-CC1F-46F9-B6FF-F8784C42684D}" type="slidenum">
              <a:rPr lang="en-GB" altLang="en-US">
                <a:solidFill>
                  <a:srgbClr val="000000"/>
                </a:solidFill>
              </a:rPr>
              <a:pPr>
                <a:defRPr/>
              </a:pPr>
              <a:t>31</a:t>
            </a:fld>
            <a:endParaRPr lang="en-GB" altLang="en-US">
              <a:solidFill>
                <a:srgbClr val="000000"/>
              </a:solidFill>
            </a:endParaRPr>
          </a:p>
        </p:txBody>
      </p:sp>
    </p:spTree>
    <p:extLst>
      <p:ext uri="{BB962C8B-B14F-4D97-AF65-F5344CB8AC3E}">
        <p14:creationId xmlns:p14="http://schemas.microsoft.com/office/powerpoint/2010/main" val="28699898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D7FA0E98-467C-4377-B05F-F99636FEE4C1}" type="slidenum">
              <a:rPr lang="en-GB" altLang="en-US">
                <a:solidFill>
                  <a:srgbClr val="000000"/>
                </a:solidFill>
              </a:rPr>
              <a:pPr>
                <a:defRPr/>
              </a:pPr>
              <a:t>33</a:t>
            </a:fld>
            <a:endParaRPr lang="en-GB" altLang="en-US">
              <a:solidFill>
                <a:srgbClr val="000000"/>
              </a:solidFill>
            </a:endParaRPr>
          </a:p>
        </p:txBody>
      </p:sp>
    </p:spTree>
    <p:extLst>
      <p:ext uri="{BB962C8B-B14F-4D97-AF65-F5344CB8AC3E}">
        <p14:creationId xmlns:p14="http://schemas.microsoft.com/office/powerpoint/2010/main" val="363350717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D7FA0E98-467C-4377-B05F-F99636FEE4C1}" type="slidenum">
              <a:rPr lang="en-GB" altLang="en-US">
                <a:solidFill>
                  <a:srgbClr val="000000"/>
                </a:solidFill>
              </a:rPr>
              <a:pPr>
                <a:defRPr/>
              </a:pPr>
              <a:t>34</a:t>
            </a:fld>
            <a:endParaRPr lang="en-GB" altLang="en-US">
              <a:solidFill>
                <a:srgbClr val="000000"/>
              </a:solidFill>
            </a:endParaRPr>
          </a:p>
        </p:txBody>
      </p:sp>
    </p:spTree>
    <p:extLst>
      <p:ext uri="{BB962C8B-B14F-4D97-AF65-F5344CB8AC3E}">
        <p14:creationId xmlns:p14="http://schemas.microsoft.com/office/powerpoint/2010/main" val="123985986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EE568B3D-CC1F-46F9-B6FF-F8784C42684D}" type="slidenum">
              <a:rPr lang="en-GB" altLang="en-US">
                <a:solidFill>
                  <a:srgbClr val="000000"/>
                </a:solidFill>
              </a:rPr>
              <a:pPr>
                <a:defRPr/>
              </a:pPr>
              <a:t>36</a:t>
            </a:fld>
            <a:endParaRPr lang="en-GB" altLang="en-US">
              <a:solidFill>
                <a:srgbClr val="000000"/>
              </a:solidFill>
            </a:endParaRPr>
          </a:p>
        </p:txBody>
      </p:sp>
    </p:spTree>
    <p:extLst>
      <p:ext uri="{BB962C8B-B14F-4D97-AF65-F5344CB8AC3E}">
        <p14:creationId xmlns:p14="http://schemas.microsoft.com/office/powerpoint/2010/main" val="285774463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1D37478C-864D-4D83-A0F1-81486552DF6A}" type="slidenum">
              <a:rPr lang="en-GB" smtClean="0"/>
              <a:pPr>
                <a:defRPr/>
              </a:pPr>
              <a:t>37</a:t>
            </a:fld>
            <a:endParaRPr lang="en-GB"/>
          </a:p>
        </p:txBody>
      </p:sp>
    </p:spTree>
    <p:extLst>
      <p:ext uri="{BB962C8B-B14F-4D97-AF65-F5344CB8AC3E}">
        <p14:creationId xmlns:p14="http://schemas.microsoft.com/office/powerpoint/2010/main" val="86190731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D7FA0E98-467C-4377-B05F-F99636FEE4C1}" type="slidenum">
              <a:rPr lang="en-GB" altLang="en-US">
                <a:solidFill>
                  <a:srgbClr val="000000"/>
                </a:solidFill>
              </a:rPr>
              <a:pPr>
                <a:defRPr/>
              </a:pPr>
              <a:t>38</a:t>
            </a:fld>
            <a:endParaRPr lang="en-GB" altLang="en-US">
              <a:solidFill>
                <a:srgbClr val="000000"/>
              </a:solidFill>
            </a:endParaRPr>
          </a:p>
        </p:txBody>
      </p:sp>
    </p:spTree>
    <p:extLst>
      <p:ext uri="{BB962C8B-B14F-4D97-AF65-F5344CB8AC3E}">
        <p14:creationId xmlns:p14="http://schemas.microsoft.com/office/powerpoint/2010/main" val="41706985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smtClean="0"/>
          </a:p>
        </p:txBody>
      </p:sp>
      <p:sp>
        <p:nvSpPr>
          <p:cNvPr id="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D7FA0E98-467C-4377-B05F-F99636FEE4C1}" type="slidenum">
              <a:rPr lang="en-GB" altLang="en-US">
                <a:solidFill>
                  <a:srgbClr val="000000"/>
                </a:solidFill>
              </a:rPr>
              <a:pPr>
                <a:defRPr/>
              </a:pPr>
              <a:t>39</a:t>
            </a:fld>
            <a:endParaRPr lang="en-GB" altLang="en-US">
              <a:solidFill>
                <a:srgbClr val="000000"/>
              </a:solidFill>
            </a:endParaRPr>
          </a:p>
        </p:txBody>
      </p:sp>
    </p:spTree>
    <p:extLst>
      <p:ext uri="{BB962C8B-B14F-4D97-AF65-F5344CB8AC3E}">
        <p14:creationId xmlns:p14="http://schemas.microsoft.com/office/powerpoint/2010/main" val="180937629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D7FA0E98-467C-4377-B05F-F99636FEE4C1}" type="slidenum">
              <a:rPr lang="en-GB" altLang="en-US">
                <a:solidFill>
                  <a:srgbClr val="000000"/>
                </a:solidFill>
              </a:rPr>
              <a:pPr>
                <a:defRPr/>
              </a:pPr>
              <a:t>40</a:t>
            </a:fld>
            <a:endParaRPr lang="en-GB" altLang="en-US">
              <a:solidFill>
                <a:srgbClr val="000000"/>
              </a:solidFill>
            </a:endParaRPr>
          </a:p>
        </p:txBody>
      </p:sp>
    </p:spTree>
    <p:extLst>
      <p:ext uri="{BB962C8B-B14F-4D97-AF65-F5344CB8AC3E}">
        <p14:creationId xmlns:p14="http://schemas.microsoft.com/office/powerpoint/2010/main" val="271547041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defRPr/>
            </a:pPr>
            <a:endParaRPr lang="en-GB" sz="1200" b="1" i="1" u="sng" kern="1200" dirty="0" smtClean="0">
              <a:solidFill>
                <a:schemeClr val="tx1"/>
              </a:solidFill>
              <a:effectLst>
                <a:outerShdw blurRad="38100" dist="38100" dir="2700000" algn="tl">
                  <a:srgbClr val="000000">
                    <a:alpha val="43137"/>
                  </a:srgbClr>
                </a:outerShdw>
              </a:effectLst>
              <a:latin typeface="+mn-lt"/>
              <a:ea typeface="+mn-ea"/>
              <a:cs typeface="+mn-cs"/>
            </a:endParaRPr>
          </a:p>
          <a:p>
            <a:pPr>
              <a:defRPr/>
            </a:pPr>
            <a:r>
              <a:rPr lang="en-GB" sz="1200" i="1" kern="1200" dirty="0" err="1" smtClean="0">
                <a:solidFill>
                  <a:srgbClr val="92D050"/>
                </a:solidFill>
                <a:effectLst>
                  <a:outerShdw blurRad="38100" dist="38100" dir="2700000" algn="tl">
                    <a:srgbClr val="000000">
                      <a:alpha val="43137"/>
                    </a:srgbClr>
                  </a:outerShdw>
                </a:effectLst>
                <a:latin typeface="+mn-lt"/>
                <a:ea typeface="+mn-ea"/>
                <a:cs typeface="+mn-cs"/>
              </a:rPr>
              <a:t>Casbah</a:t>
            </a:r>
            <a:r>
              <a:rPr lang="en-GB" sz="1200" i="1" kern="1200" dirty="0" smtClean="0">
                <a:solidFill>
                  <a:srgbClr val="92D050"/>
                </a:solidFill>
                <a:effectLst>
                  <a:outerShdw blurRad="38100" dist="38100" dir="2700000" algn="tl">
                    <a:srgbClr val="000000">
                      <a:alpha val="43137"/>
                    </a:srgbClr>
                  </a:outerShdw>
                </a:effectLst>
                <a:latin typeface="+mn-lt"/>
                <a:ea typeface="+mn-ea"/>
                <a:cs typeface="+mn-cs"/>
              </a:rPr>
              <a:t> as ‘city within a city’ – signifier of Algiers   as a whole</a:t>
            </a:r>
            <a:endParaRPr lang="en-GB" sz="1200" i="1" kern="1200" dirty="0" smtClean="0">
              <a:solidFill>
                <a:srgbClr val="92D050"/>
              </a:solidFill>
              <a:latin typeface="+mn-lt"/>
              <a:ea typeface="+mn-ea"/>
              <a:cs typeface="+mn-cs"/>
            </a:endParaRPr>
          </a:p>
          <a:p>
            <a:pPr>
              <a:defRPr/>
            </a:pPr>
            <a:endParaRPr lang="en-GB" sz="1200" kern="1200" dirty="0" smtClean="0">
              <a:solidFill>
                <a:schemeClr val="tx1"/>
              </a:solidFill>
              <a:latin typeface="+mn-lt"/>
              <a:ea typeface="+mn-ea"/>
              <a:cs typeface="+mn-cs"/>
            </a:endParaRPr>
          </a:p>
          <a:p>
            <a:pPr>
              <a:defRPr/>
            </a:pPr>
            <a:endParaRPr lang="en-GB" sz="1200" b="1" i="1" u="sng" dirty="0" smtClean="0">
              <a:solidFill>
                <a:srgbClr val="FFFFFF"/>
              </a:solidFill>
              <a:effectLst>
                <a:outerShdw blurRad="38100" dist="38100" dir="2700000" algn="tl">
                  <a:srgbClr val="000000"/>
                </a:outerShdw>
              </a:effectLst>
              <a:latin typeface="Calibri" pitchFamily="34" charset="0"/>
            </a:endParaRPr>
          </a:p>
          <a:p>
            <a:pPr>
              <a:defRPr/>
            </a:pPr>
            <a:endParaRPr lang="en-GB" sz="1200" b="1" i="1" u="sng" dirty="0" smtClean="0">
              <a:solidFill>
                <a:srgbClr val="FFFFFF"/>
              </a:solidFill>
              <a:effectLst>
                <a:outerShdw blurRad="38100" dist="38100" dir="2700000" algn="tl">
                  <a:srgbClr val="000000"/>
                </a:outerShdw>
              </a:effectLst>
              <a:latin typeface="Calibri" pitchFamily="34" charset="0"/>
            </a:endParaRPr>
          </a:p>
          <a:p>
            <a:pPr>
              <a:defRPr/>
            </a:pPr>
            <a:endParaRPr lang="en-GB" sz="1600" b="1" i="1" u="sng" dirty="0" smtClean="0">
              <a:solidFill>
                <a:srgbClr val="FFFFFF"/>
              </a:solidFill>
              <a:effectLst>
                <a:outerShdw blurRad="38100" dist="38100" dir="2700000" algn="tl">
                  <a:srgbClr val="000000"/>
                </a:outerShdw>
              </a:effectLst>
              <a:latin typeface="Calibri" pitchFamily="34" charset="0"/>
            </a:endParaRPr>
          </a:p>
          <a:p>
            <a:pPr eaLnBrk="1" hangingPunct="1">
              <a:spcBef>
                <a:spcPct val="0"/>
              </a:spcBef>
            </a:pPr>
            <a:endParaRPr lang="en-GB" altLang="en-US" dirty="0"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90588B1-0AE8-4754-A3AF-2CF6BDE9D871}" type="slidenum">
              <a:rPr lang="en-GB" altLang="en-US">
                <a:solidFill>
                  <a:srgbClr val="000000"/>
                </a:solidFill>
              </a:rPr>
              <a:pPr fontAlgn="base">
                <a:spcBef>
                  <a:spcPct val="0"/>
                </a:spcBef>
                <a:spcAft>
                  <a:spcPct val="0"/>
                </a:spcAft>
                <a:defRPr/>
              </a:pPr>
              <a:t>41</a:t>
            </a:fld>
            <a:endParaRPr lang="en-GB" altLang="en-US">
              <a:solidFill>
                <a:srgbClr val="000000"/>
              </a:solidFill>
            </a:endParaRPr>
          </a:p>
        </p:txBody>
      </p:sp>
    </p:spTree>
    <p:extLst>
      <p:ext uri="{BB962C8B-B14F-4D97-AF65-F5344CB8AC3E}">
        <p14:creationId xmlns:p14="http://schemas.microsoft.com/office/powerpoint/2010/main" val="146672551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5017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90588B1-0AE8-4754-A3AF-2CF6BDE9D871}" type="slidenum">
              <a:rPr lang="en-GB" altLang="en-US">
                <a:solidFill>
                  <a:srgbClr val="000000"/>
                </a:solidFill>
              </a:rPr>
              <a:pPr fontAlgn="base">
                <a:spcBef>
                  <a:spcPct val="0"/>
                </a:spcBef>
                <a:spcAft>
                  <a:spcPct val="0"/>
                </a:spcAft>
                <a:defRPr/>
              </a:pPr>
              <a:t>42</a:t>
            </a:fld>
            <a:endParaRPr lang="en-GB" altLang="en-US">
              <a:solidFill>
                <a:srgbClr val="000000"/>
              </a:solidFill>
            </a:endParaRPr>
          </a:p>
        </p:txBody>
      </p:sp>
    </p:spTree>
    <p:extLst>
      <p:ext uri="{BB962C8B-B14F-4D97-AF65-F5344CB8AC3E}">
        <p14:creationId xmlns:p14="http://schemas.microsoft.com/office/powerpoint/2010/main" val="35870133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B91FC0F4-9E9C-40D3-A6C6-8238604D6BC5}" type="datetimeFigureOut">
              <a:rPr lang="en-GB"/>
              <a:pPr>
                <a:defRPr/>
              </a:pPr>
              <a:t>10/12/2018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D9DDBB8-79C6-4ED8-BADA-DDE0C2142A46}" type="slidenum">
              <a:rPr lang="en-GB"/>
              <a:pPr>
                <a:defRPr/>
              </a:pPr>
              <a:t>‹#›</a:t>
            </a:fld>
            <a:endParaRPr lang="en-GB" dirty="0"/>
          </a:p>
        </p:txBody>
      </p:sp>
    </p:spTree>
    <p:extLst>
      <p:ext uri="{BB962C8B-B14F-4D97-AF65-F5344CB8AC3E}">
        <p14:creationId xmlns:p14="http://schemas.microsoft.com/office/powerpoint/2010/main" val="1531190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CA6BA9F9-E21E-483C-B53F-4AC71521D500}" type="datetimeFigureOut">
              <a:rPr lang="en-GB"/>
              <a:pPr>
                <a:defRPr/>
              </a:pPr>
              <a:t>10/12/2018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2009313E-D6A8-464A-BCF8-343B72D94622}" type="slidenum">
              <a:rPr lang="en-GB"/>
              <a:pPr>
                <a:defRPr/>
              </a:pPr>
              <a:t>‹#›</a:t>
            </a:fld>
            <a:endParaRPr lang="en-GB" dirty="0"/>
          </a:p>
        </p:txBody>
      </p:sp>
    </p:spTree>
    <p:extLst>
      <p:ext uri="{BB962C8B-B14F-4D97-AF65-F5344CB8AC3E}">
        <p14:creationId xmlns:p14="http://schemas.microsoft.com/office/powerpoint/2010/main" val="1878743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119D354-4D3C-456A-8B8C-62F80E48B64E}" type="datetimeFigureOut">
              <a:rPr lang="en-GB"/>
              <a:pPr>
                <a:defRPr/>
              </a:pPr>
              <a:t>10/12/2018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5731CD1-0B31-485A-B8AC-16916154487F}" type="slidenum">
              <a:rPr lang="en-GB"/>
              <a:pPr>
                <a:defRPr/>
              </a:pPr>
              <a:t>‹#›</a:t>
            </a:fld>
            <a:endParaRPr lang="en-GB" dirty="0"/>
          </a:p>
        </p:txBody>
      </p:sp>
    </p:spTree>
    <p:extLst>
      <p:ext uri="{BB962C8B-B14F-4D97-AF65-F5344CB8AC3E}">
        <p14:creationId xmlns:p14="http://schemas.microsoft.com/office/powerpoint/2010/main" val="2961666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400815BD-1611-40C6-9DD3-2F6BEEBC4459}" type="datetimeFigureOut">
              <a:rPr lang="en-GB"/>
              <a:pPr>
                <a:defRPr/>
              </a:pPr>
              <a:t>10/12/2018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95A2C25-C0F5-4FF3-B5B1-7215D97A5A78}" type="slidenum">
              <a:rPr lang="en-GB"/>
              <a:pPr>
                <a:defRPr/>
              </a:pPr>
              <a:t>‹#›</a:t>
            </a:fld>
            <a:endParaRPr lang="en-GB" dirty="0"/>
          </a:p>
        </p:txBody>
      </p:sp>
    </p:spTree>
    <p:extLst>
      <p:ext uri="{BB962C8B-B14F-4D97-AF65-F5344CB8AC3E}">
        <p14:creationId xmlns:p14="http://schemas.microsoft.com/office/powerpoint/2010/main" val="3517809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D7E0538A-B679-4B68-B4F5-834DCFD1FC38}" type="datetimeFigureOut">
              <a:rPr lang="en-GB"/>
              <a:pPr>
                <a:defRPr/>
              </a:pPr>
              <a:t>10/12/2018</a:t>
            </a:fld>
            <a:endParaRPr lang="en-GB" dirty="0"/>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80C80BA1-BE91-4940-927C-F38C271155AA}" type="slidenum">
              <a:rPr lang="en-GB"/>
              <a:pPr>
                <a:defRPr/>
              </a:pPr>
              <a:t>‹#›</a:t>
            </a:fld>
            <a:endParaRPr lang="en-GB" dirty="0"/>
          </a:p>
        </p:txBody>
      </p:sp>
    </p:spTree>
    <p:extLst>
      <p:ext uri="{BB962C8B-B14F-4D97-AF65-F5344CB8AC3E}">
        <p14:creationId xmlns:p14="http://schemas.microsoft.com/office/powerpoint/2010/main" val="2357339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50DC6CDC-1B1E-44C6-9955-3428D8E52B40}" type="datetimeFigureOut">
              <a:rPr lang="en-GB"/>
              <a:pPr>
                <a:defRPr/>
              </a:pPr>
              <a:t>10/12/2018</a:t>
            </a:fld>
            <a:endParaRPr lang="en-GB" dirty="0"/>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3DAF718A-87E1-4575-9E5B-A2EF0B5A79BB}" type="slidenum">
              <a:rPr lang="en-GB"/>
              <a:pPr>
                <a:defRPr/>
              </a:pPr>
              <a:t>‹#›</a:t>
            </a:fld>
            <a:endParaRPr lang="en-GB" dirty="0"/>
          </a:p>
        </p:txBody>
      </p:sp>
    </p:spTree>
    <p:extLst>
      <p:ext uri="{BB962C8B-B14F-4D97-AF65-F5344CB8AC3E}">
        <p14:creationId xmlns:p14="http://schemas.microsoft.com/office/powerpoint/2010/main" val="578587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CFF40C0-7B59-4E82-99CE-7037B637EEF0}" type="datetimeFigureOut">
              <a:rPr lang="en-GB"/>
              <a:pPr>
                <a:defRPr/>
              </a:pPr>
              <a:t>10/12/2018</a:t>
            </a:fld>
            <a:endParaRPr lang="en-GB" dirty="0"/>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3C7B8493-DAAF-4AA8-808F-F53CF9C5F70D}" type="slidenum">
              <a:rPr lang="en-GB"/>
              <a:pPr>
                <a:defRPr/>
              </a:pPr>
              <a:t>‹#›</a:t>
            </a:fld>
            <a:endParaRPr lang="en-GB" dirty="0"/>
          </a:p>
        </p:txBody>
      </p:sp>
    </p:spTree>
    <p:extLst>
      <p:ext uri="{BB962C8B-B14F-4D97-AF65-F5344CB8AC3E}">
        <p14:creationId xmlns:p14="http://schemas.microsoft.com/office/powerpoint/2010/main" val="776566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F872B266-6E7E-4627-9AB8-BD6F8876696B}" type="datetimeFigureOut">
              <a:rPr lang="en-GB"/>
              <a:pPr>
                <a:defRPr/>
              </a:pPr>
              <a:t>10/12/2018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2657C864-830B-4834-A8F0-5F2C015509BD}" type="slidenum">
              <a:rPr lang="en-GB"/>
              <a:pPr>
                <a:defRPr/>
              </a:pPr>
              <a:t>‹#›</a:t>
            </a:fld>
            <a:endParaRPr lang="en-GB" dirty="0"/>
          </a:p>
        </p:txBody>
      </p:sp>
    </p:spTree>
    <p:extLst>
      <p:ext uri="{BB962C8B-B14F-4D97-AF65-F5344CB8AC3E}">
        <p14:creationId xmlns:p14="http://schemas.microsoft.com/office/powerpoint/2010/main" val="3056806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354BE1C4-2A50-41B7-8C7D-302F62A6EC56}" type="datetimeFigureOut">
              <a:rPr lang="en-GB"/>
              <a:pPr>
                <a:defRPr/>
              </a:pPr>
              <a:t>10/12/2018</a:t>
            </a:fld>
            <a:endParaRPr lang="en-GB" dirty="0"/>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561271F6-5795-492B-B567-A24A28F9ED32}" type="slidenum">
              <a:rPr lang="en-GB"/>
              <a:pPr>
                <a:defRPr/>
              </a:pPr>
              <a:t>‹#›</a:t>
            </a:fld>
            <a:endParaRPr lang="en-GB" dirty="0"/>
          </a:p>
        </p:txBody>
      </p:sp>
    </p:spTree>
    <p:extLst>
      <p:ext uri="{BB962C8B-B14F-4D97-AF65-F5344CB8AC3E}">
        <p14:creationId xmlns:p14="http://schemas.microsoft.com/office/powerpoint/2010/main" val="41690933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F824A6E5-3E07-4070-80F9-B239B0E75830}" type="datetimeFigureOut">
              <a:rPr lang="en-GB"/>
              <a:pPr>
                <a:defRPr/>
              </a:pPr>
              <a:t>10/12/2018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0B712BE-7F95-462F-9241-46A3F8C1FD94}" type="slidenum">
              <a:rPr lang="en-GB"/>
              <a:pPr>
                <a:defRPr/>
              </a:pPr>
              <a:t>‹#›</a:t>
            </a:fld>
            <a:endParaRPr lang="en-GB" dirty="0"/>
          </a:p>
        </p:txBody>
      </p:sp>
    </p:spTree>
    <p:extLst>
      <p:ext uri="{BB962C8B-B14F-4D97-AF65-F5344CB8AC3E}">
        <p14:creationId xmlns:p14="http://schemas.microsoft.com/office/powerpoint/2010/main" val="1580410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1DDEEA60-EA02-4120-8AC2-149BB75F6C2E}" type="datetimeFigureOut">
              <a:rPr lang="en-GB"/>
              <a:pPr>
                <a:defRPr/>
              </a:pPr>
              <a:t>10/12/2018</a:t>
            </a:fld>
            <a:endParaRPr lang="en-GB" dirty="0"/>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394D835D-B1DE-4B51-885F-4577C3476CFF}" type="slidenum">
              <a:rPr lang="en-GB"/>
              <a:pPr>
                <a:defRPr/>
              </a:pPr>
              <a:t>‹#›</a:t>
            </a:fld>
            <a:endParaRPr lang="en-GB" dirty="0"/>
          </a:p>
        </p:txBody>
      </p:sp>
    </p:spTree>
    <p:extLst>
      <p:ext uri="{BB962C8B-B14F-4D97-AF65-F5344CB8AC3E}">
        <p14:creationId xmlns:p14="http://schemas.microsoft.com/office/powerpoint/2010/main" val="186880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prstClr val="white">
                    <a:tint val="75000"/>
                  </a:prstClr>
                </a:solidFill>
                <a:latin typeface="+mn-lt"/>
                <a:cs typeface="+mn-cs"/>
              </a:defRPr>
            </a:lvl1pPr>
          </a:lstStyle>
          <a:p>
            <a:pPr>
              <a:defRPr/>
            </a:pPr>
            <a:fld id="{8CB95DB2-AA23-4133-8533-29EBE3F9D3E3}" type="datetimeFigureOut">
              <a:rPr lang="en-GB"/>
              <a:pPr>
                <a:defRPr/>
              </a:pPr>
              <a:t>10/12/2018</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prstClr val="white">
                    <a:tint val="75000"/>
                  </a:prstClr>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prstClr val="white">
                    <a:tint val="75000"/>
                  </a:prstClr>
                </a:solidFill>
                <a:latin typeface="+mn-lt"/>
                <a:cs typeface="+mn-cs"/>
              </a:defRPr>
            </a:lvl1pPr>
          </a:lstStyle>
          <a:p>
            <a:pPr>
              <a:defRPr/>
            </a:pPr>
            <a:fld id="{0C4D56DB-3D5E-428E-801F-08CC547FE018}" type="slidenum">
              <a:rPr lang="en-GB"/>
              <a:pPr>
                <a:defRPr/>
              </a:pPr>
              <a:t>‹#›</a:t>
            </a:fld>
            <a:endParaRPr lang="en-GB" dirty="0"/>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hyperlink" Target="//upload.wikimedia.org/wikipedia/commons/5/51/Hong_Kong_British_Passport.jpg" TargetMode="External"/><Relationship Id="rId3" Type="http://schemas.openxmlformats.org/officeDocument/2006/relationships/hyperlink" Target="//upload.wikimedia.org/wikipedia/commons/f/fc/MaltonCH.jpg" TargetMode="External"/><Relationship Id="rId7"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10" Type="http://schemas.openxmlformats.org/officeDocument/2006/relationships/image" Target="../media/image12.png"/><Relationship Id="rId4" Type="http://schemas.openxmlformats.org/officeDocument/2006/relationships/image" Target="../media/image7.jpeg"/><Relationship Id="rId9"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12.xml.rels><?xml version="1.0" encoding="UTF-8" standalone="yes"?>
<Relationships xmlns="http://schemas.openxmlformats.org/package/2006/relationships"><Relationship Id="rId3" Type="http://schemas.openxmlformats.org/officeDocument/2006/relationships/hyperlink" Target="//upload.wikimedia.org/wikipedia/commons/e/ec/Manifestation_Algiers_RCD_-_01222011.jpg"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3" Type="http://schemas.openxmlformats.org/officeDocument/2006/relationships/hyperlink" Target="//upload.wikimedia.org/wikipedia/commons/7/7b/Arr%C3%AAt_du_processus_%C3%A9lectoral_de_1991_en_Alg%C3%A9rie.jpg"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1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8.jpeg"/><Relationship Id="rId4" Type="http://schemas.openxmlformats.org/officeDocument/2006/relationships/hyperlink" Target="//upload.wikimedia.org/wikipedia/commons/b/b3/Algiers_-_depot_and_station_grounds_of_Algerian_Railway_LCCN2004707260.tif"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www.lasalle.edu/~mcinneshin/344/wk12/Bethel/FrenchPre/FRA3.htm" TargetMode="External"/><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32.jpeg"/><Relationship Id="rId4" Type="http://schemas.openxmlformats.org/officeDocument/2006/relationships/image" Target="../media/image31.jpeg"/></Relationships>
</file>

<file path=ppt/slides/_rels/slide18.xml.rels><?xml version="1.0" encoding="UTF-8" standalone="yes"?>
<Relationships xmlns="http://schemas.openxmlformats.org/package/2006/relationships"><Relationship Id="rId3" Type="http://schemas.openxmlformats.org/officeDocument/2006/relationships/hyperlink" Target="//upload.wikimedia.org/wikipedia/commons/7/7b/French_Algeria_evolution_1830-1962_map-fr.svg"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34.jpeg"/><Relationship Id="rId4" Type="http://schemas.openxmlformats.org/officeDocument/2006/relationships/image" Target="../media/image33.png"/></Relationships>
</file>

<file path=ppt/slides/_rels/slide1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38.png"/><Relationship Id="rId5" Type="http://schemas.openxmlformats.org/officeDocument/2006/relationships/image" Target="../media/image37.jpeg"/><Relationship Id="rId4" Type="http://schemas.openxmlformats.org/officeDocument/2006/relationships/image" Target="../media/image36.gif"/></Relationships>
</file>

<file path=ppt/slides/_rels/slide20.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2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41.png"/><Relationship Id="rId4" Type="http://schemas.openxmlformats.org/officeDocument/2006/relationships/image" Target="../media/image40.png"/></Relationships>
</file>

<file path=ppt/slides/_rels/slide2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44.png"/></Relationships>
</file>

<file path=ppt/slides/_rels/slide24.xml.rels><?xml version="1.0" encoding="UTF-8" standalone="yes"?>
<Relationships xmlns="http://schemas.openxmlformats.org/package/2006/relationships"><Relationship Id="rId3" Type="http://schemas.openxmlformats.org/officeDocument/2006/relationships/image" Target="../media/image45.wmf"/><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2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jpeg"/></Relationships>
</file>

<file path=ppt/slides/_rels/slide2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54.png"/><Relationship Id="rId4" Type="http://schemas.openxmlformats.org/officeDocument/2006/relationships/image" Target="../media/image53.png"/></Relationships>
</file>

<file path=ppt/slides/_rels/slide2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2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61.png"/><Relationship Id="rId4" Type="http://schemas.openxmlformats.org/officeDocument/2006/relationships/image" Target="../media/image60.png"/></Relationships>
</file>

<file path=ppt/slides/_rels/slide3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hyperlink" Target="http://www.ottomanhistorypodcast.com/2018/01/hats-and-hijabs-in-algeria-and-turkey.html" TargetMode="External"/><Relationship Id="rId4" Type="http://schemas.openxmlformats.org/officeDocument/2006/relationships/image" Target="../media/image63.png"/></Relationships>
</file>

<file path=ppt/slides/_rels/slide31.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65.png"/></Relationships>
</file>

<file path=ppt/slides/_rels/slide32.xml.rels><?xml version="1.0" encoding="UTF-8" standalone="yes"?>
<Relationships xmlns="http://schemas.openxmlformats.org/package/2006/relationships"><Relationship Id="rId3" Type="http://schemas.openxmlformats.org/officeDocument/2006/relationships/image" Target="../media/image67.jpg"/><Relationship Id="rId2" Type="http://schemas.openxmlformats.org/officeDocument/2006/relationships/image" Target="../media/image66.jp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69.png"/></Relationships>
</file>

<file path=ppt/slides/_rels/slide35.xml.rels><?xml version="1.0" encoding="UTF-8" standalone="yes"?>
<Relationships xmlns="http://schemas.openxmlformats.org/package/2006/relationships"><Relationship Id="rId2" Type="http://schemas.openxmlformats.org/officeDocument/2006/relationships/image" Target="../media/image70.jp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72.png"/></Relationships>
</file>

<file path=ppt/slides/_rels/slide3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74.emf"/><Relationship Id="rId2" Type="http://schemas.openxmlformats.org/officeDocument/2006/relationships/notesSlide" Target="../notesSlides/notesSlide35.xml"/><Relationship Id="rId1" Type="http://schemas.openxmlformats.org/officeDocument/2006/relationships/slideLayout" Target="../slideLayouts/slideLayout7.xml"/><Relationship Id="rId5" Type="http://schemas.openxmlformats.org/officeDocument/2006/relationships/image" Target="../media/image76.emf"/><Relationship Id="rId4" Type="http://schemas.openxmlformats.org/officeDocument/2006/relationships/image" Target="../media/image75.emf"/></Relationships>
</file>

<file path=ppt/slides/_rels/slide40.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image" Target="../media/image79.png"/><Relationship Id="rId4" Type="http://schemas.openxmlformats.org/officeDocument/2006/relationships/image" Target="../media/image78.png"/></Relationships>
</file>

<file path=ppt/slides/_rels/slide41.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83.jpeg"/><Relationship Id="rId5" Type="http://schemas.openxmlformats.org/officeDocument/2006/relationships/image" Target="../media/image82.png"/><Relationship Id="rId4" Type="http://schemas.openxmlformats.org/officeDocument/2006/relationships/image" Target="../media/image81.png"/></Relationships>
</file>

<file path=ppt/slides/_rels/slide42.xml.rels><?xml version="1.0" encoding="UTF-8" standalone="yes"?>
<Relationships xmlns="http://schemas.openxmlformats.org/package/2006/relationships"><Relationship Id="rId3" Type="http://schemas.openxmlformats.org/officeDocument/2006/relationships/hyperlink" Target="http://www.dailymotion.com/video/x2xafv7" TargetMode="External"/><Relationship Id="rId2" Type="http://schemas.openxmlformats.org/officeDocument/2006/relationships/notesSlide" Target="../notesSlides/notesSlide38.xml"/><Relationship Id="rId1" Type="http://schemas.openxmlformats.org/officeDocument/2006/relationships/slideLayout" Target="../slideLayouts/slideLayout7.xml"/><Relationship Id="rId5" Type="http://schemas.openxmlformats.org/officeDocument/2006/relationships/image" Target="../media/image85.png"/><Relationship Id="rId4" Type="http://schemas.openxmlformats.org/officeDocument/2006/relationships/image" Target="../media/image8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24744"/>
            <a:ext cx="9144000" cy="5733256"/>
          </a:xfrm>
          <a:prstGeom prst="rect">
            <a:avLst/>
          </a:prstGeom>
        </p:spPr>
        <p:txBody>
          <a:bodyPr wrap="square" lIns="540000" tIns="360000" rIns="540000" bIns="360000" numCol="2" spcCol="360000">
            <a:normAutofit/>
          </a:bodyPr>
          <a:lstStyle/>
          <a:p>
            <a:pPr fontAlgn="auto">
              <a:spcBef>
                <a:spcPts val="0"/>
              </a:spcBef>
              <a:spcAft>
                <a:spcPts val="0"/>
              </a:spcAft>
              <a:defRPr/>
            </a:pPr>
            <a:r>
              <a:rPr lang="en-GB" sz="2400" b="1" u="sng" dirty="0">
                <a:solidFill>
                  <a:prstClr val="white"/>
                </a:solidFill>
                <a:latin typeface="+mn-lt"/>
              </a:rPr>
              <a:t>1. </a:t>
            </a:r>
            <a:r>
              <a:rPr lang="en-GB" sz="2400" b="1" u="sng" dirty="0" smtClean="0">
                <a:solidFill>
                  <a:prstClr val="white"/>
                </a:solidFill>
                <a:latin typeface="+mn-lt"/>
              </a:rPr>
              <a:t>Imperial/Colonial </a:t>
            </a:r>
            <a:r>
              <a:rPr lang="en-GB" sz="2400" b="1" u="sng" dirty="0">
                <a:solidFill>
                  <a:prstClr val="white"/>
                </a:solidFill>
                <a:latin typeface="+mn-lt"/>
              </a:rPr>
              <a:t>Cities</a:t>
            </a:r>
          </a:p>
          <a:p>
            <a:pPr marL="342900" indent="-342900" fontAlgn="auto">
              <a:spcBef>
                <a:spcPts val="0"/>
              </a:spcBef>
              <a:spcAft>
                <a:spcPts val="0"/>
              </a:spcAft>
              <a:buFontTx/>
              <a:buChar char="-"/>
              <a:defRPr/>
            </a:pPr>
            <a:r>
              <a:rPr lang="en-GB" sz="2400" dirty="0" err="1" smtClean="0">
                <a:solidFill>
                  <a:prstClr val="white"/>
                </a:solidFill>
                <a:latin typeface="+mn-lt"/>
              </a:rPr>
              <a:t>Postcolonialism</a:t>
            </a:r>
            <a:endParaRPr lang="en-GB" sz="2400" dirty="0" smtClean="0">
              <a:solidFill>
                <a:prstClr val="white"/>
              </a:solidFill>
              <a:latin typeface="+mn-lt"/>
            </a:endParaRPr>
          </a:p>
          <a:p>
            <a:pPr marL="342900" indent="-342900" fontAlgn="auto">
              <a:spcBef>
                <a:spcPts val="0"/>
              </a:spcBef>
              <a:spcAft>
                <a:spcPts val="0"/>
              </a:spcAft>
              <a:buFontTx/>
              <a:buChar char="-"/>
              <a:defRPr/>
            </a:pPr>
            <a:r>
              <a:rPr lang="en-GB" sz="2400" dirty="0" smtClean="0">
                <a:solidFill>
                  <a:prstClr val="white"/>
                </a:solidFill>
                <a:latin typeface="+mn-lt"/>
              </a:rPr>
              <a:t>Orientalism</a:t>
            </a:r>
          </a:p>
          <a:p>
            <a:pPr fontAlgn="auto">
              <a:spcBef>
                <a:spcPts val="0"/>
              </a:spcBef>
              <a:spcAft>
                <a:spcPts val="0"/>
              </a:spcAft>
              <a:defRPr/>
            </a:pPr>
            <a:endParaRPr lang="en-GB" sz="2400" b="1" u="sng" dirty="0" smtClean="0">
              <a:solidFill>
                <a:prstClr val="white"/>
              </a:solidFill>
              <a:latin typeface="+mn-lt"/>
            </a:endParaRPr>
          </a:p>
          <a:p>
            <a:pPr fontAlgn="auto">
              <a:spcBef>
                <a:spcPts val="0"/>
              </a:spcBef>
              <a:spcAft>
                <a:spcPts val="0"/>
              </a:spcAft>
              <a:defRPr/>
            </a:pPr>
            <a:r>
              <a:rPr lang="en-GB" sz="2400" b="1" u="sng" dirty="0" smtClean="0">
                <a:solidFill>
                  <a:srgbClr val="FFFFFF"/>
                </a:solidFill>
                <a:latin typeface="+mn-lt"/>
              </a:rPr>
              <a:t>2</a:t>
            </a:r>
            <a:r>
              <a:rPr lang="en-GB" sz="2400" b="1" u="sng" dirty="0">
                <a:solidFill>
                  <a:srgbClr val="FFFFFF"/>
                </a:solidFill>
                <a:latin typeface="+mn-lt"/>
              </a:rPr>
              <a:t>. Postcolonial </a:t>
            </a:r>
            <a:r>
              <a:rPr lang="en-GB" sz="2400" b="1" u="sng" dirty="0" smtClean="0">
                <a:solidFill>
                  <a:srgbClr val="FFFFFF"/>
                </a:solidFill>
                <a:latin typeface="+mn-lt"/>
              </a:rPr>
              <a:t>Algiers </a:t>
            </a:r>
            <a:endParaRPr lang="en-GB" sz="2400" b="1" u="sng" dirty="0">
              <a:solidFill>
                <a:srgbClr val="FFFFFF"/>
              </a:solidFill>
              <a:latin typeface="+mn-lt"/>
            </a:endParaRPr>
          </a:p>
          <a:p>
            <a:pPr marL="342900" indent="-342900" fontAlgn="auto">
              <a:spcBef>
                <a:spcPts val="0"/>
              </a:spcBef>
              <a:spcAft>
                <a:spcPts val="0"/>
              </a:spcAft>
              <a:buFontTx/>
              <a:buChar char="-"/>
              <a:defRPr/>
            </a:pPr>
            <a:r>
              <a:rPr lang="en-GB" sz="2400" dirty="0" smtClean="0">
                <a:solidFill>
                  <a:srgbClr val="FFFFFF"/>
                </a:solidFill>
                <a:latin typeface="+mn-lt"/>
              </a:rPr>
              <a:t>Algiers </a:t>
            </a:r>
            <a:r>
              <a:rPr lang="en-GB" sz="2400" dirty="0">
                <a:solidFill>
                  <a:srgbClr val="FFFFFF"/>
                </a:solidFill>
                <a:latin typeface="+mn-lt"/>
              </a:rPr>
              <a:t>today</a:t>
            </a:r>
          </a:p>
          <a:p>
            <a:pPr marL="342900" indent="-342900" fontAlgn="auto">
              <a:spcBef>
                <a:spcPts val="0"/>
              </a:spcBef>
              <a:spcAft>
                <a:spcPts val="0"/>
              </a:spcAft>
              <a:buFontTx/>
              <a:buChar char="-"/>
              <a:defRPr/>
            </a:pPr>
            <a:r>
              <a:rPr lang="en-GB" sz="2400" dirty="0">
                <a:solidFill>
                  <a:srgbClr val="FFFFFF"/>
                </a:solidFill>
                <a:latin typeface="+mn-lt"/>
              </a:rPr>
              <a:t>Arab Spring</a:t>
            </a:r>
          </a:p>
          <a:p>
            <a:pPr fontAlgn="auto">
              <a:spcBef>
                <a:spcPts val="0"/>
              </a:spcBef>
              <a:spcAft>
                <a:spcPts val="0"/>
              </a:spcAft>
              <a:defRPr/>
            </a:pPr>
            <a:endParaRPr lang="en-GB" sz="2400" b="1" u="sng" dirty="0">
              <a:solidFill>
                <a:srgbClr val="FFFFFF"/>
              </a:solidFill>
              <a:latin typeface="+mn-lt"/>
            </a:endParaRPr>
          </a:p>
          <a:p>
            <a:pPr fontAlgn="auto">
              <a:spcBef>
                <a:spcPts val="0"/>
              </a:spcBef>
              <a:spcAft>
                <a:spcPts val="0"/>
              </a:spcAft>
              <a:defRPr/>
            </a:pPr>
            <a:r>
              <a:rPr lang="en-GB" sz="2400" b="1" u="sng" dirty="0">
                <a:solidFill>
                  <a:prstClr val="white"/>
                </a:solidFill>
                <a:latin typeface="+mn-lt"/>
              </a:rPr>
              <a:t>3. History of Algiers</a:t>
            </a:r>
          </a:p>
          <a:p>
            <a:pPr marL="285750" indent="-285750" fontAlgn="auto">
              <a:spcBef>
                <a:spcPts val="0"/>
              </a:spcBef>
              <a:spcAft>
                <a:spcPts val="0"/>
              </a:spcAft>
              <a:buFontTx/>
              <a:buChar char="-"/>
              <a:defRPr/>
            </a:pPr>
            <a:r>
              <a:rPr lang="en-GB" sz="2400" dirty="0" smtClean="0">
                <a:solidFill>
                  <a:prstClr val="white"/>
                </a:solidFill>
                <a:latin typeface="+mn-lt"/>
              </a:rPr>
              <a:t>Ancient </a:t>
            </a:r>
            <a:r>
              <a:rPr lang="en-GB" sz="2400" dirty="0">
                <a:solidFill>
                  <a:prstClr val="white"/>
                </a:solidFill>
                <a:latin typeface="+mn-lt"/>
              </a:rPr>
              <a:t>to Early Modern</a:t>
            </a:r>
          </a:p>
          <a:p>
            <a:pPr marL="285750" indent="-285750" fontAlgn="auto">
              <a:spcBef>
                <a:spcPts val="0"/>
              </a:spcBef>
              <a:spcAft>
                <a:spcPts val="0"/>
              </a:spcAft>
              <a:buFontTx/>
              <a:buChar char="-"/>
              <a:defRPr/>
            </a:pPr>
            <a:r>
              <a:rPr lang="en-GB" sz="2400" dirty="0">
                <a:solidFill>
                  <a:prstClr val="white"/>
                </a:solidFill>
                <a:latin typeface="+mn-lt"/>
              </a:rPr>
              <a:t>Ottoman colonisation</a:t>
            </a:r>
          </a:p>
          <a:p>
            <a:pPr marL="285750" indent="-285750" fontAlgn="auto">
              <a:spcBef>
                <a:spcPts val="0"/>
              </a:spcBef>
              <a:spcAft>
                <a:spcPts val="0"/>
              </a:spcAft>
              <a:buFontTx/>
              <a:buChar char="-"/>
              <a:defRPr/>
            </a:pPr>
            <a:r>
              <a:rPr lang="en-GB" sz="2400" dirty="0">
                <a:solidFill>
                  <a:prstClr val="white"/>
                </a:solidFill>
                <a:latin typeface="+mn-lt"/>
              </a:rPr>
              <a:t>French </a:t>
            </a:r>
            <a:r>
              <a:rPr lang="en-GB" sz="2400" dirty="0" smtClean="0">
                <a:solidFill>
                  <a:prstClr val="white"/>
                </a:solidFill>
                <a:latin typeface="+mn-lt"/>
              </a:rPr>
              <a:t>invasion</a:t>
            </a:r>
          </a:p>
          <a:p>
            <a:pPr marL="285750" indent="-285750" fontAlgn="auto">
              <a:spcBef>
                <a:spcPts val="0"/>
              </a:spcBef>
              <a:spcAft>
                <a:spcPts val="0"/>
              </a:spcAft>
              <a:buFontTx/>
              <a:buChar char="-"/>
              <a:defRPr/>
            </a:pPr>
            <a:endParaRPr lang="en-GB" sz="2400" dirty="0">
              <a:solidFill>
                <a:prstClr val="white"/>
              </a:solidFill>
              <a:latin typeface="+mn-lt"/>
            </a:endParaRPr>
          </a:p>
          <a:p>
            <a:pPr fontAlgn="auto">
              <a:spcBef>
                <a:spcPts val="0"/>
              </a:spcBef>
              <a:spcAft>
                <a:spcPts val="0"/>
              </a:spcAft>
              <a:defRPr/>
            </a:pPr>
            <a:r>
              <a:rPr lang="en-GB" sz="2400" b="1" u="sng" dirty="0" smtClean="0">
                <a:solidFill>
                  <a:prstClr val="white"/>
                </a:solidFill>
                <a:latin typeface="+mn-lt"/>
              </a:rPr>
              <a:t>4. </a:t>
            </a:r>
            <a:r>
              <a:rPr lang="en-GB" sz="2400" b="1" u="sng" dirty="0">
                <a:solidFill>
                  <a:prstClr val="white"/>
                </a:solidFill>
                <a:latin typeface="+mn-lt"/>
              </a:rPr>
              <a:t>Colonial Algiers</a:t>
            </a:r>
          </a:p>
          <a:p>
            <a:pPr marL="342900" indent="-342900" fontAlgn="auto">
              <a:spcBef>
                <a:spcPts val="0"/>
              </a:spcBef>
              <a:spcAft>
                <a:spcPts val="0"/>
              </a:spcAft>
              <a:buFontTx/>
              <a:buChar char="-"/>
              <a:defRPr/>
            </a:pPr>
            <a:r>
              <a:rPr lang="en-GB" sz="2400" dirty="0">
                <a:solidFill>
                  <a:prstClr val="white"/>
                </a:solidFill>
                <a:latin typeface="+mn-lt"/>
              </a:rPr>
              <a:t>Consolidation of French rule</a:t>
            </a:r>
          </a:p>
          <a:p>
            <a:pPr marL="342900" indent="-342900" fontAlgn="auto">
              <a:spcBef>
                <a:spcPts val="0"/>
              </a:spcBef>
              <a:spcAft>
                <a:spcPts val="0"/>
              </a:spcAft>
              <a:buFontTx/>
              <a:buChar char="-"/>
              <a:defRPr/>
            </a:pPr>
            <a:r>
              <a:rPr lang="en-GB" sz="2400" dirty="0">
                <a:solidFill>
                  <a:prstClr val="white"/>
                </a:solidFill>
                <a:latin typeface="+mn-lt"/>
              </a:rPr>
              <a:t>Symbolism of French rule</a:t>
            </a:r>
          </a:p>
          <a:p>
            <a:pPr marL="342900" indent="-342900" fontAlgn="auto">
              <a:spcBef>
                <a:spcPts val="0"/>
              </a:spcBef>
              <a:spcAft>
                <a:spcPts val="0"/>
              </a:spcAft>
              <a:buFontTx/>
              <a:buChar char="-"/>
              <a:defRPr/>
            </a:pPr>
            <a:r>
              <a:rPr lang="en-GB" sz="2400" dirty="0">
                <a:solidFill>
                  <a:prstClr val="white"/>
                </a:solidFill>
                <a:latin typeface="+mn-lt"/>
              </a:rPr>
              <a:t>The Marine Quarter</a:t>
            </a:r>
          </a:p>
          <a:p>
            <a:pPr marL="342900" indent="-342900" fontAlgn="auto">
              <a:spcBef>
                <a:spcPts val="0"/>
              </a:spcBef>
              <a:spcAft>
                <a:spcPts val="0"/>
              </a:spcAft>
              <a:buFontTx/>
              <a:buChar char="-"/>
              <a:defRPr/>
            </a:pPr>
            <a:r>
              <a:rPr lang="en-GB" sz="2400" dirty="0">
                <a:solidFill>
                  <a:prstClr val="white"/>
                </a:solidFill>
                <a:latin typeface="+mn-lt"/>
              </a:rPr>
              <a:t>The Casbah</a:t>
            </a:r>
          </a:p>
          <a:p>
            <a:pPr marL="342900" indent="-342900" fontAlgn="auto">
              <a:spcBef>
                <a:spcPts val="0"/>
              </a:spcBef>
              <a:spcAft>
                <a:spcPts val="0"/>
              </a:spcAft>
              <a:buFontTx/>
              <a:buChar char="-"/>
              <a:defRPr/>
            </a:pPr>
            <a:r>
              <a:rPr lang="en-GB" sz="2400" dirty="0" smtClean="0">
                <a:solidFill>
                  <a:prstClr val="white"/>
                </a:solidFill>
                <a:latin typeface="+mn-lt"/>
              </a:rPr>
              <a:t>Orientalism</a:t>
            </a:r>
          </a:p>
          <a:p>
            <a:pPr marL="342900" indent="-342900" fontAlgn="auto">
              <a:spcBef>
                <a:spcPts val="0"/>
              </a:spcBef>
              <a:spcAft>
                <a:spcPts val="0"/>
              </a:spcAft>
              <a:buFontTx/>
              <a:buChar char="-"/>
              <a:defRPr/>
            </a:pPr>
            <a:r>
              <a:rPr lang="en-GB" sz="2400" dirty="0" smtClean="0">
                <a:solidFill>
                  <a:prstClr val="white"/>
                </a:solidFill>
                <a:latin typeface="+mn-lt"/>
              </a:rPr>
              <a:t>Hollywood films</a:t>
            </a:r>
          </a:p>
          <a:p>
            <a:pPr marL="342900" indent="-342900" fontAlgn="auto">
              <a:spcBef>
                <a:spcPts val="0"/>
              </a:spcBef>
              <a:spcAft>
                <a:spcPts val="0"/>
              </a:spcAft>
              <a:buFontTx/>
              <a:buChar char="-"/>
              <a:defRPr/>
            </a:pPr>
            <a:r>
              <a:rPr lang="en-GB" sz="2400" i="1" dirty="0" err="1" smtClean="0">
                <a:solidFill>
                  <a:prstClr val="white"/>
                </a:solidFill>
                <a:latin typeface="+mn-lt"/>
              </a:rPr>
              <a:t>Pépé</a:t>
            </a:r>
            <a:r>
              <a:rPr lang="en-GB" sz="2400" i="1" dirty="0" smtClean="0">
                <a:solidFill>
                  <a:prstClr val="white"/>
                </a:solidFill>
                <a:latin typeface="+mn-lt"/>
              </a:rPr>
              <a:t> </a:t>
            </a:r>
            <a:r>
              <a:rPr lang="en-GB" sz="2400" i="1" dirty="0">
                <a:solidFill>
                  <a:prstClr val="white"/>
                </a:solidFill>
                <a:latin typeface="+mn-lt"/>
              </a:rPr>
              <a:t>le </a:t>
            </a:r>
            <a:r>
              <a:rPr lang="en-GB" sz="2400" i="1" dirty="0" err="1">
                <a:solidFill>
                  <a:prstClr val="white"/>
                </a:solidFill>
                <a:latin typeface="+mn-lt"/>
              </a:rPr>
              <a:t>Moko</a:t>
            </a:r>
            <a:r>
              <a:rPr lang="en-GB" sz="2400" i="1" dirty="0">
                <a:solidFill>
                  <a:prstClr val="white"/>
                </a:solidFill>
                <a:latin typeface="+mn-lt"/>
              </a:rPr>
              <a:t> </a:t>
            </a:r>
            <a:endParaRPr lang="en-GB" sz="2400" i="1" dirty="0" smtClean="0">
              <a:solidFill>
                <a:prstClr val="white"/>
              </a:solidFill>
              <a:latin typeface="+mn-lt"/>
            </a:endParaRPr>
          </a:p>
        </p:txBody>
      </p:sp>
      <p:sp>
        <p:nvSpPr>
          <p:cNvPr id="5" name="Rectangle 4"/>
          <p:cNvSpPr/>
          <p:nvPr/>
        </p:nvSpPr>
        <p:spPr>
          <a:xfrm>
            <a:off x="-34925" y="-100013"/>
            <a:ext cx="9144000" cy="1706100"/>
          </a:xfrm>
          <a:prstGeom prst="rect">
            <a:avLst/>
          </a:prstGeom>
        </p:spPr>
        <p:txBody>
          <a:bodyPr lIns="540000" tIns="540000" rIns="540000" bIns="540000">
            <a:spAutoFit/>
          </a:bodyPr>
          <a:lstStyle/>
          <a:p>
            <a:pPr fontAlgn="auto">
              <a:spcBef>
                <a:spcPts val="0"/>
              </a:spcBef>
              <a:spcAft>
                <a:spcPts val="0"/>
              </a:spcAft>
              <a:defRPr/>
            </a:pPr>
            <a:r>
              <a:rPr lang="en-GB" sz="2000" b="1" dirty="0">
                <a:solidFill>
                  <a:srgbClr val="FF0000"/>
                </a:solidFill>
                <a:effectLst>
                  <a:outerShdw blurRad="38100" dist="38100" dir="2700000" algn="tl">
                    <a:srgbClr val="000000">
                      <a:alpha val="43137"/>
                    </a:srgbClr>
                  </a:outerShdw>
                </a:effectLst>
                <a:latin typeface="Calibri"/>
              </a:rPr>
              <a:t>Week 3: Algiers: Colonial City</a:t>
            </a:r>
          </a:p>
          <a:p>
            <a:pPr fontAlgn="auto">
              <a:spcBef>
                <a:spcPts val="0"/>
              </a:spcBef>
              <a:spcAft>
                <a:spcPts val="0"/>
              </a:spcAft>
              <a:defRPr/>
            </a:pPr>
            <a:r>
              <a:rPr lang="en-GB" sz="2000" b="1" dirty="0" smtClean="0">
                <a:solidFill>
                  <a:srgbClr val="FF0000"/>
                </a:solidFill>
                <a:effectLst>
                  <a:outerShdw blurRad="38100" dist="38100" dir="2700000" algn="tl">
                    <a:srgbClr val="000000">
                      <a:alpha val="43137"/>
                    </a:srgbClr>
                  </a:outerShdw>
                </a:effectLst>
                <a:latin typeface="Calibri"/>
              </a:rPr>
              <a:t>Lecture </a:t>
            </a:r>
            <a:r>
              <a:rPr lang="en-GB" sz="2000" b="1" dirty="0">
                <a:solidFill>
                  <a:srgbClr val="FF0000"/>
                </a:solidFill>
                <a:effectLst>
                  <a:outerShdw blurRad="38100" dist="38100" dir="2700000" algn="tl">
                    <a:srgbClr val="000000">
                      <a:alpha val="43137"/>
                    </a:srgbClr>
                  </a:outerShdw>
                </a:effectLst>
                <a:latin typeface="Calibri"/>
              </a:rPr>
              <a:t>9:  Imagining Colonial Algiers: Orientalism and </a:t>
            </a:r>
            <a:r>
              <a:rPr lang="en-GB" sz="2000" b="1" i="1" dirty="0" err="1">
                <a:solidFill>
                  <a:srgbClr val="FF0000"/>
                </a:solidFill>
                <a:effectLst>
                  <a:outerShdw blurRad="38100" dist="38100" dir="2700000" algn="tl">
                    <a:srgbClr val="000000">
                      <a:alpha val="43137"/>
                    </a:srgbClr>
                  </a:outerShdw>
                </a:effectLst>
                <a:latin typeface="Calibri"/>
              </a:rPr>
              <a:t>Pépé</a:t>
            </a:r>
            <a:r>
              <a:rPr lang="en-GB" sz="2000" b="1" i="1" dirty="0">
                <a:solidFill>
                  <a:srgbClr val="FF0000"/>
                </a:solidFill>
                <a:effectLst>
                  <a:outerShdw blurRad="38100" dist="38100" dir="2700000" algn="tl">
                    <a:srgbClr val="000000">
                      <a:alpha val="43137"/>
                    </a:srgbClr>
                  </a:outerShdw>
                </a:effectLst>
                <a:latin typeface="Calibri"/>
              </a:rPr>
              <a:t> le </a:t>
            </a:r>
            <a:r>
              <a:rPr lang="en-GB" sz="2000" b="1" i="1" dirty="0" err="1">
                <a:solidFill>
                  <a:srgbClr val="FF0000"/>
                </a:solidFill>
                <a:effectLst>
                  <a:outerShdw blurRad="38100" dist="38100" dir="2700000" algn="tl">
                    <a:srgbClr val="000000">
                      <a:alpha val="43137"/>
                    </a:srgbClr>
                  </a:outerShdw>
                </a:effectLst>
                <a:latin typeface="Calibri"/>
              </a:rPr>
              <a:t>Moko</a:t>
            </a:r>
            <a:endParaRPr lang="en-GB" sz="2000" b="1" i="1" dirty="0">
              <a:solidFill>
                <a:srgbClr val="FF0000"/>
              </a:solidFill>
              <a:effectLst>
                <a:outerShdw blurRad="38100" dist="38100" dir="2700000" algn="tl">
                  <a:srgbClr val="000000">
                    <a:alpha val="43137"/>
                  </a:srgbClr>
                </a:outerShdw>
              </a:effectLst>
              <a:latin typeface="Calibri"/>
            </a:endParaRPr>
          </a:p>
        </p:txBody>
      </p:sp>
    </p:spTree>
    <p:extLst>
      <p:ext uri="{BB962C8B-B14F-4D97-AF65-F5344CB8AC3E}">
        <p14:creationId xmlns:p14="http://schemas.microsoft.com/office/powerpoint/2010/main" val="15651128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113" y="-19072"/>
            <a:ext cx="9159525" cy="7461522"/>
          </a:xfrm>
          <a:prstGeom prst="rect">
            <a:avLst/>
          </a:prstGeom>
        </p:spPr>
        <p:txBody>
          <a:bodyPr wrap="square" lIns="540000" tIns="540000" rIns="540000" bIns="540000" numCol="1" spcCol="360000">
            <a:spAutoFit/>
          </a:bodyPr>
          <a:lstStyle/>
          <a:p>
            <a:pPr marL="457200" indent="-457200" algn="just" fontAlgn="auto">
              <a:spcBef>
                <a:spcPts val="0"/>
              </a:spcBef>
              <a:spcAft>
                <a:spcPts val="0"/>
              </a:spcAft>
              <a:buAutoNum type="arabicPeriod"/>
              <a:defRPr/>
            </a:pPr>
            <a:r>
              <a:rPr lang="en-GB" altLang="en-US" sz="2400" b="1" u="sng" dirty="0" smtClean="0">
                <a:solidFill>
                  <a:srgbClr val="FFFFFF"/>
                </a:solidFill>
                <a:latin typeface="Calibri" pitchFamily="34" charset="0"/>
              </a:rPr>
              <a:t>Imperial/Colonial Cities</a:t>
            </a:r>
          </a:p>
          <a:p>
            <a:pPr marL="457200" indent="-457200" algn="just" fontAlgn="auto">
              <a:spcBef>
                <a:spcPts val="0"/>
              </a:spcBef>
              <a:spcAft>
                <a:spcPts val="0"/>
              </a:spcAft>
              <a:buAutoNum type="arabicPeriod"/>
              <a:defRPr/>
            </a:pPr>
            <a:endParaRPr lang="en-GB" altLang="en-US" sz="2400" b="1" u="sng" dirty="0">
              <a:solidFill>
                <a:srgbClr val="FFFFFF"/>
              </a:solidFill>
              <a:latin typeface="Calibri" pitchFamily="34" charset="0"/>
            </a:endParaRPr>
          </a:p>
          <a:p>
            <a:pPr algn="just" fontAlgn="auto">
              <a:spcBef>
                <a:spcPts val="0"/>
              </a:spcBef>
              <a:spcAft>
                <a:spcPts val="0"/>
              </a:spcAft>
              <a:defRPr/>
            </a:pPr>
            <a:endParaRPr lang="en-GB" altLang="en-US" sz="2400" b="1" u="sng" dirty="0" smtClean="0">
              <a:solidFill>
                <a:srgbClr val="FFFFFF"/>
              </a:solidFill>
              <a:latin typeface="Calibri" pitchFamily="34" charset="0"/>
            </a:endParaRPr>
          </a:p>
          <a:p>
            <a:pPr algn="ctr" fontAlgn="auto">
              <a:spcBef>
                <a:spcPts val="0"/>
              </a:spcBef>
              <a:spcAft>
                <a:spcPts val="0"/>
              </a:spcAft>
              <a:defRPr/>
            </a:pPr>
            <a:r>
              <a:rPr lang="en-GB" altLang="en-US" sz="5400" b="1" u="sng" dirty="0" smtClean="0">
                <a:solidFill>
                  <a:srgbClr val="FFFFFF"/>
                </a:solidFill>
                <a:latin typeface="Calibri" pitchFamily="34" charset="0"/>
              </a:rPr>
              <a:t>Imperial city</a:t>
            </a:r>
          </a:p>
          <a:p>
            <a:pPr algn="ctr" fontAlgn="auto">
              <a:spcBef>
                <a:spcPts val="0"/>
              </a:spcBef>
              <a:spcAft>
                <a:spcPts val="0"/>
              </a:spcAft>
              <a:defRPr/>
            </a:pPr>
            <a:endParaRPr lang="en-GB" altLang="en-US" sz="5400" b="1" u="sng" dirty="0">
              <a:solidFill>
                <a:srgbClr val="FFFFFF"/>
              </a:solidFill>
              <a:latin typeface="Calibri" pitchFamily="34" charset="0"/>
            </a:endParaRPr>
          </a:p>
          <a:p>
            <a:pPr algn="ctr" fontAlgn="auto">
              <a:spcBef>
                <a:spcPts val="0"/>
              </a:spcBef>
              <a:spcAft>
                <a:spcPts val="0"/>
              </a:spcAft>
              <a:defRPr/>
            </a:pPr>
            <a:r>
              <a:rPr lang="en-GB" altLang="en-US" sz="5400" b="1" u="sng" dirty="0" smtClean="0">
                <a:solidFill>
                  <a:srgbClr val="FFFFFF"/>
                </a:solidFill>
                <a:latin typeface="Calibri" pitchFamily="34" charset="0"/>
              </a:rPr>
              <a:t>Colonial city</a:t>
            </a:r>
            <a:endParaRPr lang="en-GB" altLang="en-US" sz="5400" b="1" u="sng" dirty="0">
              <a:solidFill>
                <a:srgbClr val="FFFFFF"/>
              </a:solidFill>
              <a:latin typeface="Calibri" pitchFamily="34" charset="0"/>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endParaRPr lang="en-GB" sz="2000" b="1" dirty="0" smtClean="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r>
              <a:rPr lang="en-GB" sz="2000" b="1" dirty="0" smtClean="0">
                <a:solidFill>
                  <a:srgbClr val="FFFF00"/>
                </a:solidFill>
                <a:effectLst>
                  <a:outerShdw blurRad="38100" dist="38100" dir="2700000" algn="tl">
                    <a:srgbClr val="000000">
                      <a:alpha val="43137"/>
                    </a:srgbClr>
                  </a:outerShdw>
                </a:effectLst>
                <a:latin typeface="Calibri"/>
              </a:rPr>
              <a:t> </a:t>
            </a: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r"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p:txBody>
      </p:sp>
      <p:sp>
        <p:nvSpPr>
          <p:cNvPr id="5" name="Rectangle 4"/>
          <p:cNvSpPr/>
          <p:nvPr/>
        </p:nvSpPr>
        <p:spPr>
          <a:xfrm>
            <a:off x="-11113" y="-3175"/>
            <a:ext cx="9144001" cy="1367546"/>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Calibri"/>
            </a:endParaRPr>
          </a:p>
        </p:txBody>
      </p:sp>
      <p:sp>
        <p:nvSpPr>
          <p:cNvPr id="7" name="Rectangle 6"/>
          <p:cNvSpPr/>
          <p:nvPr/>
        </p:nvSpPr>
        <p:spPr>
          <a:xfrm>
            <a:off x="65172" y="4953541"/>
            <a:ext cx="9159525" cy="3860536"/>
          </a:xfrm>
          <a:prstGeom prst="rect">
            <a:avLst/>
          </a:prstGeom>
        </p:spPr>
        <p:txBody>
          <a:bodyPr wrap="square" lIns="540000" tIns="540000" rIns="540000" bIns="540000" numCol="3" spcCol="360000">
            <a:spAutoFit/>
          </a:bodyPr>
          <a:lstStyle/>
          <a:p>
            <a:pPr marL="342900" indent="-34290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endParaRPr lang="en-GB" sz="2000" b="1" dirty="0" smtClean="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r>
              <a:rPr lang="en-GB" sz="2000" b="1" dirty="0" smtClean="0">
                <a:solidFill>
                  <a:srgbClr val="FFFF00"/>
                </a:solidFill>
                <a:effectLst>
                  <a:outerShdw blurRad="38100" dist="38100" dir="2700000" algn="tl">
                    <a:srgbClr val="000000">
                      <a:alpha val="43137"/>
                    </a:srgbClr>
                  </a:outerShdw>
                </a:effectLst>
                <a:latin typeface="Calibri"/>
              </a:rPr>
              <a:t> </a:t>
            </a: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r"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p:txBody>
      </p:sp>
      <p:sp>
        <p:nvSpPr>
          <p:cNvPr id="9" name="Rectangle 8"/>
          <p:cNvSpPr/>
          <p:nvPr/>
        </p:nvSpPr>
        <p:spPr>
          <a:xfrm>
            <a:off x="57144" y="4549853"/>
            <a:ext cx="9159525" cy="3244983"/>
          </a:xfrm>
          <a:prstGeom prst="rect">
            <a:avLst/>
          </a:prstGeom>
        </p:spPr>
        <p:txBody>
          <a:bodyPr wrap="square" lIns="540000" tIns="540000" rIns="540000" bIns="540000" numCol="2" spcCol="360000">
            <a:spAutoFit/>
          </a:bodyPr>
          <a:lstStyle/>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endParaRPr lang="en-GB" sz="2000" b="1" dirty="0" smtClean="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r>
              <a:rPr lang="en-GB" sz="2000" b="1" dirty="0" smtClean="0">
                <a:solidFill>
                  <a:srgbClr val="FFFF00"/>
                </a:solidFill>
                <a:effectLst>
                  <a:outerShdw blurRad="38100" dist="38100" dir="2700000" algn="tl">
                    <a:srgbClr val="000000">
                      <a:alpha val="43137"/>
                    </a:srgbClr>
                  </a:outerShdw>
                </a:effectLst>
                <a:latin typeface="Calibri"/>
              </a:rPr>
              <a:t> </a:t>
            </a: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r"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p:txBody>
      </p:sp>
    </p:spTree>
    <p:extLst>
      <p:ext uri="{BB962C8B-B14F-4D97-AF65-F5344CB8AC3E}">
        <p14:creationId xmlns:p14="http://schemas.microsoft.com/office/powerpoint/2010/main" val="11270349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113" y="-19072"/>
            <a:ext cx="9159525" cy="4229868"/>
          </a:xfrm>
          <a:prstGeom prst="rect">
            <a:avLst/>
          </a:prstGeom>
        </p:spPr>
        <p:txBody>
          <a:bodyPr wrap="square" lIns="540000" tIns="540000" rIns="540000" bIns="540000" numCol="1" spcCol="360000">
            <a:spAutoFit/>
          </a:bodyPr>
          <a:lstStyle/>
          <a:p>
            <a:pPr algn="just" fontAlgn="auto">
              <a:spcBef>
                <a:spcPts val="0"/>
              </a:spcBef>
              <a:spcAft>
                <a:spcPts val="0"/>
              </a:spcAft>
              <a:defRPr/>
            </a:pPr>
            <a:r>
              <a:rPr lang="en-GB" altLang="en-US" sz="2400" b="1" u="sng" dirty="0">
                <a:solidFill>
                  <a:srgbClr val="FFFFFF"/>
                </a:solidFill>
                <a:latin typeface="Calibri" pitchFamily="34" charset="0"/>
              </a:rPr>
              <a:t>1. Imperial/Colonial Cities</a:t>
            </a: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endParaRPr lang="en-GB" sz="2000" b="1" dirty="0" smtClean="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r>
              <a:rPr lang="en-GB" sz="2000" b="1" dirty="0" smtClean="0">
                <a:solidFill>
                  <a:srgbClr val="FFFF00"/>
                </a:solidFill>
                <a:effectLst>
                  <a:outerShdw blurRad="38100" dist="38100" dir="2700000" algn="tl">
                    <a:srgbClr val="000000">
                      <a:alpha val="43137"/>
                    </a:srgbClr>
                  </a:outerShdw>
                </a:effectLst>
                <a:latin typeface="Calibri"/>
              </a:rPr>
              <a:t> </a:t>
            </a: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r"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p:txBody>
      </p:sp>
      <p:sp>
        <p:nvSpPr>
          <p:cNvPr id="5" name="Rectangle 4"/>
          <p:cNvSpPr/>
          <p:nvPr/>
        </p:nvSpPr>
        <p:spPr>
          <a:xfrm>
            <a:off x="-11113" y="-3175"/>
            <a:ext cx="9144001" cy="1367546"/>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Calibri"/>
            </a:endParaRPr>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72" y="1402078"/>
            <a:ext cx="4486021" cy="31796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726362" y="1380940"/>
            <a:ext cx="4422050" cy="3145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65172" y="4953541"/>
            <a:ext cx="9159525" cy="3860536"/>
          </a:xfrm>
          <a:prstGeom prst="rect">
            <a:avLst/>
          </a:prstGeom>
        </p:spPr>
        <p:txBody>
          <a:bodyPr wrap="square" lIns="540000" tIns="540000" rIns="540000" bIns="540000" numCol="3" spcCol="360000">
            <a:spAutoFit/>
          </a:bodyPr>
          <a:lstStyle/>
          <a:p>
            <a:pPr marL="342900" indent="-34290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endParaRPr lang="en-GB" sz="2000" b="1" dirty="0" smtClean="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r>
              <a:rPr lang="en-GB" sz="2000" b="1" dirty="0" smtClean="0">
                <a:solidFill>
                  <a:srgbClr val="FFFF00"/>
                </a:solidFill>
                <a:effectLst>
                  <a:outerShdw blurRad="38100" dist="38100" dir="2700000" algn="tl">
                    <a:srgbClr val="000000">
                      <a:alpha val="43137"/>
                    </a:srgbClr>
                  </a:outerShdw>
                </a:effectLst>
                <a:latin typeface="Calibri"/>
              </a:rPr>
              <a:t> </a:t>
            </a: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r"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p:txBody>
      </p:sp>
      <p:sp>
        <p:nvSpPr>
          <p:cNvPr id="9" name="Rectangle 8"/>
          <p:cNvSpPr/>
          <p:nvPr/>
        </p:nvSpPr>
        <p:spPr>
          <a:xfrm>
            <a:off x="57144" y="4549853"/>
            <a:ext cx="9159525" cy="3860536"/>
          </a:xfrm>
          <a:prstGeom prst="rect">
            <a:avLst/>
          </a:prstGeom>
        </p:spPr>
        <p:txBody>
          <a:bodyPr wrap="square" lIns="540000" tIns="540000" rIns="540000" bIns="540000" numCol="2" spcCol="360000">
            <a:spAutoFit/>
          </a:bodyPr>
          <a:lstStyle/>
          <a:p>
            <a:pPr algn="just" fontAlgn="auto">
              <a:spcBef>
                <a:spcPts val="0"/>
              </a:spcBef>
              <a:spcAft>
                <a:spcPts val="0"/>
              </a:spcAft>
              <a:defRPr/>
            </a:pPr>
            <a:r>
              <a:rPr lang="en-GB" sz="2000" dirty="0" smtClean="0">
                <a:solidFill>
                  <a:prstClr val="white"/>
                </a:solidFill>
                <a:effectLst>
                  <a:outerShdw blurRad="38100" dist="38100" dir="2700000" algn="tl">
                    <a:srgbClr val="000000">
                      <a:alpha val="43137"/>
                    </a:srgbClr>
                  </a:outerShdw>
                </a:effectLst>
                <a:latin typeface="Calibri"/>
              </a:rPr>
              <a:t>London and Paris as capitals of empire</a:t>
            </a: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smtClean="0">
              <a:solidFill>
                <a:srgbClr val="FFFF00"/>
              </a:solidFill>
              <a:effectLst>
                <a:outerShdw blurRad="38100" dist="38100" dir="2700000" algn="tl">
                  <a:srgbClr val="000000">
                    <a:alpha val="43137"/>
                  </a:srgbClr>
                </a:outerShdw>
              </a:effectLst>
              <a:latin typeface="Calibri"/>
            </a:endParaRPr>
          </a:p>
          <a:p>
            <a:pPr marL="285750" indent="-285750" algn="just"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endParaRPr lang="en-GB" sz="2000" b="1" dirty="0" smtClean="0">
              <a:solidFill>
                <a:srgbClr val="FFFF00"/>
              </a:solidFill>
              <a:effectLst>
                <a:outerShdw blurRad="38100" dist="38100" dir="2700000" algn="tl">
                  <a:srgbClr val="000000">
                    <a:alpha val="43137"/>
                  </a:srgbClr>
                </a:outerShdw>
              </a:effectLst>
              <a:latin typeface="Calibri"/>
            </a:endParaRPr>
          </a:p>
          <a:p>
            <a:pPr algn="just" fontAlgn="auto">
              <a:spcBef>
                <a:spcPts val="0"/>
              </a:spcBef>
              <a:spcAft>
                <a:spcPts val="0"/>
              </a:spcAft>
              <a:defRPr/>
            </a:pPr>
            <a:r>
              <a:rPr lang="en-GB" sz="2000" b="1" dirty="0" smtClean="0">
                <a:solidFill>
                  <a:srgbClr val="FFFF00"/>
                </a:solidFill>
                <a:effectLst>
                  <a:outerShdw blurRad="38100" dist="38100" dir="2700000" algn="tl">
                    <a:srgbClr val="000000">
                      <a:alpha val="43137"/>
                    </a:srgbClr>
                  </a:outerShdw>
                </a:effectLst>
                <a:latin typeface="Calibri"/>
              </a:rPr>
              <a:t> </a:t>
            </a:r>
            <a:endParaRPr lang="en-GB" sz="2000" b="1" dirty="0">
              <a:solidFill>
                <a:srgbClr val="FFFF00"/>
              </a:solidFill>
              <a:effectLst>
                <a:outerShdw blurRad="38100" dist="38100" dir="2700000" algn="tl">
                  <a:srgbClr val="000000">
                    <a:alpha val="43137"/>
                  </a:srgbClr>
                </a:outerShdw>
              </a:effectLst>
              <a:latin typeface="Calibri"/>
            </a:endParaRPr>
          </a:p>
          <a:p>
            <a:pPr marL="285750" indent="-285750" algn="r" fontAlgn="auto">
              <a:spcBef>
                <a:spcPts val="0"/>
              </a:spcBef>
              <a:spcAft>
                <a:spcPts val="0"/>
              </a:spcAft>
              <a:buFont typeface="Arial" panose="020B0604020202020204" pitchFamily="34" charset="0"/>
              <a:buChar char="•"/>
              <a:defRPr/>
            </a:pPr>
            <a:endParaRPr lang="en-GB" sz="2000" b="1" dirty="0">
              <a:solidFill>
                <a:srgbClr val="FFFF00"/>
              </a:solidFill>
              <a:effectLst>
                <a:outerShdw blurRad="38100" dist="38100" dir="2700000" algn="tl">
                  <a:srgbClr val="000000">
                    <a:alpha val="43137"/>
                  </a:srgbClr>
                </a:outerShdw>
              </a:effectLst>
              <a:latin typeface="Calibri"/>
            </a:endParaRPr>
          </a:p>
        </p:txBody>
      </p:sp>
    </p:spTree>
    <p:extLst>
      <p:ext uri="{BB962C8B-B14F-4D97-AF65-F5344CB8AC3E}">
        <p14:creationId xmlns:p14="http://schemas.microsoft.com/office/powerpoint/2010/main" val="11632070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u="sng" dirty="0" smtClean="0">
                <a:solidFill>
                  <a:srgbClr val="FFFFFF"/>
                </a:solidFill>
                <a:latin typeface="Calibri" pitchFamily="34" charset="0"/>
              </a:rPr>
              <a:t/>
            </a:r>
            <a:br>
              <a:rPr lang="en-GB" altLang="en-US" b="1" u="sng" dirty="0" smtClean="0">
                <a:solidFill>
                  <a:srgbClr val="FFFFFF"/>
                </a:solidFill>
                <a:latin typeface="Calibri" pitchFamily="34" charset="0"/>
              </a:rPr>
            </a:br>
            <a:r>
              <a:rPr lang="en-GB" altLang="en-US" b="1" u="sng" dirty="0" smtClean="0">
                <a:solidFill>
                  <a:srgbClr val="FFFFFF"/>
                </a:solidFill>
                <a:latin typeface="Calibri" pitchFamily="34" charset="0"/>
              </a:rPr>
              <a:t>1</a:t>
            </a:r>
            <a:r>
              <a:rPr lang="en-GB" altLang="en-US" b="1" u="sng" dirty="0">
                <a:solidFill>
                  <a:srgbClr val="FFFFFF"/>
                </a:solidFill>
                <a:latin typeface="Calibri" pitchFamily="34" charset="0"/>
              </a:rPr>
              <a:t>. Imperial/Colonial Cities</a:t>
            </a:r>
            <a:br>
              <a:rPr lang="en-GB" altLang="en-US" b="1" u="sng" dirty="0">
                <a:solidFill>
                  <a:srgbClr val="FFFFFF"/>
                </a:solidFill>
                <a:latin typeface="Calibri" pitchFamily="34" charset="0"/>
              </a:rPr>
            </a:br>
            <a:endParaRPr lang="en-GB" dirty="0">
              <a:solidFill>
                <a:srgbClr val="FFFF00"/>
              </a:solidFill>
            </a:endParaRPr>
          </a:p>
        </p:txBody>
      </p:sp>
      <p:pic>
        <p:nvPicPr>
          <p:cNvPr id="3074"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1340769"/>
            <a:ext cx="6264696" cy="35238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6858523" y="1556792"/>
            <a:ext cx="1961950" cy="923330"/>
          </a:xfrm>
          <a:prstGeom prst="rect">
            <a:avLst/>
          </a:prstGeom>
        </p:spPr>
        <p:txBody>
          <a:bodyPr wrap="square">
            <a:spAutoFit/>
          </a:bodyPr>
          <a:lstStyle/>
          <a:p>
            <a:r>
              <a:rPr lang="en-GB" dirty="0" err="1" smtClean="0"/>
              <a:t>Kelvingrove</a:t>
            </a:r>
            <a:r>
              <a:rPr lang="en-GB" dirty="0" smtClean="0"/>
              <a:t> Art Gallery and Museum, Glasgow</a:t>
            </a:r>
            <a:endParaRPr lang="en-GB" dirty="0"/>
          </a:p>
        </p:txBody>
      </p:sp>
      <p:pic>
        <p:nvPicPr>
          <p:cNvPr id="3076"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24691" y="3777860"/>
            <a:ext cx="2215023" cy="30290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61912" y="3793066"/>
            <a:ext cx="1965643" cy="3094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27555" y="3777859"/>
            <a:ext cx="1898340" cy="30642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251520" y="5013176"/>
            <a:ext cx="2376264" cy="1200329"/>
          </a:xfrm>
          <a:prstGeom prst="rect">
            <a:avLst/>
          </a:prstGeom>
        </p:spPr>
        <p:txBody>
          <a:bodyPr wrap="square">
            <a:spAutoFit/>
          </a:bodyPr>
          <a:lstStyle/>
          <a:p>
            <a:r>
              <a:rPr lang="en-GB" dirty="0" smtClean="0"/>
              <a:t>Glasgow international/empire exhibitions, 1888, 1901, 1938</a:t>
            </a:r>
            <a:endParaRPr lang="en-GB" dirty="0"/>
          </a:p>
        </p:txBody>
      </p:sp>
    </p:spTree>
    <p:extLst>
      <p:ext uri="{BB962C8B-B14F-4D97-AF65-F5344CB8AC3E}">
        <p14:creationId xmlns:p14="http://schemas.microsoft.com/office/powerpoint/2010/main" val="35355434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pic>
        <p:nvPicPr>
          <p:cNvPr id="5125" name="Picture 11" descr="File:MaltonCH.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743" y="995282"/>
            <a:ext cx="2797175" cy="2808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5"/>
          <a:stretch>
            <a:fillRect/>
          </a:stretch>
        </p:blipFill>
        <p:spPr>
          <a:xfrm>
            <a:off x="2226715" y="5180067"/>
            <a:ext cx="6917421" cy="1979023"/>
          </a:xfrm>
          <a:prstGeom prst="rect">
            <a:avLst/>
          </a:prstGeom>
        </p:spPr>
      </p:pic>
      <p:pic>
        <p:nvPicPr>
          <p:cNvPr id="3" name="Picture 2"/>
          <p:cNvPicPr>
            <a:picLocks noChangeAspect="1"/>
          </p:cNvPicPr>
          <p:nvPr/>
        </p:nvPicPr>
        <p:blipFill>
          <a:blip r:embed="rId6"/>
          <a:stretch>
            <a:fillRect/>
          </a:stretch>
        </p:blipFill>
        <p:spPr>
          <a:xfrm>
            <a:off x="4628973" y="-5680"/>
            <a:ext cx="4540771" cy="3407546"/>
          </a:xfrm>
          <a:prstGeom prst="rect">
            <a:avLst/>
          </a:prstGeom>
        </p:spPr>
      </p:pic>
      <p:sp>
        <p:nvSpPr>
          <p:cNvPr id="11" name="Rectangle 1"/>
          <p:cNvSpPr>
            <a:spLocks noChangeArrowheads="1"/>
          </p:cNvSpPr>
          <p:nvPr/>
        </p:nvSpPr>
        <p:spPr bwMode="auto">
          <a:xfrm>
            <a:off x="-26988" y="6350"/>
            <a:ext cx="9159876" cy="25678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40000" tIns="540000" rIns="540000" bIns="54000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just" eaLnBrk="1" hangingPunct="1"/>
            <a:r>
              <a:rPr lang="en-GB" altLang="en-US" sz="2400" b="1" u="sng" dirty="0">
                <a:solidFill>
                  <a:srgbClr val="FFFFFF"/>
                </a:solidFill>
                <a:latin typeface="Calibri" pitchFamily="34" charset="0"/>
              </a:rPr>
              <a:t>1. Imperial Cities/Colonial Cities</a:t>
            </a:r>
          </a:p>
          <a:p>
            <a:pPr algn="just" eaLnBrk="1" hangingPunct="1"/>
            <a:endParaRPr lang="en-GB" altLang="en-US" sz="2400" b="1" u="sng" dirty="0">
              <a:solidFill>
                <a:srgbClr val="FFFFFF"/>
              </a:solidFill>
              <a:latin typeface="Calibri" pitchFamily="34" charset="0"/>
            </a:endParaRPr>
          </a:p>
          <a:p>
            <a:pPr algn="just" eaLnBrk="1" hangingPunct="1"/>
            <a:endParaRPr lang="en-GB" altLang="en-US" sz="2400" b="1" u="sng" dirty="0">
              <a:solidFill>
                <a:srgbClr val="FFFFFF"/>
              </a:solidFill>
              <a:latin typeface="Calibri" pitchFamily="34" charset="0"/>
            </a:endParaRPr>
          </a:p>
          <a:p>
            <a:pPr algn="just" eaLnBrk="1" hangingPunct="1"/>
            <a:endParaRPr lang="en-GB" altLang="en-US" sz="2400" b="1" u="sng" dirty="0">
              <a:solidFill>
                <a:srgbClr val="FFFFFF"/>
              </a:solidFill>
              <a:latin typeface="Calibri" pitchFamily="34" charset="0"/>
            </a:endParaRPr>
          </a:p>
        </p:txBody>
      </p:sp>
      <p:pic>
        <p:nvPicPr>
          <p:cNvPr id="12" name="Picture 9" descr="inauguration_of_new_delhi_1931"/>
          <p:cNvPicPr>
            <a:picLocks noChangeAspect="1" noChangeArrowheads="1"/>
          </p:cNvPicPr>
          <p:nvPr/>
        </p:nvPicPr>
        <p:blipFill rotWithShape="1">
          <a:blip r:embed="rId7">
            <a:extLst>
              <a:ext uri="{28A0092B-C50C-407E-A947-70E740481C1C}">
                <a14:useLocalDpi xmlns:a14="http://schemas.microsoft.com/office/drawing/2010/main" val="0"/>
              </a:ext>
            </a:extLst>
          </a:blip>
          <a:srcRect l="5074" t="8809" r="4899" b="13812"/>
          <a:stretch/>
        </p:blipFill>
        <p:spPr bwMode="auto">
          <a:xfrm>
            <a:off x="2859774" y="991558"/>
            <a:ext cx="2647787" cy="15499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3" descr="File:Hong Kong British Passport.jpg">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 y="3803570"/>
            <a:ext cx="2252071" cy="3054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p:cNvPicPr>
            <a:picLocks noChangeAspect="1"/>
          </p:cNvPicPr>
          <p:nvPr/>
        </p:nvPicPr>
        <p:blipFill rotWithShape="1">
          <a:blip r:embed="rId10"/>
          <a:srcRect t="21502"/>
          <a:stretch/>
        </p:blipFill>
        <p:spPr>
          <a:xfrm>
            <a:off x="2252071" y="3313327"/>
            <a:ext cx="6905547" cy="1866740"/>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6147"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sp>
        <p:nvSpPr>
          <p:cNvPr id="9" name="Rectangle 8"/>
          <p:cNvSpPr/>
          <p:nvPr/>
        </p:nvSpPr>
        <p:spPr>
          <a:xfrm>
            <a:off x="-26988" y="6350"/>
            <a:ext cx="9159876" cy="2444764"/>
          </a:xfrm>
          <a:prstGeom prst="rect">
            <a:avLst/>
          </a:prstGeom>
        </p:spPr>
        <p:txBody>
          <a:bodyPr lIns="540000" tIns="540000" rIns="540000" bIns="540000">
            <a:spAutoFit/>
          </a:bodyPr>
          <a:lstStyle/>
          <a:p>
            <a:pPr>
              <a:defRPr/>
            </a:pPr>
            <a:r>
              <a:rPr lang="en-GB" altLang="en-US" sz="2800" b="1" u="sng" dirty="0">
                <a:solidFill>
                  <a:srgbClr val="FFFFFF"/>
                </a:solidFill>
                <a:latin typeface="Calibri" pitchFamily="34" charset="0"/>
              </a:rPr>
              <a:t>1. Imperial/Colonial </a:t>
            </a:r>
            <a:r>
              <a:rPr lang="en-GB" altLang="en-US" sz="2800" b="1" u="sng" dirty="0" smtClean="0">
                <a:solidFill>
                  <a:srgbClr val="FFFFFF"/>
                </a:solidFill>
                <a:latin typeface="Calibri" pitchFamily="34" charset="0"/>
              </a:rPr>
              <a:t>Cities: </a:t>
            </a:r>
            <a:r>
              <a:rPr lang="en-GB" sz="2800" b="1" u="sng" dirty="0" err="1" smtClean="0">
                <a:solidFill>
                  <a:srgbClr val="FFFFFF"/>
                </a:solidFill>
                <a:latin typeface="Calibri" pitchFamily="34" charset="0"/>
              </a:rPr>
              <a:t>Postcolonialism</a:t>
            </a:r>
            <a:endParaRPr lang="en-GB" sz="2800" b="1" u="sng" dirty="0">
              <a:solidFill>
                <a:srgbClr val="FFFFFF"/>
              </a:solidFill>
              <a:latin typeface="Calibri" pitchFamily="34" charset="0"/>
            </a:endParaRPr>
          </a:p>
          <a:p>
            <a:pPr>
              <a:defRPr/>
            </a:pPr>
            <a:endParaRPr lang="en-GB" sz="2000" u="sng" dirty="0">
              <a:solidFill>
                <a:srgbClr val="FF0000"/>
              </a:solidFill>
              <a:effectLst>
                <a:outerShdw blurRad="38100" dist="38100" dir="2700000" algn="tl">
                  <a:srgbClr val="000000"/>
                </a:outerShdw>
              </a:effectLst>
              <a:latin typeface="Calibri" pitchFamily="34" charset="0"/>
            </a:endParaRPr>
          </a:p>
          <a:p>
            <a:pPr algn="just">
              <a:buFont typeface="Arial" charset="0"/>
              <a:buChar char="•"/>
              <a:defRPr/>
            </a:pPr>
            <a:endParaRPr lang="en-GB" sz="2000" b="1" dirty="0" smtClean="0">
              <a:solidFill>
                <a:srgbClr val="FF0000"/>
              </a:solidFill>
              <a:effectLst>
                <a:outerShdw blurRad="38100" dist="38100" dir="2700000" algn="tl">
                  <a:srgbClr val="000000"/>
                </a:outerShdw>
              </a:effectLst>
              <a:latin typeface="Calibri" pitchFamily="34" charset="0"/>
              <a:cs typeface="+mn-cs"/>
            </a:endParaRPr>
          </a:p>
          <a:p>
            <a:pPr algn="just">
              <a:buFont typeface="Arial" charset="0"/>
              <a:buChar char="•"/>
              <a:defRPr/>
            </a:pPr>
            <a:endParaRPr lang="en-GB" sz="2000" b="1" dirty="0">
              <a:solidFill>
                <a:srgbClr val="FF0000"/>
              </a:solidFill>
              <a:effectLst>
                <a:outerShdw blurRad="38100" dist="38100" dir="2700000" algn="tl">
                  <a:srgbClr val="000000"/>
                </a:outerShdw>
              </a:effectLst>
              <a:latin typeface="Calibri" pitchFamily="34" charset="0"/>
              <a:cs typeface="+mn-cs"/>
            </a:endParaRPr>
          </a:p>
        </p:txBody>
      </p:sp>
      <p:pic>
        <p:nvPicPr>
          <p:cNvPr id="2" name="Picture 1"/>
          <p:cNvPicPr>
            <a:picLocks noChangeAspect="1"/>
          </p:cNvPicPr>
          <p:nvPr/>
        </p:nvPicPr>
        <p:blipFill>
          <a:blip r:embed="rId3"/>
          <a:stretch>
            <a:fillRect/>
          </a:stretch>
        </p:blipFill>
        <p:spPr>
          <a:xfrm>
            <a:off x="1475656" y="1363663"/>
            <a:ext cx="2857500" cy="4752975"/>
          </a:xfrm>
          <a:prstGeom prst="rect">
            <a:avLst/>
          </a:prstGeom>
        </p:spPr>
      </p:pic>
      <p:pic>
        <p:nvPicPr>
          <p:cNvPr id="3" name="Picture 2"/>
          <p:cNvPicPr>
            <a:picLocks noChangeAspect="1"/>
          </p:cNvPicPr>
          <p:nvPr/>
        </p:nvPicPr>
        <p:blipFill>
          <a:blip r:embed="rId4"/>
          <a:stretch>
            <a:fillRect/>
          </a:stretch>
        </p:blipFill>
        <p:spPr>
          <a:xfrm>
            <a:off x="4716015" y="1392238"/>
            <a:ext cx="3061917" cy="4752975"/>
          </a:xfrm>
          <a:prstGeom prst="rect">
            <a:avLst/>
          </a:prstGeom>
        </p:spPr>
      </p:pic>
    </p:spTree>
    <p:extLst>
      <p:ext uri="{BB962C8B-B14F-4D97-AF65-F5344CB8AC3E}">
        <p14:creationId xmlns:p14="http://schemas.microsoft.com/office/powerpoint/2010/main" val="34791839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720" y="-13894"/>
            <a:ext cx="7394961" cy="6574786"/>
          </a:xfrm>
          <a:prstGeom prst="rect">
            <a:avLst/>
          </a:prstGeom>
          <a:noFill/>
        </p:spPr>
        <p:txBody>
          <a:bodyPr wrap="square" lIns="540000" tIns="360000" rIns="540000" bIns="360000" rtlCol="0">
            <a:spAutoFit/>
          </a:bodyPr>
          <a:lstStyle/>
          <a:p>
            <a:pPr lvl="0" algn="ctr" fontAlgn="auto">
              <a:spcBef>
                <a:spcPts val="0"/>
              </a:spcBef>
              <a:spcAft>
                <a:spcPts val="0"/>
              </a:spcAft>
            </a:pPr>
            <a:r>
              <a:rPr lang="en-GB" altLang="en-US" sz="2000" b="1" u="sng" dirty="0" smtClean="0">
                <a:solidFill>
                  <a:srgbClr val="FFFFFF"/>
                </a:solidFill>
                <a:effectLst>
                  <a:outerShdw blurRad="38100" dist="38100" dir="2700000" algn="tl">
                    <a:srgbClr val="000000">
                      <a:alpha val="43137"/>
                    </a:srgbClr>
                  </a:outerShdw>
                </a:effectLst>
                <a:latin typeface="Calibri" pitchFamily="34" charset="0"/>
              </a:rPr>
              <a:t>1. Imperial/Colonial </a:t>
            </a:r>
            <a:r>
              <a:rPr lang="en-GB" altLang="en-US" sz="2000" b="1" u="sng" dirty="0">
                <a:solidFill>
                  <a:srgbClr val="FFFFFF"/>
                </a:solidFill>
                <a:effectLst>
                  <a:outerShdw blurRad="38100" dist="38100" dir="2700000" algn="tl">
                    <a:srgbClr val="000000">
                      <a:alpha val="43137"/>
                    </a:srgbClr>
                  </a:outerShdw>
                </a:effectLst>
                <a:latin typeface="Calibri" pitchFamily="34" charset="0"/>
              </a:rPr>
              <a:t>Cities: </a:t>
            </a:r>
            <a:r>
              <a:rPr kumimoji="0" lang="en-GB" sz="2000" b="1" i="1" u="sng" strike="noStrike" kern="1200" cap="none" spc="0" normalizeH="0" baseline="0" noProof="0" dirty="0" smtClean="0">
                <a:ln>
                  <a:noFill/>
                </a:ln>
                <a:solidFill>
                  <a:prstClr val="white"/>
                </a:solidFill>
                <a:effectLst>
                  <a:outerShdw blurRad="38100" dist="38100" dir="2700000" algn="tl">
                    <a:srgbClr val="000000">
                      <a:alpha val="43137"/>
                    </a:srgbClr>
                  </a:outerShdw>
                </a:effectLst>
                <a:uLnTx/>
                <a:uFillTx/>
                <a:latin typeface="Calibri"/>
                <a:cs typeface="+mn-cs"/>
              </a:rPr>
              <a:t>Orientalism</a:t>
            </a:r>
          </a:p>
          <a:p>
            <a:pPr lvl="0" algn="ctr" fontAlgn="auto">
              <a:spcBef>
                <a:spcPts val="0"/>
              </a:spcBef>
              <a:spcAft>
                <a:spcPts val="0"/>
              </a:spcAft>
            </a:pPr>
            <a:r>
              <a:rPr kumimoji="0" lang="en-GB" sz="2000" b="1" i="0" u="sng" strike="noStrike" kern="1200" cap="none" spc="0" normalizeH="0" baseline="0" noProof="0" dirty="0" smtClean="0">
                <a:ln>
                  <a:noFill/>
                </a:ln>
                <a:solidFill>
                  <a:prstClr val="white"/>
                </a:solidFill>
                <a:effectLst>
                  <a:outerShdw blurRad="38100" dist="38100" dir="2700000" algn="tl">
                    <a:srgbClr val="000000">
                      <a:alpha val="43137"/>
                    </a:srgbClr>
                  </a:outerShdw>
                </a:effectLst>
                <a:uLnTx/>
                <a:uFillTx/>
                <a:latin typeface="Calibri"/>
                <a:cs typeface="+mn-cs"/>
              </a:rPr>
              <a:t>Edward </a:t>
            </a:r>
            <a:r>
              <a:rPr kumimoji="0" lang="en-GB" sz="2000" b="1" i="0" u="sng"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a:cs typeface="+mn-cs"/>
              </a:rPr>
              <a:t>Said (1935 –2003)</a:t>
            </a:r>
          </a:p>
          <a:p>
            <a:pPr marL="0" marR="0" lvl="0" indent="0" algn="just"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white"/>
                </a:solidFill>
                <a:effectLst/>
                <a:uLnTx/>
                <a:uFillTx/>
                <a:latin typeface="Calibri"/>
                <a:cs typeface="+mn-cs"/>
              </a:rPr>
              <a:t>b. Jerusalem, in Palestine – a British Mandate; son of a Palestinian who had served in US Army in WWI and Palestinian-Lebanese mother</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smtClean="0">
              <a:ln>
                <a:noFill/>
              </a:ln>
              <a:solidFill>
                <a:prstClr val="white"/>
              </a:solidFill>
              <a:effectLst/>
              <a:uLnTx/>
              <a:uFillTx/>
              <a:latin typeface="Calibri"/>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smtClean="0">
                <a:ln>
                  <a:noFill/>
                </a:ln>
                <a:solidFill>
                  <a:prstClr val="white"/>
                </a:solidFill>
                <a:effectLst/>
                <a:uLnTx/>
                <a:uFillTx/>
                <a:latin typeface="Calibri"/>
                <a:cs typeface="+mn-cs"/>
              </a:rPr>
              <a:t>Childhood </a:t>
            </a:r>
            <a:r>
              <a:rPr kumimoji="0" lang="en-GB" sz="2000" b="0" i="0" u="none" strike="noStrike" kern="1200" cap="none" spc="0" normalizeH="0" baseline="0" noProof="0" dirty="0">
                <a:ln>
                  <a:noFill/>
                </a:ln>
                <a:solidFill>
                  <a:prstClr val="white"/>
                </a:solidFill>
                <a:effectLst/>
                <a:uLnTx/>
                <a:uFillTx/>
                <a:latin typeface="Calibri"/>
                <a:cs typeface="+mn-cs"/>
              </a:rPr>
              <a:t>divided between Palestine and Egypt (itself a British protectorate); fluent in Arabic (his native tongue) and English</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smtClean="0">
              <a:ln>
                <a:noFill/>
              </a:ln>
              <a:solidFill>
                <a:prstClr val="white"/>
              </a:solidFill>
              <a:effectLst/>
              <a:uLnTx/>
              <a:uFillTx/>
              <a:latin typeface="Calibri"/>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smtClean="0">
                <a:ln>
                  <a:noFill/>
                </a:ln>
                <a:solidFill>
                  <a:prstClr val="white"/>
                </a:solidFill>
                <a:effectLst/>
                <a:uLnTx/>
                <a:uFillTx/>
                <a:latin typeface="Calibri"/>
                <a:cs typeface="+mn-cs"/>
              </a:rPr>
              <a:t>Educated </a:t>
            </a:r>
            <a:r>
              <a:rPr kumimoji="0" lang="en-GB" sz="2000" b="0" i="0" u="none" strike="noStrike" kern="1200" cap="none" spc="0" normalizeH="0" baseline="0" noProof="0" dirty="0">
                <a:ln>
                  <a:noFill/>
                </a:ln>
                <a:solidFill>
                  <a:prstClr val="white"/>
                </a:solidFill>
                <a:effectLst/>
                <a:uLnTx/>
                <a:uFillTx/>
                <a:latin typeface="Calibri"/>
                <a:cs typeface="+mn-cs"/>
              </a:rPr>
              <a:t>at elite Victoria College, </a:t>
            </a:r>
            <a:r>
              <a:rPr kumimoji="0" lang="en-GB" sz="2000" b="0" i="0" u="none" strike="noStrike" kern="1200" cap="none" spc="0" normalizeH="0" baseline="0" noProof="0" dirty="0" smtClean="0">
                <a:ln>
                  <a:noFill/>
                </a:ln>
                <a:solidFill>
                  <a:prstClr val="white"/>
                </a:solidFill>
                <a:effectLst/>
                <a:uLnTx/>
                <a:uFillTx/>
                <a:latin typeface="Calibri"/>
                <a:cs typeface="+mn-cs"/>
              </a:rPr>
              <a:t>Cairo,</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smtClean="0">
              <a:ln>
                <a:noFill/>
              </a:ln>
              <a:solidFill>
                <a:prstClr val="white"/>
              </a:solidFill>
              <a:effectLst/>
              <a:uLnTx/>
              <a:uFillTx/>
              <a:latin typeface="Calibri"/>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smtClean="0">
                <a:ln>
                  <a:noFill/>
                </a:ln>
                <a:solidFill>
                  <a:prstClr val="white"/>
                </a:solidFill>
                <a:effectLst/>
                <a:uLnTx/>
                <a:uFillTx/>
                <a:latin typeface="Calibri"/>
                <a:cs typeface="+mn-cs"/>
              </a:rPr>
              <a:t>Moved </a:t>
            </a:r>
            <a:r>
              <a:rPr kumimoji="0" lang="en-GB" sz="2000" b="0" i="0" u="none" strike="noStrike" kern="1200" cap="none" spc="0" normalizeH="0" baseline="0" noProof="0" dirty="0">
                <a:ln>
                  <a:noFill/>
                </a:ln>
                <a:solidFill>
                  <a:prstClr val="white"/>
                </a:solidFill>
                <a:effectLst/>
                <a:uLnTx/>
                <a:uFillTx/>
                <a:latin typeface="Calibri"/>
                <a:cs typeface="+mn-cs"/>
              </a:rPr>
              <a:t>to boarding school in Massachusetts, 1951; obtained BA from Princeton, 1957, then an MA  (1960)  and a PhD in English Literature (1964) at Harvard</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0" i="0" u="none" strike="noStrike" kern="1200" cap="none" spc="0" normalizeH="0" baseline="0" noProof="0" dirty="0" smtClean="0">
              <a:ln>
                <a:noFill/>
              </a:ln>
              <a:solidFill>
                <a:prstClr val="white"/>
              </a:solidFill>
              <a:effectLst/>
              <a:uLnTx/>
              <a:uFillTx/>
              <a:latin typeface="Calibri"/>
              <a:cs typeface="+mn-cs"/>
            </a:endParaRP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smtClean="0">
                <a:ln>
                  <a:noFill/>
                </a:ln>
                <a:solidFill>
                  <a:prstClr val="white"/>
                </a:solidFill>
                <a:effectLst/>
                <a:uLnTx/>
                <a:uFillTx/>
                <a:latin typeface="Calibri"/>
                <a:cs typeface="+mn-cs"/>
              </a:rPr>
              <a:t>Taught </a:t>
            </a:r>
            <a:r>
              <a:rPr kumimoji="0" lang="en-GB" sz="2000" b="0" i="0" u="none" strike="noStrike" kern="1200" cap="none" spc="0" normalizeH="0" baseline="0" noProof="0" dirty="0">
                <a:ln>
                  <a:noFill/>
                </a:ln>
                <a:solidFill>
                  <a:prstClr val="white"/>
                </a:solidFill>
                <a:effectLst/>
                <a:uLnTx/>
                <a:uFillTx/>
                <a:latin typeface="Calibri"/>
                <a:cs typeface="+mn-cs"/>
              </a:rPr>
              <a:t>at Columbia University, New York from 1963; later also worked at Harvard, Stanford, Johns Hopkins and Yale</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1813" y="2977468"/>
            <a:ext cx="1768759" cy="27456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descr="Edward Said.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75241" y="704285"/>
            <a:ext cx="1768759" cy="22731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757241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720" y="-27384"/>
            <a:ext cx="7555056" cy="4789682"/>
          </a:xfrm>
          <a:prstGeom prst="rect">
            <a:avLst/>
          </a:prstGeom>
          <a:noFill/>
        </p:spPr>
        <p:txBody>
          <a:bodyPr wrap="square" lIns="540000" tIns="360000" rIns="540000" bIns="360000" rtlCol="0">
            <a:spAutoFit/>
          </a:bodyPr>
          <a:lstStyle/>
          <a:p>
            <a:pPr lvl="0" algn="ctr" fontAlgn="auto">
              <a:spcBef>
                <a:spcPts val="0"/>
              </a:spcBef>
              <a:spcAft>
                <a:spcPts val="0"/>
              </a:spcAft>
            </a:pPr>
            <a:r>
              <a:rPr lang="en-GB" altLang="en-US" sz="2400" b="1" u="sng" dirty="0">
                <a:solidFill>
                  <a:srgbClr val="FFFFFF"/>
                </a:solidFill>
                <a:effectLst>
                  <a:outerShdw blurRad="38100" dist="38100" dir="2700000" algn="tl">
                    <a:srgbClr val="000000">
                      <a:alpha val="43137"/>
                    </a:srgbClr>
                  </a:outerShdw>
                </a:effectLst>
                <a:latin typeface="Calibri" pitchFamily="34" charset="0"/>
              </a:rPr>
              <a:t>1. Imperial/Colonial Cities: </a:t>
            </a:r>
            <a:r>
              <a:rPr lang="en-GB" sz="2400" b="1" i="1" u="sng" dirty="0">
                <a:solidFill>
                  <a:prstClr val="white"/>
                </a:solidFill>
                <a:effectLst>
                  <a:outerShdw blurRad="38100" dist="38100" dir="2700000" algn="tl">
                    <a:srgbClr val="000000">
                      <a:alpha val="43137"/>
                    </a:srgbClr>
                  </a:outerShdw>
                </a:effectLst>
                <a:latin typeface="Calibri"/>
              </a:rPr>
              <a:t>Orientalism</a:t>
            </a:r>
          </a:p>
          <a:p>
            <a:pPr marL="285750" indent="-285750" algn="just">
              <a:buFont typeface="Arial" panose="020B0604020202020204" pitchFamily="34" charset="0"/>
              <a:buChar char="•"/>
            </a:pPr>
            <a:endParaRPr lang="en-GB" sz="1000" dirty="0">
              <a:solidFill>
                <a:prstClr val="white"/>
              </a:solidFill>
              <a:latin typeface="+mn-lt"/>
            </a:endParaRPr>
          </a:p>
          <a:p>
            <a:pPr marL="285750" indent="-285750" algn="just">
              <a:buFont typeface="Arial" panose="020B0604020202020204" pitchFamily="34" charset="0"/>
              <a:buChar char="•"/>
            </a:pPr>
            <a:r>
              <a:rPr lang="en-GB" sz="2000" dirty="0">
                <a:solidFill>
                  <a:prstClr val="white"/>
                </a:solidFill>
                <a:latin typeface="+mn-lt"/>
              </a:rPr>
              <a:t>A study of the historic relationship between Europe and ‘the Orient’ – for Said, the Middle East, Asia and North Africa – focussing especially on 19</a:t>
            </a:r>
            <a:r>
              <a:rPr lang="en-GB" sz="2000" baseline="30000" dirty="0">
                <a:solidFill>
                  <a:prstClr val="white"/>
                </a:solidFill>
                <a:latin typeface="+mn-lt"/>
              </a:rPr>
              <a:t>th</a:t>
            </a:r>
            <a:r>
              <a:rPr lang="en-GB" sz="2000" dirty="0">
                <a:solidFill>
                  <a:prstClr val="white"/>
                </a:solidFill>
                <a:latin typeface="+mn-lt"/>
              </a:rPr>
              <a:t> and 20</a:t>
            </a:r>
            <a:r>
              <a:rPr lang="en-GB" sz="2000" baseline="30000" dirty="0">
                <a:solidFill>
                  <a:prstClr val="white"/>
                </a:solidFill>
                <a:latin typeface="+mn-lt"/>
              </a:rPr>
              <a:t>th</a:t>
            </a:r>
            <a:r>
              <a:rPr lang="en-GB" sz="2000" dirty="0">
                <a:solidFill>
                  <a:prstClr val="white"/>
                </a:solidFill>
                <a:latin typeface="+mn-lt"/>
              </a:rPr>
              <a:t> centuries</a:t>
            </a:r>
          </a:p>
          <a:p>
            <a:pPr marL="285750" indent="-285750" algn="just">
              <a:buFont typeface="Arial" panose="020B0604020202020204" pitchFamily="34" charset="0"/>
              <a:buChar char="•"/>
            </a:pPr>
            <a:endParaRPr lang="en-GB" sz="2000" dirty="0">
              <a:solidFill>
                <a:prstClr val="white"/>
              </a:solidFill>
              <a:latin typeface="+mn-lt"/>
            </a:endParaRPr>
          </a:p>
          <a:p>
            <a:pPr marL="285750" indent="-285750" algn="just">
              <a:buFont typeface="Arial" panose="020B0604020202020204" pitchFamily="34" charset="0"/>
              <a:buChar char="•"/>
            </a:pPr>
            <a:r>
              <a:rPr lang="en-GB" sz="2000" i="1" dirty="0">
                <a:solidFill>
                  <a:prstClr val="white"/>
                </a:solidFill>
                <a:latin typeface="+mn-lt"/>
              </a:rPr>
              <a:t>Orientalism </a:t>
            </a:r>
            <a:r>
              <a:rPr lang="en-GB" sz="2000" dirty="0">
                <a:solidFill>
                  <a:prstClr val="white"/>
                </a:solidFill>
                <a:latin typeface="+mn-lt"/>
              </a:rPr>
              <a:t>took the name of a school of painting which romanticised (and sensationalised) the cultures of the Near East; ditto, ‘Orientalism’ was (is) a specialised field of academic study (as in  the School of Oriental and African Studies [SOAS], University of London) </a:t>
            </a:r>
          </a:p>
          <a:p>
            <a:pPr algn="just"/>
            <a:endParaRPr lang="en-GB" sz="1400" dirty="0">
              <a:solidFill>
                <a:prstClr val="white"/>
              </a:solidFill>
              <a:latin typeface="+mn-lt"/>
            </a:endParaRPr>
          </a:p>
          <a:p>
            <a:pPr marL="285750" indent="-285750" algn="just">
              <a:buFont typeface="Arial" panose="020B0604020202020204" pitchFamily="34" charset="0"/>
              <a:buChar char="•"/>
            </a:pPr>
            <a:endParaRPr lang="en-GB" dirty="0">
              <a:solidFill>
                <a:prstClr val="white"/>
              </a:solidFill>
              <a:latin typeface="+mn-lt"/>
            </a:endParaRPr>
          </a:p>
          <a:p>
            <a:pPr algn="just"/>
            <a:endParaRPr lang="en-GB" dirty="0">
              <a:solidFill>
                <a:prstClr val="white"/>
              </a:solidFill>
              <a:latin typeface="+mn-lt"/>
            </a:endParaRPr>
          </a:p>
        </p:txBody>
      </p:sp>
      <p:pic>
        <p:nvPicPr>
          <p:cNvPr id="11269" name="Picture 5" descr="Edward Said.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5336" y="404664"/>
            <a:ext cx="1671860" cy="2148650"/>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20" y="3883604"/>
            <a:ext cx="2461772" cy="29541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74828" y="3883604"/>
            <a:ext cx="4281934" cy="2940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42951" y="3883603"/>
            <a:ext cx="2326277" cy="314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6842951" y="3212976"/>
            <a:ext cx="2333283" cy="523220"/>
          </a:xfrm>
          <a:prstGeom prst="rect">
            <a:avLst/>
          </a:prstGeom>
        </p:spPr>
        <p:txBody>
          <a:bodyPr wrap="square">
            <a:spAutoFit/>
          </a:bodyPr>
          <a:lstStyle/>
          <a:p>
            <a:pPr algn="r"/>
            <a:r>
              <a:rPr lang="en-GB" sz="1400" dirty="0">
                <a:solidFill>
                  <a:prstClr val="white"/>
                </a:solidFill>
              </a:rPr>
              <a:t>Orientalist paintings </a:t>
            </a:r>
          </a:p>
          <a:p>
            <a:pPr algn="r"/>
            <a:r>
              <a:rPr lang="en-GB" sz="1400" dirty="0">
                <a:solidFill>
                  <a:prstClr val="white"/>
                </a:solidFill>
              </a:rPr>
              <a:t>by Jean-Léon </a:t>
            </a:r>
            <a:r>
              <a:rPr lang="en-GB" sz="1400" dirty="0" err="1">
                <a:solidFill>
                  <a:prstClr val="white"/>
                </a:solidFill>
              </a:rPr>
              <a:t>Gérôme</a:t>
            </a:r>
            <a:endParaRPr lang="en-GB" sz="1400" dirty="0">
              <a:solidFill>
                <a:prstClr val="white"/>
              </a:solidFill>
            </a:endParaRPr>
          </a:p>
        </p:txBody>
      </p:sp>
    </p:spTree>
    <p:extLst>
      <p:ext uri="{BB962C8B-B14F-4D97-AF65-F5344CB8AC3E}">
        <p14:creationId xmlns:p14="http://schemas.microsoft.com/office/powerpoint/2010/main" val="40850833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720" y="-27384"/>
            <a:ext cx="9163720" cy="6805618"/>
          </a:xfrm>
          <a:prstGeom prst="rect">
            <a:avLst/>
          </a:prstGeom>
          <a:noFill/>
        </p:spPr>
        <p:txBody>
          <a:bodyPr wrap="square" lIns="540000" tIns="360000" rIns="540000" bIns="360000" rtlCol="0">
            <a:spAutoFit/>
          </a:bodyPr>
          <a:lstStyle/>
          <a:p>
            <a:pPr lvl="0" algn="ctr" fontAlgn="auto">
              <a:spcBef>
                <a:spcPts val="0"/>
              </a:spcBef>
              <a:spcAft>
                <a:spcPts val="0"/>
              </a:spcAft>
            </a:pPr>
            <a:r>
              <a:rPr lang="en-GB" altLang="en-US" sz="2000" b="1" u="sng" dirty="0">
                <a:solidFill>
                  <a:srgbClr val="FFFFFF"/>
                </a:solidFill>
                <a:effectLst>
                  <a:outerShdw blurRad="38100" dist="38100" dir="2700000" algn="tl">
                    <a:srgbClr val="000000">
                      <a:alpha val="43137"/>
                    </a:srgbClr>
                  </a:outerShdw>
                </a:effectLst>
                <a:latin typeface="Calibri" pitchFamily="34" charset="0"/>
              </a:rPr>
              <a:t>1. Imperial/Colonial Cities: </a:t>
            </a:r>
            <a:r>
              <a:rPr lang="en-GB" sz="2000" b="1" i="1" u="sng" dirty="0">
                <a:solidFill>
                  <a:prstClr val="white"/>
                </a:solidFill>
                <a:effectLst>
                  <a:outerShdw blurRad="38100" dist="38100" dir="2700000" algn="tl">
                    <a:srgbClr val="000000">
                      <a:alpha val="43137"/>
                    </a:srgbClr>
                  </a:outerShdw>
                </a:effectLst>
                <a:latin typeface="Calibri"/>
              </a:rPr>
              <a:t>Orientalism</a:t>
            </a:r>
          </a:p>
          <a:p>
            <a:endParaRPr lang="en-GB" sz="2200" dirty="0">
              <a:solidFill>
                <a:prstClr val="white"/>
              </a:solidFill>
              <a:latin typeface="+mn-lt"/>
            </a:endParaRPr>
          </a:p>
          <a:p>
            <a:pPr algn="just"/>
            <a:r>
              <a:rPr lang="en-GB" sz="2700" dirty="0">
                <a:solidFill>
                  <a:prstClr val="white"/>
                </a:solidFill>
                <a:latin typeface="+mn-lt"/>
              </a:rPr>
              <a:t>“One ought never assume that Orientalism is nothing more </a:t>
            </a:r>
            <a:r>
              <a:rPr lang="en-GB" sz="2700" dirty="0" smtClean="0">
                <a:solidFill>
                  <a:prstClr val="white"/>
                </a:solidFill>
                <a:latin typeface="+mn-lt"/>
              </a:rPr>
              <a:t>than </a:t>
            </a:r>
            <a:r>
              <a:rPr lang="en-GB" sz="2700" dirty="0">
                <a:solidFill>
                  <a:prstClr val="white"/>
                </a:solidFill>
                <a:latin typeface="+mn-lt"/>
              </a:rPr>
              <a:t>a structure of lies or of myths … any system of ideas that can remain unchanged as </a:t>
            </a:r>
            <a:r>
              <a:rPr lang="en-GB" sz="2700" dirty="0">
                <a:solidFill>
                  <a:srgbClr val="FFFF00"/>
                </a:solidFill>
                <a:latin typeface="+mn-lt"/>
              </a:rPr>
              <a:t>teachable wisdom </a:t>
            </a:r>
            <a:r>
              <a:rPr lang="en-GB" sz="2700" dirty="0">
                <a:solidFill>
                  <a:prstClr val="white"/>
                </a:solidFill>
                <a:latin typeface="+mn-lt"/>
              </a:rPr>
              <a:t>(in academies, books, congresses, </a:t>
            </a:r>
            <a:r>
              <a:rPr lang="en-GB" sz="2700" dirty="0">
                <a:solidFill>
                  <a:srgbClr val="FFFF00"/>
                </a:solidFill>
                <a:latin typeface="+mn-lt"/>
              </a:rPr>
              <a:t>universities,</a:t>
            </a:r>
            <a:r>
              <a:rPr lang="en-GB" sz="2700" dirty="0">
                <a:solidFill>
                  <a:prstClr val="white"/>
                </a:solidFill>
                <a:latin typeface="+mn-lt"/>
              </a:rPr>
              <a:t> foreign-service institutes) from the late 1840s until the present must be more formidable than a mere collection of lies. Orientalism, therefore, is </a:t>
            </a:r>
            <a:r>
              <a:rPr lang="en-GB" sz="2700" b="1" i="1" dirty="0">
                <a:solidFill>
                  <a:srgbClr val="92D050"/>
                </a:solidFill>
                <a:latin typeface="+mn-lt"/>
              </a:rPr>
              <a:t>not an airy European fantasy about the Orient </a:t>
            </a:r>
            <a:r>
              <a:rPr lang="en-GB" sz="2700" b="1" dirty="0">
                <a:solidFill>
                  <a:prstClr val="white"/>
                </a:solidFill>
                <a:latin typeface="+mn-lt"/>
              </a:rPr>
              <a:t>but</a:t>
            </a:r>
            <a:r>
              <a:rPr lang="en-GB" sz="2700" b="1" dirty="0">
                <a:solidFill>
                  <a:srgbClr val="FFFF00"/>
                </a:solidFill>
                <a:latin typeface="+mn-lt"/>
              </a:rPr>
              <a:t> a created body of theory and practice in which there has been a considerable material investment</a:t>
            </a:r>
            <a:r>
              <a:rPr lang="en-GB" sz="2700" dirty="0">
                <a:solidFill>
                  <a:prstClr val="white"/>
                </a:solidFill>
                <a:latin typeface="+mn-lt"/>
              </a:rPr>
              <a:t>. Continued investment made Orientalism, as </a:t>
            </a:r>
            <a:r>
              <a:rPr lang="en-GB" sz="2700" b="1" dirty="0">
                <a:solidFill>
                  <a:srgbClr val="FFFF00"/>
                </a:solidFill>
                <a:latin typeface="+mn-lt"/>
              </a:rPr>
              <a:t>a system of knowledge </a:t>
            </a:r>
            <a:r>
              <a:rPr lang="en-GB" sz="2700" dirty="0">
                <a:solidFill>
                  <a:prstClr val="white"/>
                </a:solidFill>
                <a:latin typeface="+mn-lt"/>
              </a:rPr>
              <a:t>about the Orient, an accepted grid for filtering through the Orient into Western consciousness.”</a:t>
            </a:r>
            <a:endParaRPr lang="en-GB" sz="2700" i="1" dirty="0">
              <a:solidFill>
                <a:prstClr val="white"/>
              </a:solidFill>
              <a:effectLst>
                <a:outerShdw blurRad="38100" dist="38100" dir="2700000" algn="tl">
                  <a:srgbClr val="000000">
                    <a:alpha val="43137"/>
                  </a:srgbClr>
                </a:outerShdw>
              </a:effectLst>
              <a:latin typeface="+mn-lt"/>
            </a:endParaRPr>
          </a:p>
        </p:txBody>
      </p:sp>
    </p:spTree>
    <p:extLst>
      <p:ext uri="{BB962C8B-B14F-4D97-AF65-F5344CB8AC3E}">
        <p14:creationId xmlns:p14="http://schemas.microsoft.com/office/powerpoint/2010/main" val="343362843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720" y="-29105"/>
            <a:ext cx="9163720" cy="3681686"/>
          </a:xfrm>
          <a:prstGeom prst="rect">
            <a:avLst/>
          </a:prstGeom>
          <a:noFill/>
        </p:spPr>
        <p:txBody>
          <a:bodyPr wrap="square" lIns="540000" tIns="360000" rIns="540000" bIns="360000" rtlCol="0">
            <a:spAutoFit/>
          </a:bodyPr>
          <a:lstStyle/>
          <a:p>
            <a:pPr lvl="0" algn="ctr" fontAlgn="auto">
              <a:spcBef>
                <a:spcPts val="0"/>
              </a:spcBef>
              <a:spcAft>
                <a:spcPts val="0"/>
              </a:spcAft>
            </a:pPr>
            <a:r>
              <a:rPr lang="en-GB" altLang="en-US" sz="2400" b="1" u="sng" dirty="0">
                <a:solidFill>
                  <a:srgbClr val="FFFFFF"/>
                </a:solidFill>
                <a:effectLst>
                  <a:outerShdw blurRad="38100" dist="38100" dir="2700000" algn="tl">
                    <a:srgbClr val="000000">
                      <a:alpha val="43137"/>
                    </a:srgbClr>
                  </a:outerShdw>
                </a:effectLst>
                <a:latin typeface="Calibri" pitchFamily="34" charset="0"/>
              </a:rPr>
              <a:t>1. Imperial/Colonial Cities: </a:t>
            </a:r>
            <a:r>
              <a:rPr lang="en-GB" sz="2400" b="1" i="1" u="sng" dirty="0">
                <a:solidFill>
                  <a:prstClr val="white"/>
                </a:solidFill>
                <a:effectLst>
                  <a:outerShdw blurRad="38100" dist="38100" dir="2700000" algn="tl">
                    <a:srgbClr val="000000">
                      <a:alpha val="43137"/>
                    </a:srgbClr>
                  </a:outerShdw>
                </a:effectLst>
                <a:latin typeface="Calibri"/>
              </a:rPr>
              <a:t>Orientalism</a:t>
            </a:r>
          </a:p>
          <a:p>
            <a:endParaRPr lang="en-GB" sz="2400" dirty="0" smtClean="0"/>
          </a:p>
          <a:p>
            <a:pPr algn="just"/>
            <a:r>
              <a:rPr lang="en-GB" sz="2400" dirty="0" smtClean="0">
                <a:latin typeface="+mn-lt"/>
              </a:rPr>
              <a:t>“What sorts </a:t>
            </a:r>
            <a:r>
              <a:rPr lang="en-GB" sz="2400" dirty="0">
                <a:latin typeface="+mn-lt"/>
              </a:rPr>
              <a:t>of </a:t>
            </a:r>
            <a:r>
              <a:rPr lang="en-GB" sz="2400" b="1" dirty="0">
                <a:solidFill>
                  <a:srgbClr val="FFFF00"/>
                </a:solidFill>
                <a:effectLst>
                  <a:outerShdw blurRad="38100" dist="38100" dir="2700000" algn="tl">
                    <a:srgbClr val="000000">
                      <a:alpha val="43137"/>
                    </a:srgbClr>
                  </a:outerShdw>
                </a:effectLst>
                <a:latin typeface="+mn-lt"/>
              </a:rPr>
              <a:t>intellectual, aesthetic, scholarly</a:t>
            </a:r>
            <a:r>
              <a:rPr lang="en-GB" sz="2400" b="1" dirty="0" smtClean="0">
                <a:solidFill>
                  <a:srgbClr val="FFFF00"/>
                </a:solidFill>
                <a:effectLst>
                  <a:outerShdw blurRad="38100" dist="38100" dir="2700000" algn="tl">
                    <a:srgbClr val="000000">
                      <a:alpha val="43137"/>
                    </a:srgbClr>
                  </a:outerShdw>
                </a:effectLst>
                <a:latin typeface="+mn-lt"/>
              </a:rPr>
              <a:t>, and cultural </a:t>
            </a:r>
            <a:r>
              <a:rPr lang="en-GB" sz="2400" b="1" dirty="0">
                <a:solidFill>
                  <a:srgbClr val="FFFF00"/>
                </a:solidFill>
                <a:effectLst>
                  <a:outerShdw blurRad="38100" dist="38100" dir="2700000" algn="tl">
                    <a:srgbClr val="000000">
                      <a:alpha val="43137"/>
                    </a:srgbClr>
                  </a:outerShdw>
                </a:effectLst>
                <a:latin typeface="+mn-lt"/>
              </a:rPr>
              <a:t>energies went into the making of an imperialist </a:t>
            </a:r>
            <a:r>
              <a:rPr lang="en-GB" sz="2400" b="1" dirty="0" smtClean="0">
                <a:solidFill>
                  <a:srgbClr val="FFFF00"/>
                </a:solidFill>
                <a:effectLst>
                  <a:outerShdw blurRad="38100" dist="38100" dir="2700000" algn="tl">
                    <a:srgbClr val="000000">
                      <a:alpha val="43137"/>
                    </a:srgbClr>
                  </a:outerShdw>
                </a:effectLst>
                <a:latin typeface="+mn-lt"/>
              </a:rPr>
              <a:t>tradition like </a:t>
            </a:r>
            <a:r>
              <a:rPr lang="en-GB" sz="2400" b="1" dirty="0">
                <a:solidFill>
                  <a:srgbClr val="FFFF00"/>
                </a:solidFill>
                <a:effectLst>
                  <a:outerShdw blurRad="38100" dist="38100" dir="2700000" algn="tl">
                    <a:srgbClr val="000000">
                      <a:alpha val="43137"/>
                    </a:srgbClr>
                  </a:outerShdw>
                </a:effectLst>
                <a:latin typeface="+mn-lt"/>
              </a:rPr>
              <a:t>the Orientalist one</a:t>
            </a:r>
            <a:r>
              <a:rPr lang="en-GB" sz="2400" dirty="0">
                <a:latin typeface="+mn-lt"/>
              </a:rPr>
              <a:t>? How did philology, lexicography</a:t>
            </a:r>
            <a:r>
              <a:rPr lang="en-GB" sz="2400" dirty="0" smtClean="0">
                <a:latin typeface="+mn-lt"/>
              </a:rPr>
              <a:t>, history</a:t>
            </a:r>
            <a:r>
              <a:rPr lang="en-GB" sz="2400" dirty="0">
                <a:latin typeface="+mn-lt"/>
              </a:rPr>
              <a:t>, biology, political and economic theory, novel-writing, </a:t>
            </a:r>
            <a:r>
              <a:rPr lang="en-GB" sz="2400" dirty="0" smtClean="0">
                <a:latin typeface="+mn-lt"/>
              </a:rPr>
              <a:t>and lyric </a:t>
            </a:r>
            <a:r>
              <a:rPr lang="en-GB" sz="2400" dirty="0">
                <a:latin typeface="+mn-lt"/>
              </a:rPr>
              <a:t>poetry come to the </a:t>
            </a:r>
            <a:r>
              <a:rPr lang="en-GB" sz="2400" b="1" dirty="0">
                <a:solidFill>
                  <a:schemeClr val="accent5">
                    <a:lumMod val="40000"/>
                    <a:lumOff val="60000"/>
                  </a:schemeClr>
                </a:solidFill>
                <a:effectLst>
                  <a:outerShdw blurRad="38100" dist="38100" dir="2700000" algn="tl">
                    <a:srgbClr val="000000">
                      <a:alpha val="43137"/>
                    </a:srgbClr>
                  </a:outerShdw>
                </a:effectLst>
                <a:latin typeface="+mn-lt"/>
              </a:rPr>
              <a:t>service of Orientalism's broadly </a:t>
            </a:r>
            <a:r>
              <a:rPr lang="en-GB" sz="2400" b="1" dirty="0" smtClean="0">
                <a:solidFill>
                  <a:schemeClr val="accent5">
                    <a:lumMod val="40000"/>
                    <a:lumOff val="60000"/>
                  </a:schemeClr>
                </a:solidFill>
                <a:effectLst>
                  <a:outerShdw blurRad="38100" dist="38100" dir="2700000" algn="tl">
                    <a:srgbClr val="000000">
                      <a:alpha val="43137"/>
                    </a:srgbClr>
                  </a:outerShdw>
                </a:effectLst>
                <a:latin typeface="+mn-lt"/>
              </a:rPr>
              <a:t>imperialist view </a:t>
            </a:r>
            <a:r>
              <a:rPr lang="en-GB" sz="2400" b="1" dirty="0">
                <a:solidFill>
                  <a:schemeClr val="accent5">
                    <a:lumMod val="40000"/>
                    <a:lumOff val="60000"/>
                  </a:schemeClr>
                </a:solidFill>
                <a:effectLst>
                  <a:outerShdw blurRad="38100" dist="38100" dir="2700000" algn="tl">
                    <a:srgbClr val="000000">
                      <a:alpha val="43137"/>
                    </a:srgbClr>
                  </a:outerShdw>
                </a:effectLst>
                <a:latin typeface="+mn-lt"/>
              </a:rPr>
              <a:t>of the world</a:t>
            </a:r>
            <a:r>
              <a:rPr lang="en-GB" sz="2400" dirty="0" smtClean="0">
                <a:latin typeface="+mn-lt"/>
              </a:rPr>
              <a:t>?”</a:t>
            </a:r>
            <a:endParaRPr lang="en-GB" sz="2400" dirty="0">
              <a:solidFill>
                <a:prstClr val="white"/>
              </a:solidFill>
              <a:latin typeface="+mn-lt"/>
            </a:endParaRPr>
          </a:p>
        </p:txBody>
      </p:sp>
      <p:pic>
        <p:nvPicPr>
          <p:cNvPr id="3" name="Picture 2"/>
          <p:cNvPicPr>
            <a:picLocks noChangeAspect="1"/>
          </p:cNvPicPr>
          <p:nvPr/>
        </p:nvPicPr>
        <p:blipFill>
          <a:blip r:embed="rId2"/>
          <a:stretch>
            <a:fillRect/>
          </a:stretch>
        </p:blipFill>
        <p:spPr>
          <a:xfrm>
            <a:off x="4963809" y="3290292"/>
            <a:ext cx="3921076" cy="3068952"/>
          </a:xfrm>
          <a:prstGeom prst="rect">
            <a:avLst/>
          </a:prstGeom>
        </p:spPr>
      </p:pic>
      <p:pic>
        <p:nvPicPr>
          <p:cNvPr id="4" name="Picture 3"/>
          <p:cNvPicPr>
            <a:picLocks noChangeAspect="1"/>
          </p:cNvPicPr>
          <p:nvPr/>
        </p:nvPicPr>
        <p:blipFill>
          <a:blip r:embed="rId3"/>
          <a:stretch>
            <a:fillRect/>
          </a:stretch>
        </p:blipFill>
        <p:spPr>
          <a:xfrm>
            <a:off x="251520" y="3290292"/>
            <a:ext cx="2255464" cy="3066134"/>
          </a:xfrm>
          <a:prstGeom prst="rect">
            <a:avLst/>
          </a:prstGeom>
        </p:spPr>
      </p:pic>
      <p:pic>
        <p:nvPicPr>
          <p:cNvPr id="5" name="Picture 4"/>
          <p:cNvPicPr>
            <a:picLocks noChangeAspect="1"/>
          </p:cNvPicPr>
          <p:nvPr/>
        </p:nvPicPr>
        <p:blipFill>
          <a:blip r:embed="rId4"/>
          <a:stretch>
            <a:fillRect/>
          </a:stretch>
        </p:blipFill>
        <p:spPr>
          <a:xfrm>
            <a:off x="2843808" y="3290292"/>
            <a:ext cx="1961239" cy="3097323"/>
          </a:xfrm>
          <a:prstGeom prst="rect">
            <a:avLst/>
          </a:prstGeom>
        </p:spPr>
      </p:pic>
    </p:spTree>
    <p:extLst>
      <p:ext uri="{BB962C8B-B14F-4D97-AF65-F5344CB8AC3E}">
        <p14:creationId xmlns:p14="http://schemas.microsoft.com/office/powerpoint/2010/main" val="195755244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6147"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6148" name="Picture 7" descr="Algi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5616" y="0"/>
            <a:ext cx="8028384" cy="60194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p:cNvSpPr/>
          <p:nvPr/>
        </p:nvSpPr>
        <p:spPr>
          <a:xfrm>
            <a:off x="-26988" y="6350"/>
            <a:ext cx="9159876" cy="3183428"/>
          </a:xfrm>
          <a:prstGeom prst="rect">
            <a:avLst/>
          </a:prstGeom>
        </p:spPr>
        <p:txBody>
          <a:bodyPr lIns="540000" tIns="540000" rIns="540000" bIns="540000">
            <a:spAutoFit/>
          </a:bodyPr>
          <a:lstStyle/>
          <a:p>
            <a:pPr>
              <a:defRPr/>
            </a:pPr>
            <a:r>
              <a:rPr lang="en-GB" sz="2800" b="1" u="sng" dirty="0">
                <a:solidFill>
                  <a:srgbClr val="FFFFFF"/>
                </a:solidFill>
                <a:latin typeface="Calibri" pitchFamily="34" charset="0"/>
              </a:rPr>
              <a:t>2. </a:t>
            </a:r>
            <a:r>
              <a:rPr lang="en-GB" sz="2800" b="1" u="sng" dirty="0" smtClean="0">
                <a:solidFill>
                  <a:srgbClr val="FFFFFF"/>
                </a:solidFill>
                <a:latin typeface="Calibri" pitchFamily="34" charset="0"/>
              </a:rPr>
              <a:t>Postcolonial Algeria: </a:t>
            </a:r>
            <a:r>
              <a:rPr lang="en-GB" sz="2800" b="1" u="sng" dirty="0">
                <a:solidFill>
                  <a:srgbClr val="FFFFFF"/>
                </a:solidFill>
                <a:latin typeface="Calibri" pitchFamily="34" charset="0"/>
              </a:rPr>
              <a:t>Algiers today</a:t>
            </a:r>
          </a:p>
          <a:p>
            <a:pPr>
              <a:defRPr/>
            </a:pPr>
            <a:endParaRPr lang="en-GB" sz="800" u="sng" dirty="0">
              <a:solidFill>
                <a:srgbClr val="FF0000"/>
              </a:solidFill>
              <a:effectLst>
                <a:outerShdw blurRad="38100" dist="38100" dir="2700000" algn="tl">
                  <a:srgbClr val="000000"/>
                </a:outerShdw>
              </a:effectLst>
              <a:latin typeface="Calibri" pitchFamily="34" charset="0"/>
            </a:endParaRPr>
          </a:p>
          <a:p>
            <a:pPr marL="342900" indent="-342900" algn="r">
              <a:buFont typeface="Arial" panose="020B0604020202020204" pitchFamily="34" charset="0"/>
              <a:buChar char="•"/>
              <a:defRPr/>
            </a:pPr>
            <a:r>
              <a:rPr lang="en-GB" sz="2000" b="1" dirty="0">
                <a:solidFill>
                  <a:srgbClr val="FF0000"/>
                </a:solidFill>
                <a:effectLst>
                  <a:outerShdw blurRad="38100" dist="38100" dir="2700000" algn="tl">
                    <a:srgbClr val="000000"/>
                  </a:outerShdw>
                </a:effectLst>
                <a:latin typeface="Calibri" pitchFamily="34" charset="0"/>
              </a:rPr>
              <a:t>Capital of independent </a:t>
            </a:r>
            <a:r>
              <a:rPr lang="en-GB" sz="2000" b="1" dirty="0">
                <a:solidFill>
                  <a:srgbClr val="FF0000"/>
                </a:solidFill>
                <a:effectLst>
                  <a:outerShdw blurRad="38100" dist="38100" dir="2700000" algn="tl">
                    <a:srgbClr val="000000"/>
                  </a:outerShdw>
                </a:effectLst>
                <a:latin typeface="Calibri" pitchFamily="34" charset="0"/>
                <a:cs typeface="+mn-cs"/>
              </a:rPr>
              <a:t>People's Democratic Republic of Algeria</a:t>
            </a:r>
          </a:p>
          <a:p>
            <a:pPr marL="342900" indent="-342900" algn="r">
              <a:buFont typeface="Arial" panose="020B0604020202020204" pitchFamily="34" charset="0"/>
              <a:buChar char="•"/>
              <a:defRPr/>
            </a:pPr>
            <a:r>
              <a:rPr lang="en-GB" sz="2000" b="1" dirty="0">
                <a:solidFill>
                  <a:srgbClr val="FF0000"/>
                </a:solidFill>
                <a:effectLst>
                  <a:outerShdw blurRad="38100" dist="38100" dir="2700000" algn="tl">
                    <a:srgbClr val="000000"/>
                  </a:outerShdw>
                </a:effectLst>
                <a:latin typeface="Calibri" pitchFamily="34" charset="0"/>
                <a:cs typeface="+mn-cs"/>
              </a:rPr>
              <a:t>Population c. 3.5 million (metropolitan area c. 5 </a:t>
            </a:r>
            <a:r>
              <a:rPr lang="en-GB" sz="2000" b="1" dirty="0" smtClean="0">
                <a:solidFill>
                  <a:srgbClr val="FF0000"/>
                </a:solidFill>
                <a:effectLst>
                  <a:outerShdw blurRad="38100" dist="38100" dir="2700000" algn="tl">
                    <a:srgbClr val="000000"/>
                  </a:outerShdw>
                </a:effectLst>
                <a:latin typeface="Calibri" pitchFamily="34" charset="0"/>
                <a:cs typeface="+mn-cs"/>
              </a:rPr>
              <a:t>million; Algeria c. 39million)</a:t>
            </a:r>
          </a:p>
          <a:p>
            <a:pPr algn="just">
              <a:buFont typeface="Arial" charset="0"/>
              <a:buChar char="•"/>
              <a:defRPr/>
            </a:pPr>
            <a:endParaRPr lang="en-GB" sz="2000" b="1" dirty="0" smtClean="0">
              <a:solidFill>
                <a:srgbClr val="FF0000"/>
              </a:solidFill>
              <a:effectLst>
                <a:outerShdw blurRad="38100" dist="38100" dir="2700000" algn="tl">
                  <a:srgbClr val="000000"/>
                </a:outerShdw>
              </a:effectLst>
              <a:latin typeface="Calibri" pitchFamily="34" charset="0"/>
              <a:cs typeface="+mn-cs"/>
            </a:endParaRPr>
          </a:p>
          <a:p>
            <a:pPr algn="just">
              <a:buFont typeface="Arial" charset="0"/>
              <a:buChar char="•"/>
              <a:defRPr/>
            </a:pPr>
            <a:endParaRPr lang="en-GB" sz="2000" b="1" dirty="0">
              <a:solidFill>
                <a:srgbClr val="FF0000"/>
              </a:solidFill>
              <a:effectLst>
                <a:outerShdw blurRad="38100" dist="38100" dir="2700000" algn="tl">
                  <a:srgbClr val="000000"/>
                </a:outerShdw>
              </a:effectLst>
              <a:latin typeface="Calibri" pitchFamily="34" charset="0"/>
              <a:cs typeface="+mn-cs"/>
            </a:endParaRPr>
          </a:p>
        </p:txBody>
      </p:sp>
      <p:pic>
        <p:nvPicPr>
          <p:cNvPr id="6150" name="Picture 9" descr="algeria-political-map-capital-algiers-national-borders-most-important-cities-rivers-lakes-vector-illustration-32988113"/>
          <p:cNvPicPr>
            <a:picLocks noChangeAspect="1" noChangeArrowheads="1"/>
          </p:cNvPicPr>
          <p:nvPr/>
        </p:nvPicPr>
        <p:blipFill>
          <a:blip r:embed="rId4" cstate="print">
            <a:extLst>
              <a:ext uri="{28A0092B-C50C-407E-A947-70E740481C1C}">
                <a14:useLocalDpi xmlns:a14="http://schemas.microsoft.com/office/drawing/2010/main" val="0"/>
              </a:ext>
            </a:extLst>
          </a:blip>
          <a:srcRect b="9805"/>
          <a:stretch>
            <a:fillRect/>
          </a:stretch>
        </p:blipFill>
        <p:spPr bwMode="auto">
          <a:xfrm>
            <a:off x="0" y="3790950"/>
            <a:ext cx="3348038" cy="306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9" name="Rectangle 8"/>
          <p:cNvSpPr/>
          <p:nvPr/>
        </p:nvSpPr>
        <p:spPr>
          <a:xfrm>
            <a:off x="-26988" y="6350"/>
            <a:ext cx="9159876" cy="4753088"/>
          </a:xfrm>
          <a:prstGeom prst="rect">
            <a:avLst/>
          </a:prstGeom>
        </p:spPr>
        <p:txBody>
          <a:bodyPr lIns="540000" tIns="540000" rIns="540000" bIns="540000">
            <a:spAutoFit/>
          </a:bodyPr>
          <a:lstStyle/>
          <a:p>
            <a:pPr>
              <a:defRPr/>
            </a:pPr>
            <a:r>
              <a:rPr lang="en-GB" sz="2400" b="1" u="sng" dirty="0">
                <a:solidFill>
                  <a:srgbClr val="FFFFFF"/>
                </a:solidFill>
                <a:latin typeface="Calibri" pitchFamily="34" charset="0"/>
              </a:rPr>
              <a:t>2. Postcolonial </a:t>
            </a:r>
            <a:r>
              <a:rPr lang="en-GB" sz="2400" b="1" u="sng" dirty="0" smtClean="0">
                <a:solidFill>
                  <a:srgbClr val="FFFFFF"/>
                </a:solidFill>
                <a:latin typeface="Calibri" pitchFamily="34" charset="0"/>
              </a:rPr>
              <a:t>Algeria: </a:t>
            </a:r>
            <a:r>
              <a:rPr lang="en-GB" sz="2400" b="1" u="sng" dirty="0" smtClean="0">
                <a:solidFill>
                  <a:srgbClr val="FFFFFF"/>
                </a:solidFill>
                <a:latin typeface="+mn-lt"/>
              </a:rPr>
              <a:t>Arab </a:t>
            </a:r>
            <a:r>
              <a:rPr lang="en-GB" sz="2400" b="1" u="sng" dirty="0">
                <a:solidFill>
                  <a:srgbClr val="FFFFFF"/>
                </a:solidFill>
                <a:latin typeface="+mn-lt"/>
              </a:rPr>
              <a:t>Spring</a:t>
            </a:r>
          </a:p>
          <a:p>
            <a:pPr>
              <a:defRPr/>
            </a:pPr>
            <a:endParaRPr lang="en-GB" sz="1000" u="sng" dirty="0">
              <a:solidFill>
                <a:srgbClr val="FFFFFF"/>
              </a:solidFill>
              <a:latin typeface="+mn-lt"/>
            </a:endParaRPr>
          </a:p>
          <a:p>
            <a:pPr marL="342900" indent="-342900" algn="just">
              <a:buFont typeface="Arial" panose="020B0604020202020204" pitchFamily="34" charset="0"/>
              <a:buChar char="•"/>
              <a:defRPr/>
            </a:pPr>
            <a:r>
              <a:rPr lang="en-GB" sz="2000" b="1" dirty="0">
                <a:solidFill>
                  <a:srgbClr val="D6EC02"/>
                </a:solidFill>
                <a:effectLst>
                  <a:outerShdw blurRad="38100" dist="38100" dir="2700000" algn="tl">
                    <a:srgbClr val="000000"/>
                  </a:outerShdw>
                </a:effectLst>
                <a:latin typeface="+mn-lt"/>
              </a:rPr>
              <a:t>C</a:t>
            </a:r>
            <a:r>
              <a:rPr lang="en-GB" sz="2000" b="1" dirty="0" smtClean="0">
                <a:solidFill>
                  <a:srgbClr val="D6EC02"/>
                </a:solidFill>
                <a:effectLst>
                  <a:outerShdw blurRad="38100" dist="38100" dir="2700000" algn="tl">
                    <a:srgbClr val="000000"/>
                  </a:outerShdw>
                </a:effectLst>
                <a:latin typeface="+mn-lt"/>
              </a:rPr>
              <a:t>onsidered </a:t>
            </a:r>
            <a:r>
              <a:rPr lang="en-GB" sz="2000" b="1" dirty="0">
                <a:solidFill>
                  <a:srgbClr val="D6EC02"/>
                </a:solidFill>
                <a:effectLst>
                  <a:outerShdw blurRad="38100" dist="38100" dir="2700000" algn="tl">
                    <a:srgbClr val="000000"/>
                  </a:outerShdw>
                </a:effectLst>
                <a:latin typeface="+mn-lt"/>
              </a:rPr>
              <a:t>one of the most stable North African/Middle Eastern nations</a:t>
            </a:r>
          </a:p>
          <a:p>
            <a:pPr marL="342900" indent="-342900" algn="just">
              <a:buFont typeface="Arial" panose="020B0604020202020204" pitchFamily="34" charset="0"/>
              <a:buChar char="•"/>
              <a:defRPr/>
            </a:pPr>
            <a:r>
              <a:rPr lang="en-GB" sz="2000" b="1" dirty="0" smtClean="0">
                <a:solidFill>
                  <a:srgbClr val="D6EC02"/>
                </a:solidFill>
                <a:effectLst>
                  <a:outerShdw blurRad="38100" dist="38100" dir="2700000" algn="tl">
                    <a:srgbClr val="000000"/>
                  </a:outerShdw>
                </a:effectLst>
                <a:latin typeface="+mn-lt"/>
                <a:cs typeface="+mn-cs"/>
              </a:rPr>
              <a:t>2010–12 </a:t>
            </a:r>
            <a:r>
              <a:rPr lang="en-GB" sz="2000" b="1" dirty="0">
                <a:solidFill>
                  <a:srgbClr val="D6EC02"/>
                </a:solidFill>
                <a:effectLst>
                  <a:outerShdw blurRad="38100" dist="38100" dir="2700000" algn="tl">
                    <a:srgbClr val="000000"/>
                  </a:outerShdw>
                </a:effectLst>
                <a:latin typeface="+mn-lt"/>
                <a:cs typeface="+mn-cs"/>
              </a:rPr>
              <a:t>Algerian protests against unemployment, poor housing and living conditions, corruption , inflation and lack of freedom of speech</a:t>
            </a:r>
          </a:p>
          <a:p>
            <a:pPr marL="342900" indent="-342900" algn="just">
              <a:buFont typeface="Arial" panose="020B0604020202020204" pitchFamily="34" charset="0"/>
              <a:buChar char="•"/>
              <a:defRPr/>
            </a:pPr>
            <a:r>
              <a:rPr lang="en-GB" sz="2000" b="1" dirty="0">
                <a:solidFill>
                  <a:srgbClr val="D6EC02"/>
                </a:solidFill>
                <a:effectLst>
                  <a:outerShdw blurRad="38100" dist="38100" dir="2700000" algn="tl">
                    <a:srgbClr val="000000"/>
                  </a:outerShdw>
                </a:effectLst>
                <a:latin typeface="+mn-lt"/>
                <a:cs typeface="+mn-cs"/>
              </a:rPr>
              <a:t>Dissatisfaction with autocratic rule of </a:t>
            </a:r>
            <a:r>
              <a:rPr lang="en-GB" sz="2000" b="1" dirty="0" err="1">
                <a:solidFill>
                  <a:srgbClr val="D6EC02"/>
                </a:solidFill>
                <a:effectLst>
                  <a:outerShdw blurRad="38100" dist="38100" dir="2700000" algn="tl">
                    <a:srgbClr val="000000"/>
                  </a:outerShdw>
                </a:effectLst>
                <a:latin typeface="+mn-lt"/>
                <a:cs typeface="+mn-cs"/>
              </a:rPr>
              <a:t>Abdelaziz</a:t>
            </a:r>
            <a:r>
              <a:rPr lang="en-GB" sz="2000" b="1" dirty="0">
                <a:solidFill>
                  <a:srgbClr val="D6EC02"/>
                </a:solidFill>
                <a:effectLst>
                  <a:outerShdw blurRad="38100" dist="38100" dir="2700000" algn="tl">
                    <a:srgbClr val="000000"/>
                  </a:outerShdw>
                </a:effectLst>
                <a:latin typeface="+mn-lt"/>
                <a:cs typeface="+mn-cs"/>
              </a:rPr>
              <a:t> </a:t>
            </a:r>
            <a:r>
              <a:rPr lang="en-GB" sz="2000" b="1" dirty="0" err="1">
                <a:solidFill>
                  <a:srgbClr val="D6EC02"/>
                </a:solidFill>
                <a:effectLst>
                  <a:outerShdw blurRad="38100" dist="38100" dir="2700000" algn="tl">
                    <a:srgbClr val="000000"/>
                  </a:outerShdw>
                </a:effectLst>
                <a:latin typeface="+mn-lt"/>
                <a:cs typeface="+mn-cs"/>
              </a:rPr>
              <a:t>Bouteflika</a:t>
            </a:r>
            <a:r>
              <a:rPr lang="en-GB" sz="2000" b="1" dirty="0">
                <a:solidFill>
                  <a:srgbClr val="D6EC02"/>
                </a:solidFill>
                <a:effectLst>
                  <a:outerShdw blurRad="38100" dist="38100" dir="2700000" algn="tl">
                    <a:srgbClr val="000000"/>
                  </a:outerShdw>
                </a:effectLst>
                <a:latin typeface="+mn-lt"/>
                <a:cs typeface="+mn-cs"/>
              </a:rPr>
              <a:t>, President since </a:t>
            </a:r>
            <a:r>
              <a:rPr lang="en-GB" sz="2000" b="1" dirty="0" smtClean="0">
                <a:solidFill>
                  <a:srgbClr val="D6EC02"/>
                </a:solidFill>
                <a:effectLst>
                  <a:outerShdw blurRad="38100" dist="38100" dir="2700000" algn="tl">
                    <a:srgbClr val="000000"/>
                  </a:outerShdw>
                </a:effectLst>
                <a:latin typeface="+mn-lt"/>
                <a:cs typeface="+mn-cs"/>
              </a:rPr>
              <a:t>1999</a:t>
            </a:r>
          </a:p>
          <a:p>
            <a:pPr marL="342900" indent="-342900" algn="just">
              <a:buFont typeface="Arial" panose="020B0604020202020204" pitchFamily="34" charset="0"/>
              <a:buChar char="•"/>
              <a:defRPr/>
            </a:pPr>
            <a:r>
              <a:rPr lang="en-GB" sz="2000" b="1" dirty="0" smtClean="0">
                <a:solidFill>
                  <a:srgbClr val="D6EC02"/>
                </a:solidFill>
                <a:effectLst>
                  <a:outerShdw blurRad="38100" dist="38100" dir="2700000" algn="tl">
                    <a:srgbClr val="000000"/>
                  </a:outerShdw>
                </a:effectLst>
                <a:latin typeface="+mn-lt"/>
                <a:cs typeface="+mn-cs"/>
              </a:rPr>
              <a:t>Unlike </a:t>
            </a:r>
            <a:r>
              <a:rPr lang="en-GB" sz="2000" b="1" dirty="0">
                <a:solidFill>
                  <a:srgbClr val="D6EC02"/>
                </a:solidFill>
                <a:effectLst>
                  <a:outerShdw blurRad="38100" dist="38100" dir="2700000" algn="tl">
                    <a:srgbClr val="000000"/>
                  </a:outerShdw>
                </a:effectLst>
                <a:latin typeface="+mn-lt"/>
                <a:cs typeface="+mn-cs"/>
              </a:rPr>
              <a:t>neighbouring nations, Algeria did not experience a revolution </a:t>
            </a:r>
            <a:endParaRPr lang="en-GB" sz="2000" b="1" dirty="0" smtClean="0">
              <a:solidFill>
                <a:srgbClr val="D6EC02"/>
              </a:solidFill>
              <a:effectLst>
                <a:outerShdw blurRad="38100" dist="38100" dir="2700000" algn="tl">
                  <a:srgbClr val="000000"/>
                </a:outerShdw>
              </a:effectLst>
              <a:latin typeface="+mn-lt"/>
              <a:cs typeface="+mn-cs"/>
            </a:endParaRPr>
          </a:p>
          <a:p>
            <a:pPr algn="just">
              <a:defRPr/>
            </a:pPr>
            <a:endParaRPr lang="en-GB" sz="2000" b="1" dirty="0" smtClean="0">
              <a:solidFill>
                <a:srgbClr val="D6EC02"/>
              </a:solidFill>
              <a:effectLst>
                <a:outerShdw blurRad="38100" dist="38100" dir="2700000" algn="tl">
                  <a:srgbClr val="000000"/>
                </a:outerShdw>
              </a:effectLst>
              <a:latin typeface="+mn-lt"/>
              <a:cs typeface="+mn-cs"/>
            </a:endParaRPr>
          </a:p>
          <a:p>
            <a:pPr algn="just">
              <a:buFont typeface="Arial" charset="0"/>
              <a:buChar char="•"/>
              <a:defRPr/>
            </a:pPr>
            <a:endParaRPr lang="en-GB" dirty="0">
              <a:latin typeface="+mn-lt"/>
              <a:cs typeface="+mn-cs"/>
            </a:endParaRPr>
          </a:p>
          <a:p>
            <a:pPr algn="just">
              <a:buFont typeface="Arial" charset="0"/>
              <a:buChar char="•"/>
              <a:defRPr/>
            </a:pPr>
            <a:endParaRPr lang="en-GB" dirty="0">
              <a:cs typeface="+mn-cs"/>
            </a:endParaRPr>
          </a:p>
          <a:p>
            <a:pPr algn="just">
              <a:buFont typeface="Arial" charset="0"/>
              <a:buNone/>
              <a:defRPr/>
            </a:pPr>
            <a:endParaRPr lang="en-GB" dirty="0">
              <a:cs typeface="+mn-cs"/>
            </a:endParaRPr>
          </a:p>
        </p:txBody>
      </p:sp>
      <p:sp>
        <p:nvSpPr>
          <p:cNvPr id="7172"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7173" name="Picture 6" descr="File:Manifestation Algiers RCD - 01222011.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92725" y="3141663"/>
            <a:ext cx="2787650" cy="3716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4" name="Picture 8" descr="algeria-gaza-protests-2009-1-9-20-34-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0825" y="3122613"/>
            <a:ext cx="4968875" cy="3735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9" name="Rectangle 8"/>
          <p:cNvSpPr/>
          <p:nvPr/>
        </p:nvSpPr>
        <p:spPr>
          <a:xfrm>
            <a:off x="-26988" y="6350"/>
            <a:ext cx="9159876" cy="5468668"/>
          </a:xfrm>
          <a:prstGeom prst="rect">
            <a:avLst/>
          </a:prstGeom>
        </p:spPr>
        <p:txBody>
          <a:bodyPr lIns="540000" tIns="540000" rIns="540000" bIns="540000">
            <a:spAutoFit/>
          </a:bodyPr>
          <a:lstStyle/>
          <a:p>
            <a:pPr>
              <a:defRPr/>
            </a:pPr>
            <a:r>
              <a:rPr lang="en-GB" sz="2400" b="1" u="sng" dirty="0">
                <a:solidFill>
                  <a:srgbClr val="FFFFFF"/>
                </a:solidFill>
                <a:latin typeface="Calibri" pitchFamily="34" charset="0"/>
              </a:rPr>
              <a:t>2. Postcolonial </a:t>
            </a:r>
            <a:r>
              <a:rPr lang="en-GB" sz="2400" b="1" u="sng" dirty="0" smtClean="0">
                <a:solidFill>
                  <a:srgbClr val="FFFFFF"/>
                </a:solidFill>
                <a:latin typeface="Calibri" pitchFamily="34" charset="0"/>
              </a:rPr>
              <a:t>Algeria: </a:t>
            </a:r>
            <a:r>
              <a:rPr lang="en-GB" sz="2400" b="1" u="sng" dirty="0" smtClean="0">
                <a:solidFill>
                  <a:srgbClr val="FFFFFF"/>
                </a:solidFill>
                <a:latin typeface="+mn-lt"/>
              </a:rPr>
              <a:t>Post </a:t>
            </a:r>
            <a:r>
              <a:rPr lang="en-GB" sz="2400" b="1" u="sng" dirty="0">
                <a:solidFill>
                  <a:srgbClr val="FFFFFF"/>
                </a:solidFill>
                <a:latin typeface="+mn-lt"/>
              </a:rPr>
              <a:t>independence</a:t>
            </a:r>
          </a:p>
          <a:p>
            <a:pPr>
              <a:defRPr/>
            </a:pPr>
            <a:endParaRPr lang="en-GB" sz="1050" u="sng" dirty="0">
              <a:solidFill>
                <a:srgbClr val="FFFFFF"/>
              </a:solidFill>
              <a:latin typeface="+mn-lt"/>
            </a:endParaRPr>
          </a:p>
          <a:p>
            <a:pPr marL="342900" indent="-342900" algn="just">
              <a:buFont typeface="Arial" panose="020B0604020202020204" pitchFamily="34" charset="0"/>
              <a:buChar char="•"/>
              <a:defRPr/>
            </a:pPr>
            <a:r>
              <a:rPr lang="en-GB" sz="2400" b="1" dirty="0">
                <a:solidFill>
                  <a:srgbClr val="D6EC02"/>
                </a:solidFill>
                <a:effectLst>
                  <a:outerShdw blurRad="38100" dist="38100" dir="2700000" algn="tl">
                    <a:srgbClr val="000000"/>
                  </a:outerShdw>
                </a:effectLst>
                <a:latin typeface="+mn-lt"/>
                <a:cs typeface="+mn-cs"/>
              </a:rPr>
              <a:t>Algeria one-party (National Liberation </a:t>
            </a:r>
            <a:r>
              <a:rPr lang="en-GB" sz="2400" b="1" dirty="0" smtClean="0">
                <a:solidFill>
                  <a:srgbClr val="D6EC02"/>
                </a:solidFill>
                <a:effectLst>
                  <a:outerShdw blurRad="38100" dist="38100" dir="2700000" algn="tl">
                    <a:srgbClr val="000000"/>
                  </a:outerShdw>
                </a:effectLst>
                <a:latin typeface="+mn-lt"/>
                <a:cs typeface="+mn-cs"/>
              </a:rPr>
              <a:t>Front [</a:t>
            </a:r>
            <a:r>
              <a:rPr lang="fr-FR" sz="2400" b="1" i="1" dirty="0" smtClean="0">
                <a:solidFill>
                  <a:srgbClr val="D6EC02"/>
                </a:solidFill>
                <a:effectLst>
                  <a:outerShdw blurRad="38100" dist="38100" dir="2700000" algn="tl">
                    <a:srgbClr val="000000"/>
                  </a:outerShdw>
                </a:effectLst>
                <a:latin typeface="+mn-lt"/>
                <a:cs typeface="+mn-cs"/>
              </a:rPr>
              <a:t>Front </a:t>
            </a:r>
            <a:r>
              <a:rPr lang="fr-FR" sz="2400" b="1" i="1" dirty="0">
                <a:solidFill>
                  <a:srgbClr val="D6EC02"/>
                </a:solidFill>
                <a:effectLst>
                  <a:outerShdw blurRad="38100" dist="38100" dir="2700000" algn="tl">
                    <a:srgbClr val="000000"/>
                  </a:outerShdw>
                </a:effectLst>
                <a:latin typeface="+mn-lt"/>
                <a:cs typeface="+mn-cs"/>
              </a:rPr>
              <a:t>de Libération Nationale</a:t>
            </a:r>
            <a:r>
              <a:rPr lang="fr-FR" sz="2400" b="1" dirty="0">
                <a:solidFill>
                  <a:srgbClr val="D6EC02"/>
                </a:solidFill>
                <a:effectLst>
                  <a:outerShdw blurRad="38100" dist="38100" dir="2700000" algn="tl">
                    <a:srgbClr val="000000"/>
                  </a:outerShdw>
                </a:effectLst>
                <a:latin typeface="+mn-lt"/>
                <a:cs typeface="+mn-cs"/>
              </a:rPr>
              <a:t>, </a:t>
            </a:r>
            <a:r>
              <a:rPr lang="fr-FR" sz="2400" b="1" dirty="0" smtClean="0">
                <a:solidFill>
                  <a:srgbClr val="D6EC02"/>
                </a:solidFill>
                <a:effectLst>
                  <a:outerShdw blurRad="38100" dist="38100" dir="2700000" algn="tl">
                    <a:srgbClr val="000000"/>
                  </a:outerShdw>
                </a:effectLst>
                <a:latin typeface="+mn-lt"/>
                <a:cs typeface="+mn-cs"/>
              </a:rPr>
              <a:t>FLN]</a:t>
            </a:r>
            <a:r>
              <a:rPr lang="en-GB" sz="2400" b="1" dirty="0" smtClean="0">
                <a:solidFill>
                  <a:srgbClr val="D6EC02"/>
                </a:solidFill>
                <a:effectLst>
                  <a:outerShdw blurRad="38100" dist="38100" dir="2700000" algn="tl">
                    <a:srgbClr val="000000"/>
                  </a:outerShdw>
                </a:effectLst>
                <a:latin typeface="+mn-lt"/>
                <a:cs typeface="+mn-cs"/>
              </a:rPr>
              <a:t>) </a:t>
            </a:r>
            <a:r>
              <a:rPr lang="en-GB" sz="2400" b="1" dirty="0">
                <a:solidFill>
                  <a:srgbClr val="D6EC02"/>
                </a:solidFill>
                <a:effectLst>
                  <a:outerShdw blurRad="38100" dist="38100" dir="2700000" algn="tl">
                    <a:srgbClr val="000000"/>
                  </a:outerShdw>
                </a:effectLst>
                <a:latin typeface="+mn-lt"/>
                <a:cs typeface="+mn-cs"/>
              </a:rPr>
              <a:t>state, 1962–1989</a:t>
            </a:r>
          </a:p>
          <a:p>
            <a:pPr marL="342900" indent="-342900" algn="just">
              <a:buFont typeface="Arial" panose="020B0604020202020204" pitchFamily="34" charset="0"/>
              <a:buChar char="•"/>
              <a:defRPr/>
            </a:pPr>
            <a:r>
              <a:rPr lang="en-GB" sz="2400" b="1" dirty="0">
                <a:solidFill>
                  <a:srgbClr val="D6EC02"/>
                </a:solidFill>
                <a:effectLst>
                  <a:outerShdw blurRad="38100" dist="38100" dir="2700000" algn="tl">
                    <a:srgbClr val="000000"/>
                  </a:outerShdw>
                </a:effectLst>
                <a:latin typeface="+mn-lt"/>
                <a:cs typeface="+mn-cs"/>
              </a:rPr>
              <a:t>1992 general election – army intervention to prevent Islamic Salvation Front victory</a:t>
            </a:r>
          </a:p>
          <a:p>
            <a:pPr marL="342900" indent="-342900" algn="just">
              <a:buFont typeface="Arial" panose="020B0604020202020204" pitchFamily="34" charset="0"/>
              <a:buChar char="•"/>
              <a:defRPr/>
            </a:pPr>
            <a:r>
              <a:rPr lang="en-GB" sz="2400" b="1" dirty="0">
                <a:solidFill>
                  <a:srgbClr val="D6EC02"/>
                </a:solidFill>
                <a:effectLst>
                  <a:outerShdw blurRad="38100" dist="38100" dir="2700000" algn="tl">
                    <a:srgbClr val="000000"/>
                  </a:outerShdw>
                </a:effectLst>
                <a:latin typeface="+mn-lt"/>
                <a:cs typeface="+mn-cs"/>
              </a:rPr>
              <a:t>1992–2002 Algerian Civil War</a:t>
            </a:r>
          </a:p>
          <a:p>
            <a:pPr algn="just">
              <a:buFont typeface="Arial" charset="0"/>
              <a:buNone/>
              <a:defRPr/>
            </a:pPr>
            <a:endParaRPr lang="en-GB" b="1" dirty="0">
              <a:solidFill>
                <a:srgbClr val="D6EC02"/>
              </a:solidFill>
              <a:effectLst>
                <a:outerShdw blurRad="38100" dist="38100" dir="2700000" algn="tl">
                  <a:srgbClr val="000000"/>
                </a:outerShdw>
              </a:effectLst>
              <a:cs typeface="+mn-cs"/>
            </a:endParaRPr>
          </a:p>
          <a:p>
            <a:pPr algn="just">
              <a:buFont typeface="Arial" charset="0"/>
              <a:buChar char="•"/>
              <a:defRPr/>
            </a:pPr>
            <a:endParaRPr lang="en-GB" b="1" dirty="0">
              <a:solidFill>
                <a:srgbClr val="D6EC02"/>
              </a:solidFill>
              <a:effectLst>
                <a:outerShdw blurRad="38100" dist="38100" dir="2700000" algn="tl">
                  <a:srgbClr val="000000"/>
                </a:outerShdw>
              </a:effectLst>
              <a:cs typeface="+mn-cs"/>
            </a:endParaRPr>
          </a:p>
          <a:p>
            <a:pPr algn="just">
              <a:buFont typeface="Arial" charset="0"/>
              <a:buChar char="•"/>
              <a:defRPr/>
            </a:pPr>
            <a:endParaRPr lang="en-GB" b="1" dirty="0">
              <a:solidFill>
                <a:srgbClr val="D6EC02"/>
              </a:solidFill>
              <a:effectLst>
                <a:outerShdw blurRad="38100" dist="38100" dir="2700000" algn="tl">
                  <a:srgbClr val="000000"/>
                </a:outerShdw>
              </a:effectLst>
              <a:cs typeface="+mn-cs"/>
            </a:endParaRPr>
          </a:p>
          <a:p>
            <a:pPr algn="just">
              <a:buFont typeface="Arial" charset="0"/>
              <a:buChar char="•"/>
              <a:defRPr/>
            </a:pPr>
            <a:endParaRPr lang="en-GB" b="1" dirty="0">
              <a:solidFill>
                <a:srgbClr val="D6EC02"/>
              </a:solidFill>
              <a:effectLst>
                <a:outerShdw blurRad="38100" dist="38100" dir="2700000" algn="tl">
                  <a:srgbClr val="000000"/>
                </a:outerShdw>
              </a:effectLst>
              <a:cs typeface="+mn-cs"/>
            </a:endParaRPr>
          </a:p>
          <a:p>
            <a:pPr algn="just">
              <a:buFont typeface="Arial" charset="0"/>
              <a:buChar char="•"/>
              <a:defRPr/>
            </a:pPr>
            <a:endParaRPr lang="en-GB" dirty="0">
              <a:cs typeface="+mn-cs"/>
            </a:endParaRPr>
          </a:p>
          <a:p>
            <a:pPr algn="just">
              <a:buFont typeface="Arial" charset="0"/>
              <a:buChar char="•"/>
              <a:defRPr/>
            </a:pPr>
            <a:endParaRPr lang="en-GB" dirty="0">
              <a:cs typeface="+mn-cs"/>
            </a:endParaRPr>
          </a:p>
          <a:p>
            <a:pPr algn="just">
              <a:buFont typeface="Arial" charset="0"/>
              <a:buNone/>
              <a:defRPr/>
            </a:pPr>
            <a:endParaRPr lang="en-GB" dirty="0">
              <a:cs typeface="+mn-cs"/>
            </a:endParaRPr>
          </a:p>
        </p:txBody>
      </p:sp>
      <p:sp>
        <p:nvSpPr>
          <p:cNvPr id="8196"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8197" name="Picture 9" descr="File:Arrêt du processus électoral de 1991 en Algérie.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08137" y="3048000"/>
            <a:ext cx="6035675"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8" name="Rectangle 10"/>
          <p:cNvSpPr>
            <a:spLocks noChangeArrowheads="1"/>
          </p:cNvSpPr>
          <p:nvPr/>
        </p:nvSpPr>
        <p:spPr bwMode="auto">
          <a:xfrm>
            <a:off x="-11113" y="3712997"/>
            <a:ext cx="1619250"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r>
              <a:rPr lang="en-US" altLang="en-US" dirty="0">
                <a:latin typeface="+mn-lt"/>
              </a:rPr>
              <a:t>Military in Algiers after the coup against the Islamists, 1992</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pic>
        <p:nvPicPr>
          <p:cNvPr id="9219" name="Picture 6" descr="Picture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908050"/>
            <a:ext cx="7086600" cy="4657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0" name="Picture 8" descr="File:Algiers - depot and station grounds of Algerian Railway LCCN2004707260.tif">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808413"/>
            <a:ext cx="3995738" cy="304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p:cNvSpPr/>
          <p:nvPr/>
        </p:nvSpPr>
        <p:spPr>
          <a:xfrm>
            <a:off x="-26988" y="6350"/>
            <a:ext cx="9159876" cy="2383208"/>
          </a:xfrm>
          <a:prstGeom prst="rect">
            <a:avLst/>
          </a:prstGeom>
        </p:spPr>
        <p:txBody>
          <a:bodyPr lIns="540000" tIns="540000" rIns="540000" bIns="540000">
            <a:spAutoFit/>
          </a:bodyPr>
          <a:lstStyle/>
          <a:p>
            <a:pPr>
              <a:defRPr/>
            </a:pPr>
            <a:r>
              <a:rPr lang="en-GB" sz="2400" b="1" u="sng" dirty="0" smtClean="0">
                <a:solidFill>
                  <a:srgbClr val="FFFFFF"/>
                </a:solidFill>
                <a:latin typeface="Calibri" pitchFamily="34" charset="0"/>
              </a:rPr>
              <a:t>3. History of Algiers: French colony</a:t>
            </a:r>
            <a:endParaRPr lang="en-GB" sz="2400" b="1" u="sng" dirty="0">
              <a:solidFill>
                <a:srgbClr val="FFFFFF"/>
              </a:solidFill>
              <a:latin typeface="Calibri" pitchFamily="34" charset="0"/>
            </a:endParaRPr>
          </a:p>
          <a:p>
            <a:pPr>
              <a:defRPr/>
            </a:pPr>
            <a:endParaRPr lang="en-GB" sz="2000" u="sng" dirty="0">
              <a:solidFill>
                <a:srgbClr val="FFFFFF"/>
              </a:solidFill>
              <a:latin typeface="Calibri" pitchFamily="34" charset="0"/>
            </a:endParaRPr>
          </a:p>
          <a:p>
            <a:pPr algn="just">
              <a:defRPr/>
            </a:pPr>
            <a:r>
              <a:rPr lang="en-GB" sz="2000" b="1" dirty="0">
                <a:solidFill>
                  <a:srgbClr val="FF0000"/>
                </a:solidFill>
                <a:effectLst>
                  <a:outerShdw blurRad="38100" dist="38100" dir="2700000" algn="tl">
                    <a:srgbClr val="000000"/>
                  </a:outerShdw>
                </a:effectLst>
                <a:latin typeface="Calibri" pitchFamily="34" charset="0"/>
              </a:rPr>
              <a:t>1830–1962 Algeria part of French Empire</a:t>
            </a:r>
          </a:p>
          <a:p>
            <a:pPr algn="just">
              <a:buFont typeface="Arial" charset="0"/>
              <a:buChar char="•"/>
              <a:defRPr/>
            </a:pPr>
            <a:endParaRPr lang="en-GB" sz="2000" b="1" dirty="0">
              <a:solidFill>
                <a:srgbClr val="FF0000"/>
              </a:solidFill>
              <a:effectLst>
                <a:outerShdw blurRad="38100" dist="38100" dir="2700000" algn="tl">
                  <a:srgbClr val="000000"/>
                </a:outerShdw>
              </a:effectLst>
              <a:latin typeface="Calibri"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1024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2" name="Picture 1"/>
          <p:cNvPicPr>
            <a:picLocks noChangeAspect="1"/>
          </p:cNvPicPr>
          <p:nvPr/>
        </p:nvPicPr>
        <p:blipFill>
          <a:blip r:embed="rId3"/>
          <a:stretch>
            <a:fillRect/>
          </a:stretch>
        </p:blipFill>
        <p:spPr>
          <a:xfrm>
            <a:off x="3779912" y="-1"/>
            <a:ext cx="5368851" cy="4026639"/>
          </a:xfrm>
          <a:prstGeom prst="rect">
            <a:avLst/>
          </a:prstGeom>
        </p:spPr>
      </p:pic>
      <p:sp>
        <p:nvSpPr>
          <p:cNvPr id="3" name="Rectangle 2"/>
          <p:cNvSpPr/>
          <p:nvPr/>
        </p:nvSpPr>
        <p:spPr>
          <a:xfrm>
            <a:off x="1043608" y="1916832"/>
            <a:ext cx="2328640" cy="738664"/>
          </a:xfrm>
          <a:prstGeom prst="rect">
            <a:avLst/>
          </a:prstGeom>
        </p:spPr>
        <p:txBody>
          <a:bodyPr wrap="square">
            <a:spAutoFit/>
          </a:bodyPr>
          <a:lstStyle/>
          <a:p>
            <a:pPr algn="r"/>
            <a:r>
              <a:rPr lang="en-US" sz="1400" dirty="0" smtClean="0">
                <a:latin typeface="+mn-lt"/>
              </a:rPr>
              <a:t>Roman </a:t>
            </a:r>
            <a:r>
              <a:rPr lang="en-US" sz="1400" dirty="0">
                <a:latin typeface="+mn-lt"/>
              </a:rPr>
              <a:t>ruins at </a:t>
            </a:r>
            <a:r>
              <a:rPr lang="en-US" sz="1400" dirty="0" err="1" smtClean="0">
                <a:latin typeface="+mn-lt"/>
              </a:rPr>
              <a:t>Lambesis</a:t>
            </a:r>
            <a:r>
              <a:rPr lang="en-US" sz="1400" dirty="0" smtClean="0">
                <a:latin typeface="+mn-lt"/>
              </a:rPr>
              <a:t>, Algeria, </a:t>
            </a:r>
            <a:r>
              <a:rPr lang="en-US" sz="1400" i="1" dirty="0" smtClean="0">
                <a:latin typeface="+mn-lt"/>
              </a:rPr>
              <a:t>Illustrated London News </a:t>
            </a:r>
            <a:r>
              <a:rPr lang="en-US" sz="1400" dirty="0" smtClean="0">
                <a:latin typeface="+mn-lt"/>
              </a:rPr>
              <a:t>(1865)</a:t>
            </a:r>
            <a:endParaRPr lang="en-US" sz="1400" dirty="0">
              <a:latin typeface="+mn-lt"/>
            </a:endParaRPr>
          </a:p>
        </p:txBody>
      </p:sp>
      <p:sp>
        <p:nvSpPr>
          <p:cNvPr id="7" name="Rectangle 6"/>
          <p:cNvSpPr/>
          <p:nvPr/>
        </p:nvSpPr>
        <p:spPr>
          <a:xfrm>
            <a:off x="0" y="6350"/>
            <a:ext cx="9132888" cy="7615410"/>
          </a:xfrm>
          <a:prstGeom prst="rect">
            <a:avLst/>
          </a:prstGeom>
        </p:spPr>
        <p:txBody>
          <a:bodyPr wrap="square" lIns="540000" tIns="540000" rIns="540000" bIns="540000">
            <a:spAutoFit/>
          </a:bodyPr>
          <a:lstStyle/>
          <a:p>
            <a:pPr>
              <a:defRPr/>
            </a:pPr>
            <a:r>
              <a:rPr lang="en-GB" sz="2400" b="1" u="sng" dirty="0" smtClean="0">
                <a:solidFill>
                  <a:srgbClr val="FFFFFF"/>
                </a:solidFill>
                <a:latin typeface="Calibri" pitchFamily="34" charset="0"/>
              </a:rPr>
              <a:t>3. History of Algiers:</a:t>
            </a:r>
          </a:p>
          <a:p>
            <a:pPr>
              <a:defRPr/>
            </a:pPr>
            <a:r>
              <a:rPr lang="en-GB" sz="2400" b="1" u="sng" dirty="0" smtClean="0">
                <a:solidFill>
                  <a:srgbClr val="FFFFFF"/>
                </a:solidFill>
                <a:latin typeface="Calibri" pitchFamily="34" charset="0"/>
              </a:rPr>
              <a:t>Ancient </a:t>
            </a:r>
            <a:r>
              <a:rPr lang="en-GB" sz="2400" b="1" u="sng" dirty="0">
                <a:solidFill>
                  <a:srgbClr val="FFFFFF"/>
                </a:solidFill>
                <a:latin typeface="Calibri" pitchFamily="34" charset="0"/>
              </a:rPr>
              <a:t>to Early Modern</a:t>
            </a:r>
          </a:p>
          <a:p>
            <a:pPr>
              <a:defRPr/>
            </a:pPr>
            <a:endParaRPr lang="en-GB" sz="2000" u="sng" dirty="0" smtClean="0">
              <a:solidFill>
                <a:srgbClr val="FFFFFF"/>
              </a:solidFill>
              <a:latin typeface="Calibri" pitchFamily="34" charset="0"/>
            </a:endParaRPr>
          </a:p>
          <a:p>
            <a:pPr>
              <a:defRPr/>
            </a:pPr>
            <a:endParaRPr lang="en-GB" sz="2000" u="sng" dirty="0">
              <a:solidFill>
                <a:srgbClr val="FFFFFF"/>
              </a:solidFill>
              <a:latin typeface="Calibri" pitchFamily="34" charset="0"/>
            </a:endParaRPr>
          </a:p>
          <a:p>
            <a:pPr>
              <a:defRPr/>
            </a:pPr>
            <a:endParaRPr lang="en-GB" sz="2000" u="sng" dirty="0" smtClean="0">
              <a:solidFill>
                <a:srgbClr val="FFFFFF"/>
              </a:solidFill>
              <a:latin typeface="Calibri" pitchFamily="34" charset="0"/>
            </a:endParaRPr>
          </a:p>
          <a:p>
            <a:pPr>
              <a:defRPr/>
            </a:pPr>
            <a:endParaRPr lang="en-GB" sz="2000" u="sng" dirty="0">
              <a:solidFill>
                <a:srgbClr val="FFFFFF"/>
              </a:solidFill>
              <a:latin typeface="Calibri" pitchFamily="34" charset="0"/>
            </a:endParaRPr>
          </a:p>
          <a:p>
            <a:pPr>
              <a:defRPr/>
            </a:pPr>
            <a:endParaRPr lang="en-GB" sz="2000" u="sng" dirty="0" smtClean="0">
              <a:solidFill>
                <a:srgbClr val="FFFFFF"/>
              </a:solidFill>
              <a:latin typeface="Calibri" pitchFamily="34" charset="0"/>
            </a:endParaRPr>
          </a:p>
          <a:p>
            <a:pPr>
              <a:defRPr/>
            </a:pPr>
            <a:endParaRPr lang="en-GB" sz="2000" u="sng" dirty="0">
              <a:solidFill>
                <a:srgbClr val="FFFFFF"/>
              </a:solidFill>
              <a:latin typeface="Calibri" pitchFamily="34" charset="0"/>
            </a:endParaRPr>
          </a:p>
          <a:p>
            <a:pPr>
              <a:defRPr/>
            </a:pPr>
            <a:endParaRPr lang="en-GB" sz="2000" u="sng" dirty="0" smtClean="0">
              <a:solidFill>
                <a:srgbClr val="FFFFFF"/>
              </a:solidFill>
              <a:latin typeface="Calibri" pitchFamily="34" charset="0"/>
            </a:endParaRPr>
          </a:p>
          <a:p>
            <a:pPr>
              <a:defRPr/>
            </a:pPr>
            <a:endParaRPr lang="en-GB" sz="2000" u="sng" dirty="0" smtClean="0">
              <a:solidFill>
                <a:srgbClr val="FFFFFF"/>
              </a:solidFill>
              <a:latin typeface="Calibri" pitchFamily="34" charset="0"/>
            </a:endParaRPr>
          </a:p>
          <a:p>
            <a:pPr>
              <a:defRPr/>
            </a:pPr>
            <a:endParaRPr lang="en-GB" sz="2000" u="sng" dirty="0" smtClean="0">
              <a:solidFill>
                <a:srgbClr val="FFFFFF"/>
              </a:solidFill>
              <a:latin typeface="Calibri" pitchFamily="34" charset="0"/>
            </a:endParaRPr>
          </a:p>
          <a:p>
            <a:pPr>
              <a:defRPr/>
            </a:pPr>
            <a:endParaRPr lang="en-GB" sz="2000" u="sng" dirty="0">
              <a:solidFill>
                <a:srgbClr val="FFFFFF"/>
              </a:solidFill>
              <a:latin typeface="Calibri" pitchFamily="34" charset="0"/>
            </a:endParaRPr>
          </a:p>
          <a:p>
            <a:pPr marL="342900" indent="-342900" algn="just">
              <a:buFont typeface="Arial" panose="020B0604020202020204" pitchFamily="34" charset="0"/>
              <a:buChar char="•"/>
              <a:defRPr/>
            </a:pPr>
            <a:r>
              <a:rPr lang="en-GB" sz="2000" b="1" dirty="0" smtClean="0">
                <a:solidFill>
                  <a:srgbClr val="D6EC02"/>
                </a:solidFill>
                <a:latin typeface="Calibri" pitchFamily="34" charset="0"/>
              </a:rPr>
              <a:t>Roman </a:t>
            </a:r>
            <a:r>
              <a:rPr lang="en-GB" sz="2000" b="1" dirty="0">
                <a:solidFill>
                  <a:srgbClr val="D6EC02"/>
                </a:solidFill>
                <a:latin typeface="Calibri" pitchFamily="34" charset="0"/>
              </a:rPr>
              <a:t>settlement </a:t>
            </a:r>
            <a:r>
              <a:rPr lang="en-GB" sz="2000" b="1" dirty="0" err="1" smtClean="0">
                <a:solidFill>
                  <a:srgbClr val="D6EC02"/>
                </a:solidFill>
                <a:latin typeface="Calibri" pitchFamily="34" charset="0"/>
              </a:rPr>
              <a:t>I</a:t>
            </a:r>
            <a:r>
              <a:rPr lang="en-GB" sz="2000" b="1" dirty="0" err="1" smtClean="0">
                <a:solidFill>
                  <a:srgbClr val="D6EC02"/>
                </a:solidFill>
                <a:latin typeface="Calibri" pitchFamily="34" charset="0"/>
                <a:cs typeface="+mn-cs"/>
              </a:rPr>
              <a:t>cosium</a:t>
            </a:r>
            <a:r>
              <a:rPr lang="en-GB" sz="2000" b="1" dirty="0" smtClean="0">
                <a:solidFill>
                  <a:srgbClr val="D6EC02"/>
                </a:solidFill>
                <a:latin typeface="Calibri" pitchFamily="34" charset="0"/>
                <a:cs typeface="+mn-cs"/>
              </a:rPr>
              <a:t> </a:t>
            </a:r>
            <a:r>
              <a:rPr lang="en-GB" sz="2000" b="1" dirty="0">
                <a:solidFill>
                  <a:srgbClr val="D6EC02"/>
                </a:solidFill>
                <a:latin typeface="Calibri" pitchFamily="34" charset="0"/>
              </a:rPr>
              <a:t>on site of </a:t>
            </a:r>
            <a:r>
              <a:rPr lang="en-GB" sz="2000" b="1" dirty="0" smtClean="0">
                <a:solidFill>
                  <a:srgbClr val="D6EC02"/>
                </a:solidFill>
                <a:latin typeface="Calibri" pitchFamily="34" charset="0"/>
              </a:rPr>
              <a:t>Algiers’ modern-day lower Casbah (marine quarter)  from 3</a:t>
            </a:r>
            <a:r>
              <a:rPr lang="en-GB" sz="2000" b="1" baseline="30000" dirty="0" smtClean="0">
                <a:solidFill>
                  <a:srgbClr val="D6EC02"/>
                </a:solidFill>
                <a:latin typeface="Calibri" pitchFamily="34" charset="0"/>
              </a:rPr>
              <a:t>rd</a:t>
            </a:r>
            <a:r>
              <a:rPr lang="en-GB" sz="2000" b="1" dirty="0" smtClean="0">
                <a:solidFill>
                  <a:srgbClr val="D6EC02"/>
                </a:solidFill>
                <a:latin typeface="Calibri" pitchFamily="34" charset="0"/>
              </a:rPr>
              <a:t> century  BC</a:t>
            </a:r>
          </a:p>
          <a:p>
            <a:pPr marL="342900" indent="-342900" algn="just">
              <a:buFont typeface="Arial" panose="020B0604020202020204" pitchFamily="34" charset="0"/>
              <a:buChar char="•"/>
              <a:defRPr/>
            </a:pPr>
            <a:endParaRPr lang="en-GB" sz="2000" b="1" dirty="0">
              <a:solidFill>
                <a:srgbClr val="D6EC02"/>
              </a:solidFill>
              <a:latin typeface="Calibri" pitchFamily="34" charset="0"/>
            </a:endParaRPr>
          </a:p>
          <a:p>
            <a:pPr marL="342900" indent="-342900" algn="just">
              <a:buFont typeface="Arial" panose="020B0604020202020204" pitchFamily="34" charset="0"/>
              <a:buChar char="•"/>
              <a:defRPr/>
            </a:pPr>
            <a:r>
              <a:rPr lang="en-GB" sz="2000" b="1" dirty="0" smtClean="0">
                <a:solidFill>
                  <a:srgbClr val="D6EC02"/>
                </a:solidFill>
                <a:latin typeface="Calibri" pitchFamily="34" charset="0"/>
              </a:rPr>
              <a:t>Vandals in power around </a:t>
            </a:r>
            <a:r>
              <a:rPr lang="en-GB" sz="2000" b="1" dirty="0" err="1" smtClean="0">
                <a:solidFill>
                  <a:srgbClr val="D6EC02"/>
                </a:solidFill>
                <a:latin typeface="Calibri" pitchFamily="34" charset="0"/>
              </a:rPr>
              <a:t>Icosium</a:t>
            </a:r>
            <a:r>
              <a:rPr lang="en-GB" sz="2000" b="1" dirty="0" smtClean="0">
                <a:solidFill>
                  <a:srgbClr val="D6EC02"/>
                </a:solidFill>
                <a:latin typeface="Calibri" pitchFamily="34" charset="0"/>
              </a:rPr>
              <a:t>, 5</a:t>
            </a:r>
            <a:r>
              <a:rPr lang="en-GB" sz="2000" b="1" baseline="30000" dirty="0" smtClean="0">
                <a:solidFill>
                  <a:srgbClr val="D6EC02"/>
                </a:solidFill>
                <a:latin typeface="Calibri" pitchFamily="34" charset="0"/>
              </a:rPr>
              <a:t>th</a:t>
            </a:r>
            <a:r>
              <a:rPr lang="en-GB" sz="2000" b="1" dirty="0" smtClean="0">
                <a:solidFill>
                  <a:srgbClr val="D6EC02"/>
                </a:solidFill>
                <a:latin typeface="Calibri" pitchFamily="34" charset="0"/>
              </a:rPr>
              <a:t> century AD</a:t>
            </a:r>
          </a:p>
          <a:p>
            <a:pPr marL="342900" indent="-342900" algn="just">
              <a:buFont typeface="Arial" panose="020B0604020202020204" pitchFamily="34" charset="0"/>
              <a:buChar char="•"/>
              <a:defRPr/>
            </a:pPr>
            <a:endParaRPr lang="en-GB" sz="2000" b="1" dirty="0">
              <a:solidFill>
                <a:srgbClr val="D6EC02"/>
              </a:solidFill>
              <a:latin typeface="Calibri" pitchFamily="34" charset="0"/>
            </a:endParaRPr>
          </a:p>
          <a:p>
            <a:pPr marL="342900" indent="-342900" algn="just">
              <a:buFont typeface="Arial" panose="020B0604020202020204" pitchFamily="34" charset="0"/>
              <a:buChar char="•"/>
              <a:defRPr/>
            </a:pPr>
            <a:endParaRPr lang="en-GB" sz="2000" b="1" dirty="0">
              <a:solidFill>
                <a:srgbClr val="D6EC02"/>
              </a:solidFill>
              <a:latin typeface="Calibri" pitchFamily="34" charset="0"/>
            </a:endParaRPr>
          </a:p>
          <a:p>
            <a:pPr marL="285750" indent="-285750" algn="just">
              <a:buFont typeface="Arial" panose="020B0604020202020204" pitchFamily="34" charset="0"/>
              <a:buChar char="•"/>
              <a:defRPr/>
            </a:pPr>
            <a:endParaRPr lang="en-GB" sz="2000" b="1" dirty="0">
              <a:solidFill>
                <a:srgbClr val="D6EC02"/>
              </a:solidFill>
              <a:effectLst>
                <a:outerShdw blurRad="38100" dist="38100" dir="2700000" algn="tl">
                  <a:srgbClr val="000000"/>
                </a:outerShdw>
              </a:effectLst>
              <a:latin typeface="Calibri" pitchFamily="34" charset="0"/>
              <a:cs typeface="+mn-cs"/>
            </a:endParaRPr>
          </a:p>
          <a:p>
            <a:pPr algn="just">
              <a:buFont typeface="Arial" charset="0"/>
              <a:buChar char="•"/>
              <a:defRPr/>
            </a:pPr>
            <a:endParaRPr lang="en-GB" b="1" dirty="0">
              <a:solidFill>
                <a:srgbClr val="D6EC02"/>
              </a:solidFill>
              <a:effectLst>
                <a:outerShdw blurRad="38100" dist="38100" dir="2700000" algn="tl">
                  <a:srgbClr val="000000"/>
                </a:outerShdw>
              </a:effectLst>
              <a:latin typeface="Calibri" pitchFamily="34" charset="0"/>
              <a:cs typeface="+mn-cs"/>
            </a:endParaRPr>
          </a:p>
          <a:p>
            <a:pPr algn="just">
              <a:buFont typeface="Arial" charset="0"/>
              <a:buChar char="•"/>
              <a:defRPr/>
            </a:pPr>
            <a:endParaRPr lang="en-GB" b="1" dirty="0">
              <a:solidFill>
                <a:srgbClr val="D6EC02"/>
              </a:solidFill>
              <a:effectLst>
                <a:outerShdw blurRad="38100" dist="38100" dir="2700000" algn="tl">
                  <a:srgbClr val="000000"/>
                </a:outerShdw>
              </a:effectLst>
              <a:cs typeface="+mn-cs"/>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3493" y="-375662"/>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11268"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81575" y="0"/>
            <a:ext cx="4275919" cy="37216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5878" y="802576"/>
            <a:ext cx="5199793" cy="1706100"/>
          </a:xfrm>
          <a:prstGeom prst="rect">
            <a:avLst/>
          </a:prstGeom>
        </p:spPr>
        <p:txBody>
          <a:bodyPr wrap="square" lIns="540000" tIns="540000" rIns="540000" bIns="540000">
            <a:spAutoFit/>
          </a:bodyPr>
          <a:lstStyle/>
          <a:p>
            <a:pPr marL="342900" indent="-342900" algn="just">
              <a:buFont typeface="Arial" panose="020B0604020202020204" pitchFamily="34" charset="0"/>
              <a:buChar char="•"/>
              <a:defRPr/>
            </a:pPr>
            <a:endParaRPr lang="en-GB" sz="2000" b="1" dirty="0">
              <a:solidFill>
                <a:srgbClr val="D6EC02"/>
              </a:solidFill>
              <a:latin typeface="Calibri" pitchFamily="34" charset="0"/>
            </a:endParaRPr>
          </a:p>
          <a:p>
            <a:pPr>
              <a:defRPr/>
            </a:pPr>
            <a:endParaRPr lang="en-GB" sz="2000" dirty="0" smtClean="0">
              <a:solidFill>
                <a:srgbClr val="D6EC02"/>
              </a:solidFill>
              <a:latin typeface="Calibri" pitchFamily="34" charset="0"/>
              <a:cs typeface="+mn-cs"/>
            </a:endParaRPr>
          </a:p>
        </p:txBody>
      </p:sp>
      <p:sp>
        <p:nvSpPr>
          <p:cNvPr id="8" name="Rectangle 7"/>
          <p:cNvSpPr/>
          <p:nvPr/>
        </p:nvSpPr>
        <p:spPr>
          <a:xfrm>
            <a:off x="-26989" y="6350"/>
            <a:ext cx="5103045" cy="7251894"/>
          </a:xfrm>
          <a:prstGeom prst="rect">
            <a:avLst/>
          </a:prstGeom>
        </p:spPr>
        <p:txBody>
          <a:bodyPr wrap="square" lIns="540000" tIns="360000" rIns="540000" bIns="360000">
            <a:spAutoFit/>
          </a:bodyPr>
          <a:lstStyle/>
          <a:p>
            <a:pPr>
              <a:defRPr/>
            </a:pPr>
            <a:r>
              <a:rPr lang="en-GB" sz="2000" b="1" u="sng" dirty="0" smtClean="0">
                <a:solidFill>
                  <a:srgbClr val="FFFFFF"/>
                </a:solidFill>
                <a:latin typeface="Calibri" pitchFamily="34" charset="0"/>
              </a:rPr>
              <a:t>3. History of Algiers: </a:t>
            </a:r>
          </a:p>
          <a:p>
            <a:pPr>
              <a:defRPr/>
            </a:pPr>
            <a:r>
              <a:rPr lang="en-GB" sz="2000" b="1" u="sng" dirty="0" smtClean="0">
                <a:solidFill>
                  <a:srgbClr val="FFFFFF"/>
                </a:solidFill>
                <a:latin typeface="Calibri" pitchFamily="34" charset="0"/>
              </a:rPr>
              <a:t>Ancient </a:t>
            </a:r>
            <a:r>
              <a:rPr lang="en-GB" sz="2000" b="1" u="sng" dirty="0">
                <a:solidFill>
                  <a:srgbClr val="FFFFFF"/>
                </a:solidFill>
                <a:latin typeface="Calibri" pitchFamily="34" charset="0"/>
              </a:rPr>
              <a:t>to Early </a:t>
            </a:r>
            <a:r>
              <a:rPr lang="en-GB" sz="2000" b="1" u="sng" dirty="0" smtClean="0">
                <a:solidFill>
                  <a:srgbClr val="FFFFFF"/>
                </a:solidFill>
                <a:latin typeface="Calibri" pitchFamily="34" charset="0"/>
              </a:rPr>
              <a:t>Modern</a:t>
            </a:r>
          </a:p>
          <a:p>
            <a:pPr marL="342900" indent="-342900">
              <a:buFont typeface="Arial" panose="020B0604020202020204" pitchFamily="34" charset="0"/>
              <a:buChar char="•"/>
              <a:defRPr/>
            </a:pPr>
            <a:endParaRPr lang="en-GB" sz="2000" b="1" dirty="0" smtClean="0">
              <a:solidFill>
                <a:srgbClr val="D6EC02"/>
              </a:solidFill>
              <a:latin typeface="Calibri" pitchFamily="34" charset="0"/>
            </a:endParaRPr>
          </a:p>
          <a:p>
            <a:pPr marL="342900" indent="-342900">
              <a:buFont typeface="Arial" panose="020B0604020202020204" pitchFamily="34" charset="0"/>
              <a:buChar char="•"/>
              <a:defRPr/>
            </a:pPr>
            <a:r>
              <a:rPr lang="en-GB" sz="2000" b="1" dirty="0" smtClean="0">
                <a:solidFill>
                  <a:srgbClr val="D6EC02"/>
                </a:solidFill>
                <a:latin typeface="Calibri" pitchFamily="34" charset="0"/>
              </a:rPr>
              <a:t>Present </a:t>
            </a:r>
            <a:r>
              <a:rPr lang="en-GB" sz="2000" b="1" dirty="0">
                <a:solidFill>
                  <a:srgbClr val="D6EC02"/>
                </a:solidFill>
                <a:latin typeface="Calibri" pitchFamily="34" charset="0"/>
              </a:rPr>
              <a:t>city est. by indigenous Berber dynasty, mid 10</a:t>
            </a:r>
            <a:r>
              <a:rPr lang="en-GB" sz="2000" b="1" baseline="30000" dirty="0">
                <a:solidFill>
                  <a:srgbClr val="D6EC02"/>
                </a:solidFill>
                <a:latin typeface="Calibri" pitchFamily="34" charset="0"/>
              </a:rPr>
              <a:t>th</a:t>
            </a:r>
            <a:r>
              <a:rPr lang="en-GB" sz="2000" b="1" dirty="0">
                <a:solidFill>
                  <a:srgbClr val="D6EC02"/>
                </a:solidFill>
                <a:latin typeface="Calibri" pitchFamily="34" charset="0"/>
              </a:rPr>
              <a:t> century</a:t>
            </a:r>
          </a:p>
          <a:p>
            <a:pPr marL="342900" indent="-342900">
              <a:buFont typeface="Arial" panose="020B0604020202020204" pitchFamily="34" charset="0"/>
              <a:buChar char="•"/>
              <a:defRPr/>
            </a:pPr>
            <a:endParaRPr lang="en-GB" sz="2000" b="1" dirty="0">
              <a:solidFill>
                <a:srgbClr val="D6EC02"/>
              </a:solidFill>
              <a:latin typeface="Calibri" pitchFamily="34" charset="0"/>
            </a:endParaRPr>
          </a:p>
          <a:p>
            <a:pPr marL="342900" indent="-342900">
              <a:buFont typeface="Arial" panose="020B0604020202020204" pitchFamily="34" charset="0"/>
              <a:buChar char="•"/>
              <a:defRPr/>
            </a:pPr>
            <a:r>
              <a:rPr lang="en-GB" sz="2000" b="1" dirty="0">
                <a:solidFill>
                  <a:srgbClr val="D6EC02"/>
                </a:solidFill>
                <a:latin typeface="Calibri" pitchFamily="34" charset="0"/>
              </a:rPr>
              <a:t>Roger II of Sicily establishes outposts in and around Algiers</a:t>
            </a:r>
          </a:p>
          <a:p>
            <a:pPr marL="342900" indent="-342900">
              <a:buFont typeface="Arial" panose="020B0604020202020204" pitchFamily="34" charset="0"/>
              <a:buChar char="•"/>
              <a:defRPr/>
            </a:pPr>
            <a:endParaRPr lang="en-GB" sz="2000" b="1" dirty="0">
              <a:solidFill>
                <a:srgbClr val="D6EC02"/>
              </a:solidFill>
              <a:latin typeface="Calibri" pitchFamily="34" charset="0"/>
            </a:endParaRPr>
          </a:p>
          <a:p>
            <a:pPr marL="342900" indent="-342900">
              <a:buFont typeface="Arial" panose="020B0604020202020204" pitchFamily="34" charset="0"/>
              <a:buChar char="•"/>
              <a:defRPr/>
            </a:pPr>
            <a:r>
              <a:rPr lang="en-GB" sz="2000" b="1" dirty="0">
                <a:solidFill>
                  <a:srgbClr val="D6EC02"/>
                </a:solidFill>
                <a:latin typeface="Calibri" pitchFamily="34" charset="0"/>
              </a:rPr>
              <a:t>North Africa ‘</a:t>
            </a:r>
            <a:r>
              <a:rPr lang="en-GB" sz="2000" b="1" dirty="0" smtClean="0">
                <a:solidFill>
                  <a:srgbClr val="D6EC02"/>
                </a:solidFill>
                <a:latin typeface="Calibri" pitchFamily="34" charset="0"/>
              </a:rPr>
              <a:t>Arabized</a:t>
            </a:r>
            <a:r>
              <a:rPr lang="en-GB" sz="2000" b="1" dirty="0">
                <a:solidFill>
                  <a:srgbClr val="D6EC02"/>
                </a:solidFill>
                <a:latin typeface="Calibri" pitchFamily="34" charset="0"/>
              </a:rPr>
              <a:t>’  11th, 12th century: dynasties migrate from Arabian peninsula and est. </a:t>
            </a:r>
            <a:r>
              <a:rPr lang="en-GB" sz="2000" b="1" dirty="0" err="1">
                <a:solidFill>
                  <a:srgbClr val="D6EC02"/>
                </a:solidFill>
                <a:latin typeface="Calibri" pitchFamily="34" charset="0"/>
              </a:rPr>
              <a:t>Banu</a:t>
            </a:r>
            <a:r>
              <a:rPr lang="en-GB" sz="2000" b="1" dirty="0">
                <a:solidFill>
                  <a:srgbClr val="D6EC02"/>
                </a:solidFill>
                <a:latin typeface="Calibri" pitchFamily="34" charset="0"/>
              </a:rPr>
              <a:t> </a:t>
            </a:r>
            <a:r>
              <a:rPr lang="en-GB" sz="2000" b="1" dirty="0" err="1">
                <a:solidFill>
                  <a:srgbClr val="D6EC02"/>
                </a:solidFill>
                <a:latin typeface="Calibri" pitchFamily="34" charset="0"/>
              </a:rPr>
              <a:t>Hilal</a:t>
            </a:r>
            <a:r>
              <a:rPr lang="en-GB" sz="2000" b="1" dirty="0">
                <a:solidFill>
                  <a:srgbClr val="D6EC02"/>
                </a:solidFill>
                <a:latin typeface="Calibri" pitchFamily="34" charset="0"/>
              </a:rPr>
              <a:t> confederation in Algerian interior</a:t>
            </a:r>
          </a:p>
          <a:p>
            <a:pPr marL="342900" indent="-342900">
              <a:buFont typeface="Arial" panose="020B0604020202020204" pitchFamily="34" charset="0"/>
              <a:buChar char="•"/>
              <a:defRPr/>
            </a:pPr>
            <a:endParaRPr lang="en-GB" sz="2000" b="1" dirty="0">
              <a:solidFill>
                <a:srgbClr val="D6EC02"/>
              </a:solidFill>
              <a:latin typeface="Calibri" pitchFamily="34" charset="0"/>
            </a:endParaRPr>
          </a:p>
          <a:p>
            <a:pPr marL="342900" indent="-342900">
              <a:buFont typeface="Arial" panose="020B0604020202020204" pitchFamily="34" charset="0"/>
              <a:buChar char="•"/>
              <a:defRPr/>
            </a:pPr>
            <a:r>
              <a:rPr lang="en-GB" sz="2000" b="1" dirty="0">
                <a:solidFill>
                  <a:srgbClr val="D6EC02"/>
                </a:solidFill>
                <a:latin typeface="Calibri" pitchFamily="34" charset="0"/>
              </a:rPr>
              <a:t>Spanish trading post est. 1302</a:t>
            </a:r>
          </a:p>
          <a:p>
            <a:pPr marL="342900" indent="-342900">
              <a:buFont typeface="Arial" panose="020B0604020202020204" pitchFamily="34" charset="0"/>
              <a:buChar char="•"/>
              <a:defRPr/>
            </a:pPr>
            <a:endParaRPr lang="en-GB" sz="2000" b="1" dirty="0">
              <a:solidFill>
                <a:srgbClr val="D6EC02"/>
              </a:solidFill>
              <a:latin typeface="Calibri" pitchFamily="34" charset="0"/>
            </a:endParaRPr>
          </a:p>
          <a:p>
            <a:pPr marL="342900" indent="-342900">
              <a:buFont typeface="Arial" panose="020B0604020202020204" pitchFamily="34" charset="0"/>
              <a:buChar char="•"/>
              <a:defRPr/>
            </a:pPr>
            <a:r>
              <a:rPr lang="en-GB" sz="2000" b="1" dirty="0">
                <a:solidFill>
                  <a:srgbClr val="D6EC02"/>
                </a:solidFill>
                <a:latin typeface="Calibri" pitchFamily="34" charset="0"/>
              </a:rPr>
              <a:t>Early 1500s Algiers </a:t>
            </a:r>
            <a:r>
              <a:rPr lang="en-GB" sz="2000" b="1" dirty="0" smtClean="0">
                <a:solidFill>
                  <a:srgbClr val="D6EC02"/>
                </a:solidFill>
                <a:latin typeface="Calibri" pitchFamily="34" charset="0"/>
              </a:rPr>
              <a:t>became home </a:t>
            </a:r>
            <a:r>
              <a:rPr lang="en-GB" sz="2000" b="1" dirty="0">
                <a:solidFill>
                  <a:srgbClr val="D6EC02"/>
                </a:solidFill>
                <a:latin typeface="Calibri" pitchFamily="34" charset="0"/>
              </a:rPr>
              <a:t>to </a:t>
            </a:r>
            <a:r>
              <a:rPr lang="en-GB" sz="2000" b="1" dirty="0" smtClean="0">
                <a:solidFill>
                  <a:srgbClr val="D6EC02"/>
                </a:solidFill>
                <a:latin typeface="Calibri" pitchFamily="34" charset="0"/>
              </a:rPr>
              <a:t>Moors expulsed </a:t>
            </a:r>
            <a:r>
              <a:rPr lang="en-GB" sz="2000" b="1" dirty="0">
                <a:solidFill>
                  <a:srgbClr val="D6EC02"/>
                </a:solidFill>
                <a:latin typeface="Calibri" pitchFamily="34" charset="0"/>
              </a:rPr>
              <a:t>from Spain </a:t>
            </a:r>
          </a:p>
          <a:p>
            <a:pPr>
              <a:defRPr/>
            </a:pPr>
            <a:endParaRPr lang="en-GB" sz="2400" b="1" u="sng" dirty="0">
              <a:solidFill>
                <a:srgbClr val="FFFFFF"/>
              </a:solidFill>
              <a:latin typeface="Calibri" pitchFamily="34" charset="0"/>
            </a:endParaRPr>
          </a:p>
          <a:p>
            <a:pPr>
              <a:defRPr/>
            </a:pPr>
            <a:endParaRPr lang="en-GB" sz="2000" dirty="0">
              <a:solidFill>
                <a:srgbClr val="D6EC02"/>
              </a:solidFill>
              <a:effectLst>
                <a:outerShdw blurRad="38100" dist="38100" dir="2700000" algn="tl">
                  <a:srgbClr val="000000"/>
                </a:outerShdw>
              </a:effectLst>
              <a:latin typeface="Calibri" pitchFamily="34" charset="0"/>
              <a:cs typeface="+mn-cs"/>
            </a:endParaRPr>
          </a:p>
        </p:txBody>
      </p:sp>
      <p:sp>
        <p:nvSpPr>
          <p:cNvPr id="10" name="Rectangle 9"/>
          <p:cNvSpPr/>
          <p:nvPr/>
        </p:nvSpPr>
        <p:spPr>
          <a:xfrm>
            <a:off x="141287" y="14922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11" name="Rectangle 10"/>
          <p:cNvSpPr/>
          <p:nvPr/>
        </p:nvSpPr>
        <p:spPr>
          <a:xfrm>
            <a:off x="4283968" y="2993605"/>
            <a:ext cx="5148063" cy="4753088"/>
          </a:xfrm>
          <a:prstGeom prst="rect">
            <a:avLst/>
          </a:prstGeom>
        </p:spPr>
        <p:txBody>
          <a:bodyPr wrap="square" lIns="540000" tIns="540000" rIns="540000" bIns="540000">
            <a:spAutoFit/>
          </a:bodyPr>
          <a:lstStyle/>
          <a:p>
            <a:pPr marL="342900" indent="-342900" algn="r">
              <a:buFont typeface="Arial" panose="020B0604020202020204" pitchFamily="34" charset="0"/>
              <a:buChar char="•"/>
              <a:defRPr/>
            </a:pPr>
            <a:endParaRPr lang="en-GB" sz="2000" dirty="0" smtClean="0">
              <a:solidFill>
                <a:srgbClr val="D6EC02"/>
              </a:solidFill>
              <a:latin typeface="Calibri" pitchFamily="34" charset="0"/>
              <a:cs typeface="+mn-cs"/>
            </a:endParaRPr>
          </a:p>
          <a:p>
            <a:pPr marL="342900" indent="-342900" algn="r">
              <a:buFont typeface="Arial" panose="020B0604020202020204" pitchFamily="34" charset="0"/>
              <a:buChar char="•"/>
              <a:defRPr/>
            </a:pPr>
            <a:r>
              <a:rPr lang="en-GB" sz="2000" b="1" dirty="0" smtClean="0">
                <a:solidFill>
                  <a:srgbClr val="D6EC02"/>
                </a:solidFill>
                <a:latin typeface="Calibri" pitchFamily="34" charset="0"/>
                <a:cs typeface="+mn-cs"/>
              </a:rPr>
              <a:t>Algiers </a:t>
            </a:r>
            <a:r>
              <a:rPr lang="en-GB" sz="2000" b="1" dirty="0">
                <a:solidFill>
                  <a:srgbClr val="D6EC02"/>
                </a:solidFill>
                <a:latin typeface="Calibri" pitchFamily="34" charset="0"/>
                <a:cs typeface="+mn-cs"/>
              </a:rPr>
              <a:t>captured by the Ottoman Empire </a:t>
            </a:r>
            <a:r>
              <a:rPr lang="en-GB" sz="2000" b="1" dirty="0" smtClean="0">
                <a:solidFill>
                  <a:srgbClr val="D6EC02"/>
                </a:solidFill>
                <a:latin typeface="Calibri" pitchFamily="34" charset="0"/>
                <a:cs typeface="+mn-cs"/>
              </a:rPr>
              <a:t>1529</a:t>
            </a:r>
            <a:endParaRPr lang="en-GB" sz="2000" b="1" dirty="0">
              <a:solidFill>
                <a:srgbClr val="D6EC02"/>
              </a:solidFill>
              <a:latin typeface="Calibri" pitchFamily="34" charset="0"/>
              <a:cs typeface="+mn-cs"/>
            </a:endParaRPr>
          </a:p>
          <a:p>
            <a:pPr marL="342900" indent="-342900" algn="r">
              <a:buFont typeface="Arial" panose="020B0604020202020204" pitchFamily="34" charset="0"/>
              <a:buChar char="•"/>
              <a:defRPr/>
            </a:pPr>
            <a:r>
              <a:rPr lang="en-GB" sz="2000" b="1" dirty="0" smtClean="0">
                <a:solidFill>
                  <a:srgbClr val="D6EC02"/>
                </a:solidFill>
                <a:latin typeface="Calibri" pitchFamily="34" charset="0"/>
                <a:cs typeface="+mn-cs"/>
              </a:rPr>
              <a:t>Ottoman </a:t>
            </a:r>
            <a:r>
              <a:rPr lang="en-GB" sz="2000" b="1" dirty="0">
                <a:solidFill>
                  <a:srgbClr val="D6EC02"/>
                </a:solidFill>
                <a:latin typeface="Calibri" pitchFamily="34" charset="0"/>
                <a:cs typeface="+mn-cs"/>
              </a:rPr>
              <a:t>Regency of Algiers remains in place until 1830 </a:t>
            </a:r>
            <a:r>
              <a:rPr lang="en-GB" sz="2000" b="1" dirty="0" smtClean="0">
                <a:solidFill>
                  <a:srgbClr val="D6EC02"/>
                </a:solidFill>
                <a:latin typeface="Calibri" pitchFamily="34" charset="0"/>
                <a:cs typeface="+mn-cs"/>
              </a:rPr>
              <a:t>–</a:t>
            </a:r>
          </a:p>
          <a:p>
            <a:pPr algn="r">
              <a:defRPr/>
            </a:pPr>
            <a:r>
              <a:rPr lang="en-GB" sz="2000" b="1" dirty="0" smtClean="0">
                <a:solidFill>
                  <a:srgbClr val="D6EC02"/>
                </a:solidFill>
                <a:latin typeface="Calibri" pitchFamily="34" charset="0"/>
                <a:cs typeface="+mn-cs"/>
              </a:rPr>
              <a:t>cosmopolitan population of Berbers (Kabyle), Arabs, Moors, Spanish, Saharans, Europeans traders,  Christian slaves</a:t>
            </a:r>
          </a:p>
          <a:p>
            <a:pPr marL="342900" indent="-342900">
              <a:buFont typeface="Arial" panose="020B0604020202020204" pitchFamily="34" charset="0"/>
              <a:buChar char="•"/>
              <a:defRPr/>
            </a:pPr>
            <a:endParaRPr lang="en-GB" sz="2000" b="1" dirty="0">
              <a:solidFill>
                <a:srgbClr val="D6EC02"/>
              </a:solidFill>
              <a:effectLst>
                <a:outerShdw blurRad="38100" dist="38100" dir="2700000" algn="tl">
                  <a:srgbClr val="000000"/>
                </a:outerShdw>
              </a:effectLst>
              <a:latin typeface="Calibri" pitchFamily="34" charset="0"/>
              <a:cs typeface="+mn-cs"/>
            </a:endParaRPr>
          </a:p>
          <a:p>
            <a:pPr marL="342900" indent="-342900">
              <a:buFont typeface="Arial" panose="020B0604020202020204" pitchFamily="34" charset="0"/>
              <a:buChar char="•"/>
              <a:defRPr/>
            </a:pPr>
            <a:endParaRPr lang="en-GB" sz="2000" dirty="0" smtClean="0">
              <a:solidFill>
                <a:srgbClr val="D6EC02"/>
              </a:solidFill>
              <a:effectLst>
                <a:outerShdw blurRad="38100" dist="38100" dir="2700000" algn="tl">
                  <a:srgbClr val="000000"/>
                </a:outerShdw>
              </a:effectLst>
              <a:cs typeface="+mn-cs"/>
            </a:endParaRPr>
          </a:p>
          <a:p>
            <a:pPr algn="just">
              <a:buFont typeface="Arial" charset="0"/>
              <a:buChar char="•"/>
              <a:defRPr/>
            </a:pPr>
            <a:endParaRPr lang="en-GB" b="1" dirty="0">
              <a:solidFill>
                <a:srgbClr val="D6EC02"/>
              </a:solidFill>
              <a:effectLst>
                <a:outerShdw blurRad="38100" dist="38100" dir="2700000" algn="tl">
                  <a:srgbClr val="000000"/>
                </a:outerShdw>
              </a:effectLst>
              <a:latin typeface="Calibri" pitchFamily="34" charset="0"/>
              <a:cs typeface="+mn-cs"/>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9" name="Rectangle 8"/>
          <p:cNvSpPr/>
          <p:nvPr/>
        </p:nvSpPr>
        <p:spPr>
          <a:xfrm>
            <a:off x="-26988" y="6350"/>
            <a:ext cx="9159876" cy="7553855"/>
          </a:xfrm>
          <a:prstGeom prst="rect">
            <a:avLst/>
          </a:prstGeom>
        </p:spPr>
        <p:txBody>
          <a:bodyPr lIns="540000" tIns="540000" rIns="540000" bIns="540000">
            <a:spAutoFit/>
          </a:bodyPr>
          <a:lstStyle/>
          <a:p>
            <a:pPr>
              <a:defRPr/>
            </a:pPr>
            <a:r>
              <a:rPr lang="en-GB" sz="2400" b="1" u="sng" dirty="0" smtClean="0">
                <a:solidFill>
                  <a:srgbClr val="FFFFFF"/>
                </a:solidFill>
                <a:latin typeface="Calibri" pitchFamily="34" charset="0"/>
              </a:rPr>
              <a:t>3. History of Algiers: French </a:t>
            </a:r>
            <a:r>
              <a:rPr lang="en-GB" sz="2400" b="1" u="sng" dirty="0">
                <a:solidFill>
                  <a:srgbClr val="FFFFFF"/>
                </a:solidFill>
                <a:latin typeface="Calibri" pitchFamily="34" charset="0"/>
              </a:rPr>
              <a:t>Invasion</a:t>
            </a: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a:defRPr/>
            </a:pPr>
            <a:endParaRPr lang="en-GB" sz="2400" b="1" u="sng" dirty="0">
              <a:solidFill>
                <a:srgbClr val="FFFFFF"/>
              </a:solidFill>
              <a:latin typeface="Calibri" pitchFamily="34" charset="0"/>
            </a:endParaRPr>
          </a:p>
          <a:p>
            <a:pPr marL="342900" indent="-342900">
              <a:buFont typeface="Arial" panose="020B0604020202020204" pitchFamily="34" charset="0"/>
              <a:buChar char="•"/>
              <a:defRPr/>
            </a:pPr>
            <a:r>
              <a:rPr lang="en-GB" sz="2400" dirty="0">
                <a:solidFill>
                  <a:srgbClr val="D6EC02"/>
                </a:solidFill>
                <a:latin typeface="Calibri" pitchFamily="34" charset="0"/>
              </a:rPr>
              <a:t>June–July 1830: Initiated by Bourbon Dynasty before July Revolution brought House of Orleans to the French throne</a:t>
            </a:r>
          </a:p>
          <a:p>
            <a:pPr marL="342900" indent="-342900">
              <a:buFont typeface="Arial" panose="020B0604020202020204" pitchFamily="34" charset="0"/>
              <a:buChar char="•"/>
              <a:defRPr/>
            </a:pPr>
            <a:r>
              <a:rPr lang="en-GB" sz="2400" dirty="0">
                <a:solidFill>
                  <a:srgbClr val="D6EC02"/>
                </a:solidFill>
                <a:latin typeface="Calibri" pitchFamily="34" charset="0"/>
              </a:rPr>
              <a:t>Formal civil administration established in Algiers</a:t>
            </a:r>
          </a:p>
          <a:p>
            <a:pPr>
              <a:buFontTx/>
              <a:buChar char="•"/>
              <a:defRPr/>
            </a:pPr>
            <a:endParaRPr lang="en-GB" sz="2000" dirty="0">
              <a:solidFill>
                <a:srgbClr val="FFFFFF"/>
              </a:solidFill>
              <a:latin typeface="Calibri" pitchFamily="34" charset="0"/>
            </a:endParaRPr>
          </a:p>
          <a:p>
            <a:pPr>
              <a:defRPr/>
            </a:pPr>
            <a:endParaRPr lang="en-GB" sz="2000" dirty="0">
              <a:solidFill>
                <a:srgbClr val="FFFFFF"/>
              </a:solidFill>
              <a:latin typeface="Calibri" pitchFamily="34" charset="0"/>
            </a:endParaRPr>
          </a:p>
          <a:p>
            <a:pPr algn="just">
              <a:buFont typeface="Arial" charset="0"/>
              <a:buChar char="•"/>
              <a:defRPr/>
            </a:pPr>
            <a:endParaRPr lang="en-GB" sz="2000" b="1" dirty="0">
              <a:solidFill>
                <a:srgbClr val="FF0000"/>
              </a:solidFill>
              <a:effectLst>
                <a:outerShdw blurRad="38100" dist="38100" dir="2700000" algn="tl">
                  <a:srgbClr val="000000"/>
                </a:outerShdw>
              </a:effectLst>
              <a:latin typeface="Calibri" pitchFamily="34" charset="0"/>
            </a:endParaRPr>
          </a:p>
        </p:txBody>
      </p:sp>
      <p:sp>
        <p:nvSpPr>
          <p:cNvPr id="12292"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12293" name="Picture 6" descr="bombardalgiers1830">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1275" y="1052513"/>
            <a:ext cx="5292725" cy="3406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Picture 8" descr="220px-Sidiferuch_landing_183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313" y="1125538"/>
            <a:ext cx="2290762"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13315" name="Rectangle 8"/>
          <p:cNvSpPr>
            <a:spLocks noChangeArrowheads="1"/>
          </p:cNvSpPr>
          <p:nvPr/>
        </p:nvSpPr>
        <p:spPr bwMode="auto">
          <a:xfrm>
            <a:off x="-26988" y="6350"/>
            <a:ext cx="5319068" cy="8292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540000" tIns="540000" rIns="540000" bIns="540000">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2400" b="1" u="sng" dirty="0" smtClean="0">
                <a:solidFill>
                  <a:srgbClr val="FFFFFF"/>
                </a:solidFill>
                <a:latin typeface="Calibri" pitchFamily="34" charset="0"/>
              </a:rPr>
              <a:t>3. History of Algiers: </a:t>
            </a:r>
          </a:p>
          <a:p>
            <a:pPr eaLnBrk="1" hangingPunct="1"/>
            <a:r>
              <a:rPr lang="en-GB" altLang="en-US" sz="2400" b="1" u="sng" dirty="0" smtClean="0">
                <a:solidFill>
                  <a:srgbClr val="FFFFFF"/>
                </a:solidFill>
                <a:latin typeface="Calibri" pitchFamily="34" charset="0"/>
              </a:rPr>
              <a:t>French </a:t>
            </a:r>
            <a:r>
              <a:rPr lang="en-GB" altLang="en-US" sz="2400" b="1" u="sng" dirty="0">
                <a:solidFill>
                  <a:srgbClr val="FFFFFF"/>
                </a:solidFill>
                <a:latin typeface="Calibri" pitchFamily="34" charset="0"/>
              </a:rPr>
              <a:t>Colonisation</a:t>
            </a:r>
          </a:p>
          <a:p>
            <a:pPr eaLnBrk="1" hangingPunct="1"/>
            <a:endParaRPr lang="en-GB" altLang="en-US" sz="1200" b="1" u="sng" dirty="0">
              <a:solidFill>
                <a:srgbClr val="FFFFFF"/>
              </a:solidFill>
              <a:latin typeface="Calibri" pitchFamily="34" charset="0"/>
            </a:endParaRPr>
          </a:p>
          <a:p>
            <a:pPr marL="342900" indent="-342900" eaLnBrk="1" hangingPunct="1">
              <a:buFont typeface="Arial" panose="020B0604020202020204" pitchFamily="34" charset="0"/>
              <a:buChar char="•"/>
            </a:pPr>
            <a:r>
              <a:rPr lang="en-GB" altLang="en-US" sz="2400" dirty="0">
                <a:solidFill>
                  <a:srgbClr val="D6EC02"/>
                </a:solidFill>
                <a:latin typeface="Calibri" pitchFamily="34" charset="0"/>
              </a:rPr>
              <a:t>France consolidates rule of Algerian coast and interior</a:t>
            </a:r>
          </a:p>
          <a:p>
            <a:pPr marL="342900" indent="-342900" eaLnBrk="1" hangingPunct="1">
              <a:buFont typeface="Arial" panose="020B0604020202020204" pitchFamily="34" charset="0"/>
              <a:buChar char="•"/>
            </a:pPr>
            <a:r>
              <a:rPr lang="en-GB" altLang="en-US" sz="2400" dirty="0" smtClean="0">
                <a:solidFill>
                  <a:srgbClr val="D6EC02"/>
                </a:solidFill>
                <a:latin typeface="Calibri" pitchFamily="34" charset="0"/>
              </a:rPr>
              <a:t>Settler colony: </a:t>
            </a:r>
            <a:r>
              <a:rPr lang="en-GB" altLang="en-US" sz="2400" i="1" dirty="0" smtClean="0">
                <a:solidFill>
                  <a:srgbClr val="D6EC02"/>
                </a:solidFill>
                <a:latin typeface="Calibri" pitchFamily="34" charset="0"/>
              </a:rPr>
              <a:t>colons </a:t>
            </a:r>
            <a:r>
              <a:rPr lang="en-GB" altLang="en-US" sz="2400" dirty="0">
                <a:solidFill>
                  <a:srgbClr val="D6EC02"/>
                </a:solidFill>
                <a:latin typeface="Calibri" pitchFamily="34" charset="0"/>
              </a:rPr>
              <a:t>(colonists</a:t>
            </a:r>
            <a:r>
              <a:rPr lang="en-GB" altLang="en-US" sz="2400" dirty="0" smtClean="0">
                <a:solidFill>
                  <a:srgbClr val="D6EC02"/>
                </a:solidFill>
                <a:latin typeface="Calibri" pitchFamily="34" charset="0"/>
              </a:rPr>
              <a:t>), property-owning </a:t>
            </a:r>
            <a:r>
              <a:rPr lang="en-GB" altLang="en-US" sz="2400" i="1" dirty="0">
                <a:solidFill>
                  <a:srgbClr val="D6EC02"/>
                </a:solidFill>
                <a:latin typeface="Calibri" pitchFamily="34" charset="0"/>
              </a:rPr>
              <a:t>grands </a:t>
            </a:r>
            <a:r>
              <a:rPr lang="en-GB" altLang="en-US" sz="2400" i="1" dirty="0" smtClean="0">
                <a:solidFill>
                  <a:srgbClr val="D6EC02"/>
                </a:solidFill>
                <a:latin typeface="Calibri" pitchFamily="34" charset="0"/>
              </a:rPr>
              <a:t>colons</a:t>
            </a:r>
            <a:r>
              <a:rPr lang="en-GB" altLang="en-US" sz="2400" dirty="0" smtClean="0">
                <a:solidFill>
                  <a:srgbClr val="D6EC02"/>
                </a:solidFill>
                <a:latin typeface="Calibri" pitchFamily="34" charset="0"/>
              </a:rPr>
              <a:t> but also lower-classes</a:t>
            </a:r>
            <a:r>
              <a:rPr lang="en-GB" altLang="en-US" sz="2400" i="1" dirty="0" smtClean="0">
                <a:solidFill>
                  <a:srgbClr val="D6EC02"/>
                </a:solidFill>
                <a:latin typeface="Calibri" pitchFamily="34" charset="0"/>
              </a:rPr>
              <a:t> </a:t>
            </a:r>
            <a:r>
              <a:rPr lang="en-GB" altLang="en-US" sz="2400" dirty="0" smtClean="0">
                <a:solidFill>
                  <a:srgbClr val="D6EC02"/>
                </a:solidFill>
                <a:latin typeface="Calibri" pitchFamily="34" charset="0"/>
              </a:rPr>
              <a:t>from France and elsewhere in Europe</a:t>
            </a:r>
            <a:endParaRPr lang="en-GB" altLang="en-US" sz="2400" dirty="0">
              <a:solidFill>
                <a:srgbClr val="D6EC02"/>
              </a:solidFill>
              <a:latin typeface="Calibri" pitchFamily="34" charset="0"/>
            </a:endParaRPr>
          </a:p>
          <a:p>
            <a:pPr marL="342900" indent="-342900" eaLnBrk="1" hangingPunct="1">
              <a:buFont typeface="Arial" panose="020B0604020202020204" pitchFamily="34" charset="0"/>
              <a:buChar char="•"/>
            </a:pPr>
            <a:r>
              <a:rPr lang="en-GB" altLang="en-US" sz="2400" dirty="0">
                <a:solidFill>
                  <a:srgbClr val="D6EC02"/>
                </a:solidFill>
                <a:latin typeface="Calibri" pitchFamily="34" charset="0"/>
              </a:rPr>
              <a:t>Parisian revolutionaries of 1848 forcibly exiled to Algiers</a:t>
            </a:r>
          </a:p>
          <a:p>
            <a:pPr marL="342900" indent="-342900" eaLnBrk="1" hangingPunct="1">
              <a:buFont typeface="Arial" panose="020B0604020202020204" pitchFamily="34" charset="0"/>
              <a:buChar char="•"/>
            </a:pPr>
            <a:r>
              <a:rPr lang="en-GB" altLang="en-US" sz="2400" dirty="0" smtClean="0">
                <a:solidFill>
                  <a:srgbClr val="D6EC02"/>
                </a:solidFill>
                <a:latin typeface="Calibri" pitchFamily="34" charset="0"/>
              </a:rPr>
              <a:t>From </a:t>
            </a:r>
            <a:r>
              <a:rPr lang="en-GB" altLang="en-US" sz="2400" dirty="0">
                <a:solidFill>
                  <a:srgbClr val="D6EC02"/>
                </a:solidFill>
                <a:latin typeface="Calibri" pitchFamily="34" charset="0"/>
              </a:rPr>
              <a:t>1848 until independence, Algeria administered as </a:t>
            </a:r>
            <a:r>
              <a:rPr lang="en-GB" altLang="en-US" sz="2400" dirty="0" smtClean="0">
                <a:solidFill>
                  <a:srgbClr val="D6EC02"/>
                </a:solidFill>
                <a:latin typeface="Calibri" pitchFamily="34" charset="0"/>
              </a:rPr>
              <a:t>a province of France, with </a:t>
            </a:r>
            <a:r>
              <a:rPr lang="en-GB" altLang="en-US" sz="2400" i="1" dirty="0" err="1" smtClean="0">
                <a:solidFill>
                  <a:srgbClr val="D6EC02"/>
                </a:solidFill>
                <a:latin typeface="Calibri" pitchFamily="34" charset="0"/>
              </a:rPr>
              <a:t>départements</a:t>
            </a:r>
            <a:r>
              <a:rPr lang="en-GB" altLang="en-US" sz="2400" dirty="0" smtClean="0">
                <a:solidFill>
                  <a:srgbClr val="D6EC02"/>
                </a:solidFill>
                <a:latin typeface="Calibri" pitchFamily="34" charset="0"/>
              </a:rPr>
              <a:t> represented in French politics </a:t>
            </a:r>
          </a:p>
          <a:p>
            <a:pPr eaLnBrk="1" hangingPunct="1"/>
            <a:r>
              <a:rPr lang="en-GB" altLang="en-US" i="1" dirty="0" smtClean="0"/>
              <a:t> </a:t>
            </a:r>
            <a:r>
              <a:rPr lang="en-GB" altLang="en-US" sz="2400" dirty="0" smtClean="0">
                <a:solidFill>
                  <a:srgbClr val="D6EC02"/>
                </a:solidFill>
                <a:latin typeface="Calibri" pitchFamily="34" charset="0"/>
              </a:rPr>
              <a:t> </a:t>
            </a:r>
            <a:endParaRPr lang="en-GB" altLang="en-US" sz="2400" dirty="0">
              <a:solidFill>
                <a:srgbClr val="D6EC02"/>
              </a:solidFill>
              <a:latin typeface="Calibri" pitchFamily="34" charset="0"/>
            </a:endParaRPr>
          </a:p>
          <a:p>
            <a:pPr eaLnBrk="1" hangingPunct="1">
              <a:buFontTx/>
              <a:buChar char="•"/>
            </a:pPr>
            <a:endParaRPr lang="en-GB" altLang="en-US" sz="2400" dirty="0">
              <a:solidFill>
                <a:srgbClr val="D6EC02"/>
              </a:solidFill>
              <a:latin typeface="Calibri" pitchFamily="34" charset="0"/>
            </a:endParaRPr>
          </a:p>
          <a:p>
            <a:pPr eaLnBrk="1" hangingPunct="1">
              <a:buFontTx/>
              <a:buChar char="•"/>
            </a:pPr>
            <a:endParaRPr lang="en-GB" altLang="en-US" sz="2400" dirty="0">
              <a:solidFill>
                <a:srgbClr val="D6EC02"/>
              </a:solidFill>
              <a:latin typeface="Calibri" pitchFamily="34" charset="0"/>
            </a:endParaRPr>
          </a:p>
        </p:txBody>
      </p:sp>
      <p:sp>
        <p:nvSpPr>
          <p:cNvPr id="13316"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13317" name="Picture 6" descr="File:French Algeria evolution 1830-1962 map-fr.sv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60032" y="1"/>
            <a:ext cx="4283968" cy="4254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0"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983924" y="4123517"/>
            <a:ext cx="3115230" cy="27452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5" name="Picture 2" descr="http://algeroisementvotre.free.fr/site1000/alger00/alger00c/alger11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13" y="3212976"/>
            <a:ext cx="6173399" cy="3760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descr="image"/>
          <p:cNvPicPr/>
          <p:nvPr/>
        </p:nvPicPr>
        <p:blipFill>
          <a:blip r:embed="rId4">
            <a:extLst>
              <a:ext uri="{28A0092B-C50C-407E-A947-70E740481C1C}">
                <a14:useLocalDpi xmlns:a14="http://schemas.microsoft.com/office/drawing/2010/main" val="0"/>
              </a:ext>
            </a:extLst>
          </a:blip>
          <a:srcRect/>
          <a:stretch>
            <a:fillRect/>
          </a:stretch>
        </p:blipFill>
        <p:spPr bwMode="auto">
          <a:xfrm>
            <a:off x="-58001" y="931071"/>
            <a:ext cx="2037713" cy="2569937"/>
          </a:xfrm>
          <a:prstGeom prst="rect">
            <a:avLst/>
          </a:prstGeom>
          <a:noFill/>
          <a:ln>
            <a:noFill/>
          </a:ln>
        </p:spPr>
      </p:pic>
      <p:sp>
        <p:nvSpPr>
          <p:cNvPr id="12" name="Oval 11"/>
          <p:cNvSpPr/>
          <p:nvPr/>
        </p:nvSpPr>
        <p:spPr>
          <a:xfrm>
            <a:off x="499186" y="2000352"/>
            <a:ext cx="688438" cy="288032"/>
          </a:xfrm>
          <a:prstGeom prst="ellipse">
            <a:avLst/>
          </a:prstGeom>
          <a:solidFill>
            <a:srgbClr val="FF0000">
              <a:alpha val="0"/>
            </a:srgb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6" descr="Alger_Place_du_Gouvernement"/>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671672" y="-3175"/>
            <a:ext cx="5508104" cy="3916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14"/>
          <p:cNvSpPr/>
          <p:nvPr/>
        </p:nvSpPr>
        <p:spPr>
          <a:xfrm>
            <a:off x="-26988" y="6350"/>
            <a:ext cx="9159876" cy="1096363"/>
          </a:xfrm>
          <a:prstGeom prst="rect">
            <a:avLst/>
          </a:prstGeom>
        </p:spPr>
        <p:txBody>
          <a:bodyPr lIns="540000" tIns="360000" rIns="540000" bIns="360000">
            <a:spAutoFit/>
          </a:bodyPr>
          <a:lstStyle/>
          <a:p>
            <a:pPr>
              <a:defRPr/>
            </a:pPr>
            <a:r>
              <a:rPr lang="en-GB" sz="2400" b="1" u="sng" dirty="0" smtClean="0">
                <a:solidFill>
                  <a:srgbClr val="FF0000"/>
                </a:solidFill>
                <a:effectLst>
                  <a:outerShdw blurRad="38100" dist="38100" dir="2700000" algn="tl">
                    <a:srgbClr val="000000"/>
                  </a:outerShdw>
                </a:effectLst>
                <a:latin typeface="Calibri" pitchFamily="34" charset="0"/>
              </a:rPr>
              <a:t>4. Colonial Algiers: </a:t>
            </a:r>
            <a:r>
              <a:rPr lang="en-GB" sz="2400" b="1" u="sng" dirty="0">
                <a:solidFill>
                  <a:srgbClr val="FF0000"/>
                </a:solidFill>
                <a:effectLst>
                  <a:outerShdw blurRad="38100" dist="38100" dir="2700000" algn="tl">
                    <a:srgbClr val="000000"/>
                  </a:outerShdw>
                </a:effectLst>
                <a:latin typeface="Calibri" pitchFamily="34" charset="0"/>
              </a:rPr>
              <a:t>Symbolism of French Rule</a:t>
            </a:r>
          </a:p>
        </p:txBody>
      </p:sp>
      <p:pic>
        <p:nvPicPr>
          <p:cNvPr id="2" name="Picture 1"/>
          <p:cNvPicPr>
            <a:picLocks noChangeAspect="1"/>
          </p:cNvPicPr>
          <p:nvPr/>
        </p:nvPicPr>
        <p:blipFill>
          <a:blip r:embed="rId6"/>
          <a:stretch>
            <a:fillRect/>
          </a:stretch>
        </p:blipFill>
        <p:spPr>
          <a:xfrm>
            <a:off x="6874364" y="3290614"/>
            <a:ext cx="2269636" cy="3605636"/>
          </a:xfrm>
          <a:prstGeom prst="rect">
            <a:avLst/>
          </a:prstGeom>
        </p:spPr>
      </p:pic>
      <p:sp>
        <p:nvSpPr>
          <p:cNvPr id="17" name="Rectangle 16"/>
          <p:cNvSpPr/>
          <p:nvPr/>
        </p:nvSpPr>
        <p:spPr>
          <a:xfrm>
            <a:off x="2029010" y="1278958"/>
            <a:ext cx="2304256" cy="1569660"/>
          </a:xfrm>
          <a:prstGeom prst="rect">
            <a:avLst/>
          </a:prstGeom>
        </p:spPr>
        <p:txBody>
          <a:bodyPr wrap="square">
            <a:spAutoFit/>
          </a:bodyPr>
          <a:lstStyle/>
          <a:p>
            <a:pPr>
              <a:defRPr/>
            </a:pPr>
            <a:r>
              <a:rPr lang="en-GB" sz="2400" b="1" dirty="0" smtClean="0">
                <a:solidFill>
                  <a:srgbClr val="FFC000"/>
                </a:solidFill>
                <a:effectLst>
                  <a:outerShdw blurRad="38100" dist="38100" dir="2700000" algn="tl">
                    <a:srgbClr val="000000">
                      <a:alpha val="43137"/>
                    </a:srgbClr>
                  </a:outerShdw>
                </a:effectLst>
                <a:latin typeface="+mn-lt"/>
                <a:cs typeface="+mn-cs"/>
              </a:rPr>
              <a:t>Place du </a:t>
            </a:r>
            <a:r>
              <a:rPr lang="en-GB" sz="2400" b="1" dirty="0" err="1" smtClean="0">
                <a:solidFill>
                  <a:srgbClr val="FFC000"/>
                </a:solidFill>
                <a:effectLst>
                  <a:outerShdw blurRad="38100" dist="38100" dir="2700000" algn="tl">
                    <a:srgbClr val="000000">
                      <a:alpha val="43137"/>
                    </a:srgbClr>
                  </a:outerShdw>
                </a:effectLst>
                <a:latin typeface="+mn-lt"/>
                <a:cs typeface="+mn-cs"/>
              </a:rPr>
              <a:t>Gouvernement</a:t>
            </a:r>
            <a:endParaRPr lang="en-GB" sz="2400" b="1" dirty="0" smtClean="0">
              <a:solidFill>
                <a:srgbClr val="FFC000"/>
              </a:solidFill>
              <a:effectLst>
                <a:outerShdw blurRad="38100" dist="38100" dir="2700000" algn="tl">
                  <a:srgbClr val="000000">
                    <a:alpha val="43137"/>
                  </a:srgbClr>
                </a:outerShdw>
              </a:effectLst>
              <a:latin typeface="+mn-lt"/>
              <a:cs typeface="+mn-cs"/>
            </a:endParaRPr>
          </a:p>
          <a:p>
            <a:pPr>
              <a:defRPr/>
            </a:pPr>
            <a:r>
              <a:rPr lang="en-GB" sz="2400" b="1" dirty="0" smtClean="0">
                <a:solidFill>
                  <a:srgbClr val="FFC000"/>
                </a:solidFill>
                <a:effectLst>
                  <a:outerShdw blurRad="38100" dist="38100" dir="2700000" algn="tl">
                    <a:srgbClr val="000000">
                      <a:alpha val="43137"/>
                    </a:srgbClr>
                  </a:outerShdw>
                </a:effectLst>
                <a:latin typeface="+mn-lt"/>
                <a:cs typeface="+mn-cs"/>
              </a:rPr>
              <a:t>[now Place des Martyrs]</a:t>
            </a:r>
          </a:p>
        </p:txBody>
      </p:sp>
      <p:sp>
        <p:nvSpPr>
          <p:cNvPr id="3" name="Rectangle 2"/>
          <p:cNvSpPr/>
          <p:nvPr/>
        </p:nvSpPr>
        <p:spPr>
          <a:xfrm>
            <a:off x="6430907" y="327148"/>
            <a:ext cx="2481770" cy="369332"/>
          </a:xfrm>
          <a:prstGeom prst="rect">
            <a:avLst/>
          </a:prstGeom>
        </p:spPr>
        <p:txBody>
          <a:bodyPr wrap="none">
            <a:spAutoFit/>
          </a:bodyPr>
          <a:lstStyle/>
          <a:p>
            <a:pPr>
              <a:defRPr/>
            </a:pPr>
            <a:r>
              <a:rPr lang="en-GB" b="1" dirty="0">
                <a:solidFill>
                  <a:srgbClr val="FF0000"/>
                </a:solidFill>
                <a:latin typeface="+mj-lt"/>
              </a:rPr>
              <a:t>Mosque </a:t>
            </a:r>
            <a:r>
              <a:rPr lang="en-GB" b="1" dirty="0" err="1">
                <a:solidFill>
                  <a:srgbClr val="FF0000"/>
                </a:solidFill>
                <a:latin typeface="+mj-lt"/>
              </a:rPr>
              <a:t>Djemaa</a:t>
            </a:r>
            <a:r>
              <a:rPr lang="en-GB" b="1" dirty="0">
                <a:solidFill>
                  <a:srgbClr val="FF0000"/>
                </a:solidFill>
                <a:latin typeface="+mj-lt"/>
              </a:rPr>
              <a:t> </a:t>
            </a:r>
            <a:r>
              <a:rPr lang="en-GB" b="1" dirty="0" err="1">
                <a:solidFill>
                  <a:srgbClr val="FF0000"/>
                </a:solidFill>
                <a:latin typeface="+mj-lt"/>
              </a:rPr>
              <a:t>Djedid</a:t>
            </a:r>
            <a:r>
              <a:rPr lang="en-GB" b="1" dirty="0">
                <a:solidFill>
                  <a:srgbClr val="FF0000"/>
                </a:solidFill>
                <a:latin typeface="+mj-lt"/>
              </a:rPr>
              <a:t> </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pic>
        <p:nvPicPr>
          <p:cNvPr id="14339" name="Picture 6" descr="Alger_Place_du_Gouvernemen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32138" y="0"/>
            <a:ext cx="6011862" cy="427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p:cNvSpPr/>
          <p:nvPr/>
        </p:nvSpPr>
        <p:spPr>
          <a:xfrm>
            <a:off x="-26988" y="6350"/>
            <a:ext cx="9159876" cy="1459879"/>
          </a:xfrm>
          <a:prstGeom prst="rect">
            <a:avLst/>
          </a:prstGeom>
        </p:spPr>
        <p:txBody>
          <a:bodyPr lIns="540000" tIns="540000" rIns="540000" bIns="540000">
            <a:spAutoFit/>
          </a:bodyPr>
          <a:lstStyle/>
          <a:p>
            <a:pPr>
              <a:defRPr/>
            </a:pPr>
            <a:r>
              <a:rPr lang="en-GB" sz="2400" b="1" u="sng" dirty="0" smtClean="0">
                <a:solidFill>
                  <a:srgbClr val="FF0000"/>
                </a:solidFill>
                <a:effectLst>
                  <a:outerShdw blurRad="38100" dist="38100" dir="2700000" algn="tl">
                    <a:srgbClr val="000000"/>
                  </a:outerShdw>
                </a:effectLst>
                <a:latin typeface="Calibri" pitchFamily="34" charset="0"/>
              </a:rPr>
              <a:t>4. Colonial Algiers: </a:t>
            </a:r>
            <a:r>
              <a:rPr lang="en-GB" sz="2400" b="1" u="sng" dirty="0">
                <a:solidFill>
                  <a:srgbClr val="FF0000"/>
                </a:solidFill>
                <a:effectLst>
                  <a:outerShdw blurRad="38100" dist="38100" dir="2700000" algn="tl">
                    <a:srgbClr val="000000"/>
                  </a:outerShdw>
                </a:effectLst>
                <a:latin typeface="Calibri" pitchFamily="34" charset="0"/>
              </a:rPr>
              <a:t>Symbolism of French Rule</a:t>
            </a:r>
          </a:p>
        </p:txBody>
      </p:sp>
      <p:sp>
        <p:nvSpPr>
          <p:cNvPr id="2" name="Rectangle 8"/>
          <p:cNvSpPr/>
          <p:nvPr/>
        </p:nvSpPr>
        <p:spPr>
          <a:xfrm>
            <a:off x="0" y="3723686"/>
            <a:ext cx="9144000" cy="3398871"/>
          </a:xfrm>
          <a:prstGeom prst="rect">
            <a:avLst/>
          </a:prstGeom>
        </p:spPr>
        <p:txBody>
          <a:bodyPr wrap="square" lIns="540000" tIns="540000" rIns="540000" bIns="540000">
            <a:spAutoFit/>
          </a:bodyPr>
          <a:lstStyle/>
          <a:p>
            <a:pPr algn="just">
              <a:defRPr/>
            </a:pPr>
            <a:r>
              <a:rPr lang="en-GB" b="1" dirty="0" smtClean="0">
                <a:solidFill>
                  <a:srgbClr val="FFFF00"/>
                </a:solidFill>
                <a:effectLst>
                  <a:outerShdw blurRad="38100" dist="38100" dir="2700000" algn="tl">
                    <a:srgbClr val="000000"/>
                  </a:outerShdw>
                </a:effectLst>
                <a:latin typeface="+mn-lt"/>
              </a:rPr>
              <a:t>“Three more stops and it was the end of the line where [school]children got off [the tram]. This square, bordered on three sides by trees and buildings with arcades, opened out to the white mosque and, beyond it, the expanse of the port. In its centre </a:t>
            </a:r>
            <a:r>
              <a:rPr lang="en-GB" b="1" dirty="0">
                <a:solidFill>
                  <a:srgbClr val="FFFF00"/>
                </a:solidFill>
                <a:effectLst>
                  <a:outerShdw blurRad="38100" dist="38100" dir="2700000" algn="tl">
                    <a:srgbClr val="000000"/>
                  </a:outerShdw>
                </a:effectLst>
                <a:latin typeface="+mn-lt"/>
              </a:rPr>
              <a:t>stood </a:t>
            </a:r>
            <a:r>
              <a:rPr lang="en-GB" b="1" dirty="0" smtClean="0">
                <a:solidFill>
                  <a:srgbClr val="FFFF00"/>
                </a:solidFill>
                <a:effectLst>
                  <a:outerShdw blurRad="38100" dist="38100" dir="2700000" algn="tl">
                    <a:srgbClr val="000000"/>
                  </a:outerShdw>
                </a:effectLst>
                <a:latin typeface="+mn-lt"/>
              </a:rPr>
              <a:t>the statue </a:t>
            </a:r>
            <a:r>
              <a:rPr lang="en-GB" b="1" dirty="0">
                <a:solidFill>
                  <a:srgbClr val="FFFF00"/>
                </a:solidFill>
                <a:effectLst>
                  <a:outerShdw blurRad="38100" dist="38100" dir="2700000" algn="tl">
                    <a:srgbClr val="000000"/>
                  </a:outerShdw>
                </a:effectLst>
                <a:latin typeface="+mn-lt"/>
              </a:rPr>
              <a:t>of Duke of </a:t>
            </a:r>
            <a:r>
              <a:rPr lang="en-GB" b="1" dirty="0" err="1" smtClean="0">
                <a:solidFill>
                  <a:srgbClr val="FFFF00"/>
                </a:solidFill>
                <a:effectLst>
                  <a:outerShdw blurRad="38100" dist="38100" dir="2700000" algn="tl">
                    <a:srgbClr val="000000"/>
                  </a:outerShdw>
                </a:effectLst>
                <a:latin typeface="+mn-lt"/>
              </a:rPr>
              <a:t>Orlêans</a:t>
            </a:r>
            <a:r>
              <a:rPr lang="en-GB" b="1" dirty="0" smtClean="0">
                <a:solidFill>
                  <a:srgbClr val="FFFF00"/>
                </a:solidFill>
                <a:effectLst>
                  <a:outerShdw blurRad="38100" dist="38100" dir="2700000" algn="tl">
                    <a:srgbClr val="000000"/>
                  </a:outerShdw>
                </a:effectLst>
                <a:latin typeface="+mn-lt"/>
              </a:rPr>
              <a:t> on a prancing horse, all </a:t>
            </a:r>
            <a:r>
              <a:rPr lang="en-GB" b="1" dirty="0" err="1">
                <a:solidFill>
                  <a:srgbClr val="FFFF00"/>
                </a:solidFill>
                <a:effectLst>
                  <a:outerShdw blurRad="38100" dist="38100" dir="2700000" algn="tl">
                    <a:srgbClr val="000000"/>
                  </a:outerShdw>
                </a:effectLst>
                <a:latin typeface="+mn-lt"/>
              </a:rPr>
              <a:t>v</a:t>
            </a:r>
            <a:r>
              <a:rPr lang="en-GB" b="1" dirty="0" err="1" smtClean="0">
                <a:solidFill>
                  <a:srgbClr val="FFFF00"/>
                </a:solidFill>
                <a:effectLst>
                  <a:outerShdw blurRad="38100" dist="38100" dir="2700000" algn="tl">
                    <a:srgbClr val="000000"/>
                  </a:outerShdw>
                </a:effectLst>
                <a:latin typeface="+mn-lt"/>
              </a:rPr>
              <a:t>erdigris</a:t>
            </a:r>
            <a:r>
              <a:rPr lang="en-GB" b="1" dirty="0" smtClean="0">
                <a:solidFill>
                  <a:srgbClr val="FFFF00"/>
                </a:solidFill>
                <a:effectLst>
                  <a:outerShdw blurRad="38100" dist="38100" dir="2700000" algn="tl">
                    <a:srgbClr val="000000"/>
                  </a:outerShdw>
                </a:effectLst>
                <a:latin typeface="+mn-lt"/>
              </a:rPr>
              <a:t> [green weathering] under the dazzling </a:t>
            </a:r>
            <a:r>
              <a:rPr lang="en-GB" b="1" dirty="0" smtClean="0">
                <a:solidFill>
                  <a:srgbClr val="FFFF00"/>
                </a:solidFill>
                <a:effectLst>
                  <a:outerShdw blurRad="38100" dist="38100" dir="2700000" algn="tl">
                    <a:srgbClr val="000000"/>
                  </a:outerShdw>
                </a:effectLst>
                <a:latin typeface="+mn-lt"/>
              </a:rPr>
              <a:t>sky but </a:t>
            </a:r>
            <a:r>
              <a:rPr lang="en-GB" b="1" dirty="0" smtClean="0">
                <a:solidFill>
                  <a:srgbClr val="FFFF00"/>
                </a:solidFill>
                <a:effectLst>
                  <a:outerShdw blurRad="38100" dist="38100" dir="2700000" algn="tl">
                    <a:srgbClr val="000000"/>
                  </a:outerShdw>
                </a:effectLst>
                <a:latin typeface="+mn-lt"/>
              </a:rPr>
              <a:t>in bad weather the </a:t>
            </a:r>
            <a:r>
              <a:rPr lang="en-GB" b="1" dirty="0" smtClean="0">
                <a:solidFill>
                  <a:srgbClr val="FFFF00"/>
                </a:solidFill>
                <a:effectLst>
                  <a:outerShdw blurRad="38100" dist="38100" dir="2700000" algn="tl">
                    <a:srgbClr val="000000"/>
                  </a:outerShdw>
                </a:effectLst>
                <a:latin typeface="+mn-lt"/>
              </a:rPr>
              <a:t>bronze </a:t>
            </a:r>
            <a:r>
              <a:rPr lang="en-GB" b="1" dirty="0" smtClean="0">
                <a:solidFill>
                  <a:srgbClr val="FFFF00"/>
                </a:solidFill>
                <a:effectLst>
                  <a:outerShdw blurRad="38100" dist="38100" dir="2700000" algn="tl">
                    <a:srgbClr val="000000"/>
                  </a:outerShdw>
                </a:effectLst>
                <a:latin typeface="+mn-lt"/>
              </a:rPr>
              <a:t>turned black and dripped </a:t>
            </a:r>
            <a:r>
              <a:rPr lang="en-GB" b="1" dirty="0">
                <a:solidFill>
                  <a:srgbClr val="FFFF00"/>
                </a:solidFill>
                <a:effectLst>
                  <a:outerShdw blurRad="38100" dist="38100" dir="2700000" algn="tl">
                    <a:srgbClr val="000000"/>
                  </a:outerShdw>
                </a:effectLst>
                <a:latin typeface="+mn-lt"/>
              </a:rPr>
              <a:t>r</a:t>
            </a:r>
            <a:r>
              <a:rPr lang="en-GB" b="1" dirty="0" smtClean="0">
                <a:solidFill>
                  <a:srgbClr val="FFFF00"/>
                </a:solidFill>
                <a:effectLst>
                  <a:outerShdw blurRad="38100" dist="38100" dir="2700000" algn="tl">
                    <a:srgbClr val="000000"/>
                  </a:outerShdw>
                </a:effectLst>
                <a:latin typeface="+mn-lt"/>
              </a:rPr>
              <a:t>ainwater, whil</a:t>
            </a:r>
            <a:r>
              <a:rPr lang="en-GB" b="1" dirty="0">
                <a:solidFill>
                  <a:srgbClr val="FFFF00"/>
                </a:solidFill>
                <a:effectLst>
                  <a:outerShdw blurRad="38100" dist="38100" dir="2700000" algn="tl">
                    <a:srgbClr val="000000"/>
                  </a:outerShdw>
                </a:effectLst>
                <a:latin typeface="+mn-lt"/>
              </a:rPr>
              <a:t>e</a:t>
            </a:r>
            <a:r>
              <a:rPr lang="en-GB" b="1" dirty="0" smtClean="0">
                <a:solidFill>
                  <a:srgbClr val="FFFF00"/>
                </a:solidFill>
                <a:effectLst>
                  <a:outerShdw blurRad="38100" dist="38100" dir="2700000" algn="tl">
                    <a:srgbClr val="000000"/>
                  </a:outerShdw>
                </a:effectLst>
                <a:latin typeface="+mn-lt"/>
              </a:rPr>
              <a:t> </a:t>
            </a:r>
            <a:r>
              <a:rPr lang="en-GB" b="1" dirty="0" smtClean="0">
                <a:solidFill>
                  <a:srgbClr val="FFFF00"/>
                </a:solidFill>
                <a:effectLst>
                  <a:outerShdw blurRad="38100" dist="38100" dir="2700000" algn="tl">
                    <a:srgbClr val="000000"/>
                  </a:outerShdw>
                </a:effectLst>
                <a:latin typeface="+mn-lt"/>
              </a:rPr>
              <a:t>from the horse’s tail water trickled endlessly into the narrow little garden protected by the railing that framed the monument.”   </a:t>
            </a:r>
            <a:endParaRPr lang="en-GB" b="1" dirty="0">
              <a:solidFill>
                <a:srgbClr val="FFFF00"/>
              </a:solidFill>
              <a:effectLst>
                <a:outerShdw blurRad="38100" dist="38100" dir="2700000" algn="tl">
                  <a:srgbClr val="000000"/>
                </a:outerShdw>
              </a:effectLst>
              <a:latin typeface="+mn-lt"/>
              <a:cs typeface="+mn-cs"/>
            </a:endParaRPr>
          </a:p>
          <a:p>
            <a:pPr marL="342900" indent="-342900" algn="r">
              <a:buFontTx/>
              <a:buChar char="-"/>
              <a:defRPr/>
            </a:pPr>
            <a:r>
              <a:rPr lang="en-GB" b="1" dirty="0" smtClean="0">
                <a:solidFill>
                  <a:srgbClr val="FFFF00"/>
                </a:solidFill>
                <a:latin typeface="+mn-lt"/>
                <a:cs typeface="+mn-cs"/>
              </a:rPr>
              <a:t>Albert Camus</a:t>
            </a:r>
            <a:r>
              <a:rPr lang="en-GB" b="1" i="1" dirty="0" smtClean="0">
                <a:solidFill>
                  <a:srgbClr val="FFFF00"/>
                </a:solidFill>
                <a:latin typeface="+mn-lt"/>
                <a:cs typeface="+mn-cs"/>
              </a:rPr>
              <a:t>, The First Man </a:t>
            </a:r>
            <a:r>
              <a:rPr lang="en-GB" b="1" dirty="0" smtClean="0">
                <a:solidFill>
                  <a:srgbClr val="FFFF00"/>
                </a:solidFill>
                <a:latin typeface="+mn-lt"/>
                <a:cs typeface="+mn-cs"/>
              </a:rPr>
              <a:t>(London: Hamish Hamilton, 1995), p. 167</a:t>
            </a:r>
            <a:endParaRPr lang="en-GB" sz="2400" dirty="0">
              <a:solidFill>
                <a:srgbClr val="FFFF00"/>
              </a:solidFill>
              <a:latin typeface="+mn-lt"/>
              <a:cs typeface="+mn-cs"/>
            </a:endParaRPr>
          </a:p>
        </p:txBody>
      </p:sp>
      <p:pic>
        <p:nvPicPr>
          <p:cNvPr id="14342" name="Picture 2"/>
          <p:cNvPicPr>
            <a:picLocks noChangeAspect="1" noChangeArrowheads="1"/>
          </p:cNvPicPr>
          <p:nvPr/>
        </p:nvPicPr>
        <p:blipFill>
          <a:blip r:embed="rId4">
            <a:extLst>
              <a:ext uri="{28A0092B-C50C-407E-A947-70E740481C1C}">
                <a14:useLocalDpi xmlns:a14="http://schemas.microsoft.com/office/drawing/2010/main" val="0"/>
              </a:ext>
            </a:extLst>
          </a:blip>
          <a:srcRect t="9364" b="13904"/>
          <a:stretch>
            <a:fillRect/>
          </a:stretch>
        </p:blipFill>
        <p:spPr bwMode="auto">
          <a:xfrm>
            <a:off x="178306" y="1803459"/>
            <a:ext cx="3336752" cy="19202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99516" y="993775"/>
            <a:ext cx="6174667" cy="830997"/>
          </a:xfrm>
          <a:prstGeom prst="rect">
            <a:avLst/>
          </a:prstGeom>
        </p:spPr>
        <p:txBody>
          <a:bodyPr wrap="square">
            <a:spAutoFit/>
          </a:bodyPr>
          <a:lstStyle/>
          <a:p>
            <a:pPr>
              <a:defRPr/>
            </a:pPr>
            <a:r>
              <a:rPr lang="en-GB" sz="2400" b="1" dirty="0">
                <a:solidFill>
                  <a:srgbClr val="FFC000"/>
                </a:solidFill>
                <a:effectLst>
                  <a:outerShdw blurRad="38100" dist="38100" dir="2700000" algn="tl">
                    <a:srgbClr val="000000">
                      <a:alpha val="43137"/>
                    </a:srgbClr>
                  </a:outerShdw>
                </a:effectLst>
                <a:latin typeface="+mn-lt"/>
                <a:cs typeface="+mn-cs"/>
              </a:rPr>
              <a:t>Place du </a:t>
            </a:r>
            <a:r>
              <a:rPr lang="en-GB" sz="2400" b="1" dirty="0" err="1" smtClean="0">
                <a:solidFill>
                  <a:srgbClr val="FFC000"/>
                </a:solidFill>
                <a:effectLst>
                  <a:outerShdw blurRad="38100" dist="38100" dir="2700000" algn="tl">
                    <a:srgbClr val="000000">
                      <a:alpha val="43137"/>
                    </a:srgbClr>
                  </a:outerShdw>
                </a:effectLst>
                <a:latin typeface="+mn-lt"/>
                <a:cs typeface="+mn-cs"/>
              </a:rPr>
              <a:t>Gouvernement</a:t>
            </a:r>
            <a:r>
              <a:rPr lang="en-GB" sz="2400" b="1" dirty="0" smtClean="0">
                <a:solidFill>
                  <a:srgbClr val="FFC000"/>
                </a:solidFill>
                <a:effectLst>
                  <a:outerShdw blurRad="38100" dist="38100" dir="2700000" algn="tl">
                    <a:srgbClr val="000000">
                      <a:alpha val="43137"/>
                    </a:srgbClr>
                  </a:outerShdw>
                </a:effectLst>
                <a:latin typeface="+mn-lt"/>
                <a:cs typeface="+mn-cs"/>
              </a:rPr>
              <a:t> </a:t>
            </a:r>
          </a:p>
          <a:p>
            <a:pPr>
              <a:defRPr/>
            </a:pPr>
            <a:r>
              <a:rPr lang="en-GB" sz="2400" b="1" dirty="0" smtClean="0">
                <a:solidFill>
                  <a:srgbClr val="FFC000"/>
                </a:solidFill>
                <a:effectLst>
                  <a:outerShdw blurRad="38100" dist="38100" dir="2700000" algn="tl">
                    <a:srgbClr val="000000">
                      <a:alpha val="43137"/>
                    </a:srgbClr>
                  </a:outerShdw>
                </a:effectLst>
                <a:latin typeface="+mn-lt"/>
                <a:cs typeface="+mn-cs"/>
              </a:rPr>
              <a:t>Statue of Duke of </a:t>
            </a:r>
            <a:r>
              <a:rPr lang="en-GB" sz="2400" b="1" dirty="0" err="1" smtClean="0">
                <a:solidFill>
                  <a:srgbClr val="FFC000"/>
                </a:solidFill>
                <a:effectLst>
                  <a:outerShdw blurRad="38100" dist="38100" dir="2700000" algn="tl">
                    <a:srgbClr val="000000">
                      <a:alpha val="43137"/>
                    </a:srgbClr>
                  </a:outerShdw>
                </a:effectLst>
                <a:latin typeface="+mn-lt"/>
                <a:cs typeface="+mn-cs"/>
              </a:rPr>
              <a:t>Orlêans</a:t>
            </a:r>
            <a:r>
              <a:rPr lang="en-GB" sz="2400" b="1" dirty="0" smtClean="0">
                <a:solidFill>
                  <a:srgbClr val="FFC000"/>
                </a:solidFill>
                <a:effectLst>
                  <a:outerShdw blurRad="38100" dist="38100" dir="2700000" algn="tl">
                    <a:srgbClr val="000000">
                      <a:alpha val="43137"/>
                    </a:srgbClr>
                  </a:outerShdw>
                </a:effectLst>
                <a:latin typeface="+mn-lt"/>
                <a:cs typeface="+mn-cs"/>
              </a:rPr>
              <a:t> (built 1845)  </a:t>
            </a:r>
            <a:endParaRPr lang="en-GB" sz="2400" b="1" dirty="0">
              <a:solidFill>
                <a:srgbClr val="FFC000"/>
              </a:solidFill>
              <a:effectLst>
                <a:outerShdw blurRad="38100" dist="38100" dir="2700000" algn="tl">
                  <a:srgbClr val="000000">
                    <a:alpha val="43137"/>
                  </a:srgbClr>
                </a:outerShdw>
              </a:effectLst>
              <a:latin typeface="+mn-lt"/>
              <a:cs typeface="+mn-cs"/>
            </a:endParaRPr>
          </a:p>
        </p:txBody>
      </p:sp>
    </p:spTree>
    <p:extLst>
      <p:ext uri="{BB962C8B-B14F-4D97-AF65-F5344CB8AC3E}">
        <p14:creationId xmlns:p14="http://schemas.microsoft.com/office/powerpoint/2010/main" val="176069657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pic>
        <p:nvPicPr>
          <p:cNvPr id="14339" name="Picture 6" descr="Alger_Place_du_Gouvernemen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132138" y="0"/>
            <a:ext cx="6011862" cy="427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p:cNvSpPr/>
          <p:nvPr/>
        </p:nvSpPr>
        <p:spPr>
          <a:xfrm>
            <a:off x="-26988" y="6350"/>
            <a:ext cx="9159876" cy="1459879"/>
          </a:xfrm>
          <a:prstGeom prst="rect">
            <a:avLst/>
          </a:prstGeom>
        </p:spPr>
        <p:txBody>
          <a:bodyPr lIns="540000" tIns="540000" rIns="540000" bIns="540000">
            <a:spAutoFit/>
          </a:bodyPr>
          <a:lstStyle/>
          <a:p>
            <a:pPr>
              <a:defRPr/>
            </a:pPr>
            <a:r>
              <a:rPr lang="en-GB" sz="2400" b="1" u="sng" dirty="0" smtClean="0">
                <a:solidFill>
                  <a:srgbClr val="FF0000"/>
                </a:solidFill>
                <a:effectLst>
                  <a:outerShdw blurRad="38100" dist="38100" dir="2700000" algn="tl">
                    <a:srgbClr val="000000"/>
                  </a:outerShdw>
                </a:effectLst>
                <a:latin typeface="Calibri" pitchFamily="34" charset="0"/>
              </a:rPr>
              <a:t>4. Colonial Algiers: </a:t>
            </a:r>
            <a:r>
              <a:rPr lang="en-GB" sz="2400" b="1" u="sng" dirty="0">
                <a:solidFill>
                  <a:srgbClr val="FF0000"/>
                </a:solidFill>
                <a:effectLst>
                  <a:outerShdw blurRad="38100" dist="38100" dir="2700000" algn="tl">
                    <a:srgbClr val="000000"/>
                  </a:outerShdw>
                </a:effectLst>
                <a:latin typeface="Calibri" pitchFamily="34" charset="0"/>
              </a:rPr>
              <a:t>Symbolism of French Rule</a:t>
            </a:r>
          </a:p>
        </p:txBody>
      </p:sp>
      <p:sp>
        <p:nvSpPr>
          <p:cNvPr id="2" name="Rectangle 8"/>
          <p:cNvSpPr/>
          <p:nvPr/>
        </p:nvSpPr>
        <p:spPr>
          <a:xfrm>
            <a:off x="2334030" y="2867030"/>
            <a:ext cx="7031715" cy="4660755"/>
          </a:xfrm>
          <a:prstGeom prst="rect">
            <a:avLst/>
          </a:prstGeom>
        </p:spPr>
        <p:txBody>
          <a:bodyPr wrap="square" lIns="540000" tIns="540000" rIns="540000" bIns="540000">
            <a:spAutoFit/>
          </a:bodyPr>
          <a:lstStyle/>
          <a:p>
            <a:pPr algn="r">
              <a:defRPr/>
            </a:pPr>
            <a:endParaRPr lang="en-GB" sz="2400" b="1" dirty="0" smtClean="0">
              <a:solidFill>
                <a:srgbClr val="FFFF00"/>
              </a:solidFill>
              <a:effectLst>
                <a:outerShdw blurRad="38100" dist="38100" dir="2700000" algn="tl">
                  <a:srgbClr val="000000"/>
                </a:outerShdw>
              </a:effectLst>
              <a:latin typeface="+mn-lt"/>
            </a:endParaRPr>
          </a:p>
          <a:p>
            <a:pPr algn="r">
              <a:defRPr/>
            </a:pPr>
            <a:r>
              <a:rPr lang="en-GB" sz="2400" b="1" dirty="0" smtClean="0">
                <a:solidFill>
                  <a:srgbClr val="FFFF00"/>
                </a:solidFill>
                <a:effectLst>
                  <a:outerShdw blurRad="38100" dist="38100" dir="2700000" algn="tl">
                    <a:srgbClr val="000000"/>
                  </a:outerShdw>
                </a:effectLst>
                <a:latin typeface="+mn-lt"/>
              </a:rPr>
              <a:t>“… </a:t>
            </a:r>
            <a:r>
              <a:rPr lang="en-GB" sz="2400" b="1" dirty="0" smtClean="0">
                <a:solidFill>
                  <a:srgbClr val="FFFF00"/>
                </a:solidFill>
                <a:effectLst>
                  <a:outerShdw blurRad="38100" dist="38100" dir="2700000" algn="tl">
                    <a:srgbClr val="000000"/>
                  </a:outerShdw>
                </a:effectLst>
                <a:latin typeface="+mn-lt"/>
                <a:cs typeface="+mn-cs"/>
              </a:rPr>
              <a:t>A </a:t>
            </a:r>
            <a:r>
              <a:rPr lang="en-GB" sz="2400" b="1" dirty="0">
                <a:solidFill>
                  <a:srgbClr val="FFFF00"/>
                </a:solidFill>
                <a:effectLst>
                  <a:outerShdw blurRad="38100" dist="38100" dir="2700000" algn="tl">
                    <a:srgbClr val="000000"/>
                  </a:outerShdw>
                </a:effectLst>
                <a:latin typeface="+mn-lt"/>
                <a:cs typeface="+mn-cs"/>
              </a:rPr>
              <a:t>world compartmentalized, Manichaean and petrified, a world of statues: the statue of the </a:t>
            </a:r>
            <a:r>
              <a:rPr lang="en-GB" sz="2400" b="1" dirty="0" smtClean="0">
                <a:solidFill>
                  <a:srgbClr val="FFFF00"/>
                </a:solidFill>
                <a:effectLst>
                  <a:outerShdw blurRad="38100" dist="38100" dir="2700000" algn="tl">
                    <a:srgbClr val="000000"/>
                  </a:outerShdw>
                </a:effectLst>
                <a:latin typeface="+mn-lt"/>
                <a:cs typeface="+mn-cs"/>
              </a:rPr>
              <a:t>general, the </a:t>
            </a:r>
            <a:r>
              <a:rPr lang="en-GB" sz="2400" b="1" dirty="0">
                <a:solidFill>
                  <a:srgbClr val="FFFF00"/>
                </a:solidFill>
                <a:effectLst>
                  <a:outerShdw blurRad="38100" dist="38100" dir="2700000" algn="tl">
                    <a:srgbClr val="000000"/>
                  </a:outerShdw>
                </a:effectLst>
                <a:latin typeface="+mn-lt"/>
                <a:cs typeface="+mn-cs"/>
              </a:rPr>
              <a:t>statue of the engineer who built the bridge. A world cocksure of itself, crushing with its stoniness the backbones of those scarred by the whip. That is the colonial world.”</a:t>
            </a:r>
          </a:p>
          <a:p>
            <a:pPr marL="342900" indent="-342900" algn="r">
              <a:buFontTx/>
              <a:buChar char="-"/>
              <a:defRPr/>
            </a:pPr>
            <a:r>
              <a:rPr lang="en-GB" sz="1600" b="1" dirty="0">
                <a:solidFill>
                  <a:srgbClr val="FFFF00"/>
                </a:solidFill>
                <a:latin typeface="+mn-lt"/>
                <a:cs typeface="+mn-cs"/>
              </a:rPr>
              <a:t>Franz Fanon</a:t>
            </a:r>
            <a:r>
              <a:rPr lang="en-GB" sz="1600" b="1" i="1" dirty="0">
                <a:solidFill>
                  <a:srgbClr val="FFFF00"/>
                </a:solidFill>
                <a:latin typeface="+mn-lt"/>
                <a:cs typeface="+mn-cs"/>
              </a:rPr>
              <a:t>, The Wretched of the Earth</a:t>
            </a:r>
            <a:r>
              <a:rPr lang="en-GB" sz="1600" dirty="0">
                <a:solidFill>
                  <a:srgbClr val="FFFF00"/>
                </a:solidFill>
                <a:latin typeface="+mn-lt"/>
                <a:cs typeface="+mn-cs"/>
              </a:rPr>
              <a:t> </a:t>
            </a:r>
          </a:p>
          <a:p>
            <a:pPr>
              <a:defRPr/>
            </a:pPr>
            <a:endParaRPr lang="en-GB" sz="2400" dirty="0">
              <a:solidFill>
                <a:srgbClr val="FFFF00"/>
              </a:solidFill>
              <a:latin typeface="+mn-lt"/>
              <a:cs typeface="+mn-cs"/>
            </a:endParaRPr>
          </a:p>
        </p:txBody>
      </p:sp>
      <p:pic>
        <p:nvPicPr>
          <p:cNvPr id="14342" name="Picture 2"/>
          <p:cNvPicPr>
            <a:picLocks noChangeAspect="1" noChangeArrowheads="1"/>
          </p:cNvPicPr>
          <p:nvPr/>
        </p:nvPicPr>
        <p:blipFill>
          <a:blip r:embed="rId4">
            <a:extLst>
              <a:ext uri="{28A0092B-C50C-407E-A947-70E740481C1C}">
                <a14:useLocalDpi xmlns:a14="http://schemas.microsoft.com/office/drawing/2010/main" val="0"/>
              </a:ext>
            </a:extLst>
          </a:blip>
          <a:srcRect t="9364" b="13904"/>
          <a:stretch>
            <a:fillRect/>
          </a:stretch>
        </p:blipFill>
        <p:spPr bwMode="auto">
          <a:xfrm>
            <a:off x="178306" y="1803459"/>
            <a:ext cx="3336752" cy="19202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499516" y="993775"/>
            <a:ext cx="6174667" cy="830997"/>
          </a:xfrm>
          <a:prstGeom prst="rect">
            <a:avLst/>
          </a:prstGeom>
        </p:spPr>
        <p:txBody>
          <a:bodyPr wrap="square">
            <a:spAutoFit/>
          </a:bodyPr>
          <a:lstStyle/>
          <a:p>
            <a:pPr>
              <a:defRPr/>
            </a:pPr>
            <a:r>
              <a:rPr lang="en-GB" sz="2400" b="1" dirty="0">
                <a:solidFill>
                  <a:srgbClr val="FFC000"/>
                </a:solidFill>
                <a:effectLst>
                  <a:outerShdw blurRad="38100" dist="38100" dir="2700000" algn="tl">
                    <a:srgbClr val="000000">
                      <a:alpha val="43137"/>
                    </a:srgbClr>
                  </a:outerShdw>
                </a:effectLst>
                <a:latin typeface="+mn-lt"/>
                <a:cs typeface="+mn-cs"/>
              </a:rPr>
              <a:t>Place du </a:t>
            </a:r>
            <a:r>
              <a:rPr lang="en-GB" sz="2400" b="1" dirty="0" err="1" smtClean="0">
                <a:solidFill>
                  <a:srgbClr val="FFC000"/>
                </a:solidFill>
                <a:effectLst>
                  <a:outerShdw blurRad="38100" dist="38100" dir="2700000" algn="tl">
                    <a:srgbClr val="000000">
                      <a:alpha val="43137"/>
                    </a:srgbClr>
                  </a:outerShdw>
                </a:effectLst>
                <a:latin typeface="+mn-lt"/>
                <a:cs typeface="+mn-cs"/>
              </a:rPr>
              <a:t>Gouvernement</a:t>
            </a:r>
            <a:r>
              <a:rPr lang="en-GB" sz="2400" b="1" dirty="0" smtClean="0">
                <a:solidFill>
                  <a:srgbClr val="FFC000"/>
                </a:solidFill>
                <a:effectLst>
                  <a:outerShdw blurRad="38100" dist="38100" dir="2700000" algn="tl">
                    <a:srgbClr val="000000">
                      <a:alpha val="43137"/>
                    </a:srgbClr>
                  </a:outerShdw>
                </a:effectLst>
                <a:latin typeface="+mn-lt"/>
                <a:cs typeface="+mn-cs"/>
              </a:rPr>
              <a:t> </a:t>
            </a:r>
          </a:p>
          <a:p>
            <a:pPr>
              <a:defRPr/>
            </a:pPr>
            <a:r>
              <a:rPr lang="en-GB" sz="2400" b="1" dirty="0" smtClean="0">
                <a:solidFill>
                  <a:srgbClr val="FFC000"/>
                </a:solidFill>
                <a:effectLst>
                  <a:outerShdw blurRad="38100" dist="38100" dir="2700000" algn="tl">
                    <a:srgbClr val="000000">
                      <a:alpha val="43137"/>
                    </a:srgbClr>
                  </a:outerShdw>
                </a:effectLst>
                <a:latin typeface="+mn-lt"/>
                <a:cs typeface="+mn-cs"/>
              </a:rPr>
              <a:t>Statue of Duke of </a:t>
            </a:r>
            <a:r>
              <a:rPr lang="en-GB" sz="2400" b="1" dirty="0" err="1" smtClean="0">
                <a:solidFill>
                  <a:srgbClr val="FFC000"/>
                </a:solidFill>
                <a:effectLst>
                  <a:outerShdw blurRad="38100" dist="38100" dir="2700000" algn="tl">
                    <a:srgbClr val="000000">
                      <a:alpha val="43137"/>
                    </a:srgbClr>
                  </a:outerShdw>
                </a:effectLst>
                <a:latin typeface="+mn-lt"/>
                <a:cs typeface="+mn-cs"/>
              </a:rPr>
              <a:t>Orlêans</a:t>
            </a:r>
            <a:r>
              <a:rPr lang="en-GB" sz="2400" b="1" dirty="0" smtClean="0">
                <a:solidFill>
                  <a:srgbClr val="FFC000"/>
                </a:solidFill>
                <a:effectLst>
                  <a:outerShdw blurRad="38100" dist="38100" dir="2700000" algn="tl">
                    <a:srgbClr val="000000">
                      <a:alpha val="43137"/>
                    </a:srgbClr>
                  </a:outerShdw>
                </a:effectLst>
                <a:latin typeface="+mn-lt"/>
                <a:cs typeface="+mn-cs"/>
              </a:rPr>
              <a:t> (built 1845)  </a:t>
            </a:r>
            <a:endParaRPr lang="en-GB" sz="2400" b="1" dirty="0">
              <a:solidFill>
                <a:srgbClr val="FFC000"/>
              </a:solidFill>
              <a:effectLst>
                <a:outerShdw blurRad="38100" dist="38100" dir="2700000" algn="tl">
                  <a:srgbClr val="000000">
                    <a:alpha val="43137"/>
                  </a:srgbClr>
                </a:outerShdw>
              </a:effectLst>
              <a:latin typeface="+mn-lt"/>
              <a:cs typeface="+mn-cs"/>
            </a:endParaRPr>
          </a:p>
        </p:txBody>
      </p:sp>
      <p:pic>
        <p:nvPicPr>
          <p:cNvPr id="6" name="Picture 5"/>
          <p:cNvPicPr>
            <a:picLocks noChangeAspect="1"/>
          </p:cNvPicPr>
          <p:nvPr/>
        </p:nvPicPr>
        <p:blipFill>
          <a:blip r:embed="rId5"/>
          <a:stretch>
            <a:fillRect/>
          </a:stretch>
        </p:blipFill>
        <p:spPr>
          <a:xfrm>
            <a:off x="178305" y="3713924"/>
            <a:ext cx="2155725" cy="3185801"/>
          </a:xfrm>
          <a:prstGeom prst="rect">
            <a:avLst/>
          </a:prstGeom>
        </p:spPr>
      </p:pic>
      <p:sp>
        <p:nvSpPr>
          <p:cNvPr id="10" name="Rectangle 9"/>
          <p:cNvSpPr/>
          <p:nvPr/>
        </p:nvSpPr>
        <p:spPr>
          <a:xfrm>
            <a:off x="-11113" y="5634151"/>
            <a:ext cx="5000280" cy="1200329"/>
          </a:xfrm>
          <a:prstGeom prst="rect">
            <a:avLst/>
          </a:prstGeom>
        </p:spPr>
        <p:txBody>
          <a:bodyPr wrap="none">
            <a:spAutoFit/>
          </a:bodyPr>
          <a:lstStyle/>
          <a:p>
            <a:pPr>
              <a:defRPr/>
            </a:pPr>
            <a:r>
              <a:rPr lang="en-GB" sz="2400" b="1" dirty="0" smtClean="0">
                <a:solidFill>
                  <a:srgbClr val="FFC000"/>
                </a:solidFill>
                <a:effectLst>
                  <a:outerShdw blurRad="38100" dist="38100" dir="2700000" algn="tl">
                    <a:srgbClr val="000000">
                      <a:alpha val="43137"/>
                    </a:srgbClr>
                  </a:outerShdw>
                </a:effectLst>
                <a:latin typeface="+mn-lt"/>
                <a:cs typeface="+mn-cs"/>
              </a:rPr>
              <a:t> </a:t>
            </a:r>
          </a:p>
          <a:p>
            <a:pPr>
              <a:defRPr/>
            </a:pPr>
            <a:r>
              <a:rPr lang="en-GB" sz="2400" b="1" dirty="0" smtClean="0">
                <a:solidFill>
                  <a:srgbClr val="FFC000"/>
                </a:solidFill>
                <a:effectLst>
                  <a:outerShdw blurRad="38100" dist="38100" dir="2700000" algn="tl">
                    <a:srgbClr val="000000">
                      <a:alpha val="43137"/>
                    </a:srgbClr>
                  </a:outerShdw>
                </a:effectLst>
                <a:latin typeface="+mn-lt"/>
                <a:cs typeface="+mn-cs"/>
              </a:rPr>
              <a:t>Statue </a:t>
            </a:r>
            <a:r>
              <a:rPr lang="en-GB" sz="2400" b="1" dirty="0">
                <a:solidFill>
                  <a:srgbClr val="FFC000"/>
                </a:solidFill>
                <a:effectLst>
                  <a:outerShdw blurRad="38100" dist="38100" dir="2700000" algn="tl">
                    <a:srgbClr val="000000">
                      <a:alpha val="43137"/>
                    </a:srgbClr>
                  </a:outerShdw>
                </a:effectLst>
                <a:latin typeface="+mn-lt"/>
                <a:cs typeface="+mn-cs"/>
              </a:rPr>
              <a:t>of </a:t>
            </a:r>
            <a:r>
              <a:rPr lang="en-GB" sz="2400" b="1" dirty="0" smtClean="0">
                <a:solidFill>
                  <a:srgbClr val="FFC000"/>
                </a:solidFill>
                <a:effectLst>
                  <a:outerShdw blurRad="38100" dist="38100" dir="2700000" algn="tl">
                    <a:srgbClr val="000000">
                      <a:alpha val="43137"/>
                    </a:srgbClr>
                  </a:outerShdw>
                </a:effectLst>
                <a:latin typeface="+mn-lt"/>
                <a:cs typeface="+mn-cs"/>
              </a:rPr>
              <a:t>Joan of Arc (built 1951)</a:t>
            </a:r>
          </a:p>
          <a:p>
            <a:pPr>
              <a:defRPr/>
            </a:pPr>
            <a:endParaRPr lang="en-GB" sz="800" b="1" dirty="0" smtClean="0">
              <a:effectLst>
                <a:outerShdw blurRad="38100" dist="38100" dir="2700000" algn="tl">
                  <a:srgbClr val="000000">
                    <a:alpha val="43137"/>
                  </a:srgbClr>
                </a:outerShdw>
              </a:effectLst>
              <a:latin typeface="+mn-lt"/>
              <a:cs typeface="+mn-cs"/>
            </a:endParaRPr>
          </a:p>
          <a:p>
            <a:pPr>
              <a:defRPr/>
            </a:pPr>
            <a:r>
              <a:rPr lang="en-GB" sz="1600" b="1" dirty="0" smtClean="0">
                <a:effectLst>
                  <a:outerShdw blurRad="38100" dist="38100" dir="2700000" algn="tl">
                    <a:srgbClr val="000000">
                      <a:alpha val="43137"/>
                    </a:srgbClr>
                  </a:outerShdw>
                </a:effectLst>
                <a:latin typeface="+mn-lt"/>
                <a:cs typeface="+mn-cs"/>
              </a:rPr>
              <a:t>See </a:t>
            </a:r>
            <a:r>
              <a:rPr lang="en-GB" sz="1600" b="1" dirty="0">
                <a:effectLst>
                  <a:outerShdw blurRad="38100" dist="38100" dir="2700000" algn="tl">
                    <a:srgbClr val="000000">
                      <a:alpha val="43137"/>
                    </a:srgbClr>
                  </a:outerShdw>
                </a:effectLst>
                <a:latin typeface="+mn-lt"/>
                <a:cs typeface="+mn-cs"/>
              </a:rPr>
              <a:t>https://www.youtube.com/watch?v=PQbBdM_iQo4</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9" name="Rectangle 8"/>
          <p:cNvSpPr/>
          <p:nvPr/>
        </p:nvSpPr>
        <p:spPr>
          <a:xfrm>
            <a:off x="-26988" y="6350"/>
            <a:ext cx="9159876" cy="3675870"/>
          </a:xfrm>
          <a:prstGeom prst="rect">
            <a:avLst/>
          </a:prstGeom>
        </p:spPr>
        <p:txBody>
          <a:bodyPr lIns="540000" tIns="540000" rIns="540000" bIns="540000">
            <a:spAutoFit/>
          </a:bodyPr>
          <a:lstStyle/>
          <a:p>
            <a:pPr>
              <a:defRPr/>
            </a:pPr>
            <a:endParaRPr lang="en-GB" sz="2400" b="1" dirty="0">
              <a:solidFill>
                <a:srgbClr val="FFFFFF"/>
              </a:solidFill>
              <a:effectLst>
                <a:outerShdw blurRad="38100" dist="38100" dir="2700000" algn="tl">
                  <a:srgbClr val="000000"/>
                </a:outerShdw>
              </a:effectLst>
              <a:latin typeface="Calibri" pitchFamily="34" charset="0"/>
            </a:endParaRPr>
          </a:p>
          <a:p>
            <a:pPr>
              <a:defRPr/>
            </a:pPr>
            <a:endParaRPr lang="en-GB" sz="2400" b="1" dirty="0">
              <a:solidFill>
                <a:srgbClr val="FFFFFF"/>
              </a:solidFill>
              <a:effectLst>
                <a:outerShdw blurRad="38100" dist="38100" dir="2700000" algn="tl">
                  <a:srgbClr val="000000"/>
                </a:outerShdw>
              </a:effectLst>
              <a:latin typeface="Calibri" pitchFamily="34" charset="0"/>
            </a:endParaRPr>
          </a:p>
          <a:p>
            <a:pPr>
              <a:defRPr/>
            </a:pPr>
            <a:endParaRPr lang="en-GB" sz="2400" b="1" dirty="0">
              <a:solidFill>
                <a:srgbClr val="FFFFFF"/>
              </a:solidFill>
              <a:effectLst>
                <a:outerShdw blurRad="38100" dist="38100" dir="2700000" algn="tl">
                  <a:srgbClr val="000000"/>
                </a:outerShdw>
              </a:effectLst>
              <a:latin typeface="Calibri" pitchFamily="34" charset="0"/>
            </a:endParaRPr>
          </a:p>
          <a:p>
            <a:pPr>
              <a:defRPr/>
            </a:pPr>
            <a:r>
              <a:rPr lang="en-GB" sz="2400" b="1" dirty="0" smtClean="0">
                <a:solidFill>
                  <a:srgbClr val="FFFFFF"/>
                </a:solidFill>
                <a:effectLst>
                  <a:outerShdw blurRad="38100" dist="38100" dir="2700000" algn="tl">
                    <a:srgbClr val="000000"/>
                  </a:outerShdw>
                </a:effectLst>
                <a:latin typeface="Calibri" pitchFamily="34" charset="0"/>
              </a:rPr>
              <a:t>Cathedral </a:t>
            </a:r>
            <a:r>
              <a:rPr lang="en-GB" sz="2400" b="1" dirty="0">
                <a:solidFill>
                  <a:srgbClr val="FFFFFF"/>
                </a:solidFill>
                <a:effectLst>
                  <a:outerShdw blurRad="38100" dist="38100" dir="2700000" algn="tl">
                    <a:srgbClr val="000000"/>
                  </a:outerShdw>
                </a:effectLst>
                <a:latin typeface="Calibri" pitchFamily="34" charset="0"/>
              </a:rPr>
              <a:t>St Philippe</a:t>
            </a:r>
          </a:p>
          <a:p>
            <a:pPr>
              <a:defRPr/>
            </a:pPr>
            <a:r>
              <a:rPr lang="en-GB" sz="2400" b="1" dirty="0" smtClean="0">
                <a:solidFill>
                  <a:srgbClr val="FFFFFF"/>
                </a:solidFill>
                <a:effectLst>
                  <a:outerShdw blurRad="38100" dist="38100" dir="2700000" algn="tl">
                    <a:srgbClr val="000000"/>
                  </a:outerShdw>
                </a:effectLst>
                <a:latin typeface="Calibri" pitchFamily="34" charset="0"/>
              </a:rPr>
              <a:t>(</a:t>
            </a:r>
            <a:r>
              <a:rPr lang="en-GB" sz="2400" b="1" dirty="0" err="1" smtClean="0">
                <a:solidFill>
                  <a:srgbClr val="FFFFFF"/>
                </a:solidFill>
                <a:effectLst>
                  <a:outerShdw blurRad="38100" dist="38100" dir="2700000" algn="tl">
                    <a:srgbClr val="000000"/>
                  </a:outerShdw>
                </a:effectLst>
                <a:latin typeface="Calibri" pitchFamily="34" charset="0"/>
              </a:rPr>
              <a:t>Ketchaoua</a:t>
            </a:r>
            <a:r>
              <a:rPr lang="en-GB" sz="2400" b="1" dirty="0" smtClean="0">
                <a:solidFill>
                  <a:srgbClr val="FFFFFF"/>
                </a:solidFill>
                <a:effectLst>
                  <a:outerShdw blurRad="38100" dist="38100" dir="2700000" algn="tl">
                    <a:srgbClr val="000000"/>
                  </a:outerShdw>
                </a:effectLst>
                <a:latin typeface="Calibri" pitchFamily="34" charset="0"/>
              </a:rPr>
              <a:t> Mosque, </a:t>
            </a:r>
          </a:p>
          <a:p>
            <a:pPr>
              <a:defRPr/>
            </a:pPr>
            <a:r>
              <a:rPr lang="en-GB" sz="2400" b="1" dirty="0" smtClean="0">
                <a:solidFill>
                  <a:srgbClr val="FFFFFF"/>
                </a:solidFill>
                <a:effectLst>
                  <a:outerShdw blurRad="38100" dist="38100" dir="2700000" algn="tl">
                    <a:srgbClr val="000000"/>
                  </a:outerShdw>
                </a:effectLst>
                <a:latin typeface="Calibri" pitchFamily="34" charset="0"/>
              </a:rPr>
              <a:t>1612–1845, 1962–present)</a:t>
            </a:r>
            <a:endParaRPr lang="en-GB" sz="2400" b="1" dirty="0">
              <a:solidFill>
                <a:srgbClr val="FFFFFF"/>
              </a:solidFill>
              <a:effectLst>
                <a:outerShdw blurRad="38100" dist="38100" dir="2700000" algn="tl">
                  <a:srgbClr val="000000"/>
                </a:outerShdw>
              </a:effectLst>
              <a:latin typeface="Calibri" pitchFamily="34" charset="0"/>
            </a:endParaRPr>
          </a:p>
          <a:p>
            <a:pPr>
              <a:defRPr/>
            </a:pPr>
            <a:endParaRPr lang="en-GB" sz="2400" b="1" u="sng" dirty="0">
              <a:solidFill>
                <a:srgbClr val="FFFFFF"/>
              </a:solidFill>
              <a:effectLst>
                <a:outerShdw blurRad="38100" dist="38100" dir="2700000" algn="tl">
                  <a:srgbClr val="000000"/>
                </a:outerShdw>
              </a:effectLst>
              <a:latin typeface="Calibri" pitchFamily="34" charset="0"/>
            </a:endParaRPr>
          </a:p>
        </p:txBody>
      </p:sp>
      <p:sp>
        <p:nvSpPr>
          <p:cNvPr id="16388"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1638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2709" y="11790"/>
            <a:ext cx="4858601" cy="68462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26988" y="6350"/>
            <a:ext cx="9159876" cy="1829211"/>
          </a:xfrm>
          <a:prstGeom prst="rect">
            <a:avLst/>
          </a:prstGeom>
        </p:spPr>
        <p:txBody>
          <a:bodyPr lIns="540000" tIns="540000" rIns="540000" bIns="540000">
            <a:spAutoFit/>
          </a:bodyPr>
          <a:lstStyle/>
          <a:p>
            <a:pPr>
              <a:defRPr/>
            </a:pPr>
            <a:r>
              <a:rPr lang="en-GB" sz="2400" b="1" u="sng" dirty="0" smtClean="0">
                <a:solidFill>
                  <a:srgbClr val="FF0000"/>
                </a:solidFill>
                <a:effectLst>
                  <a:outerShdw blurRad="38100" dist="38100" dir="2700000" algn="tl">
                    <a:srgbClr val="000000"/>
                  </a:outerShdw>
                </a:effectLst>
                <a:latin typeface="Calibri" pitchFamily="34" charset="0"/>
              </a:rPr>
              <a:t>4. Colonial Algiers: </a:t>
            </a:r>
          </a:p>
          <a:p>
            <a:pPr>
              <a:defRPr/>
            </a:pPr>
            <a:r>
              <a:rPr lang="en-GB" sz="2400" b="1" u="sng" dirty="0" smtClean="0">
                <a:solidFill>
                  <a:srgbClr val="FF0000"/>
                </a:solidFill>
                <a:effectLst>
                  <a:outerShdw blurRad="38100" dist="38100" dir="2700000" algn="tl">
                    <a:srgbClr val="000000"/>
                  </a:outerShdw>
                </a:effectLst>
                <a:latin typeface="Calibri" pitchFamily="34" charset="0"/>
              </a:rPr>
              <a:t>Symbolism </a:t>
            </a:r>
            <a:r>
              <a:rPr lang="en-GB" sz="2400" b="1" u="sng" dirty="0">
                <a:solidFill>
                  <a:srgbClr val="FF0000"/>
                </a:solidFill>
                <a:effectLst>
                  <a:outerShdw blurRad="38100" dist="38100" dir="2700000" algn="tl">
                    <a:srgbClr val="000000"/>
                  </a:outerShdw>
                </a:effectLst>
                <a:latin typeface="Calibri" pitchFamily="34" charset="0"/>
              </a:rPr>
              <a:t>of French Rule</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17411" name="Picture 4" descr="http://algeriemonbeaupaysretrouve.olympe.in/3fad220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1175" y="26988"/>
            <a:ext cx="6092825" cy="376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2"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59000" y="3790950"/>
            <a:ext cx="6985000" cy="30559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12" name="Rectangle 11"/>
          <p:cNvSpPr/>
          <p:nvPr/>
        </p:nvSpPr>
        <p:spPr>
          <a:xfrm>
            <a:off x="-26988" y="6350"/>
            <a:ext cx="9159876" cy="2567874"/>
          </a:xfrm>
          <a:prstGeom prst="rect">
            <a:avLst/>
          </a:prstGeom>
        </p:spPr>
        <p:txBody>
          <a:bodyPr lIns="540000" tIns="540000" rIns="540000" bIns="540000">
            <a:spAutoFit/>
          </a:bodyPr>
          <a:lstStyle/>
          <a:p>
            <a:pPr>
              <a:defRPr/>
            </a:pPr>
            <a:r>
              <a:rPr lang="en-GB" sz="2400" b="1" u="sng" dirty="0" smtClean="0">
                <a:solidFill>
                  <a:srgbClr val="FF0000"/>
                </a:solidFill>
                <a:effectLst>
                  <a:outerShdw blurRad="38100" dist="38100" dir="2700000" algn="tl">
                    <a:srgbClr val="000000"/>
                  </a:outerShdw>
                </a:effectLst>
                <a:latin typeface="Calibri" pitchFamily="34" charset="0"/>
              </a:rPr>
              <a:t>4. Colonial Algiers: </a:t>
            </a:r>
            <a:r>
              <a:rPr lang="en-GB" sz="2400" b="1" u="sng" dirty="0">
                <a:solidFill>
                  <a:srgbClr val="FF0000"/>
                </a:solidFill>
                <a:effectLst>
                  <a:outerShdw blurRad="38100" dist="38100" dir="2700000" algn="tl">
                    <a:srgbClr val="000000"/>
                  </a:outerShdw>
                </a:effectLst>
                <a:latin typeface="Calibri" pitchFamily="34" charset="0"/>
              </a:rPr>
              <a:t>Symbolism of French Rule</a:t>
            </a:r>
          </a:p>
          <a:p>
            <a:pPr>
              <a:defRPr/>
            </a:pPr>
            <a:r>
              <a:rPr lang="en-GB" sz="2400" dirty="0">
                <a:solidFill>
                  <a:srgbClr val="FFC000"/>
                </a:solidFill>
                <a:effectLst>
                  <a:outerShdw blurRad="38100" dist="38100" dir="2700000" algn="tl">
                    <a:srgbClr val="000000"/>
                  </a:outerShdw>
                </a:effectLst>
                <a:latin typeface="Calibri" pitchFamily="34" charset="0"/>
              </a:rPr>
              <a:t>Boulevard </a:t>
            </a:r>
          </a:p>
          <a:p>
            <a:pPr>
              <a:defRPr/>
            </a:pPr>
            <a:r>
              <a:rPr lang="en-GB" sz="2400" dirty="0">
                <a:solidFill>
                  <a:srgbClr val="FFC000"/>
                </a:solidFill>
                <a:effectLst>
                  <a:outerShdw blurRad="38100" dist="38100" dir="2700000" algn="tl">
                    <a:srgbClr val="000000"/>
                  </a:outerShdw>
                </a:effectLst>
                <a:latin typeface="Calibri" pitchFamily="34" charset="0"/>
              </a:rPr>
              <a:t>de </a:t>
            </a:r>
            <a:r>
              <a:rPr lang="en-GB" sz="2400" dirty="0" err="1" smtClean="0">
                <a:solidFill>
                  <a:srgbClr val="FFC000"/>
                </a:solidFill>
                <a:effectLst>
                  <a:outerShdw blurRad="38100" dist="38100" dir="2700000" algn="tl">
                    <a:srgbClr val="000000"/>
                  </a:outerShdw>
                </a:effectLst>
                <a:latin typeface="Calibri" pitchFamily="34" charset="0"/>
              </a:rPr>
              <a:t>l'Impératrice</a:t>
            </a:r>
            <a:r>
              <a:rPr lang="en-GB" sz="2400" dirty="0" smtClean="0">
                <a:solidFill>
                  <a:srgbClr val="FFC000"/>
                </a:solidFill>
                <a:effectLst>
                  <a:outerShdw blurRad="38100" dist="38100" dir="2700000" algn="tl">
                    <a:srgbClr val="000000"/>
                  </a:outerShdw>
                </a:effectLst>
                <a:latin typeface="Calibri" pitchFamily="34" charset="0"/>
              </a:rPr>
              <a:t> [Empress]</a:t>
            </a:r>
          </a:p>
          <a:p>
            <a:pPr>
              <a:defRPr/>
            </a:pPr>
            <a:endParaRPr lang="en-GB" sz="2400" dirty="0">
              <a:solidFill>
                <a:srgbClr val="FF0000"/>
              </a:solidFill>
              <a:effectLst>
                <a:outerShdw blurRad="38100" dist="38100" dir="2700000" algn="tl">
                  <a:srgbClr val="000000"/>
                </a:outerShdw>
              </a:effectLst>
              <a:latin typeface="Calibri" pitchFamily="34" charset="0"/>
            </a:endParaRPr>
          </a:p>
        </p:txBody>
      </p:sp>
      <p:sp>
        <p:nvSpPr>
          <p:cNvPr id="2" name="Rectangle 1"/>
          <p:cNvSpPr/>
          <p:nvPr/>
        </p:nvSpPr>
        <p:spPr>
          <a:xfrm>
            <a:off x="158031" y="1909763"/>
            <a:ext cx="1749673" cy="5201424"/>
          </a:xfrm>
          <a:prstGeom prst="rect">
            <a:avLst/>
          </a:prstGeom>
        </p:spPr>
        <p:txBody>
          <a:bodyPr wrap="square">
            <a:spAutoFit/>
          </a:bodyPr>
          <a:lstStyle/>
          <a:p>
            <a:pPr algn="just"/>
            <a:r>
              <a:rPr lang="en-GB" b="1" dirty="0" smtClean="0">
                <a:latin typeface="+mj-lt"/>
              </a:rPr>
              <a:t>“ … This </a:t>
            </a:r>
            <a:r>
              <a:rPr lang="en-GB" b="1" dirty="0">
                <a:latin typeface="+mj-lt"/>
              </a:rPr>
              <a:t>project </a:t>
            </a:r>
            <a:r>
              <a:rPr lang="en-GB" b="1" dirty="0" smtClean="0">
                <a:latin typeface="+mj-lt"/>
              </a:rPr>
              <a:t>engraved </a:t>
            </a:r>
            <a:r>
              <a:rPr lang="en-GB" b="1" dirty="0">
                <a:latin typeface="+mj-lt"/>
              </a:rPr>
              <a:t>the power relations of the colonial order onto the urban image: the </a:t>
            </a:r>
            <a:r>
              <a:rPr lang="en-GB" b="1" dirty="0" err="1">
                <a:latin typeface="+mj-lt"/>
              </a:rPr>
              <a:t>casbah</a:t>
            </a:r>
            <a:r>
              <a:rPr lang="en-GB" b="1" dirty="0">
                <a:latin typeface="+mj-lt"/>
              </a:rPr>
              <a:t> was locked behind </a:t>
            </a:r>
            <a:r>
              <a:rPr lang="en-GB" b="1" dirty="0" smtClean="0">
                <a:latin typeface="+mj-lt"/>
              </a:rPr>
              <a:t>solid </a:t>
            </a:r>
            <a:r>
              <a:rPr lang="en-GB" b="1" dirty="0">
                <a:latin typeface="+mj-lt"/>
              </a:rPr>
              <a:t>rows of French </a:t>
            </a:r>
            <a:r>
              <a:rPr lang="en-GB" b="1" dirty="0" smtClean="0">
                <a:latin typeface="+mj-lt"/>
              </a:rPr>
              <a:t>structures.”</a:t>
            </a:r>
          </a:p>
          <a:p>
            <a:pPr algn="r"/>
            <a:r>
              <a:rPr lang="en-GB" dirty="0" smtClean="0">
                <a:latin typeface="+mj-lt"/>
              </a:rPr>
              <a:t>- </a:t>
            </a:r>
            <a:r>
              <a:rPr lang="en-GB" sz="1400" dirty="0" err="1" smtClean="0">
                <a:latin typeface="+mn-lt"/>
              </a:rPr>
              <a:t>Zeynep</a:t>
            </a:r>
            <a:r>
              <a:rPr lang="en-GB" sz="1400" dirty="0" smtClean="0">
                <a:latin typeface="+mn-lt"/>
              </a:rPr>
              <a:t> </a:t>
            </a:r>
            <a:r>
              <a:rPr lang="en-GB" sz="1400" dirty="0" err="1" smtClean="0">
                <a:latin typeface="+mn-lt"/>
              </a:rPr>
              <a:t>Çelik</a:t>
            </a:r>
            <a:r>
              <a:rPr lang="en-GB" sz="1400" dirty="0" smtClean="0">
                <a:latin typeface="+mn-lt"/>
              </a:rPr>
              <a:t>, </a:t>
            </a:r>
            <a:r>
              <a:rPr lang="en-GB" sz="1400" i="1" dirty="0" smtClean="0">
                <a:latin typeface="+mn-lt"/>
              </a:rPr>
              <a:t>Urban </a:t>
            </a:r>
            <a:r>
              <a:rPr lang="en-GB" sz="1400" i="1" dirty="0">
                <a:latin typeface="+mn-lt"/>
              </a:rPr>
              <a:t>Forms and Colonial Confrontations</a:t>
            </a:r>
            <a:endParaRPr lang="en-GB" sz="1400" dirty="0">
              <a:latin typeface="+mn-lt"/>
            </a:endParaRPr>
          </a:p>
          <a:p>
            <a:pPr algn="r"/>
            <a:r>
              <a:rPr lang="en-GB" sz="1400" i="1" dirty="0">
                <a:latin typeface="+mn-lt"/>
              </a:rPr>
              <a:t>Algiers under French </a:t>
            </a:r>
            <a:r>
              <a:rPr lang="en-GB" sz="1400" i="1" dirty="0" smtClean="0">
                <a:latin typeface="+mn-lt"/>
              </a:rPr>
              <a:t>Rule</a:t>
            </a:r>
            <a:r>
              <a:rPr lang="en-GB" sz="1400" dirty="0" smtClean="0">
                <a:latin typeface="+mn-lt"/>
              </a:rPr>
              <a:t>, p. 35</a:t>
            </a:r>
          </a:p>
          <a:p>
            <a:endParaRPr lang="en-GB" sz="1400" dirty="0" smtClean="0">
              <a:latin typeface="+mn-lt"/>
            </a:endParaRPr>
          </a:p>
          <a:p>
            <a:endParaRPr lang="en-GB" sz="1400" dirty="0">
              <a:latin typeface="+mn-lt"/>
            </a:endParaRPr>
          </a:p>
          <a:p>
            <a:endParaRPr lang="en-GB" dirty="0">
              <a:latin typeface="+mj-lt"/>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6988" y="6350"/>
            <a:ext cx="9159876" cy="1828800"/>
          </a:xfrm>
          <a:prstGeom prst="rect">
            <a:avLst/>
          </a:prstGeom>
        </p:spPr>
        <p:txBody>
          <a:bodyPr lIns="540000" tIns="540000" rIns="540000" bIns="540000">
            <a:spAutoFit/>
          </a:bodyPr>
          <a:lstStyle/>
          <a:p>
            <a:pPr>
              <a:defRPr/>
            </a:pPr>
            <a:r>
              <a:rPr lang="en-GB" sz="2400" b="1" u="sng" dirty="0" smtClean="0">
                <a:solidFill>
                  <a:srgbClr val="FFFFFF"/>
                </a:solidFill>
                <a:effectLst>
                  <a:outerShdw blurRad="38100" dist="38100" dir="2700000" algn="tl">
                    <a:srgbClr val="000000"/>
                  </a:outerShdw>
                </a:effectLst>
                <a:latin typeface="Calibri" pitchFamily="34" charset="0"/>
              </a:rPr>
              <a:t>4. Colonial Algiers: </a:t>
            </a:r>
            <a:endParaRPr lang="en-GB" sz="2400" b="1" u="sng" dirty="0">
              <a:solidFill>
                <a:srgbClr val="FFFFFF"/>
              </a:solidFill>
              <a:effectLst>
                <a:outerShdw blurRad="38100" dist="38100" dir="2700000" algn="tl">
                  <a:srgbClr val="000000"/>
                </a:outerShdw>
              </a:effectLst>
              <a:latin typeface="Calibri" pitchFamily="34" charset="0"/>
            </a:endParaRPr>
          </a:p>
          <a:p>
            <a:pPr>
              <a:defRPr/>
            </a:pPr>
            <a:r>
              <a:rPr lang="en-GB" sz="2400" b="1" u="sng" dirty="0">
                <a:solidFill>
                  <a:srgbClr val="FFFFFF"/>
                </a:solidFill>
                <a:effectLst>
                  <a:outerShdw blurRad="38100" dist="38100" dir="2700000" algn="tl">
                    <a:srgbClr val="000000"/>
                  </a:outerShdw>
                </a:effectLst>
                <a:latin typeface="Calibri" pitchFamily="34" charset="0"/>
              </a:rPr>
              <a:t>Geography</a:t>
            </a:r>
          </a:p>
        </p:txBody>
      </p:sp>
      <p:sp>
        <p:nvSpPr>
          <p:cNvPr id="18436"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1843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79900" y="0"/>
            <a:ext cx="45593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8"/>
          <p:cNvSpPr/>
          <p:nvPr/>
        </p:nvSpPr>
        <p:spPr>
          <a:xfrm>
            <a:off x="28575" y="968375"/>
            <a:ext cx="4000500" cy="2936875"/>
          </a:xfrm>
          <a:prstGeom prst="rect">
            <a:avLst/>
          </a:prstGeom>
        </p:spPr>
        <p:txBody>
          <a:bodyPr lIns="540000" tIns="540000" rIns="540000" bIns="540000">
            <a:spAutoFit/>
          </a:bodyPr>
          <a:lstStyle/>
          <a:p>
            <a:pPr>
              <a:defRPr/>
            </a:pPr>
            <a:r>
              <a:rPr lang="en-GB" sz="2400" dirty="0">
                <a:solidFill>
                  <a:srgbClr val="FFFFFF"/>
                </a:solidFill>
                <a:latin typeface="Calibri" pitchFamily="34" charset="0"/>
              </a:rPr>
              <a:t>Maps of Algiers, c. 1900 (1 = Casbah, 2 = Marine Quarter) </a:t>
            </a:r>
          </a:p>
          <a:p>
            <a:pPr>
              <a:defRPr/>
            </a:pPr>
            <a:endParaRPr lang="en-GB" sz="2400" dirty="0">
              <a:solidFill>
                <a:srgbClr val="FFFFFF"/>
              </a:solidFill>
              <a:latin typeface="Calibri" pitchFamily="34" charset="0"/>
            </a:endParaRPr>
          </a:p>
          <a:p>
            <a:pPr>
              <a:defRPr/>
            </a:pPr>
            <a:endParaRPr lang="en-GB" sz="2400" b="1" u="sng" dirty="0">
              <a:solidFill>
                <a:srgbClr val="FFFFFF"/>
              </a:solidFill>
              <a:effectLst>
                <a:outerShdw blurRad="38100" dist="38100" dir="2700000" algn="tl">
                  <a:srgbClr val="000000"/>
                </a:outerShdw>
              </a:effectLst>
              <a:latin typeface="Calibri" pitchFamily="34" charset="0"/>
            </a:endParaRPr>
          </a:p>
        </p:txBody>
      </p:sp>
      <p:pic>
        <p:nvPicPr>
          <p:cNvPr id="18439"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375" y="2911475"/>
            <a:ext cx="3498850" cy="3946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98831" y="6350"/>
            <a:ext cx="9242831" cy="6833464"/>
          </a:xfrm>
          <a:prstGeom prst="rect">
            <a:avLst/>
          </a:prstGeom>
        </p:spPr>
      </p:pic>
      <p:sp>
        <p:nvSpPr>
          <p:cNvPr id="4" name="Rectangle 3"/>
          <p:cNvSpPr/>
          <p:nvPr/>
        </p:nvSpPr>
        <p:spPr>
          <a:xfrm>
            <a:off x="-129280" y="6350"/>
            <a:ext cx="9639548" cy="1829211"/>
          </a:xfrm>
          <a:prstGeom prst="rect">
            <a:avLst/>
          </a:prstGeom>
        </p:spPr>
        <p:txBody>
          <a:bodyPr wrap="square" lIns="540000" tIns="540000" rIns="540000" bIns="540000">
            <a:spAutoFit/>
          </a:bodyPr>
          <a:lstStyle/>
          <a:p>
            <a:pPr>
              <a:defRPr/>
            </a:pPr>
            <a:r>
              <a:rPr lang="en-GB" sz="2400" b="1" u="sng" dirty="0" smtClean="0">
                <a:solidFill>
                  <a:srgbClr val="FFFF00"/>
                </a:solidFill>
                <a:effectLst>
                  <a:outerShdw blurRad="38100" dist="38100" dir="2700000" algn="tl">
                    <a:srgbClr val="000000"/>
                  </a:outerShdw>
                </a:effectLst>
                <a:latin typeface="Calibri" pitchFamily="34" charset="0"/>
              </a:rPr>
              <a:t>4. Colonial Algiers: </a:t>
            </a:r>
          </a:p>
          <a:p>
            <a:pPr>
              <a:defRPr/>
            </a:pPr>
            <a:r>
              <a:rPr lang="en-GB" sz="2400" b="1" u="sng" dirty="0" smtClean="0">
                <a:solidFill>
                  <a:srgbClr val="FFFF00"/>
                </a:solidFill>
                <a:effectLst>
                  <a:outerShdw blurRad="38100" dist="38100" dir="2700000" algn="tl">
                    <a:srgbClr val="000000"/>
                  </a:outerShdw>
                </a:effectLst>
                <a:latin typeface="Calibri" pitchFamily="34" charset="0"/>
              </a:rPr>
              <a:t>Geography</a:t>
            </a:r>
            <a:endParaRPr lang="en-GB" sz="2400" b="1" u="sng" dirty="0">
              <a:solidFill>
                <a:srgbClr val="FFFF00"/>
              </a:solidFill>
              <a:effectLst>
                <a:outerShdw blurRad="38100" dist="38100" dir="2700000" algn="tl">
                  <a:srgbClr val="000000"/>
                </a:outerShdw>
              </a:effectLst>
              <a:latin typeface="Calibri" pitchFamily="34" charset="0"/>
            </a:endParaRPr>
          </a:p>
        </p:txBody>
      </p:sp>
      <p:sp>
        <p:nvSpPr>
          <p:cNvPr id="5" name="Rectangle 4"/>
          <p:cNvSpPr/>
          <p:nvPr/>
        </p:nvSpPr>
        <p:spPr>
          <a:xfrm>
            <a:off x="4139952" y="188640"/>
            <a:ext cx="4572000" cy="646331"/>
          </a:xfrm>
          <a:prstGeom prst="rect">
            <a:avLst/>
          </a:prstGeom>
        </p:spPr>
        <p:txBody>
          <a:bodyPr>
            <a:spAutoFit/>
          </a:bodyPr>
          <a:lstStyle/>
          <a:p>
            <a:r>
              <a:rPr lang="en-US" b="1" i="1" dirty="0">
                <a:solidFill>
                  <a:srgbClr val="FFFF00"/>
                </a:solidFill>
                <a:effectLst>
                  <a:outerShdw blurRad="38100" dist="38100" dir="2700000" algn="tl">
                    <a:srgbClr val="000000">
                      <a:alpha val="43137"/>
                    </a:srgbClr>
                  </a:outerShdw>
                </a:effectLst>
                <a:latin typeface="+mn-lt"/>
              </a:rPr>
              <a:t>Aerial view from 1935, showing </a:t>
            </a:r>
            <a:r>
              <a:rPr lang="en-US" b="1" i="1" dirty="0" smtClean="0">
                <a:solidFill>
                  <a:srgbClr val="FFFF00"/>
                </a:solidFill>
                <a:effectLst>
                  <a:outerShdw blurRad="38100" dist="38100" dir="2700000" algn="tl">
                    <a:srgbClr val="000000">
                      <a:alpha val="43137"/>
                    </a:srgbClr>
                  </a:outerShdw>
                </a:effectLst>
                <a:latin typeface="+mn-lt"/>
              </a:rPr>
              <a:t>juncture </a:t>
            </a:r>
            <a:r>
              <a:rPr lang="en-US" b="1" i="1" dirty="0">
                <a:solidFill>
                  <a:srgbClr val="FFFF00"/>
                </a:solidFill>
                <a:effectLst>
                  <a:outerShdw blurRad="38100" dist="38100" dir="2700000" algn="tl">
                    <a:srgbClr val="000000">
                      <a:alpha val="43137"/>
                    </a:srgbClr>
                  </a:outerShdw>
                </a:effectLst>
                <a:latin typeface="+mn-lt"/>
              </a:rPr>
              <a:t>of the </a:t>
            </a:r>
            <a:r>
              <a:rPr lang="en-US" b="1" i="1" dirty="0" smtClean="0">
                <a:solidFill>
                  <a:srgbClr val="FFFF00"/>
                </a:solidFill>
                <a:effectLst>
                  <a:outerShdw blurRad="38100" dist="38100" dir="2700000" algn="tl">
                    <a:srgbClr val="000000">
                      <a:alpha val="43137"/>
                    </a:srgbClr>
                  </a:outerShdw>
                </a:effectLst>
                <a:latin typeface="+mn-lt"/>
              </a:rPr>
              <a:t>Casbah (right</a:t>
            </a:r>
            <a:r>
              <a:rPr lang="en-US" b="1" i="1" dirty="0">
                <a:solidFill>
                  <a:srgbClr val="FFFF00"/>
                </a:solidFill>
                <a:effectLst>
                  <a:outerShdw blurRad="38100" dist="38100" dir="2700000" algn="tl">
                    <a:srgbClr val="000000">
                      <a:alpha val="43137"/>
                    </a:srgbClr>
                  </a:outerShdw>
                </a:effectLst>
                <a:latin typeface="+mn-lt"/>
              </a:rPr>
              <a:t>) and </a:t>
            </a:r>
            <a:r>
              <a:rPr lang="en-US" b="1" i="1" dirty="0" smtClean="0">
                <a:solidFill>
                  <a:srgbClr val="FFFF00"/>
                </a:solidFill>
                <a:effectLst>
                  <a:outerShdw blurRad="38100" dist="38100" dir="2700000" algn="tl">
                    <a:srgbClr val="000000">
                      <a:alpha val="43137"/>
                    </a:srgbClr>
                  </a:outerShdw>
                </a:effectLst>
                <a:latin typeface="+mn-lt"/>
              </a:rPr>
              <a:t>French </a:t>
            </a:r>
            <a:r>
              <a:rPr lang="en-US" b="1" i="1" dirty="0">
                <a:solidFill>
                  <a:srgbClr val="FFFF00"/>
                </a:solidFill>
                <a:effectLst>
                  <a:outerShdw blurRad="38100" dist="38100" dir="2700000" algn="tl">
                    <a:srgbClr val="000000">
                      <a:alpha val="43137"/>
                    </a:srgbClr>
                  </a:outerShdw>
                </a:effectLst>
                <a:latin typeface="+mn-lt"/>
              </a:rPr>
              <a:t>quarters </a:t>
            </a:r>
            <a:r>
              <a:rPr lang="en-US" b="1" i="1" dirty="0" smtClean="0">
                <a:solidFill>
                  <a:srgbClr val="FFFF00"/>
                </a:solidFill>
                <a:effectLst>
                  <a:outerShdw blurRad="38100" dist="38100" dir="2700000" algn="tl">
                    <a:srgbClr val="000000">
                      <a:alpha val="43137"/>
                    </a:srgbClr>
                  </a:outerShdw>
                </a:effectLst>
                <a:latin typeface="+mn-lt"/>
              </a:rPr>
              <a:t>(left</a:t>
            </a:r>
            <a:r>
              <a:rPr lang="en-US" b="1" i="1" dirty="0">
                <a:solidFill>
                  <a:srgbClr val="FFFF00"/>
                </a:solidFill>
                <a:effectLst>
                  <a:outerShdw blurRad="38100" dist="38100" dir="2700000" algn="tl">
                    <a:srgbClr val="000000">
                      <a:alpha val="43137"/>
                    </a:srgbClr>
                  </a:outerShdw>
                </a:effectLst>
                <a:latin typeface="+mn-lt"/>
              </a:rPr>
              <a:t>).</a:t>
            </a:r>
          </a:p>
        </p:txBody>
      </p:sp>
    </p:spTree>
    <p:extLst>
      <p:ext uri="{BB962C8B-B14F-4D97-AF65-F5344CB8AC3E}">
        <p14:creationId xmlns:p14="http://schemas.microsoft.com/office/powerpoint/2010/main" val="28974220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19459"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dirty="0">
              <a:latin typeface="Calibri" pitchFamily="34" charset="0"/>
            </a:endParaRPr>
          </a:p>
        </p:txBody>
      </p:sp>
      <p:pic>
        <p:nvPicPr>
          <p:cNvPr id="19460"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204864"/>
            <a:ext cx="4253954" cy="30345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461" name="Picture 7" descr="Panorama of Algiers / French"/>
          <p:cNvPicPr>
            <a:picLocks noChangeAspect="1" noChangeArrowheads="1"/>
          </p:cNvPicPr>
          <p:nvPr/>
        </p:nvPicPr>
        <p:blipFill rotWithShape="1">
          <a:blip r:embed="rId4">
            <a:extLst>
              <a:ext uri="{28A0092B-C50C-407E-A947-70E740481C1C}">
                <a14:useLocalDpi xmlns:a14="http://schemas.microsoft.com/office/drawing/2010/main" val="0"/>
              </a:ext>
            </a:extLst>
          </a:blip>
          <a:srcRect l="2505" t="9007" r="3528" b="8883"/>
          <a:stretch/>
        </p:blipFill>
        <p:spPr bwMode="auto">
          <a:xfrm>
            <a:off x="2627784" y="-36685"/>
            <a:ext cx="6528501" cy="26597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p:cNvPicPr>
            <a:picLocks noChangeAspect="1"/>
          </p:cNvPicPr>
          <p:nvPr/>
        </p:nvPicPr>
        <p:blipFill>
          <a:blip r:embed="rId5"/>
          <a:stretch>
            <a:fillRect/>
          </a:stretch>
        </p:blipFill>
        <p:spPr>
          <a:xfrm>
            <a:off x="5076056" y="2607303"/>
            <a:ext cx="4056832" cy="4250698"/>
          </a:xfrm>
          <a:prstGeom prst="rect">
            <a:avLst/>
          </a:prstGeom>
        </p:spPr>
      </p:pic>
      <p:sp>
        <p:nvSpPr>
          <p:cNvPr id="9" name="Rectangle 8"/>
          <p:cNvSpPr/>
          <p:nvPr/>
        </p:nvSpPr>
        <p:spPr>
          <a:xfrm>
            <a:off x="-26988" y="6350"/>
            <a:ext cx="3374852" cy="2937206"/>
          </a:xfrm>
          <a:prstGeom prst="rect">
            <a:avLst/>
          </a:prstGeom>
        </p:spPr>
        <p:txBody>
          <a:bodyPr wrap="square" lIns="540000" tIns="540000" rIns="540000" bIns="540000">
            <a:spAutoFit/>
          </a:bodyPr>
          <a:lstStyle/>
          <a:p>
            <a:pPr>
              <a:defRPr/>
            </a:pPr>
            <a:r>
              <a:rPr lang="en-GB" sz="2400" b="1" u="sng" dirty="0" smtClean="0">
                <a:effectLst>
                  <a:outerShdw blurRad="38100" dist="38100" dir="2700000" algn="tl">
                    <a:srgbClr val="000000"/>
                  </a:outerShdw>
                </a:effectLst>
                <a:latin typeface="Calibri" pitchFamily="34" charset="0"/>
              </a:rPr>
              <a:t>4. Colonial Algiers: </a:t>
            </a:r>
            <a:endParaRPr lang="en-GB" sz="2400" b="1" u="sng" dirty="0">
              <a:effectLst>
                <a:outerShdw blurRad="38100" dist="38100" dir="2700000" algn="tl">
                  <a:srgbClr val="000000"/>
                </a:outerShdw>
              </a:effectLst>
              <a:latin typeface="Calibri" pitchFamily="34" charset="0"/>
            </a:endParaRPr>
          </a:p>
          <a:p>
            <a:pPr>
              <a:defRPr/>
            </a:pPr>
            <a:r>
              <a:rPr lang="en-GB" sz="2400" b="1" u="sng" dirty="0" smtClean="0">
                <a:effectLst>
                  <a:outerShdw blurRad="38100" dist="38100" dir="2700000" algn="tl">
                    <a:srgbClr val="000000"/>
                  </a:outerShdw>
                </a:effectLst>
                <a:latin typeface="Calibri" pitchFamily="34" charset="0"/>
              </a:rPr>
              <a:t>Marine Quarter and beaches</a:t>
            </a:r>
            <a:r>
              <a:rPr lang="en-GB" sz="2400" b="1" dirty="0" smtClean="0">
                <a:effectLst>
                  <a:outerShdw blurRad="38100" dist="38100" dir="2700000" algn="tl">
                    <a:srgbClr val="000000"/>
                  </a:outerShdw>
                </a:effectLst>
                <a:latin typeface="Calibri" pitchFamily="34" charset="0"/>
              </a:rPr>
              <a:t> </a:t>
            </a:r>
            <a:endParaRPr lang="en-GB" sz="2400" b="1" dirty="0">
              <a:effectLst>
                <a:outerShdw blurRad="38100" dist="38100" dir="2700000" algn="tl">
                  <a:srgbClr val="000000"/>
                </a:outerShdw>
              </a:effectLst>
              <a:latin typeface="Calibri" pitchFamily="34" charset="0"/>
            </a:endParaRPr>
          </a:p>
          <a:p>
            <a:pPr>
              <a:defRPr/>
            </a:pPr>
            <a:endParaRPr lang="en-GB" sz="2400" b="1" u="sng" dirty="0">
              <a:solidFill>
                <a:srgbClr val="FFFFFF"/>
              </a:solidFill>
              <a:effectLst>
                <a:outerShdw blurRad="38100" dist="38100" dir="2700000" algn="tl">
                  <a:srgbClr val="000000"/>
                </a:outerShdw>
              </a:effectLst>
              <a:latin typeface="Calibri" pitchFamily="34" charset="0"/>
            </a:endParaRPr>
          </a:p>
        </p:txBody>
      </p:sp>
      <p:pic>
        <p:nvPicPr>
          <p:cNvPr id="11" name="Picture 10"/>
          <p:cNvPicPr>
            <a:picLocks noChangeAspect="1"/>
          </p:cNvPicPr>
          <p:nvPr/>
        </p:nvPicPr>
        <p:blipFill>
          <a:blip r:embed="rId6"/>
          <a:stretch>
            <a:fillRect/>
          </a:stretch>
        </p:blipFill>
        <p:spPr>
          <a:xfrm>
            <a:off x="2795685" y="4840874"/>
            <a:ext cx="2595111" cy="2017127"/>
          </a:xfrm>
          <a:prstGeom prst="rect">
            <a:avLst/>
          </a:prstGeom>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780928" y="14763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9" name="Rectangle 8"/>
          <p:cNvSpPr/>
          <p:nvPr/>
        </p:nvSpPr>
        <p:spPr>
          <a:xfrm>
            <a:off x="-26988" y="6350"/>
            <a:ext cx="9159876" cy="1829211"/>
          </a:xfrm>
          <a:prstGeom prst="rect">
            <a:avLst/>
          </a:prstGeom>
        </p:spPr>
        <p:txBody>
          <a:bodyPr lIns="540000" tIns="540000" rIns="540000" bIns="540000">
            <a:spAutoFit/>
          </a:bodyPr>
          <a:lstStyle/>
          <a:p>
            <a:pPr>
              <a:defRPr/>
            </a:pPr>
            <a:r>
              <a:rPr lang="en-GB" sz="2400" b="1" u="sng" dirty="0" smtClean="0">
                <a:solidFill>
                  <a:srgbClr val="FFFFFF"/>
                </a:solidFill>
                <a:effectLst>
                  <a:outerShdw blurRad="38100" dist="38100" dir="2700000" algn="tl">
                    <a:srgbClr val="000000"/>
                  </a:outerShdw>
                </a:effectLst>
                <a:latin typeface="Calibri" pitchFamily="34" charset="0"/>
              </a:rPr>
              <a:t>4. Colonial Algiers: </a:t>
            </a:r>
          </a:p>
          <a:p>
            <a:pPr>
              <a:defRPr/>
            </a:pPr>
            <a:r>
              <a:rPr lang="en-GB" sz="2400" b="1" u="sng" dirty="0" smtClean="0">
                <a:solidFill>
                  <a:srgbClr val="FFFFFF"/>
                </a:solidFill>
                <a:effectLst>
                  <a:outerShdw blurRad="38100" dist="38100" dir="2700000" algn="tl">
                    <a:srgbClr val="000000"/>
                  </a:outerShdw>
                </a:effectLst>
                <a:latin typeface="Calibri" pitchFamily="34" charset="0"/>
              </a:rPr>
              <a:t>European City</a:t>
            </a:r>
            <a:endParaRPr lang="en-GB" sz="2400" b="1" u="sng" dirty="0">
              <a:solidFill>
                <a:srgbClr val="FFFFFF"/>
              </a:solidFill>
              <a:effectLst>
                <a:outerShdw blurRad="38100" dist="38100" dir="2700000" algn="tl">
                  <a:srgbClr val="000000"/>
                </a:outerShdw>
              </a:effectLst>
              <a:latin typeface="Calibri" pitchFamily="34" charset="0"/>
            </a:endParaRPr>
          </a:p>
        </p:txBody>
      </p:sp>
      <p:sp>
        <p:nvSpPr>
          <p:cNvPr id="2048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dirty="0">
              <a:latin typeface="Calibri" pitchFamily="34" charset="0"/>
            </a:endParaRPr>
          </a:p>
        </p:txBody>
      </p:sp>
      <p:pic>
        <p:nvPicPr>
          <p:cNvPr id="2048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067539"/>
            <a:ext cx="3923928" cy="4790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4"/>
          <a:stretch>
            <a:fillRect/>
          </a:stretch>
        </p:blipFill>
        <p:spPr>
          <a:xfrm>
            <a:off x="3417888" y="-75352"/>
            <a:ext cx="5715000" cy="3514725"/>
          </a:xfrm>
          <a:prstGeom prst="rect">
            <a:avLst/>
          </a:prstGeom>
        </p:spPr>
      </p:pic>
      <p:pic>
        <p:nvPicPr>
          <p:cNvPr id="4" name="Picture 3"/>
          <p:cNvPicPr>
            <a:picLocks noChangeAspect="1"/>
          </p:cNvPicPr>
          <p:nvPr/>
        </p:nvPicPr>
        <p:blipFill>
          <a:blip r:embed="rId5"/>
          <a:stretch>
            <a:fillRect/>
          </a:stretch>
        </p:blipFill>
        <p:spPr>
          <a:xfrm>
            <a:off x="3923928" y="3450981"/>
            <a:ext cx="5283541" cy="3407019"/>
          </a:xfrm>
          <a:prstGeom prst="rect">
            <a:avLst/>
          </a:prstGeom>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9" name="Rectangle 8"/>
          <p:cNvSpPr/>
          <p:nvPr/>
        </p:nvSpPr>
        <p:spPr>
          <a:xfrm>
            <a:off x="-26988" y="6350"/>
            <a:ext cx="9159876" cy="1829211"/>
          </a:xfrm>
          <a:prstGeom prst="rect">
            <a:avLst/>
          </a:prstGeom>
        </p:spPr>
        <p:txBody>
          <a:bodyPr lIns="540000" tIns="540000" rIns="540000" bIns="540000">
            <a:spAutoFit/>
          </a:bodyPr>
          <a:lstStyle/>
          <a:p>
            <a:pPr>
              <a:defRPr/>
            </a:pPr>
            <a:r>
              <a:rPr lang="en-GB" sz="2400" b="1" u="sng" dirty="0" smtClean="0">
                <a:solidFill>
                  <a:srgbClr val="FFFFFF"/>
                </a:solidFill>
                <a:effectLst>
                  <a:outerShdw blurRad="38100" dist="38100" dir="2700000" algn="tl">
                    <a:srgbClr val="000000"/>
                  </a:outerShdw>
                </a:effectLst>
                <a:latin typeface="Calibri" pitchFamily="34" charset="0"/>
              </a:rPr>
              <a:t>4. Colonial Algiers: </a:t>
            </a:r>
            <a:r>
              <a:rPr lang="en-GB" sz="2400" b="1" u="sng" dirty="0">
                <a:solidFill>
                  <a:srgbClr val="FFFFFF"/>
                </a:solidFill>
                <a:effectLst>
                  <a:outerShdw blurRad="38100" dist="38100" dir="2700000" algn="tl">
                    <a:srgbClr val="000000"/>
                  </a:outerShdw>
                </a:effectLst>
                <a:latin typeface="Calibri" pitchFamily="34" charset="0"/>
              </a:rPr>
              <a:t>The </a:t>
            </a:r>
            <a:r>
              <a:rPr lang="en-GB" sz="2400" b="1" u="sng" dirty="0" smtClean="0">
                <a:solidFill>
                  <a:srgbClr val="FFFFFF"/>
                </a:solidFill>
                <a:effectLst>
                  <a:outerShdw blurRad="38100" dist="38100" dir="2700000" algn="tl">
                    <a:srgbClr val="000000"/>
                  </a:outerShdw>
                </a:effectLst>
                <a:latin typeface="Calibri" pitchFamily="34" charset="0"/>
              </a:rPr>
              <a:t>Casbah</a:t>
            </a:r>
          </a:p>
          <a:p>
            <a:pPr>
              <a:defRPr/>
            </a:pPr>
            <a:endParaRPr lang="en-GB" sz="2400" b="1" u="sng" dirty="0">
              <a:solidFill>
                <a:srgbClr val="FFFFFF"/>
              </a:solidFill>
              <a:effectLst>
                <a:outerShdw blurRad="38100" dist="38100" dir="2700000" algn="tl">
                  <a:srgbClr val="000000"/>
                </a:outerShdw>
              </a:effectLst>
              <a:latin typeface="Calibri" pitchFamily="34" charset="0"/>
            </a:endParaRPr>
          </a:p>
        </p:txBody>
      </p:sp>
      <p:sp>
        <p:nvSpPr>
          <p:cNvPr id="21508"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dirty="0">
              <a:latin typeface="Calibri" pitchFamily="34" charset="0"/>
            </a:endParaRPr>
          </a:p>
        </p:txBody>
      </p:sp>
      <p:pic>
        <p:nvPicPr>
          <p:cNvPr id="3" name="Picture 2"/>
          <p:cNvPicPr>
            <a:picLocks noChangeAspect="1"/>
          </p:cNvPicPr>
          <p:nvPr/>
        </p:nvPicPr>
        <p:blipFill>
          <a:blip r:embed="rId3"/>
          <a:stretch>
            <a:fillRect/>
          </a:stretch>
        </p:blipFill>
        <p:spPr>
          <a:xfrm>
            <a:off x="-26988" y="1435315"/>
            <a:ext cx="4296757" cy="4263188"/>
          </a:xfrm>
          <a:prstGeom prst="rect">
            <a:avLst/>
          </a:prstGeom>
        </p:spPr>
      </p:pic>
      <p:sp>
        <p:nvSpPr>
          <p:cNvPr id="4" name="Rectangle 3"/>
          <p:cNvSpPr/>
          <p:nvPr/>
        </p:nvSpPr>
        <p:spPr>
          <a:xfrm>
            <a:off x="4566950" y="187587"/>
            <a:ext cx="4392488" cy="1200329"/>
          </a:xfrm>
          <a:prstGeom prst="rect">
            <a:avLst/>
          </a:prstGeom>
        </p:spPr>
        <p:txBody>
          <a:bodyPr wrap="square">
            <a:spAutoFit/>
          </a:bodyPr>
          <a:lstStyle/>
          <a:p>
            <a:pPr marL="342900" indent="-342900">
              <a:buFont typeface="Arial" panose="020B0604020202020204" pitchFamily="34" charset="0"/>
              <a:buChar char="•"/>
              <a:defRPr/>
            </a:pPr>
            <a:r>
              <a:rPr lang="en-US" sz="2400" dirty="0">
                <a:solidFill>
                  <a:srgbClr val="FFFFFF"/>
                </a:solidFill>
                <a:latin typeface="Calibri" pitchFamily="34" charset="0"/>
              </a:rPr>
              <a:t>Old town of El </a:t>
            </a:r>
            <a:r>
              <a:rPr lang="en-US" sz="2400" dirty="0" err="1">
                <a:solidFill>
                  <a:srgbClr val="FFFFFF"/>
                </a:solidFill>
                <a:latin typeface="Calibri" pitchFamily="34" charset="0"/>
              </a:rPr>
              <a:t>Djazair</a:t>
            </a:r>
            <a:r>
              <a:rPr lang="en-US" sz="2400" dirty="0">
                <a:solidFill>
                  <a:srgbClr val="FFFFFF"/>
                </a:solidFill>
                <a:latin typeface="Calibri" pitchFamily="34" charset="0"/>
              </a:rPr>
              <a:t>, boundaries and building est. 16</a:t>
            </a:r>
            <a:r>
              <a:rPr lang="en-US" sz="2400" baseline="30000" dirty="0">
                <a:solidFill>
                  <a:srgbClr val="FFFFFF"/>
                </a:solidFill>
                <a:latin typeface="Calibri" pitchFamily="34" charset="0"/>
              </a:rPr>
              <a:t>th</a:t>
            </a:r>
            <a:r>
              <a:rPr lang="en-US" sz="2400" dirty="0">
                <a:solidFill>
                  <a:srgbClr val="FFFFFF"/>
                </a:solidFill>
                <a:latin typeface="Calibri" pitchFamily="34" charset="0"/>
              </a:rPr>
              <a:t>/17</a:t>
            </a:r>
            <a:r>
              <a:rPr lang="en-US" sz="2400" baseline="30000" dirty="0">
                <a:solidFill>
                  <a:srgbClr val="FFFFFF"/>
                </a:solidFill>
                <a:latin typeface="Calibri" pitchFamily="34" charset="0"/>
              </a:rPr>
              <a:t>th</a:t>
            </a:r>
            <a:r>
              <a:rPr lang="en-US" sz="2400" dirty="0">
                <a:solidFill>
                  <a:srgbClr val="FFFFFF"/>
                </a:solidFill>
                <a:latin typeface="Calibri" pitchFamily="34" charset="0"/>
              </a:rPr>
              <a:t>centuries </a:t>
            </a:r>
            <a:endParaRPr lang="en-GB" sz="2400" dirty="0">
              <a:solidFill>
                <a:srgbClr val="FFFFFF"/>
              </a:solidFill>
              <a:latin typeface="Calibri" pitchFamily="34" charset="0"/>
            </a:endParaRPr>
          </a:p>
        </p:txBody>
      </p:sp>
      <p:pic>
        <p:nvPicPr>
          <p:cNvPr id="12" name="Picture 11"/>
          <p:cNvPicPr>
            <a:picLocks noChangeAspect="1"/>
          </p:cNvPicPr>
          <p:nvPr/>
        </p:nvPicPr>
        <p:blipFill>
          <a:blip r:embed="rId4"/>
          <a:stretch>
            <a:fillRect/>
          </a:stretch>
        </p:blipFill>
        <p:spPr>
          <a:xfrm>
            <a:off x="-47154" y="5698503"/>
            <a:ext cx="4316923" cy="1136032"/>
          </a:xfrm>
          <a:prstGeom prst="rect">
            <a:avLst/>
          </a:prstGeom>
        </p:spPr>
      </p:pic>
      <p:pic>
        <p:nvPicPr>
          <p:cNvPr id="1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29230" y="3085617"/>
            <a:ext cx="2391691" cy="37723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 name="Picture 15"/>
          <p:cNvPicPr>
            <a:picLocks noChangeAspect="1"/>
          </p:cNvPicPr>
          <p:nvPr/>
        </p:nvPicPr>
        <p:blipFill>
          <a:blip r:embed="rId6"/>
          <a:stretch>
            <a:fillRect/>
          </a:stretch>
        </p:blipFill>
        <p:spPr>
          <a:xfrm>
            <a:off x="4243400" y="1412169"/>
            <a:ext cx="2695230" cy="4148957"/>
          </a:xfrm>
          <a:prstGeom prst="rect">
            <a:avLst/>
          </a:prstGeom>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9" name="Rectangle 8"/>
          <p:cNvSpPr/>
          <p:nvPr/>
        </p:nvSpPr>
        <p:spPr>
          <a:xfrm>
            <a:off x="-26988" y="6350"/>
            <a:ext cx="9159876" cy="1460500"/>
          </a:xfrm>
          <a:prstGeom prst="rect">
            <a:avLst/>
          </a:prstGeom>
        </p:spPr>
        <p:txBody>
          <a:bodyPr lIns="540000" tIns="540000" rIns="540000" bIns="540000">
            <a:spAutoFit/>
          </a:bodyPr>
          <a:lstStyle/>
          <a:p>
            <a:pPr>
              <a:defRPr/>
            </a:pPr>
            <a:r>
              <a:rPr lang="en-GB" sz="2400" b="1" u="sng" dirty="0" smtClean="0">
                <a:solidFill>
                  <a:srgbClr val="FFFFFF"/>
                </a:solidFill>
                <a:effectLst>
                  <a:outerShdw blurRad="38100" dist="38100" dir="2700000" algn="tl">
                    <a:srgbClr val="000000"/>
                  </a:outerShdw>
                </a:effectLst>
                <a:latin typeface="Calibri" pitchFamily="34" charset="0"/>
              </a:rPr>
              <a:t>4. Colonial Algiers: </a:t>
            </a:r>
            <a:r>
              <a:rPr lang="en-GB" sz="2400" b="1" u="sng" dirty="0">
                <a:solidFill>
                  <a:srgbClr val="FFFFFF"/>
                </a:solidFill>
                <a:effectLst>
                  <a:outerShdw blurRad="38100" dist="38100" dir="2700000" algn="tl">
                    <a:srgbClr val="000000"/>
                  </a:outerShdw>
                </a:effectLst>
                <a:latin typeface="Calibri" pitchFamily="34" charset="0"/>
              </a:rPr>
              <a:t>The Casbah</a:t>
            </a:r>
          </a:p>
        </p:txBody>
      </p:sp>
      <p:sp>
        <p:nvSpPr>
          <p:cNvPr id="21508"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2" name="Picture 1"/>
          <p:cNvPicPr>
            <a:picLocks noChangeAspect="1"/>
          </p:cNvPicPr>
          <p:nvPr/>
        </p:nvPicPr>
        <p:blipFill>
          <a:blip r:embed="rId3"/>
          <a:stretch>
            <a:fillRect/>
          </a:stretch>
        </p:blipFill>
        <p:spPr>
          <a:xfrm>
            <a:off x="5772125" y="1171972"/>
            <a:ext cx="3344887" cy="4762128"/>
          </a:xfrm>
          <a:prstGeom prst="rect">
            <a:avLst/>
          </a:prstGeom>
        </p:spPr>
      </p:pic>
      <p:sp>
        <p:nvSpPr>
          <p:cNvPr id="3" name="Rectangle 2"/>
          <p:cNvSpPr/>
          <p:nvPr/>
        </p:nvSpPr>
        <p:spPr>
          <a:xfrm>
            <a:off x="6062662" y="5942062"/>
            <a:ext cx="2829818" cy="646331"/>
          </a:xfrm>
          <a:prstGeom prst="rect">
            <a:avLst/>
          </a:prstGeom>
        </p:spPr>
        <p:txBody>
          <a:bodyPr wrap="square">
            <a:spAutoFit/>
          </a:bodyPr>
          <a:lstStyle/>
          <a:p>
            <a:r>
              <a:rPr lang="en-US" dirty="0" smtClean="0">
                <a:latin typeface="+mn-lt"/>
              </a:rPr>
              <a:t>The </a:t>
            </a:r>
            <a:r>
              <a:rPr lang="en-US" dirty="0">
                <a:latin typeface="+mn-lt"/>
              </a:rPr>
              <a:t>C</a:t>
            </a:r>
            <a:r>
              <a:rPr lang="en-US" dirty="0" smtClean="0">
                <a:latin typeface="+mn-lt"/>
              </a:rPr>
              <a:t>asbah by Addison </a:t>
            </a:r>
            <a:r>
              <a:rPr lang="en-US" dirty="0">
                <a:latin typeface="+mn-lt"/>
              </a:rPr>
              <a:t>Thomas </a:t>
            </a:r>
            <a:r>
              <a:rPr lang="en-US" dirty="0" smtClean="0">
                <a:latin typeface="+mn-lt"/>
              </a:rPr>
              <a:t>Millar, 19</a:t>
            </a:r>
            <a:r>
              <a:rPr lang="en-US" baseline="30000" dirty="0" smtClean="0">
                <a:latin typeface="+mn-lt"/>
              </a:rPr>
              <a:t>th</a:t>
            </a:r>
            <a:r>
              <a:rPr lang="en-US" dirty="0" smtClean="0">
                <a:latin typeface="+mn-lt"/>
              </a:rPr>
              <a:t> century</a:t>
            </a:r>
            <a:endParaRPr lang="en-US" dirty="0">
              <a:latin typeface="+mn-lt"/>
            </a:endParaRPr>
          </a:p>
        </p:txBody>
      </p:sp>
      <p:pic>
        <p:nvPicPr>
          <p:cNvPr id="11"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3259" y="1171448"/>
            <a:ext cx="3079403" cy="47544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868" y="1228771"/>
            <a:ext cx="2997710" cy="47370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1942793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26988" y="6350"/>
            <a:ext cx="9159876" cy="1829211"/>
          </a:xfrm>
          <a:prstGeom prst="rect">
            <a:avLst/>
          </a:prstGeom>
        </p:spPr>
        <p:txBody>
          <a:bodyPr lIns="540000" tIns="540000" rIns="540000" bIns="540000">
            <a:spAutoFit/>
          </a:bodyPr>
          <a:lstStyle/>
          <a:p>
            <a:pP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Colonial Algiers: </a:t>
            </a:r>
            <a:r>
              <a:rPr lang="en-GB" sz="2400" b="1" u="sng" dirty="0">
                <a:solidFill>
                  <a:srgbClr val="FFFFFF"/>
                </a:solidFill>
                <a:effectLst>
                  <a:outerShdw blurRad="38100" dist="38100" dir="2700000" algn="tl">
                    <a:srgbClr val="000000"/>
                  </a:outerShdw>
                </a:effectLst>
                <a:latin typeface="+mn-lt"/>
                <a:cs typeface="Arial" charset="0"/>
              </a:rPr>
              <a:t>The </a:t>
            </a:r>
            <a:r>
              <a:rPr lang="en-GB" sz="2400" b="1" u="sng" dirty="0" smtClean="0">
                <a:solidFill>
                  <a:srgbClr val="FFFFFF"/>
                </a:solidFill>
                <a:effectLst>
                  <a:outerShdw blurRad="38100" dist="38100" dir="2700000" algn="tl">
                    <a:srgbClr val="000000"/>
                  </a:outerShdw>
                </a:effectLst>
                <a:latin typeface="+mn-lt"/>
                <a:cs typeface="Arial" charset="0"/>
              </a:rPr>
              <a:t>Casbah</a:t>
            </a:r>
          </a:p>
          <a:p>
            <a:pPr fontAlgn="base">
              <a:spcBef>
                <a:spcPct val="0"/>
              </a:spcBef>
              <a:spcAft>
                <a:spcPct val="0"/>
              </a:spcAft>
              <a:defRPr/>
            </a:pPr>
            <a:endParaRPr lang="en-GB" sz="2400" b="1" u="sng" dirty="0">
              <a:solidFill>
                <a:srgbClr val="FFFFFF"/>
              </a:solidFill>
              <a:effectLst>
                <a:outerShdw blurRad="38100" dist="38100" dir="2700000" algn="tl">
                  <a:srgbClr val="000000"/>
                </a:outerShdw>
              </a:effectLst>
              <a:latin typeface="+mn-lt"/>
            </a:endParaRPr>
          </a:p>
        </p:txBody>
      </p:sp>
      <p:sp>
        <p:nvSpPr>
          <p:cNvPr id="22532"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pic>
        <p:nvPicPr>
          <p:cNvPr id="2253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1863" y="-19050"/>
            <a:ext cx="4391025" cy="6953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359" y="1192801"/>
            <a:ext cx="4814888" cy="30337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9726" y="4720467"/>
            <a:ext cx="4572000" cy="1384995"/>
          </a:xfrm>
          <a:prstGeom prst="rect">
            <a:avLst/>
          </a:prstGeom>
        </p:spPr>
        <p:txBody>
          <a:bodyPr>
            <a:spAutoFit/>
          </a:bodyPr>
          <a:lstStyle/>
          <a:p>
            <a:pPr>
              <a:defRPr/>
            </a:pPr>
            <a:r>
              <a:rPr lang="en-GB" sz="1400" b="1" dirty="0" smtClean="0">
                <a:solidFill>
                  <a:srgbClr val="FFFFFF"/>
                </a:solidFill>
                <a:latin typeface="+mn-lt"/>
              </a:rPr>
              <a:t>On headwear in interwar Algeria (and elsewhere), see: ‘</a:t>
            </a:r>
            <a:r>
              <a:rPr lang="en-US" sz="1400" b="1" dirty="0">
                <a:solidFill>
                  <a:srgbClr val="FFFFFF"/>
                </a:solidFill>
                <a:latin typeface="+mn-lt"/>
              </a:rPr>
              <a:t>Hats and Hijabs in Algeria and </a:t>
            </a:r>
            <a:r>
              <a:rPr lang="en-US" sz="1400" b="1" dirty="0" smtClean="0">
                <a:solidFill>
                  <a:srgbClr val="FFFFFF"/>
                </a:solidFill>
                <a:latin typeface="+mn-lt"/>
              </a:rPr>
              <a:t>Turkey,’ Ottoman </a:t>
            </a:r>
            <a:r>
              <a:rPr lang="en-US" sz="1400" b="1" dirty="0">
                <a:solidFill>
                  <a:srgbClr val="FFFFFF"/>
                </a:solidFill>
                <a:latin typeface="+mn-lt"/>
              </a:rPr>
              <a:t>History Podcast, January </a:t>
            </a:r>
            <a:r>
              <a:rPr lang="en-US" sz="1400" b="1" dirty="0" smtClean="0">
                <a:solidFill>
                  <a:srgbClr val="FFFFFF"/>
                </a:solidFill>
                <a:latin typeface="+mn-lt"/>
              </a:rPr>
              <a:t>17 </a:t>
            </a:r>
            <a:r>
              <a:rPr lang="en-US" sz="1400" b="1" dirty="0">
                <a:solidFill>
                  <a:srgbClr val="FFFFFF"/>
                </a:solidFill>
                <a:latin typeface="+mn-lt"/>
              </a:rPr>
              <a:t>2018 </a:t>
            </a:r>
            <a:r>
              <a:rPr lang="en-US" sz="1400" b="1" dirty="0" smtClean="0">
                <a:solidFill>
                  <a:srgbClr val="FFFFFF"/>
                </a:solidFill>
                <a:latin typeface="+mn-lt"/>
                <a:hlinkClick r:id="rId5"/>
              </a:rPr>
              <a:t>http</a:t>
            </a:r>
            <a:r>
              <a:rPr lang="en-US" sz="1400" b="1" dirty="0">
                <a:solidFill>
                  <a:srgbClr val="FFFFFF"/>
                </a:solidFill>
                <a:latin typeface="+mn-lt"/>
                <a:hlinkClick r:id="rId5"/>
              </a:rPr>
              <a:t>://</a:t>
            </a:r>
            <a:r>
              <a:rPr lang="en-US" sz="1400" b="1" dirty="0" smtClean="0">
                <a:solidFill>
                  <a:srgbClr val="FFFFFF"/>
                </a:solidFill>
                <a:latin typeface="+mn-lt"/>
                <a:hlinkClick r:id="rId5"/>
              </a:rPr>
              <a:t>www.ottomanhistorypodcast.com/2018/01/hats-and-hijabs-in-algeria-and-turkey.html</a:t>
            </a:r>
            <a:r>
              <a:rPr lang="en-US" sz="1400" b="1" dirty="0" smtClean="0">
                <a:solidFill>
                  <a:srgbClr val="FFFFFF"/>
                </a:solidFill>
                <a:latin typeface="+mn-lt"/>
              </a:rPr>
              <a:t>; accessed March 8 2018.</a:t>
            </a:r>
            <a:endParaRPr lang="en-GB" sz="1400" b="1" dirty="0">
              <a:solidFill>
                <a:srgbClr val="FFFFFF"/>
              </a:solidFill>
              <a:latin typeface="+mn-lt"/>
            </a:endParaRPr>
          </a:p>
        </p:txBody>
      </p:sp>
    </p:spTree>
    <p:extLst>
      <p:ext uri="{BB962C8B-B14F-4D97-AF65-F5344CB8AC3E}">
        <p14:creationId xmlns:p14="http://schemas.microsoft.com/office/powerpoint/2010/main" val="122997585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26988" y="6350"/>
            <a:ext cx="9159876" cy="1829211"/>
          </a:xfrm>
          <a:prstGeom prst="rect">
            <a:avLst/>
          </a:prstGeom>
        </p:spPr>
        <p:txBody>
          <a:bodyPr lIns="540000" tIns="540000" rIns="540000" bIns="540000">
            <a:spAutoFit/>
          </a:bodyPr>
          <a:lstStyle/>
          <a:p>
            <a:pPr algn="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Colonial Algiers: </a:t>
            </a:r>
            <a:endParaRPr lang="en-GB" sz="2400" b="1" u="sng" dirty="0">
              <a:solidFill>
                <a:srgbClr val="FFFFFF"/>
              </a:solidFill>
              <a:effectLst>
                <a:outerShdw blurRad="38100" dist="38100" dir="2700000" algn="tl">
                  <a:srgbClr val="000000"/>
                </a:outerShdw>
              </a:effectLst>
              <a:latin typeface="+mn-lt"/>
              <a:cs typeface="Arial" charset="0"/>
            </a:endParaRPr>
          </a:p>
          <a:p>
            <a:pPr algn="r" fontAlgn="base">
              <a:spcBef>
                <a:spcPct val="0"/>
              </a:spcBef>
              <a:spcAft>
                <a:spcPct val="0"/>
              </a:spcAft>
              <a:defRPr/>
            </a:pPr>
            <a:r>
              <a:rPr lang="en-GB" sz="2400" b="1" u="sng" dirty="0">
                <a:solidFill>
                  <a:srgbClr val="FFFFFF"/>
                </a:solidFill>
                <a:effectLst>
                  <a:outerShdw blurRad="38100" dist="38100" dir="2700000" algn="tl">
                    <a:srgbClr val="000000"/>
                  </a:outerShdw>
                </a:effectLst>
                <a:latin typeface="+mn-lt"/>
                <a:cs typeface="Arial" charset="0"/>
              </a:rPr>
              <a:t>Orientalism</a:t>
            </a:r>
          </a:p>
        </p:txBody>
      </p:sp>
      <p:sp>
        <p:nvSpPr>
          <p:cNvPr id="23556"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pic>
        <p:nvPicPr>
          <p:cNvPr id="235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2239" y="1484783"/>
            <a:ext cx="4463656" cy="53563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155575" y="4869160"/>
            <a:ext cx="3840361" cy="1200329"/>
          </a:xfrm>
          <a:prstGeom prst="rect">
            <a:avLst/>
          </a:prstGeom>
        </p:spPr>
        <p:txBody>
          <a:bodyPr wrap="square">
            <a:spAutoFit/>
          </a:bodyPr>
          <a:lstStyle/>
          <a:p>
            <a:pPr fontAlgn="base">
              <a:spcBef>
                <a:spcPct val="0"/>
              </a:spcBef>
              <a:spcAft>
                <a:spcPct val="0"/>
              </a:spcAft>
            </a:pPr>
            <a:r>
              <a:rPr lang="fr-FR" dirty="0">
                <a:solidFill>
                  <a:srgbClr val="D6EC02"/>
                </a:solidFill>
                <a:latin typeface="+mn-lt"/>
                <a:cs typeface="Arial" charset="0"/>
              </a:rPr>
              <a:t>Frederick Arthur Bridgman,  </a:t>
            </a:r>
            <a:r>
              <a:rPr lang="fr-FR" i="1" dirty="0" err="1">
                <a:solidFill>
                  <a:srgbClr val="D6EC02"/>
                </a:solidFill>
                <a:latin typeface="+mn-lt"/>
                <a:cs typeface="Arial" charset="0"/>
              </a:rPr>
              <a:t>Late</a:t>
            </a:r>
            <a:r>
              <a:rPr lang="fr-FR" i="1" dirty="0">
                <a:solidFill>
                  <a:srgbClr val="D6EC02"/>
                </a:solidFill>
                <a:latin typeface="+mn-lt"/>
                <a:cs typeface="Arial" charset="0"/>
              </a:rPr>
              <a:t> </a:t>
            </a:r>
            <a:r>
              <a:rPr lang="fr-FR" i="1" dirty="0" err="1">
                <a:solidFill>
                  <a:srgbClr val="D6EC02"/>
                </a:solidFill>
                <a:latin typeface="+mn-lt"/>
                <a:cs typeface="Arial" charset="0"/>
              </a:rPr>
              <a:t>Afternoon</a:t>
            </a:r>
            <a:r>
              <a:rPr lang="fr-FR" i="1" dirty="0">
                <a:solidFill>
                  <a:srgbClr val="D6EC02"/>
                </a:solidFill>
                <a:latin typeface="+mn-lt"/>
                <a:cs typeface="Arial" charset="0"/>
              </a:rPr>
              <a:t>, </a:t>
            </a:r>
            <a:r>
              <a:rPr lang="fr-FR" i="1" dirty="0" err="1">
                <a:solidFill>
                  <a:srgbClr val="D6EC02"/>
                </a:solidFill>
                <a:latin typeface="+mn-lt"/>
                <a:cs typeface="Arial" charset="0"/>
              </a:rPr>
              <a:t>Algiers</a:t>
            </a:r>
            <a:r>
              <a:rPr lang="fr-FR" i="1" dirty="0">
                <a:solidFill>
                  <a:srgbClr val="D6EC02"/>
                </a:solidFill>
                <a:latin typeface="+mn-lt"/>
                <a:cs typeface="Arial" charset="0"/>
              </a:rPr>
              <a:t> </a:t>
            </a:r>
            <a:r>
              <a:rPr lang="fr-FR" dirty="0">
                <a:solidFill>
                  <a:srgbClr val="D6EC02"/>
                </a:solidFill>
                <a:latin typeface="+mn-lt"/>
                <a:cs typeface="Arial" charset="0"/>
              </a:rPr>
              <a:t>(19th </a:t>
            </a:r>
            <a:r>
              <a:rPr lang="fr-FR" dirty="0" err="1">
                <a:solidFill>
                  <a:srgbClr val="D6EC02"/>
                </a:solidFill>
                <a:latin typeface="+mn-lt"/>
                <a:cs typeface="Arial" charset="0"/>
              </a:rPr>
              <a:t>century</a:t>
            </a:r>
            <a:r>
              <a:rPr lang="fr-FR" dirty="0">
                <a:solidFill>
                  <a:srgbClr val="D6EC02"/>
                </a:solidFill>
                <a:latin typeface="+mn-lt"/>
                <a:cs typeface="Arial" charset="0"/>
              </a:rPr>
              <a:t>);  Jules Alexis </a:t>
            </a:r>
            <a:r>
              <a:rPr lang="fr-FR" dirty="0" err="1">
                <a:solidFill>
                  <a:srgbClr val="D6EC02"/>
                </a:solidFill>
                <a:latin typeface="+mn-lt"/>
                <a:cs typeface="Arial" charset="0"/>
              </a:rPr>
              <a:t>Muenier</a:t>
            </a:r>
            <a:r>
              <a:rPr lang="en-GB" dirty="0">
                <a:solidFill>
                  <a:srgbClr val="D6EC02"/>
                </a:solidFill>
                <a:latin typeface="+mn-lt"/>
                <a:cs typeface="Arial" charset="0"/>
              </a:rPr>
              <a:t>, </a:t>
            </a:r>
            <a:r>
              <a:rPr lang="fr-FR" i="1" dirty="0">
                <a:solidFill>
                  <a:srgbClr val="D6EC02"/>
                </a:solidFill>
                <a:latin typeface="+mn-lt"/>
                <a:cs typeface="Arial" charset="0"/>
              </a:rPr>
              <a:t>Femmes d'Alger sur les terrasses</a:t>
            </a:r>
            <a:r>
              <a:rPr lang="fr-FR" dirty="0">
                <a:solidFill>
                  <a:srgbClr val="D6EC02"/>
                </a:solidFill>
                <a:latin typeface="+mn-lt"/>
                <a:cs typeface="Arial" charset="0"/>
              </a:rPr>
              <a:t> (1888)</a:t>
            </a:r>
            <a:endParaRPr lang="en-GB" dirty="0">
              <a:solidFill>
                <a:srgbClr val="D6EC02"/>
              </a:solidFill>
              <a:latin typeface="+mn-lt"/>
              <a:cs typeface="Arial" charset="0"/>
            </a:endParaRPr>
          </a:p>
        </p:txBody>
      </p:sp>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292" y="548680"/>
            <a:ext cx="5162838" cy="3872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01042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29000" y="2705100"/>
            <a:ext cx="5715000" cy="4152900"/>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3995936" cy="5316101"/>
          </a:xfrm>
          <a:prstGeom prst="rect">
            <a:avLst/>
          </a:prstGeom>
        </p:spPr>
      </p:pic>
      <p:sp>
        <p:nvSpPr>
          <p:cNvPr id="4" name="Rectangle 3"/>
          <p:cNvSpPr/>
          <p:nvPr/>
        </p:nvSpPr>
        <p:spPr>
          <a:xfrm>
            <a:off x="4847613" y="1166604"/>
            <a:ext cx="2244668" cy="923330"/>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Frederick Arthur </a:t>
            </a:r>
            <a:r>
              <a:rPr lang="en-GB" dirty="0" smtClean="0">
                <a:latin typeface="Calibri" panose="020F0502020204030204" pitchFamily="34" charset="0"/>
                <a:cs typeface="Calibri" panose="020F0502020204030204" pitchFamily="34" charset="0"/>
              </a:rPr>
              <a:t>Bridgman paintings of Algiers</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23580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pic>
        <p:nvPicPr>
          <p:cNvPr id="2458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189" y="-3175"/>
            <a:ext cx="8763521" cy="68546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4822766" y="30386"/>
            <a:ext cx="2448272" cy="1015663"/>
          </a:xfrm>
          <a:prstGeom prst="rect">
            <a:avLst/>
          </a:prstGeom>
        </p:spPr>
        <p:txBody>
          <a:bodyPr wrap="square">
            <a:spAutoFit/>
          </a:bodyPr>
          <a:lstStyle/>
          <a:p>
            <a:pPr fontAlgn="base">
              <a:spcBef>
                <a:spcPct val="0"/>
              </a:spcBef>
              <a:spcAft>
                <a:spcPct val="0"/>
              </a:spcAft>
            </a:pPr>
            <a:r>
              <a:rPr lang="en-GB" sz="2000" b="1" dirty="0" err="1">
                <a:solidFill>
                  <a:srgbClr val="D6EC02"/>
                </a:solidFill>
                <a:latin typeface="+mn-lt"/>
                <a:cs typeface="Arial" charset="0"/>
              </a:rPr>
              <a:t>Eugène</a:t>
            </a:r>
            <a:r>
              <a:rPr lang="en-GB" sz="2000" b="1" dirty="0">
                <a:solidFill>
                  <a:srgbClr val="D6EC02"/>
                </a:solidFill>
                <a:latin typeface="+mn-lt"/>
                <a:cs typeface="Arial" charset="0"/>
              </a:rPr>
              <a:t> Delacroix, </a:t>
            </a:r>
            <a:r>
              <a:rPr lang="en-GB" sz="2000" b="1" i="1" dirty="0">
                <a:solidFill>
                  <a:srgbClr val="D6EC02"/>
                </a:solidFill>
                <a:latin typeface="+mn-lt"/>
                <a:cs typeface="Arial" charset="0"/>
              </a:rPr>
              <a:t>Women of Algiers</a:t>
            </a:r>
            <a:r>
              <a:rPr lang="en-GB" sz="2000" b="1" dirty="0">
                <a:solidFill>
                  <a:srgbClr val="D6EC02"/>
                </a:solidFill>
                <a:latin typeface="+mn-lt"/>
                <a:cs typeface="Arial" charset="0"/>
              </a:rPr>
              <a:t>, </a:t>
            </a:r>
            <a:r>
              <a:rPr lang="en-GB" sz="2000" b="1" dirty="0" smtClean="0">
                <a:solidFill>
                  <a:srgbClr val="D6EC02"/>
                </a:solidFill>
                <a:latin typeface="+mn-lt"/>
                <a:cs typeface="Arial" charset="0"/>
              </a:rPr>
              <a:t>1834</a:t>
            </a:r>
            <a:endParaRPr lang="en-GB" sz="2000" b="1" dirty="0">
              <a:solidFill>
                <a:srgbClr val="D6EC02"/>
              </a:solidFill>
              <a:latin typeface="+mn-lt"/>
              <a:cs typeface="Arial" charset="0"/>
            </a:endParaRPr>
          </a:p>
        </p:txBody>
      </p:sp>
      <p:sp>
        <p:nvSpPr>
          <p:cNvPr id="10" name="Rectangle 9"/>
          <p:cNvSpPr/>
          <p:nvPr/>
        </p:nvSpPr>
        <p:spPr>
          <a:xfrm>
            <a:off x="-26988" y="6350"/>
            <a:ext cx="9159876" cy="1459879"/>
          </a:xfrm>
          <a:prstGeom prst="rect">
            <a:avLst/>
          </a:prstGeom>
        </p:spPr>
        <p:txBody>
          <a:bodyPr lIns="540000" tIns="540000" rIns="540000" bIns="540000">
            <a:spAutoFit/>
          </a:bodyPr>
          <a:lstStyle/>
          <a:p>
            <a:pP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Colonial Algiers: </a:t>
            </a:r>
            <a:r>
              <a:rPr lang="en-GB" sz="2400" b="1" u="sng" dirty="0">
                <a:solidFill>
                  <a:srgbClr val="FFFFFF"/>
                </a:solidFill>
                <a:effectLst>
                  <a:outerShdw blurRad="38100" dist="38100" dir="2700000" algn="tl">
                    <a:srgbClr val="000000"/>
                  </a:outerShdw>
                </a:effectLst>
                <a:latin typeface="+mn-lt"/>
                <a:cs typeface="Arial" charset="0"/>
              </a:rPr>
              <a:t>Orientalism</a:t>
            </a:r>
          </a:p>
        </p:txBody>
      </p:sp>
    </p:spTree>
    <p:extLst>
      <p:ext uri="{BB962C8B-B14F-4D97-AF65-F5344CB8AC3E}">
        <p14:creationId xmlns:p14="http://schemas.microsoft.com/office/powerpoint/2010/main" val="167901124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pic>
        <p:nvPicPr>
          <p:cNvPr id="2458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9270" y="30386"/>
            <a:ext cx="6169787" cy="48258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4822766" y="30386"/>
            <a:ext cx="2448272" cy="1015663"/>
          </a:xfrm>
          <a:prstGeom prst="rect">
            <a:avLst/>
          </a:prstGeom>
        </p:spPr>
        <p:txBody>
          <a:bodyPr wrap="square">
            <a:spAutoFit/>
          </a:bodyPr>
          <a:lstStyle/>
          <a:p>
            <a:pPr fontAlgn="base">
              <a:spcBef>
                <a:spcPct val="0"/>
              </a:spcBef>
              <a:spcAft>
                <a:spcPct val="0"/>
              </a:spcAft>
            </a:pPr>
            <a:r>
              <a:rPr lang="en-GB" sz="2000" b="1" dirty="0" err="1">
                <a:solidFill>
                  <a:srgbClr val="D6EC02"/>
                </a:solidFill>
                <a:latin typeface="+mn-lt"/>
                <a:cs typeface="Arial" charset="0"/>
              </a:rPr>
              <a:t>Eugène</a:t>
            </a:r>
            <a:r>
              <a:rPr lang="en-GB" sz="2000" b="1" dirty="0">
                <a:solidFill>
                  <a:srgbClr val="D6EC02"/>
                </a:solidFill>
                <a:latin typeface="+mn-lt"/>
                <a:cs typeface="Arial" charset="0"/>
              </a:rPr>
              <a:t> Delacroix, </a:t>
            </a:r>
            <a:r>
              <a:rPr lang="en-GB" sz="2000" b="1" i="1" dirty="0">
                <a:solidFill>
                  <a:srgbClr val="D6EC02"/>
                </a:solidFill>
                <a:latin typeface="+mn-lt"/>
                <a:cs typeface="Arial" charset="0"/>
              </a:rPr>
              <a:t>Women of Algiers</a:t>
            </a:r>
            <a:r>
              <a:rPr lang="en-GB" sz="2000" b="1" dirty="0">
                <a:solidFill>
                  <a:srgbClr val="D6EC02"/>
                </a:solidFill>
                <a:latin typeface="+mn-lt"/>
                <a:cs typeface="Arial" charset="0"/>
              </a:rPr>
              <a:t>, </a:t>
            </a:r>
            <a:r>
              <a:rPr lang="en-GB" sz="2000" b="1" dirty="0" smtClean="0">
                <a:solidFill>
                  <a:srgbClr val="D6EC02"/>
                </a:solidFill>
                <a:latin typeface="+mn-lt"/>
                <a:cs typeface="Arial" charset="0"/>
              </a:rPr>
              <a:t>1834</a:t>
            </a:r>
            <a:endParaRPr lang="en-GB" sz="2000" b="1" dirty="0">
              <a:solidFill>
                <a:srgbClr val="D6EC02"/>
              </a:solidFill>
              <a:latin typeface="+mn-lt"/>
              <a:cs typeface="Arial" charset="0"/>
            </a:endParaRPr>
          </a:p>
        </p:txBody>
      </p:sp>
      <p:sp>
        <p:nvSpPr>
          <p:cNvPr id="10" name="Rectangle 9"/>
          <p:cNvSpPr/>
          <p:nvPr/>
        </p:nvSpPr>
        <p:spPr>
          <a:xfrm>
            <a:off x="-26988" y="6350"/>
            <a:ext cx="9159876" cy="1459879"/>
          </a:xfrm>
          <a:prstGeom prst="rect">
            <a:avLst/>
          </a:prstGeom>
        </p:spPr>
        <p:txBody>
          <a:bodyPr lIns="540000" tIns="540000" rIns="540000" bIns="540000">
            <a:spAutoFit/>
          </a:bodyPr>
          <a:lstStyle/>
          <a:p>
            <a:pP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Colonial Algiers: </a:t>
            </a:r>
            <a:r>
              <a:rPr lang="en-GB" sz="2400" b="1" u="sng" dirty="0">
                <a:solidFill>
                  <a:srgbClr val="FFFFFF"/>
                </a:solidFill>
                <a:effectLst>
                  <a:outerShdw blurRad="38100" dist="38100" dir="2700000" algn="tl">
                    <a:srgbClr val="000000"/>
                  </a:outerShdw>
                </a:effectLst>
                <a:latin typeface="+mn-lt"/>
                <a:cs typeface="Arial" charset="0"/>
              </a:rPr>
              <a:t>Orientalism</a:t>
            </a:r>
          </a:p>
        </p:txBody>
      </p:sp>
      <p:pic>
        <p:nvPicPr>
          <p:cNvPr id="3" name="Picture 2"/>
          <p:cNvPicPr>
            <a:picLocks noChangeAspect="1"/>
          </p:cNvPicPr>
          <p:nvPr/>
        </p:nvPicPr>
        <p:blipFill>
          <a:blip r:embed="rId4"/>
          <a:stretch>
            <a:fillRect/>
          </a:stretch>
        </p:blipFill>
        <p:spPr>
          <a:xfrm>
            <a:off x="3198" y="3252192"/>
            <a:ext cx="2986866" cy="3624064"/>
          </a:xfrm>
          <a:prstGeom prst="rect">
            <a:avLst/>
          </a:prstGeom>
        </p:spPr>
      </p:pic>
      <p:sp>
        <p:nvSpPr>
          <p:cNvPr id="4" name="Rectangle 3"/>
          <p:cNvSpPr/>
          <p:nvPr/>
        </p:nvSpPr>
        <p:spPr>
          <a:xfrm>
            <a:off x="3347864" y="5219919"/>
            <a:ext cx="4572000" cy="707886"/>
          </a:xfrm>
          <a:prstGeom prst="rect">
            <a:avLst/>
          </a:prstGeom>
        </p:spPr>
        <p:txBody>
          <a:bodyPr>
            <a:spAutoFit/>
          </a:bodyPr>
          <a:lstStyle/>
          <a:p>
            <a:r>
              <a:rPr lang="fr-FR" sz="2000" dirty="0" smtClean="0">
                <a:solidFill>
                  <a:srgbClr val="FFFF00"/>
                </a:solidFill>
                <a:latin typeface="+mn-lt"/>
              </a:rPr>
              <a:t>Pierre-Auguste </a:t>
            </a:r>
            <a:r>
              <a:rPr lang="fr-FR" sz="2000" dirty="0">
                <a:solidFill>
                  <a:srgbClr val="FFFF00"/>
                </a:solidFill>
                <a:latin typeface="+mn-lt"/>
              </a:rPr>
              <a:t>Renoir, </a:t>
            </a:r>
            <a:r>
              <a:rPr lang="en-US" sz="2000" i="1" dirty="0">
                <a:solidFill>
                  <a:srgbClr val="FFFF00"/>
                </a:solidFill>
                <a:latin typeface="+mn-lt"/>
              </a:rPr>
              <a:t>Parisian Women in Algerian Costume (The </a:t>
            </a:r>
            <a:r>
              <a:rPr lang="en-US" sz="2000" i="1" dirty="0" smtClean="0">
                <a:solidFill>
                  <a:srgbClr val="FFFF00"/>
                </a:solidFill>
                <a:latin typeface="+mn-lt"/>
              </a:rPr>
              <a:t>Harem</a:t>
            </a:r>
            <a:r>
              <a:rPr lang="en-US" sz="2000" dirty="0" smtClean="0">
                <a:solidFill>
                  <a:srgbClr val="FFFF00"/>
                </a:solidFill>
                <a:latin typeface="+mn-lt"/>
              </a:rPr>
              <a:t>), 1872</a:t>
            </a:r>
            <a:endParaRPr lang="en-US" sz="2000" dirty="0">
              <a:solidFill>
                <a:srgbClr val="FFFF00"/>
              </a:solidFill>
              <a:latin typeface="+mn-lt"/>
            </a:endParaRPr>
          </a:p>
        </p:txBody>
      </p:sp>
    </p:spTree>
    <p:extLst>
      <p:ext uri="{BB962C8B-B14F-4D97-AF65-F5344CB8AC3E}">
        <p14:creationId xmlns:p14="http://schemas.microsoft.com/office/powerpoint/2010/main" val="27333866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00275" y="571500"/>
            <a:ext cx="4743450" cy="5715000"/>
          </a:xfrm>
          <a:prstGeom prst="rect">
            <a:avLst/>
          </a:prstGeom>
        </p:spPr>
      </p:pic>
      <p:sp>
        <p:nvSpPr>
          <p:cNvPr id="3" name="Rectangle 2"/>
          <p:cNvSpPr/>
          <p:nvPr/>
        </p:nvSpPr>
        <p:spPr>
          <a:xfrm>
            <a:off x="179512" y="4077072"/>
            <a:ext cx="2244668" cy="923330"/>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Frederick Arthur </a:t>
            </a:r>
            <a:r>
              <a:rPr lang="en-GB" dirty="0" smtClean="0">
                <a:latin typeface="Calibri" panose="020F0502020204030204" pitchFamily="34" charset="0"/>
                <a:cs typeface="Calibri" panose="020F0502020204030204" pitchFamily="34" charset="0"/>
              </a:rPr>
              <a:t>Bridgman Harem sketch</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152727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26988" y="6350"/>
            <a:ext cx="9159876" cy="1829211"/>
          </a:xfrm>
          <a:prstGeom prst="rect">
            <a:avLst/>
          </a:prstGeom>
        </p:spPr>
        <p:txBody>
          <a:bodyPr lIns="540000" tIns="540000" rIns="540000" bIns="540000">
            <a:spAutoFit/>
          </a:bodyPr>
          <a:lstStyle/>
          <a:p>
            <a:pPr algn="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Colonial Algiers: </a:t>
            </a:r>
            <a:endParaRPr lang="en-GB" sz="2400" b="1" u="sng" dirty="0">
              <a:solidFill>
                <a:srgbClr val="FFFFFF"/>
              </a:solidFill>
              <a:effectLst>
                <a:outerShdw blurRad="38100" dist="38100" dir="2700000" algn="tl">
                  <a:srgbClr val="000000"/>
                </a:outerShdw>
              </a:effectLst>
              <a:latin typeface="+mn-lt"/>
              <a:cs typeface="Arial" charset="0"/>
            </a:endParaRPr>
          </a:p>
          <a:p>
            <a:pPr algn="r" fontAlgn="base">
              <a:spcBef>
                <a:spcPct val="0"/>
              </a:spcBef>
              <a:spcAft>
                <a:spcPct val="0"/>
              </a:spcAft>
              <a:defRPr/>
            </a:pPr>
            <a:r>
              <a:rPr lang="en-GB" sz="2400" b="1" u="sng" dirty="0">
                <a:solidFill>
                  <a:srgbClr val="FFFFFF"/>
                </a:solidFill>
                <a:effectLst>
                  <a:outerShdw blurRad="38100" dist="38100" dir="2700000" algn="tl">
                    <a:srgbClr val="000000"/>
                  </a:outerShdw>
                </a:effectLst>
                <a:latin typeface="+mn-lt"/>
                <a:cs typeface="Arial" charset="0"/>
              </a:rPr>
              <a:t>Orientalism</a:t>
            </a:r>
          </a:p>
        </p:txBody>
      </p:sp>
      <p:sp>
        <p:nvSpPr>
          <p:cNvPr id="23556"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2" name="Rectangle 1"/>
          <p:cNvSpPr/>
          <p:nvPr/>
        </p:nvSpPr>
        <p:spPr>
          <a:xfrm>
            <a:off x="460375" y="3256091"/>
            <a:ext cx="2832249" cy="3139321"/>
          </a:xfrm>
          <a:prstGeom prst="rect">
            <a:avLst/>
          </a:prstGeom>
        </p:spPr>
        <p:txBody>
          <a:bodyPr wrap="square">
            <a:spAutoFit/>
          </a:bodyPr>
          <a:lstStyle/>
          <a:p>
            <a:pPr fontAlgn="base">
              <a:spcBef>
                <a:spcPct val="0"/>
              </a:spcBef>
              <a:spcAft>
                <a:spcPct val="0"/>
              </a:spcAft>
            </a:pPr>
            <a:r>
              <a:rPr lang="fr-FR" dirty="0" smtClean="0">
                <a:solidFill>
                  <a:srgbClr val="D6EC02"/>
                </a:solidFill>
                <a:latin typeface="+mn-lt"/>
                <a:cs typeface="Arial" charset="0"/>
              </a:rPr>
              <a:t>Pierre-Auguste Renoir, </a:t>
            </a:r>
            <a:r>
              <a:rPr lang="fr-FR" i="1" dirty="0" smtClean="0">
                <a:solidFill>
                  <a:srgbClr val="D6EC02"/>
                </a:solidFill>
                <a:latin typeface="+mn-lt"/>
                <a:cs typeface="Arial" charset="0"/>
              </a:rPr>
              <a:t>Odalisque (An Algerian </a:t>
            </a:r>
            <a:r>
              <a:rPr lang="fr-FR" i="1" dirty="0" err="1" smtClean="0">
                <a:solidFill>
                  <a:srgbClr val="D6EC02"/>
                </a:solidFill>
                <a:latin typeface="+mn-lt"/>
                <a:cs typeface="Arial" charset="0"/>
              </a:rPr>
              <a:t>Woman</a:t>
            </a:r>
            <a:r>
              <a:rPr lang="fr-FR" i="1" dirty="0" smtClean="0">
                <a:solidFill>
                  <a:srgbClr val="D6EC02"/>
                </a:solidFill>
                <a:latin typeface="+mn-lt"/>
                <a:cs typeface="Arial" charset="0"/>
              </a:rPr>
              <a:t>)</a:t>
            </a:r>
            <a:r>
              <a:rPr lang="fr-FR" dirty="0" smtClean="0">
                <a:solidFill>
                  <a:srgbClr val="D6EC02"/>
                </a:solidFill>
                <a:latin typeface="+mn-lt"/>
                <a:cs typeface="Arial" charset="0"/>
              </a:rPr>
              <a:t>, 1870; Claude-Joseph Portier, </a:t>
            </a:r>
            <a:r>
              <a:rPr lang="fr-FR" dirty="0" err="1" smtClean="0">
                <a:solidFill>
                  <a:srgbClr val="D6EC02"/>
                </a:solidFill>
                <a:latin typeface="+mn-lt"/>
                <a:cs typeface="Arial" charset="0"/>
              </a:rPr>
              <a:t>photograph</a:t>
            </a:r>
            <a:r>
              <a:rPr lang="fr-FR" dirty="0" smtClean="0">
                <a:solidFill>
                  <a:srgbClr val="D6EC02"/>
                </a:solidFill>
                <a:latin typeface="+mn-lt"/>
                <a:cs typeface="Arial" charset="0"/>
              </a:rPr>
              <a:t> of Algerian </a:t>
            </a:r>
            <a:r>
              <a:rPr lang="fr-FR" dirty="0" err="1" smtClean="0">
                <a:solidFill>
                  <a:srgbClr val="D6EC02"/>
                </a:solidFill>
                <a:latin typeface="+mn-lt"/>
                <a:cs typeface="Arial" charset="0"/>
              </a:rPr>
              <a:t>woman</a:t>
            </a:r>
            <a:r>
              <a:rPr lang="fr-FR" dirty="0" smtClean="0">
                <a:solidFill>
                  <a:srgbClr val="D6EC02"/>
                </a:solidFill>
                <a:latin typeface="+mn-lt"/>
                <a:cs typeface="Arial" charset="0"/>
              </a:rPr>
              <a:t> in  Odalisque pose, </a:t>
            </a:r>
            <a:r>
              <a:rPr lang="fr-FR" dirty="0" err="1" smtClean="0">
                <a:solidFill>
                  <a:srgbClr val="D6EC02"/>
                </a:solidFill>
                <a:latin typeface="+mn-lt"/>
                <a:cs typeface="Arial" charset="0"/>
              </a:rPr>
              <a:t>Algiers</a:t>
            </a:r>
            <a:r>
              <a:rPr lang="fr-FR" dirty="0" smtClean="0">
                <a:solidFill>
                  <a:srgbClr val="D6EC02"/>
                </a:solidFill>
                <a:latin typeface="+mn-lt"/>
                <a:cs typeface="Arial" charset="0"/>
              </a:rPr>
              <a:t>, 1870s</a:t>
            </a:r>
          </a:p>
          <a:p>
            <a:pPr fontAlgn="base">
              <a:spcBef>
                <a:spcPct val="0"/>
              </a:spcBef>
              <a:spcAft>
                <a:spcPct val="0"/>
              </a:spcAft>
            </a:pPr>
            <a:endParaRPr lang="fr-FR" dirty="0">
              <a:solidFill>
                <a:srgbClr val="D6EC02"/>
              </a:solidFill>
              <a:latin typeface="+mn-lt"/>
              <a:cs typeface="Arial" charset="0"/>
            </a:endParaRPr>
          </a:p>
          <a:p>
            <a:pPr fontAlgn="base">
              <a:spcBef>
                <a:spcPct val="0"/>
              </a:spcBef>
              <a:spcAft>
                <a:spcPct val="0"/>
              </a:spcAft>
            </a:pPr>
            <a:r>
              <a:rPr lang="fr-FR" i="1" dirty="0">
                <a:solidFill>
                  <a:srgbClr val="D6EC02"/>
                </a:solidFill>
                <a:latin typeface="+mn-lt"/>
                <a:cs typeface="Arial" charset="0"/>
              </a:rPr>
              <a:t>Odalisque </a:t>
            </a:r>
            <a:r>
              <a:rPr lang="fr-FR" i="1" dirty="0" smtClean="0">
                <a:solidFill>
                  <a:srgbClr val="D6EC02"/>
                </a:solidFill>
                <a:latin typeface="+mn-lt"/>
                <a:cs typeface="Arial" charset="0"/>
              </a:rPr>
              <a:t>= </a:t>
            </a:r>
            <a:r>
              <a:rPr lang="fr-FR" i="1" dirty="0" err="1" smtClean="0">
                <a:solidFill>
                  <a:srgbClr val="D6EC02"/>
                </a:solidFill>
                <a:latin typeface="+mn-lt"/>
                <a:cs typeface="Arial" charset="0"/>
              </a:rPr>
              <a:t>female</a:t>
            </a:r>
            <a:r>
              <a:rPr lang="fr-FR" i="1" dirty="0" smtClean="0">
                <a:solidFill>
                  <a:srgbClr val="D6EC02"/>
                </a:solidFill>
                <a:latin typeface="+mn-lt"/>
                <a:cs typeface="Arial" charset="0"/>
              </a:rPr>
              <a:t> slave or concubine; </a:t>
            </a:r>
            <a:r>
              <a:rPr lang="fr-FR" i="1" dirty="0" err="1" smtClean="0">
                <a:solidFill>
                  <a:srgbClr val="D6EC02"/>
                </a:solidFill>
                <a:latin typeface="+mn-lt"/>
                <a:cs typeface="Arial" charset="0"/>
              </a:rPr>
              <a:t>artistic</a:t>
            </a:r>
            <a:r>
              <a:rPr lang="fr-FR" i="1" dirty="0" smtClean="0">
                <a:solidFill>
                  <a:srgbClr val="D6EC02"/>
                </a:solidFill>
                <a:latin typeface="+mn-lt"/>
                <a:cs typeface="Arial" charset="0"/>
              </a:rPr>
              <a:t> genre </a:t>
            </a:r>
            <a:r>
              <a:rPr lang="fr-FR" i="1" dirty="0" err="1" smtClean="0">
                <a:solidFill>
                  <a:srgbClr val="D6EC02"/>
                </a:solidFill>
                <a:latin typeface="+mn-lt"/>
                <a:cs typeface="Arial" charset="0"/>
              </a:rPr>
              <a:t>scene</a:t>
            </a:r>
            <a:endParaRPr lang="en-GB" dirty="0">
              <a:solidFill>
                <a:srgbClr val="D6EC02"/>
              </a:solidFill>
              <a:latin typeface="+mn-lt"/>
              <a:cs typeface="Arial"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3731" y="179858"/>
            <a:ext cx="5140682" cy="28170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AutoShape 4" descr="Odalisque pose by Claude-Joseph Portier, Algiers, 1870s. This image shows an Algerian girl in the classic odalisque pose featured by painters in the same period. Portier ran a photographic studio in the capital of the French colony of Algeria, during the 1860s and 1870s. As well as images produced for sale back in France, he photographed people who wanted portraits and made expeditions to record the Algerian countryside and landscapes.: "/>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60788" y="2996952"/>
            <a:ext cx="5372100" cy="365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8264727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 y="1052736"/>
            <a:ext cx="7821912" cy="5803354"/>
          </a:xfrm>
          <a:prstGeom prst="rect">
            <a:avLst/>
          </a:prstGeom>
        </p:spPr>
      </p:pic>
      <p:sp>
        <p:nvSpPr>
          <p:cNvPr id="4" name="Rectangle 3"/>
          <p:cNvSpPr/>
          <p:nvPr/>
        </p:nvSpPr>
        <p:spPr>
          <a:xfrm>
            <a:off x="3986212" y="1196752"/>
            <a:ext cx="4691797" cy="369332"/>
          </a:xfrm>
          <a:prstGeom prst="rect">
            <a:avLst/>
          </a:prstGeom>
        </p:spPr>
        <p:txBody>
          <a:bodyPr wrap="none">
            <a:spAutoFit/>
          </a:bodyPr>
          <a:lstStyle/>
          <a:p>
            <a:r>
              <a:rPr lang="en-US" dirty="0" smtClean="0">
                <a:latin typeface="+mn-lt"/>
              </a:rPr>
              <a:t>Henri Matisse</a:t>
            </a:r>
            <a:r>
              <a:rPr lang="en-US" dirty="0">
                <a:latin typeface="+mn-lt"/>
              </a:rPr>
              <a:t>, </a:t>
            </a:r>
            <a:r>
              <a:rPr lang="en-US" i="1" dirty="0" smtClean="0">
                <a:latin typeface="+mn-lt"/>
              </a:rPr>
              <a:t>Odalisque </a:t>
            </a:r>
            <a:r>
              <a:rPr lang="en-US" i="1" dirty="0">
                <a:latin typeface="+mn-lt"/>
              </a:rPr>
              <a:t>with </a:t>
            </a:r>
            <a:r>
              <a:rPr lang="en-US" i="1" dirty="0" smtClean="0">
                <a:latin typeface="+mn-lt"/>
              </a:rPr>
              <a:t>Magnolias </a:t>
            </a:r>
            <a:r>
              <a:rPr lang="en-US" dirty="0" smtClean="0">
                <a:latin typeface="+mn-lt"/>
              </a:rPr>
              <a:t>(1924)</a:t>
            </a:r>
            <a:endParaRPr lang="en-US" i="1" dirty="0">
              <a:latin typeface="+mn-lt"/>
            </a:endParaRPr>
          </a:p>
        </p:txBody>
      </p:sp>
      <p:sp>
        <p:nvSpPr>
          <p:cNvPr id="5" name="Rectangle 4"/>
          <p:cNvSpPr/>
          <p:nvPr/>
        </p:nvSpPr>
        <p:spPr>
          <a:xfrm>
            <a:off x="-26988" y="6350"/>
            <a:ext cx="9159876" cy="1459879"/>
          </a:xfrm>
          <a:prstGeom prst="rect">
            <a:avLst/>
          </a:prstGeom>
        </p:spPr>
        <p:txBody>
          <a:bodyPr lIns="540000" tIns="540000" rIns="540000" bIns="540000">
            <a:spAutoFit/>
          </a:bodyPr>
          <a:lstStyle/>
          <a:p>
            <a:pP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Colonial Algiers: Orientalism</a:t>
            </a:r>
            <a:endParaRPr lang="en-GB" sz="2400" b="1" u="sng" dirty="0">
              <a:solidFill>
                <a:srgbClr val="FFFFFF"/>
              </a:solidFill>
              <a:effectLst>
                <a:outerShdw blurRad="38100" dist="38100" dir="2700000" algn="tl">
                  <a:srgbClr val="000000"/>
                </a:outerShdw>
              </a:effectLst>
              <a:latin typeface="+mn-lt"/>
              <a:cs typeface="Arial" charset="0"/>
            </a:endParaRPr>
          </a:p>
        </p:txBody>
      </p:sp>
    </p:spTree>
    <p:extLst>
      <p:ext uri="{BB962C8B-B14F-4D97-AF65-F5344CB8AC3E}">
        <p14:creationId xmlns:p14="http://schemas.microsoft.com/office/powerpoint/2010/main" val="241259758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pic>
        <p:nvPicPr>
          <p:cNvPr id="2458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30386"/>
            <a:ext cx="7323361" cy="57281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4822766" y="30386"/>
            <a:ext cx="2448272" cy="1015663"/>
          </a:xfrm>
          <a:prstGeom prst="rect">
            <a:avLst/>
          </a:prstGeom>
        </p:spPr>
        <p:txBody>
          <a:bodyPr wrap="square">
            <a:spAutoFit/>
          </a:bodyPr>
          <a:lstStyle/>
          <a:p>
            <a:pPr fontAlgn="base">
              <a:spcBef>
                <a:spcPct val="0"/>
              </a:spcBef>
              <a:spcAft>
                <a:spcPct val="0"/>
              </a:spcAft>
            </a:pPr>
            <a:r>
              <a:rPr lang="en-GB" sz="2000" b="1" dirty="0" err="1">
                <a:solidFill>
                  <a:srgbClr val="D6EC02"/>
                </a:solidFill>
                <a:latin typeface="+mn-lt"/>
                <a:cs typeface="Arial" charset="0"/>
              </a:rPr>
              <a:t>Eugène</a:t>
            </a:r>
            <a:r>
              <a:rPr lang="en-GB" sz="2000" b="1" dirty="0">
                <a:solidFill>
                  <a:srgbClr val="D6EC02"/>
                </a:solidFill>
                <a:latin typeface="+mn-lt"/>
                <a:cs typeface="Arial" charset="0"/>
              </a:rPr>
              <a:t> Delacroix, </a:t>
            </a:r>
            <a:r>
              <a:rPr lang="en-GB" sz="2000" b="1" i="1" dirty="0">
                <a:solidFill>
                  <a:srgbClr val="D6EC02"/>
                </a:solidFill>
                <a:latin typeface="+mn-lt"/>
                <a:cs typeface="Arial" charset="0"/>
              </a:rPr>
              <a:t>Women of Algiers</a:t>
            </a:r>
            <a:r>
              <a:rPr lang="en-GB" sz="2000" b="1" dirty="0">
                <a:solidFill>
                  <a:srgbClr val="D6EC02"/>
                </a:solidFill>
                <a:latin typeface="+mn-lt"/>
                <a:cs typeface="Arial" charset="0"/>
              </a:rPr>
              <a:t>, </a:t>
            </a:r>
            <a:r>
              <a:rPr lang="en-GB" sz="2000" b="1" dirty="0" smtClean="0">
                <a:solidFill>
                  <a:srgbClr val="D6EC02"/>
                </a:solidFill>
                <a:latin typeface="+mn-lt"/>
                <a:cs typeface="Arial" charset="0"/>
              </a:rPr>
              <a:t>1834</a:t>
            </a:r>
            <a:endParaRPr lang="en-GB" sz="2000" b="1" dirty="0">
              <a:solidFill>
                <a:srgbClr val="D6EC02"/>
              </a:solidFill>
              <a:latin typeface="+mn-lt"/>
              <a:cs typeface="Arial" charset="0"/>
            </a:endParaRPr>
          </a:p>
        </p:txBody>
      </p:sp>
      <p:sp>
        <p:nvSpPr>
          <p:cNvPr id="7" name="Rectangle 6"/>
          <p:cNvSpPr/>
          <p:nvPr/>
        </p:nvSpPr>
        <p:spPr>
          <a:xfrm>
            <a:off x="-26988" y="4581128"/>
            <a:ext cx="9024705" cy="2573691"/>
          </a:xfrm>
          <a:prstGeom prst="rect">
            <a:avLst/>
          </a:prstGeom>
        </p:spPr>
        <p:txBody>
          <a:bodyPr wrap="square" lIns="360000" tIns="360000" rIns="360000" bIns="360000">
            <a:spAutoFit/>
          </a:bodyPr>
          <a:lstStyle/>
          <a:p>
            <a:pPr algn="just" fontAlgn="base">
              <a:spcBef>
                <a:spcPct val="0"/>
              </a:spcBef>
              <a:spcAft>
                <a:spcPct val="0"/>
              </a:spcAft>
            </a:pPr>
            <a:r>
              <a:rPr lang="en-GB" sz="2000" b="1" dirty="0" smtClean="0">
                <a:latin typeface="+mn-lt"/>
                <a:cs typeface="Arial" charset="0"/>
              </a:rPr>
              <a:t>“In the works of Delacroix and  dozens of other painters … the Oriental genre tableau carried representation into visual expression … Sensuality, promise, terror, sublimity, idyllic pleasure, intense energy: the Orient as a figure in the pre-Romantic, </a:t>
            </a:r>
            <a:r>
              <a:rPr lang="en-GB" sz="2000" b="1" dirty="0" err="1" smtClean="0">
                <a:latin typeface="+mn-lt"/>
                <a:cs typeface="Arial" charset="0"/>
              </a:rPr>
              <a:t>pretechnical</a:t>
            </a:r>
            <a:r>
              <a:rPr lang="en-GB" sz="2000" b="1" dirty="0" smtClean="0">
                <a:latin typeface="+mn-lt"/>
                <a:cs typeface="Arial" charset="0"/>
              </a:rPr>
              <a:t> imagination.”</a:t>
            </a:r>
          </a:p>
          <a:p>
            <a:pPr marL="342900" indent="-342900" fontAlgn="base">
              <a:spcBef>
                <a:spcPct val="0"/>
              </a:spcBef>
              <a:spcAft>
                <a:spcPct val="0"/>
              </a:spcAft>
              <a:buFontTx/>
              <a:buChar char="-"/>
            </a:pPr>
            <a:r>
              <a:rPr lang="en-GB" sz="2000" b="1" dirty="0" smtClean="0">
                <a:latin typeface="+mn-lt"/>
                <a:cs typeface="Arial" charset="0"/>
              </a:rPr>
              <a:t>Edward Said, </a:t>
            </a:r>
            <a:r>
              <a:rPr lang="en-GB" sz="2000" b="1" i="1" dirty="0" smtClean="0">
                <a:latin typeface="+mn-lt"/>
                <a:cs typeface="Arial" charset="0"/>
              </a:rPr>
              <a:t>Orientalism</a:t>
            </a:r>
          </a:p>
          <a:p>
            <a:pPr marL="342900" indent="-342900" fontAlgn="base">
              <a:spcBef>
                <a:spcPct val="0"/>
              </a:spcBef>
              <a:spcAft>
                <a:spcPct val="0"/>
              </a:spcAft>
              <a:buFontTx/>
              <a:buChar char="-"/>
            </a:pPr>
            <a:endParaRPr lang="en-GB" sz="2000" b="1" dirty="0">
              <a:solidFill>
                <a:srgbClr val="D6EC02"/>
              </a:solidFill>
              <a:cs typeface="Arial" charset="0"/>
            </a:endParaRPr>
          </a:p>
        </p:txBody>
      </p:sp>
      <p:sp>
        <p:nvSpPr>
          <p:cNvPr id="10" name="Rectangle 9"/>
          <p:cNvSpPr/>
          <p:nvPr/>
        </p:nvSpPr>
        <p:spPr>
          <a:xfrm>
            <a:off x="-26988" y="6350"/>
            <a:ext cx="9159876" cy="1459879"/>
          </a:xfrm>
          <a:prstGeom prst="rect">
            <a:avLst/>
          </a:prstGeom>
        </p:spPr>
        <p:txBody>
          <a:bodyPr lIns="540000" tIns="540000" rIns="540000" bIns="540000">
            <a:spAutoFit/>
          </a:bodyPr>
          <a:lstStyle/>
          <a:p>
            <a:pP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Colonial Algiers: </a:t>
            </a:r>
            <a:r>
              <a:rPr lang="en-GB" sz="2400" b="1" u="sng" dirty="0">
                <a:solidFill>
                  <a:srgbClr val="FFFFFF"/>
                </a:solidFill>
                <a:effectLst>
                  <a:outerShdw blurRad="38100" dist="38100" dir="2700000" algn="tl">
                    <a:srgbClr val="000000"/>
                  </a:outerShdw>
                </a:effectLst>
                <a:latin typeface="+mn-lt"/>
                <a:cs typeface="Arial" charset="0"/>
              </a:rPr>
              <a:t>Orientalism</a:t>
            </a:r>
          </a:p>
        </p:txBody>
      </p:sp>
    </p:spTree>
    <p:extLst>
      <p:ext uri="{BB962C8B-B14F-4D97-AF65-F5344CB8AC3E}">
        <p14:creationId xmlns:p14="http://schemas.microsoft.com/office/powerpoint/2010/main" val="154021030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10" name="Rectangle 9"/>
          <p:cNvSpPr/>
          <p:nvPr/>
        </p:nvSpPr>
        <p:spPr>
          <a:xfrm>
            <a:off x="-26988" y="6350"/>
            <a:ext cx="9159876" cy="1459879"/>
          </a:xfrm>
          <a:prstGeom prst="rect">
            <a:avLst/>
          </a:prstGeom>
        </p:spPr>
        <p:txBody>
          <a:bodyPr lIns="540000" tIns="540000" rIns="540000" bIns="540000">
            <a:spAutoFit/>
          </a:bodyPr>
          <a:lstStyle/>
          <a:p>
            <a:pP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Colonial Algiers: </a:t>
            </a:r>
            <a:r>
              <a:rPr lang="en-GB" sz="2400" b="1" u="sng" dirty="0">
                <a:solidFill>
                  <a:srgbClr val="FFFFFF"/>
                </a:solidFill>
                <a:effectLst>
                  <a:outerShdw blurRad="38100" dist="38100" dir="2700000" algn="tl">
                    <a:srgbClr val="000000"/>
                  </a:outerShdw>
                </a:effectLst>
                <a:latin typeface="+mn-lt"/>
                <a:cs typeface="Arial" charset="0"/>
              </a:rPr>
              <a:t>Orientalism</a:t>
            </a:r>
          </a:p>
        </p:txBody>
      </p:sp>
      <p:sp>
        <p:nvSpPr>
          <p:cNvPr id="4" name="Rectangle 3"/>
          <p:cNvSpPr/>
          <p:nvPr/>
        </p:nvSpPr>
        <p:spPr>
          <a:xfrm>
            <a:off x="4985038" y="8757592"/>
            <a:ext cx="4572000" cy="707886"/>
          </a:xfrm>
          <a:prstGeom prst="rect">
            <a:avLst/>
          </a:prstGeom>
        </p:spPr>
        <p:txBody>
          <a:bodyPr>
            <a:spAutoFit/>
          </a:bodyPr>
          <a:lstStyle/>
          <a:p>
            <a:r>
              <a:rPr lang="fr-FR" sz="2000" dirty="0" smtClean="0">
                <a:solidFill>
                  <a:srgbClr val="FFFF00"/>
                </a:solidFill>
                <a:latin typeface="+mn-lt"/>
              </a:rPr>
              <a:t>Pierre-Auguste </a:t>
            </a:r>
            <a:r>
              <a:rPr lang="fr-FR" sz="2000" dirty="0">
                <a:solidFill>
                  <a:srgbClr val="FFFF00"/>
                </a:solidFill>
                <a:latin typeface="+mn-lt"/>
              </a:rPr>
              <a:t>Renoir, </a:t>
            </a:r>
            <a:r>
              <a:rPr lang="en-US" sz="2000" i="1" dirty="0">
                <a:solidFill>
                  <a:srgbClr val="FFFF00"/>
                </a:solidFill>
                <a:latin typeface="+mn-lt"/>
              </a:rPr>
              <a:t>Parisian Women in Algerian Costume (The </a:t>
            </a:r>
            <a:r>
              <a:rPr lang="en-US" sz="2000" i="1" dirty="0" smtClean="0">
                <a:solidFill>
                  <a:srgbClr val="FFFF00"/>
                </a:solidFill>
                <a:latin typeface="+mn-lt"/>
              </a:rPr>
              <a:t>Harem</a:t>
            </a:r>
            <a:r>
              <a:rPr lang="en-US" sz="2000" dirty="0" smtClean="0">
                <a:solidFill>
                  <a:srgbClr val="FFFF00"/>
                </a:solidFill>
                <a:latin typeface="+mn-lt"/>
              </a:rPr>
              <a:t>), 1872</a:t>
            </a:r>
            <a:endParaRPr lang="en-US" sz="2000" dirty="0">
              <a:solidFill>
                <a:srgbClr val="FFFF00"/>
              </a:solidFill>
              <a:latin typeface="+mn-lt"/>
            </a:endParaRPr>
          </a:p>
        </p:txBody>
      </p:sp>
      <p:pic>
        <p:nvPicPr>
          <p:cNvPr id="6" name="Picture 5"/>
          <p:cNvPicPr>
            <a:picLocks noChangeAspect="1"/>
          </p:cNvPicPr>
          <p:nvPr/>
        </p:nvPicPr>
        <p:blipFill>
          <a:blip r:embed="rId3"/>
          <a:stretch>
            <a:fillRect/>
          </a:stretch>
        </p:blipFill>
        <p:spPr>
          <a:xfrm>
            <a:off x="2828" y="922807"/>
            <a:ext cx="2726780" cy="3753183"/>
          </a:xfrm>
          <a:prstGeom prst="rect">
            <a:avLst/>
          </a:prstGeom>
        </p:spPr>
      </p:pic>
      <p:pic>
        <p:nvPicPr>
          <p:cNvPr id="7" name="Picture 6"/>
          <p:cNvPicPr>
            <a:picLocks noChangeAspect="1"/>
          </p:cNvPicPr>
          <p:nvPr/>
        </p:nvPicPr>
        <p:blipFill>
          <a:blip r:embed="rId4"/>
          <a:stretch>
            <a:fillRect/>
          </a:stretch>
        </p:blipFill>
        <p:spPr>
          <a:xfrm>
            <a:off x="-26988" y="4337699"/>
            <a:ext cx="3279552" cy="2520301"/>
          </a:xfrm>
          <a:prstGeom prst="rect">
            <a:avLst/>
          </a:prstGeom>
        </p:spPr>
      </p:pic>
      <p:pic>
        <p:nvPicPr>
          <p:cNvPr id="8" name="Picture 7"/>
          <p:cNvPicPr>
            <a:picLocks noChangeAspect="1"/>
          </p:cNvPicPr>
          <p:nvPr/>
        </p:nvPicPr>
        <p:blipFill>
          <a:blip r:embed="rId5"/>
          <a:stretch>
            <a:fillRect/>
          </a:stretch>
        </p:blipFill>
        <p:spPr>
          <a:xfrm>
            <a:off x="4476512" y="-27243"/>
            <a:ext cx="4702760" cy="6885243"/>
          </a:xfrm>
          <a:prstGeom prst="rect">
            <a:avLst/>
          </a:prstGeom>
        </p:spPr>
      </p:pic>
      <p:sp>
        <p:nvSpPr>
          <p:cNvPr id="9" name="Rectangle 8"/>
          <p:cNvSpPr/>
          <p:nvPr/>
        </p:nvSpPr>
        <p:spPr>
          <a:xfrm>
            <a:off x="2918654" y="1628800"/>
            <a:ext cx="1426756" cy="1754326"/>
          </a:xfrm>
          <a:prstGeom prst="rect">
            <a:avLst/>
          </a:prstGeom>
        </p:spPr>
        <p:txBody>
          <a:bodyPr wrap="square">
            <a:spAutoFit/>
          </a:bodyPr>
          <a:lstStyle/>
          <a:p>
            <a:r>
              <a:rPr lang="en-US" dirty="0">
                <a:latin typeface="+mn-lt"/>
              </a:rPr>
              <a:t>Le Corbusier, </a:t>
            </a:r>
            <a:r>
              <a:rPr lang="en-US" i="1" dirty="0" err="1">
                <a:latin typeface="+mn-lt"/>
              </a:rPr>
              <a:t>Fathma</a:t>
            </a:r>
            <a:r>
              <a:rPr lang="en-US" dirty="0">
                <a:latin typeface="+mn-lt"/>
              </a:rPr>
              <a:t>, </a:t>
            </a:r>
            <a:r>
              <a:rPr lang="en-US" dirty="0" smtClean="0">
                <a:latin typeface="+mn-lt"/>
              </a:rPr>
              <a:t>1939; sketches of Algerian women</a:t>
            </a:r>
            <a:endParaRPr lang="en-US" dirty="0">
              <a:latin typeface="+mn-lt"/>
            </a:endParaRPr>
          </a:p>
        </p:txBody>
      </p:sp>
    </p:spTree>
    <p:extLst>
      <p:ext uri="{BB962C8B-B14F-4D97-AF65-F5344CB8AC3E}">
        <p14:creationId xmlns:p14="http://schemas.microsoft.com/office/powerpoint/2010/main" val="158874823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sp>
        <p:nvSpPr>
          <p:cNvPr id="9" name="Rectangle 8"/>
          <p:cNvSpPr/>
          <p:nvPr/>
        </p:nvSpPr>
        <p:spPr>
          <a:xfrm>
            <a:off x="-26988" y="6350"/>
            <a:ext cx="9159876" cy="1459879"/>
          </a:xfrm>
          <a:prstGeom prst="rect">
            <a:avLst/>
          </a:prstGeom>
        </p:spPr>
        <p:txBody>
          <a:bodyPr lIns="540000" tIns="540000" rIns="540000" bIns="540000">
            <a:spAutoFit/>
          </a:bodyPr>
          <a:lstStyle/>
          <a:p>
            <a:pPr fontAlgn="base">
              <a:spcBef>
                <a:spcPct val="0"/>
              </a:spcBef>
              <a:spcAft>
                <a:spcPct val="0"/>
              </a:spcAft>
              <a:defRPr/>
            </a:pPr>
            <a:r>
              <a:rPr lang="en-GB" sz="2400" b="1" u="sng" dirty="0" smtClean="0">
                <a:solidFill>
                  <a:srgbClr val="FFFFFF"/>
                </a:solidFill>
                <a:effectLst>
                  <a:outerShdw blurRad="38100" dist="38100" dir="2700000" algn="tl">
                    <a:srgbClr val="000000"/>
                  </a:outerShdw>
                </a:effectLst>
                <a:latin typeface="+mn-lt"/>
                <a:cs typeface="Arial" charset="0"/>
              </a:rPr>
              <a:t>4. Colonial Algiers: </a:t>
            </a:r>
            <a:r>
              <a:rPr lang="en-GB" sz="2400" b="1" u="sng" dirty="0">
                <a:solidFill>
                  <a:srgbClr val="FFFFFF"/>
                </a:solidFill>
                <a:effectLst>
                  <a:outerShdw blurRad="38100" dist="38100" dir="2700000" algn="tl">
                    <a:srgbClr val="000000"/>
                  </a:outerShdw>
                </a:effectLst>
                <a:latin typeface="+mn-lt"/>
                <a:cs typeface="Arial" charset="0"/>
              </a:rPr>
              <a:t>Orientalism</a:t>
            </a:r>
          </a:p>
        </p:txBody>
      </p:sp>
      <p:sp>
        <p:nvSpPr>
          <p:cNvPr id="24580"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fontAlgn="base" hangingPunct="1">
              <a:spcBef>
                <a:spcPct val="0"/>
              </a:spcBef>
              <a:spcAft>
                <a:spcPct val="0"/>
              </a:spcAft>
            </a:pPr>
            <a:endParaRPr lang="en-GB" altLang="en-US">
              <a:solidFill>
                <a:prstClr val="white"/>
              </a:solidFill>
              <a:latin typeface="Calibri" pitchFamily="34" charset="0"/>
              <a:cs typeface="Arial" charset="0"/>
            </a:endParaRPr>
          </a:p>
        </p:txBody>
      </p:sp>
      <p:sp>
        <p:nvSpPr>
          <p:cNvPr id="2" name="Rectangle 1"/>
          <p:cNvSpPr/>
          <p:nvPr/>
        </p:nvSpPr>
        <p:spPr>
          <a:xfrm>
            <a:off x="155574" y="5829230"/>
            <a:ext cx="4128393" cy="707886"/>
          </a:xfrm>
          <a:prstGeom prst="rect">
            <a:avLst/>
          </a:prstGeom>
        </p:spPr>
        <p:txBody>
          <a:bodyPr wrap="square">
            <a:spAutoFit/>
          </a:bodyPr>
          <a:lstStyle/>
          <a:p>
            <a:pPr fontAlgn="base">
              <a:spcBef>
                <a:spcPct val="0"/>
              </a:spcBef>
              <a:spcAft>
                <a:spcPct val="0"/>
              </a:spcAft>
            </a:pPr>
            <a:r>
              <a:rPr lang="en-GB" sz="2000" b="1" dirty="0" smtClean="0">
                <a:solidFill>
                  <a:srgbClr val="D6EC02"/>
                </a:solidFill>
                <a:latin typeface="+mn-lt"/>
                <a:cs typeface="Arial" charset="0"/>
              </a:rPr>
              <a:t>Pablo Picasso, </a:t>
            </a:r>
            <a:r>
              <a:rPr lang="en-GB" sz="2000" b="1" i="1" dirty="0">
                <a:solidFill>
                  <a:srgbClr val="D6EC02"/>
                </a:solidFill>
                <a:latin typeface="+mn-lt"/>
                <a:cs typeface="Arial" charset="0"/>
              </a:rPr>
              <a:t>Women of </a:t>
            </a:r>
            <a:r>
              <a:rPr lang="en-GB" sz="2000" b="1" i="1" dirty="0" smtClean="0">
                <a:solidFill>
                  <a:srgbClr val="D6EC02"/>
                </a:solidFill>
                <a:latin typeface="+mn-lt"/>
                <a:cs typeface="Arial" charset="0"/>
              </a:rPr>
              <a:t>Algiers</a:t>
            </a:r>
            <a:r>
              <a:rPr lang="en-GB" sz="2000" b="1" dirty="0" smtClean="0">
                <a:solidFill>
                  <a:srgbClr val="D6EC02"/>
                </a:solidFill>
                <a:latin typeface="+mn-lt"/>
                <a:cs typeface="Arial" charset="0"/>
              </a:rPr>
              <a:t> series, 1954–1955</a:t>
            </a:r>
            <a:endParaRPr lang="en-GB" sz="2000" b="1" dirty="0">
              <a:solidFill>
                <a:srgbClr val="D6EC02"/>
              </a:solidFill>
              <a:latin typeface="+mn-lt"/>
              <a:cs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600" y="1096331"/>
            <a:ext cx="5581183" cy="437492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08871" y="3861047"/>
            <a:ext cx="3290248" cy="26760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08871" y="1117291"/>
            <a:ext cx="3290248" cy="26086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2476569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9" name="Rectangle 8"/>
          <p:cNvSpPr/>
          <p:nvPr/>
        </p:nvSpPr>
        <p:spPr>
          <a:xfrm>
            <a:off x="-26988" y="6350"/>
            <a:ext cx="9159876" cy="6261193"/>
          </a:xfrm>
          <a:prstGeom prst="rect">
            <a:avLst/>
          </a:prstGeom>
        </p:spPr>
        <p:txBody>
          <a:bodyPr lIns="540000" tIns="540000" rIns="540000" bIns="540000">
            <a:spAutoFit/>
          </a:bodyPr>
          <a:lstStyle/>
          <a:p>
            <a:pPr>
              <a:defRPr/>
            </a:pPr>
            <a:r>
              <a:rPr lang="en-GB" sz="2400" b="1" u="sng" dirty="0" smtClean="0">
                <a:solidFill>
                  <a:srgbClr val="FFFFFF"/>
                </a:solidFill>
                <a:effectLst>
                  <a:outerShdw blurRad="38100" dist="38100" dir="2700000" algn="tl">
                    <a:srgbClr val="000000">
                      <a:alpha val="43137"/>
                    </a:srgbClr>
                  </a:outerShdw>
                </a:effectLst>
                <a:latin typeface="+mj-lt"/>
              </a:rPr>
              <a:t>4. Colonial Algiers: Hollywood films</a:t>
            </a:r>
            <a:endParaRPr lang="en-GB" sz="2400" b="1" u="sng" dirty="0" smtClean="0">
              <a:effectLst>
                <a:outerShdw blurRad="38100" dist="38100" dir="2700000" algn="tl">
                  <a:srgbClr val="000000">
                    <a:alpha val="43137"/>
                  </a:srgbClr>
                </a:outerShdw>
              </a:effectLst>
              <a:latin typeface="+mj-lt"/>
              <a:cs typeface="+mn-cs"/>
            </a:endParaRPr>
          </a:p>
          <a:p>
            <a:pPr>
              <a:defRPr/>
            </a:pPr>
            <a:endParaRPr lang="en-GB" sz="2400" b="1" i="1" u="sng" dirty="0">
              <a:effectLst>
                <a:outerShdw blurRad="38100" dist="38100" dir="2700000" algn="tl">
                  <a:srgbClr val="000000">
                    <a:alpha val="43137"/>
                  </a:srgbClr>
                </a:outerShdw>
              </a:effectLst>
              <a:latin typeface="+mj-lt"/>
            </a:endParaRPr>
          </a:p>
          <a:p>
            <a:pPr>
              <a:defRPr/>
            </a:pPr>
            <a:endParaRPr lang="en-GB" sz="2400" b="1" i="1" u="sng" dirty="0" smtClean="0">
              <a:effectLst>
                <a:outerShdw blurRad="38100" dist="38100" dir="2700000" algn="tl">
                  <a:srgbClr val="000000">
                    <a:alpha val="43137"/>
                  </a:srgbClr>
                </a:outerShdw>
              </a:effectLst>
              <a:latin typeface="+mj-lt"/>
              <a:cs typeface="+mn-cs"/>
            </a:endParaRPr>
          </a:p>
          <a:p>
            <a:pPr>
              <a:defRPr/>
            </a:pPr>
            <a:endParaRPr lang="en-GB" sz="2400" b="1" i="1" u="sng" dirty="0">
              <a:effectLst>
                <a:outerShdw blurRad="38100" dist="38100" dir="2700000" algn="tl">
                  <a:srgbClr val="000000">
                    <a:alpha val="43137"/>
                  </a:srgbClr>
                </a:outerShdw>
              </a:effectLst>
              <a:latin typeface="+mj-lt"/>
            </a:endParaRPr>
          </a:p>
          <a:p>
            <a:pPr>
              <a:defRPr/>
            </a:pPr>
            <a:endParaRPr lang="en-GB" sz="2400" b="1" i="1" u="sng" dirty="0" smtClean="0">
              <a:effectLst>
                <a:outerShdw blurRad="38100" dist="38100" dir="2700000" algn="tl">
                  <a:srgbClr val="000000">
                    <a:alpha val="43137"/>
                  </a:srgbClr>
                </a:outerShdw>
              </a:effectLst>
              <a:latin typeface="+mj-lt"/>
              <a:cs typeface="+mn-cs"/>
            </a:endParaRPr>
          </a:p>
          <a:p>
            <a:pPr>
              <a:defRPr/>
            </a:pPr>
            <a:endParaRPr lang="en-GB" sz="2400" b="1" i="1" u="sng" dirty="0">
              <a:effectLst>
                <a:outerShdw blurRad="38100" dist="38100" dir="2700000" algn="tl">
                  <a:srgbClr val="000000">
                    <a:alpha val="43137"/>
                  </a:srgbClr>
                </a:outerShdw>
              </a:effectLst>
              <a:latin typeface="+mj-lt"/>
            </a:endParaRPr>
          </a:p>
          <a:p>
            <a:pPr>
              <a:defRPr/>
            </a:pPr>
            <a:endParaRPr lang="en-GB" sz="2400" b="1" i="1" u="sng" dirty="0" smtClean="0">
              <a:effectLst>
                <a:outerShdw blurRad="38100" dist="38100" dir="2700000" algn="tl">
                  <a:srgbClr val="000000">
                    <a:alpha val="43137"/>
                  </a:srgbClr>
                </a:outerShdw>
              </a:effectLst>
              <a:latin typeface="+mj-lt"/>
              <a:cs typeface="+mn-cs"/>
            </a:endParaRPr>
          </a:p>
          <a:p>
            <a:pPr>
              <a:defRPr/>
            </a:pPr>
            <a:endParaRPr lang="en-GB" sz="2400" b="1" i="1" u="sng" dirty="0">
              <a:effectLst>
                <a:outerShdw blurRad="38100" dist="38100" dir="2700000" algn="tl">
                  <a:srgbClr val="000000">
                    <a:alpha val="43137"/>
                  </a:srgbClr>
                </a:outerShdw>
              </a:effectLst>
              <a:latin typeface="+mj-lt"/>
            </a:endParaRPr>
          </a:p>
          <a:p>
            <a:pPr>
              <a:defRPr/>
            </a:pPr>
            <a:endParaRPr lang="en-GB" sz="2400" b="1" i="1" u="sng" dirty="0" smtClean="0">
              <a:effectLst>
                <a:outerShdw blurRad="38100" dist="38100" dir="2700000" algn="tl">
                  <a:srgbClr val="000000">
                    <a:alpha val="43137"/>
                  </a:srgbClr>
                </a:outerShdw>
              </a:effectLst>
              <a:latin typeface="+mj-lt"/>
              <a:cs typeface="+mn-cs"/>
            </a:endParaRPr>
          </a:p>
          <a:p>
            <a:pPr>
              <a:defRPr/>
            </a:pPr>
            <a:endParaRPr lang="en-GB" sz="2400" b="1" i="1" u="sng" dirty="0">
              <a:effectLst>
                <a:outerShdw blurRad="38100" dist="38100" dir="2700000" algn="tl">
                  <a:srgbClr val="000000">
                    <a:alpha val="43137"/>
                  </a:srgbClr>
                </a:outerShdw>
              </a:effectLst>
              <a:latin typeface="+mj-lt"/>
            </a:endParaRPr>
          </a:p>
          <a:p>
            <a:pPr>
              <a:defRPr/>
            </a:pPr>
            <a:endParaRPr lang="en-GB" sz="2400" b="1" i="1" u="sng" dirty="0" smtClean="0">
              <a:effectLst>
                <a:outerShdw blurRad="38100" dist="38100" dir="2700000" algn="tl">
                  <a:srgbClr val="000000">
                    <a:alpha val="43137"/>
                  </a:srgbClr>
                </a:outerShdw>
              </a:effectLst>
              <a:latin typeface="+mj-lt"/>
              <a:cs typeface="+mn-cs"/>
            </a:endParaRPr>
          </a:p>
          <a:p>
            <a:pPr>
              <a:defRPr/>
            </a:pPr>
            <a:endParaRPr lang="en-GB" sz="2400" b="1" i="1" u="sng" dirty="0">
              <a:effectLst>
                <a:outerShdw blurRad="38100" dist="38100" dir="2700000" algn="tl">
                  <a:srgbClr val="000000">
                    <a:alpha val="43137"/>
                  </a:srgbClr>
                </a:outerShdw>
              </a:effectLst>
              <a:latin typeface="+mj-lt"/>
            </a:endParaRPr>
          </a:p>
          <a:p>
            <a:pPr>
              <a:defRPr/>
            </a:pPr>
            <a:endParaRPr lang="en-GB" sz="2400" b="1" i="1" u="sng" dirty="0" smtClean="0">
              <a:effectLst>
                <a:outerShdw blurRad="38100" dist="38100" dir="2700000" algn="tl">
                  <a:srgbClr val="000000">
                    <a:alpha val="43137"/>
                  </a:srgbClr>
                </a:outerShdw>
              </a:effectLst>
              <a:latin typeface="+mj-lt"/>
              <a:cs typeface="+mn-cs"/>
            </a:endParaRPr>
          </a:p>
          <a:p>
            <a:pPr>
              <a:defRPr/>
            </a:pPr>
            <a:endParaRPr lang="en-GB" sz="2400" b="1" i="1" u="sng" dirty="0">
              <a:effectLst>
                <a:outerShdw blurRad="38100" dist="38100" dir="2700000" algn="tl">
                  <a:srgbClr val="000000">
                    <a:alpha val="43137"/>
                  </a:srgbClr>
                </a:outerShdw>
              </a:effectLst>
              <a:latin typeface="+mj-lt"/>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52" y="1134143"/>
            <a:ext cx="3368948" cy="49298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88224" y="3115628"/>
            <a:ext cx="2381358" cy="3572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524523" y="3970755"/>
            <a:ext cx="3063701" cy="3816429"/>
          </a:xfrm>
          <a:prstGeom prst="rect">
            <a:avLst/>
          </a:prstGeom>
        </p:spPr>
        <p:txBody>
          <a:bodyPr wrap="square">
            <a:spAutoFit/>
          </a:bodyPr>
          <a:lstStyle/>
          <a:p>
            <a:pPr marL="457200" indent="-457200" algn="ctr">
              <a:buFont typeface="Arial" panose="020B0604020202020204" pitchFamily="34" charset="0"/>
              <a:buChar char="•"/>
              <a:defRPr/>
            </a:pPr>
            <a:r>
              <a:rPr lang="en-GB" sz="2200" b="1" i="1" dirty="0" err="1" smtClean="0">
                <a:solidFill>
                  <a:srgbClr val="92D050"/>
                </a:solidFill>
                <a:effectLst>
                  <a:outerShdw blurRad="38100" dist="38100" dir="2700000" algn="tl">
                    <a:srgbClr val="000000">
                      <a:alpha val="43137"/>
                    </a:srgbClr>
                  </a:outerShdw>
                </a:effectLst>
                <a:latin typeface="+mn-lt"/>
              </a:rPr>
              <a:t>Casbah</a:t>
            </a:r>
            <a:r>
              <a:rPr lang="en-GB" sz="2200" b="1" i="1" dirty="0" smtClean="0">
                <a:solidFill>
                  <a:srgbClr val="92D050"/>
                </a:solidFill>
                <a:effectLst>
                  <a:outerShdw blurRad="38100" dist="38100" dir="2700000" algn="tl">
                    <a:srgbClr val="000000">
                      <a:alpha val="43137"/>
                    </a:srgbClr>
                  </a:outerShdw>
                </a:effectLst>
                <a:latin typeface="+mn-lt"/>
              </a:rPr>
              <a:t> </a:t>
            </a:r>
            <a:r>
              <a:rPr lang="en-GB" sz="2200" b="1" i="1" dirty="0">
                <a:solidFill>
                  <a:srgbClr val="92D050"/>
                </a:solidFill>
                <a:effectLst>
                  <a:outerShdw blurRad="38100" dist="38100" dir="2700000" algn="tl">
                    <a:srgbClr val="000000">
                      <a:alpha val="43137"/>
                    </a:srgbClr>
                  </a:outerShdw>
                </a:effectLst>
                <a:latin typeface="+mn-lt"/>
              </a:rPr>
              <a:t>as ‘city within a city’ – signifier of Algiers   as a </a:t>
            </a:r>
            <a:r>
              <a:rPr lang="en-GB" sz="2200" b="1" i="1" dirty="0" smtClean="0">
                <a:solidFill>
                  <a:srgbClr val="92D050"/>
                </a:solidFill>
                <a:effectLst>
                  <a:outerShdw blurRad="38100" dist="38100" dir="2700000" algn="tl">
                    <a:srgbClr val="000000">
                      <a:alpha val="43137"/>
                    </a:srgbClr>
                  </a:outerShdw>
                </a:effectLst>
                <a:latin typeface="+mn-lt"/>
              </a:rPr>
              <a:t>whole</a:t>
            </a:r>
          </a:p>
          <a:p>
            <a:pPr marL="457200" indent="-457200" algn="ctr">
              <a:buFont typeface="Arial" panose="020B0604020202020204" pitchFamily="34" charset="0"/>
              <a:buChar char="•"/>
              <a:defRPr/>
            </a:pPr>
            <a:r>
              <a:rPr lang="en-GB" sz="2200" b="1" i="1" dirty="0" smtClean="0">
                <a:solidFill>
                  <a:srgbClr val="92D050"/>
                </a:solidFill>
                <a:effectLst>
                  <a:outerShdw blurRad="38100" dist="38100" dir="2700000" algn="tl">
                    <a:srgbClr val="000000">
                      <a:alpha val="43137"/>
                    </a:srgbClr>
                  </a:outerShdw>
                </a:effectLst>
                <a:latin typeface="+mn-lt"/>
              </a:rPr>
              <a:t>Feminisation (and eroticisation) of Algiers</a:t>
            </a:r>
            <a:endParaRPr lang="en-GB" sz="2200" b="1" i="1" dirty="0">
              <a:solidFill>
                <a:srgbClr val="92D050"/>
              </a:solidFill>
              <a:latin typeface="+mn-lt"/>
            </a:endParaRPr>
          </a:p>
          <a:p>
            <a:pPr algn="ctr">
              <a:defRPr/>
            </a:pPr>
            <a:endParaRPr lang="en-GB" sz="2800" dirty="0"/>
          </a:p>
          <a:p>
            <a:pPr>
              <a:defRPr/>
            </a:pPr>
            <a:endParaRPr lang="en-GB" b="1" i="1" u="sng" dirty="0">
              <a:solidFill>
                <a:srgbClr val="FFFFFF"/>
              </a:solidFill>
              <a:effectLst>
                <a:outerShdw blurRad="38100" dist="38100" dir="2700000" algn="tl">
                  <a:srgbClr val="000000"/>
                </a:outerShdw>
              </a:effectLst>
              <a:latin typeface="Calibri" pitchFamily="34" charset="0"/>
            </a:endParaRPr>
          </a:p>
          <a:p>
            <a:pPr>
              <a:defRPr/>
            </a:pPr>
            <a:endParaRPr lang="en-GB" b="1" i="1" u="sng" dirty="0">
              <a:solidFill>
                <a:srgbClr val="FFFFFF"/>
              </a:solidFill>
              <a:effectLst>
                <a:outerShdw blurRad="38100" dist="38100" dir="2700000" algn="tl">
                  <a:srgbClr val="000000"/>
                </a:outerShdw>
              </a:effectLst>
              <a:latin typeface="Calibri" pitchFamily="34" charset="0"/>
            </a:endParaRPr>
          </a:p>
          <a:p>
            <a:pPr>
              <a:defRPr/>
            </a:pPr>
            <a:endParaRPr lang="en-GB" sz="2400" b="1" i="1" u="sng" dirty="0">
              <a:solidFill>
                <a:srgbClr val="FFFFFF"/>
              </a:solidFill>
              <a:effectLst>
                <a:outerShdw blurRad="38100" dist="38100" dir="2700000" algn="tl">
                  <a:srgbClr val="000000"/>
                </a:outerShdw>
              </a:effectLst>
              <a:latin typeface="Calibri" pitchFamily="34" charset="0"/>
            </a:endParaRPr>
          </a:p>
        </p:txBody>
      </p:sp>
      <p:pic>
        <p:nvPicPr>
          <p:cNvPr id="3" name="Picture 2"/>
          <p:cNvPicPr>
            <a:picLocks noChangeAspect="1"/>
          </p:cNvPicPr>
          <p:nvPr/>
        </p:nvPicPr>
        <p:blipFill>
          <a:blip r:embed="rId5"/>
          <a:stretch>
            <a:fillRect/>
          </a:stretch>
        </p:blipFill>
        <p:spPr>
          <a:xfrm>
            <a:off x="6946391" y="-99994"/>
            <a:ext cx="2242184" cy="2242184"/>
          </a:xfrm>
          <a:prstGeom prst="rect">
            <a:avLst/>
          </a:prstGeom>
        </p:spPr>
      </p:pic>
      <p:pic>
        <p:nvPicPr>
          <p:cNvPr id="10" name="Picture 5" descr="http://rogeronimo.com/wp-content/uploads/2013/01/Casbah.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71900" y="1131278"/>
            <a:ext cx="3714750" cy="2800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659254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113" y="-3175"/>
            <a:ext cx="9144001" cy="1366838"/>
          </a:xfrm>
          <a:prstGeom prst="rect">
            <a:avLst/>
          </a:prstGeom>
        </p:spPr>
        <p:txBody>
          <a:bodyPr lIns="540000" tIns="540000" rIns="540000" bIns="540000">
            <a:spAutoFit/>
          </a:bodyPr>
          <a:lstStyle/>
          <a:p>
            <a:pPr fontAlgn="auto">
              <a:spcBef>
                <a:spcPts val="0"/>
              </a:spcBef>
              <a:spcAft>
                <a:spcPts val="0"/>
              </a:spcAft>
              <a:defRPr/>
            </a:pPr>
            <a:endParaRPr lang="en-GB" b="1" dirty="0">
              <a:solidFill>
                <a:srgbClr val="FF0000"/>
              </a:solidFill>
              <a:effectLst>
                <a:outerShdw blurRad="38100" dist="38100" dir="2700000" algn="tl">
                  <a:srgbClr val="000000">
                    <a:alpha val="43137"/>
                  </a:srgbClr>
                </a:outerShdw>
              </a:effectLst>
              <a:latin typeface="+mn-lt"/>
            </a:endParaRPr>
          </a:p>
        </p:txBody>
      </p:sp>
      <p:sp>
        <p:nvSpPr>
          <p:cNvPr id="9" name="Rectangle 8"/>
          <p:cNvSpPr/>
          <p:nvPr/>
        </p:nvSpPr>
        <p:spPr>
          <a:xfrm>
            <a:off x="-26988" y="6350"/>
            <a:ext cx="9159876" cy="3798981"/>
          </a:xfrm>
          <a:prstGeom prst="rect">
            <a:avLst/>
          </a:prstGeom>
        </p:spPr>
        <p:txBody>
          <a:bodyPr lIns="540000" tIns="540000" rIns="540000" bIns="540000">
            <a:spAutoFit/>
          </a:bodyPr>
          <a:lstStyle/>
          <a:p>
            <a:pPr>
              <a:defRPr/>
            </a:pPr>
            <a:r>
              <a:rPr lang="en-GB" sz="2400" b="1" u="sng" dirty="0" smtClean="0">
                <a:solidFill>
                  <a:srgbClr val="FFFFFF"/>
                </a:solidFill>
                <a:effectLst>
                  <a:outerShdw blurRad="38100" dist="38100" dir="2700000" algn="tl">
                    <a:srgbClr val="000000">
                      <a:alpha val="43137"/>
                    </a:srgbClr>
                  </a:outerShdw>
                </a:effectLst>
                <a:latin typeface="+mj-lt"/>
              </a:rPr>
              <a:t>4. Colonial Algiers: </a:t>
            </a:r>
            <a:r>
              <a:rPr lang="en-GB" sz="2400" b="1" i="1" u="sng" dirty="0" err="1" smtClean="0">
                <a:effectLst>
                  <a:outerShdw blurRad="38100" dist="38100" dir="2700000" algn="tl">
                    <a:srgbClr val="000000">
                      <a:alpha val="43137"/>
                    </a:srgbClr>
                  </a:outerShdw>
                </a:effectLst>
                <a:latin typeface="+mj-lt"/>
                <a:cs typeface="+mn-cs"/>
              </a:rPr>
              <a:t>Pépé</a:t>
            </a:r>
            <a:r>
              <a:rPr lang="en-GB" sz="2400" b="1" i="1" u="sng" dirty="0" smtClean="0">
                <a:effectLst>
                  <a:outerShdw blurRad="38100" dist="38100" dir="2700000" algn="tl">
                    <a:srgbClr val="000000">
                      <a:alpha val="43137"/>
                    </a:srgbClr>
                  </a:outerShdw>
                </a:effectLst>
                <a:latin typeface="+mj-lt"/>
                <a:cs typeface="+mn-cs"/>
              </a:rPr>
              <a:t> </a:t>
            </a:r>
            <a:r>
              <a:rPr lang="en-GB" sz="2400" b="1" i="1" u="sng" dirty="0">
                <a:effectLst>
                  <a:outerShdw blurRad="38100" dist="38100" dir="2700000" algn="tl">
                    <a:srgbClr val="000000">
                      <a:alpha val="43137"/>
                    </a:srgbClr>
                  </a:outerShdw>
                </a:effectLst>
                <a:latin typeface="+mj-lt"/>
                <a:cs typeface="+mn-cs"/>
              </a:rPr>
              <a:t>le </a:t>
            </a:r>
            <a:r>
              <a:rPr lang="en-GB" sz="2400" b="1" i="1" u="sng" dirty="0" err="1">
                <a:effectLst>
                  <a:outerShdw blurRad="38100" dist="38100" dir="2700000" algn="tl">
                    <a:srgbClr val="000000">
                      <a:alpha val="43137"/>
                    </a:srgbClr>
                  </a:outerShdw>
                </a:effectLst>
                <a:latin typeface="+mj-lt"/>
                <a:cs typeface="+mn-cs"/>
              </a:rPr>
              <a:t>Moko</a:t>
            </a:r>
            <a:r>
              <a:rPr lang="en-GB" sz="2400" b="1" i="1" u="sng" dirty="0">
                <a:effectLst>
                  <a:outerShdw blurRad="38100" dist="38100" dir="2700000" algn="tl">
                    <a:srgbClr val="000000">
                      <a:alpha val="43137"/>
                    </a:srgbClr>
                  </a:outerShdw>
                </a:effectLst>
                <a:latin typeface="+mj-lt"/>
                <a:cs typeface="+mn-cs"/>
              </a:rPr>
              <a:t> </a:t>
            </a:r>
            <a:r>
              <a:rPr lang="en-GB" sz="2400" b="1" u="sng" dirty="0">
                <a:effectLst>
                  <a:outerShdw blurRad="38100" dist="38100" dir="2700000" algn="tl">
                    <a:srgbClr val="000000">
                      <a:alpha val="43137"/>
                    </a:srgbClr>
                  </a:outerShdw>
                </a:effectLst>
                <a:latin typeface="+mj-lt"/>
                <a:cs typeface="+mn-cs"/>
              </a:rPr>
              <a:t>(1937)</a:t>
            </a:r>
            <a:endParaRPr lang="en-GB" sz="2400" b="1" i="1" u="sng" dirty="0">
              <a:effectLst>
                <a:outerShdw blurRad="38100" dist="38100" dir="2700000" algn="tl">
                  <a:srgbClr val="000000">
                    <a:alpha val="43137"/>
                  </a:srgbClr>
                </a:outerShdw>
              </a:effectLst>
              <a:latin typeface="+mj-lt"/>
              <a:cs typeface="+mn-cs"/>
            </a:endParaRPr>
          </a:p>
          <a:p>
            <a:pPr>
              <a:defRPr/>
            </a:pPr>
            <a:r>
              <a:rPr lang="en-GB" sz="2400" b="1" dirty="0">
                <a:latin typeface="+mj-lt"/>
                <a:cs typeface="+mn-cs"/>
              </a:rPr>
              <a:t>Opening scene:</a:t>
            </a:r>
          </a:p>
          <a:p>
            <a:pPr>
              <a:defRPr/>
            </a:pPr>
            <a:r>
              <a:rPr lang="en-GB" sz="2400" b="1" dirty="0">
                <a:latin typeface="+mj-lt"/>
                <a:cs typeface="+mn-cs"/>
                <a:hlinkClick r:id="rId3"/>
              </a:rPr>
              <a:t>http://www.dailymotion.com/video/x2xafv7</a:t>
            </a:r>
            <a:endParaRPr lang="en-GB" sz="2400" b="1" dirty="0">
              <a:latin typeface="+mj-lt"/>
              <a:cs typeface="+mn-cs"/>
            </a:endParaRPr>
          </a:p>
          <a:p>
            <a:pPr>
              <a:defRPr/>
            </a:pPr>
            <a:endParaRPr lang="en-GB" sz="2400" b="1" dirty="0">
              <a:latin typeface="+mj-lt"/>
              <a:cs typeface="+mn-cs"/>
            </a:endParaRPr>
          </a:p>
          <a:p>
            <a:pPr>
              <a:defRPr/>
            </a:pPr>
            <a:endParaRPr lang="en-GB" sz="2400" b="1" i="1" u="sng" dirty="0">
              <a:solidFill>
                <a:srgbClr val="FFFFFF"/>
              </a:solidFill>
              <a:effectLst>
                <a:outerShdw blurRad="38100" dist="38100" dir="2700000" algn="tl">
                  <a:srgbClr val="000000"/>
                </a:outerShdw>
              </a:effectLst>
              <a:latin typeface="Calibri" pitchFamily="34" charset="0"/>
            </a:endParaRPr>
          </a:p>
          <a:p>
            <a:pPr>
              <a:defRPr/>
            </a:pPr>
            <a:endParaRPr lang="en-GB" sz="2400" b="1" i="1" u="sng" dirty="0">
              <a:solidFill>
                <a:srgbClr val="FFFFFF"/>
              </a:solidFill>
              <a:effectLst>
                <a:outerShdw blurRad="38100" dist="38100" dir="2700000" algn="tl">
                  <a:srgbClr val="000000"/>
                </a:outerShdw>
              </a:effectLst>
              <a:latin typeface="Calibri" pitchFamily="34" charset="0"/>
            </a:endParaRPr>
          </a:p>
          <a:p>
            <a:pPr>
              <a:defRPr/>
            </a:pPr>
            <a:endParaRPr lang="en-GB" sz="3200" b="1" i="1" u="sng" dirty="0">
              <a:solidFill>
                <a:srgbClr val="FFFFFF"/>
              </a:solidFill>
              <a:effectLst>
                <a:outerShdw blurRad="38100" dist="38100" dir="2700000" algn="tl">
                  <a:srgbClr val="000000"/>
                </a:outerShdw>
              </a:effectLst>
              <a:latin typeface="Calibri" pitchFamily="34" charset="0"/>
            </a:endParaRPr>
          </a:p>
        </p:txBody>
      </p:sp>
      <p:sp>
        <p:nvSpPr>
          <p:cNvPr id="25604" name="AutoShape 10" descr="https://webwestphotos.files.wordpress.com/2014/07/dsc_0223_4_5_tonemapped.jpg"/>
          <p:cNvSpPr>
            <a:spLocks noChangeAspect="1" noChangeArrowheads="1"/>
          </p:cNvSpPr>
          <p:nvPr/>
        </p:nvSpPr>
        <p:spPr bwMode="auto">
          <a:xfrm>
            <a:off x="155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latin typeface="Calibri" pitchFamily="34" charset="0"/>
            </a:endParaRPr>
          </a:p>
        </p:txBody>
      </p:sp>
      <p:pic>
        <p:nvPicPr>
          <p:cNvPr id="25605"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48064" y="1667677"/>
            <a:ext cx="3812247" cy="51903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6"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0375" y="1888700"/>
            <a:ext cx="4286250" cy="3238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36045966"/>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Executive">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1850</TotalTime>
  <Words>1841</Words>
  <Application>Microsoft Office PowerPoint</Application>
  <PresentationFormat>On-screen Show (4:3)</PresentationFormat>
  <Paragraphs>360</Paragraphs>
  <Slides>42</Slides>
  <Notes>38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42</vt:i4>
      </vt:variant>
    </vt:vector>
  </HeadingPairs>
  <TitlesOfParts>
    <vt:vector size="45" baseType="lpstr">
      <vt:lpstr>Arial</vt:lpstr>
      <vt:lpstr>Calibri</vt:lpstr>
      <vt:lpstr>1_Office Theme</vt:lpstr>
      <vt:lpstr>PowerPoint Presentation</vt:lpstr>
      <vt:lpstr>PowerPoint Presentation</vt:lpstr>
      <vt:lpstr>PowerPoint Presentation</vt:lpstr>
      <vt:lpstr> 1. Imperial/Colonial Cities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99</cp:revision>
  <cp:lastPrinted>2017-03-13T13:58:57Z</cp:lastPrinted>
  <dcterms:created xsi:type="dcterms:W3CDTF">2016-03-04T10:58:26Z</dcterms:created>
  <dcterms:modified xsi:type="dcterms:W3CDTF">2018-12-10T12:17:28Z</dcterms:modified>
</cp:coreProperties>
</file>