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52" autoAdjust="0"/>
    <p:restoredTop sz="94660"/>
  </p:normalViewPr>
  <p:slideViewPr>
    <p:cSldViewPr snapToGrid="0">
      <p:cViewPr>
        <p:scale>
          <a:sx n="100" d="100"/>
          <a:sy n="100" d="100"/>
        </p:scale>
        <p:origin x="834" y="186"/>
      </p:cViewPr>
      <p:guideLst/>
    </p:cSldViewPr>
  </p:slideViewPr>
  <p:notesTextViewPr>
    <p:cViewPr>
      <p:scale>
        <a:sx n="100" d="100"/>
        <a:sy n="100" d="100"/>
      </p:scale>
      <p:origin x="0" y="-399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A5631E-65B3-42A1-AF34-9CCDF02CB33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83912-458C-41EE-A5E2-DEB79B03F6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716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OPENING</a:t>
            </a:r>
          </a:p>
          <a:p>
            <a:r>
              <a:rPr lang="en-GB" dirty="0"/>
              <a:t>Good morning/afternoon everyone. My dissertation investigated the effect of lemon juice and salt water on the compressive load performance of concrete.</a:t>
            </a:r>
          </a:p>
          <a:p>
            <a:r>
              <a:rPr lang="en-GB" dirty="0"/>
              <a:t>The main aim of the study was to investigate whether alternative materials could partially replace fresh water in concrete production while still maintaining acceptable structural performance.</a:t>
            </a:r>
          </a:p>
          <a:p>
            <a:r>
              <a:rPr lang="en-GB" dirty="0"/>
              <a:t>Fresh water is a major requirement in concrete production, however global freshwater resources are becoming increasingly strained. This research therefore explores a more sustainable approach to concrete production.</a:t>
            </a:r>
          </a:p>
          <a:p>
            <a:endParaRPr lang="en-GB" dirty="0"/>
          </a:p>
          <a:p>
            <a:r>
              <a:rPr lang="en-GB" b="1" dirty="0"/>
              <a:t>OVERVIEW SECTION</a:t>
            </a:r>
          </a:p>
          <a:p>
            <a:r>
              <a:rPr lang="en-GB" dirty="0"/>
              <a:t>Concrete normally relies on fresh water to support cement hydration, which forms calcium silicate hydrate gel, the main source of concrete strength.</a:t>
            </a:r>
          </a:p>
          <a:p>
            <a:r>
              <a:rPr lang="en-GB" dirty="0"/>
              <a:t>For this investigation I looked at two alternative materials:</a:t>
            </a:r>
          </a:p>
          <a:p>
            <a:r>
              <a:rPr lang="en-GB" dirty="0"/>
              <a:t>• Lemon juice, due to its citric acid content. • Salt water, due to the chloride ions present.</a:t>
            </a:r>
          </a:p>
          <a:p>
            <a:r>
              <a:rPr lang="en-GB" dirty="0"/>
              <a:t>The study focused on compressive load testing at 7, 28 and 90 days to evaluate both early-age and long-term performance.</a:t>
            </a:r>
          </a:p>
          <a:p>
            <a:endParaRPr lang="en-GB" dirty="0"/>
          </a:p>
          <a:p>
            <a:r>
              <a:rPr lang="en-GB" b="1" dirty="0"/>
              <a:t>BACKGROUND SECTION</a:t>
            </a:r>
          </a:p>
          <a:p>
            <a:r>
              <a:rPr lang="en-GB" dirty="0"/>
              <a:t>Previous research has shown that citric acid can act as a retarder, meaning it slightly slows hydration and can improve workability.</a:t>
            </a:r>
          </a:p>
          <a:p>
            <a:r>
              <a:rPr lang="en-GB" dirty="0"/>
              <a:t>Research also shows that salt water accelerates hydration due to chloride ions, which can increase early-age strength.</a:t>
            </a:r>
          </a:p>
          <a:p>
            <a:r>
              <a:rPr lang="en-GB" dirty="0"/>
              <a:t>However, there was very limited research investigating:</a:t>
            </a:r>
          </a:p>
          <a:p>
            <a:r>
              <a:rPr lang="en-GB" dirty="0"/>
              <a:t>• The combined use of lemon juice and salt water. • Long-term testing beyond 28 days.</a:t>
            </a:r>
          </a:p>
          <a:p>
            <a:r>
              <a:rPr lang="en-GB" dirty="0"/>
              <a:t>That research gap became the basis for this dissertation.</a:t>
            </a:r>
          </a:p>
          <a:p>
            <a:endParaRPr lang="en-GB" dirty="0"/>
          </a:p>
          <a:p>
            <a:r>
              <a:rPr lang="en-GB" b="1" dirty="0"/>
              <a:t>RESULTS SECTION</a:t>
            </a:r>
          </a:p>
          <a:p>
            <a:r>
              <a:rPr lang="en-GB" dirty="0"/>
              <a:t>“Looking at the results, every mix increased in compressive load over time, which confirms normal hydration behaviour.</a:t>
            </a:r>
          </a:p>
          <a:p>
            <a:r>
              <a:rPr lang="en-GB" dirty="0"/>
              <a:t>The percentages shown are all compared against the control mix, which used only fresh water.</a:t>
            </a:r>
          </a:p>
          <a:p>
            <a:r>
              <a:rPr lang="en-GB" b="1" dirty="0"/>
              <a:t>7-Day Results</a:t>
            </a:r>
          </a:p>
          <a:p>
            <a:r>
              <a:rPr lang="en-GB" dirty="0"/>
              <a:t>At 7 days: • Control Mix 1 achieved 317.5 kilonewtons. • Mix 2 achieved 325.0 kilonewtons. • Mix 3 achieved 387.0 kilonewtons. • Mix 4 achieved 391.0 kilonewtons. • Mix 5 achieved 353.6 kilonewtons.</a:t>
            </a:r>
          </a:p>
          <a:p>
            <a:r>
              <a:rPr lang="en-GB" dirty="0"/>
              <a:t>Compared against the control mix: • Mix 2 improved by approximately 2.4%. • Mix 3 improved by approximately 21.9%. • Mix 4 improved by approximately 23.1%. • Mix 5 improved by approximately 11.4%.</a:t>
            </a:r>
          </a:p>
          <a:p>
            <a:r>
              <a:rPr lang="en-GB" dirty="0"/>
              <a:t>This shows that salt water had a significant impact on early-age strength development.</a:t>
            </a:r>
          </a:p>
          <a:p>
            <a:r>
              <a:rPr lang="en-GB" b="1" dirty="0"/>
              <a:t>28-Day Results</a:t>
            </a:r>
          </a:p>
          <a:p>
            <a:r>
              <a:rPr lang="en-GB" dirty="0"/>
              <a:t>At 28 days: • Control Mix 1 achieved 384.2 kilonewtons. • Mix 2 achieved 427.9 kilonewtons. • Mix 3 achieved 410.6 kilonewtons. • Mix 4 achieved 470.2 kilonewtons. • Mix 5 achieved 418.2 kilonewtons.</a:t>
            </a:r>
          </a:p>
          <a:p>
            <a:r>
              <a:rPr lang="en-GB" dirty="0"/>
              <a:t>Compared against the control mix: • Mix 2 improved by approximately 11.4%. • Mix 3 improved by approximately 6.9%. • Mix 4 improved by approximately 22.4%. • Mix 5 improved by approximately 8.8%.</a:t>
            </a:r>
          </a:p>
          <a:p>
            <a:r>
              <a:rPr lang="en-GB" dirty="0"/>
              <a:t>At this stage, Mix 4 clearly became the strongest performing mix.</a:t>
            </a:r>
          </a:p>
          <a:p>
            <a:r>
              <a:rPr lang="en-GB" b="1" dirty="0"/>
              <a:t>90-Day Results</a:t>
            </a:r>
          </a:p>
          <a:p>
            <a:r>
              <a:rPr lang="en-GB" dirty="0"/>
              <a:t>At 90 days: • Control Mix 1 achieved 402.1 kilonewtons. • Mix 2 achieved 494.5 kilonewtons. • Mix 3 achieved 460.5 kilonewtons. • Mix 4 achieved 511.8 kilonewtons. • Mix 5 achieved 426.4 kilonewtons.</a:t>
            </a:r>
          </a:p>
          <a:p>
            <a:r>
              <a:rPr lang="en-GB" dirty="0"/>
              <a:t>Compared against the control mix: • Mix 2 improved by approximately 23.0%. • Mix 3 improved by approximately 14.5%. • Mix 4 improved by approximately 27.3%. • Mix 5 improved by approximately 6.1%.</a:t>
            </a:r>
          </a:p>
          <a:p>
            <a:r>
              <a:rPr lang="en-GB" dirty="0"/>
              <a:t>The best performing mix overall was Mix 4, containing 20% salt water.</a:t>
            </a:r>
          </a:p>
          <a:p>
            <a:r>
              <a:rPr lang="en-GB" dirty="0"/>
              <a:t>However, Mix 5, which contained 50% salt water, showed lower long-term improvement and greater variability between cube results.</a:t>
            </a:r>
          </a:p>
          <a:p>
            <a:r>
              <a:rPr lang="en-GB" dirty="0"/>
              <a:t>This suggests that excessive salt content begins to negatively affect the internal structure of the concrete.”</a:t>
            </a:r>
          </a:p>
          <a:p>
            <a:endParaRPr lang="en-GB" dirty="0"/>
          </a:p>
          <a:p>
            <a:r>
              <a:rPr lang="en-GB" b="1" dirty="0"/>
              <a:t>FINDINGS / DISCUSSION SECTION</a:t>
            </a:r>
          </a:p>
          <a:p>
            <a:r>
              <a:rPr lang="en-GB" dirty="0"/>
              <a:t>One of the key findings was that salt water had the greatest influence on early-age strength.</a:t>
            </a:r>
          </a:p>
          <a:p>
            <a:r>
              <a:rPr lang="en-GB" dirty="0"/>
              <a:t>This is likely due to chloride ions accelerating hydration reactions within the cement.</a:t>
            </a:r>
          </a:p>
          <a:p>
            <a:r>
              <a:rPr lang="en-GB" dirty="0"/>
              <a:t>Lemon juice produced smaller but more consistent improvements across all curing ages.</a:t>
            </a:r>
          </a:p>
          <a:p>
            <a:r>
              <a:rPr lang="en-GB" dirty="0"/>
              <a:t>The results suggest that low concentrations of citric acid may help regulate hydration more evenly over time.</a:t>
            </a:r>
          </a:p>
          <a:p>
            <a:r>
              <a:rPr lang="en-GB" dirty="0"/>
              <a:t>Another important finding was that strength development was not linear.</a:t>
            </a:r>
          </a:p>
          <a:p>
            <a:r>
              <a:rPr lang="en-GB" dirty="0"/>
              <a:t>Increasing salt water did not continuously improve performance.</a:t>
            </a:r>
          </a:p>
          <a:p>
            <a:r>
              <a:rPr lang="en-GB" dirty="0"/>
              <a:t>Instead, the data suggests an optimum replacement level exists.</a:t>
            </a:r>
          </a:p>
          <a:p>
            <a:r>
              <a:rPr lang="en-GB" dirty="0"/>
              <a:t>In this study, that optimum level was clearly 20% salt water replacement.</a:t>
            </a:r>
          </a:p>
          <a:p>
            <a:r>
              <a:rPr lang="en-GB" dirty="0"/>
              <a:t>Beyond this point, performance and consistency started to reduce.</a:t>
            </a:r>
          </a:p>
          <a:p>
            <a:endParaRPr lang="en-GB" dirty="0"/>
          </a:p>
          <a:p>
            <a:r>
              <a:rPr lang="en-GB" b="1" dirty="0"/>
              <a:t>CONCLUSION SECTION</a:t>
            </a:r>
          </a:p>
          <a:p>
            <a:r>
              <a:rPr lang="en-GB" dirty="0"/>
              <a:t>To conclude:</a:t>
            </a:r>
          </a:p>
          <a:p>
            <a:r>
              <a:rPr lang="en-GB" dirty="0"/>
              <a:t>• Both lemon juice and salt water influenced concrete performance. • Salt water had the most significant effect. • Moderate salt water replacement improved compressive load performance. • Excessive salt reduced consistency and long-term strength.</a:t>
            </a:r>
          </a:p>
          <a:p>
            <a:r>
              <a:rPr lang="en-GB" dirty="0"/>
              <a:t>The optimum mix was Mix 4 containing 20% salt water replacement.</a:t>
            </a:r>
          </a:p>
          <a:p>
            <a:r>
              <a:rPr lang="en-GB" dirty="0"/>
              <a:t>Overall, the study demonstrates the potential for reducing freshwater usage in concrete production through carefully controlled alternative materials.</a:t>
            </a:r>
          </a:p>
          <a:p>
            <a:endParaRPr lang="en-GB" dirty="0"/>
          </a:p>
          <a:p>
            <a:r>
              <a:rPr lang="en-GB" b="1" dirty="0"/>
              <a:t>FUTURE RESEARCH SECTION</a:t>
            </a:r>
          </a:p>
          <a:p>
            <a:r>
              <a:rPr lang="en-GB" dirty="0"/>
              <a:t>For future research, I would recommend:</a:t>
            </a:r>
          </a:p>
          <a:p>
            <a:r>
              <a:rPr lang="en-GB" dirty="0"/>
              <a:t>• Testing a wider range of salt water percentages. • Investigating tensile and flexural strength. • Studying long-term durability and permeability. • Comparing other organic acids. • Increasing sample sizes for greater statistical reliability.</a:t>
            </a:r>
          </a:p>
          <a:p>
            <a:endParaRPr lang="en-GB" dirty="0"/>
          </a:p>
          <a:p>
            <a:r>
              <a:rPr lang="en-GB" b="1" dirty="0"/>
              <a:t>QUESTIONS PREPARATION</a:t>
            </a:r>
          </a:p>
          <a:p>
            <a:r>
              <a:rPr lang="en-GB" b="1" dirty="0"/>
              <a:t>Likely Questions &amp; Answers</a:t>
            </a:r>
          </a:p>
          <a:p>
            <a:r>
              <a:rPr lang="en-GB" b="1" dirty="0"/>
              <a:t>Why did you use lemon juice?</a:t>
            </a:r>
          </a:p>
          <a:p>
            <a:r>
              <a:rPr lang="en-GB" dirty="0"/>
              <a:t>I used lemon juice because it contains citric acid, which previous research identified as a natural bio-admixture capable of influencing cement hydration.</a:t>
            </a:r>
          </a:p>
          <a:p>
            <a:r>
              <a:rPr lang="en-GB" b="1" dirty="0"/>
              <a:t>Why did 20% salt water perform best?</a:t>
            </a:r>
          </a:p>
          <a:p>
            <a:r>
              <a:rPr lang="en-GB" dirty="0"/>
              <a:t>20% appeared to provide the best balance between accelerated hydration and maintaining a stable internal concrete structure.</a:t>
            </a:r>
          </a:p>
          <a:p>
            <a:r>
              <a:rPr lang="en-GB" b="1" dirty="0"/>
              <a:t>Why did 50% salt water perform worse?</a:t>
            </a:r>
          </a:p>
          <a:p>
            <a:r>
              <a:rPr lang="en-GB" dirty="0"/>
              <a:t>Excessive chloride content likely disrupted hydration products and increased internal variability within the concrete.</a:t>
            </a:r>
          </a:p>
          <a:p>
            <a:r>
              <a:rPr lang="en-GB" b="1" dirty="0"/>
              <a:t>Why did you measure kilonewtons instead of MPa?</a:t>
            </a:r>
          </a:p>
          <a:p>
            <a:r>
              <a:rPr lang="en-GB" dirty="0"/>
              <a:t>All cubes were identical in size, so direct comparison using compressive load values remained valid throughout the study.</a:t>
            </a:r>
          </a:p>
          <a:p>
            <a:r>
              <a:rPr lang="en-GB" b="1" dirty="0"/>
              <a:t>Would this work in reinforced concrete?</a:t>
            </a:r>
          </a:p>
          <a:p>
            <a:r>
              <a:rPr lang="en-GB" dirty="0"/>
              <a:t>This study focused on plain concrete only. Reinforced concrete would require further investigation due to corrosion risks associated with chloride 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183912-458C-41EE-A5E2-DEB79B03F6B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707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2B7E4-5A55-6863-629F-00C8AFCF9A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CBC20-8EA7-4182-73E9-5765F71CE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FC130-89F3-1284-C112-6189D0C6D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8B97A-F654-FB94-5321-072CECA699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FCAB2-75AF-687B-0022-521BF00D9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984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C9F62-740E-1111-285B-5CCF9A0E6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C7A6A-1C1B-2C84-8885-A31F2EAE0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912B8-3AF7-833A-7935-9E4180F0B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24934-D1FA-AE0A-7870-2F68B1032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7786F-E05F-23F7-48DA-B1F553029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10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6047C-DB65-9ED7-79C0-C1BD13CDB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9DE27-92A8-8A0F-4044-017179E0E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CF667-0182-937D-3C34-49F23DAB4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299E9-762B-3950-7BD0-B1EF8067A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31D05-788D-FE5A-5333-52F8CCDF2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82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D29BA-4060-B441-5F46-6FADBA97A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E3B8F-6442-DFE7-A689-3C31A9EE4D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D9A38-0375-FEC1-38D7-69DCEB9E3F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5521D2-EA99-C9EC-D083-48702F479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432950-98ED-B3EE-08F6-22C552A37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EBD8DD-348B-8F26-8273-64A77995B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46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A6772-7C79-DE2D-690F-6612FCC32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C0F113-E719-7FB6-D735-DD74C11AD5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3642D7-3951-45BA-FFCB-391682738C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E80450-41FF-98A0-D914-BD79B4DF5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ECE302-B0C8-2871-E4A9-C11E53A662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73D06C-E010-AEAF-2C79-40C811224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E6C6BD-31CE-76A6-E8E3-F95B55432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DB4447-D8B7-DB68-11D1-F1DEA6F75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81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FB995-E4C0-8EA6-DBDF-083ADAF86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D59C16-50C2-531B-96F0-3F96D3387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BB0FE5-86EF-2015-6FD4-05FE3D461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3DFB7-4EA5-0A52-609D-5B5981B99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738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7DB5F6-74F9-5331-AF2A-EBCF3D4CB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A260E8-9696-E858-2D5E-C60E6389B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15E785-E6AB-D37B-AEEA-C995D42CC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61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D2508-CA8D-8414-7351-D4954C068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FAB0D-948C-2B75-EF9F-1CF6A7482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503920-5895-CF76-B81B-0365E1BE8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BFB23C-8A03-69AC-70B1-A4563D448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2140DC-E994-EA77-7C71-465B9B9CC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7437F2-5FC9-F22C-FC93-FBECBBB2F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607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4567B-2C61-C1C7-83AF-E0B9C3F8C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E37A8D-53A6-46A5-B969-869F573504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964CFA-BC67-E92C-1A28-47ED0CA89B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7A6FBD-4A28-798B-8E86-3701DA890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FEF231-C7D4-93B5-50FC-AC5965906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970A5-BD08-04AC-E9A6-5C335B700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707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3F545-0624-2636-AF3B-12E606EB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75A3CA-208C-20C4-4376-2A72F5B750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13651-56A0-6E02-729F-48F8464EE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4F6AB-B5F1-625E-5971-F43B33765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8AB5D-F659-CD56-7B33-03083E1C2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161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E7B1AA-D464-E091-2910-47BB26EA6E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C702E-00B5-6574-B41A-117686508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F67A9-A2D0-E60A-EB8C-FD37C0015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4560C-F98D-378F-8D3F-286E9CB10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633FB-CD71-892F-6007-89D88AE5D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1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460FE5-1E57-9B08-201C-22B508CC9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F13BB-74B7-0AFF-134B-59CFA93A8E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57E01-4929-7AA0-9F3A-AF84657125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1EF824-C3DD-4180-8A10-39B9F078ABEC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4A629-A495-F686-C912-409873950A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6DFF1-4305-4B13-83FC-3AD6F789F8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64F88A4-DD80-42D5-9D83-B235E4B9D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41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090FAC4-F2FB-85CA-2126-61C05861F337}"/>
              </a:ext>
            </a:extLst>
          </p:cNvPr>
          <p:cNvSpPr/>
          <p:nvPr/>
        </p:nvSpPr>
        <p:spPr>
          <a:xfrm>
            <a:off x="0" y="0"/>
            <a:ext cx="12192000" cy="1005840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FB8308-4DEA-BFD6-CB63-77C51939D807}"/>
              </a:ext>
            </a:extLst>
          </p:cNvPr>
          <p:cNvSpPr txBox="1"/>
          <p:nvPr/>
        </p:nvSpPr>
        <p:spPr>
          <a:xfrm>
            <a:off x="365760" y="91440"/>
            <a:ext cx="11826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400" b="1">
                <a:solidFill>
                  <a:srgbClr val="FFFFFF"/>
                </a:solidFill>
              </a:defRPr>
            </a:pPr>
            <a:r>
              <a:rPr dirty="0"/>
              <a:t>Effect of Lemon Juice and Salt Water on Concrete Compressive Load Performance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DBC5EA-5B0B-01CB-559F-C5CBC65AF10E}"/>
              </a:ext>
            </a:extLst>
          </p:cNvPr>
          <p:cNvSpPr txBox="1"/>
          <p:nvPr/>
        </p:nvSpPr>
        <p:spPr>
          <a:xfrm>
            <a:off x="0" y="502919"/>
            <a:ext cx="1219200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>
                <a:solidFill>
                  <a:srgbClr val="FFFFFF"/>
                </a:solidFill>
              </a:defRPr>
            </a:pPr>
            <a:r>
              <a:rPr dirty="0"/>
              <a:t>Callum Jones | University of Wales Trinity Saint David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6C528D-678A-0918-1112-13CE430141B4}"/>
              </a:ext>
            </a:extLst>
          </p:cNvPr>
          <p:cNvSpPr/>
          <p:nvPr/>
        </p:nvSpPr>
        <p:spPr>
          <a:xfrm>
            <a:off x="182880" y="1188719"/>
            <a:ext cx="3112770" cy="2240279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B9A403-1644-75AB-1382-CC31922C2F32}"/>
              </a:ext>
            </a:extLst>
          </p:cNvPr>
          <p:cNvSpPr/>
          <p:nvPr/>
        </p:nvSpPr>
        <p:spPr>
          <a:xfrm>
            <a:off x="182880" y="1188720"/>
            <a:ext cx="3112770" cy="408146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0012867-44E5-B751-2DC6-B07AFA1ADFF6}"/>
              </a:ext>
            </a:extLst>
          </p:cNvPr>
          <p:cNvSpPr txBox="1"/>
          <p:nvPr/>
        </p:nvSpPr>
        <p:spPr>
          <a:xfrm>
            <a:off x="182880" y="1207008"/>
            <a:ext cx="3112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t>Overview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5D8178-680E-2FC6-8EFC-4D3A248AA74B}"/>
              </a:ext>
            </a:extLst>
          </p:cNvPr>
          <p:cNvSpPr txBox="1"/>
          <p:nvPr/>
        </p:nvSpPr>
        <p:spPr>
          <a:xfrm>
            <a:off x="182880" y="1691640"/>
            <a:ext cx="311277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Concrete production relies heavily on fresh water. </a:t>
            </a: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This study investigates whether lemon juice and salt water</a:t>
            </a:r>
            <a:r>
              <a:rPr lang="en-GB" dirty="0"/>
              <a:t> </a:t>
            </a:r>
            <a:r>
              <a:rPr dirty="0"/>
              <a:t>can partially replace fresh water while</a:t>
            </a:r>
            <a:r>
              <a:rPr lang="en-GB" dirty="0"/>
              <a:t> </a:t>
            </a:r>
            <a:r>
              <a:rPr dirty="0"/>
              <a:t>maintaining</a:t>
            </a:r>
            <a:r>
              <a:rPr lang="en-GB" dirty="0"/>
              <a:t>g</a:t>
            </a:r>
            <a:r>
              <a:rPr dirty="0"/>
              <a:t> acceptable compressive performance.</a:t>
            </a: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Concrete cubes were tested at 7, 28 and 90 days.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80C90E-822A-0520-D239-05B34DC68AF1}"/>
              </a:ext>
            </a:extLst>
          </p:cNvPr>
          <p:cNvSpPr/>
          <p:nvPr/>
        </p:nvSpPr>
        <p:spPr>
          <a:xfrm>
            <a:off x="182880" y="3587461"/>
            <a:ext cx="2975610" cy="2708196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BA6EB4-A6D4-D1A0-6FFD-C1546C06CA55}"/>
              </a:ext>
            </a:extLst>
          </p:cNvPr>
          <p:cNvSpPr/>
          <p:nvPr/>
        </p:nvSpPr>
        <p:spPr>
          <a:xfrm>
            <a:off x="182880" y="3587461"/>
            <a:ext cx="2975610" cy="438912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67B593-A41A-FB37-51A0-76D7D9C8BA5B}"/>
              </a:ext>
            </a:extLst>
          </p:cNvPr>
          <p:cNvSpPr txBox="1"/>
          <p:nvPr/>
        </p:nvSpPr>
        <p:spPr>
          <a:xfrm>
            <a:off x="182880" y="3605749"/>
            <a:ext cx="29756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t>Background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B80EB9-1E80-ED2A-2437-02BEBB8C7AB3}"/>
              </a:ext>
            </a:extLst>
          </p:cNvPr>
          <p:cNvSpPr txBox="1"/>
          <p:nvPr/>
        </p:nvSpPr>
        <p:spPr>
          <a:xfrm>
            <a:off x="320040" y="4090381"/>
            <a:ext cx="297561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• Lemon juice contains citric acid which can influence hydration.</a:t>
            </a:r>
            <a:br>
              <a:rPr dirty="0"/>
            </a:br>
            <a:br>
              <a:rPr dirty="0"/>
            </a:br>
            <a:r>
              <a:rPr dirty="0"/>
              <a:t>• Salt water accelerates hydration due to chloride ions.</a:t>
            </a:r>
            <a:br>
              <a:rPr dirty="0"/>
            </a:br>
            <a:br>
              <a:rPr dirty="0"/>
            </a:br>
            <a:r>
              <a:rPr dirty="0"/>
              <a:t>• Previous research has investigated both materials separately, but limited research exists on their combined use.</a:t>
            </a:r>
            <a:br>
              <a:rPr dirty="0"/>
            </a:br>
            <a:br>
              <a:rPr dirty="0"/>
            </a:br>
            <a:r>
              <a:rPr dirty="0"/>
              <a:t>• Sustainable alternatives to fresh water are increasingly important in construction.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A7D911-0BDE-A665-E6AC-C870F77A1C6A}"/>
              </a:ext>
            </a:extLst>
          </p:cNvPr>
          <p:cNvSpPr/>
          <p:nvPr/>
        </p:nvSpPr>
        <p:spPr>
          <a:xfrm>
            <a:off x="4103370" y="1188720"/>
            <a:ext cx="2987040" cy="2240280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AC9C1E-1FFF-B1B0-2846-999B70F85D80}"/>
              </a:ext>
            </a:extLst>
          </p:cNvPr>
          <p:cNvSpPr/>
          <p:nvPr/>
        </p:nvSpPr>
        <p:spPr>
          <a:xfrm>
            <a:off x="4114800" y="1206786"/>
            <a:ext cx="2975610" cy="390080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5F99002-3610-6717-D983-915F33E92907}"/>
              </a:ext>
            </a:extLst>
          </p:cNvPr>
          <p:cNvSpPr txBox="1"/>
          <p:nvPr/>
        </p:nvSpPr>
        <p:spPr>
          <a:xfrm>
            <a:off x="4114800" y="1256538"/>
            <a:ext cx="29756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t>Method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13AF79-C477-FE8F-E08B-E61C87D5B840}"/>
              </a:ext>
            </a:extLst>
          </p:cNvPr>
          <p:cNvSpPr txBox="1"/>
          <p:nvPr/>
        </p:nvSpPr>
        <p:spPr>
          <a:xfrm>
            <a:off x="4251960" y="1691640"/>
            <a:ext cx="298704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Five concrete mixes were produced:</a:t>
            </a:r>
            <a:br>
              <a:rPr dirty="0"/>
            </a:br>
            <a:br>
              <a:rPr dirty="0"/>
            </a:br>
            <a:r>
              <a:rPr dirty="0"/>
              <a:t>• Mix 1 – Control</a:t>
            </a:r>
            <a:br>
              <a:rPr dirty="0"/>
            </a:br>
            <a:r>
              <a:rPr dirty="0"/>
              <a:t>• Mix 2 – Lemon juice only</a:t>
            </a:r>
            <a:br>
              <a:rPr dirty="0"/>
            </a:br>
            <a:r>
              <a:rPr dirty="0"/>
              <a:t>• Mix 3 – 10% salt water</a:t>
            </a:r>
            <a:br>
              <a:rPr dirty="0"/>
            </a:br>
            <a:r>
              <a:rPr dirty="0"/>
              <a:t>• Mix 4 – 20% salt water</a:t>
            </a:r>
            <a:br>
              <a:rPr dirty="0"/>
            </a:br>
            <a:r>
              <a:rPr dirty="0"/>
              <a:t>• Mix 5 – 50% salt water</a:t>
            </a:r>
            <a:br>
              <a:rPr dirty="0"/>
            </a:br>
            <a:br>
              <a:rPr dirty="0"/>
            </a:br>
            <a:r>
              <a:rPr dirty="0"/>
              <a:t>30 cubes were tested under identical curing conditions.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9682CE0-F4AE-8833-EC4B-9578B02F6C5F}"/>
              </a:ext>
            </a:extLst>
          </p:cNvPr>
          <p:cNvSpPr/>
          <p:nvPr/>
        </p:nvSpPr>
        <p:spPr>
          <a:xfrm>
            <a:off x="4114800" y="3523774"/>
            <a:ext cx="2975610" cy="2831306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964C1A6-5EF5-BB3D-D0EF-B50E4A49E80F}"/>
              </a:ext>
            </a:extLst>
          </p:cNvPr>
          <p:cNvSpPr/>
          <p:nvPr/>
        </p:nvSpPr>
        <p:spPr>
          <a:xfrm>
            <a:off x="4114800" y="3523774"/>
            <a:ext cx="2975610" cy="387620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7F79C72-2D80-E859-501B-B1E7050480D8}"/>
              </a:ext>
            </a:extLst>
          </p:cNvPr>
          <p:cNvSpPr txBox="1"/>
          <p:nvPr/>
        </p:nvSpPr>
        <p:spPr>
          <a:xfrm>
            <a:off x="4114800" y="3542062"/>
            <a:ext cx="29756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rPr dirty="0"/>
              <a:t>Findings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51EEAB-33D9-59A5-F6C2-A2D88C1D0D48}"/>
              </a:ext>
            </a:extLst>
          </p:cNvPr>
          <p:cNvSpPr txBox="1"/>
          <p:nvPr/>
        </p:nvSpPr>
        <p:spPr>
          <a:xfrm>
            <a:off x="4114800" y="3892867"/>
            <a:ext cx="283845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1. All mixes increased in strength over time.</a:t>
            </a:r>
            <a:br>
              <a:rPr dirty="0"/>
            </a:br>
            <a:br>
              <a:rPr dirty="0"/>
            </a:br>
            <a:r>
              <a:rPr dirty="0"/>
              <a:t>2. Salt water improved early-age compressive load.</a:t>
            </a:r>
            <a:br>
              <a:rPr dirty="0"/>
            </a:br>
            <a:br>
              <a:rPr dirty="0"/>
            </a:br>
            <a:r>
              <a:rPr dirty="0"/>
              <a:t>3. Lemon juice provided small but consistent improvements.</a:t>
            </a:r>
            <a:br>
              <a:rPr dirty="0"/>
            </a:br>
            <a:br>
              <a:rPr dirty="0"/>
            </a:br>
            <a:r>
              <a:rPr dirty="0"/>
              <a:t>4. Mix 4 (20% salt water) achieved the highest performance at</a:t>
            </a: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 all curing ages.</a:t>
            </a:r>
            <a:br>
              <a:rPr dirty="0"/>
            </a:br>
            <a:br>
              <a:rPr dirty="0"/>
            </a:br>
            <a:r>
              <a:rPr dirty="0"/>
              <a:t>5. Excessive salt reduced consistency and long-term performance.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76BFD02-9DB5-D01B-9648-D7AE34F0D419}"/>
              </a:ext>
            </a:extLst>
          </p:cNvPr>
          <p:cNvSpPr/>
          <p:nvPr/>
        </p:nvSpPr>
        <p:spPr>
          <a:xfrm>
            <a:off x="7898130" y="1207008"/>
            <a:ext cx="3695700" cy="2520458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E360EB4-64B6-3109-3A0F-EA7F7B107F8C}"/>
              </a:ext>
            </a:extLst>
          </p:cNvPr>
          <p:cNvSpPr/>
          <p:nvPr/>
        </p:nvSpPr>
        <p:spPr>
          <a:xfrm>
            <a:off x="7898130" y="1207008"/>
            <a:ext cx="3695700" cy="408146"/>
          </a:xfrm>
          <a:prstGeom prst="rect">
            <a:avLst/>
          </a:prstGeom>
          <a:solidFill>
            <a:srgbClr val="668C4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169A32-C87C-DE56-56C1-F4DDFDA9FA71}"/>
              </a:ext>
            </a:extLst>
          </p:cNvPr>
          <p:cNvSpPr txBox="1"/>
          <p:nvPr/>
        </p:nvSpPr>
        <p:spPr>
          <a:xfrm>
            <a:off x="7920990" y="1234440"/>
            <a:ext cx="3672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rPr dirty="0"/>
              <a:t>Results</a:t>
            </a:r>
          </a:p>
        </p:txBody>
      </p:sp>
      <p:pic>
        <p:nvPicPr>
          <p:cNvPr id="28" name="Picture 27" descr="concrete_chart.png">
            <a:extLst>
              <a:ext uri="{FF2B5EF4-FFF2-40B4-BE49-F238E27FC236}">
                <a16:creationId xmlns:a16="http://schemas.microsoft.com/office/drawing/2014/main" id="{6213F6C4-BEAB-219D-134F-81574F199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8150" y="1699046"/>
            <a:ext cx="3261360" cy="196212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F3AD618D-83ED-EA4F-840B-3D6C92C31C7F}"/>
              </a:ext>
            </a:extLst>
          </p:cNvPr>
          <p:cNvSpPr/>
          <p:nvPr/>
        </p:nvSpPr>
        <p:spPr>
          <a:xfrm>
            <a:off x="7391400" y="3911394"/>
            <a:ext cx="4476750" cy="2067210"/>
          </a:xfrm>
          <a:prstGeom prst="rect">
            <a:avLst/>
          </a:prstGeom>
          <a:solidFill>
            <a:srgbClr val="FFFFFF"/>
          </a:solidFill>
          <a:ln>
            <a:solidFill>
              <a:srgbClr val="28282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E4051E3-985E-F97B-1F24-FD4F7FE9E984}"/>
              </a:ext>
            </a:extLst>
          </p:cNvPr>
          <p:cNvSpPr/>
          <p:nvPr/>
        </p:nvSpPr>
        <p:spPr>
          <a:xfrm>
            <a:off x="7391400" y="3911394"/>
            <a:ext cx="4476750" cy="408146"/>
          </a:xfrm>
          <a:prstGeom prst="rect">
            <a:avLst/>
          </a:prstGeom>
          <a:solidFill>
            <a:srgbClr val="668C42"/>
          </a:solidFill>
          <a:ln>
            <a:solidFill>
              <a:srgbClr val="668C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06E0ED-05E7-BC1E-B3DA-584AA8B97F87}"/>
              </a:ext>
            </a:extLst>
          </p:cNvPr>
          <p:cNvSpPr txBox="1"/>
          <p:nvPr/>
        </p:nvSpPr>
        <p:spPr>
          <a:xfrm>
            <a:off x="7391400" y="3929682"/>
            <a:ext cx="4476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1">
                <a:solidFill>
                  <a:srgbClr val="FFFFFF"/>
                </a:solidFill>
              </a:defRPr>
            </a:pPr>
            <a:r>
              <a:t>Conclusions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EE7EF60-B727-7010-6C85-811EBEC75014}"/>
              </a:ext>
            </a:extLst>
          </p:cNvPr>
          <p:cNvSpPr txBox="1"/>
          <p:nvPr/>
        </p:nvSpPr>
        <p:spPr>
          <a:xfrm>
            <a:off x="7528561" y="4414314"/>
            <a:ext cx="4339590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• 20% </a:t>
            </a:r>
            <a:r>
              <a:rPr lang="en-GB" dirty="0"/>
              <a:t>saltwater</a:t>
            </a:r>
            <a:r>
              <a:rPr dirty="0"/>
              <a:t> replacement produced the optimum results.</a:t>
            </a:r>
            <a:br>
              <a:rPr dirty="0"/>
            </a:br>
            <a:br>
              <a:rPr dirty="0"/>
            </a:br>
            <a:r>
              <a:rPr dirty="0"/>
              <a:t>• Moderate </a:t>
            </a:r>
            <a:r>
              <a:rPr lang="en-GB" dirty="0"/>
              <a:t>saltwater</a:t>
            </a:r>
            <a:r>
              <a:rPr dirty="0"/>
              <a:t> replacement improved concrete performance.</a:t>
            </a:r>
            <a:br>
              <a:rPr dirty="0"/>
            </a:br>
            <a:br>
              <a:rPr dirty="0"/>
            </a:br>
            <a:r>
              <a:rPr dirty="0"/>
              <a:t>• Excessive salt content negatively affected consistency.</a:t>
            </a:r>
            <a:br>
              <a:rPr dirty="0"/>
            </a:br>
            <a:br>
              <a:rPr dirty="0"/>
            </a:br>
            <a:r>
              <a:rPr dirty="0"/>
              <a:t>• This research demonstrates the potential for reducing </a:t>
            </a:r>
            <a:r>
              <a:rPr lang="en-GB" dirty="0"/>
              <a:t>freshwater</a:t>
            </a:r>
            <a:r>
              <a:rPr dirty="0"/>
              <a:t> usage in concrete</a:t>
            </a:r>
            <a:endParaRPr lang="en-GB" dirty="0"/>
          </a:p>
          <a:p>
            <a:pPr>
              <a:defRPr sz="1100">
                <a:solidFill>
                  <a:srgbClr val="282828"/>
                </a:solidFill>
              </a:defRPr>
            </a:pPr>
            <a:r>
              <a:rPr dirty="0"/>
              <a:t> production.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C3ADA4F-BBDD-B5D0-E32E-329C6E85D8B1}"/>
              </a:ext>
            </a:extLst>
          </p:cNvPr>
          <p:cNvSpPr/>
          <p:nvPr/>
        </p:nvSpPr>
        <p:spPr>
          <a:xfrm>
            <a:off x="0" y="6517434"/>
            <a:ext cx="12192000" cy="340566"/>
          </a:xfrm>
          <a:prstGeom prst="rect">
            <a:avLst/>
          </a:prstGeom>
          <a:solidFill>
            <a:srgbClr val="668C4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  <p:extLst>
      <p:ext uri="{BB962C8B-B14F-4D97-AF65-F5344CB8AC3E}">
        <p14:creationId xmlns:p14="http://schemas.microsoft.com/office/powerpoint/2010/main" val="2574850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1305</Words>
  <Application>Microsoft Office PowerPoint</Application>
  <PresentationFormat>Widescreen</PresentationFormat>
  <Paragraphs>92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Callum Jones</dc:creator>
  <cp:lastModifiedBy>Callum Jones</cp:lastModifiedBy>
  <cp:revision>2</cp:revision>
  <dcterms:created xsi:type="dcterms:W3CDTF">2026-05-17T21:53:12Z</dcterms:created>
  <dcterms:modified xsi:type="dcterms:W3CDTF">2026-05-17T23:50:47Z</dcterms:modified>
</cp:coreProperties>
</file>