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9"/>
  </p:notesMasterIdLst>
  <p:sldIdLst>
    <p:sldId id="256" r:id="rId2"/>
    <p:sldId id="257" r:id="rId3"/>
    <p:sldId id="260" r:id="rId4"/>
    <p:sldId id="259" r:id="rId5"/>
    <p:sldId id="261" r:id="rId6"/>
    <p:sldId id="264" r:id="rId7"/>
    <p:sldId id="258" r:id="rId8"/>
    <p:sldId id="262" r:id="rId9"/>
    <p:sldId id="263" r:id="rId10"/>
    <p:sldId id="265" r:id="rId11"/>
    <p:sldId id="266" r:id="rId12"/>
    <p:sldId id="313" r:id="rId13"/>
    <p:sldId id="319" r:id="rId14"/>
    <p:sldId id="315" r:id="rId15"/>
    <p:sldId id="316" r:id="rId16"/>
    <p:sldId id="317" r:id="rId17"/>
    <p:sldId id="31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70034"/>
  </p:normalViewPr>
  <p:slideViewPr>
    <p:cSldViewPr snapToGrid="0">
      <p:cViewPr varScale="1">
        <p:scale>
          <a:sx n="45" d="100"/>
          <a:sy n="45" d="100"/>
        </p:scale>
        <p:origin x="131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BA0CC-33B6-B841-8169-53A4E1DE8B82}" type="datetimeFigureOut">
              <a:rPr lang="en-US" smtClean="0"/>
              <a:t>9/9/2024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1FEE02-CED0-614E-991B-D07952617774}" type="slidenum">
              <a:rPr lang="en-US" smtClean="0"/>
              <a:t>‹#›</a:t>
            </a:fld>
            <a:endParaRPr lang="en-US"/>
          </a:p>
        </p:txBody>
      </p:sp>
    </p:spTree>
    <p:extLst>
      <p:ext uri="{BB962C8B-B14F-4D97-AF65-F5344CB8AC3E}">
        <p14:creationId xmlns:p14="http://schemas.microsoft.com/office/powerpoint/2010/main" val="2663347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Bronis%C5%82aw_Malinowski"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en.wikipedia.org/wiki/Summerhill_School" TargetMode="External"/><Relationship Id="rId4" Type="http://schemas.openxmlformats.org/officeDocument/2006/relationships/hyperlink" Target="https://en.wikipedia.org/wiki/A._S._Neil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Knowledge is often framed by function. Knowledge produces tend to try and understand life by looking to find what it is for. How biology works is linked to function – what is an eye for, what is hunger for – the answers are linked to evolutionary success – following this: sexuality (feeling sexual or aroused) is a requirement of reproduction. Therefore, using this approach, sex is first and foremost for making babies – keeping the species going.</a:t>
            </a:r>
          </a:p>
          <a:p>
            <a:endParaRPr lang="en-US" dirty="0"/>
          </a:p>
          <a:p>
            <a:r>
              <a:rPr lang="en-US" dirty="0"/>
              <a:t>In keeping with this, to reproduce appears to be instinctual so are sexual preferences also biologically ‘given’ or learnt and connected to individual psychology. It’s another area where debate </a:t>
            </a:r>
            <a:r>
              <a:rPr lang="en-US" dirty="0" err="1"/>
              <a:t>centres</a:t>
            </a:r>
            <a:r>
              <a:rPr lang="en-US" dirty="0"/>
              <a:t> around establishing if sexual feelings are out of one’s control or if they are a choice.</a:t>
            </a:r>
          </a:p>
          <a:p>
            <a:r>
              <a:rPr lang="en-US" dirty="0"/>
              <a:t>Sexual </a:t>
            </a:r>
            <a:r>
              <a:rPr lang="en-US" dirty="0" err="1"/>
              <a:t>behaviours</a:t>
            </a:r>
            <a:r>
              <a:rPr lang="en-US" dirty="0"/>
              <a:t> concerns or is thought to effect people other than oneself. They are not classed as simple – as something like taste in food or fashion. Sexual </a:t>
            </a:r>
            <a:r>
              <a:rPr lang="en-US" dirty="0" err="1"/>
              <a:t>behaviours</a:t>
            </a:r>
            <a:r>
              <a:rPr lang="en-US" dirty="0"/>
              <a:t> are judged – they are powerful, have the power to upset others. This can be from ideology or thoughts of unhealthy or perverse, but also because people’s sexuality can physically /directly affect others – as people impress their desires upon others.</a:t>
            </a:r>
          </a:p>
          <a:p>
            <a:endParaRPr lang="en-US" dirty="0"/>
          </a:p>
          <a:p>
            <a:r>
              <a:rPr lang="en-US" dirty="0"/>
              <a:t>What is considered sexually acceptable varies depending on culture, nation and point in history. This suggests sexuality is both instinctual, biologically driven but also culturally shaped.</a:t>
            </a:r>
          </a:p>
        </p:txBody>
      </p:sp>
      <p:sp>
        <p:nvSpPr>
          <p:cNvPr id="4" name="Slide Number Placeholder 3"/>
          <p:cNvSpPr>
            <a:spLocks noGrp="1"/>
          </p:cNvSpPr>
          <p:nvPr>
            <p:ph type="sldNum" sz="quarter" idx="5"/>
          </p:nvPr>
        </p:nvSpPr>
        <p:spPr/>
        <p:txBody>
          <a:bodyPr/>
          <a:lstStyle/>
          <a:p>
            <a:fld id="{6D1FEE02-CED0-614E-991B-D07952617774}" type="slidenum">
              <a:rPr lang="en-US" smtClean="0"/>
              <a:t>2</a:t>
            </a:fld>
            <a:endParaRPr lang="en-US"/>
          </a:p>
        </p:txBody>
      </p:sp>
    </p:spTree>
    <p:extLst>
      <p:ext uri="{BB962C8B-B14F-4D97-AF65-F5344CB8AC3E}">
        <p14:creationId xmlns:p14="http://schemas.microsoft.com/office/powerpoint/2010/main" val="3825854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functionalists, sexual </a:t>
            </a:r>
            <a:r>
              <a:rPr lang="en-US" dirty="0" err="1"/>
              <a:t>behaviours</a:t>
            </a:r>
            <a:r>
              <a:rPr lang="en-US" dirty="0"/>
              <a:t> have the potential of causing intense emotions and therefore social turbulence. Like death, sex needs to be organized to maintain the status quo. Consequently, how sex is understood by a culture can be seen as a mechanism to avoid disturbances to the status quo. By teaching children what is right and wrong, a social group restricts </a:t>
            </a:r>
            <a:r>
              <a:rPr lang="en-US" dirty="0" err="1"/>
              <a:t>behaviours</a:t>
            </a:r>
            <a:r>
              <a:rPr lang="en-US" dirty="0"/>
              <a:t> that might cause most upset. Some people maintain that this is an oppression of something that shouldn’t be judged, others feel relieved that the forces of sexuality are tamed.</a:t>
            </a:r>
          </a:p>
        </p:txBody>
      </p:sp>
      <p:sp>
        <p:nvSpPr>
          <p:cNvPr id="4" name="Slide Number Placeholder 3"/>
          <p:cNvSpPr>
            <a:spLocks noGrp="1"/>
          </p:cNvSpPr>
          <p:nvPr>
            <p:ph type="sldNum" sz="quarter" idx="5"/>
          </p:nvPr>
        </p:nvSpPr>
        <p:spPr/>
        <p:txBody>
          <a:bodyPr/>
          <a:lstStyle/>
          <a:p>
            <a:fld id="{6D1FEE02-CED0-614E-991B-D07952617774}" type="slidenum">
              <a:rPr lang="en-US" smtClean="0"/>
              <a:t>3</a:t>
            </a:fld>
            <a:endParaRPr lang="en-US"/>
          </a:p>
        </p:txBody>
      </p:sp>
    </p:spTree>
    <p:extLst>
      <p:ext uri="{BB962C8B-B14F-4D97-AF65-F5344CB8AC3E}">
        <p14:creationId xmlns:p14="http://schemas.microsoft.com/office/powerpoint/2010/main" val="3390583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Babies develop through stages, oral, anal and phallic – social life inhibits, controls and subverts pleasure so that one’s sexuality gets affected – pleasures are connected to buried conflicts during childhood. </a:t>
            </a:r>
          </a:p>
          <a:p>
            <a:r>
              <a:rPr lang="en-US" dirty="0"/>
              <a:t>Starts from the notion that sex is healthy but that life deviates it causing social upsetting </a:t>
            </a:r>
            <a:r>
              <a:rPr lang="en-US" dirty="0" err="1"/>
              <a:t>behaviours</a:t>
            </a:r>
            <a:r>
              <a:rPr lang="en-US" dirty="0"/>
              <a:t>. Deviancy emerges from childhood experiences. He thought women were sexually problematic because they lacked penises and were envious of men for having one. They saw themselves as lacking a piece that males had. Hysteria – linked to word womb – was a female thing hormone based lunacy.</a:t>
            </a:r>
          </a:p>
        </p:txBody>
      </p:sp>
      <p:sp>
        <p:nvSpPr>
          <p:cNvPr id="4" name="Slide Number Placeholder 3"/>
          <p:cNvSpPr>
            <a:spLocks noGrp="1"/>
          </p:cNvSpPr>
          <p:nvPr>
            <p:ph type="sldNum" sz="quarter" idx="5"/>
          </p:nvPr>
        </p:nvSpPr>
        <p:spPr/>
        <p:txBody>
          <a:bodyPr/>
          <a:lstStyle/>
          <a:p>
            <a:fld id="{6D1FEE02-CED0-614E-991B-D07952617774}" type="slidenum">
              <a:rPr lang="en-US" smtClean="0"/>
              <a:t>4</a:t>
            </a:fld>
            <a:endParaRPr lang="en-US"/>
          </a:p>
        </p:txBody>
      </p:sp>
    </p:spTree>
    <p:extLst>
      <p:ext uri="{BB962C8B-B14F-4D97-AF65-F5344CB8AC3E}">
        <p14:creationId xmlns:p14="http://schemas.microsoft.com/office/powerpoint/2010/main" val="1897514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Inspired by Freud, Reich got to work on understanding orgasms. Orgasms were a kind of potency, for Reich, he felt it functioned to release tensions – and was therefore vital for health – both physical and mental. Without an orgasm one stored up tensions. This was not just about release, it was a whole body event that allowed you to temporarily lose yourself. Without this a person couldn’t be healthy – he thought.  He coined the term orgone – a word that describes life energy.</a:t>
            </a:r>
          </a:p>
          <a:p>
            <a:r>
              <a:rPr lang="en-GB" b="0" i="0" u="none" strike="noStrike" dirty="0">
                <a:solidFill>
                  <a:srgbClr val="202122"/>
                </a:solidFill>
                <a:effectLst/>
                <a:latin typeface="Arial" panose="020B0604020202020204" pitchFamily="34" charset="0"/>
              </a:rPr>
              <a:t>His work led him to think about children’s sexual health in the 1930s, and he began to promote youth sexuality something that upset many, lost him his job and saw him labelled as dangerous. He left Germany for the US, but ended up in prison there where he died a year later and all his work destroyed. This was in the 1960s. </a:t>
            </a:r>
          </a:p>
          <a:p>
            <a:r>
              <a:rPr lang="en-GB" b="0" i="0" u="none" strike="noStrike" dirty="0">
                <a:solidFill>
                  <a:srgbClr val="202122"/>
                </a:solidFill>
                <a:effectLst/>
                <a:latin typeface="Arial" panose="020B0604020202020204" pitchFamily="34" charset="0"/>
              </a:rPr>
              <a:t>His life illustrates the force transgressing social boundaries and the lengths society will go to the contain uncomfortable ideas. anthropologist </a:t>
            </a:r>
            <a:r>
              <a:rPr lang="en-GB" b="0" i="0" u="none" strike="noStrike" dirty="0">
                <a:solidFill>
                  <a:srgbClr val="0B0080"/>
                </a:solidFill>
                <a:effectLst/>
                <a:latin typeface="Arial" panose="020B0604020202020204" pitchFamily="34" charset="0"/>
                <a:hlinkClick r:id="rId3" tooltip="Bronisław Malinowski"/>
              </a:rPr>
              <a:t>Bronisław Malinowski</a:t>
            </a:r>
            <a:r>
              <a:rPr lang="en-GB" b="0" i="0" u="none" strike="noStrike" dirty="0">
                <a:solidFill>
                  <a:srgbClr val="202122"/>
                </a:solidFill>
                <a:effectLst/>
                <a:latin typeface="Arial" panose="020B0604020202020204" pitchFamily="34" charset="0"/>
              </a:rPr>
              <a:t>, openly supported Reich's work as "a distinct and valuable contribution toward science", and from </a:t>
            </a:r>
            <a:r>
              <a:rPr lang="en-GB" b="0" i="0" u="none" strike="noStrike" dirty="0">
                <a:solidFill>
                  <a:srgbClr val="0B0080"/>
                </a:solidFill>
                <a:effectLst/>
                <a:latin typeface="Arial" panose="020B0604020202020204" pitchFamily="34" charset="0"/>
                <a:hlinkClick r:id="rId4" tooltip="A. S. Neill"/>
              </a:rPr>
              <a:t>A. S. Neill</a:t>
            </a:r>
            <a:r>
              <a:rPr lang="en-GB" b="0" i="0" u="none" strike="noStrike" dirty="0">
                <a:solidFill>
                  <a:srgbClr val="202122"/>
                </a:solidFill>
                <a:effectLst/>
                <a:latin typeface="Arial" panose="020B0604020202020204" pitchFamily="34" charset="0"/>
              </a:rPr>
              <a:t>, founder of </a:t>
            </a:r>
            <a:r>
              <a:rPr lang="en-GB" b="0" i="0" u="none" strike="noStrike" dirty="0">
                <a:solidFill>
                  <a:srgbClr val="0B0080"/>
                </a:solidFill>
                <a:effectLst/>
                <a:latin typeface="Arial" panose="020B0604020202020204" pitchFamily="34" charset="0"/>
                <a:hlinkClick r:id="rId5" tooltip="Summerhill School"/>
              </a:rPr>
              <a:t>Summerhill</a:t>
            </a:r>
            <a:r>
              <a:rPr lang="en-GB" b="0" i="0" u="none" strike="noStrike" dirty="0">
                <a:solidFill>
                  <a:srgbClr val="202122"/>
                </a:solidFill>
                <a:effectLst/>
                <a:latin typeface="Arial" panose="020B0604020202020204" pitchFamily="34" charset="0"/>
              </a:rPr>
              <a:t>, a progressive school in England, who argued that "the campaign against Reich seems largely ignorant and uncivilized, more like fascism than democracy.</a:t>
            </a:r>
            <a:endParaRPr lang="en-US" dirty="0"/>
          </a:p>
        </p:txBody>
      </p:sp>
      <p:sp>
        <p:nvSpPr>
          <p:cNvPr id="4" name="Slide Number Placeholder 3"/>
          <p:cNvSpPr>
            <a:spLocks noGrp="1"/>
          </p:cNvSpPr>
          <p:nvPr>
            <p:ph type="sldNum" sz="quarter" idx="5"/>
          </p:nvPr>
        </p:nvSpPr>
        <p:spPr/>
        <p:txBody>
          <a:bodyPr/>
          <a:lstStyle/>
          <a:p>
            <a:fld id="{6D1FEE02-CED0-614E-991B-D07952617774}" type="slidenum">
              <a:rPr lang="en-US" smtClean="0"/>
              <a:t>5</a:t>
            </a:fld>
            <a:endParaRPr lang="en-US"/>
          </a:p>
        </p:txBody>
      </p:sp>
    </p:spTree>
    <p:extLst>
      <p:ext uri="{BB962C8B-B14F-4D97-AF65-F5344CB8AC3E}">
        <p14:creationId xmlns:p14="http://schemas.microsoft.com/office/powerpoint/2010/main" val="2607827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Often called the father of social anthropology in Britain, Malinowski developed fieldwork into a method when he was interned in PNG during the 1</a:t>
            </a:r>
            <a:r>
              <a:rPr lang="en-US" baseline="30000" dirty="0"/>
              <a:t>st</a:t>
            </a:r>
            <a:r>
              <a:rPr lang="en-US" dirty="0"/>
              <a:t> WW.</a:t>
            </a:r>
          </a:p>
          <a:p>
            <a:pPr algn="l"/>
            <a:r>
              <a:rPr lang="en-US" dirty="0"/>
              <a:t>His work produced, amongst others, a remarkably odd book titled the Sexual Life of Savages which famously opens with the statement </a:t>
            </a:r>
            <a:r>
              <a:rPr lang="en-GB" b="0" i="0" u="none" strike="noStrike" dirty="0">
                <a:solidFill>
                  <a:srgbClr val="202122"/>
                </a:solidFill>
                <a:effectLst/>
                <a:latin typeface="Arial" panose="020B0604020202020204" pitchFamily="34" charset="0"/>
              </a:rPr>
              <a:t>that sexuality "dominates almost every aspect of culture". </a:t>
            </a:r>
            <a:r>
              <a:rPr lang="en-GB" b="0" i="0" u="none" strike="noStrike" dirty="0" err="1">
                <a:solidFill>
                  <a:srgbClr val="202122"/>
                </a:solidFill>
                <a:effectLst/>
                <a:latin typeface="Arial" panose="020B0604020202020204" pitchFamily="34" charset="0"/>
              </a:rPr>
              <a:t>Anths</a:t>
            </a:r>
            <a:r>
              <a:rPr lang="en-GB" b="0" i="0" u="none" strike="noStrike" dirty="0">
                <a:solidFill>
                  <a:srgbClr val="202122"/>
                </a:solidFill>
                <a:effectLst/>
                <a:latin typeface="Arial" panose="020B0604020202020204" pitchFamily="34" charset="0"/>
              </a:rPr>
              <a:t> had tended to focus on politics, warfare and economics, so to write a book on sex raised eyebrows.</a:t>
            </a:r>
            <a:endParaRPr lang="en-GB" b="0" i="0" u="none" strike="noStrike" baseline="30000" dirty="0">
              <a:solidFill>
                <a:srgbClr val="0B0080"/>
              </a:solidFill>
              <a:effectLst/>
              <a:latin typeface="Arial" panose="020B0604020202020204" pitchFamily="34" charset="0"/>
            </a:endParaRPr>
          </a:p>
          <a:p>
            <a:pPr algn="l"/>
            <a:endParaRPr lang="en-GB" b="0" i="0" u="none" strike="noStrike" dirty="0">
              <a:solidFill>
                <a:srgbClr val="202122"/>
              </a:solidFill>
              <a:effectLst/>
              <a:latin typeface="Arial" panose="020B0604020202020204" pitchFamily="34" charset="0"/>
            </a:endParaRPr>
          </a:p>
          <a:p>
            <a:pPr algn="l"/>
            <a:r>
              <a:rPr lang="en-GB" b="0" i="0" u="none" strike="noStrike" dirty="0">
                <a:solidFill>
                  <a:srgbClr val="202122"/>
                </a:solidFill>
                <a:effectLst/>
                <a:latin typeface="Arial" panose="020B0604020202020204" pitchFamily="34" charset="0"/>
              </a:rPr>
              <a:t>Malinowski gives a detailed description of how social life is organised around sexuality –  </a:t>
            </a:r>
            <a:r>
              <a:rPr lang="en-US" sz="1200" dirty="0">
                <a:latin typeface="Arial" panose="020B0604020202020204" pitchFamily="34" charset="0"/>
                <a:cs typeface="Arial" panose="020B0604020202020204" pitchFamily="34" charset="0"/>
              </a:rPr>
              <a:t>Reminder </a:t>
            </a:r>
            <a:r>
              <a:rPr lang="en-US" sz="1200" b="0" spc="0" dirty="0">
                <a:latin typeface="Arial" panose="020B0604020202020204" pitchFamily="34" charset="0"/>
                <a:cs typeface="Arial" panose="020B0604020202020204" pitchFamily="34" charset="0"/>
              </a:rPr>
              <a:t>Rituals, including Marriage, legitimize sex; Incest rules regulate sex; Religion determines and sanctions sex</a:t>
            </a:r>
            <a:endParaRPr lang="en-GB" b="0" i="0" u="none" strike="noStrike" dirty="0">
              <a:solidFill>
                <a:srgbClr val="202122"/>
              </a:solidFill>
              <a:effectLst/>
              <a:latin typeface="Arial" panose="020B0604020202020204" pitchFamily="34" charset="0"/>
            </a:endParaRPr>
          </a:p>
          <a:p>
            <a:pPr algn="l"/>
            <a:endParaRPr lang="en-GB" b="0" i="0" u="none" strike="noStrike" dirty="0">
              <a:solidFill>
                <a:srgbClr val="202122"/>
              </a:solidFill>
              <a:effectLst/>
              <a:latin typeface="Arial" panose="020B0604020202020204" pitchFamily="34" charset="0"/>
            </a:endParaRPr>
          </a:p>
          <a:p>
            <a:pPr algn="l"/>
            <a:r>
              <a:rPr lang="en-GB" b="0" i="0" u="none" strike="noStrike" dirty="0">
                <a:solidFill>
                  <a:srgbClr val="202122"/>
                </a:solidFill>
                <a:effectLst/>
                <a:latin typeface="Arial" panose="020B0604020202020204" pitchFamily="34" charset="0"/>
              </a:rPr>
              <a:t>His book also showed how, in this culture, tensions are dealt with his famous outline of sprees – sex festivals when married couples are allowed to mess around with whoever they fancy for just a day. He also outlines how children are encouraged to be sexually experimental with each other – so you can see his sympathies for Reich’s claims.</a:t>
            </a:r>
          </a:p>
          <a:p>
            <a:pPr algn="l"/>
            <a:endParaRPr lang="en-GB" b="0" i="0" u="none" strike="noStrike" dirty="0">
              <a:solidFill>
                <a:srgbClr val="202122"/>
              </a:solidFill>
              <a:effectLst/>
              <a:latin typeface="Arial" panose="020B0604020202020204" pitchFamily="34" charset="0"/>
            </a:endParaRPr>
          </a:p>
          <a:p>
            <a:pPr algn="l"/>
            <a:r>
              <a:rPr lang="en-GB" b="0" i="0" u="none" strike="noStrike" dirty="0">
                <a:solidFill>
                  <a:srgbClr val="202122"/>
                </a:solidFill>
                <a:effectLst/>
                <a:latin typeface="Arial" panose="020B0604020202020204" pitchFamily="34" charset="0"/>
              </a:rPr>
              <a:t>Margaret mead’s book Coming of Age in Samoa, published the year before 1928, was a critique of American society – she showed how controlling teenagers sexuality caused unnecessary social problems.</a:t>
            </a:r>
            <a:endParaRPr lang="en-US" dirty="0"/>
          </a:p>
        </p:txBody>
      </p:sp>
      <p:sp>
        <p:nvSpPr>
          <p:cNvPr id="4" name="Slide Number Placeholder 3"/>
          <p:cNvSpPr>
            <a:spLocks noGrp="1"/>
          </p:cNvSpPr>
          <p:nvPr>
            <p:ph type="sldNum" sz="quarter" idx="5"/>
          </p:nvPr>
        </p:nvSpPr>
        <p:spPr/>
        <p:txBody>
          <a:bodyPr/>
          <a:lstStyle/>
          <a:p>
            <a:fld id="{6D1FEE02-CED0-614E-991B-D07952617774}" type="slidenum">
              <a:rPr lang="en-US" smtClean="0"/>
              <a:t>6</a:t>
            </a:fld>
            <a:endParaRPr lang="en-US"/>
          </a:p>
        </p:txBody>
      </p:sp>
    </p:spTree>
    <p:extLst>
      <p:ext uri="{BB962C8B-B14F-4D97-AF65-F5344CB8AC3E}">
        <p14:creationId xmlns:p14="http://schemas.microsoft.com/office/powerpoint/2010/main" val="3688375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 work did much to establish sex as a legitimate field of study and helped many understand and accept their sexuality. He also was sure that people didn’t know about sex and wanted to change that. Kinsey was interested in understanding the function of the clitoris and female pleasure. Why was it possible for females to have pleasure – it was considered odd – like earlobes. Why do people have earlobes?</a:t>
            </a:r>
          </a:p>
          <a:p>
            <a:endParaRPr lang="en-US" dirty="0"/>
          </a:p>
          <a:p>
            <a:r>
              <a:rPr lang="en-US" dirty="0"/>
              <a:t>Kinsey was a hidden bisexual and his experiments shocked the world. He watched people including minors masturbating and then took accounts of their experiences. He talked to prostitutes, prisoners, pedophiles and homosexuals – illegal at that time. His work was also ceased. But he did put the female – clitoral orgasm on the map.</a:t>
            </a:r>
          </a:p>
        </p:txBody>
      </p:sp>
      <p:sp>
        <p:nvSpPr>
          <p:cNvPr id="4" name="Slide Number Placeholder 3"/>
          <p:cNvSpPr>
            <a:spLocks noGrp="1"/>
          </p:cNvSpPr>
          <p:nvPr>
            <p:ph type="sldNum" sz="quarter" idx="5"/>
          </p:nvPr>
        </p:nvSpPr>
        <p:spPr/>
        <p:txBody>
          <a:bodyPr/>
          <a:lstStyle/>
          <a:p>
            <a:fld id="{6D1FEE02-CED0-614E-991B-D07952617774}" type="slidenum">
              <a:rPr lang="en-US" smtClean="0"/>
              <a:t>7</a:t>
            </a:fld>
            <a:endParaRPr lang="en-US"/>
          </a:p>
        </p:txBody>
      </p:sp>
    </p:spTree>
    <p:extLst>
      <p:ext uri="{BB962C8B-B14F-4D97-AF65-F5344CB8AC3E}">
        <p14:creationId xmlns:p14="http://schemas.microsoft.com/office/powerpoint/2010/main" val="1306240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talk about sex all the time. Rather than sex as an art, as in Japan. Euro-American cultures see sex through the lens of science.</a:t>
            </a:r>
          </a:p>
          <a:p>
            <a:r>
              <a:rPr lang="en-US" dirty="0"/>
              <a:t>Naming something creates categories – if you call someone gay, you have invented them. For F this was important as a homosexual – his social identity was created by the way homosexual is/was defined. He became a ‘species’. All this naming requires you to take a place in what he called the ‘order of things’</a:t>
            </a:r>
          </a:p>
        </p:txBody>
      </p:sp>
      <p:sp>
        <p:nvSpPr>
          <p:cNvPr id="4" name="Slide Number Placeholder 3"/>
          <p:cNvSpPr>
            <a:spLocks noGrp="1"/>
          </p:cNvSpPr>
          <p:nvPr>
            <p:ph type="sldNum" sz="quarter" idx="5"/>
          </p:nvPr>
        </p:nvSpPr>
        <p:spPr/>
        <p:txBody>
          <a:bodyPr/>
          <a:lstStyle/>
          <a:p>
            <a:fld id="{6D1FEE02-CED0-614E-991B-D07952617774}" type="slidenum">
              <a:rPr lang="en-US" smtClean="0"/>
              <a:t>8</a:t>
            </a:fld>
            <a:endParaRPr lang="en-US"/>
          </a:p>
        </p:txBody>
      </p:sp>
    </p:spTree>
    <p:extLst>
      <p:ext uri="{BB962C8B-B14F-4D97-AF65-F5344CB8AC3E}">
        <p14:creationId xmlns:p14="http://schemas.microsoft.com/office/powerpoint/2010/main" val="2636197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Foucault shows that we bring subjects into being through making ‘categories’. </a:t>
            </a:r>
          </a:p>
          <a:p>
            <a:r>
              <a:rPr lang="en-GB" dirty="0">
                <a:latin typeface="Arial" panose="020B0604020202020204" pitchFamily="34" charset="0"/>
                <a:cs typeface="Arial" panose="020B0604020202020204" pitchFamily="34" charset="0"/>
              </a:rPr>
              <a:t>His methods attend to the social power inherent in categorisation and the normalising of meanings. </a:t>
            </a:r>
            <a:r>
              <a:rPr lang="en-US" dirty="0">
                <a:latin typeface="Arial" panose="020B0604020202020204" pitchFamily="34" charset="0"/>
                <a:cs typeface="Arial" panose="020B0604020202020204" pitchFamily="34" charset="0"/>
              </a:rPr>
              <a:t>Foucault (1978) also demonstrated that </a:t>
            </a:r>
          </a:p>
          <a:p>
            <a:r>
              <a:rPr lang="en-US" dirty="0">
                <a:latin typeface="Arial" panose="020B0604020202020204" pitchFamily="34" charset="0"/>
                <a:cs typeface="Arial" panose="020B0604020202020204" pitchFamily="34" charset="0"/>
              </a:rPr>
              <a:t>controlling and mediating desire was a significant aspect of sexuality. </a:t>
            </a:r>
          </a:p>
          <a:p>
            <a:endParaRPr lang="en-US" dirty="0">
              <a:latin typeface="Arial" panose="020B0604020202020204" pitchFamily="34" charset="0"/>
              <a:cs typeface="Arial" panose="020B0604020202020204" pitchFamily="34" charset="0"/>
            </a:endParaRPr>
          </a:p>
          <a:p>
            <a:pPr algn="ctr"/>
            <a:r>
              <a:rPr lang="en-US" sz="1200" cap="all" spc="400" dirty="0">
                <a:solidFill>
                  <a:schemeClr val="tx1"/>
                </a:solidFill>
              </a:rPr>
              <a:t>The establishment of a truth governs the self.</a:t>
            </a:r>
          </a:p>
          <a:p>
            <a:pPr algn="ctr"/>
            <a:r>
              <a:rPr lang="en-US" sz="1200" cap="all" spc="400" dirty="0">
                <a:solidFill>
                  <a:schemeClr val="tx1"/>
                </a:solidFill>
              </a:rPr>
              <a:t>Truth is a game of power and governance.</a:t>
            </a:r>
          </a:p>
          <a:p>
            <a:endParaRPr lang="en-GB"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D1FEE02-CED0-614E-991B-D07952617774}" type="slidenum">
              <a:rPr lang="en-US" smtClean="0"/>
              <a:t>9</a:t>
            </a:fld>
            <a:endParaRPr lang="en-US"/>
          </a:p>
        </p:txBody>
      </p:sp>
    </p:spTree>
    <p:extLst>
      <p:ext uri="{BB962C8B-B14F-4D97-AF65-F5344CB8AC3E}">
        <p14:creationId xmlns:p14="http://schemas.microsoft.com/office/powerpoint/2010/main" val="2334012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Foucault was interested in how power transmits and produces itself. Words and acts do unpredictable things and for F, every relationship articulated and reproduced power dynamics.</a:t>
            </a:r>
          </a:p>
          <a:p>
            <a:endParaRPr lang="en-US" dirty="0"/>
          </a:p>
        </p:txBody>
      </p:sp>
      <p:sp>
        <p:nvSpPr>
          <p:cNvPr id="4" name="Slide Number Placeholder 3"/>
          <p:cNvSpPr>
            <a:spLocks noGrp="1"/>
          </p:cNvSpPr>
          <p:nvPr>
            <p:ph type="sldNum" sz="quarter" idx="5"/>
          </p:nvPr>
        </p:nvSpPr>
        <p:spPr/>
        <p:txBody>
          <a:bodyPr/>
          <a:lstStyle/>
          <a:p>
            <a:fld id="{6D1FEE02-CED0-614E-991B-D07952617774}" type="slidenum">
              <a:rPr lang="en-US" smtClean="0"/>
              <a:t>10</a:t>
            </a:fld>
            <a:endParaRPr lang="en-US"/>
          </a:p>
        </p:txBody>
      </p:sp>
    </p:spTree>
    <p:extLst>
      <p:ext uri="{BB962C8B-B14F-4D97-AF65-F5344CB8AC3E}">
        <p14:creationId xmlns:p14="http://schemas.microsoft.com/office/powerpoint/2010/main" val="2509688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 Foucault simply commented on social life – he wasn’t asking for change – he was simply noting that this is how society works. He explored how the self needs to let go of impulses to be social. Group dynamics were such that we collectively renounced urges to conform. WE gave up thinking to obey what the collective has determined is correct. Some of us might make small acts of resistance but the majority are docile – safe in the structure – getting ‘needs’ met. And the structure is formidable; very difficult to challenge.</a:t>
            </a:r>
          </a:p>
        </p:txBody>
      </p:sp>
      <p:sp>
        <p:nvSpPr>
          <p:cNvPr id="4" name="Slide Number Placeholder 3"/>
          <p:cNvSpPr>
            <a:spLocks noGrp="1"/>
          </p:cNvSpPr>
          <p:nvPr>
            <p:ph type="sldNum" sz="quarter" idx="5"/>
          </p:nvPr>
        </p:nvSpPr>
        <p:spPr/>
        <p:txBody>
          <a:bodyPr/>
          <a:lstStyle/>
          <a:p>
            <a:fld id="{6D1FEE02-CED0-614E-991B-D07952617774}" type="slidenum">
              <a:rPr lang="en-US" smtClean="0"/>
              <a:t>11</a:t>
            </a:fld>
            <a:endParaRPr lang="en-US"/>
          </a:p>
        </p:txBody>
      </p:sp>
    </p:spTree>
    <p:extLst>
      <p:ext uri="{BB962C8B-B14F-4D97-AF65-F5344CB8AC3E}">
        <p14:creationId xmlns:p14="http://schemas.microsoft.com/office/powerpoint/2010/main" val="4135221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foucault.info</a:t>
            </a:r>
            <a:r>
              <a:rPr lang="en-US" dirty="0"/>
              <a:t>/documents/</a:t>
            </a:r>
            <a:r>
              <a:rPr lang="en-US" dirty="0" err="1"/>
              <a:t>foucault.technologiesOfSelf.en</a:t>
            </a:r>
            <a:r>
              <a:rPr lang="en-US" dirty="0"/>
              <a:t>/</a:t>
            </a:r>
          </a:p>
          <a:p>
            <a:endParaRPr lang="en-US" dirty="0"/>
          </a:p>
          <a:p>
            <a:r>
              <a:rPr lang="en-US" dirty="0"/>
              <a:t>Foucault was interested in how sexuality utterly occupied people and that societies in Europe( at least) had found ways to make people police their own sexual </a:t>
            </a:r>
            <a:r>
              <a:rPr lang="en-US" dirty="0" err="1"/>
              <a:t>behaviour</a:t>
            </a:r>
            <a:r>
              <a:rPr lang="en-US" dirty="0"/>
              <a:t> – to interrogate themselves about what they liked and to seek help if they found themselves to be interested in socially abhorrent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for Foucault this was especially interesting because social institutions had developed into and were formed in association with what he thought to be a repression in Europe. </a:t>
            </a:r>
            <a:r>
              <a:rPr lang="en-US" sz="1200" cap="all" spc="400" dirty="0">
                <a:solidFill>
                  <a:schemeClr val="tx1"/>
                </a:solidFill>
              </a:rPr>
              <a:t>Sex needs management procedures – even the police need to be involved. Sex could be a crime.</a:t>
            </a:r>
          </a:p>
          <a:p>
            <a:endParaRPr lang="en-US" dirty="0"/>
          </a:p>
        </p:txBody>
      </p:sp>
      <p:sp>
        <p:nvSpPr>
          <p:cNvPr id="4" name="Slide Number Placeholder 3"/>
          <p:cNvSpPr>
            <a:spLocks noGrp="1"/>
          </p:cNvSpPr>
          <p:nvPr>
            <p:ph type="sldNum" sz="quarter" idx="5"/>
          </p:nvPr>
        </p:nvSpPr>
        <p:spPr/>
        <p:txBody>
          <a:bodyPr/>
          <a:lstStyle/>
          <a:p>
            <a:fld id="{E2B1C84D-FBDB-D64D-B56F-7E0D6FDE48A4}" type="slidenum">
              <a:rPr lang="en-US" smtClean="0"/>
              <a:t>12</a:t>
            </a:fld>
            <a:endParaRPr lang="en-US"/>
          </a:p>
        </p:txBody>
      </p:sp>
    </p:spTree>
    <p:extLst>
      <p:ext uri="{BB962C8B-B14F-4D97-AF65-F5344CB8AC3E}">
        <p14:creationId xmlns:p14="http://schemas.microsoft.com/office/powerpoint/2010/main" val="2494430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Religion’s role in this is significant as religion employs duty, truth and authority to teach what is acceptable, how to check oneself and offers mechanisms designed to focus the mind on what is right and wrong.</a:t>
            </a:r>
          </a:p>
          <a:p>
            <a:r>
              <a:rPr lang="en-US" dirty="0"/>
              <a:t>Duty – you have a duty to know who you are and to get rid of those parts of you that bring tension </a:t>
            </a:r>
            <a:r>
              <a:rPr lang="en-US" dirty="0" err="1"/>
              <a:t>bewten</a:t>
            </a:r>
            <a:r>
              <a:rPr lang="en-US" dirty="0"/>
              <a:t> you and the doctrine – desires, temptation</a:t>
            </a:r>
          </a:p>
          <a:p>
            <a:r>
              <a:rPr lang="en-US" dirty="0"/>
              <a:t>Truth – self knowledge brings purity and gets you closer to </a:t>
            </a:r>
            <a:r>
              <a:rPr lang="en-US" dirty="0" err="1"/>
              <a:t>relly</a:t>
            </a:r>
            <a:r>
              <a:rPr lang="en-US" dirty="0"/>
              <a:t> knowing the truth</a:t>
            </a:r>
          </a:p>
          <a:p>
            <a:r>
              <a:rPr lang="en-US" dirty="0"/>
              <a:t>Authority – relinquish temptation and desire to the authority allow you to purify. ‘show your wounds </a:t>
            </a:r>
            <a:r>
              <a:rPr lang="en-US" dirty="0" err="1"/>
              <a:t>ot</a:t>
            </a:r>
            <a:r>
              <a:rPr lang="en-US" dirty="0"/>
              <a:t> be healed’ cleansing.</a:t>
            </a:r>
          </a:p>
          <a:p>
            <a:r>
              <a:rPr lang="en-US" dirty="0"/>
              <a:t>Self policing makes sure you aren’t slipping away from the authority’s expectations.</a:t>
            </a:r>
          </a:p>
        </p:txBody>
      </p:sp>
      <p:sp>
        <p:nvSpPr>
          <p:cNvPr id="4" name="Slide Number Placeholder 3"/>
          <p:cNvSpPr>
            <a:spLocks noGrp="1"/>
          </p:cNvSpPr>
          <p:nvPr>
            <p:ph type="sldNum" sz="quarter" idx="5"/>
          </p:nvPr>
        </p:nvSpPr>
        <p:spPr/>
        <p:txBody>
          <a:bodyPr/>
          <a:lstStyle/>
          <a:p>
            <a:fld id="{E2B1C84D-FBDB-D64D-B56F-7E0D6FDE48A4}" type="slidenum">
              <a:rPr lang="en-US" smtClean="0"/>
              <a:t>13</a:t>
            </a:fld>
            <a:endParaRPr lang="en-US"/>
          </a:p>
        </p:txBody>
      </p:sp>
    </p:spTree>
    <p:extLst>
      <p:ext uri="{BB962C8B-B14F-4D97-AF65-F5344CB8AC3E}">
        <p14:creationId xmlns:p14="http://schemas.microsoft.com/office/powerpoint/2010/main" val="2354924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illustrate how society is preoccupied with sex, he showed how much of the world was designed with sex in mind. For example, the creation of single sex spaces illustrated how the group felt it important to divide the population (and one could argue that, as one of the main points of contention with regards trans-ness, he was correct).</a:t>
            </a:r>
          </a:p>
        </p:txBody>
      </p:sp>
      <p:sp>
        <p:nvSpPr>
          <p:cNvPr id="4" name="Slide Number Placeholder 3"/>
          <p:cNvSpPr>
            <a:spLocks noGrp="1"/>
          </p:cNvSpPr>
          <p:nvPr>
            <p:ph type="sldNum" sz="quarter" idx="5"/>
          </p:nvPr>
        </p:nvSpPr>
        <p:spPr/>
        <p:txBody>
          <a:bodyPr/>
          <a:lstStyle/>
          <a:p>
            <a:fld id="{E2B1C84D-FBDB-D64D-B56F-7E0D6FDE48A4}" type="slidenum">
              <a:rPr lang="en-US" smtClean="0"/>
              <a:t>14</a:t>
            </a:fld>
            <a:endParaRPr lang="en-US"/>
          </a:p>
        </p:txBody>
      </p:sp>
    </p:spTree>
    <p:extLst>
      <p:ext uri="{BB962C8B-B14F-4D97-AF65-F5344CB8AC3E}">
        <p14:creationId xmlns:p14="http://schemas.microsoft.com/office/powerpoint/2010/main" val="2642559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talking about a topic we create the way we can understand it.</a:t>
            </a:r>
          </a:p>
          <a:p>
            <a:r>
              <a:rPr lang="en-US" dirty="0"/>
              <a:t>Everything exists in the way that it does because of the existing structures (the ways of understanding previously developed). How we think about sex makes sex. This means it is difficult for the system to solve any problems because it is the system that creates them in the first place. By defining sex, crime, </a:t>
            </a:r>
            <a:r>
              <a:rPr lang="en-US" dirty="0" err="1"/>
              <a:t>madenss</a:t>
            </a:r>
            <a:r>
              <a:rPr lang="en-US" dirty="0"/>
              <a:t>, the problems are born…not the other way around.</a:t>
            </a:r>
          </a:p>
        </p:txBody>
      </p:sp>
      <p:sp>
        <p:nvSpPr>
          <p:cNvPr id="4" name="Slide Number Placeholder 3"/>
          <p:cNvSpPr>
            <a:spLocks noGrp="1"/>
          </p:cNvSpPr>
          <p:nvPr>
            <p:ph type="sldNum" sz="quarter" idx="5"/>
          </p:nvPr>
        </p:nvSpPr>
        <p:spPr/>
        <p:txBody>
          <a:bodyPr/>
          <a:lstStyle/>
          <a:p>
            <a:fld id="{6D1FEE02-CED0-614E-991B-D07952617774}" type="slidenum">
              <a:rPr lang="en-US" smtClean="0"/>
              <a:t>15</a:t>
            </a:fld>
            <a:endParaRPr lang="en-US"/>
          </a:p>
        </p:txBody>
      </p:sp>
    </p:spTree>
    <p:extLst>
      <p:ext uri="{BB962C8B-B14F-4D97-AF65-F5344CB8AC3E}">
        <p14:creationId xmlns:p14="http://schemas.microsoft.com/office/powerpoint/2010/main" val="776992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 was interested in morality or a moral attitude. He looked at self-control, domination, delinquency to try and work out what defining what is acceptable and what isn’t did.</a:t>
            </a:r>
          </a:p>
        </p:txBody>
      </p:sp>
      <p:sp>
        <p:nvSpPr>
          <p:cNvPr id="4" name="Slide Number Placeholder 3"/>
          <p:cNvSpPr>
            <a:spLocks noGrp="1"/>
          </p:cNvSpPr>
          <p:nvPr>
            <p:ph type="sldNum" sz="quarter" idx="5"/>
          </p:nvPr>
        </p:nvSpPr>
        <p:spPr/>
        <p:txBody>
          <a:bodyPr/>
          <a:lstStyle/>
          <a:p>
            <a:fld id="{E2B1C84D-FBDB-D64D-B56F-7E0D6FDE48A4}" type="slidenum">
              <a:rPr lang="en-US" smtClean="0"/>
              <a:t>16</a:t>
            </a:fld>
            <a:endParaRPr lang="en-US"/>
          </a:p>
        </p:txBody>
      </p:sp>
    </p:spTree>
    <p:extLst>
      <p:ext uri="{BB962C8B-B14F-4D97-AF65-F5344CB8AC3E}">
        <p14:creationId xmlns:p14="http://schemas.microsoft.com/office/powerpoint/2010/main" val="41584559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that’s Foucault’s </a:t>
            </a:r>
            <a:r>
              <a:rPr lang="en-US"/>
              <a:t>theoretical perspective </a:t>
            </a:r>
          </a:p>
        </p:txBody>
      </p:sp>
      <p:sp>
        <p:nvSpPr>
          <p:cNvPr id="4" name="Slide Number Placeholder 3"/>
          <p:cNvSpPr>
            <a:spLocks noGrp="1"/>
          </p:cNvSpPr>
          <p:nvPr>
            <p:ph type="sldNum" sz="quarter" idx="5"/>
          </p:nvPr>
        </p:nvSpPr>
        <p:spPr/>
        <p:txBody>
          <a:bodyPr/>
          <a:lstStyle/>
          <a:p>
            <a:fld id="{6D1FEE02-CED0-614E-991B-D07952617774}" type="slidenum">
              <a:rPr lang="en-US" smtClean="0"/>
              <a:t>17</a:t>
            </a:fld>
            <a:endParaRPr lang="en-US"/>
          </a:p>
        </p:txBody>
      </p:sp>
    </p:spTree>
    <p:extLst>
      <p:ext uri="{BB962C8B-B14F-4D97-AF65-F5344CB8AC3E}">
        <p14:creationId xmlns:p14="http://schemas.microsoft.com/office/powerpoint/2010/main" val="1339101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9/9/2024</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8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337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916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753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57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6528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9/9/2024</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74870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6935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211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9/9/2024</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706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9/9/2024</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817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9/9/2024</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6749566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gerardnadal.com/tag/genetic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history.com/news/10-things-you-may-not-know-about-sigmund-freu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hyperlink" Target="https://creativecommons.org/licenses/by-nc/3.0/" TargetMode="External"/><Relationship Id="rId4" Type="http://schemas.openxmlformats.org/officeDocument/2006/relationships/hyperlink" Target="https://courses.lumenlearning.com/suny-culturalanthropology/chapter/culture_concep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todayifoundout.com/index.php/2015/06/this-day-in-history-june-23rd-kinse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contrainfo.com/34147/conocer-a-michel-foucault-estado-populismo-y-neoliberalismo/"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ritingmachines.wordpress.com/2010/1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hyperlink" Target="https://jamalashley.com/2015/07/10/notes-on-technologies-of-the-self-a-seminar-with-michel-foucaul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Magny-en-Vexin_(95),_%C3%A9glise_Notre-Dame,_confessional.JPG" TargetMode="External"/><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hyperlink" Target="https://creativecommons.org/licenses/by-sa/3.0/" TargetMode="External"/><Relationship Id="rId4" Type="http://schemas.openxmlformats.org/officeDocument/2006/relationships/hyperlink" Target="https://es.wikipedia.org/wiki/Archivo:Urine_Diversion_Dehydration_Toilet_at_Mwijo_Primary_School_(4460239832).jp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hyperlink" Target="https://creativecommons.org/licenses/by-nd/3.0/" TargetMode="External"/><Relationship Id="rId4" Type="http://schemas.openxmlformats.org/officeDocument/2006/relationships/hyperlink" Target="http://www.news.uct.ac.za/article/-2019-08-05-gender-based-violence-does-not-belong-her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mrfrosted/30160427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scrc/256520065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F049DC4B-DE7B-36F2-1382-29382E92EE65}"/>
              </a:ext>
            </a:extLst>
          </p:cNvPr>
          <p:cNvPicPr>
            <a:picLocks noChangeAspect="1"/>
          </p:cNvPicPr>
          <p:nvPr/>
        </p:nvPicPr>
        <p:blipFill rotWithShape="1">
          <a:blip r:embed="rId2"/>
          <a:srcRect t="5714" b="10016"/>
          <a:stretch/>
        </p:blipFill>
        <p:spPr>
          <a:xfrm>
            <a:off x="20" y="1"/>
            <a:ext cx="12191980" cy="6857999"/>
          </a:xfrm>
          <a:prstGeom prst="rect">
            <a:avLst/>
          </a:prstGeom>
        </p:spPr>
      </p:pic>
      <p:sp>
        <p:nvSpPr>
          <p:cNvPr id="1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BB292F87-C4B2-50F7-E473-376EDD041DE3}"/>
              </a:ext>
            </a:extLst>
          </p:cNvPr>
          <p:cNvSpPr>
            <a:spLocks noGrp="1"/>
          </p:cNvSpPr>
          <p:nvPr>
            <p:ph type="ctrTitle"/>
          </p:nvPr>
        </p:nvSpPr>
        <p:spPr>
          <a:xfrm>
            <a:off x="565151" y="768334"/>
            <a:ext cx="4134538" cy="2866405"/>
          </a:xfrm>
        </p:spPr>
        <p:txBody>
          <a:bodyPr>
            <a:normAutofit/>
          </a:bodyPr>
          <a:lstStyle/>
          <a:p>
            <a:r>
              <a:rPr lang="en-US" sz="5400" dirty="0"/>
              <a:t>Sexuality</a:t>
            </a:r>
          </a:p>
        </p:txBody>
      </p:sp>
      <p:sp>
        <p:nvSpPr>
          <p:cNvPr id="3" name="Subtitle 2">
            <a:extLst>
              <a:ext uri="{FF2B5EF4-FFF2-40B4-BE49-F238E27FC236}">
                <a16:creationId xmlns:a16="http://schemas.microsoft.com/office/drawing/2014/main" id="{0BAEED86-43BF-98FD-DB87-E1B485A22974}"/>
              </a:ext>
            </a:extLst>
          </p:cNvPr>
          <p:cNvSpPr>
            <a:spLocks noGrp="1"/>
          </p:cNvSpPr>
          <p:nvPr>
            <p:ph type="subTitle" idx="1"/>
          </p:nvPr>
        </p:nvSpPr>
        <p:spPr>
          <a:xfrm>
            <a:off x="565151" y="4283239"/>
            <a:ext cx="4134538" cy="1475177"/>
          </a:xfrm>
        </p:spPr>
        <p:txBody>
          <a:bodyPr>
            <a:normAutofit/>
          </a:bodyPr>
          <a:lstStyle/>
          <a:p>
            <a:r>
              <a:rPr lang="en-US" dirty="0"/>
              <a:t>The Anthropology of Sex</a:t>
            </a:r>
          </a:p>
        </p:txBody>
      </p:sp>
      <p:cxnSp>
        <p:nvCxnSpPr>
          <p:cNvPr id="13"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081795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5EA3897-C3CE-6F82-79EC-225584408DA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8" b="19634"/>
          <a:stretch/>
        </p:blipFill>
        <p:spPr>
          <a:xfrm>
            <a:off x="20" y="1"/>
            <a:ext cx="12191980" cy="6857999"/>
          </a:xfrm>
          <a:prstGeom prst="rect">
            <a:avLst/>
          </a:prstGeom>
        </p:spPr>
      </p:pic>
      <p:sp>
        <p:nvSpPr>
          <p:cNvPr id="50"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4" name="Title 3">
            <a:extLst>
              <a:ext uri="{FF2B5EF4-FFF2-40B4-BE49-F238E27FC236}">
                <a16:creationId xmlns:a16="http://schemas.microsoft.com/office/drawing/2014/main" id="{6F13BDED-45FF-2EAB-41B3-1C08C74CFE3C}"/>
              </a:ext>
            </a:extLst>
          </p:cNvPr>
          <p:cNvSpPr>
            <a:spLocks noGrp="1"/>
          </p:cNvSpPr>
          <p:nvPr>
            <p:ph type="ctrTitle"/>
          </p:nvPr>
        </p:nvSpPr>
        <p:spPr>
          <a:xfrm>
            <a:off x="565150" y="1302512"/>
            <a:ext cx="4209293" cy="2826422"/>
          </a:xfrm>
        </p:spPr>
        <p:txBody>
          <a:bodyPr>
            <a:normAutofit/>
          </a:bodyPr>
          <a:lstStyle/>
          <a:p>
            <a:r>
              <a:rPr lang="en-US" sz="5400"/>
              <a:t>Instinct or learnt?</a:t>
            </a:r>
          </a:p>
        </p:txBody>
      </p:sp>
      <p:sp>
        <p:nvSpPr>
          <p:cNvPr id="5" name="Subtitle 4">
            <a:extLst>
              <a:ext uri="{FF2B5EF4-FFF2-40B4-BE49-F238E27FC236}">
                <a16:creationId xmlns:a16="http://schemas.microsoft.com/office/drawing/2014/main" id="{EEBA3E96-2965-5343-EFAE-3E45AC36B580}"/>
              </a:ext>
            </a:extLst>
          </p:cNvPr>
          <p:cNvSpPr>
            <a:spLocks noGrp="1"/>
          </p:cNvSpPr>
          <p:nvPr>
            <p:ph type="subTitle" idx="1"/>
          </p:nvPr>
        </p:nvSpPr>
        <p:spPr>
          <a:xfrm>
            <a:off x="565151" y="4283239"/>
            <a:ext cx="4209292" cy="1272249"/>
          </a:xfrm>
        </p:spPr>
        <p:txBody>
          <a:bodyPr>
            <a:normAutofit/>
          </a:bodyPr>
          <a:lstStyle/>
          <a:p>
            <a:r>
              <a:rPr lang="en-US" dirty="0"/>
              <a:t>Sexuality is a practice that appears to straddle the boundary between natural and cultural </a:t>
            </a:r>
          </a:p>
        </p:txBody>
      </p:sp>
      <p:grpSp>
        <p:nvGrpSpPr>
          <p:cNvPr id="52" name="Group 51">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3"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428809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9" name="Oval 5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6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84" name="Straight Connector 8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86" name="Rectangle 8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78B90-82A8-0940-5218-549BC91BB4ED}"/>
              </a:ext>
            </a:extLst>
          </p:cNvPr>
          <p:cNvSpPr>
            <a:spLocks noGrp="1"/>
          </p:cNvSpPr>
          <p:nvPr>
            <p:ph type="title"/>
          </p:nvPr>
        </p:nvSpPr>
        <p:spPr>
          <a:xfrm>
            <a:off x="565150" y="768334"/>
            <a:ext cx="7335835" cy="2866405"/>
          </a:xfrm>
        </p:spPr>
        <p:txBody>
          <a:bodyPr vert="horz" lIns="91440" tIns="45720" rIns="91440" bIns="45720" rtlCol="0" anchor="t">
            <a:normAutofit/>
          </a:bodyPr>
          <a:lstStyle/>
          <a:p>
            <a:pPr>
              <a:lnSpc>
                <a:spcPct val="90000"/>
              </a:lnSpc>
            </a:pPr>
            <a:r>
              <a:rPr lang="en-US" sz="6700"/>
              <a:t>Key scholars’ approaches to the issue of sex</a:t>
            </a:r>
          </a:p>
        </p:txBody>
      </p:sp>
      <p:cxnSp>
        <p:nvCxnSpPr>
          <p:cNvPr id="88" name="Straight Connector 87">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90" name="Group 89">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91" name="Oval 90">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96934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8"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1AF0BF9-DF83-8B1B-71D5-C9523FB218B6}"/>
              </a:ext>
            </a:extLst>
          </p:cNvPr>
          <p:cNvSpPr>
            <a:spLocks noGrp="1"/>
          </p:cNvSpPr>
          <p:nvPr>
            <p:ph type="title"/>
          </p:nvPr>
        </p:nvSpPr>
        <p:spPr>
          <a:xfrm>
            <a:off x="5224243" y="770890"/>
            <a:ext cx="6400999" cy="1268984"/>
          </a:xfrm>
        </p:spPr>
        <p:txBody>
          <a:bodyPr>
            <a:normAutofit/>
          </a:bodyPr>
          <a:lstStyle/>
          <a:p>
            <a:r>
              <a:rPr lang="en-US" dirty="0"/>
              <a:t>Freud, Sigmond</a:t>
            </a:r>
          </a:p>
        </p:txBody>
      </p:sp>
      <p:sp>
        <p:nvSpPr>
          <p:cNvPr id="3" name="Content Placeholder 2">
            <a:extLst>
              <a:ext uri="{FF2B5EF4-FFF2-40B4-BE49-F238E27FC236}">
                <a16:creationId xmlns:a16="http://schemas.microsoft.com/office/drawing/2014/main" id="{C42DE56F-E635-5F99-4D27-27A70E2C8E95}"/>
              </a:ext>
            </a:extLst>
          </p:cNvPr>
          <p:cNvSpPr>
            <a:spLocks noGrp="1"/>
          </p:cNvSpPr>
          <p:nvPr>
            <p:ph idx="1"/>
          </p:nvPr>
        </p:nvSpPr>
        <p:spPr>
          <a:xfrm>
            <a:off x="5224243" y="2160016"/>
            <a:ext cx="6400999" cy="3601212"/>
          </a:xfrm>
        </p:spPr>
        <p:txBody>
          <a:bodyPr>
            <a:normAutofit/>
          </a:bodyPr>
          <a:lstStyle/>
          <a:p>
            <a:pPr>
              <a:lnSpc>
                <a:spcPct val="90000"/>
              </a:lnSpc>
            </a:pPr>
            <a:r>
              <a:rPr lang="en-US" dirty="0"/>
              <a:t>Psycho-analysis</a:t>
            </a:r>
          </a:p>
          <a:p>
            <a:pPr>
              <a:lnSpc>
                <a:spcPct val="90000"/>
              </a:lnSpc>
            </a:pPr>
            <a:r>
              <a:rPr lang="en-US" dirty="0"/>
              <a:t>Basic (bio) sexuality is affected by culture. </a:t>
            </a:r>
          </a:p>
          <a:p>
            <a:pPr>
              <a:lnSpc>
                <a:spcPct val="90000"/>
              </a:lnSpc>
            </a:pPr>
            <a:r>
              <a:rPr lang="en-US" dirty="0"/>
              <a:t>Looked to establish a theory of normal sexual development; relied on male sexuality as the baseline</a:t>
            </a:r>
          </a:p>
          <a:p>
            <a:pPr>
              <a:lnSpc>
                <a:spcPct val="90000"/>
              </a:lnSpc>
            </a:pPr>
            <a:r>
              <a:rPr lang="en-US" dirty="0"/>
              <a:t>Established the concept of the unconscious (hidden) desires</a:t>
            </a:r>
          </a:p>
          <a:p>
            <a:pPr>
              <a:lnSpc>
                <a:spcPct val="90000"/>
              </a:lnSpc>
            </a:pPr>
            <a:r>
              <a:rPr lang="en-US" dirty="0"/>
              <a:t>Saw sexual differences as unhealthy, deviant, hysteria, penis envy.</a:t>
            </a:r>
          </a:p>
        </p:txBody>
      </p:sp>
      <p:pic>
        <p:nvPicPr>
          <p:cNvPr id="4" name="Picture 3" descr="A picture containing person, old, older&#10;&#10;Description automatically generated">
            <a:extLst>
              <a:ext uri="{FF2B5EF4-FFF2-40B4-BE49-F238E27FC236}">
                <a16:creationId xmlns:a16="http://schemas.microsoft.com/office/drawing/2014/main" id="{3009CE71-8EFA-1AD3-FE97-9242D861AEA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6006"/>
          <a:stretch/>
        </p:blipFill>
        <p:spPr>
          <a:xfrm>
            <a:off x="20" y="1"/>
            <a:ext cx="4657325" cy="6857999"/>
          </a:xfrm>
          <a:prstGeom prst="rect">
            <a:avLst/>
          </a:prstGeom>
        </p:spPr>
      </p:pic>
      <p:cxnSp>
        <p:nvCxnSpPr>
          <p:cNvPr id="43" name="Straight Connector 4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1445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DF41-973B-AA40-3F33-A9AEDAB51187}"/>
              </a:ext>
            </a:extLst>
          </p:cNvPr>
          <p:cNvSpPr>
            <a:spLocks noGrp="1"/>
          </p:cNvSpPr>
          <p:nvPr>
            <p:ph type="title"/>
          </p:nvPr>
        </p:nvSpPr>
        <p:spPr/>
        <p:txBody>
          <a:bodyPr vert="horz" lIns="91440" tIns="45720" rIns="91440" bIns="45720" rtlCol="0" anchor="t">
            <a:normAutofit/>
          </a:bodyPr>
          <a:lstStyle/>
          <a:p>
            <a:r>
              <a:rPr lang="en-US" sz="7200" dirty="0"/>
              <a:t>Reich, Wilhelm</a:t>
            </a:r>
          </a:p>
        </p:txBody>
      </p:sp>
      <p:sp>
        <p:nvSpPr>
          <p:cNvPr id="6" name="Text Placeholder 5">
            <a:extLst>
              <a:ext uri="{FF2B5EF4-FFF2-40B4-BE49-F238E27FC236}">
                <a16:creationId xmlns:a16="http://schemas.microsoft.com/office/drawing/2014/main" id="{47D821EE-08D7-C63F-92C6-D9CE50E1EA11}"/>
              </a:ext>
            </a:extLst>
          </p:cNvPr>
          <p:cNvSpPr>
            <a:spLocks noGrp="1"/>
          </p:cNvSpPr>
          <p:nvPr>
            <p:ph type="body" idx="1"/>
          </p:nvPr>
        </p:nvSpPr>
        <p:spPr/>
        <p:txBody>
          <a:bodyPr/>
          <a:lstStyle/>
          <a:p>
            <a:r>
              <a:rPr lang="en-US" dirty="0">
                <a:solidFill>
                  <a:schemeClr val="tx1"/>
                </a:solidFill>
              </a:rPr>
              <a:t>Wrote</a:t>
            </a:r>
          </a:p>
          <a:p>
            <a:r>
              <a:rPr lang="en-US" i="1" dirty="0">
                <a:solidFill>
                  <a:schemeClr val="tx1"/>
                </a:solidFill>
              </a:rPr>
              <a:t>The Function of the Orgasm </a:t>
            </a:r>
            <a:r>
              <a:rPr lang="en-US" dirty="0">
                <a:solidFill>
                  <a:schemeClr val="tx1"/>
                </a:solidFill>
              </a:rPr>
              <a:t>in 1927</a:t>
            </a:r>
          </a:p>
        </p:txBody>
      </p:sp>
      <p:pic>
        <p:nvPicPr>
          <p:cNvPr id="4" name="Picture 4" descr="Verso">
            <a:extLst>
              <a:ext uri="{FF2B5EF4-FFF2-40B4-BE49-F238E27FC236}">
                <a16:creationId xmlns:a16="http://schemas.microsoft.com/office/drawing/2014/main" id="{8FEC1C07-A3C8-9B91-3D7C-60964A5B7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3802" y="0"/>
            <a:ext cx="566819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374157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2" name="Oval 1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outdoor, people, crowd&#10;&#10;Description automatically generated">
            <a:extLst>
              <a:ext uri="{FF2B5EF4-FFF2-40B4-BE49-F238E27FC236}">
                <a16:creationId xmlns:a16="http://schemas.microsoft.com/office/drawing/2014/main" id="{5F509D8C-4C10-42B9-6425-1F548FF733F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42"/>
          <a:stretch/>
        </p:blipFill>
        <p:spPr>
          <a:xfrm>
            <a:off x="20" y="1"/>
            <a:ext cx="12191980" cy="6857999"/>
          </a:xfrm>
          <a:prstGeom prst="rect">
            <a:avLst/>
          </a:prstGeom>
        </p:spPr>
      </p:pic>
      <p:sp>
        <p:nvSpPr>
          <p:cNvPr id="41"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EF200F37-A089-5EB0-AC91-42E7126C625F}"/>
              </a:ext>
            </a:extLst>
          </p:cNvPr>
          <p:cNvSpPr>
            <a:spLocks noGrp="1"/>
          </p:cNvSpPr>
          <p:nvPr>
            <p:ph type="title"/>
          </p:nvPr>
        </p:nvSpPr>
        <p:spPr>
          <a:xfrm>
            <a:off x="565150" y="1302512"/>
            <a:ext cx="4209293" cy="2826422"/>
          </a:xfrm>
        </p:spPr>
        <p:txBody>
          <a:bodyPr vert="horz" lIns="91440" tIns="45720" rIns="91440" bIns="45720" rtlCol="0" anchor="t">
            <a:normAutofit fontScale="90000"/>
          </a:bodyPr>
          <a:lstStyle/>
          <a:p>
            <a:pPr>
              <a:lnSpc>
                <a:spcPct val="90000"/>
              </a:lnSpc>
            </a:pPr>
            <a:r>
              <a:rPr lang="en-US" sz="4600" dirty="0"/>
              <a:t>Malinowski (1929)</a:t>
            </a:r>
            <a:br>
              <a:rPr lang="en-US" sz="4600" dirty="0"/>
            </a:br>
            <a:r>
              <a:rPr lang="en-US" sz="4600" i="1" dirty="0"/>
              <a:t>The Sexual Life of Savages</a:t>
            </a:r>
          </a:p>
        </p:txBody>
      </p:sp>
      <p:sp>
        <p:nvSpPr>
          <p:cNvPr id="3" name="Text Placeholder 2">
            <a:extLst>
              <a:ext uri="{FF2B5EF4-FFF2-40B4-BE49-F238E27FC236}">
                <a16:creationId xmlns:a16="http://schemas.microsoft.com/office/drawing/2014/main" id="{BA34DE8E-60C9-1CC2-E202-2E5788ADA5EE}"/>
              </a:ext>
            </a:extLst>
          </p:cNvPr>
          <p:cNvSpPr>
            <a:spLocks noGrp="1"/>
          </p:cNvSpPr>
          <p:nvPr>
            <p:ph type="body" idx="1"/>
          </p:nvPr>
        </p:nvSpPr>
        <p:spPr>
          <a:xfrm>
            <a:off x="565151" y="4283239"/>
            <a:ext cx="4209292" cy="1272249"/>
          </a:xfrm>
        </p:spPr>
        <p:txBody>
          <a:bodyPr vert="horz" lIns="91440" tIns="45720" rIns="91440" bIns="45720" rtlCol="0" anchor="b">
            <a:normAutofit lnSpcReduction="10000"/>
          </a:bodyPr>
          <a:lstStyle/>
          <a:p>
            <a:r>
              <a:rPr lang="en-US" sz="2000" dirty="0">
                <a:solidFill>
                  <a:schemeClr val="tx1"/>
                </a:solidFill>
              </a:rPr>
              <a:t>Sexuality ‘dominates…almost every aspect of culture’ (Malinowski, 1929: xxiii) in the Trobriand Islands</a:t>
            </a:r>
          </a:p>
        </p:txBody>
      </p:sp>
      <p:grpSp>
        <p:nvGrpSpPr>
          <p:cNvPr id="43" name="Group 42">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4"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4725E07D-3E03-AB71-DC74-A02042CFE2FD}"/>
              </a:ext>
            </a:extLst>
          </p:cNvPr>
          <p:cNvSpPr txBox="1"/>
          <p:nvPr/>
        </p:nvSpPr>
        <p:spPr>
          <a:xfrm>
            <a:off x="9522680" y="6657945"/>
            <a:ext cx="266932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courses.lumenlearning.com/suny-culturalanthropology/chapter/culture_concep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40789933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543AD-3EEF-47F5-8F25-D9A45150C665}"/>
              </a:ext>
            </a:extLst>
          </p:cNvPr>
          <p:cNvSpPr>
            <a:spLocks noGrp="1"/>
          </p:cNvSpPr>
          <p:nvPr>
            <p:ph type="title"/>
          </p:nvPr>
        </p:nvSpPr>
        <p:spPr>
          <a:xfrm>
            <a:off x="565150" y="770890"/>
            <a:ext cx="7335835" cy="1268984"/>
          </a:xfrm>
        </p:spPr>
        <p:txBody>
          <a:bodyPr>
            <a:normAutofit/>
          </a:bodyPr>
          <a:lstStyle/>
          <a:p>
            <a:r>
              <a:rPr lang="en-US" dirty="0"/>
              <a:t>Sexology </a:t>
            </a:r>
          </a:p>
        </p:txBody>
      </p:sp>
      <p:sp>
        <p:nvSpPr>
          <p:cNvPr id="3" name="Content Placeholder 2">
            <a:extLst>
              <a:ext uri="{FF2B5EF4-FFF2-40B4-BE49-F238E27FC236}">
                <a16:creationId xmlns:a16="http://schemas.microsoft.com/office/drawing/2014/main" id="{D2F078EA-7C92-FF68-0B41-E12981BD02E5}"/>
              </a:ext>
            </a:extLst>
          </p:cNvPr>
          <p:cNvSpPr>
            <a:spLocks noGrp="1"/>
          </p:cNvSpPr>
          <p:nvPr>
            <p:ph idx="1"/>
          </p:nvPr>
        </p:nvSpPr>
        <p:spPr>
          <a:xfrm>
            <a:off x="565150" y="2160016"/>
            <a:ext cx="6135115" cy="3601212"/>
          </a:xfrm>
        </p:spPr>
        <p:txBody>
          <a:bodyPr>
            <a:normAutofit lnSpcReduction="10000"/>
          </a:bodyPr>
          <a:lstStyle/>
          <a:p>
            <a:r>
              <a:rPr lang="en-US" dirty="0"/>
              <a:t>A scientific discipline designed to understand sexual </a:t>
            </a:r>
            <a:r>
              <a:rPr lang="en-US" dirty="0" err="1"/>
              <a:t>behaviour</a:t>
            </a:r>
            <a:r>
              <a:rPr lang="en-US" dirty="0"/>
              <a:t>.</a:t>
            </a:r>
          </a:p>
          <a:p>
            <a:r>
              <a:rPr lang="en-US" dirty="0"/>
              <a:t>Kinsey (see pic) set up a research institute to study sex in 1947… something that caused a bit of a stir because he recorded volunteers’ orgasms.</a:t>
            </a:r>
          </a:p>
          <a:p>
            <a:r>
              <a:rPr lang="en-US" dirty="0"/>
              <a:t>His aim to find out the function of female sexual pleasure.</a:t>
            </a:r>
          </a:p>
        </p:txBody>
      </p:sp>
      <p:cxnSp>
        <p:nvCxnSpPr>
          <p:cNvPr id="10" name="Straight Connector 9">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13" name="Oval 12">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2F6C97D5-D8AB-4E41-38DE-7C0209C3074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31656" y="3741"/>
            <a:ext cx="5308050" cy="6858000"/>
          </a:xfrm>
          <a:prstGeom prst="rect">
            <a:avLst/>
          </a:prstGeom>
        </p:spPr>
      </p:pic>
    </p:spTree>
    <p:extLst>
      <p:ext uri="{BB962C8B-B14F-4D97-AF65-F5344CB8AC3E}">
        <p14:creationId xmlns:p14="http://schemas.microsoft.com/office/powerpoint/2010/main" val="37477960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88057-CBB0-7669-3743-A53A7A924C29}"/>
              </a:ext>
            </a:extLst>
          </p:cNvPr>
          <p:cNvSpPr>
            <a:spLocks noGrp="1"/>
          </p:cNvSpPr>
          <p:nvPr>
            <p:ph type="title"/>
          </p:nvPr>
        </p:nvSpPr>
        <p:spPr>
          <a:xfrm>
            <a:off x="565151" y="4294208"/>
            <a:ext cx="4541446" cy="1587162"/>
          </a:xfrm>
        </p:spPr>
        <p:txBody>
          <a:bodyPr vert="horz" lIns="91440" tIns="45720" rIns="91440" bIns="45720" rtlCol="0" anchor="b">
            <a:normAutofit/>
          </a:bodyPr>
          <a:lstStyle/>
          <a:p>
            <a:pPr>
              <a:lnSpc>
                <a:spcPct val="90000"/>
              </a:lnSpc>
            </a:pPr>
            <a:r>
              <a:rPr lang="en-US" sz="3400" i="1"/>
              <a:t>The History of Sexuality</a:t>
            </a:r>
            <a:r>
              <a:rPr lang="en-US" sz="3400"/>
              <a:t>, </a:t>
            </a:r>
            <a:br>
              <a:rPr lang="en-US" sz="3400"/>
            </a:br>
            <a:r>
              <a:rPr lang="en-US" sz="3400"/>
              <a:t>Foucault 1978</a:t>
            </a:r>
          </a:p>
        </p:txBody>
      </p:sp>
      <p:sp>
        <p:nvSpPr>
          <p:cNvPr id="4" name="Content Placeholder 3">
            <a:extLst>
              <a:ext uri="{FF2B5EF4-FFF2-40B4-BE49-F238E27FC236}">
                <a16:creationId xmlns:a16="http://schemas.microsoft.com/office/drawing/2014/main" id="{320786B6-7D65-D96E-DF95-5B88C48C6F34}"/>
              </a:ext>
            </a:extLst>
          </p:cNvPr>
          <p:cNvSpPr>
            <a:spLocks noGrp="1"/>
          </p:cNvSpPr>
          <p:nvPr>
            <p:ph idx="1"/>
          </p:nvPr>
        </p:nvSpPr>
        <p:spPr>
          <a:xfrm>
            <a:off x="6155706" y="4294207"/>
            <a:ext cx="5265333" cy="1792895"/>
          </a:xfrm>
        </p:spPr>
        <p:txBody>
          <a:bodyPr anchor="b">
            <a:normAutofit/>
          </a:bodyPr>
          <a:lstStyle/>
          <a:p>
            <a:pPr>
              <a:lnSpc>
                <a:spcPct val="90000"/>
              </a:lnSpc>
            </a:pPr>
            <a:r>
              <a:rPr lang="en-US" sz="1900" dirty="0"/>
              <a:t>People are utterly preoccupied with sex – not repressed - as is often presented. </a:t>
            </a:r>
          </a:p>
          <a:p>
            <a:pPr>
              <a:lnSpc>
                <a:spcPct val="90000"/>
              </a:lnSpc>
            </a:pPr>
            <a:r>
              <a:rPr lang="en-US" sz="1900" dirty="0"/>
              <a:t>As a result, we have an excess of sexual categories and obsessively </a:t>
            </a:r>
            <a:r>
              <a:rPr lang="en-US" sz="1900" dirty="0" err="1"/>
              <a:t>organise</a:t>
            </a:r>
            <a:r>
              <a:rPr lang="en-US" sz="1900" dirty="0"/>
              <a:t> sexuality and sexual identities.</a:t>
            </a:r>
          </a:p>
          <a:p>
            <a:pPr>
              <a:lnSpc>
                <a:spcPct val="90000"/>
              </a:lnSpc>
            </a:pPr>
            <a:endParaRPr lang="en-US" sz="1900" dirty="0"/>
          </a:p>
        </p:txBody>
      </p:sp>
      <p:pic>
        <p:nvPicPr>
          <p:cNvPr id="35" name="Picture 34" descr="A person wearing glasses&#10;&#10;Description automatically generated with medium confidence">
            <a:extLst>
              <a:ext uri="{FF2B5EF4-FFF2-40B4-BE49-F238E27FC236}">
                <a16:creationId xmlns:a16="http://schemas.microsoft.com/office/drawing/2014/main" id="{832F37C2-F684-58A1-D672-7861017C83D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602" b="32019"/>
          <a:stretch/>
        </p:blipFill>
        <p:spPr>
          <a:xfrm>
            <a:off x="651489" y="683520"/>
            <a:ext cx="10885620" cy="3275022"/>
          </a:xfrm>
          <a:prstGeom prst="rect">
            <a:avLst/>
          </a:prstGeom>
        </p:spPr>
      </p:pic>
      <p:grpSp>
        <p:nvGrpSpPr>
          <p:cNvPr id="44" name="Group 43">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5"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0" name="Straight Connector 49">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A0396BA-32A1-A561-47B6-1974F656C708}"/>
              </a:ext>
            </a:extLst>
          </p:cNvPr>
          <p:cNvSpPr txBox="1"/>
          <p:nvPr/>
        </p:nvSpPr>
        <p:spPr>
          <a:xfrm>
            <a:off x="9034501" y="3758487"/>
            <a:ext cx="250260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contrainfo.com/34147/conocer-a-michel-foucault-estado-populismo-y-neoliberalismo/">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183390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70" name="Oval 6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Oval 7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Oval 8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5" name="Straight Connector 9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97" name="Rectangle 9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66295-0DDD-019E-FD3E-FB3ED1A8D7CD}"/>
              </a:ext>
            </a:extLst>
          </p:cNvPr>
          <p:cNvSpPr>
            <a:spLocks noGrp="1"/>
          </p:cNvSpPr>
          <p:nvPr>
            <p:ph type="title"/>
          </p:nvPr>
        </p:nvSpPr>
        <p:spPr>
          <a:xfrm>
            <a:off x="565150" y="768334"/>
            <a:ext cx="5066001" cy="2866405"/>
          </a:xfrm>
        </p:spPr>
        <p:txBody>
          <a:bodyPr vert="horz" lIns="91440" tIns="45720" rIns="91440" bIns="45720" rtlCol="0" anchor="t">
            <a:normAutofit fontScale="90000"/>
          </a:bodyPr>
          <a:lstStyle/>
          <a:p>
            <a:pPr>
              <a:lnSpc>
                <a:spcPct val="90000"/>
              </a:lnSpc>
            </a:pPr>
            <a:r>
              <a:rPr lang="en-US" sz="4700" dirty="0"/>
              <a:t>Obsession and seeking ‘truth’ has created the ‘normal’.</a:t>
            </a:r>
            <a:br>
              <a:rPr lang="en-US" sz="4700" dirty="0"/>
            </a:br>
            <a:r>
              <a:rPr lang="en-US" sz="4800" dirty="0"/>
              <a:t>Making ‘categories’ makes social power.  </a:t>
            </a:r>
            <a:br>
              <a:rPr lang="en-US" sz="4800" dirty="0"/>
            </a:br>
            <a:r>
              <a:rPr lang="en-US" sz="4800" dirty="0"/>
              <a:t>(Foucault 1978)</a:t>
            </a:r>
            <a:endParaRPr lang="en-US" sz="4700" dirty="0"/>
          </a:p>
        </p:txBody>
      </p:sp>
      <p:cxnSp>
        <p:nvCxnSpPr>
          <p:cNvPr id="99" name="Straight Connector 98">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01" name="Group 100">
            <a:extLst>
              <a:ext uri="{FF2B5EF4-FFF2-40B4-BE49-F238E27FC236}">
                <a16:creationId xmlns:a16="http://schemas.microsoft.com/office/drawing/2014/main" id="{68BCC8C1-CBFD-084B-8A24-1F29400181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02" name="Oval 101">
              <a:extLst>
                <a:ext uri="{FF2B5EF4-FFF2-40B4-BE49-F238E27FC236}">
                  <a16:creationId xmlns:a16="http://schemas.microsoft.com/office/drawing/2014/main" id="{AC50F0AD-B655-B74C-877D-338A814C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80">
              <a:extLst>
                <a:ext uri="{FF2B5EF4-FFF2-40B4-BE49-F238E27FC236}">
                  <a16:creationId xmlns:a16="http://schemas.microsoft.com/office/drawing/2014/main" id="{F052C6CD-49CB-834C-A4AB-1908AF3BCA2C}"/>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 name="Oval 103">
              <a:extLst>
                <a:ext uri="{FF2B5EF4-FFF2-40B4-BE49-F238E27FC236}">
                  <a16:creationId xmlns:a16="http://schemas.microsoft.com/office/drawing/2014/main" id="{79DA6467-F163-D244-ABC9-2ABDF6EED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64044811-EE26-DF4B-A4C1-601C66AC7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Freeform 83">
              <a:extLst>
                <a:ext uri="{FF2B5EF4-FFF2-40B4-BE49-F238E27FC236}">
                  <a16:creationId xmlns:a16="http://schemas.microsoft.com/office/drawing/2014/main" id="{9A414F66-B2F3-6547-8123-76A5435FE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Oval 106">
              <a:extLst>
                <a:ext uri="{FF2B5EF4-FFF2-40B4-BE49-F238E27FC236}">
                  <a16:creationId xmlns:a16="http://schemas.microsoft.com/office/drawing/2014/main" id="{ED14A817-D631-584B-A3D3-6728E3CE78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85">
              <a:extLst>
                <a:ext uri="{FF2B5EF4-FFF2-40B4-BE49-F238E27FC236}">
                  <a16:creationId xmlns:a16="http://schemas.microsoft.com/office/drawing/2014/main" id="{F2ABF49A-32B1-D34D-AF7C-FFFE75D81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 name="Freeform 87">
              <a:extLst>
                <a:ext uri="{FF2B5EF4-FFF2-40B4-BE49-F238E27FC236}">
                  <a16:creationId xmlns:a16="http://schemas.microsoft.com/office/drawing/2014/main" id="{33CF6336-BA17-494F-8B59-2B5EBA8D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0" name="Freeform 88">
              <a:extLst>
                <a:ext uri="{FF2B5EF4-FFF2-40B4-BE49-F238E27FC236}">
                  <a16:creationId xmlns:a16="http://schemas.microsoft.com/office/drawing/2014/main" id="{F38988E7-A8AD-4F47-9367-2C192D3F0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1" name="Freeform 89">
              <a:extLst>
                <a:ext uri="{FF2B5EF4-FFF2-40B4-BE49-F238E27FC236}">
                  <a16:creationId xmlns:a16="http://schemas.microsoft.com/office/drawing/2014/main" id="{86BC04BC-A9CA-0D47-99BB-C2B4EEC14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 name="Freeform 92">
              <a:extLst>
                <a:ext uri="{FF2B5EF4-FFF2-40B4-BE49-F238E27FC236}">
                  <a16:creationId xmlns:a16="http://schemas.microsoft.com/office/drawing/2014/main" id="{7EF2712B-3B0E-6544-A8E6-6D04906DB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 name="Freeform 93">
              <a:extLst>
                <a:ext uri="{FF2B5EF4-FFF2-40B4-BE49-F238E27FC236}">
                  <a16:creationId xmlns:a16="http://schemas.microsoft.com/office/drawing/2014/main" id="{3498B898-0656-8647-B500-00F9AAB34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4" name="Freeform 94">
              <a:extLst>
                <a:ext uri="{FF2B5EF4-FFF2-40B4-BE49-F238E27FC236}">
                  <a16:creationId xmlns:a16="http://schemas.microsoft.com/office/drawing/2014/main" id="{D48076FE-1264-FB4C-8D7B-D2410747A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5" name="Freeform 96">
              <a:extLst>
                <a:ext uri="{FF2B5EF4-FFF2-40B4-BE49-F238E27FC236}">
                  <a16:creationId xmlns:a16="http://schemas.microsoft.com/office/drawing/2014/main" id="{F4EA3DC7-B2FA-884E-819F-669C4C730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6" name="Freeform 97">
              <a:extLst>
                <a:ext uri="{FF2B5EF4-FFF2-40B4-BE49-F238E27FC236}">
                  <a16:creationId xmlns:a16="http://schemas.microsoft.com/office/drawing/2014/main" id="{D2A8682C-1627-1C41-BE94-88213340F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98">
              <a:extLst>
                <a:ext uri="{FF2B5EF4-FFF2-40B4-BE49-F238E27FC236}">
                  <a16:creationId xmlns:a16="http://schemas.microsoft.com/office/drawing/2014/main" id="{3263659E-BB01-914A-B5D5-D9444F797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8" name="Freeform 99">
              <a:extLst>
                <a:ext uri="{FF2B5EF4-FFF2-40B4-BE49-F238E27FC236}">
                  <a16:creationId xmlns:a16="http://schemas.microsoft.com/office/drawing/2014/main" id="{31E3F8FE-B817-F543-A7EE-753A85F62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100">
              <a:extLst>
                <a:ext uri="{FF2B5EF4-FFF2-40B4-BE49-F238E27FC236}">
                  <a16:creationId xmlns:a16="http://schemas.microsoft.com/office/drawing/2014/main" id="{E3DA8522-53D8-4D42-974E-671F98496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0" name="Freeform 101">
              <a:extLst>
                <a:ext uri="{FF2B5EF4-FFF2-40B4-BE49-F238E27FC236}">
                  <a16:creationId xmlns:a16="http://schemas.microsoft.com/office/drawing/2014/main" id="{5E08E11F-B943-0644-8568-20844169D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Freeform 102">
              <a:extLst>
                <a:ext uri="{FF2B5EF4-FFF2-40B4-BE49-F238E27FC236}">
                  <a16:creationId xmlns:a16="http://schemas.microsoft.com/office/drawing/2014/main" id="{CE5C718B-42EC-7348-AE52-CF97A8E08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Freeform 103">
              <a:extLst>
                <a:ext uri="{FF2B5EF4-FFF2-40B4-BE49-F238E27FC236}">
                  <a16:creationId xmlns:a16="http://schemas.microsoft.com/office/drawing/2014/main" id="{58F2C823-D2D8-B347-8B83-949D3D897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 name="Freeform 104">
              <a:extLst>
                <a:ext uri="{FF2B5EF4-FFF2-40B4-BE49-F238E27FC236}">
                  <a16:creationId xmlns:a16="http://schemas.microsoft.com/office/drawing/2014/main" id="{2C72C86A-B939-9F44-AC50-93676E423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4" name="Freeform 105">
              <a:extLst>
                <a:ext uri="{FF2B5EF4-FFF2-40B4-BE49-F238E27FC236}">
                  <a16:creationId xmlns:a16="http://schemas.microsoft.com/office/drawing/2014/main" id="{A683E620-902F-8040-B8FB-3FCB1A77D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5" name="Freeform 106">
              <a:extLst>
                <a:ext uri="{FF2B5EF4-FFF2-40B4-BE49-F238E27FC236}">
                  <a16:creationId xmlns:a16="http://schemas.microsoft.com/office/drawing/2014/main" id="{93961C03-7941-1847-93A1-DEE041CA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84181606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25" name="Oval 24">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Oval 27">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0" name="Straight Connector 49">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mapplethorpe-web.jpg">
            <a:extLst>
              <a:ext uri="{FF2B5EF4-FFF2-40B4-BE49-F238E27FC236}">
                <a16:creationId xmlns:a16="http://schemas.microsoft.com/office/drawing/2014/main" id="{97328E5C-C633-899A-0188-401CEA6DBE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6517" b="16518"/>
          <a:stretch/>
        </p:blipFill>
        <p:spPr>
          <a:xfrm>
            <a:off x="20" y="1"/>
            <a:ext cx="12191980" cy="6857999"/>
          </a:xfrm>
          <a:prstGeom prst="rect">
            <a:avLst/>
          </a:prstGeom>
        </p:spPr>
      </p:pic>
      <p:sp>
        <p:nvSpPr>
          <p:cNvPr id="54"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4783"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grpSp>
        <p:nvGrpSpPr>
          <p:cNvPr id="56" name="Group 55">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7"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F52745-7BA1-F81D-FF5C-4FB305CFD352}"/>
              </a:ext>
            </a:extLst>
          </p:cNvPr>
          <p:cNvSpPr>
            <a:spLocks noGrp="1"/>
          </p:cNvSpPr>
          <p:nvPr>
            <p:ph type="title"/>
          </p:nvPr>
        </p:nvSpPr>
        <p:spPr>
          <a:xfrm>
            <a:off x="7489935" y="768334"/>
            <a:ext cx="3932537" cy="4117099"/>
          </a:xfrm>
        </p:spPr>
        <p:txBody>
          <a:bodyPr vert="horz" lIns="91440" tIns="45720" rIns="91440" bIns="45720" rtlCol="0" anchor="t">
            <a:normAutofit/>
          </a:bodyPr>
          <a:lstStyle/>
          <a:p>
            <a:pPr>
              <a:lnSpc>
                <a:spcPct val="90000"/>
              </a:lnSpc>
            </a:pPr>
            <a:r>
              <a:rPr lang="en-US" spc="400" dirty="0"/>
              <a:t>For Foucault, truth is a game of power and governance.</a:t>
            </a:r>
            <a:br>
              <a:rPr lang="en-US" sz="3000" spc="400" dirty="0"/>
            </a:br>
            <a:endParaRPr lang="en-US" sz="3000" dirty="0"/>
          </a:p>
        </p:txBody>
      </p:sp>
      <p:cxnSp>
        <p:nvCxnSpPr>
          <p:cNvPr id="65" name="Straight Connector 64">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9934"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99965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CB8E0-0B55-98E4-E154-F720AC5AAF18}"/>
              </a:ext>
            </a:extLst>
          </p:cNvPr>
          <p:cNvSpPr>
            <a:spLocks noGrp="1"/>
          </p:cNvSpPr>
          <p:nvPr>
            <p:ph type="title"/>
          </p:nvPr>
        </p:nvSpPr>
        <p:spPr>
          <a:xfrm>
            <a:off x="565150" y="500946"/>
            <a:ext cx="6046665" cy="4419963"/>
          </a:xfrm>
        </p:spPr>
        <p:txBody>
          <a:bodyPr vert="horz" lIns="91440" tIns="45720" rIns="91440" bIns="45720" rtlCol="0" anchor="t">
            <a:normAutofit fontScale="90000"/>
          </a:bodyPr>
          <a:lstStyle/>
          <a:p>
            <a:r>
              <a:rPr lang="en-US" sz="4400" dirty="0"/>
              <a:t>Society is a ‘collective renunciation’  organized and perpetuated by 4 ‘technologies’</a:t>
            </a:r>
            <a:br>
              <a:rPr lang="en-US" sz="4400" dirty="0"/>
            </a:br>
            <a:br>
              <a:rPr lang="en-US" sz="4400" dirty="0"/>
            </a:br>
            <a:r>
              <a:rPr lang="en-US" sz="2400" dirty="0">
                <a:latin typeface="Arial" panose="020B0604020202020204" pitchFamily="34" charset="0"/>
                <a:cs typeface="Arial" panose="020B0604020202020204" pitchFamily="34" charset="0"/>
              </a:rPr>
              <a:t>Of production, meaning, power and of the self</a:t>
            </a:r>
            <a:br>
              <a:rPr lang="en-US" sz="2400" dirty="0">
                <a:latin typeface="Arial" panose="020B0604020202020204" pitchFamily="34" charset="0"/>
                <a:cs typeface="Arial" panose="020B0604020202020204" pitchFamily="34" charset="0"/>
              </a:rPr>
            </a:br>
            <a:endParaRPr lang="en-US" sz="4400" dirty="0"/>
          </a:p>
        </p:txBody>
      </p:sp>
      <p:cxnSp>
        <p:nvCxnSpPr>
          <p:cNvPr id="38" name="Straight Connector 37">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E63AF7E2-A240-C246-AFB8-2AD8FF4621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1" name="Freeform 23">
              <a:extLst>
                <a:ext uri="{FF2B5EF4-FFF2-40B4-BE49-F238E27FC236}">
                  <a16:creationId xmlns:a16="http://schemas.microsoft.com/office/drawing/2014/main" id="{760799C4-90B2-C44F-B45C-4128C830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4">
              <a:extLst>
                <a:ext uri="{FF2B5EF4-FFF2-40B4-BE49-F238E27FC236}">
                  <a16:creationId xmlns:a16="http://schemas.microsoft.com/office/drawing/2014/main" id="{8117A5FF-BE82-D049-80D2-F42CEB9E7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5">
              <a:extLst>
                <a:ext uri="{FF2B5EF4-FFF2-40B4-BE49-F238E27FC236}">
                  <a16:creationId xmlns:a16="http://schemas.microsoft.com/office/drawing/2014/main" id="{0BDBD55C-A498-F545-BABF-ACA34A20E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26">
              <a:extLst>
                <a:ext uri="{FF2B5EF4-FFF2-40B4-BE49-F238E27FC236}">
                  <a16:creationId xmlns:a16="http://schemas.microsoft.com/office/drawing/2014/main" id="{FC6DFD41-F3C6-7747-98B3-A47594E7B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7">
              <a:extLst>
                <a:ext uri="{FF2B5EF4-FFF2-40B4-BE49-F238E27FC236}">
                  <a16:creationId xmlns:a16="http://schemas.microsoft.com/office/drawing/2014/main" id="{FA2D6C8B-5842-3443-BC3B-700D61C56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8">
              <a:extLst>
                <a:ext uri="{FF2B5EF4-FFF2-40B4-BE49-F238E27FC236}">
                  <a16:creationId xmlns:a16="http://schemas.microsoft.com/office/drawing/2014/main" id="{C7442654-B5C0-1847-A829-082D07974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29">
              <a:extLst>
                <a:ext uri="{FF2B5EF4-FFF2-40B4-BE49-F238E27FC236}">
                  <a16:creationId xmlns:a16="http://schemas.microsoft.com/office/drawing/2014/main" id="{42B39F10-6841-E54C-8D10-69B571EE1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descr="A picture containing text&#10;&#10;Description automatically generated">
            <a:extLst>
              <a:ext uri="{FF2B5EF4-FFF2-40B4-BE49-F238E27FC236}">
                <a16:creationId xmlns:a16="http://schemas.microsoft.com/office/drawing/2014/main" id="{A8399585-74D5-C37E-A4A6-AEEFE61885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89321" y="0"/>
            <a:ext cx="5102679" cy="6858000"/>
          </a:xfrm>
          <a:prstGeom prst="rect">
            <a:avLst/>
          </a:prstGeom>
        </p:spPr>
      </p:pic>
    </p:spTree>
    <p:extLst>
      <p:ext uri="{BB962C8B-B14F-4D97-AF65-F5344CB8AC3E}">
        <p14:creationId xmlns:p14="http://schemas.microsoft.com/office/powerpoint/2010/main" val="181987220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1" name="Oval 10">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Oval 24">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6" name="Straight Connector 35">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1" name="Oval 40">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953B635-149F-754C-A4B6-F7184FCDCA30}"/>
              </a:ext>
            </a:extLst>
          </p:cNvPr>
          <p:cNvSpPr>
            <a:spLocks noGrp="1"/>
          </p:cNvSpPr>
          <p:nvPr>
            <p:ph type="title"/>
          </p:nvPr>
        </p:nvSpPr>
        <p:spPr>
          <a:xfrm>
            <a:off x="7486648" y="768334"/>
            <a:ext cx="4025901" cy="2866405"/>
          </a:xfrm>
        </p:spPr>
        <p:txBody>
          <a:bodyPr vert="horz" lIns="91440" tIns="45720" rIns="91440" bIns="45720" rtlCol="0" anchor="t">
            <a:normAutofit/>
          </a:bodyPr>
          <a:lstStyle/>
          <a:p>
            <a:r>
              <a:rPr lang="en-US" sz="4600"/>
              <a:t>Technologies </a:t>
            </a:r>
            <a:br>
              <a:rPr lang="en-US" sz="4600"/>
            </a:br>
            <a:r>
              <a:rPr lang="en-US" sz="4600"/>
              <a:t>of the self</a:t>
            </a:r>
          </a:p>
        </p:txBody>
      </p:sp>
      <p:sp>
        <p:nvSpPr>
          <p:cNvPr id="3" name="Text Placeholder 2">
            <a:extLst>
              <a:ext uri="{FF2B5EF4-FFF2-40B4-BE49-F238E27FC236}">
                <a16:creationId xmlns:a16="http://schemas.microsoft.com/office/drawing/2014/main" id="{DBB22180-F7F4-F04C-8EEE-6E986B886544}"/>
              </a:ext>
            </a:extLst>
          </p:cNvPr>
          <p:cNvSpPr>
            <a:spLocks noGrp="1"/>
          </p:cNvSpPr>
          <p:nvPr>
            <p:ph type="body" idx="1"/>
          </p:nvPr>
        </p:nvSpPr>
        <p:spPr>
          <a:xfrm>
            <a:off x="7486650" y="2892013"/>
            <a:ext cx="4025900" cy="2866404"/>
          </a:xfrm>
        </p:spPr>
        <p:txBody>
          <a:bodyPr vert="horz" lIns="91440" tIns="45720" rIns="91440" bIns="45720" rtlCol="0" anchor="b">
            <a:normAutofit/>
          </a:bodyPr>
          <a:lstStyle/>
          <a:p>
            <a:r>
              <a:rPr lang="en-US" sz="2000" dirty="0">
                <a:solidFill>
                  <a:schemeClr val="tx1"/>
                </a:solidFill>
              </a:rPr>
              <a:t>Equated to the philosophical pursuit ‘know thyself’ (Greek thought) and linked to ‘self-care’.</a:t>
            </a:r>
          </a:p>
          <a:p>
            <a:r>
              <a:rPr lang="en-US" sz="2000" dirty="0">
                <a:solidFill>
                  <a:schemeClr val="tx1"/>
                </a:solidFill>
              </a:rPr>
              <a:t>Rules and normality</a:t>
            </a:r>
          </a:p>
          <a:p>
            <a:r>
              <a:rPr lang="en-US" sz="2000" dirty="0">
                <a:solidFill>
                  <a:schemeClr val="tx1"/>
                </a:solidFill>
              </a:rPr>
              <a:t>Self-regulation to reflect the norms</a:t>
            </a:r>
          </a:p>
        </p:txBody>
      </p:sp>
      <p:pic>
        <p:nvPicPr>
          <p:cNvPr id="5" name="Picture 4">
            <a:extLst>
              <a:ext uri="{FF2B5EF4-FFF2-40B4-BE49-F238E27FC236}">
                <a16:creationId xmlns:a16="http://schemas.microsoft.com/office/drawing/2014/main" id="{EE71C99A-76A2-AB49-B57F-79740484BE0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3996" b="27483"/>
          <a:stretch/>
        </p:blipFill>
        <p:spPr>
          <a:xfrm>
            <a:off x="1" y="1"/>
            <a:ext cx="6914058" cy="6857999"/>
          </a:xfrm>
          <a:prstGeom prst="rect">
            <a:avLst/>
          </a:prstGeom>
        </p:spPr>
      </p:pic>
      <p:cxnSp>
        <p:nvCxnSpPr>
          <p:cNvPr id="49" name="Straight Connector 4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308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32" name="Oval 103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Oval 103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Oval 103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Oval 103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0" name="Oval 103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Oval 104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Oval 104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Oval 104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Oval 104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Oval 104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104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057" name="Straight Connector 105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059" name="Rectangle 105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1371E-7F23-F84B-AF4D-9120FD32A3D1}"/>
              </a:ext>
            </a:extLst>
          </p:cNvPr>
          <p:cNvSpPr>
            <a:spLocks noGrp="1"/>
          </p:cNvSpPr>
          <p:nvPr>
            <p:ph type="title"/>
          </p:nvPr>
        </p:nvSpPr>
        <p:spPr>
          <a:xfrm>
            <a:off x="566924" y="439621"/>
            <a:ext cx="6402597" cy="1389391"/>
          </a:xfrm>
        </p:spPr>
        <p:txBody>
          <a:bodyPr vert="horz" lIns="91440" tIns="45720" rIns="91440" bIns="45720" rtlCol="0" anchor="t">
            <a:normAutofit fontScale="90000"/>
          </a:bodyPr>
          <a:lstStyle/>
          <a:p>
            <a:r>
              <a:rPr lang="en-US" dirty="0"/>
              <a:t>The role of religion in self policing</a:t>
            </a:r>
          </a:p>
        </p:txBody>
      </p:sp>
      <p:sp>
        <p:nvSpPr>
          <p:cNvPr id="3" name="Text Placeholder 2">
            <a:extLst>
              <a:ext uri="{FF2B5EF4-FFF2-40B4-BE49-F238E27FC236}">
                <a16:creationId xmlns:a16="http://schemas.microsoft.com/office/drawing/2014/main" id="{082D19CB-575B-4243-BECE-5E2344C6AA0D}"/>
              </a:ext>
            </a:extLst>
          </p:cNvPr>
          <p:cNvSpPr>
            <a:spLocks noGrp="1"/>
          </p:cNvSpPr>
          <p:nvPr>
            <p:ph type="body" idx="1"/>
          </p:nvPr>
        </p:nvSpPr>
        <p:spPr>
          <a:xfrm>
            <a:off x="7288276" y="885910"/>
            <a:ext cx="4132763" cy="943102"/>
          </a:xfrm>
        </p:spPr>
        <p:txBody>
          <a:bodyPr vert="horz" lIns="91440" tIns="45720" rIns="91440" bIns="45720" rtlCol="0" anchor="t">
            <a:normAutofit fontScale="85000" lnSpcReduction="20000"/>
          </a:bodyPr>
          <a:lstStyle/>
          <a:p>
            <a:pPr algn="r"/>
            <a:r>
              <a:rPr lang="en-US" sz="2000" dirty="0">
                <a:solidFill>
                  <a:schemeClr val="tx1"/>
                </a:solidFill>
              </a:rPr>
              <a:t>Duty – to know and improve</a:t>
            </a:r>
          </a:p>
          <a:p>
            <a:pPr algn="r"/>
            <a:r>
              <a:rPr lang="en-US" sz="2000" dirty="0">
                <a:solidFill>
                  <a:schemeClr val="tx1"/>
                </a:solidFill>
              </a:rPr>
              <a:t>Truth – brings purity</a:t>
            </a:r>
          </a:p>
          <a:p>
            <a:pPr algn="r"/>
            <a:r>
              <a:rPr lang="en-US" sz="2000" dirty="0">
                <a:solidFill>
                  <a:schemeClr val="tx1"/>
                </a:solidFill>
              </a:rPr>
              <a:t>Authority – confession purifies</a:t>
            </a:r>
          </a:p>
        </p:txBody>
      </p:sp>
      <p:grpSp>
        <p:nvGrpSpPr>
          <p:cNvPr id="1061" name="Group 1060">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62"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3"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4"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5"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descr="From Chaucer to Trump, sexist banter has been defended as entertainment for  600 years">
            <a:extLst>
              <a:ext uri="{FF2B5EF4-FFF2-40B4-BE49-F238E27FC236}">
                <a16:creationId xmlns:a16="http://schemas.microsoft.com/office/drawing/2014/main" id="{B3FBE036-D415-F74A-80A7-C3D105D275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17" b="2"/>
          <a:stretch/>
        </p:blipFill>
        <p:spPr bwMode="auto">
          <a:xfrm>
            <a:off x="653260" y="2168907"/>
            <a:ext cx="5326632" cy="37168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5C1CEC5-BC54-3F49-9D35-9E8A4E6CEA6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4622" r="3" b="2399"/>
          <a:stretch/>
        </p:blipFill>
        <p:spPr>
          <a:xfrm>
            <a:off x="6208530" y="2168907"/>
            <a:ext cx="5329858" cy="3716821"/>
          </a:xfrm>
          <a:prstGeom prst="rect">
            <a:avLst/>
          </a:prstGeom>
        </p:spPr>
      </p:pic>
      <p:cxnSp>
        <p:nvCxnSpPr>
          <p:cNvPr id="1067" name="Straight Connector 1066">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9197C61-8C27-0C45-A254-29B3EB7127B2}"/>
              </a:ext>
            </a:extLst>
          </p:cNvPr>
          <p:cNvSpPr txBox="1"/>
          <p:nvPr/>
        </p:nvSpPr>
        <p:spPr>
          <a:xfrm>
            <a:off x="8878686" y="5685673"/>
            <a:ext cx="265970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commons.wikimedia.org/wiki/File:Magny-en-Vexin_(95),_%C3%A9glise_Notre-Dame,_confessional.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58768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5" name="Oval 14">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0" name="Straight Connector 39">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outdoor, sky, building, stone&#10;&#10;Description automatically generated">
            <a:extLst>
              <a:ext uri="{FF2B5EF4-FFF2-40B4-BE49-F238E27FC236}">
                <a16:creationId xmlns:a16="http://schemas.microsoft.com/office/drawing/2014/main" id="{6283643C-498D-EB49-A2A5-3EC511CBB68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9357" b="15643"/>
          <a:stretch/>
        </p:blipFill>
        <p:spPr>
          <a:xfrm>
            <a:off x="20" y="10"/>
            <a:ext cx="12191980" cy="6857990"/>
          </a:xfrm>
          <a:prstGeom prst="rect">
            <a:avLst/>
          </a:prstGeom>
        </p:spPr>
      </p:pic>
      <p:sp>
        <p:nvSpPr>
          <p:cNvPr id="44"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4783"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grpSp>
        <p:nvGrpSpPr>
          <p:cNvPr id="46" name="Group 45">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7"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C36F9AB-95CA-584B-A441-7CF4C7D3100E}"/>
              </a:ext>
            </a:extLst>
          </p:cNvPr>
          <p:cNvSpPr>
            <a:spLocks noGrp="1"/>
          </p:cNvSpPr>
          <p:nvPr>
            <p:ph type="title"/>
          </p:nvPr>
        </p:nvSpPr>
        <p:spPr>
          <a:xfrm>
            <a:off x="7489935" y="768334"/>
            <a:ext cx="3932537" cy="2866405"/>
          </a:xfrm>
        </p:spPr>
        <p:txBody>
          <a:bodyPr vert="horz" lIns="91440" tIns="45720" rIns="91440" bIns="45720" rtlCol="0" anchor="t">
            <a:normAutofit/>
          </a:bodyPr>
          <a:lstStyle/>
          <a:p>
            <a:r>
              <a:rPr lang="en-US" sz="4000" dirty="0"/>
              <a:t>Preoccupation with sex evident in designs</a:t>
            </a:r>
          </a:p>
        </p:txBody>
      </p:sp>
      <p:sp>
        <p:nvSpPr>
          <p:cNvPr id="3" name="Text Placeholder 2">
            <a:extLst>
              <a:ext uri="{FF2B5EF4-FFF2-40B4-BE49-F238E27FC236}">
                <a16:creationId xmlns:a16="http://schemas.microsoft.com/office/drawing/2014/main" id="{1EA425DB-57B0-D74C-B68F-59FD2A16F28E}"/>
              </a:ext>
            </a:extLst>
          </p:cNvPr>
          <p:cNvSpPr>
            <a:spLocks noGrp="1"/>
          </p:cNvSpPr>
          <p:nvPr>
            <p:ph type="body" idx="1"/>
          </p:nvPr>
        </p:nvSpPr>
        <p:spPr>
          <a:xfrm>
            <a:off x="7489935" y="4283239"/>
            <a:ext cx="3932537" cy="1475177"/>
          </a:xfrm>
        </p:spPr>
        <p:txBody>
          <a:bodyPr vert="horz" lIns="91440" tIns="45720" rIns="91440" bIns="45720" rtlCol="0" anchor="b">
            <a:normAutofit/>
          </a:bodyPr>
          <a:lstStyle/>
          <a:p>
            <a:r>
              <a:rPr lang="en-US" sz="2000" spc="400" dirty="0">
                <a:solidFill>
                  <a:schemeClr val="tx1"/>
                </a:solidFill>
              </a:rPr>
              <a:t>Architecture of school, toilets, shops </a:t>
            </a:r>
            <a:r>
              <a:rPr lang="en-US" sz="2000" spc="400" dirty="0" err="1">
                <a:solidFill>
                  <a:schemeClr val="tx1"/>
                </a:solidFill>
              </a:rPr>
              <a:t>etc</a:t>
            </a:r>
            <a:endParaRPr lang="en-US" sz="2000" spc="400" dirty="0">
              <a:solidFill>
                <a:schemeClr val="tx1"/>
              </a:solidFill>
            </a:endParaRPr>
          </a:p>
        </p:txBody>
      </p:sp>
      <p:cxnSp>
        <p:nvCxnSpPr>
          <p:cNvPr id="55" name="Straight Connector 54">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9934"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EB6A9A0-8DBA-F04A-B81C-ED4B1762979E}"/>
              </a:ext>
            </a:extLst>
          </p:cNvPr>
          <p:cNvSpPr txBox="1"/>
          <p:nvPr/>
        </p:nvSpPr>
        <p:spPr>
          <a:xfrm>
            <a:off x="9532297" y="6657945"/>
            <a:ext cx="265970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s.wikipedia.org/wiki/Archivo:Urine_Diversion_Dehydration_Toilet_at_Mwijo_Primary_School_(4460239832).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4359265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25" name="Oval 24">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Oval 27">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0" name="Straight Connector 49">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4B8BDDC1-86C4-0949-9E32-CAA03A95E5D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
        <p:nvSpPr>
          <p:cNvPr id="54"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077B4E4B-AA61-B746-B9BE-445A3BA9FD28}"/>
              </a:ext>
            </a:extLst>
          </p:cNvPr>
          <p:cNvSpPr>
            <a:spLocks noGrp="1"/>
          </p:cNvSpPr>
          <p:nvPr>
            <p:ph type="title"/>
          </p:nvPr>
        </p:nvSpPr>
        <p:spPr>
          <a:xfrm>
            <a:off x="565150" y="768334"/>
            <a:ext cx="6969505" cy="2866405"/>
          </a:xfrm>
        </p:spPr>
        <p:txBody>
          <a:bodyPr vert="horz" lIns="91440" tIns="45720" rIns="91440" bIns="45720" rtlCol="0" anchor="t">
            <a:normAutofit/>
          </a:bodyPr>
          <a:lstStyle/>
          <a:p>
            <a:pPr>
              <a:lnSpc>
                <a:spcPct val="90000"/>
              </a:lnSpc>
            </a:pPr>
            <a:r>
              <a:rPr lang="en-US" sz="5400" dirty="0"/>
              <a:t>The products of discourse</a:t>
            </a:r>
            <a:br>
              <a:rPr lang="en-US" sz="4600" cap="all" spc="1500" dirty="0"/>
            </a:br>
            <a:endParaRPr lang="en-US" sz="4600" cap="all" spc="1500" dirty="0"/>
          </a:p>
        </p:txBody>
      </p:sp>
      <p:sp>
        <p:nvSpPr>
          <p:cNvPr id="3" name="Text Placeholder 2">
            <a:extLst>
              <a:ext uri="{FF2B5EF4-FFF2-40B4-BE49-F238E27FC236}">
                <a16:creationId xmlns:a16="http://schemas.microsoft.com/office/drawing/2014/main" id="{DD86045E-586A-BA4F-9D09-76F89F65D6CF}"/>
              </a:ext>
            </a:extLst>
          </p:cNvPr>
          <p:cNvSpPr>
            <a:spLocks noGrp="1"/>
          </p:cNvSpPr>
          <p:nvPr>
            <p:ph type="body" idx="1"/>
          </p:nvPr>
        </p:nvSpPr>
        <p:spPr>
          <a:xfrm>
            <a:off x="565150" y="4283239"/>
            <a:ext cx="6969505" cy="1475177"/>
          </a:xfrm>
        </p:spPr>
        <p:txBody>
          <a:bodyPr vert="horz" lIns="91440" tIns="45720" rIns="91440" bIns="45720" rtlCol="0" anchor="b">
            <a:noAutofit/>
          </a:bodyPr>
          <a:lstStyle/>
          <a:p>
            <a:r>
              <a:rPr lang="en-US" spc="400" dirty="0">
                <a:solidFill>
                  <a:schemeClr val="tx1"/>
                </a:solidFill>
              </a:rPr>
              <a:t>Legal sanctions, mental illness, norms of development, record of deviations, medical treatments, crimes</a:t>
            </a:r>
          </a:p>
        </p:txBody>
      </p:sp>
      <p:cxnSp>
        <p:nvCxnSpPr>
          <p:cNvPr id="56" name="Straight Connector 55">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58" name="Group 57">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9"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9" name="TextBox 18">
            <a:extLst>
              <a:ext uri="{FF2B5EF4-FFF2-40B4-BE49-F238E27FC236}">
                <a16:creationId xmlns:a16="http://schemas.microsoft.com/office/drawing/2014/main" id="{E2A7F7CD-4E0B-1B4A-975E-FC761C131F56}"/>
              </a:ext>
            </a:extLst>
          </p:cNvPr>
          <p:cNvSpPr txBox="1"/>
          <p:nvPr/>
        </p:nvSpPr>
        <p:spPr>
          <a:xfrm>
            <a:off x="9524282" y="6657945"/>
            <a:ext cx="26677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www.news.uct.ac.za/article/-2019-08-05-gender-based-violence-does-not-belong-her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30093669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2" name="Oval 1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9C2C92E7-5933-8644-8123-DBFF675401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25000"/>
          <a:stretch/>
        </p:blipFill>
        <p:spPr>
          <a:xfrm>
            <a:off x="20" y="10"/>
            <a:ext cx="12191978" cy="6857990"/>
          </a:xfrm>
          <a:prstGeom prst="rect">
            <a:avLst/>
          </a:prstGeom>
        </p:spPr>
      </p:pic>
      <p:sp>
        <p:nvSpPr>
          <p:cNvPr id="41"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46A23D7C-6D6A-F243-A51D-A6AD07A9260A}"/>
              </a:ext>
            </a:extLst>
          </p:cNvPr>
          <p:cNvSpPr>
            <a:spLocks noGrp="1"/>
          </p:cNvSpPr>
          <p:nvPr>
            <p:ph type="title"/>
          </p:nvPr>
        </p:nvSpPr>
        <p:spPr>
          <a:xfrm>
            <a:off x="565150" y="1302512"/>
            <a:ext cx="4209293" cy="2826422"/>
          </a:xfrm>
        </p:spPr>
        <p:txBody>
          <a:bodyPr vert="horz" lIns="91440" tIns="45720" rIns="91440" bIns="45720" rtlCol="0" anchor="t">
            <a:noAutofit/>
          </a:bodyPr>
          <a:lstStyle/>
          <a:p>
            <a:pPr>
              <a:lnSpc>
                <a:spcPct val="90000"/>
              </a:lnSpc>
            </a:pPr>
            <a:r>
              <a:rPr lang="en-US" sz="3200" dirty="0"/>
              <a:t>The point of which is to…create a sexuality that is economically useful and politically conservative? </a:t>
            </a:r>
            <a:br>
              <a:rPr lang="en-US" sz="3200" dirty="0"/>
            </a:br>
            <a:r>
              <a:rPr lang="en-US" sz="3200" dirty="0"/>
              <a:t>Or is it?</a:t>
            </a:r>
          </a:p>
        </p:txBody>
      </p:sp>
      <p:sp>
        <p:nvSpPr>
          <p:cNvPr id="3" name="Text Placeholder 2">
            <a:extLst>
              <a:ext uri="{FF2B5EF4-FFF2-40B4-BE49-F238E27FC236}">
                <a16:creationId xmlns:a16="http://schemas.microsoft.com/office/drawing/2014/main" id="{CCC45D49-2DD3-0C42-BD7C-3A965E6B84C8}"/>
              </a:ext>
            </a:extLst>
          </p:cNvPr>
          <p:cNvSpPr>
            <a:spLocks noGrp="1"/>
          </p:cNvSpPr>
          <p:nvPr>
            <p:ph type="body" idx="1"/>
          </p:nvPr>
        </p:nvSpPr>
        <p:spPr>
          <a:xfrm>
            <a:off x="565151" y="4283239"/>
            <a:ext cx="4209292" cy="1272249"/>
          </a:xfrm>
        </p:spPr>
        <p:txBody>
          <a:bodyPr vert="horz" lIns="91440" tIns="45720" rIns="91440" bIns="45720" rtlCol="0" anchor="b">
            <a:normAutofit/>
          </a:bodyPr>
          <a:lstStyle/>
          <a:p>
            <a:endParaRPr lang="en-US" sz="2000" cap="all" spc="400">
              <a:solidFill>
                <a:schemeClr val="tx1"/>
              </a:solidFill>
            </a:endParaRPr>
          </a:p>
        </p:txBody>
      </p:sp>
      <p:grpSp>
        <p:nvGrpSpPr>
          <p:cNvPr id="43" name="Group 42">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4"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79AC1103-00F2-9740-858F-CFBEE9FBA361}"/>
              </a:ext>
            </a:extLst>
          </p:cNvPr>
          <p:cNvSpPr txBox="1"/>
          <p:nvPr/>
        </p:nvSpPr>
        <p:spPr>
          <a:xfrm>
            <a:off x="9365584" y="6657945"/>
            <a:ext cx="28264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flickr.com/photos/mrfrosted/30160427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39171489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2" name="Oval 1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2" name="Oval 4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A82378F-FD4A-634A-A555-811C56F289C7}"/>
              </a:ext>
            </a:extLst>
          </p:cNvPr>
          <p:cNvSpPr>
            <a:spLocks noGrp="1"/>
          </p:cNvSpPr>
          <p:nvPr>
            <p:ph type="title"/>
          </p:nvPr>
        </p:nvSpPr>
        <p:spPr>
          <a:xfrm>
            <a:off x="4739751" y="768334"/>
            <a:ext cx="6479629" cy="3859358"/>
          </a:xfrm>
        </p:spPr>
        <p:txBody>
          <a:bodyPr vert="horz" lIns="91440" tIns="45720" rIns="91440" bIns="45720" rtlCol="0" anchor="t">
            <a:normAutofit fontScale="90000"/>
          </a:bodyPr>
          <a:lstStyle/>
          <a:p>
            <a:pPr>
              <a:lnSpc>
                <a:spcPct val="90000"/>
              </a:lnSpc>
            </a:pPr>
            <a:r>
              <a:rPr lang="en-US" sz="4400" dirty="0"/>
              <a:t>Foucault maintains </a:t>
            </a:r>
            <a:br>
              <a:rPr lang="en-US" sz="4400" dirty="0"/>
            </a:br>
            <a:r>
              <a:rPr lang="en-US" sz="4400" dirty="0"/>
              <a:t>1) the scrutiny of sexuality has condemned sex to certain forms.</a:t>
            </a:r>
            <a:br>
              <a:rPr lang="en-US" sz="4400" dirty="0"/>
            </a:br>
            <a:r>
              <a:rPr lang="en-US" sz="4400" dirty="0"/>
              <a:t>2) collectively we perpetuate this repression by policing ourselves and others</a:t>
            </a:r>
          </a:p>
        </p:txBody>
      </p:sp>
      <p:sp>
        <p:nvSpPr>
          <p:cNvPr id="3" name="Text Placeholder 2">
            <a:extLst>
              <a:ext uri="{FF2B5EF4-FFF2-40B4-BE49-F238E27FC236}">
                <a16:creationId xmlns:a16="http://schemas.microsoft.com/office/drawing/2014/main" id="{35192361-021F-E64F-A986-D1138A9BC9BB}"/>
              </a:ext>
            </a:extLst>
          </p:cNvPr>
          <p:cNvSpPr>
            <a:spLocks noGrp="1"/>
          </p:cNvSpPr>
          <p:nvPr>
            <p:ph type="body" idx="1"/>
          </p:nvPr>
        </p:nvSpPr>
        <p:spPr>
          <a:xfrm>
            <a:off x="4739751" y="4283239"/>
            <a:ext cx="6479629" cy="1475177"/>
          </a:xfrm>
        </p:spPr>
        <p:txBody>
          <a:bodyPr vert="horz" lIns="91440" tIns="45720" rIns="91440" bIns="45720" rtlCol="0" anchor="b">
            <a:normAutofit/>
          </a:bodyPr>
          <a:lstStyle/>
          <a:p>
            <a:r>
              <a:rPr lang="en-US" sz="2000" cap="all" spc="400">
                <a:solidFill>
                  <a:schemeClr val="tx1"/>
                </a:solidFill>
              </a:rPr>
              <a:t>Sex is not just sex anymore</a:t>
            </a:r>
          </a:p>
        </p:txBody>
      </p:sp>
      <p:pic>
        <p:nvPicPr>
          <p:cNvPr id="5" name="Picture 4" descr="Text, whiteboard&#10;&#10;Description automatically generated">
            <a:extLst>
              <a:ext uri="{FF2B5EF4-FFF2-40B4-BE49-F238E27FC236}">
                <a16:creationId xmlns:a16="http://schemas.microsoft.com/office/drawing/2014/main" id="{59FBA913-51D7-1244-A07C-C436F5450EF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8833"/>
          <a:stretch/>
        </p:blipFill>
        <p:spPr>
          <a:xfrm>
            <a:off x="20" y="1"/>
            <a:ext cx="4173349" cy="6857999"/>
          </a:xfrm>
          <a:prstGeom prst="rect">
            <a:avLst/>
          </a:prstGeom>
        </p:spPr>
      </p:pic>
      <p:cxnSp>
        <p:nvCxnSpPr>
          <p:cNvPr id="50" name="Straight Connector 4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F1CEFB1-E4DC-014A-87E7-606DEA946FA2}"/>
              </a:ext>
            </a:extLst>
          </p:cNvPr>
          <p:cNvSpPr txBox="1"/>
          <p:nvPr/>
        </p:nvSpPr>
        <p:spPr>
          <a:xfrm>
            <a:off x="1338939" y="6657945"/>
            <a:ext cx="283443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flickr.com/photos/scrc/2565200651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236048270"/>
      </p:ext>
    </p:extLst>
  </p:cSld>
  <p:clrMapOvr>
    <a:masterClrMapping/>
  </p:clrMapOvr>
</p:sld>
</file>

<file path=ppt/theme/theme1.xml><?xml version="1.0" encoding="utf-8"?>
<a:theme xmlns:a="http://schemas.openxmlformats.org/drawingml/2006/main" name="Punchcard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1243</TotalTime>
  <Words>2282</Words>
  <Application>Microsoft Office PowerPoint</Application>
  <PresentationFormat>Widescreen</PresentationFormat>
  <Paragraphs>111</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Avenir Next</vt:lpstr>
      <vt:lpstr>Calibri</vt:lpstr>
      <vt:lpstr>Neue Haas Grotesk Text Pro</vt:lpstr>
      <vt:lpstr>PunchcardVTI</vt:lpstr>
      <vt:lpstr>Sexuality</vt:lpstr>
      <vt:lpstr>Instinct or learnt?</vt:lpstr>
      <vt:lpstr>Key scholars’ approaches to the issue of sex</vt:lpstr>
      <vt:lpstr>Freud, Sigmond</vt:lpstr>
      <vt:lpstr>Reich, Wilhelm</vt:lpstr>
      <vt:lpstr>Malinowski (1929) The Sexual Life of Savages</vt:lpstr>
      <vt:lpstr>Sexology </vt:lpstr>
      <vt:lpstr>The History of Sexuality,  Foucault 1978</vt:lpstr>
      <vt:lpstr>Obsession and seeking ‘truth’ has created the ‘normal’. Making ‘categories’ makes social power.   (Foucault 1978)</vt:lpstr>
      <vt:lpstr>For Foucault, truth is a game of power and governance. </vt:lpstr>
      <vt:lpstr>Society is a ‘collective renunciation’  organized and perpetuated by 4 ‘technologies’  Of production, meaning, power and of the self </vt:lpstr>
      <vt:lpstr>Technologies  of the self</vt:lpstr>
      <vt:lpstr>The role of religion in self policing</vt:lpstr>
      <vt:lpstr>Preoccupation with sex evident in designs</vt:lpstr>
      <vt:lpstr>The products of discourse </vt:lpstr>
      <vt:lpstr>The point of which is to…create a sexuality that is economically useful and politically conservative?  Or is it?</vt:lpstr>
      <vt:lpstr>Foucault maintains  1) the scrutiny of sexuality has condemned sex to certain forms. 2) collectively we perpetuate this repression by policing ourselves and others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Sexuality</dc:title>
  <dc:creator>Luci Attala</dc:creator>
  <cp:lastModifiedBy>Bettina Schmidt</cp:lastModifiedBy>
  <cp:revision>8</cp:revision>
  <dcterms:created xsi:type="dcterms:W3CDTF">2022-11-11T16:01:09Z</dcterms:created>
  <dcterms:modified xsi:type="dcterms:W3CDTF">2024-09-09T14:23:34Z</dcterms:modified>
</cp:coreProperties>
</file>