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notesMasterIdLst>
    <p:notesMasterId r:id="rId19"/>
  </p:notesMasterIdLst>
  <p:sldIdLst>
    <p:sldId id="256" r:id="rId2"/>
    <p:sldId id="273"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2E0CFF-91EF-4FDF-BD26-A5D56238E32C}" v="3" dt="2026-02-26T21:55:17.4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4133" autoAdjust="0"/>
  </p:normalViewPr>
  <p:slideViewPr>
    <p:cSldViewPr snapToGrid="0">
      <p:cViewPr varScale="1">
        <p:scale>
          <a:sx n="82" d="100"/>
          <a:sy n="82" d="100"/>
        </p:scale>
        <p:origin x="171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ROITORU Camelia" userId="cc3196d6-c2a1-4986-8c50-e4cc1fd928dd" providerId="ADAL" clId="{A14877BA-4E3D-43C5-8509-252A2FDE8AE9}"/>
    <pc:docChg chg="custSel addSld delSld modSld sldOrd">
      <pc:chgData name="CROITORU Camelia" userId="cc3196d6-c2a1-4986-8c50-e4cc1fd928dd" providerId="ADAL" clId="{A14877BA-4E3D-43C5-8509-252A2FDE8AE9}" dt="2026-02-26T22:02:55.716" v="322" actId="12"/>
      <pc:docMkLst>
        <pc:docMk/>
      </pc:docMkLst>
      <pc:sldChg chg="addSp delSp modSp del mod">
        <pc:chgData name="CROITORU Camelia" userId="cc3196d6-c2a1-4986-8c50-e4cc1fd928dd" providerId="ADAL" clId="{A14877BA-4E3D-43C5-8509-252A2FDE8AE9}" dt="2026-02-26T21:48:15.893" v="90" actId="47"/>
        <pc:sldMkLst>
          <pc:docMk/>
          <pc:sldMk cId="1244537159" sldId="257"/>
        </pc:sldMkLst>
        <pc:spChg chg="mod">
          <ac:chgData name="CROITORU Camelia" userId="cc3196d6-c2a1-4986-8c50-e4cc1fd928dd" providerId="ADAL" clId="{A14877BA-4E3D-43C5-8509-252A2FDE8AE9}" dt="2026-02-26T21:47:37.677" v="88" actId="20577"/>
          <ac:spMkLst>
            <pc:docMk/>
            <pc:sldMk cId="1244537159" sldId="257"/>
            <ac:spMk id="2" creationId="{00000000-0000-0000-0000-000000000000}"/>
          </ac:spMkLst>
        </pc:spChg>
        <pc:spChg chg="del mod">
          <ac:chgData name="CROITORU Camelia" userId="cc3196d6-c2a1-4986-8c50-e4cc1fd928dd" providerId="ADAL" clId="{A14877BA-4E3D-43C5-8509-252A2FDE8AE9}" dt="2026-02-26T21:40:54.384" v="3"/>
          <ac:spMkLst>
            <pc:docMk/>
            <pc:sldMk cId="1244537159" sldId="257"/>
            <ac:spMk id="3" creationId="{00000000-0000-0000-0000-000000000000}"/>
          </ac:spMkLst>
        </pc:spChg>
        <pc:spChg chg="add mod">
          <ac:chgData name="CROITORU Camelia" userId="cc3196d6-c2a1-4986-8c50-e4cc1fd928dd" providerId="ADAL" clId="{A14877BA-4E3D-43C5-8509-252A2FDE8AE9}" dt="2026-02-26T21:48:07.166" v="89" actId="21"/>
          <ac:spMkLst>
            <pc:docMk/>
            <pc:sldMk cId="1244537159" sldId="257"/>
            <ac:spMk id="6" creationId="{443849D2-CE49-B1FD-B03D-A56B71483721}"/>
          </ac:spMkLst>
        </pc:spChg>
        <pc:picChg chg="add del mod">
          <ac:chgData name="CROITORU Camelia" userId="cc3196d6-c2a1-4986-8c50-e4cc1fd928dd" providerId="ADAL" clId="{A14877BA-4E3D-43C5-8509-252A2FDE8AE9}" dt="2026-02-26T21:48:07.166" v="89" actId="21"/>
          <ac:picMkLst>
            <pc:docMk/>
            <pc:sldMk cId="1244537159" sldId="257"/>
            <ac:picMk id="4" creationId="{030F0CE2-8879-A0C2-183C-7AD217A7BD86}"/>
          </ac:picMkLst>
        </pc:picChg>
      </pc:sldChg>
      <pc:sldChg chg="modSp mod">
        <pc:chgData name="CROITORU Camelia" userId="cc3196d6-c2a1-4986-8c50-e4cc1fd928dd" providerId="ADAL" clId="{A14877BA-4E3D-43C5-8509-252A2FDE8AE9}" dt="2026-02-26T21:40:54.462" v="4" actId="27636"/>
        <pc:sldMkLst>
          <pc:docMk/>
          <pc:sldMk cId="2170773086" sldId="262"/>
        </pc:sldMkLst>
        <pc:spChg chg="mod">
          <ac:chgData name="CROITORU Camelia" userId="cc3196d6-c2a1-4986-8c50-e4cc1fd928dd" providerId="ADAL" clId="{A14877BA-4E3D-43C5-8509-252A2FDE8AE9}" dt="2026-02-26T21:40:54.462" v="4" actId="27636"/>
          <ac:spMkLst>
            <pc:docMk/>
            <pc:sldMk cId="2170773086" sldId="262"/>
            <ac:spMk id="3" creationId="{00000000-0000-0000-0000-000000000000}"/>
          </ac:spMkLst>
        </pc:spChg>
      </pc:sldChg>
      <pc:sldChg chg="modSp mod">
        <pc:chgData name="CROITORU Camelia" userId="cc3196d6-c2a1-4986-8c50-e4cc1fd928dd" providerId="ADAL" clId="{A14877BA-4E3D-43C5-8509-252A2FDE8AE9}" dt="2026-02-26T21:40:54.474" v="5" actId="27636"/>
        <pc:sldMkLst>
          <pc:docMk/>
          <pc:sldMk cId="4242071616" sldId="265"/>
        </pc:sldMkLst>
        <pc:spChg chg="mod">
          <ac:chgData name="CROITORU Camelia" userId="cc3196d6-c2a1-4986-8c50-e4cc1fd928dd" providerId="ADAL" clId="{A14877BA-4E3D-43C5-8509-252A2FDE8AE9}" dt="2026-02-26T21:40:54.474" v="5" actId="27636"/>
          <ac:spMkLst>
            <pc:docMk/>
            <pc:sldMk cId="4242071616" sldId="265"/>
            <ac:spMk id="3" creationId="{00000000-0000-0000-0000-000000000000}"/>
          </ac:spMkLst>
        </pc:spChg>
      </pc:sldChg>
      <pc:sldChg chg="modSp mod">
        <pc:chgData name="CROITORU Camelia" userId="cc3196d6-c2a1-4986-8c50-e4cc1fd928dd" providerId="ADAL" clId="{A14877BA-4E3D-43C5-8509-252A2FDE8AE9}" dt="2026-02-26T21:40:54.479" v="6" actId="27636"/>
        <pc:sldMkLst>
          <pc:docMk/>
          <pc:sldMk cId="2502446303" sldId="267"/>
        </pc:sldMkLst>
        <pc:spChg chg="mod">
          <ac:chgData name="CROITORU Camelia" userId="cc3196d6-c2a1-4986-8c50-e4cc1fd928dd" providerId="ADAL" clId="{A14877BA-4E3D-43C5-8509-252A2FDE8AE9}" dt="2026-02-26T21:40:54.479" v="6" actId="27636"/>
          <ac:spMkLst>
            <pc:docMk/>
            <pc:sldMk cId="2502446303" sldId="267"/>
            <ac:spMk id="3" creationId="{00000000-0000-0000-0000-000000000000}"/>
          </ac:spMkLst>
        </pc:spChg>
      </pc:sldChg>
      <pc:sldChg chg="addSp delSp modSp new del mod setBg modNotesTx">
        <pc:chgData name="CROITORU Camelia" userId="cc3196d6-c2a1-4986-8c50-e4cc1fd928dd" providerId="ADAL" clId="{A14877BA-4E3D-43C5-8509-252A2FDE8AE9}" dt="2026-02-26T21:52:36.625" v="111" actId="47"/>
        <pc:sldMkLst>
          <pc:docMk/>
          <pc:sldMk cId="927059926" sldId="273"/>
        </pc:sldMkLst>
        <pc:spChg chg="add del">
          <ac:chgData name="CROITORU Camelia" userId="cc3196d6-c2a1-4986-8c50-e4cc1fd928dd" providerId="ADAL" clId="{A14877BA-4E3D-43C5-8509-252A2FDE8AE9}" dt="2026-02-26T21:49:44.968" v="98" actId="26606"/>
          <ac:spMkLst>
            <pc:docMk/>
            <pc:sldMk cId="927059926" sldId="273"/>
            <ac:spMk id="9" creationId="{9413DE7D-4710-463F-9A37-FC3DA82954C6}"/>
          </ac:spMkLst>
        </pc:spChg>
        <pc:spChg chg="add del">
          <ac:chgData name="CROITORU Camelia" userId="cc3196d6-c2a1-4986-8c50-e4cc1fd928dd" providerId="ADAL" clId="{A14877BA-4E3D-43C5-8509-252A2FDE8AE9}" dt="2026-02-26T21:50:06.212" v="100" actId="26606"/>
          <ac:spMkLst>
            <pc:docMk/>
            <pc:sldMk cId="927059926" sldId="273"/>
            <ac:spMk id="16" creationId="{9413DE7D-4710-463F-9A37-FC3DA82954C6}"/>
          </ac:spMkLst>
        </pc:spChg>
        <pc:spChg chg="add">
          <ac:chgData name="CROITORU Camelia" userId="cc3196d6-c2a1-4986-8c50-e4cc1fd928dd" providerId="ADAL" clId="{A14877BA-4E3D-43C5-8509-252A2FDE8AE9}" dt="2026-02-26T21:50:06.212" v="100" actId="26606"/>
          <ac:spMkLst>
            <pc:docMk/>
            <pc:sldMk cId="927059926" sldId="273"/>
            <ac:spMk id="21" creationId="{28BA90A1-6BEC-48B7-BBE0-88632622544A}"/>
          </ac:spMkLst>
        </pc:spChg>
        <pc:spChg chg="add">
          <ac:chgData name="CROITORU Camelia" userId="cc3196d6-c2a1-4986-8c50-e4cc1fd928dd" providerId="ADAL" clId="{A14877BA-4E3D-43C5-8509-252A2FDE8AE9}" dt="2026-02-26T21:50:06.212" v="100" actId="26606"/>
          <ac:spMkLst>
            <pc:docMk/>
            <pc:sldMk cId="927059926" sldId="273"/>
            <ac:spMk id="23" creationId="{D7950F2D-29CC-4F1C-8AFA-D6AE15BFA243}"/>
          </ac:spMkLst>
        </pc:spChg>
        <pc:picChg chg="add del mod">
          <ac:chgData name="CROITORU Camelia" userId="cc3196d6-c2a1-4986-8c50-e4cc1fd928dd" providerId="ADAL" clId="{A14877BA-4E3D-43C5-8509-252A2FDE8AE9}" dt="2026-02-26T21:51:22.329" v="110" actId="478"/>
          <ac:picMkLst>
            <pc:docMk/>
            <pc:sldMk cId="927059926" sldId="273"/>
            <ac:picMk id="2" creationId="{27D451CD-D8CE-CDEA-2364-DFAE42AD1CCB}"/>
          </ac:picMkLst>
        </pc:picChg>
        <pc:cxnChg chg="add del">
          <ac:chgData name="CROITORU Camelia" userId="cc3196d6-c2a1-4986-8c50-e4cc1fd928dd" providerId="ADAL" clId="{A14877BA-4E3D-43C5-8509-252A2FDE8AE9}" dt="2026-02-26T21:49:44.968" v="98" actId="26606"/>
          <ac:cxnSpMkLst>
            <pc:docMk/>
            <pc:sldMk cId="927059926" sldId="273"/>
            <ac:cxnSpMk id="7" creationId="{B05BFB19-669B-436A-9E38-5011D6F93B8D}"/>
          </ac:cxnSpMkLst>
        </pc:cxnChg>
        <pc:cxnChg chg="add del">
          <ac:chgData name="CROITORU Camelia" userId="cc3196d6-c2a1-4986-8c50-e4cc1fd928dd" providerId="ADAL" clId="{A14877BA-4E3D-43C5-8509-252A2FDE8AE9}" dt="2026-02-26T21:50:06.212" v="100" actId="26606"/>
          <ac:cxnSpMkLst>
            <pc:docMk/>
            <pc:sldMk cId="927059926" sldId="273"/>
            <ac:cxnSpMk id="14" creationId="{B05BFB19-669B-436A-9E38-5011D6F93B8D}"/>
          </ac:cxnSpMkLst>
        </pc:cxnChg>
      </pc:sldChg>
      <pc:sldChg chg="new del ord">
        <pc:chgData name="CROITORU Camelia" userId="cc3196d6-c2a1-4986-8c50-e4cc1fd928dd" providerId="ADAL" clId="{A14877BA-4E3D-43C5-8509-252A2FDE8AE9}" dt="2026-02-26T21:54:20.243" v="115" actId="47"/>
        <pc:sldMkLst>
          <pc:docMk/>
          <pc:sldMk cId="3767640878" sldId="273"/>
        </pc:sldMkLst>
      </pc:sldChg>
      <pc:sldChg chg="addSp modSp new mod ord">
        <pc:chgData name="CROITORU Camelia" userId="cc3196d6-c2a1-4986-8c50-e4cc1fd928dd" providerId="ADAL" clId="{A14877BA-4E3D-43C5-8509-252A2FDE8AE9}" dt="2026-02-26T22:02:55.716" v="322" actId="12"/>
        <pc:sldMkLst>
          <pc:docMk/>
          <pc:sldMk cId="4229991519" sldId="273"/>
        </pc:sldMkLst>
        <pc:spChg chg="mod">
          <ac:chgData name="CROITORU Camelia" userId="cc3196d6-c2a1-4986-8c50-e4cc1fd928dd" providerId="ADAL" clId="{A14877BA-4E3D-43C5-8509-252A2FDE8AE9}" dt="2026-02-26T22:02:55.716" v="322" actId="12"/>
          <ac:spMkLst>
            <pc:docMk/>
            <pc:sldMk cId="4229991519" sldId="273"/>
            <ac:spMk id="3" creationId="{B7FC3FED-5F3E-4F63-D478-01628FD91461}"/>
          </ac:spMkLst>
        </pc:spChg>
        <pc:picChg chg="add mod">
          <ac:chgData name="CROITORU Camelia" userId="cc3196d6-c2a1-4986-8c50-e4cc1fd928dd" providerId="ADAL" clId="{A14877BA-4E3D-43C5-8509-252A2FDE8AE9}" dt="2026-02-26T21:55:41.715" v="119" actId="14100"/>
          <ac:picMkLst>
            <pc:docMk/>
            <pc:sldMk cId="4229991519" sldId="273"/>
            <ac:picMk id="4" creationId="{3F3C2579-D4D3-8CDD-0F1F-AFB9A494877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7EE71C-CEA7-410F-8A2D-E6307CB48D8B}" type="datetimeFigureOut">
              <a:rPr lang="en-GB" smtClean="0"/>
              <a:t>26/02/2026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BB19A0-8367-40DB-B33C-14963434F3B8}" type="slidenum">
              <a:rPr lang="en-GB" smtClean="0"/>
              <a:t>‹#›</a:t>
            </a:fld>
            <a:endParaRPr lang="en-GB"/>
          </a:p>
        </p:txBody>
      </p:sp>
    </p:spTree>
    <p:extLst>
      <p:ext uri="{BB962C8B-B14F-4D97-AF65-F5344CB8AC3E}">
        <p14:creationId xmlns:p14="http://schemas.microsoft.com/office/powerpoint/2010/main" val="12925760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8BB19A0-8367-40DB-B33C-14963434F3B8}" type="slidenum">
              <a:rPr lang="en-GB" smtClean="0"/>
              <a:t>1</a:t>
            </a:fld>
            <a:endParaRPr lang="en-GB"/>
          </a:p>
        </p:txBody>
      </p:sp>
    </p:spTree>
    <p:extLst>
      <p:ext uri="{BB962C8B-B14F-4D97-AF65-F5344CB8AC3E}">
        <p14:creationId xmlns:p14="http://schemas.microsoft.com/office/powerpoint/2010/main" val="40626627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8BB19A0-8367-40DB-B33C-14963434F3B8}" type="slidenum">
              <a:rPr lang="en-GB" smtClean="0"/>
              <a:t>2</a:t>
            </a:fld>
            <a:endParaRPr lang="en-GB"/>
          </a:p>
        </p:txBody>
      </p:sp>
    </p:spTree>
    <p:extLst>
      <p:ext uri="{BB962C8B-B14F-4D97-AF65-F5344CB8AC3E}">
        <p14:creationId xmlns:p14="http://schemas.microsoft.com/office/powerpoint/2010/main" val="3918385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researcher will look at the relevance of Emotional and Cultural Intelligence in modern-day leadership. They will establish the line between leadership and management, generalise on the traditional grounds and critically analyse the models of Goleman and EI and </a:t>
            </a:r>
            <a:r>
              <a:rPr lang="en-IN" sz="1200" kern="1200" dirty="0" err="1">
                <a:solidFill>
                  <a:schemeClr val="tx1"/>
                </a:solidFill>
                <a:effectLst/>
                <a:latin typeface="+mn-lt"/>
                <a:ea typeface="+mn-ea"/>
                <a:cs typeface="+mn-cs"/>
              </a:rPr>
              <a:t>Earley</a:t>
            </a:r>
            <a:r>
              <a:rPr lang="en-IN" sz="1200" kern="1200" dirty="0">
                <a:solidFill>
                  <a:schemeClr val="tx1"/>
                </a:solidFill>
                <a:effectLst/>
                <a:latin typeface="+mn-lt"/>
                <a:ea typeface="+mn-ea"/>
                <a:cs typeface="+mn-cs"/>
              </a:rPr>
              <a:t> </a:t>
            </a:r>
            <a:r>
              <a:rPr lang="en-IN" sz="1200" kern="1200" dirty="0" err="1">
                <a:solidFill>
                  <a:schemeClr val="tx1"/>
                </a:solidFill>
                <a:effectLst/>
                <a:latin typeface="+mn-lt"/>
                <a:ea typeface="+mn-ea"/>
                <a:cs typeface="+mn-cs"/>
              </a:rPr>
              <a:t>andangs</a:t>
            </a:r>
            <a:r>
              <a:rPr lang="en-IN" sz="1200" kern="1200" dirty="0">
                <a:solidFill>
                  <a:schemeClr val="tx1"/>
                </a:solidFill>
                <a:effectLst/>
                <a:latin typeface="+mn-lt"/>
                <a:ea typeface="+mn-ea"/>
                <a:cs typeface="+mn-cs"/>
              </a:rPr>
              <a:t> model, CQ. Live exemplification will be made on the business examples. Finally, they will have strategic implications and look into leadership development (Sharma, </a:t>
            </a:r>
            <a:r>
              <a:rPr lang="en-IN" sz="1200" kern="1200" dirty="0" err="1">
                <a:solidFill>
                  <a:schemeClr val="tx1"/>
                </a:solidFill>
                <a:effectLst/>
                <a:latin typeface="+mn-lt"/>
                <a:ea typeface="+mn-ea"/>
                <a:cs typeface="+mn-cs"/>
              </a:rPr>
              <a:t>Goyal</a:t>
            </a:r>
            <a:r>
              <a:rPr lang="en-IN" sz="1200" kern="1200" dirty="0">
                <a:solidFill>
                  <a:schemeClr val="tx1"/>
                </a:solidFill>
                <a:effectLst/>
                <a:latin typeface="+mn-lt"/>
                <a:ea typeface="+mn-ea"/>
                <a:cs typeface="+mn-cs"/>
              </a:rPr>
              <a:t> and Sharma, 2024). But also, it measures, as opposed to describing, the relevance of EI and CQ in contemporary organisations.</a:t>
            </a:r>
          </a:p>
          <a:p>
            <a:endParaRPr lang="en-GB" dirty="0"/>
          </a:p>
        </p:txBody>
      </p:sp>
      <p:sp>
        <p:nvSpPr>
          <p:cNvPr id="4" name="Slide Number Placeholder 3"/>
          <p:cNvSpPr>
            <a:spLocks noGrp="1"/>
          </p:cNvSpPr>
          <p:nvPr>
            <p:ph type="sldNum" sz="quarter" idx="10"/>
          </p:nvPr>
        </p:nvSpPr>
        <p:spPr/>
        <p:txBody>
          <a:bodyPr/>
          <a:lstStyle/>
          <a:p>
            <a:fld id="{A8BB19A0-8367-40DB-B33C-14963434F3B8}" type="slidenum">
              <a:rPr lang="en-GB" smtClean="0"/>
              <a:t>3</a:t>
            </a:fld>
            <a:endParaRPr lang="en-GB"/>
          </a:p>
        </p:txBody>
      </p:sp>
    </p:spTree>
    <p:extLst>
      <p:ext uri="{BB962C8B-B14F-4D97-AF65-F5344CB8AC3E}">
        <p14:creationId xmlns:p14="http://schemas.microsoft.com/office/powerpoint/2010/main" val="42627918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Management has never been unsystematic, effective and spontaneous. Influence, motivation and vision, on the other hand, are issues that leadership is concerned with. This difference is misunderstood in a multicultural environment. The leaders ought to </a:t>
            </a:r>
            <a:r>
              <a:rPr lang="en-GB" sz="1200" kern="1200" dirty="0" err="1">
                <a:solidFill>
                  <a:schemeClr val="tx1"/>
                </a:solidFill>
                <a:effectLst/>
                <a:latin typeface="+mn-lt"/>
                <a:ea typeface="+mn-ea"/>
                <a:cs typeface="+mn-cs"/>
              </a:rPr>
              <a:t>strategise</a:t>
            </a:r>
            <a:r>
              <a:rPr lang="en-GB" sz="1200" kern="1200" dirty="0">
                <a:solidFill>
                  <a:schemeClr val="tx1"/>
                </a:solidFill>
                <a:effectLst/>
                <a:latin typeface="+mn-lt"/>
                <a:ea typeface="+mn-ea"/>
                <a:cs typeface="+mn-cs"/>
              </a:rPr>
              <a:t> systems, emotional dynamics, as well as cultural differences. The bureaucratic style of management will serve to keep things in place, but not to work as a team despite the differences (</a:t>
            </a:r>
            <a:r>
              <a:rPr lang="en-GB" sz="1200" kern="1200" dirty="0" err="1">
                <a:solidFill>
                  <a:schemeClr val="tx1"/>
                </a:solidFill>
                <a:effectLst/>
                <a:latin typeface="+mn-lt"/>
                <a:ea typeface="+mn-ea"/>
                <a:cs typeface="+mn-cs"/>
              </a:rPr>
              <a:t>Wangdi</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Tobgay</a:t>
            </a:r>
            <a:r>
              <a:rPr lang="en-GB" sz="1200" kern="1200" dirty="0">
                <a:solidFill>
                  <a:schemeClr val="tx1"/>
                </a:solidFill>
                <a:effectLst/>
                <a:latin typeface="+mn-lt"/>
                <a:ea typeface="+mn-ea"/>
                <a:cs typeface="+mn-cs"/>
              </a:rPr>
              <a:t>, 2022). Structural competence and non-relational intelligence would therefore make a good leader.</a:t>
            </a:r>
            <a:endParaRPr lang="en-GB" dirty="0"/>
          </a:p>
        </p:txBody>
      </p:sp>
      <p:sp>
        <p:nvSpPr>
          <p:cNvPr id="4" name="Slide Number Placeholder 3"/>
          <p:cNvSpPr>
            <a:spLocks noGrp="1"/>
          </p:cNvSpPr>
          <p:nvPr>
            <p:ph type="sldNum" sz="quarter" idx="10"/>
          </p:nvPr>
        </p:nvSpPr>
        <p:spPr/>
        <p:txBody>
          <a:bodyPr/>
          <a:lstStyle/>
          <a:p>
            <a:fld id="{A8BB19A0-8367-40DB-B33C-14963434F3B8}" type="slidenum">
              <a:rPr lang="en-GB" smtClean="0"/>
              <a:t>4</a:t>
            </a:fld>
            <a:endParaRPr lang="en-GB"/>
          </a:p>
        </p:txBody>
      </p:sp>
    </p:spTree>
    <p:extLst>
      <p:ext uri="{BB962C8B-B14F-4D97-AF65-F5344CB8AC3E}">
        <p14:creationId xmlns:p14="http://schemas.microsoft.com/office/powerpoint/2010/main" val="38718169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conceptions that were proposed by </a:t>
            </a:r>
            <a:r>
              <a:rPr lang="en-GB" sz="1200" kern="1200" dirty="0" err="1">
                <a:solidFill>
                  <a:schemeClr val="tx1"/>
                </a:solidFill>
                <a:effectLst/>
                <a:latin typeface="+mn-lt"/>
                <a:ea typeface="+mn-ea"/>
                <a:cs typeface="+mn-cs"/>
              </a:rPr>
              <a:t>Fayol</a:t>
            </a:r>
            <a:r>
              <a:rPr lang="en-GB" sz="1200" kern="1200" dirty="0">
                <a:solidFill>
                  <a:schemeClr val="tx1"/>
                </a:solidFill>
                <a:effectLst/>
                <a:latin typeface="+mn-lt"/>
                <a:ea typeface="+mn-ea"/>
                <a:cs typeface="+mn-cs"/>
              </a:rPr>
              <a:t> were important in the structuring of the administration that was founded on power and discipline. The concepts remain applicable regarding transparency and accountability. They were, however, industrialised and developed with the emphasis on hierarchy. The existing organisations are inter-global and teamwork involving, therefore demands flexibility and emotional intelligence (</a:t>
            </a:r>
            <a:r>
              <a:rPr lang="en-GB" sz="1200" kern="1200" dirty="0" err="1">
                <a:solidFill>
                  <a:schemeClr val="tx1"/>
                </a:solidFill>
                <a:effectLst/>
                <a:latin typeface="+mn-lt"/>
                <a:ea typeface="+mn-ea"/>
                <a:cs typeface="+mn-cs"/>
              </a:rPr>
              <a:t>Tidhar</a:t>
            </a:r>
            <a:r>
              <a:rPr lang="en-GB" sz="1200" kern="1200" dirty="0">
                <a:solidFill>
                  <a:schemeClr val="tx1"/>
                </a:solidFill>
                <a:effectLst/>
                <a:latin typeface="+mn-lt"/>
                <a:ea typeface="+mn-ea"/>
                <a:cs typeface="+mn-cs"/>
              </a:rPr>
              <a:t>, 2023). The classical theory cannot then provide a leadership in regard to the management of interpersonal and cultural complexity, giving rise to the thought of EI and CQ.</a:t>
            </a:r>
            <a:endParaRPr lang="en-GB" dirty="0"/>
          </a:p>
        </p:txBody>
      </p:sp>
      <p:sp>
        <p:nvSpPr>
          <p:cNvPr id="4" name="Slide Number Placeholder 3"/>
          <p:cNvSpPr>
            <a:spLocks noGrp="1"/>
          </p:cNvSpPr>
          <p:nvPr>
            <p:ph type="sldNum" sz="quarter" idx="10"/>
          </p:nvPr>
        </p:nvSpPr>
        <p:spPr/>
        <p:txBody>
          <a:bodyPr/>
          <a:lstStyle/>
          <a:p>
            <a:fld id="{A8BB19A0-8367-40DB-B33C-14963434F3B8}" type="slidenum">
              <a:rPr lang="en-GB" smtClean="0"/>
              <a:t>5</a:t>
            </a:fld>
            <a:endParaRPr lang="en-GB"/>
          </a:p>
        </p:txBody>
      </p:sp>
    </p:spTree>
    <p:extLst>
      <p:ext uri="{BB962C8B-B14F-4D97-AF65-F5344CB8AC3E}">
        <p14:creationId xmlns:p14="http://schemas.microsoft.com/office/powerpoint/2010/main" val="40483683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Theory X and Theory Y assume a dictatorial leadership attitude and style. The omnivorous leadership mind, connected with the integrity of theory, the employees are already motivated and accountable. The Theory Y strategy is closely correlated with emotionally intelligent leadership, as it is the theory that lays emphasis on the significance of trust and empowerment. There was another dimension, that is Theory Z, which carries a collectivist dimension that promotes a long-term commitment in relations (</a:t>
            </a:r>
            <a:r>
              <a:rPr lang="en-GB" sz="1200" kern="1200" dirty="0" err="1">
                <a:solidFill>
                  <a:schemeClr val="tx1"/>
                </a:solidFill>
                <a:effectLst/>
                <a:latin typeface="+mn-lt"/>
                <a:ea typeface="+mn-ea"/>
                <a:cs typeface="+mn-cs"/>
              </a:rPr>
              <a:t>Bwalya</a:t>
            </a:r>
            <a:r>
              <a:rPr lang="en-GB" sz="1200" kern="1200" dirty="0">
                <a:solidFill>
                  <a:schemeClr val="tx1"/>
                </a:solidFill>
                <a:effectLst/>
                <a:latin typeface="+mn-lt"/>
                <a:ea typeface="+mn-ea"/>
                <a:cs typeface="+mn-cs"/>
              </a:rPr>
              <a:t>, 2023). The assumptions are what determine the leadership behaviour. There would be more inclusion and collaboration cultures in the theory of Y and Z leaders.</a:t>
            </a:r>
            <a:endParaRPr lang="en-GB" dirty="0"/>
          </a:p>
        </p:txBody>
      </p:sp>
      <p:sp>
        <p:nvSpPr>
          <p:cNvPr id="4" name="Slide Number Placeholder 3"/>
          <p:cNvSpPr>
            <a:spLocks noGrp="1"/>
          </p:cNvSpPr>
          <p:nvPr>
            <p:ph type="sldNum" sz="quarter" idx="10"/>
          </p:nvPr>
        </p:nvSpPr>
        <p:spPr/>
        <p:txBody>
          <a:bodyPr/>
          <a:lstStyle/>
          <a:p>
            <a:fld id="{A8BB19A0-8367-40DB-B33C-14963434F3B8}" type="slidenum">
              <a:rPr lang="en-GB" smtClean="0"/>
              <a:t>6</a:t>
            </a:fld>
            <a:endParaRPr lang="en-GB"/>
          </a:p>
        </p:txBody>
      </p:sp>
    </p:spTree>
    <p:extLst>
      <p:ext uri="{BB962C8B-B14F-4D97-AF65-F5344CB8AC3E}">
        <p14:creationId xmlns:p14="http://schemas.microsoft.com/office/powerpoint/2010/main" val="39376021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Autocratic leadership works well during times of crisis, and it limits participation. In democratic leadership, shared decision-making exists. Transformational leadership is an inspirational leadership that resembles vision and servant leadership, which is anchored on empathy and the development of the follower. The style of participative and servant leadership, which builds trust and provides psychological safety, is more suitable in multicultural environments (Singh, </a:t>
            </a:r>
            <a:r>
              <a:rPr lang="en-IN" sz="1200" kern="1200" dirty="0" err="1">
                <a:solidFill>
                  <a:schemeClr val="tx1"/>
                </a:solidFill>
                <a:effectLst/>
                <a:latin typeface="+mn-lt"/>
                <a:ea typeface="+mn-ea"/>
                <a:cs typeface="+mn-cs"/>
              </a:rPr>
              <a:t>Prabhakar</a:t>
            </a:r>
            <a:r>
              <a:rPr lang="en-IN" sz="1200" kern="1200" dirty="0">
                <a:solidFill>
                  <a:schemeClr val="tx1"/>
                </a:solidFill>
                <a:effectLst/>
                <a:latin typeface="+mn-lt"/>
                <a:ea typeface="+mn-ea"/>
                <a:cs typeface="+mn-cs"/>
              </a:rPr>
              <a:t> and Kiran, 2022). </a:t>
            </a:r>
            <a:r>
              <a:rPr lang="en-GB" sz="1200" kern="1200" dirty="0">
                <a:solidFill>
                  <a:schemeClr val="tx1"/>
                </a:solidFill>
                <a:effectLst/>
                <a:latin typeface="+mn-lt"/>
                <a:ea typeface="+mn-ea"/>
                <a:cs typeface="+mn-cs"/>
              </a:rPr>
              <a:t>Emotional Intelligence improves the skills of communicating and empathy, and Cultural Intelligence improves the skill of adaptation to groups of opposite personalities.</a:t>
            </a:r>
            <a:endParaRPr lang="en-GB" dirty="0"/>
          </a:p>
        </p:txBody>
      </p:sp>
      <p:sp>
        <p:nvSpPr>
          <p:cNvPr id="4" name="Slide Number Placeholder 3"/>
          <p:cNvSpPr>
            <a:spLocks noGrp="1"/>
          </p:cNvSpPr>
          <p:nvPr>
            <p:ph type="sldNum" sz="quarter" idx="10"/>
          </p:nvPr>
        </p:nvSpPr>
        <p:spPr/>
        <p:txBody>
          <a:bodyPr/>
          <a:lstStyle/>
          <a:p>
            <a:fld id="{A8BB19A0-8367-40DB-B33C-14963434F3B8}" type="slidenum">
              <a:rPr lang="en-GB" smtClean="0"/>
              <a:t>7</a:t>
            </a:fld>
            <a:endParaRPr lang="en-GB"/>
          </a:p>
        </p:txBody>
      </p:sp>
    </p:spTree>
    <p:extLst>
      <p:ext uri="{BB962C8B-B14F-4D97-AF65-F5344CB8AC3E}">
        <p14:creationId xmlns:p14="http://schemas.microsoft.com/office/powerpoint/2010/main" val="33103917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Emotional intelligence has five key components. The leaders can know the triggers of emotion with the help of self-awareness. Controlled response is provided by self-regulation. This perseverance is born out of motivation. Skills such as empathy allow one to put themselves in the shoes of other people, and social skills will apply in communication and conflict management. All of these competencies, along with others, promote trust and cooperation (Husain et al., 2022). Multicultural interviewing requires empathy, especially in cases that involve bridging the differences. But also, on the other hand, ethical judgment and cultural awareness are the most relevant to EI.</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8BB19A0-8367-40DB-B33C-14963434F3B8}" type="slidenum">
              <a:rPr lang="en-GB" smtClean="0"/>
              <a:t>8</a:t>
            </a:fld>
            <a:endParaRPr lang="en-GB"/>
          </a:p>
        </p:txBody>
      </p:sp>
    </p:spTree>
    <p:extLst>
      <p:ext uri="{BB962C8B-B14F-4D97-AF65-F5344CB8AC3E}">
        <p14:creationId xmlns:p14="http://schemas.microsoft.com/office/powerpoint/2010/main" val="10706468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Based on the current trend and working environment, Emotional intelligence has its opponents. But also, based on the entire analysis, it intersects with personality problems and does not have valid measuring instruments. The expression of emotions is also not universal since a given expression is different across cultures. On the other hand, the emotional competency may be manipulated. Through this, EI does not provide a holistic solution (Paul, 2021). It is a good leadership trait that is likely to liaise with cultural sensitivity and ethical responsibility.</a:t>
            </a:r>
          </a:p>
          <a:p>
            <a:endParaRPr lang="en-GB" dirty="0"/>
          </a:p>
        </p:txBody>
      </p:sp>
      <p:sp>
        <p:nvSpPr>
          <p:cNvPr id="4" name="Slide Number Placeholder 3"/>
          <p:cNvSpPr>
            <a:spLocks noGrp="1"/>
          </p:cNvSpPr>
          <p:nvPr>
            <p:ph type="sldNum" sz="quarter" idx="10"/>
          </p:nvPr>
        </p:nvSpPr>
        <p:spPr/>
        <p:txBody>
          <a:bodyPr/>
          <a:lstStyle/>
          <a:p>
            <a:fld id="{A8BB19A0-8367-40DB-B33C-14963434F3B8}" type="slidenum">
              <a:rPr lang="en-GB" smtClean="0"/>
              <a:t>9</a:t>
            </a:fld>
            <a:endParaRPr lang="en-GB"/>
          </a:p>
        </p:txBody>
      </p:sp>
    </p:spTree>
    <p:extLst>
      <p:ext uri="{BB962C8B-B14F-4D97-AF65-F5344CB8AC3E}">
        <p14:creationId xmlns:p14="http://schemas.microsoft.com/office/powerpoint/2010/main" val="37956553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Cultural Intelligence allows leaders to work in a multicultural environment. CQ Metacognitive CQ is associated with cultural awareness. Cognitive CQ represents normative knowledge, system knowledge. The motivational CQ is the concern and confidence in cross-cultural communication. Adaptive actions are of concern for behavioural CQ (Jackson, 2023). A total of these dimensions enables leaders to develop changes in the sphere of communication and form inclusive teams. CQ is indispensable in organisations that are being operated internationally and where cultural incompatibility may partially serve as a deterrent.</a:t>
            </a:r>
            <a:endParaRPr lang="en-GB" dirty="0"/>
          </a:p>
        </p:txBody>
      </p:sp>
      <p:sp>
        <p:nvSpPr>
          <p:cNvPr id="4" name="Slide Number Placeholder 3"/>
          <p:cNvSpPr>
            <a:spLocks noGrp="1"/>
          </p:cNvSpPr>
          <p:nvPr>
            <p:ph type="sldNum" sz="quarter" idx="10"/>
          </p:nvPr>
        </p:nvSpPr>
        <p:spPr/>
        <p:txBody>
          <a:bodyPr/>
          <a:lstStyle/>
          <a:p>
            <a:fld id="{A8BB19A0-8367-40DB-B33C-14963434F3B8}" type="slidenum">
              <a:rPr lang="en-GB" smtClean="0"/>
              <a:t>10</a:t>
            </a:fld>
            <a:endParaRPr lang="en-GB"/>
          </a:p>
        </p:txBody>
      </p:sp>
    </p:spTree>
    <p:extLst>
      <p:ext uri="{BB962C8B-B14F-4D97-AF65-F5344CB8AC3E}">
        <p14:creationId xmlns:p14="http://schemas.microsoft.com/office/powerpoint/2010/main" val="36146787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Cultural intelligence makes it more flexible; however, there are some risks as well. When over-generalisation of cultural structures takes place, the stereotyping can be realised. Change of behaviour may not always be a result of bare training. The continuous exposure is taken into account, and intercultural experience is gained, only thanks to that, the true development of CQ may be realised (</a:t>
            </a:r>
            <a:r>
              <a:rPr lang="en-GB" sz="1200" kern="1200" dirty="0" err="1">
                <a:solidFill>
                  <a:schemeClr val="tx1"/>
                </a:solidFill>
                <a:effectLst/>
                <a:latin typeface="+mn-lt"/>
                <a:ea typeface="+mn-ea"/>
                <a:cs typeface="+mn-cs"/>
              </a:rPr>
              <a:t>Binsaeed</a:t>
            </a:r>
            <a:r>
              <a:rPr lang="en-GB" sz="1200" kern="1200" dirty="0">
                <a:solidFill>
                  <a:schemeClr val="tx1"/>
                </a:solidFill>
                <a:effectLst/>
                <a:latin typeface="+mn-lt"/>
                <a:ea typeface="+mn-ea"/>
                <a:cs typeface="+mn-cs"/>
              </a:rPr>
              <a:t> et al., 2023). The cultural contexts are dynamic in that the leaders should be flexible and open-minded instead of basing their beliefs on a fixed cultural understanding.</a:t>
            </a:r>
            <a:endParaRPr lang="en-GB" dirty="0"/>
          </a:p>
        </p:txBody>
      </p:sp>
      <p:sp>
        <p:nvSpPr>
          <p:cNvPr id="4" name="Slide Number Placeholder 3"/>
          <p:cNvSpPr>
            <a:spLocks noGrp="1"/>
          </p:cNvSpPr>
          <p:nvPr>
            <p:ph type="sldNum" sz="quarter" idx="10"/>
          </p:nvPr>
        </p:nvSpPr>
        <p:spPr/>
        <p:txBody>
          <a:bodyPr/>
          <a:lstStyle/>
          <a:p>
            <a:fld id="{A8BB19A0-8367-40DB-B33C-14963434F3B8}" type="slidenum">
              <a:rPr lang="en-GB" smtClean="0"/>
              <a:t>11</a:t>
            </a:fld>
            <a:endParaRPr lang="en-GB"/>
          </a:p>
        </p:txBody>
      </p:sp>
    </p:spTree>
    <p:extLst>
      <p:ext uri="{BB962C8B-B14F-4D97-AF65-F5344CB8AC3E}">
        <p14:creationId xmlns:p14="http://schemas.microsoft.com/office/powerpoint/2010/main" val="40611839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They are combining Emotional intelligence and Cultural intelligence, which is an effective and sustainable approach to being a leader. EI enhances the process of interpersonal relationships and emotional cognition in the teams. CQ has the flexibility of culture. Servant leadership and democratic leadership are both founded on empathy and EI, with the help of trust (</a:t>
            </a:r>
            <a:r>
              <a:rPr lang="en-GB" sz="1200" kern="1200" dirty="0" err="1">
                <a:solidFill>
                  <a:schemeClr val="tx1"/>
                </a:solidFill>
                <a:effectLst/>
                <a:latin typeface="+mn-lt"/>
                <a:ea typeface="+mn-ea"/>
                <a:cs typeface="+mn-cs"/>
              </a:rPr>
              <a:t>Tayşir</a:t>
            </a:r>
            <a:r>
              <a:rPr lang="en-GB" sz="1200" kern="1200" dirty="0">
                <a:solidFill>
                  <a:schemeClr val="tx1"/>
                </a:solidFill>
                <a:effectLst/>
                <a:latin typeface="+mn-lt"/>
                <a:ea typeface="+mn-ea"/>
                <a:cs typeface="+mn-cs"/>
              </a:rPr>
              <a:t>, 2025). Transformational leadership embraces CQ in passing information in different circumstances. Autocratic leaders do not fit in as well as the multicultural environment that requires flexibility.</a:t>
            </a:r>
            <a:endParaRPr lang="en-GB" dirty="0"/>
          </a:p>
        </p:txBody>
      </p:sp>
      <p:sp>
        <p:nvSpPr>
          <p:cNvPr id="4" name="Slide Number Placeholder 3"/>
          <p:cNvSpPr>
            <a:spLocks noGrp="1"/>
          </p:cNvSpPr>
          <p:nvPr>
            <p:ph type="sldNum" sz="quarter" idx="10"/>
          </p:nvPr>
        </p:nvSpPr>
        <p:spPr/>
        <p:txBody>
          <a:bodyPr/>
          <a:lstStyle/>
          <a:p>
            <a:fld id="{A8BB19A0-8367-40DB-B33C-14963434F3B8}" type="slidenum">
              <a:rPr lang="en-GB" smtClean="0"/>
              <a:t>12</a:t>
            </a:fld>
            <a:endParaRPr lang="en-GB"/>
          </a:p>
        </p:txBody>
      </p:sp>
    </p:spTree>
    <p:extLst>
      <p:ext uri="{BB962C8B-B14F-4D97-AF65-F5344CB8AC3E}">
        <p14:creationId xmlns:p14="http://schemas.microsoft.com/office/powerpoint/2010/main" val="28799971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Google is one of the leading technological organisations in the global market. and it promotes the concept of psychological safety, and its employees feel free to speak out and share their ideas. These include emotional intelligence leadership that is based on trust and openness. Microsoft is already one of the largest software development companies in the global market, which operates in a highly innovative tech industry (</a:t>
            </a:r>
            <a:r>
              <a:rPr lang="en-IN" sz="1200" kern="1200" dirty="0" err="1">
                <a:solidFill>
                  <a:schemeClr val="tx1"/>
                </a:solidFill>
                <a:effectLst/>
                <a:latin typeface="+mn-lt"/>
                <a:ea typeface="+mn-ea"/>
                <a:cs typeface="+mn-cs"/>
              </a:rPr>
              <a:t>Wangdi</a:t>
            </a:r>
            <a:r>
              <a:rPr lang="en-IN" sz="1200" kern="1200" dirty="0">
                <a:solidFill>
                  <a:schemeClr val="tx1"/>
                </a:solidFill>
                <a:effectLst/>
                <a:latin typeface="+mn-lt"/>
                <a:ea typeface="+mn-ea"/>
                <a:cs typeface="+mn-cs"/>
              </a:rPr>
              <a:t> and </a:t>
            </a:r>
            <a:r>
              <a:rPr lang="en-IN" sz="1200" kern="1200" dirty="0" err="1">
                <a:solidFill>
                  <a:schemeClr val="tx1"/>
                </a:solidFill>
                <a:effectLst/>
                <a:latin typeface="+mn-lt"/>
                <a:ea typeface="+mn-ea"/>
                <a:cs typeface="+mn-cs"/>
              </a:rPr>
              <a:t>Tobgay</a:t>
            </a:r>
            <a:r>
              <a:rPr lang="en-IN" sz="1200" kern="1200" dirty="0">
                <a:solidFill>
                  <a:schemeClr val="tx1"/>
                </a:solidFill>
                <a:effectLst/>
                <a:latin typeface="+mn-lt"/>
                <a:ea typeface="+mn-ea"/>
                <a:cs typeface="+mn-cs"/>
              </a:rPr>
              <a:t>, 2022). They are encouraged by the cultural change due to the empathetic leadership. These examples convey that, other than being a part of interpersonal harmony, Emotional Intelligence is our organisational performance and competitive advantage.</a:t>
            </a:r>
          </a:p>
          <a:p>
            <a:endParaRPr lang="en-GB" dirty="0"/>
          </a:p>
        </p:txBody>
      </p:sp>
      <p:sp>
        <p:nvSpPr>
          <p:cNvPr id="4" name="Slide Number Placeholder 3"/>
          <p:cNvSpPr>
            <a:spLocks noGrp="1"/>
          </p:cNvSpPr>
          <p:nvPr>
            <p:ph type="sldNum" sz="quarter" idx="10"/>
          </p:nvPr>
        </p:nvSpPr>
        <p:spPr/>
        <p:txBody>
          <a:bodyPr/>
          <a:lstStyle/>
          <a:p>
            <a:fld id="{A8BB19A0-8367-40DB-B33C-14963434F3B8}" type="slidenum">
              <a:rPr lang="en-GB" smtClean="0"/>
              <a:t>13</a:t>
            </a:fld>
            <a:endParaRPr lang="en-GB"/>
          </a:p>
        </p:txBody>
      </p:sp>
    </p:spTree>
    <p:extLst>
      <p:ext uri="{BB962C8B-B14F-4D97-AF65-F5344CB8AC3E}">
        <p14:creationId xmlns:p14="http://schemas.microsoft.com/office/powerpoint/2010/main" val="3756131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Starbucks is a global corporation that does business in the international market, and in order to achieve inclusiveness in practices, Starbucks invests in cultural competencies. The other issue that Airbnb addressed is discrimination, based on improving the policies and systems of governance with an inclusive approach. </a:t>
            </a:r>
            <a:r>
              <a:rPr lang="en-IN" sz="1200" kern="1200" dirty="0">
                <a:solidFill>
                  <a:schemeClr val="tx1"/>
                </a:solidFill>
                <a:effectLst/>
                <a:latin typeface="+mn-lt"/>
                <a:ea typeface="+mn-ea"/>
                <a:cs typeface="+mn-cs"/>
              </a:rPr>
              <a:t>As in the cases below, Cultural Intelligence increases the legitimacy of organisations and the confidence of the stakeholders. CQ thus influences the teams and the brand, respectively, both internally and externally (</a:t>
            </a:r>
            <a:r>
              <a:rPr lang="en-IN" sz="1200" kern="1200" dirty="0" err="1">
                <a:solidFill>
                  <a:schemeClr val="tx1"/>
                </a:solidFill>
                <a:effectLst/>
                <a:latin typeface="+mn-lt"/>
                <a:ea typeface="+mn-ea"/>
                <a:cs typeface="+mn-cs"/>
              </a:rPr>
              <a:t>Tidhar</a:t>
            </a:r>
            <a:r>
              <a:rPr lang="en-IN" sz="1200" kern="1200" dirty="0">
                <a:solidFill>
                  <a:schemeClr val="tx1"/>
                </a:solidFill>
                <a:effectLst/>
                <a:latin typeface="+mn-lt"/>
                <a:ea typeface="+mn-ea"/>
                <a:cs typeface="+mn-cs"/>
              </a:rPr>
              <a:t>, 2023). They both are both working to reduce the various impacts and change the working conditions and policies of the organisation. </a:t>
            </a:r>
          </a:p>
          <a:p>
            <a:endParaRPr lang="en-GB" dirty="0"/>
          </a:p>
        </p:txBody>
      </p:sp>
      <p:sp>
        <p:nvSpPr>
          <p:cNvPr id="4" name="Slide Number Placeholder 3"/>
          <p:cNvSpPr>
            <a:spLocks noGrp="1"/>
          </p:cNvSpPr>
          <p:nvPr>
            <p:ph type="sldNum" sz="quarter" idx="10"/>
          </p:nvPr>
        </p:nvSpPr>
        <p:spPr/>
        <p:txBody>
          <a:bodyPr/>
          <a:lstStyle/>
          <a:p>
            <a:fld id="{A8BB19A0-8367-40DB-B33C-14963434F3B8}" type="slidenum">
              <a:rPr lang="en-GB" smtClean="0"/>
              <a:t>14</a:t>
            </a:fld>
            <a:endParaRPr lang="en-GB"/>
          </a:p>
        </p:txBody>
      </p:sp>
    </p:spTree>
    <p:extLst>
      <p:ext uri="{BB962C8B-B14F-4D97-AF65-F5344CB8AC3E}">
        <p14:creationId xmlns:p14="http://schemas.microsoft.com/office/powerpoint/2010/main" val="38549071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They are combining EI and CQ, which has to be systematic. The capabilities are supposed to be defined in the recruitment on the relations. The intercultural learning should be incorporated, and the leadership development programme should be reflected. With cross cultural assignment, the experience is even more profound and supportive for sustainable growth. The systems of performance should address the inclusion behaviours (</a:t>
            </a:r>
            <a:r>
              <a:rPr lang="en-IN" sz="1200" kern="1200" dirty="0" err="1">
                <a:solidFill>
                  <a:schemeClr val="tx1"/>
                </a:solidFill>
                <a:effectLst/>
                <a:latin typeface="+mn-lt"/>
                <a:ea typeface="+mn-ea"/>
                <a:cs typeface="+mn-cs"/>
              </a:rPr>
              <a:t>Bwalya</a:t>
            </a:r>
            <a:r>
              <a:rPr lang="en-IN" sz="1200" kern="1200" dirty="0">
                <a:solidFill>
                  <a:schemeClr val="tx1"/>
                </a:solidFill>
                <a:effectLst/>
                <a:latin typeface="+mn-lt"/>
                <a:ea typeface="+mn-ea"/>
                <a:cs typeface="+mn-cs"/>
              </a:rPr>
              <a:t>, 2023). Contrary to being connected with the structure, EI and CQ are not serious programs, but they are facing leadership skills, which are necessary for sustainable and helpful for a significant boost.</a:t>
            </a:r>
          </a:p>
          <a:p>
            <a:endParaRPr lang="en-GB" dirty="0"/>
          </a:p>
        </p:txBody>
      </p:sp>
      <p:sp>
        <p:nvSpPr>
          <p:cNvPr id="4" name="Slide Number Placeholder 3"/>
          <p:cNvSpPr>
            <a:spLocks noGrp="1"/>
          </p:cNvSpPr>
          <p:nvPr>
            <p:ph type="sldNum" sz="quarter" idx="10"/>
          </p:nvPr>
        </p:nvSpPr>
        <p:spPr/>
        <p:txBody>
          <a:bodyPr/>
          <a:lstStyle/>
          <a:p>
            <a:fld id="{A8BB19A0-8367-40DB-B33C-14963434F3B8}" type="slidenum">
              <a:rPr lang="en-GB" smtClean="0"/>
              <a:t>15</a:t>
            </a:fld>
            <a:endParaRPr lang="en-GB"/>
          </a:p>
        </p:txBody>
      </p:sp>
    </p:spTree>
    <p:extLst>
      <p:ext uri="{BB962C8B-B14F-4D97-AF65-F5344CB8AC3E}">
        <p14:creationId xmlns:p14="http://schemas.microsoft.com/office/powerpoint/2010/main" val="8421320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Presentation concludes that EI provides interpersonal confidence and interest in comparison to CQ, which improves cross-cultural flexibility. They are the collected ones that are sourced to correct the drawbacks of classical leadership models. On the other hand, they are not sure of the solutions. Leadership needs an ethical judgement that is invariably clear, holistic and strategic development. So, the results lead to sustainable leadership are emotional perception, flexible culture, and responsible decision-making.</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8BB19A0-8367-40DB-B33C-14963434F3B8}" type="slidenum">
              <a:rPr lang="en-GB" smtClean="0"/>
              <a:t>16</a:t>
            </a:fld>
            <a:endParaRPr lang="en-GB"/>
          </a:p>
        </p:txBody>
      </p:sp>
    </p:spTree>
    <p:extLst>
      <p:ext uri="{BB962C8B-B14F-4D97-AF65-F5344CB8AC3E}">
        <p14:creationId xmlns:p14="http://schemas.microsoft.com/office/powerpoint/2010/main" val="505804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E25D7892-CBDF-4866-B8C1-2B8481E66742}"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607696-6E9F-4DB6-9CB9-E9F6B3A1EFB4}"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0154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5D7892-CBDF-4866-B8C1-2B8481E66742}"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607696-6E9F-4DB6-9CB9-E9F6B3A1EFB4}" type="slidenum">
              <a:rPr lang="en-GB" smtClean="0"/>
              <a:t>‹#›</a:t>
            </a:fld>
            <a:endParaRPr lang="en-GB"/>
          </a:p>
        </p:txBody>
      </p:sp>
    </p:spTree>
    <p:extLst>
      <p:ext uri="{BB962C8B-B14F-4D97-AF65-F5344CB8AC3E}">
        <p14:creationId xmlns:p14="http://schemas.microsoft.com/office/powerpoint/2010/main" val="535324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25D7892-CBDF-4866-B8C1-2B8481E66742}"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607696-6E9F-4DB6-9CB9-E9F6B3A1EFB4}"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6626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25D7892-CBDF-4866-B8C1-2B8481E66742}" type="datetimeFigureOut">
              <a:rPr lang="en-GB" smtClean="0"/>
              <a:t>26/02/2026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607696-6E9F-4DB6-9CB9-E9F6B3A1EFB4}" type="slidenum">
              <a:rPr lang="en-GB" smtClean="0"/>
              <a:t>‹#›</a:t>
            </a:fld>
            <a:endParaRPr lang="en-GB"/>
          </a:p>
        </p:txBody>
      </p:sp>
    </p:spTree>
    <p:extLst>
      <p:ext uri="{BB962C8B-B14F-4D97-AF65-F5344CB8AC3E}">
        <p14:creationId xmlns:p14="http://schemas.microsoft.com/office/powerpoint/2010/main" val="3388444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5D7892-CBDF-4866-B8C1-2B8481E66742}" type="datetimeFigureOut">
              <a:rPr lang="en-GB" smtClean="0"/>
              <a:t>26/02/2026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F607696-6E9F-4DB6-9CB9-E9F6B3A1EFB4}" type="slidenum">
              <a:rPr lang="en-GB" smtClean="0"/>
              <a:t>‹#›</a:t>
            </a:fld>
            <a:endParaRPr lang="en-GB"/>
          </a:p>
        </p:txBody>
      </p:sp>
    </p:spTree>
    <p:extLst>
      <p:ext uri="{BB962C8B-B14F-4D97-AF65-F5344CB8AC3E}">
        <p14:creationId xmlns:p14="http://schemas.microsoft.com/office/powerpoint/2010/main" val="41929056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25D7892-CBDF-4866-B8C1-2B8481E66742}" type="datetimeFigureOut">
              <a:rPr lang="en-GB" smtClean="0"/>
              <a:t>26/02/2026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F607696-6E9F-4DB6-9CB9-E9F6B3A1EFB4}" type="slidenum">
              <a:rPr lang="en-GB" smtClean="0"/>
              <a:t>‹#›</a:t>
            </a:fld>
            <a:endParaRPr lang="en-GB"/>
          </a:p>
        </p:txBody>
      </p:sp>
    </p:spTree>
    <p:extLst>
      <p:ext uri="{BB962C8B-B14F-4D97-AF65-F5344CB8AC3E}">
        <p14:creationId xmlns:p14="http://schemas.microsoft.com/office/powerpoint/2010/main" val="1245094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5D7892-CBDF-4866-B8C1-2B8481E66742}" type="datetimeFigureOut">
              <a:rPr lang="en-GB" smtClean="0"/>
              <a:t>26/02/2026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F607696-6E9F-4DB6-9CB9-E9F6B3A1EFB4}" type="slidenum">
              <a:rPr lang="en-GB" smtClean="0"/>
              <a:t>‹#›</a:t>
            </a:fld>
            <a:endParaRPr lang="en-GB"/>
          </a:p>
        </p:txBody>
      </p:sp>
    </p:spTree>
    <p:extLst>
      <p:ext uri="{BB962C8B-B14F-4D97-AF65-F5344CB8AC3E}">
        <p14:creationId xmlns:p14="http://schemas.microsoft.com/office/powerpoint/2010/main" val="3010758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25D7892-CBDF-4866-B8C1-2B8481E66742}" type="datetimeFigureOut">
              <a:rPr lang="en-GB" smtClean="0"/>
              <a:t>26/02/2026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607696-6E9F-4DB6-9CB9-E9F6B3A1EFB4}" type="slidenum">
              <a:rPr lang="en-GB" smtClean="0"/>
              <a:t>‹#›</a:t>
            </a:fld>
            <a:endParaRPr lang="en-GB"/>
          </a:p>
        </p:txBody>
      </p:sp>
    </p:spTree>
    <p:extLst>
      <p:ext uri="{BB962C8B-B14F-4D97-AF65-F5344CB8AC3E}">
        <p14:creationId xmlns:p14="http://schemas.microsoft.com/office/powerpoint/2010/main" val="389240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25D7892-CBDF-4866-B8C1-2B8481E66742}" type="datetimeFigureOut">
              <a:rPr lang="en-GB" smtClean="0"/>
              <a:t>26/02/2026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607696-6E9F-4DB6-9CB9-E9F6B3A1EFB4}"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5873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5D7892-CBDF-4866-B8C1-2B8481E66742}"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607696-6E9F-4DB6-9CB9-E9F6B3A1EFB4}" type="slidenum">
              <a:rPr lang="en-GB" smtClean="0"/>
              <a:t>‹#›</a:t>
            </a:fld>
            <a:endParaRPr lang="en-GB"/>
          </a:p>
        </p:txBody>
      </p:sp>
    </p:spTree>
    <p:extLst>
      <p:ext uri="{BB962C8B-B14F-4D97-AF65-F5344CB8AC3E}">
        <p14:creationId xmlns:p14="http://schemas.microsoft.com/office/powerpoint/2010/main" val="243844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5D7892-CBDF-4866-B8C1-2B8481E66742}" type="datetimeFigureOut">
              <a:rPr lang="en-GB" smtClean="0"/>
              <a:t>26/02/2026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607696-6E9F-4DB6-9CB9-E9F6B3A1EFB4}"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0685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E25D7892-CBDF-4866-B8C1-2B8481E66742}" type="datetimeFigureOut">
              <a:rPr lang="en-GB" smtClean="0"/>
              <a:t>26/02/2026</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AF607696-6E9F-4DB6-9CB9-E9F6B3A1EFB4}"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7760524"/>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www.researchgate.net/profile/Rajkiran-Prabhakar/publication/365234352_Emotional_Intelligence_A_Literature_Review_Of_Its_Concept_Models_And_Measures/links/636bd4792f4bca7fd0471c4b/Emotional-Intelligence-A-Literature-Review-Of-Its-Concept-Models-And-Measures.pdf" TargetMode="External"/><Relationship Id="rId3" Type="http://schemas.openxmlformats.org/officeDocument/2006/relationships/hyperlink" Target="https://www.researchgate.net/profile/Arthur-Bwalya/publication/373068669_LEADERSHIP_STYLES/links/64d6349ab684851d3d9f6d1f/LEADERSHIP-STYLES.pdf" TargetMode="External"/><Relationship Id="rId7" Type="http://schemas.openxmlformats.org/officeDocument/2006/relationships/hyperlink" Target="https://www.emerald.com/iimtjm/article/1/1/112/1223789" TargetMode="External"/><Relationship Id="rId2" Type="http://schemas.openxmlformats.org/officeDocument/2006/relationships/hyperlink" Target="https://www.mdpi.com/2076-3425/13/7/1071" TargetMode="External"/><Relationship Id="rId1" Type="http://schemas.openxmlformats.org/officeDocument/2006/relationships/slideLayout" Target="../slideLayouts/slideLayout4.xml"/><Relationship Id="rId6" Type="http://schemas.openxmlformats.org/officeDocument/2006/relationships/hyperlink" Target="https://digitalcommons.unl.edu/qicwdumbrella/26/" TargetMode="External"/><Relationship Id="rId11" Type="http://schemas.openxmlformats.org/officeDocument/2006/relationships/hyperlink" Target="https://www.academia.edu/download/88549466/3675.pdf" TargetMode="External"/><Relationship Id="rId5" Type="http://schemas.openxmlformats.org/officeDocument/2006/relationships/hyperlink" Target="https://cyberleninka.ru/article/n/the-role-of-stereotypes-in-cross-cultural-communication" TargetMode="External"/><Relationship Id="rId10" Type="http://schemas.openxmlformats.org/officeDocument/2006/relationships/hyperlink" Target="https://www.ceeol.com/search/article-detail?id=1302370" TargetMode="External"/><Relationship Id="rId4" Type="http://schemas.openxmlformats.org/officeDocument/2006/relationships/hyperlink" Target="https://www.tandfonline.com/doi/abs/10.2147/PRBM.S396469" TargetMode="External"/><Relationship Id="rId9" Type="http://schemas.openxmlformats.org/officeDocument/2006/relationships/hyperlink" Target="https://search.proquest.com/openview/3004da52a689c7f0eaed899024d0f7ec/1?pq-origsite=gscholar&amp;cbl=204229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pPr algn="just"/>
            <a:r>
              <a:rPr lang="en-IN" sz="3500" b="1" cap="none" dirty="0">
                <a:latin typeface="Times New Roman" panose="02020603050405020304" pitchFamily="18" charset="0"/>
                <a:cs typeface="Times New Roman" panose="02020603050405020304" pitchFamily="18" charset="0"/>
              </a:rPr>
              <a:t>The Importance Of Emotional Intelligence (EI) And Cultural Intelligence (CQ) In Leadership </a:t>
            </a:r>
            <a:endParaRPr lang="en-GB" sz="3500" cap="none"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p:txBody>
          <a:bodyPr/>
          <a:lstStyle/>
          <a:p>
            <a:pPr algn="l"/>
            <a:r>
              <a:rPr lang="en-GB" b="1" dirty="0">
                <a:latin typeface="Times New Roman" panose="02020603050405020304" pitchFamily="18" charset="0"/>
                <a:cs typeface="Times New Roman" panose="02020603050405020304" pitchFamily="18" charset="0"/>
              </a:rPr>
              <a:t>Camelia Croitoru</a:t>
            </a:r>
          </a:p>
          <a:p>
            <a:pPr algn="l"/>
            <a:r>
              <a:rPr lang="en-GB" b="1" dirty="0">
                <a:latin typeface="Times New Roman" panose="02020603050405020304" pitchFamily="18" charset="0"/>
                <a:cs typeface="Times New Roman" panose="02020603050405020304" pitchFamily="18" charset="0"/>
              </a:rPr>
              <a:t>ID: 2247724</a:t>
            </a:r>
          </a:p>
        </p:txBody>
      </p:sp>
    </p:spTree>
    <p:extLst>
      <p:ext uri="{BB962C8B-B14F-4D97-AF65-F5344CB8AC3E}">
        <p14:creationId xmlns:p14="http://schemas.microsoft.com/office/powerpoint/2010/main" val="2168056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AC981-2FB3-A375-6F60-84E9D98C37F5}"/>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B7FC3FED-5F3E-4F63-D478-01628FD91461}"/>
              </a:ext>
            </a:extLst>
          </p:cNvPr>
          <p:cNvSpPr>
            <a:spLocks noGrp="1"/>
          </p:cNvSpPr>
          <p:nvPr>
            <p:ph idx="1"/>
          </p:nvPr>
        </p:nvSpPr>
        <p:spPr>
          <a:xfrm>
            <a:off x="1024128" y="2883876"/>
            <a:ext cx="9720073" cy="3425483"/>
          </a:xfrm>
        </p:spPr>
        <p:txBody>
          <a:bodyPr>
            <a:normAutofit/>
          </a:bodyPr>
          <a:lstStyle/>
          <a:p>
            <a:pPr>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Workforces are more diverse than ever </a:t>
            </a:r>
          </a:p>
          <a:p>
            <a:pPr>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Diversity drives innovation and problem solving</a:t>
            </a:r>
          </a:p>
          <a:p>
            <a:pPr>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Global markets demand cultural intelligence </a:t>
            </a:r>
          </a:p>
        </p:txBody>
      </p:sp>
      <p:pic>
        <p:nvPicPr>
          <p:cNvPr id="4" name="Picture 3" descr="A close-up of a text&#10;&#10;Description automatically generated">
            <a:extLst>
              <a:ext uri="{FF2B5EF4-FFF2-40B4-BE49-F238E27FC236}">
                <a16:creationId xmlns:a16="http://schemas.microsoft.com/office/drawing/2014/main" id="{3F3C2579-D4D3-8CDD-0F1F-AFB9A49487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128" y="553974"/>
            <a:ext cx="9600458" cy="2118888"/>
          </a:xfrm>
          <a:prstGeom prst="rect">
            <a:avLst/>
          </a:prstGeom>
        </p:spPr>
      </p:pic>
    </p:spTree>
    <p:extLst>
      <p:ext uri="{BB962C8B-B14F-4D97-AF65-F5344CB8AC3E}">
        <p14:creationId xmlns:p14="http://schemas.microsoft.com/office/powerpoint/2010/main" val="42299915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348234"/>
            <a:ext cx="9720072" cy="1499616"/>
          </a:xfrm>
        </p:spPr>
        <p:txBody>
          <a:bodyPr>
            <a:normAutofit/>
          </a:bodyPr>
          <a:lstStyle/>
          <a:p>
            <a:r>
              <a:rPr lang="en-GB" sz="3500" b="1" dirty="0">
                <a:latin typeface="Times New Roman" panose="02020603050405020304" pitchFamily="18" charset="0"/>
                <a:cs typeface="Times New Roman" panose="02020603050405020304" pitchFamily="18" charset="0"/>
              </a:rPr>
              <a:t>Learning Outcomes and Structure</a:t>
            </a:r>
            <a:endParaRPr lang="en-GB" sz="35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47850"/>
            <a:ext cx="5816600" cy="4422775"/>
          </a:xfrm>
        </p:spPr>
        <p:txBody>
          <a:bodyPr>
            <a:noAutofit/>
          </a:bodyPr>
          <a:lstStyle/>
          <a:p>
            <a:pPr algn="just">
              <a:lnSpc>
                <a:spcPct val="150000"/>
              </a:lnSpc>
            </a:pPr>
            <a:r>
              <a:rPr lang="en-IN" sz="2500" dirty="0">
                <a:latin typeface="Times New Roman" panose="02020603050405020304" pitchFamily="18" charset="0"/>
                <a:cs typeface="Times New Roman" panose="02020603050405020304" pitchFamily="18" charset="0"/>
              </a:rPr>
              <a:t>This presentation is a critical analysis of Emotional Intelligence (EI) and Cultural Intelligence (CQ) with a comparison of theories of leadership and management and application in the instance of multicultural organisations regarding business models and strategic analysis (Sharma, </a:t>
            </a:r>
            <a:r>
              <a:rPr lang="en-IN" sz="2500" dirty="0" err="1">
                <a:latin typeface="Times New Roman" panose="02020603050405020304" pitchFamily="18" charset="0"/>
                <a:cs typeface="Times New Roman" panose="02020603050405020304" pitchFamily="18" charset="0"/>
              </a:rPr>
              <a:t>Goyal</a:t>
            </a:r>
            <a:r>
              <a:rPr lang="en-IN" sz="2500" dirty="0">
                <a:latin typeface="Times New Roman" panose="02020603050405020304" pitchFamily="18" charset="0"/>
                <a:cs typeface="Times New Roman" panose="02020603050405020304" pitchFamily="18" charset="0"/>
              </a:rPr>
              <a:t> and Sharma, 2024).</a:t>
            </a:r>
          </a:p>
        </p:txBody>
      </p:sp>
      <p:pic>
        <p:nvPicPr>
          <p:cNvPr id="4" name="Picture 3"/>
          <p:cNvPicPr>
            <a:picLocks noChangeAspect="1"/>
          </p:cNvPicPr>
          <p:nvPr/>
        </p:nvPicPr>
        <p:blipFill>
          <a:blip r:embed="rId3"/>
          <a:stretch>
            <a:fillRect/>
          </a:stretch>
        </p:blipFill>
        <p:spPr>
          <a:xfrm>
            <a:off x="6908801" y="1825625"/>
            <a:ext cx="4988068" cy="1933575"/>
          </a:xfrm>
          <a:prstGeom prst="rect">
            <a:avLst/>
          </a:prstGeom>
        </p:spPr>
      </p:pic>
      <p:pic>
        <p:nvPicPr>
          <p:cNvPr id="5" name="Picture 4"/>
          <p:cNvPicPr>
            <a:picLocks noChangeAspect="1"/>
          </p:cNvPicPr>
          <p:nvPr/>
        </p:nvPicPr>
        <p:blipFill>
          <a:blip r:embed="rId4"/>
          <a:stretch>
            <a:fillRect/>
          </a:stretch>
        </p:blipFill>
        <p:spPr>
          <a:xfrm>
            <a:off x="6908801" y="3894137"/>
            <a:ext cx="4988068" cy="2175669"/>
          </a:xfrm>
          <a:prstGeom prst="rect">
            <a:avLst/>
          </a:prstGeom>
        </p:spPr>
      </p:pic>
    </p:spTree>
    <p:extLst>
      <p:ext uri="{BB962C8B-B14F-4D97-AF65-F5344CB8AC3E}">
        <p14:creationId xmlns:p14="http://schemas.microsoft.com/office/powerpoint/2010/main" val="36789168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8728" y="326008"/>
            <a:ext cx="9720072" cy="1499616"/>
          </a:xfrm>
        </p:spPr>
        <p:txBody>
          <a:bodyPr>
            <a:normAutofit/>
          </a:bodyPr>
          <a:lstStyle/>
          <a:p>
            <a:r>
              <a:rPr lang="en-GB" sz="3500" b="1" dirty="0">
                <a:latin typeface="Times New Roman" panose="02020603050405020304" pitchFamily="18" charset="0"/>
                <a:cs typeface="Times New Roman" panose="02020603050405020304" pitchFamily="18" charset="0"/>
              </a:rPr>
              <a:t>Define Leadership and Management </a:t>
            </a:r>
            <a:endParaRPr lang="en-GB" sz="35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4"/>
            <a:ext cx="5791200" cy="4473575"/>
          </a:xfrm>
        </p:spPr>
        <p:txBody>
          <a:bodyPr>
            <a:noAutofit/>
          </a:bodyPr>
          <a:lstStyle/>
          <a:p>
            <a:pPr algn="just">
              <a:lnSpc>
                <a:spcPct val="150000"/>
              </a:lnSpc>
            </a:pPr>
            <a:r>
              <a:rPr lang="en-GB" sz="2500" dirty="0">
                <a:latin typeface="Times New Roman" panose="02020603050405020304" pitchFamily="18" charset="0"/>
                <a:cs typeface="Times New Roman" panose="02020603050405020304" pitchFamily="18" charset="0"/>
              </a:rPr>
              <a:t>Leadership is the concept of inspiring and motivating individuals towards a vision, and management is that of planning, organising and controlling resources. Based on multicultural leaders, effective leaders need to be in a position to combine relational and structural levels of coordination (</a:t>
            </a:r>
            <a:r>
              <a:rPr lang="en-GB" sz="2500" dirty="0" err="1">
                <a:latin typeface="Times New Roman" panose="02020603050405020304" pitchFamily="18" charset="0"/>
                <a:cs typeface="Times New Roman" panose="02020603050405020304" pitchFamily="18" charset="0"/>
              </a:rPr>
              <a:t>Wangdi</a:t>
            </a:r>
            <a:r>
              <a:rPr lang="en-GB" sz="2500" dirty="0">
                <a:latin typeface="Times New Roman" panose="02020603050405020304" pitchFamily="18" charset="0"/>
                <a:cs typeface="Times New Roman" panose="02020603050405020304" pitchFamily="18" charset="0"/>
              </a:rPr>
              <a:t> and </a:t>
            </a:r>
            <a:r>
              <a:rPr lang="en-GB" sz="2500" dirty="0" err="1">
                <a:latin typeface="Times New Roman" panose="02020603050405020304" pitchFamily="18" charset="0"/>
                <a:cs typeface="Times New Roman" panose="02020603050405020304" pitchFamily="18" charset="0"/>
              </a:rPr>
              <a:t>Tobgay</a:t>
            </a:r>
            <a:r>
              <a:rPr lang="en-GB" sz="2500" dirty="0">
                <a:latin typeface="Times New Roman" panose="02020603050405020304" pitchFamily="18" charset="0"/>
                <a:cs typeface="Times New Roman" panose="02020603050405020304" pitchFamily="18" charset="0"/>
              </a:rPr>
              <a:t>, 2022).</a:t>
            </a:r>
          </a:p>
        </p:txBody>
      </p:sp>
      <p:pic>
        <p:nvPicPr>
          <p:cNvPr id="4" name="Picture 3"/>
          <p:cNvPicPr>
            <a:picLocks noChangeAspect="1"/>
          </p:cNvPicPr>
          <p:nvPr/>
        </p:nvPicPr>
        <p:blipFill>
          <a:blip r:embed="rId3"/>
          <a:stretch>
            <a:fillRect/>
          </a:stretch>
        </p:blipFill>
        <p:spPr>
          <a:xfrm>
            <a:off x="6858000" y="1825625"/>
            <a:ext cx="4984836" cy="4351338"/>
          </a:xfrm>
          <a:prstGeom prst="rect">
            <a:avLst/>
          </a:prstGeom>
        </p:spPr>
      </p:pic>
    </p:spTree>
    <p:extLst>
      <p:ext uri="{BB962C8B-B14F-4D97-AF65-F5344CB8AC3E}">
        <p14:creationId xmlns:p14="http://schemas.microsoft.com/office/powerpoint/2010/main" val="29676794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470916"/>
            <a:ext cx="9720072" cy="1499616"/>
          </a:xfrm>
        </p:spPr>
        <p:txBody>
          <a:bodyPr>
            <a:normAutofit/>
          </a:bodyPr>
          <a:lstStyle/>
          <a:p>
            <a:r>
              <a:rPr lang="en-GB" sz="3500" b="1" dirty="0">
                <a:latin typeface="Times New Roman" panose="02020603050405020304" pitchFamily="18" charset="0"/>
                <a:cs typeface="Times New Roman" panose="02020603050405020304" pitchFamily="18" charset="0"/>
              </a:rPr>
              <a:t>Classical Management Foundations </a:t>
            </a:r>
            <a:endParaRPr lang="en-GB" sz="35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4"/>
            <a:ext cx="5842000" cy="4549775"/>
          </a:xfrm>
        </p:spPr>
        <p:txBody>
          <a:bodyPr>
            <a:normAutofit/>
          </a:bodyPr>
          <a:lstStyle/>
          <a:p>
            <a:pPr algn="just">
              <a:lnSpc>
                <a:spcPct val="150000"/>
              </a:lnSpc>
            </a:pPr>
            <a:r>
              <a:rPr lang="en-GB" dirty="0">
                <a:latin typeface="Times New Roman" panose="02020603050405020304" pitchFamily="18" charset="0"/>
                <a:cs typeface="Times New Roman" panose="02020603050405020304" pitchFamily="18" charset="0"/>
              </a:rPr>
              <a:t>The theories introduced by </a:t>
            </a:r>
            <a:r>
              <a:rPr lang="en-GB" dirty="0" err="1">
                <a:latin typeface="Times New Roman" panose="02020603050405020304" pitchFamily="18" charset="0"/>
                <a:cs typeface="Times New Roman" panose="02020603050405020304" pitchFamily="18" charset="0"/>
              </a:rPr>
              <a:t>Fayol</a:t>
            </a:r>
            <a:r>
              <a:rPr lang="en-GB" dirty="0">
                <a:latin typeface="Times New Roman" panose="02020603050405020304" pitchFamily="18" charset="0"/>
                <a:cs typeface="Times New Roman" panose="02020603050405020304" pitchFamily="18" charset="0"/>
              </a:rPr>
              <a:t> were the focus on power, unified command, discipline, and equity (</a:t>
            </a:r>
            <a:r>
              <a:rPr lang="en-GB" dirty="0" err="1">
                <a:latin typeface="Times New Roman" panose="02020603050405020304" pitchFamily="18" charset="0"/>
                <a:cs typeface="Times New Roman" panose="02020603050405020304" pitchFamily="18" charset="0"/>
              </a:rPr>
              <a:t>Tidhar</a:t>
            </a:r>
            <a:r>
              <a:rPr lang="en-GB" dirty="0">
                <a:latin typeface="Times New Roman" panose="02020603050405020304" pitchFamily="18" charset="0"/>
                <a:cs typeface="Times New Roman" panose="02020603050405020304" pitchFamily="18" charset="0"/>
              </a:rPr>
              <a:t>, 2023). Despite the usefulness of these mechanistic underpinnings in the organisation structure, thematic leadership of complex organisations in modern organisations, which are emotionally multicultural and multifaceted, is limited.</a:t>
            </a:r>
          </a:p>
        </p:txBody>
      </p:sp>
      <p:pic>
        <p:nvPicPr>
          <p:cNvPr id="4" name="Picture 3"/>
          <p:cNvPicPr>
            <a:picLocks noChangeAspect="1"/>
          </p:cNvPicPr>
          <p:nvPr/>
        </p:nvPicPr>
        <p:blipFill>
          <a:blip r:embed="rId3"/>
          <a:stretch>
            <a:fillRect/>
          </a:stretch>
        </p:blipFill>
        <p:spPr>
          <a:xfrm>
            <a:off x="6934200" y="1825625"/>
            <a:ext cx="5054751" cy="4351338"/>
          </a:xfrm>
          <a:prstGeom prst="rect">
            <a:avLst/>
          </a:prstGeom>
        </p:spPr>
      </p:pic>
    </p:spTree>
    <p:extLst>
      <p:ext uri="{BB962C8B-B14F-4D97-AF65-F5344CB8AC3E}">
        <p14:creationId xmlns:p14="http://schemas.microsoft.com/office/powerpoint/2010/main" val="20447868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1428" y="326008"/>
            <a:ext cx="9720072" cy="1499616"/>
          </a:xfrm>
        </p:spPr>
        <p:txBody>
          <a:bodyPr>
            <a:normAutofit/>
          </a:bodyPr>
          <a:lstStyle/>
          <a:p>
            <a:r>
              <a:rPr lang="en-GB" sz="3500" b="1" dirty="0">
                <a:latin typeface="Times New Roman" panose="02020603050405020304" pitchFamily="18" charset="0"/>
                <a:cs typeface="Times New Roman" panose="02020603050405020304" pitchFamily="18" charset="0"/>
              </a:rPr>
              <a:t>Management Assumptions About People</a:t>
            </a:r>
            <a:endParaRPr lang="en-GB" sz="35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5803900" cy="4351338"/>
          </a:xfrm>
        </p:spPr>
        <p:txBody>
          <a:bodyPr>
            <a:noAutofit/>
          </a:bodyPr>
          <a:lstStyle/>
          <a:p>
            <a:pPr algn="just">
              <a:lnSpc>
                <a:spcPct val="150000"/>
              </a:lnSpc>
            </a:pPr>
            <a:r>
              <a:rPr lang="en-GB" sz="2500" dirty="0">
                <a:latin typeface="Times New Roman" panose="02020603050405020304" pitchFamily="18" charset="0"/>
                <a:cs typeface="Times New Roman" panose="02020603050405020304" pitchFamily="18" charset="0"/>
              </a:rPr>
              <a:t>Theory X by McGregor says that the employees must be controlled, and Theory Y takes that the employees must be given intrinsic permission and trust (</a:t>
            </a:r>
            <a:r>
              <a:rPr lang="en-GB" sz="2500" dirty="0" err="1">
                <a:latin typeface="Times New Roman" panose="02020603050405020304" pitchFamily="18" charset="0"/>
                <a:cs typeface="Times New Roman" panose="02020603050405020304" pitchFamily="18" charset="0"/>
              </a:rPr>
              <a:t>Bwalya</a:t>
            </a:r>
            <a:r>
              <a:rPr lang="en-GB" sz="2500" dirty="0">
                <a:latin typeface="Times New Roman" panose="02020603050405020304" pitchFamily="18" charset="0"/>
                <a:cs typeface="Times New Roman" panose="02020603050405020304" pitchFamily="18" charset="0"/>
              </a:rPr>
              <a:t>, 2023). Theory Z by </a:t>
            </a:r>
            <a:r>
              <a:rPr lang="en-GB" sz="2500" dirty="0" err="1">
                <a:latin typeface="Times New Roman" panose="02020603050405020304" pitchFamily="18" charset="0"/>
                <a:cs typeface="Times New Roman" panose="02020603050405020304" pitchFamily="18" charset="0"/>
              </a:rPr>
              <a:t>Ouchi</a:t>
            </a:r>
            <a:r>
              <a:rPr lang="en-GB" sz="2500" dirty="0">
                <a:latin typeface="Times New Roman" panose="02020603050405020304" pitchFamily="18" charset="0"/>
                <a:cs typeface="Times New Roman" panose="02020603050405020304" pitchFamily="18" charset="0"/>
              </a:rPr>
              <a:t> is more founded on collectivism and long-term commitment, which is more consistent with the multicultural leadership ideology.</a:t>
            </a:r>
          </a:p>
        </p:txBody>
      </p:sp>
      <p:pic>
        <p:nvPicPr>
          <p:cNvPr id="4" name="Picture 3"/>
          <p:cNvPicPr>
            <a:picLocks noChangeAspect="1"/>
          </p:cNvPicPr>
          <p:nvPr/>
        </p:nvPicPr>
        <p:blipFill>
          <a:blip r:embed="rId3"/>
          <a:stretch>
            <a:fillRect/>
          </a:stretch>
        </p:blipFill>
        <p:spPr>
          <a:xfrm>
            <a:off x="6794500" y="2019300"/>
            <a:ext cx="5070569" cy="4063999"/>
          </a:xfrm>
          <a:prstGeom prst="rect">
            <a:avLst/>
          </a:prstGeom>
        </p:spPr>
      </p:pic>
    </p:spTree>
    <p:extLst>
      <p:ext uri="{BB962C8B-B14F-4D97-AF65-F5344CB8AC3E}">
        <p14:creationId xmlns:p14="http://schemas.microsoft.com/office/powerpoint/2010/main" val="3319111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326009"/>
            <a:ext cx="9720072" cy="1499616"/>
          </a:xfrm>
        </p:spPr>
        <p:txBody>
          <a:bodyPr>
            <a:normAutofit/>
          </a:bodyPr>
          <a:lstStyle/>
          <a:p>
            <a:r>
              <a:rPr lang="en-GB" sz="3500" b="1" dirty="0">
                <a:latin typeface="Times New Roman" panose="02020603050405020304" pitchFamily="18" charset="0"/>
                <a:cs typeface="Times New Roman" panose="02020603050405020304" pitchFamily="18" charset="0"/>
              </a:rPr>
              <a:t>Leadership Styles Spectrum </a:t>
            </a:r>
          </a:p>
        </p:txBody>
      </p:sp>
      <p:sp>
        <p:nvSpPr>
          <p:cNvPr id="3" name="Content Placeholder 2"/>
          <p:cNvSpPr>
            <a:spLocks noGrp="1"/>
          </p:cNvSpPr>
          <p:nvPr>
            <p:ph idx="1"/>
          </p:nvPr>
        </p:nvSpPr>
        <p:spPr>
          <a:xfrm>
            <a:off x="838200" y="1825625"/>
            <a:ext cx="5880100" cy="4351338"/>
          </a:xfrm>
        </p:spPr>
        <p:txBody>
          <a:bodyPr>
            <a:normAutofit/>
          </a:bodyPr>
          <a:lstStyle/>
          <a:p>
            <a:pPr algn="just">
              <a:lnSpc>
                <a:spcPct val="160000"/>
              </a:lnSpc>
            </a:pPr>
            <a:r>
              <a:rPr lang="en-IN" dirty="0">
                <a:latin typeface="Times New Roman" panose="02020603050405020304" pitchFamily="18" charset="0"/>
                <a:cs typeface="Times New Roman" panose="02020603050405020304" pitchFamily="18" charset="0"/>
              </a:rPr>
              <a:t>The autocratic leadership puts every power on the shoulders of one person, the democratic leadership approves the involvement of the followers, the transformational leadership questions change, and the leader-servant leadership promotes the development of servants (Singh, </a:t>
            </a:r>
            <a:r>
              <a:rPr lang="en-IN" dirty="0" err="1">
                <a:latin typeface="Times New Roman" panose="02020603050405020304" pitchFamily="18" charset="0"/>
                <a:cs typeface="Times New Roman" panose="02020603050405020304" pitchFamily="18" charset="0"/>
              </a:rPr>
              <a:t>Prabhakar</a:t>
            </a:r>
            <a:r>
              <a:rPr lang="en-IN" dirty="0">
                <a:latin typeface="Times New Roman" panose="02020603050405020304" pitchFamily="18" charset="0"/>
                <a:cs typeface="Times New Roman" panose="02020603050405020304" pitchFamily="18" charset="0"/>
              </a:rPr>
              <a:t> and Kiran, 2022). Multicultural workplaces normally have a participative and relational work style.</a:t>
            </a:r>
          </a:p>
        </p:txBody>
      </p:sp>
      <p:pic>
        <p:nvPicPr>
          <p:cNvPr id="4" name="Picture 3"/>
          <p:cNvPicPr>
            <a:picLocks noChangeAspect="1"/>
          </p:cNvPicPr>
          <p:nvPr/>
        </p:nvPicPr>
        <p:blipFill>
          <a:blip r:embed="rId3"/>
          <a:stretch>
            <a:fillRect/>
          </a:stretch>
        </p:blipFill>
        <p:spPr>
          <a:xfrm>
            <a:off x="6985000" y="1825625"/>
            <a:ext cx="4861041" cy="4351338"/>
          </a:xfrm>
          <a:prstGeom prst="rect">
            <a:avLst/>
          </a:prstGeom>
        </p:spPr>
      </p:pic>
    </p:spTree>
    <p:extLst>
      <p:ext uri="{BB962C8B-B14F-4D97-AF65-F5344CB8AC3E}">
        <p14:creationId xmlns:p14="http://schemas.microsoft.com/office/powerpoint/2010/main" val="21707730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6828" y="326008"/>
            <a:ext cx="9720072" cy="1499616"/>
          </a:xfrm>
        </p:spPr>
        <p:txBody>
          <a:bodyPr>
            <a:normAutofit/>
          </a:bodyPr>
          <a:lstStyle/>
          <a:p>
            <a:r>
              <a:rPr lang="en-GB" sz="3500" b="1" dirty="0">
                <a:latin typeface="Times New Roman" panose="02020603050405020304" pitchFamily="18" charset="0"/>
                <a:cs typeface="Times New Roman" panose="02020603050405020304" pitchFamily="18" charset="0"/>
              </a:rPr>
              <a:t>Emotional Intelligence (EI): Concept and Model </a:t>
            </a:r>
            <a:endParaRPr lang="en-GB" sz="35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5753100" cy="4351338"/>
          </a:xfrm>
        </p:spPr>
        <p:txBody>
          <a:bodyPr>
            <a:noAutofit/>
          </a:bodyPr>
          <a:lstStyle/>
          <a:p>
            <a:pPr algn="just">
              <a:lnSpc>
                <a:spcPct val="150000"/>
              </a:lnSpc>
            </a:pPr>
            <a:r>
              <a:rPr lang="en-GB" sz="2500" dirty="0">
                <a:latin typeface="Times New Roman" panose="02020603050405020304" pitchFamily="18" charset="0"/>
                <a:cs typeface="Times New Roman" panose="02020603050405020304" pitchFamily="18" charset="0"/>
              </a:rPr>
              <a:t>Emotional intelligence, created by Goleman, comprises self-awareness, self-regulation, motivation, empathy and social skills, which assist leaders in controlling emotions, as well as the creation of trust and reinforcement of relationships among teams (Husain et al., 2022).</a:t>
            </a:r>
          </a:p>
        </p:txBody>
      </p:sp>
      <p:pic>
        <p:nvPicPr>
          <p:cNvPr id="4" name="Picture 3"/>
          <p:cNvPicPr>
            <a:picLocks noChangeAspect="1"/>
          </p:cNvPicPr>
          <p:nvPr/>
        </p:nvPicPr>
        <p:blipFill>
          <a:blip r:embed="rId3"/>
          <a:stretch>
            <a:fillRect/>
          </a:stretch>
        </p:blipFill>
        <p:spPr>
          <a:xfrm>
            <a:off x="6832599" y="1825624"/>
            <a:ext cx="4965701" cy="4562475"/>
          </a:xfrm>
          <a:prstGeom prst="rect">
            <a:avLst/>
          </a:prstGeom>
        </p:spPr>
      </p:pic>
    </p:spTree>
    <p:extLst>
      <p:ext uri="{BB962C8B-B14F-4D97-AF65-F5344CB8AC3E}">
        <p14:creationId xmlns:p14="http://schemas.microsoft.com/office/powerpoint/2010/main" val="37348304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326009"/>
            <a:ext cx="9720072" cy="1499616"/>
          </a:xfrm>
        </p:spPr>
        <p:txBody>
          <a:bodyPr>
            <a:normAutofit/>
          </a:bodyPr>
          <a:lstStyle/>
          <a:p>
            <a:r>
              <a:rPr lang="en-GB" sz="3500" b="1" dirty="0">
                <a:latin typeface="Times New Roman" panose="02020603050405020304" pitchFamily="18" charset="0"/>
                <a:cs typeface="Times New Roman" panose="02020603050405020304" pitchFamily="18" charset="0"/>
              </a:rPr>
              <a:t>Critical Evaluation of EI </a:t>
            </a:r>
            <a:endParaRPr lang="en-GB" sz="35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5880100" cy="4351338"/>
          </a:xfrm>
        </p:spPr>
        <p:txBody>
          <a:bodyPr>
            <a:normAutofit/>
          </a:bodyPr>
          <a:lstStyle/>
          <a:p>
            <a:pPr algn="just">
              <a:lnSpc>
                <a:spcPct val="150000"/>
              </a:lnSpc>
            </a:pPr>
            <a:r>
              <a:rPr lang="en-IN" sz="2500" dirty="0">
                <a:latin typeface="Times New Roman" panose="02020603050405020304" pitchFamily="18" charset="0"/>
                <a:cs typeface="Times New Roman" panose="02020603050405020304" pitchFamily="18" charset="0"/>
              </a:rPr>
              <a:t>EI improves trust, engagement and conflict management, but not measurement validity. Overlap among personality traits has also been raised, as well as cultural bias. EI is effective and not adequate (Paul, 2021).</a:t>
            </a:r>
          </a:p>
        </p:txBody>
      </p:sp>
      <p:pic>
        <p:nvPicPr>
          <p:cNvPr id="4" name="Picture 3"/>
          <p:cNvPicPr>
            <a:picLocks noChangeAspect="1"/>
          </p:cNvPicPr>
          <p:nvPr/>
        </p:nvPicPr>
        <p:blipFill>
          <a:blip r:embed="rId3"/>
          <a:stretch>
            <a:fillRect/>
          </a:stretch>
        </p:blipFill>
        <p:spPr>
          <a:xfrm>
            <a:off x="6934200" y="1825625"/>
            <a:ext cx="4940300" cy="4351338"/>
          </a:xfrm>
          <a:prstGeom prst="rect">
            <a:avLst/>
          </a:prstGeom>
        </p:spPr>
      </p:pic>
    </p:spTree>
    <p:extLst>
      <p:ext uri="{BB962C8B-B14F-4D97-AF65-F5344CB8AC3E}">
        <p14:creationId xmlns:p14="http://schemas.microsoft.com/office/powerpoint/2010/main" val="14827313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326009"/>
            <a:ext cx="9720072" cy="1499616"/>
          </a:xfrm>
        </p:spPr>
        <p:txBody>
          <a:bodyPr>
            <a:normAutofit/>
          </a:bodyPr>
          <a:lstStyle/>
          <a:p>
            <a:r>
              <a:rPr lang="en-GB" sz="3500" b="1" dirty="0">
                <a:latin typeface="Times New Roman" panose="02020603050405020304" pitchFamily="18" charset="0"/>
                <a:cs typeface="Times New Roman" panose="02020603050405020304" pitchFamily="18" charset="0"/>
              </a:rPr>
              <a:t>Cultural Intelligence (CQ): Concept and Model </a:t>
            </a:r>
            <a:endParaRPr lang="en-GB" sz="35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5689600" cy="4351338"/>
          </a:xfrm>
        </p:spPr>
        <p:txBody>
          <a:bodyPr>
            <a:normAutofit/>
          </a:bodyPr>
          <a:lstStyle/>
          <a:p>
            <a:pPr algn="just">
              <a:lnSpc>
                <a:spcPct val="160000"/>
              </a:lnSpc>
            </a:pPr>
            <a:r>
              <a:rPr lang="en-GB" dirty="0">
                <a:latin typeface="Times New Roman" panose="02020603050405020304" pitchFamily="18" charset="0"/>
                <a:cs typeface="Times New Roman" panose="02020603050405020304" pitchFamily="18" charset="0"/>
              </a:rPr>
              <a:t>Cultural Intelligence may be defined as having the capability of being able to work within cross-cultural relationships. They are speaking about adaptive leadership (Jackson, 2023). </a:t>
            </a:r>
            <a:r>
              <a:rPr lang="en-GB" dirty="0" err="1">
                <a:latin typeface="Times New Roman" panose="02020603050405020304" pitchFamily="18" charset="0"/>
                <a:cs typeface="Times New Roman" panose="02020603050405020304" pitchFamily="18" charset="0"/>
              </a:rPr>
              <a:t>Earley</a:t>
            </a:r>
            <a:r>
              <a:rPr lang="en-GB" dirty="0">
                <a:latin typeface="Times New Roman" panose="02020603050405020304" pitchFamily="18" charset="0"/>
                <a:cs typeface="Times New Roman" panose="02020603050405020304" pitchFamily="18" charset="0"/>
              </a:rPr>
              <a:t> and </a:t>
            </a:r>
            <a:r>
              <a:rPr lang="en-GB" dirty="0" err="1">
                <a:latin typeface="Times New Roman" panose="02020603050405020304" pitchFamily="18" charset="0"/>
                <a:cs typeface="Times New Roman" panose="02020603050405020304" pitchFamily="18" charset="0"/>
              </a:rPr>
              <a:t>Ang</a:t>
            </a:r>
            <a:r>
              <a:rPr lang="en-GB" dirty="0">
                <a:latin typeface="Times New Roman" panose="02020603050405020304" pitchFamily="18" charset="0"/>
                <a:cs typeface="Times New Roman" panose="02020603050405020304" pitchFamily="18" charset="0"/>
              </a:rPr>
              <a:t> focus on metacognitive, cognitive, motivational and behavioural aspects that give adaptive leadership a decent description in various contexts.</a:t>
            </a:r>
          </a:p>
        </p:txBody>
      </p:sp>
      <p:pic>
        <p:nvPicPr>
          <p:cNvPr id="4" name="Picture 3"/>
          <p:cNvPicPr>
            <a:picLocks noChangeAspect="1"/>
          </p:cNvPicPr>
          <p:nvPr/>
        </p:nvPicPr>
        <p:blipFill>
          <a:blip r:embed="rId3"/>
          <a:stretch>
            <a:fillRect/>
          </a:stretch>
        </p:blipFill>
        <p:spPr>
          <a:xfrm>
            <a:off x="6756401" y="1825625"/>
            <a:ext cx="5102314" cy="4351338"/>
          </a:xfrm>
          <a:prstGeom prst="rect">
            <a:avLst/>
          </a:prstGeom>
        </p:spPr>
      </p:pic>
    </p:spTree>
    <p:extLst>
      <p:ext uri="{BB962C8B-B14F-4D97-AF65-F5344CB8AC3E}">
        <p14:creationId xmlns:p14="http://schemas.microsoft.com/office/powerpoint/2010/main" val="42420716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3328" y="326009"/>
            <a:ext cx="9720072" cy="1499616"/>
          </a:xfrm>
        </p:spPr>
        <p:txBody>
          <a:bodyPr>
            <a:normAutofit/>
          </a:bodyPr>
          <a:lstStyle/>
          <a:p>
            <a:r>
              <a:rPr lang="en-GB" sz="3500" b="1" dirty="0">
                <a:latin typeface="Times New Roman" panose="02020603050405020304" pitchFamily="18" charset="0"/>
                <a:cs typeface="Times New Roman" panose="02020603050405020304" pitchFamily="18" charset="0"/>
              </a:rPr>
              <a:t>Critical Evaluation of CQ</a:t>
            </a:r>
          </a:p>
        </p:txBody>
      </p:sp>
      <p:sp>
        <p:nvSpPr>
          <p:cNvPr id="3" name="Content Placeholder 2"/>
          <p:cNvSpPr>
            <a:spLocks noGrp="1"/>
          </p:cNvSpPr>
          <p:nvPr>
            <p:ph idx="1"/>
          </p:nvPr>
        </p:nvSpPr>
        <p:spPr>
          <a:xfrm>
            <a:off x="838200" y="1825625"/>
            <a:ext cx="5880100" cy="4351338"/>
          </a:xfrm>
        </p:spPr>
        <p:txBody>
          <a:bodyPr>
            <a:normAutofit/>
          </a:bodyPr>
          <a:lstStyle/>
          <a:p>
            <a:pPr algn="just">
              <a:lnSpc>
                <a:spcPct val="150000"/>
              </a:lnSpc>
            </a:pPr>
            <a:r>
              <a:rPr lang="en-GB" sz="2500" dirty="0">
                <a:latin typeface="Times New Roman" panose="02020603050405020304" pitchFamily="18" charset="0"/>
                <a:cs typeface="Times New Roman" panose="02020603050405020304" pitchFamily="18" charset="0"/>
              </a:rPr>
              <a:t>Cultural intelligence facilitates cross-cultural elasticity at the cost of stereotyping and veneer competence (</a:t>
            </a:r>
            <a:r>
              <a:rPr lang="en-GB" sz="2500" dirty="0" err="1">
                <a:latin typeface="Times New Roman" panose="02020603050405020304" pitchFamily="18" charset="0"/>
                <a:cs typeface="Times New Roman" panose="02020603050405020304" pitchFamily="18" charset="0"/>
              </a:rPr>
              <a:t>Binsaeed</a:t>
            </a:r>
            <a:r>
              <a:rPr lang="en-GB" sz="2500" dirty="0">
                <a:latin typeface="Times New Roman" panose="02020603050405020304" pitchFamily="18" charset="0"/>
                <a:cs typeface="Times New Roman" panose="02020603050405020304" pitchFamily="18" charset="0"/>
              </a:rPr>
              <a:t> et al., 2023). The process of developing can be achieved through participation of long term experiences studies rather than academic education.</a:t>
            </a:r>
          </a:p>
        </p:txBody>
      </p:sp>
      <p:pic>
        <p:nvPicPr>
          <p:cNvPr id="4" name="Picture 3"/>
          <p:cNvPicPr>
            <a:picLocks noChangeAspect="1"/>
          </p:cNvPicPr>
          <p:nvPr/>
        </p:nvPicPr>
        <p:blipFill>
          <a:blip r:embed="rId3"/>
          <a:stretch>
            <a:fillRect/>
          </a:stretch>
        </p:blipFill>
        <p:spPr>
          <a:xfrm>
            <a:off x="6934200" y="1825625"/>
            <a:ext cx="4940300" cy="4351338"/>
          </a:xfrm>
          <a:prstGeom prst="rect">
            <a:avLst/>
          </a:prstGeom>
        </p:spPr>
      </p:pic>
    </p:spTree>
    <p:extLst>
      <p:ext uri="{BB962C8B-B14F-4D97-AF65-F5344CB8AC3E}">
        <p14:creationId xmlns:p14="http://schemas.microsoft.com/office/powerpoint/2010/main" val="4047791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326009"/>
            <a:ext cx="9720072" cy="1499616"/>
          </a:xfrm>
        </p:spPr>
        <p:txBody>
          <a:bodyPr>
            <a:normAutofit/>
          </a:bodyPr>
          <a:lstStyle/>
          <a:p>
            <a:r>
              <a:rPr lang="en-GB" sz="3500" b="1" dirty="0">
                <a:latin typeface="Times New Roman" panose="02020603050405020304" pitchFamily="18" charset="0"/>
                <a:cs typeface="Times New Roman" panose="02020603050405020304" pitchFamily="18" charset="0"/>
              </a:rPr>
              <a:t>Integrating EI, CQ, and Leadership Styles </a:t>
            </a:r>
          </a:p>
        </p:txBody>
      </p:sp>
      <p:sp>
        <p:nvSpPr>
          <p:cNvPr id="3" name="Content Placeholder 2"/>
          <p:cNvSpPr>
            <a:spLocks noGrp="1"/>
          </p:cNvSpPr>
          <p:nvPr>
            <p:ph idx="1"/>
          </p:nvPr>
        </p:nvSpPr>
        <p:spPr>
          <a:xfrm>
            <a:off x="838200" y="1825625"/>
            <a:ext cx="5829300" cy="4351338"/>
          </a:xfrm>
        </p:spPr>
        <p:txBody>
          <a:bodyPr>
            <a:normAutofit/>
          </a:bodyPr>
          <a:lstStyle/>
          <a:p>
            <a:pPr algn="just">
              <a:lnSpc>
                <a:spcPct val="160000"/>
              </a:lnSpc>
            </a:pPr>
            <a:r>
              <a:rPr lang="en-GB" dirty="0">
                <a:latin typeface="Times New Roman" panose="02020603050405020304" pitchFamily="18" charset="0"/>
                <a:cs typeface="Times New Roman" panose="02020603050405020304" pitchFamily="18" charset="0"/>
              </a:rPr>
              <a:t>Emotional intelligence believes in servant and democratic leadership since it enables leadership to be empathetic and trustworthy. Cultural intelligence also increases the transformational and participative leadership in the form of flexibility (</a:t>
            </a:r>
            <a:r>
              <a:rPr lang="en-GB" dirty="0" err="1">
                <a:latin typeface="Times New Roman" panose="02020603050405020304" pitchFamily="18" charset="0"/>
                <a:cs typeface="Times New Roman" panose="02020603050405020304" pitchFamily="18" charset="0"/>
              </a:rPr>
              <a:t>Tayşir</a:t>
            </a:r>
            <a:r>
              <a:rPr lang="en-GB" dirty="0">
                <a:latin typeface="Times New Roman" panose="02020603050405020304" pitchFamily="18" charset="0"/>
                <a:cs typeface="Times New Roman" panose="02020603050405020304" pitchFamily="18" charset="0"/>
              </a:rPr>
              <a:t>, 2025). Autocratic leadership lacks a relational style, which is needed in multicultural organisations.</a:t>
            </a:r>
          </a:p>
        </p:txBody>
      </p:sp>
      <p:pic>
        <p:nvPicPr>
          <p:cNvPr id="4" name="Picture 3"/>
          <p:cNvPicPr>
            <a:picLocks noChangeAspect="1"/>
          </p:cNvPicPr>
          <p:nvPr/>
        </p:nvPicPr>
        <p:blipFill>
          <a:blip r:embed="rId3"/>
          <a:stretch>
            <a:fillRect/>
          </a:stretch>
        </p:blipFill>
        <p:spPr>
          <a:xfrm>
            <a:off x="7023100" y="1690688"/>
            <a:ext cx="4762500" cy="4486275"/>
          </a:xfrm>
          <a:prstGeom prst="rect">
            <a:avLst/>
          </a:prstGeom>
        </p:spPr>
      </p:pic>
    </p:spTree>
    <p:extLst>
      <p:ext uri="{BB962C8B-B14F-4D97-AF65-F5344CB8AC3E}">
        <p14:creationId xmlns:p14="http://schemas.microsoft.com/office/powerpoint/2010/main" val="25024463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32816"/>
            <a:ext cx="9720072" cy="1499616"/>
          </a:xfrm>
        </p:spPr>
        <p:txBody>
          <a:bodyPr>
            <a:normAutofit/>
          </a:bodyPr>
          <a:lstStyle/>
          <a:p>
            <a:r>
              <a:rPr lang="en-GB" sz="3500" b="1" dirty="0">
                <a:latin typeface="Times New Roman" panose="02020603050405020304" pitchFamily="18" charset="0"/>
                <a:cs typeface="Times New Roman" panose="02020603050405020304" pitchFamily="18" charset="0"/>
              </a:rPr>
              <a:t>Business Examples (Google and Microsoft)</a:t>
            </a:r>
            <a:endParaRPr lang="en-GB" sz="35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5613400" cy="4351338"/>
          </a:xfrm>
        </p:spPr>
        <p:txBody>
          <a:bodyPr>
            <a:normAutofit/>
          </a:bodyPr>
          <a:lstStyle/>
          <a:p>
            <a:pPr algn="just">
              <a:lnSpc>
                <a:spcPct val="150000"/>
              </a:lnSpc>
            </a:pPr>
            <a:r>
              <a:rPr lang="en-GB" sz="2500" dirty="0">
                <a:latin typeface="Times New Roman" panose="02020603050405020304" pitchFamily="18" charset="0"/>
                <a:cs typeface="Times New Roman" panose="02020603050405020304" pitchFamily="18" charset="0"/>
              </a:rPr>
              <a:t>Emotionally intelligent leadership facilitates psychological safety at Google. The transformation by Microsoft is transformational, and the strategic virtue of relational intelligence is portrayed through the empathetic approach (</a:t>
            </a:r>
            <a:r>
              <a:rPr lang="en-GB" sz="2500" dirty="0" err="1">
                <a:latin typeface="Times New Roman" panose="02020603050405020304" pitchFamily="18" charset="0"/>
                <a:cs typeface="Times New Roman" panose="02020603050405020304" pitchFamily="18" charset="0"/>
              </a:rPr>
              <a:t>Wangdi</a:t>
            </a:r>
            <a:r>
              <a:rPr lang="en-GB" sz="2500" dirty="0">
                <a:latin typeface="Times New Roman" panose="02020603050405020304" pitchFamily="18" charset="0"/>
                <a:cs typeface="Times New Roman" panose="02020603050405020304" pitchFamily="18" charset="0"/>
              </a:rPr>
              <a:t> and </a:t>
            </a:r>
            <a:r>
              <a:rPr lang="en-GB" sz="2500" dirty="0" err="1">
                <a:latin typeface="Times New Roman" panose="02020603050405020304" pitchFamily="18" charset="0"/>
                <a:cs typeface="Times New Roman" panose="02020603050405020304" pitchFamily="18" charset="0"/>
              </a:rPr>
              <a:t>Tobgay</a:t>
            </a:r>
            <a:r>
              <a:rPr lang="en-GB" sz="2500" dirty="0">
                <a:latin typeface="Times New Roman" panose="02020603050405020304" pitchFamily="18" charset="0"/>
                <a:cs typeface="Times New Roman" panose="02020603050405020304" pitchFamily="18" charset="0"/>
              </a:rPr>
              <a:t>, 2022).</a:t>
            </a:r>
          </a:p>
        </p:txBody>
      </p:sp>
      <p:pic>
        <p:nvPicPr>
          <p:cNvPr id="4" name="Picture 3"/>
          <p:cNvPicPr>
            <a:picLocks noChangeAspect="1"/>
          </p:cNvPicPr>
          <p:nvPr/>
        </p:nvPicPr>
        <p:blipFill>
          <a:blip r:embed="rId3"/>
          <a:stretch>
            <a:fillRect/>
          </a:stretch>
        </p:blipFill>
        <p:spPr>
          <a:xfrm>
            <a:off x="6756400" y="1825625"/>
            <a:ext cx="5000761" cy="4249813"/>
          </a:xfrm>
          <a:prstGeom prst="rect">
            <a:avLst/>
          </a:prstGeom>
        </p:spPr>
      </p:pic>
    </p:spTree>
    <p:extLst>
      <p:ext uri="{BB962C8B-B14F-4D97-AF65-F5344CB8AC3E}">
        <p14:creationId xmlns:p14="http://schemas.microsoft.com/office/powerpoint/2010/main" val="9972649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26009"/>
            <a:ext cx="9720072" cy="1499616"/>
          </a:xfrm>
        </p:spPr>
        <p:txBody>
          <a:bodyPr>
            <a:normAutofit/>
          </a:bodyPr>
          <a:lstStyle/>
          <a:p>
            <a:r>
              <a:rPr lang="en-GB" sz="3500" b="1" dirty="0">
                <a:latin typeface="Times New Roman" panose="02020603050405020304" pitchFamily="18" charset="0"/>
                <a:cs typeface="Times New Roman" panose="02020603050405020304" pitchFamily="18" charset="0"/>
              </a:rPr>
              <a:t>Business Examples (Starbucks and Airbnb)</a:t>
            </a:r>
            <a:endParaRPr lang="en-GB" sz="35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5880100" cy="4351338"/>
          </a:xfrm>
        </p:spPr>
        <p:txBody>
          <a:bodyPr>
            <a:noAutofit/>
          </a:bodyPr>
          <a:lstStyle/>
          <a:p>
            <a:pPr algn="just">
              <a:lnSpc>
                <a:spcPct val="170000"/>
              </a:lnSpc>
            </a:pPr>
            <a:r>
              <a:rPr lang="en-GB" sz="2500" dirty="0">
                <a:latin typeface="Times New Roman" panose="02020603050405020304" pitchFamily="18" charset="0"/>
                <a:cs typeface="Times New Roman" panose="02020603050405020304" pitchFamily="18" charset="0"/>
              </a:rPr>
              <a:t>Starbucks also trusts the cultural competency training. Airbnb increased its management in dealing with the problem of discrimination, and they demonstrate that Cultural Intelligence will assist in raising the standards of international legitimacy (</a:t>
            </a:r>
            <a:r>
              <a:rPr lang="en-GB" sz="2500" dirty="0" err="1">
                <a:latin typeface="Times New Roman" panose="02020603050405020304" pitchFamily="18" charset="0"/>
                <a:cs typeface="Times New Roman" panose="02020603050405020304" pitchFamily="18" charset="0"/>
              </a:rPr>
              <a:t>Tidhar</a:t>
            </a:r>
            <a:r>
              <a:rPr lang="en-GB" sz="2500" dirty="0">
                <a:latin typeface="Times New Roman" panose="02020603050405020304" pitchFamily="18" charset="0"/>
                <a:cs typeface="Times New Roman" panose="02020603050405020304" pitchFamily="18" charset="0"/>
              </a:rPr>
              <a:t>, 2023).</a:t>
            </a:r>
          </a:p>
        </p:txBody>
      </p:sp>
      <p:pic>
        <p:nvPicPr>
          <p:cNvPr id="4" name="Picture 3"/>
          <p:cNvPicPr>
            <a:picLocks noChangeAspect="1"/>
          </p:cNvPicPr>
          <p:nvPr/>
        </p:nvPicPr>
        <p:blipFill>
          <a:blip r:embed="rId3"/>
          <a:stretch>
            <a:fillRect/>
          </a:stretch>
        </p:blipFill>
        <p:spPr>
          <a:xfrm>
            <a:off x="6908801" y="1825625"/>
            <a:ext cx="4962592" cy="2140060"/>
          </a:xfrm>
          <a:prstGeom prst="rect">
            <a:avLst/>
          </a:prstGeom>
        </p:spPr>
      </p:pic>
      <p:pic>
        <p:nvPicPr>
          <p:cNvPr id="5" name="Picture 4"/>
          <p:cNvPicPr>
            <a:picLocks noChangeAspect="1"/>
          </p:cNvPicPr>
          <p:nvPr/>
        </p:nvPicPr>
        <p:blipFill>
          <a:blip r:embed="rId4"/>
          <a:stretch>
            <a:fillRect/>
          </a:stretch>
        </p:blipFill>
        <p:spPr>
          <a:xfrm>
            <a:off x="6908801" y="4113107"/>
            <a:ext cx="4962592" cy="2063856"/>
          </a:xfrm>
          <a:prstGeom prst="rect">
            <a:avLst/>
          </a:prstGeom>
        </p:spPr>
      </p:pic>
    </p:spTree>
    <p:extLst>
      <p:ext uri="{BB962C8B-B14F-4D97-AF65-F5344CB8AC3E}">
        <p14:creationId xmlns:p14="http://schemas.microsoft.com/office/powerpoint/2010/main" val="7947514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32816"/>
            <a:ext cx="9720072" cy="1499616"/>
          </a:xfrm>
        </p:spPr>
        <p:txBody>
          <a:bodyPr>
            <a:normAutofit/>
          </a:bodyPr>
          <a:lstStyle/>
          <a:p>
            <a:r>
              <a:rPr lang="en-GB" sz="3500" b="1" dirty="0">
                <a:latin typeface="Times New Roman" panose="02020603050405020304" pitchFamily="18" charset="0"/>
                <a:cs typeface="Times New Roman" panose="02020603050405020304" pitchFamily="18" charset="0"/>
              </a:rPr>
              <a:t>Strategy Design and Implementation </a:t>
            </a:r>
            <a:endParaRPr lang="en-GB" sz="35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4"/>
            <a:ext cx="5791200" cy="4549775"/>
          </a:xfrm>
        </p:spPr>
        <p:txBody>
          <a:bodyPr>
            <a:normAutofit/>
          </a:bodyPr>
          <a:lstStyle/>
          <a:p>
            <a:pPr algn="just">
              <a:lnSpc>
                <a:spcPct val="150000"/>
              </a:lnSpc>
            </a:pPr>
            <a:r>
              <a:rPr lang="en-GB" sz="2500" dirty="0">
                <a:latin typeface="Times New Roman" panose="02020603050405020304" pitchFamily="18" charset="0"/>
                <a:cs typeface="Times New Roman" panose="02020603050405020304" pitchFamily="18" charset="0"/>
              </a:rPr>
              <a:t>The methods that organisations would use to incorporate EI and CQ would be through recruitment of employees, Leadership development programs, cross-cultural experience and performance systems based on the incorporation of behaviours (</a:t>
            </a:r>
            <a:r>
              <a:rPr lang="en-GB" sz="2500" dirty="0" err="1">
                <a:latin typeface="Times New Roman" panose="02020603050405020304" pitchFamily="18" charset="0"/>
                <a:cs typeface="Times New Roman" panose="02020603050405020304" pitchFamily="18" charset="0"/>
              </a:rPr>
              <a:t>Bwalya</a:t>
            </a:r>
            <a:r>
              <a:rPr lang="en-GB" sz="2500" dirty="0">
                <a:latin typeface="Times New Roman" panose="02020603050405020304" pitchFamily="18" charset="0"/>
                <a:cs typeface="Times New Roman" panose="02020603050405020304" pitchFamily="18" charset="0"/>
              </a:rPr>
              <a:t>, 2023).</a:t>
            </a:r>
          </a:p>
        </p:txBody>
      </p:sp>
      <p:pic>
        <p:nvPicPr>
          <p:cNvPr id="4" name="Picture 3"/>
          <p:cNvPicPr>
            <a:picLocks noChangeAspect="1"/>
          </p:cNvPicPr>
          <p:nvPr/>
        </p:nvPicPr>
        <p:blipFill>
          <a:blip r:embed="rId3"/>
          <a:stretch>
            <a:fillRect/>
          </a:stretch>
        </p:blipFill>
        <p:spPr>
          <a:xfrm>
            <a:off x="6858000" y="1825625"/>
            <a:ext cx="5061085" cy="4351338"/>
          </a:xfrm>
          <a:prstGeom prst="rect">
            <a:avLst/>
          </a:prstGeom>
        </p:spPr>
      </p:pic>
    </p:spTree>
    <p:extLst>
      <p:ext uri="{BB962C8B-B14F-4D97-AF65-F5344CB8AC3E}">
        <p14:creationId xmlns:p14="http://schemas.microsoft.com/office/powerpoint/2010/main" val="17609608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1428" y="420116"/>
            <a:ext cx="9720072" cy="1499616"/>
          </a:xfrm>
        </p:spPr>
        <p:txBody>
          <a:bodyPr>
            <a:normAutofit/>
          </a:bodyPr>
          <a:lstStyle/>
          <a:p>
            <a:r>
              <a:rPr lang="en-GB" sz="3500" b="1" dirty="0">
                <a:latin typeface="Times New Roman" panose="02020603050405020304" pitchFamily="18" charset="0"/>
                <a:cs typeface="Times New Roman" panose="02020603050405020304" pitchFamily="18" charset="0"/>
              </a:rPr>
              <a:t>Conclusion </a:t>
            </a:r>
            <a:endParaRPr lang="en-GB" sz="35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5740400" cy="4351338"/>
          </a:xfrm>
        </p:spPr>
        <p:txBody>
          <a:bodyPr>
            <a:normAutofit/>
          </a:bodyPr>
          <a:lstStyle/>
          <a:p>
            <a:pPr algn="just">
              <a:lnSpc>
                <a:spcPct val="150000"/>
              </a:lnSpc>
            </a:pPr>
            <a:r>
              <a:rPr lang="en-GB" sz="2500" dirty="0">
                <a:latin typeface="Times New Roman" panose="02020603050405020304" pitchFamily="18" charset="0"/>
                <a:cs typeface="Times New Roman" panose="02020603050405020304" pitchFamily="18" charset="0"/>
              </a:rPr>
              <a:t>Effective leadership within a multicultural environment is one of the enablers that can and indeed will be successfully made possible by the existence of Emotional and Cultural Intelligence, and not a guarantee. Sustainable leadership is adaptive and changeable, besides being ethical.</a:t>
            </a:r>
            <a:endParaRPr lang="en-IN" sz="25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807200" y="1825625"/>
            <a:ext cx="4943515" cy="4351338"/>
          </a:xfrm>
          <a:prstGeom prst="rect">
            <a:avLst/>
          </a:prstGeom>
        </p:spPr>
      </p:pic>
    </p:spTree>
    <p:extLst>
      <p:ext uri="{BB962C8B-B14F-4D97-AF65-F5344CB8AC3E}">
        <p14:creationId xmlns:p14="http://schemas.microsoft.com/office/powerpoint/2010/main" val="41197484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4700" y="288925"/>
            <a:ext cx="10515600" cy="727075"/>
          </a:xfrm>
        </p:spPr>
        <p:txBody>
          <a:bodyPr>
            <a:normAutofit/>
          </a:bodyPr>
          <a:lstStyle/>
          <a:p>
            <a:r>
              <a:rPr lang="en-GB" sz="3500" b="1" dirty="0">
                <a:latin typeface="Times New Roman" panose="02020603050405020304" pitchFamily="18" charset="0"/>
                <a:cs typeface="Times New Roman" panose="02020603050405020304" pitchFamily="18" charset="0"/>
              </a:rPr>
              <a:t>References </a:t>
            </a:r>
            <a:endParaRPr lang="en-GB" sz="35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457200" y="1279525"/>
            <a:ext cx="5676900" cy="4351338"/>
          </a:xfrm>
        </p:spPr>
        <p:txBody>
          <a:bodyPr>
            <a:noAutofit/>
          </a:bodyPr>
          <a:lstStyle/>
          <a:p>
            <a:pPr algn="just">
              <a:lnSpc>
                <a:spcPct val="170000"/>
              </a:lnSpc>
            </a:pPr>
            <a:r>
              <a:rPr lang="en-GB" sz="900" dirty="0" err="1">
                <a:latin typeface="Times New Roman" panose="02020603050405020304" pitchFamily="18" charset="0"/>
                <a:cs typeface="Times New Roman" panose="02020603050405020304" pitchFamily="18" charset="0"/>
              </a:rPr>
              <a:t>Binsaeed</a:t>
            </a:r>
            <a:r>
              <a:rPr lang="en-GB" sz="900" dirty="0">
                <a:latin typeface="Times New Roman" panose="02020603050405020304" pitchFamily="18" charset="0"/>
                <a:cs typeface="Times New Roman" panose="02020603050405020304" pitchFamily="18" charset="0"/>
              </a:rPr>
              <a:t>, R.H., </a:t>
            </a:r>
            <a:r>
              <a:rPr lang="en-GB" sz="900" dirty="0" err="1">
                <a:latin typeface="Times New Roman" panose="02020603050405020304" pitchFamily="18" charset="0"/>
                <a:cs typeface="Times New Roman" panose="02020603050405020304" pitchFamily="18" charset="0"/>
              </a:rPr>
              <a:t>Yousaf</a:t>
            </a:r>
            <a:r>
              <a:rPr lang="en-GB" sz="900" dirty="0">
                <a:latin typeface="Times New Roman" panose="02020603050405020304" pitchFamily="18" charset="0"/>
                <a:cs typeface="Times New Roman" panose="02020603050405020304" pitchFamily="18" charset="0"/>
              </a:rPr>
              <a:t>, Z., </a:t>
            </a:r>
            <a:r>
              <a:rPr lang="en-GB" sz="900" dirty="0" err="1">
                <a:latin typeface="Times New Roman" panose="02020603050405020304" pitchFamily="18" charset="0"/>
                <a:cs typeface="Times New Roman" panose="02020603050405020304" pitchFamily="18" charset="0"/>
              </a:rPr>
              <a:t>Grigorescu</a:t>
            </a:r>
            <a:r>
              <a:rPr lang="en-GB" sz="900" dirty="0">
                <a:latin typeface="Times New Roman" panose="02020603050405020304" pitchFamily="18" charset="0"/>
                <a:cs typeface="Times New Roman" panose="02020603050405020304" pitchFamily="18" charset="0"/>
              </a:rPr>
              <a:t>, A., </a:t>
            </a:r>
            <a:r>
              <a:rPr lang="en-GB" sz="900" dirty="0" err="1">
                <a:latin typeface="Times New Roman" panose="02020603050405020304" pitchFamily="18" charset="0"/>
                <a:cs typeface="Times New Roman" panose="02020603050405020304" pitchFamily="18" charset="0"/>
              </a:rPr>
              <a:t>Condrea</a:t>
            </a:r>
            <a:r>
              <a:rPr lang="en-GB" sz="900" dirty="0">
                <a:latin typeface="Times New Roman" panose="02020603050405020304" pitchFamily="18" charset="0"/>
                <a:cs typeface="Times New Roman" panose="02020603050405020304" pitchFamily="18" charset="0"/>
              </a:rPr>
              <a:t>, E. and </a:t>
            </a:r>
            <a:r>
              <a:rPr lang="en-GB" sz="900" dirty="0" err="1">
                <a:latin typeface="Times New Roman" panose="02020603050405020304" pitchFamily="18" charset="0"/>
                <a:cs typeface="Times New Roman" panose="02020603050405020304" pitchFamily="18" charset="0"/>
              </a:rPr>
              <a:t>Nassani</a:t>
            </a:r>
            <a:r>
              <a:rPr lang="en-GB" sz="900" dirty="0">
                <a:latin typeface="Times New Roman" panose="02020603050405020304" pitchFamily="18" charset="0"/>
                <a:cs typeface="Times New Roman" panose="02020603050405020304" pitchFamily="18" charset="0"/>
              </a:rPr>
              <a:t>, A.A. (2023) ‘Emotional intelligence, innovative work </a:t>
            </a:r>
            <a:r>
              <a:rPr lang="en-GB" sz="900" dirty="0" err="1">
                <a:latin typeface="Times New Roman" panose="02020603050405020304" pitchFamily="18" charset="0"/>
                <a:cs typeface="Times New Roman" panose="02020603050405020304" pitchFamily="18" charset="0"/>
              </a:rPr>
              <a:t>behavior</a:t>
            </a:r>
            <a:r>
              <a:rPr lang="en-GB" sz="900" dirty="0">
                <a:latin typeface="Times New Roman" panose="02020603050405020304" pitchFamily="18" charset="0"/>
                <a:cs typeface="Times New Roman" panose="02020603050405020304" pitchFamily="18" charset="0"/>
              </a:rPr>
              <a:t>, and cultural intelligence reflection on innovation performance in the healthcare industry’. </a:t>
            </a:r>
            <a:r>
              <a:rPr lang="en-IN" sz="900" i="1" dirty="0">
                <a:latin typeface="Times New Roman" panose="02020603050405020304" pitchFamily="18" charset="0"/>
                <a:cs typeface="Times New Roman" panose="02020603050405020304" pitchFamily="18" charset="0"/>
              </a:rPr>
              <a:t>Brain Sciences</a:t>
            </a:r>
            <a:r>
              <a:rPr lang="en-IN" sz="900" dirty="0">
                <a:latin typeface="Times New Roman" panose="02020603050405020304" pitchFamily="18" charset="0"/>
                <a:cs typeface="Times New Roman" panose="02020603050405020304" pitchFamily="18" charset="0"/>
              </a:rPr>
              <a:t>, </a:t>
            </a:r>
            <a:r>
              <a:rPr lang="en-IN" sz="900" i="1" dirty="0">
                <a:latin typeface="Times New Roman" panose="02020603050405020304" pitchFamily="18" charset="0"/>
                <a:cs typeface="Times New Roman" panose="02020603050405020304" pitchFamily="18" charset="0"/>
              </a:rPr>
              <a:t>13</a:t>
            </a:r>
            <a:r>
              <a:rPr lang="en-IN" sz="900" dirty="0">
                <a:latin typeface="Times New Roman" panose="02020603050405020304" pitchFamily="18" charset="0"/>
                <a:cs typeface="Times New Roman" panose="02020603050405020304" pitchFamily="18" charset="0"/>
              </a:rPr>
              <a:t>(7), p.1071. Online available at: </a:t>
            </a:r>
            <a:r>
              <a:rPr lang="en-IN" sz="900" u="sng" dirty="0">
                <a:latin typeface="Times New Roman" panose="02020603050405020304" pitchFamily="18" charset="0"/>
                <a:cs typeface="Times New Roman" panose="02020603050405020304" pitchFamily="18" charset="0"/>
                <a:hlinkClick r:id="rId2"/>
              </a:rPr>
              <a:t>https://www.mdpi.com/2076-3425/13/7/1071</a:t>
            </a:r>
            <a:r>
              <a:rPr lang="en-IN" sz="900" dirty="0">
                <a:latin typeface="Times New Roman" panose="02020603050405020304" pitchFamily="18" charset="0"/>
                <a:cs typeface="Times New Roman" panose="02020603050405020304" pitchFamily="18" charset="0"/>
              </a:rPr>
              <a:t>. Last accessed on 22</a:t>
            </a:r>
            <a:r>
              <a:rPr lang="en-IN" sz="900" baseline="30000" dirty="0">
                <a:latin typeface="Times New Roman" panose="02020603050405020304" pitchFamily="18" charset="0"/>
                <a:cs typeface="Times New Roman" panose="02020603050405020304" pitchFamily="18" charset="0"/>
              </a:rPr>
              <a:t>nd</a:t>
            </a:r>
            <a:r>
              <a:rPr lang="en-IN" sz="900" dirty="0">
                <a:latin typeface="Times New Roman" panose="02020603050405020304" pitchFamily="18" charset="0"/>
                <a:cs typeface="Times New Roman" panose="02020603050405020304" pitchFamily="18" charset="0"/>
              </a:rPr>
              <a:t> Feb 2026. </a:t>
            </a:r>
          </a:p>
          <a:p>
            <a:pPr algn="just">
              <a:lnSpc>
                <a:spcPct val="170000"/>
              </a:lnSpc>
            </a:pPr>
            <a:r>
              <a:rPr lang="en-GB" sz="900" dirty="0" err="1">
                <a:latin typeface="Times New Roman" panose="02020603050405020304" pitchFamily="18" charset="0"/>
                <a:cs typeface="Times New Roman" panose="02020603050405020304" pitchFamily="18" charset="0"/>
              </a:rPr>
              <a:t>Bwalya</a:t>
            </a:r>
            <a:r>
              <a:rPr lang="en-GB" sz="900" dirty="0">
                <a:latin typeface="Times New Roman" panose="02020603050405020304" pitchFamily="18" charset="0"/>
                <a:cs typeface="Times New Roman" panose="02020603050405020304" pitchFamily="18" charset="0"/>
              </a:rPr>
              <a:t>, A. (2023) ‘Leadership styles’. </a:t>
            </a:r>
            <a:r>
              <a:rPr lang="en-IN" sz="900" i="1" dirty="0">
                <a:latin typeface="Times New Roman" panose="02020603050405020304" pitchFamily="18" charset="0"/>
                <a:cs typeface="Times New Roman" panose="02020603050405020304" pitchFamily="18" charset="0"/>
              </a:rPr>
              <a:t>Global Scientific Journal</a:t>
            </a:r>
            <a:r>
              <a:rPr lang="en-IN" sz="900" dirty="0">
                <a:latin typeface="Times New Roman" panose="02020603050405020304" pitchFamily="18" charset="0"/>
                <a:cs typeface="Times New Roman" panose="02020603050405020304" pitchFamily="18" charset="0"/>
              </a:rPr>
              <a:t>, </a:t>
            </a:r>
            <a:r>
              <a:rPr lang="en-IN" sz="900" i="1" dirty="0">
                <a:latin typeface="Times New Roman" panose="02020603050405020304" pitchFamily="18" charset="0"/>
                <a:cs typeface="Times New Roman" panose="02020603050405020304" pitchFamily="18" charset="0"/>
              </a:rPr>
              <a:t>11</a:t>
            </a:r>
            <a:r>
              <a:rPr lang="en-IN" sz="900" dirty="0">
                <a:latin typeface="Times New Roman" panose="02020603050405020304" pitchFamily="18" charset="0"/>
                <a:cs typeface="Times New Roman" panose="02020603050405020304" pitchFamily="18" charset="0"/>
              </a:rPr>
              <a:t>(8). Online available at: </a:t>
            </a:r>
            <a:r>
              <a:rPr lang="en-IN" sz="900" u="sng" dirty="0">
                <a:latin typeface="Times New Roman" panose="02020603050405020304" pitchFamily="18" charset="0"/>
                <a:cs typeface="Times New Roman" panose="02020603050405020304" pitchFamily="18" charset="0"/>
                <a:hlinkClick r:id="rId3"/>
              </a:rPr>
              <a:t>https://www.researchgate.net/profile/Arthur-Bwalya/publication/373068669_LEADERSHIP_STYLES/links/64d6349ab684851d3d9f6d1f/LEADERSHIP-STYLES.pdf</a:t>
            </a:r>
            <a:r>
              <a:rPr lang="en-IN" sz="900" dirty="0">
                <a:latin typeface="Times New Roman" panose="02020603050405020304" pitchFamily="18" charset="0"/>
                <a:cs typeface="Times New Roman" panose="02020603050405020304" pitchFamily="18" charset="0"/>
              </a:rPr>
              <a:t>. Last accessed on 22</a:t>
            </a:r>
            <a:r>
              <a:rPr lang="en-IN" sz="900" baseline="30000" dirty="0">
                <a:latin typeface="Times New Roman" panose="02020603050405020304" pitchFamily="18" charset="0"/>
                <a:cs typeface="Times New Roman" panose="02020603050405020304" pitchFamily="18" charset="0"/>
              </a:rPr>
              <a:t>nd</a:t>
            </a:r>
            <a:r>
              <a:rPr lang="en-IN" sz="900" dirty="0">
                <a:latin typeface="Times New Roman" panose="02020603050405020304" pitchFamily="18" charset="0"/>
                <a:cs typeface="Times New Roman" panose="02020603050405020304" pitchFamily="18" charset="0"/>
              </a:rPr>
              <a:t> Feb 2026. </a:t>
            </a:r>
          </a:p>
          <a:p>
            <a:pPr algn="just">
              <a:lnSpc>
                <a:spcPct val="170000"/>
              </a:lnSpc>
            </a:pPr>
            <a:r>
              <a:rPr lang="en-GB" sz="900" dirty="0">
                <a:latin typeface="Times New Roman" panose="02020603050405020304" pitchFamily="18" charset="0"/>
                <a:cs typeface="Times New Roman" panose="02020603050405020304" pitchFamily="18" charset="0"/>
              </a:rPr>
              <a:t>Husain, W., </a:t>
            </a:r>
            <a:r>
              <a:rPr lang="en-GB" sz="900" dirty="0" err="1">
                <a:latin typeface="Times New Roman" panose="02020603050405020304" pitchFamily="18" charset="0"/>
                <a:cs typeface="Times New Roman" panose="02020603050405020304" pitchFamily="18" charset="0"/>
              </a:rPr>
              <a:t>Inam</a:t>
            </a:r>
            <a:r>
              <a:rPr lang="en-GB" sz="900" dirty="0">
                <a:latin typeface="Times New Roman" panose="02020603050405020304" pitchFamily="18" charset="0"/>
                <a:cs typeface="Times New Roman" panose="02020603050405020304" pitchFamily="18" charset="0"/>
              </a:rPr>
              <a:t>, A., </a:t>
            </a:r>
            <a:r>
              <a:rPr lang="en-GB" sz="900" dirty="0" err="1">
                <a:latin typeface="Times New Roman" panose="02020603050405020304" pitchFamily="18" charset="0"/>
                <a:cs typeface="Times New Roman" panose="02020603050405020304" pitchFamily="18" charset="0"/>
              </a:rPr>
              <a:t>Wasif</a:t>
            </a:r>
            <a:r>
              <a:rPr lang="en-GB" sz="900" dirty="0">
                <a:latin typeface="Times New Roman" panose="02020603050405020304" pitchFamily="18" charset="0"/>
                <a:cs typeface="Times New Roman" panose="02020603050405020304" pitchFamily="18" charset="0"/>
              </a:rPr>
              <a:t>, S. and Zaman, S. (2022) ‘Emotional intelligence: Emotional expression and emotional regulation for intrinsic and extrinsic emotional satisfaction’. </a:t>
            </a:r>
            <a:r>
              <a:rPr lang="en-IN" sz="900" i="1" dirty="0">
                <a:latin typeface="Times New Roman" panose="02020603050405020304" pitchFamily="18" charset="0"/>
                <a:cs typeface="Times New Roman" panose="02020603050405020304" pitchFamily="18" charset="0"/>
              </a:rPr>
              <a:t>Psychology Research and </a:t>
            </a:r>
            <a:r>
              <a:rPr lang="en-IN" sz="900" i="1" dirty="0" err="1">
                <a:latin typeface="Times New Roman" panose="02020603050405020304" pitchFamily="18" charset="0"/>
                <a:cs typeface="Times New Roman" panose="02020603050405020304" pitchFamily="18" charset="0"/>
              </a:rPr>
              <a:t>Behavior</a:t>
            </a:r>
            <a:r>
              <a:rPr lang="en-IN" sz="900" i="1" dirty="0">
                <a:latin typeface="Times New Roman" panose="02020603050405020304" pitchFamily="18" charset="0"/>
                <a:cs typeface="Times New Roman" panose="02020603050405020304" pitchFamily="18" charset="0"/>
              </a:rPr>
              <a:t> Management</a:t>
            </a:r>
            <a:r>
              <a:rPr lang="en-IN" sz="900" dirty="0">
                <a:latin typeface="Times New Roman" panose="02020603050405020304" pitchFamily="18" charset="0"/>
                <a:cs typeface="Times New Roman" panose="02020603050405020304" pitchFamily="18" charset="0"/>
              </a:rPr>
              <a:t>, pp.3901-3913. Online available at: </a:t>
            </a:r>
            <a:r>
              <a:rPr lang="en-IN" sz="900" u="sng" dirty="0">
                <a:latin typeface="Times New Roman" panose="02020603050405020304" pitchFamily="18" charset="0"/>
                <a:cs typeface="Times New Roman" panose="02020603050405020304" pitchFamily="18" charset="0"/>
                <a:hlinkClick r:id="rId4"/>
              </a:rPr>
              <a:t>https://www.tandfonline.com/doi/abs/10.2147/PRBM.S396469</a:t>
            </a:r>
            <a:r>
              <a:rPr lang="en-IN" sz="900" dirty="0">
                <a:latin typeface="Times New Roman" panose="02020603050405020304" pitchFamily="18" charset="0"/>
                <a:cs typeface="Times New Roman" panose="02020603050405020304" pitchFamily="18" charset="0"/>
              </a:rPr>
              <a:t>. Last accessed on 22</a:t>
            </a:r>
            <a:r>
              <a:rPr lang="en-IN" sz="900" baseline="30000" dirty="0">
                <a:latin typeface="Times New Roman" panose="02020603050405020304" pitchFamily="18" charset="0"/>
                <a:cs typeface="Times New Roman" panose="02020603050405020304" pitchFamily="18" charset="0"/>
              </a:rPr>
              <a:t>nd</a:t>
            </a:r>
            <a:r>
              <a:rPr lang="en-IN" sz="900" dirty="0">
                <a:latin typeface="Times New Roman" panose="02020603050405020304" pitchFamily="18" charset="0"/>
                <a:cs typeface="Times New Roman" panose="02020603050405020304" pitchFamily="18" charset="0"/>
              </a:rPr>
              <a:t> Feb 2026. </a:t>
            </a:r>
          </a:p>
          <a:p>
            <a:pPr algn="just">
              <a:lnSpc>
                <a:spcPct val="170000"/>
              </a:lnSpc>
            </a:pPr>
            <a:r>
              <a:rPr lang="en-GB" sz="900" dirty="0">
                <a:latin typeface="Times New Roman" panose="02020603050405020304" pitchFamily="18" charset="0"/>
                <a:cs typeface="Times New Roman" panose="02020603050405020304" pitchFamily="18" charset="0"/>
              </a:rPr>
              <a:t>Jackson, T. (2023) ‘Cross-cultural management studies: are we doing more harm than good?. </a:t>
            </a:r>
            <a:r>
              <a:rPr lang="en-IN" sz="900" i="1" dirty="0">
                <a:latin typeface="Times New Roman" panose="02020603050405020304" pitchFamily="18" charset="0"/>
                <a:cs typeface="Times New Roman" panose="02020603050405020304" pitchFamily="18" charset="0"/>
              </a:rPr>
              <a:t>International Journal of Cross Cultural Management</a:t>
            </a:r>
            <a:r>
              <a:rPr lang="en-IN" sz="900" dirty="0">
                <a:latin typeface="Times New Roman" panose="02020603050405020304" pitchFamily="18" charset="0"/>
                <a:cs typeface="Times New Roman" panose="02020603050405020304" pitchFamily="18" charset="0"/>
              </a:rPr>
              <a:t>, </a:t>
            </a:r>
            <a:r>
              <a:rPr lang="en-IN" sz="900" i="1" dirty="0">
                <a:latin typeface="Times New Roman" panose="02020603050405020304" pitchFamily="18" charset="0"/>
                <a:cs typeface="Times New Roman" panose="02020603050405020304" pitchFamily="18" charset="0"/>
              </a:rPr>
              <a:t>23</a:t>
            </a:r>
            <a:r>
              <a:rPr lang="en-IN" sz="900" dirty="0">
                <a:latin typeface="Times New Roman" panose="02020603050405020304" pitchFamily="18" charset="0"/>
                <a:cs typeface="Times New Roman" panose="02020603050405020304" pitchFamily="18" charset="0"/>
              </a:rPr>
              <a:t>(3), pp.501-506. Online available at: </a:t>
            </a:r>
            <a:r>
              <a:rPr lang="en-IN" sz="900" u="sng" dirty="0">
                <a:latin typeface="Times New Roman" panose="02020603050405020304" pitchFamily="18" charset="0"/>
                <a:cs typeface="Times New Roman" panose="02020603050405020304" pitchFamily="18" charset="0"/>
                <a:hlinkClick r:id="rId5"/>
              </a:rPr>
              <a:t>https://cyberleninka.ru/article/n/the-role-of-stereotypes-in-cross-cultural-communication</a:t>
            </a:r>
            <a:r>
              <a:rPr lang="en-IN" sz="900" dirty="0">
                <a:latin typeface="Times New Roman" panose="02020603050405020304" pitchFamily="18" charset="0"/>
                <a:cs typeface="Times New Roman" panose="02020603050405020304" pitchFamily="18" charset="0"/>
              </a:rPr>
              <a:t>. Last accessed on 22</a:t>
            </a:r>
            <a:r>
              <a:rPr lang="en-IN" sz="900" baseline="30000" dirty="0">
                <a:latin typeface="Times New Roman" panose="02020603050405020304" pitchFamily="18" charset="0"/>
                <a:cs typeface="Times New Roman" panose="02020603050405020304" pitchFamily="18" charset="0"/>
              </a:rPr>
              <a:t>nd</a:t>
            </a:r>
            <a:r>
              <a:rPr lang="en-IN" sz="900" dirty="0">
                <a:latin typeface="Times New Roman" panose="02020603050405020304" pitchFamily="18" charset="0"/>
                <a:cs typeface="Times New Roman" panose="02020603050405020304" pitchFamily="18" charset="0"/>
              </a:rPr>
              <a:t> Feb 2026. </a:t>
            </a:r>
          </a:p>
          <a:p>
            <a:pPr algn="just">
              <a:lnSpc>
                <a:spcPct val="170000"/>
              </a:lnSpc>
            </a:pPr>
            <a:r>
              <a:rPr lang="en-GB" sz="900" dirty="0">
                <a:latin typeface="Times New Roman" panose="02020603050405020304" pitchFamily="18" charset="0"/>
                <a:cs typeface="Times New Roman" panose="02020603050405020304" pitchFamily="18" charset="0"/>
              </a:rPr>
              <a:t>Paul, M. (2021) ‘Cultural Intelligence’.</a:t>
            </a:r>
            <a:r>
              <a:rPr lang="en-IN" sz="900" dirty="0">
                <a:latin typeface="Times New Roman" panose="02020603050405020304" pitchFamily="18" charset="0"/>
                <a:cs typeface="Times New Roman" panose="02020603050405020304" pitchFamily="18" charset="0"/>
              </a:rPr>
              <a:t> Online available at: </a:t>
            </a:r>
            <a:r>
              <a:rPr lang="en-IN" sz="900" u="sng" dirty="0">
                <a:latin typeface="Times New Roman" panose="02020603050405020304" pitchFamily="18" charset="0"/>
                <a:cs typeface="Times New Roman" panose="02020603050405020304" pitchFamily="18" charset="0"/>
                <a:hlinkClick r:id="rId6"/>
              </a:rPr>
              <a:t>https://digitalcommons.unl.edu/qicwdumbrella/26/</a:t>
            </a:r>
            <a:r>
              <a:rPr lang="en-IN" sz="900" dirty="0">
                <a:latin typeface="Times New Roman" panose="02020603050405020304" pitchFamily="18" charset="0"/>
                <a:cs typeface="Times New Roman" panose="02020603050405020304" pitchFamily="18" charset="0"/>
              </a:rPr>
              <a:t>. Last accessed on 22</a:t>
            </a:r>
            <a:r>
              <a:rPr lang="en-IN" sz="900" baseline="30000" dirty="0">
                <a:latin typeface="Times New Roman" panose="02020603050405020304" pitchFamily="18" charset="0"/>
                <a:cs typeface="Times New Roman" panose="02020603050405020304" pitchFamily="18" charset="0"/>
              </a:rPr>
              <a:t>nd</a:t>
            </a:r>
            <a:r>
              <a:rPr lang="en-IN" sz="900" dirty="0">
                <a:latin typeface="Times New Roman" panose="02020603050405020304" pitchFamily="18" charset="0"/>
                <a:cs typeface="Times New Roman" panose="02020603050405020304" pitchFamily="18" charset="0"/>
              </a:rPr>
              <a:t> Feb 2026. </a:t>
            </a:r>
          </a:p>
          <a:p>
            <a:pPr algn="just">
              <a:lnSpc>
                <a:spcPct val="170000"/>
              </a:lnSpc>
            </a:pPr>
            <a:endParaRPr lang="en-GB" sz="9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6273800" y="1279525"/>
            <a:ext cx="5664200" cy="4351338"/>
          </a:xfrm>
        </p:spPr>
        <p:txBody>
          <a:bodyPr>
            <a:noAutofit/>
          </a:bodyPr>
          <a:lstStyle/>
          <a:p>
            <a:pPr algn="just">
              <a:lnSpc>
                <a:spcPct val="170000"/>
              </a:lnSpc>
            </a:pPr>
            <a:r>
              <a:rPr lang="en-GB" sz="900" dirty="0">
                <a:latin typeface="Times New Roman" panose="02020603050405020304" pitchFamily="18" charset="0"/>
                <a:cs typeface="Times New Roman" panose="02020603050405020304" pitchFamily="18" charset="0"/>
              </a:rPr>
              <a:t>Sharma, A.K., </a:t>
            </a:r>
            <a:r>
              <a:rPr lang="en-GB" sz="900" dirty="0" err="1">
                <a:latin typeface="Times New Roman" panose="02020603050405020304" pitchFamily="18" charset="0"/>
                <a:cs typeface="Times New Roman" panose="02020603050405020304" pitchFamily="18" charset="0"/>
              </a:rPr>
              <a:t>Goyal</a:t>
            </a:r>
            <a:r>
              <a:rPr lang="en-GB" sz="900" dirty="0">
                <a:latin typeface="Times New Roman" panose="02020603050405020304" pitchFamily="18" charset="0"/>
                <a:cs typeface="Times New Roman" panose="02020603050405020304" pitchFamily="18" charset="0"/>
              </a:rPr>
              <a:t>, A. and Sharma, A. (2024) ‘Relevance of classical management concepts in the contemporary era–a case study of </a:t>
            </a:r>
            <a:r>
              <a:rPr lang="en-GB" sz="900" dirty="0" err="1">
                <a:latin typeface="Times New Roman" panose="02020603050405020304" pitchFamily="18" charset="0"/>
                <a:cs typeface="Times New Roman" panose="02020603050405020304" pitchFamily="18" charset="0"/>
              </a:rPr>
              <a:t>Fayol’s</a:t>
            </a:r>
            <a:r>
              <a:rPr lang="en-GB" sz="900" dirty="0">
                <a:latin typeface="Times New Roman" panose="02020603050405020304" pitchFamily="18" charset="0"/>
                <a:cs typeface="Times New Roman" panose="02020603050405020304" pitchFamily="18" charset="0"/>
              </a:rPr>
              <a:t> principles’. </a:t>
            </a:r>
            <a:r>
              <a:rPr lang="en-IN" sz="900" i="1" dirty="0">
                <a:latin typeface="Times New Roman" panose="02020603050405020304" pitchFamily="18" charset="0"/>
                <a:cs typeface="Times New Roman" panose="02020603050405020304" pitchFamily="18" charset="0"/>
              </a:rPr>
              <a:t>IIMT Journal of Management</a:t>
            </a:r>
            <a:r>
              <a:rPr lang="en-IN" sz="900" dirty="0">
                <a:latin typeface="Times New Roman" panose="02020603050405020304" pitchFamily="18" charset="0"/>
                <a:cs typeface="Times New Roman" panose="02020603050405020304" pitchFamily="18" charset="0"/>
              </a:rPr>
              <a:t>, </a:t>
            </a:r>
            <a:r>
              <a:rPr lang="en-IN" sz="900" i="1" dirty="0">
                <a:latin typeface="Times New Roman" panose="02020603050405020304" pitchFamily="18" charset="0"/>
                <a:cs typeface="Times New Roman" panose="02020603050405020304" pitchFamily="18" charset="0"/>
              </a:rPr>
              <a:t>1</a:t>
            </a:r>
            <a:r>
              <a:rPr lang="en-IN" sz="900" dirty="0">
                <a:latin typeface="Times New Roman" panose="02020603050405020304" pitchFamily="18" charset="0"/>
                <a:cs typeface="Times New Roman" panose="02020603050405020304" pitchFamily="18" charset="0"/>
              </a:rPr>
              <a:t>(1), pp.112-120. Online available at: </a:t>
            </a:r>
            <a:r>
              <a:rPr lang="en-IN" sz="900" u="sng" dirty="0">
                <a:latin typeface="Times New Roman" panose="02020603050405020304" pitchFamily="18" charset="0"/>
                <a:cs typeface="Times New Roman" panose="02020603050405020304" pitchFamily="18" charset="0"/>
                <a:hlinkClick r:id="rId7"/>
              </a:rPr>
              <a:t>https://www.emerald.com/iimtjm/article/1/1/112/1223789</a:t>
            </a:r>
            <a:r>
              <a:rPr lang="en-IN" sz="900" dirty="0">
                <a:latin typeface="Times New Roman" panose="02020603050405020304" pitchFamily="18" charset="0"/>
                <a:cs typeface="Times New Roman" panose="02020603050405020304" pitchFamily="18" charset="0"/>
              </a:rPr>
              <a:t>. Last accessed on 22</a:t>
            </a:r>
            <a:r>
              <a:rPr lang="en-IN" sz="900" baseline="30000" dirty="0">
                <a:latin typeface="Times New Roman" panose="02020603050405020304" pitchFamily="18" charset="0"/>
                <a:cs typeface="Times New Roman" panose="02020603050405020304" pitchFamily="18" charset="0"/>
              </a:rPr>
              <a:t>nd</a:t>
            </a:r>
            <a:r>
              <a:rPr lang="en-IN" sz="900" dirty="0">
                <a:latin typeface="Times New Roman" panose="02020603050405020304" pitchFamily="18" charset="0"/>
                <a:cs typeface="Times New Roman" panose="02020603050405020304" pitchFamily="18" charset="0"/>
              </a:rPr>
              <a:t> Feb 2026. </a:t>
            </a:r>
          </a:p>
          <a:p>
            <a:pPr algn="just">
              <a:lnSpc>
                <a:spcPct val="170000"/>
              </a:lnSpc>
            </a:pPr>
            <a:r>
              <a:rPr lang="en-GB" sz="900" dirty="0">
                <a:latin typeface="Times New Roman" panose="02020603050405020304" pitchFamily="18" charset="0"/>
                <a:cs typeface="Times New Roman" panose="02020603050405020304" pitchFamily="18" charset="0"/>
              </a:rPr>
              <a:t>Singh, A., </a:t>
            </a:r>
            <a:r>
              <a:rPr lang="en-GB" sz="900" dirty="0" err="1">
                <a:latin typeface="Times New Roman" panose="02020603050405020304" pitchFamily="18" charset="0"/>
                <a:cs typeface="Times New Roman" panose="02020603050405020304" pitchFamily="18" charset="0"/>
              </a:rPr>
              <a:t>Prabhakar</a:t>
            </a:r>
            <a:r>
              <a:rPr lang="en-GB" sz="900" dirty="0">
                <a:latin typeface="Times New Roman" panose="02020603050405020304" pitchFamily="18" charset="0"/>
                <a:cs typeface="Times New Roman" panose="02020603050405020304" pitchFamily="18" charset="0"/>
              </a:rPr>
              <a:t>, R. and Kiran, J.S. (2022) ‘Emotional intelligence: A literature review of its concept, models, and measures’. </a:t>
            </a:r>
            <a:r>
              <a:rPr lang="en-IN" sz="900" i="1" dirty="0">
                <a:latin typeface="Times New Roman" panose="02020603050405020304" pitchFamily="18" charset="0"/>
                <a:cs typeface="Times New Roman" panose="02020603050405020304" pitchFamily="18" charset="0"/>
              </a:rPr>
              <a:t>Journal of Positive School Psychology</a:t>
            </a:r>
            <a:r>
              <a:rPr lang="en-IN" sz="900" dirty="0">
                <a:latin typeface="Times New Roman" panose="02020603050405020304" pitchFamily="18" charset="0"/>
                <a:cs typeface="Times New Roman" panose="02020603050405020304" pitchFamily="18" charset="0"/>
              </a:rPr>
              <a:t>, </a:t>
            </a:r>
            <a:r>
              <a:rPr lang="en-IN" sz="900" i="1" dirty="0">
                <a:latin typeface="Times New Roman" panose="02020603050405020304" pitchFamily="18" charset="0"/>
                <a:cs typeface="Times New Roman" panose="02020603050405020304" pitchFamily="18" charset="0"/>
              </a:rPr>
              <a:t>6</a:t>
            </a:r>
            <a:r>
              <a:rPr lang="en-IN" sz="900" dirty="0">
                <a:latin typeface="Times New Roman" panose="02020603050405020304" pitchFamily="18" charset="0"/>
                <a:cs typeface="Times New Roman" panose="02020603050405020304" pitchFamily="18" charset="0"/>
              </a:rPr>
              <a:t>(10). Online available at: </a:t>
            </a:r>
            <a:r>
              <a:rPr lang="en-IN" sz="900" u="sng" dirty="0">
                <a:latin typeface="Times New Roman" panose="02020603050405020304" pitchFamily="18" charset="0"/>
                <a:cs typeface="Times New Roman" panose="02020603050405020304" pitchFamily="18" charset="0"/>
                <a:hlinkClick r:id="rId8"/>
              </a:rPr>
              <a:t>https://www.researchgate.net/profile/Rajkiran-Prabhakar/publication/365234352_Emotional_Intelligence_A_Literature_Review_Of_Its_Concept_Models_And_Measures/links/636bd4792f4bca7fd0471c4b/Emotional-Intelligence-A-Literature-Review-Of-Its-Concept-Models-And-Measures.pdf</a:t>
            </a:r>
            <a:r>
              <a:rPr lang="en-IN" sz="900" dirty="0">
                <a:latin typeface="Times New Roman" panose="02020603050405020304" pitchFamily="18" charset="0"/>
                <a:cs typeface="Times New Roman" panose="02020603050405020304" pitchFamily="18" charset="0"/>
              </a:rPr>
              <a:t> Last accessed on 22</a:t>
            </a:r>
            <a:r>
              <a:rPr lang="en-IN" sz="900" baseline="30000" dirty="0">
                <a:latin typeface="Times New Roman" panose="02020603050405020304" pitchFamily="18" charset="0"/>
                <a:cs typeface="Times New Roman" panose="02020603050405020304" pitchFamily="18" charset="0"/>
              </a:rPr>
              <a:t>nd</a:t>
            </a:r>
            <a:r>
              <a:rPr lang="en-IN" sz="900" dirty="0">
                <a:latin typeface="Times New Roman" panose="02020603050405020304" pitchFamily="18" charset="0"/>
                <a:cs typeface="Times New Roman" panose="02020603050405020304" pitchFamily="18" charset="0"/>
              </a:rPr>
              <a:t> Feb 2026. </a:t>
            </a:r>
          </a:p>
          <a:p>
            <a:pPr algn="just">
              <a:lnSpc>
                <a:spcPct val="170000"/>
              </a:lnSpc>
            </a:pPr>
            <a:r>
              <a:rPr lang="en-GB" sz="900" dirty="0" err="1">
                <a:latin typeface="Times New Roman" panose="02020603050405020304" pitchFamily="18" charset="0"/>
                <a:cs typeface="Times New Roman" panose="02020603050405020304" pitchFamily="18" charset="0"/>
              </a:rPr>
              <a:t>Tayşir</a:t>
            </a:r>
            <a:r>
              <a:rPr lang="en-GB" sz="900" dirty="0">
                <a:latin typeface="Times New Roman" panose="02020603050405020304" pitchFamily="18" charset="0"/>
                <a:cs typeface="Times New Roman" panose="02020603050405020304" pitchFamily="18" charset="0"/>
              </a:rPr>
              <a:t>, N.K. (2025) ‘The Moderating Role of Cultural Intelligence in the Relationship Between Emotional Intelligence and Conflict Management Styles’. </a:t>
            </a:r>
            <a:r>
              <a:rPr lang="en-IN" sz="900" i="1" dirty="0">
                <a:latin typeface="Times New Roman" panose="02020603050405020304" pitchFamily="18" charset="0"/>
                <a:cs typeface="Times New Roman" panose="02020603050405020304" pitchFamily="18" charset="0"/>
              </a:rPr>
              <a:t>International Journal of Commerce and Finance</a:t>
            </a:r>
            <a:r>
              <a:rPr lang="en-IN" sz="900" dirty="0">
                <a:latin typeface="Times New Roman" panose="02020603050405020304" pitchFamily="18" charset="0"/>
                <a:cs typeface="Times New Roman" panose="02020603050405020304" pitchFamily="18" charset="0"/>
              </a:rPr>
              <a:t>, </a:t>
            </a:r>
            <a:r>
              <a:rPr lang="en-IN" sz="900" i="1" dirty="0">
                <a:latin typeface="Times New Roman" panose="02020603050405020304" pitchFamily="18" charset="0"/>
                <a:cs typeface="Times New Roman" panose="02020603050405020304" pitchFamily="18" charset="0"/>
              </a:rPr>
              <a:t>11</a:t>
            </a:r>
            <a:r>
              <a:rPr lang="en-IN" sz="900" dirty="0">
                <a:latin typeface="Times New Roman" panose="02020603050405020304" pitchFamily="18" charset="0"/>
                <a:cs typeface="Times New Roman" panose="02020603050405020304" pitchFamily="18" charset="0"/>
              </a:rPr>
              <a:t>(1), p.62. Online available at: </a:t>
            </a:r>
            <a:r>
              <a:rPr lang="en-IN" sz="900" u="sng" dirty="0">
                <a:latin typeface="Times New Roman" panose="02020603050405020304" pitchFamily="18" charset="0"/>
                <a:cs typeface="Times New Roman" panose="02020603050405020304" pitchFamily="18" charset="0"/>
                <a:hlinkClick r:id="rId9"/>
              </a:rPr>
              <a:t>https://search.proquest.com/openview/3004da52a689c7f0eaed899024d0f7ec/1?pq-origsite=gscholar&amp;cbl=2042290</a:t>
            </a:r>
            <a:r>
              <a:rPr lang="en-IN" sz="900" dirty="0">
                <a:latin typeface="Times New Roman" panose="02020603050405020304" pitchFamily="18" charset="0"/>
                <a:cs typeface="Times New Roman" panose="02020603050405020304" pitchFamily="18" charset="0"/>
              </a:rPr>
              <a:t>. Last accessed on 22</a:t>
            </a:r>
            <a:r>
              <a:rPr lang="en-IN" sz="900" baseline="30000" dirty="0">
                <a:latin typeface="Times New Roman" panose="02020603050405020304" pitchFamily="18" charset="0"/>
                <a:cs typeface="Times New Roman" panose="02020603050405020304" pitchFamily="18" charset="0"/>
              </a:rPr>
              <a:t>nd</a:t>
            </a:r>
            <a:r>
              <a:rPr lang="en-IN" sz="900" dirty="0">
                <a:latin typeface="Times New Roman" panose="02020603050405020304" pitchFamily="18" charset="0"/>
                <a:cs typeface="Times New Roman" panose="02020603050405020304" pitchFamily="18" charset="0"/>
              </a:rPr>
              <a:t> Feb 2026. </a:t>
            </a:r>
          </a:p>
          <a:p>
            <a:pPr algn="just">
              <a:lnSpc>
                <a:spcPct val="170000"/>
              </a:lnSpc>
            </a:pPr>
            <a:r>
              <a:rPr lang="en-GB" sz="900" dirty="0" err="1">
                <a:latin typeface="Times New Roman" panose="02020603050405020304" pitchFamily="18" charset="0"/>
                <a:cs typeface="Times New Roman" panose="02020603050405020304" pitchFamily="18" charset="0"/>
              </a:rPr>
              <a:t>Tidhar</a:t>
            </a:r>
            <a:r>
              <a:rPr lang="en-GB" sz="900" dirty="0">
                <a:latin typeface="Times New Roman" panose="02020603050405020304" pitchFamily="18" charset="0"/>
                <a:cs typeface="Times New Roman" panose="02020603050405020304" pitchFamily="18" charset="0"/>
              </a:rPr>
              <a:t>, L. (2023) ‘Management and leadership for generation z in an era of changing employee commitment’. </a:t>
            </a:r>
            <a:r>
              <a:rPr lang="en-IN" sz="900" i="1" dirty="0">
                <a:latin typeface="Times New Roman" panose="02020603050405020304" pitchFamily="18" charset="0"/>
                <a:cs typeface="Times New Roman" panose="02020603050405020304" pitchFamily="18" charset="0"/>
              </a:rPr>
              <a:t>Journal of Public Administration, Finance and Law</a:t>
            </a:r>
            <a:r>
              <a:rPr lang="en-IN" sz="900" dirty="0">
                <a:latin typeface="Times New Roman" panose="02020603050405020304" pitchFamily="18" charset="0"/>
                <a:cs typeface="Times New Roman" panose="02020603050405020304" pitchFamily="18" charset="0"/>
              </a:rPr>
              <a:t>, (27), pp.462-469. Online available at: </a:t>
            </a:r>
            <a:r>
              <a:rPr lang="en-IN" sz="900" u="sng" dirty="0">
                <a:latin typeface="Times New Roman" panose="02020603050405020304" pitchFamily="18" charset="0"/>
                <a:cs typeface="Times New Roman" panose="02020603050405020304" pitchFamily="18" charset="0"/>
                <a:hlinkClick r:id="rId10"/>
              </a:rPr>
              <a:t>https://www.ceeol.com/search/article-detail?id=1302370</a:t>
            </a:r>
            <a:r>
              <a:rPr lang="en-IN" sz="900" dirty="0">
                <a:latin typeface="Times New Roman" panose="02020603050405020304" pitchFamily="18" charset="0"/>
                <a:cs typeface="Times New Roman" panose="02020603050405020304" pitchFamily="18" charset="0"/>
              </a:rPr>
              <a:t>. Last accessed on 22</a:t>
            </a:r>
            <a:r>
              <a:rPr lang="en-IN" sz="900" baseline="30000" dirty="0">
                <a:latin typeface="Times New Roman" panose="02020603050405020304" pitchFamily="18" charset="0"/>
                <a:cs typeface="Times New Roman" panose="02020603050405020304" pitchFamily="18" charset="0"/>
              </a:rPr>
              <a:t>nd</a:t>
            </a:r>
            <a:r>
              <a:rPr lang="en-IN" sz="900" dirty="0">
                <a:latin typeface="Times New Roman" panose="02020603050405020304" pitchFamily="18" charset="0"/>
                <a:cs typeface="Times New Roman" panose="02020603050405020304" pitchFamily="18" charset="0"/>
              </a:rPr>
              <a:t> Feb 2026. </a:t>
            </a:r>
          </a:p>
          <a:p>
            <a:pPr algn="just">
              <a:lnSpc>
                <a:spcPct val="170000"/>
              </a:lnSpc>
            </a:pPr>
            <a:r>
              <a:rPr lang="en-GB" sz="900" dirty="0" err="1">
                <a:latin typeface="Times New Roman" panose="02020603050405020304" pitchFamily="18" charset="0"/>
                <a:cs typeface="Times New Roman" panose="02020603050405020304" pitchFamily="18" charset="0"/>
              </a:rPr>
              <a:t>Wangdi</a:t>
            </a:r>
            <a:r>
              <a:rPr lang="en-GB" sz="900" dirty="0">
                <a:latin typeface="Times New Roman" panose="02020603050405020304" pitchFamily="18" charset="0"/>
                <a:cs typeface="Times New Roman" panose="02020603050405020304" pitchFamily="18" charset="0"/>
              </a:rPr>
              <a:t>, T. and </a:t>
            </a:r>
            <a:r>
              <a:rPr lang="en-GB" sz="900" dirty="0" err="1">
                <a:latin typeface="Times New Roman" panose="02020603050405020304" pitchFamily="18" charset="0"/>
                <a:cs typeface="Times New Roman" panose="02020603050405020304" pitchFamily="18" charset="0"/>
              </a:rPr>
              <a:t>Tobgay</a:t>
            </a:r>
            <a:r>
              <a:rPr lang="en-GB" sz="900" dirty="0">
                <a:latin typeface="Times New Roman" panose="02020603050405020304" pitchFamily="18" charset="0"/>
                <a:cs typeface="Times New Roman" panose="02020603050405020304" pitchFamily="18" charset="0"/>
              </a:rPr>
              <a:t>, S. (2022) ‘The impact of </a:t>
            </a:r>
            <a:r>
              <a:rPr lang="en-GB" sz="900" dirty="0" err="1">
                <a:latin typeface="Times New Roman" panose="02020603050405020304" pitchFamily="18" charset="0"/>
                <a:cs typeface="Times New Roman" panose="02020603050405020304" pitchFamily="18" charset="0"/>
              </a:rPr>
              <a:t>Mcgregor’s</a:t>
            </a:r>
            <a:r>
              <a:rPr lang="en-GB" sz="900" dirty="0">
                <a:latin typeface="Times New Roman" panose="02020603050405020304" pitchFamily="18" charset="0"/>
                <a:cs typeface="Times New Roman" panose="02020603050405020304" pitchFamily="18" charset="0"/>
              </a:rPr>
              <a:t> theory x/y on the level of job satisfaction of teachers and principals’. </a:t>
            </a:r>
            <a:r>
              <a:rPr lang="en-IN" sz="900" i="1" dirty="0">
                <a:effectLst/>
                <a:latin typeface="Times New Roman" panose="02020603050405020304" pitchFamily="18" charset="0"/>
                <a:cs typeface="Times New Roman" panose="02020603050405020304" pitchFamily="18" charset="0"/>
              </a:rPr>
              <a:t>management</a:t>
            </a:r>
            <a:r>
              <a:rPr lang="en-IN" sz="900" dirty="0">
                <a:effectLst/>
                <a:latin typeface="Times New Roman" panose="02020603050405020304" pitchFamily="18" charset="0"/>
                <a:cs typeface="Times New Roman" panose="02020603050405020304" pitchFamily="18" charset="0"/>
              </a:rPr>
              <a:t>, </a:t>
            </a:r>
            <a:r>
              <a:rPr lang="en-IN" sz="900" i="1" dirty="0">
                <a:effectLst/>
                <a:latin typeface="Times New Roman" panose="02020603050405020304" pitchFamily="18" charset="0"/>
                <a:cs typeface="Times New Roman" panose="02020603050405020304" pitchFamily="18" charset="0"/>
              </a:rPr>
              <a:t>9</a:t>
            </a:r>
            <a:r>
              <a:rPr lang="en-IN" sz="900" dirty="0">
                <a:effectLst/>
                <a:latin typeface="Times New Roman" panose="02020603050405020304" pitchFamily="18" charset="0"/>
                <a:cs typeface="Times New Roman" panose="02020603050405020304" pitchFamily="18" charset="0"/>
              </a:rPr>
              <a:t>(3), pp.34-40. Online available at: </a:t>
            </a:r>
            <a:r>
              <a:rPr lang="en-IN" sz="900" u="sng" dirty="0">
                <a:latin typeface="Times New Roman" panose="02020603050405020304" pitchFamily="18" charset="0"/>
                <a:cs typeface="Times New Roman" panose="02020603050405020304" pitchFamily="18" charset="0"/>
                <a:hlinkClick r:id="rId11"/>
              </a:rPr>
              <a:t>https://www.academia.edu/download/88549466/3675.pdf</a:t>
            </a:r>
            <a:r>
              <a:rPr lang="en-IN" sz="900" dirty="0">
                <a:effectLst/>
                <a:latin typeface="Times New Roman" panose="02020603050405020304" pitchFamily="18" charset="0"/>
                <a:cs typeface="Times New Roman" panose="02020603050405020304" pitchFamily="18" charset="0"/>
              </a:rPr>
              <a:t>. Last accessed on 22</a:t>
            </a:r>
            <a:r>
              <a:rPr lang="en-IN" sz="900" baseline="30000" dirty="0">
                <a:effectLst/>
                <a:latin typeface="Times New Roman" panose="02020603050405020304" pitchFamily="18" charset="0"/>
                <a:cs typeface="Times New Roman" panose="02020603050405020304" pitchFamily="18" charset="0"/>
              </a:rPr>
              <a:t>nd</a:t>
            </a:r>
            <a:r>
              <a:rPr lang="en-IN" sz="900" dirty="0">
                <a:effectLst/>
                <a:latin typeface="Times New Roman" panose="02020603050405020304" pitchFamily="18" charset="0"/>
                <a:cs typeface="Times New Roman" panose="02020603050405020304" pitchFamily="18" charset="0"/>
              </a:rPr>
              <a:t> Feb 2026. </a:t>
            </a:r>
            <a:endParaRPr lang="en-GB" sz="9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25346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687bbaa1-7c7d-4e66-8aa1-4633a953046b}" enabled="0" method="" siteId="{687bbaa1-7c7d-4e66-8aa1-4633a953046b}" removed="1"/>
</clbl:labelList>
</file>

<file path=docProps/app.xml><?xml version="1.0" encoding="utf-8"?>
<Properties xmlns="http://schemas.openxmlformats.org/officeDocument/2006/extended-properties" xmlns:vt="http://schemas.openxmlformats.org/officeDocument/2006/docPropsVTypes">
  <Template>Integral</Template>
  <TotalTime>147</TotalTime>
  <Words>2884</Words>
  <Application>Microsoft Office PowerPoint</Application>
  <PresentationFormat>Widescreen</PresentationFormat>
  <Paragraphs>75</Paragraphs>
  <Slides>17</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Times New Roman</vt:lpstr>
      <vt:lpstr>Tw Cen MT</vt:lpstr>
      <vt:lpstr>Tw Cen MT Condensed</vt:lpstr>
      <vt:lpstr>Wingdings 3</vt:lpstr>
      <vt:lpstr>Integral</vt:lpstr>
      <vt:lpstr>The Importance Of Emotional Intelligence (EI) And Cultural Intelligence (CQ) In Leadership </vt:lpstr>
      <vt:lpstr>PowerPoint Presentation</vt:lpstr>
      <vt:lpstr>Learning Outcomes and Structure</vt:lpstr>
      <vt:lpstr>Define Leadership and Management </vt:lpstr>
      <vt:lpstr>Classical Management Foundations </vt:lpstr>
      <vt:lpstr>Management Assumptions About People</vt:lpstr>
      <vt:lpstr>Leadership Styles Spectrum </vt:lpstr>
      <vt:lpstr>Emotional Intelligence (EI): Concept and Model </vt:lpstr>
      <vt:lpstr>Critical Evaluation of EI </vt:lpstr>
      <vt:lpstr>Cultural Intelligence (CQ): Concept and Model </vt:lpstr>
      <vt:lpstr>Critical Evaluation of CQ</vt:lpstr>
      <vt:lpstr>Integrating EI, CQ, and Leadership Styles </vt:lpstr>
      <vt:lpstr>Business Examples (Google and Microsoft)</vt:lpstr>
      <vt:lpstr>Business Examples (Starbucks and Airbnb)</vt:lpstr>
      <vt:lpstr>Strategy Design and Implementation </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CROITORU Camelia</dc:creator>
  <cp:lastModifiedBy>CROITORU Camelia</cp:lastModifiedBy>
  <cp:revision>2</cp:revision>
  <dcterms:created xsi:type="dcterms:W3CDTF">2026-02-25T09:20:00Z</dcterms:created>
  <dcterms:modified xsi:type="dcterms:W3CDTF">2026-02-26T22:03:04Z</dcterms:modified>
</cp:coreProperties>
</file>