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789" r:id="rId1"/>
  </p:sldMasterIdLst>
  <p:notesMasterIdLst>
    <p:notesMasterId r:id="rId37"/>
  </p:notesMasterIdLst>
  <p:sldIdLst>
    <p:sldId id="256" r:id="rId2"/>
    <p:sldId id="258" r:id="rId3"/>
    <p:sldId id="309" r:id="rId4"/>
    <p:sldId id="292" r:id="rId5"/>
    <p:sldId id="303" r:id="rId6"/>
    <p:sldId id="313" r:id="rId7"/>
    <p:sldId id="314" r:id="rId8"/>
    <p:sldId id="315" r:id="rId9"/>
    <p:sldId id="316" r:id="rId10"/>
    <p:sldId id="317" r:id="rId11"/>
    <p:sldId id="318" r:id="rId12"/>
    <p:sldId id="320" r:id="rId13"/>
    <p:sldId id="321" r:id="rId14"/>
    <p:sldId id="319" r:id="rId15"/>
    <p:sldId id="322" r:id="rId16"/>
    <p:sldId id="323" r:id="rId17"/>
    <p:sldId id="324" r:id="rId18"/>
    <p:sldId id="326" r:id="rId19"/>
    <p:sldId id="327" r:id="rId20"/>
    <p:sldId id="331" r:id="rId21"/>
    <p:sldId id="332" r:id="rId22"/>
    <p:sldId id="330" r:id="rId23"/>
    <p:sldId id="329" r:id="rId24"/>
    <p:sldId id="328" r:id="rId25"/>
    <p:sldId id="325" r:id="rId26"/>
    <p:sldId id="333" r:id="rId27"/>
    <p:sldId id="335" r:id="rId28"/>
    <p:sldId id="334" r:id="rId29"/>
    <p:sldId id="339" r:id="rId30"/>
    <p:sldId id="338" r:id="rId31"/>
    <p:sldId id="340" r:id="rId32"/>
    <p:sldId id="337" r:id="rId33"/>
    <p:sldId id="341" r:id="rId34"/>
    <p:sldId id="342" r:id="rId35"/>
    <p:sldId id="336" r:id="rId36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offrey mwalimu" initials="gm" lastIdx="1" clrIdx="0">
    <p:extLst>
      <p:ext uri="{19B8F6BF-5375-455C-9EA6-DF929625EA0E}">
        <p15:presenceInfo xmlns:p15="http://schemas.microsoft.com/office/powerpoint/2012/main" userId="19ee194d95c6cac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613" autoAdjust="0"/>
  </p:normalViewPr>
  <p:slideViewPr>
    <p:cSldViewPr snapToGrid="0">
      <p:cViewPr varScale="1">
        <p:scale>
          <a:sx n="85" d="100"/>
          <a:sy n="85" d="100"/>
        </p:scale>
        <p:origin x="754" y="53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2856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cb9a0b074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cb9a0b074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723630543_3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723630543_3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lang="en-US" sz="1800" b="0" i="0" u="none" strike="noStrike" cap="none" dirty="0">
              <a:solidFill>
                <a:srgbClr val="000000"/>
              </a:solidFill>
              <a:effectLst/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723630543_3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723630543_3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lang="en-KE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81757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723630543_3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723630543_3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84177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723630543_3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723630543_3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lang="en-US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3942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Wingdings" panose="05000000000000000000" pitchFamily="2" charset="2"/>
              <a:buNone/>
              <a:tabLst/>
              <a:defRPr/>
            </a:pPr>
            <a:endParaRPr lang="en-US" sz="1800" b="0" dirty="0"/>
          </a:p>
        </p:txBody>
      </p:sp>
    </p:spTree>
    <p:extLst>
      <p:ext uri="{BB962C8B-B14F-4D97-AF65-F5344CB8AC3E}">
        <p14:creationId xmlns:p14="http://schemas.microsoft.com/office/powerpoint/2010/main" val="29536456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B2DCE854-05B0-EDBA-2463-84C4111D27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5EE6AE7E-D908-5338-83CB-3BC193192EC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544F9AD5-241D-8490-B92E-118376FAF8E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54556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E8BC5756-6EE4-CDF8-CAE2-47D0B22E34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083607A0-CB16-0350-302D-98BF92E24F3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8B83A0B1-3858-8D61-A602-559CB69448B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3184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CCB247C7-CDCD-D505-95FE-93FD27A8E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0FDBE9EE-2577-B2AF-3CD8-F0772E44EAF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1EDCCA8C-97DB-71E1-5940-BC70CECE514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67105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71E2C80C-52B8-AB04-3A70-E6D4C7D550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59ADF8C1-D68C-E31C-8B54-51A83AEABC2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E465139E-2F42-C1ED-EC09-2EBBBA3B99B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Wingdings" panose="05000000000000000000" pitchFamily="2" charset="2"/>
              <a:buNone/>
              <a:tabLst/>
              <a:defRPr/>
            </a:pPr>
            <a:endParaRPr lang="en-KE" sz="1800" b="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921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0739C931-3330-440F-285C-376BBAB2DA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2EFF322D-DD67-AD46-3511-BABF022274D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AF25F18A-C2D0-C3CE-486C-1F3471A08CF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lnSpc>
                <a:spcPct val="150000"/>
              </a:lnSpc>
              <a:buFont typeface="Wingdings" panose="05000000000000000000" pitchFamily="2" charset="2"/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7244459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09C0324E-EBA3-C972-E55C-43A167A299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BFCA8E13-6C4B-D67F-6B86-06B9896C04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B9787964-313C-6C2E-9629-27EEA1A6BBE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82784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4238C16F-8BBB-78DD-EE3F-6A0FB2FEC4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13781113-1952-BEFC-6E6C-B7877A9BB92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277CCC0D-A39A-7EDA-8371-7074753C8F3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Wingdings" panose="05000000000000000000" pitchFamily="2" charset="2"/>
              <a:buNone/>
              <a:tabLst/>
              <a:defRPr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9828120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7516B659-4650-DD89-8BB4-284954145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593ACB30-543E-5753-189C-99D8C8F4E5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85DA6C8E-6F39-EA9D-F6F0-AFF7B6AC9B1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36289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F16D1587-9AF7-B467-868C-B07A7DBA5D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4E509468-5D47-7639-3ECA-5BB019ABAAF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ABCB8D5D-E2CA-194D-6F8B-93DE67A3322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KE" sz="1800" kern="100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8782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8672E65D-EE43-A106-71B1-DB6C0BF960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1FF37C0D-397A-DB3A-FB0C-1FFB9C0D5F0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F9E41520-A204-3E45-5AB8-5F11656C1A8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31121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98148ECD-4B77-4135-86FC-BD90B242FD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3CA072F6-8405-EF21-2932-FA0556162DB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F9E71263-8430-D569-5CC3-0EC78EE39B6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Wingdings" panose="05000000000000000000" pitchFamily="2" charset="2"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9565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6E6CF1E2-113E-4F40-222A-5560D8825A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A9671649-B5A7-6E33-ED5D-B419BD2E49B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7A6B7545-05D9-6FBE-E640-CB8BAEBD5F4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lnSpc>
                <a:spcPct val="150000"/>
              </a:lnSpc>
              <a:buFont typeface="Wingdings" panose="05000000000000000000" pitchFamily="2" charset="2"/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9379363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7AD3F07D-98EF-E3C1-71BC-37E31A0165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7875A7C8-B02E-9894-E807-C4A4CDE4290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B323DFE0-DF3F-369C-5709-F6EA2D4EE38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7939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8F8E50CF-B23D-632C-6AA5-05EFE18388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0F951F86-4DC0-1F12-3135-CB61CA23432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1CD2E481-87DA-BC88-17A7-A96F708C5D9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Wingdings" panose="05000000000000000000" pitchFamily="2" charset="2"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3001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4E4CCD9B-8FF9-8C41-0B45-26025531B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371DF14D-E9C0-7C51-6BEE-D9C629E3F10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5B5DFA5F-3F8B-8925-B175-488AE2AD85B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33644090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5CBB073B-3759-FA8D-A99A-8181237E06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6597D9AE-C72C-08F6-11A7-137C5DC0D2C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7BD4B47B-3BBC-9F54-E1BF-F95F45454F1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57500737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8745CBC1-93BB-0380-35F8-DAA2A7C63E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9BED225F-6462-D385-2985-DCD9BD4D8BB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E2771A38-D85B-9FC1-F6BB-CA835AB87BE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353590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DF3705C9-6113-8BC5-1E4D-0911C6D73B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08472924-D00D-3381-ACFA-FF95D766F51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49ADB7D9-2B2A-F720-6FA0-A5A5A63A914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34089704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CD5BC75C-785E-F90D-F74A-239B01EF0D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B9E02E4E-D589-A15E-9EB3-FDF1641C3A0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FB7964A0-A00A-A276-DCBA-F4CA6F243A6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427215445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2F137F89-9F2A-90A1-02A2-9D96051A88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7CB294B6-68F1-BBC9-30EC-7BDCAFDE36B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470DFA53-BAF5-CB0D-21C3-2DCE6CDD22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21305038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07A8DCD4-ED13-921A-D9B0-1DC1CFAC80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FF5905A0-1F3C-213D-F6D8-E4B14716646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4DB802F2-7E3D-013E-B6EA-06EC3ABFD34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7508041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73DB52F4-C75D-F5EC-5183-13BD856E9A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D8BF9D00-B11B-9A90-66D2-C724D7BC83B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42C27921-1433-4A26-5837-49D30F093A9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92365204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FEA07B8B-D2E0-A6E6-6A2E-F71A8682DF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C7EDAF2A-1016-FDFC-5AF0-73B70EC850B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738354E7-0161-A5DD-6943-5A9AF083F6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30927468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76CAEA88-796A-AB7D-996C-ACDE888F5D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72D8626D-A1EF-86C9-518A-AAEC3F360D5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ABF4E4FA-1526-D07B-1675-0A39D902920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421633651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6308D2CE-D08D-948B-7EE0-21A1A79231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5C771392-E10D-3739-25C4-A85A81952BA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73C53E60-A303-D3AC-0818-CB2B8BE6888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>
              <a:buFont typeface="Wingdings" panose="05000000000000000000" pitchFamily="2" charset="2"/>
              <a:buNone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90253972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FA54FEB5-7ED0-DB5A-411B-1621F53672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3D69871E-70A4-8C38-5F98-BFE396795E7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0504712D-6352-401C-3B80-9D43A0627C1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35148691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7B9EE45F-50C7-70F8-D867-B2565E41C0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708D7CA5-5E5F-F200-FE3F-FD6D145CA64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9B6C288D-07D6-44A6-577F-39327ED61A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11133738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8E6800C9-8564-A7B4-13BA-3F6A46DF08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F86636A5-69F2-0F1D-B2BE-F5D46D01A79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4A6DB1F3-B969-AEBF-6BC1-7D99F8B0B15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98655707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B9122EBD-8564-30F1-1B8A-FB4E30515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176A7CCB-0A43-9838-3D7D-A354B6D5774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4C114FA4-8DFD-B186-F228-3757065B045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3298507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E18D3-93E2-9AD1-0E5C-2C65EE8C43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15989E-1EBB-65F4-7792-FD7469DB1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5CAAD-895A-D014-63AA-C4FCE6A06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E5402-C3D0-CB95-7374-B5AEBD05F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8DF93-7A2B-B05A-2926-3C5216F11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548078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C5218-2EC8-1107-A0F8-9700C7E38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75E6-4D5A-E2BE-5674-9F680E1416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32408B-8F41-153A-1D39-69F5C89D9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B139A-2C2A-0948-AAE5-FA7CEC4E0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D8265F-6BA2-1786-EF1B-E96D01D3D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955460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1C03F-A443-EA24-EABA-2DBB8EDCF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EE5EA4-CC47-8CF8-C505-67DA911723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A59CE-5933-517B-A357-6C91E3F4B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AEB04-D8B6-CCA0-BAC1-BD8322BA0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46AEF2-97AE-6F51-E307-AC7B4D0E3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403172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2F0E0-BBF2-43A3-E33C-2290A4929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722CE-EF8A-2532-4AEC-05A8D88C46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E6771A-7773-E453-8995-A9616F52DC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378909-D017-C779-B12D-4DDC71812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0D6703-7A8C-5A77-2915-CFE6BC0DB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3FDBDA-A62E-E388-094D-E9597B90A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389675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CC058-E88E-49AD-7E24-03BE4EC30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42918E-FACD-5A46-F1C8-146DFE764E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009A8-35A2-F2E7-BE00-0E8EBB12B0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093F1E-EA16-4DB2-E942-CD53B721A3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D2A218-DA81-88FD-0F0D-FEF53C53E5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145542-DBC5-56B7-CAFB-4D08DEEC7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896FEF-98A7-2A1D-ABDC-A8D8815B7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0C7EEB-32FC-5121-70E0-6E577ECE4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074405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BD3BA-F169-354D-DD4C-0DD66B21E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FDFA6-CB0C-19AA-B745-025784495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E96373-7B85-ADB4-AE30-3BD43AF43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829FC-7475-0F24-29DB-F785C30BD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7574167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267231-F325-DF18-A68E-761837596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5CCF94-58DB-2A3D-E07A-A45AD0748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0D368A-04B3-2316-8CDA-11D55C0EF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895957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60120-3707-7E97-86A3-8DBC2D6C0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AC94E-9397-AB1B-7947-43145007E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F1CFAA-E588-8E04-1DA3-C4893BF419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03B714-57DB-4A18-8A44-5FE5B14B6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54FFFA-A171-33E8-C8CE-B1015BC05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00983F-7833-4D6E-AD93-6FE877AD9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279670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6398F-D7D3-919F-7A75-5FD8467AB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A240C5-B326-1139-7654-2F4847C6E9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911BB-6C97-AE27-136F-5D3C810C75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18423B-051E-437D-845B-6F207CCAA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45B2EF-4FB1-6186-A760-5BB9E7411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6014D-A9A4-8DA8-912F-2689C4AC5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4313164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30FB1-3450-20E7-4FF0-535ACBC8C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E753C1-9699-6E2F-F01F-841DB6D338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85022-DD6F-FE1D-D14E-490B372DF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B54EA-C2BF-7822-8763-D4552C1C7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D4CEA-98AC-2614-21BC-30ABD233E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686814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BE8140-9447-931A-25AC-3F86336FD6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A4C9A6-ADC4-5024-6BB4-3E5589861B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4009C-C95F-040B-A08B-D0A71805C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51DE49-57ED-D5DC-F13A-5A7F647C8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C9447-DE21-F9A1-4335-841618AD5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868785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44191C-6CE7-F379-4EB0-97D82228B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CF306E-5B9A-E430-469B-8A962B710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46C7F9-443C-13B1-482B-C07AFA1523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8A535-4598-3300-0723-4B0F7A56BF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2EA50-88E4-EA17-53E4-EFFBB2868A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2706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bmcpublichealth.biomedcentral.com/articles/10.1186/s12889-024-17686-9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6118879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journals.lww.com/ijmr/fulltext/2021/04000/Health_related_quality_of_life_in_patients_with.10.aspx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077-0383/14/6/1809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thmaandlung.org.uk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mc.ncbi.nlm.nih.gov/articles/PMC10704283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7005599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8140054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0954611110003902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bmchealthservres.biomedcentral.com/articles/10.1186/s12913-023-09712-0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ice.org.uk/guidance/ng115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2531043722000162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jamanetwork.com/journals/jama/fullarticle/2714644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8743569/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ebertpub.com/doi/abs/10.1089/jamp.2019.1576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697803/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ciencedirect.com/science/article/abs/pii/S001236922034848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0C1082D-CDC2-A7E0-E2C2-42E35F4F1A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457387"/>
            <a:ext cx="9143999" cy="3686114"/>
          </a:xfrm>
          <a:prstGeom prst="rect">
            <a:avLst/>
          </a:prstGeom>
        </p:spPr>
      </p:pic>
      <p:sp>
        <p:nvSpPr>
          <p:cNvPr id="72" name="Google Shape;72;p13"/>
          <p:cNvSpPr txBox="1">
            <a:spLocks noGrp="1"/>
          </p:cNvSpPr>
          <p:nvPr>
            <p:ph type="ctrTitle"/>
          </p:nvPr>
        </p:nvSpPr>
        <p:spPr>
          <a:xfrm>
            <a:off x="1" y="0"/>
            <a:ext cx="9144000" cy="1457387"/>
          </a:xfrm>
          <a:prstGeom prst="rect">
            <a:avLst/>
          </a:prstGeom>
          <a:solidFill>
            <a:schemeClr val="accent4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lnSpc>
                <a:spcPct val="115000"/>
              </a:lnSpc>
              <a:spcBef>
                <a:spcPts val="1200"/>
              </a:spcBef>
            </a:pPr>
            <a:r>
              <a:rPr lang="en-KE" sz="18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Obstructive Pulmonary Disease (COPD): Management and Prevention</a:t>
            </a:r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3" name="Google Shape;73;p13"/>
          <p:cNvSpPr txBox="1">
            <a:spLocks noGrp="1"/>
          </p:cNvSpPr>
          <p:nvPr>
            <p:ph type="subTitle" idx="1"/>
          </p:nvPr>
        </p:nvSpPr>
        <p:spPr>
          <a:xfrm>
            <a:off x="128588" y="1457388"/>
            <a:ext cx="8901112" cy="332892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r>
              <a:rPr lang="en-US" b="0" i="0" dirty="0">
                <a:solidFill>
                  <a:schemeClr val="accent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 : MAHAMADFARAZ HANIFBHAI BELIM </a:t>
            </a:r>
          </a:p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r>
              <a:rPr lang="en-US" b="0" i="0" dirty="0">
                <a:solidFill>
                  <a:schemeClr val="accent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0" i="0" dirty="0">
                <a:solidFill>
                  <a:schemeClr val="accent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2504518</a:t>
            </a:r>
            <a:b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0" i="0" dirty="0">
                <a:solidFill>
                  <a:schemeClr val="accent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MODULE CODE : LCHS7003</a:t>
            </a:r>
          </a:p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 :</a:t>
            </a:r>
            <a:r>
              <a:rPr lang="en-US" b="0" i="0" dirty="0">
                <a:solidFill>
                  <a:schemeClr val="accent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</a:t>
            </a:r>
          </a:p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: CHRONIC OBSTRUCTIVE PULMONARY DISEASE (COPD)- MANAGEMENT AND PREVENTION</a:t>
            </a:r>
            <a:endParaRPr lang="en-US" b="0" i="0" dirty="0">
              <a:solidFill>
                <a:schemeClr val="accent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r>
              <a:rPr lang="en-US" b="0" i="0" dirty="0">
                <a:solidFill>
                  <a:schemeClr val="accent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LECTURER'S NAME</a:t>
            </a:r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 DR. AISHAT BAKRE</a:t>
            </a:r>
            <a:b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0" i="0" dirty="0">
                <a:solidFill>
                  <a:schemeClr val="accent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ASSIGNMENT TITLE : COMPONENT 2 INDIVIDUAL PRESENTATION</a:t>
            </a:r>
            <a:endParaRPr lang="en-US" b="1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Google Shape;87;p15"/>
          <p:cNvSpPr txBox="1"/>
          <p:nvPr/>
        </p:nvSpPr>
        <p:spPr>
          <a:xfrm>
            <a:off x="248357" y="335952"/>
            <a:ext cx="8410612" cy="1028045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KE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Overview of </a:t>
            </a:r>
            <a:r>
              <a:rPr lang="en-KE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Obstructive Pulmonary Disease (COPD)</a:t>
            </a:r>
            <a:endParaRPr lang="en-US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Google Shape;88;p15"/>
          <p:cNvSpPr txBox="1">
            <a:spLocks noGrp="1"/>
          </p:cNvSpPr>
          <p:nvPr>
            <p:ph type="body" idx="4294967295"/>
          </p:nvPr>
        </p:nvSpPr>
        <p:spPr>
          <a:xfrm>
            <a:off x="0" y="1261158"/>
            <a:ext cx="5426241" cy="3796264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KE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A group of lung diseases that cause airflow obstruction and breathing difficulties (GOLD, 2020).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KE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Primarily includes emphysema and chronic bronchitis (Jo, 2022).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KE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Common symptoms are persistent cough, shortness of breath (dyspnea), and sputum production (Scichilone et al., 2023).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KE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Smoking and exposure to air pollutants are the leading causes (Cioboata et al., 2025).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KE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It is a chronic and progressive disease that worsens over time without management (Boers et al., 2023).</a:t>
            </a:r>
            <a:endParaRPr kumimoji="0" lang="en-KE" altLang="en-KE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615401B-7F37-5995-8E7C-230F7372BB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6241" y="1347236"/>
            <a:ext cx="3715473" cy="378254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Google Shape;87;p15"/>
          <p:cNvSpPr txBox="1"/>
          <p:nvPr/>
        </p:nvSpPr>
        <p:spPr>
          <a:xfrm>
            <a:off x="0" y="199063"/>
            <a:ext cx="9141714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Ae</a:t>
            </a: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tiology of </a:t>
            </a:r>
            <a:r>
              <a:rPr lang="en-KE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Obstructive Pulmonary Disease (COPD)</a:t>
            </a:r>
            <a:endParaRPr lang="en-US" sz="1100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10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Google Shape;88;p15"/>
          <p:cNvSpPr txBox="1">
            <a:spLocks noGrp="1"/>
          </p:cNvSpPr>
          <p:nvPr>
            <p:ph type="body" idx="4294967295"/>
          </p:nvPr>
        </p:nvSpPr>
        <p:spPr>
          <a:xfrm>
            <a:off x="1" y="1382099"/>
            <a:ext cx="5864351" cy="3837020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Modifiable Risks</a:t>
            </a: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Smoking (Cioboata et al., 2025).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Air pollution (Wang et al., 2025).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Occupational exposures (Cioboata et al., 2025).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Poor diet &amp; inactivity (Ambrosino &amp; Bertella, 2018).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Non-Modifiable Risks</a:t>
            </a: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Genetics (Jo, 2022).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Age &gt;40 (Boers et al., 2023); Gender susceptibility (Scichilone et al., 2023);Family history (AL Wachami et al., 2024).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8025D6A-DBA9-D4B3-25BD-00791889E2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352" y="1361938"/>
            <a:ext cx="3277362" cy="3837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0046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Google Shape;87;p15"/>
          <p:cNvSpPr txBox="1"/>
          <p:nvPr/>
        </p:nvSpPr>
        <p:spPr>
          <a:xfrm>
            <a:off x="112889" y="253517"/>
            <a:ext cx="897545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sym typeface="Raleway"/>
              </a:rPr>
              <a:t>Symptoms of </a:t>
            </a:r>
            <a:r>
              <a:rPr lang="en-KE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Obstructive Pulmonary Disease (COPD)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  <a:sym typeface="Raleway"/>
            </a:endParaRPr>
          </a:p>
        </p:txBody>
      </p:sp>
      <p:sp>
        <p:nvSpPr>
          <p:cNvPr id="10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7E46AA6-CFF2-4A6E-A2C8-4CEE64BA8D8D}"/>
              </a:ext>
            </a:extLst>
          </p:cNvPr>
          <p:cNvSpPr txBox="1"/>
          <p:nvPr/>
        </p:nvSpPr>
        <p:spPr>
          <a:xfrm>
            <a:off x="0" y="1349166"/>
            <a:ext cx="5693664" cy="3774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Common Symptoms: </a:t>
            </a:r>
            <a:r>
              <a:rPr lang="en-US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Persistent cough, dyspnea (shortness of breath), and sputum production are typical symptoms of COPD (Scichilone et al., 2023).</a:t>
            </a:r>
          </a:p>
          <a:p>
            <a:pPr marL="285750" lvl="0" indent="-28575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Exacerbations: </a:t>
            </a:r>
            <a:r>
              <a:rPr lang="en-US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Symptoms worsen during exacerbations, leading to acute respiratory distress and increased healthcare use (Hurst et al., 2020).</a:t>
            </a:r>
          </a:p>
          <a:p>
            <a:pPr marL="285750" lvl="0" indent="-28575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Progression: </a:t>
            </a:r>
            <a:r>
              <a:rPr lang="en-US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 time, symptoms become more persistent and progressively limit daily activities, reducing quality of life (Jones et al., 2011).</a:t>
            </a:r>
            <a:endParaRPr lang="en-KE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88E71D1-6D55-5D28-A51E-97A5F4CC5D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6128" y="1343044"/>
            <a:ext cx="3547871" cy="3800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4267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Google Shape;87;p15"/>
          <p:cNvSpPr txBox="1"/>
          <p:nvPr/>
        </p:nvSpPr>
        <p:spPr>
          <a:xfrm>
            <a:off x="-1" y="199063"/>
            <a:ext cx="9141713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COPD Prevalence in the UK</a:t>
            </a:r>
            <a:endParaRPr lang="en-US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Google Shape;88;p15"/>
          <p:cNvSpPr txBox="1">
            <a:spLocks noGrp="1"/>
          </p:cNvSpPr>
          <p:nvPr>
            <p:ph type="body" idx="4294967295"/>
          </p:nvPr>
        </p:nvSpPr>
        <p:spPr>
          <a:xfrm>
            <a:off x="-3" y="1261158"/>
            <a:ext cx="6059427" cy="3882342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lvl="0">
              <a:lnSpc>
                <a:spcPct val="150000"/>
              </a:lnSpc>
              <a:spcBef>
                <a:spcPts val="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1.2 million people in the UK have diagnosed COPD (Asthma and Lung UK, 2023).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Most common in older adults with smoking history (Boers et al., 2023). Global prevalence rising due to aging populations (Wang et al., 2025).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Smoking remains primary modifiable risk factor (Cioboata et al., 2025).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Creates significant burden on healthcare services through hospitalizations and primary care.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6F1F2-5157-7F3E-13BD-D851B4F529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9423" y="1277229"/>
            <a:ext cx="3052525" cy="3866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6844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/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Obstructive Pulmonary Disease (COPD)</a:t>
            </a:r>
            <a:r>
              <a:rPr lang="en-US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prevalence worldwide</a:t>
            </a:r>
            <a:endParaRPr lang="en-US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/>
          <p:cNvSpPr txBox="1">
            <a:spLocks noGrp="1"/>
          </p:cNvSpPr>
          <p:nvPr>
            <p:ph type="body" idx="4294967295"/>
          </p:nvPr>
        </p:nvSpPr>
        <p:spPr>
          <a:xfrm>
            <a:off x="-4572" y="1281317"/>
            <a:ext cx="4573143" cy="3868626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KE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COPD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is a leading cause of death worldwide (Boers et al., 2023).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Millions of deaths annually are attributed to COPD globally (Wang et al., 2025).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COPD ranks as a leading cause of mortality and morbidity worldwide (Viegi et al., 2020).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Elderly individuals, especially those with a history of smoking, are at higher risk for developing COPD (Cioboata et al., 2025).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2AAF401-DA55-6734-74EA-95BE2FC8B0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7" y="1433618"/>
            <a:ext cx="4573143" cy="370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3642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C58E0ABF-D86F-27D9-8521-26E788814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B1784E84-624C-8733-EBD2-C6CCC9BB7F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59B0B06E-E0BF-31C0-12E3-5269F8B37FC8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Economic and Social Burden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A72E4C7C-502C-73DF-DC05-54ECDC57D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54100B77-6FD9-C9BC-7302-FC3C0AA2325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6144768" cy="3868626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Economic Burden: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Significant global healthcare costs (Chen et al., 2023)</a:t>
            </a: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Treatment Costs: Hospitalizations and medications drive expenses (Bollmeier &amp; Hartmann, 2020)</a:t>
            </a:r>
          </a:p>
          <a:p>
            <a:pPr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Impact: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Reduces quality of life and increases isolation (Jones et al., 2011; Scichilone et al., 2023)</a:t>
            </a:r>
          </a:p>
          <a:p>
            <a:pPr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Employment Impact: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Breathlessness causes work disability (Schrijver et al., 2022)</a:t>
            </a:r>
          </a:p>
          <a:p>
            <a:pPr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Healthcare Demand: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Increases need for long-term and integrated care (Nygård et al., 2023)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A2AACA6-7494-EA9A-12B8-37A5EC5086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4768" y="1433618"/>
            <a:ext cx="2999232" cy="370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3321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2E9D0303-2AF6-4F59-07D8-20B694224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A21B2FFD-9F3A-5DC4-95E1-E5749A49C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284D3A43-5872-A67C-460E-24E25E472972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Obstructive Pulmonary Disease (COPD)</a:t>
            </a: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 Mortality in the UK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494C1C1F-4D4C-6CC0-184B-0205C4809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4C1DCEC6-DABD-8E35-5288-03A1705A521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4986529" cy="386218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COPD is one of the leading causes of death in the UK (Asthma and Lung UK, 2023).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 COPD causes a significant number of annual deaths due to complications (Wang et al., 2025).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Older smokers are more likely to experience COPD-related mortality (Boers et al., 2023).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COPD-related deaths are often linked to respiratory failure and cardiovascular complications (Jo, 2022).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Early diagnosis and effective treatment can help reduce mortality rates (NICE, 2018).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E4B44C-26EF-8A6E-A359-1706431C1D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529" y="1306679"/>
            <a:ext cx="4155185" cy="3836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5447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63AD3ACE-0744-0B95-9E51-7D25DC1A6D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FD003A6A-8AC1-F283-2488-87FBE94F6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9AF2E104-745C-ED6A-84B3-C746268706F5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House of Care Model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B314A041-A6F1-55C7-176C-93586235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9A4185C3-2CF2-6275-FBAB-0A1E312CF48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" y="1281317"/>
            <a:ext cx="4742688" cy="386218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Personalized Care: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Tailor treatment to individual patient needs (Scichilone et al., 2023)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Patient Education: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Empower through self-management plans.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Team Approach: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Coordinate care across multiple specialists (Aranburu-Imatz et al., 2022)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Whole-Person Care: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Address physical, emotional and social needs (Iulian-Laurențiu Buican et al., 2025)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Continuous Support: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Maintain regular follow-up and education (Schrijver et al., 2022)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2D6A1F-BCE6-2762-9AC2-D09E28B2D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2690" y="1433619"/>
            <a:ext cx="4401310" cy="3696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9396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2592E39C-2329-461B-1B4C-F4227676C7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788A4872-CE5A-BFED-9E3B-8ABE7C1E5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06DE0482-4E57-9A13-3853-DC7CB009AAA5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Diagnosis and primary evaluation of </a:t>
            </a:r>
            <a:r>
              <a:rPr lang="en-KE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Obstructive Pulmonary Disease (COPD) </a:t>
            </a:r>
            <a:endParaRPr lang="en-US" b="1" dirty="0">
              <a:latin typeface="Arial" panose="020B0604020202020204" pitchFamily="34" charset="0"/>
              <a:ea typeface="+mj-ea"/>
              <a:cs typeface="Arial" panose="020B0604020202020204" pitchFamily="34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CC7C6E20-E408-FE23-37D3-EEB4164B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B6099147-E10F-1CD4-DBC5-51B2B6E1650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4343746" cy="3841395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Spirometry: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Essential for diagnosis and severity assessment (NICE, 2018).</a:t>
            </a:r>
          </a:p>
          <a:p>
            <a:pPr marL="0" indent="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Symptom Assessment: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Evaluate cough, sputum and breathlessness (Scichilone et al., 2023).</a:t>
            </a:r>
          </a:p>
          <a:p>
            <a:pPr marL="0" indent="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Imaging: X-rays rule out other conditions; CT detects emphysema (Lee et al., 2025).</a:t>
            </a:r>
          </a:p>
          <a:p>
            <a:pPr marL="0" indent="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Blood Gas Analysis: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Assesses oxygen needs (Jo, 2022).</a:t>
            </a:r>
          </a:p>
          <a:p>
            <a:pPr marL="0" indent="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Patient History: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Documents smoking, occupational risks and family history (Cioboata et al., 2025).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5C275E1-A42B-49C5-D7AE-4F78AB82AA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746" y="1312499"/>
            <a:ext cx="4797968" cy="3841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2907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FF6B4E2D-B9A5-BC2D-415E-0834EC99A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5057D975-E8D9-B7C8-159A-6DD13268D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71F6FA72-7CA0-E06B-2C1C-CA693A04E3E6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Management of COPD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9194B95E-C2D1-A311-E957-7F9D1B54B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C689303D-CE9A-A169-BBEB-67FD8CA9745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6557009" cy="386218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Smoking Cessation: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most effective intervention to prevent COPD progression (Bollmeier &amp; Hartmann, 2020).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Medications: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Bronchodilators are central to managing symptoms and preventing exacerbations (GOLD, 2020).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Inhaled Corticosteroids: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Reduce inflammation and exacerbation frequency in specific patients (NICE, 2018).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Pulmonary Rehabilitation: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cornerstone of management that improves exercise capacity and quality of life.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Severe Cases: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May require long-term oxygen therapy or surgical interventions like lung volume reduction (Jo, 2022).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D929E60-0D07-5C1A-5CE7-A83F53A175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296" y="1254715"/>
            <a:ext cx="2584704" cy="3975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3497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71CAF6F9-9030-65A4-3443-911E48ED8B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02AF5C70-EB38-D065-767F-1B137F3E3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CE8E3A57-3EA1-CBD5-0BF3-213BC1F5091D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COPD comorbidities.</a:t>
            </a:r>
            <a:endParaRPr lang="en-US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87F22CC5-5703-B922-D310-19E017519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AA6BFF3-8656-733D-0F50-AB59223F15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8864" y="1254715"/>
            <a:ext cx="3755135" cy="3875068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1CC6B554-EAEE-ECCD-D882-085156315365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0" y="1220005"/>
            <a:ext cx="5388864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Cardiovascular disease (CVD)</a:t>
            </a: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Risk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COPD patients are at risk for Cardiovascular Disease (</a:t>
            </a:r>
            <a:r>
              <a:rPr lang="en-US" sz="18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Rinne et al., 2018)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Diabetes &amp; Osteoporosis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Long-term corticosteroid use increases the risk of diabetes and osteoporosis </a:t>
            </a:r>
            <a:r>
              <a:rPr lang="en-US" sz="18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(Sarah et al., 2021)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Anxiety &amp; Depression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COPD patients are more prone to anxiety and depression (Iulian-Laurențiu Buican et al., 2025).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Lung Infection &amp; Pulmonary Hypertension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COPD increases the risk of lung infections and pulmonary hypertension (Hurst et al., 2020).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Sleep Apnea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Sleep apnea is more common in COPD patients (Jo, 2022).</a:t>
            </a:r>
          </a:p>
        </p:txBody>
      </p:sp>
    </p:spTree>
    <p:extLst>
      <p:ext uri="{BB962C8B-B14F-4D97-AF65-F5344CB8AC3E}">
        <p14:creationId xmlns:p14="http://schemas.microsoft.com/office/powerpoint/2010/main" val="26930517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41F550B2-3A78-7DEB-826C-B76613D657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2926A19F-41B7-54EB-3B32-8CD1E2AC3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364873C0-C749-CFF6-485F-E4DB809B14F1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Prevention Strategies.</a:t>
            </a:r>
            <a:endParaRPr lang="en-US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479B06D5-3B1A-AD51-1079-552DB27EC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E224F67-E29C-BC80-65A2-14D900E783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7" y="1276195"/>
            <a:ext cx="4573143" cy="3848467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B54A856B-4070-57AD-C08B-E930590CD86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0" y="1220005"/>
            <a:ext cx="457085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Primary Prevention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Avoid smoking and harmful substances (Bollmeier &amp; Hartmann, 2020).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Secondary Prevention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Focus on early diagnosis through screening (Nygård et al., 2023).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Tertiary Prevention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Control disease progression and manage exacerbations (Hurst et al., 2020).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Vaccination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Pneumonia and flu vaccines reduce complications (Paixão et al., 2024).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Lung Care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Maintain proper nutrition and exercise (Phillips et al., 2025).</a:t>
            </a:r>
          </a:p>
        </p:txBody>
      </p:sp>
    </p:spTree>
    <p:extLst>
      <p:ext uri="{BB962C8B-B14F-4D97-AF65-F5344CB8AC3E}">
        <p14:creationId xmlns:p14="http://schemas.microsoft.com/office/powerpoint/2010/main" val="31242484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241BF598-08B0-5BDF-0A60-C595605B9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0B5D847D-02AD-FC0D-B1EE-60F67655E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7540A1A0-3142-8748-16B2-54693115E541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Skills in Co-productive Care</a:t>
            </a:r>
            <a:endParaRPr lang="en-US" b="1" dirty="0">
              <a:latin typeface="Arial" panose="020B0604020202020204" pitchFamily="34" charset="0"/>
              <a:ea typeface="+mj-ea"/>
              <a:cs typeface="Arial" panose="020B0604020202020204" pitchFamily="34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D130F44E-380B-BE33-4336-64C04E423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A7C6BA-F933-BF62-9559-DC46B72DF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9136" y="1453386"/>
            <a:ext cx="3864864" cy="3676397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074C470F-B020-0625-F987-3603542F73D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0" y="1358504"/>
            <a:ext cx="5276850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 Communication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Clear and concise communication with patients (AL Wachami et al., 2024).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Motivational Interviewing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Helping patients explore and resolve ambivalence towards behavior change (Anand &amp; Kharbanda,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Education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Teaching patients about COPD and its management (Alqahtani, 2022).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Active Listening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Ensuring patient concerns are heard and addressed (Boers et al., 2023).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Cultural Sensitivity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Recognizing and respecting diverse patient backgrounds (Bollmeier &amp; Hartmann, 2020).</a:t>
            </a:r>
          </a:p>
        </p:txBody>
      </p:sp>
    </p:spTree>
    <p:extLst>
      <p:ext uri="{BB962C8B-B14F-4D97-AF65-F5344CB8AC3E}">
        <p14:creationId xmlns:p14="http://schemas.microsoft.com/office/powerpoint/2010/main" val="21885749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E2B4D3ED-FA3A-444F-9F8B-8C1C59BFF2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E88A85BA-65DA-20F3-34AF-5A277BC62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B6B78502-3B0A-F172-D9B2-6C51F925461D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Values in Co-productive Care</a:t>
            </a:r>
            <a:endParaRPr lang="en-US" b="1" dirty="0">
              <a:latin typeface="Arial" panose="020B0604020202020204" pitchFamily="34" charset="0"/>
              <a:ea typeface="+mj-ea"/>
              <a:cs typeface="Arial" panose="020B0604020202020204" pitchFamily="34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CF6B7128-EF71-8A51-A4CD-9AB45136B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580F52-AA18-97AF-95CA-578AFAAE57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3375" y="1281316"/>
            <a:ext cx="4230625" cy="3862183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9C14B425-5254-7DA2-B232-108197D82FB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-1" y="1227148"/>
            <a:ext cx="4911089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Compassion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Demonstrating empathy and understanding towards COPD patients (AL Wachami et al., 2024).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Empowerment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Encouraging patients to take control of their health (Alqahtani, 2022).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Collaboration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Working as a team with other healthcare professionals (Boers et al., 2023).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 Autonomy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Supporting patients' right to make informed decisions (Anand &amp; Kharbanda,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Respect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Honoring patient preferences and values in care planning (Bollmeier &amp; Hartmann, 2020).</a:t>
            </a:r>
          </a:p>
        </p:txBody>
      </p:sp>
    </p:spTree>
    <p:extLst>
      <p:ext uri="{BB962C8B-B14F-4D97-AF65-F5344CB8AC3E}">
        <p14:creationId xmlns:p14="http://schemas.microsoft.com/office/powerpoint/2010/main" val="33760095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E8E410A0-025C-14D2-6ABE-0F546067D2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FD796E00-9948-4271-449E-D767967E0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06E8AFD1-09D8-DBF4-6DDD-F993FE263597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Behaviours in Co-productive Care</a:t>
            </a:r>
            <a:endParaRPr lang="en-US" b="1" dirty="0">
              <a:latin typeface="Arial" panose="020B0604020202020204" pitchFamily="34" charset="0"/>
              <a:ea typeface="+mj-ea"/>
              <a:cs typeface="Arial" panose="020B0604020202020204" pitchFamily="34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D30A4DBF-FB9F-424C-DF15-11368E862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41BC026-30B5-D0C1-161A-A51B2C9AEE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9968" y="1363652"/>
            <a:ext cx="3301746" cy="3779848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8786C04D-2244-8B4E-EACB-E1D03F2D606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-19086" y="1368822"/>
            <a:ext cx="5859054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Adherence to Treatment Plans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Ensuring patients follow prescribed therapies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(ElSaygh et al., 2021)</a:t>
            </a:r>
            <a:r>
              <a:rPr lang="en-US" sz="1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KE" altLang="en-KE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Active Patient Involvement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Encouraging participation in decision-making (Alqahtani, 2022).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Regular Monitoring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Keeping track of symptom progression and treatment response (AL Wachami et al., 2024).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Behavioral Changes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Helping patients adopt healthy habits such as quitting smoking (Anand &amp; Kharbanda,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Supportive Environment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Creating an environment that promotes long-term health management (Boers et al., 2023).</a:t>
            </a:r>
          </a:p>
        </p:txBody>
      </p:sp>
    </p:spTree>
    <p:extLst>
      <p:ext uri="{BB962C8B-B14F-4D97-AF65-F5344CB8AC3E}">
        <p14:creationId xmlns:p14="http://schemas.microsoft.com/office/powerpoint/2010/main" val="11206469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85403497-83E0-CB36-60F9-0FB77951B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796DA9AD-3AC6-B592-19F5-DA5D6CD54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17165379-97B8-9597-F369-C2944DEA58A1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Comprehensive Model of Personalized Care and Self-Management Support</a:t>
            </a:r>
            <a:endParaRPr lang="en-US" b="1" dirty="0">
              <a:latin typeface="Arial" panose="020B0604020202020204" pitchFamily="34" charset="0"/>
              <a:ea typeface="+mj-ea"/>
              <a:cs typeface="Arial" panose="020B0604020202020204" pitchFamily="34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4AE97702-32C5-05BC-1322-0FEE29961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F9B8A57-1966-4135-D8D2-C9A2DAD1C5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8608" y="1254715"/>
            <a:ext cx="2753106" cy="3944454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B8148F49-3673-3103-B362-A5C543B7939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-1" y="1298225"/>
            <a:ext cx="6388609" cy="4024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 Education: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Teach disease progression and symptom management (AL Wachami et al., 2024; Alqahtani, 2022)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Self-Management: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Train patients in symptom monitoring (Ambrosino &amp; Bertella, 2018; Aranburu-Imatz et al., 2022)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Medication Safety: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Ensure correct inhaler technique and adherence (Anand &amp; Kharbanda, 2021; Boers et al., 2023)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Mental Health Support: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Address anxiety and depression (Bollmeier &amp; Hartmann, 2020; Alqahtani, 2022)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Team Coordination: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Integrate multidisciplinary care (Aranburu-Imatz et al., 2022).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Continuous Monitoring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Adjust care through regular follow-ups (Boers et al., 2023).</a:t>
            </a:r>
          </a:p>
          <a:p>
            <a:pPr defTabSz="914400" eaLnBrk="0" fontAlgn="base" hangingPunct="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kumimoji="0" lang="en-KE" altLang="en-KE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53721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1881A4F3-CE07-357C-E76D-635D7E711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90822DB6-89D4-E74D-5712-01DDC3265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B03B2EF9-81B8-5FA1-9697-349698FC9BA8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Co-productive Care and requisite Skills.</a:t>
            </a:r>
            <a:endParaRPr lang="en-US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4F6E7AA1-EECC-712B-1486-5F708C9B1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FA0E2A-4BC4-B9B2-612F-4477DF8C7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713" y="1324969"/>
            <a:ext cx="4572001" cy="3804815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DD2457E7-00F8-143B-5DA3-2A34FB29A34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0" y="1227147"/>
            <a:ext cx="4569713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Communication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Ensure clear patient-provider communication (AL Wachami et al., 2024).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Empathy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Address COPD’s psychological impact (Alqahtani, 2022; Ambrosino &amp; Bertella, 2018).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Behavior Change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Use motivational interviewing for smoking cessation (Anand &amp; Kharbanda,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Collaboration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Encourage teamwork among healthcare providers (Boers et al., 2023; Anand &amp; Kharbanda,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Education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Provide regular self-care education (Bollmeier &amp; Hartmann, 2020).</a:t>
            </a:r>
          </a:p>
        </p:txBody>
      </p:sp>
    </p:spTree>
    <p:extLst>
      <p:ext uri="{BB962C8B-B14F-4D97-AF65-F5344CB8AC3E}">
        <p14:creationId xmlns:p14="http://schemas.microsoft.com/office/powerpoint/2010/main" val="40652961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81A5D5B5-04B6-CAFE-8038-A8EECD275E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2A12EB12-A034-C892-5165-7A459A46E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2E15B147-6B72-9324-C39F-1EEC28136475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Recommendations of Personalised Care</a:t>
            </a:r>
            <a:br>
              <a:rPr lang="en-KE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FFBA69C5-C72C-7FFD-96F2-B7607BC6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B38ED294-1AEF-6FC7-4AD2-3FCBB944611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" y="1281317"/>
            <a:ext cx="5035294" cy="3868626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Address individual patient needs and interests (AL Wachami et al., 2024; Alqahtani, 2022).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Self-management interventions beyond pharmacology (Anand &amp; Kharbanda, 2021; Aranburu-Imatz et al., 2022).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Develop patient empowerment skills (Ambrosino &amp; Bertella, 2018; Aranburu-Imatz et al., 2022).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Ensure treatment plans are frequently updated (Boers et al., 2023).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Use evidence-based interventions, like the COPD discharge bundle (Bollmeier &amp; Hartmann, 2020; Alqahtani, 2022).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B4007D-52B2-BC22-C665-719B82D23F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5295" y="1383622"/>
            <a:ext cx="4106419" cy="3759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6386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0CC5AFC3-0311-5494-B3FB-97284D218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DE287CC8-C272-65B4-8887-C2C1A9975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443980F1-F922-3313-167B-E0CC12FDFFB8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Conclusion 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E015AA21-05AD-DCBF-FBD2-72C60DE20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0EE10B-523E-BF58-EE91-BB4C6109745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0" y="1220160"/>
            <a:ext cx="9141714" cy="3780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KE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Obstructive Pulmonary Disease (COPD)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is a serious and often fatal lung disease (AL Wachami et al., 2024).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Early diagnosis, prevention, and effective treatment are crucial for patient improvement (Alqahtani, 2022; Ambrosino &amp; Bertella, 2018).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Each element is vital for effective COPD management (Anand &amp; Kharbanda, 2021; Aranburu-Imatz et al., 2022).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 and treatment strategies must continuously improve (Boers et al., 2023).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Ongoing education for healthcare providers and patients is essential for long-term quality care (Bollmeier &amp; Hartmann, 2020; Carmona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8469334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B7B4189A-F766-7887-65C0-0F817D3CA0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CAD86963-5EDA-1EC6-2888-C37888B9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5674507A-B7AB-BBF4-FC55-11F1AD609A03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6B9F260D-7225-7AB3-97D4-3A0EF995A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13A0B5A0-8EDC-108F-B736-D8E67C4AEE0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4" cy="386218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 Wachami, N, Guennouni, M, Iderdar, Y, Boumendil, K, Arraji, M, Mourajid, Y, Bouchachi, FZ, Barkaoui, M, Louerdi, ML, Hilali, A &amp; Chahboune, M 2024, ‘Estimating the global prevalence of chronic obstructive pulmonary disease (COPD): a systematic review and meta-analysis’,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BMC Public Health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24, Springer Science and Business Media LLC, no. 1,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https://bmcpublichealth.biomedcentral.com/articles/10.1186/s12889-024-17686-9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45720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‌Alqahtani, JS 2022, ‘Prevalence, incidence, morbidity and mortality rates of COPD in Saudi Arabia: Trends in burden of COPD from 1990 to 2019’,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PLoS ONE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17, Public Library of Science, no. 5, pp. e0268772–e0268772, viewed 7 November 2025, Avaiable at: https://journals.plos.org/plosone/article?id=10.1371%2Fjournal.pone.0268772.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ts val="2160"/>
              </a:lnSpc>
              <a:spcBef>
                <a:spcPts val="0"/>
              </a:spcBef>
              <a:buNone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28575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63421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BD82D8F5-941E-3E04-3654-FBD4B842C5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4CDDEBD9-495F-4B2F-B6F0-7B76F716E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65D0EB5A-40FB-9D27-A68E-76717E67FEB7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BD801889-A452-4440-772D-0AC8BD4D2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C3EE0BA7-6E9F-6A7D-6B93-D2326C9AEB3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" y="1433619"/>
            <a:ext cx="9144000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Ambrosino, N &amp; Enrica Bertella 2018, ‘Lifestyle interventions in prevention and comprehensive management of COPD’,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Breathe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14, European Respiratory Society, no. 3, pp. 186–194,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https://pmc.ncbi.nlm.nih.gov/articles/PMC6118879/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‌Anand, R &amp; Sidharth Kharbanda 2021, ‘Health-related quality of life in patients with chronic obstructive pulmonary disease’,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Indian Journal of Medical Research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153, Medknow, no. 4, pp. 459–464, viewed 7 November 2025, Available at: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https://journals.lww.com/ijmr/fulltext/2021/04000/Health_related_quality_of_life_in_patients_with.10.aspx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457200">
              <a:lnSpc>
                <a:spcPct val="150000"/>
              </a:lnSpc>
              <a:spcBef>
                <a:spcPts val="0"/>
              </a:spcBef>
              <a:buNone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88620" indent="-457200">
              <a:spcBef>
                <a:spcPts val="120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2723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C1896E33-8673-A705-4C71-07C9CB851A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B85FF885-C2D5-2D99-1ACA-F02968894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2544D788-F230-8B16-DC3E-68777C7E3C6E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4A291717-745D-39A0-DED2-B4A84EF50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E79FBF0A-B05B-9BEE-646C-5EE480400C2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98197"/>
            <a:ext cx="9141713" cy="469874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>
              <a:lnSpc>
                <a:spcPts val="24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‌Anghel, L, Ciubară, A, Patraș, D &amp; Ciubară, AB 2025, ‘Chronic Obstructive Pulmonary Disease and Type 2 Diabetes Mellitus: Complex Interactions and Clinical Implications’,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Clinical Medicine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14, MDPI AG, no. 6, p. 1809, viewed 7 November 2025, Available at: </a:t>
            </a:r>
            <a:r>
              <a:rPr lang="en-KE" sz="18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https://www.mdpi.com/2077-0383/14/6/1809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>
              <a:lnSpc>
                <a:spcPts val="24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‌Aranburu-Imatz, A, López-Carrasco, J de la C, Moreno-Luque, A, Jiménez-Pastor, JM, Valverde-León, M del R, Rodríguez-Cortés, FJ, Arévalo-Buitrago, P, López-Soto, PJ &amp; Morales-Cané, I 2022, ‘Nurse-Led Interventions in Chronic Obstructive Pulmonary Disease Patients: A Systematic Review and Meta-Analysis’,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19, MDPI AG, no. 15, p. 9101, viewed 7 November 2025, Available at: https://pubmed.ncbi.nlm.nih.gov/35897469/.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ts val="2400"/>
              </a:lnSpc>
              <a:spcBef>
                <a:spcPts val="0"/>
              </a:spcBef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6441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BD48C3B4-C785-39AF-249B-A79D6A7FA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14849EC8-F846-270D-D308-25CBBE15A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2577C525-4B66-9C6D-B99A-B9A7DAF75605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81CADCE2-B67A-F704-99F4-89622DF40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F9A033EB-7D2B-020D-551E-184BE55E644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93638" y="1281317"/>
            <a:ext cx="8948075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Asthma and Lung UK. “Asthma + Lung UK | Home.” </a:t>
            </a:r>
            <a:r>
              <a:rPr lang="en-KE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Asthma &amp; Lung UK</a:t>
            </a:r>
            <a:r>
              <a:rPr lang="en-KE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2023, Available at: </a:t>
            </a:r>
            <a:r>
              <a:rPr lang="en-KE" sz="1800" u="sng" kern="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www.asthmaandlung.org.uk</a:t>
            </a:r>
            <a:r>
              <a:rPr lang="en-KE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Boers, E, Barrett, M, Su, JG, Benjafield, AV, Sinha, S, Kaye, L, Zar, HJ, Vuong, V, Tellez, D, Rahul Gondalia, Rice, MB, Nunez, CM, Wedzicha, JA &amp; Malhotra, A 2023, ‘Global Burden of Chronic Obstructive Pulmonary Disease Through 2050’, </a:t>
            </a:r>
            <a:r>
              <a:rPr lang="en-KE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JAMA Network Open</a:t>
            </a:r>
            <a:r>
              <a:rPr lang="en-KE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6, American Medical Association, no. 12, pp. e2346598–e2346598, viewed 7 November 2025, Available at: </a:t>
            </a:r>
            <a:r>
              <a:rPr lang="en-KE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https://pmc.ncbi.nlm.nih.gov/articles/PMC10704283/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5686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02599F3D-57A8-AE4B-E988-8BE1278534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FBB69C5E-8E95-947F-2328-D68FE0CC8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D9269DAE-ED59-E6B6-641B-1002480D88E7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69F0511A-8B7E-9DF5-F6B3-3E6DDAEB5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12F9ED67-6DB5-3C82-F7D1-90687F755FB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Bollmeier, SG &amp; Hartmann, AP 2020, ‘Management of chronic obstructive pulmonary disease: A review focusing on exacerbations’,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American Journal of Health-System Pharmacy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77, Oxford University Press (OUP), no. 4, pp. 259–268, viewed 7 November 2025,Available at: 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https://pmc.ncbi.nlm.nih.gov/articles/PMC7005599/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Carmona, C, Bewick, T, Macduff, N &amp; Thomas, A 2024, ‘Suspected acute respiratory infection in over 16s: assessment at first presentation and initial management—summary of NICE guidance’,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BMJ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384, pp. q339–q339, viewed 7 November 2025, Available at: https://www.bmj.com/content/384/bmj.q339.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285750"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42130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C92A5C2D-85F3-83DA-404E-8B3D8C179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A05FB508-B5FF-3EF8-0312-18A4D7272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EB81725F-1672-B827-A540-0243EC7752DC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33F00DBD-6C46-AE65-7D9E-64AF2A521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4E3D0F25-E86B-3444-C5DC-3E8A9FC521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28575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‌Chen, S, Kuhn, M, Prettner, K, Yu, F, Yang, T, Bärnighausen, T, Bloom, DE &amp; Wang, C 2023, ‘The global economic burden of chronic obstructive pulmonary disease for 204 countries and territories in 2020–50: a health-augmented macroeconomic modelling study’,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Lancet Global Health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11, Elsevier BV, no. 8, pp. e1183–e1193, viewed 7 November 2025,Available at:  https://pmc.ncbi.nlm.nih.gov/articles/PMC10369014/.</a:t>
            </a:r>
          </a:p>
          <a:p>
            <a:pPr marL="0" indent="-28575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‌Cioboata, R, Balteanu, MA, Mitroi, DM, Vrabie, SC, Vlasceanu, SG, Andrei, GM, Riza, AL, Streata, I, Zlatian, OM &amp; Olteanu, M 2025, ‘Beyond Smoking: Emerging Drivers of COPD and Their Clinical Implications in Low- and Middle-Income Countries: A Narrative Review’,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Clinical Medicine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14, MDPI AG, no. 13, p. 4633, viewed 7 November 2025, Available at: https://www.mdpi.com/2077-0383/14/13/4633.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5694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20473BBB-FA0B-CB06-586B-8A71C9AF90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59D35946-5A44-B0AD-3420-067C04896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9ABC75DA-7002-E697-529E-052BBF986FCE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FDEE07C5-F8FA-245F-2362-EFC93C4A1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B2623A92-2559-435F-4D58-05EF236B9EB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98622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ElSaygh, J, Zaher, A, Nathani, P &amp; Omballi, M 2021, ‘A Review of Clinical Trials That Contributed to Chronic Obstructive Pulmonary Disease Treatment Protocols’,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Cureus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Springer Science and Business Media LLC,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https://pmc.ncbi.nlm.nih.gov/articles/PMC8140054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‌Hurst, JR, Skolnik, N, Hansen, GJ, Anzueto, A, Donaldson, GC, Dransfield, MT &amp; Varghese, P 2020, ‘Understanding the impact of chronic obstructive pulmonary disease exacerbations on patient health and quality of life’,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European Journal of Internal Medicine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73, Elsevier BV, pp. 1–6, viewed 7 November 2025, Available at: https://www.sciencedirect.com/science/article/pii/S0953620519304431.</a:t>
            </a:r>
          </a:p>
        </p:txBody>
      </p:sp>
    </p:spTree>
    <p:extLst>
      <p:ext uri="{BB962C8B-B14F-4D97-AF65-F5344CB8AC3E}">
        <p14:creationId xmlns:p14="http://schemas.microsoft.com/office/powerpoint/2010/main" val="9035563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DD427C43-601F-FD89-2FEA-2D901FB5B5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ADAD56F6-E3A8-857C-9739-823E14CD1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972D9508-B20A-FC2F-D21E-6387AB867E96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D62E5756-8C6D-9464-D7B7-9CFB8346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7912CFAE-0F16-578B-5763-1729670DD9C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‌Iulian-Laurențiu Buican, Alina-Cătălina Buican-Chirea, Mădălina Iuliana Mușat &amp; Costin Teodor Streba 2025, ‘Depression and Anxiety as Comorbidities in Chronic Obstructive Pulmonary Disease: A Comprehensive Narrative Review’,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Healthcare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13, Multidisciplinary Digital Publishing Institute, no. 18, pp. 2344–2344, viewed 7 November 2025, Available at: https://www.mdpi.com/2227-9032/13/18/2344.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Jo, YS 2022, ‘Long-Term Outcome of Chronic Obstructive Pulmonary Disease: A Review’,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Tuberculosis and Respiratory Diseases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85, The Korean Academy of Tuberculosis and Respiratory Diseases, no. 4, pp. 289–301, viewed 7 November 2025, Available at: https://pmc.ncbi.nlm.nih.gov/articles/PMC9537656/.</a:t>
            </a:r>
          </a:p>
          <a:p>
            <a:pPr marL="388620" indent="-285750"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35131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F6A7942D-9459-1D1C-0A7E-F4F2910359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38DF47BD-8033-218A-DDC7-79F6AE46C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0D48592A-C07B-F435-782D-20781790A25C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1F632B81-D24E-E981-F9CB-6E091A848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44414A9A-8D15-7A65-C3B7-FA5B67BA85E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28575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‌Jones, PW, Brusselle, G, Dal Negro, RW, Ferrer, M, Kardos, P, Levy, ML, Perez, T, Soler-Cataluña, JJ, van der Molen, T, Adamek, L &amp; Banik, N 2011, ‘Health-related quality of life in patients by COPD severity within primary care in Europe’,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Respiratory Medicine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105, Elsevier BV, no. 1, pp. 57–66, viewed 7 November 2025, Available at: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https://www.sciencedirect.com/science/article/pii/S0954611110003902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28575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‌Lee, D-K, Choi, J-S, Choi, S-J, Choi, M-H &amp; Hong, M 2025, ‘Classification of Chronic Obstructive Pulmonary Disease (COPD) Through Respiratory Pattern Analysis’,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Diagnostics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15, MDPI AG, no. 3, p. 313, viewed 7 November 2025, Available at: https://www.mdpi.com/2075-4418/15/3/313.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28575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28575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3637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921E5B6F-8497-A024-D786-B3D318478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4D507405-18A7-24B4-4C15-B946CD15AC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04E6AA66-3061-EB01-2740-1ED78F892357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6BD83147-0B05-5B57-5390-B4E041187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4AFEC681-91EA-A101-6FCD-0E4F53C2A4C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86218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Nygård, T, Wright, D, Nazar, H &amp; Haavik, S 2023, ‘Enhancing potential impact of hospital discharge interventions for patients with COPD: a qualitative systematic review’,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23, Springer Science and Business Media LLC, no. 1,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https://bmchealthservres.biomedcentral.com/articles/10.1186/s12913-023-09712-0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Overview  Chronic obstructive pulmonary disease in over 16s: diagnosis and management Guidance  NICE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2018, Nice.org.uk, NICE, viewed 7 November 2025, Available at: </a:t>
            </a:r>
            <a:r>
              <a:rPr lang="en-KE" sz="18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https://www.nice.org.uk/guidance/ng115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79688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FB25326F-ED70-CE8A-AC41-C13AACAC0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BC92E7F3-2B72-B61A-3885-C0D95B78D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76B29445-1B68-7978-CA03-0663D2A6615A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8B7EEFBC-C497-F76E-A8A0-5464ACF36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5B2C0FC1-5F60-9A66-A5EE-39A6453BE14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Paixão, C, Rocha, V, Brooks, D &amp; Marques, A 2024, ‘Unsupervised physical activity interventions for people with COPD: A systematic review and meta-analysis’,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Pulmonology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30, Informa UK Limited, no. 1, pp. 53–67,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https://www.sciencedirect.com/science/article/pii/S2531043722000162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‌Phillips, KM, Lavere, PF, Hanania, NA &amp; Adrish, M 2025, ‘The Emerging Biomarkers in Chronic Obstructive Pulmonary Disease: A Narrative Review’,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Diagnostics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15, MDPI AG, no. 10, p. 1245, viewed 7 November 2025, Available at: https://www.mdpi.com/2075-4418/15/10/1245.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31414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FCE2ADD5-2312-64D2-9F9F-51635308FB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EF799D58-8858-3AAF-B0D3-A1363E430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80E2E744-EEDE-020B-483E-C48BE3E5010F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AA1E7D2A-539C-F584-A2EF-7D31A1ED5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06A7797E-2301-3EAB-369D-74DCB42B58C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834751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Rinne, ST, Lindenauer, PK &amp; Au, DH 2018, ‘Intensive Intervention to Improve Outcomes for Patients With COPD’,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JAMA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320, American Medical Association (AMA), no. 22, p. 2322,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https://jamanetwork.com/journals/jama/fullarticle/2714644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‌Sarah, Medina, C, Martins, G, Silva, PL, Silva, AR &amp; Cassiano Felippe Gonçalves-de-Albuquerque 2021, ‘Mechanisms, Pathophysiology and Currently Proposed Treatments of Chronic Obstructive Pulmonary Disease’,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Pharmaceuticals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14, Multidisciplinary Digital Publishing Institute, no. 10, pp. 979–979, viewed 7 November 2025, Available at: https://www.mdpi.com/1424-8247/14/10/979.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56395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2390F435-5EA5-F75C-6C5D-E6E87583F0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E4B1B99B-178E-D443-1CAD-C0BDF8D54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2C4C3ACA-8E46-0151-BC9B-34748F8DDCBD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9D616413-0323-BDE7-1DE8-3C468D415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175CBB00-CB3D-F053-4895-5B3EC929D92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834751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Schrijver, J, Anke Lenferink, Marjolein Brusse-Keizer, Marlies Zwerink, DLPM, P, van &amp; Effing, TW 2022, ‘Self-management interventions for people with chronic obstructive pulmonary disease’,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Cochrane Database of Systematic Reviews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2023, Elsevier BV, no. 3, pp. CD002990–CD002990,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https://pmc.ncbi.nlm.nih.gov/articles/PMC8743569/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-45720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Scichilone, N, Whittamore, A, White, C, Nudo, E, Savella, M &amp; Lombardini, M 2023, ‘The patient journey in Chronic Obstructive Pulmonary Disease (COPD): a human factors qualitative international study to understand the needs of people living with COPD’,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BMC Pulmonary Medicine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23, BioMed Central, no. 1, pp. 506–506, viewed 7 November 2025, Available at: https://bmcpulmmed.biomedcentral.com/articles/10.1186/s12890-023-02796-8.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28575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654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5AAD0180-1EE9-8F3D-2476-7F44B90227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4F157F58-4186-73FD-ADEC-AC65E1153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5920186C-76E7-46F2-C9E3-D5CEA3AA3354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E4D08FDA-92D0-D6F6-E8B4-CDFD1A22A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4593EC41-3AF6-4B78-F33F-4F4151F4908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834751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Viegi, G, Maio, S, Fasola, S &amp; Baldacci, S 2020, ‘Global Burden of Chronic Respiratory Diseases’,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Aerosol Medicine and Pulmonary Drug Delivery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33, Mary Ann Liebert, Inc., no. 4, pp. 171–177, viewed 7 November 2025, Available at: </a:t>
            </a:r>
            <a:r>
              <a:rPr lang="en-KE" sz="18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https://www.liebertpub.com/doi/abs/10.1089/jamp.2019.1576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‌Voulgareli, I, Antonogiannaki, E-M, Bartziokas, K, Zaneli, S, Bakakos, P, Loukides, S &amp; Papaioannou, AI 2025, ‘Early Identification of Exacerbations in Patients with Chronic Obstructive Pulmonary Disease (COPD)’,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Clinical Medicine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14, MDPI AG, no. 2, p. 397, viewed 7 November 2025, Available at: https://www.mdpi.com/2077-0383/14/2/397.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6171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FC164080-A487-48AE-8E2E-E65EBF2FC4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649944BA-6D0A-C6B7-F590-62590ADCA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B4F102CB-991D-1523-8630-96E2E1D59642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2E25EC55-2E16-4FD2-5A08-580965438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07F06937-C330-91C5-B0FB-9A4B59B70F1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Wang, Z, Lin, J, Liang, L, Huang, F, Yao, X, Peng, K, Gao, Y &amp; Zheng, J 2025, ‘Global, regional, and national burden of chronic obstructive pulmonary disease and its attributable risk factors from 1990 to 2021: an analysis for the Global Burden of Disease Study 2021’,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Respiratory Research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26, BioMed Central, no. 1, pp. 2–2, viewed 7 November 2025,Available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https://pmc.ncbi.nlm.nih.gov/articles/PMC11697803/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Zafar Zafari, Li, S, Eakin, MN, Bellanger, M &amp; Reed, RM 2020, ‘Projecting Long-term Health and Economic Burden of COPD in the United States’,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CHEST Journal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159, Elsevier BV, no. 4, pp. 1400–1410,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https://www.sciencedirect.com/science/article/abs/pii/S0012369220348480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248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7994</TotalTime>
  <Words>4230</Words>
  <Application>Microsoft Office PowerPoint</Application>
  <PresentationFormat>On-screen Show (16:9)</PresentationFormat>
  <Paragraphs>206</Paragraphs>
  <Slides>35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Aptos</vt:lpstr>
      <vt:lpstr>Times New Roman</vt:lpstr>
      <vt:lpstr>Aptos Display</vt:lpstr>
      <vt:lpstr>Calibri</vt:lpstr>
      <vt:lpstr>Wingdings</vt:lpstr>
      <vt:lpstr>Office Theme</vt:lpstr>
      <vt:lpstr>Chronic Obstructive Pulmonary Disease (COPD): Management and Prevention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Juvenile Case: Tatum v. Arizona (2016)</dc:title>
  <cp:lastModifiedBy>Mahamadfaraz Hanifbhai Belim (2504518)</cp:lastModifiedBy>
  <cp:revision>6</cp:revision>
  <dcterms:modified xsi:type="dcterms:W3CDTF">2025-11-09T21:11:31Z</dcterms:modified>
</cp:coreProperties>
</file>