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0"/>
  </p:notesMasterIdLst>
  <p:sldIdLst>
    <p:sldId id="257" r:id="rId5"/>
    <p:sldId id="262" r:id="rId6"/>
    <p:sldId id="261" r:id="rId7"/>
    <p:sldId id="263" r:id="rId8"/>
    <p:sldId id="298" r:id="rId9"/>
    <p:sldId id="305" r:id="rId10"/>
    <p:sldId id="299" r:id="rId11"/>
    <p:sldId id="300" r:id="rId12"/>
    <p:sldId id="301" r:id="rId13"/>
    <p:sldId id="302" r:id="rId14"/>
    <p:sldId id="296" r:id="rId15"/>
    <p:sldId id="303" r:id="rId16"/>
    <p:sldId id="304" r:id="rId17"/>
    <p:sldId id="306" r:id="rId18"/>
    <p:sldId id="29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7F1"/>
    <a:srgbClr val="344529"/>
    <a:srgbClr val="2B3922"/>
    <a:srgbClr val="2E3722"/>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19"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6AD87A-94A5-4FF4-B722-AB5F6C2E913B}" type="datetimeFigureOut">
              <a:rPr lang="en-GB" smtClean="0"/>
              <a:t>01/11/2020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3F103F-7F91-48BC-8FF7-5A8EC8E50BF2}" type="slidenum">
              <a:rPr lang="en-GB" smtClean="0"/>
              <a:t>‹#›</a:t>
            </a:fld>
            <a:endParaRPr lang="en-GB"/>
          </a:p>
        </p:txBody>
      </p:sp>
    </p:spTree>
    <p:extLst>
      <p:ext uri="{BB962C8B-B14F-4D97-AF65-F5344CB8AC3E}">
        <p14:creationId xmlns:p14="http://schemas.microsoft.com/office/powerpoint/2010/main" val="310085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the image for the video. </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490216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hyperlink" Target="https://www.youtube.com/watch?v=ECGpVPKytrM"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youtu.be/ECGpVPKytrM?t=71"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svg"/><Relationship Id="rId3" Type="http://schemas.openxmlformats.org/officeDocument/2006/relationships/image" Target="../media/image14.png"/><Relationship Id="rId7" Type="http://schemas.openxmlformats.org/officeDocument/2006/relationships/image" Target="../media/image18.svg"/><Relationship Id="rId12" Type="http://schemas.openxmlformats.org/officeDocument/2006/relationships/image" Target="../media/image23.png"/><Relationship Id="rId2" Type="http://schemas.openxmlformats.org/officeDocument/2006/relationships/image" Target="../media/image13.png"/><Relationship Id="rId1" Type="http://schemas.openxmlformats.org/officeDocument/2006/relationships/slideLayout" Target="../slideLayouts/slideLayout4.xml"/><Relationship Id="rId6" Type="http://schemas.openxmlformats.org/officeDocument/2006/relationships/image" Target="../media/image17.png"/><Relationship Id="rId11" Type="http://schemas.openxmlformats.org/officeDocument/2006/relationships/image" Target="../media/image22.svg"/><Relationship Id="rId5" Type="http://schemas.openxmlformats.org/officeDocument/2006/relationships/image" Target="../media/image16.sv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sv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jwHfmlbJX5Q"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5.JPG"/></Relationships>
</file>

<file path=ppt/slides/_rels/slide1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hyperlink" Target="https://www.bbc.co.uk/news/av/uk-england-bristol-19148650"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bc.co.uk/news/av/uk-england-bristol-19148650" TargetMode="External"/><Relationship Id="rId2" Type="http://schemas.openxmlformats.org/officeDocument/2006/relationships/hyperlink" Target="https://www.youtube.com/watch?v=ECGpVPKytrM&amp;feature=youtu.be&amp;t=71" TargetMode="External"/><Relationship Id="rId1" Type="http://schemas.openxmlformats.org/officeDocument/2006/relationships/slideLayout" Target="../slideLayouts/slideLayout2.xml"/><Relationship Id="rId4" Type="http://schemas.openxmlformats.org/officeDocument/2006/relationships/hyperlink" Target="https://www.youtube.com/watch?v=jwHfmlbJX5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Decision Making and Productivity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8 Part 1– BMHP4019 Psychology in Health and Social Care.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5C1CB-3B7E-466A-BB8E-9D84752C960D}"/>
              </a:ext>
            </a:extLst>
          </p:cNvPr>
          <p:cNvSpPr>
            <a:spLocks noGrp="1"/>
          </p:cNvSpPr>
          <p:nvPr>
            <p:ph type="title"/>
          </p:nvPr>
        </p:nvSpPr>
        <p:spPr/>
        <p:txBody>
          <a:bodyPr/>
          <a:lstStyle/>
          <a:p>
            <a:r>
              <a:rPr lang="en-GB" dirty="0"/>
              <a:t>So far we have: </a:t>
            </a:r>
          </a:p>
        </p:txBody>
      </p:sp>
      <p:sp>
        <p:nvSpPr>
          <p:cNvPr id="3" name="Content Placeholder 2">
            <a:extLst>
              <a:ext uri="{FF2B5EF4-FFF2-40B4-BE49-F238E27FC236}">
                <a16:creationId xmlns:a16="http://schemas.microsoft.com/office/drawing/2014/main" id="{2C858FD7-0443-4CB8-A66A-F0EEF6C926F7}"/>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Discussed theories of cognitive development</a:t>
            </a:r>
          </a:p>
          <a:p>
            <a:r>
              <a:rPr lang="en-GB" sz="1800" dirty="0">
                <a:latin typeface="Arial" panose="020B0604020202020204" pitchFamily="34" charset="0"/>
                <a:cs typeface="Arial" panose="020B0604020202020204" pitchFamily="34" charset="0"/>
              </a:rPr>
              <a:t>Discussed the Humanistic Approach to psychology. </a:t>
            </a:r>
          </a:p>
          <a:p>
            <a:r>
              <a:rPr lang="en-GB" sz="1800" dirty="0">
                <a:latin typeface="Arial" panose="020B0604020202020204" pitchFamily="34" charset="0"/>
                <a:cs typeface="Arial" panose="020B0604020202020204" pitchFamily="34" charset="0"/>
              </a:rPr>
              <a:t>Discussed the Psychodynamic theories </a:t>
            </a:r>
          </a:p>
          <a:p>
            <a:r>
              <a:rPr lang="en-GB" sz="1800" dirty="0">
                <a:latin typeface="Arial" panose="020B0604020202020204" pitchFamily="34" charset="0"/>
                <a:cs typeface="Arial" panose="020B0604020202020204" pitchFamily="34" charset="0"/>
              </a:rPr>
              <a:t>Introduced Self concept and Social identity theory. </a:t>
            </a:r>
          </a:p>
          <a:p>
            <a:r>
              <a:rPr lang="en-GB" sz="1800" dirty="0">
                <a:latin typeface="Arial" panose="020B0604020202020204" pitchFamily="34" charset="0"/>
                <a:cs typeface="Arial" panose="020B0604020202020204" pitchFamily="34" charset="0"/>
              </a:rPr>
              <a:t>Introduced Attitude formation and Attribution Theory. </a:t>
            </a:r>
          </a:p>
        </p:txBody>
      </p:sp>
    </p:spTree>
    <p:extLst>
      <p:ext uri="{BB962C8B-B14F-4D97-AF65-F5344CB8AC3E}">
        <p14:creationId xmlns:p14="http://schemas.microsoft.com/office/powerpoint/2010/main" val="5298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 we will… </a:t>
            </a:r>
          </a:p>
        </p:txBody>
      </p:sp>
      <p:sp>
        <p:nvSpPr>
          <p:cNvPr id="4" name="Oval 3">
            <a:extLst>
              <a:ext uri="{FF2B5EF4-FFF2-40B4-BE49-F238E27FC236}">
                <a16:creationId xmlns:a16="http://schemas.microsoft.com/office/drawing/2014/main" id="{FF0342C9-9185-4E76-AF90-49A5B97F0B1D}"/>
              </a:ext>
            </a:extLst>
          </p:cNvPr>
          <p:cNvSpPr/>
          <p:nvPr/>
        </p:nvSpPr>
        <p:spPr>
          <a:xfrm>
            <a:off x="1220536" y="2623010"/>
            <a:ext cx="2024437" cy="2024437"/>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Questions">
            <a:extLst>
              <a:ext uri="{FF2B5EF4-FFF2-40B4-BE49-F238E27FC236}">
                <a16:creationId xmlns:a16="http://schemas.microsoft.com/office/drawing/2014/main" id="{BC19EF21-8A18-49D1-BC88-B264E07573CC}"/>
              </a:ext>
            </a:extLst>
          </p:cNvPr>
          <p:cNvSpPr/>
          <p:nvPr/>
        </p:nvSpPr>
        <p:spPr>
          <a:xfrm>
            <a:off x="1651973" y="3054447"/>
            <a:ext cx="1161562" cy="1161562"/>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0A2856B9-487E-4AD9-8B32-0C3DCBF3DB48}"/>
              </a:ext>
            </a:extLst>
          </p:cNvPr>
          <p:cNvSpPr/>
          <p:nvPr/>
        </p:nvSpPr>
        <p:spPr>
          <a:xfrm>
            <a:off x="573379" y="4871145"/>
            <a:ext cx="3318750" cy="1533729"/>
          </a:xfrm>
          <a:custGeom>
            <a:avLst/>
            <a:gdLst>
              <a:gd name="connsiteX0" fmla="*/ 0 w 3318750"/>
              <a:gd name="connsiteY0" fmla="*/ 0 h 1533729"/>
              <a:gd name="connsiteX1" fmla="*/ 3318750 w 3318750"/>
              <a:gd name="connsiteY1" fmla="*/ 0 h 1533729"/>
              <a:gd name="connsiteX2" fmla="*/ 3318750 w 3318750"/>
              <a:gd name="connsiteY2" fmla="*/ 1533729 h 1533729"/>
              <a:gd name="connsiteX3" fmla="*/ 0 w 3318750"/>
              <a:gd name="connsiteY3" fmla="*/ 1533729 h 1533729"/>
              <a:gd name="connsiteX4" fmla="*/ 0 w 3318750"/>
              <a:gd name="connsiteY4" fmla="*/ 0 h 15337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8750" h="1533729">
                <a:moveTo>
                  <a:pt x="0" y="0"/>
                </a:moveTo>
                <a:lnTo>
                  <a:pt x="3318750" y="0"/>
                </a:lnTo>
                <a:lnTo>
                  <a:pt x="3318750" y="1533729"/>
                </a:lnTo>
                <a:lnTo>
                  <a:pt x="0" y="153372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Be</a:t>
            </a:r>
            <a:r>
              <a:rPr lang="en-US" sz="1500" kern="1200" baseline="0"/>
              <a:t> exploring group dynamics and groupthink</a:t>
            </a:r>
            <a:endParaRPr lang="en-US" sz="1500" kern="1200"/>
          </a:p>
        </p:txBody>
      </p:sp>
      <p:sp>
        <p:nvSpPr>
          <p:cNvPr id="8" name="Oval 7">
            <a:extLst>
              <a:ext uri="{FF2B5EF4-FFF2-40B4-BE49-F238E27FC236}">
                <a16:creationId xmlns:a16="http://schemas.microsoft.com/office/drawing/2014/main" id="{D80D1149-4930-48A9-9DE0-9FB39C89E2F4}"/>
              </a:ext>
            </a:extLst>
          </p:cNvPr>
          <p:cNvSpPr/>
          <p:nvPr/>
        </p:nvSpPr>
        <p:spPr>
          <a:xfrm>
            <a:off x="5120067" y="2637813"/>
            <a:ext cx="2024437" cy="2024437"/>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Scales of Justice">
            <a:extLst>
              <a:ext uri="{FF2B5EF4-FFF2-40B4-BE49-F238E27FC236}">
                <a16:creationId xmlns:a16="http://schemas.microsoft.com/office/drawing/2014/main" id="{C1F7B58A-33EB-48A9-AC9E-DAE734CF9CE7}"/>
              </a:ext>
            </a:extLst>
          </p:cNvPr>
          <p:cNvSpPr/>
          <p:nvPr/>
        </p:nvSpPr>
        <p:spPr>
          <a:xfrm>
            <a:off x="5551504" y="3069250"/>
            <a:ext cx="1161562" cy="1161562"/>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7F039401-5206-4FD0-9F3D-8A56ED98AE15}"/>
              </a:ext>
            </a:extLst>
          </p:cNvPr>
          <p:cNvSpPr/>
          <p:nvPr/>
        </p:nvSpPr>
        <p:spPr>
          <a:xfrm>
            <a:off x="4472911" y="4915554"/>
            <a:ext cx="3318750" cy="1474516"/>
          </a:xfrm>
          <a:custGeom>
            <a:avLst/>
            <a:gdLst>
              <a:gd name="connsiteX0" fmla="*/ 0 w 3318750"/>
              <a:gd name="connsiteY0" fmla="*/ 0 h 1474516"/>
              <a:gd name="connsiteX1" fmla="*/ 3318750 w 3318750"/>
              <a:gd name="connsiteY1" fmla="*/ 0 h 1474516"/>
              <a:gd name="connsiteX2" fmla="*/ 3318750 w 3318750"/>
              <a:gd name="connsiteY2" fmla="*/ 1474516 h 1474516"/>
              <a:gd name="connsiteX3" fmla="*/ 0 w 3318750"/>
              <a:gd name="connsiteY3" fmla="*/ 1474516 h 1474516"/>
              <a:gd name="connsiteX4" fmla="*/ 0 w 3318750"/>
              <a:gd name="connsiteY4" fmla="*/ 0 h 1474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8750" h="1474516">
                <a:moveTo>
                  <a:pt x="0" y="0"/>
                </a:moveTo>
                <a:lnTo>
                  <a:pt x="3318750" y="0"/>
                </a:lnTo>
                <a:lnTo>
                  <a:pt x="3318750" y="1474516"/>
                </a:lnTo>
                <a:lnTo>
                  <a:pt x="0" y="14745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Considering the importance of understanding why groups fail. </a:t>
            </a:r>
          </a:p>
        </p:txBody>
      </p:sp>
      <p:sp>
        <p:nvSpPr>
          <p:cNvPr id="11" name="Oval 10">
            <a:extLst>
              <a:ext uri="{FF2B5EF4-FFF2-40B4-BE49-F238E27FC236}">
                <a16:creationId xmlns:a16="http://schemas.microsoft.com/office/drawing/2014/main" id="{97D8724A-9F02-4996-AA2E-88FD830CF1CF}"/>
              </a:ext>
            </a:extLst>
          </p:cNvPr>
          <p:cNvSpPr/>
          <p:nvPr/>
        </p:nvSpPr>
        <p:spPr>
          <a:xfrm>
            <a:off x="9019598" y="2596805"/>
            <a:ext cx="2024437" cy="2024437"/>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Medical">
            <a:extLst>
              <a:ext uri="{FF2B5EF4-FFF2-40B4-BE49-F238E27FC236}">
                <a16:creationId xmlns:a16="http://schemas.microsoft.com/office/drawing/2014/main" id="{5D209467-5E60-42C3-AA36-1B0F8438467F}"/>
              </a:ext>
            </a:extLst>
          </p:cNvPr>
          <p:cNvSpPr/>
          <p:nvPr/>
        </p:nvSpPr>
        <p:spPr>
          <a:xfrm>
            <a:off x="9451036" y="3028243"/>
            <a:ext cx="1161562" cy="1161562"/>
          </a:xfrm>
          <a:prstGeom prst="rect">
            <a:avLst/>
          </a:prstGeom>
          <a:blipFill>
            <a:blip r:embed="rId6">
              <a:extLs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949CFC50-0EB5-4662-AE9F-FC9E4C8C8E8C}"/>
              </a:ext>
            </a:extLst>
          </p:cNvPr>
          <p:cNvSpPr/>
          <p:nvPr/>
        </p:nvSpPr>
        <p:spPr>
          <a:xfrm>
            <a:off x="8372442" y="4792532"/>
            <a:ext cx="3318750" cy="1638547"/>
          </a:xfrm>
          <a:custGeom>
            <a:avLst/>
            <a:gdLst>
              <a:gd name="connsiteX0" fmla="*/ 0 w 3318750"/>
              <a:gd name="connsiteY0" fmla="*/ 0 h 1638547"/>
              <a:gd name="connsiteX1" fmla="*/ 3318750 w 3318750"/>
              <a:gd name="connsiteY1" fmla="*/ 0 h 1638547"/>
              <a:gd name="connsiteX2" fmla="*/ 3318750 w 3318750"/>
              <a:gd name="connsiteY2" fmla="*/ 1638547 h 1638547"/>
              <a:gd name="connsiteX3" fmla="*/ 0 w 3318750"/>
              <a:gd name="connsiteY3" fmla="*/ 1638547 h 1638547"/>
              <a:gd name="connsiteX4" fmla="*/ 0 w 3318750"/>
              <a:gd name="connsiteY4" fmla="*/ 0 h 1638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8750" h="1638547">
                <a:moveTo>
                  <a:pt x="0" y="0"/>
                </a:moveTo>
                <a:lnTo>
                  <a:pt x="3318750" y="0"/>
                </a:lnTo>
                <a:lnTo>
                  <a:pt x="3318750" y="1638547"/>
                </a:lnTo>
                <a:lnTo>
                  <a:pt x="0" y="163854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Researching Health and social care job roles and how psychology can be relevant. </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5C102-C518-4E54-9DF6-1E2947D37641}"/>
              </a:ext>
            </a:extLst>
          </p:cNvPr>
          <p:cNvSpPr>
            <a:spLocks noGrp="1"/>
          </p:cNvSpPr>
          <p:nvPr>
            <p:ph type="title"/>
          </p:nvPr>
        </p:nvSpPr>
        <p:spPr>
          <a:xfrm>
            <a:off x="551543" y="256976"/>
            <a:ext cx="10058400" cy="1371600"/>
          </a:xfrm>
        </p:spPr>
        <p:txBody>
          <a:bodyPr/>
          <a:lstStyle/>
          <a:p>
            <a:r>
              <a:rPr lang="en-GB" dirty="0">
                <a:latin typeface="Arial" panose="020B0604020202020204" pitchFamily="34" charset="0"/>
                <a:cs typeface="Arial" panose="020B0604020202020204" pitchFamily="34" charset="0"/>
              </a:rPr>
              <a:t>What Is A Group?</a:t>
            </a:r>
          </a:p>
        </p:txBody>
      </p:sp>
      <p:sp>
        <p:nvSpPr>
          <p:cNvPr id="3" name="Content Placeholder 2">
            <a:extLst>
              <a:ext uri="{FF2B5EF4-FFF2-40B4-BE49-F238E27FC236}">
                <a16:creationId xmlns:a16="http://schemas.microsoft.com/office/drawing/2014/main" id="{CCE19DD6-0124-42D1-9F59-AAEB4531A1E9}"/>
              </a:ext>
            </a:extLst>
          </p:cNvPr>
          <p:cNvSpPr>
            <a:spLocks noGrp="1"/>
          </p:cNvSpPr>
          <p:nvPr>
            <p:ph idx="1"/>
          </p:nvPr>
        </p:nvSpPr>
        <p:spPr>
          <a:xfrm>
            <a:off x="551543" y="1524000"/>
            <a:ext cx="10573657" cy="4428744"/>
          </a:xfrm>
        </p:spPr>
        <p:txBody>
          <a:bodyPr>
            <a:normAutofit fontScale="92500" lnSpcReduction="10000"/>
          </a:bodyPr>
          <a:lstStyle/>
          <a:p>
            <a:pPr marL="0" indent="0">
              <a:buNone/>
            </a:pPr>
            <a:r>
              <a:rPr lang="en-GB" sz="2000" dirty="0">
                <a:latin typeface="Arial" panose="020B0604020202020204" pitchFamily="34" charset="0"/>
                <a:cs typeface="Arial" panose="020B0604020202020204" pitchFamily="34" charset="0"/>
              </a:rPr>
              <a:t>In your previous module we considered the differences between groups and teams. Today we are going to explore groups from a psychological perspective. </a:t>
            </a:r>
          </a:p>
          <a:p>
            <a:r>
              <a:rPr lang="en-GB" sz="2000" dirty="0">
                <a:latin typeface="Arial" panose="020B0604020202020204" pitchFamily="34" charset="0"/>
                <a:cs typeface="Arial" panose="020B0604020202020204" pitchFamily="34" charset="0"/>
              </a:rPr>
              <a:t>There is a diversity of meanings associated with the word 'group’: </a:t>
            </a:r>
          </a:p>
          <a:p>
            <a:pPr lvl="1"/>
            <a:r>
              <a:rPr lang="en-GB" sz="1800" dirty="0">
                <a:latin typeface="Arial" panose="020B0604020202020204" pitchFamily="34" charset="0"/>
                <a:cs typeface="Arial" panose="020B0604020202020204" pitchFamily="34" charset="0"/>
              </a:rPr>
              <a:t>Researchers have suggested more subjective definitions of the group in terms of people's self-categorisation. According to this view, a group exists when "two or more individuals ... perceive themselves to be members of the same social category" (Turner, 1982, p. 5).</a:t>
            </a:r>
          </a:p>
          <a:p>
            <a:r>
              <a:rPr lang="en-GB" sz="2000" dirty="0">
                <a:latin typeface="Arial" panose="020B0604020202020204" pitchFamily="34" charset="0"/>
                <a:cs typeface="Arial" panose="020B0604020202020204" pitchFamily="34" charset="0"/>
              </a:rPr>
              <a:t>There are three factors that influence group dynamics: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How individuals behave within the group is often described as </a:t>
            </a:r>
            <a:r>
              <a:rPr lang="en-GB" sz="2000" b="1" dirty="0">
                <a:latin typeface="Arial" panose="020B0604020202020204" pitchFamily="34" charset="0"/>
                <a:cs typeface="Arial" panose="020B0604020202020204" pitchFamily="34" charset="0"/>
              </a:rPr>
              <a:t>intragroup</a:t>
            </a:r>
            <a:r>
              <a:rPr lang="en-GB" sz="2000" dirty="0">
                <a:latin typeface="Arial" panose="020B0604020202020204" pitchFamily="34" charset="0"/>
                <a:cs typeface="Arial" panose="020B0604020202020204" pitchFamily="34" charset="0"/>
              </a:rPr>
              <a:t> processes.</a:t>
            </a:r>
          </a:p>
        </p:txBody>
      </p:sp>
      <p:sp>
        <p:nvSpPr>
          <p:cNvPr id="4" name="Oval 3">
            <a:extLst>
              <a:ext uri="{FF2B5EF4-FFF2-40B4-BE49-F238E27FC236}">
                <a16:creationId xmlns:a16="http://schemas.microsoft.com/office/drawing/2014/main" id="{9150FED8-E895-4D57-B0AF-3FCF604DD889}"/>
              </a:ext>
            </a:extLst>
          </p:cNvPr>
          <p:cNvSpPr/>
          <p:nvPr/>
        </p:nvSpPr>
        <p:spPr>
          <a:xfrm>
            <a:off x="830943" y="3981969"/>
            <a:ext cx="2220686" cy="1021370"/>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anose="020B0604020202020204" pitchFamily="34" charset="0"/>
                <a:cs typeface="Arial" panose="020B0604020202020204" pitchFamily="34" charset="0"/>
              </a:rPr>
              <a:t>Cohesion</a:t>
            </a:r>
          </a:p>
        </p:txBody>
      </p:sp>
      <p:sp>
        <p:nvSpPr>
          <p:cNvPr id="6" name="Oval 5">
            <a:extLst>
              <a:ext uri="{FF2B5EF4-FFF2-40B4-BE49-F238E27FC236}">
                <a16:creationId xmlns:a16="http://schemas.microsoft.com/office/drawing/2014/main" id="{F1EE169E-6020-4AD1-9A84-B023352FBBC9}"/>
              </a:ext>
            </a:extLst>
          </p:cNvPr>
          <p:cNvSpPr/>
          <p:nvPr/>
        </p:nvSpPr>
        <p:spPr>
          <a:xfrm>
            <a:off x="3722914" y="3981969"/>
            <a:ext cx="2373086" cy="102137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FCF7F1"/>
                </a:solidFill>
                <a:latin typeface="Arial" panose="020B0604020202020204" pitchFamily="34" charset="0"/>
                <a:cs typeface="Arial" panose="020B0604020202020204" pitchFamily="34" charset="0"/>
              </a:rPr>
              <a:t>Socialisation</a:t>
            </a:r>
            <a:endParaRPr lang="en-GB" b="1" dirty="0">
              <a:solidFill>
                <a:srgbClr val="FCF7F1"/>
              </a:solidFill>
            </a:endParaRPr>
          </a:p>
        </p:txBody>
      </p:sp>
      <p:sp>
        <p:nvSpPr>
          <p:cNvPr id="8" name="Oval 7">
            <a:extLst>
              <a:ext uri="{FF2B5EF4-FFF2-40B4-BE49-F238E27FC236}">
                <a16:creationId xmlns:a16="http://schemas.microsoft.com/office/drawing/2014/main" id="{F00678F1-A707-480F-BF2C-EB0C8056585E}"/>
              </a:ext>
            </a:extLst>
          </p:cNvPr>
          <p:cNvSpPr/>
          <p:nvPr/>
        </p:nvSpPr>
        <p:spPr>
          <a:xfrm>
            <a:off x="6766023" y="3981969"/>
            <a:ext cx="2220686" cy="1021370"/>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anose="020B0604020202020204" pitchFamily="34" charset="0"/>
                <a:cs typeface="Arial" panose="020B0604020202020204" pitchFamily="34" charset="0"/>
              </a:rPr>
              <a:t>Structure</a:t>
            </a:r>
            <a:endParaRPr lang="en-GB" b="1" dirty="0">
              <a:solidFill>
                <a:schemeClr val="tx1"/>
              </a:solidFill>
            </a:endParaRPr>
          </a:p>
        </p:txBody>
      </p:sp>
    </p:spTree>
    <p:extLst>
      <p:ext uri="{BB962C8B-B14F-4D97-AF65-F5344CB8AC3E}">
        <p14:creationId xmlns:p14="http://schemas.microsoft.com/office/powerpoint/2010/main" val="143789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87B5D-9881-4D6E-9B6C-528776BA5C06}"/>
              </a:ext>
            </a:extLst>
          </p:cNvPr>
          <p:cNvSpPr>
            <a:spLocks noGrp="1"/>
          </p:cNvSpPr>
          <p:nvPr>
            <p:ph type="title"/>
          </p:nvPr>
        </p:nvSpPr>
        <p:spPr>
          <a:xfrm>
            <a:off x="364435" y="344557"/>
            <a:ext cx="10058400" cy="967272"/>
          </a:xfrm>
        </p:spPr>
        <p:txBody>
          <a:bodyPr/>
          <a:lstStyle/>
          <a:p>
            <a:r>
              <a:rPr lang="en-GB" dirty="0"/>
              <a:t>Group Cohesion</a:t>
            </a:r>
          </a:p>
        </p:txBody>
      </p:sp>
      <p:sp>
        <p:nvSpPr>
          <p:cNvPr id="3" name="Content Placeholder 2">
            <a:extLst>
              <a:ext uri="{FF2B5EF4-FFF2-40B4-BE49-F238E27FC236}">
                <a16:creationId xmlns:a16="http://schemas.microsoft.com/office/drawing/2014/main" id="{F6A4542C-3DE9-4658-B54F-93C539FBAFF1}"/>
              </a:ext>
            </a:extLst>
          </p:cNvPr>
          <p:cNvSpPr>
            <a:spLocks noGrp="1"/>
          </p:cNvSpPr>
          <p:nvPr>
            <p:ph idx="1"/>
          </p:nvPr>
        </p:nvSpPr>
        <p:spPr>
          <a:xfrm>
            <a:off x="543339" y="1311829"/>
            <a:ext cx="11025809" cy="4903577"/>
          </a:xfrm>
        </p:spPr>
        <p:txBody>
          <a:bodyPr>
            <a:normAutofit/>
          </a:bodyPr>
          <a:lstStyle/>
          <a:p>
            <a:r>
              <a:rPr lang="en-GB" sz="2000" dirty="0">
                <a:latin typeface="Arial" panose="020B0604020202020204" pitchFamily="34" charset="0"/>
                <a:cs typeface="Arial" panose="020B0604020202020204" pitchFamily="34" charset="0"/>
              </a:rPr>
              <a:t>In everyday language, it is fairly clear what we mean by cohesion, i.e. solidarity, commitment, etc. Early researchers defined a cohesive group as one in which everyone liked one another, and the level of group cohesion could be measured by rates of 'liking’. </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However, treating cohesion and positive interpersonal relations has its problems. One such problem is that groups can remain cohesive and yet not like individual members of their group.</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Hogg (1992) therefore suggested that cohesion is a group member's attraction to the idea of the group, its prototypical image and how that is reflected in an individual member's characteristics and behaviour. So, we like the idea of being in a group, we like our image of the group, and that is reflected in our behaviour and in our characteristics.</a:t>
            </a:r>
          </a:p>
          <a:p>
            <a:pPr marL="0" indent="0">
              <a:buNone/>
            </a:pPr>
            <a:endParaRPr lang="en-GB" dirty="0"/>
          </a:p>
        </p:txBody>
      </p:sp>
    </p:spTree>
    <p:extLst>
      <p:ext uri="{BB962C8B-B14F-4D97-AF65-F5344CB8AC3E}">
        <p14:creationId xmlns:p14="http://schemas.microsoft.com/office/powerpoint/2010/main" val="219194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D7BE8-3F90-4063-8EC1-7DC58691DE0C}"/>
              </a:ext>
            </a:extLst>
          </p:cNvPr>
          <p:cNvSpPr>
            <a:spLocks noGrp="1"/>
          </p:cNvSpPr>
          <p:nvPr>
            <p:ph type="title"/>
          </p:nvPr>
        </p:nvSpPr>
        <p:spPr>
          <a:xfrm>
            <a:off x="609600" y="320040"/>
            <a:ext cx="10058400" cy="1371600"/>
          </a:xfrm>
        </p:spPr>
        <p:txBody>
          <a:bodyPr anchor="ctr">
            <a:normAutofit/>
          </a:bodyPr>
          <a:lstStyle/>
          <a:p>
            <a:r>
              <a:rPr lang="en-GB" dirty="0"/>
              <a:t>Determinants of group cohesion</a:t>
            </a:r>
          </a:p>
        </p:txBody>
      </p:sp>
      <p:sp>
        <p:nvSpPr>
          <p:cNvPr id="3" name="Content Placeholder 2">
            <a:extLst>
              <a:ext uri="{FF2B5EF4-FFF2-40B4-BE49-F238E27FC236}">
                <a16:creationId xmlns:a16="http://schemas.microsoft.com/office/drawing/2014/main" id="{5E1A0D70-256A-4FD2-AEA7-3E0A612538FB}"/>
              </a:ext>
            </a:extLst>
          </p:cNvPr>
          <p:cNvSpPr>
            <a:spLocks noGrp="1"/>
          </p:cNvSpPr>
          <p:nvPr>
            <p:ph sz="half" idx="1"/>
          </p:nvPr>
        </p:nvSpPr>
        <p:spPr>
          <a:xfrm>
            <a:off x="330199" y="1504950"/>
            <a:ext cx="7509330" cy="4443756"/>
          </a:xfrm>
        </p:spPr>
        <p:txBody>
          <a:bodyPr>
            <a:noAutofit/>
          </a:bodyPr>
          <a:lstStyle/>
          <a:p>
            <a:pPr>
              <a:lnSpc>
                <a:spcPct val="90000"/>
              </a:lnSpc>
            </a:pPr>
            <a:r>
              <a:rPr lang="en-GB" dirty="0">
                <a:latin typeface="Arial" panose="020B0604020202020204" pitchFamily="34" charset="0"/>
                <a:cs typeface="Arial" panose="020B0604020202020204" pitchFamily="34" charset="0"/>
              </a:rPr>
              <a:t>Determinants of group cohesion include: </a:t>
            </a:r>
          </a:p>
          <a:p>
            <a:pPr marL="0" indent="0">
              <a:lnSpc>
                <a:spcPct val="90000"/>
              </a:lnSpc>
              <a:buNone/>
            </a:pPr>
            <a:endParaRPr lang="en-GB" dirty="0">
              <a:latin typeface="Arial" panose="020B0604020202020204" pitchFamily="34" charset="0"/>
              <a:cs typeface="Arial" panose="020B0604020202020204" pitchFamily="34" charset="0"/>
            </a:endParaRPr>
          </a:p>
          <a:p>
            <a:pPr lvl="1">
              <a:lnSpc>
                <a:spcPct val="90000"/>
              </a:lnSpc>
            </a:pPr>
            <a:r>
              <a:rPr lang="en-GB" sz="1800" b="1" dirty="0">
                <a:latin typeface="Arial" panose="020B0604020202020204" pitchFamily="34" charset="0"/>
                <a:cs typeface="Arial" panose="020B0604020202020204" pitchFamily="34" charset="0"/>
              </a:rPr>
              <a:t>Physical proximity </a:t>
            </a:r>
            <a:r>
              <a:rPr lang="en-GB" sz="1800" dirty="0">
                <a:latin typeface="Arial" panose="020B0604020202020204" pitchFamily="34" charset="0"/>
                <a:cs typeface="Arial" panose="020B0604020202020204" pitchFamily="34" charset="0"/>
              </a:rPr>
              <a:t>- This leads to a greater frequency of interaction, and the more you interact with people, the more likely you are to like them. </a:t>
            </a:r>
          </a:p>
          <a:p>
            <a:pPr lvl="1">
              <a:lnSpc>
                <a:spcPct val="90000"/>
              </a:lnSpc>
            </a:pPr>
            <a:endParaRPr lang="en-GB" sz="1800" dirty="0">
              <a:latin typeface="Arial" panose="020B0604020202020204" pitchFamily="34" charset="0"/>
              <a:cs typeface="Arial" panose="020B0604020202020204" pitchFamily="34" charset="0"/>
            </a:endParaRPr>
          </a:p>
          <a:p>
            <a:pPr lvl="1">
              <a:lnSpc>
                <a:spcPct val="90000"/>
              </a:lnSpc>
            </a:pPr>
            <a:r>
              <a:rPr lang="en-GB" sz="1800" b="1" dirty="0">
                <a:latin typeface="Arial" panose="020B0604020202020204" pitchFamily="34" charset="0"/>
                <a:cs typeface="Arial" panose="020B0604020202020204" pitchFamily="34" charset="0"/>
              </a:rPr>
              <a:t>Cooperation and commitment to the group's goals </a:t>
            </a:r>
            <a:r>
              <a:rPr lang="en-GB" sz="1800" dirty="0">
                <a:latin typeface="Arial" panose="020B0604020202020204" pitchFamily="34" charset="0"/>
                <a:cs typeface="Arial" panose="020B0604020202020204" pitchFamily="34" charset="0"/>
              </a:rPr>
              <a:t>- This leads to joint tasks, which increases cohesion through what we call positive interdependence, in that you depend on one another to accomplish a task and this can help to enhance cohesion.</a:t>
            </a:r>
          </a:p>
          <a:p>
            <a:pPr lvl="1">
              <a:lnSpc>
                <a:spcPct val="90000"/>
              </a:lnSpc>
            </a:pPr>
            <a:endParaRPr lang="en-GB" sz="1800" dirty="0">
              <a:latin typeface="Arial" panose="020B0604020202020204" pitchFamily="34" charset="0"/>
              <a:cs typeface="Arial" panose="020B0604020202020204" pitchFamily="34" charset="0"/>
            </a:endParaRPr>
          </a:p>
          <a:p>
            <a:pPr lvl="1">
              <a:lnSpc>
                <a:spcPct val="90000"/>
              </a:lnSpc>
            </a:pPr>
            <a:r>
              <a:rPr lang="en-GB" sz="1800" b="1" dirty="0">
                <a:latin typeface="Arial" panose="020B0604020202020204" pitchFamily="34" charset="0"/>
                <a:cs typeface="Arial" panose="020B0604020202020204" pitchFamily="34" charset="0"/>
              </a:rPr>
              <a:t>The nature of intergroup relations </a:t>
            </a:r>
            <a:r>
              <a:rPr lang="en-GB" sz="1800" dirty="0">
                <a:latin typeface="Arial" panose="020B0604020202020204" pitchFamily="34" charset="0"/>
                <a:cs typeface="Arial" panose="020B0604020202020204" pitchFamily="34" charset="0"/>
              </a:rPr>
              <a:t>- This is significant as there is a strong link between intergroup conflict and cohesion because as competition and rivalry between groups intensifies, each group will become more tightly knit and hence more cohesive in themselves, so having a common enemy will therefore intensify a group's cohesiveness.</a:t>
            </a:r>
          </a:p>
        </p:txBody>
      </p:sp>
      <p:pic>
        <p:nvPicPr>
          <p:cNvPr id="5" name="Graphic 4" descr="Group of people">
            <a:extLst>
              <a:ext uri="{FF2B5EF4-FFF2-40B4-BE49-F238E27FC236}">
                <a16:creationId xmlns:a16="http://schemas.microsoft.com/office/drawing/2014/main" id="{222A6BAA-D186-446E-AC62-14EDC75FEDB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41021" y="2026130"/>
            <a:ext cx="3749040" cy="3749040"/>
          </a:xfrm>
          <a:prstGeom prst="rect">
            <a:avLst/>
          </a:prstGeom>
        </p:spPr>
      </p:pic>
    </p:spTree>
    <p:extLst>
      <p:ext uri="{BB962C8B-B14F-4D97-AF65-F5344CB8AC3E}">
        <p14:creationId xmlns:p14="http://schemas.microsoft.com/office/powerpoint/2010/main" val="3591401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B0398-E3C6-4C35-85F5-20974486CC4E}"/>
              </a:ext>
            </a:extLst>
          </p:cNvPr>
          <p:cNvSpPr>
            <a:spLocks noGrp="1"/>
          </p:cNvSpPr>
          <p:nvPr>
            <p:ph type="title"/>
          </p:nvPr>
        </p:nvSpPr>
        <p:spPr>
          <a:xfrm>
            <a:off x="1066800" y="642594"/>
            <a:ext cx="10058400" cy="1371600"/>
          </a:xfrm>
        </p:spPr>
        <p:txBody>
          <a:bodyPr anchor="ctr">
            <a:normAutofit/>
          </a:bodyPr>
          <a:lstStyle/>
          <a:p>
            <a:r>
              <a:rPr lang="en-GB" dirty="0"/>
              <a:t>Intragroup processes and productivity. </a:t>
            </a:r>
          </a:p>
        </p:txBody>
      </p:sp>
      <p:sp>
        <p:nvSpPr>
          <p:cNvPr id="3" name="Content Placeholder 2">
            <a:extLst>
              <a:ext uri="{FF2B5EF4-FFF2-40B4-BE49-F238E27FC236}">
                <a16:creationId xmlns:a16="http://schemas.microsoft.com/office/drawing/2014/main" id="{B80E899F-87A6-4EB0-9431-D185AE7C00B1}"/>
              </a:ext>
            </a:extLst>
          </p:cNvPr>
          <p:cNvSpPr>
            <a:spLocks noGrp="1"/>
          </p:cNvSpPr>
          <p:nvPr>
            <p:ph sz="half" idx="1"/>
          </p:nvPr>
        </p:nvSpPr>
        <p:spPr>
          <a:xfrm>
            <a:off x="407963" y="1751427"/>
            <a:ext cx="5688037" cy="4452425"/>
          </a:xfrm>
        </p:spPr>
        <p:txBody>
          <a:bodyPr>
            <a:normAutofit/>
          </a:bodyPr>
          <a:lstStyle/>
          <a:p>
            <a:pPr>
              <a:lnSpc>
                <a:spcPct val="90000"/>
              </a:lnSpc>
            </a:pPr>
            <a:r>
              <a:rPr lang="en-GB" sz="2000" dirty="0">
                <a:latin typeface="Arial" panose="020B0604020202020204" pitchFamily="34" charset="0"/>
                <a:cs typeface="Arial" panose="020B0604020202020204" pitchFamily="34" charset="0"/>
              </a:rPr>
              <a:t>Social facilitation </a:t>
            </a:r>
          </a:p>
          <a:p>
            <a:pPr lvl="1">
              <a:lnSpc>
                <a:spcPct val="90000"/>
              </a:lnSpc>
            </a:pPr>
            <a:r>
              <a:rPr lang="en-GB" dirty="0">
                <a:latin typeface="Arial" panose="020B0604020202020204" pitchFamily="34" charset="0"/>
                <a:cs typeface="Arial" panose="020B0604020202020204" pitchFamily="34" charset="0"/>
              </a:rPr>
              <a:t>Triplett (1898) found that when he asked children to wind up some string onto a reel, if they were alone the child would reel less than if they were surrounded by other children. This result suggested that being in the presence of others boosted performance.</a:t>
            </a:r>
          </a:p>
          <a:p>
            <a:pPr lvl="1">
              <a:lnSpc>
                <a:spcPct val="90000"/>
              </a:lnSpc>
            </a:pPr>
            <a:endParaRPr lang="en-GB" dirty="0">
              <a:latin typeface="Arial" panose="020B0604020202020204" pitchFamily="34" charset="0"/>
              <a:cs typeface="Arial" panose="020B0604020202020204" pitchFamily="34" charset="0"/>
            </a:endParaRPr>
          </a:p>
          <a:p>
            <a:pPr marL="274320" lvl="1" indent="0">
              <a:lnSpc>
                <a:spcPct val="90000"/>
              </a:lnSpc>
              <a:buNone/>
            </a:pPr>
            <a:r>
              <a:rPr lang="en-GB" dirty="0">
                <a:latin typeface="Arial" panose="020B0604020202020204" pitchFamily="34" charset="0"/>
                <a:cs typeface="Arial" panose="020B0604020202020204" pitchFamily="34" charset="0"/>
              </a:rPr>
              <a:t>Do you think that this is this always true? Do we perform better or work harder when people are watching?  </a:t>
            </a:r>
          </a:p>
          <a:p>
            <a:pPr marL="274320" lvl="1" indent="0">
              <a:lnSpc>
                <a:spcPct val="90000"/>
              </a:lnSpc>
              <a:buNone/>
            </a:pPr>
            <a:endParaRPr lang="en-GB" dirty="0">
              <a:latin typeface="Arial" panose="020B0604020202020204" pitchFamily="34" charset="0"/>
              <a:cs typeface="Arial" panose="020B0604020202020204" pitchFamily="34" charset="0"/>
            </a:endParaRPr>
          </a:p>
          <a:p>
            <a:pPr marL="274320" lvl="1" indent="0">
              <a:lnSpc>
                <a:spcPct val="90000"/>
              </a:lnSpc>
              <a:buNone/>
            </a:pPr>
            <a:r>
              <a:rPr lang="en-GB" dirty="0">
                <a:latin typeface="Arial" panose="020B0604020202020204" pitchFamily="34" charset="0"/>
                <a:cs typeface="Arial" panose="020B0604020202020204" pitchFamily="34" charset="0"/>
              </a:rPr>
              <a:t>Harkins and Jackson (1985) found that social facilitation was not always the case, their research led to the ‘Evaluation apprehension theory’ </a:t>
            </a:r>
          </a:p>
          <a:p>
            <a:pPr marL="274320" lvl="1" indent="0">
              <a:lnSpc>
                <a:spcPct val="90000"/>
              </a:lnSpc>
              <a:buNone/>
            </a:pPr>
            <a:endParaRPr lang="en-GB" dirty="0">
              <a:latin typeface="Arial" panose="020B0604020202020204" pitchFamily="34" charset="0"/>
              <a:cs typeface="Arial" panose="020B0604020202020204" pitchFamily="34" charset="0"/>
            </a:endParaRPr>
          </a:p>
          <a:p>
            <a:pPr marL="274320" lvl="1" indent="0">
              <a:lnSpc>
                <a:spcPct val="90000"/>
              </a:lnSpc>
              <a:buNone/>
            </a:pPr>
            <a:r>
              <a:rPr lang="en-GB" dirty="0">
                <a:latin typeface="Arial" panose="020B0604020202020204" pitchFamily="34" charset="0"/>
                <a:cs typeface="Arial" panose="020B0604020202020204" pitchFamily="34" charset="0"/>
              </a:rPr>
              <a:t>Let’s watch the video which illustrates this. (remember to </a:t>
            </a:r>
            <a:r>
              <a:rPr lang="en-GB" b="1" dirty="0">
                <a:latin typeface="Arial" panose="020B0604020202020204" pitchFamily="34" charset="0"/>
                <a:cs typeface="Arial" panose="020B0604020202020204" pitchFamily="34" charset="0"/>
              </a:rPr>
              <a:t>stop</a:t>
            </a:r>
            <a:r>
              <a:rPr lang="en-GB" dirty="0">
                <a:latin typeface="Arial" panose="020B0604020202020204" pitchFamily="34" charset="0"/>
                <a:cs typeface="Arial" panose="020B0604020202020204" pitchFamily="34" charset="0"/>
              </a:rPr>
              <a:t> at 1min 11secs)</a:t>
            </a:r>
          </a:p>
          <a:p>
            <a:pPr marL="274320" lvl="1" indent="0">
              <a:lnSpc>
                <a:spcPct val="90000"/>
              </a:lnSpc>
              <a:buNone/>
            </a:pPr>
            <a:endParaRPr lang="en-GB" sz="1500" dirty="0"/>
          </a:p>
          <a:p>
            <a:pPr marL="274320" lvl="1" indent="0">
              <a:lnSpc>
                <a:spcPct val="90000"/>
              </a:lnSpc>
              <a:buNone/>
            </a:pPr>
            <a:endParaRPr lang="en-GB" sz="1500" dirty="0"/>
          </a:p>
        </p:txBody>
      </p:sp>
      <p:pic>
        <p:nvPicPr>
          <p:cNvPr id="5" name="Picture 4" descr="A picture containing sitting, table&#10;&#10;Description automatically generated">
            <a:hlinkClick r:id="rId2"/>
            <a:extLst>
              <a:ext uri="{FF2B5EF4-FFF2-40B4-BE49-F238E27FC236}">
                <a16:creationId xmlns:a16="http://schemas.microsoft.com/office/drawing/2014/main" id="{D6CDB801-4BA3-41DD-AD43-4FD7ADACE81E}"/>
              </a:ext>
            </a:extLst>
          </p:cNvPr>
          <p:cNvPicPr>
            <a:picLocks noChangeAspect="1"/>
          </p:cNvPicPr>
          <p:nvPr/>
        </p:nvPicPr>
        <p:blipFill rotWithShape="1">
          <a:blip r:embed="rId3"/>
          <a:srcRect l="14206" r="16447" b="1"/>
          <a:stretch/>
        </p:blipFill>
        <p:spPr>
          <a:xfrm>
            <a:off x="6461760" y="2103120"/>
            <a:ext cx="4663440" cy="3749040"/>
          </a:xfrm>
          <a:prstGeom prst="rect">
            <a:avLst/>
          </a:prstGeom>
          <a:noFill/>
        </p:spPr>
      </p:pic>
    </p:spTree>
    <p:extLst>
      <p:ext uri="{BB962C8B-B14F-4D97-AF65-F5344CB8AC3E}">
        <p14:creationId xmlns:p14="http://schemas.microsoft.com/office/powerpoint/2010/main" val="245312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EE5C1-7367-4518-A4A3-552A21F34261}"/>
              </a:ext>
            </a:extLst>
          </p:cNvPr>
          <p:cNvSpPr>
            <a:spLocks noGrp="1"/>
          </p:cNvSpPr>
          <p:nvPr>
            <p:ph type="title"/>
          </p:nvPr>
        </p:nvSpPr>
        <p:spPr/>
        <p:txBody>
          <a:bodyPr/>
          <a:lstStyle/>
          <a:p>
            <a:r>
              <a:rPr lang="en-GB" dirty="0"/>
              <a:t>Task –Social facilitation Task – 20mins </a:t>
            </a:r>
          </a:p>
        </p:txBody>
      </p:sp>
      <p:sp>
        <p:nvSpPr>
          <p:cNvPr id="3" name="Content Placeholder 2">
            <a:extLst>
              <a:ext uri="{FF2B5EF4-FFF2-40B4-BE49-F238E27FC236}">
                <a16:creationId xmlns:a16="http://schemas.microsoft.com/office/drawing/2014/main" id="{32899FD1-2CD6-4AA5-AFC6-F2E1929EE358}"/>
              </a:ext>
            </a:extLst>
          </p:cNvPr>
          <p:cNvSpPr>
            <a:spLocks noGrp="1"/>
          </p:cNvSpPr>
          <p:nvPr>
            <p:ph sz="half" idx="1"/>
          </p:nvPr>
        </p:nvSpPr>
        <p:spPr>
          <a:xfrm>
            <a:off x="1066800" y="2103120"/>
            <a:ext cx="8713304" cy="3749040"/>
          </a:xfrm>
        </p:spPr>
        <p:txBody>
          <a:bodyPr/>
          <a:lstStyle/>
          <a:p>
            <a:r>
              <a:rPr lang="en-GB" dirty="0"/>
              <a:t>Complete the Moodle task regarding how tasks/environments can be adjusted to reduce anxiety for those involved. </a:t>
            </a:r>
          </a:p>
        </p:txBody>
      </p:sp>
    </p:spTree>
    <p:extLst>
      <p:ext uri="{BB962C8B-B14F-4D97-AF65-F5344CB8AC3E}">
        <p14:creationId xmlns:p14="http://schemas.microsoft.com/office/powerpoint/2010/main" val="466454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E52A-4AF3-472F-BA7D-3CD793B95F0B}"/>
              </a:ext>
            </a:extLst>
          </p:cNvPr>
          <p:cNvSpPr>
            <a:spLocks noGrp="1"/>
          </p:cNvSpPr>
          <p:nvPr>
            <p:ph type="title"/>
          </p:nvPr>
        </p:nvSpPr>
        <p:spPr>
          <a:xfrm>
            <a:off x="1066800" y="642594"/>
            <a:ext cx="10058400" cy="1371600"/>
          </a:xfrm>
        </p:spPr>
        <p:txBody>
          <a:bodyPr anchor="ctr">
            <a:normAutofit/>
          </a:bodyPr>
          <a:lstStyle/>
          <a:p>
            <a:r>
              <a:rPr lang="en-GB" dirty="0">
                <a:latin typeface="Arial" panose="020B0604020202020204" pitchFamily="34" charset="0"/>
                <a:cs typeface="Arial" panose="020B0604020202020204" pitchFamily="34" charset="0"/>
              </a:rPr>
              <a:t>Social Impact theory and Social Loafing</a:t>
            </a:r>
            <a:r>
              <a:rPr lang="en-GB" dirty="0"/>
              <a:t>. </a:t>
            </a:r>
          </a:p>
        </p:txBody>
      </p:sp>
      <p:pic>
        <p:nvPicPr>
          <p:cNvPr id="5" name="Picture 4" descr="Diagram&#10;&#10;Description automatically generated">
            <a:hlinkClick r:id="rId2"/>
            <a:extLst>
              <a:ext uri="{FF2B5EF4-FFF2-40B4-BE49-F238E27FC236}">
                <a16:creationId xmlns:a16="http://schemas.microsoft.com/office/drawing/2014/main" id="{D23A483B-313E-420E-9E34-0BCCB8D6EFF2}"/>
              </a:ext>
            </a:extLst>
          </p:cNvPr>
          <p:cNvPicPr>
            <a:picLocks noChangeAspect="1"/>
          </p:cNvPicPr>
          <p:nvPr/>
        </p:nvPicPr>
        <p:blipFill>
          <a:blip r:embed="rId3"/>
          <a:stretch>
            <a:fillRect/>
          </a:stretch>
        </p:blipFill>
        <p:spPr>
          <a:xfrm>
            <a:off x="795811" y="2307102"/>
            <a:ext cx="5300189" cy="3007857"/>
          </a:xfrm>
          <a:prstGeom prst="rect">
            <a:avLst/>
          </a:prstGeom>
          <a:noFill/>
        </p:spPr>
      </p:pic>
      <p:sp>
        <p:nvSpPr>
          <p:cNvPr id="3" name="Content Placeholder 2">
            <a:extLst>
              <a:ext uri="{FF2B5EF4-FFF2-40B4-BE49-F238E27FC236}">
                <a16:creationId xmlns:a16="http://schemas.microsoft.com/office/drawing/2014/main" id="{C7136D99-D199-4AD3-AFC2-F55CF442CF56}"/>
              </a:ext>
            </a:extLst>
          </p:cNvPr>
          <p:cNvSpPr>
            <a:spLocks noGrp="1"/>
          </p:cNvSpPr>
          <p:nvPr>
            <p:ph sz="half" idx="2"/>
          </p:nvPr>
        </p:nvSpPr>
        <p:spPr>
          <a:xfrm>
            <a:off x="6461760" y="1749287"/>
            <a:ext cx="4663440" cy="4102873"/>
          </a:xfrm>
        </p:spPr>
        <p:txBody>
          <a:bodyPr>
            <a:normAutofit/>
          </a:bodyPr>
          <a:lstStyle/>
          <a:p>
            <a:pPr>
              <a:lnSpc>
                <a:spcPct val="100000"/>
              </a:lnSpc>
            </a:pPr>
            <a:r>
              <a:rPr lang="en-GB" sz="1600" dirty="0" err="1">
                <a:latin typeface="Arial" panose="020B0604020202020204" pitchFamily="34" charset="0"/>
                <a:cs typeface="Arial" panose="020B0604020202020204" pitchFamily="34" charset="0"/>
              </a:rPr>
              <a:t>Latané</a:t>
            </a:r>
            <a:r>
              <a:rPr lang="en-GB" sz="1600" dirty="0">
                <a:latin typeface="Arial" panose="020B0604020202020204" pitchFamily="34" charset="0"/>
                <a:cs typeface="Arial" panose="020B0604020202020204" pitchFamily="34" charset="0"/>
              </a:rPr>
              <a:t> et al (1979) proposed that the smaller the number of people in a group, the greater social pressure that is felt by each member. As the groups increase, the social pressure on each to perform decreases. This became known as Social Impact Theory. </a:t>
            </a:r>
          </a:p>
          <a:p>
            <a:pPr>
              <a:lnSpc>
                <a:spcPct val="100000"/>
              </a:lnSpc>
            </a:pPr>
            <a:endParaRPr lang="en-GB" sz="1600" dirty="0">
              <a:latin typeface="Arial" panose="020B0604020202020204" pitchFamily="34" charset="0"/>
              <a:cs typeface="Arial" panose="020B0604020202020204" pitchFamily="34" charset="0"/>
            </a:endParaRPr>
          </a:p>
          <a:p>
            <a:pPr>
              <a:lnSpc>
                <a:spcPct val="100000"/>
              </a:lnSpc>
            </a:pPr>
            <a:r>
              <a:rPr lang="en-GB" sz="1600" dirty="0">
                <a:latin typeface="Arial" panose="020B0604020202020204" pitchFamily="34" charset="0"/>
                <a:cs typeface="Arial" panose="020B0604020202020204" pitchFamily="34" charset="0"/>
              </a:rPr>
              <a:t>When groups are large enough,  unmotivated members can disguise the lack of effort by the group’s overall effort and productivity – this is called Social Loafing. </a:t>
            </a:r>
          </a:p>
          <a:p>
            <a:pPr>
              <a:lnSpc>
                <a:spcPct val="100000"/>
              </a:lnSpc>
            </a:pPr>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dirty="0">
                <a:latin typeface="Arial" panose="020B0604020202020204" pitchFamily="34" charset="0"/>
                <a:cs typeface="Arial" panose="020B0604020202020204" pitchFamily="34" charset="0"/>
              </a:rPr>
              <a:t> How can social loafing impact a health or social care team? </a:t>
            </a:r>
          </a:p>
        </p:txBody>
      </p:sp>
    </p:spTree>
    <p:extLst>
      <p:ext uri="{BB962C8B-B14F-4D97-AF65-F5344CB8AC3E}">
        <p14:creationId xmlns:p14="http://schemas.microsoft.com/office/powerpoint/2010/main" val="404965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6D347-5A00-4D29-818D-552A75EE8367}"/>
              </a:ext>
            </a:extLst>
          </p:cNvPr>
          <p:cNvSpPr>
            <a:spLocks noGrp="1"/>
          </p:cNvSpPr>
          <p:nvPr>
            <p:ph type="title"/>
          </p:nvPr>
        </p:nvSpPr>
        <p:spPr>
          <a:xfrm>
            <a:off x="405205" y="176267"/>
            <a:ext cx="10058400" cy="1371600"/>
          </a:xfrm>
        </p:spPr>
        <p:txBody>
          <a:bodyPr/>
          <a:lstStyle/>
          <a:p>
            <a:r>
              <a:rPr lang="en-GB" dirty="0"/>
              <a:t>The Risky Shift Phenomenon</a:t>
            </a:r>
          </a:p>
        </p:txBody>
      </p:sp>
      <p:sp>
        <p:nvSpPr>
          <p:cNvPr id="3" name="Content Placeholder 2">
            <a:extLst>
              <a:ext uri="{FF2B5EF4-FFF2-40B4-BE49-F238E27FC236}">
                <a16:creationId xmlns:a16="http://schemas.microsoft.com/office/drawing/2014/main" id="{04C7C7DF-19B7-48AF-BB95-B3B88A324F17}"/>
              </a:ext>
            </a:extLst>
          </p:cNvPr>
          <p:cNvSpPr>
            <a:spLocks noGrp="1"/>
          </p:cNvSpPr>
          <p:nvPr>
            <p:ph sz="half" idx="1"/>
          </p:nvPr>
        </p:nvSpPr>
        <p:spPr>
          <a:xfrm>
            <a:off x="494772" y="1351176"/>
            <a:ext cx="5307761" cy="5115885"/>
          </a:xfrm>
        </p:spPr>
        <p:txBody>
          <a:bodyPr>
            <a:normAutofit lnSpcReduction="10000"/>
          </a:bodyPr>
          <a:lstStyle/>
          <a:p>
            <a:r>
              <a:rPr lang="en-GB" sz="2000" dirty="0">
                <a:latin typeface="Arial" panose="020B0604020202020204" pitchFamily="34" charset="0"/>
                <a:cs typeface="Arial" panose="020B0604020202020204" pitchFamily="34" charset="0"/>
              </a:rPr>
              <a:t>Stoner (1961) presented 101 different participants with 12 vignettes (scenarios), for each of these situations there was a central character. </a:t>
            </a:r>
          </a:p>
          <a:p>
            <a:r>
              <a:rPr lang="en-GB" sz="2000" dirty="0">
                <a:latin typeface="Arial" panose="020B0604020202020204" pitchFamily="34" charset="0"/>
                <a:cs typeface="Arial" panose="020B0604020202020204" pitchFamily="34" charset="0"/>
              </a:rPr>
              <a:t>There were two solutions to the scenarios – one was a safe option with known outcomes. </a:t>
            </a:r>
          </a:p>
          <a:p>
            <a:r>
              <a:rPr lang="en-GB" sz="2000" dirty="0">
                <a:latin typeface="Arial" panose="020B0604020202020204" pitchFamily="34" charset="0"/>
                <a:cs typeface="Arial" panose="020B0604020202020204" pitchFamily="34" charset="0"/>
              </a:rPr>
              <a:t>The second option had an element of risk but high levels of reward. </a:t>
            </a:r>
          </a:p>
          <a:p>
            <a:r>
              <a:rPr lang="en-GB" sz="2000" dirty="0">
                <a:latin typeface="Arial" panose="020B0604020202020204" pitchFamily="34" charset="0"/>
                <a:cs typeface="Arial" panose="020B0604020202020204" pitchFamily="34" charset="0"/>
              </a:rPr>
              <a:t>As individuals the participants would advise the less risky option. </a:t>
            </a:r>
          </a:p>
          <a:p>
            <a:r>
              <a:rPr lang="en-GB" sz="2000" dirty="0">
                <a:latin typeface="Arial" panose="020B0604020202020204" pitchFamily="34" charset="0"/>
                <a:cs typeface="Arial" panose="020B0604020202020204" pitchFamily="34" charset="0"/>
              </a:rPr>
              <a:t>However, when discussing and advising as a group, the participants gave more risky advice. </a:t>
            </a:r>
          </a:p>
          <a:p>
            <a:endParaRPr lang="en-GB" dirty="0"/>
          </a:p>
        </p:txBody>
      </p:sp>
      <p:pic>
        <p:nvPicPr>
          <p:cNvPr id="6" name="Content Placeholder 5" descr="English business man">
            <a:extLst>
              <a:ext uri="{FF2B5EF4-FFF2-40B4-BE49-F238E27FC236}">
                <a16:creationId xmlns:a16="http://schemas.microsoft.com/office/drawing/2014/main" id="{C6222712-3ED5-4F34-8D42-2BA28ABA3F59}"/>
              </a:ext>
            </a:extLst>
          </p:cNvPr>
          <p:cNvPicPr>
            <a:picLocks noGrp="1" noChangeAspect="1"/>
          </p:cNvPicPr>
          <p:nvPr>
            <p:ph sz="half" idx="2"/>
          </p:nvPr>
        </p:nvPicPr>
        <p:blipFill>
          <a:blip r:embed="rId2"/>
          <a:stretch>
            <a:fillRect/>
          </a:stretch>
        </p:blipFill>
        <p:spPr>
          <a:xfrm>
            <a:off x="7931045" y="1213087"/>
            <a:ext cx="1597033" cy="3748087"/>
          </a:xfrm>
        </p:spPr>
      </p:pic>
      <p:grpSp>
        <p:nvGrpSpPr>
          <p:cNvPr id="25" name="Group 24">
            <a:extLst>
              <a:ext uri="{FF2B5EF4-FFF2-40B4-BE49-F238E27FC236}">
                <a16:creationId xmlns:a16="http://schemas.microsoft.com/office/drawing/2014/main" id="{4C390D40-E0CF-4F7B-AB2B-E7021762EA91}"/>
              </a:ext>
            </a:extLst>
          </p:cNvPr>
          <p:cNvGrpSpPr/>
          <p:nvPr/>
        </p:nvGrpSpPr>
        <p:grpSpPr>
          <a:xfrm>
            <a:off x="5778351" y="1271664"/>
            <a:ext cx="2213710" cy="3743467"/>
            <a:chOff x="4989145" y="2014194"/>
            <a:chExt cx="2213710" cy="3743467"/>
          </a:xfrm>
        </p:grpSpPr>
        <p:pic>
          <p:nvPicPr>
            <p:cNvPr id="8" name="Picture 7" descr="English business man">
              <a:extLst>
                <a:ext uri="{FF2B5EF4-FFF2-40B4-BE49-F238E27FC236}">
                  <a16:creationId xmlns:a16="http://schemas.microsoft.com/office/drawing/2014/main" id="{030E5F65-B600-4511-B3BC-3616F0296F72}"/>
                </a:ext>
              </a:extLst>
            </p:cNvPr>
            <p:cNvPicPr>
              <a:picLocks noChangeAspect="1"/>
            </p:cNvPicPr>
            <p:nvPr/>
          </p:nvPicPr>
          <p:blipFill>
            <a:blip r:embed="rId3"/>
            <a:stretch>
              <a:fillRect/>
            </a:stretch>
          </p:blipFill>
          <p:spPr>
            <a:xfrm>
              <a:off x="4989145" y="2014194"/>
              <a:ext cx="2213710" cy="3743467"/>
            </a:xfrm>
            <a:prstGeom prst="rect">
              <a:avLst/>
            </a:prstGeom>
          </p:spPr>
        </p:pic>
        <p:pic>
          <p:nvPicPr>
            <p:cNvPr id="10" name="Graphic 9" descr="Home">
              <a:extLst>
                <a:ext uri="{FF2B5EF4-FFF2-40B4-BE49-F238E27FC236}">
                  <a16:creationId xmlns:a16="http://schemas.microsoft.com/office/drawing/2014/main" id="{94D19865-3B8F-40DF-9AB0-B7579492296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11736" y="3168748"/>
              <a:ext cx="914400" cy="914400"/>
            </a:xfrm>
            <a:prstGeom prst="rect">
              <a:avLst/>
            </a:prstGeom>
          </p:spPr>
        </p:pic>
        <p:pic>
          <p:nvPicPr>
            <p:cNvPr id="14" name="Graphic 13" descr="Coins">
              <a:extLst>
                <a:ext uri="{FF2B5EF4-FFF2-40B4-BE49-F238E27FC236}">
                  <a16:creationId xmlns:a16="http://schemas.microsoft.com/office/drawing/2014/main" id="{0212DA37-C7D0-47B3-9197-2963B7022B0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72270" y="2964030"/>
              <a:ext cx="709927" cy="709927"/>
            </a:xfrm>
            <a:prstGeom prst="rect">
              <a:avLst/>
            </a:prstGeom>
          </p:spPr>
        </p:pic>
        <p:pic>
          <p:nvPicPr>
            <p:cNvPr id="16" name="Graphic 15" descr="Pound">
              <a:extLst>
                <a:ext uri="{FF2B5EF4-FFF2-40B4-BE49-F238E27FC236}">
                  <a16:creationId xmlns:a16="http://schemas.microsoft.com/office/drawing/2014/main" id="{9E13D852-F60D-4AE4-9A2F-0CC37121E5A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816036" y="2964030"/>
              <a:ext cx="559927" cy="559927"/>
            </a:xfrm>
            <a:prstGeom prst="rect">
              <a:avLst/>
            </a:prstGeom>
          </p:spPr>
        </p:pic>
      </p:grpSp>
      <p:grpSp>
        <p:nvGrpSpPr>
          <p:cNvPr id="26" name="Group 25">
            <a:extLst>
              <a:ext uri="{FF2B5EF4-FFF2-40B4-BE49-F238E27FC236}">
                <a16:creationId xmlns:a16="http://schemas.microsoft.com/office/drawing/2014/main" id="{E13AB3A8-37B1-43C8-926E-AF3DEB4D7530}"/>
              </a:ext>
            </a:extLst>
          </p:cNvPr>
          <p:cNvGrpSpPr/>
          <p:nvPr/>
        </p:nvGrpSpPr>
        <p:grpSpPr>
          <a:xfrm>
            <a:off x="9573085" y="1205403"/>
            <a:ext cx="2213710" cy="3743467"/>
            <a:chOff x="9367724" y="2014193"/>
            <a:chExt cx="2213710" cy="3743467"/>
          </a:xfrm>
        </p:grpSpPr>
        <p:pic>
          <p:nvPicPr>
            <p:cNvPr id="18" name="Picture 17" descr="English business man">
              <a:extLst>
                <a:ext uri="{FF2B5EF4-FFF2-40B4-BE49-F238E27FC236}">
                  <a16:creationId xmlns:a16="http://schemas.microsoft.com/office/drawing/2014/main" id="{9A6D39AA-2ABF-4A01-A4C5-7BE09A1A3E18}"/>
                </a:ext>
              </a:extLst>
            </p:cNvPr>
            <p:cNvPicPr>
              <a:picLocks noChangeAspect="1"/>
            </p:cNvPicPr>
            <p:nvPr/>
          </p:nvPicPr>
          <p:blipFill>
            <a:blip r:embed="rId3"/>
            <a:stretch>
              <a:fillRect/>
            </a:stretch>
          </p:blipFill>
          <p:spPr>
            <a:xfrm>
              <a:off x="9367724" y="2014193"/>
              <a:ext cx="2213710" cy="3743467"/>
            </a:xfrm>
            <a:prstGeom prst="rect">
              <a:avLst/>
            </a:prstGeom>
          </p:spPr>
        </p:pic>
        <p:pic>
          <p:nvPicPr>
            <p:cNvPr id="20" name="Graphic 19" descr="Castle scene">
              <a:extLst>
                <a:ext uri="{FF2B5EF4-FFF2-40B4-BE49-F238E27FC236}">
                  <a16:creationId xmlns:a16="http://schemas.microsoft.com/office/drawing/2014/main" id="{E3F2FE96-28FC-4A4F-A6EC-BFFADC2DB1B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560179" y="3045223"/>
              <a:ext cx="914400" cy="914400"/>
            </a:xfrm>
            <a:prstGeom prst="rect">
              <a:avLst/>
            </a:prstGeom>
          </p:spPr>
        </p:pic>
        <p:pic>
          <p:nvPicPr>
            <p:cNvPr id="22" name="Graphic 21" descr="Money">
              <a:extLst>
                <a:ext uri="{FF2B5EF4-FFF2-40B4-BE49-F238E27FC236}">
                  <a16:creationId xmlns:a16="http://schemas.microsoft.com/office/drawing/2014/main" id="{E2ED0A19-D28B-485A-B433-E14A0FE814D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507557" y="3168748"/>
              <a:ext cx="914400" cy="914400"/>
            </a:xfrm>
            <a:prstGeom prst="rect">
              <a:avLst/>
            </a:prstGeom>
          </p:spPr>
        </p:pic>
        <p:pic>
          <p:nvPicPr>
            <p:cNvPr id="24" name="Graphic 23" descr="Pound">
              <a:extLst>
                <a:ext uri="{FF2B5EF4-FFF2-40B4-BE49-F238E27FC236}">
                  <a16:creationId xmlns:a16="http://schemas.microsoft.com/office/drawing/2014/main" id="{658FE581-BE86-43BC-8FB1-B35171F8D6A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274354" y="2877415"/>
              <a:ext cx="559927" cy="559927"/>
            </a:xfrm>
            <a:prstGeom prst="rect">
              <a:avLst/>
            </a:prstGeom>
          </p:spPr>
        </p:pic>
      </p:grpSp>
      <p:sp>
        <p:nvSpPr>
          <p:cNvPr id="27" name="TextBox 26">
            <a:extLst>
              <a:ext uri="{FF2B5EF4-FFF2-40B4-BE49-F238E27FC236}">
                <a16:creationId xmlns:a16="http://schemas.microsoft.com/office/drawing/2014/main" id="{0287F1F8-51B3-434C-A561-4CB537A6BF7A}"/>
              </a:ext>
            </a:extLst>
          </p:cNvPr>
          <p:cNvSpPr txBox="1"/>
          <p:nvPr/>
        </p:nvSpPr>
        <p:spPr>
          <a:xfrm>
            <a:off x="5928913" y="5182939"/>
            <a:ext cx="5894695" cy="923330"/>
          </a:xfrm>
          <a:prstGeom prst="rect">
            <a:avLst/>
          </a:prstGeom>
          <a:noFill/>
          <a:ln w="50800">
            <a:solidFill>
              <a:schemeClr val="accent1"/>
            </a:solidFill>
          </a:ln>
        </p:spPr>
        <p:txBody>
          <a:bodyPr wrap="square" rtlCol="0">
            <a:spAutoFit/>
          </a:bodyPr>
          <a:lstStyle/>
          <a:p>
            <a:r>
              <a:rPr lang="en-GB" dirty="0">
                <a:latin typeface="Arial" panose="020B0604020202020204" pitchFamily="34" charset="0"/>
                <a:cs typeface="Arial" panose="020B0604020202020204" pitchFamily="34" charset="0"/>
              </a:rPr>
              <a:t>What kind of decisions might we make in health and social care? </a:t>
            </a:r>
          </a:p>
          <a:p>
            <a:r>
              <a:rPr lang="en-GB" dirty="0">
                <a:latin typeface="Arial" panose="020B0604020202020204" pitchFamily="34" charset="0"/>
                <a:cs typeface="Arial" panose="020B0604020202020204" pitchFamily="34" charset="0"/>
              </a:rPr>
              <a:t>How can we prevent this risky shift from happening? </a:t>
            </a:r>
          </a:p>
        </p:txBody>
      </p:sp>
    </p:spTree>
    <p:extLst>
      <p:ext uri="{BB962C8B-B14F-4D97-AF65-F5344CB8AC3E}">
        <p14:creationId xmlns:p14="http://schemas.microsoft.com/office/powerpoint/2010/main" val="190443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fade">
                                      <p:cBhvr>
                                        <p:cTn id="35"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D415-5608-46DD-A1A6-C54D03E6AD27}"/>
              </a:ext>
            </a:extLst>
          </p:cNvPr>
          <p:cNvSpPr>
            <a:spLocks noGrp="1"/>
          </p:cNvSpPr>
          <p:nvPr>
            <p:ph type="title"/>
          </p:nvPr>
        </p:nvSpPr>
        <p:spPr>
          <a:xfrm>
            <a:off x="548640" y="388900"/>
            <a:ext cx="8229600" cy="1143000"/>
          </a:xfrm>
        </p:spPr>
        <p:txBody>
          <a:bodyPr anchor="ctr">
            <a:normAutofit/>
          </a:bodyPr>
          <a:lstStyle/>
          <a:p>
            <a:r>
              <a:rPr lang="en-GB" b="1" dirty="0"/>
              <a:t>Groupthink</a:t>
            </a:r>
            <a:endParaRPr lang="en-GB" dirty="0"/>
          </a:p>
        </p:txBody>
      </p:sp>
      <p:sp>
        <p:nvSpPr>
          <p:cNvPr id="3" name="Content Placeholder 2">
            <a:extLst>
              <a:ext uri="{FF2B5EF4-FFF2-40B4-BE49-F238E27FC236}">
                <a16:creationId xmlns:a16="http://schemas.microsoft.com/office/drawing/2014/main" id="{6E4AFA6F-A750-4A8F-A31F-CEE46CF86057}"/>
              </a:ext>
            </a:extLst>
          </p:cNvPr>
          <p:cNvSpPr>
            <a:spLocks noGrp="1"/>
          </p:cNvSpPr>
          <p:nvPr>
            <p:ph sz="half" idx="1"/>
          </p:nvPr>
        </p:nvSpPr>
        <p:spPr>
          <a:xfrm>
            <a:off x="548640" y="2208628"/>
            <a:ext cx="6055360" cy="4062146"/>
          </a:xfrm>
        </p:spPr>
        <p:txBody>
          <a:bodyPr>
            <a:noAutofit/>
          </a:bodyPr>
          <a:lstStyle/>
          <a:p>
            <a:pPr marL="0" indent="0">
              <a:lnSpc>
                <a:spcPct val="90000"/>
              </a:lnSpc>
              <a:buNone/>
            </a:pPr>
            <a:r>
              <a:rPr lang="en-GB" sz="2000" dirty="0">
                <a:latin typeface="Arial" panose="020B0604020202020204" pitchFamily="34" charset="0"/>
                <a:cs typeface="Arial" panose="020B0604020202020204" pitchFamily="34" charset="0"/>
              </a:rPr>
              <a:t>Groupthink was a term first used by Janis (1982) when analysing poor political decisions that had been made by otherwise successfully and effective leaders. </a:t>
            </a:r>
          </a:p>
          <a:p>
            <a:pPr marL="0" indent="0">
              <a:lnSpc>
                <a:spcPct val="90000"/>
              </a:lnSpc>
              <a:buNone/>
            </a:pPr>
            <a:endParaRPr lang="en-GB" sz="2000" dirty="0">
              <a:latin typeface="Arial" panose="020B0604020202020204" pitchFamily="34" charset="0"/>
              <a:cs typeface="Arial" panose="020B0604020202020204" pitchFamily="34" charset="0"/>
            </a:endParaRPr>
          </a:p>
          <a:p>
            <a:pPr marL="0" indent="0">
              <a:lnSpc>
                <a:spcPct val="90000"/>
              </a:lnSpc>
              <a:buNone/>
            </a:pPr>
            <a:r>
              <a:rPr lang="en-GB" sz="2000" dirty="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Groupthink is a strong psychological drive for consensus within insular, cohesive decision-making groups such that disagreement is suppressed. This can affect the quality of decision making when social pressures dominate the decision process at the expense of a balanced consideration of the content of the choice alternatives</a:t>
            </a:r>
            <a:r>
              <a:rPr lang="en-GB" sz="2000" dirty="0">
                <a:latin typeface="Arial" panose="020B0604020202020204" pitchFamily="34" charset="0"/>
                <a:cs typeface="Arial" panose="020B0604020202020204" pitchFamily="34" charset="0"/>
              </a:rPr>
              <a:t>.”                        (Hodson, 2001, p101)</a:t>
            </a:r>
          </a:p>
        </p:txBody>
      </p:sp>
      <p:pic>
        <p:nvPicPr>
          <p:cNvPr id="10" name="Content Placeholder 9" descr="A close up of text on a white background&#10;&#10;Description automatically generated">
            <a:hlinkClick r:id="rId3"/>
            <a:extLst>
              <a:ext uri="{FF2B5EF4-FFF2-40B4-BE49-F238E27FC236}">
                <a16:creationId xmlns:a16="http://schemas.microsoft.com/office/drawing/2014/main" id="{3BA5EF44-2C56-4DCE-AEFC-71C3026EA800}"/>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844168" y="2208628"/>
            <a:ext cx="4953372" cy="2524843"/>
          </a:xfrm>
          <a:noFill/>
        </p:spPr>
      </p:pic>
      <p:sp>
        <p:nvSpPr>
          <p:cNvPr id="11" name="TextBox 10">
            <a:extLst>
              <a:ext uri="{FF2B5EF4-FFF2-40B4-BE49-F238E27FC236}">
                <a16:creationId xmlns:a16="http://schemas.microsoft.com/office/drawing/2014/main" id="{457B289C-E914-4B60-ABF9-5D0ECE5F7F70}"/>
              </a:ext>
            </a:extLst>
          </p:cNvPr>
          <p:cNvSpPr txBox="1"/>
          <p:nvPr/>
        </p:nvSpPr>
        <p:spPr>
          <a:xfrm>
            <a:off x="7934897" y="4961009"/>
            <a:ext cx="2771913" cy="369332"/>
          </a:xfrm>
          <a:prstGeom prst="rect">
            <a:avLst/>
          </a:prstGeom>
          <a:noFill/>
        </p:spPr>
        <p:txBody>
          <a:bodyPr wrap="none" rtlCol="0">
            <a:spAutoFit/>
          </a:bodyPr>
          <a:lstStyle/>
          <a:p>
            <a:r>
              <a:rPr lang="en-GB" dirty="0"/>
              <a:t>Watch this short video. </a:t>
            </a:r>
          </a:p>
        </p:txBody>
      </p:sp>
      <p:sp>
        <p:nvSpPr>
          <p:cNvPr id="4" name="TextBox 3">
            <a:extLst>
              <a:ext uri="{FF2B5EF4-FFF2-40B4-BE49-F238E27FC236}">
                <a16:creationId xmlns:a16="http://schemas.microsoft.com/office/drawing/2014/main" id="{19316E56-4313-4E0A-BEA5-724F24A065BD}"/>
              </a:ext>
            </a:extLst>
          </p:cNvPr>
          <p:cNvSpPr txBox="1"/>
          <p:nvPr/>
        </p:nvSpPr>
        <p:spPr>
          <a:xfrm>
            <a:off x="548640" y="1334759"/>
            <a:ext cx="1093059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Many of you focused on Groupthink during your previous module ‘Effective Teamworking and Communication’. Here is a quick reminder. </a:t>
            </a:r>
          </a:p>
        </p:txBody>
      </p:sp>
    </p:spTree>
    <p:extLst>
      <p:ext uri="{BB962C8B-B14F-4D97-AF65-F5344CB8AC3E}">
        <p14:creationId xmlns:p14="http://schemas.microsoft.com/office/powerpoint/2010/main" val="174928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AA1A-64C7-4C97-A107-D98B31A849B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Why are all these theories relevant to Health and Social Care?</a:t>
            </a:r>
          </a:p>
        </p:txBody>
      </p:sp>
      <p:sp>
        <p:nvSpPr>
          <p:cNvPr id="3" name="Content Placeholder 2">
            <a:extLst>
              <a:ext uri="{FF2B5EF4-FFF2-40B4-BE49-F238E27FC236}">
                <a16:creationId xmlns:a16="http://schemas.microsoft.com/office/drawing/2014/main" id="{95280FC4-2815-44EB-9490-DCC01439CEDC}"/>
              </a:ext>
            </a:extLst>
          </p:cNvPr>
          <p:cNvSpPr>
            <a:spLocks noGrp="1"/>
          </p:cNvSpPr>
          <p:nvPr>
            <p:ph sz="half" idx="1"/>
          </p:nvPr>
        </p:nvSpPr>
        <p:spPr>
          <a:xfrm>
            <a:off x="630702" y="2358852"/>
            <a:ext cx="4663440" cy="4112286"/>
          </a:xfrm>
        </p:spPr>
        <p:txBody>
          <a:bodyPr>
            <a:normAutofit fontScale="92500"/>
          </a:bodyPr>
          <a:lstStyle/>
          <a:p>
            <a:r>
              <a:rPr lang="en-GB" sz="2000" dirty="0">
                <a:latin typeface="Arial" panose="020B0604020202020204" pitchFamily="34" charset="0"/>
                <a:cs typeface="Arial" panose="020B0604020202020204" pitchFamily="34" charset="0"/>
              </a:rPr>
              <a:t>We work in a sector which involves humans, real people,  both as staff and as service users. </a:t>
            </a:r>
          </a:p>
          <a:p>
            <a:r>
              <a:rPr lang="en-GB" sz="2000" dirty="0">
                <a:latin typeface="Arial" panose="020B0604020202020204" pitchFamily="34" charset="0"/>
                <a:cs typeface="Arial" panose="020B0604020202020204" pitchFamily="34" charset="0"/>
              </a:rPr>
              <a:t>There are often big budgets involved, or life altering decisions that are made. </a:t>
            </a:r>
          </a:p>
          <a:p>
            <a:r>
              <a:rPr lang="en-GB" sz="2000" dirty="0">
                <a:latin typeface="Arial" panose="020B0604020202020204" pitchFamily="34" charset="0"/>
                <a:cs typeface="Arial" panose="020B0604020202020204" pitchFamily="34" charset="0"/>
              </a:rPr>
              <a:t>Sometimes there are many voices involved in making decisions. </a:t>
            </a:r>
          </a:p>
          <a:p>
            <a:r>
              <a:rPr lang="en-GB" sz="2000" dirty="0">
                <a:latin typeface="Arial" panose="020B0604020202020204" pitchFamily="34" charset="0"/>
                <a:cs typeface="Arial" panose="020B0604020202020204" pitchFamily="34" charset="0"/>
              </a:rPr>
              <a:t>Sometimes decisions are made at speed. </a:t>
            </a:r>
          </a:p>
          <a:p>
            <a:r>
              <a:rPr lang="en-GB" sz="2000" dirty="0">
                <a:latin typeface="Arial" panose="020B0604020202020204" pitchFamily="34" charset="0"/>
                <a:cs typeface="Arial" panose="020B0604020202020204" pitchFamily="34" charset="0"/>
              </a:rPr>
              <a:t>Often mistakes are made – we want to prevent as many of these as we can. </a:t>
            </a:r>
          </a:p>
        </p:txBody>
      </p:sp>
      <p:sp>
        <p:nvSpPr>
          <p:cNvPr id="4" name="Content Placeholder 3">
            <a:extLst>
              <a:ext uri="{FF2B5EF4-FFF2-40B4-BE49-F238E27FC236}">
                <a16:creationId xmlns:a16="http://schemas.microsoft.com/office/drawing/2014/main" id="{74A51873-FDF9-49CB-B4E6-CF3D0DF34B9F}"/>
              </a:ext>
            </a:extLst>
          </p:cNvPr>
          <p:cNvSpPr>
            <a:spLocks noGrp="1"/>
          </p:cNvSpPr>
          <p:nvPr>
            <p:ph sz="half" idx="2"/>
          </p:nvPr>
        </p:nvSpPr>
        <p:spPr>
          <a:xfrm>
            <a:off x="6096000" y="2103120"/>
            <a:ext cx="5029200" cy="4368018"/>
          </a:xfrm>
        </p:spPr>
        <p:txBody>
          <a:bodyPr>
            <a:normAutofit fontScale="92500"/>
          </a:bodyPr>
          <a:lstStyle/>
          <a:p>
            <a:r>
              <a:rPr lang="en-GB" sz="1900" dirty="0">
                <a:latin typeface="Arial" panose="020B0604020202020204" pitchFamily="34" charset="0"/>
                <a:cs typeface="Arial" panose="020B0604020202020204" pitchFamily="34" charset="0"/>
              </a:rPr>
              <a:t>The Winterbourne View Scandal, exposed by the BBC Panorama highlighted how groups can fail in their duty of care. </a:t>
            </a:r>
          </a:p>
          <a:p>
            <a:r>
              <a:rPr lang="en-GB" sz="1900" dirty="0">
                <a:latin typeface="Arial" panose="020B0604020202020204" pitchFamily="34" charset="0"/>
                <a:cs typeface="Arial" panose="020B0604020202020204" pitchFamily="34" charset="0"/>
              </a:rPr>
              <a:t>This news report summarises the scandal. </a:t>
            </a:r>
          </a:p>
          <a:p>
            <a:endParaRPr lang="en-GB" sz="19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pic>
        <p:nvPicPr>
          <p:cNvPr id="6" name="Picture 5" descr="A person sitting in a living room&#10;&#10;Description automatically generated">
            <a:hlinkClick r:id="rId2"/>
            <a:extLst>
              <a:ext uri="{FF2B5EF4-FFF2-40B4-BE49-F238E27FC236}">
                <a16:creationId xmlns:a16="http://schemas.microsoft.com/office/drawing/2014/main" id="{54EB6BBE-F2D9-4D9A-A847-F7F26B160BBD}"/>
              </a:ext>
            </a:extLst>
          </p:cNvPr>
          <p:cNvPicPr>
            <a:picLocks noChangeAspect="1"/>
          </p:cNvPicPr>
          <p:nvPr/>
        </p:nvPicPr>
        <p:blipFill>
          <a:blip r:embed="rId3"/>
          <a:stretch>
            <a:fillRect/>
          </a:stretch>
        </p:blipFill>
        <p:spPr>
          <a:xfrm>
            <a:off x="6156474" y="3620977"/>
            <a:ext cx="5143227" cy="2594429"/>
          </a:xfrm>
          <a:prstGeom prst="rect">
            <a:avLst/>
          </a:prstGeom>
        </p:spPr>
      </p:pic>
      <p:sp>
        <p:nvSpPr>
          <p:cNvPr id="5" name="TextBox 4">
            <a:extLst>
              <a:ext uri="{FF2B5EF4-FFF2-40B4-BE49-F238E27FC236}">
                <a16:creationId xmlns:a16="http://schemas.microsoft.com/office/drawing/2014/main" id="{6BABEB0D-E0F3-49C6-9726-2432261A6BF3}"/>
              </a:ext>
            </a:extLst>
          </p:cNvPr>
          <p:cNvSpPr txBox="1"/>
          <p:nvPr/>
        </p:nvSpPr>
        <p:spPr>
          <a:xfrm>
            <a:off x="5950226" y="6215407"/>
            <a:ext cx="2478157"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BBC News, (2012)</a:t>
            </a:r>
            <a:endParaRPr lang="en-GB" dirty="0"/>
          </a:p>
        </p:txBody>
      </p:sp>
    </p:spTree>
    <p:extLst>
      <p:ext uri="{BB962C8B-B14F-4D97-AF65-F5344CB8AC3E}">
        <p14:creationId xmlns:p14="http://schemas.microsoft.com/office/powerpoint/2010/main" val="55298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F6A2F-337A-4DE5-8B27-E4FAAC53CA85}"/>
              </a:ext>
            </a:extLst>
          </p:cNvPr>
          <p:cNvSpPr>
            <a:spLocks noGrp="1"/>
          </p:cNvSpPr>
          <p:nvPr>
            <p:ph type="title"/>
          </p:nvPr>
        </p:nvSpPr>
        <p:spPr/>
        <p:txBody>
          <a:bodyPr/>
          <a:lstStyle/>
          <a:p>
            <a:r>
              <a:rPr lang="en-GB" dirty="0"/>
              <a:t>Activity – 1 hour</a:t>
            </a:r>
          </a:p>
        </p:txBody>
      </p:sp>
      <p:sp>
        <p:nvSpPr>
          <p:cNvPr id="3" name="Content Placeholder 2">
            <a:extLst>
              <a:ext uri="{FF2B5EF4-FFF2-40B4-BE49-F238E27FC236}">
                <a16:creationId xmlns:a16="http://schemas.microsoft.com/office/drawing/2014/main" id="{EF428E0D-C6CF-46D7-9029-367A573FEC51}"/>
              </a:ext>
            </a:extLst>
          </p:cNvPr>
          <p:cNvSpPr>
            <a:spLocks noGrp="1"/>
          </p:cNvSpPr>
          <p:nvPr>
            <p:ph sz="half" idx="1"/>
          </p:nvPr>
        </p:nvSpPr>
        <p:spPr>
          <a:xfrm>
            <a:off x="1066799" y="2103120"/>
            <a:ext cx="10058399" cy="3749040"/>
          </a:xfrm>
        </p:spPr>
        <p:txBody>
          <a:bodyPr/>
          <a:lstStyle/>
          <a:p>
            <a:r>
              <a:rPr lang="en-GB" dirty="0"/>
              <a:t>Open the report - WINTERBOURNE VIEW – TIME FOR CHANGE. (NHS England 2014)</a:t>
            </a:r>
          </a:p>
          <a:p>
            <a:r>
              <a:rPr lang="en-GB" dirty="0"/>
              <a:t>Read pages 14 – 19, paying close attention to points 10 – 17</a:t>
            </a:r>
          </a:p>
          <a:p>
            <a:r>
              <a:rPr lang="en-GB" dirty="0"/>
              <a:t>Complete the Moodle activity </a:t>
            </a:r>
          </a:p>
          <a:p>
            <a:endParaRPr lang="en-GB" dirty="0"/>
          </a:p>
        </p:txBody>
      </p:sp>
    </p:spTree>
    <p:extLst>
      <p:ext uri="{BB962C8B-B14F-4D97-AF65-F5344CB8AC3E}">
        <p14:creationId xmlns:p14="http://schemas.microsoft.com/office/powerpoint/2010/main" val="1334035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B3895-89ED-4DA0-9644-C7FC313DC0DF}"/>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0BE07144-58D1-406E-A2C2-AEB1DCA33EAB}"/>
              </a:ext>
            </a:extLst>
          </p:cNvPr>
          <p:cNvSpPr>
            <a:spLocks noGrp="1"/>
          </p:cNvSpPr>
          <p:nvPr>
            <p:ph idx="1"/>
          </p:nvPr>
        </p:nvSpPr>
        <p:spPr>
          <a:xfrm>
            <a:off x="1066800" y="2103120"/>
            <a:ext cx="10058400" cy="1371600"/>
          </a:xfrm>
        </p:spPr>
        <p:txBody>
          <a:bodyPr>
            <a:normAutofit/>
          </a:bodyPr>
          <a:lstStyle/>
          <a:p>
            <a:r>
              <a:rPr lang="en-GB" sz="2000" dirty="0">
                <a:latin typeface="Arial" panose="020B0604020202020204" pitchFamily="34" charset="0"/>
                <a:cs typeface="Arial" panose="020B0604020202020204" pitchFamily="34" charset="0"/>
              </a:rPr>
              <a:t>After the break we will look at different roles which exist within Health and Social Care. </a:t>
            </a:r>
          </a:p>
          <a:p>
            <a:r>
              <a:rPr lang="en-GB" sz="2000" dirty="0">
                <a:latin typeface="Arial" panose="020B0604020202020204" pitchFamily="34" charset="0"/>
                <a:cs typeface="Arial" panose="020B0604020202020204" pitchFamily="34" charset="0"/>
              </a:rPr>
              <a:t>We will consider what groups we may work in and which groups of people we may work with. </a:t>
            </a:r>
          </a:p>
        </p:txBody>
      </p:sp>
    </p:spTree>
    <p:extLst>
      <p:ext uri="{BB962C8B-B14F-4D97-AF65-F5344CB8AC3E}">
        <p14:creationId xmlns:p14="http://schemas.microsoft.com/office/powerpoint/2010/main" val="416264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D5711-18BE-4EC4-9470-8951A4946D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AB2ABD-BA17-47B6-AA39-D86D1C6DAD77}"/>
              </a:ext>
            </a:extLst>
          </p:cNvPr>
          <p:cNvSpPr>
            <a:spLocks noGrp="1"/>
          </p:cNvSpPr>
          <p:nvPr>
            <p:ph idx="1"/>
          </p:nvPr>
        </p:nvSpPr>
        <p:spPr>
          <a:xfrm>
            <a:off x="828261" y="1718807"/>
            <a:ext cx="10058400" cy="3849624"/>
          </a:xfrm>
        </p:spPr>
        <p:txBody>
          <a:bodyPr>
            <a:noAutofit/>
          </a:bodyPr>
          <a:lstStyle/>
          <a:p>
            <a:pPr marL="0" indent="0">
              <a:buNone/>
            </a:pPr>
            <a:r>
              <a:rPr lang="en-GB" sz="1100" dirty="0" err="1">
                <a:effectLst/>
                <a:latin typeface="Arial" panose="020B0604020202020204" pitchFamily="34" charset="0"/>
                <a:cs typeface="Arial" panose="020B0604020202020204" pitchFamily="34" charset="0"/>
              </a:rPr>
              <a:t>Andreica</a:t>
            </a:r>
            <a:r>
              <a:rPr lang="en-GB" sz="1100" dirty="0">
                <a:effectLst/>
                <a:latin typeface="Arial" panose="020B0604020202020204" pitchFamily="34" charset="0"/>
                <a:cs typeface="Arial" panose="020B0604020202020204" pitchFamily="34" charset="0"/>
              </a:rPr>
              <a:t>, N., (2018), </a:t>
            </a:r>
            <a:r>
              <a:rPr lang="fr-FR" sz="1100" i="1" dirty="0" err="1">
                <a:effectLst/>
                <a:latin typeface="Arial" panose="020B0604020202020204" pitchFamily="34" charset="0"/>
                <a:cs typeface="Arial" panose="020B0604020202020204" pitchFamily="34" charset="0"/>
              </a:rPr>
              <a:t>Assignment</a:t>
            </a:r>
            <a:r>
              <a:rPr lang="fr-FR" sz="1100" i="1" dirty="0">
                <a:effectLst/>
                <a:latin typeface="Arial" panose="020B0604020202020204" pitchFamily="34" charset="0"/>
                <a:cs typeface="Arial" panose="020B0604020202020204" pitchFamily="34" charset="0"/>
              </a:rPr>
              <a:t> 2 - Social Facilitation &amp; Social </a:t>
            </a:r>
            <a:r>
              <a:rPr lang="fr-FR" sz="1100" i="1" dirty="0" err="1">
                <a:effectLst/>
                <a:latin typeface="Arial" panose="020B0604020202020204" pitchFamily="34" charset="0"/>
                <a:cs typeface="Arial" panose="020B0604020202020204" pitchFamily="34" charset="0"/>
              </a:rPr>
              <a:t>Loafing</a:t>
            </a:r>
            <a:r>
              <a:rPr lang="fr-FR" sz="1100" dirty="0">
                <a:effectLst/>
                <a:latin typeface="Arial" panose="020B0604020202020204" pitchFamily="34" charset="0"/>
                <a:cs typeface="Arial" panose="020B0604020202020204" pitchFamily="34" charset="0"/>
              </a:rPr>
              <a:t>, [</a:t>
            </a:r>
            <a:r>
              <a:rPr lang="fr-FR" sz="1100" dirty="0" err="1">
                <a:effectLst/>
                <a:latin typeface="Arial" panose="020B0604020202020204" pitchFamily="34" charset="0"/>
                <a:cs typeface="Arial" panose="020B0604020202020204" pitchFamily="34" charset="0"/>
              </a:rPr>
              <a:t>video</a:t>
            </a:r>
            <a:r>
              <a:rPr lang="fr-FR" sz="1100" dirty="0">
                <a:effectLst/>
                <a:latin typeface="Arial" panose="020B0604020202020204" pitchFamily="34" charset="0"/>
                <a:cs typeface="Arial" panose="020B0604020202020204" pitchFamily="34" charset="0"/>
              </a:rPr>
              <a:t>], </a:t>
            </a:r>
            <a:r>
              <a:rPr lang="fr-FR" sz="1100" dirty="0" err="1">
                <a:effectLst/>
                <a:latin typeface="Arial" panose="020B0604020202020204" pitchFamily="34" charset="0"/>
                <a:cs typeface="Arial" panose="020B0604020202020204" pitchFamily="34" charset="0"/>
              </a:rPr>
              <a:t>Available</a:t>
            </a:r>
            <a:r>
              <a:rPr lang="fr-FR" sz="1100" dirty="0">
                <a:effectLst/>
                <a:latin typeface="Arial" panose="020B0604020202020204" pitchFamily="34" charset="0"/>
                <a:cs typeface="Arial" panose="020B0604020202020204" pitchFamily="34" charset="0"/>
              </a:rPr>
              <a:t>; </a:t>
            </a:r>
            <a:r>
              <a:rPr lang="fr-FR" sz="1100" dirty="0">
                <a:effectLst/>
                <a:latin typeface="Arial" panose="020B0604020202020204" pitchFamily="34" charset="0"/>
                <a:cs typeface="Arial" panose="020B0604020202020204" pitchFamily="34" charset="0"/>
                <a:hlinkClick r:id="rId2"/>
              </a:rPr>
              <a:t>https://www.youtube.com/watch?v=ECGpVPKytrM&amp;feature=youtu.be&amp;t=71</a:t>
            </a:r>
            <a:r>
              <a:rPr lang="fr-FR" sz="1100" dirty="0">
                <a:effectLst/>
                <a:latin typeface="Arial" panose="020B0604020202020204" pitchFamily="34" charset="0"/>
                <a:cs typeface="Arial" panose="020B0604020202020204" pitchFamily="34" charset="0"/>
              </a:rPr>
              <a:t> </a:t>
            </a:r>
            <a:r>
              <a:rPr lang="fr-FR" sz="1100" dirty="0" err="1">
                <a:effectLst/>
                <a:latin typeface="Arial" panose="020B0604020202020204" pitchFamily="34" charset="0"/>
                <a:cs typeface="Arial" panose="020B0604020202020204" pitchFamily="34" charset="0"/>
              </a:rPr>
              <a:t>Accessed</a:t>
            </a:r>
            <a:r>
              <a:rPr lang="fr-FR" sz="1100" dirty="0">
                <a:effectLst/>
                <a:latin typeface="Arial" panose="020B0604020202020204" pitchFamily="34" charset="0"/>
                <a:cs typeface="Arial" panose="020B0604020202020204" pitchFamily="34" charset="0"/>
              </a:rPr>
              <a:t> [20/10/2020] </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BBC News, (2012), Winterbourne View worker admits abusing patients, [video] Available; </a:t>
            </a:r>
            <a:r>
              <a:rPr lang="en-GB" sz="1100" dirty="0">
                <a:latin typeface="Arial" panose="020B0604020202020204" pitchFamily="34" charset="0"/>
                <a:cs typeface="Arial" panose="020B0604020202020204" pitchFamily="34" charset="0"/>
                <a:hlinkClick r:id="rId3"/>
              </a:rPr>
              <a:t>https://www.bbc.co.uk/news/av/uk-england-bristol-19148650</a:t>
            </a:r>
            <a:r>
              <a:rPr lang="en-GB" sz="1100" dirty="0">
                <a:latin typeface="Arial" panose="020B0604020202020204" pitchFamily="34" charset="0"/>
                <a:cs typeface="Arial" panose="020B0604020202020204" pitchFamily="34" charset="0"/>
              </a:rPr>
              <a:t> Accessed [21/10/2020]</a:t>
            </a:r>
          </a:p>
          <a:p>
            <a:pPr marL="0" indent="0">
              <a:buNone/>
            </a:pPr>
            <a:r>
              <a:rPr lang="en-GB" sz="1100" dirty="0">
                <a:latin typeface="Arial" panose="020B0604020202020204" pitchFamily="34" charset="0"/>
                <a:cs typeface="Arial" panose="020B0604020202020204" pitchFamily="34" charset="0"/>
              </a:rPr>
              <a:t>Harkins, S and Jackson, J., (1985). The role of evaluation in eliminating social loafing. </a:t>
            </a:r>
            <a:r>
              <a:rPr lang="en-GB" sz="1100" i="1" dirty="0">
                <a:latin typeface="Arial" panose="020B0604020202020204" pitchFamily="34" charset="0"/>
                <a:cs typeface="Arial" panose="020B0604020202020204" pitchFamily="34" charset="0"/>
              </a:rPr>
              <a:t>Personality and Social Psychology Bulletin, 11, p457 - 465</a:t>
            </a:r>
          </a:p>
          <a:p>
            <a:pPr marL="0" indent="0">
              <a:buNone/>
            </a:pPr>
            <a:r>
              <a:rPr lang="en-GB" sz="1100" dirty="0">
                <a:latin typeface="Arial" panose="020B0604020202020204" pitchFamily="34" charset="0"/>
                <a:cs typeface="Arial" panose="020B0604020202020204" pitchFamily="34" charset="0"/>
              </a:rPr>
              <a:t>Hodson, C., (2001), </a:t>
            </a:r>
            <a:r>
              <a:rPr lang="en-GB" sz="1100" i="1" dirty="0">
                <a:latin typeface="Arial" panose="020B0604020202020204" pitchFamily="34" charset="0"/>
                <a:cs typeface="Arial" panose="020B0604020202020204" pitchFamily="34" charset="0"/>
              </a:rPr>
              <a:t>Psychology and work</a:t>
            </a:r>
            <a:r>
              <a:rPr lang="en-GB" sz="1100" dirty="0">
                <a:latin typeface="Arial" panose="020B0604020202020204" pitchFamily="34" charset="0"/>
                <a:cs typeface="Arial" panose="020B0604020202020204" pitchFamily="34" charset="0"/>
              </a:rPr>
              <a:t>, Hove, England: Routledge</a:t>
            </a:r>
          </a:p>
          <a:p>
            <a:pPr marL="0" indent="0">
              <a:buNone/>
            </a:pPr>
            <a:r>
              <a:rPr lang="en-GB" sz="1100" dirty="0">
                <a:latin typeface="Arial" panose="020B0604020202020204" pitchFamily="34" charset="0"/>
                <a:cs typeface="Arial" panose="020B0604020202020204" pitchFamily="34" charset="0"/>
              </a:rPr>
              <a:t>Hogg, M. A. (1992). The social psychology of group cohesiveness: From attraction to social identity. London Harvester Wheatsheaf.</a:t>
            </a:r>
          </a:p>
          <a:p>
            <a:pPr marL="0" indent="0">
              <a:buNone/>
            </a:pPr>
            <a:r>
              <a:rPr lang="en-GB" sz="1100" dirty="0">
                <a:latin typeface="Arial" panose="020B0604020202020204" pitchFamily="34" charset="0"/>
                <a:cs typeface="Arial" panose="020B0604020202020204" pitchFamily="34" charset="0"/>
              </a:rPr>
              <a:t>Human Dimensions, (2019), </a:t>
            </a:r>
            <a:r>
              <a:rPr lang="en-GB" sz="1100" i="1" dirty="0">
                <a:latin typeface="Arial" panose="020B0604020202020204" pitchFamily="34" charset="0"/>
                <a:cs typeface="Arial" panose="020B0604020202020204" pitchFamily="34" charset="0"/>
              </a:rPr>
              <a:t>Groupthink, That’s just the way we do it</a:t>
            </a:r>
            <a:r>
              <a:rPr lang="en-GB" sz="1100" dirty="0">
                <a:latin typeface="Arial" panose="020B0604020202020204" pitchFamily="34" charset="0"/>
                <a:cs typeface="Arial" panose="020B0604020202020204" pitchFamily="34" charset="0"/>
              </a:rPr>
              <a:t>,[video] </a:t>
            </a:r>
            <a:r>
              <a:rPr lang="en-GB" sz="1100" dirty="0" err="1">
                <a:latin typeface="Arial" panose="020B0604020202020204" pitchFamily="34" charset="0"/>
                <a:cs typeface="Arial" panose="020B0604020202020204" pitchFamily="34" charset="0"/>
              </a:rPr>
              <a:t>Available:</a:t>
            </a:r>
            <a:r>
              <a:rPr lang="en-GB" sz="1100" dirty="0" err="1">
                <a:latin typeface="Arial" panose="020B0604020202020204" pitchFamily="34" charset="0"/>
                <a:cs typeface="Arial" panose="020B0604020202020204" pitchFamily="34" charset="0"/>
                <a:hlinkClick r:id="rId4"/>
              </a:rPr>
              <a:t>https</a:t>
            </a:r>
            <a:r>
              <a:rPr lang="en-GB" sz="1100" dirty="0">
                <a:latin typeface="Arial" panose="020B0604020202020204" pitchFamily="34" charset="0"/>
                <a:cs typeface="Arial" panose="020B0604020202020204" pitchFamily="34" charset="0"/>
                <a:hlinkClick r:id="rId4"/>
              </a:rPr>
              <a:t>://www.youtube.com/watch?v=jwHfmlbJX5Q</a:t>
            </a:r>
            <a:r>
              <a:rPr lang="en-GB" sz="1100" dirty="0">
                <a:latin typeface="Arial" panose="020B0604020202020204" pitchFamily="34" charset="0"/>
                <a:cs typeface="Arial" panose="020B0604020202020204" pitchFamily="34" charset="0"/>
              </a:rPr>
              <a:t> [accessed 27/06/2020]</a:t>
            </a:r>
          </a:p>
          <a:p>
            <a:pPr marL="0" indent="0">
              <a:buNone/>
            </a:pPr>
            <a:r>
              <a:rPr lang="en-GB" sz="1100" dirty="0">
                <a:latin typeface="Arial" panose="020B0604020202020204" pitchFamily="34" charset="0"/>
                <a:cs typeface="Arial" panose="020B0604020202020204" pitchFamily="34" charset="0"/>
              </a:rPr>
              <a:t>Janis, I. L. (1982) </a:t>
            </a:r>
            <a:r>
              <a:rPr lang="en-GB" sz="1100" i="1" dirty="0">
                <a:latin typeface="Arial" panose="020B0604020202020204" pitchFamily="34" charset="0"/>
                <a:cs typeface="Arial" panose="020B0604020202020204" pitchFamily="34" charset="0"/>
              </a:rPr>
              <a:t>Groupthink : psychological studies of policy decisions and </a:t>
            </a:r>
            <a:r>
              <a:rPr lang="en-GB" sz="1100" i="1" dirty="0" err="1">
                <a:latin typeface="Arial" panose="020B0604020202020204" pitchFamily="34" charset="0"/>
                <a:cs typeface="Arial" panose="020B0604020202020204" pitchFamily="34" charset="0"/>
              </a:rPr>
              <a:t>fiascoes</a:t>
            </a:r>
            <a:r>
              <a:rPr lang="en-GB" sz="1100" dirty="0">
                <a:latin typeface="Arial" panose="020B0604020202020204" pitchFamily="34" charset="0"/>
                <a:cs typeface="Arial" panose="020B0604020202020204" pitchFamily="34" charset="0"/>
              </a:rPr>
              <a:t>. 2nd ed. Houghton Mifflin.</a:t>
            </a:r>
          </a:p>
          <a:p>
            <a:pPr marL="0" indent="0">
              <a:buNone/>
            </a:pPr>
            <a:r>
              <a:rPr lang="en-GB" sz="1100" dirty="0" err="1">
                <a:latin typeface="Arial" panose="020B0604020202020204" pitchFamily="34" charset="0"/>
                <a:cs typeface="Arial" panose="020B0604020202020204" pitchFamily="34" charset="0"/>
              </a:rPr>
              <a:t>Latané</a:t>
            </a:r>
            <a:r>
              <a:rPr lang="en-GB" sz="1100" dirty="0">
                <a:latin typeface="Arial" panose="020B0604020202020204" pitchFamily="34" charset="0"/>
                <a:cs typeface="Arial" panose="020B0604020202020204" pitchFamily="34" charset="0"/>
              </a:rPr>
              <a:t>, B et al (1979) Many hands make light work: The causes and consequences of social loafing, </a:t>
            </a:r>
            <a:r>
              <a:rPr lang="en-GB" sz="1100" i="1" dirty="0">
                <a:latin typeface="Arial" panose="020B0604020202020204" pitchFamily="34" charset="0"/>
                <a:cs typeface="Arial" panose="020B0604020202020204" pitchFamily="34" charset="0"/>
              </a:rPr>
              <a:t>Journal of Personality and Social Psychology</a:t>
            </a:r>
            <a:r>
              <a:rPr lang="en-GB" sz="1100" dirty="0">
                <a:latin typeface="Arial" panose="020B0604020202020204" pitchFamily="34" charset="0"/>
                <a:cs typeface="Arial" panose="020B0604020202020204" pitchFamily="34" charset="0"/>
              </a:rPr>
              <a:t>, 37(6), p822 – 832 </a:t>
            </a:r>
          </a:p>
          <a:p>
            <a:pPr marL="0" indent="0">
              <a:buNone/>
            </a:pPr>
            <a:r>
              <a:rPr lang="en-GB" sz="1100" dirty="0">
                <a:latin typeface="Arial" panose="020B0604020202020204" pitchFamily="34" charset="0"/>
                <a:cs typeface="Arial" panose="020B0604020202020204" pitchFamily="34" charset="0"/>
              </a:rPr>
              <a:t>Stoner, J, (1961), A comparison of individual and group decisions involving risk (unpublished master’s thesis), Massachusetts Institute of Technology – as cited in </a:t>
            </a:r>
            <a:r>
              <a:rPr lang="en-GB" sz="1100" b="0" i="0" dirty="0">
                <a:solidFill>
                  <a:srgbClr val="000000"/>
                </a:solidFill>
                <a:effectLst/>
                <a:latin typeface="Arial" panose="020B0604020202020204" pitchFamily="34" charset="0"/>
                <a:cs typeface="Arial" panose="020B0604020202020204" pitchFamily="34" charset="0"/>
              </a:rPr>
              <a:t>Mercer, J., &amp; Clayton, D., (2012), </a:t>
            </a:r>
            <a:r>
              <a:rPr lang="en-GB" sz="1100" b="0" i="1" dirty="0">
                <a:solidFill>
                  <a:srgbClr val="000000"/>
                </a:solidFill>
                <a:effectLst/>
                <a:latin typeface="Arial" panose="020B0604020202020204" pitchFamily="34" charset="0"/>
                <a:cs typeface="Arial" panose="020B0604020202020204" pitchFamily="34" charset="0"/>
              </a:rPr>
              <a:t>Social Psychology</a:t>
            </a:r>
            <a:r>
              <a:rPr lang="en-GB" sz="1100" b="0" i="0" dirty="0">
                <a:solidFill>
                  <a:srgbClr val="000000"/>
                </a:solidFill>
                <a:effectLst/>
                <a:latin typeface="Arial" panose="020B0604020202020204" pitchFamily="34" charset="0"/>
                <a:cs typeface="Arial" panose="020B0604020202020204" pitchFamily="34" charset="0"/>
              </a:rPr>
              <a:t>, Harlow: Pearson Education. </a:t>
            </a:r>
            <a:endParaRPr lang="en-GB" sz="1100" b="1"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Triplett, N, (1898), The dynamogenic factor in </a:t>
            </a:r>
            <a:r>
              <a:rPr lang="en-GB" sz="1100" dirty="0" err="1">
                <a:latin typeface="Arial" panose="020B0604020202020204" pitchFamily="34" charset="0"/>
                <a:cs typeface="Arial" panose="020B0604020202020204" pitchFamily="34" charset="0"/>
              </a:rPr>
              <a:t>pacemaking</a:t>
            </a:r>
            <a:r>
              <a:rPr lang="en-GB" sz="1100" dirty="0">
                <a:latin typeface="Arial" panose="020B0604020202020204" pitchFamily="34" charset="0"/>
                <a:cs typeface="Arial" panose="020B0604020202020204" pitchFamily="34" charset="0"/>
              </a:rPr>
              <a:t> and competition, </a:t>
            </a:r>
            <a:r>
              <a:rPr lang="en-GB" sz="1100" i="1" dirty="0">
                <a:latin typeface="Arial" panose="020B0604020202020204" pitchFamily="34" charset="0"/>
                <a:cs typeface="Arial" panose="020B0604020202020204" pitchFamily="34" charset="0"/>
              </a:rPr>
              <a:t>The American Journal of Psychology</a:t>
            </a:r>
            <a:r>
              <a:rPr lang="en-GB" sz="1100" dirty="0">
                <a:latin typeface="Arial" panose="020B0604020202020204" pitchFamily="34" charset="0"/>
                <a:cs typeface="Arial" panose="020B0604020202020204" pitchFamily="34" charset="0"/>
              </a:rPr>
              <a:t>, 9(4), p504 – 533 as cited in </a:t>
            </a:r>
            <a:r>
              <a:rPr lang="en-GB" sz="1100" b="0" i="0" dirty="0">
                <a:solidFill>
                  <a:srgbClr val="000000"/>
                </a:solidFill>
                <a:effectLst/>
                <a:latin typeface="Arial" panose="020B0604020202020204" pitchFamily="34" charset="0"/>
                <a:cs typeface="Arial" panose="020B0604020202020204" pitchFamily="34" charset="0"/>
              </a:rPr>
              <a:t>Mercer, J., &amp; Clayton, D., (2012), </a:t>
            </a:r>
            <a:r>
              <a:rPr lang="en-GB" sz="1100" b="0" i="1" dirty="0">
                <a:solidFill>
                  <a:srgbClr val="000000"/>
                </a:solidFill>
                <a:effectLst/>
                <a:latin typeface="Arial" panose="020B0604020202020204" pitchFamily="34" charset="0"/>
                <a:cs typeface="Arial" panose="020B0604020202020204" pitchFamily="34" charset="0"/>
              </a:rPr>
              <a:t>Social Psychology</a:t>
            </a:r>
            <a:r>
              <a:rPr lang="en-GB" sz="1100" b="0" i="0" dirty="0">
                <a:solidFill>
                  <a:srgbClr val="000000"/>
                </a:solidFill>
                <a:effectLst/>
                <a:latin typeface="Arial" panose="020B0604020202020204" pitchFamily="34" charset="0"/>
                <a:cs typeface="Arial" panose="020B0604020202020204" pitchFamily="34" charset="0"/>
              </a:rPr>
              <a:t>, Harlow: Pearson Education. </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Turner, J. C. (1982). Towards a cognitive redefinition of the social group. In H. Tajfel (E d.), </a:t>
            </a:r>
            <a:r>
              <a:rPr lang="en-GB" sz="1100" i="1" dirty="0">
                <a:latin typeface="Arial" panose="020B0604020202020204" pitchFamily="34" charset="0"/>
                <a:cs typeface="Arial" panose="020B0604020202020204" pitchFamily="34" charset="0"/>
              </a:rPr>
              <a:t>Social identity and intergroup relations.</a:t>
            </a:r>
            <a:r>
              <a:rPr lang="en-GB" sz="1100" dirty="0">
                <a:latin typeface="Arial" panose="020B0604020202020204" pitchFamily="34" charset="0"/>
                <a:cs typeface="Arial" panose="020B0604020202020204" pitchFamily="34" charset="0"/>
              </a:rPr>
              <a:t> Cambridge: Cambridge University Press.</a:t>
            </a:r>
          </a:p>
        </p:txBody>
      </p:sp>
    </p:spTree>
    <p:extLst>
      <p:ext uri="{BB962C8B-B14F-4D97-AF65-F5344CB8AC3E}">
        <p14:creationId xmlns:p14="http://schemas.microsoft.com/office/powerpoint/2010/main" val="21621332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257</TotalTime>
  <Words>1556</Words>
  <Application>Microsoft Office PowerPoint</Application>
  <PresentationFormat>Widescreen</PresentationFormat>
  <Paragraphs>103</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Garamond</vt:lpstr>
      <vt:lpstr>SavonVTI</vt:lpstr>
      <vt:lpstr>Decision Making and Productivity</vt:lpstr>
      <vt:lpstr>So far we have: </vt:lpstr>
      <vt:lpstr>During this session we will… </vt:lpstr>
      <vt:lpstr>What Is A Group?</vt:lpstr>
      <vt:lpstr>Group Cohesion</vt:lpstr>
      <vt:lpstr>Determinants of group cohesion</vt:lpstr>
      <vt:lpstr>Intragroup processes and productivity. </vt:lpstr>
      <vt:lpstr>Task –Social facilitation Task – 20mins </vt:lpstr>
      <vt:lpstr>Social Impact theory and Social Loafing. </vt:lpstr>
      <vt:lpstr>The Risky Shift Phenomenon</vt:lpstr>
      <vt:lpstr>Groupthink</vt:lpstr>
      <vt:lpstr>Why are all these theories relevant to Health and Social Care?</vt:lpstr>
      <vt:lpstr>Activity – 1 hour</vt:lpstr>
      <vt:lpstr>Break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Decision Making and Productivity</dc:title>
  <dc:creator>Rebecca Kavanagh</dc:creator>
  <cp:lastModifiedBy>Rebecca Kavanagh</cp:lastModifiedBy>
  <cp:revision>12</cp:revision>
  <dcterms:created xsi:type="dcterms:W3CDTF">2020-10-28T20:41:44Z</dcterms:created>
  <dcterms:modified xsi:type="dcterms:W3CDTF">2020-11-01T21:06:00Z</dcterms:modified>
</cp:coreProperties>
</file>