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Default Extension="vml" ContentType="application/vnd.openxmlformats-officedocument.vmlDrawing"/>
  <Override PartName="/ppt/legacyDocTextInfo.bin" ContentType="application/vnd.ms-office.legacyDocTextInfo"/>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legacyDiagramTex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handoutMasterIdLst>
    <p:handoutMasterId r:id="rId30"/>
  </p:handoutMasterIdLst>
  <p:sldIdLst>
    <p:sldId id="256" r:id="rId2"/>
    <p:sldId id="311" r:id="rId3"/>
    <p:sldId id="312" r:id="rId4"/>
    <p:sldId id="313" r:id="rId5"/>
    <p:sldId id="314" r:id="rId6"/>
    <p:sldId id="264" r:id="rId7"/>
    <p:sldId id="298" r:id="rId8"/>
    <p:sldId id="316" r:id="rId9"/>
    <p:sldId id="317" r:id="rId10"/>
    <p:sldId id="319" r:id="rId11"/>
    <p:sldId id="320" r:id="rId12"/>
    <p:sldId id="299" r:id="rId13"/>
    <p:sldId id="335" r:id="rId14"/>
    <p:sldId id="336" r:id="rId15"/>
    <p:sldId id="308" r:id="rId16"/>
    <p:sldId id="321" r:id="rId17"/>
    <p:sldId id="338" r:id="rId18"/>
    <p:sldId id="337" r:id="rId19"/>
    <p:sldId id="315" r:id="rId20"/>
    <p:sldId id="323" r:id="rId21"/>
    <p:sldId id="324" r:id="rId22"/>
    <p:sldId id="305" r:id="rId23"/>
    <p:sldId id="325" r:id="rId24"/>
    <p:sldId id="326" r:id="rId25"/>
    <p:sldId id="306" r:id="rId26"/>
    <p:sldId id="332" r:id="rId27"/>
    <p:sldId id="334" r:id="rId28"/>
    <p:sldId id="333" r:id="rId29"/>
  </p:sldIdLst>
  <p:sldSz cx="9144000" cy="6858000" type="screen4x3"/>
  <p:notesSz cx="6797675" cy="9926638"/>
  <p:defaultTextStyle>
    <a:defPPr>
      <a:defRPr lang="en-US"/>
    </a:defPPr>
    <a:lvl1pPr algn="ctr" rtl="0" fontAlgn="base">
      <a:spcBef>
        <a:spcPct val="0"/>
      </a:spcBef>
      <a:spcAft>
        <a:spcPct val="0"/>
      </a:spcAft>
      <a:defRPr kern="1200">
        <a:solidFill>
          <a:schemeClr val="tx1"/>
        </a:solidFill>
        <a:latin typeface="Arial" charset="0"/>
        <a:ea typeface="+mn-ea"/>
        <a:cs typeface="Arial" charset="0"/>
      </a:defRPr>
    </a:lvl1pPr>
    <a:lvl2pPr marL="457200" algn="ctr" rtl="0" fontAlgn="base">
      <a:spcBef>
        <a:spcPct val="0"/>
      </a:spcBef>
      <a:spcAft>
        <a:spcPct val="0"/>
      </a:spcAft>
      <a:defRPr kern="1200">
        <a:solidFill>
          <a:schemeClr val="tx1"/>
        </a:solidFill>
        <a:latin typeface="Arial" charset="0"/>
        <a:ea typeface="+mn-ea"/>
        <a:cs typeface="Arial" charset="0"/>
      </a:defRPr>
    </a:lvl2pPr>
    <a:lvl3pPr marL="914400" algn="ctr" rtl="0" fontAlgn="base">
      <a:spcBef>
        <a:spcPct val="0"/>
      </a:spcBef>
      <a:spcAft>
        <a:spcPct val="0"/>
      </a:spcAft>
      <a:defRPr kern="1200">
        <a:solidFill>
          <a:schemeClr val="tx1"/>
        </a:solidFill>
        <a:latin typeface="Arial" charset="0"/>
        <a:ea typeface="+mn-ea"/>
        <a:cs typeface="Arial" charset="0"/>
      </a:defRPr>
    </a:lvl3pPr>
    <a:lvl4pPr marL="1371600" algn="ctr" rtl="0" fontAlgn="base">
      <a:spcBef>
        <a:spcPct val="0"/>
      </a:spcBef>
      <a:spcAft>
        <a:spcPct val="0"/>
      </a:spcAft>
      <a:defRPr kern="1200">
        <a:solidFill>
          <a:schemeClr val="tx1"/>
        </a:solidFill>
        <a:latin typeface="Arial" charset="0"/>
        <a:ea typeface="+mn-ea"/>
        <a:cs typeface="Arial" charset="0"/>
      </a:defRPr>
    </a:lvl4pPr>
    <a:lvl5pPr marL="1828800" algn="ctr"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70709"/>
    <a:srgbClr val="660033"/>
    <a:srgbClr val="000099"/>
    <a:srgbClr val="66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69" autoAdjust="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06/relationships/legacyDocTextInfo" Target="legacyDocTextInfo.bin"/></Relationships>
</file>

<file path=ppt/drawings/_rels/vmlDrawing1.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4" Type="http://schemas.microsoft.com/office/2006/relationships/legacyDiagramText" Target="legacyDiagramText4.bin"/></Relationships>
</file>

<file path=ppt/drawings/_rels/vmlDrawing2.vml.rels><?xml version="1.0" encoding="UTF-8" standalone="yes"?>
<Relationships xmlns="http://schemas.openxmlformats.org/package/2006/relationships"><Relationship Id="rId3" Type="http://schemas.microsoft.com/office/2006/relationships/legacyDiagramText" Target="legacyDiagramText7.bin"/><Relationship Id="rId2" Type="http://schemas.microsoft.com/office/2006/relationships/legacyDiagramText" Target="legacyDiagramText6.bin"/><Relationship Id="rId1" Type="http://schemas.microsoft.com/office/2006/relationships/legacyDiagramText" Target="legacyDiagramText5.bin"/></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10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US"/>
          </a:p>
        </p:txBody>
      </p:sp>
      <p:sp>
        <p:nvSpPr>
          <p:cNvPr id="171011"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p>
        </p:txBody>
      </p:sp>
      <p:sp>
        <p:nvSpPr>
          <p:cNvPr id="171012"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pPr>
              <a:defRPr/>
            </a:pPr>
            <a:endParaRPr lang="en-US"/>
          </a:p>
        </p:txBody>
      </p:sp>
      <p:sp>
        <p:nvSpPr>
          <p:cNvPr id="171013"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5F895846-FAF5-4749-B265-C6D3D1161DF8}"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3CC859B-4662-4CC4-BA82-A851356C05B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E41A9AE-B444-42CB-809A-91930F701FF4}"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D7EEFF2-81C4-43A7-83CB-C7BF751C9D0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4D1B52E-9207-4367-9005-514519F02A11}"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68D420B-25F3-4E23-9BFE-C9B08AF0CA8C}"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8A2A27D2-A766-45AD-BA29-A04C41DD8AB4}"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0C6E231-9C32-4EAD-94D4-33AD66BCBED7}"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73F8A74D-8ADC-4B42-9DDB-A5D928AF449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00D5A74-6CD4-43E9-8CB0-56886625261A}"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308FD73-2878-429F-8FA5-5C1B0F9F77CC}"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63F16A9-D9F3-4EAD-837C-34E2567A533A}"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endParaRPr lang="en-US"/>
          </a:p>
        </p:txBody>
      </p:sp>
      <p:sp>
        <p:nvSpPr>
          <p:cNvPr id="7" name="Rectangle 71"/>
          <p:cNvSpPr>
            <a:spLocks noGrp="1" noChangeArrowheads="1"/>
          </p:cNvSpPr>
          <p:nvPr>
            <p:ph type="sldNum" sz="quarter" idx="12"/>
          </p:nvPr>
        </p:nvSpPr>
        <p:spPr/>
        <p:txBody>
          <a:bodyPr/>
          <a:lstStyle>
            <a:lvl1pPr>
              <a:defRPr/>
            </a:lvl1pPr>
          </a:lstStyle>
          <a:p>
            <a:pPr>
              <a:defRPr/>
            </a:pPr>
            <a:fld id="{6FE77C52-3A78-4792-93D9-D52A57A51450}"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483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69"/>
          <p:cNvSpPr>
            <a:spLocks noGrp="1" noChangeArrowheads="1"/>
          </p:cNvSpPr>
          <p:nvPr>
            <p:ph type="dt" sz="half" idx="10"/>
          </p:nvPr>
        </p:nvSpPr>
        <p:spPr/>
        <p:txBody>
          <a:bodyPr/>
          <a:lstStyle>
            <a:lvl1pPr>
              <a:defRPr/>
            </a:lvl1pPr>
          </a:lstStyle>
          <a:p>
            <a:pPr>
              <a:defRPr/>
            </a:pPr>
            <a:endParaRPr lang="en-US"/>
          </a:p>
        </p:txBody>
      </p:sp>
      <p:sp>
        <p:nvSpPr>
          <p:cNvPr id="4" name="Rectangle 70"/>
          <p:cNvSpPr>
            <a:spLocks noGrp="1" noChangeArrowheads="1"/>
          </p:cNvSpPr>
          <p:nvPr>
            <p:ph type="ftr" sz="quarter" idx="11"/>
          </p:nvPr>
        </p:nvSpPr>
        <p:spPr/>
        <p:txBody>
          <a:bodyPr/>
          <a:lstStyle>
            <a:lvl1pPr>
              <a:defRPr/>
            </a:lvl1pPr>
          </a:lstStyle>
          <a:p>
            <a:pPr>
              <a:defRPr/>
            </a:pPr>
            <a:endParaRPr lang="en-US"/>
          </a:p>
        </p:txBody>
      </p:sp>
      <p:sp>
        <p:nvSpPr>
          <p:cNvPr id="5" name="Rectangle 71"/>
          <p:cNvSpPr>
            <a:spLocks noGrp="1" noChangeArrowheads="1"/>
          </p:cNvSpPr>
          <p:nvPr>
            <p:ph type="sldNum" sz="quarter" idx="12"/>
          </p:nvPr>
        </p:nvSpPr>
        <p:spPr/>
        <p:txBody>
          <a:bodyPr/>
          <a:lstStyle>
            <a:lvl1pPr>
              <a:defRPr/>
            </a:lvl1pPr>
          </a:lstStyle>
          <a:p>
            <a:pPr>
              <a:defRPr/>
            </a:pPr>
            <a:fld id="{33D734E1-69BF-4A9E-865B-8D7DC4531778}"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98"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4099"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99251BF9-872C-473D-94C0-F42C50B01C5B}"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2.v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5"/>
          <p:cNvSpPr txBox="1">
            <a:spLocks noChangeArrowheads="1"/>
          </p:cNvSpPr>
          <p:nvPr/>
        </p:nvSpPr>
        <p:spPr bwMode="auto">
          <a:xfrm>
            <a:off x="914400" y="533400"/>
            <a:ext cx="7467600" cy="823913"/>
          </a:xfrm>
          <a:prstGeom prst="rect">
            <a:avLst/>
          </a:prstGeom>
          <a:noFill/>
          <a:ln w="9525">
            <a:noFill/>
            <a:miter lim="800000"/>
            <a:headEnd/>
            <a:tailEnd/>
          </a:ln>
        </p:spPr>
        <p:txBody>
          <a:bodyPr>
            <a:spAutoFit/>
          </a:bodyPr>
          <a:lstStyle/>
          <a:p>
            <a:r>
              <a:rPr lang="en-GB" sz="4800"/>
              <a:t>The Cistercians in Wales</a:t>
            </a:r>
            <a:endParaRPr lang="en-US" sz="4800"/>
          </a:p>
        </p:txBody>
      </p:sp>
      <p:pic>
        <p:nvPicPr>
          <p:cNvPr id="7171" name="Picture 7" descr="Picture 567"/>
          <p:cNvPicPr>
            <a:picLocks noChangeAspect="1" noChangeArrowheads="1"/>
          </p:cNvPicPr>
          <p:nvPr/>
        </p:nvPicPr>
        <p:blipFill>
          <a:blip r:embed="rId2" cstate="print"/>
          <a:srcRect/>
          <a:stretch>
            <a:fillRect/>
          </a:stretch>
        </p:blipFill>
        <p:spPr bwMode="auto">
          <a:xfrm>
            <a:off x="990600" y="1352550"/>
            <a:ext cx="7391400" cy="5048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p:txBody>
          <a:bodyPr rtlCol="0">
            <a:normAutofit fontScale="90000"/>
          </a:bodyPr>
          <a:lstStyle/>
          <a:p>
            <a:pPr fontAlgn="auto">
              <a:spcAft>
                <a:spcPts val="0"/>
              </a:spcAft>
              <a:defRPr/>
            </a:pPr>
            <a:r>
              <a:rPr lang="en-GB" sz="4000" smtClean="0"/>
              <a:t>Before the Cistercians: Benedictine foundations:</a:t>
            </a:r>
          </a:p>
        </p:txBody>
      </p:sp>
      <p:sp>
        <p:nvSpPr>
          <p:cNvPr id="8195" name="Rectangle 3"/>
          <p:cNvSpPr>
            <a:spLocks noGrp="1" noChangeArrowheads="1"/>
          </p:cNvSpPr>
          <p:nvPr>
            <p:ph idx="1"/>
          </p:nvPr>
        </p:nvSpPr>
        <p:spPr/>
        <p:txBody>
          <a:bodyPr/>
          <a:lstStyle/>
          <a:p>
            <a:r>
              <a:rPr lang="en-GB" smtClean="0"/>
              <a:t>Chepstow, founded c. 1071 by William fitz Osbern, who had established himself in Herefordshire and the Welsh borders in 1067. Founded from the French  house of Cormeilles, which William had established c. 1060</a:t>
            </a:r>
          </a:p>
          <a:p>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lstStyle/>
          <a:p>
            <a:r>
              <a:rPr lang="en-GB" smtClean="0"/>
              <a:t>And…</a:t>
            </a:r>
          </a:p>
        </p:txBody>
      </p:sp>
      <p:sp>
        <p:nvSpPr>
          <p:cNvPr id="9219" name="Rectangle 5"/>
          <p:cNvSpPr>
            <a:spLocks noGrp="1" noChangeArrowheads="1"/>
          </p:cNvSpPr>
          <p:nvPr>
            <p:ph idx="1"/>
          </p:nvPr>
        </p:nvSpPr>
        <p:spPr/>
        <p:txBody>
          <a:bodyPr/>
          <a:lstStyle/>
          <a:p>
            <a:pPr>
              <a:lnSpc>
                <a:spcPct val="90000"/>
              </a:lnSpc>
            </a:pPr>
            <a:r>
              <a:rPr lang="en-GB" smtClean="0"/>
              <a:t>Monmouth Priory, before 1086 founded by Wihenoc, a Breton who held Monmouth castle for William I, from St Florent de Saumur</a:t>
            </a:r>
          </a:p>
          <a:p>
            <a:pPr>
              <a:lnSpc>
                <a:spcPct val="90000"/>
              </a:lnSpc>
            </a:pPr>
            <a:endParaRPr lang="en-GB" smtClean="0"/>
          </a:p>
          <a:p>
            <a:pPr>
              <a:lnSpc>
                <a:spcPct val="90000"/>
              </a:lnSpc>
            </a:pPr>
            <a:r>
              <a:rPr lang="en-GB" smtClean="0"/>
              <a:t>Pembroke Priory, 1098, founded by Arnulf of Montgomery from Seez, founded by his father, who also established monks from Seez at Shrewsbury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mtClean="0"/>
              <a:t>And …</a:t>
            </a:r>
          </a:p>
        </p:txBody>
      </p:sp>
      <p:sp>
        <p:nvSpPr>
          <p:cNvPr id="10243" name="Rectangle 3"/>
          <p:cNvSpPr>
            <a:spLocks noGrp="1" noChangeArrowheads="1"/>
          </p:cNvSpPr>
          <p:nvPr>
            <p:ph idx="1"/>
          </p:nvPr>
        </p:nvSpPr>
        <p:spPr/>
        <p:txBody>
          <a:bodyPr/>
          <a:lstStyle/>
          <a:p>
            <a:r>
              <a:rPr lang="en-GB" smtClean="0"/>
              <a:t>Cardiff Priory, founded by Robert Fitz Hamo next to his castle. He was the conqueror of Morgannwg</a:t>
            </a:r>
          </a:p>
          <a:p>
            <a:endParaRPr lang="en-GB" smtClean="0"/>
          </a:p>
          <a:p>
            <a:r>
              <a:rPr lang="en-GB" smtClean="0"/>
              <a:t>Brecon Priory, founded c. 1110 by Bernard of Neufmarch</a:t>
            </a:r>
            <a:r>
              <a:rPr lang="en-GB" smtClean="0">
                <a:cs typeface="Times New Roman" pitchFamily="18" charset="0"/>
              </a:rPr>
              <a:t>é from Battle Abbey. Bernard had conquered Brycheiniog in 1093 and built a castle and a borough there.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mtClean="0"/>
              <a:t>So:</a:t>
            </a:r>
          </a:p>
        </p:txBody>
      </p:sp>
      <p:sp>
        <p:nvSpPr>
          <p:cNvPr id="11267" name="Rectangle 3"/>
          <p:cNvSpPr>
            <a:spLocks noGrp="1" noChangeArrowheads="1"/>
          </p:cNvSpPr>
          <p:nvPr>
            <p:ph idx="1"/>
          </p:nvPr>
        </p:nvSpPr>
        <p:spPr/>
        <p:txBody>
          <a:bodyPr/>
          <a:lstStyle/>
          <a:p>
            <a:pPr>
              <a:lnSpc>
                <a:spcPct val="90000"/>
              </a:lnSpc>
            </a:pPr>
            <a:r>
              <a:rPr lang="en-GB" smtClean="0"/>
              <a:t>English and French or Norman houses were granted, by the conquerors, some of the lands of the Welsh ‘clas’ churches</a:t>
            </a:r>
          </a:p>
          <a:p>
            <a:pPr>
              <a:lnSpc>
                <a:spcPct val="90000"/>
              </a:lnSpc>
              <a:buFont typeface="Wingdings" pitchFamily="2" charset="2"/>
              <a:buNone/>
            </a:pPr>
            <a:endParaRPr lang="en-GB" smtClean="0"/>
          </a:p>
          <a:p>
            <a:pPr>
              <a:lnSpc>
                <a:spcPct val="90000"/>
              </a:lnSpc>
            </a:pPr>
            <a:r>
              <a:rPr lang="en-GB" smtClean="0"/>
              <a:t>As a result new houses were set up</a:t>
            </a:r>
          </a:p>
          <a:p>
            <a:pPr>
              <a:lnSpc>
                <a:spcPct val="90000"/>
              </a:lnSpc>
              <a:buFont typeface="Wingdings" pitchFamily="2" charset="2"/>
              <a:buNone/>
            </a:pPr>
            <a:endParaRPr lang="en-GB" smtClean="0"/>
          </a:p>
          <a:p>
            <a:pPr>
              <a:lnSpc>
                <a:spcPct val="90000"/>
              </a:lnSpc>
            </a:pPr>
            <a:r>
              <a:rPr lang="en-GB" smtClean="0"/>
              <a:t>These were dependencies of English, French, or Norman houses and were therefore symbols of conquest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0" y="457200"/>
            <a:ext cx="3429000" cy="5670550"/>
          </a:xfrm>
        </p:spPr>
        <p:txBody>
          <a:bodyPr/>
          <a:lstStyle/>
          <a:p>
            <a:r>
              <a:rPr lang="en-GB" smtClean="0"/>
              <a:t>The Cistercians in Britain</a:t>
            </a:r>
            <a:br>
              <a:rPr lang="en-GB" smtClean="0"/>
            </a:br>
            <a:r>
              <a:rPr lang="en-GB" smtClean="0"/>
              <a:t>and</a:t>
            </a:r>
            <a:br>
              <a:rPr lang="en-GB" smtClean="0"/>
            </a:br>
            <a:r>
              <a:rPr lang="en-GB" smtClean="0"/>
              <a:t>Ireland</a:t>
            </a:r>
            <a:br>
              <a:rPr lang="en-GB" smtClean="0"/>
            </a:br>
            <a:r>
              <a:rPr lang="en-GB" smtClean="0"/>
              <a:t/>
            </a:r>
            <a:br>
              <a:rPr lang="en-GB" smtClean="0"/>
            </a:br>
            <a:r>
              <a:rPr lang="en-GB" sz="1600" smtClean="0"/>
              <a:t>by permission of ‘The Cistercians in Yorkshire’ project, University of Sheffield</a:t>
            </a:r>
            <a:endParaRPr lang="en-US" smtClean="0"/>
          </a:p>
        </p:txBody>
      </p:sp>
      <p:pic>
        <p:nvPicPr>
          <p:cNvPr id="12291" name="Picture 4" descr="map of cistercians in england"/>
          <p:cNvPicPr>
            <a:picLocks noChangeAspect="1" noChangeArrowheads="1"/>
          </p:cNvPicPr>
          <p:nvPr/>
        </p:nvPicPr>
        <p:blipFill>
          <a:blip r:embed="rId2" cstate="print"/>
          <a:srcRect/>
          <a:stretch>
            <a:fillRect/>
          </a:stretch>
        </p:blipFill>
        <p:spPr bwMode="auto">
          <a:xfrm>
            <a:off x="3657600" y="19050"/>
            <a:ext cx="5486400" cy="6838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smtClean="0"/>
              <a:t>The Spread of the Order in Wales</a:t>
            </a:r>
            <a:endParaRPr lang="en-US" sz="4000" smtClean="0"/>
          </a:p>
        </p:txBody>
      </p:sp>
      <p:sp>
        <p:nvSpPr>
          <p:cNvPr id="13315" name="Rectangle 3"/>
          <p:cNvSpPr>
            <a:spLocks noGrp="1" noChangeArrowheads="1"/>
          </p:cNvSpPr>
          <p:nvPr>
            <p:ph type="body" sz="half" idx="1"/>
          </p:nvPr>
        </p:nvSpPr>
        <p:spPr>
          <a:xfrm>
            <a:off x="457200" y="1600200"/>
            <a:ext cx="1676400" cy="4525963"/>
          </a:xfrm>
        </p:spPr>
        <p:txBody>
          <a:bodyPr/>
          <a:lstStyle/>
          <a:p>
            <a:pPr>
              <a:buFont typeface="Wingdings" pitchFamily="2" charset="2"/>
              <a:buNone/>
            </a:pPr>
            <a:r>
              <a:rPr lang="en-GB" sz="2400" smtClean="0"/>
              <a:t>	</a:t>
            </a:r>
            <a:endParaRPr lang="en-US" sz="3600" smtClean="0"/>
          </a:p>
        </p:txBody>
      </p:sp>
      <p:pic>
        <p:nvPicPr>
          <p:cNvPr id="13316" name="Picture 4" descr="cistercians in Wales map"/>
          <p:cNvPicPr>
            <a:picLocks noGrp="1" noChangeAspect="1" noChangeArrowheads="1"/>
          </p:cNvPicPr>
          <p:nvPr>
            <p:ph sz="half" idx="2"/>
          </p:nvPr>
        </p:nvPicPr>
        <p:blipFill>
          <a:blip r:embed="rId2" cstate="print"/>
          <a:srcRect/>
          <a:stretch>
            <a:fillRect/>
          </a:stretch>
        </p:blipFill>
        <p:spPr>
          <a:xfrm>
            <a:off x="2286000" y="1524000"/>
            <a:ext cx="4419600" cy="4953000"/>
          </a:xfrm>
          <a:noFill/>
        </p:spPr>
      </p:pic>
      <p:sp>
        <p:nvSpPr>
          <p:cNvPr id="13317" name="Text Box 5"/>
          <p:cNvSpPr txBox="1">
            <a:spLocks noChangeArrowheads="1"/>
          </p:cNvSpPr>
          <p:nvPr/>
        </p:nvSpPr>
        <p:spPr bwMode="auto">
          <a:xfrm>
            <a:off x="304800" y="2170113"/>
            <a:ext cx="1600200" cy="2014537"/>
          </a:xfrm>
          <a:prstGeom prst="rect">
            <a:avLst/>
          </a:prstGeom>
          <a:noFill/>
          <a:ln w="9525">
            <a:noFill/>
            <a:miter lim="800000"/>
            <a:headEnd/>
            <a:tailEnd/>
          </a:ln>
        </p:spPr>
        <p:txBody>
          <a:bodyPr>
            <a:spAutoFit/>
          </a:bodyPr>
          <a:lstStyle/>
          <a:p>
            <a:pPr algn="l"/>
            <a:r>
              <a:rPr lang="en-GB">
                <a:solidFill>
                  <a:schemeClr val="tx2"/>
                </a:solidFill>
              </a:rPr>
              <a:t>by permission of ‘The Cistercians in Yorkshire’ project, University of Sheffield</a:t>
            </a:r>
            <a:endParaRPr lang="en-US">
              <a:solidFill>
                <a:schemeClr val="tx2"/>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noChangeArrowheads="1"/>
          </p:cNvSpPr>
          <p:nvPr>
            <p:ph type="title"/>
          </p:nvPr>
        </p:nvSpPr>
        <p:spPr/>
        <p:txBody>
          <a:bodyPr/>
          <a:lstStyle/>
          <a:p>
            <a:r>
              <a:rPr lang="en-GB" smtClean="0"/>
              <a:t>Cistercian houses in Wales</a:t>
            </a:r>
          </a:p>
        </p:txBody>
      </p:sp>
      <p:sp>
        <p:nvSpPr>
          <p:cNvPr id="14339" name="Rectangle 5"/>
          <p:cNvSpPr>
            <a:spLocks noGrp="1" noChangeArrowheads="1"/>
          </p:cNvSpPr>
          <p:nvPr>
            <p:ph sz="half" idx="1"/>
          </p:nvPr>
        </p:nvSpPr>
        <p:spPr/>
        <p:txBody>
          <a:bodyPr/>
          <a:lstStyle/>
          <a:p>
            <a:r>
              <a:rPr lang="en-GB" smtClean="0"/>
              <a:t>Neath</a:t>
            </a:r>
          </a:p>
          <a:p>
            <a:r>
              <a:rPr lang="en-GB" smtClean="0"/>
              <a:t>Basingwerk</a:t>
            </a:r>
          </a:p>
          <a:p>
            <a:r>
              <a:rPr lang="en-GB" smtClean="0"/>
              <a:t>Tintern</a:t>
            </a:r>
          </a:p>
          <a:p>
            <a:r>
              <a:rPr lang="en-GB" smtClean="0"/>
              <a:t>Margam</a:t>
            </a:r>
          </a:p>
          <a:p>
            <a:r>
              <a:rPr lang="en-GB" smtClean="0"/>
              <a:t>Grace Dieu</a:t>
            </a:r>
          </a:p>
        </p:txBody>
      </p:sp>
      <p:sp>
        <p:nvSpPr>
          <p:cNvPr id="14340" name="Rectangle 6"/>
          <p:cNvSpPr>
            <a:spLocks noGrp="1" noChangeArrowheads="1"/>
          </p:cNvSpPr>
          <p:nvPr>
            <p:ph sz="half" idx="2"/>
          </p:nvPr>
        </p:nvSpPr>
        <p:spPr/>
        <p:txBody>
          <a:bodyPr/>
          <a:lstStyle/>
          <a:p>
            <a:r>
              <a:rPr lang="en-GB" smtClean="0"/>
              <a:t>Whitland</a:t>
            </a:r>
          </a:p>
          <a:p>
            <a:r>
              <a:rPr lang="en-GB" smtClean="0"/>
              <a:t>Cwmhir</a:t>
            </a:r>
          </a:p>
          <a:p>
            <a:r>
              <a:rPr lang="en-GB" smtClean="0"/>
              <a:t>Strata Florida</a:t>
            </a:r>
          </a:p>
          <a:p>
            <a:r>
              <a:rPr lang="en-GB" smtClean="0"/>
              <a:t>Strata Marcella</a:t>
            </a:r>
          </a:p>
          <a:p>
            <a:r>
              <a:rPr lang="en-GB" smtClean="0"/>
              <a:t>Llantarnam</a:t>
            </a:r>
          </a:p>
          <a:p>
            <a:r>
              <a:rPr lang="en-GB" smtClean="0"/>
              <a:t>Aberconwy</a:t>
            </a:r>
          </a:p>
          <a:p>
            <a:r>
              <a:rPr lang="en-GB" smtClean="0"/>
              <a:t>Cymer</a:t>
            </a:r>
          </a:p>
          <a:p>
            <a:r>
              <a:rPr lang="en-GB" smtClean="0"/>
              <a:t>Valle Crucis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4"/>
          <p:cNvPicPr>
            <a:picLocks noChangeAspect="1" noChangeArrowheads="1"/>
          </p:cNvPicPr>
          <p:nvPr>
            <p:ph type="body" idx="4294967295"/>
          </p:nvPr>
        </p:nvPicPr>
        <p:blipFill>
          <a:blip r:embed="rId2" cstate="print"/>
          <a:srcRect/>
          <a:stretch>
            <a:fillRect/>
          </a:stretch>
        </p:blipFill>
        <p:spPr>
          <a:xfrm>
            <a:off x="0" y="0"/>
            <a:ext cx="9144000" cy="6858000"/>
          </a:xfr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304800" y="457200"/>
            <a:ext cx="3657600" cy="5078313"/>
          </a:xfrm>
          <a:prstGeom prst="rect">
            <a:avLst/>
          </a:prstGeom>
          <a:noFill/>
          <a:ln w="9525">
            <a:noFill/>
            <a:miter lim="800000"/>
            <a:headEnd/>
            <a:tailEnd/>
          </a:ln>
        </p:spPr>
        <p:txBody>
          <a:bodyPr wrap="square">
            <a:spAutoFit/>
          </a:bodyPr>
          <a:lstStyle/>
          <a:p>
            <a:pPr algn="l"/>
            <a:r>
              <a:rPr lang="en-GB" sz="3600" dirty="0" err="1"/>
              <a:t>Tintern</a:t>
            </a:r>
            <a:r>
              <a:rPr lang="en-GB" sz="3600" dirty="0"/>
              <a:t> Abbey in the valley of the river Wye, founded by Walter </a:t>
            </a:r>
            <a:r>
              <a:rPr lang="en-GB" sz="3600" dirty="0" err="1"/>
              <a:t>fitz</a:t>
            </a:r>
            <a:r>
              <a:rPr lang="en-GB" sz="3600" dirty="0"/>
              <a:t> Richard de Clare, lord of Chepstow, </a:t>
            </a:r>
          </a:p>
          <a:p>
            <a:pPr algn="l"/>
            <a:r>
              <a:rPr lang="en-GB" sz="3600" dirty="0"/>
              <a:t>in 1131</a:t>
            </a:r>
            <a:endParaRPr lang="en-US" sz="3600" dirty="0"/>
          </a:p>
        </p:txBody>
      </p:sp>
      <p:pic>
        <p:nvPicPr>
          <p:cNvPr id="16387" name="Picture 3" descr="Tintern field trip 2007 023"/>
          <p:cNvPicPr>
            <a:picLocks noGrp="1" noChangeAspect="1" noChangeArrowheads="1"/>
          </p:cNvPicPr>
          <p:nvPr>
            <p:ph/>
          </p:nvPr>
        </p:nvPicPr>
        <p:blipFill>
          <a:blip r:embed="rId2" cstate="print"/>
          <a:srcRect/>
          <a:stretch>
            <a:fillRect/>
          </a:stretch>
        </p:blipFill>
        <p:spPr>
          <a:xfrm>
            <a:off x="4572000" y="762000"/>
            <a:ext cx="4384675" cy="5848350"/>
          </a:xfr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Tintern field trip 2007 025"/>
          <p:cNvPicPr>
            <a:picLocks noGrp="1" noChangeAspect="1" noChangeArrowheads="1"/>
          </p:cNvPicPr>
          <p:nvPr>
            <p:ph/>
          </p:nvPr>
        </p:nvPicPr>
        <p:blipFill>
          <a:blip r:embed="rId2" cstate="print"/>
          <a:srcRect/>
          <a:stretch>
            <a:fillRect/>
          </a:stretch>
        </p:blipFill>
        <p:spPr>
          <a:xfrm>
            <a:off x="990600" y="1581150"/>
            <a:ext cx="7035800" cy="5276850"/>
          </a:xfrm>
          <a:noFill/>
        </p:spPr>
      </p:pic>
      <p:sp>
        <p:nvSpPr>
          <p:cNvPr id="193538" name="Rectangle 2"/>
          <p:cNvSpPr>
            <a:spLocks noGrp="1" noChangeArrowheads="1"/>
          </p:cNvSpPr>
          <p:nvPr>
            <p:ph type="title" idx="4294967295"/>
          </p:nvPr>
        </p:nvSpPr>
        <p:spPr>
          <a:xfrm>
            <a:off x="0" y="277813"/>
            <a:ext cx="8229600" cy="1139825"/>
          </a:xfrm>
        </p:spPr>
        <p:txBody>
          <a:bodyPr rtlCol="0">
            <a:normAutofit fontScale="90000"/>
          </a:bodyPr>
          <a:lstStyle/>
          <a:p>
            <a:pPr fontAlgn="auto">
              <a:spcAft>
                <a:spcPts val="0"/>
              </a:spcAft>
              <a:defRPr/>
            </a:pPr>
            <a:r>
              <a:rPr lang="en-GB" sz="4000" smtClean="0"/>
              <a:t>A daughter house of L’Aumone</a:t>
            </a:r>
            <a:br>
              <a:rPr lang="en-GB" sz="4000" smtClean="0"/>
            </a:br>
            <a:r>
              <a:rPr lang="en-GB" sz="4000" smtClean="0"/>
              <a:t>(as was Waverley)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descr="Tintern field trip 2007 003"/>
          <p:cNvPicPr>
            <a:picLocks noGrp="1" noChangeAspect="1" noChangeArrowheads="1"/>
          </p:cNvPicPr>
          <p:nvPr>
            <p:ph/>
          </p:nvPr>
        </p:nvPicPr>
        <p:blipFill>
          <a:blip r:embed="rId2" cstate="print"/>
          <a:srcRect/>
          <a:stretch>
            <a:fillRect/>
          </a:stretch>
        </p:blipFill>
        <p:spPr>
          <a:xfrm>
            <a:off x="0" y="0"/>
            <a:ext cx="5143500" cy="6858000"/>
          </a:xfrm>
          <a:noFill/>
        </p:spPr>
      </p:pic>
      <p:sp>
        <p:nvSpPr>
          <p:cNvPr id="18435" name="Rectangle 2"/>
          <p:cNvSpPr>
            <a:spLocks noGrp="1" noChangeArrowheads="1"/>
          </p:cNvSpPr>
          <p:nvPr>
            <p:ph type="title" idx="4294967295"/>
          </p:nvPr>
        </p:nvSpPr>
        <p:spPr>
          <a:xfrm>
            <a:off x="5105400" y="304800"/>
            <a:ext cx="4038600" cy="1139825"/>
          </a:xfrm>
        </p:spPr>
        <p:txBody>
          <a:bodyPr/>
          <a:lstStyle/>
          <a:p>
            <a:r>
              <a:rPr lang="en-GB" smtClean="0"/>
              <a:t>Margam Abbey</a:t>
            </a:r>
            <a:endParaRPr lang="en-US" smtClean="0"/>
          </a:p>
        </p:txBody>
      </p:sp>
      <p:sp>
        <p:nvSpPr>
          <p:cNvPr id="18436" name="Rectangle 3"/>
          <p:cNvSpPr>
            <a:spLocks noGrp="1" noChangeArrowheads="1"/>
          </p:cNvSpPr>
          <p:nvPr>
            <p:ph type="body" sz="half" idx="4294967295"/>
          </p:nvPr>
        </p:nvSpPr>
        <p:spPr>
          <a:xfrm>
            <a:off x="5562600" y="1524000"/>
            <a:ext cx="3581400" cy="5334000"/>
          </a:xfrm>
        </p:spPr>
        <p:txBody>
          <a:bodyPr/>
          <a:lstStyle/>
          <a:p>
            <a:pPr>
              <a:buFont typeface="Wingdings" pitchFamily="2" charset="2"/>
              <a:buNone/>
            </a:pPr>
            <a:r>
              <a:rPr lang="en-GB" smtClean="0"/>
              <a:t>	Founded in 1147 by Robert, earl of Gloucester, on land granted for the foundation of an abbey to St Bernard, abbot of Clairvaux </a:t>
            </a:r>
            <a:endParaRPr lang="en-US"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p:cNvSpPr>
            <a:spLocks noGrp="1"/>
          </p:cNvSpPr>
          <p:nvPr>
            <p:ph type="title"/>
          </p:nvPr>
        </p:nvSpPr>
        <p:spPr/>
        <p:txBody>
          <a:bodyPr/>
          <a:lstStyle/>
          <a:p>
            <a:r>
              <a:rPr lang="en-GB" sz="2400" smtClean="0"/>
              <a:t>Margam Abbey</a:t>
            </a:r>
          </a:p>
        </p:txBody>
      </p:sp>
      <p:pic>
        <p:nvPicPr>
          <p:cNvPr id="19459" name="Content Placeholder 5" descr="28042009256.jpg"/>
          <p:cNvPicPr>
            <a:picLocks noGrp="1" noChangeAspect="1"/>
          </p:cNvPicPr>
          <p:nvPr>
            <p:ph idx="1"/>
          </p:nvPr>
        </p:nvPicPr>
        <p:blipFill>
          <a:blip r:embed="rId2" cstate="print"/>
          <a:srcRect/>
          <a:stretch>
            <a:fillRect/>
          </a:stretch>
        </p:blipFill>
        <p:spPr>
          <a:xfrm>
            <a:off x="3575050" y="1282700"/>
            <a:ext cx="5111750" cy="3833813"/>
          </a:xfrm>
        </p:spPr>
      </p:pic>
      <p:sp>
        <p:nvSpPr>
          <p:cNvPr id="19460" name="Text Placeholder 4"/>
          <p:cNvSpPr>
            <a:spLocks noGrp="1"/>
          </p:cNvSpPr>
          <p:nvPr>
            <p:ph type="body" sz="half" idx="2"/>
          </p:nvPr>
        </p:nvSpPr>
        <p:spPr/>
        <p:txBody>
          <a:bodyPr/>
          <a:lstStyle/>
          <a:p>
            <a:endParaRPr lang="en-GB" smtClean="0"/>
          </a:p>
          <a:p>
            <a:endParaRPr lang="en-GB" smtClean="0"/>
          </a:p>
          <a:p>
            <a:r>
              <a:rPr lang="en-GB" sz="2400" smtClean="0"/>
              <a:t>Vestibule of the chapter house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sz="3200" smtClean="0"/>
              <a:t>Seal of Margam Abbey</a:t>
            </a:r>
          </a:p>
        </p:txBody>
      </p:sp>
      <p:sp>
        <p:nvSpPr>
          <p:cNvPr id="20483" name="Text Placeholder 3"/>
          <p:cNvSpPr>
            <a:spLocks noGrp="1"/>
          </p:cNvSpPr>
          <p:nvPr>
            <p:ph type="body" sz="half" idx="2"/>
          </p:nvPr>
        </p:nvSpPr>
        <p:spPr/>
        <p:txBody>
          <a:bodyPr/>
          <a:lstStyle/>
          <a:p>
            <a:endParaRPr lang="en-GB" smtClean="0"/>
          </a:p>
          <a:p>
            <a:r>
              <a:rPr lang="en-GB" sz="3200" smtClean="0"/>
              <a:t>Showing the Blessed Virgin Mary, to whom all Cistercian houses were dedicated</a:t>
            </a:r>
          </a:p>
        </p:txBody>
      </p:sp>
      <p:pic>
        <p:nvPicPr>
          <p:cNvPr id="20484" name="Picture 6" descr="margam abbey seal"/>
          <p:cNvPicPr>
            <a:picLocks noGrp="1" noChangeAspect="1" noChangeArrowheads="1"/>
          </p:cNvPicPr>
          <p:nvPr>
            <p:ph idx="1"/>
          </p:nvPr>
        </p:nvPicPr>
        <p:blipFill>
          <a:blip r:embed="rId2" cstate="print"/>
          <a:srcRect/>
          <a:stretch>
            <a:fillRect/>
          </a:stretch>
        </p:blipFill>
        <p:spPr>
          <a:xfrm>
            <a:off x="4343400" y="295275"/>
            <a:ext cx="3733800" cy="5572125"/>
          </a:xfr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5"/>
          <p:cNvSpPr>
            <a:spLocks noGrp="1" noChangeArrowheads="1"/>
          </p:cNvSpPr>
          <p:nvPr>
            <p:ph type="title"/>
          </p:nvPr>
        </p:nvSpPr>
        <p:spPr/>
        <p:txBody>
          <a:bodyPr/>
          <a:lstStyle/>
          <a:p>
            <a:r>
              <a:rPr lang="en-GB" b="1" smtClean="0"/>
              <a:t>Founders of Whitland</a:t>
            </a:r>
            <a:endParaRPr lang="en-US" b="1" smtClean="0"/>
          </a:p>
        </p:txBody>
      </p:sp>
      <p:sp>
        <p:nvSpPr>
          <p:cNvPr id="21507" name="Rectangle 6"/>
          <p:cNvSpPr>
            <a:spLocks noGrp="1" noChangeArrowheads="1"/>
          </p:cNvSpPr>
          <p:nvPr>
            <p:ph idx="1"/>
          </p:nvPr>
        </p:nvSpPr>
        <p:spPr/>
        <p:txBody>
          <a:bodyPr/>
          <a:lstStyle/>
          <a:p>
            <a:r>
              <a:rPr lang="en-GB" b="1" smtClean="0"/>
              <a:t>Trefgarn (1140) – Bishop Bernard of St Davids (Anglo-Norman </a:t>
            </a:r>
            <a:r>
              <a:rPr lang="en-GB" b="1" i="1" smtClean="0"/>
              <a:t>curialis</a:t>
            </a:r>
            <a:r>
              <a:rPr lang="en-GB" b="1" smtClean="0"/>
              <a:t>)</a:t>
            </a:r>
          </a:p>
          <a:p>
            <a:pPr>
              <a:buFont typeface="Wingdings" pitchFamily="2" charset="2"/>
              <a:buNone/>
            </a:pPr>
            <a:endParaRPr lang="en-GB" b="1" smtClean="0"/>
          </a:p>
          <a:p>
            <a:r>
              <a:rPr lang="en-GB" b="1" smtClean="0"/>
              <a:t>Whitland </a:t>
            </a:r>
          </a:p>
          <a:p>
            <a:pPr>
              <a:buFont typeface="Wingdings" pitchFamily="2" charset="2"/>
              <a:buNone/>
            </a:pPr>
            <a:r>
              <a:rPr lang="en-GB" b="1" smtClean="0"/>
              <a:t>	(? c. 1151) – John of Torrington</a:t>
            </a:r>
          </a:p>
          <a:p>
            <a:pPr>
              <a:buFont typeface="Wingdings" pitchFamily="2" charset="2"/>
              <a:buNone/>
            </a:pPr>
            <a:r>
              <a:rPr lang="en-GB" b="1" smtClean="0"/>
              <a:t>	(before 1164) – William Fitz Hay, son of Nest, daughter of Rhys ap Tewdwr, and cousin of the Lord Rhys</a:t>
            </a:r>
            <a:endParaRPr lang="en-US" b="1"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descr="Moralia in Job Cistercian monk"/>
          <p:cNvPicPr>
            <a:picLocks noGrp="1" noChangeAspect="1" noChangeArrowheads="1"/>
          </p:cNvPicPr>
          <p:nvPr>
            <p:ph/>
          </p:nvPr>
        </p:nvPicPr>
        <p:blipFill>
          <a:blip r:embed="rId2" cstate="print"/>
          <a:srcRect/>
          <a:stretch>
            <a:fillRect/>
          </a:stretch>
        </p:blipFill>
        <p:spPr>
          <a:xfrm>
            <a:off x="3333750" y="2178050"/>
            <a:ext cx="4276725" cy="3536950"/>
          </a:xfrm>
          <a:noFill/>
        </p:spPr>
      </p:pic>
      <p:sp>
        <p:nvSpPr>
          <p:cNvPr id="22531" name="Rectangle 2"/>
          <p:cNvSpPr>
            <a:spLocks noGrp="1" noChangeArrowheads="1"/>
          </p:cNvSpPr>
          <p:nvPr>
            <p:ph type="title" idx="4294967295"/>
          </p:nvPr>
        </p:nvSpPr>
        <p:spPr>
          <a:xfrm>
            <a:off x="0" y="277813"/>
            <a:ext cx="8229600" cy="1139825"/>
          </a:xfrm>
        </p:spPr>
        <p:txBody>
          <a:bodyPr/>
          <a:lstStyle/>
          <a:p>
            <a:r>
              <a:rPr lang="en-GB" smtClean="0"/>
              <a:t>Whitland …</a:t>
            </a:r>
          </a:p>
        </p:txBody>
      </p:sp>
      <p:sp>
        <p:nvSpPr>
          <p:cNvPr id="22532" name="Rectangle 3"/>
          <p:cNvSpPr>
            <a:spLocks noGrp="1" noChangeArrowheads="1"/>
          </p:cNvSpPr>
          <p:nvPr>
            <p:ph type="body" idx="4294967295"/>
          </p:nvPr>
        </p:nvSpPr>
        <p:spPr>
          <a:xfrm>
            <a:off x="0" y="1600200"/>
            <a:ext cx="7315200" cy="4525963"/>
          </a:xfrm>
        </p:spPr>
        <p:txBody>
          <a:bodyPr/>
          <a:lstStyle/>
          <a:p>
            <a:r>
              <a:rPr lang="en-GB" smtClean="0"/>
              <a:t>The key to Welsh expansion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rganization Chart 2"/>
          <p:cNvGraphicFramePr>
            <a:graphicFrameLocks/>
          </p:cNvGraphicFramePr>
          <p:nvPr/>
        </p:nvGraphicFramePr>
        <p:xfrm>
          <a:off x="609600" y="228600"/>
          <a:ext cx="7924800" cy="5638800"/>
        </p:xfrm>
        <a:graphic>
          <a:graphicData uri="http://schemas.openxmlformats.org/drawingml/2006/compatibility">
            <com:legacyDrawing xmlns:com="http://schemas.openxmlformats.org/drawingml/2006/compatibility" spid="_x0000_s2050"/>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p:cNvSpPr>
            <a:spLocks noGrp="1"/>
          </p:cNvSpPr>
          <p:nvPr>
            <p:ph type="title"/>
          </p:nvPr>
        </p:nvSpPr>
        <p:spPr/>
        <p:txBody>
          <a:bodyPr/>
          <a:lstStyle/>
          <a:p>
            <a:r>
              <a:rPr lang="en-GB" smtClean="0"/>
              <a:t>Founders of Strata Florida</a:t>
            </a:r>
          </a:p>
        </p:txBody>
      </p:sp>
      <p:sp>
        <p:nvSpPr>
          <p:cNvPr id="23555" name="Content Placeholder 5"/>
          <p:cNvSpPr>
            <a:spLocks noGrp="1"/>
          </p:cNvSpPr>
          <p:nvPr>
            <p:ph sz="half" idx="1"/>
          </p:nvPr>
        </p:nvSpPr>
        <p:spPr/>
        <p:txBody>
          <a:bodyPr/>
          <a:lstStyle/>
          <a:p>
            <a:r>
              <a:rPr lang="en-GB" b="1" smtClean="0"/>
              <a:t>1164:  Robert Fitz Stephen, son of Nest, half brother of William Fitz Hay, cousin of the Lord Rhys</a:t>
            </a:r>
          </a:p>
          <a:p>
            <a:pPr>
              <a:buFont typeface="Arial" charset="0"/>
              <a:buNone/>
            </a:pPr>
            <a:endParaRPr lang="en-GB" b="1" smtClean="0"/>
          </a:p>
          <a:p>
            <a:endParaRPr lang="en-GB" smtClean="0"/>
          </a:p>
        </p:txBody>
      </p:sp>
      <p:sp>
        <p:nvSpPr>
          <p:cNvPr id="23556" name="Content Placeholder 6"/>
          <p:cNvSpPr>
            <a:spLocks noGrp="1"/>
          </p:cNvSpPr>
          <p:nvPr>
            <p:ph sz="half" idx="2"/>
          </p:nvPr>
        </p:nvSpPr>
        <p:spPr/>
        <p:txBody>
          <a:bodyPr/>
          <a:lstStyle/>
          <a:p>
            <a:r>
              <a:rPr lang="en-GB" b="1" smtClean="0"/>
              <a:t>1165: The Lord Rhys</a:t>
            </a:r>
          </a:p>
          <a:p>
            <a:pPr>
              <a:buFont typeface="Arial" charset="0"/>
              <a:buNone/>
            </a:pPr>
            <a:r>
              <a:rPr lang="en-US" b="1" smtClean="0"/>
              <a:t>of Deheubarth</a:t>
            </a:r>
          </a:p>
          <a:p>
            <a:pPr>
              <a:buFont typeface="Arial" charset="0"/>
              <a:buNone/>
            </a:pPr>
            <a:endParaRPr lang="en-GB"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1355725" y="649288"/>
            <a:ext cx="2098675" cy="822325"/>
          </a:xfrm>
          <a:prstGeom prst="rect">
            <a:avLst/>
          </a:prstGeom>
          <a:noFill/>
          <a:ln w="9525">
            <a:noFill/>
            <a:miter lim="800000"/>
            <a:headEnd/>
            <a:tailEnd/>
          </a:ln>
        </p:spPr>
        <p:txBody>
          <a:bodyPr wrap="none">
            <a:spAutoFit/>
          </a:bodyPr>
          <a:lstStyle/>
          <a:p>
            <a:pPr algn="l" eaLnBrk="0" hangingPunct="0"/>
            <a:r>
              <a:rPr lang="en-GB" sz="2400">
                <a:solidFill>
                  <a:schemeClr val="folHlink"/>
                </a:solidFill>
              </a:rPr>
              <a:t>Strata Florida;</a:t>
            </a:r>
          </a:p>
          <a:p>
            <a:pPr algn="l" eaLnBrk="0" hangingPunct="0"/>
            <a:r>
              <a:rPr lang="en-GB" sz="2400">
                <a:solidFill>
                  <a:schemeClr val="folHlink"/>
                </a:solidFill>
              </a:rPr>
              <a:t>the east end</a:t>
            </a:r>
            <a:endParaRPr lang="en-US" sz="2400">
              <a:solidFill>
                <a:schemeClr val="folHlink"/>
              </a:solidFill>
            </a:endParaRPr>
          </a:p>
        </p:txBody>
      </p:sp>
      <p:pic>
        <p:nvPicPr>
          <p:cNvPr id="24579" name="Picture 3" descr="Strata Florida 012"/>
          <p:cNvPicPr>
            <a:picLocks noChangeAspect="1" noChangeArrowheads="1"/>
          </p:cNvPicPr>
          <p:nvPr/>
        </p:nvPicPr>
        <p:blipFill>
          <a:blip r:embed="rId2" cstate="print"/>
          <a:srcRect/>
          <a:stretch>
            <a:fillRect/>
          </a:stretch>
        </p:blipFill>
        <p:spPr bwMode="auto">
          <a:xfrm>
            <a:off x="-304800" y="-304800"/>
            <a:ext cx="9753600" cy="7334250"/>
          </a:xfrm>
          <a:prstGeom prst="rect">
            <a:avLst/>
          </a:prstGeom>
          <a:noFill/>
          <a:ln w="9525">
            <a:noFill/>
            <a:miter lim="800000"/>
            <a:headEnd/>
            <a:tailEnd/>
          </a:ln>
        </p:spPr>
      </p:pic>
      <p:sp>
        <p:nvSpPr>
          <p:cNvPr id="24580" name="Text Box 4"/>
          <p:cNvSpPr txBox="1">
            <a:spLocks noChangeArrowheads="1"/>
          </p:cNvSpPr>
          <p:nvPr/>
        </p:nvSpPr>
        <p:spPr bwMode="auto">
          <a:xfrm>
            <a:off x="2209800" y="282575"/>
            <a:ext cx="2927350" cy="1190625"/>
          </a:xfrm>
          <a:prstGeom prst="rect">
            <a:avLst/>
          </a:prstGeom>
          <a:noFill/>
          <a:ln w="9525">
            <a:noFill/>
            <a:miter lim="800000"/>
            <a:headEnd/>
            <a:tailEnd/>
          </a:ln>
        </p:spPr>
        <p:txBody>
          <a:bodyPr wrap="none">
            <a:spAutoFit/>
          </a:bodyPr>
          <a:lstStyle/>
          <a:p>
            <a:pPr algn="l" eaLnBrk="0" hangingPunct="0"/>
            <a:r>
              <a:rPr lang="en-GB" sz="3600">
                <a:solidFill>
                  <a:srgbClr val="000099"/>
                </a:solidFill>
              </a:rPr>
              <a:t>Strata Florida</a:t>
            </a:r>
          </a:p>
          <a:p>
            <a:pPr algn="l" eaLnBrk="0" hangingPunct="0"/>
            <a:r>
              <a:rPr lang="en-GB" sz="3600">
                <a:solidFill>
                  <a:srgbClr val="000099"/>
                </a:solidFill>
              </a:rPr>
              <a:t>the east end</a:t>
            </a:r>
            <a:endParaRPr lang="en-US" sz="3600">
              <a:solidFill>
                <a:srgbClr val="000099"/>
              </a:solidFill>
            </a:endParaRPr>
          </a:p>
        </p:txBody>
      </p:sp>
      <p:sp>
        <p:nvSpPr>
          <p:cNvPr id="24581" name="Text Box 5"/>
          <p:cNvSpPr txBox="1">
            <a:spLocks noChangeArrowheads="1"/>
          </p:cNvSpPr>
          <p:nvPr/>
        </p:nvSpPr>
        <p:spPr bwMode="auto">
          <a:xfrm>
            <a:off x="-403225" y="6400800"/>
            <a:ext cx="2917825" cy="366713"/>
          </a:xfrm>
          <a:prstGeom prst="rect">
            <a:avLst/>
          </a:prstGeom>
          <a:noFill/>
          <a:ln w="9525">
            <a:noFill/>
            <a:miter lim="800000"/>
            <a:headEnd/>
            <a:tailEnd/>
          </a:ln>
        </p:spPr>
        <p:txBody>
          <a:bodyPr>
            <a:spAutoFit/>
          </a:bodyPr>
          <a:lstStyle/>
          <a:p>
            <a:pPr eaLnBrk="0" hangingPunct="0"/>
            <a:r>
              <a:rPr lang="en-GB"/>
              <a:t>photo: Alexa Cundy</a:t>
            </a:r>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Strata Florida 003"/>
          <p:cNvPicPr>
            <a:picLocks noChangeAspect="1" noChangeArrowheads="1"/>
          </p:cNvPicPr>
          <p:nvPr/>
        </p:nvPicPr>
        <p:blipFill>
          <a:blip r:embed="rId2" cstate="print"/>
          <a:srcRect/>
          <a:stretch>
            <a:fillRect/>
          </a:stretch>
        </p:blipFill>
        <p:spPr bwMode="auto">
          <a:xfrm>
            <a:off x="-838200" y="-304800"/>
            <a:ext cx="9982200" cy="7334250"/>
          </a:xfrm>
          <a:prstGeom prst="rect">
            <a:avLst/>
          </a:prstGeom>
          <a:noFill/>
          <a:ln w="9525">
            <a:noFill/>
            <a:miter lim="800000"/>
            <a:headEnd/>
            <a:tailEnd/>
          </a:ln>
        </p:spPr>
      </p:pic>
      <p:sp>
        <p:nvSpPr>
          <p:cNvPr id="25603" name="Text Box 3"/>
          <p:cNvSpPr txBox="1">
            <a:spLocks noChangeArrowheads="1"/>
          </p:cNvSpPr>
          <p:nvPr/>
        </p:nvSpPr>
        <p:spPr bwMode="auto">
          <a:xfrm>
            <a:off x="0" y="4419600"/>
            <a:ext cx="3657600" cy="2289175"/>
          </a:xfrm>
          <a:prstGeom prst="rect">
            <a:avLst/>
          </a:prstGeom>
          <a:noFill/>
          <a:ln w="9525">
            <a:noFill/>
            <a:miter lim="800000"/>
            <a:headEnd/>
            <a:tailEnd/>
          </a:ln>
        </p:spPr>
        <p:txBody>
          <a:bodyPr>
            <a:spAutoFit/>
          </a:bodyPr>
          <a:lstStyle/>
          <a:p>
            <a:pPr algn="l"/>
            <a:r>
              <a:rPr lang="en-GB" sz="3600">
                <a:solidFill>
                  <a:srgbClr val="000099"/>
                </a:solidFill>
              </a:rPr>
              <a:t>Strata Florida: </a:t>
            </a:r>
          </a:p>
          <a:p>
            <a:pPr algn="l"/>
            <a:r>
              <a:rPr lang="en-GB" sz="3600">
                <a:solidFill>
                  <a:srgbClr val="000099"/>
                </a:solidFill>
              </a:rPr>
              <a:t>the nave, used by</a:t>
            </a:r>
          </a:p>
          <a:p>
            <a:pPr algn="l"/>
            <a:r>
              <a:rPr lang="en-GB" sz="3600">
                <a:solidFill>
                  <a:srgbClr val="000099"/>
                </a:solidFill>
              </a:rPr>
              <a:t>the </a:t>
            </a:r>
            <a:r>
              <a:rPr lang="en-GB" sz="3600" i="1">
                <a:solidFill>
                  <a:srgbClr val="000099"/>
                </a:solidFill>
              </a:rPr>
              <a:t>conversi</a:t>
            </a:r>
            <a:endParaRPr lang="en-US" sz="3600">
              <a:solidFill>
                <a:srgbClr val="000099"/>
              </a:solidFill>
            </a:endParaRPr>
          </a:p>
        </p:txBody>
      </p:sp>
      <p:sp>
        <p:nvSpPr>
          <p:cNvPr id="25604" name="Text Box 4"/>
          <p:cNvSpPr txBox="1">
            <a:spLocks noChangeArrowheads="1"/>
          </p:cNvSpPr>
          <p:nvPr/>
        </p:nvSpPr>
        <p:spPr bwMode="auto">
          <a:xfrm>
            <a:off x="6454775" y="-39688"/>
            <a:ext cx="2178050" cy="366713"/>
          </a:xfrm>
          <a:prstGeom prst="rect">
            <a:avLst/>
          </a:prstGeom>
          <a:noFill/>
          <a:ln w="9525">
            <a:noFill/>
            <a:miter lim="800000"/>
            <a:headEnd/>
            <a:tailEnd/>
          </a:ln>
        </p:spPr>
        <p:txBody>
          <a:bodyPr wrap="none">
            <a:spAutoFit/>
          </a:bodyPr>
          <a:lstStyle/>
          <a:p>
            <a:pPr eaLnBrk="0" hangingPunct="0"/>
            <a:r>
              <a:rPr lang="en-GB">
                <a:solidFill>
                  <a:srgbClr val="000099"/>
                </a:solidFill>
              </a:rPr>
              <a:t>photo: Alexa Cundy</a:t>
            </a:r>
            <a:endParaRPr lang="en-US">
              <a:solidFill>
                <a:srgbClr val="000099"/>
              </a:solidFill>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33400" y="228600"/>
            <a:ext cx="8229600" cy="1093788"/>
          </a:xfrm>
        </p:spPr>
        <p:txBody>
          <a:bodyPr/>
          <a:lstStyle/>
          <a:p>
            <a:r>
              <a:rPr lang="en-GB" sz="4000" smtClean="0"/>
              <a:t>Younger daughters of Whitland</a:t>
            </a:r>
          </a:p>
        </p:txBody>
      </p:sp>
      <p:sp>
        <p:nvSpPr>
          <p:cNvPr id="26627" name="Rectangle 3"/>
          <p:cNvSpPr>
            <a:spLocks noGrp="1" noChangeArrowheads="1"/>
          </p:cNvSpPr>
          <p:nvPr>
            <p:ph idx="1"/>
          </p:nvPr>
        </p:nvSpPr>
        <p:spPr>
          <a:xfrm>
            <a:off x="457200" y="1828800"/>
            <a:ext cx="8229600" cy="4297363"/>
          </a:xfrm>
        </p:spPr>
        <p:txBody>
          <a:bodyPr/>
          <a:lstStyle/>
          <a:p>
            <a:r>
              <a:rPr lang="en-GB" smtClean="0"/>
              <a:t>Strata Marcella founded by Owain Cyfeilog, prince of southern Powys</a:t>
            </a:r>
          </a:p>
          <a:p>
            <a:endParaRPr lang="en-GB" smtClean="0"/>
          </a:p>
          <a:p>
            <a:r>
              <a:rPr lang="en-GB" smtClean="0"/>
              <a:t>Abbey Cwmhir founded in 1143 and then recolonized in 1176 by monks from Whitland by Cadwallon ap Madog, prince of Ceri and Maelienydd</a:t>
            </a:r>
          </a:p>
          <a:p>
            <a:endParaRPr lang="en-GB" smtClean="0"/>
          </a:p>
          <a:p>
            <a:pPr>
              <a:buFont typeface="Wingdings" pitchFamily="2" charset="2"/>
              <a:buNone/>
            </a:pPr>
            <a:endParaRPr lang="en-GB"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Organization Chart 2"/>
          <p:cNvGraphicFramePr>
            <a:graphicFrameLocks/>
          </p:cNvGraphicFramePr>
          <p:nvPr>
            <p:ph idx="4294967295"/>
          </p:nvPr>
        </p:nvGraphicFramePr>
        <p:xfrm>
          <a:off x="228600" y="609600"/>
          <a:ext cx="8610600" cy="5516563"/>
        </p:xfrm>
        <a:graphic>
          <a:graphicData uri="http://schemas.openxmlformats.org/drawingml/2006/compatibility">
            <com:legacyDrawing xmlns:com="http://schemas.openxmlformats.org/drawingml/2006/compatibility" spid="_x0000_s3074"/>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mtClean="0"/>
              <a:t>Aberconwy</a:t>
            </a:r>
          </a:p>
        </p:txBody>
      </p:sp>
      <p:sp>
        <p:nvSpPr>
          <p:cNvPr id="27651" name="Rectangle 3"/>
          <p:cNvSpPr>
            <a:spLocks noGrp="1" noChangeArrowheads="1"/>
          </p:cNvSpPr>
          <p:nvPr>
            <p:ph idx="1"/>
          </p:nvPr>
        </p:nvSpPr>
        <p:spPr/>
        <p:txBody>
          <a:bodyPr/>
          <a:lstStyle/>
          <a:p>
            <a:r>
              <a:rPr lang="en-GB" smtClean="0"/>
              <a:t>Probably founded by Llywelyn ap</a:t>
            </a:r>
          </a:p>
          <a:p>
            <a:pPr>
              <a:buFont typeface="Wingdings" pitchFamily="2" charset="2"/>
              <a:buNone/>
            </a:pPr>
            <a:r>
              <a:rPr lang="en-GB" smtClean="0"/>
              <a:t> Iorwerth, prince of Gwynedd</a:t>
            </a:r>
          </a:p>
          <a:p>
            <a:endParaRPr lang="en-GB"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smtClean="0"/>
              <a:t>Valle Crucis</a:t>
            </a:r>
          </a:p>
        </p:txBody>
      </p:sp>
      <p:sp>
        <p:nvSpPr>
          <p:cNvPr id="28675" name="Rectangle 3"/>
          <p:cNvSpPr>
            <a:spLocks noGrp="1" noChangeArrowheads="1"/>
          </p:cNvSpPr>
          <p:nvPr>
            <p:ph idx="1"/>
          </p:nvPr>
        </p:nvSpPr>
        <p:spPr/>
        <p:txBody>
          <a:bodyPr/>
          <a:lstStyle/>
          <a:p>
            <a:r>
              <a:rPr lang="en-GB" smtClean="0"/>
              <a:t>The last Cistercian house to be founded in Wales, in 1201. It was founded by Madog ap Gruffydd at the request of the abbots of Strata Florida, Strata Marcella and Cwmhir.</a:t>
            </a:r>
          </a:p>
          <a:p>
            <a:r>
              <a:rPr lang="en-GB" smtClean="0"/>
              <a:t>A request was made to the General Chapter in 1203 by the ‘king of Wales’ to make a further foundation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Picture 565"/>
          <p:cNvPicPr>
            <a:picLocks noChangeAspect="1" noChangeArrowheads="1"/>
          </p:cNvPicPr>
          <p:nvPr/>
        </p:nvPicPr>
        <p:blipFill>
          <a:blip r:embed="rId2" cstate="print"/>
          <a:srcRect/>
          <a:stretch>
            <a:fillRect/>
          </a:stretch>
        </p:blipFill>
        <p:spPr bwMode="auto">
          <a:xfrm>
            <a:off x="0" y="0"/>
            <a:ext cx="5257800" cy="6858000"/>
          </a:xfrm>
          <a:prstGeom prst="rect">
            <a:avLst/>
          </a:prstGeom>
          <a:noFill/>
          <a:ln w="9525">
            <a:noFill/>
            <a:miter lim="800000"/>
            <a:headEnd/>
            <a:tailEnd/>
          </a:ln>
        </p:spPr>
      </p:pic>
      <p:sp>
        <p:nvSpPr>
          <p:cNvPr id="29699" name="Text Box 3"/>
          <p:cNvSpPr txBox="1">
            <a:spLocks noChangeArrowheads="1"/>
          </p:cNvSpPr>
          <p:nvPr/>
        </p:nvSpPr>
        <p:spPr bwMode="auto">
          <a:xfrm>
            <a:off x="5715000" y="228600"/>
            <a:ext cx="2819400" cy="5453063"/>
          </a:xfrm>
          <a:prstGeom prst="rect">
            <a:avLst/>
          </a:prstGeom>
          <a:noFill/>
          <a:ln w="9525">
            <a:noFill/>
            <a:miter lim="800000"/>
            <a:headEnd/>
            <a:tailEnd/>
          </a:ln>
        </p:spPr>
        <p:txBody>
          <a:bodyPr>
            <a:spAutoFit/>
          </a:bodyPr>
          <a:lstStyle/>
          <a:p>
            <a:pPr eaLnBrk="0" hangingPunct="0"/>
            <a:r>
              <a:rPr lang="en-GB" sz="3200" b="1"/>
              <a:t>Valle Crucis</a:t>
            </a:r>
          </a:p>
          <a:p>
            <a:pPr eaLnBrk="0" hangingPunct="0"/>
            <a:endParaRPr lang="en-GB" sz="3200"/>
          </a:p>
          <a:p>
            <a:pPr eaLnBrk="0" hangingPunct="0"/>
            <a:r>
              <a:rPr lang="en-GB" sz="3200"/>
              <a:t>The abbey church</a:t>
            </a:r>
          </a:p>
          <a:p>
            <a:pPr eaLnBrk="0" hangingPunct="0"/>
            <a:r>
              <a:rPr lang="en-GB" sz="3200"/>
              <a:t>looking eastwards</a:t>
            </a:r>
          </a:p>
          <a:p>
            <a:pPr eaLnBrk="0" hangingPunct="0"/>
            <a:r>
              <a:rPr lang="en-GB" sz="3200"/>
              <a:t>from the monks’</a:t>
            </a:r>
          </a:p>
          <a:p>
            <a:pPr eaLnBrk="0" hangingPunct="0"/>
            <a:r>
              <a:rPr lang="en-GB" sz="3200"/>
              <a:t>choir to the</a:t>
            </a:r>
          </a:p>
          <a:p>
            <a:pPr eaLnBrk="0" hangingPunct="0"/>
            <a:r>
              <a:rPr lang="en-GB" sz="3200"/>
              <a:t>chancel</a:t>
            </a:r>
          </a:p>
          <a:p>
            <a:pPr eaLnBrk="0" hangingPunct="0"/>
            <a:endParaRPr lang="en-US" sz="320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5" descr="Valle Crucis east end and fishponds (2)"/>
          <p:cNvPicPr>
            <a:picLocks noGrp="1" noChangeAspect="1" noChangeArrowheads="1"/>
          </p:cNvPicPr>
          <p:nvPr>
            <p:ph/>
          </p:nvPr>
        </p:nvPicPr>
        <p:blipFill>
          <a:blip r:embed="rId2" cstate="print"/>
          <a:srcRect/>
          <a:stretch>
            <a:fillRect/>
          </a:stretch>
        </p:blipFill>
        <p:spPr>
          <a:xfrm>
            <a:off x="4056063" y="304800"/>
            <a:ext cx="4610100" cy="6146800"/>
          </a:xfrm>
          <a:noFill/>
        </p:spPr>
      </p:pic>
      <p:sp>
        <p:nvSpPr>
          <p:cNvPr id="30723" name="Rectangle 2"/>
          <p:cNvSpPr>
            <a:spLocks noGrp="1" noChangeArrowheads="1"/>
          </p:cNvSpPr>
          <p:nvPr>
            <p:ph type="title" idx="4294967295"/>
          </p:nvPr>
        </p:nvSpPr>
        <p:spPr>
          <a:xfrm>
            <a:off x="0" y="277813"/>
            <a:ext cx="3352800" cy="4903787"/>
          </a:xfrm>
        </p:spPr>
        <p:txBody>
          <a:bodyPr/>
          <a:lstStyle/>
          <a:p>
            <a:r>
              <a:rPr lang="en-GB" smtClean="0"/>
              <a:t>Valle Crucis: east end and fishponds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5" descr="Valle Crucis west end from interior of nave"/>
          <p:cNvPicPr>
            <a:picLocks noGrp="1" noChangeAspect="1" noChangeArrowheads="1"/>
          </p:cNvPicPr>
          <p:nvPr>
            <p:ph/>
          </p:nvPr>
        </p:nvPicPr>
        <p:blipFill>
          <a:blip r:embed="rId2" cstate="print"/>
          <a:srcRect/>
          <a:stretch>
            <a:fillRect/>
          </a:stretch>
        </p:blipFill>
        <p:spPr>
          <a:xfrm>
            <a:off x="4038600" y="152400"/>
            <a:ext cx="4899025" cy="6532563"/>
          </a:xfrm>
          <a:noFill/>
        </p:spPr>
      </p:pic>
      <p:sp>
        <p:nvSpPr>
          <p:cNvPr id="31747" name="Text Box 6"/>
          <p:cNvSpPr txBox="1">
            <a:spLocks noChangeArrowheads="1"/>
          </p:cNvSpPr>
          <p:nvPr/>
        </p:nvSpPr>
        <p:spPr bwMode="auto">
          <a:xfrm>
            <a:off x="304800" y="609600"/>
            <a:ext cx="3048000" cy="4789488"/>
          </a:xfrm>
          <a:prstGeom prst="rect">
            <a:avLst/>
          </a:prstGeom>
          <a:noFill/>
          <a:ln w="9525">
            <a:noFill/>
            <a:miter lim="800000"/>
            <a:headEnd/>
            <a:tailEnd/>
          </a:ln>
        </p:spPr>
        <p:txBody>
          <a:bodyPr>
            <a:spAutoFit/>
          </a:bodyPr>
          <a:lstStyle/>
          <a:p>
            <a:r>
              <a:rPr lang="en-GB" sz="2800" b="1"/>
              <a:t>Valle Crucis</a:t>
            </a:r>
          </a:p>
          <a:p>
            <a:endParaRPr lang="en-GB" sz="2800" b="1"/>
          </a:p>
          <a:p>
            <a:r>
              <a:rPr lang="en-GB" sz="2800" b="1"/>
              <a:t>The abbey church</a:t>
            </a:r>
          </a:p>
          <a:p>
            <a:r>
              <a:rPr lang="en-GB" sz="2800" b="1"/>
              <a:t>looking westwards</a:t>
            </a:r>
          </a:p>
          <a:p>
            <a:r>
              <a:rPr lang="en-GB" sz="2800" b="1"/>
              <a:t>from the nave to the</a:t>
            </a:r>
          </a:p>
          <a:p>
            <a:r>
              <a:rPr lang="en-GB" sz="2800" b="1"/>
              <a:t>west end</a:t>
            </a:r>
          </a:p>
          <a:p>
            <a:endParaRPr lang="en-US" sz="2800" b="1"/>
          </a:p>
          <a:p>
            <a:endParaRPr lang="en-GB" sz="28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5" descr="Valle Crucis cloister and south transept"/>
          <p:cNvPicPr>
            <a:picLocks noGrp="1" noChangeAspect="1" noChangeArrowheads="1"/>
          </p:cNvPicPr>
          <p:nvPr>
            <p:ph/>
          </p:nvPr>
        </p:nvPicPr>
        <p:blipFill>
          <a:blip r:embed="rId2" cstate="print"/>
          <a:srcRect/>
          <a:stretch>
            <a:fillRect/>
          </a:stretch>
        </p:blipFill>
        <p:spPr>
          <a:xfrm>
            <a:off x="673100" y="277813"/>
            <a:ext cx="7797800" cy="5848350"/>
          </a:xfrm>
          <a:noFill/>
        </p:spPr>
      </p:pic>
      <p:sp>
        <p:nvSpPr>
          <p:cNvPr id="32771" name="Text Box 6"/>
          <p:cNvSpPr txBox="1">
            <a:spLocks noChangeArrowheads="1"/>
          </p:cNvSpPr>
          <p:nvPr/>
        </p:nvSpPr>
        <p:spPr bwMode="auto">
          <a:xfrm>
            <a:off x="914400" y="646113"/>
            <a:ext cx="2536825" cy="1917700"/>
          </a:xfrm>
          <a:prstGeom prst="rect">
            <a:avLst/>
          </a:prstGeom>
          <a:noFill/>
          <a:ln w="9525">
            <a:noFill/>
            <a:miter lim="800000"/>
            <a:headEnd/>
            <a:tailEnd/>
          </a:ln>
        </p:spPr>
        <p:txBody>
          <a:bodyPr>
            <a:spAutoFit/>
          </a:bodyPr>
          <a:lstStyle/>
          <a:p>
            <a:r>
              <a:rPr lang="en-GB" sz="2400" b="1"/>
              <a:t>Valle Crucis:</a:t>
            </a:r>
          </a:p>
          <a:p>
            <a:r>
              <a:rPr lang="en-GB" sz="2400" b="1"/>
              <a:t>south wall of nave and south transept, seen from cloister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369</TotalTime>
  <Words>591</Words>
  <Application>Microsoft Office PowerPoint</Application>
  <PresentationFormat>On-screen Show (4:3)</PresentationFormat>
  <Paragraphs>113</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Times New Roman</vt:lpstr>
      <vt:lpstr>Wingdings</vt:lpstr>
      <vt:lpstr>Office Theme</vt:lpstr>
      <vt:lpstr>Slide 1</vt:lpstr>
      <vt:lpstr>Before the Cistercians: Benedictine foundations:</vt:lpstr>
      <vt:lpstr>And…</vt:lpstr>
      <vt:lpstr>And …</vt:lpstr>
      <vt:lpstr>So:</vt:lpstr>
      <vt:lpstr>The Cistercians in Britain and Ireland  by permission of ‘The Cistercians in Yorkshire’ project, University of Sheffield</vt:lpstr>
      <vt:lpstr>The Spread of the Order in Wales</vt:lpstr>
      <vt:lpstr>Cistercian houses in Wales</vt:lpstr>
      <vt:lpstr>Slide 9</vt:lpstr>
      <vt:lpstr>Slide 10</vt:lpstr>
      <vt:lpstr>A daughter house of L’Aumone (as was Waverley)</vt:lpstr>
      <vt:lpstr>Margam Abbey</vt:lpstr>
      <vt:lpstr>Margam Abbey</vt:lpstr>
      <vt:lpstr>Seal of Margam Abbey</vt:lpstr>
      <vt:lpstr>Founders of Whitland</vt:lpstr>
      <vt:lpstr>Whitland …</vt:lpstr>
      <vt:lpstr>Slide 17</vt:lpstr>
      <vt:lpstr>Founders of Strata Florida</vt:lpstr>
      <vt:lpstr>Slide 19</vt:lpstr>
      <vt:lpstr>Slide 20</vt:lpstr>
      <vt:lpstr>Younger daughters of Whitland</vt:lpstr>
      <vt:lpstr>Slide 22</vt:lpstr>
      <vt:lpstr>Aberconwy</vt:lpstr>
      <vt:lpstr>Valle Crucis</vt:lpstr>
      <vt:lpstr>Slide 25</vt:lpstr>
      <vt:lpstr>Valle Crucis: east end and fishponds</vt:lpstr>
      <vt:lpstr>Slide 27</vt:lpstr>
      <vt:lpstr>Slide 28</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sm042</cp:lastModifiedBy>
  <cp:revision>59</cp:revision>
  <cp:lastPrinted>1601-01-01T00:00:00Z</cp:lastPrinted>
  <dcterms:created xsi:type="dcterms:W3CDTF">1601-01-01T00:00:00Z</dcterms:created>
  <dcterms:modified xsi:type="dcterms:W3CDTF">2012-03-14T11:56:47Z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