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notesMasterIdLst>
    <p:notesMasterId r:id="rId18"/>
  </p:notesMasterIdLst>
  <p:handoutMasterIdLst>
    <p:handoutMasterId r:id="rId19"/>
  </p:handoutMasterIdLst>
  <p:sldIdLst>
    <p:sldId id="370" r:id="rId2"/>
    <p:sldId id="362" r:id="rId3"/>
    <p:sldId id="368" r:id="rId4"/>
    <p:sldId id="369" r:id="rId5"/>
    <p:sldId id="363" r:id="rId6"/>
    <p:sldId id="366" r:id="rId7"/>
    <p:sldId id="308" r:id="rId8"/>
    <p:sldId id="364" r:id="rId9"/>
    <p:sldId id="365" r:id="rId10"/>
    <p:sldId id="336" r:id="rId11"/>
    <p:sldId id="367" r:id="rId12"/>
    <p:sldId id="371" r:id="rId13"/>
    <p:sldId id="372" r:id="rId14"/>
    <p:sldId id="373" r:id="rId15"/>
    <p:sldId id="374" r:id="rId16"/>
    <p:sldId id="359" r:id="rId1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3537"/>
    <a:srgbClr val="0029AC"/>
    <a:srgbClr val="420000"/>
    <a:srgbClr val="054333"/>
    <a:srgbClr val="360000"/>
    <a:srgbClr val="032B21"/>
    <a:srgbClr val="500000"/>
    <a:srgbClr val="663300"/>
    <a:srgbClr val="0D7AFF"/>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70" autoAdjust="0"/>
    <p:restoredTop sz="96357" autoAdjust="0"/>
  </p:normalViewPr>
  <p:slideViewPr>
    <p:cSldViewPr>
      <p:cViewPr varScale="1">
        <p:scale>
          <a:sx n="110" d="100"/>
          <a:sy n="110" d="100"/>
        </p:scale>
        <p:origin x="930" y="96"/>
      </p:cViewPr>
      <p:guideLst>
        <p:guide orient="horz" pos="2160"/>
        <p:guide pos="3840"/>
      </p:guideLst>
    </p:cSldViewPr>
  </p:slideViewPr>
  <p:notesTextViewPr>
    <p:cViewPr>
      <p:scale>
        <a:sx n="100" d="100"/>
        <a:sy n="100" d="100"/>
      </p:scale>
      <p:origin x="0" y="0"/>
    </p:cViewPr>
  </p:notesTextViewPr>
  <p:sorterViewPr>
    <p:cViewPr>
      <p:scale>
        <a:sx n="125" d="100"/>
        <a:sy n="12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36FFB849-7F70-4A0D-93E1-189BEB683C9E}" type="datetimeFigureOut">
              <a:rPr lang="en-GB" smtClean="0"/>
              <a:pPr/>
              <a:t>10/11/2020</a:t>
            </a:fld>
            <a:endParaRPr lang="en-GB" dirty="0"/>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68CD7D07-1FB9-4CF0-A32D-43BF7841150A}" type="slidenum">
              <a:rPr lang="en-GB" smtClean="0"/>
              <a:pPr/>
              <a:t>‹#›</a:t>
            </a:fld>
            <a:endParaRPr lang="en-GB" dirty="0"/>
          </a:p>
        </p:txBody>
      </p:sp>
    </p:spTree>
    <p:extLst>
      <p:ext uri="{BB962C8B-B14F-4D97-AF65-F5344CB8AC3E}">
        <p14:creationId xmlns:p14="http://schemas.microsoft.com/office/powerpoint/2010/main" val="4727349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BEB94752-3182-4E62-B85E-DD79C2A265D0}" type="datetimeFigureOut">
              <a:rPr lang="en-GB" smtClean="0"/>
              <a:t>10/11/2020</a:t>
            </a:fld>
            <a:endParaRPr lang="en-GB"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E99F1D13-A0AF-4F6A-A5B7-176957C9024B}" type="slidenum">
              <a:rPr lang="en-GB" smtClean="0"/>
              <a:t>‹#›</a:t>
            </a:fld>
            <a:endParaRPr lang="en-GB" dirty="0"/>
          </a:p>
        </p:txBody>
      </p:sp>
    </p:spTree>
    <p:extLst>
      <p:ext uri="{BB962C8B-B14F-4D97-AF65-F5344CB8AC3E}">
        <p14:creationId xmlns:p14="http://schemas.microsoft.com/office/powerpoint/2010/main" val="661855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bwMode="ltGray">
          <a:xfrm>
            <a:off x="1" y="0"/>
            <a:ext cx="12191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2" name="Title 1"/>
          <p:cNvSpPr>
            <a:spLocks noGrp="1"/>
          </p:cNvSpPr>
          <p:nvPr>
            <p:ph type="ctrTitle"/>
          </p:nvPr>
        </p:nvSpPr>
        <p:spPr>
          <a:xfrm>
            <a:off x="914400" y="3355848"/>
            <a:ext cx="107696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a:t>Click to edit Master title style</a:t>
            </a:r>
          </a:p>
        </p:txBody>
      </p:sp>
      <p:sp>
        <p:nvSpPr>
          <p:cNvPr id="3" name="Subtitle 2"/>
          <p:cNvSpPr>
            <a:spLocks noGrp="1"/>
          </p:cNvSpPr>
          <p:nvPr>
            <p:ph type="subTitle" idx="1"/>
          </p:nvPr>
        </p:nvSpPr>
        <p:spPr>
          <a:xfrm>
            <a:off x="914400" y="1828800"/>
            <a:ext cx="107696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a:t>Click to edit Master subtitle style</a:t>
            </a:r>
          </a:p>
        </p:txBody>
      </p:sp>
      <p:sp>
        <p:nvSpPr>
          <p:cNvPr id="4" name="Date Placeholder 3"/>
          <p:cNvSpPr>
            <a:spLocks noGrp="1"/>
          </p:cNvSpPr>
          <p:nvPr>
            <p:ph type="dt" sz="half" idx="10"/>
          </p:nvPr>
        </p:nvSpPr>
        <p:spPr/>
        <p:txBody>
          <a:bodyPr/>
          <a:lstStyle/>
          <a:p>
            <a:fld id="{A15A15A7-251F-483B-A5FD-D73E062179C9}" type="datetimeFigureOut">
              <a:rPr lang="en-GB" smtClean="0"/>
              <a:pPr/>
              <a:t>10/11/2020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CE325C-99EB-41B2-8FEA-F9AC7927B7EB}" type="slidenum">
              <a:rPr lang="en-GB" smtClean="0"/>
              <a:pPr/>
              <a:t>‹#›</a:t>
            </a:fld>
            <a:endParaRPr lang="en-GB" dirty="0"/>
          </a:p>
        </p:txBody>
      </p:sp>
      <p:sp>
        <p:nvSpPr>
          <p:cNvPr id="10" name="Rectangle 9"/>
          <p:cNvSpPr/>
          <p:nvPr/>
        </p:nvSpPr>
        <p:spPr bwMode="invGray">
          <a:xfrm>
            <a:off x="0" y="5128334"/>
            <a:ext cx="12192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155448"/>
            <a:ext cx="10972800" cy="1252728"/>
          </a:xfrm>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15A15A7-251F-483B-A5FD-D73E062179C9}" type="datetimeFigureOut">
              <a:rPr lang="en-GB" smtClean="0"/>
              <a:pPr/>
              <a:t>10/11/2020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bwMode="ltGray">
          <a:xfrm>
            <a:off x="0" y="1"/>
            <a:ext cx="12192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12" name="Rectangle 11"/>
          <p:cNvSpPr/>
          <p:nvPr/>
        </p:nvSpPr>
        <p:spPr bwMode="invGray">
          <a:xfrm>
            <a:off x="0" y="2602520"/>
            <a:ext cx="12192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2" name="Title 1"/>
          <p:cNvSpPr>
            <a:spLocks noGrp="1"/>
          </p:cNvSpPr>
          <p:nvPr>
            <p:ph type="title"/>
          </p:nvPr>
        </p:nvSpPr>
        <p:spPr>
          <a:xfrm>
            <a:off x="999744" y="118872"/>
            <a:ext cx="10684256"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a:t>Click to edit Master title style</a:t>
            </a:r>
          </a:p>
        </p:txBody>
      </p:sp>
      <p:sp>
        <p:nvSpPr>
          <p:cNvPr id="3" name="Text Placeholder 2"/>
          <p:cNvSpPr>
            <a:spLocks noGrp="1"/>
          </p:cNvSpPr>
          <p:nvPr>
            <p:ph type="body" idx="1"/>
          </p:nvPr>
        </p:nvSpPr>
        <p:spPr>
          <a:xfrm>
            <a:off x="987552" y="1828800"/>
            <a:ext cx="10696448"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A15A15A7-251F-483B-A5FD-D73E062179C9}" type="datetimeFigureOut">
              <a:rPr lang="en-GB" smtClean="0"/>
              <a:pPr/>
              <a:t>10/11/2020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609600" y="1773936"/>
            <a:ext cx="53848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1773936"/>
            <a:ext cx="53848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A15A15A7-251F-483B-A5FD-D73E062179C9}" type="datetimeFigureOut">
              <a:rPr lang="en-GB" smtClean="0"/>
              <a:pPr/>
              <a:t>10/11/2020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a:t>Click to edit Master title style</a:t>
            </a:r>
          </a:p>
        </p:txBody>
      </p:sp>
      <p:sp>
        <p:nvSpPr>
          <p:cNvPr id="3" name="Text Placeholder 2"/>
          <p:cNvSpPr>
            <a:spLocks noGrp="1"/>
          </p:cNvSpPr>
          <p:nvPr>
            <p:ph type="body" idx="1"/>
          </p:nvPr>
        </p:nvSpPr>
        <p:spPr>
          <a:xfrm>
            <a:off x="609600" y="1698988"/>
            <a:ext cx="5386917"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4" name="Content Placeholder 3"/>
          <p:cNvSpPr>
            <a:spLocks noGrp="1"/>
          </p:cNvSpPr>
          <p:nvPr>
            <p:ph sz="half" idx="2"/>
          </p:nvPr>
        </p:nvSpPr>
        <p:spPr>
          <a:xfrm>
            <a:off x="609600" y="2449512"/>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Text Placeholder 4"/>
          <p:cNvSpPr>
            <a:spLocks noGrp="1"/>
          </p:cNvSpPr>
          <p:nvPr>
            <p:ph type="body" sz="quarter" idx="3"/>
          </p:nvPr>
        </p:nvSpPr>
        <p:spPr>
          <a:xfrm>
            <a:off x="6193368" y="1698988"/>
            <a:ext cx="5389033"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6" name="Content Placeholder 5"/>
          <p:cNvSpPr>
            <a:spLocks noGrp="1"/>
          </p:cNvSpPr>
          <p:nvPr>
            <p:ph sz="quarter" idx="4"/>
          </p:nvPr>
        </p:nvSpPr>
        <p:spPr>
          <a:xfrm>
            <a:off x="6193368" y="2449512"/>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A15A15A7-251F-483B-A5FD-D73E062179C9}" type="datetimeFigureOut">
              <a:rPr lang="en-GB" smtClean="0"/>
              <a:pPr/>
              <a:t>10/11/2020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A15A15A7-251F-483B-A5FD-D73E062179C9}" type="datetimeFigureOut">
              <a:rPr lang="en-GB" smtClean="0"/>
              <a:pPr/>
              <a:t>10/11/2020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5A15A7-251F-483B-A5FD-D73E062179C9}" type="datetimeFigureOut">
              <a:rPr lang="en-GB" smtClean="0"/>
              <a:pPr/>
              <a:t>10/11/2020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3784" y="152400"/>
            <a:ext cx="3364992" cy="978408"/>
          </a:xfrm>
        </p:spPr>
        <p:txBody>
          <a:bodyPr vert="horz" lIns="73152" rIns="45720" bIns="0" rtlCol="0" anchor="b">
            <a:normAutofit/>
            <a:sp3d prstMaterial="matte"/>
          </a:bodyPr>
          <a:lstStyle>
            <a:lvl1pPr algn="l">
              <a:defRPr sz="2000" b="0"/>
            </a:lvl1pPr>
            <a:extLst/>
          </a:lstStyle>
          <a:p>
            <a:r>
              <a:rPr kumimoji="0" lang="en-US"/>
              <a:t>Click to edit Master title style</a:t>
            </a:r>
          </a:p>
        </p:txBody>
      </p:sp>
      <p:sp>
        <p:nvSpPr>
          <p:cNvPr id="3" name="Content Placeholder 2"/>
          <p:cNvSpPr>
            <a:spLocks noGrp="1"/>
          </p:cNvSpPr>
          <p:nvPr>
            <p:ph idx="1"/>
          </p:nvPr>
        </p:nvSpPr>
        <p:spPr>
          <a:xfrm>
            <a:off x="4025837" y="1743134"/>
            <a:ext cx="7894188"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2"/>
          </p:nvPr>
        </p:nvSpPr>
        <p:spPr>
          <a:xfrm>
            <a:off x="223784" y="1730018"/>
            <a:ext cx="329184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A15A15A7-251F-483B-A5FD-D73E062179C9}" type="datetimeFigureOut">
              <a:rPr lang="en-GB" smtClean="0"/>
              <a:pPr/>
              <a:t>10/11/2020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FCE325C-99EB-41B2-8FEA-F9AC7927B7EB}" type="slidenum">
              <a:rPr lang="en-GB" smtClean="0"/>
              <a:pPr/>
              <a:t>‹#›</a:t>
            </a:fld>
            <a:endParaRPr lang="en-GB" dirty="0"/>
          </a:p>
        </p:txBody>
      </p:sp>
      <p:sp>
        <p:nvSpPr>
          <p:cNvPr id="12" name="Rectangle 11"/>
          <p:cNvSpPr/>
          <p:nvPr/>
        </p:nvSpPr>
        <p:spPr bwMode="invGray">
          <a:xfrm>
            <a:off x="3807649" y="0"/>
            <a:ext cx="6096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9" name="Rectangle 8"/>
          <p:cNvSpPr/>
          <p:nvPr/>
        </p:nvSpPr>
        <p:spPr bwMode="invGray">
          <a:xfrm>
            <a:off x="3807649" y="0"/>
            <a:ext cx="6096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 y="155448"/>
            <a:ext cx="3366867" cy="978408"/>
          </a:xfrm>
        </p:spPr>
        <p:txBody>
          <a:bodyPr lIns="73152" bIns="0" anchor="b">
            <a:sp3d prstMaterial="matte"/>
          </a:bodyPr>
          <a:lstStyle>
            <a:lvl1pPr algn="l">
              <a:defRPr sz="2000" b="0"/>
            </a:lvl1pPr>
            <a:extLst/>
          </a:lstStyle>
          <a:p>
            <a:r>
              <a:rPr kumimoji="0" lang="en-US"/>
              <a:t>Click to edit Master title style</a:t>
            </a:r>
          </a:p>
        </p:txBody>
      </p:sp>
      <p:sp>
        <p:nvSpPr>
          <p:cNvPr id="3" name="Picture Placeholder 2"/>
          <p:cNvSpPr>
            <a:spLocks noGrp="1"/>
          </p:cNvSpPr>
          <p:nvPr>
            <p:ph type="pic" idx="1"/>
          </p:nvPr>
        </p:nvSpPr>
        <p:spPr>
          <a:xfrm>
            <a:off x="3871741" y="1484808"/>
            <a:ext cx="8329863"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dirty="0"/>
              <a:t>Click icon to add picture</a:t>
            </a:r>
          </a:p>
        </p:txBody>
      </p:sp>
      <p:sp>
        <p:nvSpPr>
          <p:cNvPr id="4" name="Text Placeholder 3"/>
          <p:cNvSpPr>
            <a:spLocks noGrp="1"/>
          </p:cNvSpPr>
          <p:nvPr>
            <p:ph type="body" sz="half" idx="2"/>
          </p:nvPr>
        </p:nvSpPr>
        <p:spPr>
          <a:xfrm>
            <a:off x="219456" y="1728216"/>
            <a:ext cx="329184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219456" y="1170432"/>
            <a:ext cx="3364992" cy="201168"/>
          </a:xfrm>
        </p:spPr>
        <p:txBody>
          <a:bodyPr/>
          <a:lstStyle/>
          <a:p>
            <a:fld id="{A15A15A7-251F-483B-A5FD-D73E062179C9}" type="datetimeFigureOut">
              <a:rPr lang="en-GB" smtClean="0"/>
              <a:pPr/>
              <a:t>10/11/2020</a:t>
            </a:fld>
            <a:endParaRPr lang="en-GB" dirty="0"/>
          </a:p>
        </p:txBody>
      </p:sp>
      <p:sp>
        <p:nvSpPr>
          <p:cNvPr id="11" name="Rectangle 10"/>
          <p:cNvSpPr/>
          <p:nvPr/>
        </p:nvSpPr>
        <p:spPr>
          <a:xfrm>
            <a:off x="3807649" y="0"/>
            <a:ext cx="6096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9" name="Rectangle 8"/>
          <p:cNvSpPr/>
          <p:nvPr/>
        </p:nvSpPr>
        <p:spPr bwMode="invGray">
          <a:xfrm>
            <a:off x="3807649" y="0"/>
            <a:ext cx="6096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6" name="Footer Placeholder 5"/>
          <p:cNvSpPr>
            <a:spLocks noGrp="1"/>
          </p:cNvSpPr>
          <p:nvPr>
            <p:ph type="ftr" sz="quarter" idx="11"/>
          </p:nvPr>
        </p:nvSpPr>
        <p:spPr>
          <a:xfrm>
            <a:off x="4047744" y="1170432"/>
            <a:ext cx="6925056" cy="201168"/>
          </a:xfrm>
        </p:spPr>
        <p:txBody>
          <a:bodyPr/>
          <a:lstStyle>
            <a:lvl1pPr>
              <a:defRPr>
                <a:solidFill>
                  <a:schemeClr val="bg1">
                    <a:shade val="50000"/>
                  </a:schemeClr>
                </a:solidFill>
              </a:defRPr>
            </a:lvl1pPr>
          </a:lstStyle>
          <a:p>
            <a:endParaRPr lang="en-GB" dirty="0"/>
          </a:p>
        </p:txBody>
      </p:sp>
      <p:sp>
        <p:nvSpPr>
          <p:cNvPr id="7" name="Slide Number Placeholder 6"/>
          <p:cNvSpPr>
            <a:spLocks noGrp="1"/>
          </p:cNvSpPr>
          <p:nvPr>
            <p:ph type="sldNum" sz="quarter" idx="12"/>
          </p:nvPr>
        </p:nvSpPr>
        <p:spPr>
          <a:xfrm>
            <a:off x="11119104" y="1170432"/>
            <a:ext cx="978485" cy="201168"/>
          </a:xfrm>
        </p:spPr>
        <p:txBody>
          <a:bodyPr/>
          <a:lstStyle/>
          <a:p>
            <a:fld id="{7FCE325C-99EB-41B2-8FEA-F9AC7927B7EB}" type="slidenum">
              <a:rPr lang="en-GB" smtClean="0"/>
              <a:pPr/>
              <a:t>‹#›</a:t>
            </a:fld>
            <a:endParaRPr lang="en-GB"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15A15A7-251F-483B-A5FD-D73E062179C9}" type="datetimeFigureOut">
              <a:rPr lang="en-GB" smtClean="0"/>
              <a:pPr/>
              <a:t>10/11/2020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8798560" y="0"/>
            <a:ext cx="6096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8" name="Rectangle 7"/>
          <p:cNvSpPr/>
          <p:nvPr/>
        </p:nvSpPr>
        <p:spPr bwMode="ltGray">
          <a:xfrm>
            <a:off x="8863584" y="0"/>
            <a:ext cx="33528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2" name="Vertical Title 1"/>
          <p:cNvSpPr>
            <a:spLocks noGrp="1"/>
          </p:cNvSpPr>
          <p:nvPr>
            <p:ph type="title" orient="vert"/>
          </p:nvPr>
        </p:nvSpPr>
        <p:spPr>
          <a:xfrm>
            <a:off x="9042400" y="274641"/>
            <a:ext cx="25400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304801"/>
            <a:ext cx="80264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15A15A7-251F-483B-A5FD-D73E062179C9}" type="datetimeFigureOut">
              <a:rPr lang="en-GB" smtClean="0"/>
              <a:pPr/>
              <a:t>10/11/2020</a:t>
            </a:fld>
            <a:endParaRPr lang="en-GB" dirty="0"/>
          </a:p>
        </p:txBody>
      </p:sp>
      <p:sp>
        <p:nvSpPr>
          <p:cNvPr id="5" name="Footer Placeholder 4"/>
          <p:cNvSpPr>
            <a:spLocks noGrp="1"/>
          </p:cNvSpPr>
          <p:nvPr>
            <p:ph type="ftr" sz="quarter" idx="11"/>
          </p:nvPr>
        </p:nvSpPr>
        <p:spPr>
          <a:xfrm>
            <a:off x="3520796" y="6377460"/>
            <a:ext cx="5115205" cy="365125"/>
          </a:xfrm>
        </p:spPr>
        <p:txBody>
          <a:bodyPr/>
          <a:lstStyle/>
          <a:p>
            <a:endParaRPr lang="en-GB" dirty="0"/>
          </a:p>
        </p:txBody>
      </p:sp>
      <p:sp>
        <p:nvSpPr>
          <p:cNvPr id="6" name="Slide Number Placeholder 5"/>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54333"/>
        </a:solidFill>
        <a:effectLst/>
      </p:bgPr>
    </p:bg>
    <p:spTree>
      <p:nvGrpSpPr>
        <p:cNvPr id="1" name=""/>
        <p:cNvGrpSpPr/>
        <p:nvPr/>
      </p:nvGrpSpPr>
      <p:grpSpPr>
        <a:xfrm>
          <a:off x="0" y="0"/>
          <a:ext cx="0" cy="0"/>
          <a:chOff x="0" y="0"/>
          <a:chExt cx="0" cy="0"/>
        </a:xfrm>
      </p:grpSpPr>
      <p:sp>
        <p:nvSpPr>
          <p:cNvPr id="10" name="Rectangle 9"/>
          <p:cNvSpPr/>
          <p:nvPr/>
        </p:nvSpPr>
        <p:spPr bwMode="invGray">
          <a:xfrm>
            <a:off x="0" y="1435895"/>
            <a:ext cx="12192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7" name="Rectangle 6"/>
          <p:cNvSpPr/>
          <p:nvPr/>
        </p:nvSpPr>
        <p:spPr bwMode="ltGray">
          <a:xfrm>
            <a:off x="1" y="1"/>
            <a:ext cx="12191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2" name="Title Placeholder 1"/>
          <p:cNvSpPr>
            <a:spLocks noGrp="1"/>
          </p:cNvSpPr>
          <p:nvPr>
            <p:ph type="title"/>
          </p:nvPr>
        </p:nvSpPr>
        <p:spPr>
          <a:xfrm>
            <a:off x="609600" y="152400"/>
            <a:ext cx="109728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kumimoji="0" lang="en-US"/>
              <a:t>Click to edit Master title style</a:t>
            </a:r>
          </a:p>
        </p:txBody>
      </p:sp>
      <p:sp>
        <p:nvSpPr>
          <p:cNvPr id="3" name="Text Placeholder 2"/>
          <p:cNvSpPr>
            <a:spLocks noGrp="1"/>
          </p:cNvSpPr>
          <p:nvPr>
            <p:ph type="body" idx="1"/>
          </p:nvPr>
        </p:nvSpPr>
        <p:spPr>
          <a:xfrm>
            <a:off x="609600" y="1775192"/>
            <a:ext cx="10972800" cy="4625609"/>
          </a:xfrm>
          <a:prstGeom prst="rect">
            <a:avLst/>
          </a:prstGeom>
        </p:spPr>
        <p:txBody>
          <a:bodyPr vert="horz" lIns="54864" tIns="91440" rtlCol="0">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4" name="Date Placeholder 3"/>
          <p:cNvSpPr>
            <a:spLocks noGrp="1"/>
          </p:cNvSpPr>
          <p:nvPr>
            <p:ph type="dt" sz="half" idx="2"/>
          </p:nvPr>
        </p:nvSpPr>
        <p:spPr>
          <a:xfrm>
            <a:off x="609600" y="6476999"/>
            <a:ext cx="28448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A15A15A7-251F-483B-A5FD-D73E062179C9}" type="datetimeFigureOut">
              <a:rPr lang="en-GB" smtClean="0"/>
              <a:pPr/>
              <a:t>10/11/2020</a:t>
            </a:fld>
            <a:endParaRPr lang="en-GB" dirty="0"/>
          </a:p>
        </p:txBody>
      </p:sp>
      <p:sp>
        <p:nvSpPr>
          <p:cNvPr id="5" name="Footer Placeholder 4"/>
          <p:cNvSpPr>
            <a:spLocks noGrp="1"/>
          </p:cNvSpPr>
          <p:nvPr>
            <p:ph type="ftr" sz="quarter" idx="3"/>
          </p:nvPr>
        </p:nvSpPr>
        <p:spPr>
          <a:xfrm>
            <a:off x="3520796" y="6476999"/>
            <a:ext cx="7343625"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GB" dirty="0"/>
          </a:p>
        </p:txBody>
      </p:sp>
      <p:sp>
        <p:nvSpPr>
          <p:cNvPr id="6" name="Slide Number Placeholder 5"/>
          <p:cNvSpPr>
            <a:spLocks noGrp="1"/>
          </p:cNvSpPr>
          <p:nvPr>
            <p:ph type="sldNum" sz="quarter" idx="4"/>
          </p:nvPr>
        </p:nvSpPr>
        <p:spPr>
          <a:xfrm>
            <a:off x="10939195" y="6476999"/>
            <a:ext cx="978485"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7FCE325C-99EB-41B2-8FEA-F9AC7927B7EB}"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png"/><Relationship Id="rId1" Type="http://schemas.openxmlformats.org/officeDocument/2006/relationships/slideLayout" Target="../slideLayouts/slideLayout2.xml"/><Relationship Id="rId5" Type="http://schemas.microsoft.com/office/2007/relationships/hdphoto" Target="../media/hdphoto3.wdp"/><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33537"/>
        </a:solidFill>
        <a:effectLst/>
      </p:bgPr>
    </p:bg>
    <p:spTree>
      <p:nvGrpSpPr>
        <p:cNvPr id="1" name=""/>
        <p:cNvGrpSpPr/>
        <p:nvPr/>
      </p:nvGrpSpPr>
      <p:grpSpPr>
        <a:xfrm>
          <a:off x="0" y="0"/>
          <a:ext cx="0" cy="0"/>
          <a:chOff x="0" y="0"/>
          <a:chExt cx="0" cy="0"/>
        </a:xfrm>
      </p:grpSpPr>
      <p:pic>
        <p:nvPicPr>
          <p:cNvPr id="5" name="Content Placeholder 4" descr="A tree in a forest&#10;&#10;Description automatically generated">
            <a:extLst>
              <a:ext uri="{FF2B5EF4-FFF2-40B4-BE49-F238E27FC236}">
                <a16:creationId xmlns:a16="http://schemas.microsoft.com/office/drawing/2014/main" id="{33812DDF-C9DA-4F10-9876-855FFE37C8EA}"/>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07368" y="1052736"/>
            <a:ext cx="5400600" cy="5359568"/>
          </a:xfrm>
          <a:ln>
            <a:solidFill>
              <a:schemeClr val="accent1">
                <a:lumMod val="20000"/>
                <a:lumOff val="80000"/>
              </a:schemeClr>
            </a:solidFill>
          </a:ln>
        </p:spPr>
      </p:pic>
      <p:sp>
        <p:nvSpPr>
          <p:cNvPr id="6" name="Content Placeholder 2">
            <a:extLst>
              <a:ext uri="{FF2B5EF4-FFF2-40B4-BE49-F238E27FC236}">
                <a16:creationId xmlns:a16="http://schemas.microsoft.com/office/drawing/2014/main" id="{576A8F9C-17A5-4A6E-8EB0-E1CE39D6F70D}"/>
              </a:ext>
            </a:extLst>
          </p:cNvPr>
          <p:cNvSpPr txBox="1">
            <a:spLocks/>
          </p:cNvSpPr>
          <p:nvPr/>
        </p:nvSpPr>
        <p:spPr>
          <a:xfrm>
            <a:off x="6240016" y="1628800"/>
            <a:ext cx="5342384" cy="5030625"/>
          </a:xfrm>
          <a:prstGeom prst="rect">
            <a:avLst/>
          </a:prstGeom>
        </p:spPr>
        <p:txBody>
          <a:bodyPr vert="horz" lIns="54864" tIns="91440" rtlCol="0">
            <a:normAutofit lnSpcReduction="10000"/>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118872" indent="0">
              <a:buFont typeface="Wingdings 2"/>
              <a:buNone/>
            </a:pPr>
            <a:r>
              <a:rPr lang="en-GB" sz="2200" dirty="0">
                <a:solidFill>
                  <a:schemeClr val="bg1"/>
                </a:solidFill>
              </a:rPr>
              <a:t>W H Auden once said that, among scientists, he felt like “a shabby curate . . . [in] a roomful of dukes”. When I am with serious conservationists – the people at the delivery end of saving the planet – I often feel like that shabby curate</a:t>
            </a:r>
            <a:r>
              <a:rPr lang="en-GB" sz="2200" dirty="0">
                <a:solidFill>
                  <a:schemeClr val="accent1">
                    <a:lumMod val="40000"/>
                    <a:lumOff val="60000"/>
                  </a:schemeClr>
                </a:solidFill>
              </a:rPr>
              <a:t>. </a:t>
            </a:r>
            <a:r>
              <a:rPr lang="en-GB" sz="2200" dirty="0">
                <a:solidFill>
                  <a:schemeClr val="accent1">
                    <a:lumMod val="20000"/>
                    <a:lumOff val="80000"/>
                  </a:schemeClr>
                </a:solidFill>
              </a:rPr>
              <a:t>I also ask them what switched on their passion for protecting nature and the answer is almost always the same: an encounter with a wild creature and an encounter with a book. </a:t>
            </a:r>
          </a:p>
          <a:p>
            <a:pPr marL="118872" indent="0">
              <a:buFont typeface="Wingdings 2"/>
              <a:buNone/>
            </a:pPr>
            <a:r>
              <a:rPr lang="en-GB" sz="2200" dirty="0">
                <a:solidFill>
                  <a:srgbClr val="92D050"/>
                </a:solidFill>
              </a:rPr>
              <a:t>	</a:t>
            </a:r>
            <a:r>
              <a:rPr lang="en-GB" sz="2200" dirty="0">
                <a:solidFill>
                  <a:schemeClr val="bg1"/>
                </a:solidFill>
              </a:rPr>
              <a:t>	 (Robert McFarlane)</a:t>
            </a:r>
          </a:p>
          <a:p>
            <a:pPr marL="118872" indent="0">
              <a:buFont typeface="Wingdings 2"/>
              <a:buNone/>
            </a:pPr>
            <a:endParaRPr lang="en-GB" sz="2200" dirty="0">
              <a:solidFill>
                <a:schemeClr val="bg1"/>
              </a:solidFill>
            </a:endParaRPr>
          </a:p>
          <a:p>
            <a:pPr marL="118872" indent="0">
              <a:buFont typeface="Wingdings 2"/>
              <a:buNone/>
            </a:pPr>
            <a:r>
              <a:rPr lang="en-GB" sz="2200" dirty="0">
                <a:solidFill>
                  <a:schemeClr val="bg1"/>
                </a:solidFill>
              </a:rPr>
              <a:t>Magic consists in this, the true </a:t>
            </a:r>
            <a:r>
              <a:rPr lang="en-GB" sz="2200" dirty="0">
                <a:solidFill>
                  <a:schemeClr val="accent1">
                    <a:lumMod val="20000"/>
                    <a:lumOff val="80000"/>
                  </a:schemeClr>
                </a:solidFill>
              </a:rPr>
              <a:t>naming of a thing.</a:t>
            </a:r>
            <a:r>
              <a:rPr lang="en-GB" sz="2200" dirty="0">
                <a:solidFill>
                  <a:schemeClr val="bg1"/>
                </a:solidFill>
              </a:rPr>
              <a:t>	 (Ursula Le </a:t>
            </a:r>
            <a:r>
              <a:rPr lang="en-GB" sz="2200" dirty="0" err="1">
                <a:solidFill>
                  <a:schemeClr val="bg1"/>
                </a:solidFill>
              </a:rPr>
              <a:t>Guin</a:t>
            </a:r>
            <a:r>
              <a:rPr lang="en-GB" sz="2200" dirty="0">
                <a:solidFill>
                  <a:schemeClr val="bg1"/>
                </a:solidFill>
              </a:rPr>
              <a:t>) </a:t>
            </a:r>
          </a:p>
        </p:txBody>
      </p:sp>
      <p:sp>
        <p:nvSpPr>
          <p:cNvPr id="7" name="Title 1">
            <a:extLst>
              <a:ext uri="{FF2B5EF4-FFF2-40B4-BE49-F238E27FC236}">
                <a16:creationId xmlns:a16="http://schemas.microsoft.com/office/drawing/2014/main" id="{E51D03F5-7743-4ACF-B099-0D6E54956F0B}"/>
              </a:ext>
            </a:extLst>
          </p:cNvPr>
          <p:cNvSpPr>
            <a:spLocks noGrp="1"/>
          </p:cNvSpPr>
          <p:nvPr>
            <p:ph type="title"/>
          </p:nvPr>
        </p:nvSpPr>
        <p:spPr>
          <a:xfrm>
            <a:off x="263352" y="155448"/>
            <a:ext cx="11737304" cy="681264"/>
          </a:xfrm>
        </p:spPr>
        <p:txBody>
          <a:bodyPr>
            <a:noAutofit/>
          </a:bodyPr>
          <a:lstStyle/>
          <a:p>
            <a:r>
              <a:rPr lang="en-GB" sz="3200" i="0" dirty="0">
                <a:solidFill>
                  <a:schemeClr val="accent1">
                    <a:lumMod val="20000"/>
                    <a:lumOff val="80000"/>
                  </a:schemeClr>
                </a:solidFill>
                <a:effectLst/>
              </a:rPr>
              <a:t>Writing water, writing forest, writing mountain</a:t>
            </a:r>
            <a:endParaRPr lang="en-GB" sz="3200" dirty="0">
              <a:solidFill>
                <a:schemeClr val="accent1">
                  <a:lumMod val="20000"/>
                  <a:lumOff val="80000"/>
                </a:schemeClr>
              </a:solidFill>
            </a:endParaRPr>
          </a:p>
        </p:txBody>
      </p:sp>
    </p:spTree>
    <p:extLst>
      <p:ext uri="{BB962C8B-B14F-4D97-AF65-F5344CB8AC3E}">
        <p14:creationId xmlns:p14="http://schemas.microsoft.com/office/powerpoint/2010/main" val="3406832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solidFill>
          <a:srgbClr val="033537"/>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43E52E0-6F45-4EFF-8B65-860622AA4EB9}"/>
              </a:ext>
            </a:extLst>
          </p:cNvPr>
          <p:cNvSpPr>
            <a:spLocks noGrp="1"/>
          </p:cNvSpPr>
          <p:nvPr>
            <p:ph idx="1"/>
          </p:nvPr>
        </p:nvSpPr>
        <p:spPr>
          <a:xfrm>
            <a:off x="313095" y="332438"/>
            <a:ext cx="5270376" cy="5992473"/>
          </a:xfrm>
        </p:spPr>
        <p:txBody>
          <a:bodyPr>
            <a:normAutofit fontScale="70000" lnSpcReduction="20000"/>
          </a:bodyPr>
          <a:lstStyle/>
          <a:p>
            <a:pPr marL="118872" indent="0">
              <a:lnSpc>
                <a:spcPct val="120000"/>
              </a:lnSpc>
              <a:buNone/>
            </a:pPr>
            <a:r>
              <a:rPr lang="en-GB" dirty="0">
                <a:solidFill>
                  <a:schemeClr val="bg1"/>
                </a:solidFill>
              </a:rPr>
              <a:t>She forgets who she is.</a:t>
            </a:r>
          </a:p>
          <a:p>
            <a:pPr marL="118872" indent="0">
              <a:lnSpc>
                <a:spcPct val="120000"/>
              </a:lnSpc>
              <a:buNone/>
            </a:pPr>
            <a:r>
              <a:rPr lang="en-GB" dirty="0">
                <a:solidFill>
                  <a:schemeClr val="bg1"/>
                </a:solidFill>
              </a:rPr>
              <a:t>She could be so small</a:t>
            </a:r>
          </a:p>
          <a:p>
            <a:pPr marL="118872" indent="0">
              <a:lnSpc>
                <a:spcPct val="120000"/>
              </a:lnSpc>
              <a:buNone/>
            </a:pPr>
            <a:r>
              <a:rPr lang="en-GB" dirty="0">
                <a:solidFill>
                  <a:schemeClr val="bg1"/>
                </a:solidFill>
              </a:rPr>
              <a:t>she almost has no smell.</a:t>
            </a:r>
          </a:p>
          <a:p>
            <a:pPr marL="118872" indent="0">
              <a:lnSpc>
                <a:spcPct val="120000"/>
              </a:lnSpc>
              <a:buNone/>
            </a:pPr>
            <a:r>
              <a:rPr lang="en-GB" dirty="0">
                <a:solidFill>
                  <a:schemeClr val="bg1"/>
                </a:solidFill>
              </a:rPr>
              <a:t>She feels like anyone at all.</a:t>
            </a:r>
          </a:p>
          <a:p>
            <a:pPr marL="118872" indent="0">
              <a:lnSpc>
                <a:spcPct val="120000"/>
              </a:lnSpc>
              <a:buNone/>
            </a:pPr>
            <a:r>
              <a:rPr lang="en-GB" dirty="0">
                <a:solidFill>
                  <a:schemeClr val="bg1"/>
                </a:solidFill>
              </a:rPr>
              <a:t>When you walk up to her,</a:t>
            </a:r>
          </a:p>
          <a:p>
            <a:pPr marL="118872" indent="0">
              <a:lnSpc>
                <a:spcPct val="120000"/>
              </a:lnSpc>
              <a:buNone/>
            </a:pPr>
            <a:r>
              <a:rPr lang="en-GB" dirty="0">
                <a:solidFill>
                  <a:schemeClr val="bg1"/>
                </a:solidFill>
              </a:rPr>
              <a:t>she keeps quite still,</a:t>
            </a:r>
          </a:p>
          <a:p>
            <a:pPr marL="118872" indent="0">
              <a:lnSpc>
                <a:spcPct val="120000"/>
              </a:lnSpc>
              <a:buNone/>
            </a:pPr>
            <a:r>
              <a:rPr lang="en-GB" dirty="0">
                <a:solidFill>
                  <a:schemeClr val="bg1"/>
                </a:solidFill>
              </a:rPr>
              <a:t>but what she answers to</a:t>
            </a:r>
          </a:p>
          <a:p>
            <a:pPr marL="118872" indent="0">
              <a:lnSpc>
                <a:spcPct val="120000"/>
              </a:lnSpc>
              <a:buNone/>
            </a:pPr>
            <a:r>
              <a:rPr lang="en-GB" dirty="0">
                <a:solidFill>
                  <a:schemeClr val="bg1"/>
                </a:solidFill>
              </a:rPr>
              <a:t>is never loud enough to know.</a:t>
            </a:r>
          </a:p>
          <a:p>
            <a:pPr marL="118872" indent="0">
              <a:lnSpc>
                <a:spcPct val="120000"/>
              </a:lnSpc>
              <a:buNone/>
            </a:pPr>
            <a:endParaRPr lang="en-GB" dirty="0">
              <a:solidFill>
                <a:schemeClr val="bg1"/>
              </a:solidFill>
            </a:endParaRPr>
          </a:p>
          <a:p>
            <a:pPr marL="118872" indent="0">
              <a:lnSpc>
                <a:spcPct val="120000"/>
              </a:lnSpc>
              <a:buNone/>
            </a:pPr>
            <a:r>
              <a:rPr lang="en-GB" dirty="0">
                <a:solidFill>
                  <a:schemeClr val="bg1"/>
                </a:solidFill>
              </a:rPr>
              <a:t>Eaten away by outwardness,</a:t>
            </a:r>
          </a:p>
          <a:p>
            <a:pPr marL="118872" indent="0">
              <a:lnSpc>
                <a:spcPct val="120000"/>
              </a:lnSpc>
              <a:buNone/>
            </a:pPr>
            <a:r>
              <a:rPr lang="en-GB" dirty="0">
                <a:solidFill>
                  <a:schemeClr val="bg1"/>
                </a:solidFill>
              </a:rPr>
              <a:t>her eyes are empty.</a:t>
            </a:r>
          </a:p>
          <a:p>
            <a:pPr marL="118872" indent="0">
              <a:lnSpc>
                <a:spcPct val="120000"/>
              </a:lnSpc>
              <a:buNone/>
            </a:pPr>
            <a:r>
              <a:rPr lang="en-GB" dirty="0">
                <a:solidFill>
                  <a:schemeClr val="bg1"/>
                </a:solidFill>
              </a:rPr>
              <a:t>They could be watching you</a:t>
            </a:r>
          </a:p>
          <a:p>
            <a:pPr marL="118872" indent="0">
              <a:lnSpc>
                <a:spcPct val="120000"/>
              </a:lnSpc>
              <a:buNone/>
            </a:pPr>
            <a:r>
              <a:rPr lang="en-GB" dirty="0">
                <a:solidFill>
                  <a:schemeClr val="bg1"/>
                </a:solidFill>
              </a:rPr>
              <a:t>or not. They work indifferently,</a:t>
            </a:r>
          </a:p>
          <a:p>
            <a:pPr marL="118872" indent="0">
              <a:lnSpc>
                <a:spcPct val="120000"/>
              </a:lnSpc>
              <a:buNone/>
            </a:pPr>
            <a:r>
              <a:rPr lang="en-GB" dirty="0">
                <a:solidFill>
                  <a:schemeClr val="bg1"/>
                </a:solidFill>
              </a:rPr>
              <a:t>like lit-up glass and if you ask</a:t>
            </a:r>
          </a:p>
          <a:p>
            <a:pPr marL="118872" indent="0">
              <a:lnSpc>
                <a:spcPct val="120000"/>
              </a:lnSpc>
              <a:buNone/>
            </a:pPr>
            <a:r>
              <a:rPr lang="en-GB" dirty="0">
                <a:solidFill>
                  <a:schemeClr val="bg1"/>
                </a:solidFill>
              </a:rPr>
              <a:t>why she won't speak, why should she?</a:t>
            </a:r>
          </a:p>
          <a:p>
            <a:pPr marL="118872" indent="0">
              <a:lnSpc>
                <a:spcPct val="120000"/>
              </a:lnSpc>
              <a:buNone/>
            </a:pPr>
            <a:r>
              <a:rPr lang="en-GB" dirty="0">
                <a:solidFill>
                  <a:schemeClr val="bg1"/>
                </a:solidFill>
              </a:rPr>
              <a:t>When what she really wants</a:t>
            </a:r>
          </a:p>
          <a:p>
            <a:pPr marL="118872" indent="0">
              <a:lnSpc>
                <a:spcPct val="120000"/>
              </a:lnSpc>
              <a:buNone/>
            </a:pPr>
            <a:r>
              <a:rPr lang="en-GB" dirty="0">
                <a:solidFill>
                  <a:schemeClr val="bg1"/>
                </a:solidFill>
              </a:rPr>
              <a:t>is silence.</a:t>
            </a:r>
          </a:p>
          <a:p>
            <a:pPr marL="118872" indent="0">
              <a:buNone/>
            </a:pPr>
            <a:endParaRPr lang="en-GB" dirty="0"/>
          </a:p>
        </p:txBody>
      </p:sp>
      <p:sp>
        <p:nvSpPr>
          <p:cNvPr id="5" name="TextBox 4">
            <a:extLst>
              <a:ext uri="{FF2B5EF4-FFF2-40B4-BE49-F238E27FC236}">
                <a16:creationId xmlns:a16="http://schemas.microsoft.com/office/drawing/2014/main" id="{B2B3E8CA-F010-4270-A511-F7EF74BE31C1}"/>
              </a:ext>
            </a:extLst>
          </p:cNvPr>
          <p:cNvSpPr txBox="1"/>
          <p:nvPr/>
        </p:nvSpPr>
        <p:spPr>
          <a:xfrm>
            <a:off x="5588942" y="6295204"/>
            <a:ext cx="6097508" cy="369332"/>
          </a:xfrm>
          <a:prstGeom prst="rect">
            <a:avLst/>
          </a:prstGeom>
          <a:noFill/>
        </p:spPr>
        <p:txBody>
          <a:bodyPr wrap="square">
            <a:spAutoFit/>
          </a:bodyPr>
          <a:lstStyle/>
          <a:p>
            <a:r>
              <a:rPr lang="en-GB" dirty="0">
                <a:solidFill>
                  <a:srgbClr val="92D050"/>
                </a:solidFill>
              </a:rPr>
              <a:t>From Alice Oswald, ‘Full-length Portrait of the Moon’</a:t>
            </a:r>
          </a:p>
        </p:txBody>
      </p:sp>
      <p:sp>
        <p:nvSpPr>
          <p:cNvPr id="7" name="TextBox 6">
            <a:extLst>
              <a:ext uri="{FF2B5EF4-FFF2-40B4-BE49-F238E27FC236}">
                <a16:creationId xmlns:a16="http://schemas.microsoft.com/office/drawing/2014/main" id="{365FB1C4-93D9-49EB-8B64-8E37B8ADE1A6}"/>
              </a:ext>
            </a:extLst>
          </p:cNvPr>
          <p:cNvSpPr txBox="1"/>
          <p:nvPr/>
        </p:nvSpPr>
        <p:spPr>
          <a:xfrm>
            <a:off x="7392144" y="674400"/>
            <a:ext cx="4486761" cy="5509200"/>
          </a:xfrm>
          <a:prstGeom prst="rect">
            <a:avLst/>
          </a:prstGeom>
          <a:noFill/>
        </p:spPr>
        <p:txBody>
          <a:bodyPr wrap="square">
            <a:spAutoFit/>
          </a:bodyPr>
          <a:lstStyle/>
          <a:p>
            <a:r>
              <a:rPr lang="en-GB" sz="2200" dirty="0">
                <a:solidFill>
                  <a:schemeClr val="bg1"/>
                </a:solidFill>
              </a:rPr>
              <a:t>You know what women are like:</a:t>
            </a:r>
          </a:p>
          <a:p>
            <a:r>
              <a:rPr lang="en-GB" sz="2200" dirty="0">
                <a:solidFill>
                  <a:schemeClr val="bg1"/>
                </a:solidFill>
              </a:rPr>
              <a:t>Kay, Moira, Sandra.</a:t>
            </a:r>
          </a:p>
          <a:p>
            <a:r>
              <a:rPr lang="en-GB" sz="2200" dirty="0">
                <a:solidFill>
                  <a:schemeClr val="bg1"/>
                </a:solidFill>
              </a:rPr>
              <a:t>They move through a dark room,</a:t>
            </a:r>
          </a:p>
          <a:p>
            <a:r>
              <a:rPr lang="en-GB" sz="2200" dirty="0">
                <a:solidFill>
                  <a:schemeClr val="bg1"/>
                </a:solidFill>
              </a:rPr>
              <a:t>peering round under</a:t>
            </a:r>
          </a:p>
          <a:p>
            <a:r>
              <a:rPr lang="en-GB" sz="2200" dirty="0">
                <a:solidFill>
                  <a:schemeClr val="bg1"/>
                </a:solidFill>
              </a:rPr>
              <a:t>the hoods of their names.</a:t>
            </a:r>
          </a:p>
          <a:p>
            <a:r>
              <a:rPr lang="en-GB" sz="2200" dirty="0">
                <a:solidFill>
                  <a:schemeClr val="bg1"/>
                </a:solidFill>
              </a:rPr>
              <a:t>Alcestis, Clytemnestra.</a:t>
            </a:r>
          </a:p>
          <a:p>
            <a:r>
              <a:rPr lang="en-GB" sz="2200" dirty="0">
                <a:solidFill>
                  <a:schemeClr val="bg1"/>
                </a:solidFill>
              </a:rPr>
              <a:t>She could be either of those.</a:t>
            </a:r>
          </a:p>
          <a:p>
            <a:r>
              <a:rPr lang="en-GB" sz="2200" dirty="0">
                <a:solidFill>
                  <a:schemeClr val="bg1"/>
                </a:solidFill>
              </a:rPr>
              <a:t>She scarcely knows.</a:t>
            </a:r>
          </a:p>
          <a:p>
            <a:r>
              <a:rPr lang="en-GB" sz="2200" dirty="0">
                <a:solidFill>
                  <a:schemeClr val="bg1"/>
                </a:solidFill>
              </a:rPr>
              <a:t>She goes on thinking something</a:t>
            </a:r>
          </a:p>
          <a:p>
            <a:r>
              <a:rPr lang="en-GB" sz="2200" dirty="0">
                <a:solidFill>
                  <a:schemeClr val="bg1"/>
                </a:solidFill>
              </a:rPr>
              <a:t>just over your shoulder.</a:t>
            </a:r>
          </a:p>
          <a:p>
            <a:r>
              <a:rPr lang="en-GB" sz="2200" dirty="0">
                <a:solidFill>
                  <a:schemeClr val="bg1"/>
                </a:solidFill>
              </a:rPr>
              <a:t>This could be the last night</a:t>
            </a:r>
          </a:p>
          <a:p>
            <a:r>
              <a:rPr lang="en-GB" sz="2200" dirty="0">
                <a:solidFill>
                  <a:schemeClr val="bg1"/>
                </a:solidFill>
              </a:rPr>
              <a:t>before you lose her.</a:t>
            </a:r>
          </a:p>
          <a:p>
            <a:r>
              <a:rPr lang="en-GB" sz="2200" dirty="0">
                <a:solidFill>
                  <a:schemeClr val="bg1"/>
                </a:solidFill>
              </a:rPr>
              <a:t>But what's the use</a:t>
            </a:r>
          </a:p>
          <a:p>
            <a:r>
              <a:rPr lang="en-GB" sz="2200" dirty="0">
                <a:solidFill>
                  <a:schemeClr val="bg1"/>
                </a:solidFill>
              </a:rPr>
              <a:t>of saying one thing or another.</a:t>
            </a:r>
          </a:p>
          <a:p>
            <a:r>
              <a:rPr lang="en-GB" sz="2200" dirty="0">
                <a:solidFill>
                  <a:schemeClr val="bg1"/>
                </a:solidFill>
              </a:rPr>
              <a:t>When what she's really after</a:t>
            </a:r>
          </a:p>
          <a:p>
            <a:r>
              <a:rPr lang="en-GB" sz="2200" dirty="0">
                <a:solidFill>
                  <a:schemeClr val="bg1"/>
                </a:solidFill>
              </a:rPr>
              <a:t>is you to love her.</a:t>
            </a:r>
          </a:p>
        </p:txBody>
      </p:sp>
    </p:spTree>
    <p:extLst>
      <p:ext uri="{BB962C8B-B14F-4D97-AF65-F5344CB8AC3E}">
        <p14:creationId xmlns:p14="http://schemas.microsoft.com/office/powerpoint/2010/main" val="13574807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CCD246-A23D-4438-9203-73E5011BFAD4}"/>
              </a:ext>
            </a:extLst>
          </p:cNvPr>
          <p:cNvSpPr>
            <a:spLocks noGrp="1"/>
          </p:cNvSpPr>
          <p:nvPr>
            <p:ph idx="1"/>
          </p:nvPr>
        </p:nvSpPr>
        <p:spPr>
          <a:xfrm>
            <a:off x="551384" y="404664"/>
            <a:ext cx="10972800" cy="5348065"/>
          </a:xfrm>
        </p:spPr>
        <p:txBody>
          <a:bodyPr>
            <a:normAutofit fontScale="77500" lnSpcReduction="20000"/>
          </a:bodyPr>
          <a:lstStyle/>
          <a:p>
            <a:pPr marL="118872" indent="0">
              <a:lnSpc>
                <a:spcPct val="120000"/>
              </a:lnSpc>
              <a:buNone/>
            </a:pPr>
            <a:r>
              <a:rPr lang="en-GB" dirty="0">
                <a:solidFill>
                  <a:schemeClr val="bg1">
                    <a:lumMod val="95000"/>
                  </a:schemeClr>
                </a:solidFill>
              </a:rPr>
              <a:t>The same summer I was on Lewis, a new edition of the Oxford Junior Dictionary was published. A sharp-eyed reader noticed that there had been a culling of words concerning nature. Under pressure, Oxford University Press revealed a list of the entries it no longer felt to be relevant to a modern-day childhood. </a:t>
            </a:r>
            <a:r>
              <a:rPr lang="en-GB" dirty="0">
                <a:solidFill>
                  <a:schemeClr val="accent1">
                    <a:lumMod val="40000"/>
                    <a:lumOff val="60000"/>
                  </a:schemeClr>
                </a:solidFill>
              </a:rPr>
              <a:t>The deletions included acorn, adder, ash, beech, bluebell, buttercup, catkin, conker, cowslip, cygnet, dandelion, fern, hazel, heather, heron, ivy, kingfisher, lark, mistletoe, nectar, newt, otter, pasture and willow.</a:t>
            </a:r>
            <a:r>
              <a:rPr lang="en-GB" dirty="0">
                <a:solidFill>
                  <a:schemeClr val="bg1">
                    <a:lumMod val="95000"/>
                  </a:schemeClr>
                </a:solidFill>
              </a:rPr>
              <a:t> The words taking their places in the new edition included </a:t>
            </a:r>
            <a:r>
              <a:rPr lang="en-GB" dirty="0">
                <a:solidFill>
                  <a:schemeClr val="accent1">
                    <a:lumMod val="40000"/>
                    <a:lumOff val="60000"/>
                  </a:schemeClr>
                </a:solidFill>
              </a:rPr>
              <a:t>attachment, block-graph, blog, broadband, bullet-point, celebrity, chatroom, committee, cut-and-paste, MP3 player and voice-mail</a:t>
            </a:r>
            <a:r>
              <a:rPr lang="en-GB" dirty="0">
                <a:solidFill>
                  <a:schemeClr val="bg1">
                    <a:lumMod val="95000"/>
                  </a:schemeClr>
                </a:solidFill>
              </a:rPr>
              <a:t>. As I had been entranced by the language preserved in the prose‑poem of the “Peat Glossary”, so I was dismayed by the language that had fallen (been pushed) from the dictionary. For blackberry, read Blackberry.</a:t>
            </a:r>
          </a:p>
        </p:txBody>
      </p:sp>
      <p:sp>
        <p:nvSpPr>
          <p:cNvPr id="5" name="TextBox 4">
            <a:extLst>
              <a:ext uri="{FF2B5EF4-FFF2-40B4-BE49-F238E27FC236}">
                <a16:creationId xmlns:a16="http://schemas.microsoft.com/office/drawing/2014/main" id="{8E43F132-3907-4255-B3FE-4C0E69DE5295}"/>
              </a:ext>
            </a:extLst>
          </p:cNvPr>
          <p:cNvSpPr txBox="1"/>
          <p:nvPr/>
        </p:nvSpPr>
        <p:spPr>
          <a:xfrm>
            <a:off x="6744072" y="6093296"/>
            <a:ext cx="6096000" cy="400110"/>
          </a:xfrm>
          <a:prstGeom prst="rect">
            <a:avLst/>
          </a:prstGeom>
          <a:noFill/>
        </p:spPr>
        <p:txBody>
          <a:bodyPr wrap="square">
            <a:spAutoFit/>
          </a:bodyPr>
          <a:lstStyle/>
          <a:p>
            <a:r>
              <a:rPr lang="en-GB" sz="2000" dirty="0">
                <a:solidFill>
                  <a:srgbClr val="92D050"/>
                </a:solidFill>
              </a:rPr>
              <a:t>Robert McFarlane, </a:t>
            </a:r>
            <a:r>
              <a:rPr lang="en-GB" sz="2000" i="1" dirty="0">
                <a:solidFill>
                  <a:srgbClr val="92D050"/>
                </a:solidFill>
              </a:rPr>
              <a:t>Landmarks</a:t>
            </a:r>
            <a:r>
              <a:rPr lang="en-GB" sz="2000" dirty="0">
                <a:solidFill>
                  <a:srgbClr val="92D050"/>
                </a:solidFill>
              </a:rPr>
              <a:t>, 2015 </a:t>
            </a:r>
          </a:p>
        </p:txBody>
      </p:sp>
    </p:spTree>
    <p:extLst>
      <p:ext uri="{BB962C8B-B14F-4D97-AF65-F5344CB8AC3E}">
        <p14:creationId xmlns:p14="http://schemas.microsoft.com/office/powerpoint/2010/main" val="21156262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AD9972F-35D1-432F-8531-E751C0035924}"/>
              </a:ext>
            </a:extLst>
          </p:cNvPr>
          <p:cNvSpPr>
            <a:spLocks noGrp="1"/>
          </p:cNvSpPr>
          <p:nvPr>
            <p:ph idx="1"/>
          </p:nvPr>
        </p:nvSpPr>
        <p:spPr>
          <a:xfrm>
            <a:off x="609600" y="276617"/>
            <a:ext cx="10972800" cy="6016734"/>
          </a:xfrm>
        </p:spPr>
        <p:txBody>
          <a:bodyPr>
            <a:normAutofit fontScale="92500" lnSpcReduction="20000"/>
          </a:bodyPr>
          <a:lstStyle/>
          <a:p>
            <a:pPr marL="118872" indent="0">
              <a:lnSpc>
                <a:spcPct val="120000"/>
              </a:lnSpc>
              <a:buNone/>
            </a:pPr>
            <a:r>
              <a:rPr lang="en-GB" sz="2400" dirty="0">
                <a:solidFill>
                  <a:schemeClr val="bg1"/>
                </a:solidFill>
              </a:rPr>
              <a:t>Why should this loss matter? You can’t even use </a:t>
            </a:r>
            <a:r>
              <a:rPr lang="en-GB" sz="2400" dirty="0" err="1">
                <a:solidFill>
                  <a:schemeClr val="bg1"/>
                </a:solidFill>
              </a:rPr>
              <a:t>crizzle</a:t>
            </a:r>
            <a:r>
              <a:rPr lang="en-GB" sz="2400" dirty="0">
                <a:solidFill>
                  <a:schemeClr val="bg1"/>
                </a:solidFill>
              </a:rPr>
              <a:t> as a Scrabble word: there aren’t two “</a:t>
            </a:r>
            <a:r>
              <a:rPr lang="en-GB" sz="2400" dirty="0" err="1">
                <a:solidFill>
                  <a:schemeClr val="bg1"/>
                </a:solidFill>
              </a:rPr>
              <a:t>z”s</a:t>
            </a:r>
            <a:r>
              <a:rPr lang="en-GB" sz="2400" dirty="0">
                <a:solidFill>
                  <a:schemeClr val="bg1"/>
                </a:solidFill>
              </a:rPr>
              <a:t> in the bag (unless, of course, you use a blank). It matters because language deficit leads to attention deficit. As we deplete our ability to denote and figure particular aspects of our places, so our competence for understanding and imagining possible relationships with non-human nature is correspondingly depleted. To quote the American farmer and essayist Wendell Berry – a man who in my experience speaks the crash-tested truth – </a:t>
            </a:r>
            <a:r>
              <a:rPr lang="en-GB" sz="2400" dirty="0">
                <a:solidFill>
                  <a:schemeClr val="accent1">
                    <a:lumMod val="40000"/>
                    <a:lumOff val="60000"/>
                  </a:schemeClr>
                </a:solidFill>
              </a:rPr>
              <a:t>“people exploit what they have merely concluded to be of value, but they defend what they love, and to defend what we love we need a particularising language, for we love what we particularly know.” </a:t>
            </a:r>
            <a:r>
              <a:rPr lang="en-GB" sz="2400" dirty="0">
                <a:solidFill>
                  <a:schemeClr val="bg1"/>
                </a:solidFill>
              </a:rPr>
              <a:t>Or as Cocker punchily puts it, “If acorn goes from the lexicon, the game is up for nature in England.”</a:t>
            </a:r>
          </a:p>
          <a:p>
            <a:pPr marL="118872" indent="0">
              <a:lnSpc>
                <a:spcPct val="120000"/>
              </a:lnSpc>
              <a:buNone/>
            </a:pPr>
            <a:r>
              <a:rPr lang="en-GB" sz="2400" dirty="0">
                <a:solidFill>
                  <a:schemeClr val="bg1"/>
                </a:solidFill>
              </a:rPr>
              <a:t>…</a:t>
            </a:r>
          </a:p>
          <a:p>
            <a:pPr marL="118872" indent="0">
              <a:lnSpc>
                <a:spcPct val="120000"/>
              </a:lnSpc>
              <a:buNone/>
            </a:pPr>
            <a:endParaRPr lang="en-GB" sz="2400" dirty="0">
              <a:solidFill>
                <a:schemeClr val="bg1"/>
              </a:solidFill>
            </a:endParaRPr>
          </a:p>
          <a:p>
            <a:pPr marL="118872" indent="0">
              <a:lnSpc>
                <a:spcPct val="120000"/>
              </a:lnSpc>
              <a:buNone/>
            </a:pPr>
            <a:r>
              <a:rPr lang="en-GB" sz="2400" dirty="0">
                <a:solidFill>
                  <a:schemeClr val="bg1"/>
                </a:solidFill>
              </a:rPr>
              <a:t>For all of these writers, to use language well is to use it particularly: precision of utterance as both a form of lyricism and a species of attention. </a:t>
            </a:r>
            <a:r>
              <a:rPr lang="en-GB" sz="2400" dirty="0">
                <a:solidFill>
                  <a:schemeClr val="accent1">
                    <a:lumMod val="40000"/>
                    <a:lumOff val="60000"/>
                  </a:schemeClr>
                </a:solidFill>
              </a:rPr>
              <a:t>“I want my writing to bring people not just to think of ‘trees’ as they mostly do now,” wrote Deakin in a notebook, “but of each individual tree, and each kind of tree”.</a:t>
            </a:r>
          </a:p>
        </p:txBody>
      </p:sp>
      <p:sp>
        <p:nvSpPr>
          <p:cNvPr id="5" name="TextBox 4">
            <a:extLst>
              <a:ext uri="{FF2B5EF4-FFF2-40B4-BE49-F238E27FC236}">
                <a16:creationId xmlns:a16="http://schemas.microsoft.com/office/drawing/2014/main" id="{762252C0-190B-467D-875F-60E62A8B66EC}"/>
              </a:ext>
            </a:extLst>
          </p:cNvPr>
          <p:cNvSpPr txBox="1"/>
          <p:nvPr/>
        </p:nvSpPr>
        <p:spPr>
          <a:xfrm>
            <a:off x="6960096" y="6381328"/>
            <a:ext cx="6096000" cy="400110"/>
          </a:xfrm>
          <a:prstGeom prst="rect">
            <a:avLst/>
          </a:prstGeom>
          <a:noFill/>
        </p:spPr>
        <p:txBody>
          <a:bodyPr wrap="square">
            <a:spAutoFit/>
          </a:bodyPr>
          <a:lstStyle/>
          <a:p>
            <a:r>
              <a:rPr lang="en-GB" sz="2000" dirty="0">
                <a:solidFill>
                  <a:srgbClr val="92D050"/>
                </a:solidFill>
              </a:rPr>
              <a:t>Robert McFarlane, </a:t>
            </a:r>
            <a:r>
              <a:rPr lang="en-GB" sz="2000" i="1" dirty="0">
                <a:solidFill>
                  <a:srgbClr val="92D050"/>
                </a:solidFill>
              </a:rPr>
              <a:t>Landmarks</a:t>
            </a:r>
            <a:r>
              <a:rPr lang="en-GB" sz="2000" dirty="0">
                <a:solidFill>
                  <a:srgbClr val="92D050"/>
                </a:solidFill>
              </a:rPr>
              <a:t>, 2015 </a:t>
            </a:r>
          </a:p>
        </p:txBody>
      </p:sp>
    </p:spTree>
    <p:extLst>
      <p:ext uri="{BB962C8B-B14F-4D97-AF65-F5344CB8AC3E}">
        <p14:creationId xmlns:p14="http://schemas.microsoft.com/office/powerpoint/2010/main" val="1290025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88FEE50-11EB-46EB-8AAD-4449623419D4}"/>
              </a:ext>
            </a:extLst>
          </p:cNvPr>
          <p:cNvSpPr>
            <a:spLocks noGrp="1"/>
          </p:cNvSpPr>
          <p:nvPr>
            <p:ph idx="1"/>
          </p:nvPr>
        </p:nvSpPr>
        <p:spPr>
          <a:xfrm>
            <a:off x="335360" y="188640"/>
            <a:ext cx="11260832" cy="6058983"/>
          </a:xfrm>
        </p:spPr>
        <p:txBody>
          <a:bodyPr>
            <a:normAutofit fontScale="70000" lnSpcReduction="20000"/>
          </a:bodyPr>
          <a:lstStyle/>
          <a:p>
            <a:pPr marL="118872" indent="0">
              <a:buNone/>
            </a:pPr>
            <a:endParaRPr lang="en-GB" dirty="0"/>
          </a:p>
          <a:p>
            <a:pPr marL="118872" indent="0">
              <a:lnSpc>
                <a:spcPct val="120000"/>
              </a:lnSpc>
              <a:buNone/>
            </a:pPr>
            <a:r>
              <a:rPr lang="en-GB" dirty="0">
                <a:solidFill>
                  <a:schemeClr val="accent1">
                    <a:lumMod val="40000"/>
                    <a:lumOff val="60000"/>
                  </a:schemeClr>
                </a:solidFill>
              </a:rPr>
              <a:t>The best of the recent writing is ethically alert, theoretically literate and wary of the seductions and corruptions of the pastoral. It is sensitive to the dark histories of landscapes and to the structures of ownership and capital that organise – though do not wholly produce – our relations with the natural world. </a:t>
            </a:r>
            <a:r>
              <a:rPr lang="en-GB" dirty="0">
                <a:solidFill>
                  <a:schemeClr val="bg1"/>
                </a:solidFill>
              </a:rPr>
              <a:t>One might as reasonably expect to meet the geographer Doreen Massey or the philosopher Gilles Deleuze in its pages as Gilbert White or the bar-tailed godwit. Nor does this literature advocate a Luddite environmentalism: it tends to be anti-technocracy but not anti-technology.</a:t>
            </a:r>
          </a:p>
          <a:p>
            <a:pPr marL="118872" indent="0">
              <a:lnSpc>
                <a:spcPct val="120000"/>
              </a:lnSpc>
              <a:buNone/>
            </a:pPr>
            <a:endParaRPr lang="en-GB" dirty="0">
              <a:solidFill>
                <a:schemeClr val="bg1"/>
              </a:solidFill>
            </a:endParaRPr>
          </a:p>
          <a:p>
            <a:pPr marL="118872" indent="0">
              <a:lnSpc>
                <a:spcPct val="120000"/>
              </a:lnSpc>
              <a:buNone/>
            </a:pPr>
            <a:r>
              <a:rPr lang="en-GB" dirty="0">
                <a:solidFill>
                  <a:schemeClr val="bg1"/>
                </a:solidFill>
              </a:rPr>
              <a:t>Some of this writing is kick-up-the-arse furious, some is elegiac, some is about disease and dispossession, some is about dignity and the deepening of knowledge. Across its range, moral engagement and hope are consistently in evidence. </a:t>
            </a:r>
            <a:r>
              <a:rPr lang="en-GB" dirty="0">
                <a:solidFill>
                  <a:schemeClr val="accent1">
                    <a:lumMod val="40000"/>
                    <a:lumOff val="60000"/>
                  </a:schemeClr>
                </a:solidFill>
              </a:rPr>
              <a:t>Every contemporary writer about nature of my acquaintance is not “only” a writer but is also involved in political agitation, campaigns and volunteer work on behalf of the living world</a:t>
            </a:r>
            <a:r>
              <a:rPr lang="en-GB" dirty="0">
                <a:solidFill>
                  <a:schemeClr val="bg1"/>
                </a:solidFill>
              </a:rPr>
              <a:t>. This is far from the caricature of the 18th-century picturesque, in which moneyed artists sketch the Wye while peasants expire at their ankles and gouty aristos gaze dreamily through their Claude glasses.</a:t>
            </a:r>
          </a:p>
          <a:p>
            <a:pPr marL="118872" indent="0">
              <a:buNone/>
            </a:pPr>
            <a:endParaRPr lang="en-GB" dirty="0"/>
          </a:p>
        </p:txBody>
      </p:sp>
      <p:sp>
        <p:nvSpPr>
          <p:cNvPr id="5" name="TextBox 4">
            <a:extLst>
              <a:ext uri="{FF2B5EF4-FFF2-40B4-BE49-F238E27FC236}">
                <a16:creationId xmlns:a16="http://schemas.microsoft.com/office/drawing/2014/main" id="{C78FDF48-18D3-451A-99B9-034C059647AD}"/>
              </a:ext>
            </a:extLst>
          </p:cNvPr>
          <p:cNvSpPr txBox="1"/>
          <p:nvPr/>
        </p:nvSpPr>
        <p:spPr>
          <a:xfrm>
            <a:off x="3719736" y="6205282"/>
            <a:ext cx="8136904" cy="369332"/>
          </a:xfrm>
          <a:prstGeom prst="rect">
            <a:avLst/>
          </a:prstGeom>
          <a:noFill/>
        </p:spPr>
        <p:txBody>
          <a:bodyPr wrap="square">
            <a:spAutoFit/>
          </a:bodyPr>
          <a:lstStyle/>
          <a:p>
            <a:r>
              <a:rPr lang="en-GB" sz="1800" dirty="0">
                <a:solidFill>
                  <a:srgbClr val="92D050"/>
                </a:solidFill>
              </a:rPr>
              <a:t>Robert McFarlane, ‘Why we need Nature Writing’, </a:t>
            </a:r>
            <a:r>
              <a:rPr lang="en-GB" sz="1800" i="1" dirty="0">
                <a:solidFill>
                  <a:srgbClr val="92D050"/>
                </a:solidFill>
              </a:rPr>
              <a:t>New Statesman</a:t>
            </a:r>
            <a:r>
              <a:rPr lang="en-GB" sz="1800" dirty="0">
                <a:solidFill>
                  <a:srgbClr val="92D050"/>
                </a:solidFill>
              </a:rPr>
              <a:t>, 2015</a:t>
            </a:r>
            <a:endParaRPr lang="en-GB" dirty="0">
              <a:solidFill>
                <a:srgbClr val="92D050"/>
              </a:solidFill>
            </a:endParaRPr>
          </a:p>
        </p:txBody>
      </p:sp>
    </p:spTree>
    <p:extLst>
      <p:ext uri="{BB962C8B-B14F-4D97-AF65-F5344CB8AC3E}">
        <p14:creationId xmlns:p14="http://schemas.microsoft.com/office/powerpoint/2010/main" val="33016817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33537"/>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FC5C8D5-5BBB-45E0-8E82-491E7EB97239}"/>
              </a:ext>
            </a:extLst>
          </p:cNvPr>
          <p:cNvSpPr txBox="1"/>
          <p:nvPr/>
        </p:nvSpPr>
        <p:spPr>
          <a:xfrm>
            <a:off x="792451" y="620688"/>
            <a:ext cx="10789949" cy="5328592"/>
          </a:xfrm>
          <a:prstGeom prst="rect">
            <a:avLst/>
          </a:prstGeom>
          <a:noFill/>
        </p:spPr>
        <p:txBody>
          <a:bodyPr wrap="square">
            <a:spAutoFit/>
          </a:bodyPr>
          <a:lstStyle/>
          <a:p>
            <a:r>
              <a:rPr lang="en-GB" sz="2200" b="0" i="0" dirty="0">
                <a:solidFill>
                  <a:schemeClr val="bg1"/>
                </a:solidFill>
                <a:effectLst/>
              </a:rPr>
              <a:t>She is trying to fly away as fast as possible. Brought up short by her jesses she twitters in high-pitched distress as the realisation of her hateful circumstances strikes. She can't get away. I lift her back onto the glove. Under her feathers is sinew, and bone, and that fast-beating heart. She bates again. And again. I </a:t>
            </a:r>
            <a:r>
              <a:rPr lang="en-GB" sz="2200" b="0" i="1" dirty="0">
                <a:solidFill>
                  <a:schemeClr val="bg1"/>
                </a:solidFill>
                <a:effectLst/>
              </a:rPr>
              <a:t>hate</a:t>
            </a:r>
            <a:r>
              <a:rPr lang="en-GB" sz="2200" b="0" i="0" dirty="0">
                <a:solidFill>
                  <a:schemeClr val="bg1"/>
                </a:solidFill>
                <a:effectLst/>
              </a:rPr>
              <a:t> this. In these first few minutes there's nothing you can do but accept that you are terrifying the hawk when it is the very opposite of everything you desire. After three more bates my heart is beating like a fitting beast. But she's back on the glove, beak open, eyes blazing. Then there is a long moment of extraordinary intensity. 
The goshawk is staring at me in mortal terror, and I can feel the silences between both our heartbeats coincide. Her eyes are luminous, silver in the gloom. Her beak is open. He breathes hot hawk breath in my face. It smells of pepper and musk and burned stone. Her feathers are half raised and her wings half open, and her scaled yellow toes and curved black talons grip the glove tightly. It feels like I'm holding a flaming torch. I can feel the heat of her fear on my face. She stares. She stares and stares. Seconds slow and tick past. </a:t>
            </a:r>
          </a:p>
        </p:txBody>
      </p:sp>
      <p:sp>
        <p:nvSpPr>
          <p:cNvPr id="10" name="TextBox 9">
            <a:extLst>
              <a:ext uri="{FF2B5EF4-FFF2-40B4-BE49-F238E27FC236}">
                <a16:creationId xmlns:a16="http://schemas.microsoft.com/office/drawing/2014/main" id="{26689A87-5738-4D7D-9329-03198FD68C17}"/>
              </a:ext>
            </a:extLst>
          </p:cNvPr>
          <p:cNvSpPr txBox="1"/>
          <p:nvPr/>
        </p:nvSpPr>
        <p:spPr>
          <a:xfrm>
            <a:off x="5159896" y="6196662"/>
            <a:ext cx="6672064" cy="400110"/>
          </a:xfrm>
          <a:prstGeom prst="rect">
            <a:avLst/>
          </a:prstGeom>
          <a:noFill/>
        </p:spPr>
        <p:txBody>
          <a:bodyPr wrap="square">
            <a:spAutoFit/>
          </a:bodyPr>
          <a:lstStyle/>
          <a:p>
            <a:r>
              <a:rPr lang="en-GB" sz="2000" dirty="0">
                <a:solidFill>
                  <a:srgbClr val="92D050"/>
                </a:solidFill>
              </a:rPr>
              <a:t>Helen Macdonald, </a:t>
            </a:r>
            <a:r>
              <a:rPr lang="en-GB" sz="2000" i="1" dirty="0">
                <a:solidFill>
                  <a:srgbClr val="92D050"/>
                </a:solidFill>
              </a:rPr>
              <a:t>H is for Hawk, </a:t>
            </a:r>
            <a:r>
              <a:rPr lang="en-GB" sz="2000" dirty="0">
                <a:solidFill>
                  <a:srgbClr val="92D050"/>
                </a:solidFill>
              </a:rPr>
              <a:t>Jonathan Cape, 2014</a:t>
            </a:r>
          </a:p>
        </p:txBody>
      </p:sp>
    </p:spTree>
    <p:extLst>
      <p:ext uri="{BB962C8B-B14F-4D97-AF65-F5344CB8AC3E}">
        <p14:creationId xmlns:p14="http://schemas.microsoft.com/office/powerpoint/2010/main" val="11418621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CDCB8A8-892B-4DA5-9722-5A9652628169}"/>
              </a:ext>
            </a:extLst>
          </p:cNvPr>
          <p:cNvSpPr txBox="1"/>
          <p:nvPr/>
        </p:nvSpPr>
        <p:spPr>
          <a:xfrm>
            <a:off x="3287688" y="6471115"/>
            <a:ext cx="6096000" cy="369332"/>
          </a:xfrm>
          <a:prstGeom prst="rect">
            <a:avLst/>
          </a:prstGeom>
          <a:noFill/>
        </p:spPr>
        <p:txBody>
          <a:bodyPr wrap="square">
            <a:spAutoFit/>
          </a:bodyPr>
          <a:lstStyle/>
          <a:p>
            <a:r>
              <a:rPr lang="en-GB" b="0" i="0" dirty="0">
                <a:solidFill>
                  <a:srgbClr val="111111"/>
                </a:solidFill>
                <a:effectLst/>
                <a:latin typeface="Alegreya Sans"/>
              </a:rPr>
              <a:t>.</a:t>
            </a:r>
            <a:endParaRPr lang="en-GB" dirty="0"/>
          </a:p>
        </p:txBody>
      </p:sp>
      <p:sp>
        <p:nvSpPr>
          <p:cNvPr id="13" name="TextBox 12">
            <a:extLst>
              <a:ext uri="{FF2B5EF4-FFF2-40B4-BE49-F238E27FC236}">
                <a16:creationId xmlns:a16="http://schemas.microsoft.com/office/drawing/2014/main" id="{A02ACD1D-8B4E-472D-B33E-B203AE5DC36E}"/>
              </a:ext>
            </a:extLst>
          </p:cNvPr>
          <p:cNvSpPr txBox="1"/>
          <p:nvPr/>
        </p:nvSpPr>
        <p:spPr>
          <a:xfrm>
            <a:off x="335360" y="202219"/>
            <a:ext cx="10906121" cy="5632311"/>
          </a:xfrm>
          <a:prstGeom prst="rect">
            <a:avLst/>
          </a:prstGeom>
          <a:noFill/>
        </p:spPr>
        <p:txBody>
          <a:bodyPr wrap="square">
            <a:spAutoFit/>
          </a:bodyPr>
          <a:lstStyle/>
          <a:p>
            <a:r>
              <a:rPr lang="en-GB" sz="2400" dirty="0">
                <a:solidFill>
                  <a:schemeClr val="bg1"/>
                </a:solidFill>
              </a:rPr>
              <a:t>The great American activist and writer Rebecca Solnit, a hero of mine, explains the limits of this view. “A lot of activists expect that for every action there is an equal and opposite and punctual reaction,” she writes in </a:t>
            </a:r>
            <a:r>
              <a:rPr lang="en-GB" sz="2400" i="1" dirty="0">
                <a:solidFill>
                  <a:schemeClr val="bg1"/>
                </a:solidFill>
              </a:rPr>
              <a:t>Hope in the Dark </a:t>
            </a:r>
            <a:r>
              <a:rPr lang="en-GB" sz="2400" dirty="0">
                <a:solidFill>
                  <a:schemeClr val="bg1"/>
                </a:solidFill>
              </a:rPr>
              <a:t>(2005), in a passage to which I find myself often returning:</a:t>
            </a:r>
          </a:p>
          <a:p>
            <a:endParaRPr lang="en-GB" sz="2400" dirty="0">
              <a:solidFill>
                <a:schemeClr val="bg1"/>
              </a:solidFill>
            </a:endParaRPr>
          </a:p>
          <a:p>
            <a:pPr lvl="1"/>
            <a:r>
              <a:rPr lang="en-GB" sz="2400" dirty="0">
                <a:solidFill>
                  <a:schemeClr val="bg1"/>
                </a:solidFill>
              </a:rPr>
              <a:t>[They] regard the lack of one as failure . . . But history is shaped by the groundswells and common dreams that single acts and moments only represent. It’s a landscape more complicated than commensurate cause and effect. Politics is a surface in which transformation comes about as much because of pervasive changes in the depths of the collective imagination as because of visible acts, though both are necessary . . . Writers need to understand that action is seldom direct. You write your books. You scatter your seeds. Rats might eat them or they might just rot . . .</a:t>
            </a:r>
          </a:p>
          <a:p>
            <a:pPr lvl="1"/>
            <a:endParaRPr lang="en-GB" sz="2400" dirty="0">
              <a:solidFill>
                <a:schemeClr val="bg1"/>
              </a:solidFill>
            </a:endParaRPr>
          </a:p>
          <a:p>
            <a:pPr lvl="1"/>
            <a:r>
              <a:rPr lang="en-GB" sz="2400" dirty="0">
                <a:solidFill>
                  <a:schemeClr val="bg1"/>
                </a:solidFill>
              </a:rPr>
              <a:t>Some seeds lie dormant for decades because they only germinate after fire.</a:t>
            </a:r>
          </a:p>
        </p:txBody>
      </p:sp>
      <p:sp>
        <p:nvSpPr>
          <p:cNvPr id="15" name="TextBox 14">
            <a:extLst>
              <a:ext uri="{FF2B5EF4-FFF2-40B4-BE49-F238E27FC236}">
                <a16:creationId xmlns:a16="http://schemas.microsoft.com/office/drawing/2014/main" id="{15AD9FC8-44BB-4779-AD26-743B1A22AF69}"/>
              </a:ext>
            </a:extLst>
          </p:cNvPr>
          <p:cNvSpPr txBox="1"/>
          <p:nvPr/>
        </p:nvSpPr>
        <p:spPr>
          <a:xfrm>
            <a:off x="2808312" y="6205282"/>
            <a:ext cx="9048328" cy="400110"/>
          </a:xfrm>
          <a:prstGeom prst="rect">
            <a:avLst/>
          </a:prstGeom>
          <a:noFill/>
        </p:spPr>
        <p:txBody>
          <a:bodyPr wrap="square">
            <a:spAutoFit/>
          </a:bodyPr>
          <a:lstStyle/>
          <a:p>
            <a:r>
              <a:rPr lang="en-GB" sz="2000" dirty="0">
                <a:solidFill>
                  <a:srgbClr val="92D050"/>
                </a:solidFill>
              </a:rPr>
              <a:t>Robert McFarlane, ‘Why we need Nature Writing’, </a:t>
            </a:r>
            <a:r>
              <a:rPr lang="en-GB" sz="2000" i="1" dirty="0">
                <a:solidFill>
                  <a:srgbClr val="92D050"/>
                </a:solidFill>
              </a:rPr>
              <a:t>New Statesman</a:t>
            </a:r>
            <a:r>
              <a:rPr lang="en-GB" sz="2000" dirty="0">
                <a:solidFill>
                  <a:srgbClr val="92D050"/>
                </a:solidFill>
              </a:rPr>
              <a:t>, 2015</a:t>
            </a:r>
          </a:p>
        </p:txBody>
      </p:sp>
    </p:spTree>
    <p:extLst>
      <p:ext uri="{BB962C8B-B14F-4D97-AF65-F5344CB8AC3E}">
        <p14:creationId xmlns:p14="http://schemas.microsoft.com/office/powerpoint/2010/main" val="28163745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051B32E-C3CE-4B09-83BA-BB366CD89117}"/>
              </a:ext>
            </a:extLst>
          </p:cNvPr>
          <p:cNvSpPr>
            <a:spLocks noGrp="1"/>
          </p:cNvSpPr>
          <p:nvPr>
            <p:ph idx="1"/>
          </p:nvPr>
        </p:nvSpPr>
        <p:spPr>
          <a:xfrm>
            <a:off x="695400" y="980728"/>
            <a:ext cx="10523702" cy="4680520"/>
          </a:xfrm>
        </p:spPr>
        <p:txBody>
          <a:bodyPr>
            <a:normAutofit fontScale="77500" lnSpcReduction="20000"/>
          </a:bodyPr>
          <a:lstStyle/>
          <a:p>
            <a:pPr marL="118872" indent="0" algn="l" fontAlgn="base">
              <a:lnSpc>
                <a:spcPct val="120000"/>
              </a:lnSpc>
              <a:buNone/>
            </a:pPr>
            <a:r>
              <a:rPr lang="en-GB" sz="2800" b="0" i="0" dirty="0">
                <a:solidFill>
                  <a:schemeClr val="bg1"/>
                </a:solidFill>
                <a:effectLst/>
              </a:rPr>
              <a:t>Subjects that the author and essayist Rebecca Solnit has written about, some at considerable length, include Irish history, atlases, Alzheimer’s, a traveling medical clinic, natural disasters, urban planning, tortoises, walking, gentrification, Yosemite National Park and Apple Inc.</a:t>
            </a:r>
          </a:p>
          <a:p>
            <a:pPr marL="118872" indent="0" algn="l" fontAlgn="base">
              <a:lnSpc>
                <a:spcPct val="120000"/>
              </a:lnSpc>
              <a:buNone/>
            </a:pPr>
            <a:endParaRPr lang="en-GB" sz="2800" b="0" i="0" dirty="0">
              <a:solidFill>
                <a:schemeClr val="bg1"/>
              </a:solidFill>
              <a:effectLst/>
            </a:endParaRPr>
          </a:p>
          <a:p>
            <a:pPr marL="118872" indent="0" algn="l" fontAlgn="base">
              <a:lnSpc>
                <a:spcPct val="120000"/>
              </a:lnSpc>
              <a:buNone/>
            </a:pPr>
            <a:r>
              <a:rPr lang="en-GB" sz="2800" b="0" i="0" dirty="0">
                <a:solidFill>
                  <a:schemeClr val="bg1"/>
                </a:solidFill>
                <a:effectLst/>
              </a:rPr>
              <a:t>‘‘There’s something interdisciplinary at best and wildly wandering at worst about how I think,’’ she told me recently over the phone from San Francisco, where she lives and works. ‘‘I am interested in almost everything, and it can sometimes seem like a burden.’’ She cited Virginia Woolf and Henry David Thoreau as the writers most important to her: ‘‘Each of them wrote exquisitely about experiential, immediate encounters with the tangible world but could also be very powerful political polemicists. And the arc of their work describes a space in which you can be both.’’</a:t>
            </a:r>
          </a:p>
          <a:p>
            <a:pPr marL="118872" indent="0">
              <a:buNone/>
            </a:pPr>
            <a:endParaRPr lang="en-GB" dirty="0"/>
          </a:p>
        </p:txBody>
      </p:sp>
      <p:sp>
        <p:nvSpPr>
          <p:cNvPr id="5" name="TextBox 4">
            <a:extLst>
              <a:ext uri="{FF2B5EF4-FFF2-40B4-BE49-F238E27FC236}">
                <a16:creationId xmlns:a16="http://schemas.microsoft.com/office/drawing/2014/main" id="{D0DC54EE-CD0D-4D4C-8631-479BA9BB4376}"/>
              </a:ext>
            </a:extLst>
          </p:cNvPr>
          <p:cNvSpPr txBox="1"/>
          <p:nvPr/>
        </p:nvSpPr>
        <p:spPr>
          <a:xfrm>
            <a:off x="6063634" y="6062919"/>
            <a:ext cx="6096000" cy="646331"/>
          </a:xfrm>
          <a:prstGeom prst="rect">
            <a:avLst/>
          </a:prstGeom>
          <a:noFill/>
        </p:spPr>
        <p:txBody>
          <a:bodyPr wrap="square">
            <a:spAutoFit/>
          </a:bodyPr>
          <a:lstStyle/>
          <a:p>
            <a:r>
              <a:rPr lang="en-GB" dirty="0">
                <a:solidFill>
                  <a:srgbClr val="92D050"/>
                </a:solidFill>
              </a:rPr>
              <a:t>Alice Gregory, ‘How Rebecca Solnit Became the Voice of the Resistance’, </a:t>
            </a:r>
            <a:r>
              <a:rPr lang="en-GB" i="1" dirty="0">
                <a:solidFill>
                  <a:srgbClr val="92D050"/>
                </a:solidFill>
              </a:rPr>
              <a:t>NYT Style Magazine </a:t>
            </a:r>
            <a:r>
              <a:rPr lang="en-GB" dirty="0">
                <a:solidFill>
                  <a:srgbClr val="92D050"/>
                </a:solidFill>
              </a:rPr>
              <a:t>2017</a:t>
            </a:r>
          </a:p>
        </p:txBody>
      </p:sp>
    </p:spTree>
    <p:extLst>
      <p:ext uri="{BB962C8B-B14F-4D97-AF65-F5344CB8AC3E}">
        <p14:creationId xmlns:p14="http://schemas.microsoft.com/office/powerpoint/2010/main" val="8273324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solidFill>
          <a:srgbClr val="033537"/>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904D2A-DC25-42D6-B1F9-9F80FC776D7E}"/>
              </a:ext>
            </a:extLst>
          </p:cNvPr>
          <p:cNvSpPr>
            <a:spLocks noGrp="1"/>
          </p:cNvSpPr>
          <p:nvPr>
            <p:ph idx="1"/>
          </p:nvPr>
        </p:nvSpPr>
        <p:spPr>
          <a:xfrm>
            <a:off x="335360" y="0"/>
            <a:ext cx="5126360" cy="5965548"/>
          </a:xfrm>
        </p:spPr>
        <p:txBody>
          <a:bodyPr>
            <a:normAutofit fontScale="55000" lnSpcReduction="20000"/>
          </a:bodyPr>
          <a:lstStyle/>
          <a:p>
            <a:pPr marL="118872" indent="0">
              <a:lnSpc>
                <a:spcPct val="120000"/>
              </a:lnSpc>
              <a:buNone/>
            </a:pPr>
            <a:r>
              <a:rPr lang="en-GB" dirty="0">
                <a:solidFill>
                  <a:schemeClr val="bg1"/>
                </a:solidFill>
              </a:rPr>
              <a:t>….</a:t>
            </a:r>
          </a:p>
          <a:p>
            <a:pPr marL="118872" indent="0">
              <a:lnSpc>
                <a:spcPct val="120000"/>
              </a:lnSpc>
              <a:buNone/>
            </a:pPr>
            <a:r>
              <a:rPr lang="en-GB" dirty="0">
                <a:solidFill>
                  <a:schemeClr val="bg1"/>
                </a:solidFill>
              </a:rPr>
              <a:t>she tries leaning</a:t>
            </a:r>
          </a:p>
          <a:p>
            <a:pPr marL="118872" indent="0">
              <a:lnSpc>
                <a:spcPct val="120000"/>
              </a:lnSpc>
              <a:buNone/>
            </a:pPr>
            <a:r>
              <a:rPr lang="en-GB" dirty="0">
                <a:solidFill>
                  <a:schemeClr val="bg1"/>
                </a:solidFill>
              </a:rPr>
              <a:t>pouring pure outwardness out of a grey urn</a:t>
            </a:r>
          </a:p>
          <a:p>
            <a:pPr marL="118872" indent="0">
              <a:lnSpc>
                <a:spcPct val="120000"/>
              </a:lnSpc>
              <a:buNone/>
            </a:pPr>
            <a:r>
              <a:rPr lang="en-GB" dirty="0">
                <a:solidFill>
                  <a:schemeClr val="bg1"/>
                </a:solidFill>
              </a:rPr>
              <a:t>little lapping sounds        yes</a:t>
            </a:r>
          </a:p>
          <a:p>
            <a:pPr marL="118872" indent="0">
              <a:lnSpc>
                <a:spcPct val="120000"/>
              </a:lnSpc>
              <a:buNone/>
            </a:pPr>
            <a:r>
              <a:rPr lang="en-GB" dirty="0">
                <a:solidFill>
                  <a:schemeClr val="bg1"/>
                </a:solidFill>
              </a:rPr>
              <a:t>as of dry grass secretly drinking        try again</a:t>
            </a:r>
          </a:p>
          <a:p>
            <a:pPr marL="118872" indent="0">
              <a:lnSpc>
                <a:spcPct val="120000"/>
              </a:lnSpc>
              <a:buNone/>
            </a:pPr>
            <a:endParaRPr lang="en-GB" dirty="0">
              <a:solidFill>
                <a:schemeClr val="bg1"/>
              </a:solidFill>
            </a:endParaRPr>
          </a:p>
          <a:p>
            <a:pPr marL="118872" indent="0">
              <a:lnSpc>
                <a:spcPct val="120000"/>
              </a:lnSpc>
              <a:buNone/>
            </a:pPr>
            <a:r>
              <a:rPr lang="en-GB" dirty="0">
                <a:solidFill>
                  <a:schemeClr val="bg1"/>
                </a:solidFill>
              </a:rPr>
              <a:t>little lapping sounds    yes</a:t>
            </a:r>
          </a:p>
          <a:p>
            <a:pPr marL="118872" indent="0">
              <a:lnSpc>
                <a:spcPct val="120000"/>
              </a:lnSpc>
              <a:buNone/>
            </a:pPr>
            <a:r>
              <a:rPr lang="en-GB" dirty="0">
                <a:solidFill>
                  <a:schemeClr val="bg1"/>
                </a:solidFill>
              </a:rPr>
              <a:t>as of dry grass secretly drinking        try again</a:t>
            </a:r>
          </a:p>
          <a:p>
            <a:pPr marL="118872" indent="0">
              <a:lnSpc>
                <a:spcPct val="120000"/>
              </a:lnSpc>
              <a:buNone/>
            </a:pPr>
            <a:endParaRPr lang="en-GB" dirty="0">
              <a:solidFill>
                <a:schemeClr val="bg1"/>
              </a:solidFill>
            </a:endParaRPr>
          </a:p>
          <a:p>
            <a:pPr marL="118872" indent="0">
              <a:lnSpc>
                <a:spcPct val="120000"/>
              </a:lnSpc>
              <a:buNone/>
            </a:pPr>
            <a:r>
              <a:rPr lang="en-GB" dirty="0">
                <a:solidFill>
                  <a:schemeClr val="bg1"/>
                </a:solidFill>
              </a:rPr>
              <a:t>Roman bone figurine</a:t>
            </a:r>
          </a:p>
          <a:p>
            <a:pPr marL="118872" indent="0">
              <a:lnSpc>
                <a:spcPct val="120000"/>
              </a:lnSpc>
              <a:buNone/>
            </a:pPr>
            <a:r>
              <a:rPr lang="en-GB" dirty="0">
                <a:solidFill>
                  <a:schemeClr val="bg1"/>
                </a:solidFill>
              </a:rPr>
              <a:t>year after year in a sealed glass case</a:t>
            </a:r>
          </a:p>
          <a:p>
            <a:pPr marL="118872" indent="0">
              <a:lnSpc>
                <a:spcPct val="120000"/>
              </a:lnSpc>
              <a:buNone/>
            </a:pPr>
            <a:r>
              <a:rPr lang="en-GB" dirty="0">
                <a:solidFill>
                  <a:schemeClr val="bg1"/>
                </a:solidFill>
              </a:rPr>
              <a:t>having lost the hearing of her surroundings</a:t>
            </a:r>
          </a:p>
          <a:p>
            <a:pPr marL="118872" indent="0">
              <a:lnSpc>
                <a:spcPct val="120000"/>
              </a:lnSpc>
              <a:buNone/>
            </a:pPr>
            <a:r>
              <a:rPr lang="en-GB" dirty="0">
                <a:solidFill>
                  <a:schemeClr val="bg1"/>
                </a:solidFill>
              </a:rPr>
              <a:t>she struggles to summon a river out of limestone</a:t>
            </a:r>
          </a:p>
          <a:p>
            <a:pPr marL="118872" indent="0">
              <a:lnSpc>
                <a:spcPct val="120000"/>
              </a:lnSpc>
              <a:buNone/>
            </a:pPr>
            <a:endParaRPr lang="en-GB" dirty="0">
              <a:solidFill>
                <a:schemeClr val="bg1"/>
              </a:solidFill>
            </a:endParaRPr>
          </a:p>
          <a:p>
            <a:pPr marL="118872" indent="0">
              <a:lnSpc>
                <a:spcPct val="120000"/>
              </a:lnSpc>
              <a:buNone/>
            </a:pPr>
            <a:r>
              <a:rPr lang="en-GB" dirty="0">
                <a:solidFill>
                  <a:schemeClr val="bg1"/>
                </a:solidFill>
              </a:rPr>
              <a:t>little shuffling sound as of approaching slippers</a:t>
            </a:r>
          </a:p>
          <a:p>
            <a:pPr marL="118872" indent="0">
              <a:lnSpc>
                <a:spcPct val="120000"/>
              </a:lnSpc>
              <a:buNone/>
            </a:pPr>
            <a:endParaRPr lang="en-GB" dirty="0">
              <a:solidFill>
                <a:schemeClr val="bg1"/>
              </a:solidFill>
            </a:endParaRPr>
          </a:p>
          <a:p>
            <a:pPr marL="118872" indent="0">
              <a:lnSpc>
                <a:spcPct val="120000"/>
              </a:lnSpc>
              <a:buNone/>
            </a:pPr>
            <a:r>
              <a:rPr lang="en-GB" dirty="0">
                <a:solidFill>
                  <a:schemeClr val="bg1"/>
                </a:solidFill>
              </a:rPr>
              <a:t>year after year in a sealed glass case</a:t>
            </a:r>
          </a:p>
          <a:p>
            <a:pPr marL="118872" indent="0">
              <a:lnSpc>
                <a:spcPct val="120000"/>
              </a:lnSpc>
              <a:buNone/>
            </a:pPr>
            <a:r>
              <a:rPr lang="en-GB" dirty="0">
                <a:solidFill>
                  <a:schemeClr val="bg1"/>
                </a:solidFill>
              </a:rPr>
              <a:t>a Roman water nymph made of bone</a:t>
            </a:r>
          </a:p>
          <a:p>
            <a:pPr marL="118872" indent="0">
              <a:lnSpc>
                <a:spcPct val="120000"/>
              </a:lnSpc>
              <a:buNone/>
            </a:pPr>
            <a:r>
              <a:rPr lang="en-GB" dirty="0">
                <a:solidFill>
                  <a:schemeClr val="bg1"/>
                </a:solidFill>
              </a:rPr>
              <a:t>she struggles to summon a river out of limestone</a:t>
            </a:r>
          </a:p>
        </p:txBody>
      </p:sp>
      <p:sp>
        <p:nvSpPr>
          <p:cNvPr id="4" name="Content Placeholder 2">
            <a:extLst>
              <a:ext uri="{FF2B5EF4-FFF2-40B4-BE49-F238E27FC236}">
                <a16:creationId xmlns:a16="http://schemas.microsoft.com/office/drawing/2014/main" id="{673FC23D-4652-411F-B137-FD6495D17B00}"/>
              </a:ext>
            </a:extLst>
          </p:cNvPr>
          <p:cNvSpPr txBox="1">
            <a:spLocks/>
          </p:cNvSpPr>
          <p:nvPr/>
        </p:nvSpPr>
        <p:spPr>
          <a:xfrm>
            <a:off x="6600056" y="404664"/>
            <a:ext cx="5126360" cy="6336704"/>
          </a:xfrm>
          <a:prstGeom prst="rect">
            <a:avLst/>
          </a:prstGeom>
        </p:spPr>
        <p:txBody>
          <a:bodyPr vert="horz" lIns="54864" tIns="91440" rtlCol="0">
            <a:normAutofit fontScale="85000" lnSpcReduction="20000"/>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118872" indent="0">
              <a:lnSpc>
                <a:spcPct val="120000"/>
              </a:lnSpc>
              <a:buNone/>
            </a:pPr>
            <a:r>
              <a:rPr lang="en-GB" sz="2100" dirty="0">
                <a:solidFill>
                  <a:schemeClr val="bg1"/>
                </a:solidFill>
              </a:rPr>
              <a:t>little shuffling sound as of a nearly dried-up woman</a:t>
            </a:r>
          </a:p>
          <a:p>
            <a:pPr marL="118872" indent="0">
              <a:lnSpc>
                <a:spcPct val="120000"/>
              </a:lnSpc>
              <a:buNone/>
            </a:pPr>
            <a:r>
              <a:rPr lang="en-GB" sz="2100" dirty="0">
                <a:solidFill>
                  <a:schemeClr val="bg1"/>
                </a:solidFill>
              </a:rPr>
              <a:t>not really moving through the fields</a:t>
            </a:r>
          </a:p>
          <a:p>
            <a:pPr marL="118872" indent="0">
              <a:lnSpc>
                <a:spcPct val="120000"/>
              </a:lnSpc>
              <a:buNone/>
            </a:pPr>
            <a:r>
              <a:rPr lang="en-GB" sz="2100" dirty="0">
                <a:solidFill>
                  <a:schemeClr val="bg1"/>
                </a:solidFill>
              </a:rPr>
              <a:t>having had the gleam taken out of her</a:t>
            </a:r>
          </a:p>
          <a:p>
            <a:pPr marL="118872" indent="0">
              <a:lnSpc>
                <a:spcPct val="120000"/>
              </a:lnSpc>
              <a:buNone/>
            </a:pPr>
            <a:r>
              <a:rPr lang="en-GB" sz="2100" dirty="0">
                <a:solidFill>
                  <a:schemeClr val="bg1"/>
                </a:solidFill>
              </a:rPr>
              <a:t>to the point where she resembles twilight        try again</a:t>
            </a:r>
          </a:p>
          <a:p>
            <a:pPr marL="118872" indent="0">
              <a:lnSpc>
                <a:spcPct val="120000"/>
              </a:lnSpc>
              <a:buNone/>
            </a:pPr>
            <a:endParaRPr lang="en-GB" sz="2100" dirty="0">
              <a:solidFill>
                <a:schemeClr val="bg1"/>
              </a:solidFill>
            </a:endParaRPr>
          </a:p>
          <a:p>
            <a:pPr marL="118872" indent="0">
              <a:lnSpc>
                <a:spcPct val="120000"/>
              </a:lnSpc>
              <a:buNone/>
            </a:pPr>
            <a:r>
              <a:rPr lang="en-GB" sz="2100" dirty="0">
                <a:solidFill>
                  <a:schemeClr val="bg1"/>
                </a:solidFill>
              </a:rPr>
              <a:t>little shuffling clicking</a:t>
            </a:r>
          </a:p>
          <a:p>
            <a:pPr marL="118872" indent="0">
              <a:lnSpc>
                <a:spcPct val="120000"/>
              </a:lnSpc>
              <a:buNone/>
            </a:pPr>
            <a:r>
              <a:rPr lang="en-GB" sz="2100" dirty="0">
                <a:solidFill>
                  <a:schemeClr val="bg1"/>
                </a:solidFill>
              </a:rPr>
              <a:t>she opens the door of the church</a:t>
            </a:r>
          </a:p>
          <a:p>
            <a:pPr marL="118872" indent="0">
              <a:lnSpc>
                <a:spcPct val="120000"/>
              </a:lnSpc>
              <a:buNone/>
            </a:pPr>
            <a:r>
              <a:rPr lang="en-GB" sz="2100" dirty="0">
                <a:solidFill>
                  <a:schemeClr val="bg1"/>
                </a:solidFill>
              </a:rPr>
              <a:t>little distant sounds of shut-away singing    try again</a:t>
            </a:r>
          </a:p>
          <a:p>
            <a:pPr marL="118872" indent="0">
              <a:lnSpc>
                <a:spcPct val="120000"/>
              </a:lnSpc>
              <a:buNone/>
            </a:pPr>
            <a:endParaRPr lang="en-GB" sz="2100" dirty="0">
              <a:solidFill>
                <a:schemeClr val="bg1"/>
              </a:solidFill>
            </a:endParaRPr>
          </a:p>
          <a:p>
            <a:pPr marL="118872" indent="0">
              <a:lnSpc>
                <a:spcPct val="120000"/>
              </a:lnSpc>
              <a:buNone/>
            </a:pPr>
            <a:r>
              <a:rPr lang="en-GB" sz="2100" dirty="0">
                <a:solidFill>
                  <a:schemeClr val="bg1"/>
                </a:solidFill>
              </a:rPr>
              <a:t>little whispering fidgeting of a shut-away congregation</a:t>
            </a:r>
          </a:p>
          <a:p>
            <a:pPr marL="118872" indent="0">
              <a:lnSpc>
                <a:spcPct val="120000"/>
              </a:lnSpc>
              <a:buNone/>
            </a:pPr>
            <a:r>
              <a:rPr lang="en-GB" sz="2100" dirty="0">
                <a:solidFill>
                  <a:schemeClr val="bg1"/>
                </a:solidFill>
              </a:rPr>
              <a:t>wondering who to pray to</a:t>
            </a:r>
          </a:p>
          <a:p>
            <a:pPr marL="118872" indent="0">
              <a:lnSpc>
                <a:spcPct val="120000"/>
              </a:lnSpc>
              <a:buNone/>
            </a:pPr>
            <a:r>
              <a:rPr lang="en-GB" sz="2100" dirty="0">
                <a:solidFill>
                  <a:schemeClr val="bg1"/>
                </a:solidFill>
              </a:rPr>
              <a:t>little patter of eyes closing                                    try again</a:t>
            </a:r>
          </a:p>
          <a:p>
            <a:pPr marL="118872" indent="0">
              <a:lnSpc>
                <a:spcPct val="120000"/>
              </a:lnSpc>
              <a:buNone/>
            </a:pPr>
            <a:endParaRPr lang="en-GB" sz="2100" dirty="0">
              <a:solidFill>
                <a:schemeClr val="bg1"/>
              </a:solidFill>
            </a:endParaRPr>
          </a:p>
          <a:p>
            <a:pPr marL="118872" indent="0">
              <a:lnSpc>
                <a:spcPct val="120000"/>
              </a:lnSpc>
              <a:buNone/>
            </a:pPr>
            <a:r>
              <a:rPr lang="en-GB" sz="2100" dirty="0">
                <a:solidFill>
                  <a:schemeClr val="bg1"/>
                </a:solidFill>
              </a:rPr>
              <a:t>very small and damaged and quite dry</a:t>
            </a:r>
          </a:p>
          <a:p>
            <a:pPr marL="118872" indent="0">
              <a:lnSpc>
                <a:spcPct val="120000"/>
              </a:lnSpc>
              <a:buNone/>
            </a:pPr>
            <a:r>
              <a:rPr lang="en-GB" sz="2100" dirty="0">
                <a:solidFill>
                  <a:schemeClr val="bg1"/>
                </a:solidFill>
              </a:rPr>
              <a:t>a Roman water nymph made of bone</a:t>
            </a:r>
          </a:p>
          <a:p>
            <a:pPr marL="118872" indent="0">
              <a:lnSpc>
                <a:spcPct val="120000"/>
              </a:lnSpc>
              <a:buNone/>
            </a:pPr>
            <a:r>
              <a:rPr lang="en-GB" sz="2100" dirty="0">
                <a:solidFill>
                  <a:schemeClr val="bg1"/>
                </a:solidFill>
              </a:rPr>
              <a:t>she pleads she pleads a river out of limestone</a:t>
            </a:r>
          </a:p>
          <a:p>
            <a:pPr marL="118872" indent="0">
              <a:lnSpc>
                <a:spcPct val="120000"/>
              </a:lnSpc>
              <a:buNone/>
            </a:pPr>
            <a:r>
              <a:rPr lang="en-GB" sz="2100" dirty="0">
                <a:solidFill>
                  <a:schemeClr val="bg1"/>
                </a:solidFill>
              </a:rPr>
              <a:t>….</a:t>
            </a:r>
          </a:p>
          <a:p>
            <a:pPr marL="118872" indent="0">
              <a:buFont typeface="Wingdings 2"/>
              <a:buNone/>
            </a:pPr>
            <a:endParaRPr lang="en-GB" dirty="0">
              <a:solidFill>
                <a:schemeClr val="bg1"/>
              </a:solidFill>
            </a:endParaRPr>
          </a:p>
        </p:txBody>
      </p:sp>
      <p:sp>
        <p:nvSpPr>
          <p:cNvPr id="6" name="TextBox 5">
            <a:extLst>
              <a:ext uri="{FF2B5EF4-FFF2-40B4-BE49-F238E27FC236}">
                <a16:creationId xmlns:a16="http://schemas.microsoft.com/office/drawing/2014/main" id="{24E4DD45-6E71-45BC-B5D0-26FA3C32AE71}"/>
              </a:ext>
            </a:extLst>
          </p:cNvPr>
          <p:cNvSpPr txBox="1"/>
          <p:nvPr/>
        </p:nvSpPr>
        <p:spPr>
          <a:xfrm>
            <a:off x="335360" y="6130170"/>
            <a:ext cx="6840760" cy="646331"/>
          </a:xfrm>
          <a:prstGeom prst="rect">
            <a:avLst/>
          </a:prstGeom>
          <a:noFill/>
        </p:spPr>
        <p:txBody>
          <a:bodyPr wrap="square">
            <a:spAutoFit/>
          </a:bodyPr>
          <a:lstStyle/>
          <a:p>
            <a:r>
              <a:rPr lang="en-GB" dirty="0">
                <a:solidFill>
                  <a:srgbClr val="92D050"/>
                </a:solidFill>
              </a:rPr>
              <a:t>From Alice Oswald, ‘</a:t>
            </a:r>
            <a:r>
              <a:rPr lang="en-GB" dirty="0" err="1">
                <a:solidFill>
                  <a:srgbClr val="92D050"/>
                </a:solidFill>
              </a:rPr>
              <a:t>Dunt</a:t>
            </a:r>
            <a:r>
              <a:rPr lang="en-GB" dirty="0">
                <a:solidFill>
                  <a:srgbClr val="92D050"/>
                </a:solidFill>
              </a:rPr>
              <a:t>: a poem for a dried up river’</a:t>
            </a:r>
          </a:p>
          <a:p>
            <a:endParaRPr lang="en-GB" dirty="0"/>
          </a:p>
        </p:txBody>
      </p:sp>
    </p:spTree>
    <p:extLst>
      <p:ext uri="{BB962C8B-B14F-4D97-AF65-F5344CB8AC3E}">
        <p14:creationId xmlns:p14="http://schemas.microsoft.com/office/powerpoint/2010/main" val="3778149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5BBFC4-C75D-4996-BF1C-43BFC2F9D2AF}"/>
              </a:ext>
            </a:extLst>
          </p:cNvPr>
          <p:cNvSpPr>
            <a:spLocks noGrp="1"/>
          </p:cNvSpPr>
          <p:nvPr>
            <p:ph idx="1"/>
          </p:nvPr>
        </p:nvSpPr>
        <p:spPr>
          <a:xfrm>
            <a:off x="479376" y="2204864"/>
            <a:ext cx="10972800" cy="1368152"/>
          </a:xfrm>
        </p:spPr>
        <p:txBody>
          <a:bodyPr/>
          <a:lstStyle/>
          <a:p>
            <a:pPr marL="118872" indent="0" algn="ctr">
              <a:buNone/>
            </a:pPr>
            <a:r>
              <a:rPr lang="en-GB" dirty="0">
                <a:solidFill>
                  <a:schemeClr val="bg1"/>
                </a:solidFill>
                <a:latin typeface="+mj-lt"/>
              </a:rPr>
              <a:t>discussion</a:t>
            </a:r>
          </a:p>
        </p:txBody>
      </p:sp>
    </p:spTree>
    <p:extLst>
      <p:ext uri="{BB962C8B-B14F-4D97-AF65-F5344CB8AC3E}">
        <p14:creationId xmlns:p14="http://schemas.microsoft.com/office/powerpoint/2010/main" val="1704017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33537"/>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406698-713B-4934-907F-283D8E02704A}"/>
              </a:ext>
            </a:extLst>
          </p:cNvPr>
          <p:cNvSpPr>
            <a:spLocks noGrp="1"/>
          </p:cNvSpPr>
          <p:nvPr>
            <p:ph idx="1"/>
          </p:nvPr>
        </p:nvSpPr>
        <p:spPr/>
        <p:txBody>
          <a:bodyPr/>
          <a:lstStyle/>
          <a:p>
            <a:pPr marL="118872" indent="0" algn="ctr">
              <a:buNone/>
            </a:pPr>
            <a:r>
              <a:rPr lang="en-GB" sz="4400" dirty="0">
                <a:solidFill>
                  <a:srgbClr val="92D050"/>
                </a:solidFill>
                <a:latin typeface="+mj-lt"/>
              </a:rPr>
              <a:t>Travel writing </a:t>
            </a:r>
          </a:p>
          <a:p>
            <a:pPr marL="118872" indent="0">
              <a:buNone/>
            </a:pPr>
            <a:endParaRPr lang="en-GB" dirty="0">
              <a:solidFill>
                <a:schemeClr val="bg1"/>
              </a:solidFill>
            </a:endParaRPr>
          </a:p>
          <a:p>
            <a:pPr marL="118872" indent="0">
              <a:buNone/>
            </a:pPr>
            <a:endParaRPr lang="en-GB" dirty="0">
              <a:solidFill>
                <a:schemeClr val="bg1"/>
              </a:solidFill>
            </a:endParaRPr>
          </a:p>
          <a:p>
            <a:pPr marL="118872" indent="0" algn="ctr">
              <a:buNone/>
            </a:pPr>
            <a:r>
              <a:rPr lang="en-GB" sz="2800" dirty="0">
                <a:solidFill>
                  <a:schemeClr val="bg1"/>
                </a:solidFill>
              </a:rPr>
              <a:t>John Harrison, </a:t>
            </a:r>
            <a:r>
              <a:rPr lang="en-GB" sz="2800" i="1" dirty="0">
                <a:solidFill>
                  <a:schemeClr val="bg1"/>
                </a:solidFill>
              </a:rPr>
              <a:t>Cloud Road</a:t>
            </a:r>
            <a:r>
              <a:rPr lang="en-GB" sz="2800" dirty="0">
                <a:solidFill>
                  <a:schemeClr val="bg1"/>
                </a:solidFill>
              </a:rPr>
              <a:t>, Parthian, 2010</a:t>
            </a:r>
          </a:p>
          <a:p>
            <a:pPr marL="118872" indent="0" algn="ctr">
              <a:buNone/>
            </a:pPr>
            <a:endParaRPr lang="en-GB" sz="2800" dirty="0">
              <a:solidFill>
                <a:schemeClr val="bg1"/>
              </a:solidFill>
            </a:endParaRPr>
          </a:p>
          <a:p>
            <a:pPr marL="118872" indent="0" algn="ctr">
              <a:buNone/>
            </a:pPr>
            <a:r>
              <a:rPr lang="en-GB" sz="2800" dirty="0">
                <a:solidFill>
                  <a:schemeClr val="bg1"/>
                </a:solidFill>
              </a:rPr>
              <a:t>( Marco Polo – the exotic</a:t>
            </a:r>
          </a:p>
          <a:p>
            <a:pPr marL="118872" indent="0" algn="ctr">
              <a:buNone/>
            </a:pPr>
            <a:r>
              <a:rPr lang="en-GB" sz="2800" dirty="0">
                <a:solidFill>
                  <a:schemeClr val="bg1"/>
                </a:solidFill>
              </a:rPr>
              <a:t>George Burrows – the exotic at home)</a:t>
            </a:r>
          </a:p>
          <a:p>
            <a:pPr marL="118872" indent="0" algn="ctr">
              <a:buNone/>
            </a:pPr>
            <a:endParaRPr lang="en-GB" sz="2800" dirty="0">
              <a:solidFill>
                <a:schemeClr val="bg1"/>
              </a:solidFill>
            </a:endParaRPr>
          </a:p>
        </p:txBody>
      </p:sp>
    </p:spTree>
    <p:extLst>
      <p:ext uri="{BB962C8B-B14F-4D97-AF65-F5344CB8AC3E}">
        <p14:creationId xmlns:p14="http://schemas.microsoft.com/office/powerpoint/2010/main" val="6923125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ACA8D4-83F2-43AA-847B-0EF67A11F624}"/>
              </a:ext>
            </a:extLst>
          </p:cNvPr>
          <p:cNvSpPr>
            <a:spLocks noGrp="1"/>
          </p:cNvSpPr>
          <p:nvPr>
            <p:ph type="title"/>
          </p:nvPr>
        </p:nvSpPr>
        <p:spPr>
          <a:xfrm>
            <a:off x="5886375" y="620688"/>
            <a:ext cx="5610226" cy="1252728"/>
          </a:xfrm>
        </p:spPr>
        <p:txBody>
          <a:bodyPr/>
          <a:lstStyle/>
          <a:p>
            <a:r>
              <a:rPr lang="en-GB" dirty="0">
                <a:solidFill>
                  <a:schemeClr val="accent1">
                    <a:lumMod val="40000"/>
                    <a:lumOff val="60000"/>
                  </a:schemeClr>
                </a:solidFill>
              </a:rPr>
              <a:t>Marco polo</a:t>
            </a:r>
          </a:p>
        </p:txBody>
      </p:sp>
      <p:pic>
        <p:nvPicPr>
          <p:cNvPr id="1026" name="Picture 2" descr="The Travels">
            <a:extLst>
              <a:ext uri="{FF2B5EF4-FFF2-40B4-BE49-F238E27FC236}">
                <a16:creationId xmlns:a16="http://schemas.microsoft.com/office/drawing/2014/main" id="{BB77215F-8078-4841-82A6-DECA98EE0CE3}"/>
              </a:ext>
            </a:extLst>
          </p:cNvPr>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a:stretch/>
        </p:blipFill>
        <p:spPr bwMode="auto">
          <a:xfrm>
            <a:off x="407368" y="612791"/>
            <a:ext cx="4526327" cy="4968552"/>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The Silk Road Legacy - Marco!... Polo!...">
            <a:extLst>
              <a:ext uri="{FF2B5EF4-FFF2-40B4-BE49-F238E27FC236}">
                <a16:creationId xmlns:a16="http://schemas.microsoft.com/office/drawing/2014/main" id="{43DD1597-288E-4C90-90CC-330294D8CE3C}"/>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25000"/>
                    </a14:imgEffect>
                    <a14:imgEffect>
                      <a14:saturation sat="6600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5972175" y="2852936"/>
            <a:ext cx="5610225" cy="3133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03614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FD0615-CB12-4C9A-A27B-44C99A11CE1E}"/>
              </a:ext>
            </a:extLst>
          </p:cNvPr>
          <p:cNvSpPr>
            <a:spLocks noGrp="1"/>
          </p:cNvSpPr>
          <p:nvPr>
            <p:ph idx="1"/>
          </p:nvPr>
        </p:nvSpPr>
        <p:spPr>
          <a:xfrm>
            <a:off x="119336" y="116632"/>
            <a:ext cx="11881320" cy="6741368"/>
          </a:xfrm>
        </p:spPr>
        <p:txBody>
          <a:bodyPr>
            <a:normAutofit fontScale="92500" lnSpcReduction="10000"/>
          </a:bodyPr>
          <a:lstStyle/>
          <a:p>
            <a:pPr marL="118872" indent="0">
              <a:lnSpc>
                <a:spcPct val="120000"/>
              </a:lnSpc>
              <a:buNone/>
            </a:pPr>
            <a:r>
              <a:rPr lang="en-GB" sz="1600" dirty="0">
                <a:solidFill>
                  <a:schemeClr val="bg1"/>
                </a:solidFill>
              </a:rPr>
              <a:t>On the Sunday morning, as we sat at breakfast, we heard the noise of singing in the street; running to the window, </a:t>
            </a:r>
            <a:r>
              <a:rPr lang="en-GB" sz="1600" dirty="0">
                <a:solidFill>
                  <a:schemeClr val="accent1">
                    <a:lumMod val="40000"/>
                    <a:lumOff val="60000"/>
                  </a:schemeClr>
                </a:solidFill>
              </a:rPr>
              <a:t>we saw a number of people, bareheaded, from whose mouths the singing or psalmody proceeded.  These, on inquiry, we were informed, were Methodists, going about to raise recruits for a grand camp-meeting, which was to be held a little way out of the town.  We finished our breakfast, and at eleven attended divine service at the Cathedral.  The interior of this holy edifice was smooth and neat, strangely contrasting with its exterior, which was rough and weather-beaten.  We had decent places found us by a civil verger, who probably took us for what we were—decent country people.  We heard much fine chanting by the choir, and an admirable sermon, preached by a venerable prebend, on “Tares and Wheat.”</a:t>
            </a:r>
            <a:r>
              <a:rPr lang="en-GB" sz="1600" dirty="0">
                <a:solidFill>
                  <a:schemeClr val="bg1"/>
                </a:solidFill>
              </a:rPr>
              <a:t>  The congregation was numerous and attentive.  After service we returned to our inn, and at two o’clock dined.  During dinner our conversation ran almost entirely on the sermon, which we all agreed was one of the best sermons we had ever heard, and most singularly adapted to country people like ourselves, being on “Wheat and Tares.”  When dinner was over my wife and daughter repaired to the neighbouring church, and I went in quest of the camp-meeting, having a mighty desire to know what kind of a thing Methodism at Chester was.</a:t>
            </a:r>
          </a:p>
          <a:p>
            <a:pPr marL="118872" indent="0">
              <a:lnSpc>
                <a:spcPct val="120000"/>
              </a:lnSpc>
              <a:buNone/>
            </a:pPr>
            <a:endParaRPr lang="en-GB" sz="1600" dirty="0">
              <a:solidFill>
                <a:schemeClr val="bg1"/>
              </a:solidFill>
            </a:endParaRPr>
          </a:p>
          <a:p>
            <a:pPr marL="118872" indent="0">
              <a:lnSpc>
                <a:spcPct val="120000"/>
              </a:lnSpc>
              <a:buNone/>
            </a:pPr>
            <a:r>
              <a:rPr lang="en-GB" sz="1600" dirty="0">
                <a:solidFill>
                  <a:schemeClr val="accent1">
                    <a:lumMod val="40000"/>
                    <a:lumOff val="60000"/>
                  </a:schemeClr>
                </a:solidFill>
              </a:rPr>
              <a:t>I found about two thousand people gathered together in a field near the railroad station; a waggon stood under some green elms at one end of the field, in which were ten or a dozen men with the look of Methodist preachers; one of these was holding forth to the multitude when I arrived, but he presently sat down, I having, as I suppose, only come in time to hear the fag-end of his sermon.  Another succeeded him, who, after speaking for about half an hour, was succeeded by another.  All the discourses were vulgar and fanatical, and in some instances unintelligible at least to my ears.  </a:t>
            </a:r>
            <a:r>
              <a:rPr lang="en-GB" sz="1600" dirty="0">
                <a:solidFill>
                  <a:schemeClr val="bg1"/>
                </a:solidFill>
              </a:rPr>
              <a:t>There was plenty of vociferation, but not one single burst of eloquence.  Some of the assembly appeared to take considerable interest in what was said, and every now and then showed they did by devout hums and groans; but the generality evidently took little or none, staring about listlessly, or talking to one another.  Sometimes, when anything particularly low escaped from the mouth of the speaker, I heard exclamations of “how low! well, I think I could preach better than that,” and the like.  At length a man of about fifty, pock-broken and somewhat bald, began to speak: unlike the others who screamed, shouted, and seemed in earnest, he spoke in a dry, waggish style, which had all the coarseness and nothing of the cleverness of that of old Rowland Hill, whom I once heard.  After a great many jokes, some of them very poor, and others exceedingly thread-bare, on the folly of those who sell themselves to the Devil for a little temporary enjoyment, he introduced the subject of drunkenness, or rather drinking fermented liquors, which he seemed to consider the same thing; and many a sorry joke on the folly of drinking them did he crack, which some half-dozen amidst the concourse applauded.  </a:t>
            </a:r>
          </a:p>
        </p:txBody>
      </p:sp>
      <p:sp>
        <p:nvSpPr>
          <p:cNvPr id="5" name="TextBox 4">
            <a:extLst>
              <a:ext uri="{FF2B5EF4-FFF2-40B4-BE49-F238E27FC236}">
                <a16:creationId xmlns:a16="http://schemas.microsoft.com/office/drawing/2014/main" id="{4ED0C4BE-30C6-460D-AB0A-459C79A169B2}"/>
              </a:ext>
            </a:extLst>
          </p:cNvPr>
          <p:cNvSpPr txBox="1"/>
          <p:nvPr/>
        </p:nvSpPr>
        <p:spPr>
          <a:xfrm>
            <a:off x="5735960" y="2780928"/>
            <a:ext cx="6096000" cy="400110"/>
          </a:xfrm>
          <a:prstGeom prst="rect">
            <a:avLst/>
          </a:prstGeom>
          <a:noFill/>
        </p:spPr>
        <p:txBody>
          <a:bodyPr wrap="square">
            <a:spAutoFit/>
          </a:bodyPr>
          <a:lstStyle/>
          <a:p>
            <a:pPr algn="r"/>
            <a:r>
              <a:rPr lang="en-GB" sz="2000" b="1" dirty="0">
                <a:solidFill>
                  <a:srgbClr val="92D050"/>
                </a:solidFill>
                <a:latin typeface="+mj-lt"/>
              </a:rPr>
              <a:t>George Burrows </a:t>
            </a:r>
            <a:r>
              <a:rPr lang="en-GB" sz="2000" b="1" i="1" dirty="0">
                <a:solidFill>
                  <a:srgbClr val="92D050"/>
                </a:solidFill>
                <a:latin typeface="+mj-lt"/>
              </a:rPr>
              <a:t>Wild Wales  </a:t>
            </a:r>
            <a:r>
              <a:rPr lang="en-GB" sz="2000" b="1" dirty="0">
                <a:solidFill>
                  <a:srgbClr val="92D050"/>
                </a:solidFill>
                <a:latin typeface="+mj-lt"/>
              </a:rPr>
              <a:t>1854</a:t>
            </a:r>
          </a:p>
        </p:txBody>
      </p:sp>
    </p:spTree>
    <p:extLst>
      <p:ext uri="{BB962C8B-B14F-4D97-AF65-F5344CB8AC3E}">
        <p14:creationId xmlns:p14="http://schemas.microsoft.com/office/powerpoint/2010/main" val="4545144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AE4EC-A67E-4C66-8BE7-809DD87D4C59}"/>
              </a:ext>
            </a:extLst>
          </p:cNvPr>
          <p:cNvSpPr>
            <a:spLocks noGrp="1"/>
          </p:cNvSpPr>
          <p:nvPr>
            <p:ph type="title"/>
          </p:nvPr>
        </p:nvSpPr>
        <p:spPr>
          <a:xfrm>
            <a:off x="6240016" y="155448"/>
            <a:ext cx="5342384" cy="1252728"/>
          </a:xfrm>
        </p:spPr>
        <p:txBody>
          <a:bodyPr>
            <a:normAutofit/>
          </a:bodyPr>
          <a:lstStyle/>
          <a:p>
            <a:r>
              <a:rPr lang="en-GB" sz="3600" i="1" dirty="0">
                <a:solidFill>
                  <a:schemeClr val="accent1">
                    <a:lumMod val="40000"/>
                    <a:lumOff val="60000"/>
                  </a:schemeClr>
                </a:solidFill>
              </a:rPr>
              <a:t>Cloud road 1</a:t>
            </a:r>
          </a:p>
        </p:txBody>
      </p:sp>
      <p:pic>
        <p:nvPicPr>
          <p:cNvPr id="5" name="Picture 4">
            <a:extLst>
              <a:ext uri="{FF2B5EF4-FFF2-40B4-BE49-F238E27FC236}">
                <a16:creationId xmlns:a16="http://schemas.microsoft.com/office/drawing/2014/main" id="{3EB2899B-29E5-4C79-BD5F-AE39642CAF6A}"/>
              </a:ext>
            </a:extLst>
          </p:cNvPr>
          <p:cNvPicPr/>
          <p:nvPr/>
        </p:nvPicPr>
        <p:blipFill rotWithShape="1">
          <a:blip r:embed="rId2" cstate="print">
            <a:extLst>
              <a:ext uri="{28A0092B-C50C-407E-A947-70E740481C1C}">
                <a14:useLocalDpi xmlns:a14="http://schemas.microsoft.com/office/drawing/2010/main" val="0"/>
              </a:ext>
            </a:extLst>
          </a:blip>
          <a:srcRect/>
          <a:stretch/>
        </p:blipFill>
        <p:spPr bwMode="auto">
          <a:xfrm>
            <a:off x="374298" y="404664"/>
            <a:ext cx="5145638" cy="6297888"/>
          </a:xfrm>
          <a:prstGeom prst="rect">
            <a:avLst/>
          </a:prstGeom>
          <a:noFill/>
          <a:ln>
            <a:noFill/>
          </a:ln>
        </p:spPr>
      </p:pic>
      <p:pic>
        <p:nvPicPr>
          <p:cNvPr id="8" name="Picture 7">
            <a:extLst>
              <a:ext uri="{FF2B5EF4-FFF2-40B4-BE49-F238E27FC236}">
                <a16:creationId xmlns:a16="http://schemas.microsoft.com/office/drawing/2014/main" id="{6AE63566-E7C7-43A0-835F-4A909BB8B93A}"/>
              </a:ext>
            </a:extLst>
          </p:cNvPr>
          <p:cNvPicPr/>
          <p:nvPr/>
        </p:nvPicPr>
        <p:blipFill rotWithShape="1">
          <a:blip r:embed="rId3" cstate="print">
            <a:extLst>
              <a:ext uri="{28A0092B-C50C-407E-A947-70E740481C1C}">
                <a14:useLocalDpi xmlns:a14="http://schemas.microsoft.com/office/drawing/2010/main" val="0"/>
              </a:ext>
            </a:extLst>
          </a:blip>
          <a:srcRect/>
          <a:stretch/>
        </p:blipFill>
        <p:spPr bwMode="auto">
          <a:xfrm>
            <a:off x="5807968" y="1726443"/>
            <a:ext cx="5544616" cy="4608512"/>
          </a:xfrm>
          <a:prstGeom prst="rect">
            <a:avLst/>
          </a:prstGeom>
          <a:noFill/>
          <a:ln>
            <a:noFill/>
          </a:ln>
        </p:spPr>
      </p:pic>
    </p:spTree>
    <p:extLst>
      <p:ext uri="{BB962C8B-B14F-4D97-AF65-F5344CB8AC3E}">
        <p14:creationId xmlns:p14="http://schemas.microsoft.com/office/powerpoint/2010/main" val="28361076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22851F5-41D2-4329-897A-360821539274}"/>
              </a:ext>
            </a:extLst>
          </p:cNvPr>
          <p:cNvPicPr/>
          <p:nvPr/>
        </p:nvPicPr>
        <p:blipFill rotWithShape="1">
          <a:blip r:embed="rId2" cstate="print">
            <a:grayscl/>
            <a:extLst>
              <a:ext uri="{BEBA8EAE-BF5A-486C-A8C5-ECC9F3942E4B}">
                <a14:imgProps xmlns:a14="http://schemas.microsoft.com/office/drawing/2010/main">
                  <a14:imgLayer r:embed="rId3">
                    <a14:imgEffect>
                      <a14:sharpenSoften amount="25000"/>
                    </a14:imgEffect>
                    <a14:imgEffect>
                      <a14:saturation sat="300000"/>
                    </a14:imgEffect>
                  </a14:imgLayer>
                </a14:imgProps>
              </a:ext>
              <a:ext uri="{28A0092B-C50C-407E-A947-70E740481C1C}">
                <a14:useLocalDpi xmlns:a14="http://schemas.microsoft.com/office/drawing/2010/main" val="0"/>
              </a:ext>
            </a:extLst>
          </a:blip>
          <a:srcRect/>
          <a:stretch/>
        </p:blipFill>
        <p:spPr bwMode="auto">
          <a:xfrm rot="21442633">
            <a:off x="286640" y="598009"/>
            <a:ext cx="5401351" cy="4288662"/>
          </a:xfrm>
          <a:prstGeom prst="rect">
            <a:avLst/>
          </a:prstGeom>
          <a:noFill/>
          <a:ln>
            <a:noFill/>
          </a:ln>
          <a:extLst>
            <a:ext uri="{53640926-AAD7-44D8-BBD7-CCE9431645EC}">
              <a14:shadowObscured xmlns:a14="http://schemas.microsoft.com/office/drawing/2010/main"/>
            </a:ext>
          </a:extLst>
        </p:spPr>
      </p:pic>
      <p:pic>
        <p:nvPicPr>
          <p:cNvPr id="6" name="Picture 5">
            <a:extLst>
              <a:ext uri="{FF2B5EF4-FFF2-40B4-BE49-F238E27FC236}">
                <a16:creationId xmlns:a16="http://schemas.microsoft.com/office/drawing/2014/main" id="{04879478-7619-401F-87B5-6EA96E3D0EFD}"/>
              </a:ext>
            </a:extLst>
          </p:cNvPr>
          <p:cNvPicPr/>
          <p:nvPr/>
        </p:nvPicPr>
        <p:blipFill rotWithShape="1">
          <a:blip r:embed="rId4" cstate="print">
            <a:grayscl/>
            <a:extLst>
              <a:ext uri="{BEBA8EAE-BF5A-486C-A8C5-ECC9F3942E4B}">
                <a14:imgProps xmlns:a14="http://schemas.microsoft.com/office/drawing/2010/main">
                  <a14:imgLayer r:embed="rId5">
                    <a14:imgEffect>
                      <a14:sharpenSoften amount="25000"/>
                    </a14:imgEffect>
                    <a14:imgEffect>
                      <a14:saturation sat="200000"/>
                    </a14:imgEffect>
                  </a14:imgLayer>
                </a14:imgProps>
              </a:ext>
              <a:ext uri="{28A0092B-C50C-407E-A947-70E740481C1C}">
                <a14:useLocalDpi xmlns:a14="http://schemas.microsoft.com/office/drawing/2010/main" val="0"/>
              </a:ext>
            </a:extLst>
          </a:blip>
          <a:srcRect t="4268" b="-1936"/>
          <a:stretch/>
        </p:blipFill>
        <p:spPr bwMode="auto">
          <a:xfrm>
            <a:off x="6023992" y="2420888"/>
            <a:ext cx="5812852" cy="4281664"/>
          </a:xfrm>
          <a:prstGeom prst="rect">
            <a:avLst/>
          </a:prstGeom>
          <a:noFill/>
          <a:ln>
            <a:noFill/>
          </a:ln>
          <a:extLst>
            <a:ext uri="{53640926-AAD7-44D8-BBD7-CCE9431645EC}">
              <a14:shadowObscured xmlns:a14="http://schemas.microsoft.com/office/drawing/2010/main"/>
            </a:ext>
          </a:extLst>
        </p:spPr>
      </p:pic>
      <p:sp>
        <p:nvSpPr>
          <p:cNvPr id="7" name="Title 1">
            <a:extLst>
              <a:ext uri="{FF2B5EF4-FFF2-40B4-BE49-F238E27FC236}">
                <a16:creationId xmlns:a16="http://schemas.microsoft.com/office/drawing/2014/main" id="{46047540-396E-4ECF-A881-0A0AE93A0354}"/>
              </a:ext>
            </a:extLst>
          </p:cNvPr>
          <p:cNvSpPr>
            <a:spLocks noGrp="1"/>
          </p:cNvSpPr>
          <p:nvPr>
            <p:ph type="title"/>
          </p:nvPr>
        </p:nvSpPr>
        <p:spPr>
          <a:xfrm>
            <a:off x="6240016" y="155448"/>
            <a:ext cx="5342384" cy="1252728"/>
          </a:xfrm>
        </p:spPr>
        <p:txBody>
          <a:bodyPr>
            <a:normAutofit/>
          </a:bodyPr>
          <a:lstStyle/>
          <a:p>
            <a:r>
              <a:rPr lang="en-GB" sz="3600" i="1" dirty="0">
                <a:solidFill>
                  <a:schemeClr val="accent1">
                    <a:lumMod val="40000"/>
                    <a:lumOff val="60000"/>
                  </a:schemeClr>
                </a:solidFill>
              </a:rPr>
              <a:t>Cloud road 2</a:t>
            </a:r>
          </a:p>
        </p:txBody>
      </p:sp>
    </p:spTree>
    <p:extLst>
      <p:ext uri="{BB962C8B-B14F-4D97-AF65-F5344CB8AC3E}">
        <p14:creationId xmlns:p14="http://schemas.microsoft.com/office/powerpoint/2010/main" val="1291374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5BBFC4-C75D-4996-BF1C-43BFC2F9D2AF}"/>
              </a:ext>
            </a:extLst>
          </p:cNvPr>
          <p:cNvSpPr>
            <a:spLocks noGrp="1"/>
          </p:cNvSpPr>
          <p:nvPr>
            <p:ph idx="1"/>
          </p:nvPr>
        </p:nvSpPr>
        <p:spPr>
          <a:xfrm>
            <a:off x="479376" y="1772816"/>
            <a:ext cx="10972800" cy="2664296"/>
          </a:xfrm>
        </p:spPr>
        <p:txBody>
          <a:bodyPr>
            <a:normAutofit lnSpcReduction="10000"/>
          </a:bodyPr>
          <a:lstStyle/>
          <a:p>
            <a:pPr marL="118872" indent="0" algn="ctr">
              <a:buNone/>
            </a:pPr>
            <a:r>
              <a:rPr lang="en-GB" sz="4000" dirty="0">
                <a:solidFill>
                  <a:srgbClr val="92D050"/>
                </a:solidFill>
                <a:latin typeface="+mj-lt"/>
              </a:rPr>
              <a:t>Discussion</a:t>
            </a:r>
          </a:p>
          <a:p>
            <a:pPr marL="118872" indent="0" algn="ctr">
              <a:buNone/>
            </a:pPr>
            <a:endParaRPr lang="en-GB" dirty="0">
              <a:solidFill>
                <a:schemeClr val="bg1"/>
              </a:solidFill>
              <a:latin typeface="+mj-lt"/>
            </a:endParaRPr>
          </a:p>
          <a:p>
            <a:pPr marL="118872" indent="0" algn="ctr">
              <a:buNone/>
            </a:pPr>
            <a:endParaRPr lang="en-GB" dirty="0">
              <a:solidFill>
                <a:schemeClr val="bg1"/>
              </a:solidFill>
              <a:latin typeface="+mj-lt"/>
            </a:endParaRPr>
          </a:p>
          <a:p>
            <a:pPr marL="118872" indent="0" algn="ctr">
              <a:buNone/>
            </a:pPr>
            <a:endParaRPr lang="en-GB" dirty="0">
              <a:solidFill>
                <a:schemeClr val="bg1"/>
              </a:solidFill>
              <a:latin typeface="+mj-lt"/>
            </a:endParaRPr>
          </a:p>
          <a:p>
            <a:pPr marL="118872" indent="0" algn="ctr">
              <a:buNone/>
            </a:pPr>
            <a:r>
              <a:rPr lang="en-GB" dirty="0">
                <a:solidFill>
                  <a:schemeClr val="bg1"/>
                </a:solidFill>
                <a:latin typeface="+mj-lt"/>
              </a:rPr>
              <a:t>Whole module?</a:t>
            </a:r>
          </a:p>
        </p:txBody>
      </p:sp>
    </p:spTree>
    <p:extLst>
      <p:ext uri="{BB962C8B-B14F-4D97-AF65-F5344CB8AC3E}">
        <p14:creationId xmlns:p14="http://schemas.microsoft.com/office/powerpoint/2010/main" val="351180176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Custom 2">
      <a:majorFont>
        <a:latin typeface="Felix Titling"/>
        <a:ea typeface=""/>
        <a:cs typeface=""/>
      </a:majorFont>
      <a:minorFont>
        <a:latin typeface="Palatino Linotype"/>
        <a:ea typeface=""/>
        <a:cs typeface=""/>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5166</TotalTime>
  <Words>2482</Words>
  <Application>Microsoft Office PowerPoint</Application>
  <PresentationFormat>Widescreen</PresentationFormat>
  <Paragraphs>121</Paragraphs>
  <Slides>16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Alegreya Sans</vt:lpstr>
      <vt:lpstr>Arial</vt:lpstr>
      <vt:lpstr>Calibri</vt:lpstr>
      <vt:lpstr>Felix Titling</vt:lpstr>
      <vt:lpstr>Palatino Linotype</vt:lpstr>
      <vt:lpstr>Wingdings</vt:lpstr>
      <vt:lpstr>Wingdings 2</vt:lpstr>
      <vt:lpstr>Wingdings 3</vt:lpstr>
      <vt:lpstr>Module</vt:lpstr>
      <vt:lpstr>Writing water, writing forest, writing mountain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Marco polo</vt:lpstr>
      <vt:lpstr>PowerPoint Presentation</vt:lpstr>
      <vt:lpstr>Cloud road 1</vt:lpstr>
      <vt:lpstr>Cloud road 2</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CSEN 4011:WAYS OF READING</dc:title>
  <dc:creator>sh095</dc:creator>
  <cp:lastModifiedBy>Jeni Williams</cp:lastModifiedBy>
  <cp:revision>172</cp:revision>
  <dcterms:created xsi:type="dcterms:W3CDTF">2013-10-15T14:59:08Z</dcterms:created>
  <dcterms:modified xsi:type="dcterms:W3CDTF">2020-11-10T10:31:58Z</dcterms:modified>
</cp:coreProperties>
</file>