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60" r:id="rId1"/>
  </p:sldMasterIdLst>
  <p:notesMasterIdLst>
    <p:notesMasterId r:id="rId12"/>
  </p:notesMasterIdLst>
  <p:handoutMasterIdLst>
    <p:handoutMasterId r:id="rId13"/>
  </p:handoutMasterIdLst>
  <p:sldIdLst>
    <p:sldId id="326" r:id="rId2"/>
    <p:sldId id="314" r:id="rId3"/>
    <p:sldId id="316" r:id="rId4"/>
    <p:sldId id="321" r:id="rId5"/>
    <p:sldId id="322" r:id="rId6"/>
    <p:sldId id="323" r:id="rId7"/>
    <p:sldId id="324" r:id="rId8"/>
    <p:sldId id="325" r:id="rId9"/>
    <p:sldId id="256" r:id="rId10"/>
    <p:sldId id="308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808" userDrawn="1">
          <p15:clr>
            <a:srgbClr val="A4A3A4"/>
          </p15:clr>
        </p15:guide>
        <p15:guide id="2" pos="3384" userDrawn="1">
          <p15:clr>
            <a:srgbClr val="A4A3A4"/>
          </p15:clr>
        </p15:guide>
        <p15:guide id="3" orient="horz" pos="4056" userDrawn="1">
          <p15:clr>
            <a:srgbClr val="A4A3A4"/>
          </p15:clr>
        </p15:guide>
        <p15:guide id="4" orient="horz" pos="1488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24726"/>
    <a:srgbClr val="F5F5F5"/>
    <a:srgbClr val="FFFFFF"/>
    <a:srgbClr val="F3F2F1"/>
    <a:srgbClr val="404040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93" autoAdjust="0"/>
    <p:restoredTop sz="94616" autoAdjust="0"/>
  </p:normalViewPr>
  <p:slideViewPr>
    <p:cSldViewPr snapToGrid="0">
      <p:cViewPr varScale="1">
        <p:scale>
          <a:sx n="111" d="100"/>
          <a:sy n="111" d="100"/>
        </p:scale>
        <p:origin x="608" y="208"/>
      </p:cViewPr>
      <p:guideLst>
        <p:guide orient="horz" pos="2808"/>
        <p:guide pos="3384"/>
        <p:guide orient="horz" pos="4056"/>
        <p:guide orient="horz" pos="1488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 snapToGrid="0">
      <p:cViewPr varScale="1">
        <p:scale>
          <a:sx n="48" d="100"/>
          <a:sy n="48" d="100"/>
        </p:scale>
        <p:origin x="2684" y="3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3B3440B4-626E-4F3C-BAEA-93BE989AF48F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53A5570-8E4E-4AA9-B246-5A27A383B99F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54A69E4-EFBB-4687-8058-A94EE1B5781B}" type="datetimeFigureOut">
              <a:rPr lang="en-US" smtClean="0"/>
              <a:t>11/22/21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50D364A-9468-466A-ACCD-ABB3762BE8B0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9EF394-4AD6-48D1-9C4C-1B3D44BBF58E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2004FE7-BA7C-4FF4-9756-C6A1F2BCA37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097717397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E546B2-EB9C-4E9C-8793-C25F32D58B9A}" type="datetimeFigureOut">
              <a:rPr lang="en-US" smtClean="0"/>
              <a:t>11/22/21</a:t>
            </a:fld>
            <a:endParaRPr 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B83F1C3-4FA3-4491-97F4-43CA9C8BDFDF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63469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1">
            <a:extLst>
              <a:ext uri="{FF2B5EF4-FFF2-40B4-BE49-F238E27FC236}">
                <a16:creationId xmlns:a16="http://schemas.microsoft.com/office/drawing/2014/main" id="{4BF993BB-6145-4D1C-B438-D1350312F17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995" y="2548098"/>
            <a:ext cx="5878605" cy="1761805"/>
          </a:xfrm>
        </p:spPr>
        <p:txBody>
          <a:bodyPr anchor="b">
            <a:normAutofit/>
          </a:bodyPr>
          <a:lstStyle>
            <a:lvl1pPr>
              <a:defRPr sz="5000" b="0">
                <a:solidFill>
                  <a:schemeClr val="tx1"/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pic>
        <p:nvPicPr>
          <p:cNvPr id="5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0924F7AB-0386-4C0B-B9B7-D8E785EBF10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253792" y="138819"/>
            <a:ext cx="2369315" cy="867807"/>
          </a:xfrm>
          <a:prstGeom prst="rect">
            <a:avLst/>
          </a:prstGeom>
        </p:spPr>
      </p:pic>
      <p:sp>
        <p:nvSpPr>
          <p:cNvPr id="7" name="Picture Placeholder 6">
            <a:extLst>
              <a:ext uri="{FF2B5EF4-FFF2-40B4-BE49-F238E27FC236}">
                <a16:creationId xmlns:a16="http://schemas.microsoft.com/office/drawing/2014/main" id="{50EBEF97-3620-43B4-9D9A-099216F75396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6963441" y="1700048"/>
            <a:ext cx="4572000" cy="4572000"/>
          </a:xfrm>
          <a:solidFill>
            <a:schemeClr val="bg1">
              <a:lumMod val="95000"/>
            </a:schemeClr>
          </a:solidFill>
        </p:spPr>
        <p:txBody>
          <a:bodyPr/>
          <a:lstStyle>
            <a:lvl1pPr algn="ctr">
              <a:defRPr/>
            </a:lvl1pPr>
          </a:lstStyle>
          <a:p>
            <a:r>
              <a:rPr lang="en-US"/>
              <a:t>Click icon to add picture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185494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 hidden="1"/>
          <p:cNvSpPr/>
          <p:nvPr userDrawn="1"/>
        </p:nvSpPr>
        <p:spPr>
          <a:xfrm>
            <a:off x="256032" y="265176"/>
            <a:ext cx="11683049" cy="6332433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 anchorCtr="0"/>
          <a:lstStyle/>
          <a:p>
            <a:pPr algn="ctr"/>
            <a:endParaRPr lang="en-US" sz="1800" dirty="0"/>
          </a:p>
        </p:txBody>
      </p:sp>
      <p:sp>
        <p:nvSpPr>
          <p:cNvPr id="6" name="Date Placeholder 3"/>
          <p:cNvSpPr>
            <a:spLocks noGrp="1"/>
          </p:cNvSpPr>
          <p:nvPr>
            <p:ph type="dt" sz="half" idx="2"/>
          </p:nvPr>
        </p:nvSpPr>
        <p:spPr>
          <a:xfrm>
            <a:off x="539496" y="6203952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BEEBAAA-29B5-4AF5-BC5F-7E580C29002D}" type="datetimeFigureOut">
              <a:rPr lang="en-US" smtClean="0"/>
              <a:pPr/>
              <a:t>11/22/21</a:t>
            </a:fld>
            <a:endParaRPr lang="en-US" dirty="0"/>
          </a:p>
        </p:txBody>
      </p:sp>
      <p:sp>
        <p:nvSpPr>
          <p:cNvPr id="7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8200" y="62039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71926" y="6203952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860EDB8-5305-433F-BE41-D7A86D811DB3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0" name="Title 3">
            <a:extLst>
              <a:ext uri="{FF2B5EF4-FFF2-40B4-BE49-F238E27FC236}">
                <a16:creationId xmlns:a16="http://schemas.microsoft.com/office/drawing/2014/main" id="{AD72A3CF-7B92-425B-B6F6-280533A6D9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1208" y="448056"/>
            <a:ext cx="11214100" cy="555554"/>
          </a:xfrm>
        </p:spPr>
        <p:txBody>
          <a:bodyPr anchor="t" anchorCtr="0">
            <a:normAutofit/>
          </a:bodyPr>
          <a:lstStyle>
            <a:lvl1pPr>
              <a:defRPr sz="2800">
                <a:solidFill>
                  <a:schemeClr val="bg2">
                    <a:lumMod val="25000"/>
                  </a:schemeClr>
                </a:solidFill>
                <a:latin typeface="+mn-lt"/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Content Placeholder 2">
            <a:extLst>
              <a:ext uri="{FF2B5EF4-FFF2-40B4-BE49-F238E27FC236}">
                <a16:creationId xmlns:a16="http://schemas.microsoft.com/office/drawing/2014/main" id="{8731B2CC-46D6-41EE-AB20-C8DC7BA2142E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21208" y="1453896"/>
            <a:ext cx="4572000" cy="3977640"/>
          </a:xfr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00000"/>
              </a:lnSpc>
              <a:defRPr lang="en-US" sz="140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>
              <a:lnSpc>
                <a:spcPct val="100000"/>
              </a:lnSpc>
              <a:defRPr lang="en-US" sz="140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2pPr>
            <a:lvl3pPr>
              <a:lnSpc>
                <a:spcPct val="100000"/>
              </a:lnSpc>
              <a:defRPr lang="en-US" sz="140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3pPr>
            <a:lvl4pPr>
              <a:lnSpc>
                <a:spcPct val="100000"/>
              </a:lnSpc>
              <a:defRPr lang="en-US" sz="1400" smtClean="0">
                <a:solidFill>
                  <a:schemeClr val="tx1">
                    <a:lumMod val="75000"/>
                    <a:lumOff val="25000"/>
                  </a:schemeClr>
                </a:solidFill>
              </a:defRPr>
            </a:lvl4pPr>
            <a:lvl5pPr>
              <a:lnSpc>
                <a:spcPct val="100000"/>
              </a:lnSpc>
              <a:defRPr lang="en-US" sz="1400">
                <a:solidFill>
                  <a:schemeClr val="tx1">
                    <a:lumMod val="75000"/>
                    <a:lumOff val="25000"/>
                  </a:schemeClr>
                </a:solidFill>
              </a:defRPr>
            </a:lvl5pPr>
          </a:lstStyle>
          <a:p>
            <a:pPr marL="0" lvl="0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Click to edit Master text styles</a:t>
            </a:r>
          </a:p>
          <a:p>
            <a:pPr marL="0" lvl="1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Second level</a:t>
            </a:r>
          </a:p>
          <a:p>
            <a:pPr marL="0" lvl="2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Third level</a:t>
            </a:r>
          </a:p>
          <a:p>
            <a:pPr marL="0" lvl="3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Fourth level</a:t>
            </a:r>
          </a:p>
          <a:p>
            <a:pPr marL="0" lvl="4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Fifth level</a:t>
            </a:r>
            <a:endParaRPr lang="en-US" dirty="0"/>
          </a:p>
        </p:txBody>
      </p: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55A7CCC8-FE73-4ABC-8D86-F3BFA8F6A108}"/>
              </a:ext>
            </a:extLst>
          </p:cNvPr>
          <p:cNvCxnSpPr>
            <a:cxnSpLocks/>
          </p:cNvCxnSpPr>
          <p:nvPr userDrawn="1"/>
        </p:nvCxnSpPr>
        <p:spPr>
          <a:xfrm>
            <a:off x="533400" y="1104900"/>
            <a:ext cx="11119104" cy="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185836540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1032" userDrawn="1">
          <p15:clr>
            <a:srgbClr val="FBAE40"/>
          </p15:clr>
        </p15:guide>
        <p15:guide id="2" pos="336" userDrawn="1">
          <p15:clr>
            <a:srgbClr val="FBAE40"/>
          </p15:clr>
        </p15:guide>
      </p15:sldGuideLst>
    </p:ext>
  </p:extLs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 hidden="1"/>
          <p:cNvSpPr/>
          <p:nvPr userDrawn="1"/>
        </p:nvSpPr>
        <p:spPr>
          <a:xfrm>
            <a:off x="254951" y="262784"/>
            <a:ext cx="11683049" cy="6332433"/>
          </a:xfrm>
          <a:prstGeom prst="rect">
            <a:avLst/>
          </a:prstGeom>
          <a:solidFill>
            <a:srgbClr val="F5F5F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/>
          </a:p>
        </p:txBody>
      </p:sp>
      <p:sp>
        <p:nvSpPr>
          <p:cNvPr id="10" name="Rectangle 9" hidden="1"/>
          <p:cNvSpPr/>
          <p:nvPr userDrawn="1"/>
        </p:nvSpPr>
        <p:spPr bwMode="blackWhite">
          <a:xfrm>
            <a:off x="254950" y="262784"/>
            <a:ext cx="11682101" cy="2072643"/>
          </a:xfrm>
          <a:prstGeom prst="rect">
            <a:avLst/>
          </a:prstGeom>
          <a:solidFill>
            <a:srgbClr val="D2472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800" dirty="0"/>
          </a:p>
        </p:txBody>
      </p:sp>
      <p:sp>
        <p:nvSpPr>
          <p:cNvPr id="8" name="Content Placeholder 6">
            <a:extLst>
              <a:ext uri="{FF2B5EF4-FFF2-40B4-BE49-F238E27FC236}">
                <a16:creationId xmlns:a16="http://schemas.microsoft.com/office/drawing/2014/main" id="{88BDE82E-2197-4E58-98F3-0223BAA9F844}"/>
              </a:ext>
            </a:extLst>
          </p:cNvPr>
          <p:cNvSpPr>
            <a:spLocks noGrp="1"/>
          </p:cNvSpPr>
          <p:nvPr>
            <p:ph sz="quarter" idx="13"/>
          </p:nvPr>
        </p:nvSpPr>
        <p:spPr>
          <a:xfrm>
            <a:off x="521208" y="2560320"/>
            <a:ext cx="9445752" cy="3977640"/>
          </a:xfrm>
        </p:spPr>
        <p:txBody>
          <a:bodyPr vert="horz" lIns="91440" tIns="45720" rIns="91440" bIns="45720" rtlCol="0">
            <a:normAutofit/>
          </a:bodyPr>
          <a:lstStyle>
            <a:lvl1pPr>
              <a:lnSpc>
                <a:spcPct val="100000"/>
              </a:lnSpc>
              <a:defRPr lang="en-US" sz="24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1pPr>
            <a:lvl2pPr>
              <a:lnSpc>
                <a:spcPct val="100000"/>
              </a:lnSpc>
              <a:defRPr lang="en-US" sz="1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2pPr>
            <a:lvl3pPr>
              <a:lnSpc>
                <a:spcPct val="100000"/>
              </a:lnSpc>
              <a:defRPr lang="en-US" sz="1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3pPr>
            <a:lvl4pPr>
              <a:lnSpc>
                <a:spcPct val="100000"/>
              </a:lnSpc>
              <a:defRPr lang="en-US" sz="1400" dirty="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4pPr>
            <a:lvl5pPr>
              <a:lnSpc>
                <a:spcPct val="100000"/>
              </a:lnSpc>
              <a:defRPr lang="en-US" sz="1400" dirty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</a:defRPr>
            </a:lvl5pPr>
          </a:lstStyle>
          <a:p>
            <a:pPr marL="0" lvl="0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Click to edit Master text styles</a:t>
            </a:r>
          </a:p>
          <a:p>
            <a:pPr marL="0" lvl="1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Second level</a:t>
            </a:r>
          </a:p>
          <a:p>
            <a:pPr marL="0" lvl="2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Third level</a:t>
            </a:r>
          </a:p>
          <a:p>
            <a:pPr marL="0" lvl="3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Fourth level</a:t>
            </a:r>
          </a:p>
          <a:p>
            <a:pPr marL="0" lvl="4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</a:pPr>
            <a:r>
              <a:rPr lang="en-US"/>
              <a:t>Fifth level</a:t>
            </a:r>
            <a:endParaRPr lang="en-US" dirty="0"/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2E99696F-F8D9-451A-9677-E005032B6302}"/>
              </a:ext>
            </a:extLst>
          </p:cNvPr>
          <p:cNvCxnSpPr>
            <a:cxnSpLocks/>
          </p:cNvCxnSpPr>
          <p:nvPr userDrawn="1"/>
        </p:nvCxnSpPr>
        <p:spPr>
          <a:xfrm>
            <a:off x="533400" y="1104900"/>
            <a:ext cx="11119104" cy="0"/>
          </a:xfrm>
          <a:prstGeom prst="line">
            <a:avLst/>
          </a:prstGeom>
          <a:ln w="254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3565553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58D0F-06C2-42ED-B76A-32556DCC40E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B3A532B-5A33-4EFF-B932-14CE44BA46B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AC577ED-633A-47EF-9379-3A58E210521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CC1729-8208-4FFE-94C9-868871018AAC}" type="datetimeFigureOut">
              <a:rPr lang="en-GB" smtClean="0"/>
              <a:t>22/11/2021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FB7B6F-793D-4053-919E-EBFD32B304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260AC39-D64F-46F3-9F1A-CD5013DA16B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F2D5017-739E-42C0-B375-FE72A1EB75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607624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5" Type="http://schemas.openxmlformats.org/officeDocument/2006/relationships/theme" Target="../theme/theme1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21208" y="448056"/>
            <a:ext cx="6876288" cy="64008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9496" y="1435608"/>
            <a:ext cx="4416552" cy="39776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39496" y="6203952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8BEEBAAA-29B5-4AF5-BC5F-7E580C29002D}" type="datetimeFigureOut">
              <a:rPr lang="en-US" smtClean="0"/>
              <a:pPr/>
              <a:t>11/22/21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8200" y="6203952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375904" y="6203952"/>
            <a:ext cx="3276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fld id="{9860EDB8-5305-433F-BE41-D7A86D811DB3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4675494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</p:sldLayoutIdLst>
  <p:txStyles>
    <p:titleStyle>
      <a:lvl1pPr algn="l" defTabSz="914400" rtl="0" eaLnBrk="1" latinLnBrk="0" hangingPunct="1">
        <a:spcBef>
          <a:spcPct val="0"/>
        </a:spcBef>
        <a:buNone/>
        <a:defRPr sz="28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Tx/>
        <a:buNone/>
        <a:defRPr lang="en-US" sz="1200" kern="1200" dirty="0">
          <a:solidFill>
            <a:schemeClr val="tx1"/>
          </a:solidFill>
          <a:latin typeface="+mn-lt"/>
          <a:ea typeface="+mn-ea"/>
          <a:cs typeface="+mn-cs"/>
        </a:defRPr>
      </a:lvl1pPr>
      <a:lvl2pPr marL="2286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4pPr>
      <a:lvl5pPr marL="16002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5pPr>
      <a:lvl6pPr marL="20574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6pPr>
      <a:lvl7pPr marL="25146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7pPr>
      <a:lvl8pPr marL="2971800" indent="-228600" algn="l" defTabSz="914400" rtl="0" eaLnBrk="1" latinLnBrk="0" hangingPunct="1">
        <a:lnSpc>
          <a:spcPct val="150000"/>
        </a:lnSpc>
        <a:spcBef>
          <a:spcPts val="1000"/>
        </a:spcBef>
        <a:spcAft>
          <a:spcPts val="1200"/>
        </a:spcAft>
        <a:buFont typeface="Arial" panose="020B0604020202020204" pitchFamily="34" charset="0"/>
        <a:buChar char="•"/>
        <a:defRPr lang="en-US" sz="1200" kern="1200" dirty="0" smtClean="0">
          <a:solidFill>
            <a:schemeClr val="tx1"/>
          </a:solidFill>
          <a:latin typeface="+mn-lt"/>
          <a:ea typeface="+mn-ea"/>
          <a:cs typeface="+mn-cs"/>
        </a:defRPr>
      </a:lvl8pPr>
      <a:lvl9pPr marL="3429000" indent="-228600" algn="l" defTabSz="914400" rtl="0" eaLnBrk="1" latinLnBrk="0" hangingPunct="1">
        <a:lnSpc>
          <a:spcPct val="90000"/>
        </a:lnSpc>
        <a:spcBef>
          <a:spcPct val="30000"/>
        </a:spcBef>
        <a:buFont typeface="Arial" panose="020B0604020202020204" pitchFamily="34" charset="0"/>
        <a:buNone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FBE055E-7B30-D04F-89F3-AB64E37073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56DA08-4280-894E-BEA9-0731A1453733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21208" y="1453896"/>
            <a:ext cx="11670792" cy="5108950"/>
          </a:xfrm>
        </p:spPr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Programme: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Certificate in Higher Education Skills for the Workplace 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Module: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Effective Team Working and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Communikation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 Name: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Marek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Czeslaw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2000" dirty="0" err="1">
                <a:latin typeface="Arial" panose="020B0604020202020204" pitchFamily="34" charset="0"/>
                <a:cs typeface="Arial" panose="020B0604020202020204" pitchFamily="34" charset="0"/>
              </a:rPr>
              <a:t>Florek</a:t>
            </a:r>
            <a:endParaRPr lang="en-GB" sz="2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Student ID: 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2025556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Module Code: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BMSW 4002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Assignment Title: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Presentation- Strategies for Effective Communication in a Business Setting</a:t>
            </a:r>
          </a:p>
          <a:p>
            <a:pPr>
              <a:lnSpc>
                <a:spcPct val="150000"/>
              </a:lnSpc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Lecture’s name: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 Eric Osei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9706679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>
            <a:extLst>
              <a:ext uri="{FF2B5EF4-FFF2-40B4-BE49-F238E27FC236}">
                <a16:creationId xmlns:a16="http://schemas.microsoft.com/office/drawing/2014/main" id="{7D01B00E-6157-49BF-95B8-AFF5AAF3C7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5995" y="2548098"/>
            <a:ext cx="11746005" cy="1761805"/>
          </a:xfrm>
        </p:spPr>
        <p:txBody>
          <a:bodyPr>
            <a:normAutofit/>
          </a:bodyPr>
          <a:lstStyle/>
          <a:p>
            <a:pPr algn="r"/>
            <a:r>
              <a:rPr lang="en-GB" sz="5000" dirty="0"/>
              <a:t>Strategies for Effective Communication in The Hershey Company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8685269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521207" y="448056"/>
            <a:ext cx="6877119" cy="640080"/>
          </a:xfrm>
        </p:spPr>
        <p:txBody>
          <a:bodyPr/>
          <a:lstStyle/>
          <a:p>
            <a:r>
              <a:rPr lang="en-US" dirty="0">
                <a:latin typeface="+mn-lt"/>
                <a:cs typeface="Segoe UI Light" panose="020B0502040204020203" pitchFamily="34" charset="0"/>
              </a:rPr>
              <a:t>Introduction</a:t>
            </a:r>
          </a:p>
        </p:txBody>
      </p: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39AA6535-7FDE-4B2D-B92F-5C3C5876E846}"/>
              </a:ext>
            </a:extLst>
          </p:cNvPr>
          <p:cNvSpPr>
            <a:spLocks noGrp="1"/>
          </p:cNvSpPr>
          <p:nvPr>
            <p:ph sz="quarter" idx="4294967295"/>
          </p:nvPr>
        </p:nvSpPr>
        <p:spPr>
          <a:xfrm>
            <a:off x="539495" y="1453895"/>
            <a:ext cx="10357804" cy="1532585"/>
          </a:xfrm>
        </p:spPr>
        <p:txBody>
          <a:bodyPr>
            <a:noAutofit/>
          </a:bodyPr>
          <a:lstStyle/>
          <a:p>
            <a:pPr algn="just"/>
            <a:r>
              <a:rPr lang="en-GB" sz="1800" dirty="0">
                <a:cs typeface="Segoe UI" panose="020B0502040204020203" pitchFamily="34" charset="0"/>
              </a:rPr>
              <a:t>External communication encompasses all interactions between a corporation and its external stakeholders, which may include consumers, vendors, middlemen, shareholders, or the general public. </a:t>
            </a:r>
            <a:endParaRPr lang="en-US" sz="1800" dirty="0">
              <a:cs typeface="Segoe UI" panose="020B0502040204020203" pitchFamily="34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D720034-8FD4-41EB-99AA-8958B57935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08101" y="2986480"/>
            <a:ext cx="3184016" cy="1006701"/>
          </a:xfrm>
          <a:prstGeom prst="rect">
            <a:avLst/>
          </a:prstGeom>
        </p:spPr>
      </p:pic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82C00183-F9B5-401D-A4E9-1DE3FF0AEF95}"/>
              </a:ext>
            </a:extLst>
          </p:cNvPr>
          <p:cNvSpPr/>
          <p:nvPr/>
        </p:nvSpPr>
        <p:spPr>
          <a:xfrm>
            <a:off x="2000774" y="4723002"/>
            <a:ext cx="1149292" cy="545285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>
                <a:ea typeface="Calibri" panose="020F0502020204030204" pitchFamily="34" charset="0"/>
              </a:rPr>
              <a:t>189</a:t>
            </a:r>
            <a:r>
              <a:rPr lang="en-US" sz="2400" dirty="0">
                <a:ea typeface="Calibri" panose="020F0502020204030204" pitchFamily="34" charset="0"/>
              </a:rPr>
              <a:t>4</a:t>
            </a:r>
            <a:endParaRPr lang="en-GB" sz="2400" dirty="0">
              <a:ea typeface="Calibri" panose="020F0502020204030204" pitchFamily="34" charset="0"/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699303AA-54A4-4C1B-B48A-FD987B81D285}"/>
              </a:ext>
            </a:extLst>
          </p:cNvPr>
          <p:cNvSpPr/>
          <p:nvPr/>
        </p:nvSpPr>
        <p:spPr>
          <a:xfrm>
            <a:off x="1459684" y="5268287"/>
            <a:ext cx="2231472" cy="545285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Established</a:t>
            </a:r>
            <a:endParaRPr lang="en-US" dirty="0"/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E9F8A5A4-409E-45BE-AEB6-750A2BD603D8}"/>
              </a:ext>
            </a:extLst>
          </p:cNvPr>
          <p:cNvSpPr/>
          <p:nvPr/>
        </p:nvSpPr>
        <p:spPr>
          <a:xfrm>
            <a:off x="8277137" y="4723002"/>
            <a:ext cx="1149292" cy="545285"/>
          </a:xfrm>
          <a:prstGeom prst="round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sz="2400" dirty="0">
                <a:ea typeface="Calibri" panose="020F0502020204030204" pitchFamily="34" charset="0"/>
              </a:rPr>
              <a:t>40%</a:t>
            </a:r>
          </a:p>
        </p:txBody>
      </p:sp>
      <p:sp>
        <p:nvSpPr>
          <p:cNvPr id="15" name="Rectangle: Rounded Corners 14">
            <a:extLst>
              <a:ext uri="{FF2B5EF4-FFF2-40B4-BE49-F238E27FC236}">
                <a16:creationId xmlns:a16="http://schemas.microsoft.com/office/drawing/2014/main" id="{C3A9744B-85AA-4DF5-BDD7-8E8FA3BF2115}"/>
              </a:ext>
            </a:extLst>
          </p:cNvPr>
          <p:cNvSpPr/>
          <p:nvPr/>
        </p:nvSpPr>
        <p:spPr>
          <a:xfrm>
            <a:off x="7736047" y="5268287"/>
            <a:ext cx="2231472" cy="545285"/>
          </a:xfrm>
          <a:prstGeom prst="roundRect">
            <a:avLst/>
          </a:prstGeom>
        </p:spPr>
        <p:style>
          <a:lnRef idx="2">
            <a:schemeClr val="accent2"/>
          </a:lnRef>
          <a:fillRef idx="1">
            <a:schemeClr val="lt1"/>
          </a:fillRef>
          <a:effectRef idx="0">
            <a:schemeClr val="accent2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GB" dirty="0"/>
              <a:t>Market Share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94327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521207" y="448056"/>
            <a:ext cx="6877119" cy="640080"/>
          </a:xfrm>
        </p:spPr>
        <p:txBody>
          <a:bodyPr>
            <a:noAutofit/>
          </a:bodyPr>
          <a:lstStyle/>
          <a:p>
            <a:r>
              <a:rPr lang="en-US" dirty="0">
                <a:cs typeface="Segoe UI Light" panose="020B0502040204020203" pitchFamily="34" charset="0"/>
              </a:rPr>
              <a:t>Models of Communication</a:t>
            </a:r>
            <a:endParaRPr lang="en-US" dirty="0">
              <a:latin typeface="+mn-lt"/>
              <a:cs typeface="Segoe UI Light" panose="020B0502040204020203" pitchFamily="34" charset="0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8ADABCA7-7AB1-40C1-BD42-F43BCA3850AA}"/>
              </a:ext>
            </a:extLst>
          </p:cNvPr>
          <p:cNvGrpSpPr/>
          <p:nvPr/>
        </p:nvGrpSpPr>
        <p:grpSpPr>
          <a:xfrm>
            <a:off x="0" y="1280261"/>
            <a:ext cx="4855711" cy="2615558"/>
            <a:chOff x="173488" y="2818700"/>
            <a:chExt cx="4855711" cy="3033460"/>
          </a:xfrm>
        </p:grpSpPr>
        <p:grpSp>
          <p:nvGrpSpPr>
            <p:cNvPr id="7" name="Group 6">
              <a:extLst>
                <a:ext uri="{FF2B5EF4-FFF2-40B4-BE49-F238E27FC236}">
                  <a16:creationId xmlns:a16="http://schemas.microsoft.com/office/drawing/2014/main" id="{71A09667-5BC9-4057-A409-D4612684E2A5}"/>
                </a:ext>
              </a:extLst>
            </p:cNvPr>
            <p:cNvGrpSpPr/>
            <p:nvPr/>
          </p:nvGrpSpPr>
          <p:grpSpPr>
            <a:xfrm>
              <a:off x="173488" y="2818700"/>
              <a:ext cx="4855711" cy="3033460"/>
              <a:chOff x="173489" y="2818700"/>
              <a:chExt cx="4826350" cy="2978791"/>
            </a:xfrm>
          </p:grpSpPr>
          <p:pic>
            <p:nvPicPr>
              <p:cNvPr id="4" name="Picture 3">
                <a:extLst>
                  <a:ext uri="{FF2B5EF4-FFF2-40B4-BE49-F238E27FC236}">
                    <a16:creationId xmlns:a16="http://schemas.microsoft.com/office/drawing/2014/main" id="{1A650568-4921-40D8-AFD4-5FE7CD90D6C8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/>
              <a:stretch>
                <a:fillRect/>
              </a:stretch>
            </p:blipFill>
            <p:spPr>
              <a:xfrm>
                <a:off x="173489" y="2818700"/>
                <a:ext cx="4826350" cy="2978791"/>
              </a:xfrm>
              <a:prstGeom prst="rect">
                <a:avLst/>
              </a:prstGeom>
            </p:spPr>
          </p:pic>
          <p:sp>
            <p:nvSpPr>
              <p:cNvPr id="5" name="Arrow: Right 4">
                <a:extLst>
                  <a:ext uri="{FF2B5EF4-FFF2-40B4-BE49-F238E27FC236}">
                    <a16:creationId xmlns:a16="http://schemas.microsoft.com/office/drawing/2014/main" id="{D3220706-3DC9-4A5A-A33C-B6199B4AED0C}"/>
                  </a:ext>
                </a:extLst>
              </p:cNvPr>
              <p:cNvSpPr/>
              <p:nvPr/>
            </p:nvSpPr>
            <p:spPr>
              <a:xfrm>
                <a:off x="398681" y="3261310"/>
                <a:ext cx="776327" cy="365760"/>
              </a:xfrm>
              <a:prstGeom prst="rightArrow">
                <a:avLst>
                  <a:gd name="adj1" fmla="val 45007"/>
                  <a:gd name="adj2" fmla="val 99193"/>
                </a:avLst>
              </a:prstGeom>
            </p:spPr>
            <p:style>
              <a:lnRef idx="2">
                <a:schemeClr val="dk1">
                  <a:shade val="50000"/>
                </a:schemeClr>
              </a:lnRef>
              <a:fillRef idx="1">
                <a:schemeClr val="dk1"/>
              </a:fillRef>
              <a:effectRef idx="0">
                <a:schemeClr val="dk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r>
                  <a:rPr lang="en-GB" sz="1000" spc="30" dirty="0">
                    <a:solidFill>
                      <a:schemeClr val="bg2">
                        <a:lumMod val="90000"/>
                      </a:schemeClr>
                    </a:solidFill>
                    <a:latin typeface="Agency FB" panose="020B0503020202020204" pitchFamily="34" charset="0"/>
                  </a:rPr>
                  <a:t>Hersh</a:t>
                </a:r>
                <a:r>
                  <a:rPr lang="en-GB" sz="800" spc="30" dirty="0">
                    <a:solidFill>
                      <a:schemeClr val="bg2">
                        <a:lumMod val="90000"/>
                      </a:schemeClr>
                    </a:solidFill>
                    <a:latin typeface="Agency FB" panose="020B0503020202020204" pitchFamily="34" charset="0"/>
                  </a:rPr>
                  <a:t>e</a:t>
                </a:r>
                <a:r>
                  <a:rPr lang="en-GB" sz="1000" spc="30" dirty="0">
                    <a:solidFill>
                      <a:schemeClr val="bg2">
                        <a:lumMod val="90000"/>
                      </a:schemeClr>
                    </a:solidFill>
                    <a:latin typeface="Agency FB" panose="020B0503020202020204" pitchFamily="34" charset="0"/>
                  </a:rPr>
                  <a:t>y</a:t>
                </a:r>
                <a:endParaRPr lang="en-US" sz="1000" spc="30" dirty="0">
                  <a:solidFill>
                    <a:schemeClr val="bg2">
                      <a:lumMod val="90000"/>
                    </a:schemeClr>
                  </a:solidFill>
                  <a:latin typeface="Agency FB" panose="020B0503020202020204" pitchFamily="34" charset="0"/>
                </a:endParaRPr>
              </a:p>
            </p:txBody>
          </p:sp>
        </p:grpSp>
        <p:sp>
          <p:nvSpPr>
            <p:cNvPr id="11" name="Arrow: Right 10">
              <a:extLst>
                <a:ext uri="{FF2B5EF4-FFF2-40B4-BE49-F238E27FC236}">
                  <a16:creationId xmlns:a16="http://schemas.microsoft.com/office/drawing/2014/main" id="{264921B4-B41B-4BB9-954C-1CAD50EE11C1}"/>
                </a:ext>
              </a:extLst>
            </p:cNvPr>
            <p:cNvSpPr/>
            <p:nvPr/>
          </p:nvSpPr>
          <p:spPr>
            <a:xfrm>
              <a:off x="4023360" y="3269433"/>
              <a:ext cx="781050" cy="372473"/>
            </a:xfrm>
            <a:prstGeom prst="rightArrow">
              <a:avLst>
                <a:gd name="adj1" fmla="val 49099"/>
                <a:gd name="adj2" fmla="val 99193"/>
              </a:avLst>
            </a:prstGeom>
          </p:spPr>
          <p:style>
            <a:lnRef idx="2">
              <a:schemeClr val="dk1">
                <a:shade val="50000"/>
              </a:schemeClr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800" spc="30" dirty="0">
                  <a:solidFill>
                    <a:schemeClr val="bg2">
                      <a:lumMod val="90000"/>
                    </a:schemeClr>
                  </a:solidFill>
                  <a:latin typeface="Agency FB" panose="020B0503020202020204" pitchFamily="34" charset="0"/>
                </a:rPr>
                <a:t>Consumer</a:t>
              </a:r>
              <a:endParaRPr lang="en-US" sz="800" spc="30" dirty="0">
                <a:solidFill>
                  <a:schemeClr val="bg2">
                    <a:lumMod val="90000"/>
                  </a:schemeClr>
                </a:solidFill>
                <a:latin typeface="Agency FB" panose="020B0503020202020204" pitchFamily="34" charset="0"/>
              </a:endParaRPr>
            </a:p>
          </p:txBody>
        </p:sp>
      </p:grpSp>
      <p:grpSp>
        <p:nvGrpSpPr>
          <p:cNvPr id="20" name="Group 19">
            <a:extLst>
              <a:ext uri="{FF2B5EF4-FFF2-40B4-BE49-F238E27FC236}">
                <a16:creationId xmlns:a16="http://schemas.microsoft.com/office/drawing/2014/main" id="{0B6CD8B6-341B-4CEE-8B1D-EBAC56A669BB}"/>
              </a:ext>
            </a:extLst>
          </p:cNvPr>
          <p:cNvGrpSpPr/>
          <p:nvPr/>
        </p:nvGrpSpPr>
        <p:grpSpPr>
          <a:xfrm>
            <a:off x="5539972" y="1280261"/>
            <a:ext cx="6331222" cy="2382418"/>
            <a:chOff x="5539972" y="1280261"/>
            <a:chExt cx="6331222" cy="2382418"/>
          </a:xfrm>
        </p:grpSpPr>
        <p:pic>
          <p:nvPicPr>
            <p:cNvPr id="13" name="Picture 12">
              <a:extLst>
                <a:ext uri="{FF2B5EF4-FFF2-40B4-BE49-F238E27FC236}">
                  <a16:creationId xmlns:a16="http://schemas.microsoft.com/office/drawing/2014/main" id="{877804E3-9EFA-4B08-BB19-A20DA960CEBB}"/>
                </a:ext>
              </a:extLst>
            </p:cNvPr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6739623" y="1280261"/>
              <a:ext cx="3931920" cy="2005584"/>
            </a:xfrm>
            <a:prstGeom prst="rect">
              <a:avLst/>
            </a:prstGeom>
          </p:spPr>
        </p:pic>
        <p:sp>
          <p:nvSpPr>
            <p:cNvPr id="14" name="Arrow: Right 13">
              <a:extLst>
                <a:ext uri="{FF2B5EF4-FFF2-40B4-BE49-F238E27FC236}">
                  <a16:creationId xmlns:a16="http://schemas.microsoft.com/office/drawing/2014/main" id="{708C4182-407E-4CF9-9AC7-DE9A9BD621FC}"/>
                </a:ext>
              </a:extLst>
            </p:cNvPr>
            <p:cNvSpPr/>
            <p:nvPr/>
          </p:nvSpPr>
          <p:spPr>
            <a:xfrm>
              <a:off x="5539972" y="2078521"/>
              <a:ext cx="1199651" cy="640080"/>
            </a:xfrm>
            <a:prstGeom prst="rightArrow">
              <a:avLst/>
            </a:prstGeom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r>
                <a:rPr lang="en-GB" sz="1400" dirty="0"/>
                <a:t>Hershey</a:t>
              </a:r>
              <a:endParaRPr lang="en-US" sz="1400" dirty="0"/>
            </a:p>
          </p:txBody>
        </p:sp>
        <p:sp>
          <p:nvSpPr>
            <p:cNvPr id="16" name="Arrow: Right 15">
              <a:extLst>
                <a:ext uri="{FF2B5EF4-FFF2-40B4-BE49-F238E27FC236}">
                  <a16:creationId xmlns:a16="http://schemas.microsoft.com/office/drawing/2014/main" id="{9D505D43-3166-450C-BF4A-1081EAB4EC89}"/>
                </a:ext>
              </a:extLst>
            </p:cNvPr>
            <p:cNvSpPr/>
            <p:nvPr/>
          </p:nvSpPr>
          <p:spPr>
            <a:xfrm flipH="1">
              <a:off x="10671543" y="2050361"/>
              <a:ext cx="1199651" cy="640080"/>
            </a:xfrm>
            <a:prstGeom prst="rightArrow">
              <a:avLst/>
            </a:prstGeom>
          </p:spPr>
          <p:style>
            <a:lnRef idx="2">
              <a:schemeClr val="accent6">
                <a:shade val="50000"/>
              </a:schemeClr>
            </a:lnRef>
            <a:fillRef idx="1">
              <a:schemeClr val="accent6"/>
            </a:fillRef>
            <a:effectRef idx="0">
              <a:schemeClr val="accent6"/>
            </a:effectRef>
            <a:fontRef idx="minor">
              <a:schemeClr val="lt1"/>
            </a:fontRef>
          </p:style>
          <p:txBody>
            <a:bodyPr vert="horz" lIns="90000" rtlCol="0" anchor="ctr"/>
            <a:lstStyle/>
            <a:p>
              <a:pPr algn="ctr"/>
              <a:r>
                <a:rPr lang="en-GB" sz="1200" dirty="0"/>
                <a:t>Consumer</a:t>
              </a:r>
              <a:endParaRPr lang="en-US" sz="1200" dirty="0"/>
            </a:p>
          </p:txBody>
        </p:sp>
        <p:sp>
          <p:nvSpPr>
            <p:cNvPr id="18" name="TextBox 17">
              <a:extLst>
                <a:ext uri="{FF2B5EF4-FFF2-40B4-BE49-F238E27FC236}">
                  <a16:creationId xmlns:a16="http://schemas.microsoft.com/office/drawing/2014/main" id="{F6EEACC5-2F60-47D6-ADC9-371C3A1A966F}"/>
                </a:ext>
              </a:extLst>
            </p:cNvPr>
            <p:cNvSpPr txBox="1"/>
            <p:nvPr/>
          </p:nvSpPr>
          <p:spPr>
            <a:xfrm>
              <a:off x="7544564" y="3285845"/>
              <a:ext cx="3126979" cy="376834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/>
            <a:p>
              <a:pPr algn="just">
                <a:lnSpc>
                  <a:spcPct val="150000"/>
                </a:lnSpc>
                <a:spcBef>
                  <a:spcPts val="200"/>
                </a:spcBef>
              </a:pPr>
              <a:r>
                <a:rPr lang="en-GB" sz="1400" dirty="0">
                  <a:effectLst/>
                  <a:latin typeface="Bahnschrift Light" panose="020B0502040204020203" pitchFamily="34" charset="0"/>
                  <a:ea typeface="Times New Roman" panose="02020603050405020304" pitchFamily="18" charset="0"/>
                  <a:cs typeface="Times New Roman" panose="02020603050405020304" pitchFamily="18" charset="0"/>
                </a:rPr>
                <a:t>The Schramm Communication Model</a:t>
              </a:r>
              <a:endParaRPr lang="en-US" sz="1400" dirty="0">
                <a:effectLst/>
                <a:latin typeface="Bahnschrift Light" panose="020B0502040204020203" pitchFamily="34" charset="0"/>
                <a:ea typeface="Times New Roman" panose="02020603050405020304" pitchFamily="18" charset="0"/>
                <a:cs typeface="Times New Roman" panose="02020603050405020304" pitchFamily="18" charset="0"/>
              </a:endParaRPr>
            </a:p>
          </p:txBody>
        </p:sp>
      </p:grpSp>
      <p:pic>
        <p:nvPicPr>
          <p:cNvPr id="19" name="Picture 18">
            <a:extLst>
              <a:ext uri="{FF2B5EF4-FFF2-40B4-BE49-F238E27FC236}">
                <a16:creationId xmlns:a16="http://schemas.microsoft.com/office/drawing/2014/main" id="{9B2030BC-8C2A-43F8-91D6-0C340CCF273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08517" y="3785667"/>
            <a:ext cx="5174966" cy="30115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19630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521208" y="448056"/>
            <a:ext cx="11214100" cy="555554"/>
          </a:xfrm>
        </p:spPr>
        <p:txBody>
          <a:bodyPr>
            <a:noAutofit/>
          </a:bodyPr>
          <a:lstStyle/>
          <a:p>
            <a:r>
              <a:rPr lang="en-US" dirty="0"/>
              <a:t>Channels of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4E696-06C4-4E4A-9268-6D1433B996E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745494" y="1566040"/>
            <a:ext cx="7182181" cy="3977640"/>
          </a:xfrm>
        </p:spPr>
        <p:txBody>
          <a:bodyPr>
            <a:noAutofit/>
          </a:bodyPr>
          <a:lstStyle/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US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Face-to-face communication</a:t>
            </a:r>
          </a:p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US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Video conferencing</a:t>
            </a:r>
          </a:p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US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Emails</a:t>
            </a:r>
          </a:p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US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Text messages</a:t>
            </a:r>
          </a:p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US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Social Media</a:t>
            </a:r>
          </a:p>
        </p:txBody>
      </p:sp>
    </p:spTree>
    <p:extLst>
      <p:ext uri="{BB962C8B-B14F-4D97-AF65-F5344CB8AC3E}">
        <p14:creationId xmlns:p14="http://schemas.microsoft.com/office/powerpoint/2010/main" val="229665754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521208" y="448056"/>
            <a:ext cx="11214100" cy="555554"/>
          </a:xfrm>
        </p:spPr>
        <p:txBody>
          <a:bodyPr>
            <a:noAutofit/>
          </a:bodyPr>
          <a:lstStyle/>
          <a:p>
            <a:r>
              <a:rPr lang="en-US" dirty="0"/>
              <a:t>Barriers to Effective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4E696-06C4-4E4A-9268-6D1433B996E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745494" y="1566040"/>
            <a:ext cx="7182181" cy="3977640"/>
          </a:xfrm>
        </p:spPr>
        <p:txBody>
          <a:bodyPr>
            <a:normAutofit/>
          </a:bodyPr>
          <a:lstStyle/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GB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Conflicts in communicating</a:t>
            </a:r>
          </a:p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GB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Lack of Transparency &amp; Trust</a:t>
            </a:r>
          </a:p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GB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Cultural Differences &amp; Language</a:t>
            </a:r>
          </a:p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GB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Communication Styles </a:t>
            </a:r>
          </a:p>
        </p:txBody>
      </p:sp>
    </p:spTree>
    <p:extLst>
      <p:ext uri="{BB962C8B-B14F-4D97-AF65-F5344CB8AC3E}">
        <p14:creationId xmlns:p14="http://schemas.microsoft.com/office/powerpoint/2010/main" val="409950674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521208" y="448056"/>
            <a:ext cx="11214100" cy="555554"/>
          </a:xfrm>
        </p:spPr>
        <p:txBody>
          <a:bodyPr>
            <a:noAutofit/>
          </a:bodyPr>
          <a:lstStyle/>
          <a:p>
            <a:r>
              <a:rPr lang="en-US" dirty="0"/>
              <a:t>Impact of Effective Communication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4E696-06C4-4E4A-9268-6D1433B996E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745494" y="1566040"/>
            <a:ext cx="7182181" cy="3977640"/>
          </a:xfrm>
        </p:spPr>
        <p:txBody>
          <a:bodyPr>
            <a:normAutofit/>
          </a:bodyPr>
          <a:lstStyle/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GB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Builds and maintains relationships</a:t>
            </a:r>
          </a:p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GB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Facilitates innovation</a:t>
            </a:r>
          </a:p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GB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Contributes to growth of the company</a:t>
            </a:r>
          </a:p>
          <a:p>
            <a:pPr marL="0" lvl="0" indent="0"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GB" sz="22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Ensures transparency </a:t>
            </a:r>
          </a:p>
        </p:txBody>
      </p:sp>
    </p:spTree>
    <p:extLst>
      <p:ext uri="{BB962C8B-B14F-4D97-AF65-F5344CB8AC3E}">
        <p14:creationId xmlns:p14="http://schemas.microsoft.com/office/powerpoint/2010/main" val="13672103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521208" y="448056"/>
            <a:ext cx="11214100" cy="555554"/>
          </a:xfrm>
        </p:spPr>
        <p:txBody>
          <a:bodyPr>
            <a:noAutofit/>
          </a:bodyPr>
          <a:lstStyle/>
          <a:p>
            <a:r>
              <a:rPr lang="en-US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5D4E696-06C4-4E4A-9268-6D1433B996E9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21208" y="1557651"/>
            <a:ext cx="10302807" cy="883546"/>
          </a:xfrm>
        </p:spPr>
        <p:txBody>
          <a:bodyPr>
            <a:normAutofit/>
          </a:bodyPr>
          <a:lstStyle/>
          <a:p>
            <a:pPr marL="0" lvl="0" indent="0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None/>
              <a:defRPr/>
            </a:pPr>
            <a:r>
              <a:rPr lang="en-GB" sz="18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The first step in communicating effectively with the outside world is to express the thoughts simply and avoid making the message seem overly convoluted. 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354E4413-BF26-4B76-AC6A-3F96DD1A6637}"/>
              </a:ext>
            </a:extLst>
          </p:cNvPr>
          <p:cNvSpPr txBox="1">
            <a:spLocks/>
          </p:cNvSpPr>
          <p:nvPr/>
        </p:nvSpPr>
        <p:spPr>
          <a:xfrm>
            <a:off x="521207" y="2884510"/>
            <a:ext cx="10302807" cy="88354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0" indent="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Tx/>
              <a:buNone/>
              <a:defRPr lang="en-US" sz="14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2286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4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6858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4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1430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400" kern="1200" smtClean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600200" indent="-228600" algn="l" defTabSz="914400" rtl="0" eaLnBrk="1" latinLnBrk="0" hangingPunct="1">
              <a:lnSpc>
                <a:spcPct val="10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400" kern="120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0574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5146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971800" indent="-22860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spcAft>
                <a:spcPts val="1200"/>
              </a:spcAft>
              <a:buFont typeface="Arial" panose="020B0604020202020204" pitchFamily="34" charset="0"/>
              <a:buChar char="•"/>
              <a:defRPr lang="en-US" sz="1200" kern="1200" dirty="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429000" indent="-228600" algn="l" defTabSz="914400" rtl="0" eaLnBrk="1" latinLnBrk="0" hangingPunct="1">
              <a:lnSpc>
                <a:spcPct val="90000"/>
              </a:lnSpc>
              <a:spcBef>
                <a:spcPct val="30000"/>
              </a:spcBef>
              <a:buFont typeface="Arial" panose="020B0604020202020204" pitchFamily="34" charset="0"/>
              <a:buNone/>
              <a:defRPr sz="1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defRPr/>
            </a:pPr>
            <a:r>
              <a:rPr lang="en-GB" sz="1800" dirty="0">
                <a:solidFill>
                  <a:prstClr val="black">
                    <a:lumMod val="75000"/>
                    <a:lumOff val="25000"/>
                  </a:prstClr>
                </a:solidFill>
                <a:cs typeface="Segoe UI" panose="020B0502040204020203" pitchFamily="34" charset="0"/>
              </a:rPr>
              <a:t>To aggravating the customer, speaking too softly or too low is also a problem, so do the best to talk in a reasonable tone and avoid noise pollution if feasible. </a:t>
            </a:r>
          </a:p>
        </p:txBody>
      </p:sp>
    </p:spTree>
    <p:extLst>
      <p:ext uri="{BB962C8B-B14F-4D97-AF65-F5344CB8AC3E}">
        <p14:creationId xmlns:p14="http://schemas.microsoft.com/office/powerpoint/2010/main" val="18178416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45286591-9DEE-40D6-861B-569E5A9D47E2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25031071"/>
              </p:ext>
            </p:extLst>
          </p:nvPr>
        </p:nvGraphicFramePr>
        <p:xfrm>
          <a:off x="1000124" y="719666"/>
          <a:ext cx="10101264" cy="539088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643314">
                  <a:extLst>
                    <a:ext uri="{9D8B030D-6E8A-4147-A177-3AD203B41FA5}">
                      <a16:colId xmlns:a16="http://schemas.microsoft.com/office/drawing/2014/main" val="1381715570"/>
                    </a:ext>
                  </a:extLst>
                </a:gridCol>
                <a:gridCol w="6457950">
                  <a:extLst>
                    <a:ext uri="{9D8B030D-6E8A-4147-A177-3AD203B41FA5}">
                      <a16:colId xmlns:a16="http://schemas.microsoft.com/office/drawing/2014/main" val="3579679796"/>
                    </a:ext>
                  </a:extLst>
                </a:gridCol>
              </a:tblGrid>
              <a:tr h="882562"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Teamwork Evaluation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2400" dirty="0"/>
                        <a:t>Team responses.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60018179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Who was in your team?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Team 3- Natalia, Ana, Valentina, Andrei, Cristian, Marek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18373457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key strengths of your team? 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Good communication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07276796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were the challenges that you overcame as a team?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There was none for me 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13256840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/>
                        <a:t>What would you do differently if you worked as a team again?</a:t>
                      </a:r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I do not know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71358641"/>
                  </a:ext>
                </a:extLst>
              </a:tr>
              <a:tr h="882562">
                <a:tc>
                  <a:txBody>
                    <a:bodyPr/>
                    <a:lstStyle/>
                    <a:p>
                      <a:r>
                        <a:rPr lang="en-GB" dirty="0"/>
                        <a:t>How would you rate your team working? Out of 10?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/>
                        <a:t> 10</a:t>
                      </a:r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9410535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9135309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521208" y="448056"/>
            <a:ext cx="11214100" cy="555554"/>
          </a:xfrm>
        </p:spPr>
        <p:txBody>
          <a:bodyPr>
            <a:noAutofit/>
          </a:bodyPr>
          <a:lstStyle/>
          <a:p>
            <a:r>
              <a:rPr lang="en-US" dirty="0"/>
              <a:t>Reference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BB392BF7-AD81-414E-8F88-7D368D3DA5A5}"/>
              </a:ext>
            </a:extLst>
          </p:cNvPr>
          <p:cNvSpPr>
            <a:spLocks noGrp="1"/>
          </p:cNvSpPr>
          <p:nvPr>
            <p:ph sz="quarter" idx="10"/>
          </p:nvPr>
        </p:nvSpPr>
        <p:spPr>
          <a:xfrm>
            <a:off x="521208" y="1107348"/>
            <a:ext cx="11416327" cy="5578678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Gillespie, D. and Schiffman, R., 2018. A Critique of the Shannon-Weaver Theory of Communication and Its Implications for Nursing. </a:t>
            </a:r>
            <a:r>
              <a:rPr lang="en-GB" sz="11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Research and Theory for Nursing Practice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32(2), pp.216-225.</a:t>
            </a:r>
            <a:endParaRPr lang="en-US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Hodge, C., Pederson, J. and Walker, M., 2015. How Do You “Like” My Style? Examining How Communication Style Influences Facebook </a:t>
            </a:r>
            <a:r>
              <a:rPr lang="en-GB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Behaviors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 </a:t>
            </a:r>
            <a:r>
              <a:rPr lang="en-GB" sz="11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International Journal of Sport Communication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8(3), pp.276-292.</a:t>
            </a:r>
            <a:endParaRPr lang="en-US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Khanal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A., </a:t>
            </a:r>
            <a:r>
              <a:rPr lang="en-GB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Akhtaruzzaman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M. and </a:t>
            </a:r>
            <a:r>
              <a:rPr lang="en-GB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Kularatne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I., 2021. The influence of social media on stakeholder engagement and the corporate social responsibility of small businesses. </a:t>
            </a:r>
            <a:r>
              <a:rPr lang="en-GB" sz="11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Corporate Social Responsibility and Environmental Management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,.</a:t>
            </a:r>
            <a:endParaRPr lang="en-US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Kumaresan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S., 2021. Hershey Sweetens FY21 Outlook After Q3 Beat. [Blog] </a:t>
            </a:r>
            <a:r>
              <a:rPr lang="en-GB" sz="1100" i="1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Benzinga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,.</a:t>
            </a:r>
            <a:endParaRPr lang="en-US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Mcquail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D. &amp; </a:t>
            </a:r>
            <a:r>
              <a:rPr lang="en-GB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Windhall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S. (2015). </a:t>
            </a:r>
            <a:r>
              <a:rPr lang="en-GB" sz="11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Communication Models for the Study of Mass Communications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. London: Routledge, p. 20.</a:t>
            </a:r>
            <a:endParaRPr lang="en-US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Rahmani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F., Scott-Young, C. and </a:t>
            </a:r>
            <a:r>
              <a:rPr lang="en-GB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Tadayon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A., 2021. Team composition in relational contracting (RC) in large infrastructure projects: a Belbin’s team roles model approach. </a:t>
            </a:r>
            <a:r>
              <a:rPr lang="en-GB" sz="11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Engineering, Construction and Architectural Management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ahead-of-print(ahead-of-print).</a:t>
            </a:r>
            <a:endParaRPr lang="en-US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Rogers, P., </a:t>
            </a:r>
            <a:r>
              <a:rPr lang="en-GB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Pawlik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L. and </a:t>
            </a:r>
            <a:r>
              <a:rPr lang="en-GB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Shwom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B., 2020. Formal Communications’ Role in Knowledge Work: Evidence From Projects. </a:t>
            </a:r>
            <a:r>
              <a:rPr lang="en-GB" sz="11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Journal of Business and Technical Communication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34(2), pp.115-156.</a:t>
            </a:r>
            <a:endParaRPr lang="en-US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100" dirty="0" err="1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Rudczuk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A., 2017. Perception of External Marketing Communication of Companies by Young Customers. </a:t>
            </a:r>
            <a:r>
              <a:rPr lang="en-GB" sz="11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Social Communication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3(2), pp.14-24.</a:t>
            </a:r>
            <a:endParaRPr lang="en-US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just">
              <a:lnSpc>
                <a:spcPct val="150000"/>
              </a:lnSpc>
              <a:spcAft>
                <a:spcPts val="800"/>
              </a:spcAft>
            </a:pP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Whittaker, J. and Davison, I., 2020. A Lack of Communication and Awareness in Nontechnical Skills Training? A Qualitative Analysis of the Perceptions of Trainers and Trainees in Surgical Training. </a:t>
            </a:r>
            <a:r>
              <a:rPr lang="en-GB" sz="1100" i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Journal of Surgical Education</a:t>
            </a: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, 77(4), pp.873-888.</a:t>
            </a:r>
            <a:endParaRPr lang="en-US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910236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theme/theme1.xml><?xml version="1.0" encoding="utf-8"?>
<a:theme xmlns:a="http://schemas.openxmlformats.org/drawingml/2006/main" name="WelcomeDoc">
  <a:themeElements>
    <a:clrScheme name="Presentor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CF3D1C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Segoe UI">
      <a:majorFont>
        <a:latin typeface="Segoe UI Light"/>
        <a:ea typeface=""/>
        <a:cs typeface=""/>
      </a:majorFont>
      <a:minorFont>
        <a:latin typeface="Segoe U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f66906339_Speaker Coach_win32_v3.potx" id="{A08F8CA7-1EDE-415A-BDA8-61B8B1BA231B}" vid="{0667CAC2-F6EC-40A1-B0B6-DE6E40F4B4FF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Speaker Coach tutorial</Template>
  <TotalTime>414</TotalTime>
  <Words>623</Words>
  <Application>Microsoft Macintosh PowerPoint</Application>
  <PresentationFormat>Widescreen</PresentationFormat>
  <Paragraphs>61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7" baseType="lpstr">
      <vt:lpstr>Agency FB</vt:lpstr>
      <vt:lpstr>Arial</vt:lpstr>
      <vt:lpstr>Bahnschrift Light</vt:lpstr>
      <vt:lpstr>Calibri</vt:lpstr>
      <vt:lpstr>Segoe UI</vt:lpstr>
      <vt:lpstr>Segoe UI Light</vt:lpstr>
      <vt:lpstr>WelcomeDoc</vt:lpstr>
      <vt:lpstr>PowerPoint Presentation</vt:lpstr>
      <vt:lpstr>Strategies for Effective Communication in The Hershey Company</vt:lpstr>
      <vt:lpstr>Introduction</vt:lpstr>
      <vt:lpstr>Models of Communication</vt:lpstr>
      <vt:lpstr>Channels of Communication</vt:lpstr>
      <vt:lpstr>Barriers to Effective Communication</vt:lpstr>
      <vt:lpstr>Impact of Effective Communication</vt:lpstr>
      <vt:lpstr>Conclusion</vt:lpstr>
      <vt:lpstr>PowerPoint Presentation</vt:lpstr>
      <vt:lpstr>Reference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Strategies for Effective Communication in The Hershey Company</dc:title>
  <dc:creator>Fahim Hassan</dc:creator>
  <cp:lastModifiedBy>maria florek</cp:lastModifiedBy>
  <cp:revision>3</cp:revision>
  <dcterms:created xsi:type="dcterms:W3CDTF">2021-11-18T05:07:23Z</dcterms:created>
  <dcterms:modified xsi:type="dcterms:W3CDTF">2021-11-22T20:42:48Z</dcterms:modified>
</cp:coreProperties>
</file>