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charts/chart1.xml" ContentType="application/vnd.openxmlformats-officedocument.drawingml.char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5" r:id="rId3"/>
    <p:sldId id="260" r:id="rId4"/>
    <p:sldId id="274" r:id="rId5"/>
    <p:sldId id="258" r:id="rId6"/>
    <p:sldId id="259"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6" r:id="rId21"/>
    <p:sldId id="277" r:id="rId22"/>
  </p:sldIdLst>
  <p:sldSz cx="9144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474" y="-8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charts/_rels/chart1.xml.rels><?xml version="1.0" encoding="UTF-8" standalone="yes"?>
<Relationships xmlns="http://schemas.openxmlformats.org/package/2006/relationships"><Relationship Id="rId1" Type="http://schemas.openxmlformats.org/officeDocument/2006/relationships/oleObject" Target="&#24037;&#20316;&#31807;1"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1"/>
  <c:lang val="zh-CN"/>
  <c:chart>
    <c:title>
      <c:tx>
        <c:rich>
          <a:bodyPr rot="0" spcFirstLastPara="1" vertOverflow="ellipsis" vert="horz" wrap="square" anchor="ctr" anchorCtr="1"/>
          <a:lstStyle/>
          <a:p>
            <a:pPr>
              <a:defRPr sz="1400" b="0" i="0" u="none" strike="noStrike" kern="1200" spc="0" baseline="0">
                <a:solidFill>
                  <a:schemeClr val="tx1"/>
                </a:solidFill>
                <a:latin typeface="Times New Roman" panose="02020603050405020304" pitchFamily="18" charset="0"/>
                <a:ea typeface="+mn-ea"/>
                <a:cs typeface="Times New Roman" panose="02020603050405020304" pitchFamily="18" charset="0"/>
              </a:defRPr>
            </a:pPr>
            <a:r>
              <a:rPr lang="en-US" altLang="zh-CN" b="0" i="0">
                <a:solidFill>
                  <a:schemeClr val="tx1"/>
                </a:solidFill>
                <a:latin typeface="Times New Roman" panose="02020603050405020304" pitchFamily="18" charset="0"/>
                <a:cs typeface="Times New Roman" panose="02020603050405020304" pitchFamily="18" charset="0"/>
              </a:rPr>
              <a:t>Country comparison</a:t>
            </a:r>
            <a:endParaRPr lang="zh-CN" altLang="en-US" b="0" i="0">
              <a:solidFill>
                <a:schemeClr val="tx1"/>
              </a:solidFill>
              <a:latin typeface="Times New Roman" panose="02020603050405020304" pitchFamily="18" charset="0"/>
              <a:cs typeface="Times New Roman" panose="02020603050405020304" pitchFamily="18" charset="0"/>
            </a:endParaRPr>
          </a:p>
        </c:rich>
      </c:tx>
      <c:layout/>
      <c:spPr>
        <a:noFill/>
        <a:ln>
          <a:noFill/>
        </a:ln>
        <a:effectLst/>
      </c:spPr>
    </c:title>
    <c:plotArea>
      <c:layout/>
      <c:barChart>
        <c:barDir val="col"/>
        <c:grouping val="clustered"/>
        <c:ser>
          <c:idx val="0"/>
          <c:order val="0"/>
          <c:tx>
            <c:strRef>
              <c:f>Sheet1!$B$1</c:f>
              <c:strCache>
                <c:ptCount val="1"/>
                <c:pt idx="0">
                  <c:v>UK</c:v>
                </c:pt>
              </c:strCache>
            </c:strRef>
          </c:tx>
          <c:spPr>
            <a:solidFill>
              <a:schemeClr val="accent1"/>
            </a:solidFill>
            <a:ln>
              <a:noFill/>
            </a:ln>
            <a:effectLst/>
          </c:spP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dLblPos val="outEnd"/>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Power Distance</c:v>
                </c:pt>
                <c:pt idx="1">
                  <c:v>Individualism</c:v>
                </c:pt>
                <c:pt idx="2">
                  <c:v>Masculinity</c:v>
                </c:pt>
                <c:pt idx="3">
                  <c:v>Uncertainty Avoidance</c:v>
                </c:pt>
                <c:pt idx="4">
                  <c:v>Long Term Orientation</c:v>
                </c:pt>
                <c:pt idx="5">
                  <c:v>Indulgence</c:v>
                </c:pt>
              </c:strCache>
            </c:strRef>
          </c:cat>
          <c:val>
            <c:numRef>
              <c:f>Sheet1!$B$2:$B$7</c:f>
              <c:numCache>
                <c:formatCode>General</c:formatCode>
                <c:ptCount val="6"/>
                <c:pt idx="0">
                  <c:v>35</c:v>
                </c:pt>
                <c:pt idx="1">
                  <c:v>89</c:v>
                </c:pt>
                <c:pt idx="2">
                  <c:v>66</c:v>
                </c:pt>
                <c:pt idx="3">
                  <c:v>35</c:v>
                </c:pt>
                <c:pt idx="4">
                  <c:v>51</c:v>
                </c:pt>
                <c:pt idx="5">
                  <c:v>69</c:v>
                </c:pt>
              </c:numCache>
            </c:numRef>
          </c:val>
          <c:extLst xmlns:c16r2="http://schemas.microsoft.com/office/drawing/2015/06/chart">
            <c:ext xmlns:c16="http://schemas.microsoft.com/office/drawing/2014/chart" uri="{C3380CC4-5D6E-409C-BE32-E72D297353CC}">
              <c16:uniqueId val="{00000000-FD10-4946-A7E1-53AAD200874B}"/>
            </c:ext>
          </c:extLst>
        </c:ser>
        <c:ser>
          <c:idx val="1"/>
          <c:order val="1"/>
          <c:tx>
            <c:strRef>
              <c:f>Sheet1!$C$1</c:f>
              <c:strCache>
                <c:ptCount val="1"/>
                <c:pt idx="0">
                  <c:v>Japan</c:v>
                </c:pt>
              </c:strCache>
            </c:strRef>
          </c:tx>
          <c:spPr>
            <a:solidFill>
              <a:schemeClr val="accent2"/>
            </a:solidFill>
            <a:ln>
              <a:noFill/>
            </a:ln>
            <a:effectLst/>
          </c:spP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dLblPos val="outEnd"/>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Power Distance</c:v>
                </c:pt>
                <c:pt idx="1">
                  <c:v>Individualism</c:v>
                </c:pt>
                <c:pt idx="2">
                  <c:v>Masculinity</c:v>
                </c:pt>
                <c:pt idx="3">
                  <c:v>Uncertainty Avoidance</c:v>
                </c:pt>
                <c:pt idx="4">
                  <c:v>Long Term Orientation</c:v>
                </c:pt>
                <c:pt idx="5">
                  <c:v>Indulgence</c:v>
                </c:pt>
              </c:strCache>
            </c:strRef>
          </c:cat>
          <c:val>
            <c:numRef>
              <c:f>Sheet1!$C$2:$C$7</c:f>
              <c:numCache>
                <c:formatCode>General</c:formatCode>
                <c:ptCount val="6"/>
                <c:pt idx="0">
                  <c:v>54</c:v>
                </c:pt>
                <c:pt idx="1">
                  <c:v>46</c:v>
                </c:pt>
                <c:pt idx="2">
                  <c:v>95</c:v>
                </c:pt>
                <c:pt idx="3">
                  <c:v>92</c:v>
                </c:pt>
                <c:pt idx="4">
                  <c:v>88</c:v>
                </c:pt>
                <c:pt idx="5">
                  <c:v>42</c:v>
                </c:pt>
              </c:numCache>
            </c:numRef>
          </c:val>
          <c:extLst xmlns:c16r2="http://schemas.microsoft.com/office/drawing/2015/06/chart">
            <c:ext xmlns:c16="http://schemas.microsoft.com/office/drawing/2014/chart" uri="{C3380CC4-5D6E-409C-BE32-E72D297353CC}">
              <c16:uniqueId val="{00000001-FD10-4946-A7E1-53AAD200874B}"/>
            </c:ext>
          </c:extLst>
        </c:ser>
        <c:gapWidth val="219"/>
        <c:overlap val="-27"/>
        <c:axId val="70272128"/>
        <c:axId val="70273664"/>
      </c:barChart>
      <c:catAx>
        <c:axId val="70272128"/>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crossAx val="70273664"/>
        <c:crosses val="autoZero"/>
        <c:auto val="1"/>
        <c:lblAlgn val="ctr"/>
        <c:lblOffset val="100"/>
      </c:catAx>
      <c:valAx>
        <c:axId val="70273664"/>
        <c:scaling>
          <c:orientation val="minMax"/>
        </c:scaling>
        <c:axPos val="l"/>
        <c:majorGridlines>
          <c:spPr>
            <a:ln w="9525" cap="flat" cmpd="sng" algn="ctr">
              <a:solidFill>
                <a:schemeClr val="tx1">
                  <a:lumMod val="15000"/>
                  <a:lumOff val="85000"/>
                </a:schemeClr>
              </a:solidFill>
              <a:round/>
            </a:ln>
            <a:effectLst/>
          </c:spPr>
        </c:majorGridlines>
        <c:numFmt formatCode="General" sourceLinked="1"/>
        <c:maj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crossAx val="70272128"/>
        <c:crosses val="autoZero"/>
        <c:crossBetween val="between"/>
      </c:valAx>
      <c:spPr>
        <a:noFill/>
        <a:ln>
          <a:noFill/>
        </a:ln>
        <a:effectLst/>
      </c:spPr>
    </c:plotArea>
    <c:legend>
      <c:legendPos val="b"/>
      <c:layout/>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legend>
    <c:plotVisOnly val="1"/>
    <c:dispBlanksAs val="gap"/>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zh-CN"/>
    </a:p>
  </c:txPr>
  <c:externalData r:id="rId1"/>
</c:chartSpac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sp>
        <p:nvSpPr>
          <p:cNvPr id="23" name="矩形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矩形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矩形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矩形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矩形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圆角矩形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圆角矩形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矩形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矩形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矩形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矩形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标题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zh-CN" altLang="en-US" smtClean="0"/>
              <a:t>单击此处编辑母版标题样式</a:t>
            </a:r>
            <a:endParaRPr kumimoji="0" lang="en-US"/>
          </a:p>
        </p:txBody>
      </p:sp>
      <p:sp>
        <p:nvSpPr>
          <p:cNvPr id="9" name="副标题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zh-CN" altLang="en-US" smtClean="0"/>
              <a:t>单击此处编辑母版副标题样式</a:t>
            </a:r>
            <a:endParaRPr kumimoji="0" lang="en-US"/>
          </a:p>
        </p:txBody>
      </p:sp>
      <p:sp>
        <p:nvSpPr>
          <p:cNvPr id="28" name="日期占位符 27"/>
          <p:cNvSpPr>
            <a:spLocks noGrp="1"/>
          </p:cNvSpPr>
          <p:nvPr>
            <p:ph type="dt" sz="half" idx="10"/>
          </p:nvPr>
        </p:nvSpPr>
        <p:spPr>
          <a:xfrm>
            <a:off x="6705600" y="4206240"/>
            <a:ext cx="960120" cy="457200"/>
          </a:xfrm>
        </p:spPr>
        <p:txBody>
          <a:bodyPr/>
          <a:lstStyle/>
          <a:p>
            <a:fld id="{530820CF-B880-4189-942D-D702A7CBA730}" type="datetimeFigureOut">
              <a:rPr lang="zh-CN" altLang="en-US" smtClean="0"/>
              <a:pPr/>
              <a:t>2019/11/8</a:t>
            </a:fld>
            <a:endParaRPr lang="zh-CN" altLang="en-US"/>
          </a:p>
        </p:txBody>
      </p:sp>
      <p:sp>
        <p:nvSpPr>
          <p:cNvPr id="17" name="页脚占位符 16"/>
          <p:cNvSpPr>
            <a:spLocks noGrp="1"/>
          </p:cNvSpPr>
          <p:nvPr>
            <p:ph type="ftr" sz="quarter" idx="11"/>
          </p:nvPr>
        </p:nvSpPr>
        <p:spPr>
          <a:xfrm>
            <a:off x="5410200" y="4205288"/>
            <a:ext cx="1295400" cy="457200"/>
          </a:xfrm>
        </p:spPr>
        <p:txBody>
          <a:bodyPr/>
          <a:lstStyle/>
          <a:p>
            <a:endParaRPr lang="zh-CN" altLang="en-US"/>
          </a:p>
        </p:txBody>
      </p:sp>
      <p:sp>
        <p:nvSpPr>
          <p:cNvPr id="29" name="灯片编号占位符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0C913308-F349-4B6D-A68A-DD1791B4A57B}" type="slidenum">
              <a:rPr lang="zh-CN" altLang="en-US" smtClean="0"/>
              <a:pPr/>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内容占位符 2"/>
          <p:cNvSpPr>
            <a:spLocks noGrp="1"/>
          </p:cNvSpPr>
          <p:nvPr>
            <p:ph idx="1"/>
          </p:nvPr>
        </p:nvSpPr>
        <p:spPr/>
        <p:txBody>
          <a:body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pPr/>
              <a:t>2019/11/8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pPr/>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zh-CN" altLang="en-US" smtClean="0"/>
              <a:t>单击此处编辑母版文本样式</a:t>
            </a:r>
          </a:p>
        </p:txBody>
      </p:sp>
      <p:sp>
        <p:nvSpPr>
          <p:cNvPr id="4" name="日期占位符 3"/>
          <p:cNvSpPr>
            <a:spLocks noGrp="1"/>
          </p:cNvSpPr>
          <p:nvPr>
            <p:ph type="dt" sz="half" idx="10"/>
          </p:nvPr>
        </p:nvSpPr>
        <p:spPr/>
        <p:txBody>
          <a:bodyPr/>
          <a:lstStyle/>
          <a:p>
            <a:fld id="{530820CF-B880-4189-942D-D702A7CBA730}" type="datetimeFigureOut">
              <a:rPr lang="zh-CN" altLang="en-US" smtClean="0"/>
              <a:pPr/>
              <a:t>2019/11/8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pPr/>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内容占位符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内容占位符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pPr/>
              <a:t>2019/11/8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pPr/>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381000" y="1143000"/>
            <a:ext cx="8382000" cy="1069848"/>
          </a:xfrm>
        </p:spPr>
        <p:txBody>
          <a:bodyPr anchor="ctr"/>
          <a:lstStyle>
            <a:lvl1pPr>
              <a:defRPr sz="4000" b="0" i="0" cap="none" baseline="0"/>
            </a:lvl1p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zh-CN" altLang="en-US" smtClean="0"/>
              <a:t>单击此处编辑母版文本样式</a:t>
            </a:r>
          </a:p>
        </p:txBody>
      </p:sp>
      <p:sp>
        <p:nvSpPr>
          <p:cNvPr id="4" name="文本占位符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zh-CN" altLang="en-US" smtClean="0"/>
              <a:t>单击此处编辑母版文本样式</a:t>
            </a:r>
          </a:p>
        </p:txBody>
      </p:sp>
      <p:sp>
        <p:nvSpPr>
          <p:cNvPr id="5" name="内容占位符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6" name="内容占位符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26" name="日期占位符 25"/>
          <p:cNvSpPr>
            <a:spLocks noGrp="1"/>
          </p:cNvSpPr>
          <p:nvPr>
            <p:ph type="dt" sz="half" idx="10"/>
          </p:nvPr>
        </p:nvSpPr>
        <p:spPr/>
        <p:txBody>
          <a:bodyPr rtlCol="0"/>
          <a:lstStyle/>
          <a:p>
            <a:fld id="{530820CF-B880-4189-942D-D702A7CBA730}" type="datetimeFigureOut">
              <a:rPr lang="zh-CN" altLang="en-US" smtClean="0"/>
              <a:pPr/>
              <a:t>2019/11/8</a:t>
            </a:fld>
            <a:endParaRPr lang="zh-CN" altLang="en-US"/>
          </a:p>
        </p:txBody>
      </p:sp>
      <p:sp>
        <p:nvSpPr>
          <p:cNvPr id="27" name="灯片编号占位符 26"/>
          <p:cNvSpPr>
            <a:spLocks noGrp="1"/>
          </p:cNvSpPr>
          <p:nvPr>
            <p:ph type="sldNum" sz="quarter" idx="11"/>
          </p:nvPr>
        </p:nvSpPr>
        <p:spPr/>
        <p:txBody>
          <a:bodyPr rtlCol="0"/>
          <a:lstStyle/>
          <a:p>
            <a:fld id="{0C913308-F349-4B6D-A68A-DD1791B4A57B}" type="slidenum">
              <a:rPr lang="zh-CN" altLang="en-US" smtClean="0"/>
              <a:pPr/>
              <a:t>‹#›</a:t>
            </a:fld>
            <a:endParaRPr lang="zh-CN" altLang="en-US"/>
          </a:p>
        </p:txBody>
      </p:sp>
      <p:sp>
        <p:nvSpPr>
          <p:cNvPr id="28" name="页脚占位符 27"/>
          <p:cNvSpPr>
            <a:spLocks noGrp="1"/>
          </p:cNvSpPr>
          <p:nvPr>
            <p:ph type="ftr" sz="quarter" idx="12"/>
          </p:nvPr>
        </p:nvSpPr>
        <p:spPr/>
        <p:txBody>
          <a:bodyPr rtlCol="0"/>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zh-CN" altLang="en-US" smtClean="0"/>
              <a:t>单击此处编辑母版标题样式</a:t>
            </a:r>
            <a:endParaRPr kumimoji="0" lang="en-US"/>
          </a:p>
        </p:txBody>
      </p:sp>
      <p:sp>
        <p:nvSpPr>
          <p:cNvPr id="3" name="日期占位符 2"/>
          <p:cNvSpPr>
            <a:spLocks noGrp="1"/>
          </p:cNvSpPr>
          <p:nvPr>
            <p:ph type="dt" sz="half" idx="10"/>
          </p:nvPr>
        </p:nvSpPr>
        <p:spPr>
          <a:xfrm>
            <a:off x="6583680" y="612648"/>
            <a:ext cx="957264" cy="457200"/>
          </a:xfrm>
        </p:spPr>
        <p:txBody>
          <a:bodyPr/>
          <a:lstStyle/>
          <a:p>
            <a:fld id="{530820CF-B880-4189-942D-D702A7CBA730}" type="datetimeFigureOut">
              <a:rPr lang="zh-CN" altLang="en-US" smtClean="0"/>
              <a:pPr/>
              <a:t>2019/11/8</a:t>
            </a:fld>
            <a:endParaRPr lang="zh-CN" altLang="en-US"/>
          </a:p>
        </p:txBody>
      </p:sp>
      <p:sp>
        <p:nvSpPr>
          <p:cNvPr id="4" name="页脚占位符 3"/>
          <p:cNvSpPr>
            <a:spLocks noGrp="1"/>
          </p:cNvSpPr>
          <p:nvPr>
            <p:ph type="ftr" sz="quarter" idx="11"/>
          </p:nvPr>
        </p:nvSpPr>
        <p:spPr>
          <a:xfrm>
            <a:off x="5257800" y="612648"/>
            <a:ext cx="1325880" cy="457200"/>
          </a:xfrm>
        </p:spPr>
        <p:txBody>
          <a:bodyPr/>
          <a:lstStyle/>
          <a:p>
            <a:endParaRPr lang="zh-CN" altLang="en-US"/>
          </a:p>
        </p:txBody>
      </p:sp>
      <p:sp>
        <p:nvSpPr>
          <p:cNvPr id="5" name="灯片编号占位符 4"/>
          <p:cNvSpPr>
            <a:spLocks noGrp="1"/>
          </p:cNvSpPr>
          <p:nvPr>
            <p:ph type="sldNum" sz="quarter" idx="12"/>
          </p:nvPr>
        </p:nvSpPr>
        <p:spPr>
          <a:xfrm>
            <a:off x="8174736" y="2272"/>
            <a:ext cx="762000" cy="365760"/>
          </a:xfrm>
        </p:spPr>
        <p:txBody>
          <a:bodyPr/>
          <a:lstStyle/>
          <a:p>
            <a:fld id="{0C913308-F349-4B6D-A68A-DD1791B4A57B}" type="slidenum">
              <a:rPr lang="zh-CN" altLang="en-US" smtClean="0"/>
              <a:pPr/>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530820CF-B880-4189-942D-D702A7CBA730}" type="datetimeFigureOut">
              <a:rPr lang="zh-CN" altLang="en-US" smtClean="0"/>
              <a:pPr/>
              <a:t>2019/11/8</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pPr/>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5353496" y="1101970"/>
            <a:ext cx="3383280" cy="877824"/>
          </a:xfrm>
        </p:spPr>
        <p:txBody>
          <a:bodyPr anchor="b"/>
          <a:lstStyle>
            <a:lvl1pPr algn="l">
              <a:buNone/>
              <a:defRPr sz="1800" b="1"/>
            </a:lvl1pPr>
          </a:lstStyle>
          <a:p>
            <a:r>
              <a:rPr kumimoji="0" lang="zh-CN" altLang="en-US" smtClean="0"/>
              <a:t>单击此处编辑母版标题样式</a:t>
            </a:r>
            <a:endParaRPr kumimoji="0" lang="en-US"/>
          </a:p>
        </p:txBody>
      </p:sp>
      <p:sp>
        <p:nvSpPr>
          <p:cNvPr id="3" name="文本占位符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zh-CN" altLang="en-US" smtClean="0"/>
              <a:t>单击此处编辑母版文本样式</a:t>
            </a:r>
          </a:p>
        </p:txBody>
      </p:sp>
      <p:sp>
        <p:nvSpPr>
          <p:cNvPr id="4" name="内容占位符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pPr/>
              <a:t>2019/11/8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pPr/>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zh-CN" altLang="en-US" smtClean="0"/>
              <a:t>单击此处编辑母版标题样式</a:t>
            </a:r>
            <a:endParaRPr kumimoji="0" lang="en-US"/>
          </a:p>
        </p:txBody>
      </p:sp>
      <p:sp>
        <p:nvSpPr>
          <p:cNvPr id="3" name="图片占位符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zh-CN" altLang="en-US" smtClean="0"/>
              <a:t>单击图标添加图片</a:t>
            </a:r>
            <a:endParaRPr kumimoji="0" lang="en-US" dirty="0"/>
          </a:p>
        </p:txBody>
      </p:sp>
      <p:sp>
        <p:nvSpPr>
          <p:cNvPr id="4" name="文本占位符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zh-CN" altLang="en-US" smtClean="0"/>
              <a:t>单击此处编辑母版文本样式</a:t>
            </a:r>
          </a:p>
        </p:txBody>
      </p:sp>
      <p:sp>
        <p:nvSpPr>
          <p:cNvPr id="5" name="日期占位符 4"/>
          <p:cNvSpPr>
            <a:spLocks noGrp="1"/>
          </p:cNvSpPr>
          <p:nvPr>
            <p:ph type="dt" sz="half" idx="10"/>
          </p:nvPr>
        </p:nvSpPr>
        <p:spPr/>
        <p:txBody>
          <a:bodyPr/>
          <a:lstStyle/>
          <a:p>
            <a:fld id="{530820CF-B880-4189-942D-D702A7CBA730}" type="datetimeFigureOut">
              <a:rPr lang="zh-CN" altLang="en-US" smtClean="0"/>
              <a:pPr/>
              <a:t>2019/11/8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pPr/>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pPr/>
              <a:t>2019/11/8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pPr/>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781800" y="1143000"/>
            <a:ext cx="1905000" cy="5486400"/>
          </a:xfrm>
        </p:spPr>
        <p:txBody>
          <a:bodyPr vert="eaVert"/>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a:xfrm>
            <a:off x="457200" y="1143000"/>
            <a:ext cx="6248400" cy="5486400"/>
          </a:xfrm>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pPr/>
              <a:t>2019/11/8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pPr/>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矩形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矩形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矩形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矩形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矩形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圆角矩形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圆角矩形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矩形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矩形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矩形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矩形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矩形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矩形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标题占位符 21"/>
          <p:cNvSpPr>
            <a:spLocks noGrp="1"/>
          </p:cNvSpPr>
          <p:nvPr>
            <p:ph type="title"/>
          </p:nvPr>
        </p:nvSpPr>
        <p:spPr>
          <a:xfrm>
            <a:off x="457200" y="1143000"/>
            <a:ext cx="8229600" cy="1066800"/>
          </a:xfrm>
          <a:prstGeom prst="rect">
            <a:avLst/>
          </a:prstGeom>
        </p:spPr>
        <p:txBody>
          <a:bodyPr vert="horz" anchor="ctr">
            <a:normAutofit/>
          </a:bodyPr>
          <a:lstStyle/>
          <a:p>
            <a:r>
              <a:rPr kumimoji="0" lang="zh-CN" altLang="en-US" smtClean="0"/>
              <a:t>单击此处编辑母版标题样式</a:t>
            </a:r>
            <a:endParaRPr kumimoji="0" lang="en-US"/>
          </a:p>
        </p:txBody>
      </p:sp>
      <p:sp>
        <p:nvSpPr>
          <p:cNvPr id="13" name="文本占位符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zh-CN" altLang="en-US" smtClean="0"/>
              <a:t>单击此处编辑母版文本样式</a:t>
            </a:r>
          </a:p>
          <a:p>
            <a:pPr lvl="1" eaLnBrk="1" latinLnBrk="0" hangingPunct="1"/>
            <a:r>
              <a:rPr kumimoji="0" lang="zh-CN" altLang="en-US" smtClean="0"/>
              <a:t>第二级</a:t>
            </a:r>
          </a:p>
          <a:p>
            <a:pPr lvl="2" eaLnBrk="1" latinLnBrk="0" hangingPunct="1"/>
            <a:r>
              <a:rPr kumimoji="0" lang="zh-CN" altLang="en-US" smtClean="0"/>
              <a:t>第三级</a:t>
            </a:r>
          </a:p>
          <a:p>
            <a:pPr lvl="3" eaLnBrk="1" latinLnBrk="0" hangingPunct="1"/>
            <a:r>
              <a:rPr kumimoji="0" lang="zh-CN" altLang="en-US" smtClean="0"/>
              <a:t>第四级</a:t>
            </a:r>
          </a:p>
          <a:p>
            <a:pPr lvl="4" eaLnBrk="1" latinLnBrk="0" hangingPunct="1"/>
            <a:r>
              <a:rPr kumimoji="0" lang="zh-CN" altLang="en-US" smtClean="0"/>
              <a:t>第五级</a:t>
            </a:r>
            <a:endParaRPr kumimoji="0" lang="en-US"/>
          </a:p>
        </p:txBody>
      </p:sp>
      <p:sp>
        <p:nvSpPr>
          <p:cNvPr id="14" name="日期占位符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530820CF-B880-4189-942D-D702A7CBA730}" type="datetimeFigureOut">
              <a:rPr lang="zh-CN" altLang="en-US" smtClean="0"/>
              <a:pPr/>
              <a:t>2019/11/8</a:t>
            </a:fld>
            <a:endParaRPr lang="zh-CN" altLang="en-US"/>
          </a:p>
        </p:txBody>
      </p:sp>
      <p:sp>
        <p:nvSpPr>
          <p:cNvPr id="3" name="页脚占位符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zh-CN" altLang="en-US"/>
          </a:p>
        </p:txBody>
      </p:sp>
      <p:sp>
        <p:nvSpPr>
          <p:cNvPr id="23" name="灯片编号占位符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0C913308-F349-4B6D-A68A-DD1791B4A57B}" type="slidenum">
              <a:rPr lang="zh-CN" altLang="en-US" smtClean="0"/>
              <a:pPr/>
              <a:t>‹#›</a:t>
            </a:fld>
            <a:endParaRPr lang="zh-CN"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slide" Target="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americanexpress.com/en-us/business/trends-and-insights/articles/doing-business-in-japan-10-etiquette-rules-you-should-know/"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467544" y="476672"/>
            <a:ext cx="8458200" cy="1470025"/>
          </a:xfrm>
        </p:spPr>
        <p:txBody>
          <a:bodyPr/>
          <a:lstStyle/>
          <a:p>
            <a:r>
              <a:rPr lang="en-US" altLang="zh-CN" dirty="0" smtClean="0"/>
              <a:t>Developing Business Partnership</a:t>
            </a:r>
            <a:endParaRPr lang="zh-CN" altLang="en-US" dirty="0"/>
          </a:p>
        </p:txBody>
      </p:sp>
      <p:sp>
        <p:nvSpPr>
          <p:cNvPr id="3" name="副标题 2"/>
          <p:cNvSpPr>
            <a:spLocks noGrp="1"/>
          </p:cNvSpPr>
          <p:nvPr>
            <p:ph type="subTitle" idx="1"/>
          </p:nvPr>
        </p:nvSpPr>
        <p:spPr>
          <a:xfrm>
            <a:off x="4191000" y="4509120"/>
            <a:ext cx="4953000" cy="2160240"/>
          </a:xfrm>
        </p:spPr>
        <p:txBody>
          <a:bodyPr/>
          <a:lstStyle/>
          <a:p>
            <a:r>
              <a:rPr lang="en-US" altLang="zh-CN" dirty="0" err="1" smtClean="0"/>
              <a:t>Yinglun</a:t>
            </a:r>
            <a:r>
              <a:rPr lang="en-US" altLang="zh-CN" dirty="0" smtClean="0"/>
              <a:t> </a:t>
            </a:r>
            <a:r>
              <a:rPr lang="en-US" altLang="zh-CN" dirty="0" err="1" smtClean="0"/>
              <a:t>Hu</a:t>
            </a:r>
            <a:r>
              <a:rPr lang="en-US" altLang="zh-CN" dirty="0" smtClean="0"/>
              <a:t>              1903329   </a:t>
            </a:r>
          </a:p>
          <a:p>
            <a:r>
              <a:rPr lang="en-US" altLang="zh-CN" dirty="0" err="1" smtClean="0"/>
              <a:t>Shijie</a:t>
            </a:r>
            <a:r>
              <a:rPr lang="en-US" altLang="zh-CN" dirty="0" smtClean="0"/>
              <a:t> Yan                1900193</a:t>
            </a:r>
          </a:p>
          <a:p>
            <a:r>
              <a:rPr lang="en-US" altLang="zh-CN" dirty="0" err="1" smtClean="0"/>
              <a:t>Jiafeng</a:t>
            </a:r>
            <a:r>
              <a:rPr lang="en-US" altLang="zh-CN" dirty="0" smtClean="0"/>
              <a:t> </a:t>
            </a:r>
            <a:r>
              <a:rPr lang="en-US" altLang="zh-CN" dirty="0" err="1" smtClean="0"/>
              <a:t>Xiong</a:t>
            </a:r>
            <a:r>
              <a:rPr lang="en-US" altLang="zh-CN" dirty="0" smtClean="0"/>
              <a:t>         1903457</a:t>
            </a:r>
          </a:p>
          <a:p>
            <a:r>
              <a:rPr lang="en-US" altLang="zh-CN" dirty="0" err="1" smtClean="0"/>
              <a:t>Chuanmo</a:t>
            </a:r>
            <a:r>
              <a:rPr lang="en-US" altLang="zh-CN" dirty="0" smtClean="0"/>
              <a:t> Yang      1903387   </a:t>
            </a:r>
            <a:endParaRPr lang="zh-CN" altLang="en-US" dirty="0"/>
          </a:p>
        </p:txBody>
      </p:sp>
      <p:pic>
        <p:nvPicPr>
          <p:cNvPr id="4" name="图片 3" descr="3-1PR0103619.jpg"/>
          <p:cNvPicPr>
            <a:picLocks noChangeAspect="1"/>
          </p:cNvPicPr>
          <p:nvPr/>
        </p:nvPicPr>
        <p:blipFill>
          <a:blip r:embed="rId2" cstate="print"/>
          <a:stretch>
            <a:fillRect/>
          </a:stretch>
        </p:blipFill>
        <p:spPr>
          <a:xfrm>
            <a:off x="1" y="3861048"/>
            <a:ext cx="4093398" cy="2996952"/>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1628800"/>
            <a:ext cx="7344816" cy="3139321"/>
          </a:xfrm>
          <a:prstGeom prst="rect">
            <a:avLst/>
          </a:prstGeom>
          <a:noFill/>
        </p:spPr>
        <p:txBody>
          <a:bodyPr wrap="square" rtlCol="0">
            <a:spAutoFit/>
          </a:bodyPr>
          <a:lstStyle/>
          <a:p>
            <a:r>
              <a:rPr lang="en-US" altLang="zh-CN" dirty="0" smtClean="0"/>
              <a:t>First, it describes the skills needed to build a global partnership. Second, it describes the benefits and importance of building partnerships. At the same time, combined with </a:t>
            </a:r>
            <a:r>
              <a:rPr lang="en-US" altLang="zh-CN" dirty="0" err="1" smtClean="0"/>
              <a:t>Hofstede's</a:t>
            </a:r>
            <a:r>
              <a:rPr lang="en-US" altLang="zh-CN" dirty="0" smtClean="0"/>
              <a:t> theory of cultural dimensions, it points out the problems that developing global partners may face and the reasons for failure. The Japanese </a:t>
            </a:r>
            <a:r>
              <a:rPr lang="en-US" altLang="zh-CN" dirty="0" err="1" smtClean="0"/>
              <a:t>jewellery</a:t>
            </a:r>
            <a:r>
              <a:rPr lang="en-US" altLang="zh-CN" dirty="0" smtClean="0"/>
              <a:t> market is characterized by light luxury </a:t>
            </a:r>
            <a:r>
              <a:rPr lang="en-US" altLang="zh-CN" dirty="0" err="1" smtClean="0"/>
              <a:t>jewellery</a:t>
            </a:r>
            <a:r>
              <a:rPr lang="en-US" altLang="zh-CN" dirty="0" smtClean="0"/>
              <a:t> and small fashion, with delicate products.</a:t>
            </a:r>
          </a:p>
          <a:p>
            <a:endParaRPr lang="en-US" altLang="zh-CN" dirty="0" smtClean="0"/>
          </a:p>
          <a:p>
            <a:r>
              <a:rPr lang="en-US" altLang="zh-CN" dirty="0" smtClean="0"/>
              <a:t>Japan is one of the world's largest producers of pearl and </a:t>
            </a:r>
            <a:r>
              <a:rPr lang="en-US" altLang="zh-CN" dirty="0" err="1" smtClean="0"/>
              <a:t>jewellery</a:t>
            </a:r>
            <a:r>
              <a:rPr lang="en-US" altLang="zh-CN" dirty="0" smtClean="0"/>
              <a:t> products and has been a leader in the diamond industry for many years.</a:t>
            </a:r>
            <a:endParaRPr lang="en-US" altLang="zh-CN" dirty="0"/>
          </a:p>
        </p:txBody>
      </p:sp>
      <p:sp>
        <p:nvSpPr>
          <p:cNvPr id="3" name="TextBox 2"/>
          <p:cNvSpPr txBox="1"/>
          <p:nvPr/>
        </p:nvSpPr>
        <p:spPr>
          <a:xfrm>
            <a:off x="3131840" y="764704"/>
            <a:ext cx="4536504" cy="461665"/>
          </a:xfrm>
          <a:prstGeom prst="rect">
            <a:avLst/>
          </a:prstGeom>
          <a:noFill/>
        </p:spPr>
        <p:txBody>
          <a:bodyPr wrap="square" rtlCol="0">
            <a:spAutoFit/>
          </a:bodyPr>
          <a:lstStyle/>
          <a:p>
            <a:r>
              <a:rPr lang="en-US" altLang="zh-CN" sz="2400" b="1" dirty="0" smtClean="0"/>
              <a:t>Introduction</a:t>
            </a:r>
            <a:endParaRPr lang="zh-CN" altLang="en-US" sz="2400" b="1" dirty="0"/>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67544" y="692696"/>
            <a:ext cx="8229600" cy="1066800"/>
          </a:xfrm>
        </p:spPr>
        <p:txBody>
          <a:bodyPr/>
          <a:lstStyle/>
          <a:p>
            <a:r>
              <a:rPr lang="en-US" altLang="zh-CN" dirty="0" smtClean="0"/>
              <a:t>Main question</a:t>
            </a:r>
            <a:endParaRPr lang="zh-CN" altLang="en-US" dirty="0"/>
          </a:p>
        </p:txBody>
      </p:sp>
      <p:sp>
        <p:nvSpPr>
          <p:cNvPr id="5" name="TextBox 4"/>
          <p:cNvSpPr txBox="1"/>
          <p:nvPr/>
        </p:nvSpPr>
        <p:spPr>
          <a:xfrm>
            <a:off x="611560" y="2204864"/>
            <a:ext cx="6912768" cy="2585323"/>
          </a:xfrm>
          <a:prstGeom prst="rect">
            <a:avLst/>
          </a:prstGeom>
          <a:noFill/>
        </p:spPr>
        <p:txBody>
          <a:bodyPr wrap="square" rtlCol="0">
            <a:spAutoFit/>
          </a:bodyPr>
          <a:lstStyle/>
          <a:p>
            <a:pPr marL="342900" indent="-342900">
              <a:buAutoNum type="arabicPeriod"/>
            </a:pPr>
            <a:r>
              <a:rPr lang="en-US" altLang="zh-CN" dirty="0" smtClean="0"/>
              <a:t>How to build relationships?</a:t>
            </a:r>
          </a:p>
          <a:p>
            <a:pPr marL="342900" indent="-342900">
              <a:buAutoNum type="arabicPeriod"/>
            </a:pPr>
            <a:endParaRPr lang="en-US" altLang="zh-CN" dirty="0" smtClean="0"/>
          </a:p>
          <a:p>
            <a:pPr marL="342900" indent="-342900">
              <a:buAutoNum type="arabicPeriod"/>
            </a:pPr>
            <a:r>
              <a:rPr lang="en-GB" altLang="zh-CN" dirty="0" smtClean="0"/>
              <a:t>The importance of applying appropriate approaches</a:t>
            </a:r>
          </a:p>
          <a:p>
            <a:pPr marL="342900" indent="-342900">
              <a:buAutoNum type="arabicPeriod"/>
            </a:pPr>
            <a:endParaRPr lang="en-GB" altLang="zh-CN" dirty="0" smtClean="0"/>
          </a:p>
          <a:p>
            <a:pPr marL="342900" indent="-342900">
              <a:buAutoNum type="arabicPeriod"/>
            </a:pPr>
            <a:r>
              <a:rPr lang="en-GB" altLang="zh-CN" dirty="0" smtClean="0"/>
              <a:t> The benefits of develop global partnerships</a:t>
            </a:r>
          </a:p>
          <a:p>
            <a:pPr marL="342900" indent="-342900">
              <a:buAutoNum type="arabicPeriod"/>
            </a:pPr>
            <a:endParaRPr lang="en-GB" altLang="zh-CN" dirty="0" smtClean="0"/>
          </a:p>
          <a:p>
            <a:pPr marL="342900" indent="-342900">
              <a:buAutoNum type="arabicPeriod"/>
            </a:pPr>
            <a:r>
              <a:rPr lang="en-GB" altLang="zh-CN" dirty="0" smtClean="0"/>
              <a:t>The impact of a failure to develop relationships</a:t>
            </a:r>
          </a:p>
          <a:p>
            <a:pPr marL="342900" indent="-342900">
              <a:buAutoNum type="arabicPeriod"/>
            </a:pPr>
            <a:endParaRPr lang="en-GB" altLang="zh-CN" dirty="0" smtClean="0"/>
          </a:p>
          <a:p>
            <a:pPr marL="342900" indent="-342900">
              <a:buAutoNum type="arabicPeriod"/>
            </a:pPr>
            <a:r>
              <a:rPr lang="en-GB" altLang="zh-CN" dirty="0" smtClean="0"/>
              <a:t>Reasons of failure to develop relationships</a:t>
            </a:r>
            <a:endParaRPr lang="zh-CN" altLang="en-US" dirty="0"/>
          </a:p>
        </p:txBody>
      </p:sp>
      <p:pic>
        <p:nvPicPr>
          <p:cNvPr id="6" name="图片 5" descr="u=1422617900,1299464694&amp;fm=26&amp;gp=0.jpg"/>
          <p:cNvPicPr>
            <a:picLocks noChangeAspect="1"/>
          </p:cNvPicPr>
          <p:nvPr/>
        </p:nvPicPr>
        <p:blipFill>
          <a:blip r:embed="rId2" cstate="print"/>
          <a:stretch>
            <a:fillRect/>
          </a:stretch>
        </p:blipFill>
        <p:spPr>
          <a:xfrm>
            <a:off x="6357618" y="3140968"/>
            <a:ext cx="2786381" cy="3717032"/>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908720"/>
            <a:ext cx="8136904" cy="461665"/>
          </a:xfrm>
          <a:prstGeom prst="rect">
            <a:avLst/>
          </a:prstGeom>
          <a:noFill/>
        </p:spPr>
        <p:txBody>
          <a:bodyPr wrap="square" rtlCol="0">
            <a:spAutoFit/>
          </a:bodyPr>
          <a:lstStyle/>
          <a:p>
            <a:pPr marL="342900" indent="-342900">
              <a:buAutoNum type="arabicPeriod"/>
            </a:pPr>
            <a:r>
              <a:rPr lang="en-US" altLang="zh-CN" sz="2400" b="1" dirty="0" smtClean="0"/>
              <a:t>How to build relationships?—</a:t>
            </a:r>
            <a:r>
              <a:rPr lang="en-US" altLang="zh-CN" sz="2400" b="1" dirty="0" err="1" smtClean="0"/>
              <a:t>Yinglun</a:t>
            </a:r>
            <a:r>
              <a:rPr lang="en-US" altLang="zh-CN" sz="2400" b="1" dirty="0" smtClean="0"/>
              <a:t> </a:t>
            </a:r>
            <a:r>
              <a:rPr lang="en-US" altLang="zh-CN" sz="2400" b="1" dirty="0" err="1" smtClean="0"/>
              <a:t>Hu</a:t>
            </a:r>
            <a:endParaRPr lang="en-US" altLang="zh-CN" sz="2400" b="1" dirty="0" smtClean="0"/>
          </a:p>
        </p:txBody>
      </p:sp>
      <p:sp>
        <p:nvSpPr>
          <p:cNvPr id="3" name="TextBox 2"/>
          <p:cNvSpPr txBox="1"/>
          <p:nvPr/>
        </p:nvSpPr>
        <p:spPr>
          <a:xfrm>
            <a:off x="755576" y="1988840"/>
            <a:ext cx="3096344" cy="646331"/>
          </a:xfrm>
          <a:prstGeom prst="rect">
            <a:avLst/>
          </a:prstGeom>
          <a:noFill/>
        </p:spPr>
        <p:txBody>
          <a:bodyPr wrap="square" rtlCol="0">
            <a:spAutoFit/>
          </a:bodyPr>
          <a:lstStyle/>
          <a:p>
            <a:r>
              <a:rPr lang="en-US" altLang="zh-CN" dirty="0" smtClean="0"/>
              <a:t>1. Realize Japanese business culture </a:t>
            </a:r>
            <a:endParaRPr lang="zh-CN" altLang="en-US" dirty="0"/>
          </a:p>
        </p:txBody>
      </p:sp>
      <p:sp>
        <p:nvSpPr>
          <p:cNvPr id="4" name="TextBox 3"/>
          <p:cNvSpPr txBox="1"/>
          <p:nvPr/>
        </p:nvSpPr>
        <p:spPr>
          <a:xfrm>
            <a:off x="4716016" y="1988840"/>
            <a:ext cx="4104456" cy="369332"/>
          </a:xfrm>
          <a:prstGeom prst="rect">
            <a:avLst/>
          </a:prstGeom>
          <a:noFill/>
        </p:spPr>
        <p:txBody>
          <a:bodyPr wrap="square" rtlCol="0">
            <a:spAutoFit/>
          </a:bodyPr>
          <a:lstStyle/>
          <a:p>
            <a:r>
              <a:rPr lang="en-US" altLang="zh-CN" dirty="0" smtClean="0"/>
              <a:t>2. build trust with partners</a:t>
            </a:r>
            <a:endParaRPr lang="zh-CN" altLang="en-US" dirty="0"/>
          </a:p>
        </p:txBody>
      </p:sp>
      <p:pic>
        <p:nvPicPr>
          <p:cNvPr id="5" name="图片 4" descr="timg (5).jpg"/>
          <p:cNvPicPr>
            <a:picLocks noChangeAspect="1"/>
          </p:cNvPicPr>
          <p:nvPr/>
        </p:nvPicPr>
        <p:blipFill>
          <a:blip r:embed="rId2" cstate="print"/>
          <a:stretch>
            <a:fillRect/>
          </a:stretch>
        </p:blipFill>
        <p:spPr>
          <a:xfrm>
            <a:off x="0" y="3429000"/>
            <a:ext cx="4624554" cy="2414017"/>
          </a:xfrm>
          <a:prstGeom prst="rect">
            <a:avLst/>
          </a:prstGeom>
        </p:spPr>
      </p:pic>
      <p:pic>
        <p:nvPicPr>
          <p:cNvPr id="6" name="图片 5" descr="timg (6).jpg"/>
          <p:cNvPicPr>
            <a:picLocks noChangeAspect="1"/>
          </p:cNvPicPr>
          <p:nvPr/>
        </p:nvPicPr>
        <p:blipFill>
          <a:blip r:embed="rId3" cstate="print"/>
          <a:stretch>
            <a:fillRect/>
          </a:stretch>
        </p:blipFill>
        <p:spPr>
          <a:xfrm>
            <a:off x="4572000" y="3429000"/>
            <a:ext cx="4572000" cy="244827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slide(fromBottom)">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37"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1000"/>
                                        <p:tgtEl>
                                          <p:spTgt spid="6"/>
                                        </p:tgtEl>
                                      </p:cBhvr>
                                    </p:animEffect>
                                    <p:anim calcmode="lin" valueType="num">
                                      <p:cBhvr>
                                        <p:cTn id="23" dur="1000" fill="hold"/>
                                        <p:tgtEl>
                                          <p:spTgt spid="6"/>
                                        </p:tgtEl>
                                        <p:attrNameLst>
                                          <p:attrName>ppt_x</p:attrName>
                                        </p:attrNameLst>
                                      </p:cBhvr>
                                      <p:tavLst>
                                        <p:tav tm="0">
                                          <p:val>
                                            <p:strVal val="#ppt_x"/>
                                          </p:val>
                                        </p:tav>
                                        <p:tav tm="100000">
                                          <p:val>
                                            <p:strVal val="#ppt_x"/>
                                          </p:val>
                                        </p:tav>
                                      </p:tavLst>
                                    </p:anim>
                                    <p:anim calcmode="lin" valueType="num">
                                      <p:cBhvr>
                                        <p:cTn id="24" dur="900" decel="100000" fill="hold"/>
                                        <p:tgtEl>
                                          <p:spTgt spid="6"/>
                                        </p:tgtEl>
                                        <p:attrNameLst>
                                          <p:attrName>ppt_y</p:attrName>
                                        </p:attrNameLst>
                                      </p:cBhvr>
                                      <p:tavLst>
                                        <p:tav tm="0">
                                          <p:val>
                                            <p:strVal val="#ppt_y+1"/>
                                          </p:val>
                                        </p:tav>
                                        <p:tav tm="100000">
                                          <p:val>
                                            <p:strVal val="#ppt_y-.03"/>
                                          </p:val>
                                        </p:tav>
                                      </p:tavLst>
                                    </p:anim>
                                    <p:anim calcmode="lin" valueType="num">
                                      <p:cBhvr>
                                        <p:cTn id="25" dur="100" accel="100000" fill="hold">
                                          <p:stCondLst>
                                            <p:cond delay="900"/>
                                          </p:stCondLst>
                                        </p:cTn>
                                        <p:tgtEl>
                                          <p:spTgt spid="6"/>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6" y="692696"/>
            <a:ext cx="7488832" cy="369332"/>
          </a:xfrm>
          <a:prstGeom prst="rect">
            <a:avLst/>
          </a:prstGeom>
          <a:noFill/>
        </p:spPr>
        <p:txBody>
          <a:bodyPr wrap="square" rtlCol="0">
            <a:spAutoFit/>
          </a:bodyPr>
          <a:lstStyle/>
          <a:p>
            <a:r>
              <a:rPr lang="en-US" altLang="zh-CN" b="1" dirty="0" smtClean="0"/>
              <a:t>3. Gifts giving</a:t>
            </a:r>
            <a:endParaRPr lang="zh-CN" altLang="en-US" b="1" dirty="0"/>
          </a:p>
        </p:txBody>
      </p:sp>
      <p:pic>
        <p:nvPicPr>
          <p:cNvPr id="3" name="图片 2" descr="timg (4).jpg"/>
          <p:cNvPicPr>
            <a:picLocks noChangeAspect="1"/>
          </p:cNvPicPr>
          <p:nvPr/>
        </p:nvPicPr>
        <p:blipFill>
          <a:blip r:embed="rId2" cstate="print"/>
          <a:stretch>
            <a:fillRect/>
          </a:stretch>
        </p:blipFill>
        <p:spPr>
          <a:xfrm>
            <a:off x="6389676" y="5301208"/>
            <a:ext cx="2754324" cy="1556792"/>
          </a:xfrm>
          <a:prstGeom prst="rect">
            <a:avLst/>
          </a:prstGeom>
        </p:spPr>
      </p:pic>
      <p:sp>
        <p:nvSpPr>
          <p:cNvPr id="4" name="TextBox 3"/>
          <p:cNvSpPr txBox="1"/>
          <p:nvPr/>
        </p:nvSpPr>
        <p:spPr>
          <a:xfrm>
            <a:off x="827584" y="1340768"/>
            <a:ext cx="7488832" cy="4801314"/>
          </a:xfrm>
          <a:prstGeom prst="rect">
            <a:avLst/>
          </a:prstGeom>
          <a:noFill/>
        </p:spPr>
        <p:txBody>
          <a:bodyPr wrap="square" rtlCol="0">
            <a:spAutoFit/>
          </a:bodyPr>
          <a:lstStyle/>
          <a:p>
            <a:r>
              <a:rPr lang="en-US" altLang="zh-CN" dirty="0" smtClean="0"/>
              <a:t>The emphasis in Japanese business culture is on the ritual of gift-giving, rather than the gift itself. For this reason, both extravagant and modest gifts  can be received. An expensive gift will not be perceived as a bribe.</a:t>
            </a:r>
          </a:p>
          <a:p>
            <a:endParaRPr lang="en-US" altLang="zh-CN" dirty="0" smtClean="0"/>
          </a:p>
          <a:p>
            <a:r>
              <a:rPr lang="en-US" altLang="zh-CN" dirty="0" smtClean="0"/>
              <a:t>Present gifts with both hands.</a:t>
            </a:r>
          </a:p>
          <a:p>
            <a:endParaRPr lang="en-US" altLang="zh-CN" dirty="0" smtClean="0"/>
          </a:p>
          <a:p>
            <a:r>
              <a:rPr lang="en-US" altLang="zh-CN" dirty="0" smtClean="0"/>
              <a:t>It is customary to comment that the gift you are presenting, even if it is extravagant, is ““</a:t>
            </a:r>
            <a:r>
              <a:rPr lang="en-US" altLang="zh-CN" dirty="0" err="1" smtClean="0"/>
              <a:t>tsumaranai</a:t>
            </a:r>
            <a:r>
              <a:rPr lang="en-US" altLang="zh-CN" dirty="0" smtClean="0"/>
              <a:t> </a:t>
            </a:r>
            <a:r>
              <a:rPr lang="en-US" altLang="zh-CN" dirty="0" err="1" smtClean="0"/>
              <a:t>mon</a:t>
            </a:r>
            <a:r>
              <a:rPr lang="en-US" altLang="zh-CN" dirty="0" smtClean="0"/>
              <a:t>” [“an uninteresting or dull thing”]. This statement is meant to convey, “Our relationship is more important than this trivial item.”</a:t>
            </a:r>
          </a:p>
          <a:p>
            <a:endParaRPr lang="en-US" altLang="zh-CN" dirty="0" smtClean="0"/>
          </a:p>
          <a:p>
            <a:r>
              <a:rPr lang="en-US" altLang="zh-CN" dirty="0" smtClean="0"/>
              <a:t>Before accepting a gift, it is polite to modestly refuse at least once or twice before finally accepting.</a:t>
            </a:r>
          </a:p>
          <a:p>
            <a:endParaRPr lang="en-US" altLang="zh-CN" dirty="0" smtClean="0"/>
          </a:p>
          <a:p>
            <a:r>
              <a:rPr lang="zh-CN" altLang="en-US" dirty="0" smtClean="0"/>
              <a:t>（</a:t>
            </a:r>
            <a:r>
              <a:rPr lang="en-US" altLang="zh-CN" dirty="0" err="1" smtClean="0"/>
              <a:t>Boye</a:t>
            </a:r>
            <a:r>
              <a:rPr lang="en-US" altLang="zh-CN" dirty="0" smtClean="0"/>
              <a:t>, 2004</a:t>
            </a:r>
            <a:r>
              <a:rPr lang="zh-CN" altLang="en-US" dirty="0" smtClean="0"/>
              <a:t>）</a:t>
            </a:r>
            <a:endParaRPr lang="en-US" altLang="zh-CN" dirty="0" smtClean="0"/>
          </a:p>
          <a:p>
            <a:endParaRPr lang="en-US" altLang="zh-CN" dirty="0" smtClean="0"/>
          </a:p>
          <a:p>
            <a:endParaRPr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slide(fromBottom)">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mph" presetSubtype="0" fill="hold" nodeType="clickEffect">
                                  <p:stCondLst>
                                    <p:cond delay="0"/>
                                  </p:stCondLst>
                                  <p:childTnLst>
                                    <p:animScale>
                                      <p:cBhvr>
                                        <p:cTn id="11" dur="2000" fill="hold"/>
                                        <p:tgtEl>
                                          <p:spTgt spid="2">
                                            <p:txEl>
                                              <p:pRg st="0" end="0"/>
                                            </p:txEl>
                                          </p:spTgt>
                                        </p:tgtEl>
                                      </p:cBhvr>
                                      <p:by x="150000" y="150000"/>
                                    </p:animScale>
                                  </p:childTnLst>
                                </p:cTn>
                              </p:par>
                            </p:childTnLst>
                          </p:cTn>
                        </p:par>
                      </p:childTnLst>
                    </p:cTn>
                  </p:par>
                  <p:par>
                    <p:cTn id="12" fill="hold">
                      <p:stCondLst>
                        <p:cond delay="indefinite"/>
                      </p:stCondLst>
                      <p:childTnLst>
                        <p:par>
                          <p:cTn id="13" fill="hold">
                            <p:stCondLst>
                              <p:cond delay="0"/>
                            </p:stCondLst>
                            <p:childTnLst>
                              <p:par>
                                <p:cTn id="14" presetID="8" presetClass="entr" presetSubtype="16" fill="hold" nodeType="click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Effect transition="in" filter="diamond(in)">
                                      <p:cBhvr>
                                        <p:cTn id="16" dur="1000"/>
                                        <p:tgtEl>
                                          <p:spTgt spid="4">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iterate type="lt">
                                    <p:tmPct val="5000"/>
                                  </p:iterate>
                                  <p:childTnLst>
                                    <p:set>
                                      <p:cBhvr>
                                        <p:cTn id="20" dur="1" fill="hold">
                                          <p:stCondLst>
                                            <p:cond delay="0"/>
                                          </p:stCondLst>
                                        </p:cTn>
                                        <p:tgtEl>
                                          <p:spTgt spid="4">
                                            <p:txEl>
                                              <p:pRg st="2" end="2"/>
                                            </p:txEl>
                                          </p:spTgt>
                                        </p:tgtEl>
                                        <p:attrNameLst>
                                          <p:attrName>style.visibility</p:attrName>
                                        </p:attrNameLst>
                                      </p:cBhvr>
                                      <p:to>
                                        <p:strVal val="visible"/>
                                      </p:to>
                                    </p:set>
                                    <p:anim calcmode="lin" valueType="num">
                                      <p:cBhvr>
                                        <p:cTn id="21" dur="500" fill="hold"/>
                                        <p:tgtEl>
                                          <p:spTgt spid="4">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4">
                                            <p:txEl>
                                              <p:pRg st="2" end="2"/>
                                            </p:txEl>
                                          </p:spTgt>
                                        </p:tgtEl>
                                        <p:attrNameLst>
                                          <p:attrName>ppt_h</p:attrName>
                                        </p:attrNameLst>
                                      </p:cBhvr>
                                      <p:tavLst>
                                        <p:tav tm="0">
                                          <p:val>
                                            <p:fltVal val="0"/>
                                          </p:val>
                                        </p:tav>
                                        <p:tav tm="100000">
                                          <p:val>
                                            <p:strVal val="#ppt_h"/>
                                          </p:val>
                                        </p:tav>
                                      </p:tavLst>
                                    </p:anim>
                                    <p:anim calcmode="lin" valueType="num">
                                      <p:cBhvr>
                                        <p:cTn id="23" dur="500" fill="hold"/>
                                        <p:tgtEl>
                                          <p:spTgt spid="4">
                                            <p:txEl>
                                              <p:pRg st="2" end="2"/>
                                            </p:txEl>
                                          </p:spTgt>
                                        </p:tgtEl>
                                        <p:attrNameLst>
                                          <p:attrName>style.rotation</p:attrName>
                                        </p:attrNameLst>
                                      </p:cBhvr>
                                      <p:tavLst>
                                        <p:tav tm="0">
                                          <p:val>
                                            <p:fltVal val="90"/>
                                          </p:val>
                                        </p:tav>
                                        <p:tav tm="100000">
                                          <p:val>
                                            <p:fltVal val="0"/>
                                          </p:val>
                                        </p:tav>
                                      </p:tavLst>
                                    </p:anim>
                                    <p:animEffect transition="in" filter="fade">
                                      <p:cBhvr>
                                        <p:cTn id="24" dur="500"/>
                                        <p:tgtEl>
                                          <p:spTgt spid="4">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nodeType="clickEffect">
                                  <p:stCondLst>
                                    <p:cond delay="0"/>
                                  </p:stCondLst>
                                  <p:childTnLst>
                                    <p:set>
                                      <p:cBhvr>
                                        <p:cTn id="28" dur="1" fill="hold">
                                          <p:stCondLst>
                                            <p:cond delay="0"/>
                                          </p:stCondLst>
                                        </p:cTn>
                                        <p:tgtEl>
                                          <p:spTgt spid="4">
                                            <p:txEl>
                                              <p:pRg st="4" end="4"/>
                                            </p:txEl>
                                          </p:spTgt>
                                        </p:tgtEl>
                                        <p:attrNameLst>
                                          <p:attrName>style.visibility</p:attrName>
                                        </p:attrNameLst>
                                      </p:cBhvr>
                                      <p:to>
                                        <p:strVal val="visible"/>
                                      </p:to>
                                    </p:set>
                                    <p:animEffect transition="in" filter="randombar(horizontal)">
                                      <p:cBhvr>
                                        <p:cTn id="29" dur="500"/>
                                        <p:tgtEl>
                                          <p:spTgt spid="4">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4">
                                            <p:txEl>
                                              <p:pRg st="6" end="6"/>
                                            </p:txEl>
                                          </p:spTgt>
                                        </p:tgtEl>
                                        <p:attrNameLst>
                                          <p:attrName>style.visibility</p:attrName>
                                        </p:attrNameLst>
                                      </p:cBhvr>
                                      <p:to>
                                        <p:strVal val="visible"/>
                                      </p:to>
                                    </p:set>
                                    <p:animEffect transition="in" filter="fade">
                                      <p:cBhvr>
                                        <p:cTn id="34" dur="1000"/>
                                        <p:tgtEl>
                                          <p:spTgt spid="4">
                                            <p:txEl>
                                              <p:pRg st="6" end="6"/>
                                            </p:txEl>
                                          </p:spTgt>
                                        </p:tgtEl>
                                      </p:cBhvr>
                                    </p:animEffect>
                                    <p:anim calcmode="lin" valueType="num">
                                      <p:cBhvr>
                                        <p:cTn id="35"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4">
                                            <p:txEl>
                                              <p:pRg st="8" end="8"/>
                                            </p:txEl>
                                          </p:spTgt>
                                        </p:tgtEl>
                                        <p:attrNameLst>
                                          <p:attrName>style.visibility</p:attrName>
                                        </p:attrNameLst>
                                      </p:cBhvr>
                                      <p:to>
                                        <p:strVal val="visible"/>
                                      </p:to>
                                    </p:set>
                                    <p:animEffect transition="in" filter="fade">
                                      <p:cBhvr>
                                        <p:cTn id="41" dur="1000"/>
                                        <p:tgtEl>
                                          <p:spTgt spid="4">
                                            <p:txEl>
                                              <p:pRg st="8" end="8"/>
                                            </p:txEl>
                                          </p:spTgt>
                                        </p:tgtEl>
                                      </p:cBhvr>
                                    </p:animEffect>
                                    <p:anim calcmode="lin" valueType="num">
                                      <p:cBhvr>
                                        <p:cTn id="42"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9" name="Rectangle 1"/>
          <p:cNvSpPr>
            <a:spLocks noChangeArrowheads="1"/>
          </p:cNvSpPr>
          <p:nvPr/>
        </p:nvSpPr>
        <p:spPr bwMode="auto">
          <a:xfrm>
            <a:off x="133200" y="836712"/>
            <a:ext cx="9010800" cy="390876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zh-CN" sz="2000" b="1" i="0" u="none" strike="noStrike" cap="none" normalizeH="0" baseline="0" dirty="0" smtClean="0">
                <a:ln>
                  <a:noFill/>
                </a:ln>
                <a:solidFill>
                  <a:schemeClr val="tx1"/>
                </a:solidFill>
                <a:effectLst/>
                <a:latin typeface="Gadugi" pitchFamily="34" charset="0"/>
                <a:ea typeface="Gadugi" pitchFamily="34" charset="0"/>
                <a:cs typeface="Times New Roman" pitchFamily="18" charset="0"/>
              </a:rPr>
              <a:t>2. Importance of applying appropriate approaches—</a:t>
            </a:r>
            <a:r>
              <a:rPr kumimoji="0" lang="en-US" altLang="zh-CN" sz="2000" b="1" i="0" u="none" strike="noStrike" cap="none" normalizeH="0" baseline="0" dirty="0" err="1" smtClean="0">
                <a:ln>
                  <a:noFill/>
                </a:ln>
                <a:solidFill>
                  <a:schemeClr val="tx1"/>
                </a:solidFill>
                <a:effectLst/>
                <a:latin typeface="Gadugi" pitchFamily="34" charset="0"/>
                <a:ea typeface="Gadugi" pitchFamily="34" charset="0"/>
                <a:cs typeface="Times New Roman" pitchFamily="18" charset="0"/>
              </a:rPr>
              <a:t>Chuanmo</a:t>
            </a:r>
            <a:r>
              <a:rPr kumimoji="0" lang="en-US" altLang="zh-CN" sz="2000" b="1" i="0" u="none" strike="noStrike" cap="none" normalizeH="0" dirty="0" smtClean="0">
                <a:ln>
                  <a:noFill/>
                </a:ln>
                <a:solidFill>
                  <a:schemeClr val="tx1"/>
                </a:solidFill>
                <a:effectLst/>
                <a:latin typeface="Gadugi" pitchFamily="34" charset="0"/>
                <a:ea typeface="Gadugi" pitchFamily="34" charset="0"/>
                <a:cs typeface="Times New Roman" pitchFamily="18" charset="0"/>
              </a:rPr>
              <a:t> Yang</a:t>
            </a:r>
            <a:endParaRPr kumimoji="0" lang="en-US" altLang="zh-CN" sz="2000" b="1" i="0" u="none" strike="noStrike" cap="none" normalizeH="0" baseline="0" dirty="0" smtClean="0">
              <a:ln>
                <a:noFill/>
              </a:ln>
              <a:solidFill>
                <a:schemeClr val="tx1"/>
              </a:solidFill>
              <a:effectLst/>
              <a:latin typeface="Gadugi" pitchFamily="34" charset="0"/>
              <a:ea typeface="Gadug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zh-CN" sz="2000" b="1" i="0" u="none" strike="noStrike" cap="none" normalizeH="0" baseline="0" dirty="0" smtClean="0">
                <a:ln>
                  <a:noFill/>
                </a:ln>
                <a:solidFill>
                  <a:schemeClr val="tx1"/>
                </a:solidFill>
                <a:effectLst/>
                <a:latin typeface="Gadugi" pitchFamily="34" charset="0"/>
                <a:ea typeface="Gadugi" pitchFamily="34" charset="0"/>
                <a:cs typeface="Times New Roman" pitchFamily="18" charset="0"/>
              </a:rPr>
              <a:t> </a:t>
            </a:r>
            <a:endParaRPr kumimoji="0" lang="en-US" altLang="zh-CN" sz="2000" b="0" i="0" u="none" strike="noStrike" cap="none" normalizeH="0" baseline="0" dirty="0" smtClean="0">
              <a:ln>
                <a:noFill/>
              </a:ln>
              <a:solidFill>
                <a:schemeClr val="tx1"/>
              </a:solidFill>
              <a:effectLst/>
              <a:latin typeface="Gadugi" pitchFamily="34" charset="0"/>
              <a:ea typeface="Gadugi" pitchFamily="34" charset="0"/>
              <a:cs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zh-CN" sz="1600" b="0" i="0" u="none" strike="noStrike" cap="none" normalizeH="0" baseline="0" dirty="0" smtClean="0">
                <a:ln>
                  <a:noFill/>
                </a:ln>
                <a:solidFill>
                  <a:schemeClr val="tx1"/>
                </a:solidFill>
                <a:effectLst/>
                <a:latin typeface="Arial Unicode MS" pitchFamily="34" charset="-122"/>
                <a:ea typeface="Arial Unicode MS" pitchFamily="34" charset="-122"/>
                <a:cs typeface="Arial Unicode MS" pitchFamily="34" charset="-122"/>
              </a:rPr>
              <a:t>can encourage two countries to respect each other's cultural differences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zh-CN" sz="1600" b="0" i="0" u="none" strike="noStrike" cap="none" normalizeH="0" baseline="0" dirty="0" smtClean="0">
              <a:ln>
                <a:noFill/>
              </a:ln>
              <a:solidFill>
                <a:schemeClr val="tx1"/>
              </a:solidFill>
              <a:effectLst/>
              <a:latin typeface="Arial Unicode MS" pitchFamily="34" charset="-122"/>
              <a:ea typeface="Arial Unicode MS" pitchFamily="34" charset="-122"/>
              <a:cs typeface="Arial Unicode MS" pitchFamily="34" charset="-122"/>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CN" sz="2400" b="1" i="0" u="none" strike="noStrike" cap="none" normalizeH="0" baseline="0" dirty="0" smtClean="0">
                <a:ln>
                  <a:noFill/>
                </a:ln>
                <a:solidFill>
                  <a:schemeClr val="tx1"/>
                </a:solidFill>
                <a:effectLst/>
                <a:latin typeface="Gadugi" pitchFamily="34" charset="0"/>
                <a:ea typeface="Gadugi" pitchFamily="34" charset="0"/>
                <a:cs typeface="Times New Roman" pitchFamily="18" charset="0"/>
              </a:rPr>
              <a:t>Cultural differences between Japan and UK</a:t>
            </a:r>
            <a:endParaRPr kumimoji="0" lang="en-US" altLang="zh-CN" sz="2400" b="0" i="0" u="none" strike="noStrike" cap="none" normalizeH="0" baseline="0" dirty="0" smtClean="0">
              <a:ln>
                <a:noFill/>
              </a:ln>
              <a:solidFill>
                <a:schemeClr val="tx1"/>
              </a:solidFill>
              <a:effectLst/>
              <a:latin typeface="Gadugi" pitchFamily="34" charset="0"/>
              <a:ea typeface="Gadugi" pitchFamily="34" charset="0"/>
              <a:cs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CN" sz="2400" b="1" i="0" u="none" strike="noStrike" cap="none" normalizeH="0" baseline="0" dirty="0" smtClean="0">
                <a:ln>
                  <a:noFill/>
                </a:ln>
                <a:solidFill>
                  <a:schemeClr val="tx1"/>
                </a:solidFill>
                <a:effectLst/>
                <a:latin typeface="Gadugi" pitchFamily="34" charset="0"/>
                <a:ea typeface="Gadugi" pitchFamily="34" charset="0"/>
                <a:cs typeface="Times New Roman" pitchFamily="18" charset="0"/>
              </a:rPr>
              <a:t>Japanese Business Hierarchy</a:t>
            </a:r>
            <a:endParaRPr kumimoji="0" lang="en-US" altLang="zh-CN" sz="2400" b="0" i="0" u="none" strike="noStrike" cap="none" normalizeH="0" baseline="0" dirty="0" smtClean="0">
              <a:ln>
                <a:noFill/>
              </a:ln>
              <a:solidFill>
                <a:schemeClr val="tx1"/>
              </a:solidFill>
              <a:effectLst/>
              <a:latin typeface="Gadugi" pitchFamily="34" charset="0"/>
              <a:ea typeface="Gadugi" pitchFamily="34" charset="0"/>
              <a:cs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zh-CN" sz="1600" b="0" i="0" u="none" strike="noStrike" cap="none" normalizeH="0" baseline="0" dirty="0" smtClean="0">
              <a:ln>
                <a:noFill/>
              </a:ln>
              <a:solidFill>
                <a:schemeClr val="tx1"/>
              </a:solidFill>
              <a:effectLst/>
              <a:latin typeface="Arial Unicode MS" pitchFamily="34" charset="-122"/>
              <a:ea typeface="Arial Unicode MS" pitchFamily="34" charset="-122"/>
              <a:cs typeface="Arial Unicode MS" pitchFamily="34" charset="-122"/>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zh-CN" sz="1600" dirty="0" smtClean="0">
              <a:latin typeface="Arial Unicode MS" pitchFamily="34" charset="-122"/>
              <a:ea typeface="Arial Unicode MS" pitchFamily="34" charset="-122"/>
              <a:cs typeface="Arial Unicode MS" pitchFamily="34" charset="-122"/>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CN" sz="1600" b="0" i="0" u="none" strike="noStrike" cap="none" normalizeH="0" baseline="0" dirty="0" smtClean="0">
                <a:ln>
                  <a:noFill/>
                </a:ln>
                <a:solidFill>
                  <a:schemeClr val="tx1"/>
                </a:solidFill>
                <a:effectLst/>
                <a:latin typeface="Arial Unicode MS" pitchFamily="34" charset="-122"/>
                <a:ea typeface="Arial Unicode MS" pitchFamily="34" charset="-122"/>
                <a:cs typeface="Arial Unicode MS" pitchFamily="34" charset="-122"/>
              </a:rPr>
              <a:t>The hierarchies in the Japanese corporate culture are majorly based on the cooperation &amp;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CN" sz="1600" b="0" i="0" u="none" strike="noStrike" cap="none" normalizeH="0" baseline="0" dirty="0" smtClean="0">
                <a:ln>
                  <a:noFill/>
                </a:ln>
                <a:solidFill>
                  <a:schemeClr val="tx1"/>
                </a:solidFill>
                <a:effectLst/>
                <a:latin typeface="Arial Unicode MS" pitchFamily="34" charset="-122"/>
                <a:ea typeface="Arial Unicode MS" pitchFamily="34" charset="-122"/>
                <a:cs typeface="Arial Unicode MS" pitchFamily="34" charset="-122"/>
              </a:rPr>
              <a:t>consensus instead of authority delegation and top to bottom decision making process. As per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CN" sz="1600" b="0" i="0" u="none" strike="noStrike" cap="none" normalizeH="0" baseline="0" dirty="0" smtClean="0">
                <a:ln>
                  <a:noFill/>
                </a:ln>
                <a:solidFill>
                  <a:schemeClr val="tx1"/>
                </a:solidFill>
                <a:effectLst/>
                <a:latin typeface="Arial Unicode MS" pitchFamily="34" charset="-122"/>
                <a:ea typeface="Arial Unicode MS" pitchFamily="34" charset="-122"/>
                <a:cs typeface="Arial Unicode MS" pitchFamily="34" charset="-122"/>
              </a:rPr>
              <a:t>Japanese belief, the hierarchical arrangement of employees</a:t>
            </a:r>
            <a:r>
              <a:rPr kumimoji="0" lang="en-US" altLang="zh-CN" sz="1600" b="0" i="0" u="none" strike="noStrike" cap="none" normalizeH="0" dirty="0" smtClean="0">
                <a:ln>
                  <a:noFill/>
                </a:ln>
                <a:solidFill>
                  <a:schemeClr val="tx1"/>
                </a:solidFill>
                <a:effectLst/>
                <a:latin typeface="Arial Unicode MS" pitchFamily="34" charset="-122"/>
                <a:ea typeface="Arial Unicode MS" pitchFamily="34" charset="-122"/>
                <a:cs typeface="Arial Unicode MS" pitchFamily="34" charset="-122"/>
              </a:rPr>
              <a:t> </a:t>
            </a:r>
            <a:r>
              <a:rPr kumimoji="0" lang="en-US" altLang="zh-CN" sz="1600" b="0" i="0" u="none" strike="noStrike" cap="none" normalizeH="0" baseline="0" dirty="0" smtClean="0">
                <a:ln>
                  <a:noFill/>
                </a:ln>
                <a:solidFill>
                  <a:schemeClr val="tx1"/>
                </a:solidFill>
                <a:effectLst/>
                <a:latin typeface="Arial Unicode MS" pitchFamily="34" charset="-122"/>
                <a:ea typeface="Arial Unicode MS" pitchFamily="34" charset="-122"/>
                <a:cs typeface="Arial Unicode MS" pitchFamily="34" charset="-122"/>
              </a:rPr>
              <a:t>gives them a sense of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CN" sz="1600" b="0" i="0" u="none" strike="noStrike" cap="none" normalizeH="0" baseline="0" dirty="0" smtClean="0">
                <a:ln>
                  <a:noFill/>
                </a:ln>
                <a:solidFill>
                  <a:schemeClr val="tx1"/>
                </a:solidFill>
                <a:effectLst/>
                <a:latin typeface="Arial Unicode MS" pitchFamily="34" charset="-122"/>
                <a:ea typeface="Arial Unicode MS" pitchFamily="34" charset="-122"/>
                <a:cs typeface="Arial Unicode MS" pitchFamily="34" charset="-122"/>
              </a:rPr>
              <a:t>belongingness to the organization and their group, and this is the way the Japanese organization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CN" sz="1600" b="0" i="0" u="none" strike="noStrike" cap="none" normalizeH="0" baseline="0" dirty="0" smtClean="0">
                <a:ln>
                  <a:noFill/>
                </a:ln>
                <a:solidFill>
                  <a:schemeClr val="tx1"/>
                </a:solidFill>
                <a:effectLst/>
                <a:latin typeface="Arial Unicode MS" pitchFamily="34" charset="-122"/>
                <a:ea typeface="Arial Unicode MS" pitchFamily="34" charset="-122"/>
                <a:cs typeface="Arial Unicode MS" pitchFamily="34" charset="-122"/>
              </a:rPr>
              <a:t>draw their strength. </a:t>
            </a:r>
          </a:p>
          <a:p>
            <a:pPr lvl="0" eaLnBrk="0" fontAlgn="base" hangingPunct="0">
              <a:spcBef>
                <a:spcPct val="0"/>
              </a:spcBef>
              <a:spcAft>
                <a:spcPct val="0"/>
              </a:spcAft>
            </a:pPr>
            <a:r>
              <a:rPr kumimoji="0" lang="en-US" altLang="zh-CN" sz="1600" b="0" i="0" u="none" strike="noStrike" cap="none" normalizeH="0" baseline="0" dirty="0" smtClean="0">
                <a:ln>
                  <a:noFill/>
                </a:ln>
                <a:solidFill>
                  <a:schemeClr val="tx1"/>
                </a:solidFill>
                <a:effectLst/>
                <a:latin typeface="Times New Roman" pitchFamily="18" charset="0"/>
                <a:ea typeface="等线" pitchFamily="2" charset="-122"/>
                <a:cs typeface="Times New Roman" pitchFamily="18" charset="0"/>
              </a:rPr>
              <a:t>(</a:t>
            </a:r>
            <a:r>
              <a:rPr lang="en-US" altLang="zh-CN" sz="1600" dirty="0" smtClean="0"/>
              <a:t>Court Hierarchy, 2013)</a:t>
            </a:r>
            <a:endParaRPr kumimoji="0" lang="en-US" altLang="zh-CN" sz="1600" b="0" i="0" u="none" strike="noStrike" cap="none" normalizeH="0" baseline="0" dirty="0" smtClean="0">
              <a:ln>
                <a:noFill/>
              </a:ln>
              <a:solidFill>
                <a:schemeClr val="tx1"/>
              </a:solidFill>
              <a:effectLst/>
              <a:latin typeface="Arial" pitchFamily="34" charset="0"/>
              <a:ea typeface="宋体" pitchFamily="2" charset="-122"/>
              <a:cs typeface="宋体" pitchFamily="2" charset="-122"/>
            </a:endParaRPr>
          </a:p>
        </p:txBody>
      </p:sp>
      <p:pic>
        <p:nvPicPr>
          <p:cNvPr id="6" name="图片 5" descr="timg.jpg"/>
          <p:cNvPicPr>
            <a:picLocks noChangeAspect="1"/>
          </p:cNvPicPr>
          <p:nvPr/>
        </p:nvPicPr>
        <p:blipFill>
          <a:blip r:embed="rId2" cstate="print"/>
          <a:stretch>
            <a:fillRect/>
          </a:stretch>
        </p:blipFill>
        <p:spPr>
          <a:xfrm>
            <a:off x="683568" y="5166131"/>
            <a:ext cx="2556396" cy="1691869"/>
          </a:xfrm>
          <a:prstGeom prst="rect">
            <a:avLst/>
          </a:prstGeom>
        </p:spPr>
      </p:pic>
      <p:pic>
        <p:nvPicPr>
          <p:cNvPr id="7" name="图片 6" descr="timg (1).jpg"/>
          <p:cNvPicPr>
            <a:picLocks noChangeAspect="1"/>
          </p:cNvPicPr>
          <p:nvPr/>
        </p:nvPicPr>
        <p:blipFill>
          <a:blip r:embed="rId3" cstate="print"/>
          <a:stretch>
            <a:fillRect/>
          </a:stretch>
        </p:blipFill>
        <p:spPr>
          <a:xfrm>
            <a:off x="5148064" y="5013176"/>
            <a:ext cx="3028816" cy="184482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049">
                                            <p:txEl>
                                              <p:pRg st="2" end="2"/>
                                            </p:txEl>
                                          </p:spTgt>
                                        </p:tgtEl>
                                        <p:attrNameLst>
                                          <p:attrName>style.visibility</p:attrName>
                                        </p:attrNameLst>
                                      </p:cBhvr>
                                      <p:to>
                                        <p:strVal val="visible"/>
                                      </p:to>
                                    </p:set>
                                    <p:animEffect transition="in" filter="blinds(horizontal)">
                                      <p:cBhvr>
                                        <p:cTn id="7" dur="500"/>
                                        <p:tgtEl>
                                          <p:spTgt spid="2049">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nodeType="clickEffect">
                                  <p:stCondLst>
                                    <p:cond delay="0"/>
                                  </p:stCondLst>
                                  <p:childTnLst>
                                    <p:set>
                                      <p:cBhvr>
                                        <p:cTn id="11" dur="1" fill="hold">
                                          <p:stCondLst>
                                            <p:cond delay="0"/>
                                          </p:stCondLst>
                                        </p:cTn>
                                        <p:tgtEl>
                                          <p:spTgt spid="2049">
                                            <p:txEl>
                                              <p:pRg st="4" end="4"/>
                                            </p:txEl>
                                          </p:spTgt>
                                        </p:tgtEl>
                                        <p:attrNameLst>
                                          <p:attrName>style.visibility</p:attrName>
                                        </p:attrNameLst>
                                      </p:cBhvr>
                                      <p:to>
                                        <p:strVal val="visible"/>
                                      </p:to>
                                    </p:set>
                                    <p:animEffect transition="in" filter="diamond(in)">
                                      <p:cBhvr>
                                        <p:cTn id="12" dur="1000"/>
                                        <p:tgtEl>
                                          <p:spTgt spid="2049">
                                            <p:txEl>
                                              <p:pRg st="4" end="4"/>
                                            </p:txEl>
                                          </p:spTgt>
                                        </p:tgtEl>
                                      </p:cBhvr>
                                    </p:animEffect>
                                  </p:childTnLst>
                                </p:cTn>
                              </p:par>
                              <p:par>
                                <p:cTn id="13" presetID="8" presetClass="entr" presetSubtype="16" fill="hold" nodeType="withEffect">
                                  <p:stCondLst>
                                    <p:cond delay="0"/>
                                  </p:stCondLst>
                                  <p:childTnLst>
                                    <p:set>
                                      <p:cBhvr>
                                        <p:cTn id="14" dur="1" fill="hold">
                                          <p:stCondLst>
                                            <p:cond delay="0"/>
                                          </p:stCondLst>
                                        </p:cTn>
                                        <p:tgtEl>
                                          <p:spTgt spid="2049">
                                            <p:txEl>
                                              <p:pRg st="5" end="5"/>
                                            </p:txEl>
                                          </p:spTgt>
                                        </p:tgtEl>
                                        <p:attrNameLst>
                                          <p:attrName>style.visibility</p:attrName>
                                        </p:attrNameLst>
                                      </p:cBhvr>
                                      <p:to>
                                        <p:strVal val="visible"/>
                                      </p:to>
                                    </p:set>
                                    <p:animEffect transition="in" filter="diamond(in)">
                                      <p:cBhvr>
                                        <p:cTn id="15" dur="1000"/>
                                        <p:tgtEl>
                                          <p:spTgt spid="2049">
                                            <p:txEl>
                                              <p:pRg st="5" end="5"/>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4" presetClass="entr" presetSubtype="16" fill="hold" nodeType="clickEffect">
                                  <p:stCondLst>
                                    <p:cond delay="0"/>
                                  </p:stCondLst>
                                  <p:childTnLst>
                                    <p:set>
                                      <p:cBhvr>
                                        <p:cTn id="19" dur="1" fill="hold">
                                          <p:stCondLst>
                                            <p:cond delay="0"/>
                                          </p:stCondLst>
                                        </p:cTn>
                                        <p:tgtEl>
                                          <p:spTgt spid="2049">
                                            <p:txEl>
                                              <p:pRg st="8" end="8"/>
                                            </p:txEl>
                                          </p:spTgt>
                                        </p:tgtEl>
                                        <p:attrNameLst>
                                          <p:attrName>style.visibility</p:attrName>
                                        </p:attrNameLst>
                                      </p:cBhvr>
                                      <p:to>
                                        <p:strVal val="visible"/>
                                      </p:to>
                                    </p:set>
                                    <p:animEffect transition="in" filter="box(in)">
                                      <p:cBhvr>
                                        <p:cTn id="20" dur="500"/>
                                        <p:tgtEl>
                                          <p:spTgt spid="2049">
                                            <p:txEl>
                                              <p:pRg st="8" end="8"/>
                                            </p:txEl>
                                          </p:spTgt>
                                        </p:tgtEl>
                                      </p:cBhvr>
                                    </p:animEffect>
                                  </p:childTnLst>
                                </p:cTn>
                              </p:par>
                              <p:par>
                                <p:cTn id="21" presetID="4" presetClass="entr" presetSubtype="16" fill="hold" nodeType="withEffect">
                                  <p:stCondLst>
                                    <p:cond delay="0"/>
                                  </p:stCondLst>
                                  <p:childTnLst>
                                    <p:set>
                                      <p:cBhvr>
                                        <p:cTn id="22" dur="1" fill="hold">
                                          <p:stCondLst>
                                            <p:cond delay="0"/>
                                          </p:stCondLst>
                                        </p:cTn>
                                        <p:tgtEl>
                                          <p:spTgt spid="2049">
                                            <p:txEl>
                                              <p:pRg st="9" end="9"/>
                                            </p:txEl>
                                          </p:spTgt>
                                        </p:tgtEl>
                                        <p:attrNameLst>
                                          <p:attrName>style.visibility</p:attrName>
                                        </p:attrNameLst>
                                      </p:cBhvr>
                                      <p:to>
                                        <p:strVal val="visible"/>
                                      </p:to>
                                    </p:set>
                                    <p:animEffect transition="in" filter="box(in)">
                                      <p:cBhvr>
                                        <p:cTn id="23" dur="500"/>
                                        <p:tgtEl>
                                          <p:spTgt spid="2049">
                                            <p:txEl>
                                              <p:pRg st="9" end="9"/>
                                            </p:txEl>
                                          </p:spTgt>
                                        </p:tgtEl>
                                      </p:cBhvr>
                                    </p:animEffect>
                                  </p:childTnLst>
                                </p:cTn>
                              </p:par>
                              <p:par>
                                <p:cTn id="24" presetID="4" presetClass="entr" presetSubtype="16" fill="hold" nodeType="withEffect">
                                  <p:stCondLst>
                                    <p:cond delay="0"/>
                                  </p:stCondLst>
                                  <p:childTnLst>
                                    <p:set>
                                      <p:cBhvr>
                                        <p:cTn id="25" dur="1" fill="hold">
                                          <p:stCondLst>
                                            <p:cond delay="0"/>
                                          </p:stCondLst>
                                        </p:cTn>
                                        <p:tgtEl>
                                          <p:spTgt spid="2049">
                                            <p:txEl>
                                              <p:pRg st="10" end="10"/>
                                            </p:txEl>
                                          </p:spTgt>
                                        </p:tgtEl>
                                        <p:attrNameLst>
                                          <p:attrName>style.visibility</p:attrName>
                                        </p:attrNameLst>
                                      </p:cBhvr>
                                      <p:to>
                                        <p:strVal val="visible"/>
                                      </p:to>
                                    </p:set>
                                    <p:animEffect transition="in" filter="box(in)">
                                      <p:cBhvr>
                                        <p:cTn id="26" dur="500"/>
                                        <p:tgtEl>
                                          <p:spTgt spid="2049">
                                            <p:txEl>
                                              <p:pRg st="10" end="10"/>
                                            </p:txEl>
                                          </p:spTgt>
                                        </p:tgtEl>
                                      </p:cBhvr>
                                    </p:animEffect>
                                  </p:childTnLst>
                                </p:cTn>
                              </p:par>
                              <p:par>
                                <p:cTn id="27" presetID="4" presetClass="entr" presetSubtype="16" fill="hold" nodeType="withEffect">
                                  <p:stCondLst>
                                    <p:cond delay="0"/>
                                  </p:stCondLst>
                                  <p:childTnLst>
                                    <p:set>
                                      <p:cBhvr>
                                        <p:cTn id="28" dur="1" fill="hold">
                                          <p:stCondLst>
                                            <p:cond delay="0"/>
                                          </p:stCondLst>
                                        </p:cTn>
                                        <p:tgtEl>
                                          <p:spTgt spid="2049">
                                            <p:txEl>
                                              <p:pRg st="11" end="11"/>
                                            </p:txEl>
                                          </p:spTgt>
                                        </p:tgtEl>
                                        <p:attrNameLst>
                                          <p:attrName>style.visibility</p:attrName>
                                        </p:attrNameLst>
                                      </p:cBhvr>
                                      <p:to>
                                        <p:strVal val="visible"/>
                                      </p:to>
                                    </p:set>
                                    <p:animEffect transition="in" filter="box(in)">
                                      <p:cBhvr>
                                        <p:cTn id="29" dur="500"/>
                                        <p:tgtEl>
                                          <p:spTgt spid="2049">
                                            <p:txEl>
                                              <p:pRg st="11" end="11"/>
                                            </p:txEl>
                                          </p:spTgt>
                                        </p:tgtEl>
                                      </p:cBhvr>
                                    </p:animEffect>
                                  </p:childTnLst>
                                </p:cTn>
                              </p:par>
                              <p:par>
                                <p:cTn id="30" presetID="4" presetClass="entr" presetSubtype="16" fill="hold" nodeType="withEffect">
                                  <p:stCondLst>
                                    <p:cond delay="0"/>
                                  </p:stCondLst>
                                  <p:childTnLst>
                                    <p:set>
                                      <p:cBhvr>
                                        <p:cTn id="31" dur="1" fill="hold">
                                          <p:stCondLst>
                                            <p:cond delay="0"/>
                                          </p:stCondLst>
                                        </p:cTn>
                                        <p:tgtEl>
                                          <p:spTgt spid="2049">
                                            <p:txEl>
                                              <p:pRg st="12" end="12"/>
                                            </p:txEl>
                                          </p:spTgt>
                                        </p:tgtEl>
                                        <p:attrNameLst>
                                          <p:attrName>style.visibility</p:attrName>
                                        </p:attrNameLst>
                                      </p:cBhvr>
                                      <p:to>
                                        <p:strVal val="visible"/>
                                      </p:to>
                                    </p:set>
                                    <p:animEffect transition="in" filter="box(in)">
                                      <p:cBhvr>
                                        <p:cTn id="32" dur="500"/>
                                        <p:tgtEl>
                                          <p:spTgt spid="2049">
                                            <p:txEl>
                                              <p:pRg st="12" end="12"/>
                                            </p:txEl>
                                          </p:spTgt>
                                        </p:tgtEl>
                                      </p:cBhvr>
                                    </p:animEffect>
                                  </p:childTnLst>
                                </p:cTn>
                              </p:par>
                              <p:par>
                                <p:cTn id="33" presetID="4" presetClass="entr" presetSubtype="16" fill="hold" nodeType="withEffect">
                                  <p:stCondLst>
                                    <p:cond delay="0"/>
                                  </p:stCondLst>
                                  <p:childTnLst>
                                    <p:set>
                                      <p:cBhvr>
                                        <p:cTn id="34" dur="1" fill="hold">
                                          <p:stCondLst>
                                            <p:cond delay="0"/>
                                          </p:stCondLst>
                                        </p:cTn>
                                        <p:tgtEl>
                                          <p:spTgt spid="2049">
                                            <p:txEl>
                                              <p:pRg st="13" end="13"/>
                                            </p:txEl>
                                          </p:spTgt>
                                        </p:tgtEl>
                                        <p:attrNameLst>
                                          <p:attrName>style.visibility</p:attrName>
                                        </p:attrNameLst>
                                      </p:cBhvr>
                                      <p:to>
                                        <p:strVal val="visible"/>
                                      </p:to>
                                    </p:set>
                                    <p:animEffect transition="in" filter="box(in)">
                                      <p:cBhvr>
                                        <p:cTn id="35" dur="500"/>
                                        <p:tgtEl>
                                          <p:spTgt spid="2049">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p:nvPr/>
        </p:nvPicPr>
        <p:blipFill>
          <a:blip r:embed="rId2" cstate="print">
            <a:extLst>
              <a:ext uri="{28A0092B-C50C-407E-A947-70E740481C1C}">
                <a14:useLocalDpi xmln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043608" y="476672"/>
            <a:ext cx="3600400" cy="6381328"/>
          </a:xfrm>
          <a:prstGeom prst="rect">
            <a:avLst/>
          </a:prstGeom>
          <a:noFill/>
        </p:spPr>
      </p:pic>
      <p:sp>
        <p:nvSpPr>
          <p:cNvPr id="3" name="TextBox 2"/>
          <p:cNvSpPr txBox="1"/>
          <p:nvPr/>
        </p:nvSpPr>
        <p:spPr>
          <a:xfrm>
            <a:off x="5220072" y="4509120"/>
            <a:ext cx="3923928" cy="923330"/>
          </a:xfrm>
          <a:prstGeom prst="rect">
            <a:avLst/>
          </a:prstGeom>
          <a:noFill/>
        </p:spPr>
        <p:txBody>
          <a:bodyPr wrap="square" rtlCol="0">
            <a:spAutoFit/>
          </a:bodyPr>
          <a:lstStyle/>
          <a:p>
            <a:r>
              <a:rPr lang="en-US" altLang="zh-CN" dirty="0" smtClean="0"/>
              <a:t>Sources from: https://www.hierarchystructure.com/japanese-business-hierarchy/</a:t>
            </a:r>
            <a:endParaRPr lang="zh-CN" altLang="en-US"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1340768"/>
            <a:ext cx="7344816" cy="3877985"/>
          </a:xfrm>
          <a:prstGeom prst="rect">
            <a:avLst/>
          </a:prstGeom>
          <a:noFill/>
        </p:spPr>
        <p:txBody>
          <a:bodyPr wrap="square" rtlCol="0">
            <a:spAutoFit/>
          </a:bodyPr>
          <a:lstStyle/>
          <a:p>
            <a:r>
              <a:rPr lang="en-US" altLang="zh-CN" sz="2400" b="1" dirty="0" smtClean="0">
                <a:latin typeface="Gadugi" pitchFamily="34" charset="0"/>
                <a:ea typeface="Gadugi" pitchFamily="34" charset="0"/>
              </a:rPr>
              <a:t>UK Business Hierarchy</a:t>
            </a:r>
          </a:p>
          <a:p>
            <a:endParaRPr lang="en-US" altLang="zh-CN" sz="2400" b="1" dirty="0" smtClean="0">
              <a:latin typeface="Gadugi" pitchFamily="34" charset="0"/>
              <a:ea typeface="Gadugi" pitchFamily="34" charset="0"/>
            </a:endParaRPr>
          </a:p>
          <a:p>
            <a:r>
              <a:rPr lang="en-US" altLang="zh-CN" dirty="0" smtClean="0"/>
              <a:t>UK businesses maintain relatively flat organizational hierarchies. Major decisions are made at the very top. UK managers generally favor the establishment of good working relationship with their subordinates. </a:t>
            </a:r>
          </a:p>
          <a:p>
            <a:r>
              <a:rPr lang="en-US" altLang="zh-CN" dirty="0" smtClean="0"/>
              <a:t>(hierarchy structure, 2008)</a:t>
            </a:r>
          </a:p>
          <a:p>
            <a:endParaRPr lang="en-US" altLang="zh-CN" dirty="0" smtClean="0"/>
          </a:p>
          <a:p>
            <a:r>
              <a:rPr lang="en-US" altLang="zh-CN" dirty="0" smtClean="0"/>
              <a:t>plays significant roles in resource sharing and expanding the market. </a:t>
            </a:r>
          </a:p>
          <a:p>
            <a:r>
              <a:rPr lang="en-US" altLang="zh-CN" dirty="0" smtClean="0"/>
              <a:t>For example, using network-connected peripheral devices like printers, scanners and copiers, or sharing software between multiple users can save money. </a:t>
            </a:r>
          </a:p>
          <a:p>
            <a:r>
              <a:rPr lang="en-US" altLang="zh-CN" dirty="0" smtClean="0"/>
              <a:t>(resource sharing , 2012) </a:t>
            </a:r>
            <a:endParaRPr lang="en-US" altLang="zh-CN"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7" dur="500"/>
                                        <p:tgtEl>
                                          <p:spTgt spid="2">
                                            <p:txEl>
                                              <p:pRg st="2" end="2"/>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2">
                                            <p:txEl>
                                              <p:pRg st="3" end="3"/>
                                            </p:txEl>
                                          </p:spTgt>
                                        </p:tgtEl>
                                        <p:attrNameLst>
                                          <p:attrName>style.visibility</p:attrName>
                                        </p:attrNameLst>
                                      </p:cBhvr>
                                      <p:to>
                                        <p:strVal val="visible"/>
                                      </p:to>
                                    </p:set>
                                    <p:animEffect transition="in" filter="randombar(horizontal)">
                                      <p:cBhvr>
                                        <p:cTn id="10" dur="500"/>
                                        <p:tgtEl>
                                          <p:spTgt spid="2">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animEffect transition="in" filter="dissolve">
                                      <p:cBhvr>
                                        <p:cTn id="15" dur="500"/>
                                        <p:tgtEl>
                                          <p:spTgt spid="2">
                                            <p:txEl>
                                              <p:pRg st="5" end="5"/>
                                            </p:txEl>
                                          </p:spTgt>
                                        </p:tgtEl>
                                      </p:cBhvr>
                                    </p:animEffect>
                                  </p:childTnLst>
                                </p:cTn>
                              </p:par>
                              <p:par>
                                <p:cTn id="16" presetID="9" presetClass="entr" presetSubtype="0" fill="hold" nodeType="withEffect">
                                  <p:stCondLst>
                                    <p:cond delay="0"/>
                                  </p:stCondLst>
                                  <p:childTnLst>
                                    <p:set>
                                      <p:cBhvr>
                                        <p:cTn id="17" dur="1" fill="hold">
                                          <p:stCondLst>
                                            <p:cond delay="0"/>
                                          </p:stCondLst>
                                        </p:cTn>
                                        <p:tgtEl>
                                          <p:spTgt spid="2">
                                            <p:txEl>
                                              <p:pRg st="6" end="6"/>
                                            </p:txEl>
                                          </p:spTgt>
                                        </p:tgtEl>
                                        <p:attrNameLst>
                                          <p:attrName>style.visibility</p:attrName>
                                        </p:attrNameLst>
                                      </p:cBhvr>
                                      <p:to>
                                        <p:strVal val="visible"/>
                                      </p:to>
                                    </p:set>
                                    <p:animEffect transition="in" filter="dissolve">
                                      <p:cBhvr>
                                        <p:cTn id="18" dur="500"/>
                                        <p:tgtEl>
                                          <p:spTgt spid="2">
                                            <p:txEl>
                                              <p:pRg st="6" end="6"/>
                                            </p:txEl>
                                          </p:spTgt>
                                        </p:tgtEl>
                                      </p:cBhvr>
                                    </p:animEffect>
                                  </p:childTnLst>
                                </p:cTn>
                              </p:par>
                              <p:par>
                                <p:cTn id="19" presetID="9" presetClass="entr" presetSubtype="0" fill="hold" nodeType="with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animEffect transition="in" filter="dissolve">
                                      <p:cBhvr>
                                        <p:cTn id="21" dur="5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980728"/>
            <a:ext cx="9793088" cy="461665"/>
          </a:xfrm>
          <a:prstGeom prst="rect">
            <a:avLst/>
          </a:prstGeom>
          <a:noFill/>
        </p:spPr>
        <p:txBody>
          <a:bodyPr wrap="square" rtlCol="0">
            <a:spAutoFit/>
          </a:bodyPr>
          <a:lstStyle/>
          <a:p>
            <a:r>
              <a:rPr lang="en-GB" altLang="zh-CN" sz="2400" b="1" dirty="0" smtClean="0">
                <a:latin typeface="Gadugi" pitchFamily="34" charset="0"/>
                <a:ea typeface="Gadugi" pitchFamily="34" charset="0"/>
              </a:rPr>
              <a:t>3. The benefits of develop global partnerships—</a:t>
            </a:r>
            <a:r>
              <a:rPr lang="en-GB" altLang="zh-CN" sz="2400" b="1" dirty="0" err="1" smtClean="0">
                <a:latin typeface="Gadugi" pitchFamily="34" charset="0"/>
                <a:ea typeface="Gadugi" pitchFamily="34" charset="0"/>
              </a:rPr>
              <a:t>Jiafeng</a:t>
            </a:r>
            <a:r>
              <a:rPr lang="en-GB" altLang="zh-CN" sz="2400" b="1" dirty="0" smtClean="0">
                <a:latin typeface="Gadugi" pitchFamily="34" charset="0"/>
                <a:ea typeface="Gadugi" pitchFamily="34" charset="0"/>
              </a:rPr>
              <a:t> </a:t>
            </a:r>
            <a:r>
              <a:rPr lang="en-GB" altLang="zh-CN" sz="2400" b="1" dirty="0" err="1" smtClean="0">
                <a:latin typeface="Gadugi" pitchFamily="34" charset="0"/>
                <a:ea typeface="Gadugi" pitchFamily="34" charset="0"/>
              </a:rPr>
              <a:t>Xiong</a:t>
            </a:r>
            <a:endParaRPr lang="zh-CN" altLang="en-US" sz="2400" b="1" dirty="0">
              <a:latin typeface="Gadugi" pitchFamily="34" charset="0"/>
            </a:endParaRPr>
          </a:p>
        </p:txBody>
      </p:sp>
      <p:sp>
        <p:nvSpPr>
          <p:cNvPr id="3" name="TextBox 2"/>
          <p:cNvSpPr txBox="1"/>
          <p:nvPr/>
        </p:nvSpPr>
        <p:spPr>
          <a:xfrm>
            <a:off x="611560" y="1844824"/>
            <a:ext cx="7776864" cy="4524315"/>
          </a:xfrm>
          <a:prstGeom prst="rect">
            <a:avLst/>
          </a:prstGeom>
          <a:noFill/>
        </p:spPr>
        <p:txBody>
          <a:bodyPr wrap="square" rtlCol="0">
            <a:spAutoFit/>
          </a:bodyPr>
          <a:lstStyle/>
          <a:p>
            <a:r>
              <a:rPr lang="en-US" altLang="zh-CN" dirty="0" smtClean="0"/>
              <a:t>1. Building a global partnership helps companies share sales resources. In Japan, </a:t>
            </a:r>
            <a:r>
              <a:rPr lang="en-US" altLang="zh-CN" dirty="0" err="1" smtClean="0"/>
              <a:t>Mikimoto</a:t>
            </a:r>
            <a:r>
              <a:rPr lang="en-US" altLang="zh-CN" dirty="0" smtClean="0"/>
              <a:t> is the favorite jewelry brand of the Japanese. The company's management will be happy to work with it as it will make the company's products more popular in the Japanese market and attract more attention.</a:t>
            </a:r>
          </a:p>
          <a:p>
            <a:endParaRPr lang="en-US" altLang="zh-CN" dirty="0" smtClean="0"/>
          </a:p>
          <a:p>
            <a:r>
              <a:rPr lang="en-US" altLang="zh-CN" dirty="0" smtClean="0"/>
              <a:t>2. Building a global partnership is an important factor in improving a company's competitiveness. The survival and development of the company cannot be separated from the mutual help of the partners. By building partnerships, it helps to better serve customers.</a:t>
            </a:r>
          </a:p>
          <a:p>
            <a:endParaRPr lang="en-US" altLang="zh-CN" dirty="0" smtClean="0"/>
          </a:p>
          <a:p>
            <a:r>
              <a:rPr lang="en-US" altLang="zh-CN" dirty="0" smtClean="0"/>
              <a:t>3. Developing a global partnership is conducive to achieving sustainable development and adapting to the trend of economic globalization. The development of global partnerships will standardize business fundamentals and optimize business management processes.</a:t>
            </a:r>
          </a:p>
          <a:p>
            <a:endParaRPr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diamond(in)">
                                      <p:cBhvr>
                                        <p:cTn id="12" dur="1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linds(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980728"/>
            <a:ext cx="8496944" cy="830997"/>
          </a:xfrm>
          <a:prstGeom prst="rect">
            <a:avLst/>
          </a:prstGeom>
          <a:noFill/>
        </p:spPr>
        <p:txBody>
          <a:bodyPr wrap="square" rtlCol="0">
            <a:spAutoFit/>
          </a:bodyPr>
          <a:lstStyle/>
          <a:p>
            <a:pPr marL="342900" indent="-342900"/>
            <a:r>
              <a:rPr lang="en-GB" altLang="zh-CN" sz="2400" b="1" dirty="0" smtClean="0"/>
              <a:t>4. The impact of a failure to develop relationships—</a:t>
            </a:r>
            <a:r>
              <a:rPr lang="en-GB" altLang="zh-CN" sz="2400" b="1" dirty="0" err="1" smtClean="0"/>
              <a:t>Shijie</a:t>
            </a:r>
            <a:r>
              <a:rPr lang="en-GB" altLang="zh-CN" sz="2400" b="1" dirty="0" smtClean="0"/>
              <a:t> Yan</a:t>
            </a:r>
          </a:p>
        </p:txBody>
      </p:sp>
      <p:sp>
        <p:nvSpPr>
          <p:cNvPr id="3" name="TextBox 2"/>
          <p:cNvSpPr txBox="1"/>
          <p:nvPr/>
        </p:nvSpPr>
        <p:spPr>
          <a:xfrm>
            <a:off x="395536" y="1772816"/>
            <a:ext cx="7992888" cy="4801314"/>
          </a:xfrm>
          <a:prstGeom prst="rect">
            <a:avLst/>
          </a:prstGeom>
          <a:noFill/>
        </p:spPr>
        <p:txBody>
          <a:bodyPr wrap="square" rtlCol="0">
            <a:spAutoFit/>
          </a:bodyPr>
          <a:lstStyle/>
          <a:p>
            <a:r>
              <a:rPr lang="en-US" altLang="zh-CN" b="1" dirty="0" smtClean="0"/>
              <a:t>No reputation</a:t>
            </a:r>
          </a:p>
          <a:p>
            <a:r>
              <a:rPr lang="en-US" altLang="zh-CN" dirty="0" smtClean="0"/>
              <a:t>A company entry the new market, the local customer doesn’t know this company. They will do not recognize your company because your company do not have reputation in local market. In the case, the new market is Japan. Japanese consumers prioritize brand trust, reputation, quality, and value over price. Honor and reputation are highly valued in Japanese culture, so having honor and reputation are crucial. (</a:t>
            </a:r>
            <a:r>
              <a:rPr lang="en-US" altLang="zh-CN" dirty="0" err="1" smtClean="0"/>
              <a:t>Wordbank</a:t>
            </a:r>
            <a:r>
              <a:rPr lang="en-US" altLang="zh-CN" dirty="0" smtClean="0"/>
              <a:t>, 2019) If the jewelry group wants to expand the Japanese market without global partners, this is a very serious impact.</a:t>
            </a:r>
          </a:p>
          <a:p>
            <a:endParaRPr lang="en-US" altLang="zh-CN" b="1" dirty="0" smtClean="0"/>
          </a:p>
          <a:p>
            <a:r>
              <a:rPr lang="en-US" altLang="zh-CN" b="1" dirty="0" smtClean="0"/>
              <a:t>Lack the competitiveness</a:t>
            </a:r>
          </a:p>
          <a:p>
            <a:r>
              <a:rPr lang="en-US" altLang="zh-CN" dirty="0" smtClean="0"/>
              <a:t>The company expand the Japanese market and don’t have global partners. There are many domestic jewelry brands in the Japanese jewelry market, such as </a:t>
            </a:r>
            <a:r>
              <a:rPr lang="en-US" altLang="zh-CN" dirty="0" err="1" smtClean="0"/>
              <a:t>As</a:t>
            </a:r>
            <a:r>
              <a:rPr lang="en-US" altLang="zh-CN" dirty="0" smtClean="0"/>
              <a:t>-me Estelle, </a:t>
            </a:r>
            <a:r>
              <a:rPr lang="en-US" altLang="zh-CN" dirty="0" err="1" smtClean="0"/>
              <a:t>Tsutsumi</a:t>
            </a:r>
            <a:r>
              <a:rPr lang="en-US" altLang="zh-CN" dirty="0" smtClean="0"/>
              <a:t>, F.D.C Products, </a:t>
            </a:r>
            <a:r>
              <a:rPr lang="en-US" altLang="zh-CN" dirty="0" err="1" smtClean="0"/>
              <a:t>Mikimoto</a:t>
            </a:r>
            <a:r>
              <a:rPr lang="en-US" altLang="zh-CN" dirty="0" smtClean="0"/>
              <a:t>, </a:t>
            </a:r>
            <a:r>
              <a:rPr lang="en-US" altLang="zh-CN" dirty="0" err="1" smtClean="0"/>
              <a:t>Kuwayama</a:t>
            </a:r>
            <a:r>
              <a:rPr lang="en-US" altLang="zh-CN" dirty="0" smtClean="0"/>
              <a:t>. There are also many international </a:t>
            </a:r>
            <a:r>
              <a:rPr lang="en-US" altLang="zh-CN" dirty="0" err="1" smtClean="0"/>
              <a:t>jewellery</a:t>
            </a:r>
            <a:r>
              <a:rPr lang="en-US" altLang="zh-CN" dirty="0" smtClean="0"/>
              <a:t> brands such as Harry Winston, Tiffany, De Beers, </a:t>
            </a:r>
            <a:r>
              <a:rPr lang="en-US" altLang="zh-CN" dirty="0" err="1" smtClean="0"/>
              <a:t>Bvlgari</a:t>
            </a:r>
            <a:r>
              <a:rPr lang="en-US" altLang="zh-CN" dirty="0" smtClean="0"/>
              <a:t>. (CJNA, 2016)</a:t>
            </a:r>
          </a:p>
          <a:p>
            <a:endParaRPr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heckerboard(across)">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2" presetClass="entr" presetSubtype="4"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slide(fromBottom)">
                                      <p:cBhvr>
                                        <p:cTn id="15" dur="500"/>
                                        <p:tgtEl>
                                          <p:spTgt spid="3">
                                            <p:txEl>
                                              <p:pRg st="3" end="3"/>
                                            </p:txEl>
                                          </p:spTgt>
                                        </p:tgtEl>
                                      </p:cBhvr>
                                    </p:animEffect>
                                  </p:childTnLst>
                                </p:cTn>
                              </p:par>
                              <p:par>
                                <p:cTn id="16" presetID="12" presetClass="entr" presetSubtype="4"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slide(fromBottom)">
                                      <p:cBhvr>
                                        <p:cTn id="1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764704"/>
            <a:ext cx="7272808" cy="369332"/>
          </a:xfrm>
          <a:prstGeom prst="rect">
            <a:avLst/>
          </a:prstGeom>
          <a:noFill/>
        </p:spPr>
        <p:txBody>
          <a:bodyPr wrap="square" rtlCol="0">
            <a:spAutoFit/>
          </a:bodyPr>
          <a:lstStyle/>
          <a:p>
            <a:r>
              <a:rPr lang="en-GB" altLang="zh-CN" dirty="0" smtClean="0"/>
              <a:t>Figure 1: Transition of Size of Japanese Jewelleries Market</a:t>
            </a:r>
            <a:endParaRPr lang="zh-CN" altLang="zh-CN" dirty="0"/>
          </a:p>
        </p:txBody>
      </p:sp>
      <p:pic>
        <p:nvPicPr>
          <p:cNvPr id="3" name="图片 2"/>
          <p:cNvPicPr/>
          <p:nvPr/>
        </p:nvPicPr>
        <p:blipFill>
          <a:blip r:embed="rId2" cstate="print">
            <a:extLst>
              <a:ext uri="{28A0092B-C50C-407E-A947-70E740481C1C}">
                <a14:useLocalDpi xmln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14="http://schemas.microsoft.com/office/drawing/2010/main" xmlns:pic="http://schemas.openxmlformats.org/drawingml/2006/picture" xmlns:lc="http://schemas.openxmlformats.org/drawingml/2006/lockedCanvas" val="0"/>
              </a:ext>
            </a:extLst>
          </a:blip>
          <a:stretch>
            <a:fillRect/>
          </a:stretch>
        </p:blipFill>
        <p:spPr>
          <a:xfrm>
            <a:off x="323528" y="1412776"/>
            <a:ext cx="8496944" cy="3096344"/>
          </a:xfrm>
          <a:prstGeom prst="rect">
            <a:avLst/>
          </a:prstGeom>
        </p:spPr>
      </p:pic>
      <p:sp>
        <p:nvSpPr>
          <p:cNvPr id="4" name="TextBox 3"/>
          <p:cNvSpPr txBox="1"/>
          <p:nvPr/>
        </p:nvSpPr>
        <p:spPr>
          <a:xfrm>
            <a:off x="611560" y="4653136"/>
            <a:ext cx="4320480" cy="369332"/>
          </a:xfrm>
          <a:prstGeom prst="rect">
            <a:avLst/>
          </a:prstGeom>
          <a:noFill/>
        </p:spPr>
        <p:txBody>
          <a:bodyPr wrap="square" rtlCol="0">
            <a:spAutoFit/>
          </a:bodyPr>
          <a:lstStyle/>
          <a:p>
            <a:r>
              <a:rPr lang="en-GB" altLang="zh-CN" dirty="0" smtClean="0"/>
              <a:t>(source from Yano Research Institute)</a:t>
            </a:r>
            <a:endParaRPr lang="zh-CN" altLang="zh-CN" dirty="0"/>
          </a:p>
        </p:txBody>
      </p:sp>
      <p:sp>
        <p:nvSpPr>
          <p:cNvPr id="5" name="TextBox 4"/>
          <p:cNvSpPr txBox="1"/>
          <p:nvPr/>
        </p:nvSpPr>
        <p:spPr>
          <a:xfrm>
            <a:off x="611560" y="5301208"/>
            <a:ext cx="8064896" cy="1477328"/>
          </a:xfrm>
          <a:prstGeom prst="rect">
            <a:avLst/>
          </a:prstGeom>
          <a:noFill/>
        </p:spPr>
        <p:txBody>
          <a:bodyPr wrap="square" rtlCol="0">
            <a:spAutoFit/>
          </a:bodyPr>
          <a:lstStyle/>
          <a:p>
            <a:r>
              <a:rPr lang="en-GB" altLang="zh-CN" dirty="0" smtClean="0"/>
              <a:t>The total sales of Japanese Jewellery have been declining during the past 30 years, which means the competition will become more intense in Japanese Jewellery Retail Market. So, the Jewellery Group fails to develop relationship with global partners, which makes the company lack the competitiveness in the target market. (Yano Research Institute, 2017)</a:t>
            </a:r>
            <a:endParaRPr lang="zh-CN" altLang="zh-CN"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ox(i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1124744"/>
            <a:ext cx="7992888" cy="1938992"/>
          </a:xfrm>
          <a:prstGeom prst="rect">
            <a:avLst/>
          </a:prstGeom>
          <a:noFill/>
        </p:spPr>
        <p:txBody>
          <a:bodyPr wrap="square" rtlCol="0">
            <a:spAutoFit/>
          </a:bodyPr>
          <a:lstStyle/>
          <a:p>
            <a:r>
              <a:rPr lang="en-US" altLang="zh-CN" sz="2400" b="1" dirty="0" smtClean="0">
                <a:latin typeface="Gadugi" pitchFamily="34" charset="0"/>
                <a:ea typeface="Gadugi" pitchFamily="34" charset="0"/>
              </a:rPr>
              <a:t>Business risks</a:t>
            </a:r>
          </a:p>
          <a:p>
            <a:endParaRPr lang="en-US" altLang="zh-CN" sz="2400" b="1" dirty="0" smtClean="0">
              <a:latin typeface="Gadugi" pitchFamily="34" charset="0"/>
              <a:ea typeface="Gadugi" pitchFamily="34" charset="0"/>
            </a:endParaRPr>
          </a:p>
          <a:p>
            <a:r>
              <a:rPr lang="en-US" altLang="zh-CN" dirty="0" smtClean="0"/>
              <a:t>When the </a:t>
            </a:r>
            <a:r>
              <a:rPr lang="en-US" altLang="zh-CN" dirty="0" err="1" smtClean="0"/>
              <a:t>Jewellery</a:t>
            </a:r>
            <a:r>
              <a:rPr lang="en-US" altLang="zh-CN" dirty="0" smtClean="0"/>
              <a:t> Group failed to develop the Japanese market, the human resource and money invested will become a huge loss. The </a:t>
            </a:r>
            <a:r>
              <a:rPr lang="en-US" altLang="zh-CN" dirty="0" err="1" smtClean="0"/>
              <a:t>Jewellery</a:t>
            </a:r>
            <a:r>
              <a:rPr lang="en-US" altLang="zh-CN" dirty="0" smtClean="0"/>
              <a:t> Group develop a local </a:t>
            </a:r>
            <a:r>
              <a:rPr lang="en-US" altLang="zh-CN" dirty="0" err="1" smtClean="0"/>
              <a:t>jewellery</a:t>
            </a:r>
            <a:r>
              <a:rPr lang="en-US" altLang="zh-CN" dirty="0" smtClean="0"/>
              <a:t> company to help they expand the Japanese market, which can divide business risk and improve the success rate.</a:t>
            </a:r>
            <a:endParaRPr lang="en-US" altLang="zh-CN" dirty="0"/>
          </a:p>
        </p:txBody>
      </p:sp>
      <p:pic>
        <p:nvPicPr>
          <p:cNvPr id="4" name="图片 3" descr="timg (2).jpg"/>
          <p:cNvPicPr>
            <a:picLocks noChangeAspect="1"/>
          </p:cNvPicPr>
          <p:nvPr/>
        </p:nvPicPr>
        <p:blipFill>
          <a:blip r:embed="rId2" cstate="print"/>
          <a:stretch>
            <a:fillRect/>
          </a:stretch>
        </p:blipFill>
        <p:spPr>
          <a:xfrm>
            <a:off x="2843808" y="3221581"/>
            <a:ext cx="6300192" cy="350448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9"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p:cTn id="7" dur="1000" fill="hold"/>
                                        <p:tgtEl>
                                          <p:spTgt spid="2">
                                            <p:txEl>
                                              <p:pRg st="2" end="2"/>
                                            </p:txEl>
                                          </p:spTgt>
                                        </p:tgtEl>
                                        <p:attrNameLst>
                                          <p:attrName>ppt_x</p:attrName>
                                        </p:attrNameLst>
                                      </p:cBhvr>
                                      <p:tavLst>
                                        <p:tav tm="0">
                                          <p:val>
                                            <p:strVal val="#ppt_x-.2"/>
                                          </p:val>
                                        </p:tav>
                                        <p:tav tm="100000">
                                          <p:val>
                                            <p:strVal val="#ppt_x"/>
                                          </p:val>
                                        </p:tav>
                                      </p:tavLst>
                                    </p:anim>
                                    <p:anim calcmode="lin" valueType="num">
                                      <p:cBhvr>
                                        <p:cTn id="8" dur="1000" fill="hold"/>
                                        <p:tgtEl>
                                          <p:spTgt spid="2">
                                            <p:txEl>
                                              <p:pRg st="2" end="2"/>
                                            </p:txEl>
                                          </p:spTgt>
                                        </p:tgtEl>
                                        <p:attrNameLst>
                                          <p:attrName>ppt_y</p:attrName>
                                        </p:attrNameLst>
                                      </p:cBhvr>
                                      <p:tavLst>
                                        <p:tav tm="0">
                                          <p:val>
                                            <p:strVal val="#ppt_y"/>
                                          </p:val>
                                        </p:tav>
                                        <p:tav tm="100000">
                                          <p:val>
                                            <p:strVal val="#ppt_y"/>
                                          </p:val>
                                        </p:tav>
                                      </p:tavLst>
                                    </p:anim>
                                    <p:animEffect transition="in" filter="wipe(right)" prLst="gradientSize: 0.1">
                                      <p:cBhvr>
                                        <p:cTn id="9" dur="10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7504" y="980728"/>
            <a:ext cx="9145016" cy="461665"/>
          </a:xfrm>
          <a:prstGeom prst="rect">
            <a:avLst/>
          </a:prstGeom>
          <a:noFill/>
        </p:spPr>
        <p:txBody>
          <a:bodyPr wrap="square" rtlCol="0">
            <a:spAutoFit/>
          </a:bodyPr>
          <a:lstStyle/>
          <a:p>
            <a:pPr marL="342900" indent="-342900"/>
            <a:r>
              <a:rPr lang="en-GB" altLang="zh-CN" sz="2400" b="1" dirty="0" smtClean="0"/>
              <a:t>5. Reasons of failure to develop relationships—</a:t>
            </a:r>
            <a:r>
              <a:rPr lang="en-GB" altLang="zh-CN" sz="2400" b="1" dirty="0" err="1" smtClean="0"/>
              <a:t>Shijie</a:t>
            </a:r>
            <a:r>
              <a:rPr lang="en-GB" altLang="zh-CN" sz="2400" b="1" dirty="0" smtClean="0"/>
              <a:t> Yan</a:t>
            </a:r>
            <a:endParaRPr lang="zh-CN" altLang="en-US" sz="2400" b="1" dirty="0"/>
          </a:p>
        </p:txBody>
      </p:sp>
      <p:sp>
        <p:nvSpPr>
          <p:cNvPr id="3" name="TextBox 2"/>
          <p:cNvSpPr txBox="1"/>
          <p:nvPr/>
        </p:nvSpPr>
        <p:spPr>
          <a:xfrm>
            <a:off x="611560" y="1700808"/>
            <a:ext cx="6336704" cy="369332"/>
          </a:xfrm>
          <a:prstGeom prst="rect">
            <a:avLst/>
          </a:prstGeom>
          <a:noFill/>
        </p:spPr>
        <p:txBody>
          <a:bodyPr wrap="square" rtlCol="0">
            <a:spAutoFit/>
          </a:bodyPr>
          <a:lstStyle/>
          <a:p>
            <a:r>
              <a:rPr lang="en-GB" altLang="zh-CN" dirty="0" smtClean="0"/>
              <a:t>Figure 2 </a:t>
            </a:r>
            <a:r>
              <a:rPr lang="en-GB" altLang="zh-CN" dirty="0" err="1" smtClean="0"/>
              <a:t>Hofstede</a:t>
            </a:r>
            <a:r>
              <a:rPr lang="en-GB" altLang="zh-CN" dirty="0" smtClean="0"/>
              <a:t> 6 dimensions theory of Japan and UK</a:t>
            </a:r>
            <a:endParaRPr lang="zh-CN" altLang="zh-CN" dirty="0"/>
          </a:p>
        </p:txBody>
      </p:sp>
      <p:graphicFrame>
        <p:nvGraphicFramePr>
          <p:cNvPr id="4" name="图表 3">
            <a:extLst>
              <a:ext uri="{FF2B5EF4-FFF2-40B4-BE49-F238E27FC236}">
                <a16:creationId xmln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16="http://schemas.microsoft.com/office/drawing/2014/main" xmlns:lc="http://schemas.openxmlformats.org/drawingml/2006/lockedCanvas" id="{11770FF0-458C-B949-AAFA-32AE1E83A6A9}"/>
              </a:ext>
            </a:extLst>
          </p:cNvPr>
          <p:cNvGraphicFramePr/>
          <p:nvPr/>
        </p:nvGraphicFramePr>
        <p:xfrm>
          <a:off x="611560" y="2276872"/>
          <a:ext cx="7704856" cy="3240360"/>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683568" y="5949280"/>
            <a:ext cx="5976664" cy="369332"/>
          </a:xfrm>
          <a:prstGeom prst="rect">
            <a:avLst/>
          </a:prstGeom>
          <a:noFill/>
        </p:spPr>
        <p:txBody>
          <a:bodyPr wrap="square" rtlCol="0">
            <a:spAutoFit/>
          </a:bodyPr>
          <a:lstStyle/>
          <a:p>
            <a:r>
              <a:rPr lang="en-US" altLang="zh-CN" dirty="0" smtClean="0"/>
              <a:t>(Source from </a:t>
            </a:r>
            <a:r>
              <a:rPr lang="en-US" altLang="zh-CN" dirty="0" err="1" smtClean="0"/>
              <a:t>Hofstede</a:t>
            </a:r>
            <a:r>
              <a:rPr lang="en-US" altLang="zh-CN" dirty="0" smtClean="0"/>
              <a:t> Insight)</a:t>
            </a:r>
            <a:endParaRPr lang="zh-CN" altLang="en-US"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76672"/>
            <a:ext cx="7704856" cy="6463308"/>
          </a:xfrm>
          <a:prstGeom prst="rect">
            <a:avLst/>
          </a:prstGeom>
          <a:noFill/>
        </p:spPr>
        <p:txBody>
          <a:bodyPr wrap="square" rtlCol="0">
            <a:spAutoFit/>
          </a:bodyPr>
          <a:lstStyle/>
          <a:p>
            <a:r>
              <a:rPr lang="en-US" altLang="zh-CN" dirty="0" smtClean="0"/>
              <a:t>The cultures of Japan and the UK are very different. </a:t>
            </a:r>
          </a:p>
          <a:p>
            <a:endParaRPr lang="en-US" altLang="zh-CN" dirty="0" smtClean="0"/>
          </a:p>
          <a:p>
            <a:r>
              <a:rPr lang="en-US" altLang="zh-CN" b="1" dirty="0" smtClean="0"/>
              <a:t>Different value</a:t>
            </a:r>
          </a:p>
          <a:p>
            <a:r>
              <a:rPr lang="en-US" altLang="zh-CN" dirty="0" smtClean="0"/>
              <a:t>Japan is higher than the UK in Uncertainty Avoidance and Long-Term Orientation. Uncertainty avoidance high means customers focus on the quality of products and services guarantees. Long term orientated high means the Japanese company manager focus on the further of the companies. These two points may cause the two companies to have different values.  (</a:t>
            </a:r>
            <a:r>
              <a:rPr lang="en-US" altLang="zh-CN" dirty="0" err="1" smtClean="0"/>
              <a:t>Hofstede</a:t>
            </a:r>
            <a:r>
              <a:rPr lang="en-US" altLang="zh-CN" dirty="0" smtClean="0"/>
              <a:t> Insights, 2019)</a:t>
            </a:r>
          </a:p>
          <a:p>
            <a:endParaRPr lang="en-US" altLang="zh-CN" dirty="0" smtClean="0"/>
          </a:p>
          <a:p>
            <a:r>
              <a:rPr lang="en-US" altLang="zh-CN" b="1" dirty="0" smtClean="0"/>
              <a:t>Lack the communication skills</a:t>
            </a:r>
          </a:p>
          <a:p>
            <a:r>
              <a:rPr lang="en-US" altLang="zh-CN" dirty="0" smtClean="0"/>
              <a:t>Though the </a:t>
            </a:r>
            <a:r>
              <a:rPr lang="en-US" altLang="zh-CN" dirty="0" err="1" smtClean="0"/>
              <a:t>Hofstede</a:t>
            </a:r>
            <a:r>
              <a:rPr lang="en-US" altLang="zh-CN" dirty="0" smtClean="0"/>
              <a:t> 6 dimensions theory, Japan and the UK have big different in Power Distance, Individualism, Masculinity, Indulgence. Japan's PDI is higher than UK. For example, Using the UK business practices and management methods in Japan that will have the opposite effect, because it conflicts with the structure of the society. </a:t>
            </a:r>
          </a:p>
          <a:p>
            <a:endParaRPr lang="en-US" altLang="zh-CN" dirty="0" smtClean="0"/>
          </a:p>
          <a:p>
            <a:r>
              <a:rPr lang="en-US" altLang="zh-CN" b="1" dirty="0" smtClean="0"/>
              <a:t>Lack of trust</a:t>
            </a:r>
          </a:p>
          <a:p>
            <a:r>
              <a:rPr lang="en-US" altLang="zh-CN" dirty="0" smtClean="0"/>
              <a:t>The trust is the basis of the business partnership. The Japanese place a premium on trust. If the </a:t>
            </a:r>
            <a:r>
              <a:rPr lang="en-US" altLang="zh-CN" dirty="0" err="1" smtClean="0"/>
              <a:t>jewellery</a:t>
            </a:r>
            <a:r>
              <a:rPr lang="en-US" altLang="zh-CN" dirty="0" smtClean="0"/>
              <a:t> group has any unethical behaviors such as Unreasonable deductions from paychecks, Tax cheats, Legal disputes. These are main reason of failure to develop a partnership. (Asia link Business, 2019)</a:t>
            </a:r>
            <a:endParaRPr lang="en-US" altLang="zh-CN" dirty="0"/>
          </a:p>
        </p:txBody>
      </p:sp>
      <p:sp>
        <p:nvSpPr>
          <p:cNvPr id="3" name="动作按钮: 上一张 2">
            <a:hlinkClick r:id="rId2" action="ppaction://hlinksldjump" highlightClick="1"/>
          </p:cNvPr>
          <p:cNvSpPr/>
          <p:nvPr/>
        </p:nvSpPr>
        <p:spPr>
          <a:xfrm>
            <a:off x="8316416" y="5949280"/>
            <a:ext cx="576064" cy="576064"/>
          </a:xfrm>
          <a:prstGeom prst="actionButtonRetur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9"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1000" fill="hold"/>
                                        <p:tgtEl>
                                          <p:spTgt spid="2">
                                            <p:txEl>
                                              <p:pRg st="0" end="0"/>
                                            </p:txEl>
                                          </p:spTgt>
                                        </p:tgtEl>
                                        <p:attrNameLst>
                                          <p:attrName>ppt_x</p:attrName>
                                        </p:attrNameLst>
                                      </p:cBhvr>
                                      <p:tavLst>
                                        <p:tav tm="0">
                                          <p:val>
                                            <p:strVal val="#ppt_x-.2"/>
                                          </p:val>
                                        </p:tav>
                                        <p:tav tm="100000">
                                          <p:val>
                                            <p:strVal val="#ppt_x"/>
                                          </p:val>
                                        </p:tav>
                                      </p:tavLst>
                                    </p:anim>
                                    <p:anim calcmode="lin" valueType="num">
                                      <p:cBhvr>
                                        <p:cTn id="8" dur="1000" fill="hold"/>
                                        <p:tgtEl>
                                          <p:spTgt spid="2">
                                            <p:txEl>
                                              <p:pRg st="0" end="0"/>
                                            </p:txEl>
                                          </p:spTgt>
                                        </p:tgtEl>
                                        <p:attrNameLst>
                                          <p:attrName>ppt_y</p:attrName>
                                        </p:attrNameLst>
                                      </p:cBhvr>
                                      <p:tavLst>
                                        <p:tav tm="0">
                                          <p:val>
                                            <p:strVal val="#ppt_y"/>
                                          </p:val>
                                        </p:tav>
                                        <p:tav tm="100000">
                                          <p:val>
                                            <p:strVal val="#ppt_y"/>
                                          </p:val>
                                        </p:tav>
                                      </p:tavLst>
                                    </p:anim>
                                    <p:animEffect transition="in" filter="wipe(right)" prLst="gradientSize: 0.1">
                                      <p:cBhvr>
                                        <p:cTn id="9" dur="1000"/>
                                        <p:tgtEl>
                                          <p:spTgt spid="2">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4" dur="500"/>
                                        <p:tgtEl>
                                          <p:spTgt spid="2">
                                            <p:txEl>
                                              <p:pRg st="2" end="2"/>
                                            </p:txEl>
                                          </p:spTgt>
                                        </p:tgtEl>
                                      </p:cBhvr>
                                    </p:animEffect>
                                  </p:childTnLst>
                                </p:cTn>
                              </p:par>
                              <p:par>
                                <p:cTn id="15" presetID="14" presetClass="entr" presetSubtype="10" fill="hold"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randombar(horizontal)">
                                      <p:cBhvr>
                                        <p:cTn id="17" dur="500"/>
                                        <p:tgtEl>
                                          <p:spTgt spid="2">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fade">
                                      <p:cBhvr>
                                        <p:cTn id="22" dur="1000"/>
                                        <p:tgtEl>
                                          <p:spTgt spid="2">
                                            <p:txEl>
                                              <p:pRg st="5" end="5"/>
                                            </p:txEl>
                                          </p:spTgt>
                                        </p:tgtEl>
                                      </p:cBhvr>
                                    </p:animEffect>
                                    <p:anim calcmode="lin" valueType="num">
                                      <p:cBhvr>
                                        <p:cTn id="23"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24" dur="1000" fill="hold"/>
                                        <p:tgtEl>
                                          <p:spTgt spid="2">
                                            <p:txEl>
                                              <p:pRg st="5" end="5"/>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fade">
                                      <p:cBhvr>
                                        <p:cTn id="27" dur="1000"/>
                                        <p:tgtEl>
                                          <p:spTgt spid="2">
                                            <p:txEl>
                                              <p:pRg st="6" end="6"/>
                                            </p:txEl>
                                          </p:spTgt>
                                        </p:tgtEl>
                                      </p:cBhvr>
                                    </p:animEffect>
                                    <p:anim calcmode="lin" valueType="num">
                                      <p:cBhvr>
                                        <p:cTn id="28"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29"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37" presetClass="entr" presetSubtype="0" fill="hold" nodeType="clickEffect">
                                  <p:stCondLst>
                                    <p:cond delay="0"/>
                                  </p:stCondLst>
                                  <p:childTnLst>
                                    <p:set>
                                      <p:cBhvr>
                                        <p:cTn id="33" dur="1" fill="hold">
                                          <p:stCondLst>
                                            <p:cond delay="0"/>
                                          </p:stCondLst>
                                        </p:cTn>
                                        <p:tgtEl>
                                          <p:spTgt spid="2">
                                            <p:txEl>
                                              <p:pRg st="8" end="8"/>
                                            </p:txEl>
                                          </p:spTgt>
                                        </p:tgtEl>
                                        <p:attrNameLst>
                                          <p:attrName>style.visibility</p:attrName>
                                        </p:attrNameLst>
                                      </p:cBhvr>
                                      <p:to>
                                        <p:strVal val="visible"/>
                                      </p:to>
                                    </p:set>
                                    <p:animEffect transition="in" filter="fade">
                                      <p:cBhvr>
                                        <p:cTn id="34" dur="1000"/>
                                        <p:tgtEl>
                                          <p:spTgt spid="2">
                                            <p:txEl>
                                              <p:pRg st="8" end="8"/>
                                            </p:txEl>
                                          </p:spTgt>
                                        </p:tgtEl>
                                      </p:cBhvr>
                                    </p:animEffect>
                                    <p:anim calcmode="lin" valueType="num">
                                      <p:cBhvr>
                                        <p:cTn id="35"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36" dur="900" decel="100000" fill="hold"/>
                                        <p:tgtEl>
                                          <p:spTgt spid="2">
                                            <p:txEl>
                                              <p:pRg st="8" end="8"/>
                                            </p:txEl>
                                          </p:spTgt>
                                        </p:tgtEl>
                                        <p:attrNameLst>
                                          <p:attrName>ppt_y</p:attrName>
                                        </p:attrNameLst>
                                      </p:cBhvr>
                                      <p:tavLst>
                                        <p:tav tm="0">
                                          <p:val>
                                            <p:strVal val="#ppt_y+1"/>
                                          </p:val>
                                        </p:tav>
                                        <p:tav tm="100000">
                                          <p:val>
                                            <p:strVal val="#ppt_y-.03"/>
                                          </p:val>
                                        </p:tav>
                                      </p:tavLst>
                                    </p:anim>
                                    <p:anim calcmode="lin" valueType="num">
                                      <p:cBhvr>
                                        <p:cTn id="37" dur="100" accel="100000" fill="hold">
                                          <p:stCondLst>
                                            <p:cond delay="900"/>
                                          </p:stCondLst>
                                        </p:cTn>
                                        <p:tgtEl>
                                          <p:spTgt spid="2">
                                            <p:txEl>
                                              <p:pRg st="8" end="8"/>
                                            </p:txEl>
                                          </p:spTgt>
                                        </p:tgtEl>
                                        <p:attrNameLst>
                                          <p:attrName>ppt_y</p:attrName>
                                        </p:attrNameLst>
                                      </p:cBhvr>
                                      <p:tavLst>
                                        <p:tav tm="0">
                                          <p:val>
                                            <p:strVal val="#ppt_y-.03"/>
                                          </p:val>
                                        </p:tav>
                                        <p:tav tm="100000">
                                          <p:val>
                                            <p:strVal val="#ppt_y"/>
                                          </p:val>
                                        </p:tav>
                                      </p:tavLst>
                                    </p:anim>
                                  </p:childTnLst>
                                </p:cTn>
                              </p:par>
                              <p:par>
                                <p:cTn id="38" presetID="37" presetClass="entr" presetSubtype="0" fill="hold" nodeType="withEffect">
                                  <p:stCondLst>
                                    <p:cond delay="0"/>
                                  </p:stCondLst>
                                  <p:childTnLst>
                                    <p:set>
                                      <p:cBhvr>
                                        <p:cTn id="39" dur="1" fill="hold">
                                          <p:stCondLst>
                                            <p:cond delay="0"/>
                                          </p:stCondLst>
                                        </p:cTn>
                                        <p:tgtEl>
                                          <p:spTgt spid="2">
                                            <p:txEl>
                                              <p:pRg st="9" end="9"/>
                                            </p:txEl>
                                          </p:spTgt>
                                        </p:tgtEl>
                                        <p:attrNameLst>
                                          <p:attrName>style.visibility</p:attrName>
                                        </p:attrNameLst>
                                      </p:cBhvr>
                                      <p:to>
                                        <p:strVal val="visible"/>
                                      </p:to>
                                    </p:set>
                                    <p:animEffect transition="in" filter="fade">
                                      <p:cBhvr>
                                        <p:cTn id="40" dur="1000"/>
                                        <p:tgtEl>
                                          <p:spTgt spid="2">
                                            <p:txEl>
                                              <p:pRg st="9" end="9"/>
                                            </p:txEl>
                                          </p:spTgt>
                                        </p:tgtEl>
                                      </p:cBhvr>
                                    </p:animEffect>
                                    <p:anim calcmode="lin" valueType="num">
                                      <p:cBhvr>
                                        <p:cTn id="41" dur="1000" fill="hold"/>
                                        <p:tgtEl>
                                          <p:spTgt spid="2">
                                            <p:txEl>
                                              <p:pRg st="9" end="9"/>
                                            </p:txEl>
                                          </p:spTgt>
                                        </p:tgtEl>
                                        <p:attrNameLst>
                                          <p:attrName>ppt_x</p:attrName>
                                        </p:attrNameLst>
                                      </p:cBhvr>
                                      <p:tavLst>
                                        <p:tav tm="0">
                                          <p:val>
                                            <p:strVal val="#ppt_x"/>
                                          </p:val>
                                        </p:tav>
                                        <p:tav tm="100000">
                                          <p:val>
                                            <p:strVal val="#ppt_x"/>
                                          </p:val>
                                        </p:tav>
                                      </p:tavLst>
                                    </p:anim>
                                    <p:anim calcmode="lin" valueType="num">
                                      <p:cBhvr>
                                        <p:cTn id="42" dur="900" decel="100000" fill="hold"/>
                                        <p:tgtEl>
                                          <p:spTgt spid="2">
                                            <p:txEl>
                                              <p:pRg st="9" end="9"/>
                                            </p:txEl>
                                          </p:spTgt>
                                        </p:tgtEl>
                                        <p:attrNameLst>
                                          <p:attrName>ppt_y</p:attrName>
                                        </p:attrNameLst>
                                      </p:cBhvr>
                                      <p:tavLst>
                                        <p:tav tm="0">
                                          <p:val>
                                            <p:strVal val="#ppt_y+1"/>
                                          </p:val>
                                        </p:tav>
                                        <p:tav tm="100000">
                                          <p:val>
                                            <p:strVal val="#ppt_y-.03"/>
                                          </p:val>
                                        </p:tav>
                                      </p:tavLst>
                                    </p:anim>
                                    <p:anim calcmode="lin" valueType="num">
                                      <p:cBhvr>
                                        <p:cTn id="43" dur="100" accel="100000" fill="hold">
                                          <p:stCondLst>
                                            <p:cond delay="900"/>
                                          </p:stCondLst>
                                        </p:cTn>
                                        <p:tgtEl>
                                          <p:spTgt spid="2">
                                            <p:txEl>
                                              <p:pRg st="9" end="9"/>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43608" y="980728"/>
            <a:ext cx="6120680" cy="523220"/>
          </a:xfrm>
          <a:prstGeom prst="rect">
            <a:avLst/>
          </a:prstGeom>
          <a:noFill/>
        </p:spPr>
        <p:txBody>
          <a:bodyPr wrap="square" rtlCol="0">
            <a:spAutoFit/>
          </a:bodyPr>
          <a:lstStyle/>
          <a:p>
            <a:r>
              <a:rPr lang="en-GB" altLang="zh-CN" sz="2800" b="1" dirty="0" smtClean="0"/>
              <a:t>Conclusion</a:t>
            </a:r>
            <a:endParaRPr lang="zh-CN" altLang="en-US" sz="2800" b="1" dirty="0"/>
          </a:p>
        </p:txBody>
      </p:sp>
      <p:sp>
        <p:nvSpPr>
          <p:cNvPr id="4" name="TextBox 3"/>
          <p:cNvSpPr txBox="1"/>
          <p:nvPr/>
        </p:nvSpPr>
        <p:spPr>
          <a:xfrm>
            <a:off x="1115616" y="2060848"/>
            <a:ext cx="6840760" cy="2031325"/>
          </a:xfrm>
          <a:prstGeom prst="rect">
            <a:avLst/>
          </a:prstGeom>
          <a:noFill/>
        </p:spPr>
        <p:txBody>
          <a:bodyPr wrap="square" rtlCol="0">
            <a:spAutoFit/>
          </a:bodyPr>
          <a:lstStyle/>
          <a:p>
            <a:r>
              <a:rPr lang="en-US" altLang="zh-CN" dirty="0" smtClean="0"/>
              <a:t>The main conclusions in this report are that developing global partnerships is beneficial to resource sharing, building trust with global partnerships and company competitiveness. In addition, cultural differences in UK and Japan may lead to a failure of building global relationships. The failure tends to bring risks on the company’s reputation and bring obstacles to the company's risk sharing. </a:t>
            </a:r>
            <a:endParaRPr lang="zh-CN" altLang="en-US" dirty="0"/>
          </a:p>
        </p:txBody>
      </p:sp>
      <p:pic>
        <p:nvPicPr>
          <p:cNvPr id="5" name="图片 4" descr="timg (3).jpg"/>
          <p:cNvPicPr>
            <a:picLocks noChangeAspect="1"/>
          </p:cNvPicPr>
          <p:nvPr/>
        </p:nvPicPr>
        <p:blipFill>
          <a:blip r:embed="rId2" cstate="print"/>
          <a:stretch>
            <a:fillRect/>
          </a:stretch>
        </p:blipFill>
        <p:spPr>
          <a:xfrm>
            <a:off x="5618088" y="4089122"/>
            <a:ext cx="3525912" cy="276887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0" presetClass="entr" presetSubtype="0" fill="hold" grpId="0" nodeType="clickEffect">
                                  <p:stCondLst>
                                    <p:cond delay="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1"/>
                                          </p:val>
                                        </p:tav>
                                        <p:tav tm="100000">
                                          <p:val>
                                            <p:strVal val="#ppt_x"/>
                                          </p:val>
                                        </p:tav>
                                      </p:tavLst>
                                    </p:anim>
                                    <p:anim calcmode="lin" valueType="num">
                                      <p:cBhvr>
                                        <p:cTn id="9"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980728"/>
            <a:ext cx="5472608" cy="369332"/>
          </a:xfrm>
          <a:prstGeom prst="rect">
            <a:avLst/>
          </a:prstGeom>
          <a:noFill/>
        </p:spPr>
        <p:txBody>
          <a:bodyPr wrap="square" rtlCol="0">
            <a:spAutoFit/>
          </a:bodyPr>
          <a:lstStyle/>
          <a:p>
            <a:pPr lvl="0"/>
            <a:r>
              <a:rPr lang="en-GB" altLang="zh-CN" b="1" dirty="0" smtClean="0"/>
              <a:t>Reference </a:t>
            </a:r>
            <a:endParaRPr lang="zh-CN" altLang="zh-CN" b="1" dirty="0"/>
          </a:p>
        </p:txBody>
      </p:sp>
      <p:sp>
        <p:nvSpPr>
          <p:cNvPr id="3" name="TextBox 2"/>
          <p:cNvSpPr txBox="1"/>
          <p:nvPr/>
        </p:nvSpPr>
        <p:spPr>
          <a:xfrm>
            <a:off x="755576" y="1412776"/>
            <a:ext cx="7776864" cy="5632311"/>
          </a:xfrm>
          <a:prstGeom prst="rect">
            <a:avLst/>
          </a:prstGeom>
          <a:noFill/>
        </p:spPr>
        <p:txBody>
          <a:bodyPr wrap="square" rtlCol="0">
            <a:spAutoFit/>
          </a:bodyPr>
          <a:lstStyle/>
          <a:p>
            <a:r>
              <a:rPr lang="en-US" altLang="zh-CN" dirty="0" smtClean="0"/>
              <a:t>Advocacy, (2019) ‘How to build strategic partnerships &amp; relationships’, [online]. Available: http://advocacy.vaccineswork.org/create/how-to-build-strategic-partnerships-relationships/ (Accessed: 29 October 2019)</a:t>
            </a:r>
          </a:p>
          <a:p>
            <a:endParaRPr lang="en-US" altLang="zh-CN" dirty="0" smtClean="0"/>
          </a:p>
          <a:p>
            <a:r>
              <a:rPr lang="en-US" altLang="zh-CN" dirty="0" smtClean="0"/>
              <a:t>Asia link Business, (2019) Finding business partners and building relationships in Japan [online]. Available: https://asialinkbusiness.com.au/japan/getting-started-in-japan/finding-business-partners-and-building-relationships-in-japan (Accessed: 2 November 2019)</a:t>
            </a:r>
          </a:p>
          <a:p>
            <a:endParaRPr lang="en-US" altLang="zh-CN" dirty="0" smtClean="0"/>
          </a:p>
          <a:p>
            <a:r>
              <a:rPr lang="en-US" altLang="zh-CN" dirty="0" smtClean="0"/>
              <a:t>Ben </a:t>
            </a:r>
            <a:r>
              <a:rPr lang="en-US" altLang="zh-CN" dirty="0" err="1" smtClean="0"/>
              <a:t>Lobel</a:t>
            </a:r>
            <a:r>
              <a:rPr lang="en-US" altLang="zh-CN" dirty="0" smtClean="0"/>
              <a:t>, (2019) ‘What is a strategic partnership’, [online]. Available: https://smallbusiness.co.uk/what-is-a-strategic-partnership-2536190/ (Accessed: 29 October 2019)</a:t>
            </a:r>
          </a:p>
          <a:p>
            <a:endParaRPr lang="en-US" altLang="zh-CN" dirty="0" smtClean="0"/>
          </a:p>
          <a:p>
            <a:r>
              <a:rPr lang="en-US" altLang="zh-CN" dirty="0" err="1" smtClean="0"/>
              <a:t>Bruna</a:t>
            </a:r>
            <a:r>
              <a:rPr lang="en-US" altLang="zh-CN" dirty="0" smtClean="0"/>
              <a:t> </a:t>
            </a:r>
            <a:r>
              <a:rPr lang="en-US" altLang="zh-CN" dirty="0" err="1" smtClean="0"/>
              <a:t>Martinuzzi</a:t>
            </a:r>
            <a:r>
              <a:rPr lang="zh-CN" altLang="en-US" dirty="0" smtClean="0"/>
              <a:t>，（</a:t>
            </a:r>
            <a:r>
              <a:rPr lang="en-US" altLang="zh-CN" dirty="0" smtClean="0"/>
              <a:t>2013</a:t>
            </a:r>
            <a:r>
              <a:rPr lang="zh-CN" altLang="en-US" dirty="0" smtClean="0"/>
              <a:t>）‘</a:t>
            </a:r>
            <a:r>
              <a:rPr lang="en-US" altLang="zh-CN" dirty="0" smtClean="0"/>
              <a:t>Doing Business in Japan: 10 Etiquette Rules You Should </a:t>
            </a:r>
            <a:r>
              <a:rPr lang="en-US" altLang="zh-CN" dirty="0" smtClean="0"/>
              <a:t>Know</a:t>
            </a:r>
            <a:r>
              <a:rPr lang="en-US" altLang="zh-CN" dirty="0" smtClean="0"/>
              <a:t> ’, [online]. Available: </a:t>
            </a:r>
            <a:r>
              <a:rPr lang="en-US" altLang="zh-CN" dirty="0" smtClean="0">
                <a:hlinkClick r:id="rId2"/>
              </a:rPr>
              <a:t>https://www.americanexpress.com/en-us/business/trends-and-insights/articles/doing-business-in-japan-10-etiquette-rules-you-should-know</a:t>
            </a:r>
            <a:r>
              <a:rPr lang="en-US" altLang="zh-CN" dirty="0" smtClean="0">
                <a:hlinkClick r:id="rId2"/>
              </a:rPr>
              <a:t>/</a:t>
            </a:r>
            <a:r>
              <a:rPr lang="en-US" altLang="zh-CN" dirty="0" smtClean="0"/>
              <a:t> (Accessed: 2 November 2019)</a:t>
            </a:r>
            <a:endParaRPr lang="en-US" altLang="zh-CN" dirty="0" smtClean="0"/>
          </a:p>
          <a:p>
            <a:endParaRPr lang="en-US" altLang="zh-CN" dirty="0"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692696"/>
            <a:ext cx="7776864" cy="5909310"/>
          </a:xfrm>
          <a:prstGeom prst="rect">
            <a:avLst/>
          </a:prstGeom>
          <a:noFill/>
        </p:spPr>
        <p:txBody>
          <a:bodyPr wrap="square" rtlCol="0">
            <a:spAutoFit/>
          </a:bodyPr>
          <a:lstStyle/>
          <a:p>
            <a:r>
              <a:rPr lang="en-US" altLang="zh-CN" dirty="0" smtClean="0"/>
              <a:t>Business Hierarchy, (2013) ‘</a:t>
            </a:r>
            <a:r>
              <a:rPr lang="en-US" altLang="zh-CN" i="1" dirty="0" smtClean="0"/>
              <a:t>Japanese Business Hierarchy’, </a:t>
            </a:r>
            <a:r>
              <a:rPr lang="en-US" altLang="zh-CN" dirty="0" smtClean="0"/>
              <a:t>[online] Available at&lt;https://www.hierarchystructure.com/japanese-business-hierarchy/&gt; [Accessed 3rd Nov, 2019] </a:t>
            </a:r>
            <a:endParaRPr lang="zh-CN" altLang="zh-CN" dirty="0" smtClean="0"/>
          </a:p>
          <a:p>
            <a:endParaRPr lang="en-US" altLang="zh-CN" dirty="0" smtClean="0"/>
          </a:p>
          <a:p>
            <a:r>
              <a:rPr lang="en-US" altLang="zh-CN" dirty="0" smtClean="0"/>
              <a:t>CJNA</a:t>
            </a:r>
            <a:r>
              <a:rPr lang="en-US" altLang="zh-CN" dirty="0" smtClean="0"/>
              <a:t>, (2016) Structural changes in the Japanese </a:t>
            </a:r>
            <a:r>
              <a:rPr lang="en-US" altLang="zh-CN" dirty="0" err="1" smtClean="0"/>
              <a:t>jewellery</a:t>
            </a:r>
            <a:r>
              <a:rPr lang="en-US" altLang="zh-CN" dirty="0" smtClean="0"/>
              <a:t> market. [online]. Available: https://www.jewellerynet.com/sc/magazine/features/15303 (Accessed: 1 November 2019)</a:t>
            </a:r>
          </a:p>
          <a:p>
            <a:endParaRPr lang="en-US" altLang="zh-CN" dirty="0" smtClean="0"/>
          </a:p>
          <a:p>
            <a:r>
              <a:rPr lang="en-US" altLang="zh-CN" dirty="0" smtClean="0"/>
              <a:t>Court Hierarchy</a:t>
            </a:r>
            <a:r>
              <a:rPr lang="zh-CN" altLang="en-US" dirty="0" smtClean="0"/>
              <a:t>， </a:t>
            </a:r>
            <a:r>
              <a:rPr lang="en-US" altLang="zh-CN" dirty="0" smtClean="0"/>
              <a:t>(2013)</a:t>
            </a:r>
            <a:r>
              <a:rPr lang="zh-CN" altLang="en-US" dirty="0" smtClean="0"/>
              <a:t> </a:t>
            </a:r>
            <a:r>
              <a:rPr lang="en-US" altLang="zh-CN" dirty="0" smtClean="0"/>
              <a:t>‘British Courts Hierarchy’</a:t>
            </a:r>
            <a:r>
              <a:rPr lang="zh-CN" altLang="en-US" dirty="0" smtClean="0"/>
              <a:t>， </a:t>
            </a:r>
            <a:r>
              <a:rPr lang="en-US" altLang="zh-CN" dirty="0" smtClean="0"/>
              <a:t>[online]  </a:t>
            </a:r>
            <a:r>
              <a:rPr lang="en-US" altLang="zh-CN" dirty="0" err="1" smtClean="0"/>
              <a:t>Avaiable</a:t>
            </a:r>
            <a:r>
              <a:rPr lang="en-US" altLang="zh-CN" dirty="0" smtClean="0"/>
              <a:t> at&lt;https://www.hierarchystructure.com/british-courts-hierarchy/&gt; [Accessed 1st Nov, 2019]</a:t>
            </a:r>
          </a:p>
          <a:p>
            <a:endParaRPr lang="en-US" altLang="zh-CN" dirty="0" smtClean="0"/>
          </a:p>
          <a:p>
            <a:r>
              <a:rPr lang="en-US" altLang="zh-CN" dirty="0" err="1" smtClean="0"/>
              <a:t>Daniella</a:t>
            </a:r>
            <a:r>
              <a:rPr lang="en-US" altLang="zh-CN" dirty="0" smtClean="0"/>
              <a:t> </a:t>
            </a:r>
            <a:r>
              <a:rPr lang="en-US" altLang="zh-CN" dirty="0" err="1" smtClean="0"/>
              <a:t>D'Alimonte</a:t>
            </a:r>
            <a:r>
              <a:rPr lang="en-US" altLang="zh-CN" dirty="0" smtClean="0"/>
              <a:t>, (2014) ‘6 Reasons for forming strategic global business alliances’, [online]. Available: http://www.tradeready.ca/2014/fittskills-refresher/8-reasons-forming-strategic-global-business-alliances/ (Accessed: 29 October 2019)</a:t>
            </a:r>
          </a:p>
          <a:p>
            <a:endParaRPr lang="en-US" altLang="zh-CN" dirty="0" smtClean="0"/>
          </a:p>
          <a:p>
            <a:r>
              <a:rPr lang="en-US" altLang="zh-CN" dirty="0" err="1" smtClean="0"/>
              <a:t>Gert</a:t>
            </a:r>
            <a:r>
              <a:rPr lang="en-US" altLang="zh-CN" dirty="0" smtClean="0"/>
              <a:t> Jan </a:t>
            </a:r>
            <a:r>
              <a:rPr lang="en-US" altLang="zh-CN" dirty="0" err="1" smtClean="0"/>
              <a:t>Hofstede</a:t>
            </a:r>
            <a:r>
              <a:rPr lang="en-US" altLang="zh-CN" dirty="0" smtClean="0"/>
              <a:t> and Michael </a:t>
            </a:r>
            <a:r>
              <a:rPr lang="en-US" altLang="zh-CN" dirty="0" err="1" smtClean="0"/>
              <a:t>Minkov</a:t>
            </a:r>
            <a:r>
              <a:rPr lang="en-US" altLang="zh-CN" dirty="0" smtClean="0"/>
              <a:t>, (2010) ‘Cultures and </a:t>
            </a:r>
            <a:r>
              <a:rPr lang="en-US" altLang="zh-CN" dirty="0" err="1" smtClean="0"/>
              <a:t>organisations’</a:t>
            </a:r>
            <a:r>
              <a:rPr lang="en-US" altLang="zh-CN" dirty="0" smtClean="0"/>
              <a:t>, 3rd edition, New York: McGraw-Hill</a:t>
            </a:r>
          </a:p>
          <a:p>
            <a:endParaRPr lang="en-US" altLang="zh-CN" dirty="0"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764704"/>
            <a:ext cx="8064896" cy="6186309"/>
          </a:xfrm>
          <a:prstGeom prst="rect">
            <a:avLst/>
          </a:prstGeom>
          <a:noFill/>
        </p:spPr>
        <p:txBody>
          <a:bodyPr wrap="square" rtlCol="0">
            <a:spAutoFit/>
          </a:bodyPr>
          <a:lstStyle/>
          <a:p>
            <a:r>
              <a:rPr lang="en-US" altLang="zh-CN" dirty="0" smtClean="0"/>
              <a:t>Hannah Lewis, (2017) 'Japanese pearl </a:t>
            </a:r>
            <a:r>
              <a:rPr lang="en-US" altLang="zh-CN" dirty="0" err="1" smtClean="0"/>
              <a:t>jewellery</a:t>
            </a:r>
            <a:r>
              <a:rPr lang="en-US" altLang="zh-CN" dirty="0" smtClean="0"/>
              <a:t> brands you need to know', [online]. Available: https://www.globalblue.com/destinations/japan/japanese-pearl-jewellery-brands-you-need-to-know/ (Accessed: 29 October 2019)</a:t>
            </a:r>
          </a:p>
          <a:p>
            <a:endParaRPr lang="en-US" altLang="zh-CN" dirty="0" smtClean="0"/>
          </a:p>
          <a:p>
            <a:r>
              <a:rPr lang="en-US" altLang="zh-CN" dirty="0" err="1" smtClean="0"/>
              <a:t>Hapthink</a:t>
            </a:r>
            <a:r>
              <a:rPr lang="en-US" altLang="zh-CN" dirty="0" smtClean="0"/>
              <a:t>, (2019) ‘Japanese </a:t>
            </a:r>
            <a:r>
              <a:rPr lang="en-US" altLang="zh-CN" dirty="0" err="1" smtClean="0"/>
              <a:t>jewellery</a:t>
            </a:r>
            <a:r>
              <a:rPr lang="en-US" altLang="zh-CN" dirty="0" smtClean="0"/>
              <a:t> market research’, [online]. Available: http://www.sohu.com/a/311077688_699533 (Accessed: 29 October 2019)</a:t>
            </a:r>
          </a:p>
          <a:p>
            <a:endParaRPr lang="en-US" altLang="zh-CN" dirty="0" smtClean="0"/>
          </a:p>
          <a:p>
            <a:r>
              <a:rPr lang="en-US" altLang="zh-CN" dirty="0" err="1" smtClean="0"/>
              <a:t>Hongyi</a:t>
            </a:r>
            <a:r>
              <a:rPr lang="en-US" altLang="zh-CN" dirty="0" smtClean="0"/>
              <a:t>, (2010) ‘Are wireless e-commerce and Internet enterprises ready?’  Information network (9) p. 66</a:t>
            </a:r>
          </a:p>
          <a:p>
            <a:endParaRPr lang="en-US" altLang="zh-CN" dirty="0" smtClean="0"/>
          </a:p>
          <a:p>
            <a:r>
              <a:rPr lang="en-US" altLang="zh-CN" dirty="0" smtClean="0"/>
              <a:t>Helen Rutherford, (2016) ‘8 Reasons that partnerships fail’, [online]. Available: https://www.leadamarket.com/images/assets/8ReasonsWhyPartnershipsFail.pdf (Accessed: 29 October 2019)</a:t>
            </a:r>
          </a:p>
          <a:p>
            <a:endParaRPr lang="en-US" altLang="zh-CN" dirty="0" smtClean="0"/>
          </a:p>
          <a:p>
            <a:r>
              <a:rPr lang="en-US" altLang="zh-CN" dirty="0" err="1" smtClean="0"/>
              <a:t>Hofstede</a:t>
            </a:r>
            <a:r>
              <a:rPr lang="en-US" altLang="zh-CN" dirty="0" smtClean="0"/>
              <a:t> Insights, (2019) ‘Country Comparison’, [online]. Available: https://www.hofstede-insights.com/country-comparison/japan,the-uk/ (Accessed: 29 October 2019)</a:t>
            </a:r>
          </a:p>
          <a:p>
            <a:endParaRPr lang="en-US" altLang="zh-CN" dirty="0" smtClean="0"/>
          </a:p>
          <a:p>
            <a:endParaRPr lang="en-US" altLang="zh-CN" dirty="0" smtClean="0"/>
          </a:p>
          <a:p>
            <a:r>
              <a:rPr lang="en-US" altLang="zh-CN" dirty="0" smtClean="0"/>
              <a:t> </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692696"/>
            <a:ext cx="8208912" cy="6463308"/>
          </a:xfrm>
          <a:prstGeom prst="rect">
            <a:avLst/>
          </a:prstGeom>
          <a:noFill/>
        </p:spPr>
        <p:txBody>
          <a:bodyPr wrap="square" rtlCol="0">
            <a:spAutoFit/>
          </a:bodyPr>
          <a:lstStyle/>
          <a:p>
            <a:r>
              <a:rPr lang="en-US" altLang="zh-CN" dirty="0" err="1" smtClean="0"/>
              <a:t>Itpub</a:t>
            </a:r>
            <a:r>
              <a:rPr lang="en-US" altLang="zh-CN" dirty="0" smtClean="0"/>
              <a:t>, (2008) ‘Century </a:t>
            </a:r>
            <a:r>
              <a:rPr lang="en-US" altLang="zh-CN" dirty="0" err="1" smtClean="0"/>
              <a:t>Fuxing</a:t>
            </a:r>
            <a:r>
              <a:rPr lang="en-US" altLang="zh-CN" dirty="0" smtClean="0"/>
              <a:t> Jewelry Software Successfully Signed Japanese Pearl Giant </a:t>
            </a:r>
            <a:r>
              <a:rPr lang="en-US" altLang="zh-CN" dirty="0" err="1" smtClean="0"/>
              <a:t>Mikimoto</a:t>
            </a:r>
            <a:r>
              <a:rPr lang="en-US" altLang="zh-CN" dirty="0" smtClean="0"/>
              <a:t> Jewelry’, [online]. Available: http://www.mascotsoft.cn/News/20080815103943.html (Accessed: 29 October 2019)</a:t>
            </a:r>
          </a:p>
          <a:p>
            <a:endParaRPr lang="en-US" altLang="zh-CN" dirty="0" smtClean="0"/>
          </a:p>
          <a:p>
            <a:r>
              <a:rPr lang="en-US" altLang="zh-CN" dirty="0" smtClean="0"/>
              <a:t>Lafayette </a:t>
            </a:r>
            <a:r>
              <a:rPr lang="en-US" altLang="zh-CN" dirty="0" smtClean="0"/>
              <a:t>De </a:t>
            </a:r>
            <a:r>
              <a:rPr lang="en-US" altLang="zh-CN" dirty="0" err="1" smtClean="0"/>
              <a:t>Mente</a:t>
            </a:r>
            <a:r>
              <a:rPr lang="en-US" altLang="zh-CN" dirty="0" smtClean="0"/>
              <a:t>, </a:t>
            </a:r>
            <a:r>
              <a:rPr lang="en-US" altLang="zh-CN" dirty="0" err="1" smtClean="0"/>
              <a:t>Boye</a:t>
            </a:r>
            <a:r>
              <a:rPr lang="en-US" altLang="zh-CN" dirty="0" smtClean="0"/>
              <a:t>, (2004) ‘Japan Business Etiquette - Gift Giving’,[online]. Available: http://www.1worldglobalgifts.com/japangiftgivingetiquette.htm (Accessed: 29 October 2019)</a:t>
            </a:r>
          </a:p>
          <a:p>
            <a:endParaRPr lang="en-US" altLang="zh-CN" dirty="0" smtClean="0"/>
          </a:p>
          <a:p>
            <a:r>
              <a:rPr lang="en-US" altLang="zh-CN" dirty="0" err="1" smtClean="0"/>
              <a:t>Marieke</a:t>
            </a:r>
            <a:r>
              <a:rPr lang="en-US" altLang="zh-CN" dirty="0" smtClean="0"/>
              <a:t> de </a:t>
            </a:r>
            <a:r>
              <a:rPr lang="en-US" altLang="zh-CN" dirty="0" err="1" smtClean="0"/>
              <a:t>Mooij</a:t>
            </a:r>
            <a:r>
              <a:rPr lang="en-US" altLang="zh-CN" dirty="0" smtClean="0"/>
              <a:t> and </a:t>
            </a:r>
            <a:r>
              <a:rPr lang="en-US" altLang="zh-CN" dirty="0" err="1" smtClean="0"/>
              <a:t>Geert</a:t>
            </a:r>
            <a:r>
              <a:rPr lang="en-US" altLang="zh-CN" dirty="0" smtClean="0"/>
              <a:t> </a:t>
            </a:r>
            <a:r>
              <a:rPr lang="en-US" altLang="zh-CN" dirty="0" err="1" smtClean="0"/>
              <a:t>Hofstede</a:t>
            </a:r>
            <a:r>
              <a:rPr lang="en-US" altLang="zh-CN" dirty="0" smtClean="0"/>
              <a:t>, (2010) ‘The </a:t>
            </a:r>
            <a:r>
              <a:rPr lang="en-US" altLang="zh-CN" dirty="0" err="1" smtClean="0"/>
              <a:t>Hofstede</a:t>
            </a:r>
            <a:r>
              <a:rPr lang="en-US" altLang="zh-CN" dirty="0" smtClean="0"/>
              <a:t> model – Applications to global branding and advertising strategy and research’, International Journal of Advertising, 29(1), pp. 85–110,</a:t>
            </a:r>
          </a:p>
          <a:p>
            <a:endParaRPr lang="en-US" altLang="zh-CN" dirty="0" smtClean="0"/>
          </a:p>
          <a:p>
            <a:r>
              <a:rPr lang="en-US" altLang="zh-CN" dirty="0" smtClean="0"/>
              <a:t>Mighty Recruiter, (2019) ‘Cultural differences’, [online]. Available: https://www.mightyrecruiter.com/recruiter-guide/hiring-glossary-a-to-z/cultural-differences/ (Accessed: 29 October 2019)</a:t>
            </a:r>
          </a:p>
          <a:p>
            <a:endParaRPr lang="en-US" altLang="zh-CN" dirty="0" smtClean="0"/>
          </a:p>
          <a:p>
            <a:r>
              <a:rPr lang="en-US" altLang="zh-CN" dirty="0" smtClean="0"/>
              <a:t>Nathalie </a:t>
            </a:r>
            <a:r>
              <a:rPr lang="en-US" altLang="zh-CN" dirty="0" err="1" smtClean="0"/>
              <a:t>Miroshnik</a:t>
            </a:r>
            <a:r>
              <a:rPr lang="en-US" altLang="zh-CN" dirty="0" smtClean="0"/>
              <a:t>, (2016) ‘</a:t>
            </a:r>
            <a:r>
              <a:rPr lang="en-US" altLang="zh-CN" dirty="0" err="1" smtClean="0"/>
              <a:t>Jewellery</a:t>
            </a:r>
            <a:r>
              <a:rPr lang="en-US" altLang="zh-CN" dirty="0" smtClean="0"/>
              <a:t> Market of Japan’, [online]. Available: https://nammu.com/eng/jewelry-market-japan/ (Accessed: 29 October 2019)</a:t>
            </a:r>
          </a:p>
          <a:p>
            <a:endParaRPr lang="en-US" altLang="zh-CN" dirty="0" smtClean="0"/>
          </a:p>
          <a:p>
            <a:endParaRPr lang="en-US" altLang="zh-CN" dirty="0" smtClean="0"/>
          </a:p>
          <a:p>
            <a:endParaRPr lang="en-US" altLang="zh-CN" dirty="0"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6" y="764704"/>
            <a:ext cx="7632848" cy="6186309"/>
          </a:xfrm>
          <a:prstGeom prst="rect">
            <a:avLst/>
          </a:prstGeom>
          <a:noFill/>
        </p:spPr>
        <p:txBody>
          <a:bodyPr wrap="square" rtlCol="0">
            <a:spAutoFit/>
          </a:bodyPr>
          <a:lstStyle/>
          <a:p>
            <a:r>
              <a:rPr lang="en-US" altLang="zh-CN" dirty="0" smtClean="0"/>
              <a:t>NIBUSINESS, (2014) Benefits of computer networks</a:t>
            </a:r>
            <a:r>
              <a:rPr lang="zh-CN" altLang="en-US" dirty="0" smtClean="0"/>
              <a:t>，</a:t>
            </a:r>
            <a:r>
              <a:rPr lang="en-US" altLang="zh-CN" dirty="0" smtClean="0"/>
              <a:t>[online] Available at&lt;https://www.nibusinessinfo.co.uk &gt; content &gt; benefits-computer-networks&gt; [Accessed 2nd Nov, 2019]</a:t>
            </a:r>
          </a:p>
          <a:p>
            <a:endParaRPr lang="en-US" altLang="zh-CN" dirty="0" smtClean="0"/>
          </a:p>
          <a:p>
            <a:r>
              <a:rPr lang="en-US" altLang="zh-CN" dirty="0" smtClean="0"/>
              <a:t>Susan </a:t>
            </a:r>
            <a:r>
              <a:rPr lang="en-US" altLang="zh-CN" dirty="0" smtClean="0"/>
              <a:t>Ward, (2019) ‘Why Business Partnerships Fail’, [online]. Available: https://www.thebalancesmb.com/why-business-partnerships-fail-4107045 (Accessed: 29 October 2019)</a:t>
            </a:r>
          </a:p>
          <a:p>
            <a:endParaRPr lang="en-US" altLang="zh-CN" dirty="0" smtClean="0"/>
          </a:p>
          <a:p>
            <a:r>
              <a:rPr lang="en-US" altLang="zh-CN" dirty="0" err="1" smtClean="0"/>
              <a:t>Sohu</a:t>
            </a:r>
            <a:r>
              <a:rPr lang="en-US" altLang="zh-CN" dirty="0" smtClean="0"/>
              <a:t>, (2019) ‘The most popular </a:t>
            </a:r>
            <a:r>
              <a:rPr lang="en-US" altLang="zh-CN" dirty="0" err="1" smtClean="0"/>
              <a:t>jewellery</a:t>
            </a:r>
            <a:r>
              <a:rPr lang="en-US" altLang="zh-CN" dirty="0" smtClean="0"/>
              <a:t> brand – </a:t>
            </a:r>
            <a:r>
              <a:rPr lang="en-US" altLang="zh-CN" dirty="0" err="1" smtClean="0"/>
              <a:t>Mikimoto</a:t>
            </a:r>
            <a:r>
              <a:rPr lang="en-US" altLang="zh-CN" dirty="0" smtClean="0"/>
              <a:t>’, [online]. Available: http://www.sohu.com/a/317055943_120004996 (Accessed: 29 October 2019)</a:t>
            </a:r>
          </a:p>
          <a:p>
            <a:endParaRPr lang="en-US" altLang="zh-CN" dirty="0" smtClean="0"/>
          </a:p>
          <a:p>
            <a:r>
              <a:rPr lang="en-US" altLang="zh-CN" dirty="0" smtClean="0"/>
              <a:t>Venture Japan, (2019) ‘Secrets of Japanese business etiquette’, [online]. Available: https://www.venturejapan.com/doing-business-in-japan/secrets-of-japanese-business-etiquette/ (Accessed: 29 October 2019)</a:t>
            </a:r>
          </a:p>
          <a:p>
            <a:endParaRPr lang="en-US" altLang="zh-CN" dirty="0" smtClean="0"/>
          </a:p>
          <a:p>
            <a:r>
              <a:rPr lang="en-US" altLang="zh-CN" dirty="0" err="1" smtClean="0"/>
              <a:t>Wordbank</a:t>
            </a:r>
            <a:r>
              <a:rPr lang="en-US" altLang="zh-CN" dirty="0" smtClean="0"/>
              <a:t>, (2019) marketing to Japanese consumers: A how-to guide. [online]. Available: https://www.wordbank.com/us/blog/international-marketing/marketing-to-japanese-consumers/ (Accessed: 31 October 2019)</a:t>
            </a:r>
          </a:p>
          <a:p>
            <a:endParaRPr lang="en-US" altLang="zh-CN" dirty="0" smtClean="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99592" y="1124744"/>
            <a:ext cx="7344816" cy="1200329"/>
          </a:xfrm>
          <a:prstGeom prst="rect">
            <a:avLst/>
          </a:prstGeom>
          <a:noFill/>
        </p:spPr>
        <p:txBody>
          <a:bodyPr wrap="square" rtlCol="0">
            <a:spAutoFit/>
          </a:bodyPr>
          <a:lstStyle/>
          <a:p>
            <a:r>
              <a:rPr lang="en-US" altLang="zh-CN" dirty="0" smtClean="0"/>
              <a:t>Yano Research Institute, (2017) </a:t>
            </a:r>
            <a:r>
              <a:rPr lang="en-US" altLang="zh-CN" dirty="0" err="1" smtClean="0"/>
              <a:t>Jewellery</a:t>
            </a:r>
            <a:r>
              <a:rPr lang="en-US" altLang="zh-CN" dirty="0" smtClean="0"/>
              <a:t> Market in Japan: Key Research Findings 2017. [online]. Available: https://www.yanoresearch.com/press/pdf/1663.pdf (Accessed: 2 November 2019)</a:t>
            </a:r>
            <a:endParaRPr lang="zh-CN" alt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都市">
  <a:themeElements>
    <a:clrScheme name="都市">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都市">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都市">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477</TotalTime>
  <Words>1935</Words>
  <Application>Microsoft Office PowerPoint</Application>
  <PresentationFormat>全屏显示(4:3)</PresentationFormat>
  <Paragraphs>138</Paragraphs>
  <Slides>21</Slides>
  <Notes>0</Notes>
  <HiddenSlides>0</HiddenSlides>
  <MMClips>0</MMClips>
  <ScaleCrop>false</ScaleCrop>
  <HeadingPairs>
    <vt:vector size="4" baseType="variant">
      <vt:variant>
        <vt:lpstr>主题</vt:lpstr>
      </vt:variant>
      <vt:variant>
        <vt:i4>1</vt:i4>
      </vt:variant>
      <vt:variant>
        <vt:lpstr>幻灯片标题</vt:lpstr>
      </vt:variant>
      <vt:variant>
        <vt:i4>21</vt:i4>
      </vt:variant>
    </vt:vector>
  </HeadingPairs>
  <TitlesOfParts>
    <vt:vector size="22" baseType="lpstr">
      <vt:lpstr>都市</vt:lpstr>
      <vt:lpstr>Developing Business Partnership</vt:lpstr>
      <vt:lpstr>幻灯片 2</vt:lpstr>
      <vt:lpstr>Main question</vt:lpstr>
      <vt:lpstr>幻灯片 4</vt:lpstr>
      <vt:lpstr>幻灯片 5</vt:lpstr>
      <vt:lpstr>幻灯片 6</vt:lpstr>
      <vt:lpstr>幻灯片 7</vt:lpstr>
      <vt:lpstr>幻灯片 8</vt:lpstr>
      <vt:lpstr>幻灯片 9</vt:lpstr>
      <vt:lpstr>幻灯片 10</vt:lpstr>
      <vt:lpstr>幻灯片 11</vt:lpstr>
      <vt:lpstr>幻灯片 12</vt:lpstr>
      <vt:lpstr>幻灯片 13</vt:lpstr>
      <vt:lpstr>幻灯片 14</vt:lpstr>
      <vt:lpstr>幻灯片 15</vt:lpstr>
      <vt:lpstr>幻灯片 16</vt:lpstr>
      <vt:lpstr>幻灯片 17</vt:lpstr>
      <vt:lpstr>幻灯片 18</vt:lpstr>
      <vt:lpstr>幻灯片 19</vt:lpstr>
      <vt:lpstr>幻灯片 20</vt:lpstr>
      <vt:lpstr>幻灯片 21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Business Partnership</dc:title>
  <dc:creator>HYL</dc:creator>
  <cp:lastModifiedBy>Windows 用户</cp:lastModifiedBy>
  <cp:revision>53</cp:revision>
  <dcterms:created xsi:type="dcterms:W3CDTF">2019-11-06T21:17:22Z</dcterms:created>
  <dcterms:modified xsi:type="dcterms:W3CDTF">2019-11-07T16:28:31Z</dcterms:modified>
</cp:coreProperties>
</file>