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9"/>
  </p:notesMasterIdLst>
  <p:sldIdLst>
    <p:sldId id="301" r:id="rId2"/>
    <p:sldId id="256" r:id="rId3"/>
    <p:sldId id="275" r:id="rId4"/>
    <p:sldId id="302" r:id="rId5"/>
    <p:sldId id="262" r:id="rId6"/>
    <p:sldId id="266" r:id="rId7"/>
    <p:sldId id="278" r:id="rId8"/>
    <p:sldId id="277" r:id="rId9"/>
    <p:sldId id="279" r:id="rId10"/>
    <p:sldId id="276" r:id="rId11"/>
    <p:sldId id="283" r:id="rId12"/>
    <p:sldId id="289" r:id="rId13"/>
    <p:sldId id="290" r:id="rId14"/>
    <p:sldId id="291" r:id="rId15"/>
    <p:sldId id="303" r:id="rId16"/>
    <p:sldId id="263" r:id="rId17"/>
    <p:sldId id="269" r:id="rId18"/>
    <p:sldId id="280" r:id="rId19"/>
    <p:sldId id="309" r:id="rId20"/>
    <p:sldId id="282" r:id="rId21"/>
    <p:sldId id="281" r:id="rId22"/>
    <p:sldId id="304" r:id="rId23"/>
    <p:sldId id="264" r:id="rId24"/>
    <p:sldId id="267" r:id="rId25"/>
    <p:sldId id="268" r:id="rId26"/>
    <p:sldId id="270" r:id="rId27"/>
    <p:sldId id="305" r:id="rId28"/>
    <p:sldId id="273" r:id="rId29"/>
    <p:sldId id="274" r:id="rId30"/>
    <p:sldId id="285" r:id="rId31"/>
    <p:sldId id="286" r:id="rId32"/>
    <p:sldId id="288" r:id="rId33"/>
    <p:sldId id="306" r:id="rId34"/>
    <p:sldId id="272" r:id="rId35"/>
    <p:sldId id="271" r:id="rId36"/>
    <p:sldId id="284" r:id="rId37"/>
    <p:sldId id="310" r:id="rId38"/>
    <p:sldId id="294" r:id="rId39"/>
    <p:sldId id="257" r:id="rId40"/>
    <p:sldId id="258" r:id="rId41"/>
    <p:sldId id="259" r:id="rId42"/>
    <p:sldId id="260" r:id="rId43"/>
    <p:sldId id="261" r:id="rId44"/>
    <p:sldId id="311" r:id="rId45"/>
    <p:sldId id="295" r:id="rId46"/>
    <p:sldId id="292" r:id="rId47"/>
    <p:sldId id="298" r:id="rId48"/>
    <p:sldId id="297" r:id="rId49"/>
    <p:sldId id="299" r:id="rId50"/>
    <p:sldId id="307" r:id="rId51"/>
    <p:sldId id="296" r:id="rId52"/>
    <p:sldId id="308" r:id="rId53"/>
    <p:sldId id="312" r:id="rId54"/>
    <p:sldId id="313" r:id="rId55"/>
    <p:sldId id="314" r:id="rId56"/>
    <p:sldId id="315" r:id="rId57"/>
    <p:sldId id="316" r:id="rId5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8B6FF"/>
    <a:srgbClr val="FFFAC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3020" autoAdjust="0"/>
    <p:restoredTop sz="93085"/>
  </p:normalViewPr>
  <p:slideViewPr>
    <p:cSldViewPr snapToGrid="0" snapToObjects="1">
      <p:cViewPr varScale="1">
        <p:scale>
          <a:sx n="89" d="100"/>
          <a:sy n="89" d="100"/>
        </p:scale>
        <p:origin x="512" y="176"/>
      </p:cViewPr>
      <p:guideLst>
        <p:guide orient="horz" pos="2160"/>
        <p:guide pos="3840"/>
      </p:guideLst>
    </p:cSldViewPr>
  </p:slideViewPr>
  <p:notesTextViewPr>
    <p:cViewPr>
      <p:scale>
        <a:sx n="1" d="1"/>
        <a:sy n="1" d="1"/>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viewProps" Target="view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421A4E-B9D9-A147-910F-7DE23AB07E4B}" type="datetimeFigureOut">
              <a:rPr lang="en-US" smtClean="0"/>
              <a:t>2/2/21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7C290BF-DD9F-1345-85EA-5D6B1BC9E8FF}" type="slidenum">
              <a:rPr lang="en-US" smtClean="0"/>
              <a:t>‹#›</a:t>
            </a:fld>
            <a:endParaRPr lang="en-US"/>
          </a:p>
        </p:txBody>
      </p:sp>
    </p:spTree>
    <p:extLst>
      <p:ext uri="{BB962C8B-B14F-4D97-AF65-F5344CB8AC3E}">
        <p14:creationId xmlns:p14="http://schemas.microsoft.com/office/powerpoint/2010/main" val="7688268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artterms.artopium.com/p/Palimpsest.htm" TargetMode="External"/><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artterms.artopium.com/p/Palimpsest.htm" TargetMode="External"/><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anthonyburrill.com/info" TargetMode="External"/><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Anthony </a:t>
            </a:r>
            <a:r>
              <a:rPr lang="en-US" dirty="0" err="1"/>
              <a:t>Burrill</a:t>
            </a:r>
            <a:r>
              <a:rPr lang="en-US" dirty="0"/>
              <a:t>, </a:t>
            </a:r>
            <a:r>
              <a:rPr lang="en-US" dirty="0" err="1"/>
              <a:t>Instagram</a:t>
            </a:r>
            <a:endParaRPr lang="en-US" dirty="0"/>
          </a:p>
        </p:txBody>
      </p:sp>
      <p:sp>
        <p:nvSpPr>
          <p:cNvPr id="4" name="Slide Number Placeholder 3"/>
          <p:cNvSpPr>
            <a:spLocks noGrp="1"/>
          </p:cNvSpPr>
          <p:nvPr>
            <p:ph type="sldNum" sz="quarter" idx="10"/>
          </p:nvPr>
        </p:nvSpPr>
        <p:spPr/>
        <p:txBody>
          <a:bodyPr/>
          <a:lstStyle/>
          <a:p>
            <a:fld id="{8EBF91CA-A7C2-6F46-BFF6-656C79F5D859}" type="slidenum">
              <a:rPr lang="en-US" smtClean="0"/>
              <a:t>1</a:t>
            </a:fld>
            <a:endParaRPr lang="en-US"/>
          </a:p>
        </p:txBody>
      </p:sp>
    </p:spTree>
    <p:extLst>
      <p:ext uri="{BB962C8B-B14F-4D97-AF65-F5344CB8AC3E}">
        <p14:creationId xmlns:p14="http://schemas.microsoft.com/office/powerpoint/2010/main" val="36246505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Anthony </a:t>
            </a:r>
            <a:r>
              <a:rPr lang="en-US" dirty="0" err="1"/>
              <a:t>Burrill</a:t>
            </a:r>
            <a:r>
              <a:rPr lang="en-US" dirty="0"/>
              <a:t>, </a:t>
            </a:r>
            <a:r>
              <a:rPr lang="en-US" dirty="0" err="1"/>
              <a:t>Instagram</a:t>
            </a:r>
            <a:endParaRPr lang="en-US" dirty="0"/>
          </a:p>
          <a:p>
            <a:endParaRPr lang="en-US" dirty="0"/>
          </a:p>
        </p:txBody>
      </p:sp>
      <p:sp>
        <p:nvSpPr>
          <p:cNvPr id="4" name="Slide Number Placeholder 3"/>
          <p:cNvSpPr>
            <a:spLocks noGrp="1"/>
          </p:cNvSpPr>
          <p:nvPr>
            <p:ph type="sldNum" sz="quarter" idx="10"/>
          </p:nvPr>
        </p:nvSpPr>
        <p:spPr/>
        <p:txBody>
          <a:bodyPr/>
          <a:lstStyle/>
          <a:p>
            <a:fld id="{87C290BF-DD9F-1345-85EA-5D6B1BC9E8FF}" type="slidenum">
              <a:rPr lang="en-US" smtClean="0"/>
              <a:t>4</a:t>
            </a:fld>
            <a:endParaRPr lang="en-US"/>
          </a:p>
        </p:txBody>
      </p:sp>
    </p:spTree>
    <p:extLst>
      <p:ext uri="{BB962C8B-B14F-4D97-AF65-F5344CB8AC3E}">
        <p14:creationId xmlns:p14="http://schemas.microsoft.com/office/powerpoint/2010/main" val="25464952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Many students got to the point of a draft but not a finished one. Bringing ideas together and creating</a:t>
            </a:r>
            <a:r>
              <a:rPr lang="en-US" baseline="0" dirty="0"/>
              <a:t> a framework of thought that communicates to a reader is essential. </a:t>
            </a:r>
            <a:endParaRPr lang="en-US" dirty="0"/>
          </a:p>
        </p:txBody>
      </p:sp>
      <p:sp>
        <p:nvSpPr>
          <p:cNvPr id="4" name="Slide Number Placeholder 3"/>
          <p:cNvSpPr>
            <a:spLocks noGrp="1"/>
          </p:cNvSpPr>
          <p:nvPr>
            <p:ph type="sldNum" sz="quarter" idx="10"/>
          </p:nvPr>
        </p:nvSpPr>
        <p:spPr/>
        <p:txBody>
          <a:bodyPr/>
          <a:lstStyle/>
          <a:p>
            <a:fld id="{87C290BF-DD9F-1345-85EA-5D6B1BC9E8FF}" type="slidenum">
              <a:rPr lang="en-US" smtClean="0"/>
              <a:t>11</a:t>
            </a:fld>
            <a:endParaRPr lang="en-US"/>
          </a:p>
        </p:txBody>
      </p:sp>
    </p:spTree>
    <p:extLst>
      <p:ext uri="{BB962C8B-B14F-4D97-AF65-F5344CB8AC3E}">
        <p14:creationId xmlns:p14="http://schemas.microsoft.com/office/powerpoint/2010/main" val="10853964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Many students got to the point of a draft but not a finished one. Bringing ideas together and creating</a:t>
            </a:r>
            <a:r>
              <a:rPr lang="en-US" baseline="0" dirty="0"/>
              <a:t> a framework of thought that communicates to a reader is essential. </a:t>
            </a:r>
            <a:endParaRPr lang="en-US" dirty="0"/>
          </a:p>
        </p:txBody>
      </p:sp>
      <p:sp>
        <p:nvSpPr>
          <p:cNvPr id="4" name="Slide Number Placeholder 3"/>
          <p:cNvSpPr>
            <a:spLocks noGrp="1"/>
          </p:cNvSpPr>
          <p:nvPr>
            <p:ph type="sldNum" sz="quarter" idx="10"/>
          </p:nvPr>
        </p:nvSpPr>
        <p:spPr/>
        <p:txBody>
          <a:bodyPr/>
          <a:lstStyle/>
          <a:p>
            <a:fld id="{87C290BF-DD9F-1345-85EA-5D6B1BC9E8FF}" type="slidenum">
              <a:rPr lang="en-US" smtClean="0"/>
              <a:t>12</a:t>
            </a:fld>
            <a:endParaRPr lang="en-US"/>
          </a:p>
        </p:txBody>
      </p:sp>
    </p:spTree>
    <p:extLst>
      <p:ext uri="{BB962C8B-B14F-4D97-AF65-F5344CB8AC3E}">
        <p14:creationId xmlns:p14="http://schemas.microsoft.com/office/powerpoint/2010/main" val="7025764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Many students got to the point of a draft but not a finished one. Bringing ideas together and creating</a:t>
            </a:r>
            <a:r>
              <a:rPr lang="en-US" baseline="0" dirty="0"/>
              <a:t> a framework of thought that communicates to a reader is essential. </a:t>
            </a:r>
            <a:endParaRPr lang="en-US" dirty="0"/>
          </a:p>
        </p:txBody>
      </p:sp>
      <p:sp>
        <p:nvSpPr>
          <p:cNvPr id="4" name="Slide Number Placeholder 3"/>
          <p:cNvSpPr>
            <a:spLocks noGrp="1"/>
          </p:cNvSpPr>
          <p:nvPr>
            <p:ph type="sldNum" sz="quarter" idx="10"/>
          </p:nvPr>
        </p:nvSpPr>
        <p:spPr/>
        <p:txBody>
          <a:bodyPr/>
          <a:lstStyle/>
          <a:p>
            <a:fld id="{87C290BF-DD9F-1345-85EA-5D6B1BC9E8FF}" type="slidenum">
              <a:rPr lang="en-US" smtClean="0"/>
              <a:t>13</a:t>
            </a:fld>
            <a:endParaRPr lang="en-US"/>
          </a:p>
        </p:txBody>
      </p:sp>
    </p:spTree>
    <p:extLst>
      <p:ext uri="{BB962C8B-B14F-4D97-AF65-F5344CB8AC3E}">
        <p14:creationId xmlns:p14="http://schemas.microsoft.com/office/powerpoint/2010/main" val="3692648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Many students got to the point of a draft but not a finished one. Bringing ideas together and creating</a:t>
            </a:r>
            <a:r>
              <a:rPr lang="en-US" baseline="0" dirty="0"/>
              <a:t> a framework of thought that communicates to a reader is essential. </a:t>
            </a:r>
            <a:endParaRPr lang="en-US" dirty="0"/>
          </a:p>
        </p:txBody>
      </p:sp>
      <p:sp>
        <p:nvSpPr>
          <p:cNvPr id="4" name="Slide Number Placeholder 3"/>
          <p:cNvSpPr>
            <a:spLocks noGrp="1"/>
          </p:cNvSpPr>
          <p:nvPr>
            <p:ph type="sldNum" sz="quarter" idx="10"/>
          </p:nvPr>
        </p:nvSpPr>
        <p:spPr/>
        <p:txBody>
          <a:bodyPr/>
          <a:lstStyle/>
          <a:p>
            <a:fld id="{87C290BF-DD9F-1345-85EA-5D6B1BC9E8FF}" type="slidenum">
              <a:rPr lang="en-US" smtClean="0"/>
              <a:t>14</a:t>
            </a:fld>
            <a:endParaRPr lang="en-US"/>
          </a:p>
        </p:txBody>
      </p:sp>
    </p:spTree>
    <p:extLst>
      <p:ext uri="{BB962C8B-B14F-4D97-AF65-F5344CB8AC3E}">
        <p14:creationId xmlns:p14="http://schemas.microsoft.com/office/powerpoint/2010/main" val="15269795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Anthony </a:t>
            </a:r>
            <a:r>
              <a:rPr lang="en-US" dirty="0" err="1"/>
              <a:t>Burrill</a:t>
            </a:r>
            <a:r>
              <a:rPr lang="en-US" dirty="0"/>
              <a:t>, </a:t>
            </a:r>
            <a:r>
              <a:rPr lang="en-US" dirty="0" err="1"/>
              <a:t>Instagram</a:t>
            </a:r>
            <a:endParaRPr lang="en-US" dirty="0"/>
          </a:p>
          <a:p>
            <a:endParaRPr lang="en-US" dirty="0"/>
          </a:p>
        </p:txBody>
      </p:sp>
      <p:sp>
        <p:nvSpPr>
          <p:cNvPr id="4" name="Slide Number Placeholder 3"/>
          <p:cNvSpPr>
            <a:spLocks noGrp="1"/>
          </p:cNvSpPr>
          <p:nvPr>
            <p:ph type="sldNum" sz="quarter" idx="10"/>
          </p:nvPr>
        </p:nvSpPr>
        <p:spPr/>
        <p:txBody>
          <a:bodyPr/>
          <a:lstStyle/>
          <a:p>
            <a:fld id="{87C290BF-DD9F-1345-85EA-5D6B1BC9E8FF}" type="slidenum">
              <a:rPr lang="en-US" smtClean="0"/>
              <a:t>15</a:t>
            </a:fld>
            <a:endParaRPr lang="en-US"/>
          </a:p>
        </p:txBody>
      </p:sp>
    </p:spTree>
    <p:extLst>
      <p:ext uri="{BB962C8B-B14F-4D97-AF65-F5344CB8AC3E}">
        <p14:creationId xmlns:p14="http://schemas.microsoft.com/office/powerpoint/2010/main" val="12887393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Anthony </a:t>
            </a:r>
            <a:r>
              <a:rPr lang="en-US" dirty="0" err="1"/>
              <a:t>Burrill</a:t>
            </a:r>
            <a:r>
              <a:rPr lang="en-US" dirty="0"/>
              <a:t>, </a:t>
            </a:r>
            <a:r>
              <a:rPr lang="en-US" dirty="0" err="1"/>
              <a:t>Instagram</a:t>
            </a:r>
            <a:endParaRPr lang="en-US" dirty="0"/>
          </a:p>
          <a:p>
            <a:endParaRPr lang="en-US" dirty="0"/>
          </a:p>
        </p:txBody>
      </p:sp>
      <p:sp>
        <p:nvSpPr>
          <p:cNvPr id="4" name="Slide Number Placeholder 3"/>
          <p:cNvSpPr>
            <a:spLocks noGrp="1"/>
          </p:cNvSpPr>
          <p:nvPr>
            <p:ph type="sldNum" sz="quarter" idx="10"/>
          </p:nvPr>
        </p:nvSpPr>
        <p:spPr/>
        <p:txBody>
          <a:bodyPr/>
          <a:lstStyle/>
          <a:p>
            <a:fld id="{87C290BF-DD9F-1345-85EA-5D6B1BC9E8FF}" type="slidenum">
              <a:rPr lang="en-US" smtClean="0"/>
              <a:t>19</a:t>
            </a:fld>
            <a:endParaRPr lang="en-US"/>
          </a:p>
        </p:txBody>
      </p:sp>
    </p:spTree>
    <p:extLst>
      <p:ext uri="{BB962C8B-B14F-4D97-AF65-F5344CB8AC3E}">
        <p14:creationId xmlns:p14="http://schemas.microsoft.com/office/powerpoint/2010/main" val="8361628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Anthony </a:t>
            </a:r>
            <a:r>
              <a:rPr lang="en-US" dirty="0" err="1"/>
              <a:t>Burrill</a:t>
            </a:r>
            <a:r>
              <a:rPr lang="en-US" dirty="0"/>
              <a:t>, </a:t>
            </a:r>
            <a:r>
              <a:rPr lang="en-US" dirty="0" err="1"/>
              <a:t>Instagram</a:t>
            </a:r>
            <a:endParaRPr lang="en-US" dirty="0"/>
          </a:p>
          <a:p>
            <a:endParaRPr lang="en-US" dirty="0"/>
          </a:p>
        </p:txBody>
      </p:sp>
      <p:sp>
        <p:nvSpPr>
          <p:cNvPr id="4" name="Slide Number Placeholder 3"/>
          <p:cNvSpPr>
            <a:spLocks noGrp="1"/>
          </p:cNvSpPr>
          <p:nvPr>
            <p:ph type="sldNum" sz="quarter" idx="10"/>
          </p:nvPr>
        </p:nvSpPr>
        <p:spPr/>
        <p:txBody>
          <a:bodyPr/>
          <a:lstStyle/>
          <a:p>
            <a:fld id="{87C290BF-DD9F-1345-85EA-5D6B1BC9E8FF}" type="slidenum">
              <a:rPr lang="en-US" smtClean="0"/>
              <a:t>22</a:t>
            </a:fld>
            <a:endParaRPr lang="en-US"/>
          </a:p>
        </p:txBody>
      </p:sp>
    </p:spTree>
    <p:extLst>
      <p:ext uri="{BB962C8B-B14F-4D97-AF65-F5344CB8AC3E}">
        <p14:creationId xmlns:p14="http://schemas.microsoft.com/office/powerpoint/2010/main" val="25072171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Anthony </a:t>
            </a:r>
            <a:r>
              <a:rPr lang="en-US" dirty="0" err="1"/>
              <a:t>Burrill</a:t>
            </a:r>
            <a:r>
              <a:rPr lang="en-US" dirty="0"/>
              <a:t>, </a:t>
            </a:r>
            <a:r>
              <a:rPr lang="en-US" dirty="0" err="1"/>
              <a:t>Instagram</a:t>
            </a:r>
            <a:endParaRPr lang="en-US" dirty="0"/>
          </a:p>
          <a:p>
            <a:endParaRPr lang="en-US" dirty="0"/>
          </a:p>
        </p:txBody>
      </p:sp>
      <p:sp>
        <p:nvSpPr>
          <p:cNvPr id="4" name="Slide Number Placeholder 3"/>
          <p:cNvSpPr>
            <a:spLocks noGrp="1"/>
          </p:cNvSpPr>
          <p:nvPr>
            <p:ph type="sldNum" sz="quarter" idx="10"/>
          </p:nvPr>
        </p:nvSpPr>
        <p:spPr/>
        <p:txBody>
          <a:bodyPr/>
          <a:lstStyle/>
          <a:p>
            <a:fld id="{87C290BF-DD9F-1345-85EA-5D6B1BC9E8FF}" type="slidenum">
              <a:rPr lang="en-US" smtClean="0"/>
              <a:t>27</a:t>
            </a:fld>
            <a:endParaRPr lang="en-US"/>
          </a:p>
        </p:txBody>
      </p:sp>
    </p:spTree>
    <p:extLst>
      <p:ext uri="{BB962C8B-B14F-4D97-AF65-F5344CB8AC3E}">
        <p14:creationId xmlns:p14="http://schemas.microsoft.com/office/powerpoint/2010/main" val="8540576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D302FEF-E6EA-544A-BD5E-9B3A5ED9747F}" type="slidenum">
              <a:rPr lang="en-US" smtClean="0"/>
              <a:t>29</a:t>
            </a:fld>
            <a:endParaRPr lang="en-US"/>
          </a:p>
        </p:txBody>
      </p:sp>
    </p:spTree>
    <p:extLst>
      <p:ext uri="{BB962C8B-B14F-4D97-AF65-F5344CB8AC3E}">
        <p14:creationId xmlns:p14="http://schemas.microsoft.com/office/powerpoint/2010/main" val="7640293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Anthony </a:t>
            </a:r>
            <a:r>
              <a:rPr lang="en-US" dirty="0" err="1"/>
              <a:t>Burrill</a:t>
            </a:r>
            <a:r>
              <a:rPr lang="en-US" dirty="0"/>
              <a:t>, </a:t>
            </a:r>
            <a:r>
              <a:rPr lang="en-US" dirty="0" err="1"/>
              <a:t>Instagram</a:t>
            </a:r>
            <a:endParaRPr lang="en-US" dirty="0"/>
          </a:p>
          <a:p>
            <a:endParaRPr lang="en-US" dirty="0"/>
          </a:p>
        </p:txBody>
      </p:sp>
      <p:sp>
        <p:nvSpPr>
          <p:cNvPr id="4" name="Slide Number Placeholder 3"/>
          <p:cNvSpPr>
            <a:spLocks noGrp="1"/>
          </p:cNvSpPr>
          <p:nvPr>
            <p:ph type="sldNum" sz="quarter" idx="10"/>
          </p:nvPr>
        </p:nvSpPr>
        <p:spPr/>
        <p:txBody>
          <a:bodyPr/>
          <a:lstStyle/>
          <a:p>
            <a:fld id="{87C290BF-DD9F-1345-85EA-5D6B1BC9E8FF}" type="slidenum">
              <a:rPr lang="en-US" smtClean="0"/>
              <a:t>33</a:t>
            </a:fld>
            <a:endParaRPr lang="en-US"/>
          </a:p>
        </p:txBody>
      </p:sp>
    </p:spTree>
    <p:extLst>
      <p:ext uri="{BB962C8B-B14F-4D97-AF65-F5344CB8AC3E}">
        <p14:creationId xmlns:p14="http://schemas.microsoft.com/office/powerpoint/2010/main" val="26116667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Anthony </a:t>
            </a:r>
            <a:r>
              <a:rPr lang="en-US" dirty="0" err="1"/>
              <a:t>Burrill</a:t>
            </a:r>
            <a:r>
              <a:rPr lang="en-US" dirty="0"/>
              <a:t>, </a:t>
            </a:r>
            <a:r>
              <a:rPr lang="en-US" dirty="0" err="1"/>
              <a:t>Instagram</a:t>
            </a:r>
            <a:endParaRPr lang="en-US" dirty="0"/>
          </a:p>
          <a:p>
            <a:endParaRPr lang="en-US" dirty="0"/>
          </a:p>
        </p:txBody>
      </p:sp>
      <p:sp>
        <p:nvSpPr>
          <p:cNvPr id="4" name="Slide Number Placeholder 3"/>
          <p:cNvSpPr>
            <a:spLocks noGrp="1"/>
          </p:cNvSpPr>
          <p:nvPr>
            <p:ph type="sldNum" sz="quarter" idx="10"/>
          </p:nvPr>
        </p:nvSpPr>
        <p:spPr/>
        <p:txBody>
          <a:bodyPr/>
          <a:lstStyle/>
          <a:p>
            <a:fld id="{87C290BF-DD9F-1345-85EA-5D6B1BC9E8FF}" type="slidenum">
              <a:rPr lang="en-US" smtClean="0"/>
              <a:t>37</a:t>
            </a:fld>
            <a:endParaRPr lang="en-US"/>
          </a:p>
        </p:txBody>
      </p:sp>
    </p:spTree>
    <p:extLst>
      <p:ext uri="{BB962C8B-B14F-4D97-AF65-F5344CB8AC3E}">
        <p14:creationId xmlns:p14="http://schemas.microsoft.com/office/powerpoint/2010/main" val="3847061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Anthony </a:t>
            </a:r>
            <a:r>
              <a:rPr lang="en-US" dirty="0" err="1"/>
              <a:t>Burrill</a:t>
            </a:r>
            <a:r>
              <a:rPr lang="en-US" dirty="0"/>
              <a:t>, </a:t>
            </a:r>
            <a:r>
              <a:rPr lang="en-US" dirty="0" err="1"/>
              <a:t>Instagram</a:t>
            </a:r>
            <a:endParaRPr lang="en-US" dirty="0"/>
          </a:p>
          <a:p>
            <a:endParaRPr lang="en-US" dirty="0"/>
          </a:p>
        </p:txBody>
      </p:sp>
      <p:sp>
        <p:nvSpPr>
          <p:cNvPr id="4" name="Slide Number Placeholder 3"/>
          <p:cNvSpPr>
            <a:spLocks noGrp="1"/>
          </p:cNvSpPr>
          <p:nvPr>
            <p:ph type="sldNum" sz="quarter" idx="10"/>
          </p:nvPr>
        </p:nvSpPr>
        <p:spPr/>
        <p:txBody>
          <a:bodyPr/>
          <a:lstStyle/>
          <a:p>
            <a:fld id="{87C290BF-DD9F-1345-85EA-5D6B1BC9E8FF}" type="slidenum">
              <a:rPr lang="en-US" smtClean="0"/>
              <a:t>44</a:t>
            </a:fld>
            <a:endParaRPr lang="en-US"/>
          </a:p>
        </p:txBody>
      </p:sp>
    </p:spTree>
    <p:extLst>
      <p:ext uri="{BB962C8B-B14F-4D97-AF65-F5344CB8AC3E}">
        <p14:creationId xmlns:p14="http://schemas.microsoft.com/office/powerpoint/2010/main" val="26675595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Anthony </a:t>
            </a:r>
            <a:r>
              <a:rPr lang="en-US" dirty="0" err="1"/>
              <a:t>Burrill</a:t>
            </a:r>
            <a:r>
              <a:rPr lang="en-US" dirty="0"/>
              <a:t>, </a:t>
            </a:r>
            <a:r>
              <a:rPr lang="en-US" dirty="0" err="1"/>
              <a:t>Instagram</a:t>
            </a:r>
            <a:endParaRPr lang="en-US" dirty="0"/>
          </a:p>
          <a:p>
            <a:endParaRPr lang="en-US" dirty="0"/>
          </a:p>
        </p:txBody>
      </p:sp>
      <p:sp>
        <p:nvSpPr>
          <p:cNvPr id="4" name="Slide Number Placeholder 3"/>
          <p:cNvSpPr>
            <a:spLocks noGrp="1"/>
          </p:cNvSpPr>
          <p:nvPr>
            <p:ph type="sldNum" sz="quarter" idx="10"/>
          </p:nvPr>
        </p:nvSpPr>
        <p:spPr/>
        <p:txBody>
          <a:bodyPr/>
          <a:lstStyle/>
          <a:p>
            <a:fld id="{87C290BF-DD9F-1345-85EA-5D6B1BC9E8FF}" type="slidenum">
              <a:rPr lang="en-US" smtClean="0"/>
              <a:t>50</a:t>
            </a:fld>
            <a:endParaRPr lang="en-US"/>
          </a:p>
        </p:txBody>
      </p:sp>
    </p:spTree>
    <p:extLst>
      <p:ext uri="{BB962C8B-B14F-4D97-AF65-F5344CB8AC3E}">
        <p14:creationId xmlns:p14="http://schemas.microsoft.com/office/powerpoint/2010/main" val="31293754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Anthony </a:t>
            </a:r>
            <a:r>
              <a:rPr lang="en-US" dirty="0" err="1"/>
              <a:t>Burrill</a:t>
            </a:r>
            <a:r>
              <a:rPr lang="en-US" dirty="0"/>
              <a:t>, </a:t>
            </a:r>
            <a:r>
              <a:rPr lang="en-US" dirty="0" err="1"/>
              <a:t>Instagram</a:t>
            </a:r>
            <a:endParaRPr lang="en-US" dirty="0"/>
          </a:p>
        </p:txBody>
      </p:sp>
      <p:sp>
        <p:nvSpPr>
          <p:cNvPr id="4" name="Slide Number Placeholder 3"/>
          <p:cNvSpPr>
            <a:spLocks noGrp="1"/>
          </p:cNvSpPr>
          <p:nvPr>
            <p:ph type="sldNum" sz="quarter" idx="10"/>
          </p:nvPr>
        </p:nvSpPr>
        <p:spPr/>
        <p:txBody>
          <a:bodyPr/>
          <a:lstStyle/>
          <a:p>
            <a:fld id="{87C290BF-DD9F-1345-85EA-5D6B1BC9E8FF}" type="slidenum">
              <a:rPr lang="en-US" smtClean="0"/>
              <a:t>52</a:t>
            </a:fld>
            <a:endParaRPr lang="en-US"/>
          </a:p>
        </p:txBody>
      </p:sp>
    </p:spTree>
    <p:extLst>
      <p:ext uri="{BB962C8B-B14F-4D97-AF65-F5344CB8AC3E}">
        <p14:creationId xmlns:p14="http://schemas.microsoft.com/office/powerpoint/2010/main" val="70089820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Anthony </a:t>
            </a:r>
            <a:r>
              <a:rPr lang="en-US" dirty="0" err="1"/>
              <a:t>Burrill</a:t>
            </a:r>
            <a:r>
              <a:rPr lang="en-US" dirty="0"/>
              <a:t>, </a:t>
            </a:r>
            <a:r>
              <a:rPr lang="en-US" dirty="0" err="1"/>
              <a:t>Instagram</a:t>
            </a:r>
            <a:endParaRPr lang="en-US" dirty="0"/>
          </a:p>
          <a:p>
            <a:endParaRPr lang="en-US" dirty="0"/>
          </a:p>
        </p:txBody>
      </p:sp>
      <p:sp>
        <p:nvSpPr>
          <p:cNvPr id="4" name="Slide Number Placeholder 3"/>
          <p:cNvSpPr>
            <a:spLocks noGrp="1"/>
          </p:cNvSpPr>
          <p:nvPr>
            <p:ph type="sldNum" sz="quarter" idx="10"/>
          </p:nvPr>
        </p:nvSpPr>
        <p:spPr/>
        <p:txBody>
          <a:bodyPr/>
          <a:lstStyle/>
          <a:p>
            <a:fld id="{87C290BF-DD9F-1345-85EA-5D6B1BC9E8FF}" type="slidenum">
              <a:rPr lang="en-US" smtClean="0"/>
              <a:t>53</a:t>
            </a:fld>
            <a:endParaRPr lang="en-US"/>
          </a:p>
        </p:txBody>
      </p:sp>
    </p:spTree>
    <p:extLst>
      <p:ext uri="{BB962C8B-B14F-4D97-AF65-F5344CB8AC3E}">
        <p14:creationId xmlns:p14="http://schemas.microsoft.com/office/powerpoint/2010/main" val="150734664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hlinkClick r:id="rId3"/>
              </a:rPr>
              <a:t>https://artterms.artopium.com/p/Palimpsest.htm</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7C290BF-DD9F-1345-85EA-5D6B1BC9E8FF}" type="slidenum">
              <a:rPr lang="en-US" smtClean="0"/>
              <a:t>54</a:t>
            </a:fld>
            <a:endParaRPr lang="en-US"/>
          </a:p>
        </p:txBody>
      </p:sp>
    </p:spTree>
    <p:extLst>
      <p:ext uri="{BB962C8B-B14F-4D97-AF65-F5344CB8AC3E}">
        <p14:creationId xmlns:p14="http://schemas.microsoft.com/office/powerpoint/2010/main" val="352048661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hlinkClick r:id="rId3"/>
              </a:rPr>
              <a:t>https://artterms.artopium.com/p/Palimpsest.htm</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7C290BF-DD9F-1345-85EA-5D6B1BC9E8FF}" type="slidenum">
              <a:rPr lang="en-US" smtClean="0"/>
              <a:t>55</a:t>
            </a:fld>
            <a:endParaRPr lang="en-US"/>
          </a:p>
        </p:txBody>
      </p:sp>
    </p:spTree>
    <p:extLst>
      <p:ext uri="{BB962C8B-B14F-4D97-AF65-F5344CB8AC3E}">
        <p14:creationId xmlns:p14="http://schemas.microsoft.com/office/powerpoint/2010/main" val="363704373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hlinkClick r:id="rId3"/>
              </a:rPr>
              <a:t>http://anthonyburrill.com/info</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7C290BF-DD9F-1345-85EA-5D6B1BC9E8FF}" type="slidenum">
              <a:rPr lang="en-US" smtClean="0"/>
              <a:t>56</a:t>
            </a:fld>
            <a:endParaRPr lang="en-US"/>
          </a:p>
        </p:txBody>
      </p:sp>
    </p:spTree>
    <p:extLst>
      <p:ext uri="{BB962C8B-B14F-4D97-AF65-F5344CB8AC3E}">
        <p14:creationId xmlns:p14="http://schemas.microsoft.com/office/powerpoint/2010/main" val="31283294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6B52ABEC-6943-3D4B-BF3F-8EE50253DB86}" type="datetimeFigureOut">
              <a:rPr lang="en-US" smtClean="0"/>
              <a:t>2/2/21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A442B1-167C-8F44-99D6-40DF518855D7}" type="slidenum">
              <a:rPr lang="en-US" smtClean="0"/>
              <a:t>‹#›</a:t>
            </a:fld>
            <a:endParaRPr lang="en-US"/>
          </a:p>
        </p:txBody>
      </p:sp>
    </p:spTree>
    <p:extLst>
      <p:ext uri="{BB962C8B-B14F-4D97-AF65-F5344CB8AC3E}">
        <p14:creationId xmlns:p14="http://schemas.microsoft.com/office/powerpoint/2010/main" val="12300547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B52ABEC-6943-3D4B-BF3F-8EE50253DB86}" type="datetimeFigureOut">
              <a:rPr lang="en-US" smtClean="0"/>
              <a:t>2/2/21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A442B1-167C-8F44-99D6-40DF518855D7}" type="slidenum">
              <a:rPr lang="en-US" smtClean="0"/>
              <a:t>‹#›</a:t>
            </a:fld>
            <a:endParaRPr lang="en-US"/>
          </a:p>
        </p:txBody>
      </p:sp>
    </p:spTree>
    <p:extLst>
      <p:ext uri="{BB962C8B-B14F-4D97-AF65-F5344CB8AC3E}">
        <p14:creationId xmlns:p14="http://schemas.microsoft.com/office/powerpoint/2010/main" val="18519249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B52ABEC-6943-3D4B-BF3F-8EE50253DB86}" type="datetimeFigureOut">
              <a:rPr lang="en-US" smtClean="0"/>
              <a:t>2/2/21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A442B1-167C-8F44-99D6-40DF518855D7}" type="slidenum">
              <a:rPr lang="en-US" smtClean="0"/>
              <a:t>‹#›</a:t>
            </a:fld>
            <a:endParaRPr lang="en-US"/>
          </a:p>
        </p:txBody>
      </p:sp>
    </p:spTree>
    <p:extLst>
      <p:ext uri="{BB962C8B-B14F-4D97-AF65-F5344CB8AC3E}">
        <p14:creationId xmlns:p14="http://schemas.microsoft.com/office/powerpoint/2010/main" val="18221050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6B52ABEC-6943-3D4B-BF3F-8EE50253DB86}" type="datetimeFigureOut">
              <a:rPr lang="en-US" smtClean="0"/>
              <a:t>2/2/21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5A442B1-167C-8F44-99D6-40DF518855D7}" type="slidenum">
              <a:rPr lang="en-US" smtClean="0"/>
              <a:t>‹#›</a:t>
            </a:fld>
            <a:endParaRPr lang="en-US"/>
          </a:p>
        </p:txBody>
      </p:sp>
    </p:spTree>
    <p:extLst>
      <p:ext uri="{BB962C8B-B14F-4D97-AF65-F5344CB8AC3E}">
        <p14:creationId xmlns:p14="http://schemas.microsoft.com/office/powerpoint/2010/main" val="10030212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6B52ABEC-6943-3D4B-BF3F-8EE50253DB86}" type="datetimeFigureOut">
              <a:rPr lang="en-US" smtClean="0"/>
              <a:t>2/2/21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5A442B1-167C-8F44-99D6-40DF518855D7}" type="slidenum">
              <a:rPr lang="en-US" smtClean="0"/>
              <a:t>‹#›</a:t>
            </a:fld>
            <a:endParaRPr lang="en-US"/>
          </a:p>
        </p:txBody>
      </p:sp>
    </p:spTree>
    <p:extLst>
      <p:ext uri="{BB962C8B-B14F-4D97-AF65-F5344CB8AC3E}">
        <p14:creationId xmlns:p14="http://schemas.microsoft.com/office/powerpoint/2010/main" val="312676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6B52ABEC-6943-3D4B-BF3F-8EE50253DB86}" type="datetimeFigureOut">
              <a:rPr lang="en-US" smtClean="0"/>
              <a:t>2/2/21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5A442B1-167C-8F44-99D6-40DF518855D7}" type="slidenum">
              <a:rPr lang="en-US" smtClean="0"/>
              <a:t>‹#›</a:t>
            </a:fld>
            <a:endParaRPr lang="en-US"/>
          </a:p>
        </p:txBody>
      </p:sp>
    </p:spTree>
    <p:extLst>
      <p:ext uri="{BB962C8B-B14F-4D97-AF65-F5344CB8AC3E}">
        <p14:creationId xmlns:p14="http://schemas.microsoft.com/office/powerpoint/2010/main" val="15301399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B52ABEC-6943-3D4B-BF3F-8EE50253DB86}" type="datetimeFigureOut">
              <a:rPr lang="en-US" smtClean="0"/>
              <a:t>2/2/21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5A442B1-167C-8F44-99D6-40DF518855D7}" type="slidenum">
              <a:rPr lang="en-US" smtClean="0"/>
              <a:t>‹#›</a:t>
            </a:fld>
            <a:endParaRPr lang="en-US"/>
          </a:p>
        </p:txBody>
      </p:sp>
    </p:spTree>
    <p:extLst>
      <p:ext uri="{BB962C8B-B14F-4D97-AF65-F5344CB8AC3E}">
        <p14:creationId xmlns:p14="http://schemas.microsoft.com/office/powerpoint/2010/main" val="9462567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B52ABEC-6943-3D4B-BF3F-8EE50253DB86}" type="datetimeFigureOut">
              <a:rPr lang="en-US" smtClean="0"/>
              <a:t>2/2/21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5A442B1-167C-8F44-99D6-40DF518855D7}" type="slidenum">
              <a:rPr lang="en-US" smtClean="0"/>
              <a:t>‹#›</a:t>
            </a:fld>
            <a:endParaRPr lang="en-US"/>
          </a:p>
        </p:txBody>
      </p:sp>
    </p:spTree>
    <p:extLst>
      <p:ext uri="{BB962C8B-B14F-4D97-AF65-F5344CB8AC3E}">
        <p14:creationId xmlns:p14="http://schemas.microsoft.com/office/powerpoint/2010/main" val="16208584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B52ABEC-6943-3D4B-BF3F-8EE50253DB86}" type="datetimeFigureOut">
              <a:rPr lang="en-US" smtClean="0"/>
              <a:t>2/2/21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5A442B1-167C-8F44-99D6-40DF518855D7}" type="slidenum">
              <a:rPr lang="en-US" smtClean="0"/>
              <a:t>‹#›</a:t>
            </a:fld>
            <a:endParaRPr lang="en-US"/>
          </a:p>
        </p:txBody>
      </p:sp>
    </p:spTree>
    <p:extLst>
      <p:ext uri="{BB962C8B-B14F-4D97-AF65-F5344CB8AC3E}">
        <p14:creationId xmlns:p14="http://schemas.microsoft.com/office/powerpoint/2010/main" val="9377893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B52ABEC-6943-3D4B-BF3F-8EE50253DB86}" type="datetimeFigureOut">
              <a:rPr lang="en-US" smtClean="0"/>
              <a:t>2/2/21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A442B1-167C-8F44-99D6-40DF518855D7}" type="slidenum">
              <a:rPr lang="en-US" smtClean="0"/>
              <a:t>‹#›</a:t>
            </a:fld>
            <a:endParaRPr lang="en-US"/>
          </a:p>
        </p:txBody>
      </p:sp>
    </p:spTree>
    <p:extLst>
      <p:ext uri="{BB962C8B-B14F-4D97-AF65-F5344CB8AC3E}">
        <p14:creationId xmlns:p14="http://schemas.microsoft.com/office/powerpoint/2010/main" val="1042380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B52ABEC-6943-3D4B-BF3F-8EE50253DB86}" type="datetimeFigureOut">
              <a:rPr lang="en-US" smtClean="0"/>
              <a:t>2/2/21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A442B1-167C-8F44-99D6-40DF518855D7}" type="slidenum">
              <a:rPr lang="en-US" smtClean="0"/>
              <a:t>‹#›</a:t>
            </a:fld>
            <a:endParaRPr lang="en-US"/>
          </a:p>
        </p:txBody>
      </p:sp>
    </p:spTree>
    <p:extLst>
      <p:ext uri="{BB962C8B-B14F-4D97-AF65-F5344CB8AC3E}">
        <p14:creationId xmlns:p14="http://schemas.microsoft.com/office/powerpoint/2010/main" val="1193032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B52ABEC-6943-3D4B-BF3F-8EE50253DB86}" type="datetimeFigureOut">
              <a:rPr lang="en-US" smtClean="0"/>
              <a:t>2/2/21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5A442B1-167C-8F44-99D6-40DF518855D7}" type="slidenum">
              <a:rPr lang="en-US" smtClean="0"/>
              <a:t>‹#›</a:t>
            </a:fld>
            <a:endParaRPr lang="en-US"/>
          </a:p>
        </p:txBody>
      </p:sp>
    </p:spTree>
    <p:extLst>
      <p:ext uri="{BB962C8B-B14F-4D97-AF65-F5344CB8AC3E}">
        <p14:creationId xmlns:p14="http://schemas.microsoft.com/office/powerpoint/2010/main" val="1204355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hyperlink" Target="https://www.youtube.com/watch?v=sXJ8tKRlW3E"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3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1.xml"/><Relationship Id="rId4" Type="http://schemas.openxmlformats.org/officeDocument/2006/relationships/image" Target="../media/image30.png"/></Relationships>
</file>

<file path=ppt/slides/_rels/slide4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5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IMG_6421.PNG"/>
          <p:cNvPicPr>
            <a:picLocks noGrp="1" noChangeAspect="1"/>
          </p:cNvPicPr>
          <p:nvPr>
            <p:ph idx="1"/>
          </p:nvPr>
        </p:nvPicPr>
        <p:blipFill rotWithShape="1">
          <a:blip r:embed="rId3">
            <a:extLst>
              <a:ext uri="{28A0092B-C50C-407E-A947-70E740481C1C}">
                <a14:useLocalDpi xmlns:a14="http://schemas.microsoft.com/office/drawing/2010/main" val="0"/>
              </a:ext>
            </a:extLst>
          </a:blip>
          <a:srcRect l="6840" t="36693" r="6902" b="30394"/>
          <a:stretch/>
        </p:blipFill>
        <p:spPr>
          <a:xfrm>
            <a:off x="0" y="274639"/>
            <a:ext cx="12434869" cy="6329661"/>
          </a:xfrm>
        </p:spPr>
      </p:pic>
    </p:spTree>
    <p:extLst>
      <p:ext uri="{BB962C8B-B14F-4D97-AF65-F5344CB8AC3E}">
        <p14:creationId xmlns:p14="http://schemas.microsoft.com/office/powerpoint/2010/main" val="4066460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ACE"/>
        </a:solidFill>
        <a:effectLst/>
      </p:bgPr>
    </p:bg>
    <p:spTree>
      <p:nvGrpSpPr>
        <p:cNvPr id="1" name=""/>
        <p:cNvGrpSpPr/>
        <p:nvPr/>
      </p:nvGrpSpPr>
      <p:grpSpPr>
        <a:xfrm>
          <a:off x="0" y="0"/>
          <a:ext cx="0" cy="0"/>
          <a:chOff x="0" y="0"/>
          <a:chExt cx="0" cy="0"/>
        </a:xfrm>
      </p:grpSpPr>
      <p:sp>
        <p:nvSpPr>
          <p:cNvPr id="5" name="TextBox 4"/>
          <p:cNvSpPr txBox="1"/>
          <p:nvPr/>
        </p:nvSpPr>
        <p:spPr>
          <a:xfrm>
            <a:off x="3566912" y="706754"/>
            <a:ext cx="5080237" cy="3785652"/>
          </a:xfrm>
          <a:prstGeom prst="rect">
            <a:avLst/>
          </a:prstGeom>
          <a:noFill/>
        </p:spPr>
        <p:txBody>
          <a:bodyPr wrap="none" rtlCol="0">
            <a:spAutoFit/>
          </a:bodyPr>
          <a:lstStyle/>
          <a:p>
            <a:pPr algn="ctr"/>
            <a:r>
              <a:rPr lang="en-US" sz="4800" dirty="0">
                <a:latin typeface="Adobe Caslon Pro" charset="0"/>
                <a:ea typeface="Adobe Caslon Pro" charset="0"/>
                <a:cs typeface="Adobe Caslon Pro" charset="0"/>
              </a:rPr>
              <a:t>Ways of Thinking</a:t>
            </a:r>
          </a:p>
          <a:p>
            <a:pPr algn="ctr"/>
            <a:endParaRPr lang="en-US" sz="4800" dirty="0">
              <a:latin typeface="Adobe Caslon Pro" charset="0"/>
              <a:ea typeface="Adobe Caslon Pro" charset="0"/>
              <a:cs typeface="Adobe Caslon Pro" charset="0"/>
            </a:endParaRPr>
          </a:p>
          <a:p>
            <a:pPr algn="ctr"/>
            <a:r>
              <a:rPr lang="en-US" sz="4800" dirty="0">
                <a:latin typeface="Adobe Caslon Pro" charset="0"/>
                <a:ea typeface="Adobe Caslon Pro" charset="0"/>
                <a:cs typeface="Adobe Caslon Pro" charset="0"/>
              </a:rPr>
              <a:t>Common Feedback</a:t>
            </a:r>
          </a:p>
          <a:p>
            <a:pPr algn="ctr"/>
            <a:r>
              <a:rPr lang="en-US" sz="4800" dirty="0">
                <a:latin typeface="Adobe Caslon Pro" charset="0"/>
                <a:ea typeface="Adobe Caslon Pro" charset="0"/>
                <a:cs typeface="Adobe Caslon Pro" charset="0"/>
              </a:rPr>
              <a:t>&amp;</a:t>
            </a:r>
          </a:p>
          <a:p>
            <a:pPr algn="ctr"/>
            <a:r>
              <a:rPr lang="en-US" sz="4800" dirty="0">
                <a:solidFill>
                  <a:srgbClr val="FF0000"/>
                </a:solidFill>
                <a:latin typeface="Adobe Caslon Pro" charset="0"/>
                <a:ea typeface="Adobe Caslon Pro" charset="0"/>
                <a:cs typeface="Adobe Caslon Pro" charset="0"/>
              </a:rPr>
              <a:t>W</a:t>
            </a:r>
            <a:r>
              <a:rPr lang="en-US" sz="4800" dirty="0">
                <a:solidFill>
                  <a:srgbClr val="00B050"/>
                </a:solidFill>
                <a:latin typeface="Adobe Caslon Pro" charset="0"/>
                <a:ea typeface="Adobe Caslon Pro" charset="0"/>
                <a:cs typeface="Adobe Caslon Pro" charset="0"/>
              </a:rPr>
              <a:t>a</a:t>
            </a:r>
            <a:r>
              <a:rPr lang="en-US" sz="4800" dirty="0">
                <a:solidFill>
                  <a:srgbClr val="7030A0"/>
                </a:solidFill>
                <a:latin typeface="Adobe Caslon Pro" charset="0"/>
                <a:ea typeface="Adobe Caslon Pro" charset="0"/>
                <a:cs typeface="Adobe Caslon Pro" charset="0"/>
              </a:rPr>
              <a:t>y</a:t>
            </a:r>
            <a:r>
              <a:rPr lang="en-US" sz="4800" dirty="0">
                <a:solidFill>
                  <a:srgbClr val="FFC000"/>
                </a:solidFill>
                <a:latin typeface="Adobe Caslon Pro" charset="0"/>
                <a:ea typeface="Adobe Caslon Pro" charset="0"/>
                <a:cs typeface="Adobe Caslon Pro" charset="0"/>
              </a:rPr>
              <a:t>s</a:t>
            </a:r>
            <a:r>
              <a:rPr lang="en-US" sz="4800" dirty="0">
                <a:latin typeface="Adobe Caslon Pro" charset="0"/>
                <a:ea typeface="Adobe Caslon Pro" charset="0"/>
                <a:cs typeface="Adobe Caslon Pro" charset="0"/>
              </a:rPr>
              <a:t> </a:t>
            </a:r>
            <a:r>
              <a:rPr lang="en-US" sz="4800" dirty="0">
                <a:solidFill>
                  <a:srgbClr val="002060"/>
                </a:solidFill>
                <a:latin typeface="Adobe Caslon Pro" charset="0"/>
                <a:ea typeface="Adobe Caslon Pro" charset="0"/>
                <a:cs typeface="Adobe Caslon Pro" charset="0"/>
              </a:rPr>
              <a:t>F</a:t>
            </a:r>
            <a:r>
              <a:rPr lang="en-US" sz="4800" dirty="0">
                <a:solidFill>
                  <a:schemeClr val="accent2"/>
                </a:solidFill>
                <a:latin typeface="Adobe Caslon Pro" charset="0"/>
                <a:ea typeface="Adobe Caslon Pro" charset="0"/>
                <a:cs typeface="Adobe Caslon Pro" charset="0"/>
              </a:rPr>
              <a:t>o</a:t>
            </a:r>
            <a:r>
              <a:rPr lang="en-US" sz="4800" dirty="0">
                <a:solidFill>
                  <a:srgbClr val="F8B6FF"/>
                </a:solidFill>
                <a:latin typeface="Adobe Caslon Pro" charset="0"/>
                <a:ea typeface="Adobe Caslon Pro" charset="0"/>
                <a:cs typeface="Adobe Caslon Pro" charset="0"/>
              </a:rPr>
              <a:t>r</a:t>
            </a:r>
            <a:r>
              <a:rPr lang="en-US" sz="4800" dirty="0">
                <a:solidFill>
                  <a:srgbClr val="C00000"/>
                </a:solidFill>
                <a:latin typeface="Adobe Caslon Pro" charset="0"/>
                <a:ea typeface="Adobe Caslon Pro" charset="0"/>
                <a:cs typeface="Adobe Caslon Pro" charset="0"/>
              </a:rPr>
              <a:t>w</a:t>
            </a:r>
            <a:r>
              <a:rPr lang="en-US" sz="4800" dirty="0">
                <a:solidFill>
                  <a:srgbClr val="00B0F0"/>
                </a:solidFill>
                <a:latin typeface="Adobe Caslon Pro" charset="0"/>
                <a:ea typeface="Adobe Caslon Pro" charset="0"/>
                <a:cs typeface="Adobe Caslon Pro" charset="0"/>
              </a:rPr>
              <a:t>a</a:t>
            </a:r>
            <a:r>
              <a:rPr lang="en-US" sz="4800" dirty="0">
                <a:solidFill>
                  <a:srgbClr val="00B050"/>
                </a:solidFill>
                <a:latin typeface="Adobe Caslon Pro" charset="0"/>
                <a:ea typeface="Adobe Caslon Pro" charset="0"/>
                <a:cs typeface="Adobe Caslon Pro" charset="0"/>
              </a:rPr>
              <a:t>r</a:t>
            </a:r>
            <a:r>
              <a:rPr lang="en-US" sz="4800" dirty="0">
                <a:solidFill>
                  <a:schemeClr val="accent2">
                    <a:lumMod val="50000"/>
                  </a:schemeClr>
                </a:solidFill>
                <a:latin typeface="Adobe Caslon Pro" charset="0"/>
                <a:ea typeface="Adobe Caslon Pro" charset="0"/>
                <a:cs typeface="Adobe Caslon Pro" charset="0"/>
              </a:rPr>
              <a:t>d</a:t>
            </a: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93806" y="4597400"/>
            <a:ext cx="5054600" cy="2260600"/>
          </a:xfrm>
          <a:prstGeom prst="rect">
            <a:avLst/>
          </a:prstGeom>
        </p:spPr>
      </p:pic>
    </p:spTree>
    <p:extLst>
      <p:ext uri="{BB962C8B-B14F-4D97-AF65-F5344CB8AC3E}">
        <p14:creationId xmlns:p14="http://schemas.microsoft.com/office/powerpoint/2010/main" val="15272616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ACE"/>
        </a:solidFill>
        <a:effectLst/>
      </p:bgPr>
    </p:bg>
    <p:spTree>
      <p:nvGrpSpPr>
        <p:cNvPr id="1" name=""/>
        <p:cNvGrpSpPr/>
        <p:nvPr/>
      </p:nvGrpSpPr>
      <p:grpSpPr>
        <a:xfrm>
          <a:off x="0" y="0"/>
          <a:ext cx="0" cy="0"/>
          <a:chOff x="0" y="0"/>
          <a:chExt cx="0" cy="0"/>
        </a:xfrm>
      </p:grpSpPr>
      <p:pic>
        <p:nvPicPr>
          <p:cNvPr id="9" name="Content Placeholder 8">
            <a:extLst>
              <a:ext uri="{FF2B5EF4-FFF2-40B4-BE49-F238E27FC236}">
                <a16:creationId xmlns:a16="http://schemas.microsoft.com/office/drawing/2014/main" id="{6658B81D-5739-B241-979D-9CB0B6BF5711}"/>
              </a:ext>
            </a:extLst>
          </p:cNvPr>
          <p:cNvPicPr>
            <a:picLocks noGrp="1" noChangeAspect="1"/>
          </p:cNvPicPr>
          <p:nvPr>
            <p:ph idx="1"/>
          </p:nvPr>
        </p:nvPicPr>
        <p:blipFill>
          <a:blip r:embed="rId2"/>
          <a:stretch>
            <a:fillRect/>
          </a:stretch>
        </p:blipFill>
        <p:spPr>
          <a:xfrm>
            <a:off x="1776181" y="0"/>
            <a:ext cx="10415819" cy="7057714"/>
          </a:xfrm>
        </p:spPr>
      </p:pic>
      <p:sp>
        <p:nvSpPr>
          <p:cNvPr id="6" name="Cloud 5"/>
          <p:cNvSpPr/>
          <p:nvPr/>
        </p:nvSpPr>
        <p:spPr>
          <a:xfrm>
            <a:off x="8161867" y="2333625"/>
            <a:ext cx="4030133" cy="3352800"/>
          </a:xfrm>
          <a:prstGeom prst="cloud">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8809584" y="2799292"/>
            <a:ext cx="3009900" cy="2421466"/>
          </a:xfrm>
        </p:spPr>
        <p:txBody>
          <a:bodyPr>
            <a:normAutofit/>
          </a:bodyPr>
          <a:lstStyle/>
          <a:p>
            <a:r>
              <a:rPr lang="en-US" dirty="0"/>
              <a:t>Did you do what was required? </a:t>
            </a:r>
          </a:p>
        </p:txBody>
      </p:sp>
      <p:sp>
        <p:nvSpPr>
          <p:cNvPr id="5" name="Title 1"/>
          <p:cNvSpPr txBox="1">
            <a:spLocks/>
          </p:cNvSpPr>
          <p:nvPr/>
        </p:nvSpPr>
        <p:spPr>
          <a:xfrm rot="16200000">
            <a:off x="-2623637" y="2623636"/>
            <a:ext cx="7023455" cy="1776181"/>
          </a:xfrm>
          <a:prstGeom prst="rect">
            <a:avLst/>
          </a:prstGeom>
          <a:solidFill>
            <a:schemeClr val="bg1"/>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dirty="0"/>
              <a:t>  Did you read the requirements? </a:t>
            </a:r>
          </a:p>
        </p:txBody>
      </p:sp>
    </p:spTree>
    <p:extLst>
      <p:ext uri="{BB962C8B-B14F-4D97-AF65-F5344CB8AC3E}">
        <p14:creationId xmlns:p14="http://schemas.microsoft.com/office/powerpoint/2010/main" val="13061757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1+#ppt_w/2"/>
                                          </p:val>
                                        </p:tav>
                                        <p:tav tm="100000">
                                          <p:val>
                                            <p:strVal val="#ppt_x"/>
                                          </p:val>
                                        </p:tav>
                                      </p:tavLst>
                                    </p:anim>
                                    <p:anim calcmode="lin" valueType="num">
                                      <p:cBhvr additive="base">
                                        <p:cTn id="8" dur="500" fill="hold"/>
                                        <p:tgtEl>
                                          <p:spTgt spid="6"/>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IMG_6430.png"/>
          <p:cNvPicPr>
            <a:picLocks noGrp="1" noChangeAspect="1"/>
          </p:cNvPicPr>
          <p:nvPr>
            <p:ph idx="1"/>
          </p:nvPr>
        </p:nvPicPr>
        <p:blipFill rotWithShape="1">
          <a:blip r:embed="rId3">
            <a:extLst>
              <a:ext uri="{28A0092B-C50C-407E-A947-70E740481C1C}">
                <a14:useLocalDpi xmlns:a14="http://schemas.microsoft.com/office/drawing/2010/main" val="0"/>
              </a:ext>
            </a:extLst>
          </a:blip>
          <a:srcRect l="18475" t="38259" r="18791" b="35568"/>
          <a:stretch/>
        </p:blipFill>
        <p:spPr>
          <a:xfrm>
            <a:off x="1" y="3976859"/>
            <a:ext cx="5176721" cy="2881141"/>
          </a:xfrm>
        </p:spPr>
      </p:pic>
    </p:spTree>
    <p:extLst>
      <p:ext uri="{BB962C8B-B14F-4D97-AF65-F5344CB8AC3E}">
        <p14:creationId xmlns:p14="http://schemas.microsoft.com/office/powerpoint/2010/main" val="4181914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ACE"/>
        </a:solidFill>
        <a:effectLst/>
      </p:bgPr>
    </p:bg>
    <p:spTree>
      <p:nvGrpSpPr>
        <p:cNvPr id="1" name=""/>
        <p:cNvGrpSpPr/>
        <p:nvPr/>
      </p:nvGrpSpPr>
      <p:grpSpPr>
        <a:xfrm>
          <a:off x="0" y="0"/>
          <a:ext cx="0" cy="0"/>
          <a:chOff x="0" y="0"/>
          <a:chExt cx="0" cy="0"/>
        </a:xfrm>
      </p:grpSpPr>
      <p:sp>
        <p:nvSpPr>
          <p:cNvPr id="5" name="TextBox 4"/>
          <p:cNvSpPr txBox="1"/>
          <p:nvPr/>
        </p:nvSpPr>
        <p:spPr>
          <a:xfrm>
            <a:off x="3551754" y="2339162"/>
            <a:ext cx="5206874" cy="1569660"/>
          </a:xfrm>
          <a:prstGeom prst="rect">
            <a:avLst/>
          </a:prstGeom>
          <a:noFill/>
        </p:spPr>
        <p:txBody>
          <a:bodyPr wrap="none" rtlCol="0">
            <a:spAutoFit/>
          </a:bodyPr>
          <a:lstStyle/>
          <a:p>
            <a:pPr algn="ctr"/>
            <a:r>
              <a:rPr lang="en-US" sz="4800" dirty="0">
                <a:latin typeface="Adobe Caslon Pro" charset="0"/>
                <a:ea typeface="Adobe Caslon Pro" charset="0"/>
                <a:cs typeface="Adobe Caslon Pro" charset="0"/>
              </a:rPr>
              <a:t>PRESENTATION</a:t>
            </a:r>
          </a:p>
          <a:p>
            <a:pPr algn="ctr"/>
            <a:endParaRPr lang="en-US" sz="4800" dirty="0">
              <a:latin typeface="Adobe Caslon Pro" charset="0"/>
              <a:ea typeface="Adobe Caslon Pro" charset="0"/>
              <a:cs typeface="Adobe Caslon Pro" charset="0"/>
            </a:endParaRPr>
          </a:p>
        </p:txBody>
      </p:sp>
    </p:spTree>
    <p:extLst>
      <p:ext uri="{BB962C8B-B14F-4D97-AF65-F5344CB8AC3E}">
        <p14:creationId xmlns:p14="http://schemas.microsoft.com/office/powerpoint/2010/main" val="4021548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ACE"/>
        </a:solidFill>
        <a:effectLst/>
      </p:bgPr>
    </p:bg>
    <p:spTree>
      <p:nvGrpSpPr>
        <p:cNvPr id="1" name=""/>
        <p:cNvGrpSpPr/>
        <p:nvPr/>
      </p:nvGrpSpPr>
      <p:grpSpPr>
        <a:xfrm>
          <a:off x="0" y="0"/>
          <a:ext cx="0" cy="0"/>
          <a:chOff x="0" y="0"/>
          <a:chExt cx="0" cy="0"/>
        </a:xfrm>
      </p:grpSpPr>
      <p:sp>
        <p:nvSpPr>
          <p:cNvPr id="3" name="Rectangle 2"/>
          <p:cNvSpPr/>
          <p:nvPr/>
        </p:nvSpPr>
        <p:spPr>
          <a:xfrm>
            <a:off x="974035" y="596344"/>
            <a:ext cx="10933043" cy="5632311"/>
          </a:xfrm>
          <a:prstGeom prst="rect">
            <a:avLst/>
          </a:prstGeom>
        </p:spPr>
        <p:txBody>
          <a:bodyPr wrap="square">
            <a:spAutoFit/>
          </a:bodyPr>
          <a:lstStyle/>
          <a:p>
            <a:r>
              <a:rPr lang="en-US" sz="3600" dirty="0">
                <a:latin typeface="Adobe Caslon Pro" charset="0"/>
                <a:ea typeface="Adobe Caslon Pro" charset="0"/>
                <a:cs typeface="Adobe Caslon Pro" charset="0"/>
              </a:rPr>
              <a:t>Student Name:</a:t>
            </a:r>
          </a:p>
          <a:p>
            <a:r>
              <a:rPr lang="en-US" sz="3600" dirty="0">
                <a:latin typeface="Adobe Caslon Pro" charset="0"/>
                <a:ea typeface="Adobe Caslon Pro" charset="0"/>
                <a:cs typeface="Adobe Caslon Pro" charset="0"/>
              </a:rPr>
              <a:t>Student Number:</a:t>
            </a:r>
          </a:p>
          <a:p>
            <a:r>
              <a:rPr lang="en-US" sz="3600" dirty="0" err="1">
                <a:latin typeface="Adobe Caslon Pro" charset="0"/>
                <a:ea typeface="Adobe Caslon Pro" charset="0"/>
                <a:cs typeface="Adobe Caslon Pro" charset="0"/>
              </a:rPr>
              <a:t>Programme</a:t>
            </a:r>
            <a:r>
              <a:rPr lang="en-US" sz="3600" dirty="0">
                <a:latin typeface="Adobe Caslon Pro" charset="0"/>
                <a:ea typeface="Adobe Caslon Pro" charset="0"/>
                <a:cs typeface="Adobe Caslon Pro" charset="0"/>
              </a:rPr>
              <a:t> of Study:</a:t>
            </a:r>
          </a:p>
          <a:p>
            <a:r>
              <a:rPr lang="en-US" sz="3600" dirty="0">
                <a:latin typeface="Adobe Caslon Pro" charset="0"/>
                <a:ea typeface="Adobe Caslon Pro" charset="0"/>
                <a:cs typeface="Adobe Caslon Pro" charset="0"/>
              </a:rPr>
              <a:t>Module: ADAD4009</a:t>
            </a:r>
          </a:p>
          <a:p>
            <a:r>
              <a:rPr lang="en-US" sz="3600" dirty="0">
                <a:latin typeface="Adobe Caslon Pro" charset="0"/>
                <a:ea typeface="Adobe Caslon Pro" charset="0"/>
                <a:cs typeface="Adobe Caslon Pro" charset="0"/>
              </a:rPr>
              <a:t>Ways of Thinking</a:t>
            </a:r>
          </a:p>
          <a:p>
            <a:r>
              <a:rPr lang="en-US" sz="3600" dirty="0">
                <a:latin typeface="Adobe Caslon Pro" charset="0"/>
                <a:ea typeface="Adobe Caslon Pro" charset="0"/>
                <a:cs typeface="Adobe Caslon Pro" charset="0"/>
              </a:rPr>
              <a:t> </a:t>
            </a:r>
          </a:p>
          <a:p>
            <a:r>
              <a:rPr lang="en-US" sz="3600" dirty="0">
                <a:latin typeface="Adobe Caslon Pro" charset="0"/>
                <a:ea typeface="Adobe Caslon Pro" charset="0"/>
                <a:cs typeface="Adobe Caslon Pro" charset="0"/>
              </a:rPr>
              <a:t>Tasks in the order I received them:</a:t>
            </a:r>
          </a:p>
          <a:p>
            <a:r>
              <a:rPr lang="en-US" sz="3600" dirty="0">
                <a:latin typeface="Adobe Caslon Pro" charset="0"/>
                <a:ea typeface="Adobe Caslon Pro" charset="0"/>
                <a:cs typeface="Adobe Caslon Pro" charset="0"/>
              </a:rPr>
              <a:t>Task One:  Reflective Writing (Jon’s task) = 501 words</a:t>
            </a:r>
          </a:p>
          <a:p>
            <a:r>
              <a:rPr lang="en-US" sz="3600" dirty="0">
                <a:latin typeface="Adobe Caslon Pro" charset="0"/>
                <a:ea typeface="Adobe Caslon Pro" charset="0"/>
                <a:cs typeface="Adobe Caslon Pro" charset="0"/>
              </a:rPr>
              <a:t>Task Two:  Semiotic Analysis (Ryan’s task) = 519 words</a:t>
            </a:r>
          </a:p>
          <a:p>
            <a:r>
              <a:rPr lang="en-US" sz="3600" dirty="0">
                <a:latin typeface="Adobe Caslon Pro" charset="0"/>
                <a:ea typeface="Adobe Caslon Pro" charset="0"/>
                <a:cs typeface="Adobe Caslon Pro" charset="0"/>
              </a:rPr>
              <a:t>Task Three:  Manifesto (Julia’s task)= 481 words</a:t>
            </a:r>
          </a:p>
        </p:txBody>
      </p:sp>
    </p:spTree>
    <p:extLst>
      <p:ext uri="{BB962C8B-B14F-4D97-AF65-F5344CB8AC3E}">
        <p14:creationId xmlns:p14="http://schemas.microsoft.com/office/powerpoint/2010/main" val="19731301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ACE"/>
        </a:solidFill>
        <a:effectLst/>
      </p:bgPr>
    </p:bg>
    <p:spTree>
      <p:nvGrpSpPr>
        <p:cNvPr id="1" name=""/>
        <p:cNvGrpSpPr/>
        <p:nvPr/>
      </p:nvGrpSpPr>
      <p:grpSpPr>
        <a:xfrm>
          <a:off x="0" y="0"/>
          <a:ext cx="0" cy="0"/>
          <a:chOff x="0" y="0"/>
          <a:chExt cx="0" cy="0"/>
        </a:xfrm>
      </p:grpSpPr>
      <p:sp>
        <p:nvSpPr>
          <p:cNvPr id="5" name="TextBox 4"/>
          <p:cNvSpPr txBox="1"/>
          <p:nvPr/>
        </p:nvSpPr>
        <p:spPr>
          <a:xfrm>
            <a:off x="321734" y="510362"/>
            <a:ext cx="4660072" cy="4031873"/>
          </a:xfrm>
          <a:prstGeom prst="rect">
            <a:avLst/>
          </a:prstGeom>
          <a:noFill/>
        </p:spPr>
        <p:txBody>
          <a:bodyPr wrap="square" rtlCol="0">
            <a:spAutoFit/>
          </a:bodyPr>
          <a:lstStyle/>
          <a:p>
            <a:r>
              <a:rPr lang="en-US" sz="2400" dirty="0">
                <a:latin typeface="Adobe Caslon Pro" charset="0"/>
                <a:ea typeface="Adobe Caslon Pro" charset="0"/>
                <a:cs typeface="Adobe Caslon Pro" charset="0"/>
              </a:rPr>
              <a:t>	PRESENTATION</a:t>
            </a:r>
          </a:p>
          <a:p>
            <a:endParaRPr lang="en-US" sz="2400" dirty="0">
              <a:latin typeface="Adobe Caslon Pro" charset="0"/>
              <a:ea typeface="Adobe Caslon Pro" charset="0"/>
              <a:cs typeface="Adobe Caslon Pro" charset="0"/>
            </a:endParaRPr>
          </a:p>
          <a:p>
            <a:endParaRPr lang="en-US" sz="2400" dirty="0">
              <a:latin typeface="Adobe Caslon Pro" charset="0"/>
              <a:ea typeface="Adobe Caslon Pro" charset="0"/>
              <a:cs typeface="Adobe Caslon Pro" charset="0"/>
            </a:endParaRPr>
          </a:p>
          <a:p>
            <a:endParaRPr lang="en-US" sz="2400" dirty="0">
              <a:latin typeface="Adobe Caslon Pro" charset="0"/>
              <a:ea typeface="Adobe Caslon Pro" charset="0"/>
              <a:cs typeface="Adobe Caslon Pro" charset="0"/>
            </a:endParaRPr>
          </a:p>
          <a:p>
            <a:endParaRPr lang="en-US" sz="2400" dirty="0">
              <a:latin typeface="Adobe Caslon Pro" charset="0"/>
              <a:ea typeface="Adobe Caslon Pro" charset="0"/>
              <a:cs typeface="Adobe Caslon Pro" charset="0"/>
            </a:endParaRPr>
          </a:p>
          <a:p>
            <a:endParaRPr lang="en-US" sz="2400" dirty="0">
              <a:latin typeface="Adobe Caslon Pro" charset="0"/>
              <a:ea typeface="Adobe Caslon Pro" charset="0"/>
              <a:cs typeface="Adobe Caslon Pro" charset="0"/>
            </a:endParaRPr>
          </a:p>
          <a:p>
            <a:pPr algn="ctr"/>
            <a:r>
              <a:rPr lang="en-US" sz="3200" dirty="0" err="1">
                <a:latin typeface="Adobe Caslon Pro" charset="0"/>
                <a:ea typeface="Adobe Caslon Pro" charset="0"/>
                <a:cs typeface="Adobe Caslon Pro" charset="0"/>
              </a:rPr>
              <a:t>Analysing</a:t>
            </a:r>
            <a:r>
              <a:rPr lang="en-US" sz="3200" dirty="0">
                <a:latin typeface="Adobe Caslon Pro" charset="0"/>
                <a:ea typeface="Adobe Caslon Pro" charset="0"/>
                <a:cs typeface="Adobe Caslon Pro" charset="0"/>
              </a:rPr>
              <a:t> a student example</a:t>
            </a:r>
          </a:p>
          <a:p>
            <a:r>
              <a:rPr lang="en-US" sz="2400" dirty="0">
                <a:latin typeface="Adobe Caslon Pro" charset="0"/>
                <a:ea typeface="Adobe Caslon Pro" charset="0"/>
                <a:cs typeface="Adobe Caslon Pro" charset="0"/>
              </a:rPr>
              <a:t> </a:t>
            </a:r>
          </a:p>
          <a:p>
            <a:endParaRPr lang="en-US" sz="2400" dirty="0">
              <a:latin typeface="Adobe Caslon Pro" charset="0"/>
              <a:ea typeface="Adobe Caslon Pro" charset="0"/>
              <a:cs typeface="Adobe Caslon Pro" charset="0"/>
            </a:endParaRP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81806" y="0"/>
            <a:ext cx="7210194" cy="6858000"/>
          </a:xfrm>
          <a:prstGeom prst="rect">
            <a:avLst/>
          </a:prstGeom>
        </p:spPr>
      </p:pic>
    </p:spTree>
    <p:extLst>
      <p:ext uri="{BB962C8B-B14F-4D97-AF65-F5344CB8AC3E}">
        <p14:creationId xmlns:p14="http://schemas.microsoft.com/office/powerpoint/2010/main" val="4104693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ACE"/>
        </a:solidFill>
        <a:effectLst/>
      </p:bgPr>
    </p:bg>
    <p:spTree>
      <p:nvGrpSpPr>
        <p:cNvPr id="1" name=""/>
        <p:cNvGrpSpPr/>
        <p:nvPr/>
      </p:nvGrpSpPr>
      <p:grpSpPr>
        <a:xfrm>
          <a:off x="0" y="0"/>
          <a:ext cx="0" cy="0"/>
          <a:chOff x="0" y="0"/>
          <a:chExt cx="0" cy="0"/>
        </a:xfrm>
      </p:grpSpPr>
      <p:sp>
        <p:nvSpPr>
          <p:cNvPr id="5" name="TextBox 4"/>
          <p:cNvSpPr txBox="1"/>
          <p:nvPr/>
        </p:nvSpPr>
        <p:spPr>
          <a:xfrm>
            <a:off x="321734" y="510362"/>
            <a:ext cx="4660072" cy="2677656"/>
          </a:xfrm>
          <a:prstGeom prst="rect">
            <a:avLst/>
          </a:prstGeom>
          <a:noFill/>
        </p:spPr>
        <p:txBody>
          <a:bodyPr wrap="square" rtlCol="0">
            <a:spAutoFit/>
          </a:bodyPr>
          <a:lstStyle/>
          <a:p>
            <a:r>
              <a:rPr lang="en-US" sz="2400" dirty="0">
                <a:latin typeface="Adobe Caslon Pro" charset="0"/>
                <a:ea typeface="Adobe Caslon Pro" charset="0"/>
                <a:cs typeface="Adobe Caslon Pro" charset="0"/>
              </a:rPr>
              <a:t>	PRESENTATION</a:t>
            </a:r>
          </a:p>
          <a:p>
            <a:endParaRPr lang="en-US" sz="2400" dirty="0">
              <a:latin typeface="Adobe Caslon Pro" charset="0"/>
              <a:ea typeface="Adobe Caslon Pro" charset="0"/>
              <a:cs typeface="Adobe Caslon Pro" charset="0"/>
            </a:endParaRPr>
          </a:p>
          <a:p>
            <a:r>
              <a:rPr lang="en-US" sz="2400" dirty="0">
                <a:latin typeface="Adobe Caslon Pro" charset="0"/>
                <a:ea typeface="Adobe Caslon Pro" charset="0"/>
                <a:cs typeface="Adobe Caslon Pro" charset="0"/>
              </a:rPr>
              <a:t>Did you write clearly and consistently and lead your reader through the text? </a:t>
            </a:r>
          </a:p>
          <a:p>
            <a:endParaRPr lang="en-US" sz="2400" dirty="0">
              <a:latin typeface="Adobe Caslon Pro" charset="0"/>
              <a:ea typeface="Adobe Caslon Pro" charset="0"/>
              <a:cs typeface="Adobe Caslon Pro" charset="0"/>
            </a:endParaRPr>
          </a:p>
          <a:p>
            <a:endParaRPr lang="en-US" sz="2400" dirty="0">
              <a:latin typeface="Adobe Caslon Pro" charset="0"/>
              <a:ea typeface="Adobe Caslon Pro" charset="0"/>
              <a:cs typeface="Adobe Caslon Pro" charset="0"/>
            </a:endParaRP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81806" y="0"/>
            <a:ext cx="7210194" cy="6858000"/>
          </a:xfrm>
          <a:prstGeom prst="rect">
            <a:avLst/>
          </a:prstGeom>
        </p:spPr>
      </p:pic>
      <p:sp>
        <p:nvSpPr>
          <p:cNvPr id="3" name="Oval 2"/>
          <p:cNvSpPr/>
          <p:nvPr/>
        </p:nvSpPr>
        <p:spPr>
          <a:xfrm>
            <a:off x="7061201" y="510362"/>
            <a:ext cx="4724400" cy="1166038"/>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 name="Straight Arrow Connector 5"/>
          <p:cNvCxnSpPr/>
          <p:nvPr/>
        </p:nvCxnSpPr>
        <p:spPr>
          <a:xfrm flipV="1">
            <a:off x="3640667" y="1185333"/>
            <a:ext cx="3234266" cy="1185334"/>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321734" y="2493750"/>
            <a:ext cx="3737210" cy="4401205"/>
          </a:xfrm>
          <a:prstGeom prst="rect">
            <a:avLst/>
          </a:prstGeom>
          <a:noFill/>
        </p:spPr>
        <p:txBody>
          <a:bodyPr wrap="square" rtlCol="0">
            <a:spAutoFit/>
          </a:bodyPr>
          <a:lstStyle/>
          <a:p>
            <a:r>
              <a:rPr lang="en-US" sz="2400" dirty="0">
                <a:solidFill>
                  <a:srgbClr val="FF0000"/>
                </a:solidFill>
                <a:latin typeface="Times" charset="0"/>
                <a:ea typeface="Times" charset="0"/>
                <a:cs typeface="Times" charset="0"/>
              </a:rPr>
              <a:t>Context = what &amp; where</a:t>
            </a:r>
          </a:p>
          <a:p>
            <a:endParaRPr lang="en-US" sz="2400" dirty="0">
              <a:latin typeface="Times" charset="0"/>
              <a:ea typeface="Times" charset="0"/>
              <a:cs typeface="Times" charset="0"/>
            </a:endParaRPr>
          </a:p>
          <a:p>
            <a:r>
              <a:rPr lang="en-US" sz="2400" i="1" dirty="0">
                <a:latin typeface="Times" charset="0"/>
                <a:ea typeface="Times" charset="0"/>
                <a:cs typeface="Times" charset="0"/>
              </a:rPr>
              <a:t>This picture is</a:t>
            </a:r>
            <a:r>
              <a:rPr lang="mr-IN" sz="2400" i="1" dirty="0">
                <a:latin typeface="Times" charset="0"/>
                <a:ea typeface="Times" charset="0"/>
                <a:cs typeface="Times" charset="0"/>
              </a:rPr>
              <a:t>…</a:t>
            </a:r>
            <a:r>
              <a:rPr lang="en-GB" sz="2400" i="1" dirty="0">
                <a:latin typeface="Times" charset="0"/>
                <a:ea typeface="Times" charset="0"/>
                <a:cs typeface="Times" charset="0"/>
              </a:rPr>
              <a:t>..</a:t>
            </a:r>
          </a:p>
          <a:p>
            <a:r>
              <a:rPr lang="en-GB" sz="2400" i="1" dirty="0">
                <a:latin typeface="Times" charset="0"/>
                <a:ea typeface="Times" charset="0"/>
                <a:cs typeface="Times" charset="0"/>
              </a:rPr>
              <a:t>It is at </a:t>
            </a:r>
            <a:r>
              <a:rPr lang="mr-IN" sz="2400" i="1" dirty="0">
                <a:latin typeface="Times" charset="0"/>
                <a:ea typeface="Times" charset="0"/>
                <a:cs typeface="Times" charset="0"/>
              </a:rPr>
              <a:t>……</a:t>
            </a:r>
            <a:endParaRPr lang="en-GB" sz="2400" i="1" dirty="0">
              <a:latin typeface="Times" charset="0"/>
              <a:ea typeface="Times" charset="0"/>
              <a:cs typeface="Times" charset="0"/>
            </a:endParaRPr>
          </a:p>
          <a:p>
            <a:endParaRPr lang="en-GB" sz="2400" dirty="0">
              <a:latin typeface="Times" charset="0"/>
              <a:ea typeface="Times" charset="0"/>
              <a:cs typeface="Times" charset="0"/>
            </a:endParaRPr>
          </a:p>
          <a:p>
            <a:r>
              <a:rPr lang="en-GB" sz="2400" dirty="0">
                <a:solidFill>
                  <a:srgbClr val="FF0000"/>
                </a:solidFill>
                <a:latin typeface="Times" charset="0"/>
                <a:ea typeface="Times" charset="0"/>
                <a:cs typeface="Times" charset="0"/>
              </a:rPr>
              <a:t>to an outline of Semiotics </a:t>
            </a:r>
          </a:p>
          <a:p>
            <a:endParaRPr lang="en-GB" sz="2400" dirty="0">
              <a:latin typeface="Times" charset="0"/>
              <a:ea typeface="Times" charset="0"/>
              <a:cs typeface="Times" charset="0"/>
            </a:endParaRPr>
          </a:p>
          <a:p>
            <a:r>
              <a:rPr lang="en-GB" sz="2400" i="1" dirty="0">
                <a:latin typeface="Times" charset="0"/>
                <a:ea typeface="Times" charset="0"/>
                <a:cs typeface="Times" charset="0"/>
              </a:rPr>
              <a:t>What is denoted </a:t>
            </a:r>
            <a:r>
              <a:rPr lang="mr-IN" sz="2400" i="1" dirty="0">
                <a:latin typeface="Times" charset="0"/>
                <a:ea typeface="Times" charset="0"/>
                <a:cs typeface="Times" charset="0"/>
              </a:rPr>
              <a:t>…</a:t>
            </a:r>
            <a:r>
              <a:rPr lang="en-GB" sz="2400" i="1" dirty="0">
                <a:latin typeface="Times" charset="0"/>
                <a:ea typeface="Times" charset="0"/>
                <a:cs typeface="Times" charset="0"/>
              </a:rPr>
              <a:t>.</a:t>
            </a:r>
          </a:p>
          <a:p>
            <a:endParaRPr lang="en-GB" sz="2400" i="1" dirty="0">
              <a:latin typeface="Times" charset="0"/>
              <a:ea typeface="Times" charset="0"/>
              <a:cs typeface="Times" charset="0"/>
            </a:endParaRPr>
          </a:p>
          <a:p>
            <a:endParaRPr lang="en-GB" sz="2400" i="1" dirty="0">
              <a:latin typeface="Times" charset="0"/>
              <a:ea typeface="Times" charset="0"/>
              <a:cs typeface="Times" charset="0"/>
            </a:endParaRPr>
          </a:p>
          <a:p>
            <a:r>
              <a:rPr lang="en-GB" sz="2000" b="1" dirty="0">
                <a:latin typeface="Times" charset="0"/>
                <a:ea typeface="Times" charset="0"/>
                <a:cs typeface="Times" charset="0"/>
              </a:rPr>
              <a:t>*Note </a:t>
            </a:r>
            <a:r>
              <a:rPr lang="en-GB" sz="2000" b="1" dirty="0">
                <a:solidFill>
                  <a:srgbClr val="FF0000"/>
                </a:solidFill>
                <a:latin typeface="Times" charset="0"/>
                <a:ea typeface="Times" charset="0"/>
                <a:cs typeface="Times" charset="0"/>
              </a:rPr>
              <a:t>‘denoted’ </a:t>
            </a:r>
            <a:r>
              <a:rPr lang="en-GB" sz="2000" b="1" dirty="0">
                <a:latin typeface="Times" charset="0"/>
                <a:ea typeface="Times" charset="0"/>
                <a:cs typeface="Times" charset="0"/>
              </a:rPr>
              <a:t>should be referenced</a:t>
            </a:r>
            <a:endParaRPr lang="en-US" sz="2000" b="1" dirty="0">
              <a:latin typeface="Times" charset="0"/>
              <a:ea typeface="Times" charset="0"/>
              <a:cs typeface="Times" charset="0"/>
            </a:endParaRPr>
          </a:p>
        </p:txBody>
      </p:sp>
      <p:cxnSp>
        <p:nvCxnSpPr>
          <p:cNvPr id="10" name="Straight Arrow Connector 9"/>
          <p:cNvCxnSpPr/>
          <p:nvPr/>
        </p:nvCxnSpPr>
        <p:spPr>
          <a:xfrm flipV="1">
            <a:off x="3782950" y="2861733"/>
            <a:ext cx="4433122" cy="1752601"/>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flipV="1">
            <a:off x="8367622" y="1880557"/>
            <a:ext cx="3081118" cy="1"/>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flipV="1">
            <a:off x="7169563" y="2265794"/>
            <a:ext cx="4365442" cy="34902"/>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flipV="1">
            <a:off x="7230216" y="2685931"/>
            <a:ext cx="3483792" cy="2"/>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35691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1" presetClass="entr" presetSubtype="1"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wheel(1)">
                                      <p:cBhvr>
                                        <p:cTn id="15" dur="2000"/>
                                        <p:tgtEl>
                                          <p:spTgt spid="3"/>
                                        </p:tgtEl>
                                      </p:cBhvr>
                                    </p:animEffec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10"/>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55" presetClass="entr" presetSubtype="0" fill="hold" nodeType="clickEffect">
                                  <p:stCondLst>
                                    <p:cond delay="0"/>
                                  </p:stCondLst>
                                  <p:childTnLst>
                                    <p:set>
                                      <p:cBhvr>
                                        <p:cTn id="23" dur="1" fill="hold">
                                          <p:stCondLst>
                                            <p:cond delay="0"/>
                                          </p:stCondLst>
                                        </p:cTn>
                                        <p:tgtEl>
                                          <p:spTgt spid="14"/>
                                        </p:tgtEl>
                                        <p:attrNameLst>
                                          <p:attrName>style.visibility</p:attrName>
                                        </p:attrNameLst>
                                      </p:cBhvr>
                                      <p:to>
                                        <p:strVal val="visible"/>
                                      </p:to>
                                    </p:set>
                                    <p:anim calcmode="lin" valueType="num">
                                      <p:cBhvr>
                                        <p:cTn id="24" dur="1000" fill="hold"/>
                                        <p:tgtEl>
                                          <p:spTgt spid="14"/>
                                        </p:tgtEl>
                                        <p:attrNameLst>
                                          <p:attrName>ppt_w</p:attrName>
                                        </p:attrNameLst>
                                      </p:cBhvr>
                                      <p:tavLst>
                                        <p:tav tm="0">
                                          <p:val>
                                            <p:strVal val="#ppt_w*0.70"/>
                                          </p:val>
                                        </p:tav>
                                        <p:tav tm="100000">
                                          <p:val>
                                            <p:strVal val="#ppt_w"/>
                                          </p:val>
                                        </p:tav>
                                      </p:tavLst>
                                    </p:anim>
                                    <p:anim calcmode="lin" valueType="num">
                                      <p:cBhvr>
                                        <p:cTn id="25" dur="1000" fill="hold"/>
                                        <p:tgtEl>
                                          <p:spTgt spid="14"/>
                                        </p:tgtEl>
                                        <p:attrNameLst>
                                          <p:attrName>ppt_h</p:attrName>
                                        </p:attrNameLst>
                                      </p:cBhvr>
                                      <p:tavLst>
                                        <p:tav tm="0">
                                          <p:val>
                                            <p:strVal val="#ppt_h"/>
                                          </p:val>
                                        </p:tav>
                                        <p:tav tm="100000">
                                          <p:val>
                                            <p:strVal val="#ppt_h"/>
                                          </p:val>
                                        </p:tav>
                                      </p:tavLst>
                                    </p:anim>
                                    <p:animEffect transition="in" filter="fade">
                                      <p:cBhvr>
                                        <p:cTn id="26" dur="1000"/>
                                        <p:tgtEl>
                                          <p:spTgt spid="14"/>
                                        </p:tgtEl>
                                      </p:cBhvr>
                                    </p:animEffect>
                                  </p:childTnLst>
                                </p:cTn>
                              </p:par>
                            </p:childTnLst>
                          </p:cTn>
                        </p:par>
                      </p:childTnLst>
                    </p:cTn>
                  </p:par>
                  <p:par>
                    <p:cTn id="27" fill="hold">
                      <p:stCondLst>
                        <p:cond delay="indefinite"/>
                      </p:stCondLst>
                      <p:childTnLst>
                        <p:par>
                          <p:cTn id="28" fill="hold">
                            <p:stCondLst>
                              <p:cond delay="0"/>
                            </p:stCondLst>
                            <p:childTnLst>
                              <p:par>
                                <p:cTn id="29" presetID="55" presetClass="entr" presetSubtype="0" fill="hold" nodeType="clickEffect">
                                  <p:stCondLst>
                                    <p:cond delay="0"/>
                                  </p:stCondLst>
                                  <p:childTnLst>
                                    <p:set>
                                      <p:cBhvr>
                                        <p:cTn id="30" dur="1" fill="hold">
                                          <p:stCondLst>
                                            <p:cond delay="0"/>
                                          </p:stCondLst>
                                        </p:cTn>
                                        <p:tgtEl>
                                          <p:spTgt spid="18"/>
                                        </p:tgtEl>
                                        <p:attrNameLst>
                                          <p:attrName>style.visibility</p:attrName>
                                        </p:attrNameLst>
                                      </p:cBhvr>
                                      <p:to>
                                        <p:strVal val="visible"/>
                                      </p:to>
                                    </p:set>
                                    <p:anim calcmode="lin" valueType="num">
                                      <p:cBhvr>
                                        <p:cTn id="31" dur="1000" fill="hold"/>
                                        <p:tgtEl>
                                          <p:spTgt spid="18"/>
                                        </p:tgtEl>
                                        <p:attrNameLst>
                                          <p:attrName>ppt_w</p:attrName>
                                        </p:attrNameLst>
                                      </p:cBhvr>
                                      <p:tavLst>
                                        <p:tav tm="0">
                                          <p:val>
                                            <p:strVal val="#ppt_w*0.70"/>
                                          </p:val>
                                        </p:tav>
                                        <p:tav tm="100000">
                                          <p:val>
                                            <p:strVal val="#ppt_w"/>
                                          </p:val>
                                        </p:tav>
                                      </p:tavLst>
                                    </p:anim>
                                    <p:anim calcmode="lin" valueType="num">
                                      <p:cBhvr>
                                        <p:cTn id="32" dur="1000" fill="hold"/>
                                        <p:tgtEl>
                                          <p:spTgt spid="18"/>
                                        </p:tgtEl>
                                        <p:attrNameLst>
                                          <p:attrName>ppt_h</p:attrName>
                                        </p:attrNameLst>
                                      </p:cBhvr>
                                      <p:tavLst>
                                        <p:tav tm="0">
                                          <p:val>
                                            <p:strVal val="#ppt_h"/>
                                          </p:val>
                                        </p:tav>
                                        <p:tav tm="100000">
                                          <p:val>
                                            <p:strVal val="#ppt_h"/>
                                          </p:val>
                                        </p:tav>
                                      </p:tavLst>
                                    </p:anim>
                                    <p:animEffect transition="in" filter="fade">
                                      <p:cBhvr>
                                        <p:cTn id="33" dur="1000"/>
                                        <p:tgtEl>
                                          <p:spTgt spid="18"/>
                                        </p:tgtEl>
                                      </p:cBhvr>
                                    </p:animEffect>
                                  </p:childTnLst>
                                </p:cTn>
                              </p:par>
                            </p:childTnLst>
                          </p:cTn>
                        </p:par>
                      </p:childTnLst>
                    </p:cTn>
                  </p:par>
                  <p:par>
                    <p:cTn id="34" fill="hold">
                      <p:stCondLst>
                        <p:cond delay="indefinite"/>
                      </p:stCondLst>
                      <p:childTnLst>
                        <p:par>
                          <p:cTn id="35" fill="hold">
                            <p:stCondLst>
                              <p:cond delay="0"/>
                            </p:stCondLst>
                            <p:childTnLst>
                              <p:par>
                                <p:cTn id="36" presetID="55" presetClass="entr" presetSubtype="0" fill="hold" nodeType="clickEffect">
                                  <p:stCondLst>
                                    <p:cond delay="0"/>
                                  </p:stCondLst>
                                  <p:childTnLst>
                                    <p:set>
                                      <p:cBhvr>
                                        <p:cTn id="37" dur="1" fill="hold">
                                          <p:stCondLst>
                                            <p:cond delay="0"/>
                                          </p:stCondLst>
                                        </p:cTn>
                                        <p:tgtEl>
                                          <p:spTgt spid="21"/>
                                        </p:tgtEl>
                                        <p:attrNameLst>
                                          <p:attrName>style.visibility</p:attrName>
                                        </p:attrNameLst>
                                      </p:cBhvr>
                                      <p:to>
                                        <p:strVal val="visible"/>
                                      </p:to>
                                    </p:set>
                                    <p:anim calcmode="lin" valueType="num">
                                      <p:cBhvr>
                                        <p:cTn id="38" dur="1000" fill="hold"/>
                                        <p:tgtEl>
                                          <p:spTgt spid="21"/>
                                        </p:tgtEl>
                                        <p:attrNameLst>
                                          <p:attrName>ppt_w</p:attrName>
                                        </p:attrNameLst>
                                      </p:cBhvr>
                                      <p:tavLst>
                                        <p:tav tm="0">
                                          <p:val>
                                            <p:strVal val="#ppt_w*0.70"/>
                                          </p:val>
                                        </p:tav>
                                        <p:tav tm="100000">
                                          <p:val>
                                            <p:strVal val="#ppt_w"/>
                                          </p:val>
                                        </p:tav>
                                      </p:tavLst>
                                    </p:anim>
                                    <p:anim calcmode="lin" valueType="num">
                                      <p:cBhvr>
                                        <p:cTn id="39" dur="1000" fill="hold"/>
                                        <p:tgtEl>
                                          <p:spTgt spid="21"/>
                                        </p:tgtEl>
                                        <p:attrNameLst>
                                          <p:attrName>ppt_h</p:attrName>
                                        </p:attrNameLst>
                                      </p:cBhvr>
                                      <p:tavLst>
                                        <p:tav tm="0">
                                          <p:val>
                                            <p:strVal val="#ppt_h"/>
                                          </p:val>
                                        </p:tav>
                                        <p:tav tm="100000">
                                          <p:val>
                                            <p:strVal val="#ppt_h"/>
                                          </p:val>
                                        </p:tav>
                                      </p:tavLst>
                                    </p:anim>
                                    <p:animEffect transition="in" filter="fade">
                                      <p:cBhvr>
                                        <p:cTn id="40" dur="10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8"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ACE"/>
        </a:solidFill>
        <a:effectLst/>
      </p:bgPr>
    </p:bg>
    <p:spTree>
      <p:nvGrpSpPr>
        <p:cNvPr id="1" name=""/>
        <p:cNvGrpSpPr/>
        <p:nvPr/>
      </p:nvGrpSpPr>
      <p:grpSpPr>
        <a:xfrm>
          <a:off x="0" y="0"/>
          <a:ext cx="0" cy="0"/>
          <a:chOff x="0" y="0"/>
          <a:chExt cx="0" cy="0"/>
        </a:xfrm>
      </p:grpSpPr>
      <p:sp>
        <p:nvSpPr>
          <p:cNvPr id="5" name="TextBox 4"/>
          <p:cNvSpPr txBox="1"/>
          <p:nvPr/>
        </p:nvSpPr>
        <p:spPr>
          <a:xfrm>
            <a:off x="321734" y="510362"/>
            <a:ext cx="4660072" cy="1938992"/>
          </a:xfrm>
          <a:prstGeom prst="rect">
            <a:avLst/>
          </a:prstGeom>
          <a:noFill/>
        </p:spPr>
        <p:txBody>
          <a:bodyPr wrap="square" rtlCol="0">
            <a:spAutoFit/>
          </a:bodyPr>
          <a:lstStyle/>
          <a:p>
            <a:r>
              <a:rPr lang="en-US" sz="2400" dirty="0">
                <a:latin typeface="Adobe Caslon Pro" charset="0"/>
                <a:ea typeface="Adobe Caslon Pro" charset="0"/>
                <a:cs typeface="Adobe Caslon Pro" charset="0"/>
              </a:rPr>
              <a:t>	PRESENTATION</a:t>
            </a:r>
          </a:p>
          <a:p>
            <a:endParaRPr lang="en-US" sz="2400" dirty="0">
              <a:latin typeface="Adobe Caslon Pro" charset="0"/>
              <a:ea typeface="Adobe Caslon Pro" charset="0"/>
              <a:cs typeface="Adobe Caslon Pro" charset="0"/>
            </a:endParaRPr>
          </a:p>
          <a:p>
            <a:r>
              <a:rPr lang="en-US" sz="2400" dirty="0">
                <a:latin typeface="Adobe Caslon Pro" charset="0"/>
                <a:ea typeface="Adobe Caslon Pro" charset="0"/>
                <a:cs typeface="Adobe Caslon Pro" charset="0"/>
              </a:rPr>
              <a:t>Did you write in paragraphs? </a:t>
            </a:r>
          </a:p>
          <a:p>
            <a:endParaRPr lang="en-US" sz="2400" dirty="0">
              <a:latin typeface="Adobe Caslon Pro" charset="0"/>
              <a:ea typeface="Adobe Caslon Pro" charset="0"/>
              <a:cs typeface="Adobe Caslon Pro" charset="0"/>
            </a:endParaRPr>
          </a:p>
          <a:p>
            <a:endParaRPr lang="en-US" sz="2400" dirty="0">
              <a:latin typeface="Adobe Caslon Pro" charset="0"/>
              <a:ea typeface="Adobe Caslon Pro" charset="0"/>
              <a:cs typeface="Adobe Caslon Pro" charset="0"/>
            </a:endParaRP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81806" y="0"/>
            <a:ext cx="7210194" cy="6858000"/>
          </a:xfrm>
          <a:prstGeom prst="rect">
            <a:avLst/>
          </a:prstGeom>
        </p:spPr>
      </p:pic>
      <p:sp>
        <p:nvSpPr>
          <p:cNvPr id="3" name="Oval 2"/>
          <p:cNvSpPr/>
          <p:nvPr/>
        </p:nvSpPr>
        <p:spPr>
          <a:xfrm>
            <a:off x="7061201" y="510362"/>
            <a:ext cx="4724400" cy="1166038"/>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321734" y="1998450"/>
            <a:ext cx="3737210" cy="4493538"/>
          </a:xfrm>
          <a:prstGeom prst="rect">
            <a:avLst/>
          </a:prstGeom>
          <a:noFill/>
        </p:spPr>
        <p:txBody>
          <a:bodyPr wrap="square" rtlCol="0">
            <a:spAutoFit/>
          </a:bodyPr>
          <a:lstStyle/>
          <a:p>
            <a:pPr algn="ctr"/>
            <a:r>
              <a:rPr lang="en-US" sz="2400" dirty="0">
                <a:latin typeface="Times" charset="0"/>
                <a:ea typeface="Times" charset="0"/>
                <a:cs typeface="Times" charset="0"/>
              </a:rPr>
              <a:t>Clear references </a:t>
            </a:r>
          </a:p>
          <a:p>
            <a:pPr algn="ctr"/>
            <a:endParaRPr lang="en-US" sz="2400" dirty="0">
              <a:latin typeface="Times" charset="0"/>
              <a:ea typeface="Times" charset="0"/>
              <a:cs typeface="Times" charset="0"/>
            </a:endParaRPr>
          </a:p>
          <a:p>
            <a:pPr algn="ctr"/>
            <a:endParaRPr lang="en-US" sz="2400" dirty="0">
              <a:latin typeface="Times" charset="0"/>
              <a:ea typeface="Times" charset="0"/>
              <a:cs typeface="Times" charset="0"/>
            </a:endParaRPr>
          </a:p>
          <a:p>
            <a:pPr algn="ctr"/>
            <a:endParaRPr lang="en-US" sz="2400" dirty="0">
              <a:latin typeface="Times" charset="0"/>
              <a:ea typeface="Times" charset="0"/>
              <a:cs typeface="Times" charset="0"/>
            </a:endParaRPr>
          </a:p>
          <a:p>
            <a:pPr algn="ctr"/>
            <a:endParaRPr lang="en-US" sz="2400" dirty="0">
              <a:latin typeface="Times" charset="0"/>
              <a:ea typeface="Times" charset="0"/>
              <a:cs typeface="Times" charset="0"/>
            </a:endParaRPr>
          </a:p>
          <a:p>
            <a:pPr algn="ctr"/>
            <a:r>
              <a:rPr lang="en-GB" sz="2400" i="1" dirty="0">
                <a:latin typeface="Times" charset="0"/>
                <a:ea typeface="Times" charset="0"/>
                <a:cs typeface="Times" charset="0"/>
              </a:rPr>
              <a:t>Leading to a conclusion</a:t>
            </a:r>
          </a:p>
          <a:p>
            <a:pPr algn="ctr"/>
            <a:endParaRPr lang="en-GB" sz="2400" i="1" dirty="0">
              <a:latin typeface="Times" charset="0"/>
              <a:ea typeface="Times" charset="0"/>
              <a:cs typeface="Times" charset="0"/>
            </a:endParaRPr>
          </a:p>
          <a:p>
            <a:r>
              <a:rPr lang="en-GB" sz="2000" b="1" dirty="0">
                <a:solidFill>
                  <a:srgbClr val="00B0F0"/>
                </a:solidFill>
                <a:latin typeface="Times" charset="0"/>
                <a:ea typeface="Times" charset="0"/>
                <a:cs typeface="Times" charset="0"/>
              </a:rPr>
              <a:t>‘signifiers’ ‘signified’ ‘myths’</a:t>
            </a:r>
            <a:endParaRPr lang="en-GB" sz="2000" b="1" dirty="0">
              <a:latin typeface="Times" charset="0"/>
              <a:ea typeface="Times" charset="0"/>
              <a:cs typeface="Times" charset="0"/>
            </a:endParaRPr>
          </a:p>
          <a:p>
            <a:endParaRPr lang="en-GB" sz="2000" b="1" dirty="0">
              <a:latin typeface="Times" charset="0"/>
              <a:ea typeface="Times" charset="0"/>
              <a:cs typeface="Times" charset="0"/>
            </a:endParaRPr>
          </a:p>
          <a:p>
            <a:r>
              <a:rPr lang="en-GB" sz="2000" b="1" dirty="0">
                <a:latin typeface="Times" charset="0"/>
                <a:ea typeface="Times" charset="0"/>
                <a:cs typeface="Times" charset="0"/>
              </a:rPr>
              <a:t>UWTSD Referencing </a:t>
            </a:r>
          </a:p>
          <a:p>
            <a:r>
              <a:rPr lang="en-GB" sz="2000" b="1" dirty="0">
                <a:latin typeface="Times" charset="0"/>
                <a:ea typeface="Times" charset="0"/>
                <a:cs typeface="Times" charset="0"/>
              </a:rPr>
              <a:t>= (1987, p. 359-371) </a:t>
            </a:r>
          </a:p>
          <a:p>
            <a:endParaRPr lang="en-GB" sz="2000" b="1" dirty="0">
              <a:latin typeface="Times" charset="0"/>
              <a:ea typeface="Times" charset="0"/>
              <a:cs typeface="Times" charset="0"/>
            </a:endParaRPr>
          </a:p>
          <a:p>
            <a:r>
              <a:rPr lang="en-GB" b="1" dirty="0">
                <a:latin typeface="Times" charset="0"/>
                <a:ea typeface="Times" charset="0"/>
                <a:cs typeface="Times" charset="0"/>
              </a:rPr>
              <a:t>(different last year)</a:t>
            </a:r>
          </a:p>
        </p:txBody>
      </p:sp>
      <p:cxnSp>
        <p:nvCxnSpPr>
          <p:cNvPr id="14" name="Straight Connector 13"/>
          <p:cNvCxnSpPr/>
          <p:nvPr/>
        </p:nvCxnSpPr>
        <p:spPr>
          <a:xfrm flipV="1">
            <a:off x="8367622" y="1880557"/>
            <a:ext cx="3081118" cy="1"/>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flipV="1">
            <a:off x="7226713" y="2286000"/>
            <a:ext cx="4050887" cy="14696"/>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a:off x="7230216" y="2685933"/>
            <a:ext cx="3323484" cy="117"/>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flipV="1">
            <a:off x="10790208" y="4249441"/>
            <a:ext cx="734732" cy="10818"/>
          </a:xfrm>
          <a:prstGeom prst="line">
            <a:avLst/>
          </a:prstGeom>
          <a:ln w="38100">
            <a:solidFill>
              <a:srgbClr val="00B0F0"/>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flipV="1">
            <a:off x="5100929" y="4688693"/>
            <a:ext cx="806728" cy="2311"/>
          </a:xfrm>
          <a:prstGeom prst="line">
            <a:avLst/>
          </a:prstGeom>
          <a:ln w="38100">
            <a:solidFill>
              <a:srgbClr val="00B0F0"/>
            </a:solidFill>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flipV="1">
            <a:off x="10714008" y="5885583"/>
            <a:ext cx="887132" cy="14885"/>
          </a:xfrm>
          <a:prstGeom prst="line">
            <a:avLst/>
          </a:prstGeom>
          <a:ln w="38100">
            <a:solidFill>
              <a:srgbClr val="00B0F0"/>
            </a:solidFill>
          </a:ln>
        </p:spPr>
        <p:style>
          <a:lnRef idx="1">
            <a:schemeClr val="accent1"/>
          </a:lnRef>
          <a:fillRef idx="0">
            <a:schemeClr val="accent1"/>
          </a:fillRef>
          <a:effectRef idx="0">
            <a:schemeClr val="accent1"/>
          </a:effectRef>
          <a:fontRef idx="minor">
            <a:schemeClr val="tx1"/>
          </a:fontRef>
        </p:style>
      </p:cxnSp>
      <p:sp>
        <p:nvSpPr>
          <p:cNvPr id="31" name="Oval 30"/>
          <p:cNvSpPr/>
          <p:nvPr/>
        </p:nvSpPr>
        <p:spPr>
          <a:xfrm>
            <a:off x="4520243" y="5903795"/>
            <a:ext cx="7265358" cy="607525"/>
          </a:xfrm>
          <a:prstGeom prst="ellipse">
            <a:avLst/>
          </a:prstGeom>
          <a:noFill/>
          <a:ln w="38100">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2" name="Straight Arrow Connector 31"/>
          <p:cNvCxnSpPr/>
          <p:nvPr/>
        </p:nvCxnSpPr>
        <p:spPr>
          <a:xfrm>
            <a:off x="2087592" y="2506254"/>
            <a:ext cx="0" cy="1398526"/>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038646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p:cTn id="7" dur="1000" fill="hold"/>
                                        <p:tgtEl>
                                          <p:spTgt spid="11"/>
                                        </p:tgtEl>
                                        <p:attrNameLst>
                                          <p:attrName>ppt_w</p:attrName>
                                        </p:attrNameLst>
                                      </p:cBhvr>
                                      <p:tavLst>
                                        <p:tav tm="0">
                                          <p:val>
                                            <p:strVal val="#ppt_w*0.70"/>
                                          </p:val>
                                        </p:tav>
                                        <p:tav tm="100000">
                                          <p:val>
                                            <p:strVal val="#ppt_w"/>
                                          </p:val>
                                        </p:tav>
                                      </p:tavLst>
                                    </p:anim>
                                    <p:anim calcmode="lin" valueType="num">
                                      <p:cBhvr>
                                        <p:cTn id="8" dur="1000" fill="hold"/>
                                        <p:tgtEl>
                                          <p:spTgt spid="11"/>
                                        </p:tgtEl>
                                        <p:attrNameLst>
                                          <p:attrName>ppt_h</p:attrName>
                                        </p:attrNameLst>
                                      </p:cBhvr>
                                      <p:tavLst>
                                        <p:tav tm="0">
                                          <p:val>
                                            <p:strVal val="#ppt_h"/>
                                          </p:val>
                                        </p:tav>
                                        <p:tav tm="100000">
                                          <p:val>
                                            <p:strVal val="#ppt_h"/>
                                          </p:val>
                                        </p:tav>
                                      </p:tavLst>
                                    </p:anim>
                                    <p:animEffect transition="in" filter="fade">
                                      <p:cBhvr>
                                        <p:cTn id="9" dur="1000"/>
                                        <p:tgtEl>
                                          <p:spTgt spid="11"/>
                                        </p:tgtEl>
                                      </p:cBhvr>
                                    </p:animEffect>
                                  </p:childTnLst>
                                </p:cTn>
                              </p:par>
                            </p:childTnLst>
                          </p:cTn>
                        </p:par>
                      </p:childTnLst>
                    </p:cTn>
                  </p:par>
                  <p:par>
                    <p:cTn id="10" fill="hold">
                      <p:stCondLst>
                        <p:cond delay="indefinite"/>
                      </p:stCondLst>
                      <p:childTnLst>
                        <p:par>
                          <p:cTn id="11" fill="hold">
                            <p:stCondLst>
                              <p:cond delay="0"/>
                            </p:stCondLst>
                            <p:childTnLst>
                              <p:par>
                                <p:cTn id="12" presetID="55" presetClass="entr" presetSubtype="0" fill="hold" nodeType="clickEffect">
                                  <p:stCondLst>
                                    <p:cond delay="0"/>
                                  </p:stCondLst>
                                  <p:childTnLst>
                                    <p:set>
                                      <p:cBhvr>
                                        <p:cTn id="13" dur="1" fill="hold">
                                          <p:stCondLst>
                                            <p:cond delay="0"/>
                                          </p:stCondLst>
                                        </p:cTn>
                                        <p:tgtEl>
                                          <p:spTgt spid="19"/>
                                        </p:tgtEl>
                                        <p:attrNameLst>
                                          <p:attrName>style.visibility</p:attrName>
                                        </p:attrNameLst>
                                      </p:cBhvr>
                                      <p:to>
                                        <p:strVal val="visible"/>
                                      </p:to>
                                    </p:set>
                                    <p:anim calcmode="lin" valueType="num">
                                      <p:cBhvr>
                                        <p:cTn id="14" dur="1000" fill="hold"/>
                                        <p:tgtEl>
                                          <p:spTgt spid="19"/>
                                        </p:tgtEl>
                                        <p:attrNameLst>
                                          <p:attrName>ppt_w</p:attrName>
                                        </p:attrNameLst>
                                      </p:cBhvr>
                                      <p:tavLst>
                                        <p:tav tm="0">
                                          <p:val>
                                            <p:strVal val="#ppt_w*0.70"/>
                                          </p:val>
                                        </p:tav>
                                        <p:tav tm="100000">
                                          <p:val>
                                            <p:strVal val="#ppt_w"/>
                                          </p:val>
                                        </p:tav>
                                      </p:tavLst>
                                    </p:anim>
                                    <p:anim calcmode="lin" valueType="num">
                                      <p:cBhvr>
                                        <p:cTn id="15" dur="1000" fill="hold"/>
                                        <p:tgtEl>
                                          <p:spTgt spid="19"/>
                                        </p:tgtEl>
                                        <p:attrNameLst>
                                          <p:attrName>ppt_h</p:attrName>
                                        </p:attrNameLst>
                                      </p:cBhvr>
                                      <p:tavLst>
                                        <p:tav tm="0">
                                          <p:val>
                                            <p:strVal val="#ppt_h"/>
                                          </p:val>
                                        </p:tav>
                                        <p:tav tm="100000">
                                          <p:val>
                                            <p:strVal val="#ppt_h"/>
                                          </p:val>
                                        </p:tav>
                                      </p:tavLst>
                                    </p:anim>
                                    <p:animEffect transition="in" filter="fade">
                                      <p:cBhvr>
                                        <p:cTn id="16" dur="1000"/>
                                        <p:tgtEl>
                                          <p:spTgt spid="19"/>
                                        </p:tgtEl>
                                      </p:cBhvr>
                                    </p:animEffect>
                                  </p:childTnLst>
                                </p:cTn>
                              </p:par>
                            </p:childTnLst>
                          </p:cTn>
                        </p:par>
                      </p:childTnLst>
                    </p:cTn>
                  </p:par>
                  <p:par>
                    <p:cTn id="17" fill="hold">
                      <p:stCondLst>
                        <p:cond delay="indefinite"/>
                      </p:stCondLst>
                      <p:childTnLst>
                        <p:par>
                          <p:cTn id="18" fill="hold">
                            <p:stCondLst>
                              <p:cond delay="0"/>
                            </p:stCondLst>
                            <p:childTnLst>
                              <p:par>
                                <p:cTn id="19" presetID="55" presetClass="entr" presetSubtype="0" fill="hold" nodeType="clickEffect">
                                  <p:stCondLst>
                                    <p:cond delay="0"/>
                                  </p:stCondLst>
                                  <p:childTnLst>
                                    <p:set>
                                      <p:cBhvr>
                                        <p:cTn id="20" dur="1" fill="hold">
                                          <p:stCondLst>
                                            <p:cond delay="0"/>
                                          </p:stCondLst>
                                        </p:cTn>
                                        <p:tgtEl>
                                          <p:spTgt spid="29"/>
                                        </p:tgtEl>
                                        <p:attrNameLst>
                                          <p:attrName>style.visibility</p:attrName>
                                        </p:attrNameLst>
                                      </p:cBhvr>
                                      <p:to>
                                        <p:strVal val="visible"/>
                                      </p:to>
                                    </p:set>
                                    <p:anim calcmode="lin" valueType="num">
                                      <p:cBhvr>
                                        <p:cTn id="21" dur="1000" fill="hold"/>
                                        <p:tgtEl>
                                          <p:spTgt spid="29"/>
                                        </p:tgtEl>
                                        <p:attrNameLst>
                                          <p:attrName>ppt_w</p:attrName>
                                        </p:attrNameLst>
                                      </p:cBhvr>
                                      <p:tavLst>
                                        <p:tav tm="0">
                                          <p:val>
                                            <p:strVal val="#ppt_w*0.70"/>
                                          </p:val>
                                        </p:tav>
                                        <p:tav tm="100000">
                                          <p:val>
                                            <p:strVal val="#ppt_w"/>
                                          </p:val>
                                        </p:tav>
                                      </p:tavLst>
                                    </p:anim>
                                    <p:anim calcmode="lin" valueType="num">
                                      <p:cBhvr>
                                        <p:cTn id="22" dur="1000" fill="hold"/>
                                        <p:tgtEl>
                                          <p:spTgt spid="29"/>
                                        </p:tgtEl>
                                        <p:attrNameLst>
                                          <p:attrName>ppt_h</p:attrName>
                                        </p:attrNameLst>
                                      </p:cBhvr>
                                      <p:tavLst>
                                        <p:tav tm="0">
                                          <p:val>
                                            <p:strVal val="#ppt_h"/>
                                          </p:val>
                                        </p:tav>
                                        <p:tav tm="100000">
                                          <p:val>
                                            <p:strVal val="#ppt_h"/>
                                          </p:val>
                                        </p:tav>
                                      </p:tavLst>
                                    </p:anim>
                                    <p:animEffect transition="in" filter="fade">
                                      <p:cBhvr>
                                        <p:cTn id="23" dur="1000"/>
                                        <p:tgtEl>
                                          <p:spTgt spid="29"/>
                                        </p:tgtEl>
                                      </p:cBhvr>
                                    </p:animEffect>
                                  </p:childTnLst>
                                </p:cTn>
                              </p:par>
                            </p:childTnLst>
                          </p:cTn>
                        </p:par>
                      </p:childTnLst>
                    </p:cTn>
                  </p:par>
                  <p:par>
                    <p:cTn id="24" fill="hold">
                      <p:stCondLst>
                        <p:cond delay="indefinite"/>
                      </p:stCondLst>
                      <p:childTnLst>
                        <p:par>
                          <p:cTn id="25" fill="hold">
                            <p:stCondLst>
                              <p:cond delay="0"/>
                            </p:stCondLst>
                            <p:childTnLst>
                              <p:par>
                                <p:cTn id="26" presetID="21" presetClass="entr" presetSubtype="1" fill="hold" grpId="0" nodeType="clickEffect">
                                  <p:stCondLst>
                                    <p:cond delay="0"/>
                                  </p:stCondLst>
                                  <p:childTnLst>
                                    <p:set>
                                      <p:cBhvr>
                                        <p:cTn id="27" dur="1" fill="hold">
                                          <p:stCondLst>
                                            <p:cond delay="0"/>
                                          </p:stCondLst>
                                        </p:cTn>
                                        <p:tgtEl>
                                          <p:spTgt spid="31"/>
                                        </p:tgtEl>
                                        <p:attrNameLst>
                                          <p:attrName>style.visibility</p:attrName>
                                        </p:attrNameLst>
                                      </p:cBhvr>
                                      <p:to>
                                        <p:strVal val="visible"/>
                                      </p:to>
                                    </p:set>
                                    <p:animEffect transition="in" filter="wheel(1)">
                                      <p:cBhvr>
                                        <p:cTn id="28" dur="2000"/>
                                        <p:tgtEl>
                                          <p:spTgt spid="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ACE"/>
        </a:solidFill>
        <a:effectLst/>
      </p:bgPr>
    </p:bg>
    <p:spTree>
      <p:nvGrpSpPr>
        <p:cNvPr id="1" name=""/>
        <p:cNvGrpSpPr/>
        <p:nvPr/>
      </p:nvGrpSpPr>
      <p:grpSpPr>
        <a:xfrm>
          <a:off x="0" y="0"/>
          <a:ext cx="0" cy="0"/>
          <a:chOff x="0" y="0"/>
          <a:chExt cx="0" cy="0"/>
        </a:xfrm>
      </p:grpSpPr>
      <p:sp>
        <p:nvSpPr>
          <p:cNvPr id="5" name="TextBox 4"/>
          <p:cNvSpPr txBox="1"/>
          <p:nvPr/>
        </p:nvSpPr>
        <p:spPr>
          <a:xfrm>
            <a:off x="321734" y="510362"/>
            <a:ext cx="4660072" cy="5632311"/>
          </a:xfrm>
          <a:prstGeom prst="rect">
            <a:avLst/>
          </a:prstGeom>
          <a:noFill/>
        </p:spPr>
        <p:txBody>
          <a:bodyPr wrap="square" rtlCol="0">
            <a:spAutoFit/>
          </a:bodyPr>
          <a:lstStyle/>
          <a:p>
            <a:r>
              <a:rPr lang="en-US" sz="2400" dirty="0">
                <a:latin typeface="Adobe Caslon Pro" charset="0"/>
                <a:ea typeface="Adobe Caslon Pro" charset="0"/>
                <a:cs typeface="Adobe Caslon Pro" charset="0"/>
              </a:rPr>
              <a:t>	PRESENTATION</a:t>
            </a:r>
          </a:p>
          <a:p>
            <a:r>
              <a:rPr lang="en-US" sz="2400" dirty="0">
                <a:latin typeface="Adobe Caslon Pro" charset="0"/>
                <a:ea typeface="Adobe Caslon Pro" charset="0"/>
                <a:cs typeface="Adobe Caslon Pro" charset="0"/>
              </a:rPr>
              <a:t> </a:t>
            </a:r>
          </a:p>
          <a:p>
            <a:r>
              <a:rPr lang="en-US" sz="2400" b="1" dirty="0">
                <a:latin typeface="Adobe Caslon Pro" charset="0"/>
                <a:ea typeface="Adobe Caslon Pro" charset="0"/>
                <a:cs typeface="Adobe Caslon Pro" charset="0"/>
              </a:rPr>
              <a:t>Figures: </a:t>
            </a:r>
          </a:p>
          <a:p>
            <a:r>
              <a:rPr lang="en-US" sz="2400" dirty="0">
                <a:latin typeface="Adobe Caslon Pro" charset="0"/>
                <a:ea typeface="Adobe Caslon Pro" charset="0"/>
                <a:cs typeface="Adobe Caslon Pro" charset="0"/>
              </a:rPr>
              <a:t>Did you consider where you would positions your images? </a:t>
            </a:r>
          </a:p>
          <a:p>
            <a:endParaRPr lang="en-US" sz="2400" dirty="0">
              <a:latin typeface="Adobe Caslon Pro" charset="0"/>
              <a:ea typeface="Adobe Caslon Pro" charset="0"/>
              <a:cs typeface="Adobe Caslon Pro" charset="0"/>
            </a:endParaRPr>
          </a:p>
          <a:p>
            <a:r>
              <a:rPr lang="en-US" sz="2400" dirty="0">
                <a:latin typeface="Adobe Caslon Pro" charset="0"/>
                <a:ea typeface="Adobe Caslon Pro" charset="0"/>
                <a:cs typeface="Adobe Caslon Pro" charset="0"/>
              </a:rPr>
              <a:t>Did you write about the images in your main text?</a:t>
            </a:r>
          </a:p>
          <a:p>
            <a:endParaRPr lang="en-US" sz="2400" dirty="0">
              <a:latin typeface="Adobe Caslon Pro" charset="0"/>
              <a:ea typeface="Adobe Caslon Pro" charset="0"/>
              <a:cs typeface="Adobe Caslon Pro" charset="0"/>
            </a:endParaRPr>
          </a:p>
          <a:p>
            <a:r>
              <a:rPr lang="en-US" sz="2400" dirty="0">
                <a:latin typeface="Adobe Caslon Pro" charset="0"/>
                <a:ea typeface="Adobe Caslon Pro" charset="0"/>
                <a:cs typeface="Adobe Caslon Pro" charset="0"/>
              </a:rPr>
              <a:t>Did you use Figures and create a list at the end? </a:t>
            </a:r>
          </a:p>
          <a:p>
            <a:endParaRPr lang="en-US" sz="2400" dirty="0">
              <a:latin typeface="Adobe Caslon Pro" charset="0"/>
              <a:ea typeface="Adobe Caslon Pro" charset="0"/>
              <a:cs typeface="Adobe Caslon Pro" charset="0"/>
            </a:endParaRPr>
          </a:p>
          <a:p>
            <a:r>
              <a:rPr lang="en-GB" sz="2400" b="1" dirty="0">
                <a:latin typeface="Times" charset="0"/>
                <a:ea typeface="Times" charset="0"/>
                <a:cs typeface="Times" charset="0"/>
              </a:rPr>
              <a:t>*Note </a:t>
            </a:r>
            <a:r>
              <a:rPr lang="en-GB" sz="2400" b="1" i="1" dirty="0">
                <a:solidFill>
                  <a:srgbClr val="FF0000"/>
                </a:solidFill>
                <a:latin typeface="Times" charset="0"/>
                <a:ea typeface="Times" charset="0"/>
                <a:cs typeface="Times" charset="0"/>
              </a:rPr>
              <a:t>Figure &amp; Title</a:t>
            </a:r>
            <a:r>
              <a:rPr lang="en-GB" sz="2400" b="1" dirty="0">
                <a:solidFill>
                  <a:srgbClr val="FF0000"/>
                </a:solidFill>
                <a:latin typeface="Times" charset="0"/>
                <a:ea typeface="Times" charset="0"/>
                <a:cs typeface="Times" charset="0"/>
              </a:rPr>
              <a:t> </a:t>
            </a:r>
            <a:r>
              <a:rPr lang="en-GB" sz="2400" b="1" dirty="0">
                <a:latin typeface="Times" charset="0"/>
                <a:ea typeface="Times" charset="0"/>
                <a:cs typeface="Times" charset="0"/>
              </a:rPr>
              <a:t>should be situated  beneath the image</a:t>
            </a:r>
            <a:endParaRPr lang="en-US" sz="2400" dirty="0">
              <a:latin typeface="Adobe Caslon Pro" charset="0"/>
              <a:ea typeface="Adobe Caslon Pro" charset="0"/>
              <a:cs typeface="Adobe Caslon Pro" charset="0"/>
            </a:endParaRPr>
          </a:p>
          <a:p>
            <a:endParaRPr lang="en-US" sz="2400" dirty="0">
              <a:latin typeface="Adobe Caslon Pro" charset="0"/>
              <a:ea typeface="Adobe Caslon Pro" charset="0"/>
              <a:cs typeface="Adobe Caslon Pro" charset="0"/>
            </a:endParaRP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81806" y="0"/>
            <a:ext cx="7210194" cy="6858000"/>
          </a:xfrm>
          <a:prstGeom prst="rect">
            <a:avLst/>
          </a:prstGeom>
        </p:spPr>
      </p:pic>
      <p:cxnSp>
        <p:nvCxnSpPr>
          <p:cNvPr id="4" name="Straight Arrow Connector 3"/>
          <p:cNvCxnSpPr/>
          <p:nvPr/>
        </p:nvCxnSpPr>
        <p:spPr>
          <a:xfrm flipV="1">
            <a:off x="1562100" y="1485900"/>
            <a:ext cx="3419706" cy="19052"/>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8" name="Oval 7"/>
          <p:cNvSpPr/>
          <p:nvPr/>
        </p:nvSpPr>
        <p:spPr>
          <a:xfrm>
            <a:off x="4699001" y="342900"/>
            <a:ext cx="4724400" cy="476250"/>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Arrow Connector 8"/>
          <p:cNvCxnSpPr/>
          <p:nvPr/>
        </p:nvCxnSpPr>
        <p:spPr>
          <a:xfrm flipV="1">
            <a:off x="2343150" y="986612"/>
            <a:ext cx="5029200" cy="2309038"/>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flipV="1">
            <a:off x="2438400" y="819150"/>
            <a:ext cx="2260601" cy="3067050"/>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a:off x="7182716" y="786011"/>
            <a:ext cx="189634" cy="2446580"/>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3" name="Freeform 2"/>
          <p:cNvSpPr/>
          <p:nvPr/>
        </p:nvSpPr>
        <p:spPr>
          <a:xfrm>
            <a:off x="7187179" y="3236976"/>
            <a:ext cx="1371285" cy="207264"/>
          </a:xfrm>
          <a:custGeom>
            <a:avLst/>
            <a:gdLst>
              <a:gd name="connsiteX0" fmla="*/ 91445 w 1371285"/>
              <a:gd name="connsiteY0" fmla="*/ 128016 h 207264"/>
              <a:gd name="connsiteX1" fmla="*/ 237749 w 1371285"/>
              <a:gd name="connsiteY1" fmla="*/ 48768 h 207264"/>
              <a:gd name="connsiteX2" fmla="*/ 390149 w 1371285"/>
              <a:gd name="connsiteY2" fmla="*/ 182880 h 207264"/>
              <a:gd name="connsiteX3" fmla="*/ 560837 w 1371285"/>
              <a:gd name="connsiteY3" fmla="*/ 36576 h 207264"/>
              <a:gd name="connsiteX4" fmla="*/ 755909 w 1371285"/>
              <a:gd name="connsiteY4" fmla="*/ 182880 h 207264"/>
              <a:gd name="connsiteX5" fmla="*/ 890021 w 1371285"/>
              <a:gd name="connsiteY5" fmla="*/ 0 h 207264"/>
              <a:gd name="connsiteX6" fmla="*/ 993653 w 1371285"/>
              <a:gd name="connsiteY6" fmla="*/ 182880 h 207264"/>
              <a:gd name="connsiteX7" fmla="*/ 1078997 w 1371285"/>
              <a:gd name="connsiteY7" fmla="*/ 48768 h 207264"/>
              <a:gd name="connsiteX8" fmla="*/ 1213109 w 1371285"/>
              <a:gd name="connsiteY8" fmla="*/ 195072 h 207264"/>
              <a:gd name="connsiteX9" fmla="*/ 1292357 w 1371285"/>
              <a:gd name="connsiteY9" fmla="*/ 54864 h 207264"/>
              <a:gd name="connsiteX10" fmla="*/ 5 w 1371285"/>
              <a:gd name="connsiteY10" fmla="*/ 158496 h 207264"/>
              <a:gd name="connsiteX11" fmla="*/ 1274069 w 1371285"/>
              <a:gd name="connsiteY11" fmla="*/ 207264 h 207264"/>
              <a:gd name="connsiteX12" fmla="*/ 1274069 w 1371285"/>
              <a:gd name="connsiteY12" fmla="*/ 207264 h 207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71285" h="207264">
                <a:moveTo>
                  <a:pt x="91445" y="128016"/>
                </a:moveTo>
                <a:cubicBezTo>
                  <a:pt x="139705" y="83820"/>
                  <a:pt x="187965" y="39624"/>
                  <a:pt x="237749" y="48768"/>
                </a:cubicBezTo>
                <a:cubicBezTo>
                  <a:pt x="287533" y="57912"/>
                  <a:pt x="336301" y="184912"/>
                  <a:pt x="390149" y="182880"/>
                </a:cubicBezTo>
                <a:cubicBezTo>
                  <a:pt x="443997" y="180848"/>
                  <a:pt x="499877" y="36576"/>
                  <a:pt x="560837" y="36576"/>
                </a:cubicBezTo>
                <a:cubicBezTo>
                  <a:pt x="621797" y="36576"/>
                  <a:pt x="701045" y="188976"/>
                  <a:pt x="755909" y="182880"/>
                </a:cubicBezTo>
                <a:cubicBezTo>
                  <a:pt x="810773" y="176784"/>
                  <a:pt x="850397" y="0"/>
                  <a:pt x="890021" y="0"/>
                </a:cubicBezTo>
                <a:cubicBezTo>
                  <a:pt x="929645" y="0"/>
                  <a:pt x="962157" y="174752"/>
                  <a:pt x="993653" y="182880"/>
                </a:cubicBezTo>
                <a:cubicBezTo>
                  <a:pt x="1025149" y="191008"/>
                  <a:pt x="1042421" y="46736"/>
                  <a:pt x="1078997" y="48768"/>
                </a:cubicBezTo>
                <a:cubicBezTo>
                  <a:pt x="1115573" y="50800"/>
                  <a:pt x="1177549" y="194056"/>
                  <a:pt x="1213109" y="195072"/>
                </a:cubicBezTo>
                <a:cubicBezTo>
                  <a:pt x="1248669" y="196088"/>
                  <a:pt x="1494541" y="60960"/>
                  <a:pt x="1292357" y="54864"/>
                </a:cubicBezTo>
                <a:cubicBezTo>
                  <a:pt x="1090173" y="48768"/>
                  <a:pt x="3053" y="133096"/>
                  <a:pt x="5" y="158496"/>
                </a:cubicBezTo>
                <a:cubicBezTo>
                  <a:pt x="-3043" y="183896"/>
                  <a:pt x="1274069" y="207264"/>
                  <a:pt x="1274069" y="207264"/>
                </a:cubicBezTo>
                <a:lnTo>
                  <a:pt x="1274069" y="207264"/>
                </a:lnTo>
              </a:path>
            </a:pathLst>
          </a:cu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7461057" y="2884848"/>
            <a:ext cx="3822192" cy="369332"/>
          </a:xfrm>
          <a:prstGeom prst="rect">
            <a:avLst/>
          </a:prstGeom>
          <a:noFill/>
        </p:spPr>
        <p:txBody>
          <a:bodyPr wrap="square" rtlCol="0">
            <a:spAutoFit/>
          </a:bodyPr>
          <a:lstStyle/>
          <a:p>
            <a:r>
              <a:rPr lang="en-US" dirty="0">
                <a:solidFill>
                  <a:srgbClr val="FF0000"/>
                </a:solidFill>
              </a:rPr>
              <a:t>The title of the portrait suggests</a:t>
            </a:r>
            <a:r>
              <a:rPr lang="mr-IN" dirty="0">
                <a:solidFill>
                  <a:srgbClr val="FF0000"/>
                </a:solidFill>
              </a:rPr>
              <a:t>…</a:t>
            </a:r>
            <a:r>
              <a:rPr lang="en-GB" dirty="0">
                <a:solidFill>
                  <a:srgbClr val="FF0000"/>
                </a:solidFill>
              </a:rPr>
              <a:t>..</a:t>
            </a:r>
            <a:r>
              <a:rPr lang="en-US" dirty="0">
                <a:solidFill>
                  <a:srgbClr val="FF0000"/>
                </a:solidFill>
              </a:rPr>
              <a:t> </a:t>
            </a:r>
          </a:p>
        </p:txBody>
      </p:sp>
    </p:spTree>
    <p:extLst>
      <p:ext uri="{BB962C8B-B14F-4D97-AF65-F5344CB8AC3E}">
        <p14:creationId xmlns:p14="http://schemas.microsoft.com/office/powerpoint/2010/main" val="1718651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21" presetClass="entr" presetSubtype="1"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wheel(1)">
                                      <p:cBhvr>
                                        <p:cTn id="19" dur="2000"/>
                                        <p:tgtEl>
                                          <p:spTgt spid="8"/>
                                        </p:tgtEl>
                                      </p:cBhvr>
                                    </p:animEffec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14"/>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23" presetClass="entr" presetSubtype="16" fill="hold" grpId="0" nodeType="clickEffect">
                                  <p:stCondLst>
                                    <p:cond delay="0"/>
                                  </p:stCondLst>
                                  <p:childTnLst>
                                    <p:set>
                                      <p:cBhvr>
                                        <p:cTn id="27" dur="1" fill="hold">
                                          <p:stCondLst>
                                            <p:cond delay="0"/>
                                          </p:stCondLst>
                                        </p:cTn>
                                        <p:tgtEl>
                                          <p:spTgt spid="3"/>
                                        </p:tgtEl>
                                        <p:attrNameLst>
                                          <p:attrName>style.visibility</p:attrName>
                                        </p:attrNameLst>
                                      </p:cBhvr>
                                      <p:to>
                                        <p:strVal val="visible"/>
                                      </p:to>
                                    </p:set>
                                    <p:anim calcmode="lin" valueType="num">
                                      <p:cBhvr>
                                        <p:cTn id="28" dur="500" fill="hold"/>
                                        <p:tgtEl>
                                          <p:spTgt spid="3"/>
                                        </p:tgtEl>
                                        <p:attrNameLst>
                                          <p:attrName>ppt_w</p:attrName>
                                        </p:attrNameLst>
                                      </p:cBhvr>
                                      <p:tavLst>
                                        <p:tav tm="0">
                                          <p:val>
                                            <p:fltVal val="0"/>
                                          </p:val>
                                        </p:tav>
                                        <p:tav tm="100000">
                                          <p:val>
                                            <p:strVal val="#ppt_w"/>
                                          </p:val>
                                        </p:tav>
                                      </p:tavLst>
                                    </p:anim>
                                    <p:anim calcmode="lin" valueType="num">
                                      <p:cBhvr>
                                        <p:cTn id="29" dur="500" fill="hold"/>
                                        <p:tgtEl>
                                          <p:spTgt spid="3"/>
                                        </p:tgtEl>
                                        <p:attrNameLst>
                                          <p:attrName>ppt_h</p:attrName>
                                        </p:attrNameLst>
                                      </p:cBhvr>
                                      <p:tavLst>
                                        <p:tav tm="0">
                                          <p:val>
                                            <p:fltVal val="0"/>
                                          </p:val>
                                        </p:tav>
                                        <p:tav tm="100000">
                                          <p:val>
                                            <p:strVal val="#ppt_h"/>
                                          </p:val>
                                        </p:tav>
                                      </p:tavLst>
                                    </p:anim>
                                  </p:childTnLst>
                                </p:cTn>
                              </p:par>
                            </p:childTnLst>
                          </p:cTn>
                        </p:par>
                      </p:childTnLst>
                    </p:cTn>
                  </p:par>
                  <p:par>
                    <p:cTn id="30" fill="hold">
                      <p:stCondLst>
                        <p:cond delay="indefinite"/>
                      </p:stCondLst>
                      <p:childTnLst>
                        <p:par>
                          <p:cTn id="31" fill="hold">
                            <p:stCondLst>
                              <p:cond delay="0"/>
                            </p:stCondLst>
                            <p:childTnLst>
                              <p:par>
                                <p:cTn id="32" presetID="1" presetClass="entr" presetSubtype="0" fill="hold" grpId="0" nodeType="clickEffect">
                                  <p:stCondLst>
                                    <p:cond delay="0"/>
                                  </p:stCondLst>
                                  <p:childTnLst>
                                    <p:set>
                                      <p:cBhvr>
                                        <p:cTn id="33"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3" grpId="0" animBg="1"/>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ACE"/>
        </a:solidFill>
        <a:effectLst/>
      </p:bgPr>
    </p:bg>
    <p:spTree>
      <p:nvGrpSpPr>
        <p:cNvPr id="1" name=""/>
        <p:cNvGrpSpPr/>
        <p:nvPr/>
      </p:nvGrpSpPr>
      <p:grpSpPr>
        <a:xfrm>
          <a:off x="0" y="0"/>
          <a:ext cx="0" cy="0"/>
          <a:chOff x="0" y="0"/>
          <a:chExt cx="0" cy="0"/>
        </a:xfrm>
      </p:grpSpPr>
      <p:sp>
        <p:nvSpPr>
          <p:cNvPr id="5" name="TextBox 4"/>
          <p:cNvSpPr txBox="1"/>
          <p:nvPr/>
        </p:nvSpPr>
        <p:spPr>
          <a:xfrm>
            <a:off x="321734" y="510362"/>
            <a:ext cx="4660072" cy="4770537"/>
          </a:xfrm>
          <a:prstGeom prst="rect">
            <a:avLst/>
          </a:prstGeom>
          <a:noFill/>
        </p:spPr>
        <p:txBody>
          <a:bodyPr wrap="square" rtlCol="0">
            <a:spAutoFit/>
          </a:bodyPr>
          <a:lstStyle/>
          <a:p>
            <a:r>
              <a:rPr lang="en-US" sz="2400" dirty="0">
                <a:latin typeface="Adobe Caslon Pro" charset="0"/>
                <a:ea typeface="Adobe Caslon Pro" charset="0"/>
                <a:cs typeface="Adobe Caslon Pro" charset="0"/>
              </a:rPr>
              <a:t>	PRESENTATION</a:t>
            </a:r>
          </a:p>
          <a:p>
            <a:endParaRPr lang="en-US" sz="2400" dirty="0">
              <a:latin typeface="Adobe Caslon Pro" charset="0"/>
              <a:ea typeface="Adobe Caslon Pro" charset="0"/>
              <a:cs typeface="Adobe Caslon Pro" charset="0"/>
            </a:endParaRPr>
          </a:p>
          <a:p>
            <a:endParaRPr lang="en-US" sz="2400" dirty="0">
              <a:latin typeface="Adobe Caslon Pro" charset="0"/>
              <a:ea typeface="Adobe Caslon Pro" charset="0"/>
              <a:cs typeface="Adobe Caslon Pro" charset="0"/>
            </a:endParaRPr>
          </a:p>
          <a:p>
            <a:endParaRPr lang="en-US" sz="2400" dirty="0">
              <a:latin typeface="Adobe Caslon Pro" charset="0"/>
              <a:ea typeface="Adobe Caslon Pro" charset="0"/>
              <a:cs typeface="Adobe Caslon Pro" charset="0"/>
            </a:endParaRPr>
          </a:p>
          <a:p>
            <a:pPr algn="ctr"/>
            <a:r>
              <a:rPr lang="en-US" sz="3200" dirty="0">
                <a:latin typeface="Adobe Caslon Pro" charset="0"/>
                <a:ea typeface="Adobe Caslon Pro" charset="0"/>
                <a:cs typeface="Adobe Caslon Pro" charset="0"/>
              </a:rPr>
              <a:t>After going through the beginning of the text, what do you notice in the following section? How could it be improved? </a:t>
            </a:r>
          </a:p>
          <a:p>
            <a:r>
              <a:rPr lang="en-US" sz="2400" dirty="0">
                <a:latin typeface="Adobe Caslon Pro" charset="0"/>
                <a:ea typeface="Adobe Caslon Pro" charset="0"/>
                <a:cs typeface="Adobe Caslon Pro" charset="0"/>
              </a:rPr>
              <a:t> </a:t>
            </a:r>
          </a:p>
          <a:p>
            <a:endParaRPr lang="en-US" sz="2400" dirty="0">
              <a:latin typeface="Adobe Caslon Pro" charset="0"/>
              <a:ea typeface="Adobe Caslon Pro" charset="0"/>
              <a:cs typeface="Adobe Caslon Pro" charset="0"/>
            </a:endParaRPr>
          </a:p>
        </p:txBody>
      </p:sp>
      <p:pic>
        <p:nvPicPr>
          <p:cNvPr id="3" name="Picture 2">
            <a:extLst>
              <a:ext uri="{FF2B5EF4-FFF2-40B4-BE49-F238E27FC236}">
                <a16:creationId xmlns:a16="http://schemas.microsoft.com/office/drawing/2014/main" id="{D5052DD4-AB4B-274E-9C10-36F707E177BE}"/>
              </a:ext>
            </a:extLst>
          </p:cNvPr>
          <p:cNvPicPr>
            <a:picLocks noChangeAspect="1"/>
          </p:cNvPicPr>
          <p:nvPr/>
        </p:nvPicPr>
        <p:blipFill>
          <a:blip r:embed="rId3"/>
          <a:stretch>
            <a:fillRect/>
          </a:stretch>
        </p:blipFill>
        <p:spPr>
          <a:xfrm>
            <a:off x="6109333" y="79829"/>
            <a:ext cx="4953000" cy="6794500"/>
          </a:xfrm>
          <a:prstGeom prst="rect">
            <a:avLst/>
          </a:prstGeom>
        </p:spPr>
      </p:pic>
      <p:sp>
        <p:nvSpPr>
          <p:cNvPr id="6" name="TextBox 5"/>
          <p:cNvSpPr txBox="1"/>
          <p:nvPr/>
        </p:nvSpPr>
        <p:spPr>
          <a:xfrm>
            <a:off x="6109335" y="1470991"/>
            <a:ext cx="1086595" cy="369332"/>
          </a:xfrm>
          <a:prstGeom prst="rect">
            <a:avLst/>
          </a:prstGeom>
          <a:noFill/>
        </p:spPr>
        <p:txBody>
          <a:bodyPr wrap="square" rtlCol="0">
            <a:spAutoFit/>
          </a:bodyPr>
          <a:lstStyle/>
          <a:p>
            <a:r>
              <a:rPr lang="en-GB" dirty="0">
                <a:solidFill>
                  <a:srgbClr val="FF0000"/>
                </a:solidFill>
              </a:rPr>
              <a:t>Linking</a:t>
            </a:r>
            <a:r>
              <a:rPr lang="mr-IN" dirty="0">
                <a:solidFill>
                  <a:srgbClr val="FF0000"/>
                </a:solidFill>
              </a:rPr>
              <a:t>…</a:t>
            </a:r>
            <a:endParaRPr lang="en-US" dirty="0">
              <a:solidFill>
                <a:srgbClr val="FF0000"/>
              </a:solidFill>
            </a:endParaRPr>
          </a:p>
        </p:txBody>
      </p:sp>
      <p:sp>
        <p:nvSpPr>
          <p:cNvPr id="7" name="TextBox 6"/>
          <p:cNvSpPr txBox="1"/>
          <p:nvPr/>
        </p:nvSpPr>
        <p:spPr>
          <a:xfrm>
            <a:off x="6109334" y="2710964"/>
            <a:ext cx="1086595" cy="369332"/>
          </a:xfrm>
          <a:prstGeom prst="rect">
            <a:avLst/>
          </a:prstGeom>
          <a:noFill/>
        </p:spPr>
        <p:txBody>
          <a:bodyPr wrap="square" rtlCol="0">
            <a:spAutoFit/>
          </a:bodyPr>
          <a:lstStyle/>
          <a:p>
            <a:r>
              <a:rPr lang="en-GB" dirty="0">
                <a:solidFill>
                  <a:srgbClr val="FF0000"/>
                </a:solidFill>
              </a:rPr>
              <a:t>Linking</a:t>
            </a:r>
            <a:r>
              <a:rPr lang="mr-IN" dirty="0">
                <a:solidFill>
                  <a:srgbClr val="FF0000"/>
                </a:solidFill>
              </a:rPr>
              <a:t>…</a:t>
            </a:r>
            <a:endParaRPr lang="en-US" dirty="0">
              <a:solidFill>
                <a:srgbClr val="FF0000"/>
              </a:solidFill>
            </a:endParaRPr>
          </a:p>
        </p:txBody>
      </p:sp>
      <p:sp>
        <p:nvSpPr>
          <p:cNvPr id="8" name="TextBox 7"/>
          <p:cNvSpPr txBox="1"/>
          <p:nvPr/>
        </p:nvSpPr>
        <p:spPr>
          <a:xfrm>
            <a:off x="6109333" y="5096233"/>
            <a:ext cx="1086595" cy="369332"/>
          </a:xfrm>
          <a:prstGeom prst="rect">
            <a:avLst/>
          </a:prstGeom>
          <a:noFill/>
        </p:spPr>
        <p:txBody>
          <a:bodyPr wrap="square" rtlCol="0">
            <a:spAutoFit/>
          </a:bodyPr>
          <a:lstStyle/>
          <a:p>
            <a:r>
              <a:rPr lang="en-GB" dirty="0">
                <a:solidFill>
                  <a:srgbClr val="FF0000"/>
                </a:solidFill>
              </a:rPr>
              <a:t>Linking</a:t>
            </a:r>
            <a:r>
              <a:rPr lang="mr-IN" dirty="0">
                <a:solidFill>
                  <a:srgbClr val="FF0000"/>
                </a:solidFill>
              </a:rPr>
              <a:t>…</a:t>
            </a:r>
            <a:endParaRPr lang="en-US" dirty="0">
              <a:solidFill>
                <a:srgbClr val="FF0000"/>
              </a:solidFill>
            </a:endParaRPr>
          </a:p>
        </p:txBody>
      </p:sp>
      <p:sp>
        <p:nvSpPr>
          <p:cNvPr id="9" name="TextBox 8"/>
          <p:cNvSpPr txBox="1"/>
          <p:nvPr/>
        </p:nvSpPr>
        <p:spPr>
          <a:xfrm>
            <a:off x="10217509" y="6389278"/>
            <a:ext cx="1974491" cy="369332"/>
          </a:xfrm>
          <a:prstGeom prst="rect">
            <a:avLst/>
          </a:prstGeom>
          <a:noFill/>
        </p:spPr>
        <p:txBody>
          <a:bodyPr wrap="square" rtlCol="0">
            <a:spAutoFit/>
          </a:bodyPr>
          <a:lstStyle/>
          <a:p>
            <a:r>
              <a:rPr lang="en-GB" dirty="0">
                <a:solidFill>
                  <a:srgbClr val="FF0000"/>
                </a:solidFill>
              </a:rPr>
              <a:t>+ comment</a:t>
            </a:r>
            <a:r>
              <a:rPr lang="mr-IN" dirty="0">
                <a:solidFill>
                  <a:srgbClr val="FF0000"/>
                </a:solidFill>
              </a:rPr>
              <a:t>…</a:t>
            </a:r>
            <a:endParaRPr lang="en-US" dirty="0">
              <a:solidFill>
                <a:srgbClr val="FF0000"/>
              </a:solidFill>
            </a:endParaRPr>
          </a:p>
        </p:txBody>
      </p:sp>
    </p:spTree>
    <p:extLst>
      <p:ext uri="{BB962C8B-B14F-4D97-AF65-F5344CB8AC3E}">
        <p14:creationId xmlns:p14="http://schemas.microsoft.com/office/powerpoint/2010/main" val="1274512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ACE"/>
        </a:solidFill>
        <a:effectLst/>
      </p:bgPr>
    </p:bg>
    <p:spTree>
      <p:nvGrpSpPr>
        <p:cNvPr id="1" name=""/>
        <p:cNvGrpSpPr/>
        <p:nvPr/>
      </p:nvGrpSpPr>
      <p:grpSpPr>
        <a:xfrm>
          <a:off x="0" y="0"/>
          <a:ext cx="0" cy="0"/>
          <a:chOff x="0" y="0"/>
          <a:chExt cx="0" cy="0"/>
        </a:xfrm>
      </p:grpSpPr>
      <p:sp>
        <p:nvSpPr>
          <p:cNvPr id="5" name="TextBox 4"/>
          <p:cNvSpPr txBox="1"/>
          <p:nvPr/>
        </p:nvSpPr>
        <p:spPr>
          <a:xfrm>
            <a:off x="321734" y="510362"/>
            <a:ext cx="4660072" cy="2800767"/>
          </a:xfrm>
          <a:prstGeom prst="rect">
            <a:avLst/>
          </a:prstGeom>
          <a:noFill/>
        </p:spPr>
        <p:txBody>
          <a:bodyPr wrap="square" rtlCol="0">
            <a:spAutoFit/>
          </a:bodyPr>
          <a:lstStyle/>
          <a:p>
            <a:r>
              <a:rPr lang="en-US" sz="2400" dirty="0">
                <a:latin typeface="Adobe Caslon Pro" charset="0"/>
                <a:ea typeface="Adobe Caslon Pro" charset="0"/>
                <a:cs typeface="Adobe Caslon Pro" charset="0"/>
              </a:rPr>
              <a:t>	PRESENTATION</a:t>
            </a:r>
          </a:p>
          <a:p>
            <a:endParaRPr lang="en-US" sz="2400" dirty="0">
              <a:latin typeface="Adobe Caslon Pro" charset="0"/>
              <a:ea typeface="Adobe Caslon Pro" charset="0"/>
              <a:cs typeface="Adobe Caslon Pro" charset="0"/>
            </a:endParaRPr>
          </a:p>
          <a:p>
            <a:endParaRPr lang="en-US" sz="2400" dirty="0">
              <a:latin typeface="Adobe Caslon Pro" charset="0"/>
              <a:ea typeface="Adobe Caslon Pro" charset="0"/>
              <a:cs typeface="Adobe Caslon Pro" charset="0"/>
            </a:endParaRPr>
          </a:p>
          <a:p>
            <a:endParaRPr lang="en-US" sz="2400" dirty="0">
              <a:latin typeface="Adobe Caslon Pro" charset="0"/>
              <a:ea typeface="Adobe Caslon Pro" charset="0"/>
              <a:cs typeface="Adobe Caslon Pro" charset="0"/>
            </a:endParaRPr>
          </a:p>
          <a:p>
            <a:pPr algn="ctr"/>
            <a:r>
              <a:rPr lang="en-US" sz="3200" dirty="0">
                <a:latin typeface="Adobe Caslon Pro" charset="0"/>
                <a:ea typeface="Adobe Caslon Pro" charset="0"/>
                <a:cs typeface="Adobe Caslon Pro" charset="0"/>
              </a:rPr>
              <a:t>Paragraphing:</a:t>
            </a:r>
          </a:p>
          <a:p>
            <a:r>
              <a:rPr lang="en-US" sz="2400" dirty="0">
                <a:latin typeface="Adobe Caslon Pro" charset="0"/>
                <a:ea typeface="Adobe Caslon Pro" charset="0"/>
                <a:cs typeface="Adobe Caslon Pro" charset="0"/>
              </a:rPr>
              <a:t> </a:t>
            </a:r>
          </a:p>
          <a:p>
            <a:endParaRPr lang="en-US" sz="2400" dirty="0">
              <a:latin typeface="Adobe Caslon Pro" charset="0"/>
              <a:ea typeface="Adobe Caslon Pro" charset="0"/>
              <a:cs typeface="Adobe Caslon Pro" charset="0"/>
            </a:endParaRPr>
          </a:p>
        </p:txBody>
      </p:sp>
      <p:sp>
        <p:nvSpPr>
          <p:cNvPr id="2" name="Rectangle 1"/>
          <p:cNvSpPr/>
          <p:nvPr/>
        </p:nvSpPr>
        <p:spPr>
          <a:xfrm>
            <a:off x="4438650" y="1251541"/>
            <a:ext cx="6096000" cy="4664226"/>
          </a:xfrm>
          <a:prstGeom prst="rect">
            <a:avLst/>
          </a:prstGeom>
        </p:spPr>
        <p:txBody>
          <a:bodyPr>
            <a:spAutoFit/>
          </a:bodyPr>
          <a:lstStyle/>
          <a:p>
            <a:pPr marL="285750" marR="0" lvl="0" indent="-285750">
              <a:lnSpc>
                <a:spcPct val="150000"/>
              </a:lnSpc>
              <a:spcBef>
                <a:spcPts val="600"/>
              </a:spcBef>
              <a:spcAft>
                <a:spcPts val="600"/>
              </a:spcAft>
              <a:buFont typeface="Arial" charset="0"/>
              <a:buChar char="•"/>
              <a:tabLst>
                <a:tab pos="457200" algn="l"/>
              </a:tabLst>
            </a:pPr>
            <a:r>
              <a:rPr lang="en-US" b="1" dirty="0">
                <a:latin typeface="Arial" charset="0"/>
                <a:ea typeface="Times New Roman" charset="0"/>
              </a:rPr>
              <a:t>Introduce</a:t>
            </a:r>
            <a:r>
              <a:rPr lang="en-US" dirty="0">
                <a:latin typeface="Arial" charset="0"/>
                <a:ea typeface="Times New Roman" charset="0"/>
              </a:rPr>
              <a:t> the main idea in the introductory sentence which presents the topic of the paragraph;</a:t>
            </a:r>
            <a:endParaRPr lang="en-GB" sz="2000" dirty="0">
              <a:latin typeface="Times New Roman" charset="0"/>
              <a:ea typeface="Times New Roman" charset="0"/>
            </a:endParaRPr>
          </a:p>
          <a:p>
            <a:pPr marL="285750" marR="0" lvl="0" indent="-285750">
              <a:lnSpc>
                <a:spcPct val="150000"/>
              </a:lnSpc>
              <a:spcBef>
                <a:spcPts val="600"/>
              </a:spcBef>
              <a:spcAft>
                <a:spcPts val="600"/>
              </a:spcAft>
              <a:buFont typeface="Arial" charset="0"/>
              <a:buChar char="•"/>
              <a:tabLst>
                <a:tab pos="457200" algn="l"/>
              </a:tabLst>
            </a:pPr>
            <a:r>
              <a:rPr lang="en-US" b="1" dirty="0">
                <a:latin typeface="Arial" charset="0"/>
                <a:ea typeface="Times New Roman" charset="0"/>
              </a:rPr>
              <a:t>Explain</a:t>
            </a:r>
            <a:r>
              <a:rPr lang="en-US" dirty="0">
                <a:latin typeface="Arial" charset="0"/>
                <a:ea typeface="Times New Roman" charset="0"/>
              </a:rPr>
              <a:t> the idea in more detail and develop the topic; use supporting evidence or examples to support the idea.</a:t>
            </a:r>
            <a:endParaRPr lang="en-GB" sz="2000" dirty="0">
              <a:latin typeface="Times New Roman" charset="0"/>
              <a:ea typeface="Times New Roman" charset="0"/>
            </a:endParaRPr>
          </a:p>
          <a:p>
            <a:pPr marL="285750" marR="0" lvl="0" indent="-285750">
              <a:lnSpc>
                <a:spcPct val="150000"/>
              </a:lnSpc>
              <a:spcBef>
                <a:spcPts val="600"/>
              </a:spcBef>
              <a:spcAft>
                <a:spcPts val="600"/>
              </a:spcAft>
              <a:buFont typeface="Arial" charset="0"/>
              <a:buChar char="•"/>
              <a:tabLst>
                <a:tab pos="457200" algn="l"/>
              </a:tabLst>
            </a:pPr>
            <a:r>
              <a:rPr lang="en-US" b="1" dirty="0">
                <a:latin typeface="Arial" charset="0"/>
                <a:ea typeface="Times New Roman" charset="0"/>
              </a:rPr>
              <a:t>Present</a:t>
            </a:r>
            <a:r>
              <a:rPr lang="en-US" dirty="0">
                <a:latin typeface="Arial" charset="0"/>
                <a:ea typeface="Times New Roman" charset="0"/>
              </a:rPr>
              <a:t> supporting evidence, references or examples to give evidence for your idea; this may be a quotation, an expert’s opinion, some data or a study;</a:t>
            </a:r>
            <a:endParaRPr lang="en-GB" sz="2000" dirty="0">
              <a:latin typeface="Times New Roman" charset="0"/>
              <a:ea typeface="Times New Roman" charset="0"/>
            </a:endParaRPr>
          </a:p>
          <a:p>
            <a:pPr marL="285750" indent="-285750">
              <a:lnSpc>
                <a:spcPct val="150000"/>
              </a:lnSpc>
              <a:spcBef>
                <a:spcPts val="600"/>
              </a:spcBef>
              <a:spcAft>
                <a:spcPts val="600"/>
              </a:spcAft>
              <a:buFont typeface="Arial" charset="0"/>
              <a:buChar char="•"/>
            </a:pPr>
            <a:r>
              <a:rPr lang="en-US" b="1" dirty="0">
                <a:latin typeface="Arial" charset="0"/>
                <a:ea typeface="Times New Roman" charset="0"/>
              </a:rPr>
              <a:t>Conclude</a:t>
            </a:r>
            <a:r>
              <a:rPr lang="en-US" dirty="0">
                <a:latin typeface="Arial" charset="0"/>
                <a:ea typeface="Times New Roman" charset="0"/>
              </a:rPr>
              <a:t> the main idea; it is a good idea to link it to the essay title or to the next paragraph.</a:t>
            </a:r>
            <a:r>
              <a:rPr lang="en-GB" dirty="0"/>
              <a:t> </a:t>
            </a:r>
            <a:endParaRPr lang="en-US" dirty="0"/>
          </a:p>
        </p:txBody>
      </p:sp>
      <p:sp>
        <p:nvSpPr>
          <p:cNvPr id="7" name="Cloud Callout 6"/>
          <p:cNvSpPr/>
          <p:nvPr/>
        </p:nvSpPr>
        <p:spPr>
          <a:xfrm rot="10800000">
            <a:off x="90802" y="3641535"/>
            <a:ext cx="4347848" cy="2807414"/>
          </a:xfrm>
          <a:prstGeom prst="cloudCallout">
            <a:avLst>
              <a:gd name="adj1" fmla="val -9966"/>
              <a:gd name="adj2" fmla="val 87544"/>
            </a:avLst>
          </a:prstGeom>
          <a:solidFill>
            <a:srgbClr val="F8B6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x</a:t>
            </a:r>
          </a:p>
        </p:txBody>
      </p:sp>
      <p:sp>
        <p:nvSpPr>
          <p:cNvPr id="6" name="TextBox 5"/>
          <p:cNvSpPr txBox="1"/>
          <p:nvPr/>
        </p:nvSpPr>
        <p:spPr>
          <a:xfrm>
            <a:off x="1093158" y="4104536"/>
            <a:ext cx="2749447" cy="2308324"/>
          </a:xfrm>
          <a:prstGeom prst="rect">
            <a:avLst/>
          </a:prstGeom>
          <a:noFill/>
        </p:spPr>
        <p:txBody>
          <a:bodyPr wrap="square" rtlCol="0">
            <a:spAutoFit/>
          </a:bodyPr>
          <a:lstStyle/>
          <a:p>
            <a:r>
              <a:rPr lang="en-US" sz="2000" b="1" dirty="0">
                <a:latin typeface="Adobe Caslon Pro" charset="0"/>
                <a:ea typeface="Adobe Caslon Pro" charset="0"/>
                <a:cs typeface="Adobe Caslon Pro" charset="0"/>
              </a:rPr>
              <a:t>Paragraphing is like a dialogue between you: the writer and an intelligent other who you wish to explain your ideas to: the reader: </a:t>
            </a:r>
          </a:p>
          <a:p>
            <a:endParaRPr lang="en-US" sz="2400" dirty="0">
              <a:latin typeface="Adobe Caslon Pro" charset="0"/>
              <a:ea typeface="Adobe Caslon Pro" charset="0"/>
              <a:cs typeface="Adobe Caslon Pro" charset="0"/>
            </a:endParaRPr>
          </a:p>
        </p:txBody>
      </p:sp>
    </p:spTree>
    <p:extLst>
      <p:ext uri="{BB962C8B-B14F-4D97-AF65-F5344CB8AC3E}">
        <p14:creationId xmlns:p14="http://schemas.microsoft.com/office/powerpoint/2010/main" val="7022831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ACE"/>
        </a:solidFill>
        <a:effectLst/>
      </p:bgPr>
    </p:bg>
    <p:spTree>
      <p:nvGrpSpPr>
        <p:cNvPr id="1" name=""/>
        <p:cNvGrpSpPr/>
        <p:nvPr/>
      </p:nvGrpSpPr>
      <p:grpSpPr>
        <a:xfrm>
          <a:off x="0" y="0"/>
          <a:ext cx="0" cy="0"/>
          <a:chOff x="0" y="0"/>
          <a:chExt cx="0" cy="0"/>
        </a:xfrm>
      </p:grpSpPr>
      <p:graphicFrame>
        <p:nvGraphicFramePr>
          <p:cNvPr id="3" name="Table 2"/>
          <p:cNvGraphicFramePr>
            <a:graphicFrameLocks noGrp="1"/>
          </p:cNvGraphicFramePr>
          <p:nvPr>
            <p:extLst>
              <p:ext uri="{D42A27DB-BD31-4B8C-83A1-F6EECF244321}">
                <p14:modId xmlns:p14="http://schemas.microsoft.com/office/powerpoint/2010/main" val="790354872"/>
              </p:ext>
            </p:extLst>
          </p:nvPr>
        </p:nvGraphicFramePr>
        <p:xfrm>
          <a:off x="753407" y="680641"/>
          <a:ext cx="11005457" cy="4638989"/>
        </p:xfrm>
        <a:graphic>
          <a:graphicData uri="http://schemas.openxmlformats.org/drawingml/2006/table">
            <a:tbl>
              <a:tblPr firstRow="1" firstCol="1" bandRow="1" bandCol="1">
                <a:tableStyleId>{2D5ABB26-0587-4C30-8999-92F81FD0307C}</a:tableStyleId>
              </a:tblPr>
              <a:tblGrid>
                <a:gridCol w="1387928">
                  <a:extLst>
                    <a:ext uri="{9D8B030D-6E8A-4147-A177-3AD203B41FA5}">
                      <a16:colId xmlns:a16="http://schemas.microsoft.com/office/drawing/2014/main" val="20000"/>
                    </a:ext>
                  </a:extLst>
                </a:gridCol>
                <a:gridCol w="6515100">
                  <a:extLst>
                    <a:ext uri="{9D8B030D-6E8A-4147-A177-3AD203B41FA5}">
                      <a16:colId xmlns:a16="http://schemas.microsoft.com/office/drawing/2014/main" val="20001"/>
                    </a:ext>
                  </a:extLst>
                </a:gridCol>
                <a:gridCol w="3102429">
                  <a:extLst>
                    <a:ext uri="{9D8B030D-6E8A-4147-A177-3AD203B41FA5}">
                      <a16:colId xmlns:a16="http://schemas.microsoft.com/office/drawing/2014/main" val="20002"/>
                    </a:ext>
                  </a:extLst>
                </a:gridCol>
              </a:tblGrid>
              <a:tr h="481623">
                <a:tc>
                  <a:txBody>
                    <a:bodyPr/>
                    <a:lstStyle/>
                    <a:p>
                      <a:pPr marL="0" marR="0">
                        <a:lnSpc>
                          <a:spcPct val="150000"/>
                        </a:lnSpc>
                        <a:spcBef>
                          <a:spcPts val="0"/>
                        </a:spcBef>
                        <a:spcAft>
                          <a:spcPts val="0"/>
                        </a:spcAft>
                      </a:pPr>
                      <a:r>
                        <a:rPr lang="en-US" sz="2400" dirty="0">
                          <a:effectLst/>
                        </a:rPr>
                        <a:t>Writer:</a:t>
                      </a:r>
                      <a:endParaRPr lang="en-GB" sz="2400" dirty="0">
                        <a:effectLst/>
                        <a:latin typeface="Times New Roman" charset="0"/>
                        <a:ea typeface="Times New Roman" charset="0"/>
                      </a:endParaRPr>
                    </a:p>
                  </a:txBody>
                  <a:tcPr marL="68580" marR="68580" marT="0" marB="0"/>
                </a:tc>
                <a:tc>
                  <a:txBody>
                    <a:bodyPr/>
                    <a:lstStyle/>
                    <a:p>
                      <a:pPr marL="0" marR="0">
                        <a:lnSpc>
                          <a:spcPct val="150000"/>
                        </a:lnSpc>
                        <a:spcBef>
                          <a:spcPts val="0"/>
                        </a:spcBef>
                        <a:spcAft>
                          <a:spcPts val="0"/>
                        </a:spcAft>
                      </a:pPr>
                      <a:r>
                        <a:rPr lang="en-US" sz="2400" i="1" dirty="0">
                          <a:effectLst/>
                        </a:rPr>
                        <a:t>This is my idea…</a:t>
                      </a:r>
                      <a:endParaRPr lang="en-GB" sz="2400" i="1" dirty="0">
                        <a:effectLst/>
                        <a:latin typeface="Times New Roman" charset="0"/>
                        <a:ea typeface="Times New Roman" charset="0"/>
                      </a:endParaRPr>
                    </a:p>
                  </a:txBody>
                  <a:tcPr marL="68580" marR="68580" marT="0" marB="0"/>
                </a:tc>
                <a:tc>
                  <a:txBody>
                    <a:bodyPr/>
                    <a:lstStyle/>
                    <a:p>
                      <a:pPr marL="0" marR="0">
                        <a:lnSpc>
                          <a:spcPct val="150000"/>
                        </a:lnSpc>
                        <a:spcBef>
                          <a:spcPts val="0"/>
                        </a:spcBef>
                        <a:spcAft>
                          <a:spcPts val="0"/>
                        </a:spcAft>
                      </a:pPr>
                      <a:r>
                        <a:rPr lang="en-US" sz="3200" b="1">
                          <a:effectLst/>
                        </a:rPr>
                        <a:t>Introduce</a:t>
                      </a:r>
                      <a:endParaRPr lang="en-GB" sz="3200" b="1">
                        <a:effectLst/>
                        <a:latin typeface="Times New Roman" charset="0"/>
                        <a:ea typeface="Times New Roman" charset="0"/>
                      </a:endParaRPr>
                    </a:p>
                  </a:txBody>
                  <a:tcPr marL="68580" marR="68580" marT="0" marB="0"/>
                </a:tc>
                <a:extLst>
                  <a:ext uri="{0D108BD9-81ED-4DB2-BD59-A6C34878D82A}">
                    <a16:rowId xmlns:a16="http://schemas.microsoft.com/office/drawing/2014/main" val="10000"/>
                  </a:ext>
                </a:extLst>
              </a:tr>
              <a:tr h="481623">
                <a:tc>
                  <a:txBody>
                    <a:bodyPr/>
                    <a:lstStyle/>
                    <a:p>
                      <a:pPr marL="0" marR="0">
                        <a:lnSpc>
                          <a:spcPct val="150000"/>
                        </a:lnSpc>
                        <a:spcBef>
                          <a:spcPts val="0"/>
                        </a:spcBef>
                        <a:spcAft>
                          <a:spcPts val="0"/>
                        </a:spcAft>
                      </a:pPr>
                      <a:r>
                        <a:rPr lang="en-US" sz="2400" dirty="0">
                          <a:effectLst/>
                        </a:rPr>
                        <a:t>Reader:</a:t>
                      </a:r>
                      <a:endParaRPr lang="en-GB" sz="2400" dirty="0">
                        <a:effectLst/>
                        <a:latin typeface="Times New Roman" charset="0"/>
                        <a:ea typeface="Times New Roman" charset="0"/>
                      </a:endParaRPr>
                    </a:p>
                  </a:txBody>
                  <a:tcPr marL="68580" marR="68580" marT="0" marB="0"/>
                </a:tc>
                <a:tc>
                  <a:txBody>
                    <a:bodyPr/>
                    <a:lstStyle/>
                    <a:p>
                      <a:pPr marL="0" marR="0">
                        <a:lnSpc>
                          <a:spcPct val="150000"/>
                        </a:lnSpc>
                        <a:spcBef>
                          <a:spcPts val="0"/>
                        </a:spcBef>
                        <a:spcAft>
                          <a:spcPts val="0"/>
                        </a:spcAft>
                      </a:pPr>
                      <a:r>
                        <a:rPr lang="en-US" sz="2400" i="1" dirty="0">
                          <a:effectLst/>
                        </a:rPr>
                        <a:t>I see. Can you tell me more?</a:t>
                      </a:r>
                      <a:endParaRPr lang="en-GB" sz="2400" i="1" dirty="0">
                        <a:effectLst/>
                        <a:latin typeface="Times New Roman" charset="0"/>
                        <a:ea typeface="Times New Roman" charset="0"/>
                      </a:endParaRPr>
                    </a:p>
                  </a:txBody>
                  <a:tcPr marL="68580" marR="68580" marT="0" marB="0"/>
                </a:tc>
                <a:tc>
                  <a:txBody>
                    <a:bodyPr/>
                    <a:lstStyle/>
                    <a:p>
                      <a:pPr marL="0" marR="0">
                        <a:lnSpc>
                          <a:spcPct val="150000"/>
                        </a:lnSpc>
                        <a:spcBef>
                          <a:spcPts val="0"/>
                        </a:spcBef>
                        <a:spcAft>
                          <a:spcPts val="0"/>
                        </a:spcAft>
                      </a:pPr>
                      <a:r>
                        <a:rPr lang="en-US" sz="3200" b="1" dirty="0">
                          <a:effectLst/>
                        </a:rPr>
                        <a:t> </a:t>
                      </a:r>
                      <a:endParaRPr lang="en-GB" sz="3200" b="1" dirty="0">
                        <a:effectLst/>
                        <a:latin typeface="Times New Roman" charset="0"/>
                        <a:ea typeface="Times New Roman" charset="0"/>
                      </a:endParaRPr>
                    </a:p>
                  </a:txBody>
                  <a:tcPr marL="68580" marR="68580" marT="0" marB="0"/>
                </a:tc>
                <a:extLst>
                  <a:ext uri="{0D108BD9-81ED-4DB2-BD59-A6C34878D82A}">
                    <a16:rowId xmlns:a16="http://schemas.microsoft.com/office/drawing/2014/main" val="10001"/>
                  </a:ext>
                </a:extLst>
              </a:tr>
              <a:tr h="481623">
                <a:tc>
                  <a:txBody>
                    <a:bodyPr/>
                    <a:lstStyle/>
                    <a:p>
                      <a:pPr marL="0" marR="0">
                        <a:lnSpc>
                          <a:spcPct val="150000"/>
                        </a:lnSpc>
                        <a:spcBef>
                          <a:spcPts val="0"/>
                        </a:spcBef>
                        <a:spcAft>
                          <a:spcPts val="0"/>
                        </a:spcAft>
                      </a:pPr>
                      <a:r>
                        <a:rPr lang="en-US" sz="2400" dirty="0">
                          <a:effectLst/>
                        </a:rPr>
                        <a:t>Writer:</a:t>
                      </a:r>
                      <a:endParaRPr lang="en-GB" sz="2400" dirty="0">
                        <a:effectLst/>
                        <a:latin typeface="Times New Roman" charset="0"/>
                        <a:ea typeface="Times New Roman" charset="0"/>
                      </a:endParaRPr>
                    </a:p>
                  </a:txBody>
                  <a:tcPr marL="68580" marR="68580" marT="0" marB="0"/>
                </a:tc>
                <a:tc>
                  <a:txBody>
                    <a:bodyPr/>
                    <a:lstStyle/>
                    <a:p>
                      <a:pPr marL="0" marR="0">
                        <a:lnSpc>
                          <a:spcPct val="150000"/>
                        </a:lnSpc>
                        <a:spcBef>
                          <a:spcPts val="0"/>
                        </a:spcBef>
                        <a:spcAft>
                          <a:spcPts val="0"/>
                        </a:spcAft>
                      </a:pPr>
                      <a:r>
                        <a:rPr lang="en-US" sz="2400" i="1" dirty="0">
                          <a:effectLst/>
                        </a:rPr>
                        <a:t>Let me explain…</a:t>
                      </a:r>
                      <a:endParaRPr lang="en-GB" sz="2400" i="1" dirty="0">
                        <a:effectLst/>
                        <a:latin typeface="Times New Roman" charset="0"/>
                        <a:ea typeface="Times New Roman" charset="0"/>
                      </a:endParaRPr>
                    </a:p>
                  </a:txBody>
                  <a:tcPr marL="68580" marR="68580" marT="0" marB="0"/>
                </a:tc>
                <a:tc>
                  <a:txBody>
                    <a:bodyPr/>
                    <a:lstStyle/>
                    <a:p>
                      <a:pPr marL="0" marR="0">
                        <a:lnSpc>
                          <a:spcPct val="150000"/>
                        </a:lnSpc>
                        <a:spcBef>
                          <a:spcPts val="0"/>
                        </a:spcBef>
                        <a:spcAft>
                          <a:spcPts val="0"/>
                        </a:spcAft>
                      </a:pPr>
                      <a:r>
                        <a:rPr lang="en-US" sz="3200" b="1">
                          <a:effectLst/>
                        </a:rPr>
                        <a:t>Explain</a:t>
                      </a:r>
                      <a:endParaRPr lang="en-GB" sz="3200" b="1">
                        <a:effectLst/>
                        <a:latin typeface="Times New Roman" charset="0"/>
                        <a:ea typeface="Times New Roman" charset="0"/>
                      </a:endParaRPr>
                    </a:p>
                  </a:txBody>
                  <a:tcPr marL="68580" marR="68580" marT="0" marB="0"/>
                </a:tc>
                <a:extLst>
                  <a:ext uri="{0D108BD9-81ED-4DB2-BD59-A6C34878D82A}">
                    <a16:rowId xmlns:a16="http://schemas.microsoft.com/office/drawing/2014/main" val="10002"/>
                  </a:ext>
                </a:extLst>
              </a:tr>
              <a:tr h="481623">
                <a:tc>
                  <a:txBody>
                    <a:bodyPr/>
                    <a:lstStyle/>
                    <a:p>
                      <a:pPr marL="0" marR="0">
                        <a:lnSpc>
                          <a:spcPct val="150000"/>
                        </a:lnSpc>
                        <a:spcBef>
                          <a:spcPts val="0"/>
                        </a:spcBef>
                        <a:spcAft>
                          <a:spcPts val="0"/>
                        </a:spcAft>
                      </a:pPr>
                      <a:r>
                        <a:rPr lang="en-US" sz="2400" dirty="0">
                          <a:effectLst/>
                        </a:rPr>
                        <a:t>Reader:</a:t>
                      </a:r>
                      <a:endParaRPr lang="en-GB" sz="2400" dirty="0">
                        <a:effectLst/>
                        <a:latin typeface="Times New Roman" charset="0"/>
                        <a:ea typeface="Times New Roman" charset="0"/>
                      </a:endParaRPr>
                    </a:p>
                  </a:txBody>
                  <a:tcPr marL="68580" marR="68580" marT="0" marB="0"/>
                </a:tc>
                <a:tc>
                  <a:txBody>
                    <a:bodyPr/>
                    <a:lstStyle/>
                    <a:p>
                      <a:pPr marL="0" marR="0">
                        <a:lnSpc>
                          <a:spcPct val="150000"/>
                        </a:lnSpc>
                        <a:spcBef>
                          <a:spcPts val="0"/>
                        </a:spcBef>
                        <a:spcAft>
                          <a:spcPts val="0"/>
                        </a:spcAft>
                      </a:pPr>
                      <a:r>
                        <a:rPr lang="en-US" sz="2400" i="1" dirty="0">
                          <a:effectLst/>
                        </a:rPr>
                        <a:t>I understand. What evidence is this idea based on?</a:t>
                      </a:r>
                      <a:endParaRPr lang="en-GB" sz="2400" i="1" dirty="0">
                        <a:effectLst/>
                        <a:latin typeface="Times New Roman" charset="0"/>
                        <a:ea typeface="Times New Roman" charset="0"/>
                      </a:endParaRPr>
                    </a:p>
                  </a:txBody>
                  <a:tcPr marL="68580" marR="68580" marT="0" marB="0"/>
                </a:tc>
                <a:tc>
                  <a:txBody>
                    <a:bodyPr/>
                    <a:lstStyle/>
                    <a:p>
                      <a:pPr marL="0" marR="0">
                        <a:lnSpc>
                          <a:spcPct val="150000"/>
                        </a:lnSpc>
                        <a:spcBef>
                          <a:spcPts val="0"/>
                        </a:spcBef>
                        <a:spcAft>
                          <a:spcPts val="0"/>
                        </a:spcAft>
                      </a:pPr>
                      <a:r>
                        <a:rPr lang="en-US" sz="3200" b="1">
                          <a:effectLst/>
                        </a:rPr>
                        <a:t> </a:t>
                      </a:r>
                      <a:endParaRPr lang="en-GB" sz="3200" b="1">
                        <a:effectLst/>
                        <a:latin typeface="Times New Roman" charset="0"/>
                        <a:ea typeface="Times New Roman" charset="0"/>
                      </a:endParaRPr>
                    </a:p>
                  </a:txBody>
                  <a:tcPr marL="68580" marR="68580" marT="0" marB="0"/>
                </a:tc>
                <a:extLst>
                  <a:ext uri="{0D108BD9-81ED-4DB2-BD59-A6C34878D82A}">
                    <a16:rowId xmlns:a16="http://schemas.microsoft.com/office/drawing/2014/main" val="10003"/>
                  </a:ext>
                </a:extLst>
              </a:tr>
              <a:tr h="718877">
                <a:tc>
                  <a:txBody>
                    <a:bodyPr/>
                    <a:lstStyle/>
                    <a:p>
                      <a:pPr marL="0" marR="0">
                        <a:lnSpc>
                          <a:spcPct val="150000"/>
                        </a:lnSpc>
                        <a:spcBef>
                          <a:spcPts val="0"/>
                        </a:spcBef>
                        <a:spcAft>
                          <a:spcPts val="0"/>
                        </a:spcAft>
                      </a:pPr>
                      <a:r>
                        <a:rPr lang="en-US" sz="2400" dirty="0">
                          <a:effectLst/>
                        </a:rPr>
                        <a:t>Writer:</a:t>
                      </a:r>
                      <a:endParaRPr lang="en-GB" sz="2400" dirty="0">
                        <a:effectLst/>
                        <a:latin typeface="Times New Roman" charset="0"/>
                        <a:ea typeface="Times New Roman" charset="0"/>
                      </a:endParaRPr>
                    </a:p>
                  </a:txBody>
                  <a:tcPr marL="68580" marR="68580" marT="0" marB="0"/>
                </a:tc>
                <a:tc>
                  <a:txBody>
                    <a:bodyPr/>
                    <a:lstStyle/>
                    <a:p>
                      <a:pPr marL="0" marR="0">
                        <a:lnSpc>
                          <a:spcPct val="150000"/>
                        </a:lnSpc>
                        <a:spcBef>
                          <a:spcPts val="0"/>
                        </a:spcBef>
                        <a:spcAft>
                          <a:spcPts val="0"/>
                        </a:spcAft>
                      </a:pPr>
                      <a:r>
                        <a:rPr lang="en-US" sz="2400" i="1" dirty="0">
                          <a:effectLst/>
                        </a:rPr>
                        <a:t>Here’s the evidence: this study shows that…	</a:t>
                      </a:r>
                      <a:endParaRPr lang="en-GB" sz="2400" i="1" dirty="0">
                        <a:effectLst/>
                        <a:latin typeface="Times New Roman" charset="0"/>
                        <a:ea typeface="Times New Roman" charset="0"/>
                      </a:endParaRPr>
                    </a:p>
                  </a:txBody>
                  <a:tcPr marL="68580" marR="68580" marT="0" marB="0"/>
                </a:tc>
                <a:tc>
                  <a:txBody>
                    <a:bodyPr/>
                    <a:lstStyle/>
                    <a:p>
                      <a:pPr marL="0" marR="0">
                        <a:spcBef>
                          <a:spcPts val="0"/>
                        </a:spcBef>
                        <a:spcAft>
                          <a:spcPts val="0"/>
                        </a:spcAft>
                      </a:pPr>
                      <a:r>
                        <a:rPr lang="en-US" sz="3200" b="1">
                          <a:effectLst/>
                        </a:rPr>
                        <a:t>Present evidence</a:t>
                      </a:r>
                      <a:endParaRPr lang="en-GB" sz="3200" b="1">
                        <a:effectLst/>
                        <a:latin typeface="Times New Roman" charset="0"/>
                        <a:ea typeface="Times New Roman" charset="0"/>
                      </a:endParaRPr>
                    </a:p>
                  </a:txBody>
                  <a:tcPr marL="68580" marR="68580" marT="0" marB="0"/>
                </a:tc>
                <a:extLst>
                  <a:ext uri="{0D108BD9-81ED-4DB2-BD59-A6C34878D82A}">
                    <a16:rowId xmlns:a16="http://schemas.microsoft.com/office/drawing/2014/main" val="10004"/>
                  </a:ext>
                </a:extLst>
              </a:tr>
              <a:tr h="481623">
                <a:tc>
                  <a:txBody>
                    <a:bodyPr/>
                    <a:lstStyle/>
                    <a:p>
                      <a:pPr marL="0" marR="0">
                        <a:lnSpc>
                          <a:spcPct val="150000"/>
                        </a:lnSpc>
                        <a:spcBef>
                          <a:spcPts val="0"/>
                        </a:spcBef>
                        <a:spcAft>
                          <a:spcPts val="0"/>
                        </a:spcAft>
                      </a:pPr>
                      <a:r>
                        <a:rPr lang="en-US" sz="2400" dirty="0">
                          <a:effectLst/>
                        </a:rPr>
                        <a:t>Reader:</a:t>
                      </a:r>
                      <a:endParaRPr lang="en-GB" sz="2400" dirty="0">
                        <a:effectLst/>
                        <a:latin typeface="Times New Roman" charset="0"/>
                        <a:ea typeface="Times New Roman" charset="0"/>
                      </a:endParaRPr>
                    </a:p>
                  </a:txBody>
                  <a:tcPr marL="68580" marR="68580" marT="0" marB="0"/>
                </a:tc>
                <a:tc>
                  <a:txBody>
                    <a:bodyPr/>
                    <a:lstStyle/>
                    <a:p>
                      <a:pPr marL="0" marR="0">
                        <a:lnSpc>
                          <a:spcPct val="150000"/>
                        </a:lnSpc>
                        <a:spcBef>
                          <a:spcPts val="0"/>
                        </a:spcBef>
                        <a:spcAft>
                          <a:spcPts val="0"/>
                        </a:spcAft>
                      </a:pPr>
                      <a:r>
                        <a:rPr lang="en-US" sz="2400" i="1" dirty="0">
                          <a:effectLst/>
                        </a:rPr>
                        <a:t>Okay. So what have we learnt from this?</a:t>
                      </a:r>
                      <a:endParaRPr lang="en-GB" sz="2400" i="1" dirty="0">
                        <a:effectLst/>
                        <a:latin typeface="Times New Roman" charset="0"/>
                        <a:ea typeface="Times New Roman" charset="0"/>
                      </a:endParaRPr>
                    </a:p>
                  </a:txBody>
                  <a:tcPr marL="68580" marR="68580" marT="0" marB="0"/>
                </a:tc>
                <a:tc>
                  <a:txBody>
                    <a:bodyPr/>
                    <a:lstStyle/>
                    <a:p>
                      <a:pPr marL="0" marR="0">
                        <a:lnSpc>
                          <a:spcPct val="150000"/>
                        </a:lnSpc>
                        <a:spcBef>
                          <a:spcPts val="0"/>
                        </a:spcBef>
                        <a:spcAft>
                          <a:spcPts val="0"/>
                        </a:spcAft>
                      </a:pPr>
                      <a:r>
                        <a:rPr lang="en-US" sz="3200" b="1" dirty="0">
                          <a:effectLst/>
                        </a:rPr>
                        <a:t> </a:t>
                      </a:r>
                      <a:endParaRPr lang="en-GB" sz="3200" b="1" dirty="0">
                        <a:effectLst/>
                        <a:latin typeface="Times New Roman" charset="0"/>
                        <a:ea typeface="Times New Roman" charset="0"/>
                      </a:endParaRPr>
                    </a:p>
                  </a:txBody>
                  <a:tcPr marL="68580" marR="68580" marT="0" marB="0"/>
                </a:tc>
                <a:extLst>
                  <a:ext uri="{0D108BD9-81ED-4DB2-BD59-A6C34878D82A}">
                    <a16:rowId xmlns:a16="http://schemas.microsoft.com/office/drawing/2014/main" val="10005"/>
                  </a:ext>
                </a:extLst>
              </a:tr>
              <a:tr h="481623">
                <a:tc>
                  <a:txBody>
                    <a:bodyPr/>
                    <a:lstStyle/>
                    <a:p>
                      <a:pPr marL="0" marR="0">
                        <a:lnSpc>
                          <a:spcPct val="150000"/>
                        </a:lnSpc>
                        <a:spcBef>
                          <a:spcPts val="0"/>
                        </a:spcBef>
                        <a:spcAft>
                          <a:spcPts val="0"/>
                        </a:spcAft>
                      </a:pPr>
                      <a:r>
                        <a:rPr lang="en-US" sz="2400" dirty="0">
                          <a:effectLst/>
                        </a:rPr>
                        <a:t>Writer:</a:t>
                      </a:r>
                      <a:endParaRPr lang="en-GB" sz="2400" dirty="0">
                        <a:effectLst/>
                        <a:latin typeface="Times New Roman" charset="0"/>
                        <a:ea typeface="Times New Roman" charset="0"/>
                      </a:endParaRPr>
                    </a:p>
                  </a:txBody>
                  <a:tcPr marL="68580" marR="68580" marT="0" marB="0"/>
                </a:tc>
                <a:tc>
                  <a:txBody>
                    <a:bodyPr/>
                    <a:lstStyle/>
                    <a:p>
                      <a:pPr marL="0" marR="0">
                        <a:lnSpc>
                          <a:spcPct val="150000"/>
                        </a:lnSpc>
                        <a:spcBef>
                          <a:spcPts val="0"/>
                        </a:spcBef>
                        <a:spcAft>
                          <a:spcPts val="0"/>
                        </a:spcAft>
                      </a:pPr>
                      <a:r>
                        <a:rPr lang="en-US" sz="2400" i="1" dirty="0">
                          <a:effectLst/>
                        </a:rPr>
                        <a:t>We can therefore say that…	</a:t>
                      </a:r>
                      <a:endParaRPr lang="en-GB" sz="2400" i="1" dirty="0">
                        <a:effectLst/>
                        <a:latin typeface="Times New Roman" charset="0"/>
                        <a:ea typeface="Times New Roman" charset="0"/>
                      </a:endParaRPr>
                    </a:p>
                  </a:txBody>
                  <a:tcPr marL="68580" marR="68580" marT="0" marB="0"/>
                </a:tc>
                <a:tc>
                  <a:txBody>
                    <a:bodyPr/>
                    <a:lstStyle/>
                    <a:p>
                      <a:pPr marL="0" marR="0">
                        <a:lnSpc>
                          <a:spcPct val="150000"/>
                        </a:lnSpc>
                        <a:spcBef>
                          <a:spcPts val="0"/>
                        </a:spcBef>
                        <a:spcAft>
                          <a:spcPts val="0"/>
                        </a:spcAft>
                      </a:pPr>
                      <a:r>
                        <a:rPr lang="en-US" sz="3200" b="1" dirty="0">
                          <a:effectLst/>
                        </a:rPr>
                        <a:t>Conclude</a:t>
                      </a:r>
                      <a:endParaRPr lang="en-GB" sz="3200" b="1" dirty="0">
                        <a:effectLst/>
                        <a:latin typeface="Times New Roman" charset="0"/>
                        <a:ea typeface="Times New Roman" charset="0"/>
                      </a:endParaRPr>
                    </a:p>
                  </a:txBody>
                  <a:tcPr marL="68580" marR="68580" marT="0" marB="0"/>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1606328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ACE"/>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76700" y="0"/>
            <a:ext cx="8115300" cy="4471696"/>
          </a:xfrm>
          <a:prstGeom prst="rect">
            <a:avLst/>
          </a:prstGeom>
        </p:spPr>
      </p:pic>
      <p:sp>
        <p:nvSpPr>
          <p:cNvPr id="7" name="Cloud Callout 6"/>
          <p:cNvSpPr/>
          <p:nvPr/>
        </p:nvSpPr>
        <p:spPr>
          <a:xfrm rot="10800000">
            <a:off x="90802" y="3641535"/>
            <a:ext cx="4347848" cy="2807414"/>
          </a:xfrm>
          <a:prstGeom prst="cloudCallout">
            <a:avLst>
              <a:gd name="adj1" fmla="val -15574"/>
              <a:gd name="adj2" fmla="val 90258"/>
            </a:avLst>
          </a:prstGeom>
          <a:solidFill>
            <a:srgbClr val="F8B6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321734" y="510362"/>
            <a:ext cx="4660072" cy="2800767"/>
          </a:xfrm>
          <a:prstGeom prst="rect">
            <a:avLst/>
          </a:prstGeom>
          <a:noFill/>
        </p:spPr>
        <p:txBody>
          <a:bodyPr wrap="square" rtlCol="0">
            <a:spAutoFit/>
          </a:bodyPr>
          <a:lstStyle/>
          <a:p>
            <a:r>
              <a:rPr lang="en-US" sz="2400" dirty="0">
                <a:latin typeface="Adobe Caslon Pro" charset="0"/>
                <a:ea typeface="Adobe Caslon Pro" charset="0"/>
                <a:cs typeface="Adobe Caslon Pro" charset="0"/>
              </a:rPr>
              <a:t>	PRESENTATION</a:t>
            </a:r>
          </a:p>
          <a:p>
            <a:endParaRPr lang="en-US" sz="2400" dirty="0">
              <a:latin typeface="Adobe Caslon Pro" charset="0"/>
              <a:ea typeface="Adobe Caslon Pro" charset="0"/>
              <a:cs typeface="Adobe Caslon Pro" charset="0"/>
            </a:endParaRPr>
          </a:p>
          <a:p>
            <a:endParaRPr lang="en-US" sz="2400" dirty="0">
              <a:latin typeface="Adobe Caslon Pro" charset="0"/>
              <a:ea typeface="Adobe Caslon Pro" charset="0"/>
              <a:cs typeface="Adobe Caslon Pro" charset="0"/>
            </a:endParaRPr>
          </a:p>
          <a:p>
            <a:endParaRPr lang="en-US" sz="2400" dirty="0">
              <a:latin typeface="Adobe Caslon Pro" charset="0"/>
              <a:ea typeface="Adobe Caslon Pro" charset="0"/>
              <a:cs typeface="Adobe Caslon Pro" charset="0"/>
            </a:endParaRPr>
          </a:p>
          <a:p>
            <a:pPr algn="ctr"/>
            <a:r>
              <a:rPr lang="en-US" sz="3200" dirty="0">
                <a:latin typeface="Adobe Caslon Pro" charset="0"/>
                <a:ea typeface="Adobe Caslon Pro" charset="0"/>
                <a:cs typeface="Adobe Caslon Pro" charset="0"/>
              </a:rPr>
              <a:t>Paragraphing:</a:t>
            </a:r>
          </a:p>
          <a:p>
            <a:r>
              <a:rPr lang="en-US" sz="2400" dirty="0">
                <a:latin typeface="Adobe Caslon Pro" charset="0"/>
                <a:ea typeface="Adobe Caslon Pro" charset="0"/>
                <a:cs typeface="Adobe Caslon Pro" charset="0"/>
              </a:rPr>
              <a:t> </a:t>
            </a:r>
          </a:p>
          <a:p>
            <a:endParaRPr lang="en-US" sz="2400" dirty="0">
              <a:latin typeface="Adobe Caslon Pro" charset="0"/>
              <a:ea typeface="Adobe Caslon Pro" charset="0"/>
              <a:cs typeface="Adobe Caslon Pro" charset="0"/>
            </a:endParaRPr>
          </a:p>
        </p:txBody>
      </p:sp>
      <p:sp>
        <p:nvSpPr>
          <p:cNvPr id="6" name="TextBox 5"/>
          <p:cNvSpPr txBox="1"/>
          <p:nvPr/>
        </p:nvSpPr>
        <p:spPr>
          <a:xfrm>
            <a:off x="723900" y="4130663"/>
            <a:ext cx="3352800" cy="1938992"/>
          </a:xfrm>
          <a:prstGeom prst="rect">
            <a:avLst/>
          </a:prstGeom>
          <a:noFill/>
        </p:spPr>
        <p:txBody>
          <a:bodyPr wrap="square" rtlCol="0">
            <a:spAutoFit/>
          </a:bodyPr>
          <a:lstStyle/>
          <a:p>
            <a:pPr marL="285750" marR="0" lvl="0">
              <a:spcBef>
                <a:spcPts val="600"/>
              </a:spcBef>
              <a:spcAft>
                <a:spcPts val="600"/>
              </a:spcAft>
              <a:tabLst>
                <a:tab pos="457200" algn="l"/>
              </a:tabLst>
            </a:pPr>
            <a:r>
              <a:rPr lang="en-US" sz="2000" dirty="0">
                <a:latin typeface="Arial" charset="0"/>
                <a:ea typeface="Times New Roman" charset="0"/>
              </a:rPr>
              <a:t>When you present supporting evidence, its like you bring in multiple</a:t>
            </a:r>
            <a:r>
              <a:rPr lang="en-US" sz="2000">
                <a:latin typeface="Arial" charset="0"/>
                <a:ea typeface="Times New Roman" charset="0"/>
              </a:rPr>
              <a:t>, specialist </a:t>
            </a:r>
            <a:r>
              <a:rPr lang="en-US" sz="2000" dirty="0">
                <a:latin typeface="Arial" charset="0"/>
                <a:ea typeface="Times New Roman" charset="0"/>
              </a:rPr>
              <a:t>voices to discuss, critique and prove your points. </a:t>
            </a:r>
            <a:endParaRPr lang="en-US" sz="2400" dirty="0">
              <a:latin typeface="Adobe Caslon Pro" charset="0"/>
              <a:ea typeface="Adobe Caslon Pro" charset="0"/>
              <a:cs typeface="Adobe Caslon Pro" charset="0"/>
            </a:endParaRPr>
          </a:p>
        </p:txBody>
      </p:sp>
      <p:sp>
        <p:nvSpPr>
          <p:cNvPr id="3" name="Rectangle 2"/>
          <p:cNvSpPr/>
          <p:nvPr/>
        </p:nvSpPr>
        <p:spPr>
          <a:xfrm>
            <a:off x="7319704" y="4703889"/>
            <a:ext cx="4872296" cy="369332"/>
          </a:xfrm>
          <a:prstGeom prst="rect">
            <a:avLst/>
          </a:prstGeom>
        </p:spPr>
        <p:txBody>
          <a:bodyPr wrap="none">
            <a:spAutoFit/>
          </a:bodyPr>
          <a:lstStyle/>
          <a:p>
            <a:r>
              <a:rPr lang="en-US" dirty="0">
                <a:hlinkClick r:id="rId4"/>
              </a:rPr>
              <a:t>https://</a:t>
            </a:r>
            <a:r>
              <a:rPr lang="en-US" dirty="0" err="1">
                <a:hlinkClick r:id="rId4"/>
              </a:rPr>
              <a:t>www.youtube.com</a:t>
            </a:r>
            <a:r>
              <a:rPr lang="en-US" dirty="0">
                <a:hlinkClick r:id="rId4"/>
              </a:rPr>
              <a:t>/</a:t>
            </a:r>
            <a:r>
              <a:rPr lang="en-US" dirty="0" err="1">
                <a:hlinkClick r:id="rId4"/>
              </a:rPr>
              <a:t>watch?v</a:t>
            </a:r>
            <a:r>
              <a:rPr lang="en-US" dirty="0">
                <a:hlinkClick r:id="rId4"/>
              </a:rPr>
              <a:t>=sXJ8tKRlW3E</a:t>
            </a:r>
            <a:endParaRPr lang="en-US" dirty="0"/>
          </a:p>
        </p:txBody>
      </p:sp>
    </p:spTree>
    <p:extLst>
      <p:ext uri="{BB962C8B-B14F-4D97-AF65-F5344CB8AC3E}">
        <p14:creationId xmlns:p14="http://schemas.microsoft.com/office/powerpoint/2010/main" val="13079770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IMG_6426.png"/>
          <p:cNvPicPr>
            <a:picLocks noGrp="1" noChangeAspect="1"/>
          </p:cNvPicPr>
          <p:nvPr>
            <p:ph idx="1"/>
          </p:nvPr>
        </p:nvPicPr>
        <p:blipFill rotWithShape="1">
          <a:blip r:embed="rId3">
            <a:extLst>
              <a:ext uri="{28A0092B-C50C-407E-A947-70E740481C1C}">
                <a14:useLocalDpi xmlns:a14="http://schemas.microsoft.com/office/drawing/2010/main" val="0"/>
              </a:ext>
            </a:extLst>
          </a:blip>
          <a:srcRect l="23852" t="24901" r="22879" b="30274"/>
          <a:stretch/>
        </p:blipFill>
        <p:spPr>
          <a:xfrm>
            <a:off x="2817269" y="0"/>
            <a:ext cx="6248577" cy="7014307"/>
          </a:xfrm>
        </p:spPr>
      </p:pic>
    </p:spTree>
    <p:extLst>
      <p:ext uri="{BB962C8B-B14F-4D97-AF65-F5344CB8AC3E}">
        <p14:creationId xmlns:p14="http://schemas.microsoft.com/office/powerpoint/2010/main" val="40068994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ACE"/>
        </a:solidFill>
        <a:effectLst/>
      </p:bgPr>
    </p:bg>
    <p:spTree>
      <p:nvGrpSpPr>
        <p:cNvPr id="1" name=""/>
        <p:cNvGrpSpPr/>
        <p:nvPr/>
      </p:nvGrpSpPr>
      <p:grpSpPr>
        <a:xfrm>
          <a:off x="0" y="0"/>
          <a:ext cx="0" cy="0"/>
          <a:chOff x="0" y="0"/>
          <a:chExt cx="0" cy="0"/>
        </a:xfrm>
      </p:grpSpPr>
      <p:sp>
        <p:nvSpPr>
          <p:cNvPr id="5" name="TextBox 4"/>
          <p:cNvSpPr txBox="1"/>
          <p:nvPr/>
        </p:nvSpPr>
        <p:spPr>
          <a:xfrm>
            <a:off x="878754" y="2339162"/>
            <a:ext cx="10552890" cy="1569660"/>
          </a:xfrm>
          <a:prstGeom prst="rect">
            <a:avLst/>
          </a:prstGeom>
          <a:noFill/>
        </p:spPr>
        <p:txBody>
          <a:bodyPr wrap="none" rtlCol="0">
            <a:spAutoFit/>
          </a:bodyPr>
          <a:lstStyle/>
          <a:p>
            <a:pPr algn="ctr"/>
            <a:r>
              <a:rPr lang="en-US" sz="4800" dirty="0">
                <a:latin typeface="Adobe Caslon Pro" charset="0"/>
                <a:ea typeface="Adobe Caslon Pro" charset="0"/>
                <a:cs typeface="Adobe Caslon Pro" charset="0"/>
              </a:rPr>
              <a:t>REFERENCING &amp; BIBLIOGRAPHY</a:t>
            </a:r>
          </a:p>
          <a:p>
            <a:pPr algn="ctr"/>
            <a:endParaRPr lang="en-US" sz="4800" dirty="0">
              <a:latin typeface="Adobe Caslon Pro" charset="0"/>
              <a:ea typeface="Adobe Caslon Pro" charset="0"/>
              <a:cs typeface="Adobe Caslon Pro" charset="0"/>
            </a:endParaRPr>
          </a:p>
        </p:txBody>
      </p:sp>
    </p:spTree>
    <p:extLst>
      <p:ext uri="{BB962C8B-B14F-4D97-AF65-F5344CB8AC3E}">
        <p14:creationId xmlns:p14="http://schemas.microsoft.com/office/powerpoint/2010/main" val="16091439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FACE"/>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6263" y="152400"/>
            <a:ext cx="12192000" cy="6545705"/>
          </a:xfrm>
          <a:prstGeom prst="rect">
            <a:avLst/>
          </a:prstGeom>
        </p:spPr>
      </p:pic>
    </p:spTree>
    <p:extLst>
      <p:ext uri="{BB962C8B-B14F-4D97-AF65-F5344CB8AC3E}">
        <p14:creationId xmlns:p14="http://schemas.microsoft.com/office/powerpoint/2010/main" val="1626723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FFACE"/>
        </a:solidFill>
        <a:effectLst/>
      </p:bgPr>
    </p:bg>
    <p:spTree>
      <p:nvGrpSpPr>
        <p:cNvPr id="1" name=""/>
        <p:cNvGrpSpPr/>
        <p:nvPr/>
      </p:nvGrpSpPr>
      <p:grpSpPr>
        <a:xfrm>
          <a:off x="0" y="0"/>
          <a:ext cx="0" cy="0"/>
          <a:chOff x="0" y="0"/>
          <a:chExt cx="0" cy="0"/>
        </a:xfrm>
      </p:grpSpPr>
      <p:sp>
        <p:nvSpPr>
          <p:cNvPr id="5" name="TextBox 4"/>
          <p:cNvSpPr txBox="1"/>
          <p:nvPr/>
        </p:nvSpPr>
        <p:spPr>
          <a:xfrm>
            <a:off x="321733" y="510362"/>
            <a:ext cx="5644593" cy="3170099"/>
          </a:xfrm>
          <a:prstGeom prst="rect">
            <a:avLst/>
          </a:prstGeom>
          <a:noFill/>
        </p:spPr>
        <p:txBody>
          <a:bodyPr wrap="square" rtlCol="0">
            <a:spAutoFit/>
          </a:bodyPr>
          <a:lstStyle/>
          <a:p>
            <a:r>
              <a:rPr lang="en-US" sz="2400" dirty="0">
                <a:latin typeface="Adobe Caslon Pro" charset="0"/>
                <a:ea typeface="Adobe Caslon Pro" charset="0"/>
                <a:cs typeface="Adobe Caslon Pro" charset="0"/>
              </a:rPr>
              <a:t>REFERENCING &amp; BIBLIOGRAPHY</a:t>
            </a:r>
          </a:p>
          <a:p>
            <a:r>
              <a:rPr lang="en-US" sz="2400" dirty="0">
                <a:latin typeface="Adobe Caslon Pro" charset="0"/>
                <a:ea typeface="Adobe Caslon Pro" charset="0"/>
                <a:cs typeface="Adobe Caslon Pro" charset="0"/>
              </a:rPr>
              <a:t> </a:t>
            </a:r>
          </a:p>
          <a:p>
            <a:pPr algn="ctr"/>
            <a:endParaRPr lang="en-US" sz="2400" dirty="0">
              <a:latin typeface="Adobe Caslon Pro" charset="0"/>
              <a:ea typeface="Adobe Caslon Pro" charset="0"/>
              <a:cs typeface="Adobe Caslon Pro" charset="0"/>
            </a:endParaRPr>
          </a:p>
          <a:p>
            <a:pPr algn="ctr"/>
            <a:endParaRPr lang="en-US" sz="2400" dirty="0">
              <a:latin typeface="Adobe Caslon Pro" charset="0"/>
              <a:ea typeface="Adobe Caslon Pro" charset="0"/>
              <a:cs typeface="Adobe Caslon Pro" charset="0"/>
            </a:endParaRPr>
          </a:p>
          <a:p>
            <a:pPr algn="ctr"/>
            <a:r>
              <a:rPr lang="en-US" sz="3200" dirty="0" err="1">
                <a:latin typeface="Adobe Caslon Pro" charset="0"/>
                <a:ea typeface="Adobe Caslon Pro" charset="0"/>
                <a:cs typeface="Adobe Caslon Pro" charset="0"/>
              </a:rPr>
              <a:t>Analysing</a:t>
            </a:r>
            <a:r>
              <a:rPr lang="en-US" sz="3200" dirty="0">
                <a:latin typeface="Adobe Caslon Pro" charset="0"/>
                <a:ea typeface="Adobe Caslon Pro" charset="0"/>
                <a:cs typeface="Adobe Caslon Pro" charset="0"/>
              </a:rPr>
              <a:t> a student example</a:t>
            </a:r>
          </a:p>
          <a:p>
            <a:endParaRPr lang="en-US" sz="2400" dirty="0">
              <a:latin typeface="Adobe Caslon Pro" charset="0"/>
              <a:ea typeface="Adobe Caslon Pro" charset="0"/>
              <a:cs typeface="Adobe Caslon Pro" charset="0"/>
            </a:endParaRPr>
          </a:p>
          <a:p>
            <a:r>
              <a:rPr lang="en-US" sz="2400" dirty="0">
                <a:latin typeface="Adobe Caslon Pro" charset="0"/>
                <a:ea typeface="Adobe Caslon Pro" charset="0"/>
                <a:cs typeface="Adobe Caslon Pro" charset="0"/>
              </a:rPr>
              <a:t> </a:t>
            </a:r>
          </a:p>
          <a:p>
            <a:endParaRPr lang="en-US" sz="2400" dirty="0">
              <a:latin typeface="Adobe Caslon Pro" charset="0"/>
              <a:ea typeface="Adobe Caslon Pro" charset="0"/>
              <a:cs typeface="Adobe Caslon Pro" charset="0"/>
            </a:endParaRP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53534" y="0"/>
            <a:ext cx="5123641" cy="6858000"/>
          </a:xfrm>
          <a:prstGeom prst="rect">
            <a:avLst/>
          </a:prstGeom>
        </p:spPr>
      </p:pic>
    </p:spTree>
    <p:extLst>
      <p:ext uri="{BB962C8B-B14F-4D97-AF65-F5344CB8AC3E}">
        <p14:creationId xmlns:p14="http://schemas.microsoft.com/office/powerpoint/2010/main" val="7431599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IMG_6424.png"/>
          <p:cNvPicPr>
            <a:picLocks noGrp="1" noChangeAspect="1"/>
          </p:cNvPicPr>
          <p:nvPr>
            <p:ph idx="1"/>
          </p:nvPr>
        </p:nvPicPr>
        <p:blipFill rotWithShape="1">
          <a:blip r:embed="rId3">
            <a:extLst>
              <a:ext uri="{28A0092B-C50C-407E-A947-70E740481C1C}">
                <a14:useLocalDpi xmlns:a14="http://schemas.microsoft.com/office/drawing/2010/main" val="0"/>
              </a:ext>
            </a:extLst>
          </a:blip>
          <a:srcRect l="15946" t="19389" r="15334" b="27247"/>
          <a:stretch/>
        </p:blipFill>
        <p:spPr>
          <a:xfrm>
            <a:off x="1360065" y="-3084520"/>
            <a:ext cx="9992305" cy="10351138"/>
          </a:xfrm>
        </p:spPr>
      </p:pic>
    </p:spTree>
    <p:extLst>
      <p:ext uri="{BB962C8B-B14F-4D97-AF65-F5344CB8AC3E}">
        <p14:creationId xmlns:p14="http://schemas.microsoft.com/office/powerpoint/2010/main" val="29166828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FFACE"/>
        </a:solidFill>
        <a:effectLst/>
      </p:bgPr>
    </p:bg>
    <p:spTree>
      <p:nvGrpSpPr>
        <p:cNvPr id="1" name=""/>
        <p:cNvGrpSpPr/>
        <p:nvPr/>
      </p:nvGrpSpPr>
      <p:grpSpPr>
        <a:xfrm>
          <a:off x="0" y="0"/>
          <a:ext cx="0" cy="0"/>
          <a:chOff x="0" y="0"/>
          <a:chExt cx="0" cy="0"/>
        </a:xfrm>
      </p:grpSpPr>
      <p:sp>
        <p:nvSpPr>
          <p:cNvPr id="5" name="TextBox 4"/>
          <p:cNvSpPr txBox="1"/>
          <p:nvPr/>
        </p:nvSpPr>
        <p:spPr>
          <a:xfrm>
            <a:off x="321734" y="510362"/>
            <a:ext cx="6319698" cy="2677656"/>
          </a:xfrm>
          <a:prstGeom prst="rect">
            <a:avLst/>
          </a:prstGeom>
          <a:noFill/>
        </p:spPr>
        <p:txBody>
          <a:bodyPr wrap="square" rtlCol="0">
            <a:spAutoFit/>
          </a:bodyPr>
          <a:lstStyle/>
          <a:p>
            <a:r>
              <a:rPr lang="en-US" sz="2400" dirty="0">
                <a:latin typeface="Adobe Caslon Pro" charset="0"/>
                <a:ea typeface="Adobe Caslon Pro" charset="0"/>
                <a:cs typeface="Adobe Caslon Pro" charset="0"/>
              </a:rPr>
              <a:t>REFERENCING &amp; BIBLIOGRAPHY</a:t>
            </a:r>
          </a:p>
          <a:p>
            <a:r>
              <a:rPr lang="en-US" sz="2400" dirty="0">
                <a:latin typeface="Adobe Caslon Pro" charset="0"/>
                <a:ea typeface="Adobe Caslon Pro" charset="0"/>
                <a:cs typeface="Adobe Caslon Pro" charset="0"/>
              </a:rPr>
              <a:t> </a:t>
            </a:r>
          </a:p>
          <a:p>
            <a:pPr algn="ctr"/>
            <a:endParaRPr lang="en-US" sz="2400" dirty="0">
              <a:latin typeface="Adobe Caslon Pro" charset="0"/>
              <a:ea typeface="Adobe Caslon Pro" charset="0"/>
              <a:cs typeface="Adobe Caslon Pro" charset="0"/>
            </a:endParaRPr>
          </a:p>
          <a:p>
            <a:pPr algn="ctr"/>
            <a:endParaRPr lang="en-US" sz="2400" dirty="0">
              <a:latin typeface="Adobe Caslon Pro" charset="0"/>
              <a:ea typeface="Adobe Caslon Pro" charset="0"/>
              <a:cs typeface="Adobe Caslon Pro" charset="0"/>
            </a:endParaRPr>
          </a:p>
          <a:p>
            <a:endParaRPr lang="en-US" sz="2400" dirty="0">
              <a:latin typeface="Adobe Caslon Pro" charset="0"/>
              <a:ea typeface="Adobe Caslon Pro" charset="0"/>
              <a:cs typeface="Adobe Caslon Pro" charset="0"/>
            </a:endParaRPr>
          </a:p>
          <a:p>
            <a:r>
              <a:rPr lang="en-US" sz="2400" dirty="0">
                <a:latin typeface="Adobe Caslon Pro" charset="0"/>
                <a:ea typeface="Adobe Caslon Pro" charset="0"/>
                <a:cs typeface="Adobe Caslon Pro" charset="0"/>
              </a:rPr>
              <a:t> </a:t>
            </a:r>
          </a:p>
          <a:p>
            <a:endParaRPr lang="en-US" sz="2400" dirty="0">
              <a:latin typeface="Adobe Caslon Pro" charset="0"/>
              <a:ea typeface="Adobe Caslon Pro" charset="0"/>
              <a:cs typeface="Adobe Caslon Pro" charset="0"/>
            </a:endParaRP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75682" y="977900"/>
            <a:ext cx="9588500" cy="5880100"/>
          </a:xfrm>
          <a:prstGeom prst="rect">
            <a:avLst/>
          </a:prstGeom>
        </p:spPr>
      </p:pic>
    </p:spTree>
    <p:extLst>
      <p:ext uri="{BB962C8B-B14F-4D97-AF65-F5344CB8AC3E}">
        <p14:creationId xmlns:p14="http://schemas.microsoft.com/office/powerpoint/2010/main" val="15620991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FFACE"/>
        </a:solidFill>
        <a:effectLst/>
      </p:bgPr>
    </p:bg>
    <p:spTree>
      <p:nvGrpSpPr>
        <p:cNvPr id="1" name=""/>
        <p:cNvGrpSpPr/>
        <p:nvPr/>
      </p:nvGrpSpPr>
      <p:grpSpPr>
        <a:xfrm>
          <a:off x="0" y="0"/>
          <a:ext cx="0" cy="0"/>
          <a:chOff x="0" y="0"/>
          <a:chExt cx="0" cy="0"/>
        </a:xfrm>
      </p:grpSpPr>
      <p:sp>
        <p:nvSpPr>
          <p:cNvPr id="5" name="TextBox 4"/>
          <p:cNvSpPr txBox="1"/>
          <p:nvPr/>
        </p:nvSpPr>
        <p:spPr>
          <a:xfrm>
            <a:off x="321734" y="510362"/>
            <a:ext cx="6319698" cy="2677656"/>
          </a:xfrm>
          <a:prstGeom prst="rect">
            <a:avLst/>
          </a:prstGeom>
          <a:noFill/>
        </p:spPr>
        <p:txBody>
          <a:bodyPr wrap="square" rtlCol="0">
            <a:spAutoFit/>
          </a:bodyPr>
          <a:lstStyle/>
          <a:p>
            <a:r>
              <a:rPr lang="en-US" sz="2400" dirty="0">
                <a:latin typeface="Adobe Caslon Pro" charset="0"/>
                <a:ea typeface="Adobe Caslon Pro" charset="0"/>
                <a:cs typeface="Adobe Caslon Pro" charset="0"/>
              </a:rPr>
              <a:t>REFERENCING &amp; BIBLIOGRAPHY</a:t>
            </a:r>
          </a:p>
          <a:p>
            <a:r>
              <a:rPr lang="en-US" sz="2400" dirty="0">
                <a:latin typeface="Adobe Caslon Pro" charset="0"/>
                <a:ea typeface="Adobe Caslon Pro" charset="0"/>
                <a:cs typeface="Adobe Caslon Pro" charset="0"/>
              </a:rPr>
              <a:t> </a:t>
            </a:r>
          </a:p>
          <a:p>
            <a:pPr algn="ctr"/>
            <a:endParaRPr lang="en-US" sz="2400" dirty="0">
              <a:latin typeface="Adobe Caslon Pro" charset="0"/>
              <a:ea typeface="Adobe Caslon Pro" charset="0"/>
              <a:cs typeface="Adobe Caslon Pro" charset="0"/>
            </a:endParaRPr>
          </a:p>
          <a:p>
            <a:pPr algn="ctr"/>
            <a:endParaRPr lang="en-US" sz="2400" dirty="0">
              <a:latin typeface="Adobe Caslon Pro" charset="0"/>
              <a:ea typeface="Adobe Caslon Pro" charset="0"/>
              <a:cs typeface="Adobe Caslon Pro" charset="0"/>
            </a:endParaRPr>
          </a:p>
          <a:p>
            <a:endParaRPr lang="en-US" sz="2400" dirty="0">
              <a:latin typeface="Adobe Caslon Pro" charset="0"/>
              <a:ea typeface="Adobe Caslon Pro" charset="0"/>
              <a:cs typeface="Adobe Caslon Pro" charset="0"/>
            </a:endParaRPr>
          </a:p>
          <a:p>
            <a:r>
              <a:rPr lang="en-US" sz="2400" dirty="0">
                <a:latin typeface="Adobe Caslon Pro" charset="0"/>
                <a:ea typeface="Adobe Caslon Pro" charset="0"/>
                <a:cs typeface="Adobe Caslon Pro" charset="0"/>
              </a:rPr>
              <a:t> </a:t>
            </a:r>
          </a:p>
          <a:p>
            <a:endParaRPr lang="en-US" sz="2400" dirty="0">
              <a:latin typeface="Adobe Caslon Pro" charset="0"/>
              <a:ea typeface="Adobe Caslon Pro" charset="0"/>
              <a:cs typeface="Adobe Caslon Pro"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04041" y="1157514"/>
            <a:ext cx="9753600" cy="5118100"/>
          </a:xfrm>
          <a:prstGeom prst="rect">
            <a:avLst/>
          </a:prstGeom>
        </p:spPr>
      </p:pic>
    </p:spTree>
    <p:extLst>
      <p:ext uri="{BB962C8B-B14F-4D97-AF65-F5344CB8AC3E}">
        <p14:creationId xmlns:p14="http://schemas.microsoft.com/office/powerpoint/2010/main" val="2521916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IMG_6428.png"/>
          <p:cNvPicPr>
            <a:picLocks noGrp="1" noChangeAspect="1"/>
          </p:cNvPicPr>
          <p:nvPr>
            <p:ph idx="1"/>
          </p:nvPr>
        </p:nvPicPr>
        <p:blipFill rotWithShape="1">
          <a:blip r:embed="rId3">
            <a:extLst>
              <a:ext uri="{28A0092B-C50C-407E-A947-70E740481C1C}">
                <a14:useLocalDpi xmlns:a14="http://schemas.microsoft.com/office/drawing/2010/main" val="0"/>
              </a:ext>
            </a:extLst>
          </a:blip>
          <a:srcRect l="18601" t="49886" r="19058" b="24779"/>
          <a:stretch/>
        </p:blipFill>
        <p:spPr>
          <a:xfrm>
            <a:off x="-1360064" y="-712312"/>
            <a:ext cx="14932947" cy="8095871"/>
          </a:xfrm>
        </p:spPr>
      </p:pic>
    </p:spTree>
    <p:extLst>
      <p:ext uri="{BB962C8B-B14F-4D97-AF65-F5344CB8AC3E}">
        <p14:creationId xmlns:p14="http://schemas.microsoft.com/office/powerpoint/2010/main" val="10069688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FFFACE"/>
        </a:solidFill>
        <a:effectLst/>
      </p:bgPr>
    </p:bg>
    <p:spTree>
      <p:nvGrpSpPr>
        <p:cNvPr id="1" name=""/>
        <p:cNvGrpSpPr/>
        <p:nvPr/>
      </p:nvGrpSpPr>
      <p:grpSpPr>
        <a:xfrm>
          <a:off x="0" y="0"/>
          <a:ext cx="0" cy="0"/>
          <a:chOff x="0" y="0"/>
          <a:chExt cx="0" cy="0"/>
        </a:xfrm>
      </p:grpSpPr>
      <p:sp>
        <p:nvSpPr>
          <p:cNvPr id="5" name="TextBox 4"/>
          <p:cNvSpPr txBox="1"/>
          <p:nvPr/>
        </p:nvSpPr>
        <p:spPr>
          <a:xfrm>
            <a:off x="285650" y="2105246"/>
            <a:ext cx="11739111" cy="2308324"/>
          </a:xfrm>
          <a:prstGeom prst="rect">
            <a:avLst/>
          </a:prstGeom>
          <a:noFill/>
        </p:spPr>
        <p:txBody>
          <a:bodyPr wrap="none" rtlCol="0">
            <a:spAutoFit/>
          </a:bodyPr>
          <a:lstStyle/>
          <a:p>
            <a:pPr algn="ctr"/>
            <a:r>
              <a:rPr lang="en-US" sz="4800" dirty="0">
                <a:latin typeface="Adobe Caslon Pro" charset="0"/>
                <a:ea typeface="Adobe Caslon Pro" charset="0"/>
                <a:cs typeface="Adobe Caslon Pro" charset="0"/>
              </a:rPr>
              <a:t>PERSONAL REFELECTION WITHOUT</a:t>
            </a:r>
          </a:p>
          <a:p>
            <a:pPr algn="ctr"/>
            <a:r>
              <a:rPr lang="en-US" sz="4800" dirty="0">
                <a:latin typeface="Adobe Caslon Pro" charset="0"/>
                <a:ea typeface="Adobe Caslon Pro" charset="0"/>
                <a:cs typeface="Adobe Caslon Pro" charset="0"/>
              </a:rPr>
              <a:t>SUBSTANTIATION</a:t>
            </a:r>
          </a:p>
          <a:p>
            <a:pPr algn="ctr"/>
            <a:endParaRPr lang="en-US" sz="4800" dirty="0">
              <a:latin typeface="Adobe Caslon Pro" charset="0"/>
              <a:ea typeface="Adobe Caslon Pro" charset="0"/>
              <a:cs typeface="Adobe Caslon Pro" charset="0"/>
            </a:endParaRPr>
          </a:p>
        </p:txBody>
      </p:sp>
    </p:spTree>
    <p:extLst>
      <p:ext uri="{BB962C8B-B14F-4D97-AF65-F5344CB8AC3E}">
        <p14:creationId xmlns:p14="http://schemas.microsoft.com/office/powerpoint/2010/main" val="4446460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FFACE"/>
        </a:solidFill>
        <a:effectLst/>
      </p:bgPr>
    </p:bg>
    <p:spTree>
      <p:nvGrpSpPr>
        <p:cNvPr id="1" name=""/>
        <p:cNvGrpSpPr/>
        <p:nvPr/>
      </p:nvGrpSpPr>
      <p:grpSpPr>
        <a:xfrm>
          <a:off x="0" y="0"/>
          <a:ext cx="0" cy="0"/>
          <a:chOff x="0" y="0"/>
          <a:chExt cx="0" cy="0"/>
        </a:xfrm>
      </p:grpSpPr>
      <p:sp>
        <p:nvSpPr>
          <p:cNvPr id="5" name="TextBox 4"/>
          <p:cNvSpPr txBox="1"/>
          <p:nvPr/>
        </p:nvSpPr>
        <p:spPr>
          <a:xfrm>
            <a:off x="957164" y="1305157"/>
            <a:ext cx="10072787" cy="2246769"/>
          </a:xfrm>
          <a:prstGeom prst="rect">
            <a:avLst/>
          </a:prstGeom>
          <a:noFill/>
        </p:spPr>
        <p:txBody>
          <a:bodyPr wrap="square" rtlCol="0">
            <a:spAutoFit/>
          </a:bodyPr>
          <a:lstStyle/>
          <a:p>
            <a:r>
              <a:rPr lang="en-GB" sz="2000" dirty="0"/>
              <a:t>A. The basic semiotic model for communication makes distinctions between the ‘denoted’, or literal reading of a sign, and the ‘connoted’, its implied meaning.  Roland Barthes introduces the concept of Photographic Paradox, which breaks the photographic image into two, on one side, the objective, on the other the symbolic. Beyond this basic level of the ‘denoted’ and ‘connoted’, lie further signifying chains. I will use these to talk about a recent Tesco advertising campaign. </a:t>
            </a:r>
          </a:p>
          <a:p>
            <a:pPr algn="ctr"/>
            <a:endParaRPr lang="en-US" sz="2000" dirty="0">
              <a:latin typeface="Adobe Caslon Pro" charset="0"/>
              <a:ea typeface="Adobe Caslon Pro" charset="0"/>
              <a:cs typeface="Adobe Caslon Pro" charset="0"/>
            </a:endParaRPr>
          </a:p>
        </p:txBody>
      </p:sp>
      <p:sp>
        <p:nvSpPr>
          <p:cNvPr id="3" name="TextBox 2"/>
          <p:cNvSpPr txBox="1"/>
          <p:nvPr/>
        </p:nvSpPr>
        <p:spPr>
          <a:xfrm>
            <a:off x="942875" y="3472083"/>
            <a:ext cx="10072787" cy="2862322"/>
          </a:xfrm>
          <a:prstGeom prst="rect">
            <a:avLst/>
          </a:prstGeom>
          <a:noFill/>
        </p:spPr>
        <p:txBody>
          <a:bodyPr wrap="square" rtlCol="0">
            <a:spAutoFit/>
          </a:bodyPr>
          <a:lstStyle/>
          <a:p>
            <a:r>
              <a:rPr lang="en-GB" sz="2000" dirty="0"/>
              <a:t>B. In Roland Barthes seminal publication, </a:t>
            </a:r>
            <a:r>
              <a:rPr lang="en-GB" sz="2000" i="1" dirty="0"/>
              <a:t>Image, Music, Text </a:t>
            </a:r>
            <a:r>
              <a:rPr lang="en-GB" sz="2000" dirty="0"/>
              <a:t>(1977), Barthes proposes to set out a basic semiotic model for communication.  Following on from the founders of semiotics, Barthes makes distinctions between the ‘denoted’, or literal reading of a sign, and the ‘connoted’, its implied meaning.  He introduces the concept of </a:t>
            </a:r>
            <a:r>
              <a:rPr lang="en-GB" sz="2000" i="1" dirty="0"/>
              <a:t>Photographic Paradox, </a:t>
            </a:r>
            <a:r>
              <a:rPr lang="en-GB" sz="2000" dirty="0"/>
              <a:t>which ‘breaks the photographic image into two’ (1977, p.88), on one side, the objective, on the other the symbolic. Beyond this basic level of the ‘denoted’ and ‘connoted’, lie further signifying chains. In order to discuss these further signifying chains, I will introduce a recent Tesco advertising campaign. </a:t>
            </a:r>
          </a:p>
          <a:p>
            <a:pPr algn="ctr"/>
            <a:endParaRPr lang="en-US" sz="2000" dirty="0">
              <a:latin typeface="Adobe Caslon Pro" charset="0"/>
              <a:ea typeface="Adobe Caslon Pro" charset="0"/>
              <a:cs typeface="Adobe Caslon Pro" charset="0"/>
            </a:endParaRPr>
          </a:p>
        </p:txBody>
      </p:sp>
      <p:sp>
        <p:nvSpPr>
          <p:cNvPr id="4" name="TextBox 3"/>
          <p:cNvSpPr txBox="1"/>
          <p:nvPr/>
        </p:nvSpPr>
        <p:spPr>
          <a:xfrm>
            <a:off x="957164" y="474160"/>
            <a:ext cx="7794121" cy="830997"/>
          </a:xfrm>
          <a:prstGeom prst="rect">
            <a:avLst/>
          </a:prstGeom>
          <a:noFill/>
        </p:spPr>
        <p:txBody>
          <a:bodyPr wrap="none" rtlCol="0">
            <a:spAutoFit/>
          </a:bodyPr>
          <a:lstStyle/>
          <a:p>
            <a:pPr algn="ctr"/>
            <a:r>
              <a:rPr lang="en-US" sz="4800" dirty="0">
                <a:latin typeface="Adobe Caslon Pro" charset="0"/>
                <a:ea typeface="Adobe Caslon Pro" charset="0"/>
                <a:cs typeface="Adobe Caslon Pro" charset="0"/>
              </a:rPr>
              <a:t>Compare the </a:t>
            </a:r>
            <a:r>
              <a:rPr lang="en-US" sz="4800">
                <a:latin typeface="Adobe Caslon Pro" charset="0"/>
                <a:ea typeface="Adobe Caslon Pro" charset="0"/>
                <a:cs typeface="Adobe Caslon Pro" charset="0"/>
              </a:rPr>
              <a:t>following texts: -</a:t>
            </a:r>
            <a:endParaRPr lang="en-US" sz="4800" dirty="0">
              <a:latin typeface="Adobe Caslon Pro" charset="0"/>
              <a:ea typeface="Adobe Caslon Pro" charset="0"/>
              <a:cs typeface="Adobe Caslon Pro" charset="0"/>
            </a:endParaRPr>
          </a:p>
        </p:txBody>
      </p:sp>
    </p:spTree>
    <p:extLst>
      <p:ext uri="{BB962C8B-B14F-4D97-AF65-F5344CB8AC3E}">
        <p14:creationId xmlns:p14="http://schemas.microsoft.com/office/powerpoint/2010/main" val="297536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FFACE"/>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81141" y="116535"/>
            <a:ext cx="7172459" cy="6538263"/>
          </a:xfrm>
          <a:prstGeom prst="rect">
            <a:avLst/>
          </a:prstGeom>
        </p:spPr>
      </p:pic>
    </p:spTree>
    <p:extLst>
      <p:ext uri="{BB962C8B-B14F-4D97-AF65-F5344CB8AC3E}">
        <p14:creationId xmlns:p14="http://schemas.microsoft.com/office/powerpoint/2010/main" val="16273667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FFFACE"/>
        </a:solidFill>
        <a:effectLst/>
      </p:bgPr>
    </p:bg>
    <p:spTree>
      <p:nvGrpSpPr>
        <p:cNvPr id="1" name=""/>
        <p:cNvGrpSpPr/>
        <p:nvPr/>
      </p:nvGrpSpPr>
      <p:grpSpPr>
        <a:xfrm>
          <a:off x="0" y="0"/>
          <a:ext cx="0" cy="0"/>
          <a:chOff x="0" y="0"/>
          <a:chExt cx="0" cy="0"/>
        </a:xfrm>
      </p:grpSpPr>
      <p:sp>
        <p:nvSpPr>
          <p:cNvPr id="5" name="TextBox 4"/>
          <p:cNvSpPr txBox="1"/>
          <p:nvPr/>
        </p:nvSpPr>
        <p:spPr>
          <a:xfrm>
            <a:off x="3224760" y="2339162"/>
            <a:ext cx="5860900" cy="830997"/>
          </a:xfrm>
          <a:prstGeom prst="rect">
            <a:avLst/>
          </a:prstGeom>
          <a:noFill/>
        </p:spPr>
        <p:txBody>
          <a:bodyPr wrap="none" rtlCol="0">
            <a:spAutoFit/>
          </a:bodyPr>
          <a:lstStyle/>
          <a:p>
            <a:pPr algn="ctr"/>
            <a:r>
              <a:rPr lang="en-US" sz="4800" dirty="0">
                <a:latin typeface="Adobe Caslon Pro" charset="0"/>
                <a:ea typeface="Adobe Caslon Pro" charset="0"/>
                <a:cs typeface="Adobe Caslon Pro" charset="0"/>
              </a:rPr>
              <a:t>INCLUDE IMAGES</a:t>
            </a:r>
          </a:p>
        </p:txBody>
      </p:sp>
    </p:spTree>
    <p:extLst>
      <p:ext uri="{BB962C8B-B14F-4D97-AF65-F5344CB8AC3E}">
        <p14:creationId xmlns:p14="http://schemas.microsoft.com/office/powerpoint/2010/main" val="9475195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IMG_6432.png"/>
          <p:cNvPicPr>
            <a:picLocks noGrp="1" noChangeAspect="1"/>
          </p:cNvPicPr>
          <p:nvPr>
            <p:ph idx="1"/>
          </p:nvPr>
        </p:nvPicPr>
        <p:blipFill rotWithShape="1">
          <a:blip r:embed="rId3">
            <a:extLst>
              <a:ext uri="{28A0092B-C50C-407E-A947-70E740481C1C}">
                <a14:useLocalDpi xmlns:a14="http://schemas.microsoft.com/office/drawing/2010/main" val="0"/>
              </a:ext>
            </a:extLst>
          </a:blip>
          <a:srcRect l="6947" t="18469" r="6335" b="41508"/>
          <a:stretch/>
        </p:blipFill>
        <p:spPr>
          <a:xfrm>
            <a:off x="479840" y="0"/>
            <a:ext cx="11102561" cy="6835646"/>
          </a:xfrm>
        </p:spPr>
      </p:pic>
    </p:spTree>
    <p:extLst>
      <p:ext uri="{BB962C8B-B14F-4D97-AF65-F5344CB8AC3E}">
        <p14:creationId xmlns:p14="http://schemas.microsoft.com/office/powerpoint/2010/main" val="36157541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FFFACE"/>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27335" y="136381"/>
            <a:ext cx="4859866" cy="6426002"/>
          </a:xfrm>
          <a:prstGeom prst="rect">
            <a:avLst/>
          </a:prstGeom>
        </p:spPr>
      </p:pic>
      <p:sp>
        <p:nvSpPr>
          <p:cNvPr id="4" name="TextBox 3"/>
          <p:cNvSpPr txBox="1"/>
          <p:nvPr/>
        </p:nvSpPr>
        <p:spPr>
          <a:xfrm>
            <a:off x="1259251" y="2305296"/>
            <a:ext cx="4915128" cy="1569660"/>
          </a:xfrm>
          <a:prstGeom prst="rect">
            <a:avLst/>
          </a:prstGeom>
          <a:noFill/>
        </p:spPr>
        <p:txBody>
          <a:bodyPr wrap="none" rtlCol="0">
            <a:spAutoFit/>
          </a:bodyPr>
          <a:lstStyle/>
          <a:p>
            <a:pPr algn="ctr"/>
            <a:r>
              <a:rPr lang="en-US" sz="4800" dirty="0">
                <a:latin typeface="Adobe Caslon Pro" charset="0"/>
                <a:ea typeface="Adobe Caslon Pro" charset="0"/>
                <a:cs typeface="Adobe Caslon Pro" charset="0"/>
              </a:rPr>
              <a:t>WRITE ABOUT </a:t>
            </a:r>
          </a:p>
          <a:p>
            <a:pPr algn="ctr"/>
            <a:r>
              <a:rPr lang="en-US" sz="4800" dirty="0">
                <a:latin typeface="Adobe Caslon Pro" charset="0"/>
                <a:ea typeface="Adobe Caslon Pro" charset="0"/>
                <a:cs typeface="Adobe Caslon Pro" charset="0"/>
              </a:rPr>
              <a:t>YOUR IMAGES</a:t>
            </a:r>
          </a:p>
        </p:txBody>
      </p:sp>
    </p:spTree>
    <p:extLst>
      <p:ext uri="{BB962C8B-B14F-4D97-AF65-F5344CB8AC3E}">
        <p14:creationId xmlns:p14="http://schemas.microsoft.com/office/powerpoint/2010/main" val="59776087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FFFACE"/>
        </a:solidFill>
        <a:effectLst/>
      </p:bgPr>
    </p:bg>
    <p:spTree>
      <p:nvGrpSpPr>
        <p:cNvPr id="1" name=""/>
        <p:cNvGrpSpPr/>
        <p:nvPr/>
      </p:nvGrpSpPr>
      <p:grpSpPr>
        <a:xfrm>
          <a:off x="0" y="0"/>
          <a:ext cx="0" cy="0"/>
          <a:chOff x="0" y="0"/>
          <a:chExt cx="0" cy="0"/>
        </a:xfrm>
      </p:grpSpPr>
      <p:sp>
        <p:nvSpPr>
          <p:cNvPr id="3" name="TextBox 2"/>
          <p:cNvSpPr txBox="1"/>
          <p:nvPr/>
        </p:nvSpPr>
        <p:spPr>
          <a:xfrm>
            <a:off x="877693" y="206687"/>
            <a:ext cx="2798957" cy="1477328"/>
          </a:xfrm>
          <a:prstGeom prst="rect">
            <a:avLst/>
          </a:prstGeom>
          <a:noFill/>
        </p:spPr>
        <p:txBody>
          <a:bodyPr wrap="square" rtlCol="0">
            <a:spAutoFit/>
          </a:bodyPr>
          <a:lstStyle/>
          <a:p>
            <a:r>
              <a:rPr lang="en-US" dirty="0"/>
              <a:t>Judith Williamson</a:t>
            </a:r>
          </a:p>
          <a:p>
            <a:r>
              <a:rPr lang="en-US" b="1" dirty="0"/>
              <a:t>Decoding Advertisements: Ideology and Meaning in Advertising (2010)</a:t>
            </a:r>
          </a:p>
          <a:p>
            <a:endParaRPr lang="en-US"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79949" y="365125"/>
            <a:ext cx="4584700" cy="6235700"/>
          </a:xfrm>
          <a:prstGeom prst="rect">
            <a:avLst/>
          </a:prstGeom>
        </p:spPr>
      </p:pic>
      <p:pic>
        <p:nvPicPr>
          <p:cNvPr id="8" name="Content Placeholder 7"/>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719528" y="1567139"/>
            <a:ext cx="6146905" cy="5033686"/>
          </a:xfrm>
        </p:spPr>
      </p:pic>
    </p:spTree>
    <p:extLst>
      <p:ext uri="{BB962C8B-B14F-4D97-AF65-F5344CB8AC3E}">
        <p14:creationId xmlns:p14="http://schemas.microsoft.com/office/powerpoint/2010/main" val="125401133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FFFACE"/>
        </a:solidFill>
        <a:effectLst/>
      </p:bgPr>
    </p:bg>
    <p:spTree>
      <p:nvGrpSpPr>
        <p:cNvPr id="1" name=""/>
        <p:cNvGrpSpPr/>
        <p:nvPr/>
      </p:nvGrpSpPr>
      <p:grpSpPr>
        <a:xfrm>
          <a:off x="0" y="0"/>
          <a:ext cx="0" cy="0"/>
          <a:chOff x="0" y="0"/>
          <a:chExt cx="0" cy="0"/>
        </a:xfrm>
      </p:grpSpPr>
      <p:sp>
        <p:nvSpPr>
          <p:cNvPr id="4" name="TextBox 3"/>
          <p:cNvSpPr txBox="1"/>
          <p:nvPr/>
        </p:nvSpPr>
        <p:spPr>
          <a:xfrm>
            <a:off x="1259251" y="2305296"/>
            <a:ext cx="4915128" cy="2308324"/>
          </a:xfrm>
          <a:prstGeom prst="rect">
            <a:avLst/>
          </a:prstGeom>
          <a:noFill/>
        </p:spPr>
        <p:txBody>
          <a:bodyPr wrap="none" rtlCol="0">
            <a:spAutoFit/>
          </a:bodyPr>
          <a:lstStyle/>
          <a:p>
            <a:pPr algn="ctr"/>
            <a:r>
              <a:rPr lang="en-US" sz="4800" dirty="0">
                <a:latin typeface="Adobe Caslon Pro" charset="0"/>
                <a:ea typeface="Adobe Caslon Pro" charset="0"/>
                <a:cs typeface="Adobe Caslon Pro" charset="0"/>
              </a:rPr>
              <a:t>WRITE ABOUT </a:t>
            </a:r>
          </a:p>
          <a:p>
            <a:pPr algn="ctr"/>
            <a:r>
              <a:rPr lang="en-US" sz="4800" dirty="0">
                <a:latin typeface="Adobe Caslon Pro" charset="0"/>
                <a:ea typeface="Adobe Caslon Pro" charset="0"/>
                <a:cs typeface="Adobe Caslon Pro" charset="0"/>
              </a:rPr>
              <a:t>YOUR IMAGES</a:t>
            </a:r>
          </a:p>
          <a:p>
            <a:pPr algn="ctr"/>
            <a:r>
              <a:rPr lang="en-US" sz="4800" dirty="0">
                <a:latin typeface="Adobe Caslon Pro" charset="0"/>
                <a:ea typeface="Adobe Caslon Pro" charset="0"/>
                <a:cs typeface="Adobe Caslon Pro" charset="0"/>
              </a:rPr>
              <a:t>(student example)</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52540" y="0"/>
            <a:ext cx="5016500" cy="6858000"/>
          </a:xfrm>
          <a:prstGeom prst="rect">
            <a:avLst/>
          </a:prstGeom>
        </p:spPr>
      </p:pic>
    </p:spTree>
    <p:extLst>
      <p:ext uri="{BB962C8B-B14F-4D97-AF65-F5344CB8AC3E}">
        <p14:creationId xmlns:p14="http://schemas.microsoft.com/office/powerpoint/2010/main" val="189332844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FFFACE"/>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14120" y="0"/>
            <a:ext cx="4823340" cy="6858000"/>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20340" y="558800"/>
            <a:ext cx="5029200" cy="5740400"/>
          </a:xfrm>
          <a:prstGeom prst="rect">
            <a:avLst/>
          </a:prstGeom>
        </p:spPr>
      </p:pic>
    </p:spTree>
    <p:extLst>
      <p:ext uri="{BB962C8B-B14F-4D97-AF65-F5344CB8AC3E}">
        <p14:creationId xmlns:p14="http://schemas.microsoft.com/office/powerpoint/2010/main" val="8400174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FFFACE"/>
        </a:solid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55860" y="558800"/>
            <a:ext cx="5029200" cy="5740400"/>
          </a:xfrm>
          <a:prstGeom prst="rect">
            <a:avLst/>
          </a:prstGeom>
        </p:spPr>
      </p:pic>
      <p:sp>
        <p:nvSpPr>
          <p:cNvPr id="2" name="TextBox 1"/>
          <p:cNvSpPr txBox="1"/>
          <p:nvPr/>
        </p:nvSpPr>
        <p:spPr>
          <a:xfrm>
            <a:off x="6606540" y="2491740"/>
            <a:ext cx="3875356" cy="369332"/>
          </a:xfrm>
          <a:prstGeom prst="rect">
            <a:avLst/>
          </a:prstGeom>
          <a:noFill/>
        </p:spPr>
        <p:txBody>
          <a:bodyPr wrap="none" rtlCol="0">
            <a:spAutoFit/>
          </a:bodyPr>
          <a:lstStyle/>
          <a:p>
            <a:r>
              <a:rPr lang="en-US" dirty="0"/>
              <a:t>What do you think about this example?</a:t>
            </a:r>
          </a:p>
        </p:txBody>
      </p:sp>
    </p:spTree>
    <p:extLst>
      <p:ext uri="{BB962C8B-B14F-4D97-AF65-F5344CB8AC3E}">
        <p14:creationId xmlns:p14="http://schemas.microsoft.com/office/powerpoint/2010/main" val="157913004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IMG_6429.png"/>
          <p:cNvPicPr>
            <a:picLocks noGrp="1" noChangeAspect="1"/>
          </p:cNvPicPr>
          <p:nvPr>
            <p:ph idx="1"/>
          </p:nvPr>
        </p:nvPicPr>
        <p:blipFill rotWithShape="1">
          <a:blip r:embed="rId3">
            <a:extLst>
              <a:ext uri="{28A0092B-C50C-407E-A947-70E740481C1C}">
                <a14:useLocalDpi xmlns:a14="http://schemas.microsoft.com/office/drawing/2010/main" val="0"/>
              </a:ext>
            </a:extLst>
          </a:blip>
          <a:srcRect l="9898" t="34540" r="10208" b="38840"/>
          <a:stretch/>
        </p:blipFill>
        <p:spPr>
          <a:xfrm>
            <a:off x="0" y="874493"/>
            <a:ext cx="12366728" cy="5496812"/>
          </a:xfrm>
        </p:spPr>
      </p:pic>
    </p:spTree>
    <p:extLst>
      <p:ext uri="{BB962C8B-B14F-4D97-AF65-F5344CB8AC3E}">
        <p14:creationId xmlns:p14="http://schemas.microsoft.com/office/powerpoint/2010/main" val="112610805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FFFACE"/>
        </a:solidFill>
        <a:effectLst/>
      </p:bgPr>
    </p:bg>
    <p:spTree>
      <p:nvGrpSpPr>
        <p:cNvPr id="1" name=""/>
        <p:cNvGrpSpPr/>
        <p:nvPr/>
      </p:nvGrpSpPr>
      <p:grpSpPr>
        <a:xfrm>
          <a:off x="0" y="0"/>
          <a:ext cx="0" cy="0"/>
          <a:chOff x="0" y="0"/>
          <a:chExt cx="0" cy="0"/>
        </a:xfrm>
      </p:grpSpPr>
      <p:sp>
        <p:nvSpPr>
          <p:cNvPr id="5" name="TextBox 4"/>
          <p:cNvSpPr txBox="1"/>
          <p:nvPr/>
        </p:nvSpPr>
        <p:spPr>
          <a:xfrm>
            <a:off x="1091165" y="2339162"/>
            <a:ext cx="10128094" cy="3046988"/>
          </a:xfrm>
          <a:prstGeom prst="rect">
            <a:avLst/>
          </a:prstGeom>
          <a:noFill/>
        </p:spPr>
        <p:txBody>
          <a:bodyPr wrap="none" rtlCol="0">
            <a:spAutoFit/>
          </a:bodyPr>
          <a:lstStyle/>
          <a:p>
            <a:pPr algn="ctr"/>
            <a:r>
              <a:rPr lang="en-US" sz="4800" dirty="0">
                <a:latin typeface="Adobe Caslon Pro" charset="0"/>
                <a:ea typeface="Adobe Caslon Pro" charset="0"/>
                <a:cs typeface="Adobe Caslon Pro" charset="0"/>
              </a:rPr>
              <a:t>DO SOMETHING INTERESTING </a:t>
            </a:r>
          </a:p>
          <a:p>
            <a:pPr algn="ctr"/>
            <a:r>
              <a:rPr lang="en-US" sz="4800" dirty="0">
                <a:latin typeface="Adobe Caslon Pro" charset="0"/>
                <a:ea typeface="Adobe Caslon Pro" charset="0"/>
                <a:cs typeface="Adobe Caslon Pro" charset="0"/>
              </a:rPr>
              <a:t>AND IMAGINATIVE </a:t>
            </a:r>
          </a:p>
          <a:p>
            <a:pPr algn="ctr"/>
            <a:r>
              <a:rPr lang="en-US" sz="4800" dirty="0">
                <a:latin typeface="Adobe Caslon Pro" charset="0"/>
                <a:ea typeface="Adobe Caslon Pro" charset="0"/>
                <a:cs typeface="Adobe Caslon Pro" charset="0"/>
              </a:rPr>
              <a:t>WITH THE BRIEF!</a:t>
            </a:r>
          </a:p>
          <a:p>
            <a:pPr algn="ctr"/>
            <a:endParaRPr lang="en-US" sz="4800" dirty="0">
              <a:latin typeface="Adobe Caslon Pro" charset="0"/>
              <a:ea typeface="Adobe Caslon Pro" charset="0"/>
              <a:cs typeface="Adobe Caslon Pro" charset="0"/>
            </a:endParaRPr>
          </a:p>
        </p:txBody>
      </p:sp>
    </p:spTree>
    <p:extLst>
      <p:ext uri="{BB962C8B-B14F-4D97-AF65-F5344CB8AC3E}">
        <p14:creationId xmlns:p14="http://schemas.microsoft.com/office/powerpoint/2010/main" val="165808545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FFFACE"/>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33700" y="381000"/>
            <a:ext cx="6324600" cy="6083300"/>
          </a:xfrm>
          <a:prstGeom prst="rect">
            <a:avLst/>
          </a:prstGeom>
        </p:spPr>
      </p:pic>
      <p:sp>
        <p:nvSpPr>
          <p:cNvPr id="3" name="TextBox 2"/>
          <p:cNvSpPr txBox="1"/>
          <p:nvPr/>
        </p:nvSpPr>
        <p:spPr>
          <a:xfrm>
            <a:off x="792480" y="2351782"/>
            <a:ext cx="2278380" cy="1569660"/>
          </a:xfrm>
          <a:prstGeom prst="rect">
            <a:avLst/>
          </a:prstGeom>
          <a:noFill/>
        </p:spPr>
        <p:txBody>
          <a:bodyPr wrap="square" rtlCol="0">
            <a:spAutoFit/>
          </a:bodyPr>
          <a:lstStyle/>
          <a:p>
            <a:r>
              <a:rPr lang="en-US" sz="3200" dirty="0"/>
              <a:t>Manifesto statements</a:t>
            </a:r>
          </a:p>
          <a:p>
            <a:r>
              <a:rPr lang="en-US" sz="3200" dirty="0"/>
              <a:t>(Sample)  </a:t>
            </a:r>
          </a:p>
        </p:txBody>
      </p:sp>
    </p:spTree>
    <p:extLst>
      <p:ext uri="{BB962C8B-B14F-4D97-AF65-F5344CB8AC3E}">
        <p14:creationId xmlns:p14="http://schemas.microsoft.com/office/powerpoint/2010/main" val="190896303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FFFACE"/>
        </a:solidFill>
        <a:effectLst/>
      </p:bgPr>
    </p:bg>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97580" y="0"/>
            <a:ext cx="8286750" cy="6858000"/>
          </a:xfrm>
          <a:prstGeom prst="rect">
            <a:avLst/>
          </a:prstGeom>
        </p:spPr>
      </p:pic>
      <p:sp>
        <p:nvSpPr>
          <p:cNvPr id="9" name="TextBox 8"/>
          <p:cNvSpPr txBox="1"/>
          <p:nvPr/>
        </p:nvSpPr>
        <p:spPr>
          <a:xfrm>
            <a:off x="792480" y="2351782"/>
            <a:ext cx="2278380" cy="1569660"/>
          </a:xfrm>
          <a:prstGeom prst="rect">
            <a:avLst/>
          </a:prstGeom>
          <a:noFill/>
        </p:spPr>
        <p:txBody>
          <a:bodyPr wrap="square" rtlCol="0">
            <a:spAutoFit/>
          </a:bodyPr>
          <a:lstStyle/>
          <a:p>
            <a:r>
              <a:rPr lang="en-US" sz="3200" dirty="0"/>
              <a:t>Manifesto statements</a:t>
            </a:r>
          </a:p>
          <a:p>
            <a:r>
              <a:rPr lang="en-US" sz="3200" dirty="0"/>
              <a:t>(Student)  </a:t>
            </a:r>
          </a:p>
        </p:txBody>
      </p:sp>
      <p:sp>
        <p:nvSpPr>
          <p:cNvPr id="4" name="Oval 3">
            <a:extLst>
              <a:ext uri="{FF2B5EF4-FFF2-40B4-BE49-F238E27FC236}">
                <a16:creationId xmlns:a16="http://schemas.microsoft.com/office/drawing/2014/main" id="{74FB4ECD-8CED-2D44-8736-53DFF1BB2D32}"/>
              </a:ext>
            </a:extLst>
          </p:cNvPr>
          <p:cNvSpPr/>
          <p:nvPr/>
        </p:nvSpPr>
        <p:spPr>
          <a:xfrm rot="16200000">
            <a:off x="797930" y="2718467"/>
            <a:ext cx="7113028" cy="1166038"/>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86799620-46F5-CC45-8EF2-6288BBEA4AED}"/>
              </a:ext>
            </a:extLst>
          </p:cNvPr>
          <p:cNvSpPr/>
          <p:nvPr/>
        </p:nvSpPr>
        <p:spPr>
          <a:xfrm>
            <a:off x="0" y="0"/>
            <a:ext cx="3497580" cy="6858000"/>
          </a:xfrm>
          <a:prstGeom prst="rect">
            <a:avLst/>
          </a:prstGeom>
          <a:solidFill>
            <a:srgbClr val="FFFA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Oval Callout 6">
            <a:extLst>
              <a:ext uri="{FF2B5EF4-FFF2-40B4-BE49-F238E27FC236}">
                <a16:creationId xmlns:a16="http://schemas.microsoft.com/office/drawing/2014/main" id="{735EF7DB-B054-F849-B38C-417F24CFCE71}"/>
              </a:ext>
            </a:extLst>
          </p:cNvPr>
          <p:cNvSpPr/>
          <p:nvPr/>
        </p:nvSpPr>
        <p:spPr>
          <a:xfrm>
            <a:off x="5546035" y="1073427"/>
            <a:ext cx="6512139" cy="4448577"/>
          </a:xfrm>
          <a:prstGeom prst="wedgeEllipseCallout">
            <a:avLst>
              <a:gd name="adj1" fmla="val -90734"/>
              <a:gd name="adj2" fmla="val -4862"/>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solidFill>
                  <a:schemeClr val="tx1">
                    <a:lumMod val="95000"/>
                    <a:lumOff val="5000"/>
                  </a:schemeClr>
                </a:solidFill>
                <a:latin typeface="Chalkboard SE" panose="03050602040202020205" pitchFamily="66" charset="77"/>
              </a:rPr>
              <a:t>You were given free reign with your manifesto you could do anything … The manifesto statements did not count and were not under the same rules as the main text. </a:t>
            </a:r>
          </a:p>
          <a:p>
            <a:pPr algn="ctr"/>
            <a:endParaRPr lang="en-US" sz="2400" dirty="0">
              <a:solidFill>
                <a:schemeClr val="tx1">
                  <a:lumMod val="95000"/>
                  <a:lumOff val="5000"/>
                </a:schemeClr>
              </a:solidFill>
              <a:latin typeface="Chalkboard SE" panose="03050602040202020205" pitchFamily="66" charset="77"/>
            </a:endParaRPr>
          </a:p>
        </p:txBody>
      </p:sp>
      <p:sp>
        <p:nvSpPr>
          <p:cNvPr id="10" name="TextBox 9">
            <a:extLst>
              <a:ext uri="{FF2B5EF4-FFF2-40B4-BE49-F238E27FC236}">
                <a16:creationId xmlns:a16="http://schemas.microsoft.com/office/drawing/2014/main" id="{8E1025E2-E066-064B-BA1C-6BAADF75B365}"/>
              </a:ext>
            </a:extLst>
          </p:cNvPr>
          <p:cNvSpPr txBox="1"/>
          <p:nvPr/>
        </p:nvSpPr>
        <p:spPr>
          <a:xfrm>
            <a:off x="338780" y="1053549"/>
            <a:ext cx="2945440" cy="5078313"/>
          </a:xfrm>
          <a:prstGeom prst="rect">
            <a:avLst/>
          </a:prstGeom>
          <a:noFill/>
        </p:spPr>
        <p:txBody>
          <a:bodyPr wrap="square" rtlCol="0">
            <a:spAutoFit/>
          </a:bodyPr>
          <a:lstStyle/>
          <a:p>
            <a:r>
              <a:rPr lang="en-US" sz="4000" dirty="0"/>
              <a:t>Were you all </a:t>
            </a:r>
            <a:r>
              <a:rPr lang="en-US" sz="4000" dirty="0">
                <a:solidFill>
                  <a:srgbClr val="FF0000"/>
                </a:solidFill>
              </a:rPr>
              <a:t>I, I, I, I, </a:t>
            </a:r>
            <a:r>
              <a:rPr lang="en-US" sz="3200" dirty="0"/>
              <a:t>or did you write your manifesto like this, but branch off into more referenced ideas in your paragraphs?</a:t>
            </a:r>
          </a:p>
          <a:p>
            <a:endParaRPr lang="en-US" sz="2000" dirty="0"/>
          </a:p>
        </p:txBody>
      </p:sp>
    </p:spTree>
    <p:extLst>
      <p:ext uri="{BB962C8B-B14F-4D97-AF65-F5344CB8AC3E}">
        <p14:creationId xmlns:p14="http://schemas.microsoft.com/office/powerpoint/2010/main" val="15300549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dissolv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1"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dissolv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grpId="0" nodeType="clickEffect">
                                  <p:stCondLst>
                                    <p:cond delay="0"/>
                                  </p:stCondLst>
                                  <p:childTnLst>
                                    <p:set>
                                      <p:cBhvr>
                                        <p:cTn id="25"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5" grpId="1" animBg="1"/>
      <p:bldP spid="7" grpId="0" animBg="1"/>
      <p:bldP spid="10"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IMG_6431.png"/>
          <p:cNvPicPr>
            <a:picLocks noGrp="1" noChangeAspect="1"/>
          </p:cNvPicPr>
          <p:nvPr>
            <p:ph idx="1"/>
          </p:nvPr>
        </p:nvPicPr>
        <p:blipFill rotWithShape="1">
          <a:blip r:embed="rId3">
            <a:extLst>
              <a:ext uri="{28A0092B-C50C-407E-A947-70E740481C1C}">
                <a14:useLocalDpi xmlns:a14="http://schemas.microsoft.com/office/drawing/2010/main" val="0"/>
              </a:ext>
            </a:extLst>
          </a:blip>
          <a:srcRect l="-1234" t="20309" r="-212" b="23106"/>
          <a:stretch/>
        </p:blipFill>
        <p:spPr>
          <a:xfrm>
            <a:off x="1498845" y="1"/>
            <a:ext cx="9129836" cy="6793443"/>
          </a:xfrm>
        </p:spPr>
      </p:pic>
    </p:spTree>
    <p:extLst>
      <p:ext uri="{BB962C8B-B14F-4D97-AF65-F5344CB8AC3E}">
        <p14:creationId xmlns:p14="http://schemas.microsoft.com/office/powerpoint/2010/main" val="267933531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FFFACE"/>
        </a:solidFill>
        <a:effectLst/>
      </p:bgPr>
    </p:bg>
    <p:spTree>
      <p:nvGrpSpPr>
        <p:cNvPr id="1" name=""/>
        <p:cNvGrpSpPr/>
        <p:nvPr/>
      </p:nvGrpSpPr>
      <p:grpSpPr>
        <a:xfrm>
          <a:off x="0" y="0"/>
          <a:ext cx="0" cy="0"/>
          <a:chOff x="0" y="0"/>
          <a:chExt cx="0" cy="0"/>
        </a:xfrm>
      </p:grpSpPr>
      <p:sp>
        <p:nvSpPr>
          <p:cNvPr id="2" name="Rectangle 1"/>
          <p:cNvSpPr/>
          <p:nvPr/>
        </p:nvSpPr>
        <p:spPr>
          <a:xfrm>
            <a:off x="418454" y="446687"/>
            <a:ext cx="11453248" cy="5078313"/>
          </a:xfrm>
          <a:prstGeom prst="rect">
            <a:avLst/>
          </a:prstGeom>
        </p:spPr>
        <p:txBody>
          <a:bodyPr wrap="square">
            <a:spAutoFit/>
          </a:bodyPr>
          <a:lstStyle/>
          <a:p>
            <a:r>
              <a:rPr lang="en-US" sz="3600" dirty="0"/>
              <a:t>Jon’s Task</a:t>
            </a:r>
          </a:p>
          <a:p>
            <a:pPr marL="457200" indent="-228600"/>
            <a:r>
              <a:rPr lang="en-US" sz="3600" dirty="0"/>
              <a:t>•       Some students did not attempt to articulate how their practice informed their thinking.</a:t>
            </a:r>
          </a:p>
          <a:p>
            <a:pPr marL="457200" indent="-228600"/>
            <a:r>
              <a:rPr lang="en-US" sz="3600" dirty="0"/>
              <a:t>•       Some students did not use scholarly research to substantiate their views.</a:t>
            </a:r>
          </a:p>
          <a:p>
            <a:pPr marL="800100" indent="-571500">
              <a:buFont typeface="Arial" panose="020B0604020202020204" pitchFamily="34" charset="0"/>
              <a:buChar char="•"/>
            </a:pPr>
            <a:r>
              <a:rPr lang="en-US" sz="3600" dirty="0"/>
              <a:t>Some students overused ‘I’, ’I believe’, ‘I feel’, ‘I think’ etc. </a:t>
            </a:r>
            <a:r>
              <a:rPr lang="en-US" sz="3600" b="1" dirty="0"/>
              <a:t>Independent learning task: </a:t>
            </a:r>
            <a:r>
              <a:rPr lang="en-US" sz="3600" dirty="0"/>
              <a:t>If you did this download your work and try rewriting without “I”. What happens to the writing when you remove it?  </a:t>
            </a:r>
            <a:endParaRPr lang="en-US" sz="3600" b="0" i="0" dirty="0">
              <a:effectLst/>
            </a:endParaRPr>
          </a:p>
        </p:txBody>
      </p:sp>
    </p:spTree>
    <p:extLst>
      <p:ext uri="{BB962C8B-B14F-4D97-AF65-F5344CB8AC3E}">
        <p14:creationId xmlns:p14="http://schemas.microsoft.com/office/powerpoint/2010/main" val="176765405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FFFACE"/>
        </a:solidFill>
        <a:effectLst/>
      </p:bgPr>
    </p:bg>
    <p:spTree>
      <p:nvGrpSpPr>
        <p:cNvPr id="1" name=""/>
        <p:cNvGrpSpPr/>
        <p:nvPr/>
      </p:nvGrpSpPr>
      <p:grpSpPr>
        <a:xfrm>
          <a:off x="0" y="0"/>
          <a:ext cx="0" cy="0"/>
          <a:chOff x="0" y="0"/>
          <a:chExt cx="0" cy="0"/>
        </a:xfrm>
      </p:grpSpPr>
      <p:sp>
        <p:nvSpPr>
          <p:cNvPr id="5" name="TextBox 4"/>
          <p:cNvSpPr txBox="1"/>
          <p:nvPr/>
        </p:nvSpPr>
        <p:spPr>
          <a:xfrm>
            <a:off x="437273" y="808074"/>
            <a:ext cx="11130951" cy="6370975"/>
          </a:xfrm>
          <a:prstGeom prst="rect">
            <a:avLst/>
          </a:prstGeom>
          <a:noFill/>
        </p:spPr>
        <p:txBody>
          <a:bodyPr wrap="square" rtlCol="0">
            <a:spAutoFit/>
          </a:bodyPr>
          <a:lstStyle/>
          <a:p>
            <a:pPr algn="ctr"/>
            <a:r>
              <a:rPr lang="en-US" sz="3600" dirty="0">
                <a:latin typeface="Adobe Caslon Pro" charset="0"/>
                <a:ea typeface="Adobe Caslon Pro" charset="0"/>
                <a:cs typeface="Adobe Caslon Pro" charset="0"/>
              </a:rPr>
              <a:t>0 </a:t>
            </a:r>
            <a:r>
              <a:rPr lang="mr-IN" sz="3600" dirty="0">
                <a:latin typeface="Adobe Caslon Pro" charset="0"/>
                <a:ea typeface="Adobe Caslon Pro" charset="0"/>
                <a:cs typeface="Adobe Caslon Pro" charset="0"/>
              </a:rPr>
              <a:t>–</a:t>
            </a:r>
            <a:r>
              <a:rPr lang="en-US" sz="3600" dirty="0">
                <a:latin typeface="Adobe Caslon Pro" charset="0"/>
                <a:ea typeface="Adobe Caslon Pro" charset="0"/>
                <a:cs typeface="Adobe Caslon Pro" charset="0"/>
              </a:rPr>
              <a:t> 39% (Fail)</a:t>
            </a:r>
          </a:p>
          <a:p>
            <a:pPr algn="ctr"/>
            <a:endParaRPr lang="en-US" sz="3600" dirty="0">
              <a:latin typeface="Adobe Caslon Pro" charset="0"/>
              <a:ea typeface="Adobe Caslon Pro" charset="0"/>
              <a:cs typeface="Adobe Caslon Pro" charset="0"/>
            </a:endParaRPr>
          </a:p>
          <a:p>
            <a:pPr marL="571500" indent="-571500" algn="ctr">
              <a:buFont typeface="Arial" charset="0"/>
              <a:buChar char="•"/>
            </a:pPr>
            <a:r>
              <a:rPr lang="en-US" sz="3600" dirty="0">
                <a:latin typeface="Adobe Caslon Pro" charset="0"/>
                <a:ea typeface="Adobe Caslon Pro" charset="0"/>
                <a:cs typeface="Adobe Caslon Pro" charset="0"/>
              </a:rPr>
              <a:t>Did not answer the question</a:t>
            </a:r>
          </a:p>
          <a:p>
            <a:pPr marL="571500" indent="-571500" algn="ctr">
              <a:buFont typeface="Arial" charset="0"/>
              <a:buChar char="•"/>
            </a:pPr>
            <a:r>
              <a:rPr lang="en-US" sz="3600" dirty="0">
                <a:latin typeface="Adobe Caslon Pro" charset="0"/>
                <a:ea typeface="Adobe Caslon Pro" charset="0"/>
                <a:cs typeface="Adobe Caslon Pro" charset="0"/>
              </a:rPr>
              <a:t> The task was incomplete/ didn’t meet the word count</a:t>
            </a:r>
          </a:p>
          <a:p>
            <a:pPr marL="571500" indent="-571500" algn="ctr">
              <a:buFont typeface="Arial" charset="0"/>
              <a:buChar char="•"/>
            </a:pPr>
            <a:r>
              <a:rPr lang="en-US" sz="3600" dirty="0">
                <a:latin typeface="Adobe Caslon Pro" charset="0"/>
                <a:ea typeface="Adobe Caslon Pro" charset="0"/>
                <a:cs typeface="Adobe Caslon Pro" charset="0"/>
              </a:rPr>
              <a:t>Presentation was poor - not double line spaced, referenced or with a bibliography</a:t>
            </a:r>
          </a:p>
          <a:p>
            <a:pPr marL="571500" indent="-571500" algn="ctr">
              <a:buFont typeface="Arial" charset="0"/>
              <a:buChar char="•"/>
            </a:pPr>
            <a:r>
              <a:rPr lang="en-US" sz="3600" dirty="0">
                <a:latin typeface="Adobe Caslon Pro" charset="0"/>
                <a:ea typeface="Adobe Caslon Pro" charset="0"/>
                <a:cs typeface="Adobe Caslon Pro" charset="0"/>
              </a:rPr>
              <a:t> Research was poor (or non existent)</a:t>
            </a:r>
          </a:p>
          <a:p>
            <a:pPr marL="571500" indent="-571500" algn="ctr">
              <a:buFont typeface="Arial" charset="0"/>
              <a:buChar char="•"/>
            </a:pPr>
            <a:r>
              <a:rPr lang="en-US" sz="3600" dirty="0">
                <a:latin typeface="Adobe Caslon Pro" charset="0"/>
                <a:ea typeface="Adobe Caslon Pro" charset="0"/>
                <a:cs typeface="Adobe Caslon Pro" charset="0"/>
              </a:rPr>
              <a:t>Tone of the text was far too descriptive</a:t>
            </a:r>
          </a:p>
          <a:p>
            <a:pPr marL="571500" indent="-571500" algn="ctr">
              <a:buFont typeface="Arial" charset="0"/>
              <a:buChar char="•"/>
            </a:pPr>
            <a:r>
              <a:rPr lang="en-US" sz="3600" dirty="0" err="1">
                <a:latin typeface="Adobe Caslon Pro" charset="0"/>
                <a:ea typeface="Adobe Caslon Pro" charset="0"/>
                <a:cs typeface="Adobe Caslon Pro" charset="0"/>
              </a:rPr>
              <a:t>Generalisations</a:t>
            </a:r>
            <a:r>
              <a:rPr lang="en-US" sz="3600" dirty="0">
                <a:latin typeface="Adobe Caslon Pro" charset="0"/>
                <a:ea typeface="Adobe Caslon Pro" charset="0"/>
                <a:cs typeface="Adobe Caslon Pro" charset="0"/>
              </a:rPr>
              <a:t> without substantiation </a:t>
            </a:r>
          </a:p>
          <a:p>
            <a:pPr marL="571500" indent="-571500" algn="ctr">
              <a:buFont typeface="Arial" charset="0"/>
              <a:buChar char="•"/>
            </a:pPr>
            <a:endParaRPr lang="en-US" sz="3600" dirty="0">
              <a:latin typeface="Adobe Caslon Pro" charset="0"/>
              <a:ea typeface="Adobe Caslon Pro" charset="0"/>
              <a:cs typeface="Adobe Caslon Pro" charset="0"/>
            </a:endParaRPr>
          </a:p>
          <a:p>
            <a:pPr algn="ctr"/>
            <a:endParaRPr lang="en-US" sz="4800" dirty="0">
              <a:latin typeface="Adobe Caslon Pro" charset="0"/>
              <a:ea typeface="Adobe Caslon Pro" charset="0"/>
              <a:cs typeface="Adobe Caslon Pro" charset="0"/>
            </a:endParaRPr>
          </a:p>
        </p:txBody>
      </p:sp>
    </p:spTree>
    <p:extLst>
      <p:ext uri="{BB962C8B-B14F-4D97-AF65-F5344CB8AC3E}">
        <p14:creationId xmlns:p14="http://schemas.microsoft.com/office/powerpoint/2010/main" val="26391521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FFFACE"/>
        </a:solidFill>
        <a:effectLst/>
      </p:bgPr>
    </p:bg>
    <p:spTree>
      <p:nvGrpSpPr>
        <p:cNvPr id="1" name=""/>
        <p:cNvGrpSpPr/>
        <p:nvPr/>
      </p:nvGrpSpPr>
      <p:grpSpPr>
        <a:xfrm>
          <a:off x="0" y="0"/>
          <a:ext cx="0" cy="0"/>
          <a:chOff x="0" y="0"/>
          <a:chExt cx="0" cy="0"/>
        </a:xfrm>
      </p:grpSpPr>
      <p:sp>
        <p:nvSpPr>
          <p:cNvPr id="5" name="TextBox 4"/>
          <p:cNvSpPr txBox="1"/>
          <p:nvPr/>
        </p:nvSpPr>
        <p:spPr>
          <a:xfrm>
            <a:off x="373478" y="233916"/>
            <a:ext cx="11130951" cy="6924973"/>
          </a:xfrm>
          <a:prstGeom prst="rect">
            <a:avLst/>
          </a:prstGeom>
          <a:noFill/>
        </p:spPr>
        <p:txBody>
          <a:bodyPr wrap="square" rtlCol="0">
            <a:spAutoFit/>
          </a:bodyPr>
          <a:lstStyle/>
          <a:p>
            <a:pPr algn="ctr"/>
            <a:r>
              <a:rPr lang="en-US" sz="3600" dirty="0">
                <a:latin typeface="Adobe Caslon Pro" charset="0"/>
                <a:ea typeface="Adobe Caslon Pro" charset="0"/>
                <a:cs typeface="Adobe Caslon Pro" charset="0"/>
              </a:rPr>
              <a:t>40 </a:t>
            </a:r>
            <a:r>
              <a:rPr lang="mr-IN" sz="3600" dirty="0">
                <a:latin typeface="Adobe Caslon Pro" charset="0"/>
                <a:ea typeface="Adobe Caslon Pro" charset="0"/>
                <a:cs typeface="Adobe Caslon Pro" charset="0"/>
              </a:rPr>
              <a:t>–</a:t>
            </a:r>
            <a:r>
              <a:rPr lang="en-US" sz="3600" dirty="0">
                <a:latin typeface="Adobe Caslon Pro" charset="0"/>
                <a:ea typeface="Adobe Caslon Pro" charset="0"/>
                <a:cs typeface="Adobe Caslon Pro" charset="0"/>
              </a:rPr>
              <a:t> 49% (3</a:t>
            </a:r>
            <a:r>
              <a:rPr lang="en-US" sz="3600" baseline="30000" dirty="0">
                <a:latin typeface="Adobe Caslon Pro" charset="0"/>
                <a:ea typeface="Adobe Caslon Pro" charset="0"/>
                <a:cs typeface="Adobe Caslon Pro" charset="0"/>
              </a:rPr>
              <a:t>rd</a:t>
            </a:r>
            <a:r>
              <a:rPr lang="en-US" sz="3600" dirty="0">
                <a:latin typeface="Adobe Caslon Pro" charset="0"/>
                <a:ea typeface="Adobe Caslon Pro" charset="0"/>
                <a:cs typeface="Adobe Caslon Pro" charset="0"/>
              </a:rPr>
              <a:t>)</a:t>
            </a:r>
          </a:p>
          <a:p>
            <a:pPr algn="ctr"/>
            <a:endParaRPr lang="en-US" sz="3600" dirty="0">
              <a:latin typeface="Adobe Caslon Pro" charset="0"/>
              <a:ea typeface="Adobe Caslon Pro" charset="0"/>
              <a:cs typeface="Adobe Caslon Pro" charset="0"/>
            </a:endParaRPr>
          </a:p>
          <a:p>
            <a:pPr marL="571500" indent="-571500" algn="ctr">
              <a:buFont typeface="Arial" charset="0"/>
              <a:buChar char="•"/>
            </a:pPr>
            <a:r>
              <a:rPr lang="en-US" sz="3600" dirty="0">
                <a:latin typeface="Adobe Caslon Pro" charset="0"/>
                <a:ea typeface="Adobe Caslon Pro" charset="0"/>
                <a:cs typeface="Adobe Caslon Pro" charset="0"/>
              </a:rPr>
              <a:t>Did not answer the question / deviation from the central topic.</a:t>
            </a:r>
          </a:p>
          <a:p>
            <a:pPr marL="571500" indent="-571500" algn="ctr">
              <a:buFont typeface="Arial" charset="0"/>
              <a:buChar char="•"/>
            </a:pPr>
            <a:r>
              <a:rPr lang="en-US" sz="3600" dirty="0">
                <a:latin typeface="Adobe Caslon Pro" charset="0"/>
                <a:ea typeface="Adobe Caslon Pro" charset="0"/>
                <a:cs typeface="Adobe Caslon Pro" charset="0"/>
              </a:rPr>
              <a:t> The task was incomplete/ didn’t meet the word count</a:t>
            </a:r>
          </a:p>
          <a:p>
            <a:pPr marL="571500" indent="-571500" algn="ctr">
              <a:buFont typeface="Arial" charset="0"/>
              <a:buChar char="•"/>
            </a:pPr>
            <a:r>
              <a:rPr lang="en-US" sz="3600" dirty="0">
                <a:latin typeface="Adobe Caslon Pro" charset="0"/>
                <a:ea typeface="Adobe Caslon Pro" charset="0"/>
                <a:cs typeface="Adobe Caslon Pro" charset="0"/>
              </a:rPr>
              <a:t>Presentation was poor - not double line spaced, referenced or with a bibliography</a:t>
            </a:r>
          </a:p>
          <a:p>
            <a:pPr marL="571500" indent="-571500" algn="ctr">
              <a:buFont typeface="Arial" charset="0"/>
              <a:buChar char="•"/>
            </a:pPr>
            <a:r>
              <a:rPr lang="en-US" sz="3600" dirty="0">
                <a:latin typeface="Adobe Caslon Pro" charset="0"/>
                <a:ea typeface="Adobe Caslon Pro" charset="0"/>
                <a:cs typeface="Adobe Caslon Pro" charset="0"/>
              </a:rPr>
              <a:t> Research was poor </a:t>
            </a:r>
            <a:r>
              <a:rPr lang="mr-IN" sz="3600" dirty="0">
                <a:latin typeface="Adobe Caslon Pro" charset="0"/>
                <a:ea typeface="Adobe Caslon Pro" charset="0"/>
                <a:cs typeface="Adobe Caslon Pro" charset="0"/>
              </a:rPr>
              <a:t>–</a:t>
            </a:r>
            <a:r>
              <a:rPr lang="en-US" sz="3600" dirty="0">
                <a:latin typeface="Adobe Caslon Pro" charset="0"/>
                <a:ea typeface="Adobe Caslon Pro" charset="0"/>
                <a:cs typeface="Adobe Caslon Pro" charset="0"/>
              </a:rPr>
              <a:t> overdependence on one or two sources </a:t>
            </a:r>
            <a:r>
              <a:rPr lang="mr-IN" sz="3600" dirty="0">
                <a:latin typeface="Adobe Caslon Pro" charset="0"/>
                <a:ea typeface="Adobe Caslon Pro" charset="0"/>
                <a:cs typeface="Adobe Caslon Pro" charset="0"/>
              </a:rPr>
              <a:t>–</a:t>
            </a:r>
            <a:r>
              <a:rPr lang="en-US" sz="3600" dirty="0">
                <a:latin typeface="Adobe Caslon Pro" charset="0"/>
                <a:ea typeface="Adobe Caslon Pro" charset="0"/>
                <a:cs typeface="Adobe Caslon Pro" charset="0"/>
              </a:rPr>
              <a:t> overdependence on web sources</a:t>
            </a:r>
          </a:p>
          <a:p>
            <a:pPr marL="571500" indent="-571500" algn="ctr">
              <a:buFont typeface="Arial" charset="0"/>
              <a:buChar char="•"/>
            </a:pPr>
            <a:r>
              <a:rPr lang="en-US" sz="3600" dirty="0">
                <a:latin typeface="Adobe Caslon Pro" charset="0"/>
                <a:ea typeface="Adobe Caslon Pro" charset="0"/>
                <a:cs typeface="Adobe Caslon Pro" charset="0"/>
              </a:rPr>
              <a:t>Tone of the text was too descriptive</a:t>
            </a:r>
          </a:p>
          <a:p>
            <a:pPr marL="571500" indent="-571500" algn="ctr">
              <a:buFont typeface="Arial" charset="0"/>
              <a:buChar char="•"/>
            </a:pPr>
            <a:r>
              <a:rPr lang="en-US" sz="3600" dirty="0" err="1">
                <a:latin typeface="Adobe Caslon Pro" charset="0"/>
                <a:ea typeface="Adobe Caslon Pro" charset="0"/>
                <a:cs typeface="Adobe Caslon Pro" charset="0"/>
              </a:rPr>
              <a:t>Generalisations</a:t>
            </a:r>
            <a:r>
              <a:rPr lang="en-US" sz="3600" dirty="0">
                <a:latin typeface="Adobe Caslon Pro" charset="0"/>
                <a:ea typeface="Adobe Caslon Pro" charset="0"/>
                <a:cs typeface="Adobe Caslon Pro" charset="0"/>
              </a:rPr>
              <a:t> without substantiation </a:t>
            </a:r>
          </a:p>
          <a:p>
            <a:pPr algn="ctr"/>
            <a:endParaRPr lang="en-US" sz="4800" dirty="0">
              <a:latin typeface="Adobe Caslon Pro" charset="0"/>
              <a:ea typeface="Adobe Caslon Pro" charset="0"/>
              <a:cs typeface="Adobe Caslon Pro" charset="0"/>
            </a:endParaRPr>
          </a:p>
        </p:txBody>
      </p:sp>
    </p:spTree>
    <p:extLst>
      <p:ext uri="{BB962C8B-B14F-4D97-AF65-F5344CB8AC3E}">
        <p14:creationId xmlns:p14="http://schemas.microsoft.com/office/powerpoint/2010/main" val="108068852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FFFACE"/>
        </a:solidFill>
        <a:effectLst/>
      </p:bgPr>
    </p:bg>
    <p:spTree>
      <p:nvGrpSpPr>
        <p:cNvPr id="1" name=""/>
        <p:cNvGrpSpPr/>
        <p:nvPr/>
      </p:nvGrpSpPr>
      <p:grpSpPr>
        <a:xfrm>
          <a:off x="0" y="0"/>
          <a:ext cx="0" cy="0"/>
          <a:chOff x="0" y="0"/>
          <a:chExt cx="0" cy="0"/>
        </a:xfrm>
      </p:grpSpPr>
      <p:sp>
        <p:nvSpPr>
          <p:cNvPr id="5" name="TextBox 4"/>
          <p:cNvSpPr txBox="1"/>
          <p:nvPr/>
        </p:nvSpPr>
        <p:spPr>
          <a:xfrm>
            <a:off x="479803" y="850605"/>
            <a:ext cx="11130951" cy="6924973"/>
          </a:xfrm>
          <a:prstGeom prst="rect">
            <a:avLst/>
          </a:prstGeom>
          <a:noFill/>
        </p:spPr>
        <p:txBody>
          <a:bodyPr wrap="square" rtlCol="0">
            <a:spAutoFit/>
          </a:bodyPr>
          <a:lstStyle/>
          <a:p>
            <a:pPr algn="ctr"/>
            <a:r>
              <a:rPr lang="en-US" sz="3600" dirty="0">
                <a:latin typeface="Adobe Caslon Pro" charset="0"/>
                <a:ea typeface="Adobe Caslon Pro" charset="0"/>
                <a:cs typeface="Adobe Caslon Pro" charset="0"/>
              </a:rPr>
              <a:t>50 </a:t>
            </a:r>
            <a:r>
              <a:rPr lang="mr-IN" sz="3600" dirty="0">
                <a:latin typeface="Adobe Caslon Pro" charset="0"/>
                <a:ea typeface="Adobe Caslon Pro" charset="0"/>
                <a:cs typeface="Adobe Caslon Pro" charset="0"/>
              </a:rPr>
              <a:t>–</a:t>
            </a:r>
            <a:r>
              <a:rPr lang="en-US" sz="3600" dirty="0">
                <a:latin typeface="Adobe Caslon Pro" charset="0"/>
                <a:ea typeface="Adobe Caslon Pro" charset="0"/>
                <a:cs typeface="Adobe Caslon Pro" charset="0"/>
              </a:rPr>
              <a:t> 59% (2:2)</a:t>
            </a:r>
          </a:p>
          <a:p>
            <a:pPr algn="ctr"/>
            <a:endParaRPr lang="en-US" sz="3600" dirty="0">
              <a:latin typeface="Adobe Caslon Pro" charset="0"/>
              <a:ea typeface="Adobe Caslon Pro" charset="0"/>
              <a:cs typeface="Adobe Caslon Pro" charset="0"/>
            </a:endParaRPr>
          </a:p>
          <a:p>
            <a:pPr marL="571500" indent="-571500" algn="ctr">
              <a:buFont typeface="Arial" charset="0"/>
              <a:buChar char="•"/>
            </a:pPr>
            <a:r>
              <a:rPr lang="en-US" sz="3600" dirty="0">
                <a:latin typeface="Adobe Caslon Pro" charset="0"/>
                <a:ea typeface="Adobe Caslon Pro" charset="0"/>
                <a:cs typeface="Adobe Caslon Pro" charset="0"/>
              </a:rPr>
              <a:t>Deviation from the central topic. </a:t>
            </a:r>
          </a:p>
          <a:p>
            <a:pPr marL="571500" indent="-571500" algn="ctr">
              <a:buFont typeface="Arial" charset="0"/>
              <a:buChar char="•"/>
            </a:pPr>
            <a:r>
              <a:rPr lang="en-US" sz="3600" dirty="0">
                <a:latin typeface="Adobe Caslon Pro" charset="0"/>
                <a:ea typeface="Adobe Caslon Pro" charset="0"/>
                <a:cs typeface="Adobe Caslon Pro" charset="0"/>
              </a:rPr>
              <a:t>Presentation was poor - not double line spaced, referencing and bibliography incorrect.</a:t>
            </a:r>
          </a:p>
          <a:p>
            <a:pPr marL="571500" indent="-571500" algn="ctr">
              <a:buFont typeface="Arial" charset="0"/>
              <a:buChar char="•"/>
            </a:pPr>
            <a:r>
              <a:rPr lang="en-US" sz="3600" dirty="0">
                <a:latin typeface="Adobe Caslon Pro" charset="0"/>
                <a:ea typeface="Adobe Caslon Pro" charset="0"/>
                <a:cs typeface="Adobe Caslon Pro" charset="0"/>
              </a:rPr>
              <a:t> Research was adequate, but could be better integrated into your chosen topic. </a:t>
            </a:r>
          </a:p>
          <a:p>
            <a:pPr marL="571500" indent="-571500" algn="ctr">
              <a:buFont typeface="Arial" charset="0"/>
              <a:buChar char="•"/>
            </a:pPr>
            <a:r>
              <a:rPr lang="en-US" sz="3600" dirty="0">
                <a:latin typeface="Adobe Caslon Pro" charset="0"/>
                <a:ea typeface="Adobe Caslon Pro" charset="0"/>
                <a:cs typeface="Adobe Caslon Pro" charset="0"/>
              </a:rPr>
              <a:t>Tone of the text was too descriptive</a:t>
            </a:r>
          </a:p>
          <a:p>
            <a:pPr marL="571500" indent="-571500" algn="ctr">
              <a:buFont typeface="Arial" charset="0"/>
              <a:buChar char="•"/>
            </a:pPr>
            <a:r>
              <a:rPr lang="en-US" sz="3600" dirty="0">
                <a:latin typeface="Adobe Caslon Pro" charset="0"/>
                <a:ea typeface="Adobe Caslon Pro" charset="0"/>
                <a:cs typeface="Adobe Caslon Pro" charset="0"/>
              </a:rPr>
              <a:t>Overdependence on online sources</a:t>
            </a:r>
          </a:p>
          <a:p>
            <a:pPr marL="571500" indent="-571500" algn="ctr">
              <a:buFont typeface="Arial" charset="0"/>
              <a:buChar char="•"/>
            </a:pPr>
            <a:endParaRPr lang="en-US" sz="3600" dirty="0">
              <a:latin typeface="Adobe Caslon Pro" charset="0"/>
              <a:ea typeface="Adobe Caslon Pro" charset="0"/>
              <a:cs typeface="Adobe Caslon Pro" charset="0"/>
            </a:endParaRPr>
          </a:p>
          <a:p>
            <a:pPr marL="571500" indent="-571500" algn="ctr">
              <a:buFont typeface="Arial" charset="0"/>
              <a:buChar char="•"/>
            </a:pPr>
            <a:endParaRPr lang="en-US" sz="3600" dirty="0">
              <a:latin typeface="Adobe Caslon Pro" charset="0"/>
              <a:ea typeface="Adobe Caslon Pro" charset="0"/>
              <a:cs typeface="Adobe Caslon Pro" charset="0"/>
            </a:endParaRPr>
          </a:p>
          <a:p>
            <a:pPr algn="ctr"/>
            <a:endParaRPr lang="en-US" sz="4800" dirty="0">
              <a:latin typeface="Adobe Caslon Pro" charset="0"/>
              <a:ea typeface="Adobe Caslon Pro" charset="0"/>
              <a:cs typeface="Adobe Caslon Pro" charset="0"/>
            </a:endParaRPr>
          </a:p>
        </p:txBody>
      </p:sp>
    </p:spTree>
    <p:extLst>
      <p:ext uri="{BB962C8B-B14F-4D97-AF65-F5344CB8AC3E}">
        <p14:creationId xmlns:p14="http://schemas.microsoft.com/office/powerpoint/2010/main" val="42062196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rgbClr val="FFFACE"/>
        </a:solidFill>
        <a:effectLst/>
      </p:bgPr>
    </p:bg>
    <p:spTree>
      <p:nvGrpSpPr>
        <p:cNvPr id="1" name=""/>
        <p:cNvGrpSpPr/>
        <p:nvPr/>
      </p:nvGrpSpPr>
      <p:grpSpPr>
        <a:xfrm>
          <a:off x="0" y="0"/>
          <a:ext cx="0" cy="0"/>
          <a:chOff x="0" y="0"/>
          <a:chExt cx="0" cy="0"/>
        </a:xfrm>
      </p:grpSpPr>
      <p:sp>
        <p:nvSpPr>
          <p:cNvPr id="5" name="TextBox 4"/>
          <p:cNvSpPr txBox="1"/>
          <p:nvPr/>
        </p:nvSpPr>
        <p:spPr>
          <a:xfrm>
            <a:off x="458538" y="276447"/>
            <a:ext cx="11130951" cy="7478970"/>
          </a:xfrm>
          <a:prstGeom prst="rect">
            <a:avLst/>
          </a:prstGeom>
          <a:noFill/>
        </p:spPr>
        <p:txBody>
          <a:bodyPr wrap="square" rtlCol="0">
            <a:spAutoFit/>
          </a:bodyPr>
          <a:lstStyle/>
          <a:p>
            <a:pPr algn="ctr"/>
            <a:r>
              <a:rPr lang="en-US" sz="3600" dirty="0">
                <a:latin typeface="Adobe Caslon Pro" charset="0"/>
                <a:ea typeface="Adobe Caslon Pro" charset="0"/>
                <a:cs typeface="Adobe Caslon Pro" charset="0"/>
              </a:rPr>
              <a:t>60 </a:t>
            </a:r>
            <a:r>
              <a:rPr lang="mr-IN" sz="3600" dirty="0">
                <a:latin typeface="Adobe Caslon Pro" charset="0"/>
                <a:ea typeface="Adobe Caslon Pro" charset="0"/>
                <a:cs typeface="Adobe Caslon Pro" charset="0"/>
              </a:rPr>
              <a:t>–</a:t>
            </a:r>
            <a:r>
              <a:rPr lang="en-US" sz="3600" dirty="0">
                <a:latin typeface="Adobe Caslon Pro" charset="0"/>
                <a:ea typeface="Adobe Caslon Pro" charset="0"/>
                <a:cs typeface="Adobe Caslon Pro" charset="0"/>
              </a:rPr>
              <a:t> 69% (2:1)</a:t>
            </a:r>
          </a:p>
          <a:p>
            <a:pPr algn="ctr"/>
            <a:endParaRPr lang="en-US" sz="3600" dirty="0">
              <a:latin typeface="Adobe Caslon Pro" charset="0"/>
              <a:ea typeface="Adobe Caslon Pro" charset="0"/>
              <a:cs typeface="Adobe Caslon Pro" charset="0"/>
            </a:endParaRPr>
          </a:p>
          <a:p>
            <a:pPr marL="571500" indent="-571500" algn="ctr">
              <a:buFont typeface="Arial" charset="0"/>
              <a:buChar char="•"/>
            </a:pPr>
            <a:endParaRPr lang="en-US" sz="3600" dirty="0">
              <a:latin typeface="Adobe Caslon Pro" charset="0"/>
              <a:ea typeface="Adobe Caslon Pro" charset="0"/>
              <a:cs typeface="Adobe Caslon Pro" charset="0"/>
            </a:endParaRPr>
          </a:p>
          <a:p>
            <a:pPr marL="571500" indent="-571500" algn="ctr">
              <a:buFont typeface="Arial" charset="0"/>
              <a:buChar char="•"/>
            </a:pPr>
            <a:r>
              <a:rPr lang="en-US" sz="3600" dirty="0">
                <a:latin typeface="Adobe Caslon Pro" charset="0"/>
                <a:ea typeface="Adobe Caslon Pro" charset="0"/>
                <a:cs typeface="Adobe Caslon Pro" charset="0"/>
              </a:rPr>
              <a:t>Presentation had minor omissions </a:t>
            </a:r>
          </a:p>
          <a:p>
            <a:pPr marL="571500" indent="-571500" algn="ctr">
              <a:buFont typeface="Arial" charset="0"/>
              <a:buChar char="•"/>
            </a:pPr>
            <a:r>
              <a:rPr lang="en-US" sz="3600" dirty="0">
                <a:latin typeface="Adobe Caslon Pro" charset="0"/>
                <a:ea typeface="Adobe Caslon Pro" charset="0"/>
                <a:cs typeface="Adobe Caslon Pro" charset="0"/>
              </a:rPr>
              <a:t> Research was very good, but could be better integrated into your chosen topic. </a:t>
            </a:r>
          </a:p>
          <a:p>
            <a:pPr marL="571500" indent="-571500" algn="ctr">
              <a:buFont typeface="Arial" charset="0"/>
              <a:buChar char="•"/>
            </a:pPr>
            <a:r>
              <a:rPr lang="en-US" sz="3600" dirty="0">
                <a:latin typeface="Adobe Caslon Pro" charset="0"/>
                <a:ea typeface="Adobe Caslon Pro" charset="0"/>
                <a:cs typeface="Adobe Caslon Pro" charset="0"/>
              </a:rPr>
              <a:t>Tone of the text was descriptive and could be more academic in tone.</a:t>
            </a:r>
          </a:p>
          <a:p>
            <a:pPr marL="571500" indent="-571500" algn="ctr">
              <a:buFont typeface="Arial" charset="0"/>
              <a:buChar char="•"/>
            </a:pPr>
            <a:r>
              <a:rPr lang="en-US" sz="3600" dirty="0">
                <a:latin typeface="Adobe Caslon Pro" charset="0"/>
                <a:ea typeface="Adobe Caslon Pro" charset="0"/>
                <a:cs typeface="Adobe Caslon Pro" charset="0"/>
              </a:rPr>
              <a:t>Further reading around the subject would help move your arguments on.</a:t>
            </a:r>
          </a:p>
          <a:p>
            <a:pPr marL="571500" indent="-571500" algn="ctr">
              <a:buFont typeface="Arial" charset="0"/>
              <a:buChar char="•"/>
            </a:pPr>
            <a:r>
              <a:rPr lang="en-US" sz="3600" dirty="0">
                <a:latin typeface="Adobe Caslon Pro" charset="0"/>
                <a:ea typeface="Adobe Caslon Pro" charset="0"/>
                <a:cs typeface="Adobe Caslon Pro" charset="0"/>
              </a:rPr>
              <a:t>Overall, a very good assignment </a:t>
            </a:r>
          </a:p>
          <a:p>
            <a:pPr marL="571500" indent="-571500" algn="ctr">
              <a:buFont typeface="Arial" charset="0"/>
              <a:buChar char="•"/>
            </a:pPr>
            <a:endParaRPr lang="en-US" sz="3600" dirty="0">
              <a:latin typeface="Adobe Caslon Pro" charset="0"/>
              <a:ea typeface="Adobe Caslon Pro" charset="0"/>
              <a:cs typeface="Adobe Caslon Pro" charset="0"/>
            </a:endParaRPr>
          </a:p>
          <a:p>
            <a:pPr algn="ctr"/>
            <a:endParaRPr lang="en-US" sz="4800" dirty="0">
              <a:latin typeface="Adobe Caslon Pro" charset="0"/>
              <a:ea typeface="Adobe Caslon Pro" charset="0"/>
              <a:cs typeface="Adobe Caslon Pro" charset="0"/>
            </a:endParaRPr>
          </a:p>
        </p:txBody>
      </p:sp>
    </p:spTree>
    <p:extLst>
      <p:ext uri="{BB962C8B-B14F-4D97-AF65-F5344CB8AC3E}">
        <p14:creationId xmlns:p14="http://schemas.microsoft.com/office/powerpoint/2010/main" val="256132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rgbClr val="FFFACE"/>
        </a:solidFill>
        <a:effectLst/>
      </p:bgPr>
    </p:bg>
    <p:spTree>
      <p:nvGrpSpPr>
        <p:cNvPr id="1" name=""/>
        <p:cNvGrpSpPr/>
        <p:nvPr/>
      </p:nvGrpSpPr>
      <p:grpSpPr>
        <a:xfrm>
          <a:off x="0" y="0"/>
          <a:ext cx="0" cy="0"/>
          <a:chOff x="0" y="0"/>
          <a:chExt cx="0" cy="0"/>
        </a:xfrm>
      </p:grpSpPr>
      <p:sp>
        <p:nvSpPr>
          <p:cNvPr id="5" name="TextBox 4"/>
          <p:cNvSpPr txBox="1"/>
          <p:nvPr/>
        </p:nvSpPr>
        <p:spPr>
          <a:xfrm>
            <a:off x="458538" y="276447"/>
            <a:ext cx="11130951" cy="6924973"/>
          </a:xfrm>
          <a:prstGeom prst="rect">
            <a:avLst/>
          </a:prstGeom>
          <a:noFill/>
        </p:spPr>
        <p:txBody>
          <a:bodyPr wrap="square" rtlCol="0">
            <a:spAutoFit/>
          </a:bodyPr>
          <a:lstStyle/>
          <a:p>
            <a:pPr algn="ctr"/>
            <a:r>
              <a:rPr lang="en-US" sz="3600" dirty="0">
                <a:latin typeface="Adobe Caslon Pro" charset="0"/>
                <a:ea typeface="Adobe Caslon Pro" charset="0"/>
                <a:cs typeface="Adobe Caslon Pro" charset="0"/>
              </a:rPr>
              <a:t>70 </a:t>
            </a:r>
            <a:r>
              <a:rPr lang="mr-IN" sz="3600" dirty="0">
                <a:latin typeface="Adobe Caslon Pro" charset="0"/>
                <a:ea typeface="Adobe Caslon Pro" charset="0"/>
                <a:cs typeface="Adobe Caslon Pro" charset="0"/>
              </a:rPr>
              <a:t>–</a:t>
            </a:r>
            <a:r>
              <a:rPr lang="en-US" sz="3600" dirty="0">
                <a:latin typeface="Adobe Caslon Pro" charset="0"/>
                <a:ea typeface="Adobe Caslon Pro" charset="0"/>
                <a:cs typeface="Adobe Caslon Pro" charset="0"/>
              </a:rPr>
              <a:t> 100% (</a:t>
            </a:r>
            <a:r>
              <a:rPr lang="en-US" sz="3600">
                <a:latin typeface="Adobe Caslon Pro" charset="0"/>
                <a:ea typeface="Adobe Caslon Pro" charset="0"/>
                <a:cs typeface="Adobe Caslon Pro" charset="0"/>
              </a:rPr>
              <a:t>1st)</a:t>
            </a:r>
          </a:p>
          <a:p>
            <a:pPr algn="ctr"/>
            <a:endParaRPr lang="en-US" sz="3600" dirty="0">
              <a:latin typeface="Adobe Caslon Pro" charset="0"/>
              <a:ea typeface="Adobe Caslon Pro" charset="0"/>
              <a:cs typeface="Adobe Caslon Pro" charset="0"/>
            </a:endParaRPr>
          </a:p>
          <a:p>
            <a:pPr marL="571500" indent="-571500" algn="ctr">
              <a:buFont typeface="Arial" charset="0"/>
              <a:buChar char="•"/>
            </a:pPr>
            <a:r>
              <a:rPr lang="en-US" sz="3600" dirty="0">
                <a:latin typeface="Adobe Caslon Pro" charset="0"/>
                <a:ea typeface="Adobe Caslon Pro" charset="0"/>
                <a:cs typeface="Adobe Caslon Pro" charset="0"/>
              </a:rPr>
              <a:t>Presentation was excellent</a:t>
            </a:r>
          </a:p>
          <a:p>
            <a:pPr marL="571500" indent="-571500" algn="ctr">
              <a:buFont typeface="Arial" charset="0"/>
              <a:buChar char="•"/>
            </a:pPr>
            <a:r>
              <a:rPr lang="en-US" sz="3600" dirty="0">
                <a:latin typeface="Adobe Caslon Pro" charset="0"/>
                <a:ea typeface="Adobe Caslon Pro" charset="0"/>
                <a:cs typeface="Adobe Caslon Pro" charset="0"/>
              </a:rPr>
              <a:t> Research was excellent.</a:t>
            </a:r>
          </a:p>
          <a:p>
            <a:pPr marL="571500" indent="-571500" algn="ctr">
              <a:buFont typeface="Arial" charset="0"/>
              <a:buChar char="•"/>
            </a:pPr>
            <a:r>
              <a:rPr lang="en-US" sz="3600" dirty="0">
                <a:latin typeface="Adobe Caslon Pro" charset="0"/>
                <a:ea typeface="Adobe Caslon Pro" charset="0"/>
                <a:cs typeface="Adobe Caslon Pro" charset="0"/>
              </a:rPr>
              <a:t> Using both online and printed publications. </a:t>
            </a:r>
          </a:p>
          <a:p>
            <a:pPr marL="571500" indent="-571500" algn="ctr">
              <a:buFont typeface="Arial" charset="0"/>
              <a:buChar char="•"/>
            </a:pPr>
            <a:r>
              <a:rPr lang="en-US" sz="3600" dirty="0">
                <a:latin typeface="Adobe Caslon Pro" charset="0"/>
                <a:ea typeface="Adobe Caslon Pro" charset="0"/>
                <a:cs typeface="Adobe Caslon Pro" charset="0"/>
              </a:rPr>
              <a:t> Tone of the text was academic and research was fully integrated into the text. </a:t>
            </a:r>
          </a:p>
          <a:p>
            <a:pPr marL="571500" indent="-571500" algn="ctr">
              <a:buFont typeface="Arial" charset="0"/>
              <a:buChar char="•"/>
            </a:pPr>
            <a:r>
              <a:rPr lang="en-US" sz="3600" dirty="0">
                <a:latin typeface="Adobe Caslon Pro" charset="0"/>
                <a:ea typeface="Adobe Caslon Pro" charset="0"/>
                <a:cs typeface="Adobe Caslon Pro" charset="0"/>
              </a:rPr>
              <a:t>Personal views offered with evidence of research to back up points.</a:t>
            </a:r>
          </a:p>
          <a:p>
            <a:pPr marL="571500" indent="-571500" algn="ctr">
              <a:buFont typeface="Arial" charset="0"/>
              <a:buChar char="•"/>
            </a:pPr>
            <a:r>
              <a:rPr lang="en-US" sz="3600" dirty="0">
                <a:latin typeface="Adobe Caslon Pro" charset="0"/>
                <a:ea typeface="Adobe Caslon Pro" charset="0"/>
                <a:cs typeface="Adobe Caslon Pro" charset="0"/>
              </a:rPr>
              <a:t>Overall, an excellent assignment </a:t>
            </a:r>
          </a:p>
          <a:p>
            <a:pPr marL="571500" indent="-571500" algn="ctr">
              <a:buFont typeface="Arial" charset="0"/>
              <a:buChar char="•"/>
            </a:pPr>
            <a:endParaRPr lang="en-US" sz="3600" dirty="0">
              <a:latin typeface="Adobe Caslon Pro" charset="0"/>
              <a:ea typeface="Adobe Caslon Pro" charset="0"/>
              <a:cs typeface="Adobe Caslon Pro" charset="0"/>
            </a:endParaRPr>
          </a:p>
          <a:p>
            <a:pPr algn="ctr"/>
            <a:endParaRPr lang="en-US" sz="4800" dirty="0">
              <a:latin typeface="Adobe Caslon Pro" charset="0"/>
              <a:ea typeface="Adobe Caslon Pro" charset="0"/>
              <a:cs typeface="Adobe Caslon Pro" charset="0"/>
            </a:endParaRPr>
          </a:p>
        </p:txBody>
      </p:sp>
    </p:spTree>
    <p:extLst>
      <p:ext uri="{BB962C8B-B14F-4D97-AF65-F5344CB8AC3E}">
        <p14:creationId xmlns:p14="http://schemas.microsoft.com/office/powerpoint/2010/main" val="86697211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IMG_6425.png"/>
          <p:cNvPicPr>
            <a:picLocks noGrp="1" noChangeAspect="1"/>
          </p:cNvPicPr>
          <p:nvPr>
            <p:ph idx="1"/>
          </p:nvPr>
        </p:nvPicPr>
        <p:blipFill rotWithShape="1">
          <a:blip r:embed="rId3">
            <a:extLst>
              <a:ext uri="{28A0092B-C50C-407E-A947-70E740481C1C}">
                <a14:useLocalDpi xmlns:a14="http://schemas.microsoft.com/office/drawing/2010/main" val="0"/>
              </a:ext>
            </a:extLst>
          </a:blip>
          <a:srcRect l="-2050" t="30430" r="606" b="12985"/>
          <a:stretch/>
        </p:blipFill>
        <p:spPr>
          <a:xfrm>
            <a:off x="1465879" y="0"/>
            <a:ext cx="9216595" cy="6858000"/>
          </a:xfrm>
        </p:spPr>
      </p:pic>
    </p:spTree>
    <p:extLst>
      <p:ext uri="{BB962C8B-B14F-4D97-AF65-F5344CB8AC3E}">
        <p14:creationId xmlns:p14="http://schemas.microsoft.com/office/powerpoint/2010/main" val="244018498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rgbClr val="FFFACE"/>
        </a:solidFill>
        <a:effectLst/>
      </p:bgPr>
    </p:bg>
    <p:spTree>
      <p:nvGrpSpPr>
        <p:cNvPr id="1" name=""/>
        <p:cNvGrpSpPr/>
        <p:nvPr/>
      </p:nvGrpSpPr>
      <p:grpSpPr>
        <a:xfrm>
          <a:off x="0" y="0"/>
          <a:ext cx="0" cy="0"/>
          <a:chOff x="0" y="0"/>
          <a:chExt cx="0" cy="0"/>
        </a:xfrm>
      </p:grpSpPr>
      <p:sp>
        <p:nvSpPr>
          <p:cNvPr id="5" name="TextBox 4"/>
          <p:cNvSpPr txBox="1"/>
          <p:nvPr/>
        </p:nvSpPr>
        <p:spPr>
          <a:xfrm>
            <a:off x="458538" y="276447"/>
            <a:ext cx="11130951" cy="1384995"/>
          </a:xfrm>
          <a:prstGeom prst="rect">
            <a:avLst/>
          </a:prstGeom>
          <a:noFill/>
        </p:spPr>
        <p:txBody>
          <a:bodyPr wrap="square" rtlCol="0">
            <a:spAutoFit/>
          </a:bodyPr>
          <a:lstStyle/>
          <a:p>
            <a:pPr algn="ctr"/>
            <a:r>
              <a:rPr lang="en-US" sz="3600" dirty="0">
                <a:ea typeface="Adobe Caslon Pro" charset="0"/>
                <a:cs typeface="Adobe Caslon Pro" charset="0"/>
              </a:rPr>
              <a:t>FEEDBACK</a:t>
            </a:r>
          </a:p>
          <a:p>
            <a:pPr algn="ctr"/>
            <a:endParaRPr lang="en-US" sz="4800" dirty="0">
              <a:ea typeface="Adobe Caslon Pro" charset="0"/>
              <a:cs typeface="Adobe Caslon Pro" charset="0"/>
            </a:endParaRPr>
          </a:p>
        </p:txBody>
      </p:sp>
      <p:pic>
        <p:nvPicPr>
          <p:cNvPr id="3" name="Picture 2">
            <a:extLst>
              <a:ext uri="{FF2B5EF4-FFF2-40B4-BE49-F238E27FC236}">
                <a16:creationId xmlns:a16="http://schemas.microsoft.com/office/drawing/2014/main" id="{5573CDF3-FAEF-EB42-BDB6-1789F8D386F7}"/>
              </a:ext>
            </a:extLst>
          </p:cNvPr>
          <p:cNvPicPr>
            <a:picLocks noChangeAspect="1"/>
          </p:cNvPicPr>
          <p:nvPr/>
        </p:nvPicPr>
        <p:blipFill>
          <a:blip r:embed="rId2"/>
          <a:stretch>
            <a:fillRect/>
          </a:stretch>
        </p:blipFill>
        <p:spPr>
          <a:xfrm>
            <a:off x="5805177" y="930844"/>
            <a:ext cx="1358900" cy="5448300"/>
          </a:xfrm>
          <a:prstGeom prst="rect">
            <a:avLst/>
          </a:prstGeom>
        </p:spPr>
      </p:pic>
      <p:pic>
        <p:nvPicPr>
          <p:cNvPr id="6" name="Picture 5">
            <a:extLst>
              <a:ext uri="{FF2B5EF4-FFF2-40B4-BE49-F238E27FC236}">
                <a16:creationId xmlns:a16="http://schemas.microsoft.com/office/drawing/2014/main" id="{69D7083E-937E-CD41-9367-B2FF485662E5}"/>
              </a:ext>
            </a:extLst>
          </p:cNvPr>
          <p:cNvPicPr>
            <a:picLocks noChangeAspect="1"/>
          </p:cNvPicPr>
          <p:nvPr/>
        </p:nvPicPr>
        <p:blipFill>
          <a:blip r:embed="rId3"/>
          <a:stretch>
            <a:fillRect/>
          </a:stretch>
        </p:blipFill>
        <p:spPr>
          <a:xfrm>
            <a:off x="9095492" y="968944"/>
            <a:ext cx="1358900" cy="5448300"/>
          </a:xfrm>
          <a:prstGeom prst="rect">
            <a:avLst/>
          </a:prstGeom>
        </p:spPr>
      </p:pic>
      <p:pic>
        <p:nvPicPr>
          <p:cNvPr id="8" name="Picture 7">
            <a:extLst>
              <a:ext uri="{FF2B5EF4-FFF2-40B4-BE49-F238E27FC236}">
                <a16:creationId xmlns:a16="http://schemas.microsoft.com/office/drawing/2014/main" id="{74D6758D-D225-FD40-851A-5585A0E4340B}"/>
              </a:ext>
            </a:extLst>
          </p:cNvPr>
          <p:cNvPicPr>
            <a:picLocks noChangeAspect="1"/>
          </p:cNvPicPr>
          <p:nvPr/>
        </p:nvPicPr>
        <p:blipFill>
          <a:blip r:embed="rId4"/>
          <a:stretch>
            <a:fillRect/>
          </a:stretch>
        </p:blipFill>
        <p:spPr>
          <a:xfrm>
            <a:off x="224065" y="930844"/>
            <a:ext cx="3873500" cy="5410200"/>
          </a:xfrm>
          <a:prstGeom prst="rect">
            <a:avLst/>
          </a:prstGeom>
        </p:spPr>
      </p:pic>
      <p:sp>
        <p:nvSpPr>
          <p:cNvPr id="9" name="TextBox 8">
            <a:extLst>
              <a:ext uri="{FF2B5EF4-FFF2-40B4-BE49-F238E27FC236}">
                <a16:creationId xmlns:a16="http://schemas.microsoft.com/office/drawing/2014/main" id="{EB26F7AE-3B7B-674C-A1CD-8B91D29616DE}"/>
              </a:ext>
            </a:extLst>
          </p:cNvPr>
          <p:cNvSpPr txBox="1"/>
          <p:nvPr/>
        </p:nvSpPr>
        <p:spPr>
          <a:xfrm>
            <a:off x="458538" y="1277093"/>
            <a:ext cx="1435576" cy="1477328"/>
          </a:xfrm>
          <a:prstGeom prst="rect">
            <a:avLst/>
          </a:prstGeom>
          <a:noFill/>
        </p:spPr>
        <p:txBody>
          <a:bodyPr wrap="square" rtlCol="0">
            <a:spAutoFit/>
          </a:bodyPr>
          <a:lstStyle/>
          <a:p>
            <a:r>
              <a:rPr lang="en-US" dirty="0"/>
              <a:t>To access your feedback, you click on this button </a:t>
            </a:r>
          </a:p>
        </p:txBody>
      </p:sp>
      <p:cxnSp>
        <p:nvCxnSpPr>
          <p:cNvPr id="11" name="Straight Arrow Connector 10">
            <a:extLst>
              <a:ext uri="{FF2B5EF4-FFF2-40B4-BE49-F238E27FC236}">
                <a16:creationId xmlns:a16="http://schemas.microsoft.com/office/drawing/2014/main" id="{EF60EFEB-C06D-BB47-A9ED-9607A35FEB11}"/>
              </a:ext>
            </a:extLst>
          </p:cNvPr>
          <p:cNvCxnSpPr>
            <a:cxnSpLocks/>
          </p:cNvCxnSpPr>
          <p:nvPr/>
        </p:nvCxnSpPr>
        <p:spPr>
          <a:xfrm flipV="1">
            <a:off x="1698171" y="2315839"/>
            <a:ext cx="816429" cy="247747"/>
          </a:xfrm>
          <a:prstGeom prst="straightConnector1">
            <a:avLst/>
          </a:prstGeom>
          <a:ln w="25400" cmpd="sng">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A93C0A16-044E-7B49-B389-81FE93F00608}"/>
              </a:ext>
            </a:extLst>
          </p:cNvPr>
          <p:cNvCxnSpPr>
            <a:cxnSpLocks/>
          </p:cNvCxnSpPr>
          <p:nvPr/>
        </p:nvCxnSpPr>
        <p:spPr>
          <a:xfrm>
            <a:off x="5176157" y="3635944"/>
            <a:ext cx="1028700" cy="0"/>
          </a:xfrm>
          <a:prstGeom prst="straightConnector1">
            <a:avLst/>
          </a:prstGeom>
          <a:ln w="25400" cmpd="sng">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BDB077CE-92A3-344B-92AF-9EDC1D23C9DB}"/>
              </a:ext>
            </a:extLst>
          </p:cNvPr>
          <p:cNvSpPr txBox="1"/>
          <p:nvPr/>
        </p:nvSpPr>
        <p:spPr>
          <a:xfrm>
            <a:off x="4252019" y="2297105"/>
            <a:ext cx="1435576" cy="1477328"/>
          </a:xfrm>
          <a:prstGeom prst="rect">
            <a:avLst/>
          </a:prstGeom>
          <a:noFill/>
        </p:spPr>
        <p:txBody>
          <a:bodyPr wrap="square" rtlCol="0">
            <a:spAutoFit/>
          </a:bodyPr>
          <a:lstStyle/>
          <a:p>
            <a:r>
              <a:rPr lang="en-US" dirty="0"/>
              <a:t>Then click on this button to show any copying of sources </a:t>
            </a:r>
          </a:p>
        </p:txBody>
      </p:sp>
      <p:sp>
        <p:nvSpPr>
          <p:cNvPr id="23" name="TextBox 22">
            <a:extLst>
              <a:ext uri="{FF2B5EF4-FFF2-40B4-BE49-F238E27FC236}">
                <a16:creationId xmlns:a16="http://schemas.microsoft.com/office/drawing/2014/main" id="{07F07F72-DD23-7D45-80D8-5A28586097B7}"/>
              </a:ext>
            </a:extLst>
          </p:cNvPr>
          <p:cNvSpPr txBox="1"/>
          <p:nvPr/>
        </p:nvSpPr>
        <p:spPr>
          <a:xfrm>
            <a:off x="7554926" y="2456639"/>
            <a:ext cx="1435576" cy="2862322"/>
          </a:xfrm>
          <a:prstGeom prst="rect">
            <a:avLst/>
          </a:prstGeom>
          <a:noFill/>
        </p:spPr>
        <p:txBody>
          <a:bodyPr wrap="square" rtlCol="0">
            <a:spAutoFit/>
          </a:bodyPr>
          <a:lstStyle/>
          <a:p>
            <a:r>
              <a:rPr lang="en-US" dirty="0"/>
              <a:t>Finally, click this button to download the ‘current view’ of your work, with feedback and copying shown in your text </a:t>
            </a:r>
          </a:p>
        </p:txBody>
      </p:sp>
    </p:spTree>
    <p:extLst>
      <p:ext uri="{BB962C8B-B14F-4D97-AF65-F5344CB8AC3E}">
        <p14:creationId xmlns:p14="http://schemas.microsoft.com/office/powerpoint/2010/main" val="187035185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rgbClr val="FFFACE"/>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051AB71-C3A5-8147-B50B-6FEF06792CA9}"/>
              </a:ext>
            </a:extLst>
          </p:cNvPr>
          <p:cNvPicPr>
            <a:picLocks noChangeAspect="1"/>
          </p:cNvPicPr>
          <p:nvPr/>
        </p:nvPicPr>
        <p:blipFill>
          <a:blip r:embed="rId2"/>
          <a:stretch>
            <a:fillRect/>
          </a:stretch>
        </p:blipFill>
        <p:spPr>
          <a:xfrm>
            <a:off x="0" y="0"/>
            <a:ext cx="8672286" cy="6858000"/>
          </a:xfrm>
          <a:prstGeom prst="rect">
            <a:avLst/>
          </a:prstGeom>
        </p:spPr>
      </p:pic>
      <p:sp>
        <p:nvSpPr>
          <p:cNvPr id="6" name="TextBox 5">
            <a:extLst>
              <a:ext uri="{FF2B5EF4-FFF2-40B4-BE49-F238E27FC236}">
                <a16:creationId xmlns:a16="http://schemas.microsoft.com/office/drawing/2014/main" id="{64CFFEB4-0195-2241-ABA1-A41BA9B92948}"/>
              </a:ext>
            </a:extLst>
          </p:cNvPr>
          <p:cNvSpPr txBox="1"/>
          <p:nvPr/>
        </p:nvSpPr>
        <p:spPr>
          <a:xfrm>
            <a:off x="9209315" y="2719587"/>
            <a:ext cx="2792185" cy="830997"/>
          </a:xfrm>
          <a:prstGeom prst="rect">
            <a:avLst/>
          </a:prstGeom>
          <a:noFill/>
        </p:spPr>
        <p:txBody>
          <a:bodyPr wrap="square" rtlCol="0">
            <a:spAutoFit/>
          </a:bodyPr>
          <a:lstStyle/>
          <a:p>
            <a:r>
              <a:rPr lang="en-US" sz="2400" dirty="0"/>
              <a:t>What do you think of this feedback? </a:t>
            </a:r>
          </a:p>
        </p:txBody>
      </p:sp>
      <p:sp>
        <p:nvSpPr>
          <p:cNvPr id="8" name="TextBox 7">
            <a:extLst>
              <a:ext uri="{FF2B5EF4-FFF2-40B4-BE49-F238E27FC236}">
                <a16:creationId xmlns:a16="http://schemas.microsoft.com/office/drawing/2014/main" id="{AC94C1F3-0CBA-484C-926A-5ADDF85C6202}"/>
              </a:ext>
            </a:extLst>
          </p:cNvPr>
          <p:cNvSpPr txBox="1"/>
          <p:nvPr/>
        </p:nvSpPr>
        <p:spPr>
          <a:xfrm>
            <a:off x="9095015" y="342900"/>
            <a:ext cx="2792185" cy="830997"/>
          </a:xfrm>
          <a:prstGeom prst="rect">
            <a:avLst/>
          </a:prstGeom>
          <a:noFill/>
        </p:spPr>
        <p:txBody>
          <a:bodyPr wrap="square" rtlCol="0">
            <a:spAutoFit/>
          </a:bodyPr>
          <a:lstStyle/>
          <a:p>
            <a:r>
              <a:rPr lang="en-US" sz="2400" dirty="0"/>
              <a:t>What’s the point of feedback? </a:t>
            </a:r>
          </a:p>
        </p:txBody>
      </p:sp>
    </p:spTree>
    <p:extLst>
      <p:ext uri="{BB962C8B-B14F-4D97-AF65-F5344CB8AC3E}">
        <p14:creationId xmlns:p14="http://schemas.microsoft.com/office/powerpoint/2010/main" val="19595494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rgbClr val="FFFACE"/>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051AB71-C3A5-8147-B50B-6FEF06792CA9}"/>
              </a:ext>
            </a:extLst>
          </p:cNvPr>
          <p:cNvPicPr>
            <a:picLocks noChangeAspect="1"/>
          </p:cNvPicPr>
          <p:nvPr/>
        </p:nvPicPr>
        <p:blipFill>
          <a:blip r:embed="rId2"/>
          <a:stretch>
            <a:fillRect/>
          </a:stretch>
        </p:blipFill>
        <p:spPr>
          <a:xfrm>
            <a:off x="0" y="0"/>
            <a:ext cx="8672286" cy="6858000"/>
          </a:xfrm>
          <a:prstGeom prst="rect">
            <a:avLst/>
          </a:prstGeom>
        </p:spPr>
      </p:pic>
      <p:sp>
        <p:nvSpPr>
          <p:cNvPr id="6" name="TextBox 5">
            <a:extLst>
              <a:ext uri="{FF2B5EF4-FFF2-40B4-BE49-F238E27FC236}">
                <a16:creationId xmlns:a16="http://schemas.microsoft.com/office/drawing/2014/main" id="{64CFFEB4-0195-2241-ABA1-A41BA9B92948}"/>
              </a:ext>
            </a:extLst>
          </p:cNvPr>
          <p:cNvSpPr txBox="1"/>
          <p:nvPr/>
        </p:nvSpPr>
        <p:spPr>
          <a:xfrm>
            <a:off x="9095015" y="342900"/>
            <a:ext cx="2792185" cy="830997"/>
          </a:xfrm>
          <a:prstGeom prst="rect">
            <a:avLst/>
          </a:prstGeom>
          <a:noFill/>
        </p:spPr>
        <p:txBody>
          <a:bodyPr wrap="square" rtlCol="0">
            <a:spAutoFit/>
          </a:bodyPr>
          <a:lstStyle/>
          <a:p>
            <a:r>
              <a:rPr lang="en-US" sz="2400" dirty="0"/>
              <a:t>What’s the point of feedback? </a:t>
            </a:r>
          </a:p>
        </p:txBody>
      </p:sp>
      <p:sp>
        <p:nvSpPr>
          <p:cNvPr id="7" name="TextBox 6">
            <a:extLst>
              <a:ext uri="{FF2B5EF4-FFF2-40B4-BE49-F238E27FC236}">
                <a16:creationId xmlns:a16="http://schemas.microsoft.com/office/drawing/2014/main" id="{88426CCA-FD32-E54C-BDC3-E37A9D2BDF0C}"/>
              </a:ext>
            </a:extLst>
          </p:cNvPr>
          <p:cNvSpPr txBox="1"/>
          <p:nvPr/>
        </p:nvSpPr>
        <p:spPr>
          <a:xfrm>
            <a:off x="9029700" y="1518557"/>
            <a:ext cx="3004457" cy="4985980"/>
          </a:xfrm>
          <a:prstGeom prst="rect">
            <a:avLst/>
          </a:prstGeom>
          <a:noFill/>
        </p:spPr>
        <p:txBody>
          <a:bodyPr wrap="square" rtlCol="0">
            <a:spAutoFit/>
          </a:bodyPr>
          <a:lstStyle/>
          <a:p>
            <a:pPr marL="342900" indent="-342900">
              <a:buFont typeface="Arial" panose="020B0604020202020204" pitchFamily="34" charset="0"/>
              <a:buChar char="•"/>
            </a:pPr>
            <a:r>
              <a:rPr lang="en-US" sz="2400" dirty="0"/>
              <a:t>This student is dyslexic.</a:t>
            </a:r>
          </a:p>
          <a:p>
            <a:pPr marL="342900" indent="-342900">
              <a:buFont typeface="Arial" panose="020B0604020202020204" pitchFamily="34" charset="0"/>
              <a:buChar char="•"/>
            </a:pPr>
            <a:endParaRPr lang="en-US" sz="2400" dirty="0"/>
          </a:p>
          <a:p>
            <a:pPr marL="342900" indent="-342900">
              <a:buFont typeface="Arial" panose="020B0604020202020204" pitchFamily="34" charset="0"/>
              <a:buChar char="•"/>
            </a:pPr>
            <a:r>
              <a:rPr lang="en-US" sz="2400" dirty="0"/>
              <a:t>She got a 2:1 for this task</a:t>
            </a:r>
          </a:p>
          <a:p>
            <a:pPr marL="342900" indent="-342900">
              <a:buFont typeface="Arial" panose="020B0604020202020204" pitchFamily="34" charset="0"/>
              <a:buChar char="•"/>
            </a:pPr>
            <a:endParaRPr lang="en-US" sz="2400" dirty="0"/>
          </a:p>
          <a:p>
            <a:pPr marL="342900" indent="-342900">
              <a:buFont typeface="Arial" panose="020B0604020202020204" pitchFamily="34" charset="0"/>
              <a:buChar char="•"/>
            </a:pPr>
            <a:r>
              <a:rPr lang="en-US" sz="2400" dirty="0"/>
              <a:t>She just received a distinction (over 80%) for her level 6 Independent Inquiry.</a:t>
            </a:r>
          </a:p>
          <a:p>
            <a:endParaRPr lang="en-US" dirty="0"/>
          </a:p>
          <a:p>
            <a:endParaRPr lang="en-US" dirty="0"/>
          </a:p>
          <a:p>
            <a:endParaRPr lang="en-US" dirty="0"/>
          </a:p>
        </p:txBody>
      </p:sp>
    </p:spTree>
    <p:extLst>
      <p:ext uri="{BB962C8B-B14F-4D97-AF65-F5344CB8AC3E}">
        <p14:creationId xmlns:p14="http://schemas.microsoft.com/office/powerpoint/2010/main" val="58477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48.xml><?xml version="1.0" encoding="utf-8"?>
<p:sld xmlns:a="http://schemas.openxmlformats.org/drawingml/2006/main" xmlns:r="http://schemas.openxmlformats.org/officeDocument/2006/relationships" xmlns:p="http://schemas.openxmlformats.org/presentationml/2006/main">
  <p:cSld>
    <p:bg>
      <p:bgPr>
        <a:solidFill>
          <a:srgbClr val="FFFACE"/>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051AB71-C3A5-8147-B50B-6FEF06792CA9}"/>
              </a:ext>
            </a:extLst>
          </p:cNvPr>
          <p:cNvPicPr>
            <a:picLocks noChangeAspect="1"/>
          </p:cNvPicPr>
          <p:nvPr/>
        </p:nvPicPr>
        <p:blipFill>
          <a:blip r:embed="rId2"/>
          <a:stretch>
            <a:fillRect/>
          </a:stretch>
        </p:blipFill>
        <p:spPr>
          <a:xfrm>
            <a:off x="0" y="0"/>
            <a:ext cx="8672286" cy="6858000"/>
          </a:xfrm>
          <a:prstGeom prst="rect">
            <a:avLst/>
          </a:prstGeom>
        </p:spPr>
      </p:pic>
      <p:sp>
        <p:nvSpPr>
          <p:cNvPr id="6" name="TextBox 5">
            <a:extLst>
              <a:ext uri="{FF2B5EF4-FFF2-40B4-BE49-F238E27FC236}">
                <a16:creationId xmlns:a16="http://schemas.microsoft.com/office/drawing/2014/main" id="{64CFFEB4-0195-2241-ABA1-A41BA9B92948}"/>
              </a:ext>
            </a:extLst>
          </p:cNvPr>
          <p:cNvSpPr txBox="1"/>
          <p:nvPr/>
        </p:nvSpPr>
        <p:spPr>
          <a:xfrm>
            <a:off x="9095015" y="342900"/>
            <a:ext cx="2792185" cy="830997"/>
          </a:xfrm>
          <a:prstGeom prst="rect">
            <a:avLst/>
          </a:prstGeom>
          <a:noFill/>
        </p:spPr>
        <p:txBody>
          <a:bodyPr wrap="square" rtlCol="0">
            <a:spAutoFit/>
          </a:bodyPr>
          <a:lstStyle/>
          <a:p>
            <a:r>
              <a:rPr lang="en-US" sz="2400" dirty="0"/>
              <a:t>What’s the point of feedback? </a:t>
            </a:r>
          </a:p>
        </p:txBody>
      </p:sp>
      <p:sp>
        <p:nvSpPr>
          <p:cNvPr id="7" name="TextBox 6">
            <a:extLst>
              <a:ext uri="{FF2B5EF4-FFF2-40B4-BE49-F238E27FC236}">
                <a16:creationId xmlns:a16="http://schemas.microsoft.com/office/drawing/2014/main" id="{88426CCA-FD32-E54C-BDC3-E37A9D2BDF0C}"/>
              </a:ext>
            </a:extLst>
          </p:cNvPr>
          <p:cNvSpPr txBox="1"/>
          <p:nvPr/>
        </p:nvSpPr>
        <p:spPr>
          <a:xfrm>
            <a:off x="9029700" y="1518557"/>
            <a:ext cx="3004457" cy="4985980"/>
          </a:xfrm>
          <a:prstGeom prst="rect">
            <a:avLst/>
          </a:prstGeom>
          <a:noFill/>
        </p:spPr>
        <p:txBody>
          <a:bodyPr wrap="square" rtlCol="0">
            <a:spAutoFit/>
          </a:bodyPr>
          <a:lstStyle/>
          <a:p>
            <a:pPr marL="342900" indent="-342900">
              <a:buFont typeface="Arial" panose="020B0604020202020204" pitchFamily="34" charset="0"/>
              <a:buChar char="•"/>
            </a:pPr>
            <a:r>
              <a:rPr lang="en-US" sz="2400" dirty="0"/>
              <a:t>This student is dyslexic.</a:t>
            </a:r>
          </a:p>
          <a:p>
            <a:pPr marL="342900" indent="-342900">
              <a:buFont typeface="Arial" panose="020B0604020202020204" pitchFamily="34" charset="0"/>
              <a:buChar char="•"/>
            </a:pPr>
            <a:endParaRPr lang="en-US" sz="2400" dirty="0"/>
          </a:p>
          <a:p>
            <a:pPr marL="342900" indent="-342900">
              <a:buFont typeface="Arial" panose="020B0604020202020204" pitchFamily="34" charset="0"/>
              <a:buChar char="•"/>
            </a:pPr>
            <a:r>
              <a:rPr lang="en-US" sz="2400" dirty="0"/>
              <a:t>She got a 2:1 for this task</a:t>
            </a:r>
          </a:p>
          <a:p>
            <a:pPr marL="342900" indent="-342900">
              <a:buFont typeface="Arial" panose="020B0604020202020204" pitchFamily="34" charset="0"/>
              <a:buChar char="•"/>
            </a:pPr>
            <a:endParaRPr lang="en-US" sz="2400" dirty="0"/>
          </a:p>
          <a:p>
            <a:pPr marL="342900" indent="-342900">
              <a:buFont typeface="Arial" panose="020B0604020202020204" pitchFamily="34" charset="0"/>
              <a:buChar char="•"/>
            </a:pPr>
            <a:r>
              <a:rPr lang="en-US" sz="2400" dirty="0"/>
              <a:t>She just received a distinction (over 80%) for her level 6 Independent Inquiry.</a:t>
            </a:r>
          </a:p>
          <a:p>
            <a:endParaRPr lang="en-US" dirty="0"/>
          </a:p>
          <a:p>
            <a:endParaRPr lang="en-US" dirty="0"/>
          </a:p>
          <a:p>
            <a:endParaRPr lang="en-US" dirty="0"/>
          </a:p>
        </p:txBody>
      </p:sp>
      <p:sp>
        <p:nvSpPr>
          <p:cNvPr id="2" name="Rectangle 1">
            <a:extLst>
              <a:ext uri="{FF2B5EF4-FFF2-40B4-BE49-F238E27FC236}">
                <a16:creationId xmlns:a16="http://schemas.microsoft.com/office/drawing/2014/main" id="{12FDF683-929B-C845-8E85-A1D849CFA89D}"/>
              </a:ext>
            </a:extLst>
          </p:cNvPr>
          <p:cNvSpPr/>
          <p:nvPr/>
        </p:nvSpPr>
        <p:spPr>
          <a:xfrm>
            <a:off x="0" y="0"/>
            <a:ext cx="9029700" cy="6858000"/>
          </a:xfrm>
          <a:prstGeom prst="rect">
            <a:avLst/>
          </a:prstGeom>
          <a:solidFill>
            <a:srgbClr val="FFFA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C916B5A1-497C-514D-8465-E39527E226A4}"/>
              </a:ext>
            </a:extLst>
          </p:cNvPr>
          <p:cNvSpPr txBox="1"/>
          <p:nvPr/>
        </p:nvSpPr>
        <p:spPr>
          <a:xfrm>
            <a:off x="775607" y="342900"/>
            <a:ext cx="8188778" cy="6247864"/>
          </a:xfrm>
          <a:prstGeom prst="rect">
            <a:avLst/>
          </a:prstGeom>
          <a:noFill/>
        </p:spPr>
        <p:txBody>
          <a:bodyPr wrap="square" rtlCol="0">
            <a:spAutoFit/>
          </a:bodyPr>
          <a:lstStyle/>
          <a:p>
            <a:r>
              <a:rPr lang="en-US" sz="4000" b="1" dirty="0"/>
              <a:t>Feedback is about learning! </a:t>
            </a:r>
          </a:p>
          <a:p>
            <a:endParaRPr lang="en-US" sz="4000" dirty="0"/>
          </a:p>
          <a:p>
            <a:r>
              <a:rPr lang="en-US" sz="4000" dirty="0"/>
              <a:t>Accept your feedback and use it to learn how to improve. </a:t>
            </a:r>
          </a:p>
          <a:p>
            <a:r>
              <a:rPr lang="en-US" sz="4000" dirty="0"/>
              <a:t>Spend time thinking through how you could do things differently. </a:t>
            </a:r>
          </a:p>
          <a:p>
            <a:r>
              <a:rPr lang="en-US" sz="4000" dirty="0"/>
              <a:t>Rewrite your work for your own use. See how using different sentences and phrases changes what you have had assessed. </a:t>
            </a:r>
          </a:p>
        </p:txBody>
      </p:sp>
      <p:sp>
        <p:nvSpPr>
          <p:cNvPr id="5" name="Oval Callout 4">
            <a:extLst>
              <a:ext uri="{FF2B5EF4-FFF2-40B4-BE49-F238E27FC236}">
                <a16:creationId xmlns:a16="http://schemas.microsoft.com/office/drawing/2014/main" id="{93CD2DC9-837D-CB44-8648-89905B70D6E3}"/>
              </a:ext>
            </a:extLst>
          </p:cNvPr>
          <p:cNvSpPr/>
          <p:nvPr/>
        </p:nvSpPr>
        <p:spPr>
          <a:xfrm>
            <a:off x="7200900" y="0"/>
            <a:ext cx="4991100" cy="2324099"/>
          </a:xfrm>
          <a:prstGeom prst="wedgeEllipseCallout">
            <a:avLst>
              <a:gd name="adj1" fmla="val -80425"/>
              <a:gd name="adj2" fmla="val 69811"/>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solidFill>
                  <a:schemeClr val="tx1"/>
                </a:solidFill>
                <a:latin typeface="Chalkboard SE" panose="03050602040202020205" pitchFamily="66" charset="77"/>
              </a:rPr>
              <a:t>Don’t use it to beat yourself up! </a:t>
            </a:r>
          </a:p>
          <a:p>
            <a:pPr algn="ctr"/>
            <a:r>
              <a:rPr lang="en-US" sz="2400" dirty="0">
                <a:solidFill>
                  <a:schemeClr val="tx1"/>
                </a:solidFill>
                <a:latin typeface="Chalkboard SE" panose="03050602040202020205" pitchFamily="66" charset="77"/>
              </a:rPr>
              <a:t>We have all got to learn.</a:t>
            </a:r>
          </a:p>
        </p:txBody>
      </p:sp>
    </p:spTree>
    <p:extLst>
      <p:ext uri="{BB962C8B-B14F-4D97-AF65-F5344CB8AC3E}">
        <p14:creationId xmlns:p14="http://schemas.microsoft.com/office/powerpoint/2010/main" val="2578346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9" presetClass="entr" presetSubtype="0" fill="hold" grpId="0" nodeType="click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dissolve">
                                      <p:cBhvr>
                                        <p:cTn id="1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p:bldP spid="5" grpId="0" animBg="1"/>
    </p:bld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rgbClr val="FFFACE"/>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051AB71-C3A5-8147-B50B-6FEF06792CA9}"/>
              </a:ext>
            </a:extLst>
          </p:cNvPr>
          <p:cNvPicPr>
            <a:picLocks noChangeAspect="1"/>
          </p:cNvPicPr>
          <p:nvPr/>
        </p:nvPicPr>
        <p:blipFill>
          <a:blip r:embed="rId2"/>
          <a:stretch>
            <a:fillRect/>
          </a:stretch>
        </p:blipFill>
        <p:spPr>
          <a:xfrm>
            <a:off x="0" y="0"/>
            <a:ext cx="8672286" cy="6858000"/>
          </a:xfrm>
          <a:prstGeom prst="rect">
            <a:avLst/>
          </a:prstGeom>
        </p:spPr>
      </p:pic>
      <p:sp>
        <p:nvSpPr>
          <p:cNvPr id="6" name="TextBox 5">
            <a:extLst>
              <a:ext uri="{FF2B5EF4-FFF2-40B4-BE49-F238E27FC236}">
                <a16:creationId xmlns:a16="http://schemas.microsoft.com/office/drawing/2014/main" id="{64CFFEB4-0195-2241-ABA1-A41BA9B92948}"/>
              </a:ext>
            </a:extLst>
          </p:cNvPr>
          <p:cNvSpPr txBox="1"/>
          <p:nvPr/>
        </p:nvSpPr>
        <p:spPr>
          <a:xfrm>
            <a:off x="9095015" y="342900"/>
            <a:ext cx="2792185" cy="830997"/>
          </a:xfrm>
          <a:prstGeom prst="rect">
            <a:avLst/>
          </a:prstGeom>
          <a:noFill/>
        </p:spPr>
        <p:txBody>
          <a:bodyPr wrap="square" rtlCol="0">
            <a:spAutoFit/>
          </a:bodyPr>
          <a:lstStyle/>
          <a:p>
            <a:r>
              <a:rPr lang="en-US" sz="2400" dirty="0"/>
              <a:t>What’s the point of feedback? </a:t>
            </a:r>
          </a:p>
        </p:txBody>
      </p:sp>
      <p:sp>
        <p:nvSpPr>
          <p:cNvPr id="7" name="TextBox 6">
            <a:extLst>
              <a:ext uri="{FF2B5EF4-FFF2-40B4-BE49-F238E27FC236}">
                <a16:creationId xmlns:a16="http://schemas.microsoft.com/office/drawing/2014/main" id="{88426CCA-FD32-E54C-BDC3-E37A9D2BDF0C}"/>
              </a:ext>
            </a:extLst>
          </p:cNvPr>
          <p:cNvSpPr txBox="1"/>
          <p:nvPr/>
        </p:nvSpPr>
        <p:spPr>
          <a:xfrm>
            <a:off x="9029700" y="1518557"/>
            <a:ext cx="3004457" cy="4985980"/>
          </a:xfrm>
          <a:prstGeom prst="rect">
            <a:avLst/>
          </a:prstGeom>
          <a:noFill/>
        </p:spPr>
        <p:txBody>
          <a:bodyPr wrap="square" rtlCol="0">
            <a:spAutoFit/>
          </a:bodyPr>
          <a:lstStyle/>
          <a:p>
            <a:pPr marL="342900" indent="-342900">
              <a:buFont typeface="Arial" panose="020B0604020202020204" pitchFamily="34" charset="0"/>
              <a:buChar char="•"/>
            </a:pPr>
            <a:r>
              <a:rPr lang="en-US" sz="2400" dirty="0"/>
              <a:t>This student is dyslexic.</a:t>
            </a:r>
          </a:p>
          <a:p>
            <a:pPr marL="342900" indent="-342900">
              <a:buFont typeface="Arial" panose="020B0604020202020204" pitchFamily="34" charset="0"/>
              <a:buChar char="•"/>
            </a:pPr>
            <a:endParaRPr lang="en-US" sz="2400" dirty="0"/>
          </a:p>
          <a:p>
            <a:pPr marL="342900" indent="-342900">
              <a:buFont typeface="Arial" panose="020B0604020202020204" pitchFamily="34" charset="0"/>
              <a:buChar char="•"/>
            </a:pPr>
            <a:r>
              <a:rPr lang="en-US" sz="2400" dirty="0"/>
              <a:t>She got a 2:1 for this task</a:t>
            </a:r>
          </a:p>
          <a:p>
            <a:pPr marL="342900" indent="-342900">
              <a:buFont typeface="Arial" panose="020B0604020202020204" pitchFamily="34" charset="0"/>
              <a:buChar char="•"/>
            </a:pPr>
            <a:endParaRPr lang="en-US" sz="2400" dirty="0"/>
          </a:p>
          <a:p>
            <a:pPr marL="342900" indent="-342900">
              <a:buFont typeface="Arial" panose="020B0604020202020204" pitchFamily="34" charset="0"/>
              <a:buChar char="•"/>
            </a:pPr>
            <a:r>
              <a:rPr lang="en-US" sz="2400" dirty="0"/>
              <a:t>She just received a distinction (over 80%) for her level 6 Independent Inquiry.</a:t>
            </a:r>
          </a:p>
          <a:p>
            <a:endParaRPr lang="en-US" dirty="0"/>
          </a:p>
          <a:p>
            <a:endParaRPr lang="en-US" dirty="0"/>
          </a:p>
          <a:p>
            <a:endParaRPr lang="en-US" dirty="0"/>
          </a:p>
        </p:txBody>
      </p:sp>
      <p:sp>
        <p:nvSpPr>
          <p:cNvPr id="2" name="Rectangle 1">
            <a:extLst>
              <a:ext uri="{FF2B5EF4-FFF2-40B4-BE49-F238E27FC236}">
                <a16:creationId xmlns:a16="http://schemas.microsoft.com/office/drawing/2014/main" id="{12FDF683-929B-C845-8E85-A1D849CFA89D}"/>
              </a:ext>
            </a:extLst>
          </p:cNvPr>
          <p:cNvSpPr/>
          <p:nvPr/>
        </p:nvSpPr>
        <p:spPr>
          <a:xfrm>
            <a:off x="0" y="0"/>
            <a:ext cx="9029700" cy="6858000"/>
          </a:xfrm>
          <a:prstGeom prst="rect">
            <a:avLst/>
          </a:prstGeom>
          <a:solidFill>
            <a:srgbClr val="FFFA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C916B5A1-497C-514D-8465-E39527E226A4}"/>
              </a:ext>
            </a:extLst>
          </p:cNvPr>
          <p:cNvSpPr txBox="1"/>
          <p:nvPr/>
        </p:nvSpPr>
        <p:spPr>
          <a:xfrm>
            <a:off x="775607" y="342900"/>
            <a:ext cx="8188778" cy="6247864"/>
          </a:xfrm>
          <a:prstGeom prst="rect">
            <a:avLst/>
          </a:prstGeom>
          <a:noFill/>
        </p:spPr>
        <p:txBody>
          <a:bodyPr wrap="square" rtlCol="0">
            <a:spAutoFit/>
          </a:bodyPr>
          <a:lstStyle/>
          <a:p>
            <a:r>
              <a:rPr lang="en-US" sz="4000" b="1" dirty="0"/>
              <a:t>Feedback is about learning! </a:t>
            </a:r>
          </a:p>
          <a:p>
            <a:endParaRPr lang="en-US" sz="4000" dirty="0"/>
          </a:p>
          <a:p>
            <a:r>
              <a:rPr lang="en-US" sz="4000" dirty="0"/>
              <a:t>Accept your feedback and use it to learn how to improve. </a:t>
            </a:r>
          </a:p>
          <a:p>
            <a:r>
              <a:rPr lang="en-US" sz="4000" dirty="0"/>
              <a:t>Spend time thinking through how you could do things differently. </a:t>
            </a:r>
          </a:p>
          <a:p>
            <a:r>
              <a:rPr lang="en-US" sz="4000" dirty="0"/>
              <a:t>Rewrite your work for your own use. See how using different sentences and phrases changes what you have had assessed. </a:t>
            </a:r>
          </a:p>
        </p:txBody>
      </p:sp>
      <p:sp>
        <p:nvSpPr>
          <p:cNvPr id="5" name="Oval Callout 4">
            <a:extLst>
              <a:ext uri="{FF2B5EF4-FFF2-40B4-BE49-F238E27FC236}">
                <a16:creationId xmlns:a16="http://schemas.microsoft.com/office/drawing/2014/main" id="{93CD2DC9-837D-CB44-8648-89905B70D6E3}"/>
              </a:ext>
            </a:extLst>
          </p:cNvPr>
          <p:cNvSpPr/>
          <p:nvPr/>
        </p:nvSpPr>
        <p:spPr>
          <a:xfrm>
            <a:off x="7200900" y="0"/>
            <a:ext cx="4991100" cy="2324099"/>
          </a:xfrm>
          <a:prstGeom prst="wedgeEllipseCallout">
            <a:avLst>
              <a:gd name="adj1" fmla="val -80425"/>
              <a:gd name="adj2" fmla="val 69811"/>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solidFill>
                  <a:schemeClr val="tx1"/>
                </a:solidFill>
                <a:latin typeface="Chalkboard SE" panose="03050602040202020205" pitchFamily="66" charset="77"/>
              </a:rPr>
              <a:t>Don’t use it to beat yourself up! </a:t>
            </a:r>
          </a:p>
          <a:p>
            <a:pPr algn="ctr"/>
            <a:r>
              <a:rPr lang="en-US" sz="2400" dirty="0">
                <a:solidFill>
                  <a:schemeClr val="tx1"/>
                </a:solidFill>
                <a:latin typeface="Chalkboard SE" panose="03050602040202020205" pitchFamily="66" charset="77"/>
              </a:rPr>
              <a:t>We have all got to learn.</a:t>
            </a:r>
          </a:p>
        </p:txBody>
      </p:sp>
      <p:sp>
        <p:nvSpPr>
          <p:cNvPr id="8" name="Explosion 2 7">
            <a:extLst>
              <a:ext uri="{FF2B5EF4-FFF2-40B4-BE49-F238E27FC236}">
                <a16:creationId xmlns:a16="http://schemas.microsoft.com/office/drawing/2014/main" id="{6F99DEA7-7A98-BD43-8CAD-50DB7B34001D}"/>
              </a:ext>
            </a:extLst>
          </p:cNvPr>
          <p:cNvSpPr/>
          <p:nvPr/>
        </p:nvSpPr>
        <p:spPr>
          <a:xfrm rot="5400000">
            <a:off x="2438399" y="-4057651"/>
            <a:ext cx="8324852" cy="16021055"/>
          </a:xfrm>
          <a:prstGeom prst="irregularSeal2">
            <a:avLst/>
          </a:prstGeom>
          <a:solidFill>
            <a:srgbClr val="FFFF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Box 8">
            <a:extLst>
              <a:ext uri="{FF2B5EF4-FFF2-40B4-BE49-F238E27FC236}">
                <a16:creationId xmlns:a16="http://schemas.microsoft.com/office/drawing/2014/main" id="{05B14C1E-990E-D14C-BADD-8A6860E05F43}"/>
              </a:ext>
            </a:extLst>
          </p:cNvPr>
          <p:cNvSpPr txBox="1"/>
          <p:nvPr/>
        </p:nvSpPr>
        <p:spPr>
          <a:xfrm>
            <a:off x="2012499" y="1024354"/>
            <a:ext cx="8426904" cy="5078313"/>
          </a:xfrm>
          <a:prstGeom prst="rect">
            <a:avLst/>
          </a:prstGeom>
          <a:noFill/>
        </p:spPr>
        <p:txBody>
          <a:bodyPr wrap="square" rtlCol="0">
            <a:spAutoFit/>
          </a:bodyPr>
          <a:lstStyle/>
          <a:p>
            <a:r>
              <a:rPr lang="en-US" sz="5400" dirty="0">
                <a:solidFill>
                  <a:srgbClr val="FF0000"/>
                </a:solidFill>
              </a:rPr>
              <a:t>FEEDBACK</a:t>
            </a:r>
            <a:r>
              <a:rPr lang="en-US" sz="5400" dirty="0">
                <a:solidFill>
                  <a:schemeClr val="tx1">
                    <a:lumMod val="95000"/>
                    <a:lumOff val="5000"/>
                  </a:schemeClr>
                </a:solidFill>
              </a:rPr>
              <a:t> </a:t>
            </a:r>
            <a:r>
              <a:rPr lang="en-US" sz="5400" dirty="0">
                <a:solidFill>
                  <a:srgbClr val="FF0000"/>
                </a:solidFill>
              </a:rPr>
              <a:t> </a:t>
            </a:r>
          </a:p>
          <a:p>
            <a:r>
              <a:rPr lang="en-US" sz="5400" dirty="0">
                <a:solidFill>
                  <a:srgbClr val="FF0000"/>
                </a:solidFill>
              </a:rPr>
              <a:t>Download it,</a:t>
            </a:r>
          </a:p>
          <a:p>
            <a:r>
              <a:rPr lang="en-US" sz="5400" dirty="0">
                <a:solidFill>
                  <a:srgbClr val="FF0000"/>
                </a:solidFill>
              </a:rPr>
              <a:t>	Read it,</a:t>
            </a:r>
          </a:p>
          <a:p>
            <a:r>
              <a:rPr lang="en-US" sz="5400" dirty="0">
                <a:solidFill>
                  <a:srgbClr val="FF0000"/>
                </a:solidFill>
              </a:rPr>
              <a:t>		Change it,</a:t>
            </a:r>
          </a:p>
          <a:p>
            <a:r>
              <a:rPr lang="en-US" sz="5400" dirty="0">
                <a:solidFill>
                  <a:srgbClr val="FF0000"/>
                </a:solidFill>
              </a:rPr>
              <a:t>			Redesign it,</a:t>
            </a:r>
          </a:p>
          <a:p>
            <a:r>
              <a:rPr lang="en-US" sz="5400" dirty="0">
                <a:solidFill>
                  <a:srgbClr val="FF0000"/>
                </a:solidFill>
              </a:rPr>
              <a:t>				Learn from it!</a:t>
            </a:r>
          </a:p>
        </p:txBody>
      </p:sp>
    </p:spTree>
    <p:extLst>
      <p:ext uri="{BB962C8B-B14F-4D97-AF65-F5344CB8AC3E}">
        <p14:creationId xmlns:p14="http://schemas.microsoft.com/office/powerpoint/2010/main" val="578044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IMG_6427.png"/>
          <p:cNvPicPr>
            <a:picLocks noGrp="1" noChangeAspect="1"/>
          </p:cNvPicPr>
          <p:nvPr>
            <p:ph idx="1"/>
          </p:nvPr>
        </p:nvPicPr>
        <p:blipFill rotWithShape="1">
          <a:blip r:embed="rId3">
            <a:extLst>
              <a:ext uri="{28A0092B-C50C-407E-A947-70E740481C1C}">
                <a14:useLocalDpi xmlns:a14="http://schemas.microsoft.com/office/drawing/2010/main" val="0"/>
              </a:ext>
            </a:extLst>
          </a:blip>
          <a:srcRect l="-416" t="28129" r="-211" b="16666"/>
          <a:stretch/>
        </p:blipFill>
        <p:spPr>
          <a:xfrm>
            <a:off x="1665384" y="43866"/>
            <a:ext cx="9310885" cy="6814135"/>
          </a:xfrm>
        </p:spPr>
      </p:pic>
    </p:spTree>
    <p:extLst>
      <p:ext uri="{BB962C8B-B14F-4D97-AF65-F5344CB8AC3E}">
        <p14:creationId xmlns:p14="http://schemas.microsoft.com/office/powerpoint/2010/main" val="78190564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rgbClr val="FFFACE"/>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292" y="1425388"/>
            <a:ext cx="12147076" cy="5432612"/>
          </a:xfrm>
          <a:prstGeom prst="rect">
            <a:avLst/>
          </a:prstGeom>
        </p:spPr>
      </p:pic>
      <p:sp>
        <p:nvSpPr>
          <p:cNvPr id="5" name="TextBox 4"/>
          <p:cNvSpPr txBox="1"/>
          <p:nvPr/>
        </p:nvSpPr>
        <p:spPr>
          <a:xfrm>
            <a:off x="2641090" y="706754"/>
            <a:ext cx="7986482" cy="4524315"/>
          </a:xfrm>
          <a:prstGeom prst="rect">
            <a:avLst/>
          </a:prstGeom>
          <a:noFill/>
        </p:spPr>
        <p:txBody>
          <a:bodyPr wrap="none" rtlCol="0">
            <a:spAutoFit/>
          </a:bodyPr>
          <a:lstStyle/>
          <a:p>
            <a:r>
              <a:rPr lang="en-US" sz="4800" dirty="0">
                <a:latin typeface="Adobe Caslon Pro" charset="0"/>
                <a:ea typeface="Adobe Caslon Pro" charset="0"/>
                <a:cs typeface="Adobe Caslon Pro" charset="0"/>
              </a:rPr>
              <a:t>Next time</a:t>
            </a:r>
            <a:r>
              <a:rPr lang="mr-IN" sz="4800" dirty="0">
                <a:latin typeface="Adobe Caslon Pro" charset="0"/>
                <a:ea typeface="Adobe Caslon Pro" charset="0"/>
                <a:cs typeface="Adobe Caslon Pro" charset="0"/>
              </a:rPr>
              <a:t>…</a:t>
            </a:r>
            <a:r>
              <a:rPr lang="en-US" sz="4800" dirty="0">
                <a:latin typeface="Adobe Caslon Pro" charset="0"/>
                <a:ea typeface="Adobe Caslon Pro" charset="0"/>
                <a:cs typeface="Adobe Caslon Pro" charset="0"/>
              </a:rPr>
              <a:t> </a:t>
            </a:r>
          </a:p>
          <a:p>
            <a:pPr algn="ctr"/>
            <a:endParaRPr lang="en-US" sz="4800" dirty="0">
              <a:latin typeface="Adobe Caslon Pro" charset="0"/>
              <a:ea typeface="Adobe Caslon Pro" charset="0"/>
              <a:cs typeface="Adobe Caslon Pro" charset="0"/>
            </a:endParaRPr>
          </a:p>
          <a:p>
            <a:pPr algn="ctr"/>
            <a:endParaRPr lang="en-US" sz="4800" dirty="0">
              <a:latin typeface="Adobe Caslon Pro" charset="0"/>
              <a:ea typeface="Adobe Caslon Pro" charset="0"/>
              <a:cs typeface="Adobe Caslon Pro" charset="0"/>
            </a:endParaRPr>
          </a:p>
          <a:p>
            <a:pPr algn="ctr"/>
            <a:endParaRPr lang="en-US" sz="4800" dirty="0">
              <a:latin typeface="Adobe Caslon Pro" charset="0"/>
              <a:ea typeface="Adobe Caslon Pro" charset="0"/>
              <a:cs typeface="Adobe Caslon Pro" charset="0"/>
            </a:endParaRPr>
          </a:p>
          <a:p>
            <a:pPr algn="ctr"/>
            <a:r>
              <a:rPr lang="en-US" sz="4800" dirty="0">
                <a:solidFill>
                  <a:schemeClr val="bg1"/>
                </a:solidFill>
                <a:latin typeface="Adobe Caslon Pro" charset="0"/>
                <a:ea typeface="Adobe Caslon Pro" charset="0"/>
                <a:cs typeface="Adobe Caslon Pro" charset="0"/>
              </a:rPr>
              <a:t>How will you </a:t>
            </a:r>
            <a:r>
              <a:rPr lang="en-US" sz="4800" dirty="0" err="1">
                <a:solidFill>
                  <a:schemeClr val="bg1"/>
                </a:solidFill>
                <a:latin typeface="Adobe Caslon Pro" charset="0"/>
                <a:ea typeface="Adobe Caslon Pro" charset="0"/>
                <a:cs typeface="Adobe Caslon Pro" charset="0"/>
              </a:rPr>
              <a:t>organise</a:t>
            </a:r>
            <a:r>
              <a:rPr lang="en-US" sz="4800" dirty="0">
                <a:solidFill>
                  <a:schemeClr val="bg1"/>
                </a:solidFill>
                <a:latin typeface="Adobe Caslon Pro" charset="0"/>
                <a:ea typeface="Adobe Caslon Pro" charset="0"/>
                <a:cs typeface="Adobe Caslon Pro" charset="0"/>
              </a:rPr>
              <a:t> yourself </a:t>
            </a:r>
          </a:p>
          <a:p>
            <a:pPr algn="ctr"/>
            <a:r>
              <a:rPr lang="en-US" sz="4800" dirty="0">
                <a:solidFill>
                  <a:schemeClr val="bg1"/>
                </a:solidFill>
                <a:latin typeface="Adobe Caslon Pro" charset="0"/>
                <a:ea typeface="Adobe Caslon Pro" charset="0"/>
                <a:cs typeface="Adobe Caslon Pro" charset="0"/>
              </a:rPr>
              <a:t>to improve?</a:t>
            </a:r>
          </a:p>
        </p:txBody>
      </p:sp>
    </p:spTree>
    <p:extLst>
      <p:ext uri="{BB962C8B-B14F-4D97-AF65-F5344CB8AC3E}">
        <p14:creationId xmlns:p14="http://schemas.microsoft.com/office/powerpoint/2010/main" val="345786267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IMG_6433.png"/>
          <p:cNvPicPr>
            <a:picLocks noGrp="1" noChangeAspect="1"/>
          </p:cNvPicPr>
          <p:nvPr>
            <p:ph idx="1"/>
          </p:nvPr>
        </p:nvPicPr>
        <p:blipFill rotWithShape="1">
          <a:blip r:embed="rId3">
            <a:extLst>
              <a:ext uri="{28A0092B-C50C-407E-A947-70E740481C1C}">
                <a14:useLocalDpi xmlns:a14="http://schemas.microsoft.com/office/drawing/2010/main" val="0"/>
              </a:ext>
            </a:extLst>
          </a:blip>
          <a:srcRect t="29577" b="29125"/>
          <a:stretch/>
        </p:blipFill>
        <p:spPr>
          <a:xfrm>
            <a:off x="838200" y="365126"/>
            <a:ext cx="10515600" cy="5811838"/>
          </a:xfrm>
        </p:spPr>
      </p:pic>
    </p:spTree>
    <p:extLst>
      <p:ext uri="{BB962C8B-B14F-4D97-AF65-F5344CB8AC3E}">
        <p14:creationId xmlns:p14="http://schemas.microsoft.com/office/powerpoint/2010/main" val="204585857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IMG_6434.png"/>
          <p:cNvPicPr>
            <a:picLocks noGrp="1" noChangeAspect="1"/>
          </p:cNvPicPr>
          <p:nvPr>
            <p:ph idx="1"/>
          </p:nvPr>
        </p:nvPicPr>
        <p:blipFill rotWithShape="1">
          <a:blip r:embed="rId3">
            <a:extLst>
              <a:ext uri="{28A0092B-C50C-407E-A947-70E740481C1C}">
                <a14:useLocalDpi xmlns:a14="http://schemas.microsoft.com/office/drawing/2010/main" val="0"/>
              </a:ext>
            </a:extLst>
          </a:blip>
          <a:srcRect t="28607" b="38368"/>
          <a:stretch/>
        </p:blipFill>
        <p:spPr>
          <a:xfrm>
            <a:off x="838200" y="365125"/>
            <a:ext cx="10515600" cy="6176963"/>
          </a:xfrm>
        </p:spPr>
      </p:pic>
    </p:spTree>
    <p:extLst>
      <p:ext uri="{BB962C8B-B14F-4D97-AF65-F5344CB8AC3E}">
        <p14:creationId xmlns:p14="http://schemas.microsoft.com/office/powerpoint/2010/main" val="333755953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0"/>
            <a:ext cx="12192000" cy="6858000"/>
          </a:xfrm>
        </p:spPr>
        <p:txBody>
          <a:bodyPr>
            <a:normAutofit lnSpcReduction="10000"/>
          </a:bodyPr>
          <a:lstStyle/>
          <a:p>
            <a:pPr marL="0" indent="0">
              <a:buNone/>
            </a:pPr>
            <a:r>
              <a:rPr lang="en-GB" sz="3600" dirty="0">
                <a:latin typeface="Times New Roman"/>
                <a:cs typeface="Times New Roman"/>
              </a:rPr>
              <a:t>An object or image that reveals its history, just as a chalkboard sometimes allows us to see partially erased marks. Out of necessity, creating palimpsests was an early method of recycling. For much of history, writing surfaces were so rare that they were often used more than once. When parchment ran short, many a writer would wash or scrape away an old manuscript to remove old marks, so that new marks could be made right over them, usually at right angles to the old lettering. Fortunately for modern scholars erasing was generally ineffective, because original texts can frequently be distinguished under the later writing. Any old objects ? for example: ancient ruins, antique furniture, and battered toys ? that show the effects of their past can be seen as palimpsests, relating information about their histories. A palimpsest then may be anything having diverse layers or aspects apparent beneath its surface.</a:t>
            </a:r>
          </a:p>
          <a:p>
            <a:endParaRPr lang="en-US" dirty="0"/>
          </a:p>
        </p:txBody>
      </p:sp>
    </p:spTree>
    <p:extLst>
      <p:ext uri="{BB962C8B-B14F-4D97-AF65-F5344CB8AC3E}">
        <p14:creationId xmlns:p14="http://schemas.microsoft.com/office/powerpoint/2010/main" val="204675931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5532437"/>
            <a:ext cx="10515600" cy="1325563"/>
          </a:xfrm>
        </p:spPr>
        <p:txBody>
          <a:bodyPr>
            <a:noAutofit/>
          </a:bodyPr>
          <a:lstStyle/>
          <a:p>
            <a:r>
              <a:rPr lang="en-GB" sz="8000" dirty="0">
                <a:latin typeface="Times New Roman"/>
                <a:cs typeface="Times New Roman"/>
              </a:rPr>
              <a:t>Palimpsest</a:t>
            </a:r>
            <a:endParaRPr lang="en-US" sz="8000" dirty="0">
              <a:latin typeface="Times New Roman"/>
              <a:cs typeface="Times New Roman"/>
            </a:endParaRPr>
          </a:p>
        </p:txBody>
      </p:sp>
    </p:spTree>
    <p:extLst>
      <p:ext uri="{BB962C8B-B14F-4D97-AF65-F5344CB8AC3E}">
        <p14:creationId xmlns:p14="http://schemas.microsoft.com/office/powerpoint/2010/main" val="99757463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0"/>
            <a:ext cx="12192000" cy="6858000"/>
          </a:xfrm>
        </p:spPr>
        <p:txBody>
          <a:bodyPr>
            <a:normAutofit lnSpcReduction="10000"/>
          </a:bodyPr>
          <a:lstStyle/>
          <a:p>
            <a:pPr marL="0" indent="0">
              <a:buNone/>
            </a:pPr>
            <a:r>
              <a:rPr lang="en-GB" sz="3600" dirty="0">
                <a:latin typeface="Times New Roman"/>
                <a:cs typeface="Times New Roman"/>
              </a:rPr>
              <a:t>Graphic artist, print-maker and designer Anthony </a:t>
            </a:r>
            <a:r>
              <a:rPr lang="en-GB" sz="3600" dirty="0" err="1">
                <a:latin typeface="Times New Roman"/>
                <a:cs typeface="Times New Roman"/>
              </a:rPr>
              <a:t>Burrill</a:t>
            </a:r>
            <a:r>
              <a:rPr lang="en-GB" sz="3600" dirty="0">
                <a:latin typeface="Times New Roman"/>
                <a:cs typeface="Times New Roman"/>
              </a:rPr>
              <a:t> is known for his persuasive, up-beat style of communication.</a:t>
            </a:r>
          </a:p>
          <a:p>
            <a:pPr marL="0" indent="0">
              <a:buNone/>
            </a:pPr>
            <a:endParaRPr lang="en-GB" sz="3600" dirty="0">
              <a:latin typeface="Times New Roman"/>
              <a:cs typeface="Times New Roman"/>
            </a:endParaRPr>
          </a:p>
          <a:p>
            <a:pPr marL="0" indent="0">
              <a:buNone/>
            </a:pPr>
            <a:r>
              <a:rPr lang="en-GB" sz="3600" dirty="0">
                <a:latin typeface="Times New Roman"/>
                <a:cs typeface="Times New Roman"/>
              </a:rPr>
              <a:t>Words and language are an important part of </a:t>
            </a:r>
            <a:r>
              <a:rPr lang="en-GB" sz="3600" dirty="0" err="1">
                <a:latin typeface="Times New Roman"/>
                <a:cs typeface="Times New Roman"/>
              </a:rPr>
              <a:t>Burrill’s</a:t>
            </a:r>
            <a:r>
              <a:rPr lang="en-GB" sz="3600" dirty="0">
                <a:latin typeface="Times New Roman"/>
                <a:cs typeface="Times New Roman"/>
              </a:rPr>
              <a:t> output and he has developed a distinctive voice that is sought after not only by collectors of his posters and prints but also by clients including Apple, Google, </a:t>
            </a:r>
            <a:r>
              <a:rPr lang="en-GB" sz="3600" dirty="0" err="1">
                <a:latin typeface="Times New Roman"/>
                <a:cs typeface="Times New Roman"/>
              </a:rPr>
              <a:t>Hermés</a:t>
            </a:r>
            <a:r>
              <a:rPr lang="en-GB" sz="3600" dirty="0">
                <a:latin typeface="Times New Roman"/>
                <a:cs typeface="Times New Roman"/>
              </a:rPr>
              <a:t>, the British Council, London Underground and the Design Museum. </a:t>
            </a:r>
            <a:r>
              <a:rPr lang="en-GB" sz="3600" dirty="0" err="1">
                <a:latin typeface="Times New Roman"/>
                <a:cs typeface="Times New Roman"/>
              </a:rPr>
              <a:t>Burrill</a:t>
            </a:r>
            <a:r>
              <a:rPr lang="en-GB" sz="3600" dirty="0">
                <a:latin typeface="Times New Roman"/>
                <a:cs typeface="Times New Roman"/>
              </a:rPr>
              <a:t> is perhaps best known for his typographic, text-based compositions, including the now-famous “Work Hard and Be Nice to People”, which has become a mantra for the design community and beyond.						</a:t>
            </a:r>
          </a:p>
          <a:p>
            <a:pPr marL="0" indent="0">
              <a:buNone/>
            </a:pPr>
            <a:r>
              <a:rPr lang="en-GB" sz="3600" dirty="0">
                <a:latin typeface="Times New Roman"/>
                <a:cs typeface="Times New Roman"/>
              </a:rPr>
              <a:t>						</a:t>
            </a:r>
            <a:r>
              <a:rPr lang="en-US" sz="8000" dirty="0">
                <a:latin typeface="Times New Roman"/>
                <a:cs typeface="Times New Roman"/>
              </a:rPr>
              <a:t>Anthony </a:t>
            </a:r>
            <a:r>
              <a:rPr lang="en-US" sz="8000" dirty="0" err="1">
                <a:latin typeface="Times New Roman"/>
                <a:cs typeface="Times New Roman"/>
              </a:rPr>
              <a:t>Burrill</a:t>
            </a:r>
            <a:endParaRPr lang="en-US" sz="8000" dirty="0">
              <a:latin typeface="Times New Roman"/>
              <a:cs typeface="Times New Roman"/>
            </a:endParaRPr>
          </a:p>
        </p:txBody>
      </p:sp>
    </p:spTree>
    <p:extLst>
      <p:ext uri="{BB962C8B-B14F-4D97-AF65-F5344CB8AC3E}">
        <p14:creationId xmlns:p14="http://schemas.microsoft.com/office/powerpoint/2010/main" val="167733948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12D25-08A4-224E-8211-F40603D05245}"/>
              </a:ext>
            </a:extLst>
          </p:cNvPr>
          <p:cNvSpPr>
            <a:spLocks noGrp="1"/>
          </p:cNvSpPr>
          <p:nvPr>
            <p:ph type="title"/>
          </p:nvPr>
        </p:nvSpPr>
        <p:spPr/>
        <p:txBody>
          <a:bodyPr/>
          <a:lstStyle/>
          <a:p>
            <a:pPr algn="r"/>
            <a:r>
              <a:rPr lang="en-GB" dirty="0">
                <a:latin typeface="Times New Roman"/>
                <a:cs typeface="Times New Roman"/>
              </a:rPr>
              <a:t>Palimpsest</a:t>
            </a:r>
            <a:endParaRPr lang="en-US" dirty="0"/>
          </a:p>
        </p:txBody>
      </p:sp>
      <p:sp>
        <p:nvSpPr>
          <p:cNvPr id="3" name="Content Placeholder 2">
            <a:extLst>
              <a:ext uri="{FF2B5EF4-FFF2-40B4-BE49-F238E27FC236}">
                <a16:creationId xmlns:a16="http://schemas.microsoft.com/office/drawing/2014/main" id="{2C0EE60D-A250-894A-B2C7-85B261DF06B2}"/>
              </a:ext>
            </a:extLst>
          </p:cNvPr>
          <p:cNvSpPr>
            <a:spLocks noGrp="1"/>
          </p:cNvSpPr>
          <p:nvPr>
            <p:ph idx="1"/>
          </p:nvPr>
        </p:nvSpPr>
        <p:spPr/>
        <p:txBody>
          <a:bodyPr>
            <a:normAutofit lnSpcReduction="10000"/>
          </a:bodyPr>
          <a:lstStyle/>
          <a:p>
            <a:pPr marL="0" indent="0">
              <a:buNone/>
            </a:pPr>
            <a:r>
              <a:rPr lang="en-GB" dirty="0">
                <a:latin typeface="Times New Roman"/>
                <a:cs typeface="Times New Roman"/>
              </a:rPr>
              <a:t>…</a:t>
            </a:r>
            <a:r>
              <a:rPr lang="en-GB" i="1" dirty="0">
                <a:latin typeface="Times New Roman"/>
                <a:cs typeface="Times New Roman"/>
              </a:rPr>
              <a:t>An object or image that reveals its history, just as a chalkboard sometimes allows us to see partially erased marks…</a:t>
            </a:r>
          </a:p>
          <a:p>
            <a:endParaRPr lang="en-GB" dirty="0">
              <a:latin typeface="Times New Roman"/>
              <a:cs typeface="Times New Roman"/>
            </a:endParaRPr>
          </a:p>
          <a:p>
            <a:endParaRPr lang="en-GB" dirty="0">
              <a:latin typeface="Times New Roman"/>
              <a:cs typeface="Times New Roman"/>
            </a:endParaRPr>
          </a:p>
          <a:p>
            <a:endParaRPr lang="en-GB" dirty="0">
              <a:latin typeface="Times New Roman"/>
              <a:cs typeface="Times New Roman"/>
            </a:endParaRPr>
          </a:p>
          <a:p>
            <a:endParaRPr lang="en-GB" dirty="0">
              <a:latin typeface="Times New Roman"/>
              <a:cs typeface="Times New Roman"/>
            </a:endParaRPr>
          </a:p>
          <a:p>
            <a:endParaRPr lang="en-GB" dirty="0">
              <a:latin typeface="Times New Roman"/>
              <a:cs typeface="Times New Roman"/>
            </a:endParaRPr>
          </a:p>
          <a:p>
            <a:pPr marL="0" indent="0">
              <a:buNone/>
            </a:pPr>
            <a:r>
              <a:rPr lang="en-GB" dirty="0">
                <a:latin typeface="Times New Roman"/>
                <a:cs typeface="Times New Roman"/>
              </a:rPr>
              <a:t>					Does the interjection of Burrill’s work make this a digital palimpsest? How will you use your feedback and experience to unveil your next assignment?</a:t>
            </a:r>
            <a:endParaRPr lang="en-US" dirty="0"/>
          </a:p>
        </p:txBody>
      </p:sp>
    </p:spTree>
    <p:extLst>
      <p:ext uri="{BB962C8B-B14F-4D97-AF65-F5344CB8AC3E}">
        <p14:creationId xmlns:p14="http://schemas.microsoft.com/office/powerpoint/2010/main" val="7470520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592</TotalTime>
  <Words>2159</Words>
  <Application>Microsoft Macintosh PowerPoint</Application>
  <PresentationFormat>Widescreen</PresentationFormat>
  <Paragraphs>311</Paragraphs>
  <Slides>57</Slides>
  <Notes>20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57</vt:i4>
      </vt:variant>
    </vt:vector>
  </HeadingPairs>
  <TitlesOfParts>
    <vt:vector size="65" baseType="lpstr">
      <vt:lpstr>Adobe Caslon Pro</vt:lpstr>
      <vt:lpstr>Arial</vt:lpstr>
      <vt:lpstr>Calibri</vt:lpstr>
      <vt:lpstr>Calibri Light</vt:lpstr>
      <vt:lpstr>Chalkboard SE</vt:lpstr>
      <vt:lpstr>Times</vt:lpstr>
      <vt:lpstr>Times New Roman</vt:lpstr>
      <vt:lpstr>Office Theme</vt:lpstr>
      <vt:lpstr>PowerPoint Presentation</vt:lpstr>
      <vt:lpstr>PowerPoint Presentation</vt:lpstr>
      <vt:lpstr>Did you do what was required?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Palimpsest</vt:lpstr>
      <vt:lpstr>PowerPoint Presentation</vt:lpstr>
      <vt:lpstr>Palimpsest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Ryan Moule</dc:creator>
  <cp:lastModifiedBy>Jonathan Pugh</cp:lastModifiedBy>
  <cp:revision>56</cp:revision>
  <dcterms:created xsi:type="dcterms:W3CDTF">2018-02-05T10:59:11Z</dcterms:created>
  <dcterms:modified xsi:type="dcterms:W3CDTF">2021-02-02T00:12:29Z</dcterms:modified>
</cp:coreProperties>
</file>