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60" r:id="rId2"/>
  </p:sldMasterIdLst>
  <p:sldIdLst>
    <p:sldId id="1877" r:id="rId3"/>
    <p:sldId id="1878" r:id="rId4"/>
    <p:sldId id="1873" r:id="rId5"/>
    <p:sldId id="1874" r:id="rId6"/>
    <p:sldId id="1860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5992BC6-C5C3-9440-A8BA-C02CEFFC72B8}" v="8" dt="2026-03-16T10:44:18.7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545"/>
    <p:restoredTop sz="94683"/>
  </p:normalViewPr>
  <p:slideViewPr>
    <p:cSldViewPr snapToGrid="0">
      <p:cViewPr varScale="1">
        <p:scale>
          <a:sx n="102" d="100"/>
          <a:sy n="102" d="100"/>
        </p:scale>
        <p:origin x="21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microsoft.com/office/2016/11/relationships/changesInfo" Target="changesInfos/changesInfo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ableStyles" Target="tableStyles.xml"/><Relationship Id="rId5" Type="http://schemas.openxmlformats.org/officeDocument/2006/relationships/slide" Target="slides/slide3.xml"/><Relationship Id="rId10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endralyn Pegenia (2511437)" userId="8e1b69d1-6116-49c3-b92e-982eb233b5df" providerId="ADAL" clId="{416640FF-E136-561A-8E46-4BACE46F854C}"/>
    <pc:docChg chg="undo custSel addSld delSld modSld">
      <pc:chgData name="Kendralyn Pegenia (2511437)" userId="8e1b69d1-6116-49c3-b92e-982eb233b5df" providerId="ADAL" clId="{416640FF-E136-561A-8E46-4BACE46F854C}" dt="2026-03-16T10:44:40.273" v="116" actId="403"/>
      <pc:docMkLst>
        <pc:docMk/>
      </pc:docMkLst>
      <pc:sldChg chg="modSp mod">
        <pc:chgData name="Kendralyn Pegenia (2511437)" userId="8e1b69d1-6116-49c3-b92e-982eb233b5df" providerId="ADAL" clId="{416640FF-E136-561A-8E46-4BACE46F854C}" dt="2026-03-16T10:44:40.273" v="116" actId="403"/>
        <pc:sldMkLst>
          <pc:docMk/>
          <pc:sldMk cId="3992488130" sldId="1860"/>
        </pc:sldMkLst>
        <pc:spChg chg="mod">
          <ac:chgData name="Kendralyn Pegenia (2511437)" userId="8e1b69d1-6116-49c3-b92e-982eb233b5df" providerId="ADAL" clId="{416640FF-E136-561A-8E46-4BACE46F854C}" dt="2026-03-16T10:44:40.273" v="116" actId="403"/>
          <ac:spMkLst>
            <pc:docMk/>
            <pc:sldMk cId="3992488130" sldId="1860"/>
            <ac:spMk id="3" creationId="{D3316BC9-7937-4417-B232-1B37F4796011}"/>
          </ac:spMkLst>
        </pc:spChg>
      </pc:sldChg>
      <pc:sldChg chg="add del">
        <pc:chgData name="Kendralyn Pegenia (2511437)" userId="8e1b69d1-6116-49c3-b92e-982eb233b5df" providerId="ADAL" clId="{416640FF-E136-561A-8E46-4BACE46F854C}" dt="2026-03-16T10:41:17.072" v="60" actId="2696"/>
        <pc:sldMkLst>
          <pc:docMk/>
          <pc:sldMk cId="4234068753" sldId="1873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66BA1D-E926-B3CD-8A92-F6EE4C8E29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DDF09C-984D-D51B-4AE6-80495CDDC1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2F0D7C-D434-FE2F-A202-130C135192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A7502-D060-944C-A23A-2AE56322E991}" type="datetimeFigureOut">
              <a:rPr lang="en-US" smtClean="0"/>
              <a:t>3/16/26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5786BD-1A2F-7551-0F1A-9009F74225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1BE804-66C0-515C-5C3E-29B1969313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F8C7D-72DA-8B43-87A2-6C15135644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79454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0F6C95-0895-E900-22A7-6114A81834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52421F-7DF9-A384-4856-F15757ADBE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97467-1956-22DC-F204-5631C7BB19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A7502-D060-944C-A23A-2AE56322E991}" type="datetimeFigureOut">
              <a:rPr lang="en-US" smtClean="0"/>
              <a:t>3/16/26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291AAA-9B16-7BC7-6E53-ED92A09DAA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C90231-A6BB-5EDC-59F9-132C64F59C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F8C7D-72DA-8B43-87A2-6C15135644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38750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7122BD-C695-6756-047B-A6867287D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19F79C-17E2-BD86-F514-A178AEC394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123392-900B-F77B-2634-563B971B59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A7502-D060-944C-A23A-2AE56322E991}" type="datetimeFigureOut">
              <a:rPr lang="en-US" smtClean="0"/>
              <a:t>3/16/26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F0E81-2133-87DA-DD4C-A777F0B1EC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97C3D8-A96D-0A23-05A6-65D29E31A3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F8C7D-72DA-8B43-87A2-6C15135644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9013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2C88A4-2E1D-0C03-FDE6-7E0015B2FA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2AA1BF-C80D-673F-CDC1-839C7A0CE8E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B5A2D8-F770-A668-4968-D24FC83111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8AE07C-B09A-37A4-60B6-FDFE48C417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A7502-D060-944C-A23A-2AE56322E991}" type="datetimeFigureOut">
              <a:rPr lang="en-US" smtClean="0"/>
              <a:t>3/16/26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37F1E6-03D9-CE85-8B07-0F79E0BDC3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6A5A63E-4D9E-9127-45E6-404E3D54D3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F8C7D-72DA-8B43-87A2-6C15135644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76590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497236-8E5D-6597-EA82-59D8D00D52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2C2D06-0BAC-D12E-37B8-8B11478A06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628956-C458-ACF3-20C1-09A83CBBD6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5C42FD-6D5F-2B5F-A9D1-C9F6A81C4AA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110112-A58D-A2F8-DFDD-AF9FBB670FA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E889942-EA49-3084-2F11-BE6D39AF58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A7502-D060-944C-A23A-2AE56322E991}" type="datetimeFigureOut">
              <a:rPr lang="en-US" smtClean="0"/>
              <a:t>3/16/26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7AAAD7-35D7-E738-E599-6DDD3416FA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B54DD68-018D-D591-151C-38F99373DC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F8C7D-72DA-8B43-87A2-6C15135644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50955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AA6998-B8C0-5985-F4A8-ECA269F615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A8F382F-969F-F9B3-4717-C7314EE4EE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A7502-D060-944C-A23A-2AE56322E991}" type="datetimeFigureOut">
              <a:rPr lang="en-US" smtClean="0"/>
              <a:t>3/16/26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A6D96C-07A3-83A6-306C-516EC7CCC0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A257D7E-86E8-4E5C-2A6D-561D85B54A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F8C7D-72DA-8B43-87A2-6C15135644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76686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6E5EEB1-0FD1-F298-AA87-5BF1DC757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A7502-D060-944C-A23A-2AE56322E991}" type="datetimeFigureOut">
              <a:rPr lang="en-US" smtClean="0"/>
              <a:t>3/16/26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C3543C9-F1D4-1F4E-4567-97FA38BE0A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C7FCE7-0F98-4AD2-B361-F233B9E934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F8C7D-72DA-8B43-87A2-6C15135644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180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A76261-E3AD-169B-E892-A0F4C4C151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20C3C4-11BD-0359-09C4-0D3D597A4B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8D55F0E-211C-D720-178F-3D7E7179A0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FBA4EC-60BA-8092-F913-9741E9D7B4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A7502-D060-944C-A23A-2AE56322E991}" type="datetimeFigureOut">
              <a:rPr lang="en-US" smtClean="0"/>
              <a:t>3/16/26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B80CB6-9346-4E73-E148-219053A33F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DD6805-D18A-074A-DC95-AC3F75070E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F8C7D-72DA-8B43-87A2-6C15135644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35430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F628B1-2407-BF67-A1A5-AA78789CD0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30683FC-CBAA-E4B1-C8B0-273C53D990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E7FD92-7873-DC5C-6CC3-FF0600E6AF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A941D6-E742-0936-6844-2F50B146BF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A7502-D060-944C-A23A-2AE56322E991}" type="datetimeFigureOut">
              <a:rPr lang="en-US" smtClean="0"/>
              <a:t>3/16/26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C10724-9919-0876-FC99-97A20C9F27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7B5945-2C10-F7A3-09EF-77D37CB4F0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F8C7D-72DA-8B43-87A2-6C15135644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13241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F1E90F-C153-BD82-85FC-1DC00CF159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ED39675-9B1A-292E-2F53-B1FAD86BF8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06A947-E817-E7D5-59F3-6E2DBE1EB1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A7502-D060-944C-A23A-2AE56322E991}" type="datetimeFigureOut">
              <a:rPr lang="en-US" smtClean="0"/>
              <a:t>3/16/26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85DDC3-A99E-810E-6521-2728D91A14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C35E3C-CF19-EF34-A390-42E392CBE2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F8C7D-72DA-8B43-87A2-6C15135644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88624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D7B8A3B-10A4-C052-C7C8-2C1E189DC3B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F8D186-083F-F75C-B4C8-8F30B41B27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58ED9B-9405-66CD-30FB-660BC4CC77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A7502-D060-944C-A23A-2AE56322E991}" type="datetimeFigureOut">
              <a:rPr lang="en-US" smtClean="0"/>
              <a:t>3/16/26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93FA34-DA58-686C-354B-1B86A73C62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88D456-6D78-F461-3EB8-8176FB08F5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5F8C7D-72DA-8B43-87A2-6C15135644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663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">
            <a:extLst>
              <a:ext uri="{FF2B5EF4-FFF2-40B4-BE49-F238E27FC236}">
                <a16:creationId xmlns:a16="http://schemas.microsoft.com/office/drawing/2014/main" id="{2E0BC0C9-E1C8-43B4-B02D-558783360CD4}"/>
              </a:ext>
            </a:extLst>
          </p:cNvPr>
          <p:cNvSpPr>
            <a:spLocks noGrp="1" noChangeArrowheads="1"/>
          </p:cNvSpPr>
          <p:nvPr>
            <p:ph type="ctrTitle" idx="4294967295"/>
          </p:nvPr>
        </p:nvSpPr>
        <p:spPr>
          <a:xfrm>
            <a:off x="4645152" y="1837944"/>
            <a:ext cx="6967728" cy="2624328"/>
          </a:xfrm>
        </p:spPr>
        <p:txBody>
          <a:bodyPr anchor="ctr">
            <a:normAutofit fontScale="90000"/>
          </a:bodyPr>
          <a:lstStyle>
            <a:lvl1pPr algn="ctr">
              <a:defRPr sz="4400" b="0">
                <a:solidFill>
                  <a:schemeClr val="accent3"/>
                </a:solidFill>
                <a:latin typeface="+mj-lt"/>
              </a:defRPr>
            </a:lvl1pPr>
          </a:lstStyle>
          <a:p>
            <a:pPr algn="l" eaLnBrk="1" hangingPunct="1"/>
            <a:r>
              <a:rPr lang="en-GB" altLang="en-US" sz="6600" b="1">
                <a:latin typeface="+mn-lt"/>
              </a:rPr>
              <a:t>Click to edit Master title style</a:t>
            </a:r>
            <a:endParaRPr lang="en-US" altLang="en-US" sz="6600" b="1" dirty="0">
              <a:latin typeface="+mn-lt"/>
            </a:endParaRP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0A0F3C9-3AB5-4E08-8531-AA11FB7336D1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9525"/>
            <a:ext cx="4171950" cy="6838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39227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pos="2808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ne Phot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8498B63D-F60C-4A9D-8D3E-0C7CD748FED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2000" y="1905000"/>
            <a:ext cx="5334000" cy="3276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  <a:lvl2pPr marL="283464" indent="-283464">
              <a:spcBef>
                <a:spcPts val="1000"/>
              </a:spcBef>
              <a:defRPr sz="1800">
                <a:solidFill>
                  <a:schemeClr val="tx2">
                    <a:lumMod val="75000"/>
                    <a:lumOff val="25000"/>
                  </a:schemeClr>
                </a:solidFill>
              </a:defRPr>
            </a:lvl2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9B1932CF-F265-4AEE-8704-F42C01AFB479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858000" y="715963"/>
            <a:ext cx="4572000" cy="4654823"/>
          </a:xfrm>
          <a:solidFill>
            <a:schemeClr val="accent3">
              <a:lumMod val="20000"/>
              <a:lumOff val="80000"/>
            </a:schemeClr>
          </a:solidFill>
        </p:spPr>
        <p:txBody>
          <a:bodyPr/>
          <a:lstStyle>
            <a:lvl1pPr algn="ctr">
              <a:buNone/>
              <a:defRPr sz="16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C87C0253-70CA-4E5C-AE9D-1B0C8D3813FB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365"/>
          <a:stretch/>
        </p:blipFill>
        <p:spPr>
          <a:xfrm>
            <a:off x="44450" y="5638800"/>
            <a:ext cx="12147550" cy="12192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CD6C0B2-9A48-4C93-B61B-29BAD5AA5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15961"/>
            <a:ext cx="5334000" cy="118903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b="1">
                <a:solidFill>
                  <a:schemeClr val="accent3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1381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hot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8498B63D-F60C-4A9D-8D3E-0C7CD748FED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2000" y="1905000"/>
            <a:ext cx="5334000" cy="3276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  <a:lvl2pPr marL="283464" indent="-283464">
              <a:spcBef>
                <a:spcPts val="1000"/>
              </a:spcBef>
              <a:defRPr sz="1800">
                <a:solidFill>
                  <a:schemeClr val="tx2">
                    <a:lumMod val="75000"/>
                    <a:lumOff val="25000"/>
                  </a:schemeClr>
                </a:solidFill>
              </a:defRPr>
            </a:lvl2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</p:txBody>
      </p:sp>
      <p:sp>
        <p:nvSpPr>
          <p:cNvPr id="8" name="Picture Placeholder 13">
            <a:extLst>
              <a:ext uri="{FF2B5EF4-FFF2-40B4-BE49-F238E27FC236}">
                <a16:creationId xmlns:a16="http://schemas.microsoft.com/office/drawing/2014/main" id="{89E410BA-B0FE-4F0E-8BE5-D33CC016635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858000" y="3444081"/>
            <a:ext cx="4572000" cy="2362200"/>
          </a:xfrm>
          <a:solidFill>
            <a:schemeClr val="accent3">
              <a:lumMod val="20000"/>
              <a:lumOff val="80000"/>
            </a:schemeClr>
          </a:solidFill>
        </p:spPr>
        <p:txBody>
          <a:bodyPr/>
          <a:lstStyle>
            <a:lvl1pPr algn="ctr">
              <a:buNone/>
              <a:defRPr sz="16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9" name="Picture Placeholder 13">
            <a:extLst>
              <a:ext uri="{FF2B5EF4-FFF2-40B4-BE49-F238E27FC236}">
                <a16:creationId xmlns:a16="http://schemas.microsoft.com/office/drawing/2014/main" id="{827A95C0-AE8D-46E1-9EF9-64504CBEF99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858000" y="715963"/>
            <a:ext cx="4572000" cy="2362200"/>
          </a:xfrm>
          <a:solidFill>
            <a:schemeClr val="accent3">
              <a:lumMod val="20000"/>
              <a:lumOff val="80000"/>
            </a:schemeClr>
          </a:solidFill>
        </p:spPr>
        <p:txBody>
          <a:bodyPr/>
          <a:lstStyle>
            <a:lvl1pPr algn="ctr">
              <a:buNone/>
              <a:defRPr sz="16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7A865C00-02F4-49EE-A361-F7D34853CE8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5905500"/>
            <a:ext cx="12192000" cy="952500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EF84A5CD-78E4-4FA4-A69A-69BA623DC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15961"/>
            <a:ext cx="5334000" cy="118903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b="1">
                <a:solidFill>
                  <a:schemeClr val="accent3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3717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3672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ight Patter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E8DBED36-2461-46D0-AF71-79E0064B375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2000" y="1905000"/>
            <a:ext cx="6477000" cy="3276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  <a:lvl2pPr marL="283464" indent="-283464">
              <a:spcBef>
                <a:spcPts val="1000"/>
              </a:spcBef>
              <a:defRPr sz="1800">
                <a:solidFill>
                  <a:schemeClr val="tx2">
                    <a:lumMod val="75000"/>
                    <a:lumOff val="25000"/>
                  </a:schemeClr>
                </a:solidFill>
              </a:defRPr>
            </a:lvl2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BEFAC9D2-EFFD-400B-A27D-15491636E887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143875" y="266700"/>
            <a:ext cx="4048125" cy="592455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A161FF1D-90EC-45F2-A73E-1903E6F9A7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715961"/>
            <a:ext cx="6476999" cy="118903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b="1">
                <a:solidFill>
                  <a:schemeClr val="accent3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0908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6127">
          <p15:clr>
            <a:srgbClr val="5ACBF0"/>
          </p15:clr>
        </p15:guide>
        <p15:guide id="3" orient="horz" pos="2240">
          <p15:clr>
            <a:srgbClr val="5ACBF0"/>
          </p15:clr>
        </p15:guide>
        <p15:guide id="4" orient="horz" pos="2487">
          <p15:clr>
            <a:srgbClr val="5ACBF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ft Patter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E8DBED36-2461-46D0-AF71-79E0064B375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648201" y="1905000"/>
            <a:ext cx="6960704" cy="3276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  <a:lvl2pPr marL="283464" indent="-283464">
              <a:spcBef>
                <a:spcPts val="1000"/>
              </a:spcBef>
              <a:defRPr sz="1800">
                <a:solidFill>
                  <a:schemeClr val="tx2">
                    <a:lumMod val="75000"/>
                    <a:lumOff val="25000"/>
                  </a:schemeClr>
                </a:solidFill>
              </a:defRPr>
            </a:lvl2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9419FA93-726C-46DF-AA6F-7936E001731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56025" y="242887"/>
            <a:ext cx="3629025" cy="6372225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EBC916A3-2B6E-4719-959B-4D40B52E58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8201" y="715961"/>
            <a:ext cx="6960704" cy="118903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b="1">
                <a:solidFill>
                  <a:schemeClr val="accent3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2701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928">
          <p15:clr>
            <a:srgbClr val="5ACBF0"/>
          </p15:clr>
        </p15:guide>
        <p15:guide id="3" orient="horz" pos="2240">
          <p15:clr>
            <a:srgbClr val="5ACBF0"/>
          </p15:clr>
        </p15:guide>
        <p15:guide id="4" orient="horz" pos="2487">
          <p15:clr>
            <a:srgbClr val="5ACBF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fetti Content Purple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3D9303A2-B30A-054C-B809-053B909E125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5301" y="1995467"/>
            <a:ext cx="9141397" cy="615553"/>
          </a:xfrm>
          <a:noFill/>
        </p:spPr>
        <p:txBody>
          <a:bodyPr wrap="square" lIns="0" tIns="0" rIns="0" bIns="0" anchor="b" anchorCtr="0">
            <a:spAutoFit/>
          </a:bodyPr>
          <a:lstStyle>
            <a:lvl1pPr algn="ctr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accent5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r>
              <a:rPr lang="en-US" dirty="0"/>
              <a:t>Section title with border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10F58DD1-3970-D84D-8040-EF33B0971D5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196307" y="3260705"/>
            <a:ext cx="7799387" cy="1534757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Insert content here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81B4C460-6DD9-4215-A553-BF8A2E91D94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015037" y="6086475"/>
            <a:ext cx="5953125" cy="771525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9FEB78B1-70BF-4543-BF64-761AB55C1BBE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6715125" cy="847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9594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6127">
          <p15:clr>
            <a:srgbClr val="5ACBF0"/>
          </p15:clr>
        </p15:guide>
        <p15:guide id="3" orient="horz" pos="2243">
          <p15:clr>
            <a:srgbClr val="5ACBF0"/>
          </p15:clr>
        </p15:guide>
        <p15:guide id="4" orient="horz" pos="2488">
          <p15:clr>
            <a:srgbClr val="5ACBF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fetti Content Blu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3D9303A2-B30A-054C-B809-053B909E125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5301" y="1995467"/>
            <a:ext cx="9141397" cy="615553"/>
          </a:xfrm>
          <a:noFill/>
        </p:spPr>
        <p:txBody>
          <a:bodyPr wrap="square" lIns="0" tIns="0" rIns="0" bIns="0" anchor="b" anchorCtr="0">
            <a:spAutoFit/>
          </a:bodyPr>
          <a:lstStyle>
            <a:lvl1pPr algn="ctr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accent4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r>
              <a:rPr lang="en-US" dirty="0"/>
              <a:t>Section title with border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10F58DD1-3970-D84D-8040-EF33B0971D5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196307" y="3260705"/>
            <a:ext cx="7799387" cy="1534757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Insert content here</a:t>
            </a:r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D4DB5AF3-A5ED-4D17-BD3C-81D11C4F9440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772150" y="6086475"/>
            <a:ext cx="5953125" cy="771525"/>
          </a:xfrm>
          <a:prstGeom prst="rect">
            <a:avLst/>
          </a:prstGeom>
        </p:spPr>
      </p:pic>
      <p:pic>
        <p:nvPicPr>
          <p:cNvPr id="7" name="Graphic 6">
            <a:extLst>
              <a:ext uri="{FF2B5EF4-FFF2-40B4-BE49-F238E27FC236}">
                <a16:creationId xmlns:a16="http://schemas.microsoft.com/office/drawing/2014/main" id="{E420EFF2-8173-4E25-ADF3-8100FA16D44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6715125" cy="847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334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6127">
          <p15:clr>
            <a:srgbClr val="5ACBF0"/>
          </p15:clr>
        </p15:guide>
        <p15:guide id="3" orient="horz" pos="2243">
          <p15:clr>
            <a:srgbClr val="5ACBF0"/>
          </p15:clr>
        </p15:guide>
        <p15:guide id="4" orient="horz" pos="2488">
          <p15:clr>
            <a:srgbClr val="5ACBF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ottom Pattern Blac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 Placeholder 4">
            <a:extLst>
              <a:ext uri="{FF2B5EF4-FFF2-40B4-BE49-F238E27FC236}">
                <a16:creationId xmlns:a16="http://schemas.microsoft.com/office/drawing/2014/main" id="{1EEF53A4-35A6-4E43-B220-67DA381C591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196307" y="3260705"/>
            <a:ext cx="7799387" cy="1534757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Insert content here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7724906-4405-47F4-B533-7291B003B0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5301" y="1995467"/>
            <a:ext cx="9141397" cy="615553"/>
          </a:xfrm>
          <a:noFill/>
        </p:spPr>
        <p:txBody>
          <a:bodyPr wrap="square" lIns="0" tIns="0" rIns="0" bIns="0" anchor="b" anchorCtr="0">
            <a:spAutoFit/>
          </a:bodyPr>
          <a:lstStyle>
            <a:lvl1pPr algn="ctr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r>
              <a:rPr lang="en-US"/>
              <a:t>Insert Text Here</a:t>
            </a: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96A11B1F-F0BD-4D89-BF5D-45A1199819A9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r="365"/>
          <a:stretch/>
        </p:blipFill>
        <p:spPr>
          <a:xfrm>
            <a:off x="44450" y="5638800"/>
            <a:ext cx="12147550" cy="1219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6372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ottom Pattern Whi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>
            <a:extLst>
              <a:ext uri="{FF2B5EF4-FFF2-40B4-BE49-F238E27FC236}">
                <a16:creationId xmlns:a16="http://schemas.microsoft.com/office/drawing/2014/main" id="{BC00585D-E155-409A-899A-29BDF4E57FD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0" y="716577"/>
            <a:ext cx="10668000" cy="615553"/>
          </a:xfrm>
          <a:noFill/>
        </p:spPr>
        <p:txBody>
          <a:bodyPr wrap="square" lIns="0" tIns="0" rIns="0" bIns="0" anchor="b" anchorCtr="0">
            <a:spAutoFit/>
          </a:bodyPr>
          <a:lstStyle>
            <a:lvl1pPr algn="l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accent3">
                    <a:lumMod val="75000"/>
                  </a:schemeClr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r>
              <a:rPr lang="en-US" dirty="0"/>
              <a:t>Insert text here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D944D9B-AA15-4DB5-AE58-0FA514F6FE87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62000" y="1790699"/>
            <a:ext cx="10668000" cy="685800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Insert content here</a:t>
            </a:r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F0FED17F-41F1-4615-A696-AF6F85A6AB7C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5905500"/>
            <a:ext cx="12192000" cy="95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92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mart Ar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 Placeholder 4">
            <a:extLst>
              <a:ext uri="{FF2B5EF4-FFF2-40B4-BE49-F238E27FC236}">
                <a16:creationId xmlns:a16="http://schemas.microsoft.com/office/drawing/2014/main" id="{3E65ED86-A26C-479A-8393-0BFDCBCD43F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62000" y="1783952"/>
            <a:ext cx="10668000" cy="1111648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Insert content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1A834B-FAC3-4C97-AEAE-75A4B8BAA8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15964"/>
            <a:ext cx="9144000" cy="646332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sz="4000" b="1">
                <a:solidFill>
                  <a:schemeClr val="accent4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0943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1B9BC-7BE7-4893-90FD-CC95830FD8F2}" type="datetimeFigureOut">
              <a:rPr lang="en-US" smtClean="0"/>
              <a:t>3/15/26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15270E-046A-4C23-BC98-E307A7DD6BE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5753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D5517C1-0C22-2309-3F71-134648EEEB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AF4373-6179-DE25-8551-85A34A3FA5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2D3CDE-DB79-10C4-A487-BD0ADBFDC1A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81A7502-D060-944C-A23A-2AE56322E991}" type="datetimeFigureOut">
              <a:rPr lang="en-US" smtClean="0"/>
              <a:t>3/16/26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3209F3-4D87-7C0E-FDF0-6CBD9F54C86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3CC367-BD84-FA14-0B54-20943926D47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B5F8C7D-72DA-8B43-87A2-6C15135644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32640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364696-E1F3-49EF-AEC8-730A16D9A23F}" type="datetimeFigureOut">
              <a:rPr lang="en-US" altLang="en-US" smtClean="0"/>
              <a:pPr/>
              <a:t>3/15/26</a:t>
            </a:fld>
            <a:endParaRPr lang="en-US" alt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alt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2A1B0-4691-41D9-84E0-69D594EAA3FE}" type="slidenum">
              <a:rPr lang="en-US" altLang="en-US" smtClean="0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9243044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h-c-edu.blogspot.com/2016/06/what-is-public-health.html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7.xml"/><Relationship Id="rId5" Type="http://schemas.openxmlformats.org/officeDocument/2006/relationships/hyperlink" Target="https://www.news-medical.net/health/What-is-Public-Health-and-Why-is-it-Important.aspx" TargetMode="External"/><Relationship Id="rId4" Type="http://schemas.openxmlformats.org/officeDocument/2006/relationships/image" Target="../media/image11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ijgis.pubpub.org/pub/n4rt24ur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0.xml"/><Relationship Id="rId4" Type="http://schemas.openxmlformats.org/officeDocument/2006/relationships/hyperlink" Target="https://creativecommons.org/licenses/by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mmunopaedia.org.za/breaking-news/2018-articles/ida-highlights-tb-vaccines-2/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campaigns/world-tb-day/2022/campaign-materials" TargetMode="External"/><Relationship Id="rId3" Type="http://schemas.openxmlformats.org/officeDocument/2006/relationships/hyperlink" Target="https://link.springer.com/article/10.1186/s12879-023-08502-7" TargetMode="External"/><Relationship Id="rId7" Type="http://schemas.openxmlformats.org/officeDocument/2006/relationships/hyperlink" Target="https://www.who.int/health-topics/tuberculosis#tab=tab_1" TargetMode="External"/><Relationship Id="rId2" Type="http://schemas.openxmlformats.org/officeDocument/2006/relationships/hyperlink" Target="https://pmc.ncbi.nlm.nih.gov/articles/PMC12656276/" TargetMode="External"/><Relationship Id="rId1" Type="http://schemas.openxmlformats.org/officeDocument/2006/relationships/slideLayout" Target="../slideLayouts/slideLayout16.xml"/><Relationship Id="rId6" Type="http://schemas.openxmlformats.org/officeDocument/2006/relationships/hyperlink" Target="https://publichealth.jmir.org/2024/1/e46137" TargetMode="External"/><Relationship Id="rId5" Type="http://schemas.openxmlformats.org/officeDocument/2006/relationships/hyperlink" Target="https://pmc.ncbi.nlm.nih.gov/articles/PMC4027301/" TargetMode="External"/><Relationship Id="rId4" Type="http://schemas.openxmlformats.org/officeDocument/2006/relationships/hyperlink" Target="https://www.gov.uk/government/publications/tuberculosis-in-england-2025-report/methodology-and-definition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0C1E51DA-EBA5-242A-E819-3852B815972A}"/>
              </a:ext>
            </a:extLst>
          </p:cNvPr>
          <p:cNvSpPr txBox="1">
            <a:spLocks/>
          </p:cNvSpPr>
          <p:nvPr/>
        </p:nvSpPr>
        <p:spPr>
          <a:xfrm>
            <a:off x="603534" y="2245554"/>
            <a:ext cx="6798407" cy="297801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sz="3600" b="0" i="0" kern="1200" cap="all" baseline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18000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all" spc="150" normalizeH="0" baseline="0" noProof="0" dirty="0">
                <a:ln>
                  <a:noFill/>
                </a:ln>
                <a:solidFill>
                  <a:srgbClr val="EEDED1">
                    <a:lumMod val="25000"/>
                  </a:srgbClr>
                </a:solidFill>
                <a:effectLst/>
                <a:uLnTx/>
                <a:uFillTx/>
                <a:latin typeface="ADLaM Display" panose="02010000000000000000" pitchFamily="2" charset="77"/>
                <a:ea typeface="ADLaM Display" panose="02010000000000000000" pitchFamily="2" charset="77"/>
                <a:cs typeface="ADLaM Display" panose="02010000000000000000" pitchFamily="2" charset="77"/>
              </a:rPr>
              <a:t>Main approaches and strategies that could be used to monitor Tuberculosis:</a:t>
            </a:r>
          </a:p>
        </p:txBody>
      </p:sp>
      <p:pic>
        <p:nvPicPr>
          <p:cNvPr id="5" name="Picture 4" descr="A diagram of public health&#10;&#10;AI-generated content may be incorrect.">
            <a:extLst>
              <a:ext uri="{FF2B5EF4-FFF2-40B4-BE49-F238E27FC236}">
                <a16:creationId xmlns:a16="http://schemas.microsoft.com/office/drawing/2014/main" id="{B00BE64F-4258-5CF6-1C93-31426189F3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649542" y="2749550"/>
            <a:ext cx="2578100" cy="1358900"/>
          </a:xfrm>
          <a:prstGeom prst="rect">
            <a:avLst/>
          </a:prstGeom>
        </p:spPr>
      </p:pic>
      <p:pic>
        <p:nvPicPr>
          <p:cNvPr id="6" name="Picture Placeholder 12" descr="A group of people in lab coats&#10;&#10;AI-generated content may be incorrect.">
            <a:extLst>
              <a:ext uri="{FF2B5EF4-FFF2-40B4-BE49-F238E27FC236}">
                <a16:creationId xmlns:a16="http://schemas.microsoft.com/office/drawing/2014/main" id="{1AF9DA42-E421-7D2A-D380-AA8239E5B77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0913" r="20913"/>
          <a:stretch>
            <a:fillRect/>
          </a:stretch>
        </p:blipFill>
        <p:spPr>
          <a:xfrm>
            <a:off x="7401941" y="0"/>
            <a:ext cx="4790059" cy="6587067"/>
          </a:xfrm>
          <a:custGeom>
            <a:avLst/>
            <a:gdLst>
              <a:gd name="connsiteX0" fmla="*/ 1022042 w 4376530"/>
              <a:gd name="connsiteY0" fmla="*/ 0 h 6018401"/>
              <a:gd name="connsiteX1" fmla="*/ 4326419 w 4376530"/>
              <a:gd name="connsiteY1" fmla="*/ 0 h 6018401"/>
              <a:gd name="connsiteX2" fmla="*/ 4374794 w 4376530"/>
              <a:gd name="connsiteY2" fmla="*/ 46177 h 6018401"/>
              <a:gd name="connsiteX3" fmla="*/ 4376530 w 4376530"/>
              <a:gd name="connsiteY3" fmla="*/ 48166 h 6018401"/>
              <a:gd name="connsiteX4" fmla="*/ 4376530 w 4376530"/>
              <a:gd name="connsiteY4" fmla="*/ 5243073 h 6018401"/>
              <a:gd name="connsiteX5" fmla="*/ 4234907 w 4376530"/>
              <a:gd name="connsiteY5" fmla="*/ 5384674 h 6018401"/>
              <a:gd name="connsiteX6" fmla="*/ 2811527 w 4376530"/>
              <a:gd name="connsiteY6" fmla="*/ 6014016 h 6018401"/>
              <a:gd name="connsiteX7" fmla="*/ 2673962 w 4376530"/>
              <a:gd name="connsiteY7" fmla="*/ 6018401 h 6018401"/>
              <a:gd name="connsiteX8" fmla="*/ 2673892 w 4376530"/>
              <a:gd name="connsiteY8" fmla="*/ 6018401 h 6018401"/>
              <a:gd name="connsiteX9" fmla="*/ 2536327 w 4376530"/>
              <a:gd name="connsiteY9" fmla="*/ 6014016 h 6018401"/>
              <a:gd name="connsiteX10" fmla="*/ 0 w 4376530"/>
              <a:gd name="connsiteY10" fmla="*/ 2647403 h 6018401"/>
              <a:gd name="connsiteX11" fmla="*/ 973061 w 4376530"/>
              <a:gd name="connsiteY11" fmla="*/ 46176 h 6018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376530" h="6018401">
                <a:moveTo>
                  <a:pt x="1022042" y="0"/>
                </a:moveTo>
                <a:lnTo>
                  <a:pt x="4326419" y="0"/>
                </a:lnTo>
                <a:lnTo>
                  <a:pt x="4374794" y="46177"/>
                </a:lnTo>
                <a:lnTo>
                  <a:pt x="4376530" y="48166"/>
                </a:lnTo>
                <a:lnTo>
                  <a:pt x="4376530" y="5243073"/>
                </a:lnTo>
                <a:lnTo>
                  <a:pt x="4234907" y="5384674"/>
                </a:lnTo>
                <a:cubicBezTo>
                  <a:pt x="3830459" y="5751892"/>
                  <a:pt x="3341336" y="5980159"/>
                  <a:pt x="2811527" y="6014016"/>
                </a:cubicBezTo>
                <a:lnTo>
                  <a:pt x="2673962" y="6018401"/>
                </a:lnTo>
                <a:lnTo>
                  <a:pt x="2673892" y="6018401"/>
                </a:lnTo>
                <a:lnTo>
                  <a:pt x="2536327" y="6014016"/>
                </a:lnTo>
                <a:cubicBezTo>
                  <a:pt x="1123504" y="5923730"/>
                  <a:pt x="0" y="4450975"/>
                  <a:pt x="0" y="2647403"/>
                </a:cubicBezTo>
                <a:cubicBezTo>
                  <a:pt x="0" y="1600168"/>
                  <a:pt x="378788" y="664467"/>
                  <a:pt x="973061" y="46176"/>
                </a:cubicBezTo>
                <a:close/>
              </a:path>
            </a:pathLst>
          </a:custGeom>
          <a:effectLst>
            <a:outerShdw blurRad="50800" dist="50800" dir="5400000" sx="23000" sy="23000" algn="ctr" rotWithShape="0">
              <a:srgbClr val="000000">
                <a:alpha val="43137"/>
              </a:srgbClr>
            </a:outerShdw>
            <a:softEdge rad="63500"/>
          </a:effectLst>
        </p:spPr>
      </p:pic>
    </p:spTree>
    <p:extLst>
      <p:ext uri="{BB962C8B-B14F-4D97-AF65-F5344CB8AC3E}">
        <p14:creationId xmlns:p14="http://schemas.microsoft.com/office/powerpoint/2010/main" val="1133195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 Same-side Corner of Rectangle 8">
            <a:extLst>
              <a:ext uri="{FF2B5EF4-FFF2-40B4-BE49-F238E27FC236}">
                <a16:creationId xmlns:a16="http://schemas.microsoft.com/office/drawing/2014/main" id="{FD17DB12-7B3A-0F17-CEDE-DEE568D73BB2}"/>
              </a:ext>
            </a:extLst>
          </p:cNvPr>
          <p:cNvSpPr/>
          <p:nvPr/>
        </p:nvSpPr>
        <p:spPr>
          <a:xfrm>
            <a:off x="6095999" y="1948069"/>
            <a:ext cx="5738191" cy="4810539"/>
          </a:xfrm>
          <a:prstGeom prst="round2Same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8" name="Round Same-side Corner of Rectangle 7">
            <a:extLst>
              <a:ext uri="{FF2B5EF4-FFF2-40B4-BE49-F238E27FC236}">
                <a16:creationId xmlns:a16="http://schemas.microsoft.com/office/drawing/2014/main" id="{46BB6EA6-3B21-62F0-575A-D3E8DB99F4FA}"/>
              </a:ext>
            </a:extLst>
          </p:cNvPr>
          <p:cNvSpPr/>
          <p:nvPr/>
        </p:nvSpPr>
        <p:spPr>
          <a:xfrm>
            <a:off x="238538" y="1948070"/>
            <a:ext cx="5738191" cy="4810539"/>
          </a:xfrm>
          <a:prstGeom prst="round2SameRect">
            <a:avLst/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9A2FD32-B5F3-398D-CC8D-6CB24C3DC6B4}"/>
              </a:ext>
            </a:extLst>
          </p:cNvPr>
          <p:cNvSpPr txBox="1"/>
          <p:nvPr/>
        </p:nvSpPr>
        <p:spPr>
          <a:xfrm>
            <a:off x="2005219" y="821634"/>
            <a:ext cx="8181561" cy="954107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30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DLaM Display" panose="02010000000000000000" pitchFamily="2" charset="77"/>
                <a:ea typeface="ADLaM Display" panose="02010000000000000000" pitchFamily="2" charset="77"/>
                <a:cs typeface="ADLaM Display" panose="02010000000000000000" pitchFamily="2" charset="77"/>
              </a:rPr>
              <a:t>Approaches and strategies to monitor the tuberculosis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AA3A5A2-DDF8-EA40-EE81-54C4341DC405}"/>
              </a:ext>
            </a:extLst>
          </p:cNvPr>
          <p:cNvSpPr txBox="1"/>
          <p:nvPr/>
        </p:nvSpPr>
        <p:spPr>
          <a:xfrm>
            <a:off x="589720" y="2234293"/>
            <a:ext cx="528761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Ø"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Epidemiological and Public Health Approach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Ø"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–– its focal point is to understand Tuberculosis (TB) transference patterns and stability of the public community.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D6D734"/>
                </a:highlight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Strategies are: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  <a:p>
            <a:pPr marL="285750" marR="0" lvl="0" indent="-2857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1" i="0" u="none" strike="noStrike" kern="1200" cap="none" spc="10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Active Case Finding (ACF)</a:t>
            </a:r>
          </a:p>
          <a:p>
            <a:pPr marL="285750" marR="0" lvl="0" indent="-2857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1" i="0" u="none" strike="noStrike" kern="1200" cap="none" spc="10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Contact Tracing</a:t>
            </a:r>
          </a:p>
          <a:p>
            <a:pPr marL="285750" marR="0" lvl="0" indent="-2857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1" i="0" u="none" strike="noStrike" kern="1200" cap="none" spc="10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Community engagement</a:t>
            </a:r>
          </a:p>
          <a:p>
            <a:pPr marL="285750" marR="0" lvl="0" indent="-2857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1" i="0" u="none" strike="noStrike" kern="1200" cap="none" spc="10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Integrated Surveillance</a:t>
            </a:r>
          </a:p>
          <a:p>
            <a:pPr marL="285750" marR="0" lvl="0" indent="-2857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(WHO, 2025; Springer, 2023)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157300D-8933-C5A8-BAB6-06BA78ADE06F}"/>
              </a:ext>
            </a:extLst>
          </p:cNvPr>
          <p:cNvSpPr txBox="1"/>
          <p:nvPr/>
        </p:nvSpPr>
        <p:spPr>
          <a:xfrm>
            <a:off x="6347791" y="2358887"/>
            <a:ext cx="560567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Ø"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Clinical and Diagnostics Approach</a:t>
            </a:r>
          </a:p>
          <a:p>
            <a:pPr marL="285750" marR="0" lvl="0" indent="-2857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Ø"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–– Focusing on identifying, verify and monitoring TB infection and its treatment progress.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D6D734"/>
                </a:highlight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Strategies are: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highlight>
                <a:srgbClr val="D6D734"/>
              </a:highlight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  <a:p>
            <a:pPr marL="285750" marR="0" lvl="0" indent="-2857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1" i="0" u="none" strike="noStrike" kern="1200" cap="none" spc="10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Clinical assessment</a:t>
            </a:r>
          </a:p>
          <a:p>
            <a:pPr marL="285750" marR="0" lvl="0" indent="-2857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1" i="0" u="none" strike="noStrike" kern="1200" cap="none" spc="10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Diagnostic Testing</a:t>
            </a:r>
          </a:p>
          <a:p>
            <a:pPr marL="285750" marR="0" lvl="0" indent="-2857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1" i="0" u="none" strike="noStrike" kern="1200" cap="none" spc="10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Drug Susceptibility Testing (DST)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(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van Wyk SS et al., 2023)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13579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 Diagonal Corner of Rectangle 9">
            <a:extLst>
              <a:ext uri="{FF2B5EF4-FFF2-40B4-BE49-F238E27FC236}">
                <a16:creationId xmlns:a16="http://schemas.microsoft.com/office/drawing/2014/main" id="{548A379A-E7D7-AD92-02BA-10F25DF96D49}"/>
              </a:ext>
            </a:extLst>
          </p:cNvPr>
          <p:cNvSpPr/>
          <p:nvPr/>
        </p:nvSpPr>
        <p:spPr>
          <a:xfrm>
            <a:off x="6096000" y="715617"/>
            <a:ext cx="5709360" cy="5426766"/>
          </a:xfrm>
          <a:prstGeom prst="round2DiagRect">
            <a:avLst>
              <a:gd name="adj1" fmla="val 16667"/>
              <a:gd name="adj2" fmla="val 0"/>
            </a:avLst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3" name="Round Diagonal Corner of Rectangle 2">
            <a:extLst>
              <a:ext uri="{FF2B5EF4-FFF2-40B4-BE49-F238E27FC236}">
                <a16:creationId xmlns:a16="http://schemas.microsoft.com/office/drawing/2014/main" id="{8E84FF9E-3996-D304-E8D5-C6BE9CF2915D}"/>
              </a:ext>
            </a:extLst>
          </p:cNvPr>
          <p:cNvSpPr/>
          <p:nvPr/>
        </p:nvSpPr>
        <p:spPr>
          <a:xfrm>
            <a:off x="108345" y="776235"/>
            <a:ext cx="5709360" cy="5426766"/>
          </a:xfrm>
          <a:prstGeom prst="round2DiagRect">
            <a:avLst>
              <a:gd name="adj1" fmla="val 16667"/>
              <a:gd name="adj2" fmla="val 0"/>
            </a:avLst>
          </a:prstGeo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142367B-6BF6-1820-DF81-2A3A2D35845A}"/>
              </a:ext>
            </a:extLst>
          </p:cNvPr>
          <p:cNvSpPr txBox="1"/>
          <p:nvPr/>
        </p:nvSpPr>
        <p:spPr>
          <a:xfrm>
            <a:off x="441799" y="1065007"/>
            <a:ext cx="5042451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Ø"/>
              <a:tabLst/>
              <a:defRPr/>
            </a:pPr>
            <a:r>
              <a:rPr kumimoji="0" lang="en-US" sz="2000" b="1" i="0" u="none" strike="noStrike" kern="1200" cap="none" spc="3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 Treatment and Case Management Approach</a:t>
            </a:r>
          </a:p>
          <a:p>
            <a:pPr marL="285750" marR="0" lvl="0" indent="-2857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Ø"/>
              <a:tabLst/>
              <a:defRPr/>
            </a:pPr>
            <a:endParaRPr kumimoji="0" lang="en-US" sz="2000" b="1" i="0" u="none" strike="noStrike" kern="1200" cap="none" spc="3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3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–– This is to make sure that up-to-date, complete, and monitored medication to avoid relapse and resistance.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3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3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D6D734"/>
                </a:highlight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Strategies are: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30" normalizeH="0" baseline="0" noProof="0" dirty="0">
              <a:ln>
                <a:noFill/>
              </a:ln>
              <a:solidFill>
                <a:srgbClr val="000000"/>
              </a:solidFill>
              <a:effectLst/>
              <a:highlight>
                <a:srgbClr val="D6D734"/>
              </a:highlight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1" i="0" u="none" strike="noStrike" kern="1200" cap="none" spc="10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Directly Observed Therapy, Short-course (DOTS)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1" i="0" u="none" strike="noStrike" kern="1200" cap="none" spc="10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Standardized drug regimens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1" i="0" u="none" strike="noStrike" kern="1200" cap="none" spc="10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Regular Follow-up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0" u="none" strike="noStrike" kern="1200" cap="none" spc="10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0" u="none" strike="noStrike" kern="1200" cap="none" spc="10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10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(</a:t>
            </a:r>
            <a:r>
              <a:rPr kumimoji="0" 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Tousif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 S et al,. 2015)</a:t>
            </a:r>
            <a:endParaRPr kumimoji="0" lang="en-US" sz="2000" b="0" i="0" u="none" strike="noStrike" kern="1200" cap="none" spc="10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</p:txBody>
      </p:sp>
      <p:pic>
        <p:nvPicPr>
          <p:cNvPr id="11" name="Picture 10" descr="A logo of a light bulb with a globe inside&#10;&#10;AI-generated content may be incorrect.">
            <a:extLst>
              <a:ext uri="{FF2B5EF4-FFF2-40B4-BE49-F238E27FC236}">
                <a16:creationId xmlns:a16="http://schemas.microsoft.com/office/drawing/2014/main" id="{C6DCC589-BB49-0DC6-C912-144BC3490A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517390" y="4291159"/>
            <a:ext cx="2674610" cy="267461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9E8F6EA-7907-D56A-DF3F-4E7EB66BCD1E}"/>
              </a:ext>
            </a:extLst>
          </p:cNvPr>
          <p:cNvSpPr txBox="1"/>
          <p:nvPr/>
        </p:nvSpPr>
        <p:spPr>
          <a:xfrm>
            <a:off x="10338446" y="7110155"/>
            <a:ext cx="1853554" cy="714107"/>
          </a:xfrm>
          <a:prstGeom prst="teardrop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  <a:hlinkClick r:id="rId3" tooltip="https://ijgis.pubpub.org/pub/n4rt24ur"/>
              </a:rPr>
              <a:t>This Photo</a:t>
            </a:r>
            <a:r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by Unknown Author is licensed under </a:t>
            </a:r>
            <a:r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  <a:hlinkClick r:id="rId4" tooltip="https://creativecommons.org/licenses/by/3.0/"/>
              </a:rPr>
              <a:t>CC BY</a:t>
            </a:r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2990D75-17C5-09FD-1A45-D9B7E7609B84}"/>
              </a:ext>
            </a:extLst>
          </p:cNvPr>
          <p:cNvSpPr txBox="1"/>
          <p:nvPr/>
        </p:nvSpPr>
        <p:spPr>
          <a:xfrm>
            <a:off x="6624923" y="981239"/>
            <a:ext cx="4651513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Ø"/>
              <a:tabLst/>
              <a:defRPr/>
            </a:pPr>
            <a:r>
              <a:rPr kumimoji="0" lang="en-US" sz="2000" b="1" i="0" u="none" strike="noStrike" kern="1200" cap="none" spc="10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Preventive and Infection-Control Approach</a:t>
            </a:r>
          </a:p>
          <a:p>
            <a:pPr marL="285750" marR="0" lvl="0" indent="-28575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Ø"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–– Decreases the risk of TB transferring in the community and healthcare site.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D6D734"/>
                </a:highlight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Strategies are: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highlight>
                <a:srgbClr val="D6D734"/>
              </a:highlight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1" i="0" u="none" strike="noStrike" kern="1200" cap="none" spc="10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BCG vaccination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1" i="0" u="none" strike="noStrike" kern="1200" cap="none" spc="10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Infection control in health facilities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1" i="0" u="none" strike="noStrike" kern="1200" cap="none" spc="10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Health Education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10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Campaign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(PMC, 2023; WHO, 2022)</a:t>
            </a:r>
          </a:p>
        </p:txBody>
      </p:sp>
    </p:spTree>
    <p:extLst>
      <p:ext uri="{BB962C8B-B14F-4D97-AF65-F5344CB8AC3E}">
        <p14:creationId xmlns:p14="http://schemas.microsoft.com/office/powerpoint/2010/main" val="4234068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4A68E579-007E-6B94-AA3F-D098F4C0A61A}"/>
              </a:ext>
            </a:extLst>
          </p:cNvPr>
          <p:cNvSpPr/>
          <p:nvPr/>
        </p:nvSpPr>
        <p:spPr>
          <a:xfrm>
            <a:off x="2040834" y="1227182"/>
            <a:ext cx="8110332" cy="835056"/>
          </a:xfrm>
          <a:prstGeom prst="roundRect">
            <a:avLst/>
          </a:prstGeom>
          <a:solidFill>
            <a:schemeClr val="accent3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12F9EB-BA5E-E15D-BEF7-9693DAE8BF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5301" y="1319606"/>
            <a:ext cx="9141397" cy="615553"/>
          </a:xfrm>
        </p:spPr>
        <p:txBody>
          <a:bodyPr/>
          <a:lstStyle/>
          <a:p>
            <a:r>
              <a:rPr lang="en-US" dirty="0">
                <a:solidFill>
                  <a:sysClr val="windowText" lastClr="000000"/>
                </a:solidFill>
              </a:rPr>
              <a:t>Vaccination Data for Tuberculosis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B40750-1CCD-9E32-52E0-8EC122D0EF8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66290" y="2882342"/>
            <a:ext cx="7799387" cy="3285870"/>
          </a:xfrm>
        </p:spPr>
        <p:txBody>
          <a:bodyPr/>
          <a:lstStyle/>
          <a:p>
            <a:pPr marL="285750" indent="-285750" algn="l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400" spc="30" dirty="0">
                <a:latin typeface="Century Gothic" panose="020B0502020202020204" pitchFamily="34" charset="0"/>
              </a:rPr>
              <a:t> Vaccination Policy and Target Groups</a:t>
            </a:r>
          </a:p>
          <a:p>
            <a:pPr marL="285750" indent="-285750" algn="l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400" spc="30" dirty="0">
                <a:latin typeface="Century Gothic" panose="020B0502020202020204" pitchFamily="34" charset="0"/>
              </a:rPr>
              <a:t> BCG Vaccination Data (2024-2025)</a:t>
            </a:r>
          </a:p>
          <a:p>
            <a:pPr marL="285750" indent="-285750" algn="l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400" spc="30" dirty="0">
                <a:latin typeface="Century Gothic" panose="020B0502020202020204" pitchFamily="34" charset="0"/>
              </a:rPr>
              <a:t> Local Implementation and Inequality</a:t>
            </a:r>
          </a:p>
          <a:p>
            <a:pPr marL="285750" indent="-285750" algn="l">
              <a:lnSpc>
                <a:spcPct val="150000"/>
              </a:lnSpc>
              <a:buFont typeface="Wingdings" pitchFamily="2" charset="2"/>
              <a:buChar char="Ø"/>
            </a:pPr>
            <a:r>
              <a:rPr lang="en-US" sz="2400" spc="30" dirty="0">
                <a:latin typeface="Century Gothic" panose="020B0502020202020204" pitchFamily="34" charset="0"/>
              </a:rPr>
              <a:t> Global and Historical Context</a:t>
            </a:r>
          </a:p>
        </p:txBody>
      </p:sp>
      <p:pic>
        <p:nvPicPr>
          <p:cNvPr id="20" name="Picture 19" descr="A diagram of a vaccine prevention&#10;&#10;AI-generated content may be incorrect.">
            <a:extLst>
              <a:ext uri="{FF2B5EF4-FFF2-40B4-BE49-F238E27FC236}">
                <a16:creationId xmlns:a16="http://schemas.microsoft.com/office/drawing/2014/main" id="{34632DCC-6A21-930C-B870-446BF9EC34D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240568" y="2882342"/>
            <a:ext cx="4832162" cy="328587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964933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nip Diagonal Corner of Rectangle 1">
            <a:extLst>
              <a:ext uri="{FF2B5EF4-FFF2-40B4-BE49-F238E27FC236}">
                <a16:creationId xmlns:a16="http://schemas.microsoft.com/office/drawing/2014/main" id="{5EFB3EA1-DCF5-4DCE-0964-4DA186C73B63}"/>
              </a:ext>
            </a:extLst>
          </p:cNvPr>
          <p:cNvSpPr/>
          <p:nvPr/>
        </p:nvSpPr>
        <p:spPr>
          <a:xfrm>
            <a:off x="2040835" y="443006"/>
            <a:ext cx="9846365" cy="6222837"/>
          </a:xfrm>
          <a:prstGeom prst="snip2DiagRect">
            <a:avLst/>
          </a:prstGeom>
          <a:solidFill>
            <a:schemeClr val="accent3">
              <a:lumMod val="20000"/>
              <a:lumOff val="80000"/>
              <a:alpha val="94475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F4CC8F73-ECDC-4868-AB59-BA85918D9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8439" y="138157"/>
            <a:ext cx="6960704" cy="717054"/>
          </a:xfrm>
          <a:ln>
            <a:noFill/>
          </a:ln>
        </p:spPr>
        <p:txBody>
          <a:bodyPr/>
          <a:lstStyle/>
          <a:p>
            <a:r>
              <a:rPr lang="en-US" dirty="0">
                <a:solidFill>
                  <a:schemeClr val="accent6">
                    <a:lumMod val="10000"/>
                  </a:schemeClr>
                </a:solidFill>
              </a:rPr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316BC9-7937-4417-B232-1B37F479601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519743" y="855211"/>
            <a:ext cx="7853148" cy="5345173"/>
          </a:xfrm>
        </p:spPr>
        <p:txBody>
          <a:bodyPr>
            <a:normAutofit fontScale="85000" lnSpcReduction="10000"/>
          </a:bodyPr>
          <a:lstStyle/>
          <a:p>
            <a:pPr marL="0" lvl="1" indent="0">
              <a:lnSpc>
                <a:spcPct val="150000"/>
              </a:lnSpc>
              <a:buNone/>
            </a:pP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Daradkeh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AF et al., 2025.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Strategies for Tuberculosis Prevention in Healthcare Settings: A Narrative Review. Trop Med Infect Dis. 2025.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[online]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https://pmc.ncbi.nlm.nih.gov/articles/PMC12656276/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indent="0">
              <a:lnSpc>
                <a:spcPct val="150000"/>
              </a:lnSpc>
              <a:buNone/>
            </a:pPr>
            <a:r>
              <a:rPr lang="fr-FR" sz="1400" dirty="0" err="1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Fenta</a:t>
            </a:r>
            <a:r>
              <a:rPr lang="fr-FR" sz="1400" dirty="0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M.D. et al., 2023. </a:t>
            </a:r>
            <a:r>
              <a:rPr lang="fr-FR" sz="1400" i="1" dirty="0" err="1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Facilitators</a:t>
            </a:r>
            <a:r>
              <a:rPr lang="fr-FR" sz="1400" i="1" dirty="0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fr-FR" sz="1400" i="1" dirty="0" err="1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barriers</a:t>
            </a:r>
            <a:r>
              <a:rPr lang="fr-FR" sz="1400" i="1" dirty="0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fr-FR" sz="1400" i="1" dirty="0" err="1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tuberculosis</a:t>
            </a:r>
            <a:r>
              <a:rPr lang="fr-FR" sz="1400" i="1" dirty="0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active </a:t>
            </a:r>
            <a:r>
              <a:rPr lang="fr-FR" sz="1400" i="1" dirty="0" err="1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findings</a:t>
            </a:r>
            <a:r>
              <a:rPr lang="fr-FR" sz="1400" i="1" dirty="0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fr-FR" sz="1400" i="1" dirty="0" err="1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low</a:t>
            </a:r>
            <a:r>
              <a:rPr lang="fr-FR" sz="1400" i="1" dirty="0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-and middle-</a:t>
            </a:r>
            <a:r>
              <a:rPr lang="fr-FR" sz="1400" i="1" dirty="0" err="1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income</a:t>
            </a:r>
            <a:r>
              <a:rPr lang="fr-FR" sz="1400" i="1" dirty="0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countries: a </a:t>
            </a:r>
            <a:r>
              <a:rPr lang="fr-FR" sz="1400" i="1" dirty="0" err="1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systematic</a:t>
            </a:r>
            <a:r>
              <a:rPr lang="fr-FR" sz="1400" i="1" dirty="0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FR" sz="1400" i="1" dirty="0" err="1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review</a:t>
            </a:r>
            <a:r>
              <a:rPr lang="fr-FR" sz="1400" i="1" dirty="0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qualitative </a:t>
            </a:r>
            <a:r>
              <a:rPr lang="fr-FR" sz="1400" i="1" dirty="0" err="1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</a:t>
            </a:r>
            <a:r>
              <a:rPr lang="fr-FR" sz="1400" i="1" dirty="0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BMC Infect Dis 23, 515 (2023). </a:t>
            </a:r>
            <a:r>
              <a:rPr lang="fr-FR" sz="1400" dirty="0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[online] </a:t>
            </a:r>
            <a:r>
              <a:rPr lang="fr-FR" sz="1400" dirty="0" err="1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fr-FR" sz="1400" dirty="0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at: </a:t>
            </a:r>
            <a:r>
              <a:rPr lang="fr-FR" sz="1400" dirty="0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https://link.springer.com/article/10.1186/s12879-023-08502-7 </a:t>
            </a:r>
            <a:endParaRPr lang="fr-FR" sz="1400" dirty="0">
              <a:solidFill>
                <a:schemeClr val="accent6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indent="0">
              <a:lnSpc>
                <a:spcPct val="150000"/>
              </a:lnSpc>
              <a:buNone/>
            </a:pPr>
            <a:r>
              <a:rPr lang="fr-FR" sz="1400" dirty="0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GOV.UK, 2024. </a:t>
            </a:r>
            <a:r>
              <a:rPr lang="fr-FR" sz="1400" i="1" dirty="0" err="1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</a:t>
            </a:r>
            <a:r>
              <a:rPr lang="fr-FR" sz="1400" i="1" dirty="0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fr-FR" sz="1400" i="1" dirty="0" err="1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Analysis</a:t>
            </a:r>
            <a:r>
              <a:rPr lang="fr-FR" sz="1400" i="1" dirty="0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fr-FR" sz="1400" i="1" dirty="0" err="1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Methodology</a:t>
            </a:r>
            <a:r>
              <a:rPr lang="fr-FR" sz="1400" i="1" dirty="0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fr-FR" sz="1400" i="1" dirty="0" err="1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definitions</a:t>
            </a:r>
            <a:r>
              <a:rPr lang="fr-FR" sz="1400" i="1" dirty="0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fr-FR" sz="1400" dirty="0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[online] </a:t>
            </a:r>
            <a:r>
              <a:rPr lang="fr-FR" sz="1400" dirty="0" err="1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fr-FR" sz="1400" dirty="0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at: </a:t>
            </a:r>
            <a:r>
              <a:rPr lang="fr-FR" sz="1400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https://www.gov.uk/government/publications/tuberculosis-in-england-2025-report/methodology-and-definitions</a:t>
            </a:r>
            <a:endParaRPr lang="fr-FR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indent="0">
              <a:lnSpc>
                <a:spcPct val="150000"/>
              </a:lnSpc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Out AA. Is the directly observed therapy short course (DOTS) an effective strategy for tuberculosis control in a developing country? Asian Pac J Trop Dis. 2013 Jun;3(3):227–31.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 10.1016/S2222-1808(13)60045-6. PMCID: PMC4027301. [online]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https://pmc.ncbi.nlm.nih.gov/articles/PMC4027301/</a:t>
            </a:r>
            <a:endParaRPr lang="fr-FR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indent="0">
              <a:lnSpc>
                <a:spcPct val="150000"/>
              </a:lnSpc>
              <a:buNone/>
            </a:pPr>
            <a:r>
              <a:rPr lang="fr-FR" sz="1400" dirty="0">
                <a:latin typeface="Arial" panose="020B0604020202020204" pitchFamily="34" charset="0"/>
                <a:cs typeface="Arial" panose="020B0604020202020204" pitchFamily="34" charset="0"/>
              </a:rPr>
              <a:t>Van </a:t>
            </a:r>
            <a:r>
              <a:rPr lang="fr-FR" sz="1400" dirty="0" err="1">
                <a:latin typeface="Arial" panose="020B0604020202020204" pitchFamily="34" charset="0"/>
                <a:cs typeface="Arial" panose="020B0604020202020204" pitchFamily="34" charset="0"/>
              </a:rPr>
              <a:t>Wyk</a:t>
            </a:r>
            <a:r>
              <a:rPr lang="fr-FR" sz="1400" dirty="0">
                <a:latin typeface="Arial" panose="020B0604020202020204" pitchFamily="34" charset="0"/>
                <a:cs typeface="Arial" panose="020B0604020202020204" pitchFamily="34" charset="0"/>
              </a:rPr>
              <a:t> S et al., 2024, </a:t>
            </a:r>
            <a:r>
              <a:rPr lang="fr-FR" sz="1400" i="1" dirty="0">
                <a:latin typeface="Arial" panose="020B0604020202020204" pitchFamily="34" charset="0"/>
                <a:cs typeface="Arial" panose="020B0604020202020204" pitchFamily="34" charset="0"/>
              </a:rPr>
              <a:t>Drug-</a:t>
            </a:r>
            <a:r>
              <a:rPr lang="fr-FR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Resistant</a:t>
            </a:r>
            <a:r>
              <a:rPr lang="fr-FR" sz="1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FR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Tuberculosis</a:t>
            </a:r>
            <a:r>
              <a:rPr lang="fr-FR" sz="1400" i="1" dirty="0">
                <a:latin typeface="Arial" panose="020B0604020202020204" pitchFamily="34" charset="0"/>
                <a:cs typeface="Arial" panose="020B0604020202020204" pitchFamily="34" charset="0"/>
              </a:rPr>
              <a:t> Case-</a:t>
            </a:r>
            <a:r>
              <a:rPr lang="fr-FR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Finding</a:t>
            </a:r>
            <a:r>
              <a:rPr lang="fr-FR" sz="1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FR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Strategies</a:t>
            </a:r>
            <a:r>
              <a:rPr lang="fr-FR" sz="1400" i="1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fr-FR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Scoping</a:t>
            </a:r>
            <a:r>
              <a:rPr lang="fr-FR" sz="1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FR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Review</a:t>
            </a:r>
            <a:endParaRPr lang="fr-FR" sz="1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indent="0">
              <a:lnSpc>
                <a:spcPct val="150000"/>
              </a:lnSpc>
              <a:buNone/>
            </a:pPr>
            <a:r>
              <a:rPr lang="fr-FR" sz="1400" i="1" dirty="0">
                <a:latin typeface="Arial" panose="020B0604020202020204" pitchFamily="34" charset="0"/>
                <a:cs typeface="Arial" panose="020B0604020202020204" pitchFamily="34" charset="0"/>
              </a:rPr>
              <a:t>JMIR Public </a:t>
            </a:r>
            <a:r>
              <a:rPr lang="fr-FR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Health</a:t>
            </a:r>
            <a:r>
              <a:rPr lang="fr-FR" sz="1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FR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Surveill</a:t>
            </a:r>
            <a:r>
              <a:rPr lang="fr-FR" sz="1400" i="1" dirty="0">
                <a:latin typeface="Arial" panose="020B0604020202020204" pitchFamily="34" charset="0"/>
                <a:cs typeface="Arial" panose="020B0604020202020204" pitchFamily="34" charset="0"/>
              </a:rPr>
              <a:t> 2024. </a:t>
            </a:r>
            <a:r>
              <a:rPr lang="fr-FR" sz="1400" dirty="0">
                <a:latin typeface="Arial" panose="020B0604020202020204" pitchFamily="34" charset="0"/>
                <a:cs typeface="Arial" panose="020B0604020202020204" pitchFamily="34" charset="0"/>
              </a:rPr>
              <a:t>[online] </a:t>
            </a:r>
            <a:r>
              <a:rPr lang="fr-FR" sz="1400" dirty="0" err="1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fr-FR" sz="1400" dirty="0">
                <a:latin typeface="Arial" panose="020B0604020202020204" pitchFamily="34" charset="0"/>
                <a:cs typeface="Arial" panose="020B0604020202020204" pitchFamily="34" charset="0"/>
              </a:rPr>
              <a:t> at: </a:t>
            </a:r>
            <a:r>
              <a:rPr lang="fr-FR" sz="1400" dirty="0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https://publichealth.jmir.org/2024/1/e46137</a:t>
            </a:r>
            <a:endParaRPr lang="fr-FR" sz="1400" dirty="0">
              <a:solidFill>
                <a:schemeClr val="accent6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indent="0">
              <a:lnSpc>
                <a:spcPct val="150000"/>
              </a:lnSpc>
              <a:buNone/>
            </a:pPr>
            <a:r>
              <a:rPr lang="fr-FR" sz="1400" dirty="0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WHO. </a:t>
            </a:r>
            <a:r>
              <a:rPr lang="fr-FR" sz="1400" i="1" dirty="0" err="1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Tuberculosis</a:t>
            </a:r>
            <a:r>
              <a:rPr lang="fr-FR" sz="1400" i="1" dirty="0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fr-FR" sz="1400" dirty="0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[online] </a:t>
            </a:r>
            <a:r>
              <a:rPr lang="fr-FR" sz="1400" dirty="0" err="1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fr-FR" sz="1400" dirty="0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at: </a:t>
            </a:r>
            <a:r>
              <a:rPr lang="fr-FR" sz="1400" dirty="0"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https://www.who.int/health-topics/tuberculosis#tab=tab_1</a:t>
            </a:r>
            <a:endParaRPr lang="fr-FR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indent="0">
              <a:lnSpc>
                <a:spcPct val="150000"/>
              </a:lnSpc>
              <a:buNone/>
            </a:pPr>
            <a:r>
              <a:rPr lang="fr-FR" sz="1400" dirty="0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WHO, 2022. </a:t>
            </a:r>
            <a:r>
              <a:rPr lang="fr-FR" sz="1400" i="1" dirty="0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World TB Day 2022. </a:t>
            </a:r>
            <a:r>
              <a:rPr lang="fr-FR" sz="1400" dirty="0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[online] </a:t>
            </a:r>
            <a:r>
              <a:rPr lang="fr-FR" sz="1400" dirty="0" err="1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fr-FR" sz="1400" dirty="0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at: </a:t>
            </a:r>
            <a:r>
              <a:rPr lang="fr-FR" sz="1400" dirty="0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https://www.who.int/campaigns/world-tb-day/2022/</a:t>
            </a:r>
            <a:r>
              <a:rPr lang="fr-FR" sz="1400" dirty="0" err="1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campaign-material</a:t>
            </a:r>
            <a:r>
              <a:rPr lang="fr-FR" sz="1400" dirty="0" err="1">
                <a:solidFill>
                  <a:schemeClr val="accent6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</a:t>
            </a:r>
            <a:endParaRPr lang="fr-FR" sz="1400" dirty="0">
              <a:solidFill>
                <a:schemeClr val="accent6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2488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1_Office Theme">
  <a:themeElements>
    <a:clrScheme name="Feminine Neutrals">
      <a:dk1>
        <a:srgbClr val="000000"/>
      </a:dk1>
      <a:lt1>
        <a:srgbClr val="FFFFFF"/>
      </a:lt1>
      <a:dk2>
        <a:srgbClr val="000000"/>
      </a:dk2>
      <a:lt2>
        <a:srgbClr val="E6E6E6"/>
      </a:lt2>
      <a:accent1>
        <a:srgbClr val="FCDCD1"/>
      </a:accent1>
      <a:accent2>
        <a:srgbClr val="FFB6A3"/>
      </a:accent2>
      <a:accent3>
        <a:srgbClr val="C16550"/>
      </a:accent3>
      <a:accent4>
        <a:srgbClr val="FEF7F4"/>
      </a:accent4>
      <a:accent5>
        <a:srgbClr val="8A443A"/>
      </a:accent5>
      <a:accent6>
        <a:srgbClr val="EEDED1"/>
      </a:accent6>
      <a:hlink>
        <a:srgbClr val="E0CCBF"/>
      </a:hlink>
      <a:folHlink>
        <a:srgbClr val="C16E32"/>
      </a:folHlink>
    </a:clrScheme>
    <a:fontScheme name="Custom 4">
      <a:majorFont>
        <a:latin typeface="Segoe UI"/>
        <a:ea typeface=""/>
        <a:cs typeface=""/>
      </a:majorFont>
      <a:minorFont>
        <a:latin typeface="Segoe UI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men's History_TM10107764_Win32_LH_v4" id="{AC635B7D-C2D6-408D-AB8F-C03D582CC5EF}" vid="{62200808-B30B-4ED4-83F3-E3A969C6164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541</Words>
  <Application>Microsoft Macintosh PowerPoint</Application>
  <PresentationFormat>Widescreen</PresentationFormat>
  <Paragraphs>66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5</vt:i4>
      </vt:variant>
    </vt:vector>
  </HeadingPairs>
  <TitlesOfParts>
    <vt:vector size="14" baseType="lpstr">
      <vt:lpstr>ADLaM Display</vt:lpstr>
      <vt:lpstr>Aptos</vt:lpstr>
      <vt:lpstr>Aptos Display</vt:lpstr>
      <vt:lpstr>Arial</vt:lpstr>
      <vt:lpstr>Century Gothic</vt:lpstr>
      <vt:lpstr>Segoe UI</vt:lpstr>
      <vt:lpstr>Wingdings</vt:lpstr>
      <vt:lpstr>Office Theme</vt:lpstr>
      <vt:lpstr>1_Office Theme</vt:lpstr>
      <vt:lpstr>PowerPoint Presentation</vt:lpstr>
      <vt:lpstr>PowerPoint Presentation</vt:lpstr>
      <vt:lpstr>PowerPoint Presentation</vt:lpstr>
      <vt:lpstr>Vaccination Data for Tuberculosis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Kendralyn Pegenia (2511437)</dc:creator>
  <cp:lastModifiedBy>Kendralyn Pegenia (2511437)</cp:lastModifiedBy>
  <cp:revision>1</cp:revision>
  <dcterms:created xsi:type="dcterms:W3CDTF">2026-03-16T10:35:48Z</dcterms:created>
  <dcterms:modified xsi:type="dcterms:W3CDTF">2026-03-16T10:44:45Z</dcterms:modified>
</cp:coreProperties>
</file>