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99" r:id="rId2"/>
    <p:sldId id="320" r:id="rId3"/>
    <p:sldId id="324" r:id="rId4"/>
    <p:sldId id="340" r:id="rId5"/>
    <p:sldId id="403" r:id="rId6"/>
    <p:sldId id="402" r:id="rId7"/>
    <p:sldId id="382" r:id="rId8"/>
    <p:sldId id="404" r:id="rId9"/>
    <p:sldId id="381" r:id="rId10"/>
    <p:sldId id="388" r:id="rId11"/>
    <p:sldId id="419" r:id="rId12"/>
    <p:sldId id="420" r:id="rId13"/>
    <p:sldId id="390" r:id="rId14"/>
    <p:sldId id="401" r:id="rId15"/>
    <p:sldId id="400" r:id="rId16"/>
    <p:sldId id="405" r:id="rId17"/>
    <p:sldId id="406" r:id="rId18"/>
    <p:sldId id="409" r:id="rId19"/>
    <p:sldId id="410" r:id="rId20"/>
    <p:sldId id="407" r:id="rId21"/>
    <p:sldId id="408" r:id="rId22"/>
    <p:sldId id="411" r:id="rId23"/>
    <p:sldId id="412" r:id="rId24"/>
    <p:sldId id="414" r:id="rId25"/>
    <p:sldId id="413" r:id="rId26"/>
    <p:sldId id="415" r:id="rId27"/>
    <p:sldId id="416" r:id="rId28"/>
    <p:sldId id="417" r:id="rId29"/>
    <p:sldId id="418" r:id="rId30"/>
    <p:sldId id="399" r:id="rId31"/>
    <p:sldId id="38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8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4BE7F5-AE40-4893-BA55-9D1E7AD73B69}" type="doc">
      <dgm:prSet loTypeId="urn:microsoft.com/office/officeart/2005/8/layout/matrix3" loCatId="matrix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3193D2AE-FA8D-4953-84A8-E5D386903BAB}">
      <dgm:prSet phldrT="[Text]" custT="1"/>
      <dgm:spPr/>
      <dgm:t>
        <a:bodyPr/>
        <a:lstStyle/>
        <a:p>
          <a:r>
            <a:rPr lang="en-US" sz="1800" b="1" dirty="0"/>
            <a:t>Ethnocentric staffing </a:t>
          </a:r>
        </a:p>
      </dgm:t>
    </dgm:pt>
    <dgm:pt modelId="{B64B6BE1-344C-4D87-B673-5C881508342C}" type="parTrans" cxnId="{CE88BF9B-407D-4EA7-A890-E5FBF6F42A8C}">
      <dgm:prSet/>
      <dgm:spPr/>
      <dgm:t>
        <a:bodyPr/>
        <a:lstStyle/>
        <a:p>
          <a:endParaRPr lang="en-US"/>
        </a:p>
      </dgm:t>
    </dgm:pt>
    <dgm:pt modelId="{0C4682D2-040A-422F-A325-52E666F0EDAD}" type="sibTrans" cxnId="{CE88BF9B-407D-4EA7-A890-E5FBF6F42A8C}">
      <dgm:prSet/>
      <dgm:spPr/>
      <dgm:t>
        <a:bodyPr/>
        <a:lstStyle/>
        <a:p>
          <a:endParaRPr lang="en-US"/>
        </a:p>
      </dgm:t>
    </dgm:pt>
    <dgm:pt modelId="{E554241F-A5C6-4063-981B-2E462803852F}">
      <dgm:prSet/>
      <dgm:spPr/>
      <dgm:t>
        <a:bodyPr/>
        <a:lstStyle/>
        <a:p>
          <a:r>
            <a:rPr lang="en-US" b="1" dirty="0"/>
            <a:t>Polycentric staffing </a:t>
          </a:r>
        </a:p>
      </dgm:t>
    </dgm:pt>
    <dgm:pt modelId="{FA9557E8-7371-485D-8D65-F9EE29E4075A}" type="parTrans" cxnId="{256001E1-2C7E-424A-8130-E0E159DE9696}">
      <dgm:prSet/>
      <dgm:spPr/>
      <dgm:t>
        <a:bodyPr/>
        <a:lstStyle/>
        <a:p>
          <a:endParaRPr lang="en-US"/>
        </a:p>
      </dgm:t>
    </dgm:pt>
    <dgm:pt modelId="{72BB7507-614A-49B3-B019-2E048890EF3A}" type="sibTrans" cxnId="{256001E1-2C7E-424A-8130-E0E159DE9696}">
      <dgm:prSet/>
      <dgm:spPr/>
      <dgm:t>
        <a:bodyPr/>
        <a:lstStyle/>
        <a:p>
          <a:endParaRPr lang="en-US"/>
        </a:p>
      </dgm:t>
    </dgm:pt>
    <dgm:pt modelId="{4059E4F2-6258-422B-B1B9-20056893A460}">
      <dgm:prSet phldrT="[Text]" phldr="1"/>
      <dgm:spPr/>
      <dgm:t>
        <a:bodyPr/>
        <a:lstStyle/>
        <a:p>
          <a:endParaRPr lang="en-US"/>
        </a:p>
      </dgm:t>
    </dgm:pt>
    <dgm:pt modelId="{6AA4C002-6791-438D-B6A7-574B1B628DFE}" type="parTrans" cxnId="{25B3D66E-8DD8-48B1-BEE2-7A88D5130649}">
      <dgm:prSet/>
      <dgm:spPr/>
      <dgm:t>
        <a:bodyPr/>
        <a:lstStyle/>
        <a:p>
          <a:endParaRPr lang="en-US"/>
        </a:p>
      </dgm:t>
    </dgm:pt>
    <dgm:pt modelId="{3806E257-F277-4EA4-B589-66F1285A3A2D}" type="sibTrans" cxnId="{25B3D66E-8DD8-48B1-BEE2-7A88D5130649}">
      <dgm:prSet/>
      <dgm:spPr/>
      <dgm:t>
        <a:bodyPr/>
        <a:lstStyle/>
        <a:p>
          <a:endParaRPr lang="en-US"/>
        </a:p>
      </dgm:t>
    </dgm:pt>
    <dgm:pt modelId="{23789FE1-D3AE-4ED5-98E1-8EBE56116297}">
      <dgm:prSet phldrT="[Text]" phldr="1"/>
      <dgm:spPr/>
      <dgm:t>
        <a:bodyPr/>
        <a:lstStyle/>
        <a:p>
          <a:endParaRPr lang="en-US"/>
        </a:p>
      </dgm:t>
    </dgm:pt>
    <dgm:pt modelId="{E5EB4FB1-47D0-4754-BC0E-5657B1FAAA0E}" type="parTrans" cxnId="{586E4121-CE98-4877-B30E-AABAB3D120E7}">
      <dgm:prSet/>
      <dgm:spPr/>
      <dgm:t>
        <a:bodyPr/>
        <a:lstStyle/>
        <a:p>
          <a:endParaRPr lang="en-US"/>
        </a:p>
      </dgm:t>
    </dgm:pt>
    <dgm:pt modelId="{62589A90-7FA3-4171-8464-B33CAAB3379E}" type="sibTrans" cxnId="{586E4121-CE98-4877-B30E-AABAB3D120E7}">
      <dgm:prSet/>
      <dgm:spPr/>
      <dgm:t>
        <a:bodyPr/>
        <a:lstStyle/>
        <a:p>
          <a:endParaRPr lang="en-US"/>
        </a:p>
      </dgm:t>
    </dgm:pt>
    <dgm:pt modelId="{357DEC7B-96E2-4825-A2AE-AC954DB15FE8}">
      <dgm:prSet/>
      <dgm:spPr/>
      <dgm:t>
        <a:bodyPr/>
        <a:lstStyle/>
        <a:p>
          <a:r>
            <a:rPr lang="en-US" b="1" dirty="0"/>
            <a:t>Geocentric staffing </a:t>
          </a:r>
        </a:p>
      </dgm:t>
    </dgm:pt>
    <dgm:pt modelId="{89D43B05-41F9-4ADF-BF3F-643DAA3F2D5D}" type="parTrans" cxnId="{814AAF78-4029-4C02-88A7-D7B82E3F1DFB}">
      <dgm:prSet/>
      <dgm:spPr/>
      <dgm:t>
        <a:bodyPr/>
        <a:lstStyle/>
        <a:p>
          <a:endParaRPr lang="en-US"/>
        </a:p>
      </dgm:t>
    </dgm:pt>
    <dgm:pt modelId="{476F08CD-6E14-4F8A-AE9D-1D474CE7686B}" type="sibTrans" cxnId="{814AAF78-4029-4C02-88A7-D7B82E3F1DFB}">
      <dgm:prSet/>
      <dgm:spPr/>
      <dgm:t>
        <a:bodyPr/>
        <a:lstStyle/>
        <a:p>
          <a:endParaRPr lang="en-US"/>
        </a:p>
      </dgm:t>
    </dgm:pt>
    <dgm:pt modelId="{3940C9A7-9CEA-4317-B55B-D070803D981A}">
      <dgm:prSet/>
      <dgm:spPr/>
      <dgm:t>
        <a:bodyPr/>
        <a:lstStyle/>
        <a:p>
          <a:r>
            <a:rPr lang="en-US" b="1" dirty="0"/>
            <a:t>Regiocentric staffing </a:t>
          </a:r>
        </a:p>
      </dgm:t>
    </dgm:pt>
    <dgm:pt modelId="{661FDD9D-4DFA-4850-90B3-35D8C84BD804}" type="parTrans" cxnId="{F071E4D4-1285-4BEE-AF56-CFB9B6E25357}">
      <dgm:prSet/>
      <dgm:spPr/>
      <dgm:t>
        <a:bodyPr/>
        <a:lstStyle/>
        <a:p>
          <a:endParaRPr lang="en-US"/>
        </a:p>
      </dgm:t>
    </dgm:pt>
    <dgm:pt modelId="{D9EAF7C4-793B-4A5C-8D7E-73A96549BF23}" type="sibTrans" cxnId="{F071E4D4-1285-4BEE-AF56-CFB9B6E25357}">
      <dgm:prSet/>
      <dgm:spPr/>
      <dgm:t>
        <a:bodyPr/>
        <a:lstStyle/>
        <a:p>
          <a:endParaRPr lang="en-US"/>
        </a:p>
      </dgm:t>
    </dgm:pt>
    <dgm:pt modelId="{7E6FF8B5-2C1D-48E6-B6E2-969B6D5359D7}" type="pres">
      <dgm:prSet presAssocID="{744BE7F5-AE40-4893-BA55-9D1E7AD73B69}" presName="matrix" presStyleCnt="0">
        <dgm:presLayoutVars>
          <dgm:chMax val="1"/>
          <dgm:dir/>
          <dgm:resizeHandles val="exact"/>
        </dgm:presLayoutVars>
      </dgm:prSet>
      <dgm:spPr/>
    </dgm:pt>
    <dgm:pt modelId="{37981CED-30BE-434F-A7A1-1A2904A7E95F}" type="pres">
      <dgm:prSet presAssocID="{744BE7F5-AE40-4893-BA55-9D1E7AD73B69}" presName="diamond" presStyleLbl="bgShp" presStyleIdx="0" presStyleCnt="1"/>
      <dgm:spPr/>
    </dgm:pt>
    <dgm:pt modelId="{55C84F74-3D23-4D8E-A176-7324EFF5BDA6}" type="pres">
      <dgm:prSet presAssocID="{744BE7F5-AE40-4893-BA55-9D1E7AD73B6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FB204EC-594B-4949-AF1C-259FA7375AD8}" type="pres">
      <dgm:prSet presAssocID="{744BE7F5-AE40-4893-BA55-9D1E7AD73B6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448E7D4-58A5-40B8-827E-D608B5D20CE1}" type="pres">
      <dgm:prSet presAssocID="{744BE7F5-AE40-4893-BA55-9D1E7AD73B6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A87C521-B5B7-4F2B-BC03-EC4A85AA0E5E}" type="pres">
      <dgm:prSet presAssocID="{744BE7F5-AE40-4893-BA55-9D1E7AD73B6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86E4121-CE98-4877-B30E-AABAB3D120E7}" srcId="{744BE7F5-AE40-4893-BA55-9D1E7AD73B69}" destId="{23789FE1-D3AE-4ED5-98E1-8EBE56116297}" srcOrd="5" destOrd="0" parTransId="{E5EB4FB1-47D0-4754-BC0E-5657B1FAAA0E}" sibTransId="{62589A90-7FA3-4171-8464-B33CAAB3379E}"/>
    <dgm:cxn modelId="{071DA867-4943-46E9-9A2D-55872AAF622A}" type="presOf" srcId="{3940C9A7-9CEA-4317-B55B-D070803D981A}" destId="{D448E7D4-58A5-40B8-827E-D608B5D20CE1}" srcOrd="0" destOrd="0" presId="urn:microsoft.com/office/officeart/2005/8/layout/matrix3"/>
    <dgm:cxn modelId="{25B3D66E-8DD8-48B1-BEE2-7A88D5130649}" srcId="{744BE7F5-AE40-4893-BA55-9D1E7AD73B69}" destId="{4059E4F2-6258-422B-B1B9-20056893A460}" srcOrd="4" destOrd="0" parTransId="{6AA4C002-6791-438D-B6A7-574B1B628DFE}" sibTransId="{3806E257-F277-4EA4-B589-66F1285A3A2D}"/>
    <dgm:cxn modelId="{814AAF78-4029-4C02-88A7-D7B82E3F1DFB}" srcId="{744BE7F5-AE40-4893-BA55-9D1E7AD73B69}" destId="{357DEC7B-96E2-4825-A2AE-AC954DB15FE8}" srcOrd="3" destOrd="0" parTransId="{89D43B05-41F9-4ADF-BF3F-643DAA3F2D5D}" sibTransId="{476F08CD-6E14-4F8A-AE9D-1D474CE7686B}"/>
    <dgm:cxn modelId="{263F4D83-4909-44E9-B20A-FACF213461AF}" type="presOf" srcId="{E554241F-A5C6-4063-981B-2E462803852F}" destId="{2FB204EC-594B-4949-AF1C-259FA7375AD8}" srcOrd="0" destOrd="0" presId="urn:microsoft.com/office/officeart/2005/8/layout/matrix3"/>
    <dgm:cxn modelId="{CE88BF9B-407D-4EA7-A890-E5FBF6F42A8C}" srcId="{744BE7F5-AE40-4893-BA55-9D1E7AD73B69}" destId="{3193D2AE-FA8D-4953-84A8-E5D386903BAB}" srcOrd="0" destOrd="0" parTransId="{B64B6BE1-344C-4D87-B673-5C881508342C}" sibTransId="{0C4682D2-040A-422F-A325-52E666F0EDAD}"/>
    <dgm:cxn modelId="{C7125AA7-8E95-4F97-9591-00FCC1C38983}" type="presOf" srcId="{357DEC7B-96E2-4825-A2AE-AC954DB15FE8}" destId="{DA87C521-B5B7-4F2B-BC03-EC4A85AA0E5E}" srcOrd="0" destOrd="0" presId="urn:microsoft.com/office/officeart/2005/8/layout/matrix3"/>
    <dgm:cxn modelId="{B26DE2AC-2B3B-4E73-BD95-CCFBF4CE2AC7}" type="presOf" srcId="{744BE7F5-AE40-4893-BA55-9D1E7AD73B69}" destId="{7E6FF8B5-2C1D-48E6-B6E2-969B6D5359D7}" srcOrd="0" destOrd="0" presId="urn:microsoft.com/office/officeart/2005/8/layout/matrix3"/>
    <dgm:cxn modelId="{F071E4D4-1285-4BEE-AF56-CFB9B6E25357}" srcId="{744BE7F5-AE40-4893-BA55-9D1E7AD73B69}" destId="{3940C9A7-9CEA-4317-B55B-D070803D981A}" srcOrd="2" destOrd="0" parTransId="{661FDD9D-4DFA-4850-90B3-35D8C84BD804}" sibTransId="{D9EAF7C4-793B-4A5C-8D7E-73A96549BF23}"/>
    <dgm:cxn modelId="{256001E1-2C7E-424A-8130-E0E159DE9696}" srcId="{744BE7F5-AE40-4893-BA55-9D1E7AD73B69}" destId="{E554241F-A5C6-4063-981B-2E462803852F}" srcOrd="1" destOrd="0" parTransId="{FA9557E8-7371-485D-8D65-F9EE29E4075A}" sibTransId="{72BB7507-614A-49B3-B019-2E048890EF3A}"/>
    <dgm:cxn modelId="{6A705EF1-FF0C-42AF-9BCA-A34D35C5E69B}" type="presOf" srcId="{3193D2AE-FA8D-4953-84A8-E5D386903BAB}" destId="{55C84F74-3D23-4D8E-A176-7324EFF5BDA6}" srcOrd="0" destOrd="0" presId="urn:microsoft.com/office/officeart/2005/8/layout/matrix3"/>
    <dgm:cxn modelId="{691C06BA-38DD-48CE-A194-E974AF1E0D38}" type="presParOf" srcId="{7E6FF8B5-2C1D-48E6-B6E2-969B6D5359D7}" destId="{37981CED-30BE-434F-A7A1-1A2904A7E95F}" srcOrd="0" destOrd="0" presId="urn:microsoft.com/office/officeart/2005/8/layout/matrix3"/>
    <dgm:cxn modelId="{681EFC57-3318-4BB2-9D22-E9B78759BF7B}" type="presParOf" srcId="{7E6FF8B5-2C1D-48E6-B6E2-969B6D5359D7}" destId="{55C84F74-3D23-4D8E-A176-7324EFF5BDA6}" srcOrd="1" destOrd="0" presId="urn:microsoft.com/office/officeart/2005/8/layout/matrix3"/>
    <dgm:cxn modelId="{4B373EA3-BBBE-4DF9-85A4-1B1A2AD89995}" type="presParOf" srcId="{7E6FF8B5-2C1D-48E6-B6E2-969B6D5359D7}" destId="{2FB204EC-594B-4949-AF1C-259FA7375AD8}" srcOrd="2" destOrd="0" presId="urn:microsoft.com/office/officeart/2005/8/layout/matrix3"/>
    <dgm:cxn modelId="{A223FF3D-E98D-4688-851B-8E8F0B3E8E9E}" type="presParOf" srcId="{7E6FF8B5-2C1D-48E6-B6E2-969B6D5359D7}" destId="{D448E7D4-58A5-40B8-827E-D608B5D20CE1}" srcOrd="3" destOrd="0" presId="urn:microsoft.com/office/officeart/2005/8/layout/matrix3"/>
    <dgm:cxn modelId="{651BBC19-0C6C-4B64-9F7C-E05C72869323}" type="presParOf" srcId="{7E6FF8B5-2C1D-48E6-B6E2-969B6D5359D7}" destId="{DA87C521-B5B7-4F2B-BC03-EC4A85AA0E5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7ACF46-9263-43EE-88A4-5E77539E2212}" type="doc">
      <dgm:prSet loTypeId="urn:microsoft.com/office/officeart/2005/8/layout/radial3" loCatId="relationship" qsTypeId="urn:microsoft.com/office/officeart/2005/8/quickstyle/simple5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16154978-6488-4169-947C-8E2E47A45FB0}">
      <dgm:prSet phldrT="[Text]" custT="1"/>
      <dgm:spPr/>
      <dgm:t>
        <a:bodyPr/>
        <a:lstStyle/>
        <a:p>
          <a:r>
            <a:rPr lang="en-US" sz="1600" b="1" i="1" dirty="0"/>
            <a:t>Receptivity to International Careers</a:t>
          </a:r>
          <a:r>
            <a:rPr lang="en-US" sz="1600" b="1" dirty="0"/>
            <a:t> </a:t>
          </a:r>
        </a:p>
      </dgm:t>
    </dgm:pt>
    <dgm:pt modelId="{C1CC0987-0784-488D-B4EC-AB5AE32EE597}" type="parTrans" cxnId="{5B48FBB9-7916-46A3-9120-6934D17F433C}">
      <dgm:prSet/>
      <dgm:spPr/>
      <dgm:t>
        <a:bodyPr/>
        <a:lstStyle/>
        <a:p>
          <a:endParaRPr lang="en-US" sz="2000"/>
        </a:p>
      </dgm:t>
    </dgm:pt>
    <dgm:pt modelId="{83D2FA7B-477C-4948-A64C-1AF5345AE7D5}" type="sibTrans" cxnId="{5B48FBB9-7916-46A3-9120-6934D17F433C}">
      <dgm:prSet/>
      <dgm:spPr/>
      <dgm:t>
        <a:bodyPr/>
        <a:lstStyle/>
        <a:p>
          <a:endParaRPr lang="en-US" sz="2000"/>
        </a:p>
      </dgm:t>
    </dgm:pt>
    <dgm:pt modelId="{C45348A5-01BF-40F8-A031-16DDA8EEFF34}">
      <dgm:prSet phldrT="[Text]" custT="1"/>
      <dgm:spPr/>
      <dgm:t>
        <a:bodyPr/>
        <a:lstStyle/>
        <a:p>
          <a:r>
            <a:rPr lang="en-US" sz="800" dirty="0"/>
            <a:t>Personality</a:t>
          </a:r>
        </a:p>
      </dgm:t>
    </dgm:pt>
    <dgm:pt modelId="{002D57A5-E84C-471E-8EF7-C1D15A24D816}" type="parTrans" cxnId="{0A975087-5EE8-4AD6-8683-23C715E0B370}">
      <dgm:prSet/>
      <dgm:spPr/>
      <dgm:t>
        <a:bodyPr/>
        <a:lstStyle/>
        <a:p>
          <a:endParaRPr lang="en-US" sz="2000"/>
        </a:p>
      </dgm:t>
    </dgm:pt>
    <dgm:pt modelId="{E669C38F-E602-4471-BCC1-EDFDD3B0612F}" type="sibTrans" cxnId="{0A975087-5EE8-4AD6-8683-23C715E0B370}">
      <dgm:prSet/>
      <dgm:spPr/>
      <dgm:t>
        <a:bodyPr/>
        <a:lstStyle/>
        <a:p>
          <a:endParaRPr lang="en-US" sz="2000"/>
        </a:p>
      </dgm:t>
    </dgm:pt>
    <dgm:pt modelId="{6104A884-595F-4819-82AE-93F2DE6DF34E}">
      <dgm:prSet phldrT="[Text]" custT="1"/>
      <dgm:spPr/>
      <dgm:t>
        <a:bodyPr/>
        <a:lstStyle/>
        <a:p>
          <a:r>
            <a:rPr lang="en-US" sz="800" dirty="0"/>
            <a:t>Cross-cultural competencies</a:t>
          </a:r>
        </a:p>
      </dgm:t>
    </dgm:pt>
    <dgm:pt modelId="{628EC045-0172-473F-A351-6615A21AE582}" type="parTrans" cxnId="{717C1EB1-AAD0-47F3-826E-9B8DAFC68FAB}">
      <dgm:prSet/>
      <dgm:spPr/>
      <dgm:t>
        <a:bodyPr/>
        <a:lstStyle/>
        <a:p>
          <a:endParaRPr lang="en-US" sz="2000"/>
        </a:p>
      </dgm:t>
    </dgm:pt>
    <dgm:pt modelId="{A0932B18-6D81-42B3-8620-86BE84D29B04}" type="sibTrans" cxnId="{717C1EB1-AAD0-47F3-826E-9B8DAFC68FAB}">
      <dgm:prSet/>
      <dgm:spPr/>
      <dgm:t>
        <a:bodyPr/>
        <a:lstStyle/>
        <a:p>
          <a:endParaRPr lang="en-US" sz="2000"/>
        </a:p>
      </dgm:t>
    </dgm:pt>
    <dgm:pt modelId="{C1D4F73F-EF1A-41B3-AFD3-93329A332373}">
      <dgm:prSet phldrT="[Text]" custT="1"/>
      <dgm:spPr/>
      <dgm:t>
        <a:bodyPr/>
        <a:lstStyle/>
        <a:p>
          <a:r>
            <a:rPr lang="en-US" sz="800" dirty="0"/>
            <a:t>Prior international experience</a:t>
          </a:r>
        </a:p>
      </dgm:t>
    </dgm:pt>
    <dgm:pt modelId="{1EECC57A-3030-44C3-BFBB-B5CAB318CC9F}" type="parTrans" cxnId="{49449FF3-66DE-45D7-A052-32C32AD7E1A8}">
      <dgm:prSet/>
      <dgm:spPr/>
      <dgm:t>
        <a:bodyPr/>
        <a:lstStyle/>
        <a:p>
          <a:endParaRPr lang="en-US" sz="2000"/>
        </a:p>
      </dgm:t>
    </dgm:pt>
    <dgm:pt modelId="{213741D8-E60E-4541-A2D5-0778C3F02DE7}" type="sibTrans" cxnId="{49449FF3-66DE-45D7-A052-32C32AD7E1A8}">
      <dgm:prSet/>
      <dgm:spPr/>
      <dgm:t>
        <a:bodyPr/>
        <a:lstStyle/>
        <a:p>
          <a:endParaRPr lang="en-US" sz="2000"/>
        </a:p>
      </dgm:t>
    </dgm:pt>
    <dgm:pt modelId="{EAB0436A-51F6-4E84-8911-DD0E32F7C56F}">
      <dgm:prSet phldrT="[Text]" custT="1"/>
      <dgm:spPr/>
      <dgm:t>
        <a:bodyPr/>
        <a:lstStyle/>
        <a:p>
          <a:r>
            <a:rPr lang="en-US" sz="800" dirty="0"/>
            <a:t>Age</a:t>
          </a:r>
        </a:p>
      </dgm:t>
    </dgm:pt>
    <dgm:pt modelId="{DCCEAA57-FE0E-4B82-A576-014BC0F845FA}" type="parTrans" cxnId="{2ADCECDE-B61D-4055-B963-6236AEBBB386}">
      <dgm:prSet/>
      <dgm:spPr/>
      <dgm:t>
        <a:bodyPr/>
        <a:lstStyle/>
        <a:p>
          <a:endParaRPr lang="en-US" sz="2000"/>
        </a:p>
      </dgm:t>
    </dgm:pt>
    <dgm:pt modelId="{C88E50CC-8010-4E23-95A7-3D176D4F24AD}" type="sibTrans" cxnId="{2ADCECDE-B61D-4055-B963-6236AEBBB386}">
      <dgm:prSet/>
      <dgm:spPr/>
      <dgm:t>
        <a:bodyPr/>
        <a:lstStyle/>
        <a:p>
          <a:endParaRPr lang="en-US" sz="2000"/>
        </a:p>
      </dgm:t>
    </dgm:pt>
    <dgm:pt modelId="{7282FC60-2836-4FE3-B56A-6D795A076663}">
      <dgm:prSet custT="1"/>
      <dgm:spPr/>
      <dgm:t>
        <a:bodyPr/>
        <a:lstStyle/>
        <a:p>
          <a:r>
            <a:rPr lang="en-US" sz="800" dirty="0"/>
            <a:t>Family status</a:t>
          </a:r>
        </a:p>
      </dgm:t>
    </dgm:pt>
    <dgm:pt modelId="{1040EA80-76FA-4FC4-82FA-316EDA50704A}" type="parTrans" cxnId="{8CA947E2-4B24-4D4E-B09A-FE96B2F5A988}">
      <dgm:prSet/>
      <dgm:spPr/>
      <dgm:t>
        <a:bodyPr/>
        <a:lstStyle/>
        <a:p>
          <a:endParaRPr lang="en-US" sz="2000"/>
        </a:p>
      </dgm:t>
    </dgm:pt>
    <dgm:pt modelId="{B23E88CA-8EDC-4A40-A119-134551E4E2D2}" type="sibTrans" cxnId="{8CA947E2-4B24-4D4E-B09A-FE96B2F5A988}">
      <dgm:prSet/>
      <dgm:spPr/>
      <dgm:t>
        <a:bodyPr/>
        <a:lstStyle/>
        <a:p>
          <a:endParaRPr lang="en-US" sz="2000"/>
        </a:p>
      </dgm:t>
    </dgm:pt>
    <dgm:pt modelId="{F06F4738-CB39-4464-A902-5494E0050CBB}">
      <dgm:prSet custT="1"/>
      <dgm:spPr/>
      <dgm:t>
        <a:bodyPr/>
        <a:lstStyle/>
        <a:p>
          <a:r>
            <a:rPr lang="en-US" sz="800" dirty="0"/>
            <a:t>Marital status</a:t>
          </a:r>
        </a:p>
      </dgm:t>
    </dgm:pt>
    <dgm:pt modelId="{CA30796E-CB35-444B-9E6C-D7D51C1712CA}" type="parTrans" cxnId="{40D73D94-5FCA-4A42-9BCD-02967491530F}">
      <dgm:prSet/>
      <dgm:spPr/>
      <dgm:t>
        <a:bodyPr/>
        <a:lstStyle/>
        <a:p>
          <a:endParaRPr lang="en-US" sz="2000"/>
        </a:p>
      </dgm:t>
    </dgm:pt>
    <dgm:pt modelId="{4CA13BCD-BE29-4C99-B8DA-2C001BE816E0}" type="sibTrans" cxnId="{40D73D94-5FCA-4A42-9BCD-02967491530F}">
      <dgm:prSet/>
      <dgm:spPr/>
      <dgm:t>
        <a:bodyPr/>
        <a:lstStyle/>
        <a:p>
          <a:endParaRPr lang="en-US" sz="2000"/>
        </a:p>
      </dgm:t>
    </dgm:pt>
    <dgm:pt modelId="{37427094-51B1-47AC-8802-FDF4D3824EC6}">
      <dgm:prSet custT="1"/>
      <dgm:spPr/>
      <dgm:t>
        <a:bodyPr/>
        <a:lstStyle/>
        <a:p>
          <a:r>
            <a:rPr lang="en-US" sz="800" dirty="0"/>
            <a:t>Education</a:t>
          </a:r>
        </a:p>
      </dgm:t>
    </dgm:pt>
    <dgm:pt modelId="{9E7D3B9F-C2A0-47F8-8D5A-C2967A569CE6}" type="parTrans" cxnId="{33DD363F-96A2-471A-AF93-899D08EFE03A}">
      <dgm:prSet/>
      <dgm:spPr/>
      <dgm:t>
        <a:bodyPr/>
        <a:lstStyle/>
        <a:p>
          <a:endParaRPr lang="en-US" sz="2000"/>
        </a:p>
      </dgm:t>
    </dgm:pt>
    <dgm:pt modelId="{A40D60DF-9745-43E5-B508-AF9C6B4635FE}" type="sibTrans" cxnId="{33DD363F-96A2-471A-AF93-899D08EFE03A}">
      <dgm:prSet/>
      <dgm:spPr/>
      <dgm:t>
        <a:bodyPr/>
        <a:lstStyle/>
        <a:p>
          <a:endParaRPr lang="en-US" sz="2000"/>
        </a:p>
      </dgm:t>
    </dgm:pt>
    <dgm:pt modelId="{64A95B5C-64CC-49DC-B9FF-FBD7A4746BD0}">
      <dgm:prSet custT="1"/>
      <dgm:spPr/>
      <dgm:t>
        <a:bodyPr/>
        <a:lstStyle/>
        <a:p>
          <a:r>
            <a:rPr lang="en-US" sz="800" dirty="0"/>
            <a:t>Destination country</a:t>
          </a:r>
        </a:p>
      </dgm:t>
    </dgm:pt>
    <dgm:pt modelId="{BA134B5F-F5F0-4D6E-BC45-040C13082744}" type="parTrans" cxnId="{6B8EA44C-EE1B-4BC2-AFAC-979A617F1EC1}">
      <dgm:prSet/>
      <dgm:spPr/>
      <dgm:t>
        <a:bodyPr/>
        <a:lstStyle/>
        <a:p>
          <a:endParaRPr lang="en-US" sz="2000"/>
        </a:p>
      </dgm:t>
    </dgm:pt>
    <dgm:pt modelId="{85DF3277-1EFF-4D90-A436-8F5E112A4529}" type="sibTrans" cxnId="{6B8EA44C-EE1B-4BC2-AFAC-979A617F1EC1}">
      <dgm:prSet/>
      <dgm:spPr/>
      <dgm:t>
        <a:bodyPr/>
        <a:lstStyle/>
        <a:p>
          <a:endParaRPr lang="en-US" sz="2000"/>
        </a:p>
      </dgm:t>
    </dgm:pt>
    <dgm:pt modelId="{B4EF4DF8-0661-4572-9A59-4F4221A67743}">
      <dgm:prSet custT="1"/>
      <dgm:spPr/>
      <dgm:t>
        <a:bodyPr/>
        <a:lstStyle/>
        <a:p>
          <a:r>
            <a:rPr lang="en-US" sz="800" dirty="0"/>
            <a:t>Opportunities for career support</a:t>
          </a:r>
        </a:p>
      </dgm:t>
    </dgm:pt>
    <dgm:pt modelId="{BCD59B5B-42A2-4413-AB56-53ED54CC5646}" type="parTrans" cxnId="{44CCD76A-E011-4EAB-80C6-BCCD7F711C05}">
      <dgm:prSet/>
      <dgm:spPr/>
      <dgm:t>
        <a:bodyPr/>
        <a:lstStyle/>
        <a:p>
          <a:endParaRPr lang="en-US" sz="2000"/>
        </a:p>
      </dgm:t>
    </dgm:pt>
    <dgm:pt modelId="{75024AA3-8418-418B-92EB-9FAD2BC43598}" type="sibTrans" cxnId="{44CCD76A-E011-4EAB-80C6-BCCD7F711C05}">
      <dgm:prSet/>
      <dgm:spPr/>
      <dgm:t>
        <a:bodyPr/>
        <a:lstStyle/>
        <a:p>
          <a:endParaRPr lang="en-US" sz="2000"/>
        </a:p>
      </dgm:t>
    </dgm:pt>
    <dgm:pt modelId="{87C0A652-2CB2-4D71-9015-130609E4FEFD}">
      <dgm:prSet custT="1"/>
      <dgm:spPr/>
      <dgm:t>
        <a:bodyPr/>
        <a:lstStyle/>
        <a:p>
          <a:r>
            <a:rPr lang="en-US" sz="800" dirty="0"/>
            <a:t>Company culture</a:t>
          </a:r>
        </a:p>
      </dgm:t>
    </dgm:pt>
    <dgm:pt modelId="{79E97912-5E69-465F-B259-5C7D851982EE}" type="parTrans" cxnId="{91C90947-8C85-4EB0-97C1-479740224D9E}">
      <dgm:prSet/>
      <dgm:spPr/>
      <dgm:t>
        <a:bodyPr/>
        <a:lstStyle/>
        <a:p>
          <a:endParaRPr lang="en-US" sz="2000"/>
        </a:p>
      </dgm:t>
    </dgm:pt>
    <dgm:pt modelId="{17EF19B9-9AA6-45F1-AFD3-610DF1A0A650}" type="sibTrans" cxnId="{91C90947-8C85-4EB0-97C1-479740224D9E}">
      <dgm:prSet/>
      <dgm:spPr/>
      <dgm:t>
        <a:bodyPr/>
        <a:lstStyle/>
        <a:p>
          <a:endParaRPr lang="en-US" sz="2000"/>
        </a:p>
      </dgm:t>
    </dgm:pt>
    <dgm:pt modelId="{E9D06490-CB38-4913-A6FA-B224B948BBDA}">
      <dgm:prSet custT="1"/>
      <dgm:spPr/>
      <dgm:t>
        <a:bodyPr/>
        <a:lstStyle/>
        <a:p>
          <a:r>
            <a:rPr lang="en-US" sz="800" dirty="0"/>
            <a:t>Career and repatriation planning</a:t>
          </a:r>
        </a:p>
      </dgm:t>
    </dgm:pt>
    <dgm:pt modelId="{2620B193-CFDA-4727-AEB9-4C65E03C6658}" type="parTrans" cxnId="{51C48118-DF7D-4896-A8C6-8DBBEBE080C0}">
      <dgm:prSet/>
      <dgm:spPr/>
      <dgm:t>
        <a:bodyPr/>
        <a:lstStyle/>
        <a:p>
          <a:endParaRPr lang="en-US" sz="2000"/>
        </a:p>
      </dgm:t>
    </dgm:pt>
    <dgm:pt modelId="{DBBB152C-B621-4EE2-AB3A-3E4C172BD8DC}" type="sibTrans" cxnId="{51C48118-DF7D-4896-A8C6-8DBBEBE080C0}">
      <dgm:prSet/>
      <dgm:spPr/>
      <dgm:t>
        <a:bodyPr/>
        <a:lstStyle/>
        <a:p>
          <a:endParaRPr lang="en-US" sz="2000"/>
        </a:p>
      </dgm:t>
    </dgm:pt>
    <dgm:pt modelId="{460EB28A-8912-46B0-9520-72144177F764}">
      <dgm:prSet custT="1"/>
      <dgm:spPr/>
      <dgm:t>
        <a:bodyPr/>
        <a:lstStyle/>
        <a:p>
          <a:r>
            <a:rPr lang="en-US" sz="800"/>
            <a:t>Gender</a:t>
          </a:r>
        </a:p>
      </dgm:t>
    </dgm:pt>
    <dgm:pt modelId="{F684269F-23AF-4984-9795-68F3E863007E}" type="parTrans" cxnId="{7C1BB7AE-5AA7-4CC3-861A-C7A869C34DB8}">
      <dgm:prSet/>
      <dgm:spPr/>
      <dgm:t>
        <a:bodyPr/>
        <a:lstStyle/>
        <a:p>
          <a:endParaRPr lang="en-US" sz="2000"/>
        </a:p>
      </dgm:t>
    </dgm:pt>
    <dgm:pt modelId="{1A09DC05-22A3-403D-AFF8-8F25AAB21B6C}" type="sibTrans" cxnId="{7C1BB7AE-5AA7-4CC3-861A-C7A869C34DB8}">
      <dgm:prSet/>
      <dgm:spPr/>
      <dgm:t>
        <a:bodyPr/>
        <a:lstStyle/>
        <a:p>
          <a:endParaRPr lang="en-US" sz="2000"/>
        </a:p>
      </dgm:t>
    </dgm:pt>
    <dgm:pt modelId="{B2485842-06B6-49A7-90A2-B02739C6C49A}">
      <dgm:prSet custT="1"/>
      <dgm:spPr/>
      <dgm:t>
        <a:bodyPr/>
        <a:lstStyle/>
        <a:p>
          <a:r>
            <a:rPr lang="en-US" sz="800" dirty="0"/>
            <a:t>Length of the foreign assignment</a:t>
          </a:r>
        </a:p>
      </dgm:t>
    </dgm:pt>
    <dgm:pt modelId="{CAA6753D-56B7-4441-B9BA-7F8E61A2B4F9}" type="parTrans" cxnId="{87CB0904-8850-45AB-9BED-061E13720DC8}">
      <dgm:prSet/>
      <dgm:spPr/>
      <dgm:t>
        <a:bodyPr/>
        <a:lstStyle/>
        <a:p>
          <a:endParaRPr lang="en-US" sz="2000"/>
        </a:p>
      </dgm:t>
    </dgm:pt>
    <dgm:pt modelId="{7AA61E89-1AF4-4FBD-B573-DB9D5FC25426}" type="sibTrans" cxnId="{87CB0904-8850-45AB-9BED-061E13720DC8}">
      <dgm:prSet/>
      <dgm:spPr/>
      <dgm:t>
        <a:bodyPr/>
        <a:lstStyle/>
        <a:p>
          <a:endParaRPr lang="en-US" sz="2000"/>
        </a:p>
      </dgm:t>
    </dgm:pt>
    <dgm:pt modelId="{C5835914-7FE4-48F2-A1F0-B4D33CF0808E}">
      <dgm:prSet custT="1"/>
      <dgm:spPr/>
      <dgm:t>
        <a:bodyPr/>
        <a:lstStyle/>
        <a:p>
          <a:r>
            <a:rPr lang="en-US" sz="800" dirty="0"/>
            <a:t>Overseas health care plan</a:t>
          </a:r>
        </a:p>
      </dgm:t>
    </dgm:pt>
    <dgm:pt modelId="{B24BFD54-565C-4238-BCE4-B0014EB15CAA}" type="parTrans" cxnId="{060F923B-ECFC-467E-A381-FB15D3735156}">
      <dgm:prSet/>
      <dgm:spPr/>
      <dgm:t>
        <a:bodyPr/>
        <a:lstStyle/>
        <a:p>
          <a:endParaRPr lang="en-US" sz="2000"/>
        </a:p>
      </dgm:t>
    </dgm:pt>
    <dgm:pt modelId="{A8D36574-C9DB-4FEC-8BB5-AA0801AFC1D6}" type="sibTrans" cxnId="{060F923B-ECFC-467E-A381-FB15D3735156}">
      <dgm:prSet/>
      <dgm:spPr/>
      <dgm:t>
        <a:bodyPr/>
        <a:lstStyle/>
        <a:p>
          <a:endParaRPr lang="en-US" sz="2000"/>
        </a:p>
      </dgm:t>
    </dgm:pt>
    <dgm:pt modelId="{B5311E94-851B-42D8-A970-B5547AB3041C}">
      <dgm:prSet custT="1"/>
      <dgm:spPr/>
      <dgm:t>
        <a:bodyPr/>
        <a:lstStyle/>
        <a:p>
          <a:r>
            <a:rPr lang="en-US" sz="800" dirty="0"/>
            <a:t>Income tax </a:t>
          </a:r>
          <a:r>
            <a:rPr lang="en-US" sz="800" dirty="0" err="1"/>
            <a:t>equalisation</a:t>
          </a:r>
          <a:r>
            <a:rPr lang="en-US" sz="800" dirty="0"/>
            <a:t> policy</a:t>
          </a:r>
        </a:p>
      </dgm:t>
    </dgm:pt>
    <dgm:pt modelId="{60E6B36A-DC21-48A2-B82A-22F81F799F7F}" type="parTrans" cxnId="{81D0AC47-13B0-4715-9E01-16CA0A781D0C}">
      <dgm:prSet/>
      <dgm:spPr/>
      <dgm:t>
        <a:bodyPr/>
        <a:lstStyle/>
        <a:p>
          <a:endParaRPr lang="en-US" sz="2000"/>
        </a:p>
      </dgm:t>
    </dgm:pt>
    <dgm:pt modelId="{5EF0A8D4-7A30-4521-A679-8E3A9252370C}" type="sibTrans" cxnId="{81D0AC47-13B0-4715-9E01-16CA0A781D0C}">
      <dgm:prSet/>
      <dgm:spPr/>
      <dgm:t>
        <a:bodyPr/>
        <a:lstStyle/>
        <a:p>
          <a:endParaRPr lang="en-US" sz="2000"/>
        </a:p>
      </dgm:t>
    </dgm:pt>
    <dgm:pt modelId="{2D925526-C55E-439E-B874-A05887EFE4BC}">
      <dgm:prSet custT="1"/>
      <dgm:spPr/>
      <dgm:t>
        <a:bodyPr/>
        <a:lstStyle/>
        <a:p>
          <a:r>
            <a:rPr lang="en-US" sz="800" dirty="0"/>
            <a:t>Host country housing assistance</a:t>
          </a:r>
        </a:p>
      </dgm:t>
    </dgm:pt>
    <dgm:pt modelId="{A1A4FEB0-92C0-4E05-A489-7C770A265B8A}" type="parTrans" cxnId="{7B16059D-8BB0-44E0-A78D-1027E698D0CD}">
      <dgm:prSet/>
      <dgm:spPr/>
      <dgm:t>
        <a:bodyPr/>
        <a:lstStyle/>
        <a:p>
          <a:endParaRPr lang="en-US" sz="2000"/>
        </a:p>
      </dgm:t>
    </dgm:pt>
    <dgm:pt modelId="{B149D0F0-E984-45F4-BFC7-449082159327}" type="sibTrans" cxnId="{7B16059D-8BB0-44E0-A78D-1027E698D0CD}">
      <dgm:prSet/>
      <dgm:spPr/>
      <dgm:t>
        <a:bodyPr/>
        <a:lstStyle/>
        <a:p>
          <a:endParaRPr lang="en-US" sz="2000"/>
        </a:p>
      </dgm:t>
    </dgm:pt>
    <dgm:pt modelId="{6B1C43FF-DDA7-4885-AB39-740DC977421B}">
      <dgm:prSet custT="1"/>
      <dgm:spPr/>
      <dgm:t>
        <a:bodyPr/>
        <a:lstStyle/>
        <a:p>
          <a:r>
            <a:rPr lang="en-US" sz="800" dirty="0"/>
            <a:t>Spouse job assistance</a:t>
          </a:r>
        </a:p>
      </dgm:t>
    </dgm:pt>
    <dgm:pt modelId="{4834B617-E97E-48D6-940E-B1A770166947}" type="parTrans" cxnId="{3EDA2094-D02B-4C86-9AC0-454A0F1CF0B6}">
      <dgm:prSet/>
      <dgm:spPr/>
      <dgm:t>
        <a:bodyPr/>
        <a:lstStyle/>
        <a:p>
          <a:endParaRPr lang="en-US" sz="2000"/>
        </a:p>
      </dgm:t>
    </dgm:pt>
    <dgm:pt modelId="{300F2006-838E-4A4C-8B18-1FC440D47397}" type="sibTrans" cxnId="{3EDA2094-D02B-4C86-9AC0-454A0F1CF0B6}">
      <dgm:prSet/>
      <dgm:spPr/>
      <dgm:t>
        <a:bodyPr/>
        <a:lstStyle/>
        <a:p>
          <a:endParaRPr lang="en-US" sz="2000"/>
        </a:p>
      </dgm:t>
    </dgm:pt>
    <dgm:pt modelId="{626EE6AF-3FB1-4D48-955B-963A5F0759D0}">
      <dgm:prSet custT="1"/>
      <dgm:spPr/>
      <dgm:t>
        <a:bodyPr/>
        <a:lstStyle/>
        <a:p>
          <a:r>
            <a:rPr lang="en-US" sz="800" dirty="0"/>
            <a:t>Spouse’s willingness to travel overseas</a:t>
          </a:r>
        </a:p>
      </dgm:t>
    </dgm:pt>
    <dgm:pt modelId="{B5D2F3E5-A29C-4227-97B5-38A090A60611}" type="parTrans" cxnId="{369AF70C-9EF5-4BA3-97F1-D2A6D22A5BB2}">
      <dgm:prSet/>
      <dgm:spPr/>
      <dgm:t>
        <a:bodyPr/>
        <a:lstStyle/>
        <a:p>
          <a:endParaRPr lang="en-US" sz="2000"/>
        </a:p>
      </dgm:t>
    </dgm:pt>
    <dgm:pt modelId="{FF6DAE6B-3DC0-47E9-9ED5-ED1D1BBF63D1}" type="sibTrans" cxnId="{369AF70C-9EF5-4BA3-97F1-D2A6D22A5BB2}">
      <dgm:prSet/>
      <dgm:spPr/>
      <dgm:t>
        <a:bodyPr/>
        <a:lstStyle/>
        <a:p>
          <a:endParaRPr lang="en-US" sz="2000"/>
        </a:p>
      </dgm:t>
    </dgm:pt>
    <dgm:pt modelId="{A09B61C2-292E-468E-AA4C-E6B7462CBFE9}">
      <dgm:prSet custT="1"/>
      <dgm:spPr/>
      <dgm:t>
        <a:bodyPr/>
        <a:lstStyle/>
        <a:p>
          <a:r>
            <a:rPr lang="en-US" sz="800" dirty="0"/>
            <a:t>Children education allowance</a:t>
          </a:r>
        </a:p>
      </dgm:t>
    </dgm:pt>
    <dgm:pt modelId="{2E7B2348-F43A-47A7-935C-0B849328C879}" type="parTrans" cxnId="{F629FEE2-9D78-4ECD-AE0A-17574945BCB2}">
      <dgm:prSet/>
      <dgm:spPr/>
      <dgm:t>
        <a:bodyPr/>
        <a:lstStyle/>
        <a:p>
          <a:endParaRPr lang="en-US" sz="2000"/>
        </a:p>
      </dgm:t>
    </dgm:pt>
    <dgm:pt modelId="{A879F299-D7C3-4C1D-8E81-131878FFFD92}" type="sibTrans" cxnId="{F629FEE2-9D78-4ECD-AE0A-17574945BCB2}">
      <dgm:prSet/>
      <dgm:spPr/>
      <dgm:t>
        <a:bodyPr/>
        <a:lstStyle/>
        <a:p>
          <a:endParaRPr lang="en-US" sz="2000"/>
        </a:p>
      </dgm:t>
    </dgm:pt>
    <dgm:pt modelId="{BECE37E0-3A78-4445-9950-F73A1809D96A}" type="pres">
      <dgm:prSet presAssocID="{207ACF46-9263-43EE-88A4-5E77539E2212}" presName="composite" presStyleCnt="0">
        <dgm:presLayoutVars>
          <dgm:chMax val="1"/>
          <dgm:dir/>
          <dgm:resizeHandles val="exact"/>
        </dgm:presLayoutVars>
      </dgm:prSet>
      <dgm:spPr/>
    </dgm:pt>
    <dgm:pt modelId="{4382DDDE-5F0C-4277-8FB9-96F69084AAC0}" type="pres">
      <dgm:prSet presAssocID="{207ACF46-9263-43EE-88A4-5E77539E2212}" presName="radial" presStyleCnt="0">
        <dgm:presLayoutVars>
          <dgm:animLvl val="ctr"/>
        </dgm:presLayoutVars>
      </dgm:prSet>
      <dgm:spPr/>
    </dgm:pt>
    <dgm:pt modelId="{177BAF92-63FA-4F1B-AF97-402CA88AF18E}" type="pres">
      <dgm:prSet presAssocID="{16154978-6488-4169-947C-8E2E47A45FB0}" presName="centerShape" presStyleLbl="vennNode1" presStyleIdx="0" presStyleCnt="20" custScaleX="110224" custLinFactNeighborY="-1901"/>
      <dgm:spPr/>
    </dgm:pt>
    <dgm:pt modelId="{23F0749D-4E49-4A9D-B4B8-B6B3D43B63DA}" type="pres">
      <dgm:prSet presAssocID="{C45348A5-01BF-40F8-A031-16DDA8EEFF34}" presName="node" presStyleLbl="vennNode1" presStyleIdx="1" presStyleCnt="20">
        <dgm:presLayoutVars>
          <dgm:bulletEnabled val="1"/>
        </dgm:presLayoutVars>
      </dgm:prSet>
      <dgm:spPr/>
    </dgm:pt>
    <dgm:pt modelId="{86541E1B-B8CB-426F-BE9A-3FA4F2C8BD37}" type="pres">
      <dgm:prSet presAssocID="{6104A884-595F-4819-82AE-93F2DE6DF34E}" presName="node" presStyleLbl="vennNode1" presStyleIdx="2" presStyleCnt="20">
        <dgm:presLayoutVars>
          <dgm:bulletEnabled val="1"/>
        </dgm:presLayoutVars>
      </dgm:prSet>
      <dgm:spPr/>
    </dgm:pt>
    <dgm:pt modelId="{5DCDFCAF-23A0-40D7-9209-9384FC9C19F1}" type="pres">
      <dgm:prSet presAssocID="{C1D4F73F-EF1A-41B3-AFD3-93329A332373}" presName="node" presStyleLbl="vennNode1" presStyleIdx="3" presStyleCnt="20">
        <dgm:presLayoutVars>
          <dgm:bulletEnabled val="1"/>
        </dgm:presLayoutVars>
      </dgm:prSet>
      <dgm:spPr/>
    </dgm:pt>
    <dgm:pt modelId="{E85C9FE1-6E66-4301-8600-AA94E18EF935}" type="pres">
      <dgm:prSet presAssocID="{EAB0436A-51F6-4E84-8911-DD0E32F7C56F}" presName="node" presStyleLbl="vennNode1" presStyleIdx="4" presStyleCnt="20">
        <dgm:presLayoutVars>
          <dgm:bulletEnabled val="1"/>
        </dgm:presLayoutVars>
      </dgm:prSet>
      <dgm:spPr/>
    </dgm:pt>
    <dgm:pt modelId="{9EB9A8A6-2DFC-449B-AB00-CA0F293300B9}" type="pres">
      <dgm:prSet presAssocID="{7282FC60-2836-4FE3-B56A-6D795A076663}" presName="node" presStyleLbl="vennNode1" presStyleIdx="5" presStyleCnt="20">
        <dgm:presLayoutVars>
          <dgm:bulletEnabled val="1"/>
        </dgm:presLayoutVars>
      </dgm:prSet>
      <dgm:spPr/>
    </dgm:pt>
    <dgm:pt modelId="{59996066-76A8-4D27-B79F-45421E9E9371}" type="pres">
      <dgm:prSet presAssocID="{460EB28A-8912-46B0-9520-72144177F764}" presName="node" presStyleLbl="vennNode1" presStyleIdx="6" presStyleCnt="20">
        <dgm:presLayoutVars>
          <dgm:bulletEnabled val="1"/>
        </dgm:presLayoutVars>
      </dgm:prSet>
      <dgm:spPr/>
    </dgm:pt>
    <dgm:pt modelId="{20E596B3-BCE4-4488-B7DD-2C79D5F14BEF}" type="pres">
      <dgm:prSet presAssocID="{F06F4738-CB39-4464-A902-5494E0050CBB}" presName="node" presStyleLbl="vennNode1" presStyleIdx="7" presStyleCnt="20">
        <dgm:presLayoutVars>
          <dgm:bulletEnabled val="1"/>
        </dgm:presLayoutVars>
      </dgm:prSet>
      <dgm:spPr/>
    </dgm:pt>
    <dgm:pt modelId="{8DAABC82-0217-49FF-9B3C-828E91AAF783}" type="pres">
      <dgm:prSet presAssocID="{37427094-51B1-47AC-8802-FDF4D3824EC6}" presName="node" presStyleLbl="vennNode1" presStyleIdx="8" presStyleCnt="20">
        <dgm:presLayoutVars>
          <dgm:bulletEnabled val="1"/>
        </dgm:presLayoutVars>
      </dgm:prSet>
      <dgm:spPr/>
    </dgm:pt>
    <dgm:pt modelId="{B9B695DA-0851-4DEA-AD49-F95A8D0175CA}" type="pres">
      <dgm:prSet presAssocID="{64A95B5C-64CC-49DC-B9FF-FBD7A4746BD0}" presName="node" presStyleLbl="vennNode1" presStyleIdx="9" presStyleCnt="20">
        <dgm:presLayoutVars>
          <dgm:bulletEnabled val="1"/>
        </dgm:presLayoutVars>
      </dgm:prSet>
      <dgm:spPr/>
    </dgm:pt>
    <dgm:pt modelId="{C0149A65-1E96-4BC9-8242-5F655989CAE9}" type="pres">
      <dgm:prSet presAssocID="{B4EF4DF8-0661-4572-9A59-4F4221A67743}" presName="node" presStyleLbl="vennNode1" presStyleIdx="10" presStyleCnt="20">
        <dgm:presLayoutVars>
          <dgm:bulletEnabled val="1"/>
        </dgm:presLayoutVars>
      </dgm:prSet>
      <dgm:spPr/>
    </dgm:pt>
    <dgm:pt modelId="{ED5961E0-939A-471D-8A67-A7FDD47AD6D5}" type="pres">
      <dgm:prSet presAssocID="{87C0A652-2CB2-4D71-9015-130609E4FEFD}" presName="node" presStyleLbl="vennNode1" presStyleIdx="11" presStyleCnt="20">
        <dgm:presLayoutVars>
          <dgm:bulletEnabled val="1"/>
        </dgm:presLayoutVars>
      </dgm:prSet>
      <dgm:spPr/>
    </dgm:pt>
    <dgm:pt modelId="{D231A787-BD66-4B94-9047-CE3C8E1A5820}" type="pres">
      <dgm:prSet presAssocID="{E9D06490-CB38-4913-A6FA-B224B948BBDA}" presName="node" presStyleLbl="vennNode1" presStyleIdx="12" presStyleCnt="20">
        <dgm:presLayoutVars>
          <dgm:bulletEnabled val="1"/>
        </dgm:presLayoutVars>
      </dgm:prSet>
      <dgm:spPr/>
    </dgm:pt>
    <dgm:pt modelId="{2F0A7F1A-23BD-4BAB-96AE-44F279EAD4DD}" type="pres">
      <dgm:prSet presAssocID="{B2485842-06B6-49A7-90A2-B02739C6C49A}" presName="node" presStyleLbl="vennNode1" presStyleIdx="13" presStyleCnt="20">
        <dgm:presLayoutVars>
          <dgm:bulletEnabled val="1"/>
        </dgm:presLayoutVars>
      </dgm:prSet>
      <dgm:spPr/>
    </dgm:pt>
    <dgm:pt modelId="{456AF317-08C3-48DF-83F4-3BDDAB6D20A8}" type="pres">
      <dgm:prSet presAssocID="{C5835914-7FE4-48F2-A1F0-B4D33CF0808E}" presName="node" presStyleLbl="vennNode1" presStyleIdx="14" presStyleCnt="20">
        <dgm:presLayoutVars>
          <dgm:bulletEnabled val="1"/>
        </dgm:presLayoutVars>
      </dgm:prSet>
      <dgm:spPr/>
    </dgm:pt>
    <dgm:pt modelId="{3A336552-5784-4EF3-A281-A8FE8BB02C92}" type="pres">
      <dgm:prSet presAssocID="{B5311E94-851B-42D8-A970-B5547AB3041C}" presName="node" presStyleLbl="vennNode1" presStyleIdx="15" presStyleCnt="20">
        <dgm:presLayoutVars>
          <dgm:bulletEnabled val="1"/>
        </dgm:presLayoutVars>
      </dgm:prSet>
      <dgm:spPr/>
    </dgm:pt>
    <dgm:pt modelId="{B553F9BD-9CBA-4C9C-9DDC-711C335651B7}" type="pres">
      <dgm:prSet presAssocID="{2D925526-C55E-439E-B874-A05887EFE4BC}" presName="node" presStyleLbl="vennNode1" presStyleIdx="16" presStyleCnt="20">
        <dgm:presLayoutVars>
          <dgm:bulletEnabled val="1"/>
        </dgm:presLayoutVars>
      </dgm:prSet>
      <dgm:spPr/>
    </dgm:pt>
    <dgm:pt modelId="{16A9E6DA-1B96-4595-90A4-314A0A45D066}" type="pres">
      <dgm:prSet presAssocID="{6B1C43FF-DDA7-4885-AB39-740DC977421B}" presName="node" presStyleLbl="vennNode1" presStyleIdx="17" presStyleCnt="20">
        <dgm:presLayoutVars>
          <dgm:bulletEnabled val="1"/>
        </dgm:presLayoutVars>
      </dgm:prSet>
      <dgm:spPr/>
    </dgm:pt>
    <dgm:pt modelId="{E0761C69-5524-43FA-82A8-355B71F866C7}" type="pres">
      <dgm:prSet presAssocID="{626EE6AF-3FB1-4D48-955B-963A5F0759D0}" presName="node" presStyleLbl="vennNode1" presStyleIdx="18" presStyleCnt="20">
        <dgm:presLayoutVars>
          <dgm:bulletEnabled val="1"/>
        </dgm:presLayoutVars>
      </dgm:prSet>
      <dgm:spPr/>
    </dgm:pt>
    <dgm:pt modelId="{F2EE3F0F-F447-4A1B-B328-087C633B576F}" type="pres">
      <dgm:prSet presAssocID="{A09B61C2-292E-468E-AA4C-E6B7462CBFE9}" presName="node" presStyleLbl="vennNode1" presStyleIdx="19" presStyleCnt="20">
        <dgm:presLayoutVars>
          <dgm:bulletEnabled val="1"/>
        </dgm:presLayoutVars>
      </dgm:prSet>
      <dgm:spPr/>
    </dgm:pt>
  </dgm:ptLst>
  <dgm:cxnLst>
    <dgm:cxn modelId="{87CB0904-8850-45AB-9BED-061E13720DC8}" srcId="{16154978-6488-4169-947C-8E2E47A45FB0}" destId="{B2485842-06B6-49A7-90A2-B02739C6C49A}" srcOrd="12" destOrd="0" parTransId="{CAA6753D-56B7-4441-B9BA-7F8E61A2B4F9}" sibTransId="{7AA61E89-1AF4-4FBD-B573-DB9D5FC25426}"/>
    <dgm:cxn modelId="{76EF7805-51D6-4CE4-BCA9-9673CB5415E2}" type="presOf" srcId="{F06F4738-CB39-4464-A902-5494E0050CBB}" destId="{20E596B3-BCE4-4488-B7DD-2C79D5F14BEF}" srcOrd="0" destOrd="0" presId="urn:microsoft.com/office/officeart/2005/8/layout/radial3"/>
    <dgm:cxn modelId="{369AF70C-9EF5-4BA3-97F1-D2A6D22A5BB2}" srcId="{16154978-6488-4169-947C-8E2E47A45FB0}" destId="{626EE6AF-3FB1-4D48-955B-963A5F0759D0}" srcOrd="17" destOrd="0" parTransId="{B5D2F3E5-A29C-4227-97B5-38A090A60611}" sibTransId="{FF6DAE6B-3DC0-47E9-9ED5-ED1D1BBF63D1}"/>
    <dgm:cxn modelId="{51C48118-DF7D-4896-A8C6-8DBBEBE080C0}" srcId="{16154978-6488-4169-947C-8E2E47A45FB0}" destId="{E9D06490-CB38-4913-A6FA-B224B948BBDA}" srcOrd="11" destOrd="0" parTransId="{2620B193-CFDA-4727-AEB9-4C65E03C6658}" sibTransId="{DBBB152C-B621-4EE2-AB3A-3E4C172BD8DC}"/>
    <dgm:cxn modelId="{C758C838-1421-4DB7-AE46-20D89892BFC0}" type="presOf" srcId="{C45348A5-01BF-40F8-A031-16DDA8EEFF34}" destId="{23F0749D-4E49-4A9D-B4B8-B6B3D43B63DA}" srcOrd="0" destOrd="0" presId="urn:microsoft.com/office/officeart/2005/8/layout/radial3"/>
    <dgm:cxn modelId="{060F923B-ECFC-467E-A381-FB15D3735156}" srcId="{16154978-6488-4169-947C-8E2E47A45FB0}" destId="{C5835914-7FE4-48F2-A1F0-B4D33CF0808E}" srcOrd="13" destOrd="0" parTransId="{B24BFD54-565C-4238-BCE4-B0014EB15CAA}" sibTransId="{A8D36574-C9DB-4FEC-8BB5-AA0801AFC1D6}"/>
    <dgm:cxn modelId="{33DD363F-96A2-471A-AF93-899D08EFE03A}" srcId="{16154978-6488-4169-947C-8E2E47A45FB0}" destId="{37427094-51B1-47AC-8802-FDF4D3824EC6}" srcOrd="7" destOrd="0" parTransId="{9E7D3B9F-C2A0-47F8-8D5A-C2967A569CE6}" sibTransId="{A40D60DF-9745-43E5-B508-AF9C6B4635FE}"/>
    <dgm:cxn modelId="{027B1643-553E-4D0B-A870-8800490B6C46}" type="presOf" srcId="{B5311E94-851B-42D8-A970-B5547AB3041C}" destId="{3A336552-5784-4EF3-A281-A8FE8BB02C92}" srcOrd="0" destOrd="0" presId="urn:microsoft.com/office/officeart/2005/8/layout/radial3"/>
    <dgm:cxn modelId="{CCB5BC46-ABF9-4DF5-9737-E512CDE2E40D}" type="presOf" srcId="{E9D06490-CB38-4913-A6FA-B224B948BBDA}" destId="{D231A787-BD66-4B94-9047-CE3C8E1A5820}" srcOrd="0" destOrd="0" presId="urn:microsoft.com/office/officeart/2005/8/layout/radial3"/>
    <dgm:cxn modelId="{91C90947-8C85-4EB0-97C1-479740224D9E}" srcId="{16154978-6488-4169-947C-8E2E47A45FB0}" destId="{87C0A652-2CB2-4D71-9015-130609E4FEFD}" srcOrd="10" destOrd="0" parTransId="{79E97912-5E69-465F-B259-5C7D851982EE}" sibTransId="{17EF19B9-9AA6-45F1-AFD3-610DF1A0A650}"/>
    <dgm:cxn modelId="{81D0AC47-13B0-4715-9E01-16CA0A781D0C}" srcId="{16154978-6488-4169-947C-8E2E47A45FB0}" destId="{B5311E94-851B-42D8-A970-B5547AB3041C}" srcOrd="14" destOrd="0" parTransId="{60E6B36A-DC21-48A2-B82A-22F81F799F7F}" sibTransId="{5EF0A8D4-7A30-4521-A679-8E3A9252370C}"/>
    <dgm:cxn modelId="{6B8EA44C-EE1B-4BC2-AFAC-979A617F1EC1}" srcId="{16154978-6488-4169-947C-8E2E47A45FB0}" destId="{64A95B5C-64CC-49DC-B9FF-FBD7A4746BD0}" srcOrd="8" destOrd="0" parTransId="{BA134B5F-F5F0-4D6E-BC45-040C13082744}" sibTransId="{85DF3277-1EFF-4D90-A436-8F5E112A4529}"/>
    <dgm:cxn modelId="{6B2F634F-9A5D-440B-A91F-40169942FBD7}" type="presOf" srcId="{C5835914-7FE4-48F2-A1F0-B4D33CF0808E}" destId="{456AF317-08C3-48DF-83F4-3BDDAB6D20A8}" srcOrd="0" destOrd="0" presId="urn:microsoft.com/office/officeart/2005/8/layout/radial3"/>
    <dgm:cxn modelId="{72C8615F-0C78-4F02-8838-320E0EDD766E}" type="presOf" srcId="{A09B61C2-292E-468E-AA4C-E6B7462CBFE9}" destId="{F2EE3F0F-F447-4A1B-B328-087C633B576F}" srcOrd="0" destOrd="0" presId="urn:microsoft.com/office/officeart/2005/8/layout/radial3"/>
    <dgm:cxn modelId="{4BF24966-7CCD-4F05-B75A-F571B6C58617}" type="presOf" srcId="{16154978-6488-4169-947C-8E2E47A45FB0}" destId="{177BAF92-63FA-4F1B-AF97-402CA88AF18E}" srcOrd="0" destOrd="0" presId="urn:microsoft.com/office/officeart/2005/8/layout/radial3"/>
    <dgm:cxn modelId="{44CCD76A-E011-4EAB-80C6-BCCD7F711C05}" srcId="{16154978-6488-4169-947C-8E2E47A45FB0}" destId="{B4EF4DF8-0661-4572-9A59-4F4221A67743}" srcOrd="9" destOrd="0" parTransId="{BCD59B5B-42A2-4413-AB56-53ED54CC5646}" sibTransId="{75024AA3-8418-418B-92EB-9FAD2BC43598}"/>
    <dgm:cxn modelId="{2E8F8483-814D-4BD9-B363-8A1373BDF516}" type="presOf" srcId="{626EE6AF-3FB1-4D48-955B-963A5F0759D0}" destId="{E0761C69-5524-43FA-82A8-355B71F866C7}" srcOrd="0" destOrd="0" presId="urn:microsoft.com/office/officeart/2005/8/layout/radial3"/>
    <dgm:cxn modelId="{0A975087-5EE8-4AD6-8683-23C715E0B370}" srcId="{16154978-6488-4169-947C-8E2E47A45FB0}" destId="{C45348A5-01BF-40F8-A031-16DDA8EEFF34}" srcOrd="0" destOrd="0" parTransId="{002D57A5-E84C-471E-8EF7-C1D15A24D816}" sibTransId="{E669C38F-E602-4471-BCC1-EDFDD3B0612F}"/>
    <dgm:cxn modelId="{792D7E8F-5B04-4EC6-8ACF-1153FBECDE9A}" type="presOf" srcId="{B4EF4DF8-0661-4572-9A59-4F4221A67743}" destId="{C0149A65-1E96-4BC9-8242-5F655989CAE9}" srcOrd="0" destOrd="0" presId="urn:microsoft.com/office/officeart/2005/8/layout/radial3"/>
    <dgm:cxn modelId="{0D8E4290-F5BD-44A9-B084-C87A4AC67A44}" type="presOf" srcId="{37427094-51B1-47AC-8802-FDF4D3824EC6}" destId="{8DAABC82-0217-49FF-9B3C-828E91AAF783}" srcOrd="0" destOrd="0" presId="urn:microsoft.com/office/officeart/2005/8/layout/radial3"/>
    <dgm:cxn modelId="{3EDA2094-D02B-4C86-9AC0-454A0F1CF0B6}" srcId="{16154978-6488-4169-947C-8E2E47A45FB0}" destId="{6B1C43FF-DDA7-4885-AB39-740DC977421B}" srcOrd="16" destOrd="0" parTransId="{4834B617-E97E-48D6-940E-B1A770166947}" sibTransId="{300F2006-838E-4A4C-8B18-1FC440D47397}"/>
    <dgm:cxn modelId="{40D73D94-5FCA-4A42-9BCD-02967491530F}" srcId="{16154978-6488-4169-947C-8E2E47A45FB0}" destId="{F06F4738-CB39-4464-A902-5494E0050CBB}" srcOrd="6" destOrd="0" parTransId="{CA30796E-CB35-444B-9E6C-D7D51C1712CA}" sibTransId="{4CA13BCD-BE29-4C99-B8DA-2C001BE816E0}"/>
    <dgm:cxn modelId="{7CCFA69A-1369-41F3-86AB-2D497A2C39CA}" type="presOf" srcId="{87C0A652-2CB2-4D71-9015-130609E4FEFD}" destId="{ED5961E0-939A-471D-8A67-A7FDD47AD6D5}" srcOrd="0" destOrd="0" presId="urn:microsoft.com/office/officeart/2005/8/layout/radial3"/>
    <dgm:cxn modelId="{9F81F29A-B08A-4A84-9612-FC007C43F235}" type="presOf" srcId="{6104A884-595F-4819-82AE-93F2DE6DF34E}" destId="{86541E1B-B8CB-426F-BE9A-3FA4F2C8BD37}" srcOrd="0" destOrd="0" presId="urn:microsoft.com/office/officeart/2005/8/layout/radial3"/>
    <dgm:cxn modelId="{9D20AB9C-DA56-48E9-85EC-D8E055B3208C}" type="presOf" srcId="{207ACF46-9263-43EE-88A4-5E77539E2212}" destId="{BECE37E0-3A78-4445-9950-F73A1809D96A}" srcOrd="0" destOrd="0" presId="urn:microsoft.com/office/officeart/2005/8/layout/radial3"/>
    <dgm:cxn modelId="{7B16059D-8BB0-44E0-A78D-1027E698D0CD}" srcId="{16154978-6488-4169-947C-8E2E47A45FB0}" destId="{2D925526-C55E-439E-B874-A05887EFE4BC}" srcOrd="15" destOrd="0" parTransId="{A1A4FEB0-92C0-4E05-A489-7C770A265B8A}" sibTransId="{B149D0F0-E984-45F4-BFC7-449082159327}"/>
    <dgm:cxn modelId="{23CAB8A9-DEBB-49BB-80E6-A289D8DFDF7F}" type="presOf" srcId="{7282FC60-2836-4FE3-B56A-6D795A076663}" destId="{9EB9A8A6-2DFC-449B-AB00-CA0F293300B9}" srcOrd="0" destOrd="0" presId="urn:microsoft.com/office/officeart/2005/8/layout/radial3"/>
    <dgm:cxn modelId="{74B910AE-3CB4-492B-A93B-D791D0BC3AA8}" type="presOf" srcId="{64A95B5C-64CC-49DC-B9FF-FBD7A4746BD0}" destId="{B9B695DA-0851-4DEA-AD49-F95A8D0175CA}" srcOrd="0" destOrd="0" presId="urn:microsoft.com/office/officeart/2005/8/layout/radial3"/>
    <dgm:cxn modelId="{7C1BB7AE-5AA7-4CC3-861A-C7A869C34DB8}" srcId="{16154978-6488-4169-947C-8E2E47A45FB0}" destId="{460EB28A-8912-46B0-9520-72144177F764}" srcOrd="5" destOrd="0" parTransId="{F684269F-23AF-4984-9795-68F3E863007E}" sibTransId="{1A09DC05-22A3-403D-AFF8-8F25AAB21B6C}"/>
    <dgm:cxn modelId="{717C1EB1-AAD0-47F3-826E-9B8DAFC68FAB}" srcId="{16154978-6488-4169-947C-8E2E47A45FB0}" destId="{6104A884-595F-4819-82AE-93F2DE6DF34E}" srcOrd="1" destOrd="0" parTransId="{628EC045-0172-473F-A351-6615A21AE582}" sibTransId="{A0932B18-6D81-42B3-8620-86BE84D29B04}"/>
    <dgm:cxn modelId="{5B48FBB9-7916-46A3-9120-6934D17F433C}" srcId="{207ACF46-9263-43EE-88A4-5E77539E2212}" destId="{16154978-6488-4169-947C-8E2E47A45FB0}" srcOrd="0" destOrd="0" parTransId="{C1CC0987-0784-488D-B4EC-AB5AE32EE597}" sibTransId="{83D2FA7B-477C-4948-A64C-1AF5345AE7D5}"/>
    <dgm:cxn modelId="{D06EB0BF-0E00-4245-B27F-77F40FEBBCC8}" type="presOf" srcId="{460EB28A-8912-46B0-9520-72144177F764}" destId="{59996066-76A8-4D27-B79F-45421E9E9371}" srcOrd="0" destOrd="0" presId="urn:microsoft.com/office/officeart/2005/8/layout/radial3"/>
    <dgm:cxn modelId="{8264F2C7-A0A4-4DB4-B508-C61697CD710B}" type="presOf" srcId="{EAB0436A-51F6-4E84-8911-DD0E32F7C56F}" destId="{E85C9FE1-6E66-4301-8600-AA94E18EF935}" srcOrd="0" destOrd="0" presId="urn:microsoft.com/office/officeart/2005/8/layout/radial3"/>
    <dgm:cxn modelId="{6F68C2D7-6EB1-44B3-AAF4-67C9728CC4E3}" type="presOf" srcId="{B2485842-06B6-49A7-90A2-B02739C6C49A}" destId="{2F0A7F1A-23BD-4BAB-96AE-44F279EAD4DD}" srcOrd="0" destOrd="0" presId="urn:microsoft.com/office/officeart/2005/8/layout/radial3"/>
    <dgm:cxn modelId="{B66126D9-2254-4C2F-B26E-52150BACDA80}" type="presOf" srcId="{6B1C43FF-DDA7-4885-AB39-740DC977421B}" destId="{16A9E6DA-1B96-4595-90A4-314A0A45D066}" srcOrd="0" destOrd="0" presId="urn:microsoft.com/office/officeart/2005/8/layout/radial3"/>
    <dgm:cxn modelId="{2ADCECDE-B61D-4055-B963-6236AEBBB386}" srcId="{16154978-6488-4169-947C-8E2E47A45FB0}" destId="{EAB0436A-51F6-4E84-8911-DD0E32F7C56F}" srcOrd="3" destOrd="0" parTransId="{DCCEAA57-FE0E-4B82-A576-014BC0F845FA}" sibTransId="{C88E50CC-8010-4E23-95A7-3D176D4F24AD}"/>
    <dgm:cxn modelId="{8CA947E2-4B24-4D4E-B09A-FE96B2F5A988}" srcId="{16154978-6488-4169-947C-8E2E47A45FB0}" destId="{7282FC60-2836-4FE3-B56A-6D795A076663}" srcOrd="4" destOrd="0" parTransId="{1040EA80-76FA-4FC4-82FA-316EDA50704A}" sibTransId="{B23E88CA-8EDC-4A40-A119-134551E4E2D2}"/>
    <dgm:cxn modelId="{F629FEE2-9D78-4ECD-AE0A-17574945BCB2}" srcId="{16154978-6488-4169-947C-8E2E47A45FB0}" destId="{A09B61C2-292E-468E-AA4C-E6B7462CBFE9}" srcOrd="18" destOrd="0" parTransId="{2E7B2348-F43A-47A7-935C-0B849328C879}" sibTransId="{A879F299-D7C3-4C1D-8E81-131878FFFD92}"/>
    <dgm:cxn modelId="{49449FF3-66DE-45D7-A052-32C32AD7E1A8}" srcId="{16154978-6488-4169-947C-8E2E47A45FB0}" destId="{C1D4F73F-EF1A-41B3-AFD3-93329A332373}" srcOrd="2" destOrd="0" parTransId="{1EECC57A-3030-44C3-BFBB-B5CAB318CC9F}" sibTransId="{213741D8-E60E-4541-A2D5-0778C3F02DE7}"/>
    <dgm:cxn modelId="{8DA74FF5-583D-48A4-A94D-08B92CED90D6}" type="presOf" srcId="{2D925526-C55E-439E-B874-A05887EFE4BC}" destId="{B553F9BD-9CBA-4C9C-9DDC-711C335651B7}" srcOrd="0" destOrd="0" presId="urn:microsoft.com/office/officeart/2005/8/layout/radial3"/>
    <dgm:cxn modelId="{682006F7-3BD6-4909-9639-0C1687D68A5A}" type="presOf" srcId="{C1D4F73F-EF1A-41B3-AFD3-93329A332373}" destId="{5DCDFCAF-23A0-40D7-9209-9384FC9C19F1}" srcOrd="0" destOrd="0" presId="urn:microsoft.com/office/officeart/2005/8/layout/radial3"/>
    <dgm:cxn modelId="{2DB5CC6F-74AE-4BF9-AE29-896D61BC07DE}" type="presParOf" srcId="{BECE37E0-3A78-4445-9950-F73A1809D96A}" destId="{4382DDDE-5F0C-4277-8FB9-96F69084AAC0}" srcOrd="0" destOrd="0" presId="urn:microsoft.com/office/officeart/2005/8/layout/radial3"/>
    <dgm:cxn modelId="{856A3DCE-041B-4916-9EEC-318BBDF2A2E4}" type="presParOf" srcId="{4382DDDE-5F0C-4277-8FB9-96F69084AAC0}" destId="{177BAF92-63FA-4F1B-AF97-402CA88AF18E}" srcOrd="0" destOrd="0" presId="urn:microsoft.com/office/officeart/2005/8/layout/radial3"/>
    <dgm:cxn modelId="{CC0CA3CD-9D5B-4F62-BCCB-0A247C33374A}" type="presParOf" srcId="{4382DDDE-5F0C-4277-8FB9-96F69084AAC0}" destId="{23F0749D-4E49-4A9D-B4B8-B6B3D43B63DA}" srcOrd="1" destOrd="0" presId="urn:microsoft.com/office/officeart/2005/8/layout/radial3"/>
    <dgm:cxn modelId="{D5BF9672-B943-4A2F-96E5-A7BF96340C35}" type="presParOf" srcId="{4382DDDE-5F0C-4277-8FB9-96F69084AAC0}" destId="{86541E1B-B8CB-426F-BE9A-3FA4F2C8BD37}" srcOrd="2" destOrd="0" presId="urn:microsoft.com/office/officeart/2005/8/layout/radial3"/>
    <dgm:cxn modelId="{99180B22-25EC-459C-A18B-C9F3DC96BF38}" type="presParOf" srcId="{4382DDDE-5F0C-4277-8FB9-96F69084AAC0}" destId="{5DCDFCAF-23A0-40D7-9209-9384FC9C19F1}" srcOrd="3" destOrd="0" presId="urn:microsoft.com/office/officeart/2005/8/layout/radial3"/>
    <dgm:cxn modelId="{E356C09D-7B71-4A2C-98EB-6A7ABB1E2AF7}" type="presParOf" srcId="{4382DDDE-5F0C-4277-8FB9-96F69084AAC0}" destId="{E85C9FE1-6E66-4301-8600-AA94E18EF935}" srcOrd="4" destOrd="0" presId="urn:microsoft.com/office/officeart/2005/8/layout/radial3"/>
    <dgm:cxn modelId="{D0F60F3B-2BCB-43FA-BD3C-4212BD5AC4B1}" type="presParOf" srcId="{4382DDDE-5F0C-4277-8FB9-96F69084AAC0}" destId="{9EB9A8A6-2DFC-449B-AB00-CA0F293300B9}" srcOrd="5" destOrd="0" presId="urn:microsoft.com/office/officeart/2005/8/layout/radial3"/>
    <dgm:cxn modelId="{51312A11-43F6-4CCE-A5CF-7F59D817E8BB}" type="presParOf" srcId="{4382DDDE-5F0C-4277-8FB9-96F69084AAC0}" destId="{59996066-76A8-4D27-B79F-45421E9E9371}" srcOrd="6" destOrd="0" presId="urn:microsoft.com/office/officeart/2005/8/layout/radial3"/>
    <dgm:cxn modelId="{D94E3A61-BAFB-4205-99FA-48F803DB513C}" type="presParOf" srcId="{4382DDDE-5F0C-4277-8FB9-96F69084AAC0}" destId="{20E596B3-BCE4-4488-B7DD-2C79D5F14BEF}" srcOrd="7" destOrd="0" presId="urn:microsoft.com/office/officeart/2005/8/layout/radial3"/>
    <dgm:cxn modelId="{96D0F237-F615-4E77-98B1-9E05CD05D281}" type="presParOf" srcId="{4382DDDE-5F0C-4277-8FB9-96F69084AAC0}" destId="{8DAABC82-0217-49FF-9B3C-828E91AAF783}" srcOrd="8" destOrd="0" presId="urn:microsoft.com/office/officeart/2005/8/layout/radial3"/>
    <dgm:cxn modelId="{B0C2BCF9-1DE4-4319-85D5-819040FF8756}" type="presParOf" srcId="{4382DDDE-5F0C-4277-8FB9-96F69084AAC0}" destId="{B9B695DA-0851-4DEA-AD49-F95A8D0175CA}" srcOrd="9" destOrd="0" presId="urn:microsoft.com/office/officeart/2005/8/layout/radial3"/>
    <dgm:cxn modelId="{7B860B67-6CBA-4FB5-A1ED-0F374126DCBA}" type="presParOf" srcId="{4382DDDE-5F0C-4277-8FB9-96F69084AAC0}" destId="{C0149A65-1E96-4BC9-8242-5F655989CAE9}" srcOrd="10" destOrd="0" presId="urn:microsoft.com/office/officeart/2005/8/layout/radial3"/>
    <dgm:cxn modelId="{877BC141-AC70-49C6-95CD-A03FBCEA8B08}" type="presParOf" srcId="{4382DDDE-5F0C-4277-8FB9-96F69084AAC0}" destId="{ED5961E0-939A-471D-8A67-A7FDD47AD6D5}" srcOrd="11" destOrd="0" presId="urn:microsoft.com/office/officeart/2005/8/layout/radial3"/>
    <dgm:cxn modelId="{46D4891E-9A0B-4EE9-9D93-2065B2AD62E2}" type="presParOf" srcId="{4382DDDE-5F0C-4277-8FB9-96F69084AAC0}" destId="{D231A787-BD66-4B94-9047-CE3C8E1A5820}" srcOrd="12" destOrd="0" presId="urn:microsoft.com/office/officeart/2005/8/layout/radial3"/>
    <dgm:cxn modelId="{5709A24C-4A65-42F1-9034-FC0068FD1CEA}" type="presParOf" srcId="{4382DDDE-5F0C-4277-8FB9-96F69084AAC0}" destId="{2F0A7F1A-23BD-4BAB-96AE-44F279EAD4DD}" srcOrd="13" destOrd="0" presId="urn:microsoft.com/office/officeart/2005/8/layout/radial3"/>
    <dgm:cxn modelId="{66337160-0F13-43E0-A302-864B577C20AB}" type="presParOf" srcId="{4382DDDE-5F0C-4277-8FB9-96F69084AAC0}" destId="{456AF317-08C3-48DF-83F4-3BDDAB6D20A8}" srcOrd="14" destOrd="0" presId="urn:microsoft.com/office/officeart/2005/8/layout/radial3"/>
    <dgm:cxn modelId="{E1CA9914-234B-4D5E-AAB8-B8248775E1A7}" type="presParOf" srcId="{4382DDDE-5F0C-4277-8FB9-96F69084AAC0}" destId="{3A336552-5784-4EF3-A281-A8FE8BB02C92}" srcOrd="15" destOrd="0" presId="urn:microsoft.com/office/officeart/2005/8/layout/radial3"/>
    <dgm:cxn modelId="{CDE64BC5-A71A-425D-9901-E046846AADC0}" type="presParOf" srcId="{4382DDDE-5F0C-4277-8FB9-96F69084AAC0}" destId="{B553F9BD-9CBA-4C9C-9DDC-711C335651B7}" srcOrd="16" destOrd="0" presId="urn:microsoft.com/office/officeart/2005/8/layout/radial3"/>
    <dgm:cxn modelId="{5A8C1B9A-4593-4413-B436-296BFC33DAE3}" type="presParOf" srcId="{4382DDDE-5F0C-4277-8FB9-96F69084AAC0}" destId="{16A9E6DA-1B96-4595-90A4-314A0A45D066}" srcOrd="17" destOrd="0" presId="urn:microsoft.com/office/officeart/2005/8/layout/radial3"/>
    <dgm:cxn modelId="{8B1F8017-D5FD-4240-AB14-970A7201DF61}" type="presParOf" srcId="{4382DDDE-5F0C-4277-8FB9-96F69084AAC0}" destId="{E0761C69-5524-43FA-82A8-355B71F866C7}" srcOrd="18" destOrd="0" presId="urn:microsoft.com/office/officeart/2005/8/layout/radial3"/>
    <dgm:cxn modelId="{BD3425BA-510B-4093-9602-410A21D5FAC8}" type="presParOf" srcId="{4382DDDE-5F0C-4277-8FB9-96F69084AAC0}" destId="{F2EE3F0F-F447-4A1B-B328-087C633B576F}" srcOrd="19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7DDE75-642F-4A1F-859A-2AC45413EC63}" type="doc">
      <dgm:prSet loTypeId="urn:microsoft.com/office/officeart/2009/3/layout/IncreasingArrowsProcess" loCatId="process" qsTypeId="urn:microsoft.com/office/officeart/2005/8/quickstyle/3d2" qsCatId="3D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E8DF572B-DD3C-496E-A5CA-4CCB385FF158}">
      <dgm:prSet phldrT="[Text]" custT="1"/>
      <dgm:spPr/>
      <dgm:t>
        <a:bodyPr/>
        <a:lstStyle/>
        <a:p>
          <a:r>
            <a:rPr lang="en-US" sz="1600" b="1" dirty="0"/>
            <a:t>Before the foreign assignment</a:t>
          </a:r>
        </a:p>
      </dgm:t>
    </dgm:pt>
    <dgm:pt modelId="{111945BA-73AD-41C6-86F3-B22EDB6BFB6B}" type="parTrans" cxnId="{FE2B1464-686D-4CC8-9533-3D44A5AF8417}">
      <dgm:prSet/>
      <dgm:spPr/>
      <dgm:t>
        <a:bodyPr/>
        <a:lstStyle/>
        <a:p>
          <a:endParaRPr lang="en-US" sz="2000"/>
        </a:p>
      </dgm:t>
    </dgm:pt>
    <dgm:pt modelId="{64642950-564F-4885-B0D9-5CEDEDB11FF6}" type="sibTrans" cxnId="{FE2B1464-686D-4CC8-9533-3D44A5AF8417}">
      <dgm:prSet/>
      <dgm:spPr/>
      <dgm:t>
        <a:bodyPr/>
        <a:lstStyle/>
        <a:p>
          <a:endParaRPr lang="en-US" sz="2000"/>
        </a:p>
      </dgm:t>
    </dgm:pt>
    <dgm:pt modelId="{6EEDE69C-E286-4374-92C4-5D02F7341B65}">
      <dgm:prSet phldrT="[Text]" custT="1"/>
      <dgm:spPr/>
      <dgm:t>
        <a:bodyPr/>
        <a:lstStyle/>
        <a:p>
          <a:r>
            <a:rPr lang="en-US" sz="1400" dirty="0"/>
            <a:t>Career planning needs to begin prior to an international assignment </a:t>
          </a:r>
        </a:p>
        <a:p>
          <a:endParaRPr lang="en-US" sz="1400" dirty="0"/>
        </a:p>
        <a:p>
          <a:r>
            <a:rPr lang="en-US" sz="1400" dirty="0"/>
            <a:t>Updated regularly during the assignment </a:t>
          </a:r>
        </a:p>
        <a:p>
          <a:endParaRPr lang="en-US" sz="1400" dirty="0"/>
        </a:p>
        <a:p>
          <a:r>
            <a:rPr lang="en-US" sz="1400" dirty="0"/>
            <a:t>Assignment needs to be part of a larger plan for the firm </a:t>
          </a:r>
        </a:p>
      </dgm:t>
    </dgm:pt>
    <dgm:pt modelId="{5C11BD76-557A-4810-A472-932D634C98F7}" type="parTrans" cxnId="{75AD2FE7-A4F4-44E1-9F46-79A417DA55A5}">
      <dgm:prSet/>
      <dgm:spPr/>
      <dgm:t>
        <a:bodyPr/>
        <a:lstStyle/>
        <a:p>
          <a:endParaRPr lang="en-US" sz="2000"/>
        </a:p>
      </dgm:t>
    </dgm:pt>
    <dgm:pt modelId="{0DA54B65-574B-4E05-89CF-ED45D0B2502A}" type="sibTrans" cxnId="{75AD2FE7-A4F4-44E1-9F46-79A417DA55A5}">
      <dgm:prSet/>
      <dgm:spPr/>
      <dgm:t>
        <a:bodyPr/>
        <a:lstStyle/>
        <a:p>
          <a:endParaRPr lang="en-US" sz="2000"/>
        </a:p>
      </dgm:t>
    </dgm:pt>
    <dgm:pt modelId="{6E861938-4977-4099-9D00-EC7270605F02}">
      <dgm:prSet phldrT="[Text]" custT="1"/>
      <dgm:spPr/>
      <dgm:t>
        <a:bodyPr/>
        <a:lstStyle/>
        <a:p>
          <a:r>
            <a:rPr lang="en-US" sz="1600" b="1" dirty="0"/>
            <a:t>During the foreign assignment</a:t>
          </a:r>
        </a:p>
      </dgm:t>
    </dgm:pt>
    <dgm:pt modelId="{C4F922CF-F70B-4851-8F1B-71E8CC66216C}" type="parTrans" cxnId="{DBA20F24-3113-4A0A-AD55-EB9062B7CAE5}">
      <dgm:prSet/>
      <dgm:spPr/>
      <dgm:t>
        <a:bodyPr/>
        <a:lstStyle/>
        <a:p>
          <a:endParaRPr lang="en-US" sz="2000"/>
        </a:p>
      </dgm:t>
    </dgm:pt>
    <dgm:pt modelId="{96AE63AC-78E2-4F88-A3A1-9DF41A9A59A1}" type="sibTrans" cxnId="{DBA20F24-3113-4A0A-AD55-EB9062B7CAE5}">
      <dgm:prSet/>
      <dgm:spPr/>
      <dgm:t>
        <a:bodyPr/>
        <a:lstStyle/>
        <a:p>
          <a:endParaRPr lang="en-US" sz="2000"/>
        </a:p>
      </dgm:t>
    </dgm:pt>
    <dgm:pt modelId="{50A5F116-EE15-4577-866A-095EA28CF203}">
      <dgm:prSet phldrT="[Text]" custT="1"/>
      <dgm:spPr/>
      <dgm:t>
        <a:bodyPr/>
        <a:lstStyle/>
        <a:p>
          <a:r>
            <a:rPr lang="en-US" sz="1400" dirty="0"/>
            <a:t>Regular communication between the home office and the expatriates. </a:t>
          </a:r>
        </a:p>
        <a:p>
          <a:endParaRPr lang="en-US" sz="1400" dirty="0"/>
        </a:p>
        <a:p>
          <a:r>
            <a:rPr lang="en-US" sz="1400" dirty="0"/>
            <a:t>Provided with opportunities to travel back to the home country to share experiences and knowledge </a:t>
          </a:r>
        </a:p>
        <a:p>
          <a:endParaRPr lang="en-US" sz="1400" dirty="0"/>
        </a:p>
        <a:p>
          <a:r>
            <a:rPr lang="en-US" sz="1400" dirty="0"/>
            <a:t>Assigned mentors to guide future career development</a:t>
          </a:r>
          <a:endParaRPr lang="en-US" sz="1100" dirty="0"/>
        </a:p>
      </dgm:t>
    </dgm:pt>
    <dgm:pt modelId="{75FCBC1C-7960-43BA-A66D-91B6AE94F757}" type="parTrans" cxnId="{344F75AD-119D-4139-A25D-EE08087D32E7}">
      <dgm:prSet/>
      <dgm:spPr/>
      <dgm:t>
        <a:bodyPr/>
        <a:lstStyle/>
        <a:p>
          <a:endParaRPr lang="en-US" sz="2000"/>
        </a:p>
      </dgm:t>
    </dgm:pt>
    <dgm:pt modelId="{A3B88D3F-1063-4794-9E2D-935B99E5E851}" type="sibTrans" cxnId="{344F75AD-119D-4139-A25D-EE08087D32E7}">
      <dgm:prSet/>
      <dgm:spPr/>
      <dgm:t>
        <a:bodyPr/>
        <a:lstStyle/>
        <a:p>
          <a:endParaRPr lang="en-US" sz="2000"/>
        </a:p>
      </dgm:t>
    </dgm:pt>
    <dgm:pt modelId="{EBC5EF7C-AE88-42A8-A72E-E632B237C073}">
      <dgm:prSet phldrT="[Text]" custT="1"/>
      <dgm:spPr/>
      <dgm:t>
        <a:bodyPr/>
        <a:lstStyle/>
        <a:p>
          <a:r>
            <a:rPr lang="en-US" sz="1600" b="1" dirty="0"/>
            <a:t>After the completion of the foreign assignment</a:t>
          </a:r>
        </a:p>
      </dgm:t>
    </dgm:pt>
    <dgm:pt modelId="{7C862AF6-AA8B-4A9B-A526-951659006BD6}" type="parTrans" cxnId="{542DCEC8-11A8-4385-8F41-9F827FBDBAAE}">
      <dgm:prSet/>
      <dgm:spPr/>
      <dgm:t>
        <a:bodyPr/>
        <a:lstStyle/>
        <a:p>
          <a:endParaRPr lang="en-US" sz="2000"/>
        </a:p>
      </dgm:t>
    </dgm:pt>
    <dgm:pt modelId="{70DD81F2-F1DB-4320-9FF7-A67CF86C7247}" type="sibTrans" cxnId="{542DCEC8-11A8-4385-8F41-9F827FBDBAAE}">
      <dgm:prSet/>
      <dgm:spPr/>
      <dgm:t>
        <a:bodyPr/>
        <a:lstStyle/>
        <a:p>
          <a:endParaRPr lang="en-US" sz="2000"/>
        </a:p>
      </dgm:t>
    </dgm:pt>
    <dgm:pt modelId="{E4C2CB70-8FE8-4C81-A5A6-F3EAAA307A4B}">
      <dgm:prSet phldrT="[Text]" custT="1"/>
      <dgm:spPr/>
      <dgm:t>
        <a:bodyPr/>
        <a:lstStyle/>
        <a:p>
          <a:r>
            <a:rPr lang="en-US" sz="1400" dirty="0"/>
            <a:t>Reverse cultural shock is often experienced by the IA </a:t>
          </a:r>
        </a:p>
        <a:p>
          <a:endParaRPr lang="en-US" sz="1400" dirty="0"/>
        </a:p>
        <a:p>
          <a:r>
            <a:rPr lang="en-US" sz="1400" dirty="0"/>
            <a:t>Relearn original culture and lifestyle</a:t>
          </a:r>
        </a:p>
        <a:p>
          <a:endParaRPr lang="en-US" sz="1400" dirty="0"/>
        </a:p>
        <a:p>
          <a:r>
            <a:rPr lang="en-US" sz="1400" dirty="0"/>
            <a:t>Prepare expatriates for the move back home </a:t>
          </a:r>
        </a:p>
      </dgm:t>
    </dgm:pt>
    <dgm:pt modelId="{96FEC45A-A778-48F0-8078-099A78711872}" type="parTrans" cxnId="{386E6255-2626-4E7A-A63A-D314049766D3}">
      <dgm:prSet/>
      <dgm:spPr/>
      <dgm:t>
        <a:bodyPr/>
        <a:lstStyle/>
        <a:p>
          <a:endParaRPr lang="en-US" sz="2000"/>
        </a:p>
      </dgm:t>
    </dgm:pt>
    <dgm:pt modelId="{DAB90AFD-860E-463A-8826-0449642FAC97}" type="sibTrans" cxnId="{386E6255-2626-4E7A-A63A-D314049766D3}">
      <dgm:prSet/>
      <dgm:spPr/>
      <dgm:t>
        <a:bodyPr/>
        <a:lstStyle/>
        <a:p>
          <a:endParaRPr lang="en-US" sz="2000"/>
        </a:p>
      </dgm:t>
    </dgm:pt>
    <dgm:pt modelId="{0DE8D8F4-A70D-4882-9055-4DCA70C9DD6E}" type="pres">
      <dgm:prSet presAssocID="{247DDE75-642F-4A1F-859A-2AC45413EC63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2DB5DBB5-1507-40F8-94B5-F20867FE6255}" type="pres">
      <dgm:prSet presAssocID="{E8DF572B-DD3C-496E-A5CA-4CCB385FF158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8CF2263C-84AA-40BB-8E18-98A703A694A9}" type="pres">
      <dgm:prSet presAssocID="{E8DF572B-DD3C-496E-A5CA-4CCB385FF158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7D983839-9B41-4279-AFC0-C7026ACCCF21}" type="pres">
      <dgm:prSet presAssocID="{6E861938-4977-4099-9D00-EC7270605F02}" presName="parentText2" presStyleLbl="node1" presStyleIdx="1" presStyleCnt="3">
        <dgm:presLayoutVars>
          <dgm:chMax/>
          <dgm:chPref val="3"/>
          <dgm:bulletEnabled val="1"/>
        </dgm:presLayoutVars>
      </dgm:prSet>
      <dgm:spPr/>
    </dgm:pt>
    <dgm:pt modelId="{C66BE07A-B6A5-4066-934B-300B7932BE56}" type="pres">
      <dgm:prSet presAssocID="{6E861938-4977-4099-9D00-EC7270605F02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947998A8-DDB2-41D7-9064-A1D5519DDCE4}" type="pres">
      <dgm:prSet presAssocID="{EBC5EF7C-AE88-42A8-A72E-E632B237C073}" presName="parentText3" presStyleLbl="node1" presStyleIdx="2" presStyleCnt="3">
        <dgm:presLayoutVars>
          <dgm:chMax/>
          <dgm:chPref val="3"/>
          <dgm:bulletEnabled val="1"/>
        </dgm:presLayoutVars>
      </dgm:prSet>
      <dgm:spPr/>
    </dgm:pt>
    <dgm:pt modelId="{5271FFFC-249F-46E1-A73D-F2E18195D0B6}" type="pres">
      <dgm:prSet presAssocID="{EBC5EF7C-AE88-42A8-A72E-E632B237C073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7B1FA19-67F9-4BD1-863F-8B14A91C7183}" type="presOf" srcId="{E8DF572B-DD3C-496E-A5CA-4CCB385FF158}" destId="{2DB5DBB5-1507-40F8-94B5-F20867FE6255}" srcOrd="0" destOrd="0" presId="urn:microsoft.com/office/officeart/2009/3/layout/IncreasingArrowsProcess"/>
    <dgm:cxn modelId="{5CDF361C-9087-4F34-A179-98A0B97D1A73}" type="presOf" srcId="{50A5F116-EE15-4577-866A-095EA28CF203}" destId="{C66BE07A-B6A5-4066-934B-300B7932BE56}" srcOrd="0" destOrd="0" presId="urn:microsoft.com/office/officeart/2009/3/layout/IncreasingArrowsProcess"/>
    <dgm:cxn modelId="{DBA20F24-3113-4A0A-AD55-EB9062B7CAE5}" srcId="{247DDE75-642F-4A1F-859A-2AC45413EC63}" destId="{6E861938-4977-4099-9D00-EC7270605F02}" srcOrd="1" destOrd="0" parTransId="{C4F922CF-F70B-4851-8F1B-71E8CC66216C}" sibTransId="{96AE63AC-78E2-4F88-A3A1-9DF41A9A59A1}"/>
    <dgm:cxn modelId="{FB667D2C-97F0-47AB-A602-69D99FEB4DF4}" type="presOf" srcId="{6EEDE69C-E286-4374-92C4-5D02F7341B65}" destId="{8CF2263C-84AA-40BB-8E18-98A703A694A9}" srcOrd="0" destOrd="0" presId="urn:microsoft.com/office/officeart/2009/3/layout/IncreasingArrowsProcess"/>
    <dgm:cxn modelId="{386E6255-2626-4E7A-A63A-D314049766D3}" srcId="{EBC5EF7C-AE88-42A8-A72E-E632B237C073}" destId="{E4C2CB70-8FE8-4C81-A5A6-F3EAAA307A4B}" srcOrd="0" destOrd="0" parTransId="{96FEC45A-A778-48F0-8078-099A78711872}" sibTransId="{DAB90AFD-860E-463A-8826-0449642FAC97}"/>
    <dgm:cxn modelId="{FE2B1464-686D-4CC8-9533-3D44A5AF8417}" srcId="{247DDE75-642F-4A1F-859A-2AC45413EC63}" destId="{E8DF572B-DD3C-496E-A5CA-4CCB385FF158}" srcOrd="0" destOrd="0" parTransId="{111945BA-73AD-41C6-86F3-B22EDB6BFB6B}" sibTransId="{64642950-564F-4885-B0D9-5CEDEDB11FF6}"/>
    <dgm:cxn modelId="{FD87D079-1AE2-420D-918C-766766235E33}" type="presOf" srcId="{E4C2CB70-8FE8-4C81-A5A6-F3EAAA307A4B}" destId="{5271FFFC-249F-46E1-A73D-F2E18195D0B6}" srcOrd="0" destOrd="0" presId="urn:microsoft.com/office/officeart/2009/3/layout/IncreasingArrowsProcess"/>
    <dgm:cxn modelId="{993E4993-4A79-4C9C-96B0-7589433A27F6}" type="presOf" srcId="{6E861938-4977-4099-9D00-EC7270605F02}" destId="{7D983839-9B41-4279-AFC0-C7026ACCCF21}" srcOrd="0" destOrd="0" presId="urn:microsoft.com/office/officeart/2009/3/layout/IncreasingArrowsProcess"/>
    <dgm:cxn modelId="{344F75AD-119D-4139-A25D-EE08087D32E7}" srcId="{6E861938-4977-4099-9D00-EC7270605F02}" destId="{50A5F116-EE15-4577-866A-095EA28CF203}" srcOrd="0" destOrd="0" parTransId="{75FCBC1C-7960-43BA-A66D-91B6AE94F757}" sibTransId="{A3B88D3F-1063-4794-9E2D-935B99E5E851}"/>
    <dgm:cxn modelId="{B5623EC8-297B-4357-ADFB-A1DA541FFC31}" type="presOf" srcId="{247DDE75-642F-4A1F-859A-2AC45413EC63}" destId="{0DE8D8F4-A70D-4882-9055-4DCA70C9DD6E}" srcOrd="0" destOrd="0" presId="urn:microsoft.com/office/officeart/2009/3/layout/IncreasingArrowsProcess"/>
    <dgm:cxn modelId="{542DCEC8-11A8-4385-8F41-9F827FBDBAAE}" srcId="{247DDE75-642F-4A1F-859A-2AC45413EC63}" destId="{EBC5EF7C-AE88-42A8-A72E-E632B237C073}" srcOrd="2" destOrd="0" parTransId="{7C862AF6-AA8B-4A9B-A526-951659006BD6}" sibTransId="{70DD81F2-F1DB-4320-9FF7-A67CF86C7247}"/>
    <dgm:cxn modelId="{0BF243DD-A01A-473E-BDC2-F49D71226213}" type="presOf" srcId="{EBC5EF7C-AE88-42A8-A72E-E632B237C073}" destId="{947998A8-DDB2-41D7-9064-A1D5519DDCE4}" srcOrd="0" destOrd="0" presId="urn:microsoft.com/office/officeart/2009/3/layout/IncreasingArrowsProcess"/>
    <dgm:cxn modelId="{75AD2FE7-A4F4-44E1-9F46-79A417DA55A5}" srcId="{E8DF572B-DD3C-496E-A5CA-4CCB385FF158}" destId="{6EEDE69C-E286-4374-92C4-5D02F7341B65}" srcOrd="0" destOrd="0" parTransId="{5C11BD76-557A-4810-A472-932D634C98F7}" sibTransId="{0DA54B65-574B-4E05-89CF-ED45D0B2502A}"/>
    <dgm:cxn modelId="{27DBEB0E-98EE-46A8-960F-91F44C85B5C0}" type="presParOf" srcId="{0DE8D8F4-A70D-4882-9055-4DCA70C9DD6E}" destId="{2DB5DBB5-1507-40F8-94B5-F20867FE6255}" srcOrd="0" destOrd="0" presId="urn:microsoft.com/office/officeart/2009/3/layout/IncreasingArrowsProcess"/>
    <dgm:cxn modelId="{AEFCDE1F-E0C2-4FBF-A7A2-9B67E170C40D}" type="presParOf" srcId="{0DE8D8F4-A70D-4882-9055-4DCA70C9DD6E}" destId="{8CF2263C-84AA-40BB-8E18-98A703A694A9}" srcOrd="1" destOrd="0" presId="urn:microsoft.com/office/officeart/2009/3/layout/IncreasingArrowsProcess"/>
    <dgm:cxn modelId="{9926930B-599D-4797-9807-53C71195FCAE}" type="presParOf" srcId="{0DE8D8F4-A70D-4882-9055-4DCA70C9DD6E}" destId="{7D983839-9B41-4279-AFC0-C7026ACCCF21}" srcOrd="2" destOrd="0" presId="urn:microsoft.com/office/officeart/2009/3/layout/IncreasingArrowsProcess"/>
    <dgm:cxn modelId="{A8F59210-D11A-44CF-98EF-EB9762B02D3F}" type="presParOf" srcId="{0DE8D8F4-A70D-4882-9055-4DCA70C9DD6E}" destId="{C66BE07A-B6A5-4066-934B-300B7932BE56}" srcOrd="3" destOrd="0" presId="urn:microsoft.com/office/officeart/2009/3/layout/IncreasingArrowsProcess"/>
    <dgm:cxn modelId="{5C72EC87-500B-4C52-AA48-484C83B4B16A}" type="presParOf" srcId="{0DE8D8F4-A70D-4882-9055-4DCA70C9DD6E}" destId="{947998A8-DDB2-41D7-9064-A1D5519DDCE4}" srcOrd="4" destOrd="0" presId="urn:microsoft.com/office/officeart/2009/3/layout/IncreasingArrowsProcess"/>
    <dgm:cxn modelId="{4B790084-23C3-41EB-AFA9-DBE7CABBD39B}" type="presParOf" srcId="{0DE8D8F4-A70D-4882-9055-4DCA70C9DD6E}" destId="{5271FFFC-249F-46E1-A73D-F2E18195D0B6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81CED-30BE-434F-A7A1-1A2904A7E95F}">
      <dsp:nvSpPr>
        <dsp:cNvPr id="0" name=""/>
        <dsp:cNvSpPr/>
      </dsp:nvSpPr>
      <dsp:spPr>
        <a:xfrm>
          <a:off x="1016000" y="0"/>
          <a:ext cx="4064000" cy="4064000"/>
        </a:xfrm>
        <a:prstGeom prst="diamond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C84F74-3D23-4D8E-A176-7324EFF5BDA6}">
      <dsp:nvSpPr>
        <dsp:cNvPr id="0" name=""/>
        <dsp:cNvSpPr/>
      </dsp:nvSpPr>
      <dsp:spPr>
        <a:xfrm>
          <a:off x="1402080" y="38608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Ethnocentric staffing </a:t>
          </a:r>
        </a:p>
      </dsp:txBody>
      <dsp:txXfrm>
        <a:off x="1479451" y="463451"/>
        <a:ext cx="1430218" cy="1430218"/>
      </dsp:txXfrm>
    </dsp:sp>
    <dsp:sp modelId="{2FB204EC-594B-4949-AF1C-259FA7375AD8}">
      <dsp:nvSpPr>
        <dsp:cNvPr id="0" name=""/>
        <dsp:cNvSpPr/>
      </dsp:nvSpPr>
      <dsp:spPr>
        <a:xfrm>
          <a:off x="3108960" y="38608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Polycentric staffing </a:t>
          </a:r>
        </a:p>
      </dsp:txBody>
      <dsp:txXfrm>
        <a:off x="3186331" y="463451"/>
        <a:ext cx="1430218" cy="1430218"/>
      </dsp:txXfrm>
    </dsp:sp>
    <dsp:sp modelId="{D448E7D4-58A5-40B8-827E-D608B5D20CE1}">
      <dsp:nvSpPr>
        <dsp:cNvPr id="0" name=""/>
        <dsp:cNvSpPr/>
      </dsp:nvSpPr>
      <dsp:spPr>
        <a:xfrm>
          <a:off x="1402080" y="209296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Regiocentric staffing </a:t>
          </a:r>
        </a:p>
      </dsp:txBody>
      <dsp:txXfrm>
        <a:off x="1479451" y="2170331"/>
        <a:ext cx="1430218" cy="1430218"/>
      </dsp:txXfrm>
    </dsp:sp>
    <dsp:sp modelId="{DA87C521-B5B7-4F2B-BC03-EC4A85AA0E5E}">
      <dsp:nvSpPr>
        <dsp:cNvPr id="0" name=""/>
        <dsp:cNvSpPr/>
      </dsp:nvSpPr>
      <dsp:spPr>
        <a:xfrm>
          <a:off x="3108960" y="209296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Geocentric staffing </a:t>
          </a:r>
        </a:p>
      </dsp:txBody>
      <dsp:txXfrm>
        <a:off x="3186331" y="2170331"/>
        <a:ext cx="1430218" cy="14302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7BAF92-63FA-4F1B-AF97-402CA88AF18E}">
      <dsp:nvSpPr>
        <dsp:cNvPr id="0" name=""/>
        <dsp:cNvSpPr/>
      </dsp:nvSpPr>
      <dsp:spPr>
        <a:xfrm>
          <a:off x="3442072" y="1565494"/>
          <a:ext cx="1865642" cy="1692591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kern="1200" dirty="0"/>
            <a:t>Receptivity to International Careers</a:t>
          </a:r>
          <a:r>
            <a:rPr lang="en-US" sz="1600" b="1" kern="1200" dirty="0"/>
            <a:t> </a:t>
          </a:r>
        </a:p>
      </dsp:txBody>
      <dsp:txXfrm>
        <a:off x="3715289" y="1813368"/>
        <a:ext cx="1319208" cy="1196843"/>
      </dsp:txXfrm>
    </dsp:sp>
    <dsp:sp modelId="{23F0749D-4E49-4A9D-B4B8-B6B3D43B63DA}">
      <dsp:nvSpPr>
        <dsp:cNvPr id="0" name=""/>
        <dsp:cNvSpPr/>
      </dsp:nvSpPr>
      <dsp:spPr>
        <a:xfrm>
          <a:off x="3951746" y="8306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Personality</a:t>
          </a:r>
        </a:p>
      </dsp:txBody>
      <dsp:txXfrm>
        <a:off x="4075683" y="132243"/>
        <a:ext cx="598421" cy="598421"/>
      </dsp:txXfrm>
    </dsp:sp>
    <dsp:sp modelId="{86541E1B-B8CB-426F-BE9A-3FA4F2C8BD37}">
      <dsp:nvSpPr>
        <dsp:cNvPr id="0" name=""/>
        <dsp:cNvSpPr/>
      </dsp:nvSpPr>
      <dsp:spPr>
        <a:xfrm>
          <a:off x="4620173" y="119847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Cross-cultural competencies</a:t>
          </a:r>
        </a:p>
      </dsp:txBody>
      <dsp:txXfrm>
        <a:off x="4744110" y="243784"/>
        <a:ext cx="598421" cy="598421"/>
      </dsp:txXfrm>
    </dsp:sp>
    <dsp:sp modelId="{5DCDFCAF-23A0-40D7-9209-9384FC9C19F1}">
      <dsp:nvSpPr>
        <dsp:cNvPr id="0" name=""/>
        <dsp:cNvSpPr/>
      </dsp:nvSpPr>
      <dsp:spPr>
        <a:xfrm>
          <a:off x="5216166" y="442382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Prior international experience</a:t>
          </a:r>
        </a:p>
      </dsp:txBody>
      <dsp:txXfrm>
        <a:off x="5340103" y="566319"/>
        <a:ext cx="598421" cy="598421"/>
      </dsp:txXfrm>
    </dsp:sp>
    <dsp:sp modelId="{E85C9FE1-6E66-4301-8600-AA94E18EF935}">
      <dsp:nvSpPr>
        <dsp:cNvPr id="0" name=""/>
        <dsp:cNvSpPr/>
      </dsp:nvSpPr>
      <dsp:spPr>
        <a:xfrm>
          <a:off x="5675140" y="940960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Age</a:t>
          </a:r>
        </a:p>
      </dsp:txBody>
      <dsp:txXfrm>
        <a:off x="5799077" y="1064897"/>
        <a:ext cx="598421" cy="598421"/>
      </dsp:txXfrm>
    </dsp:sp>
    <dsp:sp modelId="{9EB9A8A6-2DFC-449B-AB00-CA0F293300B9}">
      <dsp:nvSpPr>
        <dsp:cNvPr id="0" name=""/>
        <dsp:cNvSpPr/>
      </dsp:nvSpPr>
      <dsp:spPr>
        <a:xfrm>
          <a:off x="5947357" y="1561552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Family status</a:t>
          </a:r>
        </a:p>
      </dsp:txBody>
      <dsp:txXfrm>
        <a:off x="6071294" y="1685489"/>
        <a:ext cx="598421" cy="598421"/>
      </dsp:txXfrm>
    </dsp:sp>
    <dsp:sp modelId="{59996066-76A8-4D27-B79F-45421E9E9371}">
      <dsp:nvSpPr>
        <dsp:cNvPr id="0" name=""/>
        <dsp:cNvSpPr/>
      </dsp:nvSpPr>
      <dsp:spPr>
        <a:xfrm>
          <a:off x="6003319" y="2236908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Gender</a:t>
          </a:r>
        </a:p>
      </dsp:txBody>
      <dsp:txXfrm>
        <a:off x="6127256" y="2360845"/>
        <a:ext cx="598421" cy="598421"/>
      </dsp:txXfrm>
    </dsp:sp>
    <dsp:sp modelId="{20E596B3-BCE4-4488-B7DD-2C79D5F14BEF}">
      <dsp:nvSpPr>
        <dsp:cNvPr id="0" name=""/>
        <dsp:cNvSpPr/>
      </dsp:nvSpPr>
      <dsp:spPr>
        <a:xfrm>
          <a:off x="5836960" y="2893842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Marital status</a:t>
          </a:r>
        </a:p>
      </dsp:txBody>
      <dsp:txXfrm>
        <a:off x="5960897" y="3017779"/>
        <a:ext cx="598421" cy="598421"/>
      </dsp:txXfrm>
    </dsp:sp>
    <dsp:sp modelId="{8DAABC82-0217-49FF-9B3C-828E91AAF783}">
      <dsp:nvSpPr>
        <dsp:cNvPr id="0" name=""/>
        <dsp:cNvSpPr/>
      </dsp:nvSpPr>
      <dsp:spPr>
        <a:xfrm>
          <a:off x="5466310" y="3461165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Education</a:t>
          </a:r>
        </a:p>
      </dsp:txBody>
      <dsp:txXfrm>
        <a:off x="5590247" y="3585102"/>
        <a:ext cx="598421" cy="598421"/>
      </dsp:txXfrm>
    </dsp:sp>
    <dsp:sp modelId="{B9B695DA-0851-4DEA-AD49-F95A8D0175CA}">
      <dsp:nvSpPr>
        <dsp:cNvPr id="0" name=""/>
        <dsp:cNvSpPr/>
      </dsp:nvSpPr>
      <dsp:spPr>
        <a:xfrm>
          <a:off x="4931533" y="3877398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Destination country</a:t>
          </a:r>
        </a:p>
      </dsp:txBody>
      <dsp:txXfrm>
        <a:off x="5055470" y="4001335"/>
        <a:ext cx="598421" cy="598421"/>
      </dsp:txXfrm>
    </dsp:sp>
    <dsp:sp modelId="{C0149A65-1E96-4BC9-8242-5F655989CAE9}">
      <dsp:nvSpPr>
        <dsp:cNvPr id="0" name=""/>
        <dsp:cNvSpPr/>
      </dsp:nvSpPr>
      <dsp:spPr>
        <a:xfrm>
          <a:off x="4290581" y="4097437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Opportunities for career support</a:t>
          </a:r>
        </a:p>
      </dsp:txBody>
      <dsp:txXfrm>
        <a:off x="4414518" y="4221374"/>
        <a:ext cx="598421" cy="598421"/>
      </dsp:txXfrm>
    </dsp:sp>
    <dsp:sp modelId="{ED5961E0-939A-471D-8A67-A7FDD47AD6D5}">
      <dsp:nvSpPr>
        <dsp:cNvPr id="0" name=""/>
        <dsp:cNvSpPr/>
      </dsp:nvSpPr>
      <dsp:spPr>
        <a:xfrm>
          <a:off x="3612910" y="4097437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Company culture</a:t>
          </a:r>
        </a:p>
      </dsp:txBody>
      <dsp:txXfrm>
        <a:off x="3736847" y="4221374"/>
        <a:ext cx="598421" cy="598421"/>
      </dsp:txXfrm>
    </dsp:sp>
    <dsp:sp modelId="{D231A787-BD66-4B94-9047-CE3C8E1A5820}">
      <dsp:nvSpPr>
        <dsp:cNvPr id="0" name=""/>
        <dsp:cNvSpPr/>
      </dsp:nvSpPr>
      <dsp:spPr>
        <a:xfrm>
          <a:off x="2971958" y="3877398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Career and repatriation planning</a:t>
          </a:r>
        </a:p>
      </dsp:txBody>
      <dsp:txXfrm>
        <a:off x="3095895" y="4001335"/>
        <a:ext cx="598421" cy="598421"/>
      </dsp:txXfrm>
    </dsp:sp>
    <dsp:sp modelId="{2F0A7F1A-23BD-4BAB-96AE-44F279EAD4DD}">
      <dsp:nvSpPr>
        <dsp:cNvPr id="0" name=""/>
        <dsp:cNvSpPr/>
      </dsp:nvSpPr>
      <dsp:spPr>
        <a:xfrm>
          <a:off x="2437181" y="3461165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Length of the foreign assignment</a:t>
          </a:r>
        </a:p>
      </dsp:txBody>
      <dsp:txXfrm>
        <a:off x="2561118" y="3585102"/>
        <a:ext cx="598421" cy="598421"/>
      </dsp:txXfrm>
    </dsp:sp>
    <dsp:sp modelId="{456AF317-08C3-48DF-83F4-3BDDAB6D20A8}">
      <dsp:nvSpPr>
        <dsp:cNvPr id="0" name=""/>
        <dsp:cNvSpPr/>
      </dsp:nvSpPr>
      <dsp:spPr>
        <a:xfrm>
          <a:off x="2066531" y="2893842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Overseas health care plan</a:t>
          </a:r>
        </a:p>
      </dsp:txBody>
      <dsp:txXfrm>
        <a:off x="2190468" y="3017779"/>
        <a:ext cx="598421" cy="598421"/>
      </dsp:txXfrm>
    </dsp:sp>
    <dsp:sp modelId="{3A336552-5784-4EF3-A281-A8FE8BB02C92}">
      <dsp:nvSpPr>
        <dsp:cNvPr id="0" name=""/>
        <dsp:cNvSpPr/>
      </dsp:nvSpPr>
      <dsp:spPr>
        <a:xfrm>
          <a:off x="1900173" y="2236908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Income tax </a:t>
          </a:r>
          <a:r>
            <a:rPr lang="en-US" sz="800" kern="1200" dirty="0" err="1"/>
            <a:t>equalisation</a:t>
          </a:r>
          <a:r>
            <a:rPr lang="en-US" sz="800" kern="1200" dirty="0"/>
            <a:t> policy</a:t>
          </a:r>
        </a:p>
      </dsp:txBody>
      <dsp:txXfrm>
        <a:off x="2024110" y="2360845"/>
        <a:ext cx="598421" cy="598421"/>
      </dsp:txXfrm>
    </dsp:sp>
    <dsp:sp modelId="{B553F9BD-9CBA-4C9C-9DDC-711C335651B7}">
      <dsp:nvSpPr>
        <dsp:cNvPr id="0" name=""/>
        <dsp:cNvSpPr/>
      </dsp:nvSpPr>
      <dsp:spPr>
        <a:xfrm>
          <a:off x="1956134" y="1561552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Host country housing assistance</a:t>
          </a:r>
        </a:p>
      </dsp:txBody>
      <dsp:txXfrm>
        <a:off x="2080071" y="1685489"/>
        <a:ext cx="598421" cy="598421"/>
      </dsp:txXfrm>
    </dsp:sp>
    <dsp:sp modelId="{16A9E6DA-1B96-4595-90A4-314A0A45D066}">
      <dsp:nvSpPr>
        <dsp:cNvPr id="0" name=""/>
        <dsp:cNvSpPr/>
      </dsp:nvSpPr>
      <dsp:spPr>
        <a:xfrm>
          <a:off x="2228351" y="940960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Spouse job assistance</a:t>
          </a:r>
        </a:p>
      </dsp:txBody>
      <dsp:txXfrm>
        <a:off x="2352288" y="1064897"/>
        <a:ext cx="598421" cy="598421"/>
      </dsp:txXfrm>
    </dsp:sp>
    <dsp:sp modelId="{E0761C69-5524-43FA-82A8-355B71F866C7}">
      <dsp:nvSpPr>
        <dsp:cNvPr id="0" name=""/>
        <dsp:cNvSpPr/>
      </dsp:nvSpPr>
      <dsp:spPr>
        <a:xfrm>
          <a:off x="2687325" y="442382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Spouse’s willingness to travel overseas</a:t>
          </a:r>
        </a:p>
      </dsp:txBody>
      <dsp:txXfrm>
        <a:off x="2811262" y="566319"/>
        <a:ext cx="598421" cy="598421"/>
      </dsp:txXfrm>
    </dsp:sp>
    <dsp:sp modelId="{F2EE3F0F-F447-4A1B-B328-087C633B576F}">
      <dsp:nvSpPr>
        <dsp:cNvPr id="0" name=""/>
        <dsp:cNvSpPr/>
      </dsp:nvSpPr>
      <dsp:spPr>
        <a:xfrm>
          <a:off x="3283318" y="119847"/>
          <a:ext cx="846295" cy="846295"/>
        </a:xfrm>
        <a:prstGeom prst="ellipse">
          <a:avLst/>
        </a:prstGeom>
        <a:gradFill rotWithShape="0">
          <a:gsLst>
            <a:gs pos="0">
              <a:schemeClr val="l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Children education allowance</a:t>
          </a:r>
        </a:p>
      </dsp:txBody>
      <dsp:txXfrm>
        <a:off x="3407255" y="243784"/>
        <a:ext cx="598421" cy="5984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B5DBB5-1507-40F8-94B5-F20867FE6255}">
      <dsp:nvSpPr>
        <dsp:cNvPr id="0" name=""/>
        <dsp:cNvSpPr/>
      </dsp:nvSpPr>
      <dsp:spPr>
        <a:xfrm>
          <a:off x="25175" y="78615"/>
          <a:ext cx="8681053" cy="1264292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254000" bIns="20070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Before the foreign assignment</a:t>
          </a:r>
        </a:p>
      </dsp:txBody>
      <dsp:txXfrm>
        <a:off x="25175" y="394688"/>
        <a:ext cx="8364980" cy="632146"/>
      </dsp:txXfrm>
    </dsp:sp>
    <dsp:sp modelId="{8CF2263C-84AA-40BB-8E18-98A703A694A9}">
      <dsp:nvSpPr>
        <dsp:cNvPr id="0" name=""/>
        <dsp:cNvSpPr/>
      </dsp:nvSpPr>
      <dsp:spPr>
        <a:xfrm>
          <a:off x="25175" y="1053567"/>
          <a:ext cx="2673764" cy="243549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Career planning needs to begin prior to an international assignment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Updated regularly during the assignment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Assignment needs to be part of a larger plan for the firm </a:t>
          </a:r>
        </a:p>
      </dsp:txBody>
      <dsp:txXfrm>
        <a:off x="25175" y="1053567"/>
        <a:ext cx="2673764" cy="2435492"/>
      </dsp:txXfrm>
    </dsp:sp>
    <dsp:sp modelId="{7D983839-9B41-4279-AFC0-C7026ACCCF21}">
      <dsp:nvSpPr>
        <dsp:cNvPr id="0" name=""/>
        <dsp:cNvSpPr/>
      </dsp:nvSpPr>
      <dsp:spPr>
        <a:xfrm>
          <a:off x="2698939" y="500046"/>
          <a:ext cx="6007289" cy="1264292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4">
                <a:shade val="80000"/>
                <a:hueOff val="-256642"/>
                <a:satOff val="0"/>
                <a:lumOff val="169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256642"/>
                <a:satOff val="0"/>
                <a:lumOff val="169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256642"/>
                <a:satOff val="0"/>
                <a:lumOff val="169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254000" bIns="20070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During the foreign assignment</a:t>
          </a:r>
        </a:p>
      </dsp:txBody>
      <dsp:txXfrm>
        <a:off x="2698939" y="816119"/>
        <a:ext cx="5691216" cy="632146"/>
      </dsp:txXfrm>
    </dsp:sp>
    <dsp:sp modelId="{C66BE07A-B6A5-4066-934B-300B7932BE56}">
      <dsp:nvSpPr>
        <dsp:cNvPr id="0" name=""/>
        <dsp:cNvSpPr/>
      </dsp:nvSpPr>
      <dsp:spPr>
        <a:xfrm>
          <a:off x="2698939" y="1474998"/>
          <a:ext cx="2673764" cy="243549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Regular communication between the home office and the expatriates.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Provided with opportunities to travel back to the home country to share experiences and knowledge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Assigned mentors to guide future career development</a:t>
          </a:r>
          <a:endParaRPr lang="en-US" sz="1100" kern="1200" dirty="0"/>
        </a:p>
      </dsp:txBody>
      <dsp:txXfrm>
        <a:off x="2698939" y="1474998"/>
        <a:ext cx="2673764" cy="2435492"/>
      </dsp:txXfrm>
    </dsp:sp>
    <dsp:sp modelId="{947998A8-DDB2-41D7-9064-A1D5519DDCE4}">
      <dsp:nvSpPr>
        <dsp:cNvPr id="0" name=""/>
        <dsp:cNvSpPr/>
      </dsp:nvSpPr>
      <dsp:spPr>
        <a:xfrm>
          <a:off x="5372704" y="921477"/>
          <a:ext cx="3333524" cy="1264292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4">
                <a:shade val="80000"/>
                <a:hueOff val="-513283"/>
                <a:satOff val="0"/>
                <a:lumOff val="338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513283"/>
                <a:satOff val="0"/>
                <a:lumOff val="338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513283"/>
                <a:satOff val="0"/>
                <a:lumOff val="338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254000" bIns="20070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After the completion of the foreign assignment</a:t>
          </a:r>
        </a:p>
      </dsp:txBody>
      <dsp:txXfrm>
        <a:off x="5372704" y="1237550"/>
        <a:ext cx="3017451" cy="632146"/>
      </dsp:txXfrm>
    </dsp:sp>
    <dsp:sp modelId="{5271FFFC-249F-46E1-A73D-F2E18195D0B6}">
      <dsp:nvSpPr>
        <dsp:cNvPr id="0" name=""/>
        <dsp:cNvSpPr/>
      </dsp:nvSpPr>
      <dsp:spPr>
        <a:xfrm>
          <a:off x="5372704" y="1896429"/>
          <a:ext cx="2673764" cy="239984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Reverse cultural shock is often experienced by the IA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Relearn original culture and lifestyle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Prepare expatriates for the move back home </a:t>
          </a:r>
        </a:p>
      </dsp:txBody>
      <dsp:txXfrm>
        <a:off x="5372704" y="1896429"/>
        <a:ext cx="2673764" cy="2399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B58AB0-E1C9-4DF9-B1AD-66BF9403E0B3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84DF87-2B96-4BBB-BD83-09E209ED3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00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055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1883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62298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7866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46097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84967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6460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436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99129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07434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1340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78309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22246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94213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10528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0759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27354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26856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26711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48737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30401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79249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67688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577024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036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41561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869388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978446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54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F1CC3-DEC7-9394-2C94-59AEAC4CE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8C0EB3-EC8B-5B87-85C3-099B8D3990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93653-2D67-FDAB-9353-E3B105436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D8106-9D44-8F52-CEE8-964C6B921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1B35A-8036-C421-5304-44B004A3C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139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40964-CDAA-8D43-769F-940E12770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B66D7-D26D-FBD5-074E-0F4077510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33544-4A2E-746D-4EB8-5FE772B70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33BD8-0D9C-0E79-257F-ED6993762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0D74E-A03C-8794-BCC9-E58CF901A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577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96293-66A3-984E-B2C7-507634CB1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EC7365-6547-A63E-7511-1230326E12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95170-4864-AD7D-7CA3-BB8E409D7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C53A8-1606-44F3-962E-EC27A0BE0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B0AC7-DC8E-CE38-7AFD-34D11F965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363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F42A5-FC8F-3BD0-8C90-97B1235D0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1A14A-E08E-23D4-9889-CA3A4769CD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03727-B565-5F28-CD9E-8EEAE67AA8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22A555-50F8-6D7D-4E24-951470403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D502C8-EF7E-A211-9772-C350D10E0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852BAC-3529-8522-1FEE-7DFD9DF3E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625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CDD1A-B19A-976B-CD86-7E995E97B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12B11-A50F-3F3F-CEC7-504272043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AF9978-1C94-2274-1A3C-CC1C6463B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1C3B41-C13F-7750-4578-418B8DCAB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23A680-403A-E85D-3856-E3960E32B9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E7CA7D-B254-E605-9F66-C697188E5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4007E4-DAF1-0A94-0D9E-FB90C5247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A71DD1-533B-F16F-44E4-9F94AA518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445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3C5A5-144A-8B05-523E-0A962B890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2EC42A-D681-82C9-3C55-A66B4B18D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D0A3AB-3B7C-7C3F-0B6B-D11AD4707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3B935B-7654-13E7-81F7-B8A12294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907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5E629A-CBD5-CFAD-D40F-2BB19374F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5180CC-D674-2641-D1B6-3A8E0F098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FC8A84-4CE9-7646-6CF9-B2F427D27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171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20C32-4DF4-0695-C8EC-747F1EF5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A94EC-0CEA-A563-FFCF-C593DF8DB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FA2926-D4AB-22E8-486C-237798A10B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76A466-E9E5-E7A1-38E0-4A6A34491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C18795-4181-0713-95EF-285BEFE06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A3B3B-C18C-A964-714F-3C6ADC93C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98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66102-BF55-A043-FD0E-4A8247248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44EC76-3261-7F80-7AB5-E0580A1E0C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00203A-17FA-DFCF-5BFB-F721E3B74B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0D0FB2-E2DF-49BE-D6AE-8D6EDB4B5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C44F02-196C-673F-556B-C8A5EE76B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954A7C-5CA3-C69F-FD6A-596A7922B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83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E27CD-1E5A-80B0-7E79-662DC96EF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5EB732-47A0-379E-5CA3-BEC5520E4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5CE06-2F1A-E063-42D7-4FFDAF258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6A24A-C183-BB73-B42D-47DCDB5E7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C9A69-E44E-CCFD-5DE0-476EB212D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086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7307E4-81E1-4295-5DD7-4DAB36E084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3D223E-2F35-D8F5-D186-6315228B59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6BCEF-696B-E42E-BAB2-3F979C110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95025-40C4-D012-6127-A420F0F53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13124-4F6D-017C-202B-8756E90FC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3458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287444" y="248101"/>
            <a:ext cx="11612734" cy="416221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95"/>
            </a:lvl1pPr>
          </a:lstStyle>
          <a:p>
            <a:r>
              <a:rPr lang="en-GB" dirty="0"/>
              <a:t>                                                     Click icon below to add image 28.28 x 12.75cm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type="body" sz="quarter" idx="12" hasCustomPrompt="1"/>
          </p:nvPr>
        </p:nvSpPr>
        <p:spPr>
          <a:xfrm>
            <a:off x="385996" y="4534368"/>
            <a:ext cx="11087123" cy="3929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358" baseline="0">
                <a:solidFill>
                  <a:schemeClr val="bg1"/>
                </a:solidFill>
              </a:defRPr>
            </a:lvl1pPr>
            <a:lvl5pPr marL="1891562" indent="0">
              <a:buNone/>
              <a:defRPr/>
            </a:lvl5pPr>
          </a:lstStyle>
          <a:p>
            <a:pPr lvl="0"/>
            <a:r>
              <a:rPr lang="en-US" dirty="0"/>
              <a:t>Enter presentation title here</a:t>
            </a: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385996" y="4962015"/>
            <a:ext cx="11087123" cy="36276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358" baseline="0">
                <a:solidFill>
                  <a:schemeClr val="bg1"/>
                </a:solidFill>
              </a:defRPr>
            </a:lvl1pPr>
            <a:lvl2pPr marL="472171" indent="0">
              <a:buNone/>
              <a:defRPr/>
            </a:lvl2pPr>
            <a:lvl5pPr marL="1891562" indent="0">
              <a:buNone/>
              <a:defRPr/>
            </a:lvl5pPr>
          </a:lstStyle>
          <a:p>
            <a:pPr lvl="0"/>
            <a:r>
              <a:rPr lang="en-US" dirty="0"/>
              <a:t>Enter subtitle here</a:t>
            </a:r>
          </a:p>
        </p:txBody>
      </p:sp>
      <p:sp>
        <p:nvSpPr>
          <p:cNvPr id="8" name="Text Placeholder 11"/>
          <p:cNvSpPr>
            <a:spLocks noGrp="1"/>
          </p:cNvSpPr>
          <p:nvPr>
            <p:ph type="body" sz="quarter" idx="11" hasCustomPrompt="1"/>
          </p:nvPr>
        </p:nvSpPr>
        <p:spPr>
          <a:xfrm>
            <a:off x="385997" y="5359552"/>
            <a:ext cx="5741992" cy="2605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70" baseline="0">
                <a:solidFill>
                  <a:schemeClr val="bg1"/>
                </a:solidFill>
                <a:latin typeface="Calibri" panose="020F0502020204030204" pitchFamily="34" charset="0"/>
              </a:defRPr>
            </a:lvl1pPr>
            <a:lvl5pPr marL="1891562" indent="0">
              <a:buNone/>
              <a:defRPr/>
            </a:lvl5pPr>
          </a:lstStyle>
          <a:p>
            <a:pPr lvl="0"/>
            <a:r>
              <a:rPr lang="en-US" dirty="0"/>
              <a:t>www.herts.ac.uk</a:t>
            </a:r>
          </a:p>
        </p:txBody>
      </p:sp>
    </p:spTree>
    <p:extLst>
      <p:ext uri="{BB962C8B-B14F-4D97-AF65-F5344CB8AC3E}">
        <p14:creationId xmlns:p14="http://schemas.microsoft.com/office/powerpoint/2010/main" val="3759044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onl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0" hasCustomPrompt="1"/>
          </p:nvPr>
        </p:nvSpPr>
        <p:spPr>
          <a:xfrm>
            <a:off x="428619" y="871617"/>
            <a:ext cx="10972145" cy="3915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67" baseline="0">
                <a:solidFill>
                  <a:schemeClr val="bg1"/>
                </a:solidFill>
                <a:latin typeface="Arial MT Lt"/>
              </a:defRPr>
            </a:lvl1pPr>
          </a:lstStyle>
          <a:p>
            <a:pPr lvl="0"/>
            <a:r>
              <a:rPr lang="en-US" dirty="0"/>
              <a:t>Single column slide – Slide title in Arial</a:t>
            </a:r>
            <a:endParaRPr lang="en-GB" dirty="0"/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361358" y="2183578"/>
            <a:ext cx="11402023" cy="3726705"/>
          </a:xfrm>
          <a:prstGeom prst="rect">
            <a:avLst/>
          </a:prstGeom>
        </p:spPr>
        <p:txBody>
          <a:bodyPr/>
          <a:lstStyle>
            <a:lvl1pPr marL="259118" marR="0" indent="-259118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632" baseline="0">
                <a:latin typeface="Arial MT Lt"/>
              </a:defRPr>
            </a:lvl1pPr>
            <a:lvl2pPr marL="673707" indent="-259118">
              <a:buFont typeface="Arial" panose="020B0604020202020204" pitchFamily="34" charset="0"/>
              <a:buChar char="•"/>
              <a:defRPr sz="1632"/>
            </a:lvl2pPr>
          </a:lstStyle>
          <a:p>
            <a:pPr lvl="0"/>
            <a:r>
              <a:rPr lang="en-US" dirty="0"/>
              <a:t>Text ranged left, one paragraph space between lines of text in black</a:t>
            </a:r>
          </a:p>
          <a:p>
            <a:pPr lvl="1"/>
            <a:r>
              <a:rPr lang="en-US" dirty="0"/>
              <a:t>Sub bullet</a:t>
            </a:r>
          </a:p>
          <a:p>
            <a:pPr lvl="0"/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lvl="0"/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lvl="0"/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</p:txBody>
      </p:sp>
      <p:sp>
        <p:nvSpPr>
          <p:cNvPr id="10" name="Text Placeholder 10"/>
          <p:cNvSpPr>
            <a:spLocks noGrp="1"/>
          </p:cNvSpPr>
          <p:nvPr>
            <p:ph type="body" sz="quarter" idx="11" hasCustomPrompt="1"/>
          </p:nvPr>
        </p:nvSpPr>
        <p:spPr>
          <a:xfrm>
            <a:off x="428619" y="1305793"/>
            <a:ext cx="10972145" cy="3915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67" baseline="0">
                <a:solidFill>
                  <a:schemeClr val="bg1"/>
                </a:solidFill>
                <a:latin typeface="Arial MT Lt"/>
              </a:defRPr>
            </a:lvl1pPr>
          </a:lstStyle>
          <a:p>
            <a:pPr lvl="0"/>
            <a:r>
              <a:rPr lang="en-US" dirty="0"/>
              <a:t>Slide subtitle in Arial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88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779C63-2BD5-E596-033D-74EE2307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364470-4CD2-E815-64F0-87F9E86D03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CE976-8E67-FB94-430A-5AD3D1C7AB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84CAA-A82F-4D7A-A4EC-FE161ABDC5D4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46C95-1943-1413-3768-6C86A5640F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95E70-B5A2-8AB3-0F5C-64887C6FA3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D041E-2CFE-407E-A241-D4DEC4BAF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779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1426034" y="4428099"/>
            <a:ext cx="9240751" cy="1387872"/>
          </a:xfrm>
        </p:spPr>
        <p:txBody>
          <a:bodyPr/>
          <a:lstStyle/>
          <a:p>
            <a:pPr algn="ctr"/>
            <a:r>
              <a:rPr lang="en-GB" sz="1995" b="1" dirty="0">
                <a:solidFill>
                  <a:schemeClr val="tx1"/>
                </a:solidFill>
              </a:rPr>
              <a:t>Expatriation – International recruitment risk analysis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14" name="Picture 13" descr="http://www.newdirectionsconsulting.com/wp-content/uploads/2011/11/life-in-a-matrix-7-cross-cultural.jpg">
            <a:extLst>
              <a:ext uri="{FF2B5EF4-FFF2-40B4-BE49-F238E27FC236}">
                <a16:creationId xmlns:a16="http://schemas.microsoft.com/office/drawing/2014/main" id="{D3A601D2-7A28-436D-9047-85BD2BD6C229}"/>
              </a:ext>
            </a:extLst>
          </p:cNvPr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8184" y="589034"/>
            <a:ext cx="7705038" cy="371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3367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C8B361C-B183-46E8-81CF-7ECAA5BC79C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595393" y="751938"/>
            <a:ext cx="8722700" cy="391557"/>
          </a:xfrm>
        </p:spPr>
        <p:txBody>
          <a:bodyPr>
            <a:normAutofit fontScale="85000" lnSpcReduction="20000"/>
          </a:bodyPr>
          <a:lstStyle/>
          <a:p>
            <a:r>
              <a:rPr lang="en-GB" sz="3264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00AAE01B-8528-4B9C-B7AA-E2D4848DBC8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25367" y="1987687"/>
            <a:ext cx="9064447" cy="372670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14" dirty="0"/>
              <a:t>Students will be able to</a:t>
            </a:r>
          </a:p>
          <a:p>
            <a:pPr>
              <a:lnSpc>
                <a:spcPct val="150000"/>
              </a:lnSpc>
            </a:pPr>
            <a:r>
              <a:rPr lang="en-GB" sz="1814" dirty="0"/>
              <a:t>define what is an International Human Resource Management</a:t>
            </a:r>
          </a:p>
          <a:p>
            <a:pPr>
              <a:lnSpc>
                <a:spcPct val="150000"/>
              </a:lnSpc>
            </a:pPr>
            <a:r>
              <a:rPr lang="en-GB" sz="1814" dirty="0"/>
              <a:t>explore some of the ways in which HRM differs between countries</a:t>
            </a:r>
          </a:p>
          <a:p>
            <a:pPr>
              <a:lnSpc>
                <a:spcPct val="150000"/>
              </a:lnSpc>
            </a:pPr>
            <a:r>
              <a:rPr lang="en-GB" sz="1814" dirty="0"/>
              <a:t>identify approaches to international recruitment and selection strategies</a:t>
            </a:r>
          </a:p>
          <a:p>
            <a:pPr>
              <a:lnSpc>
                <a:spcPct val="150000"/>
              </a:lnSpc>
            </a:pPr>
            <a:r>
              <a:rPr lang="en-GB" sz="1814" dirty="0"/>
              <a:t>discuss a number of concepts related to managing in a cross-cultural setting at the level of individuals: expatriation</a:t>
            </a:r>
          </a:p>
          <a:p>
            <a:pPr>
              <a:lnSpc>
                <a:spcPct val="150000"/>
              </a:lnSpc>
            </a:pPr>
            <a:r>
              <a:rPr lang="en-GB" sz="1814" dirty="0"/>
              <a:t>investigate the concept of expatriate failure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251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90BAED-EF7C-4313-B75F-1613FC06664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590512" y="755000"/>
            <a:ext cx="8722700" cy="391557"/>
          </a:xfrm>
        </p:spPr>
        <p:txBody>
          <a:bodyPr>
            <a:normAutofit fontScale="85000" lnSpcReduction="20000"/>
          </a:bodyPr>
          <a:lstStyle/>
          <a:p>
            <a:r>
              <a:rPr lang="en-GB" sz="3264" dirty="0"/>
              <a:t>What is IHRM?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B852263-57E7-41BA-A6CD-3407D525EC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25367" y="1734454"/>
            <a:ext cx="9064447" cy="430642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+mn-lt"/>
              </a:rPr>
              <a:t>The study and application of all human resource management activities as they impact the process of managing human resources in enterprises in the global environment (</a:t>
            </a:r>
            <a:r>
              <a:rPr lang="en-GB" dirty="0" err="1">
                <a:latin typeface="+mn-lt"/>
              </a:rPr>
              <a:t>Tarique</a:t>
            </a:r>
            <a:r>
              <a:rPr lang="en-GB" dirty="0">
                <a:latin typeface="+mn-lt"/>
              </a:rPr>
              <a:t> et al., 2015)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+mn-lt"/>
              </a:rPr>
              <a:t>Management of HR in the cross-national context (Brewster et al., 2014)</a:t>
            </a:r>
          </a:p>
          <a:p>
            <a:pPr>
              <a:lnSpc>
                <a:spcPct val="150000"/>
              </a:lnSpc>
            </a:pPr>
            <a:r>
              <a:rPr lang="en-GB" dirty="0"/>
              <a:t>IHRM is intrinsically international and multi-cultural, contributing to making culture a frequent component of issues managers deal with in the workplace</a:t>
            </a:r>
            <a:endParaRPr lang="en-GB" dirty="0">
              <a:cs typeface="Times New Roman"/>
            </a:endParaRPr>
          </a:p>
        </p:txBody>
      </p:sp>
      <p:pic>
        <p:nvPicPr>
          <p:cNvPr id="3" name="Picture 2" descr="A picture containing person, blue, holding, looking&#10;&#10;Description automatically generated">
            <a:extLst>
              <a:ext uri="{FF2B5EF4-FFF2-40B4-BE49-F238E27FC236}">
                <a16:creationId xmlns:a16="http://schemas.microsoft.com/office/drawing/2014/main" id="{7614C5FB-1710-4413-AAA8-9CBEE198F7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3943" y="4056990"/>
            <a:ext cx="3191783" cy="185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150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Why IHRM? 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2133CDDC-9B62-4F4E-A6AF-AC3B4F9D1329}"/>
              </a:ext>
            </a:extLst>
          </p:cNvPr>
          <p:cNvSpPr txBox="1">
            <a:spLocks/>
          </p:cNvSpPr>
          <p:nvPr/>
        </p:nvSpPr>
        <p:spPr>
          <a:xfrm>
            <a:off x="1525367" y="1734454"/>
            <a:ext cx="9141418" cy="4306423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dirty="0"/>
              <a:t>Different countries have different views about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What HRM means i.e. role and scope of the HRM department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What the aims of it are i.e. maximum short-term profit, preparation for the long term, care of employees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All internationally operating organisations continuously balance central co-ordination and control with the need to adapt to the local context</a:t>
            </a:r>
          </a:p>
          <a:p>
            <a:pPr>
              <a:lnSpc>
                <a:spcPct val="150000"/>
              </a:lnSpc>
            </a:pPr>
            <a:r>
              <a:rPr lang="en-GB" sz="1632" dirty="0"/>
              <a:t>For MNCs, the key questions are:</a:t>
            </a:r>
          </a:p>
          <a:p>
            <a:pPr lvl="1">
              <a:lnSpc>
                <a:spcPct val="150000"/>
              </a:lnSpc>
            </a:pPr>
            <a:r>
              <a:rPr lang="en-GB" sz="1632" dirty="0"/>
              <a:t>How much do they want to develop policies that will apply across the world?</a:t>
            </a:r>
          </a:p>
          <a:p>
            <a:pPr lvl="1">
              <a:lnSpc>
                <a:spcPct val="150000"/>
              </a:lnSpc>
            </a:pPr>
            <a:r>
              <a:rPr lang="en-GB" sz="1632" dirty="0"/>
              <a:t>How much can they develop policies that will apply across the world?</a:t>
            </a:r>
          </a:p>
          <a:p>
            <a:pPr lvl="1">
              <a:lnSpc>
                <a:spcPct val="150000"/>
              </a:lnSpc>
            </a:pPr>
            <a:r>
              <a:rPr lang="en-GB" sz="1632" dirty="0"/>
              <a:t>How much do they need to tailor policies and practices to suit local conditions?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632" dirty="0"/>
          </a:p>
        </p:txBody>
      </p:sp>
    </p:spTree>
    <p:extLst>
      <p:ext uri="{BB962C8B-B14F-4D97-AF65-F5344CB8AC3E}">
        <p14:creationId xmlns:p14="http://schemas.microsoft.com/office/powerpoint/2010/main" val="3106118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Differences between Domestic and IHRM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2133CDDC-9B62-4F4E-A6AF-AC3B4F9D1329}"/>
              </a:ext>
            </a:extLst>
          </p:cNvPr>
          <p:cNvSpPr txBox="1">
            <a:spLocks/>
          </p:cNvSpPr>
          <p:nvPr/>
        </p:nvSpPr>
        <p:spPr>
          <a:xfrm>
            <a:off x="1525367" y="1734454"/>
            <a:ext cx="9141418" cy="4306423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dirty="0"/>
              <a:t>IHRM – responsible for 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more HR functions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A broader expertise and perspective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Dealing with and managing wider mix of employees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More external factors and influences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632" dirty="0"/>
          </a:p>
        </p:txBody>
      </p:sp>
      <p:pic>
        <p:nvPicPr>
          <p:cNvPr id="3" name="Picture 2" descr="A group of people in a city&#10;&#10;Description automatically generated">
            <a:extLst>
              <a:ext uri="{FF2B5EF4-FFF2-40B4-BE49-F238E27FC236}">
                <a16:creationId xmlns:a16="http://schemas.microsoft.com/office/drawing/2014/main" id="{C309F753-17A7-4ED2-AEB0-05F3F0FEC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6743" y="3772170"/>
            <a:ext cx="3602443" cy="2299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970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What are the IHRM drivers?</a:t>
            </a:r>
          </a:p>
        </p:txBody>
      </p:sp>
      <p:pic>
        <p:nvPicPr>
          <p:cNvPr id="8" name="image.png">
            <a:extLst>
              <a:ext uri="{FF2B5EF4-FFF2-40B4-BE49-F238E27FC236}">
                <a16:creationId xmlns:a16="http://schemas.microsoft.com/office/drawing/2014/main" id="{728D740B-E8D7-42C6-AFA1-5D58BBC6B0C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394622" y="1796577"/>
            <a:ext cx="9272012" cy="4769962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BF88865-3EA0-48AD-92FB-983D49EF0EE2}"/>
              </a:ext>
            </a:extLst>
          </p:cNvPr>
          <p:cNvSpPr/>
          <p:nvPr/>
        </p:nvSpPr>
        <p:spPr>
          <a:xfrm>
            <a:off x="8787076" y="5750894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2686588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875501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International Recruitment Strategies: Expatriate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526109" y="1796577"/>
            <a:ext cx="9169377" cy="4110533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b="1" dirty="0">
                <a:latin typeface="+mn-lt"/>
              </a:rPr>
              <a:t>Expatriate</a:t>
            </a:r>
            <a:r>
              <a:rPr lang="en-GB" sz="1632" dirty="0">
                <a:latin typeface="+mn-lt"/>
              </a:rPr>
              <a:t> – citizen of one country working in the multinational (MNC)’s foreign subsidiary normally for 2 – 5 years (</a:t>
            </a:r>
            <a:r>
              <a:rPr lang="en-GB" sz="1632" dirty="0" err="1">
                <a:latin typeface="+mn-lt"/>
              </a:rPr>
              <a:t>Harzing</a:t>
            </a:r>
            <a:r>
              <a:rPr lang="en-GB" sz="1632" dirty="0">
                <a:latin typeface="+mn-lt"/>
              </a:rPr>
              <a:t>, 2004)</a:t>
            </a:r>
          </a:p>
          <a:p>
            <a:pPr>
              <a:lnSpc>
                <a:spcPct val="150000"/>
              </a:lnSpc>
            </a:pPr>
            <a:r>
              <a:rPr lang="en-GB" sz="1632" b="1" dirty="0">
                <a:latin typeface="+mn-lt"/>
              </a:rPr>
              <a:t>Recruitment</a:t>
            </a:r>
            <a:r>
              <a:rPr lang="en-GB" sz="1632" dirty="0">
                <a:latin typeface="+mn-lt"/>
              </a:rPr>
              <a:t> – searching for and attracting qualified applicants to create a pool of candidates for screening for possible hiring</a:t>
            </a:r>
          </a:p>
          <a:p>
            <a:pPr>
              <a:lnSpc>
                <a:spcPct val="150000"/>
              </a:lnSpc>
            </a:pPr>
            <a:r>
              <a:rPr lang="en-GB" sz="1632" b="1" dirty="0">
                <a:latin typeface="+mn-lt"/>
              </a:rPr>
              <a:t>Selection</a:t>
            </a:r>
            <a:r>
              <a:rPr lang="en-GB" sz="1632" dirty="0">
                <a:latin typeface="+mn-lt"/>
              </a:rPr>
              <a:t> – gathering and analysing information about applicants in order to select the most suitable person for the job</a:t>
            </a:r>
          </a:p>
          <a:p>
            <a:pPr>
              <a:lnSpc>
                <a:spcPct val="150000"/>
              </a:lnSpc>
            </a:pPr>
            <a:r>
              <a:rPr lang="en-GB" sz="1632" b="1" dirty="0">
                <a:latin typeface="+mn-lt"/>
              </a:rPr>
              <a:t>Repatriation</a:t>
            </a:r>
            <a:r>
              <a:rPr lang="en-GB" sz="1632" dirty="0">
                <a:latin typeface="+mn-lt"/>
              </a:rPr>
              <a:t> – the process of bringing international assignees (IAs) and their families back ‘home’ from their foreign assignments</a:t>
            </a:r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 marL="0" indent="0">
              <a:buNone/>
            </a:pPr>
            <a:endParaRPr lang="en-GB" sz="1632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5C014D-1CEA-4DAE-B473-28F52BDD450F}"/>
              </a:ext>
            </a:extLst>
          </p:cNvPr>
          <p:cNvSpPr/>
          <p:nvPr/>
        </p:nvSpPr>
        <p:spPr>
          <a:xfrm>
            <a:off x="8460950" y="5750894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pic>
        <p:nvPicPr>
          <p:cNvPr id="3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468F2C42-BDD4-4531-AD9F-C762773B2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925" y="4929079"/>
            <a:ext cx="2678277" cy="1561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017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875501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MNC Staffing Policies: Staffing Options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5C014D-1CEA-4DAE-B473-28F52BDD450F}"/>
              </a:ext>
            </a:extLst>
          </p:cNvPr>
          <p:cNvSpPr/>
          <p:nvPr/>
        </p:nvSpPr>
        <p:spPr>
          <a:xfrm>
            <a:off x="6748970" y="5997564"/>
            <a:ext cx="3003658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US" sz="1451" dirty="0" err="1"/>
              <a:t>Reiche</a:t>
            </a:r>
            <a:r>
              <a:rPr lang="en-US" sz="1451" dirty="0"/>
              <a:t>, </a:t>
            </a:r>
            <a:r>
              <a:rPr lang="en-US" sz="1451" dirty="0" err="1"/>
              <a:t>Harzing</a:t>
            </a:r>
            <a:r>
              <a:rPr lang="en-US" sz="1451" dirty="0"/>
              <a:t> &amp; </a:t>
            </a:r>
            <a:r>
              <a:rPr lang="en-US" sz="1451" dirty="0" err="1"/>
              <a:t>Tenzer</a:t>
            </a:r>
            <a:r>
              <a:rPr lang="en-US" sz="1451"/>
              <a:t>, 2015</a:t>
            </a:r>
            <a:r>
              <a:rPr lang="en-US" sz="1451" dirty="0"/>
              <a:t>)</a:t>
            </a:r>
            <a:endParaRPr lang="en-GB" sz="1451" dirty="0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21074367-1EE5-41FE-84F2-6180796797D3}"/>
              </a:ext>
            </a:extLst>
          </p:cNvPr>
          <p:cNvGraphicFramePr>
            <a:graphicFrameLocks noGrp="1"/>
          </p:cNvGraphicFramePr>
          <p:nvPr/>
        </p:nvGraphicFramePr>
        <p:xfrm>
          <a:off x="1525216" y="1855416"/>
          <a:ext cx="9141569" cy="40804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8409">
                  <a:extLst>
                    <a:ext uri="{9D8B030D-6E8A-4147-A177-3AD203B41FA5}">
                      <a16:colId xmlns:a16="http://schemas.microsoft.com/office/drawing/2014/main" val="3720673386"/>
                    </a:ext>
                  </a:extLst>
                </a:gridCol>
                <a:gridCol w="5093160">
                  <a:extLst>
                    <a:ext uri="{9D8B030D-6E8A-4147-A177-3AD203B41FA5}">
                      <a16:colId xmlns:a16="http://schemas.microsoft.com/office/drawing/2014/main" val="3954665360"/>
                    </a:ext>
                  </a:extLst>
                </a:gridCol>
              </a:tblGrid>
              <a:tr h="422299"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TYPES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DESCRIPTION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3683127936"/>
                  </a:ext>
                </a:extLst>
              </a:tr>
              <a:tr h="1099462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PARENT COUNTRY NATIONAL (PCN)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Nationality of employee is the same as that of the headquarters of the multinational firm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e.g. in a France headquartered MNC, a French employee working at its Chinese subsidiary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1725088158"/>
                  </a:ext>
                </a:extLst>
              </a:tr>
              <a:tr h="1099462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HOST COUNTRY NATIONAL (HCN)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Nationality of employee is the same as that of the local subsidiary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e.g. in a France headquartered MNC, a Chinese employee working at its Chinese subsidiary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913107749"/>
                  </a:ext>
                </a:extLst>
              </a:tr>
              <a:tr h="1099462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THIRD COUNTRY NATIONAL (TCN)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Nationality of employee is neither that of the headquarters nor the local subsidiary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e.g. in a France headquartered MNC, a British employee working at its Chinese subsidiary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494702903"/>
                  </a:ext>
                </a:extLst>
              </a:tr>
              <a:tr h="357555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336081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6131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683593-AFAF-46AA-9A21-D75E41E896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24520" y="1796577"/>
            <a:ext cx="9372859" cy="417889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Differences in labour markets i.e. education system, technological development</a:t>
            </a:r>
          </a:p>
          <a:p>
            <a:pPr>
              <a:lnSpc>
                <a:spcPct val="150000"/>
              </a:lnSpc>
            </a:pPr>
            <a:r>
              <a:rPr lang="en-GB" dirty="0"/>
              <a:t>Differences in culture i.e. geography, climate, tradition</a:t>
            </a:r>
          </a:p>
          <a:p>
            <a:pPr>
              <a:lnSpc>
                <a:spcPct val="150000"/>
              </a:lnSpc>
            </a:pPr>
            <a:r>
              <a:rPr lang="en-GB" dirty="0"/>
              <a:t>Differences in legal systems i.e. employment legislation, trade union</a:t>
            </a:r>
          </a:p>
          <a:p>
            <a:pPr>
              <a:lnSpc>
                <a:spcPct val="150000"/>
              </a:lnSpc>
            </a:pPr>
            <a:r>
              <a:rPr lang="en-GB" dirty="0"/>
              <a:t>Differences in economic systems</a:t>
            </a:r>
          </a:p>
          <a:p>
            <a:pPr>
              <a:lnSpc>
                <a:spcPct val="150000"/>
              </a:lnSpc>
            </a:pPr>
            <a:r>
              <a:rPr lang="en-GB" dirty="0"/>
              <a:t>Staffing philosophy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Ethnocentric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Polycentric</a:t>
            </a:r>
          </a:p>
          <a:p>
            <a:pPr lvl="1">
              <a:lnSpc>
                <a:spcPct val="150000"/>
              </a:lnSpc>
            </a:pPr>
            <a:r>
              <a:rPr lang="en-GB" dirty="0" err="1"/>
              <a:t>Regiocentric</a:t>
            </a:r>
            <a:endParaRPr lang="en-GB" dirty="0"/>
          </a:p>
          <a:p>
            <a:pPr lvl="1">
              <a:lnSpc>
                <a:spcPct val="150000"/>
              </a:lnSpc>
            </a:pPr>
            <a:r>
              <a:rPr lang="en-GB" dirty="0"/>
              <a:t>Geocentric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lvl="1">
              <a:lnSpc>
                <a:spcPct val="150000"/>
              </a:lnSpc>
            </a:pPr>
            <a:endParaRPr lang="en-GB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Challenges in IHRM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60AE17-1A26-42E4-8D75-637355FEC580}"/>
              </a:ext>
            </a:extLst>
          </p:cNvPr>
          <p:cNvSpPr/>
          <p:nvPr/>
        </p:nvSpPr>
        <p:spPr>
          <a:xfrm>
            <a:off x="8594198" y="5707744"/>
            <a:ext cx="1993356" cy="3434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632" dirty="0"/>
              <a:t>(</a:t>
            </a:r>
            <a:r>
              <a:rPr lang="en-GB" sz="1632" dirty="0" err="1"/>
              <a:t>Pelmutter</a:t>
            </a:r>
            <a:r>
              <a:rPr lang="en-GB" sz="1632" dirty="0"/>
              <a:t>, 1969)</a:t>
            </a:r>
          </a:p>
        </p:txBody>
      </p:sp>
      <p:pic>
        <p:nvPicPr>
          <p:cNvPr id="4" name="Picture 3" descr="A picture containing colorful, colored, painted, colors&#10;&#10;Description automatically generated">
            <a:extLst>
              <a:ext uri="{FF2B5EF4-FFF2-40B4-BE49-F238E27FC236}">
                <a16:creationId xmlns:a16="http://schemas.microsoft.com/office/drawing/2014/main" id="{088816E5-6249-476F-A80D-787C84146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2437" y="3429000"/>
            <a:ext cx="2763929" cy="279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384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International Staffing Policies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4ACDDEF-AAB6-4685-B8FB-C8D73826BC06}"/>
              </a:ext>
            </a:extLst>
          </p:cNvPr>
          <p:cNvGraphicFramePr/>
          <p:nvPr/>
        </p:nvGraphicFramePr>
        <p:xfrm>
          <a:off x="2999657" y="207715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64CB010-D59E-40CB-9E8B-2F8DFC22F8AA}"/>
              </a:ext>
            </a:extLst>
          </p:cNvPr>
          <p:cNvSpPr txBox="1"/>
          <p:nvPr/>
        </p:nvSpPr>
        <p:spPr>
          <a:xfrm>
            <a:off x="2279576" y="1861874"/>
            <a:ext cx="2209800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600" dirty="0">
                <a:cs typeface="Arial" charset="0"/>
              </a:rPr>
              <a:t>Tendency to hire from the HQ country and send employees on international assignment to the subsidiaries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480ACB-7196-4A65-8C29-A78406CEA819}"/>
              </a:ext>
            </a:extLst>
          </p:cNvPr>
          <p:cNvSpPr txBox="1"/>
          <p:nvPr/>
        </p:nvSpPr>
        <p:spPr>
          <a:xfrm>
            <a:off x="2279577" y="4885466"/>
            <a:ext cx="1524000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600" dirty="0" err="1">
                <a:cs typeface="Arial" charset="0"/>
              </a:rPr>
              <a:t>Favour</a:t>
            </a:r>
            <a:r>
              <a:rPr lang="en-US" sz="1600" dirty="0">
                <a:cs typeface="Arial" charset="0"/>
              </a:rPr>
              <a:t> using people from the region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5D2518-88E0-4C0A-9443-0DF2E48D862A}"/>
              </a:ext>
            </a:extLst>
          </p:cNvPr>
          <p:cNvSpPr txBox="1"/>
          <p:nvPr/>
        </p:nvSpPr>
        <p:spPr>
          <a:xfrm>
            <a:off x="8064575" y="1896183"/>
            <a:ext cx="1694823" cy="135421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lvl="1">
              <a:defRPr/>
            </a:pPr>
            <a:r>
              <a:rPr lang="en-US" sz="1600" dirty="0">
                <a:cs typeface="Arial" charset="0"/>
              </a:rPr>
              <a:t>Preference to use </a:t>
            </a:r>
          </a:p>
          <a:p>
            <a:pPr marL="0" lvl="1">
              <a:defRPr/>
            </a:pPr>
            <a:r>
              <a:rPr lang="en-US" sz="1600" dirty="0">
                <a:cs typeface="Arial" charset="0"/>
              </a:rPr>
              <a:t>locals from </a:t>
            </a:r>
          </a:p>
          <a:p>
            <a:pPr marL="0" lvl="1">
              <a:defRPr/>
            </a:pPr>
            <a:r>
              <a:rPr lang="en-US" sz="1600" dirty="0">
                <a:cs typeface="Arial" charset="0"/>
              </a:rPr>
              <a:t>the subsidiary </a:t>
            </a:r>
          </a:p>
          <a:p>
            <a:pPr marL="0" lvl="1">
              <a:defRPr/>
            </a:pPr>
            <a:r>
              <a:rPr lang="en-US" sz="1600" dirty="0">
                <a:cs typeface="Arial" charset="0"/>
              </a:rPr>
              <a:t>country</a:t>
            </a:r>
          </a:p>
          <a:p>
            <a:pPr>
              <a:defRPr/>
            </a:pPr>
            <a:endParaRPr lang="en-US" dirty="0">
              <a:cs typeface="Arial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ADACB5-12C5-4329-B942-088532493C13}"/>
              </a:ext>
            </a:extLst>
          </p:cNvPr>
          <p:cNvSpPr txBox="1"/>
          <p:nvPr/>
        </p:nvSpPr>
        <p:spPr>
          <a:xfrm>
            <a:off x="8069365" y="4887053"/>
            <a:ext cx="1752600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600" dirty="0">
                <a:cs typeface="Arial" charset="0"/>
              </a:rPr>
              <a:t>Source talent from anywhere in the world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7A5AA8-08EE-47C9-BDE3-578219B5B38E}"/>
              </a:ext>
            </a:extLst>
          </p:cNvPr>
          <p:cNvSpPr/>
          <p:nvPr/>
        </p:nvSpPr>
        <p:spPr>
          <a:xfrm>
            <a:off x="7663126" y="6168625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485159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8BB28-CC6F-48D3-B660-CBF5B5B7C37E}"/>
              </a:ext>
            </a:extLst>
          </p:cNvPr>
          <p:cNvSpPr/>
          <p:nvPr/>
        </p:nvSpPr>
        <p:spPr>
          <a:xfrm>
            <a:off x="7663126" y="6168625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pic>
        <p:nvPicPr>
          <p:cNvPr id="11" name="Picture 10" descr="A close up of a map&#10;&#10;Description automatically generated">
            <a:extLst>
              <a:ext uri="{FF2B5EF4-FFF2-40B4-BE49-F238E27FC236}">
                <a16:creationId xmlns:a16="http://schemas.microsoft.com/office/drawing/2014/main" id="{D8E82B5D-6631-42DF-A1C9-CF7FEB1EF0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5879" y="1952464"/>
            <a:ext cx="3521756" cy="18934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 descr="A picture containing toy, drawing&#10;&#10;Description automatically generated">
            <a:extLst>
              <a:ext uri="{FF2B5EF4-FFF2-40B4-BE49-F238E27FC236}">
                <a16:creationId xmlns:a16="http://schemas.microsoft.com/office/drawing/2014/main" id="{6188CB2E-74F9-4930-951B-617CA1F679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1310" y="4041966"/>
            <a:ext cx="3520197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D5AB000-E7F2-49AD-B1C8-9B5F5F4FD8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9751" y="1976716"/>
            <a:ext cx="3521756" cy="19333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D6E6329-30AC-49A1-BB1C-59554B2CDF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9013" y="4041966"/>
            <a:ext cx="3516302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F23B4E75-1B32-4261-B4E0-822C408A2EDB}"/>
              </a:ext>
            </a:extLst>
          </p:cNvPr>
          <p:cNvSpPr txBox="1">
            <a:spLocks/>
          </p:cNvSpPr>
          <p:nvPr/>
        </p:nvSpPr>
        <p:spPr>
          <a:xfrm>
            <a:off x="1527656" y="481837"/>
            <a:ext cx="9136688" cy="95621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International Staffing Policies: EPRG Framework</a:t>
            </a:r>
          </a:p>
        </p:txBody>
      </p:sp>
    </p:spTree>
    <p:extLst>
      <p:ext uri="{BB962C8B-B14F-4D97-AF65-F5344CB8AC3E}">
        <p14:creationId xmlns:p14="http://schemas.microsoft.com/office/powerpoint/2010/main" val="559198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27A5AA8-08EE-47C9-BDE3-578219B5B38E}"/>
              </a:ext>
            </a:extLst>
          </p:cNvPr>
          <p:cNvSpPr/>
          <p:nvPr/>
        </p:nvSpPr>
        <p:spPr>
          <a:xfrm>
            <a:off x="7663126" y="6168625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D4720E07-BE4E-4326-AB10-F349C16A6D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5879" y="1952464"/>
            <a:ext cx="3521756" cy="18934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picture containing toy, drawing&#10;&#10;Description automatically generated">
            <a:extLst>
              <a:ext uri="{FF2B5EF4-FFF2-40B4-BE49-F238E27FC236}">
                <a16:creationId xmlns:a16="http://schemas.microsoft.com/office/drawing/2014/main" id="{F496D220-7D4E-4DCE-B14D-2FAC61DF83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1310" y="4041966"/>
            <a:ext cx="3520197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84E187FF-F8C0-4EEA-AF18-8F1297611E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9751" y="1976716"/>
            <a:ext cx="3521756" cy="19333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9B4C4FF-7AE6-4052-8609-0B5C616F26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9013" y="4041966"/>
            <a:ext cx="3516302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3116595E-86D1-460C-84A0-09782890645B}"/>
              </a:ext>
            </a:extLst>
          </p:cNvPr>
          <p:cNvSpPr txBox="1">
            <a:spLocks/>
          </p:cNvSpPr>
          <p:nvPr/>
        </p:nvSpPr>
        <p:spPr>
          <a:xfrm>
            <a:off x="1572481" y="1887111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/>
              <a:t>Ethnocentric</a:t>
            </a:r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A2695A7-5F84-4AE4-AF8D-07525D3AD976}"/>
              </a:ext>
            </a:extLst>
          </p:cNvPr>
          <p:cNvSpPr txBox="1">
            <a:spLocks/>
          </p:cNvSpPr>
          <p:nvPr/>
        </p:nvSpPr>
        <p:spPr>
          <a:xfrm>
            <a:off x="8044324" y="3411604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/>
              <a:t>Polycentric</a:t>
            </a:r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B4CF3D9-7C1F-40E6-A192-B21F9FFDF1C2}"/>
              </a:ext>
            </a:extLst>
          </p:cNvPr>
          <p:cNvSpPr txBox="1">
            <a:spLocks/>
          </p:cNvSpPr>
          <p:nvPr/>
        </p:nvSpPr>
        <p:spPr>
          <a:xfrm>
            <a:off x="3565820" y="5468356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 err="1"/>
              <a:t>Regiocentric</a:t>
            </a:r>
            <a:endParaRPr lang="en-GB" sz="1632" b="1" dirty="0"/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1543847C-2FBC-4328-AB97-2EB980DD1A0F}"/>
              </a:ext>
            </a:extLst>
          </p:cNvPr>
          <p:cNvSpPr txBox="1">
            <a:spLocks/>
          </p:cNvSpPr>
          <p:nvPr/>
        </p:nvSpPr>
        <p:spPr>
          <a:xfrm>
            <a:off x="7086017" y="5083758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/>
              <a:t>Geocentric</a:t>
            </a:r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77D02D90-91D7-46BA-A6B5-12A50817894E}"/>
              </a:ext>
            </a:extLst>
          </p:cNvPr>
          <p:cNvSpPr txBox="1">
            <a:spLocks/>
          </p:cNvSpPr>
          <p:nvPr/>
        </p:nvSpPr>
        <p:spPr>
          <a:xfrm>
            <a:off x="1527656" y="481837"/>
            <a:ext cx="9136688" cy="95621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International Staffing Policies: EPRG Framework</a:t>
            </a:r>
          </a:p>
        </p:txBody>
      </p:sp>
    </p:spTree>
    <p:extLst>
      <p:ext uri="{BB962C8B-B14F-4D97-AF65-F5344CB8AC3E}">
        <p14:creationId xmlns:p14="http://schemas.microsoft.com/office/powerpoint/2010/main" val="2709728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Advantages and Disadvantages of using PCNs, HCNs, or TCNs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C7DB99-C194-41EE-899B-644F8F901F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215" y="1731280"/>
            <a:ext cx="9141570" cy="437478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0C262-1487-4DF8-AF7A-5660FE637C8D}"/>
              </a:ext>
            </a:extLst>
          </p:cNvPr>
          <p:cNvSpPr/>
          <p:nvPr/>
        </p:nvSpPr>
        <p:spPr>
          <a:xfrm>
            <a:off x="8773174" y="5861624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3390246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The International Recruitment Function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469091" y="1763928"/>
            <a:ext cx="9132397" cy="1469181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1632" dirty="0">
                <a:cs typeface="Times New Roman"/>
              </a:rPr>
              <a:t>The process of searching for and attracting qualified applicants to create an applicant pool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32" dirty="0">
                <a:cs typeface="Times New Roman"/>
              </a:rPr>
              <a:t>Sourcing – process of finding candidates from geographically dispersed labour markets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32" dirty="0">
                <a:cs typeface="Times New Roman"/>
              </a:rPr>
              <a:t>Two broad recruiting sources available to organisations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632" dirty="0">
              <a:cs typeface="Times New Roman"/>
            </a:endParaRP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 marL="0" indent="0">
              <a:buNone/>
            </a:pPr>
            <a:endParaRPr lang="en-GB" sz="1632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488FAA-B355-461C-AD15-C6BDE72319BE}"/>
              </a:ext>
            </a:extLst>
          </p:cNvPr>
          <p:cNvSpPr txBox="1"/>
          <p:nvPr/>
        </p:nvSpPr>
        <p:spPr>
          <a:xfrm>
            <a:off x="6422485" y="3218118"/>
            <a:ext cx="4179003" cy="2603918"/>
          </a:xfrm>
          <a:prstGeom prst="rect">
            <a:avLst/>
          </a:prstGeom>
          <a:solidFill>
            <a:srgbClr val="11147D">
              <a:lumMod val="20000"/>
              <a:lumOff val="80000"/>
            </a:srgbClr>
          </a:solidFill>
        </p:spPr>
        <p:txBody>
          <a:bodyPr wrap="square">
            <a:spAutoFit/>
          </a:bodyPr>
          <a:lstStyle/>
          <a:p>
            <a:pPr algn="ctr" defTabSz="914417">
              <a:defRPr/>
            </a:pPr>
            <a:r>
              <a:rPr lang="en-US" sz="1632" b="1" kern="0" dirty="0">
                <a:solidFill>
                  <a:srgbClr val="000000"/>
                </a:solidFill>
                <a:latin typeface="Arial MT Lt"/>
                <a:cs typeface="Arial" charset="0"/>
              </a:rPr>
              <a:t>External Recruiting</a:t>
            </a:r>
          </a:p>
          <a:p>
            <a:pPr algn="ctr" defTabSz="914417">
              <a:defRPr/>
            </a:pPr>
            <a:endParaRPr lang="en-US" sz="1632" kern="0" dirty="0">
              <a:solidFill>
                <a:srgbClr val="000000"/>
              </a:solidFill>
              <a:latin typeface="Arial MT Lt"/>
              <a:cs typeface="Arial" charset="0"/>
            </a:endParaRP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Find candidates from outside the organization</a:t>
            </a: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Job Fairs</a:t>
            </a: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Employee Referrals</a:t>
            </a: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Professional Associations or Networks</a:t>
            </a: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Global Leadership </a:t>
            </a:r>
            <a:r>
              <a:rPr lang="en-US" sz="1632" kern="0" dirty="0" err="1">
                <a:solidFill>
                  <a:srgbClr val="000000"/>
                </a:solidFill>
                <a:latin typeface="Arial MT Lt"/>
                <a:cs typeface="Arial" charset="0"/>
              </a:rPr>
              <a:t>Programes</a:t>
            </a: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 in Universities and Colleges</a:t>
            </a: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Company Internet Sites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4B8E21-4D16-4126-9FFF-8989324C1D5F}"/>
              </a:ext>
            </a:extLst>
          </p:cNvPr>
          <p:cNvSpPr txBox="1"/>
          <p:nvPr/>
        </p:nvSpPr>
        <p:spPr>
          <a:xfrm>
            <a:off x="1595394" y="3218119"/>
            <a:ext cx="4174122" cy="2603918"/>
          </a:xfrm>
          <a:prstGeom prst="rect">
            <a:avLst/>
          </a:prstGeom>
          <a:solidFill>
            <a:srgbClr val="11147D">
              <a:lumMod val="20000"/>
              <a:lumOff val="80000"/>
            </a:srgbClr>
          </a:solidFill>
        </p:spPr>
        <p:txBody>
          <a:bodyPr wrap="square">
            <a:spAutoFit/>
          </a:bodyPr>
          <a:lstStyle/>
          <a:p>
            <a:pPr algn="ctr" defTabSz="914417">
              <a:defRPr/>
            </a:pPr>
            <a:r>
              <a:rPr lang="en-US" sz="1632" b="1" kern="0" dirty="0">
                <a:solidFill>
                  <a:srgbClr val="000000"/>
                </a:solidFill>
                <a:latin typeface="Arial MT Lt"/>
                <a:cs typeface="Arial" charset="0"/>
              </a:rPr>
              <a:t>Internal Recruiting</a:t>
            </a:r>
          </a:p>
          <a:p>
            <a:pPr algn="ctr" defTabSz="914417">
              <a:defRPr/>
            </a:pPr>
            <a:endParaRPr lang="en-US" sz="1632" kern="0" dirty="0">
              <a:solidFill>
                <a:srgbClr val="000000"/>
              </a:solidFill>
              <a:latin typeface="Arial MT Lt"/>
              <a:cs typeface="Arial" charset="0"/>
            </a:endParaRP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Find candidates from within the organization</a:t>
            </a: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In-house Global Leadership </a:t>
            </a:r>
            <a:r>
              <a:rPr lang="en-US" sz="1632" kern="0" dirty="0" err="1">
                <a:solidFill>
                  <a:srgbClr val="000000"/>
                </a:solidFill>
                <a:latin typeface="Arial MT Lt"/>
                <a:cs typeface="Arial" charset="0"/>
              </a:rPr>
              <a:t>Programmes</a:t>
            </a:r>
            <a:endParaRPr lang="en-US" sz="1632" kern="0" dirty="0">
              <a:solidFill>
                <a:srgbClr val="000000"/>
              </a:solidFill>
              <a:latin typeface="Arial MT Lt"/>
              <a:cs typeface="Arial" charset="0"/>
            </a:endParaRP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Former/Current Expatriates</a:t>
            </a: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 err="1">
                <a:solidFill>
                  <a:srgbClr val="000000"/>
                </a:solidFill>
                <a:latin typeface="Arial MT Lt"/>
                <a:cs typeface="Arial" charset="0"/>
              </a:rPr>
              <a:t>Norminations</a:t>
            </a:r>
            <a:endParaRPr lang="en-US" sz="1632" kern="0" dirty="0">
              <a:solidFill>
                <a:srgbClr val="000000"/>
              </a:solidFill>
              <a:latin typeface="Arial MT Lt"/>
              <a:cs typeface="Arial" charset="0"/>
            </a:endParaRPr>
          </a:p>
          <a:p>
            <a:pPr marL="259118" indent="-259118" defTabSz="914417">
              <a:buFont typeface="Arial" panose="020B0604020202020204" pitchFamily="34" charset="0"/>
              <a:buChar char="•"/>
              <a:defRPr/>
            </a:pPr>
            <a:r>
              <a:rPr lang="en-US" sz="1632" kern="0" dirty="0">
                <a:solidFill>
                  <a:srgbClr val="000000"/>
                </a:solidFill>
                <a:latin typeface="Arial MT Lt"/>
                <a:cs typeface="Arial" charset="0"/>
              </a:rPr>
              <a:t>International Succession Planning </a:t>
            </a:r>
            <a:r>
              <a:rPr lang="en-US" sz="1632" kern="0" dirty="0" err="1">
                <a:solidFill>
                  <a:srgbClr val="000000"/>
                </a:solidFill>
                <a:latin typeface="Arial MT Lt"/>
                <a:cs typeface="Arial" charset="0"/>
              </a:rPr>
              <a:t>Programmes</a:t>
            </a:r>
            <a:endParaRPr lang="en-US" sz="1632" kern="0" dirty="0">
              <a:solidFill>
                <a:srgbClr val="000000"/>
              </a:solidFill>
              <a:latin typeface="Arial MT Lt"/>
              <a:cs typeface="Arial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7ABD318-767F-4197-9259-351266232A14}"/>
              </a:ext>
            </a:extLst>
          </p:cNvPr>
          <p:cNvSpPr/>
          <p:nvPr/>
        </p:nvSpPr>
        <p:spPr>
          <a:xfrm>
            <a:off x="8619864" y="5861624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1644368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Receptivity to International Careers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C2FECF-C121-4366-A2BD-49984615C31C}"/>
              </a:ext>
            </a:extLst>
          </p:cNvPr>
          <p:cNvSpPr/>
          <p:nvPr/>
        </p:nvSpPr>
        <p:spPr>
          <a:xfrm>
            <a:off x="8619864" y="5861624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1D6DA186-03D2-487E-A995-6BA150034B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3283871"/>
              </p:ext>
            </p:extLst>
          </p:nvPr>
        </p:nvGraphicFramePr>
        <p:xfrm>
          <a:off x="1217200" y="1492300"/>
          <a:ext cx="8749788" cy="495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8955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Expatriate Selection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459919" y="1724551"/>
            <a:ext cx="9206867" cy="4314782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b="1" dirty="0">
                <a:cs typeface="Times New Roman"/>
              </a:rPr>
              <a:t>Selection</a:t>
            </a:r>
            <a:r>
              <a:rPr lang="en-GB" sz="1632" dirty="0">
                <a:cs typeface="Times New Roman"/>
              </a:rPr>
              <a:t> – The process of gathering and analysing information about applicants to select the most suitable person(s) for the job</a:t>
            </a:r>
          </a:p>
          <a:p>
            <a:pPr>
              <a:lnSpc>
                <a:spcPct val="150000"/>
              </a:lnSpc>
            </a:pPr>
            <a:r>
              <a:rPr lang="en-GB" sz="1632" b="1" dirty="0">
                <a:cs typeface="Times New Roman"/>
              </a:rPr>
              <a:t>Job suitability </a:t>
            </a:r>
            <a:r>
              <a:rPr lang="en-GB" sz="1632" dirty="0">
                <a:cs typeface="Times New Roman"/>
              </a:rPr>
              <a:t>– technical expertise, ability to perform job requirements</a:t>
            </a:r>
          </a:p>
          <a:p>
            <a:pPr>
              <a:lnSpc>
                <a:spcPct val="150000"/>
              </a:lnSpc>
            </a:pPr>
            <a:r>
              <a:rPr lang="en-GB" sz="1632" b="1" dirty="0">
                <a:cs typeface="Times New Roman"/>
              </a:rPr>
              <a:t>Cultural adaptability </a:t>
            </a:r>
            <a:r>
              <a:rPr lang="en-GB" sz="1632" dirty="0">
                <a:cs typeface="Times New Roman"/>
              </a:rPr>
              <a:t>– ability to deal with environment constraints i.e. government, labour issues, language, habits</a:t>
            </a:r>
          </a:p>
          <a:p>
            <a:pPr>
              <a:lnSpc>
                <a:spcPct val="150000"/>
              </a:lnSpc>
            </a:pPr>
            <a:r>
              <a:rPr lang="en-GB" sz="1632" b="1" dirty="0">
                <a:cs typeface="Times New Roman"/>
              </a:rPr>
              <a:t>Desire for foreign assignment </a:t>
            </a:r>
            <a:r>
              <a:rPr lang="en-GB" sz="1632" dirty="0">
                <a:cs typeface="Times New Roman"/>
              </a:rPr>
              <a:t>– candidate and family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Profiles of successful </a:t>
            </a:r>
            <a:r>
              <a:rPr lang="en-GB" sz="1632" b="1" dirty="0">
                <a:cs typeface="Times New Roman"/>
              </a:rPr>
              <a:t>international assignees (IAs) </a:t>
            </a:r>
            <a:r>
              <a:rPr lang="en-GB" sz="1632" dirty="0">
                <a:cs typeface="Times New Roman"/>
              </a:rPr>
              <a:t>– education, personal interests and activities, flexibility, family situation and desire for the assignment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Potential IAs should be able to perform the specific tasks to which they are assigned and perform well in a different national culture</a:t>
            </a:r>
            <a:endParaRPr lang="en-GB" sz="1632" dirty="0"/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94DE8A-1FF7-4D56-88A2-60E234A0545E}"/>
              </a:ext>
            </a:extLst>
          </p:cNvPr>
          <p:cNvSpPr/>
          <p:nvPr/>
        </p:nvSpPr>
        <p:spPr>
          <a:xfrm>
            <a:off x="8185503" y="5861624"/>
            <a:ext cx="248128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(Briscoe and Schuler, 2004)</a:t>
            </a:r>
          </a:p>
        </p:txBody>
      </p:sp>
    </p:spTree>
    <p:extLst>
      <p:ext uri="{BB962C8B-B14F-4D97-AF65-F5344CB8AC3E}">
        <p14:creationId xmlns:p14="http://schemas.microsoft.com/office/powerpoint/2010/main" val="2432649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Avoiding Discrimination in Expatriate Selection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459919" y="1724551"/>
            <a:ext cx="9206867" cy="4314782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Adopt a sophisticated approach to determination of selection criteria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Monitor selection processes and career development systems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Run selection skills training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Provide flexible benefit packages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Manage domestic aspects of assignments</a:t>
            </a:r>
            <a:endParaRPr lang="en-GB" sz="1632" dirty="0"/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6B434C-F8C9-405B-BBFB-3AFC2647A087}"/>
              </a:ext>
            </a:extLst>
          </p:cNvPr>
          <p:cNvSpPr/>
          <p:nvPr/>
        </p:nvSpPr>
        <p:spPr>
          <a:xfrm>
            <a:off x="1721106" y="5708124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pic>
        <p:nvPicPr>
          <p:cNvPr id="8" name="Picture 7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89643135-908E-484B-AC4A-1F3A17FDC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902" y="2906625"/>
            <a:ext cx="4426741" cy="249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9925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Adjustment Process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459919" y="1724551"/>
            <a:ext cx="9206867" cy="4314782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b="1" dirty="0">
                <a:cs typeface="Times New Roman"/>
              </a:rPr>
              <a:t>Adjustment </a:t>
            </a:r>
            <a:r>
              <a:rPr lang="en-GB" sz="1632" dirty="0">
                <a:cs typeface="Times New Roman"/>
              </a:rPr>
              <a:t>– the process of an individual achieving a fit and reduced conflict between his/her own inclinations and the conflicting demands of a foreign environment with regard to work, social interactions, and the non-work environment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Adjustment can be broken down into three facets:</a:t>
            </a: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6B434C-F8C9-405B-BBFB-3AFC2647A087}"/>
              </a:ext>
            </a:extLst>
          </p:cNvPr>
          <p:cNvSpPr/>
          <p:nvPr/>
        </p:nvSpPr>
        <p:spPr>
          <a:xfrm>
            <a:off x="6618376" y="6191448"/>
            <a:ext cx="3119990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(Zimmerman and Sparrow, 2007)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8F3465F0-6ADE-422E-B054-C9B4FF1A4C66}"/>
              </a:ext>
            </a:extLst>
          </p:cNvPr>
          <p:cNvGraphicFramePr>
            <a:graphicFrameLocks noGrp="1"/>
          </p:cNvGraphicFramePr>
          <p:nvPr/>
        </p:nvGraphicFramePr>
        <p:xfrm>
          <a:off x="1459918" y="3363703"/>
          <a:ext cx="9193800" cy="22303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6628">
                  <a:extLst>
                    <a:ext uri="{9D8B030D-6E8A-4147-A177-3AD203B41FA5}">
                      <a16:colId xmlns:a16="http://schemas.microsoft.com/office/drawing/2014/main" val="1233411770"/>
                    </a:ext>
                  </a:extLst>
                </a:gridCol>
                <a:gridCol w="5537172">
                  <a:extLst>
                    <a:ext uri="{9D8B030D-6E8A-4147-A177-3AD203B41FA5}">
                      <a16:colId xmlns:a16="http://schemas.microsoft.com/office/drawing/2014/main" val="2377826949"/>
                    </a:ext>
                  </a:extLst>
                </a:gridCol>
              </a:tblGrid>
              <a:tr h="422299"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TYPES OF ADJUSTMENTS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PERSPECTIVES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323844811"/>
                  </a:ext>
                </a:extLst>
              </a:tr>
              <a:tr h="601954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PSYCHOLOGICAL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Changes of psychological and emotional states characterised by feelings of well-being and satisfaction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142909472"/>
                  </a:ext>
                </a:extLst>
              </a:tr>
              <a:tr h="85070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INTERACTION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The individual’s behavioural and attitudinal changes with regard to intercultural interactions characterised by the ability to ‘fit in’ and negotiate interactive aspects of the new culture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730321186"/>
                  </a:ext>
                </a:extLst>
              </a:tr>
              <a:tr h="353201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WORK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Changes in reaction to the new job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0291189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6197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BB014FFA-250F-41F5-BBFB-326E8295D0FC}"/>
              </a:ext>
            </a:extLst>
          </p:cNvPr>
          <p:cNvGraphicFramePr>
            <a:graphicFrameLocks noGrp="1"/>
          </p:cNvGraphicFramePr>
          <p:nvPr/>
        </p:nvGraphicFramePr>
        <p:xfrm>
          <a:off x="1459918" y="1796577"/>
          <a:ext cx="4309597" cy="2703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1667">
                  <a:extLst>
                    <a:ext uri="{9D8B030D-6E8A-4147-A177-3AD203B41FA5}">
                      <a16:colId xmlns:a16="http://schemas.microsoft.com/office/drawing/2014/main" val="3720673386"/>
                    </a:ext>
                  </a:extLst>
                </a:gridCol>
                <a:gridCol w="2277930">
                  <a:extLst>
                    <a:ext uri="{9D8B030D-6E8A-4147-A177-3AD203B41FA5}">
                      <a16:colId xmlns:a16="http://schemas.microsoft.com/office/drawing/2014/main" val="3954665360"/>
                    </a:ext>
                  </a:extLst>
                </a:gridCol>
              </a:tblGrid>
              <a:tr h="546676"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STAGES OF ADJUSTMENT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DESCRIPTION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3683127936"/>
                  </a:ext>
                </a:extLst>
              </a:tr>
              <a:tr h="594698">
                <a:tc>
                  <a:txBody>
                    <a:bodyPr/>
                    <a:lstStyle/>
                    <a:p>
                      <a:r>
                        <a:rPr lang="en-GB" sz="1500" dirty="0"/>
                        <a:t>HONEYMOON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Euphoria, tourist phase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1725088158"/>
                  </a:ext>
                </a:extLst>
              </a:tr>
              <a:tr h="594698">
                <a:tc>
                  <a:txBody>
                    <a:bodyPr/>
                    <a:lstStyle/>
                    <a:p>
                      <a:r>
                        <a:rPr lang="en-GB" sz="1500" dirty="0"/>
                        <a:t>CRISES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Culture shock, survivor’s stage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913107749"/>
                  </a:ext>
                </a:extLst>
              </a:tr>
              <a:tr h="594698">
                <a:tc>
                  <a:txBody>
                    <a:bodyPr/>
                    <a:lstStyle/>
                    <a:p>
                      <a:r>
                        <a:rPr lang="en-GB" sz="1500" dirty="0"/>
                        <a:t>ADJUSTMENT, REORIENTATION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Gradual recovery, immigrant’s stage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494702903"/>
                  </a:ext>
                </a:extLst>
              </a:tr>
              <a:tr h="357555">
                <a:tc>
                  <a:txBody>
                    <a:bodyPr/>
                    <a:lstStyle/>
                    <a:p>
                      <a:r>
                        <a:rPr lang="en-GB" sz="1500" dirty="0"/>
                        <a:t>ADAPTATION</a:t>
                      </a:r>
                    </a:p>
                  </a:txBody>
                  <a:tcPr marL="104445" marR="104445" marT="52224" marB="52224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Resolution, citizen’s stage</a:t>
                      </a:r>
                    </a:p>
                  </a:txBody>
                  <a:tcPr marL="104445" marR="104445" marT="52224" marB="52224"/>
                </a:tc>
                <a:extLst>
                  <a:ext uri="{0D108BD9-81ED-4DB2-BD59-A6C34878D82A}">
                    <a16:rowId xmlns:a16="http://schemas.microsoft.com/office/drawing/2014/main" val="2336081490"/>
                  </a:ext>
                </a:extLst>
              </a:tr>
            </a:tbl>
          </a:graphicData>
        </a:graphic>
      </p:graphicFrame>
      <p:pic>
        <p:nvPicPr>
          <p:cNvPr id="8" name="Espace réservé du contenu 3" descr="Fig 12.2 cultural shock.jpg">
            <a:extLst>
              <a:ext uri="{FF2B5EF4-FFF2-40B4-BE49-F238E27FC236}">
                <a16:creationId xmlns:a16="http://schemas.microsoft.com/office/drawing/2014/main" id="{3E3290A1-5381-4747-8F59-863233B8D547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 t="-4273" b="-4273"/>
          <a:stretch>
            <a:fillRect/>
          </a:stretch>
        </p:blipFill>
        <p:spPr>
          <a:xfrm>
            <a:off x="5804979" y="1796577"/>
            <a:ext cx="4861806" cy="385251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BF8F950-6FA4-4948-A22B-969841704A70}"/>
              </a:ext>
            </a:extLst>
          </p:cNvPr>
          <p:cNvSpPr/>
          <p:nvPr/>
        </p:nvSpPr>
        <p:spPr>
          <a:xfrm>
            <a:off x="5060435" y="5718977"/>
            <a:ext cx="5811426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Criticism of the U-curve hypothesis in Black and Mendenhall (1991)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28EFFC2A-EB51-4CCE-9DDA-217AEE8E243D}"/>
              </a:ext>
            </a:extLst>
          </p:cNvPr>
          <p:cNvSpPr txBox="1">
            <a:spLocks/>
          </p:cNvSpPr>
          <p:nvPr/>
        </p:nvSpPr>
        <p:spPr>
          <a:xfrm>
            <a:off x="1578187" y="360382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Stages of Adjustment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90D166B0-FEFC-4527-85D1-D858ED0C904F}"/>
              </a:ext>
            </a:extLst>
          </p:cNvPr>
          <p:cNvSpPr txBox="1">
            <a:spLocks/>
          </p:cNvSpPr>
          <p:nvPr/>
        </p:nvSpPr>
        <p:spPr>
          <a:xfrm>
            <a:off x="1578187" y="935178"/>
            <a:ext cx="8722700" cy="803766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539" dirty="0">
                <a:solidFill>
                  <a:schemeClr val="bg1"/>
                </a:solidFill>
              </a:rPr>
              <a:t>U-curve Adjustment Hypothesis</a:t>
            </a:r>
          </a:p>
        </p:txBody>
      </p:sp>
    </p:spTree>
    <p:extLst>
      <p:ext uri="{BB962C8B-B14F-4D97-AF65-F5344CB8AC3E}">
        <p14:creationId xmlns:p14="http://schemas.microsoft.com/office/powerpoint/2010/main" val="37583187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Expatriate Success and Failure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459919" y="1724551"/>
            <a:ext cx="9206867" cy="4314782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1632" b="1" dirty="0">
                <a:cs typeface="Times New Roman"/>
              </a:rPr>
              <a:t>International assignment failure </a:t>
            </a:r>
            <a:r>
              <a:rPr lang="en-GB" sz="1632" dirty="0">
                <a:cs typeface="Times New Roman"/>
              </a:rPr>
              <a:t>can be defined in terms of: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Poor overall performance in the foreign assignment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Lack of technical competence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Personal dissatisfaction with the experience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Dissatisfaction with compensation and benefits</a:t>
            </a:r>
            <a:endParaRPr lang="en-GB" sz="1632" dirty="0"/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Inadequate cultural and language preparation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Lack of adjustment to local conditions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Lack of acceptance by local nationals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inability to identify and train a local successor</a:t>
            </a:r>
          </a:p>
          <a:p>
            <a:pPr lvl="1">
              <a:lnSpc>
                <a:spcPct val="150000"/>
              </a:lnSpc>
            </a:pPr>
            <a:r>
              <a:rPr lang="en-GB" sz="1632" dirty="0">
                <a:cs typeface="Times New Roman"/>
              </a:rPr>
              <a:t>Inability of spouse/partner to adjust or dissatisfaction</a:t>
            </a: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6B434C-F8C9-405B-BBFB-3AFC2647A087}"/>
              </a:ext>
            </a:extLst>
          </p:cNvPr>
          <p:cNvSpPr/>
          <p:nvPr/>
        </p:nvSpPr>
        <p:spPr>
          <a:xfrm>
            <a:off x="8748725" y="5884446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3624298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Challenges of Living in a Foreign Country</a:t>
            </a:r>
          </a:p>
        </p:txBody>
      </p:sp>
      <p:pic>
        <p:nvPicPr>
          <p:cNvPr id="7" name="Espace réservé du contenu 3" descr="Fig 12.3 Challenges to be abroad.jpg">
            <a:extLst>
              <a:ext uri="{FF2B5EF4-FFF2-40B4-BE49-F238E27FC236}">
                <a16:creationId xmlns:a16="http://schemas.microsoft.com/office/drawing/2014/main" id="{DB6C152E-E451-42B8-BC3B-D604568A83A1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 l="-2731" r="-2731"/>
          <a:stretch>
            <a:fillRect/>
          </a:stretch>
        </p:blipFill>
        <p:spPr>
          <a:xfrm>
            <a:off x="1459918" y="1830767"/>
            <a:ext cx="9272387" cy="414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5672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Culture Shock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459919" y="1799464"/>
            <a:ext cx="9206867" cy="4306598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451" b="1" dirty="0">
                <a:cs typeface="Times New Roman"/>
              </a:rPr>
              <a:t>Culture shock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the anxiety and feelings of surprise, disorientation, uncertainty, confusion etc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when people have to operate within a different and unknown cultural or social environment, such as a foreign country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Grows out the difficulties in assimilating the new culture, causing difficulty in knowing what is appropriate and what is not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Often combines with a dislike for or even disgust (moral or aesthetically) with certain aspects of the new or different culture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Not necessarily resulting from one event, can contribute to developing a bicultural perspective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Signals that the individual is becoming involved in the new culture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May lead to reinforcing stereotypes and conflicts</a:t>
            </a:r>
          </a:p>
          <a:p>
            <a:pPr lvl="1">
              <a:lnSpc>
                <a:spcPct val="150000"/>
              </a:lnSpc>
            </a:pPr>
            <a:endParaRPr lang="en-GB" sz="1451" dirty="0">
              <a:cs typeface="Times New Roman"/>
            </a:endParaRPr>
          </a:p>
          <a:p>
            <a:pPr lvl="1">
              <a:lnSpc>
                <a:spcPct val="150000"/>
              </a:lnSpc>
            </a:pPr>
            <a:endParaRPr lang="en-GB" sz="1451" dirty="0"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51" dirty="0"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6B434C-F8C9-405B-BBFB-3AFC2647A087}"/>
              </a:ext>
            </a:extLst>
          </p:cNvPr>
          <p:cNvSpPr/>
          <p:nvPr/>
        </p:nvSpPr>
        <p:spPr>
          <a:xfrm>
            <a:off x="9141601" y="5800037"/>
            <a:ext cx="1513084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Dumetz</a:t>
            </a:r>
            <a:r>
              <a:rPr lang="en-GB" sz="1451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3247489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Expatriate Career Decision Points</a:t>
            </a: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2D1DD423-5DC7-447C-9323-DD1E52BEF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78862" y="1920602"/>
            <a:ext cx="5039514" cy="3924384"/>
          </a:xfrm>
          <a:prstGeom prst="rect">
            <a:avLst/>
          </a:prstGeom>
          <a:noFill/>
          <a:ln/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E8558E2-D1DA-49F8-9496-18AD0CCBE3F1}"/>
              </a:ext>
            </a:extLst>
          </p:cNvPr>
          <p:cNvSpPr/>
          <p:nvPr/>
        </p:nvSpPr>
        <p:spPr>
          <a:xfrm>
            <a:off x="6617004" y="1920602"/>
            <a:ext cx="3996134" cy="4076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0942" indent="-310942">
              <a:lnSpc>
                <a:spcPct val="150000"/>
              </a:lnSpc>
              <a:buFont typeface="+mj-lt"/>
              <a:buAutoNum type="arabicPeriod"/>
            </a:pPr>
            <a:r>
              <a:rPr lang="en-GB" sz="1451" dirty="0"/>
              <a:t>occurs during R &amp; S for a specific assignment, where the expatriate</a:t>
            </a:r>
            <a:r>
              <a:rPr lang="hu-HU" sz="1451" dirty="0"/>
              <a:t>s</a:t>
            </a:r>
            <a:r>
              <a:rPr lang="en-GB" sz="1451" dirty="0"/>
              <a:t> either apply or is informally selected, for an international assignment</a:t>
            </a:r>
          </a:p>
          <a:p>
            <a:pPr marL="310942" indent="-310942">
              <a:lnSpc>
                <a:spcPct val="150000"/>
              </a:lnSpc>
              <a:buFont typeface="+mj-lt"/>
              <a:buAutoNum type="arabicPeriod"/>
            </a:pPr>
            <a:r>
              <a:rPr lang="en-GB" sz="1451" dirty="0"/>
              <a:t>voluntarily withdrawal or reject the assignment.</a:t>
            </a:r>
          </a:p>
          <a:p>
            <a:pPr marL="310942" indent="-310942">
              <a:lnSpc>
                <a:spcPct val="150000"/>
              </a:lnSpc>
              <a:buFont typeface="+mj-lt"/>
              <a:buAutoNum type="arabicPeriod"/>
            </a:pPr>
            <a:r>
              <a:rPr lang="en-GB" sz="1451" dirty="0"/>
              <a:t>premature return ( unable to adjust)</a:t>
            </a:r>
          </a:p>
          <a:p>
            <a:pPr marL="310942" indent="-310942">
              <a:lnSpc>
                <a:spcPct val="150000"/>
              </a:lnSpc>
              <a:buFont typeface="+mj-lt"/>
              <a:buAutoNum type="arabicPeriod" startAt="4"/>
            </a:pPr>
            <a:r>
              <a:rPr lang="en-GB" sz="1451" dirty="0"/>
              <a:t>final exit ( the expatriate may decide to exit the organisation. </a:t>
            </a:r>
          </a:p>
          <a:p>
            <a:pPr marL="310942" indent="-310942">
              <a:lnSpc>
                <a:spcPct val="150000"/>
              </a:lnSpc>
              <a:buFont typeface="+mj-lt"/>
              <a:buAutoNum type="arabicPeriod" startAt="4"/>
            </a:pPr>
            <a:r>
              <a:rPr lang="en-GB" sz="1451" dirty="0"/>
              <a:t>re assignment – either can be back into the ‘parent’ organisation or the person may accept another international assignment. </a:t>
            </a:r>
          </a:p>
        </p:txBody>
      </p:sp>
    </p:spTree>
    <p:extLst>
      <p:ext uri="{BB962C8B-B14F-4D97-AF65-F5344CB8AC3E}">
        <p14:creationId xmlns:p14="http://schemas.microsoft.com/office/powerpoint/2010/main" val="17213789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Repatriation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99B53C02-9EC0-4073-B1BB-DFC449109EE7}"/>
              </a:ext>
            </a:extLst>
          </p:cNvPr>
          <p:cNvSpPr txBox="1">
            <a:spLocks/>
          </p:cNvSpPr>
          <p:nvPr/>
        </p:nvSpPr>
        <p:spPr>
          <a:xfrm>
            <a:off x="1459919" y="1665983"/>
            <a:ext cx="9206867" cy="4440079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451" dirty="0">
                <a:cs typeface="Times New Roman"/>
              </a:rPr>
              <a:t>The IA may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Repatriate to the home country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Be redeployed to another country</a:t>
            </a:r>
          </a:p>
          <a:p>
            <a:pPr lvl="1">
              <a:lnSpc>
                <a:spcPct val="150000"/>
              </a:lnSpc>
            </a:pPr>
            <a:r>
              <a:rPr lang="en-GB" sz="1451" dirty="0">
                <a:cs typeface="Times New Roman"/>
              </a:rPr>
              <a:t>Become localised in the host country</a:t>
            </a:r>
          </a:p>
          <a:p>
            <a:pPr>
              <a:lnSpc>
                <a:spcPct val="150000"/>
              </a:lnSpc>
            </a:pPr>
            <a:r>
              <a:rPr lang="en-GB" sz="1451" dirty="0">
                <a:cs typeface="Times New Roman"/>
              </a:rPr>
              <a:t>The returning expatriates represent a potentially invaluable knowledge, possessing first-hand insight into the realities of doing business in the host environment</a:t>
            </a:r>
          </a:p>
          <a:p>
            <a:pPr>
              <a:lnSpc>
                <a:spcPct val="150000"/>
              </a:lnSpc>
            </a:pPr>
            <a:r>
              <a:rPr lang="en-GB" sz="1451" dirty="0">
                <a:cs typeface="Times New Roman"/>
              </a:rPr>
              <a:t>Any definition of expatriate failure should include under-performance and failed repatriation</a:t>
            </a:r>
          </a:p>
          <a:p>
            <a:pPr>
              <a:lnSpc>
                <a:spcPct val="150000"/>
              </a:lnSpc>
            </a:pPr>
            <a:r>
              <a:rPr lang="en-GB" sz="1451" dirty="0">
                <a:cs typeface="Times New Roman"/>
              </a:rPr>
              <a:t>Failure can be traumatic for the expatriate and his/her family and might impact on his/her future performance</a:t>
            </a:r>
          </a:p>
          <a:p>
            <a:pPr>
              <a:lnSpc>
                <a:spcPct val="150000"/>
              </a:lnSpc>
            </a:pPr>
            <a:r>
              <a:rPr lang="en-GB" sz="1451" dirty="0">
                <a:cs typeface="Times New Roman"/>
              </a:rPr>
              <a:t>The move ‘back home’ can be more difficult than the original move abroad</a:t>
            </a:r>
          </a:p>
          <a:p>
            <a:pPr>
              <a:lnSpc>
                <a:spcPct val="150000"/>
              </a:lnSpc>
            </a:pPr>
            <a:r>
              <a:rPr lang="en-GB" sz="1451" dirty="0">
                <a:cs typeface="Times New Roman"/>
              </a:rPr>
              <a:t>The IAs should stay with the organisation long enough to share their experiences</a:t>
            </a:r>
          </a:p>
          <a:p>
            <a:pPr lvl="1">
              <a:lnSpc>
                <a:spcPct val="150000"/>
              </a:lnSpc>
            </a:pPr>
            <a:endParaRPr lang="en-GB" sz="1451" dirty="0">
              <a:cs typeface="Times New Roman"/>
            </a:endParaRPr>
          </a:p>
          <a:p>
            <a:pPr lvl="1">
              <a:lnSpc>
                <a:spcPct val="150000"/>
              </a:lnSpc>
            </a:pPr>
            <a:endParaRPr lang="en-GB" sz="1451" dirty="0"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51" dirty="0"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2C176C-0ACE-4776-A39C-B3D184AD377E}"/>
              </a:ext>
            </a:extLst>
          </p:cNvPr>
          <p:cNvSpPr/>
          <p:nvPr/>
        </p:nvSpPr>
        <p:spPr>
          <a:xfrm>
            <a:off x="6422485" y="6200152"/>
            <a:ext cx="3250584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2015; </a:t>
            </a:r>
            <a:r>
              <a:rPr lang="en-GB" sz="1451" dirty="0" err="1"/>
              <a:t>Dumetz</a:t>
            </a:r>
            <a:r>
              <a:rPr lang="en-GB" sz="1451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13334422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Repatriation - Re-entry Curve</a:t>
            </a:r>
          </a:p>
        </p:txBody>
      </p:sp>
      <p:pic>
        <p:nvPicPr>
          <p:cNvPr id="5" name="Picture 4" descr="wshape1">
            <a:extLst>
              <a:ext uri="{FF2B5EF4-FFF2-40B4-BE49-F238E27FC236}">
                <a16:creationId xmlns:a16="http://schemas.microsoft.com/office/drawing/2014/main" id="{6A4F19AF-6317-4D20-A179-8190FB820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576268" y="1796577"/>
            <a:ext cx="8959923" cy="4098390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1379701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Repatriation – Challenges on Re-entry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8D7B8BC3-B309-4599-9FF4-3639AD853935}"/>
              </a:ext>
            </a:extLst>
          </p:cNvPr>
          <p:cNvSpPr txBox="1">
            <a:spLocks/>
          </p:cNvSpPr>
          <p:nvPr/>
        </p:nvSpPr>
        <p:spPr>
          <a:xfrm>
            <a:off x="1459919" y="1796577"/>
            <a:ext cx="9206867" cy="430948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Firms often fail to use the experience or knowledge gained internationally and most likely do not consider the career implications of this experience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The repatriate is reassigned to a position similar to the one he or she left two or three years before while their colleagues may have been promoted</a:t>
            </a:r>
          </a:p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Repatriates often find it difficult to relate the value of their global experience to managers with a domestic focus</a:t>
            </a: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63B07A-4B2C-466A-82A7-028C4204F7B9}"/>
              </a:ext>
            </a:extLst>
          </p:cNvPr>
          <p:cNvSpPr/>
          <p:nvPr/>
        </p:nvSpPr>
        <p:spPr>
          <a:xfrm>
            <a:off x="8656843" y="5884446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20824325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Organisational Support for Repatriates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63B07A-4B2C-466A-82A7-028C4204F7B9}"/>
              </a:ext>
            </a:extLst>
          </p:cNvPr>
          <p:cNvSpPr/>
          <p:nvPr/>
        </p:nvSpPr>
        <p:spPr>
          <a:xfrm>
            <a:off x="1841698" y="5730946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C483CAC-6FD7-4745-8418-DF3C3E03D389}"/>
              </a:ext>
            </a:extLst>
          </p:cNvPr>
          <p:cNvGraphicFramePr/>
          <p:nvPr/>
        </p:nvGraphicFramePr>
        <p:xfrm>
          <a:off x="1595393" y="1663052"/>
          <a:ext cx="8731404" cy="4374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57444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The Repatriation Blues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8D7B8BC3-B309-4599-9FF4-3639AD853935}"/>
              </a:ext>
            </a:extLst>
          </p:cNvPr>
          <p:cNvSpPr txBox="1">
            <a:spLocks/>
          </p:cNvSpPr>
          <p:nvPr/>
        </p:nvSpPr>
        <p:spPr>
          <a:xfrm>
            <a:off x="1459919" y="1796577"/>
            <a:ext cx="9206867" cy="391557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Upon your return from expatriation, did you encounter difficulties in … ?</a:t>
            </a: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</p:txBody>
      </p:sp>
      <p:pic>
        <p:nvPicPr>
          <p:cNvPr id="5" name="Espace réservé du contenu 3" descr="Fig 12.4 Repatriation blues.jpg">
            <a:extLst>
              <a:ext uri="{FF2B5EF4-FFF2-40B4-BE49-F238E27FC236}">
                <a16:creationId xmlns:a16="http://schemas.microsoft.com/office/drawing/2014/main" id="{D22D2995-1663-4663-9369-C1F66E74074A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 t="-16707" b="-16707"/>
          <a:stretch>
            <a:fillRect/>
          </a:stretch>
        </p:blipFill>
        <p:spPr>
          <a:xfrm>
            <a:off x="1595394" y="2123062"/>
            <a:ext cx="9071392" cy="361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1990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Life After Expatriation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8D7B8BC3-B309-4599-9FF4-3639AD853935}"/>
              </a:ext>
            </a:extLst>
          </p:cNvPr>
          <p:cNvSpPr txBox="1">
            <a:spLocks/>
          </p:cNvSpPr>
          <p:nvPr/>
        </p:nvSpPr>
        <p:spPr>
          <a:xfrm>
            <a:off x="1459919" y="1796577"/>
            <a:ext cx="9206867" cy="391557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32" dirty="0">
                <a:cs typeface="Times New Roman"/>
              </a:rPr>
              <a:t>In the end, did you … ?</a:t>
            </a: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 lvl="1">
              <a:lnSpc>
                <a:spcPct val="150000"/>
              </a:lnSpc>
            </a:pPr>
            <a:endParaRPr lang="en-GB" sz="1632" dirty="0"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632" dirty="0">
              <a:cs typeface="Times New Roman"/>
            </a:endParaRPr>
          </a:p>
        </p:txBody>
      </p:sp>
      <p:pic>
        <p:nvPicPr>
          <p:cNvPr id="6" name="Espace réservé du contenu 3" descr="Fig 12.5 Life after repatriation.jpg">
            <a:extLst>
              <a:ext uri="{FF2B5EF4-FFF2-40B4-BE49-F238E27FC236}">
                <a16:creationId xmlns:a16="http://schemas.microsoft.com/office/drawing/2014/main" id="{83299578-0FF7-40E4-9202-4D0E7B0E58D9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95394" y="2384249"/>
            <a:ext cx="9071392" cy="359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5963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Summary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EC136552-AF97-4625-B9E6-2BF091B4414E}"/>
              </a:ext>
            </a:extLst>
          </p:cNvPr>
          <p:cNvSpPr txBox="1">
            <a:spLocks/>
          </p:cNvSpPr>
          <p:nvPr/>
        </p:nvSpPr>
        <p:spPr>
          <a:xfrm>
            <a:off x="1563777" y="1796577"/>
            <a:ext cx="9064447" cy="4110533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1632" dirty="0"/>
              <a:t>We have</a:t>
            </a:r>
          </a:p>
          <a:p>
            <a:pPr>
              <a:lnSpc>
                <a:spcPct val="150000"/>
              </a:lnSpc>
            </a:pPr>
            <a:r>
              <a:rPr lang="en-GB" sz="1632" dirty="0"/>
              <a:t>discussed the recruitment and selection processes in international HRM </a:t>
            </a:r>
          </a:p>
          <a:p>
            <a:pPr>
              <a:lnSpc>
                <a:spcPct val="150000"/>
              </a:lnSpc>
            </a:pPr>
            <a:r>
              <a:rPr lang="en-GB" sz="1632" dirty="0"/>
              <a:t>identified the international staffing philosophies for MNCs i.e. </a:t>
            </a:r>
            <a:r>
              <a:rPr lang="en-GB" sz="1632" dirty="0" err="1"/>
              <a:t>ethno</a:t>
            </a:r>
            <a:r>
              <a:rPr lang="en-GB" sz="1632" dirty="0"/>
              <a:t>, poly, geo, </a:t>
            </a:r>
            <a:r>
              <a:rPr lang="en-GB" sz="1632" dirty="0" err="1"/>
              <a:t>regiocentrics</a:t>
            </a:r>
            <a:endParaRPr lang="en-GB" sz="1632" dirty="0"/>
          </a:p>
          <a:p>
            <a:pPr>
              <a:lnSpc>
                <a:spcPct val="150000"/>
              </a:lnSpc>
            </a:pPr>
            <a:r>
              <a:rPr lang="en-GB" sz="1632" dirty="0"/>
              <a:t>explored the concept of expatriate and repatriate</a:t>
            </a:r>
          </a:p>
        </p:txBody>
      </p:sp>
    </p:spTree>
    <p:extLst>
      <p:ext uri="{BB962C8B-B14F-4D97-AF65-F5344CB8AC3E}">
        <p14:creationId xmlns:p14="http://schemas.microsoft.com/office/powerpoint/2010/main" val="19816479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683593-AFAF-46AA-9A21-D75E41E896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24519" y="1796689"/>
            <a:ext cx="9242265" cy="3852406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hu-HU" sz="1451" dirty="0"/>
              <a:t>Black, J. and Mendenhall, M. (1991). </a:t>
            </a:r>
            <a:r>
              <a:rPr lang="en-US" sz="1451" dirty="0"/>
              <a:t>The U-Curve Adjustment Hypothesis Revisited: A Review and Theoretical Framework</a:t>
            </a:r>
            <a:r>
              <a:rPr lang="hu-HU" sz="1451" dirty="0"/>
              <a:t>, </a:t>
            </a:r>
            <a:r>
              <a:rPr lang="en-US" sz="1451" i="1" dirty="0"/>
              <a:t>Journal of International Business Studies, 22</a:t>
            </a:r>
            <a:r>
              <a:rPr lang="hu-HU" sz="1451" dirty="0"/>
              <a:t>(</a:t>
            </a:r>
            <a:r>
              <a:rPr lang="en-US" sz="1451" dirty="0"/>
              <a:t>2</a:t>
            </a:r>
            <a:r>
              <a:rPr lang="hu-HU" sz="1451" dirty="0"/>
              <a:t>),</a:t>
            </a:r>
            <a:r>
              <a:rPr lang="en-US" sz="1451" dirty="0"/>
              <a:t> 225- 247</a:t>
            </a:r>
          </a:p>
          <a:p>
            <a:pPr algn="just">
              <a:lnSpc>
                <a:spcPct val="150000"/>
              </a:lnSpc>
            </a:pPr>
            <a:r>
              <a:rPr lang="en-GB" sz="1451" dirty="0" err="1"/>
              <a:t>Dumetz</a:t>
            </a:r>
            <a:r>
              <a:rPr lang="en-GB" sz="1451" dirty="0"/>
              <a:t>, J., </a:t>
            </a:r>
            <a:r>
              <a:rPr lang="en-GB" sz="1451" dirty="0" err="1"/>
              <a:t>Saginova</a:t>
            </a:r>
            <a:r>
              <a:rPr lang="en-GB" sz="1451" dirty="0"/>
              <a:t>, O., </a:t>
            </a:r>
            <a:r>
              <a:rPr lang="en-GB" sz="1451" dirty="0" err="1"/>
              <a:t>Woolliams</a:t>
            </a:r>
            <a:r>
              <a:rPr lang="en-GB" sz="1451" dirty="0"/>
              <a:t>, P., Foster, D., Belbin, R. M., Trompenaars, F., and Hampden-Turner, C. (2012). Cross-cultural management textbook: Lessons from the world leading experts in cross-cultural management. </a:t>
            </a:r>
            <a:endParaRPr lang="hu-HU" sz="1451" dirty="0"/>
          </a:p>
          <a:p>
            <a:pPr algn="just">
              <a:lnSpc>
                <a:spcPct val="150000"/>
              </a:lnSpc>
            </a:pPr>
            <a:r>
              <a:rPr lang="en-GB" sz="1451" dirty="0"/>
              <a:t>French, R., 2015. </a:t>
            </a:r>
            <a:r>
              <a:rPr lang="en-GB" sz="1451" i="1" dirty="0"/>
              <a:t>Cross-cultural management in work organisations</a:t>
            </a:r>
            <a:r>
              <a:rPr lang="en-GB" sz="1451" dirty="0"/>
              <a:t>. Kogan Page Publishers.</a:t>
            </a:r>
          </a:p>
          <a:p>
            <a:pPr algn="just">
              <a:lnSpc>
                <a:spcPct val="150000"/>
              </a:lnSpc>
            </a:pPr>
            <a:r>
              <a:rPr lang="en-GB" sz="1451" dirty="0" err="1"/>
              <a:t>Tarique</a:t>
            </a:r>
            <a:r>
              <a:rPr lang="en-GB" sz="1451" dirty="0"/>
              <a:t>, I, Briscoe, DR, &amp; Schuler, RS (2015), International Human Resource Management : Policies and Practices for Multinational Enterprises, Routledge, London. </a:t>
            </a:r>
          </a:p>
          <a:p>
            <a:pPr algn="just">
              <a:lnSpc>
                <a:spcPct val="150000"/>
              </a:lnSpc>
            </a:pPr>
            <a:r>
              <a:rPr lang="en-GB" sz="1451" dirty="0"/>
              <a:t>Zimmermann, A., and Sparrow, P. (2007). Mutual adjustment processes in international teams: lessons for the study of expatriation. </a:t>
            </a:r>
            <a:r>
              <a:rPr lang="en-GB" sz="1451" i="1" dirty="0"/>
              <a:t>International Studies of Management and Organization</a:t>
            </a:r>
            <a:r>
              <a:rPr lang="en-GB" sz="1451" dirty="0"/>
              <a:t>, </a:t>
            </a:r>
            <a:r>
              <a:rPr lang="en-GB" sz="1451" i="1" dirty="0"/>
              <a:t>37</a:t>
            </a:r>
            <a:r>
              <a:rPr lang="en-GB" sz="1451" dirty="0"/>
              <a:t>(3), 65-88.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322231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2287</Words>
  <Application>Microsoft Macintosh PowerPoint</Application>
  <PresentationFormat>Widescreen</PresentationFormat>
  <Paragraphs>308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Arial MT Lt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Pepple, Dennis G. (Dr.)</dc:creator>
  <cp:lastModifiedBy>Ejike Udeogu</cp:lastModifiedBy>
  <cp:revision>3</cp:revision>
  <dcterms:created xsi:type="dcterms:W3CDTF">2022-05-18T16:45:33Z</dcterms:created>
  <dcterms:modified xsi:type="dcterms:W3CDTF">2025-09-30T12:27:22Z</dcterms:modified>
</cp:coreProperties>
</file>