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886" r:id="rId1"/>
  </p:sldMasterIdLst>
  <p:notesMasterIdLst>
    <p:notesMasterId r:id="rId17"/>
  </p:notesMasterIdLst>
  <p:sldIdLst>
    <p:sldId id="256" r:id="rId2"/>
    <p:sldId id="272" r:id="rId3"/>
    <p:sldId id="273" r:id="rId4"/>
    <p:sldId id="274" r:id="rId5"/>
    <p:sldId id="261" r:id="rId6"/>
    <p:sldId id="262" r:id="rId7"/>
    <p:sldId id="260" r:id="rId8"/>
    <p:sldId id="264" r:id="rId9"/>
    <p:sldId id="265" r:id="rId10"/>
    <p:sldId id="266" r:id="rId11"/>
    <p:sldId id="267" r:id="rId12"/>
    <p:sldId id="268" r:id="rId13"/>
    <p:sldId id="269" r:id="rId14"/>
    <p:sldId id="270" r:id="rId15"/>
    <p:sldId id="271" r:id="rId16"/>
  </p:sldIdLst>
  <p:sldSz cx="14630400" cy="8229600"/>
  <p:notesSz cx="8229600" cy="14630400"/>
  <p:embeddedFontLst>
    <p:embeddedFont>
      <p:font typeface="DM Sans Semi Bold" panose="020B0604020202020204" charset="0"/>
      <p:regular r:id="rId18"/>
    </p:embeddedFont>
    <p:embeddedFont>
      <p:font typeface="Inter Medium" panose="020B0604020202020204" charset="0"/>
      <p:regular r:id="rId19"/>
    </p:embeddedFont>
    <p:embeddedFont>
      <p:font typeface="Montserrat Bold" panose="020B0604020202020204" charset="0"/>
      <p:bold r:id="rId20"/>
    </p:embeddedFont>
    <p:embeddedFont>
      <p:font typeface="Poppins" panose="00000500000000000000" pitchFamily="2" charset="0"/>
      <p:regular r:id="rId21"/>
      <p:bold r:id="rId22"/>
      <p:italic r:id="rId23"/>
      <p:boldItalic r:id="rId24"/>
    </p:embeddedFont>
    <p:embeddedFont>
      <p:font typeface="Poppins Bold" panose="00000800000000000000" charset="0"/>
      <p:bold r:id="rId2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36775"/>
    <a:srgbClr val="E4BCB2"/>
    <a:srgbClr val="D5958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9F364A-D40E-4E3A-BFA4-FB3766688FF8}" v="50" dt="2026-03-22T19:52:12.7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53009" autoAdjust="0"/>
  </p:normalViewPr>
  <p:slideViewPr>
    <p:cSldViewPr snapToGrid="0" snapToObjects="1">
      <p:cViewPr varScale="1">
        <p:scale>
          <a:sx n="36" d="100"/>
          <a:sy n="36" d="100"/>
        </p:scale>
        <p:origin x="2174" y="72"/>
      </p:cViewPr>
      <p:guideLst/>
    </p:cSldViewPr>
  </p:slideViewPr>
  <p:notesTextViewPr>
    <p:cViewPr>
      <p:scale>
        <a:sx n="125" d="100"/>
        <a:sy n="12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2.fntdata"/><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mran Ali" userId="89bd98f92ccedc6b" providerId="LiveId" clId="{1EC06CCD-2ED8-4544-90C9-C9C2D422BCF4}"/>
    <pc:docChg chg="modSld">
      <pc:chgData name="Kamran Ali" userId="89bd98f92ccedc6b" providerId="LiveId" clId="{1EC06CCD-2ED8-4544-90C9-C9C2D422BCF4}" dt="2026-03-22T19:52:12.722" v="1409"/>
      <pc:docMkLst>
        <pc:docMk/>
      </pc:docMkLst>
      <pc:sldChg chg="addSp delSp modSp mod modTransition modAnim modNotesTx">
        <pc:chgData name="Kamran Ali" userId="89bd98f92ccedc6b" providerId="LiveId" clId="{1EC06CCD-2ED8-4544-90C9-C9C2D422BCF4}" dt="2026-03-21T22:54:02.896" v="481" actId="20577"/>
        <pc:sldMkLst>
          <pc:docMk/>
          <pc:sldMk cId="0" sldId="256"/>
        </pc:sldMkLst>
        <pc:picChg chg="add mod">
          <ac:chgData name="Kamran Ali" userId="89bd98f92ccedc6b" providerId="LiveId" clId="{1EC06CCD-2ED8-4544-90C9-C9C2D422BCF4}" dt="2026-03-17T15:58:25.146" v="12"/>
          <ac:picMkLst>
            <pc:docMk/>
            <pc:sldMk cId="0" sldId="256"/>
            <ac:picMk id="72" creationId="{6BC30AAB-625F-F336-3D82-BFA6DCD374CD}"/>
          </ac:picMkLst>
        </pc:picChg>
      </pc:sldChg>
      <pc:sldChg chg="addSp modSp modNotesTx">
        <pc:chgData name="Kamran Ali" userId="89bd98f92ccedc6b" providerId="LiveId" clId="{1EC06CCD-2ED8-4544-90C9-C9C2D422BCF4}" dt="2026-03-21T23:00:46.666" v="1388" actId="20577"/>
        <pc:sldMkLst>
          <pc:docMk/>
          <pc:sldMk cId="0" sldId="260"/>
        </pc:sldMkLst>
        <pc:picChg chg="add mod">
          <ac:chgData name="Kamran Ali" userId="89bd98f92ccedc6b" providerId="LiveId" clId="{1EC06CCD-2ED8-4544-90C9-C9C2D422BCF4}" dt="2026-03-18T17:42:53.107" v="18"/>
          <ac:picMkLst>
            <pc:docMk/>
            <pc:sldMk cId="0" sldId="260"/>
            <ac:picMk id="18" creationId="{43537F58-6DD1-8C09-0737-08603D27CE30}"/>
          </ac:picMkLst>
        </pc:picChg>
      </pc:sldChg>
      <pc:sldChg chg="addSp delSp modSp mod modTransition modAnim modNotesTx">
        <pc:chgData name="Kamran Ali" userId="89bd98f92ccedc6b" providerId="LiveId" clId="{1EC06CCD-2ED8-4544-90C9-C9C2D422BCF4}" dt="2026-03-22T13:25:35.301" v="1394"/>
        <pc:sldMkLst>
          <pc:docMk/>
          <pc:sldMk cId="0" sldId="261"/>
        </pc:sldMkLst>
        <pc:picChg chg="add del mod ord">
          <ac:chgData name="Kamran Ali" userId="89bd98f92ccedc6b" providerId="LiveId" clId="{1EC06CCD-2ED8-4544-90C9-C9C2D422BCF4}" dt="2026-03-22T13:25:35.301" v="1394"/>
          <ac:picMkLst>
            <pc:docMk/>
            <pc:sldMk cId="0" sldId="261"/>
            <ac:picMk id="48" creationId="{5A88B8B9-1662-E29A-2565-F6F4F31025D4}"/>
          </ac:picMkLst>
        </pc:picChg>
        <pc:picChg chg="add mod">
          <ac:chgData name="Kamran Ali" userId="89bd98f92ccedc6b" providerId="LiveId" clId="{1EC06CCD-2ED8-4544-90C9-C9C2D422BCF4}" dt="2026-03-22T13:25:35.301" v="1394"/>
          <ac:picMkLst>
            <pc:docMk/>
            <pc:sldMk cId="0" sldId="261"/>
            <ac:picMk id="49" creationId="{2164C83E-D817-697F-052E-E742F8A61B57}"/>
          </ac:picMkLst>
        </pc:picChg>
        <pc:picChg chg="add del mod">
          <ac:chgData name="Kamran Ali" userId="89bd98f92ccedc6b" providerId="LiveId" clId="{1EC06CCD-2ED8-4544-90C9-C9C2D422BCF4}" dt="2026-03-22T13:24:18.729" v="1393"/>
          <ac:picMkLst>
            <pc:docMk/>
            <pc:sldMk cId="0" sldId="261"/>
            <ac:picMk id="52" creationId="{891125AD-0813-227A-8B4C-D2758D571867}"/>
          </ac:picMkLst>
        </pc:picChg>
      </pc:sldChg>
      <pc:sldChg chg="addSp modSp modNotesTx">
        <pc:chgData name="Kamran Ali" userId="89bd98f92ccedc6b" providerId="LiveId" clId="{1EC06CCD-2ED8-4544-90C9-C9C2D422BCF4}" dt="2026-03-21T22:56:00.845" v="1221" actId="20577"/>
        <pc:sldMkLst>
          <pc:docMk/>
          <pc:sldMk cId="0" sldId="262"/>
        </pc:sldMkLst>
        <pc:picChg chg="add mod">
          <ac:chgData name="Kamran Ali" userId="89bd98f92ccedc6b" providerId="LiveId" clId="{1EC06CCD-2ED8-4544-90C9-C9C2D422BCF4}" dt="2026-03-18T12:25:38.836" v="17"/>
          <ac:picMkLst>
            <pc:docMk/>
            <pc:sldMk cId="0" sldId="262"/>
            <ac:picMk id="44" creationId="{1F23B104-01AD-5963-AFEF-C9836746384B}"/>
          </ac:picMkLst>
        </pc:picChg>
      </pc:sldChg>
      <pc:sldChg chg="addSp delSp modSp mod modTransition modAnim modNotesTx">
        <pc:chgData name="Kamran Ali" userId="89bd98f92ccedc6b" providerId="LiveId" clId="{1EC06CCD-2ED8-4544-90C9-C9C2D422BCF4}" dt="2026-03-22T19:40:14.740" v="1397"/>
        <pc:sldMkLst>
          <pc:docMk/>
          <pc:sldMk cId="0" sldId="264"/>
        </pc:sldMkLst>
        <pc:picChg chg="add del mod">
          <ac:chgData name="Kamran Ali" userId="89bd98f92ccedc6b" providerId="LiveId" clId="{1EC06CCD-2ED8-4544-90C9-C9C2D422BCF4}" dt="2026-03-22T19:39:11.862" v="1396"/>
          <ac:picMkLst>
            <pc:docMk/>
            <pc:sldMk cId="0" sldId="264"/>
            <ac:picMk id="12" creationId="{43753CA5-D802-AE77-4DE6-FF5FAAD77D69}"/>
          </ac:picMkLst>
        </pc:picChg>
        <pc:picChg chg="add del mod ord">
          <ac:chgData name="Kamran Ali" userId="89bd98f92ccedc6b" providerId="LiveId" clId="{1EC06CCD-2ED8-4544-90C9-C9C2D422BCF4}" dt="2026-03-22T19:40:14.740" v="1397"/>
          <ac:picMkLst>
            <pc:docMk/>
            <pc:sldMk cId="0" sldId="264"/>
            <ac:picMk id="45" creationId="{30A9AA86-308C-C101-ACD5-5807CFEA12B8}"/>
          </ac:picMkLst>
        </pc:picChg>
        <pc:picChg chg="add mod">
          <ac:chgData name="Kamran Ali" userId="89bd98f92ccedc6b" providerId="LiveId" clId="{1EC06CCD-2ED8-4544-90C9-C9C2D422BCF4}" dt="2026-03-22T19:40:14.740" v="1397"/>
          <ac:picMkLst>
            <pc:docMk/>
            <pc:sldMk cId="0" sldId="264"/>
            <ac:picMk id="46" creationId="{AAB89E23-1DF7-374D-5C56-63CBCFE83674}"/>
          </ac:picMkLst>
        </pc:picChg>
      </pc:sldChg>
      <pc:sldChg chg="addSp delSp modSp mod modTransition modAnim modNotesTx">
        <pc:chgData name="Kamran Ali" userId="89bd98f92ccedc6b" providerId="LiveId" clId="{1EC06CCD-2ED8-4544-90C9-C9C2D422BCF4}" dt="2026-03-22T19:52:12.722" v="1409"/>
        <pc:sldMkLst>
          <pc:docMk/>
          <pc:sldMk cId="0" sldId="265"/>
        </pc:sldMkLst>
        <pc:picChg chg="add del mod">
          <ac:chgData name="Kamran Ali" userId="89bd98f92ccedc6b" providerId="LiveId" clId="{1EC06CCD-2ED8-4544-90C9-C9C2D422BCF4}" dt="2026-03-22T19:46:15.301" v="1399"/>
          <ac:picMkLst>
            <pc:docMk/>
            <pc:sldMk cId="0" sldId="265"/>
            <ac:picMk id="26" creationId="{B3C7CB25-40B9-B5FF-C9A5-1B53E94340BC}"/>
          </ac:picMkLst>
        </pc:picChg>
        <pc:picChg chg="add del mod ord">
          <ac:chgData name="Kamran Ali" userId="89bd98f92ccedc6b" providerId="LiveId" clId="{1EC06CCD-2ED8-4544-90C9-C9C2D422BCF4}" dt="2026-03-22T19:46:25.731" v="1400"/>
          <ac:picMkLst>
            <pc:docMk/>
            <pc:sldMk cId="0" sldId="265"/>
            <ac:picMk id="44" creationId="{D7053468-02AD-0E75-1CBC-32862902AB72}"/>
          </ac:picMkLst>
        </pc:picChg>
        <pc:picChg chg="add del mod">
          <ac:chgData name="Kamran Ali" userId="89bd98f92ccedc6b" providerId="LiveId" clId="{1EC06CCD-2ED8-4544-90C9-C9C2D422BCF4}" dt="2026-03-22T19:47:30.609" v="1402"/>
          <ac:picMkLst>
            <pc:docMk/>
            <pc:sldMk cId="0" sldId="265"/>
            <ac:picMk id="45" creationId="{4FDBE01C-FD26-05BD-E999-3F3F3E187083}"/>
          </ac:picMkLst>
        </pc:picChg>
        <pc:picChg chg="add del mod ord">
          <ac:chgData name="Kamran Ali" userId="89bd98f92ccedc6b" providerId="LiveId" clId="{1EC06CCD-2ED8-4544-90C9-C9C2D422BCF4}" dt="2026-03-22T19:48:32.315" v="1403"/>
          <ac:picMkLst>
            <pc:docMk/>
            <pc:sldMk cId="0" sldId="265"/>
            <ac:picMk id="48" creationId="{0D94729B-B414-950B-B710-19D96DF1EEAA}"/>
          </ac:picMkLst>
        </pc:picChg>
        <pc:picChg chg="add del mod">
          <ac:chgData name="Kamran Ali" userId="89bd98f92ccedc6b" providerId="LiveId" clId="{1EC06CCD-2ED8-4544-90C9-C9C2D422BCF4}" dt="2026-03-22T19:48:58.646" v="1405"/>
          <ac:picMkLst>
            <pc:docMk/>
            <pc:sldMk cId="0" sldId="265"/>
            <ac:picMk id="49" creationId="{D7D12F20-D110-6E44-F11A-C762E8E156B8}"/>
          </ac:picMkLst>
        </pc:picChg>
        <pc:picChg chg="add del mod ord">
          <ac:chgData name="Kamran Ali" userId="89bd98f92ccedc6b" providerId="LiveId" clId="{1EC06CCD-2ED8-4544-90C9-C9C2D422BCF4}" dt="2026-03-22T19:49:58.277" v="1406"/>
          <ac:picMkLst>
            <pc:docMk/>
            <pc:sldMk cId="0" sldId="265"/>
            <ac:picMk id="52" creationId="{77A2F474-7D2A-E5BC-D187-EAD58E777A49}"/>
          </ac:picMkLst>
        </pc:picChg>
        <pc:picChg chg="add del mod">
          <ac:chgData name="Kamran Ali" userId="89bd98f92ccedc6b" providerId="LiveId" clId="{1EC06CCD-2ED8-4544-90C9-C9C2D422BCF4}" dt="2026-03-22T19:51:23.875" v="1408"/>
          <ac:picMkLst>
            <pc:docMk/>
            <pc:sldMk cId="0" sldId="265"/>
            <ac:picMk id="53" creationId="{681968E3-AD6C-E943-BF7F-7E3CEDB1EBDC}"/>
          </ac:picMkLst>
        </pc:picChg>
        <pc:picChg chg="add del mod ord">
          <ac:chgData name="Kamran Ali" userId="89bd98f92ccedc6b" providerId="LiveId" clId="{1EC06CCD-2ED8-4544-90C9-C9C2D422BCF4}" dt="2026-03-22T19:52:12.722" v="1409"/>
          <ac:picMkLst>
            <pc:docMk/>
            <pc:sldMk cId="0" sldId="265"/>
            <ac:picMk id="56" creationId="{5A1BD4BD-37FF-AB96-AF75-E8BB008B0173}"/>
          </ac:picMkLst>
        </pc:picChg>
        <pc:picChg chg="add mod">
          <ac:chgData name="Kamran Ali" userId="89bd98f92ccedc6b" providerId="LiveId" clId="{1EC06CCD-2ED8-4544-90C9-C9C2D422BCF4}" dt="2026-03-22T19:52:12.722" v="1409"/>
          <ac:picMkLst>
            <pc:docMk/>
            <pc:sldMk cId="0" sldId="265"/>
            <ac:picMk id="57" creationId="{45F57E4B-8CDF-C3DF-23EE-2BC34FF8BDE5}"/>
          </ac:picMkLst>
        </pc:picChg>
      </pc:sldChg>
      <pc:sldChg chg="addSp delSp modSp mod modTransition modAnim modNotesTx">
        <pc:chgData name="Kamran Ali" userId="89bd98f92ccedc6b" providerId="LiveId" clId="{1EC06CCD-2ED8-4544-90C9-C9C2D422BCF4}" dt="2026-03-21T22:57:42.952" v="1382" actId="20577"/>
        <pc:sldMkLst>
          <pc:docMk/>
          <pc:sldMk cId="1789820875" sldId="266"/>
        </pc:sldMkLst>
        <pc:picChg chg="add mod">
          <ac:chgData name="Kamran Ali" userId="89bd98f92ccedc6b" providerId="LiveId" clId="{1EC06CCD-2ED8-4544-90C9-C9C2D422BCF4}" dt="2026-03-19T20:01:49.865" v="30"/>
          <ac:picMkLst>
            <pc:docMk/>
            <pc:sldMk cId="1789820875" sldId="266"/>
            <ac:picMk id="60" creationId="{9C2B239A-EDA6-C566-42A6-83B03E96E497}"/>
          </ac:picMkLst>
        </pc:picChg>
      </pc:sldChg>
      <pc:sldChg chg="addSp modSp modNotesTx">
        <pc:chgData name="Kamran Ali" userId="89bd98f92ccedc6b" providerId="LiveId" clId="{1EC06CCD-2ED8-4544-90C9-C9C2D422BCF4}" dt="2026-03-21T22:58:17.620" v="1383" actId="20577"/>
        <pc:sldMkLst>
          <pc:docMk/>
          <pc:sldMk cId="1321210869" sldId="267"/>
        </pc:sldMkLst>
        <pc:picChg chg="add mod">
          <ac:chgData name="Kamran Ali" userId="89bd98f92ccedc6b" providerId="LiveId" clId="{1EC06CCD-2ED8-4544-90C9-C9C2D422BCF4}" dt="2026-03-19T20:12:07.977" v="31"/>
          <ac:picMkLst>
            <pc:docMk/>
            <pc:sldMk cId="1321210869" sldId="267"/>
            <ac:picMk id="45" creationId="{6838C241-D081-319D-AA57-5708CB8A464D}"/>
          </ac:picMkLst>
        </pc:picChg>
      </pc:sldChg>
      <pc:sldChg chg="addSp delSp modSp mod modTransition modAnim modNotesTx">
        <pc:chgData name="Kamran Ali" userId="89bd98f92ccedc6b" providerId="LiveId" clId="{1EC06CCD-2ED8-4544-90C9-C9C2D422BCF4}" dt="2026-03-21T23:00:21.352" v="1386" actId="20577"/>
        <pc:sldMkLst>
          <pc:docMk/>
          <pc:sldMk cId="983924071" sldId="268"/>
        </pc:sldMkLst>
        <pc:picChg chg="add mod">
          <ac:chgData name="Kamran Ali" userId="89bd98f92ccedc6b" providerId="LiveId" clId="{1EC06CCD-2ED8-4544-90C9-C9C2D422BCF4}" dt="2026-03-20T02:12:04.362" v="38"/>
          <ac:picMkLst>
            <pc:docMk/>
            <pc:sldMk cId="983924071" sldId="268"/>
            <ac:picMk id="26" creationId="{052561CD-E7B8-13B1-3127-100966188811}"/>
          </ac:picMkLst>
        </pc:picChg>
      </pc:sldChg>
      <pc:sldChg chg="addSp modSp modNotesTx">
        <pc:chgData name="Kamran Ali" userId="89bd98f92ccedc6b" providerId="LiveId" clId="{1EC06CCD-2ED8-4544-90C9-C9C2D422BCF4}" dt="2026-03-21T22:58:36.356" v="1384" actId="20577"/>
        <pc:sldMkLst>
          <pc:docMk/>
          <pc:sldMk cId="2470921481" sldId="269"/>
        </pc:sldMkLst>
        <pc:picChg chg="add mod">
          <ac:chgData name="Kamran Ali" userId="89bd98f92ccedc6b" providerId="LiveId" clId="{1EC06CCD-2ED8-4544-90C9-C9C2D422BCF4}" dt="2026-03-20T02:18:02.057" v="39"/>
          <ac:picMkLst>
            <pc:docMk/>
            <pc:sldMk cId="2470921481" sldId="269"/>
            <ac:picMk id="42" creationId="{5E14940C-6662-17C3-963F-80AB18252C18}"/>
          </ac:picMkLst>
        </pc:picChg>
      </pc:sldChg>
      <pc:sldChg chg="addSp delSp modSp mod modTransition modAnim modNotesTx">
        <pc:chgData name="Kamran Ali" userId="89bd98f92ccedc6b" providerId="LiveId" clId="{1EC06CCD-2ED8-4544-90C9-C9C2D422BCF4}" dt="2026-03-21T22:58:53.987" v="1385" actId="20577"/>
        <pc:sldMkLst>
          <pc:docMk/>
          <pc:sldMk cId="3547494666" sldId="270"/>
        </pc:sldMkLst>
        <pc:picChg chg="add mod">
          <ac:chgData name="Kamran Ali" userId="89bd98f92ccedc6b" providerId="LiveId" clId="{1EC06CCD-2ED8-4544-90C9-C9C2D422BCF4}" dt="2026-03-20T23:19:48.715" v="43"/>
          <ac:picMkLst>
            <pc:docMk/>
            <pc:sldMk cId="3547494666" sldId="270"/>
            <ac:picMk id="15" creationId="{16BB83BB-3EA9-8791-BD46-3A6539B00668}"/>
          </ac:picMkLst>
        </pc:picChg>
      </pc:sldChg>
      <pc:sldChg chg="addSp delSp modSp mod modTransition modAnim modNotesTx">
        <pc:chgData name="Kamran Ali" userId="89bd98f92ccedc6b" providerId="LiveId" clId="{1EC06CCD-2ED8-4544-90C9-C9C2D422BCF4}" dt="2026-03-21T22:54:15.406" v="485" actId="20577"/>
        <pc:sldMkLst>
          <pc:docMk/>
          <pc:sldMk cId="0" sldId="272"/>
        </pc:sldMkLst>
        <pc:picChg chg="add mod">
          <ac:chgData name="Kamran Ali" userId="89bd98f92ccedc6b" providerId="LiveId" clId="{1EC06CCD-2ED8-4544-90C9-C9C2D422BCF4}" dt="2026-03-20T02:04:42.472" v="34"/>
          <ac:picMkLst>
            <pc:docMk/>
            <pc:sldMk cId="0" sldId="272"/>
            <ac:picMk id="37" creationId="{6402D4A4-D813-57AC-B2FC-548AAAB9A5FB}"/>
          </ac:picMkLst>
        </pc:picChg>
      </pc:sldChg>
      <pc:sldChg chg="addSp modSp modNotesTx">
        <pc:chgData name="Kamran Ali" userId="89bd98f92ccedc6b" providerId="LiveId" clId="{1EC06CCD-2ED8-4544-90C9-C9C2D422BCF4}" dt="2026-03-21T22:54:28.558" v="487" actId="20577"/>
        <pc:sldMkLst>
          <pc:docMk/>
          <pc:sldMk cId="0" sldId="273"/>
        </pc:sldMkLst>
        <pc:picChg chg="add mod">
          <ac:chgData name="Kamran Ali" userId="89bd98f92ccedc6b" providerId="LiveId" clId="{1EC06CCD-2ED8-4544-90C9-C9C2D422BCF4}" dt="2026-03-17T15:09:05.177" v="2"/>
          <ac:picMkLst>
            <pc:docMk/>
            <pc:sldMk cId="0" sldId="273"/>
            <ac:picMk id="28" creationId="{B784A0D8-DC16-EEEF-97AB-809792E92A1F}"/>
          </ac:picMkLst>
        </pc:picChg>
      </pc:sldChg>
      <pc:sldChg chg="addSp delSp modSp mod modTransition modAnim modNotesTx">
        <pc:chgData name="Kamran Ali" userId="89bd98f92ccedc6b" providerId="LiveId" clId="{1EC06CCD-2ED8-4544-90C9-C9C2D422BCF4}" dt="2026-03-22T13:11:27.904" v="1391"/>
        <pc:sldMkLst>
          <pc:docMk/>
          <pc:sldMk cId="0" sldId="274"/>
        </pc:sldMkLst>
        <pc:picChg chg="add del mod ord">
          <ac:chgData name="Kamran Ali" userId="89bd98f92ccedc6b" providerId="LiveId" clId="{1EC06CCD-2ED8-4544-90C9-C9C2D422BCF4}" dt="2026-03-22T13:11:27.904" v="1391"/>
          <ac:picMkLst>
            <pc:docMk/>
            <pc:sldMk cId="0" sldId="274"/>
            <ac:picMk id="29" creationId="{12FEC975-58BF-85D0-E24B-F7D02F8825F7}"/>
          </ac:picMkLst>
        </pc:picChg>
        <pc:picChg chg="add mod">
          <ac:chgData name="Kamran Ali" userId="89bd98f92ccedc6b" providerId="LiveId" clId="{1EC06CCD-2ED8-4544-90C9-C9C2D422BCF4}" dt="2026-03-22T13:11:27.904" v="1391"/>
          <ac:picMkLst>
            <pc:docMk/>
            <pc:sldMk cId="0" sldId="274"/>
            <ac:picMk id="30" creationId="{32FBC7C8-CF77-579C-F519-006803CC66D5}"/>
          </ac:picMkLst>
        </pc:picChg>
        <pc:picChg chg="add del mod">
          <ac:chgData name="Kamran Ali" userId="89bd98f92ccedc6b" providerId="LiveId" clId="{1EC06CCD-2ED8-4544-90C9-C9C2D422BCF4}" dt="2026-03-22T13:09:23.746" v="1390"/>
          <ac:picMkLst>
            <pc:docMk/>
            <pc:sldMk cId="0" sldId="274"/>
            <ac:picMk id="50" creationId="{97C72662-144C-A7B9-BCCD-ABFFE8973D4D}"/>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0B0576-EE8F-4CEE-99D5-5B35DB5EBE72}" type="doc">
      <dgm:prSet loTypeId="urn:microsoft.com/office/officeart/2005/8/layout/chevron2" loCatId="process" qsTypeId="urn:microsoft.com/office/officeart/2005/8/quickstyle/simple1" qsCatId="simple" csTypeId="urn:microsoft.com/office/officeart/2005/8/colors/colorful5" csCatId="colorful" phldr="1"/>
      <dgm:spPr/>
      <dgm:t>
        <a:bodyPr/>
        <a:lstStyle/>
        <a:p>
          <a:endParaRPr lang="en-GB"/>
        </a:p>
      </dgm:t>
    </dgm:pt>
    <dgm:pt modelId="{DAADA067-AA36-4EE4-BFE3-E94F4C2CF1BF}">
      <dgm:prSet phldrT="[Text]" phldr="0"/>
      <dgm:spPr/>
      <dgm:t>
        <a:bodyPr/>
        <a:lstStyle/>
        <a:p>
          <a:r>
            <a:rPr lang="en-US" dirty="0"/>
            <a:t>Written Action Plan</a:t>
          </a:r>
          <a:endParaRPr lang="en-GB" dirty="0"/>
        </a:p>
      </dgm:t>
    </dgm:pt>
    <dgm:pt modelId="{4FF042E0-C96E-4FE5-8313-9359B4EC5FBA}" type="parTrans" cxnId="{4DE3AE44-6440-4EF5-BD14-20F28A4D95E1}">
      <dgm:prSet/>
      <dgm:spPr/>
      <dgm:t>
        <a:bodyPr/>
        <a:lstStyle/>
        <a:p>
          <a:endParaRPr lang="en-GB"/>
        </a:p>
      </dgm:t>
    </dgm:pt>
    <dgm:pt modelId="{BC897D2B-C60E-407E-83D2-BB7A46456C3B}" type="sibTrans" cxnId="{4DE3AE44-6440-4EF5-BD14-20F28A4D95E1}">
      <dgm:prSet/>
      <dgm:spPr/>
      <dgm:t>
        <a:bodyPr/>
        <a:lstStyle/>
        <a:p>
          <a:endParaRPr lang="en-GB"/>
        </a:p>
      </dgm:t>
    </dgm:pt>
    <dgm:pt modelId="{CBA681E8-7896-47A0-84D4-6FA1663F3D0E}">
      <dgm:prSet phldrT="[Text]"/>
      <dgm:spPr/>
      <dgm:t>
        <a:bodyPr/>
        <a:lstStyle/>
        <a:p>
          <a:r>
            <a:rPr lang="en-US">
              <a:latin typeface="Poppins" panose="00000500000000000000" pitchFamily="2" charset="0"/>
              <a:ea typeface="Inter Medium" pitchFamily="34" charset="-122"/>
              <a:cs typeface="Poppins" panose="00000500000000000000" pitchFamily="2" charset="0"/>
            </a:rPr>
            <a:t>Provide a clear written plan describing early exacerbation signs (increased dyspnoea, sputum changes) and stepwise actions for patients/caregivers. </a:t>
          </a:r>
          <a:r>
            <a:rPr lang="en-US">
              <a:latin typeface="Poppins" panose="00000500000000000000" pitchFamily="2" charset="0"/>
              <a:ea typeface="Inter Medium" panose="020B0604020202020204" charset="0"/>
              <a:cs typeface="Poppins" panose="00000500000000000000" pitchFamily="2" charset="0"/>
            </a:rPr>
            <a:t>(Tonelli et al., 2026).</a:t>
          </a:r>
          <a:endParaRPr lang="en-GB" dirty="0"/>
        </a:p>
      </dgm:t>
    </dgm:pt>
    <dgm:pt modelId="{C4AF9FA7-4C7D-4CB6-861C-E09DA2602799}" type="parTrans" cxnId="{2FE4B582-BB3C-40E4-89BE-A4E4C4EDDCE0}">
      <dgm:prSet/>
      <dgm:spPr/>
      <dgm:t>
        <a:bodyPr/>
        <a:lstStyle/>
        <a:p>
          <a:endParaRPr lang="en-GB"/>
        </a:p>
      </dgm:t>
    </dgm:pt>
    <dgm:pt modelId="{09FD7F41-819C-4E54-8558-511F84967623}" type="sibTrans" cxnId="{2FE4B582-BB3C-40E4-89BE-A4E4C4EDDCE0}">
      <dgm:prSet/>
      <dgm:spPr/>
      <dgm:t>
        <a:bodyPr/>
        <a:lstStyle/>
        <a:p>
          <a:endParaRPr lang="en-GB"/>
        </a:p>
      </dgm:t>
    </dgm:pt>
    <dgm:pt modelId="{ABC1B963-8CC3-40DF-B351-2D41166AD662}">
      <dgm:prSet phldrT="[Text]" phldr="0"/>
      <dgm:spPr/>
      <dgm:t>
        <a:bodyPr/>
        <a:lstStyle/>
        <a:p>
          <a:r>
            <a:rPr lang="en-US" dirty="0"/>
            <a:t>Rescue Pack</a:t>
          </a:r>
          <a:endParaRPr lang="en-GB" dirty="0"/>
        </a:p>
      </dgm:t>
    </dgm:pt>
    <dgm:pt modelId="{A477511E-F10E-4E17-ADC7-AEF3C7553454}" type="parTrans" cxnId="{3D8F3E2C-5FD6-4165-A635-5B84FF06D0D9}">
      <dgm:prSet/>
      <dgm:spPr/>
      <dgm:t>
        <a:bodyPr/>
        <a:lstStyle/>
        <a:p>
          <a:endParaRPr lang="en-GB"/>
        </a:p>
      </dgm:t>
    </dgm:pt>
    <dgm:pt modelId="{3E78CF2A-0E30-4131-8AE1-732A87CEFC88}" type="sibTrans" cxnId="{3D8F3E2C-5FD6-4165-A635-5B84FF06D0D9}">
      <dgm:prSet/>
      <dgm:spPr/>
      <dgm:t>
        <a:bodyPr/>
        <a:lstStyle/>
        <a:p>
          <a:endParaRPr lang="en-GB"/>
        </a:p>
      </dgm:t>
    </dgm:pt>
    <dgm:pt modelId="{07D63543-388F-46D9-8E44-F0540E43E6DD}">
      <dgm:prSet phldrT="[Text]"/>
      <dgm:spPr/>
      <dgm:t>
        <a:bodyPr/>
        <a:lstStyle/>
        <a:p>
          <a:pPr>
            <a:buNone/>
          </a:pPr>
          <a:r>
            <a:rPr lang="en-US" dirty="0">
              <a:latin typeface="Poppins" panose="00000500000000000000" pitchFamily="2" charset="0"/>
              <a:ea typeface="Inter Medium" pitchFamily="34" charset="-122"/>
              <a:cs typeface="Poppins" panose="00000500000000000000" pitchFamily="2" charset="0"/>
            </a:rPr>
            <a:t>Prescribe rescue pack: short course oral corticosteroid (prednisolone) and appropriate antibiotic (e.g., doxycycline) with explicit indications for use and dosing.</a:t>
          </a:r>
          <a:endParaRPr lang="en-GB" dirty="0"/>
        </a:p>
      </dgm:t>
    </dgm:pt>
    <dgm:pt modelId="{3AFB55B6-484B-43DA-BDD5-2D344CF5FB08}" type="parTrans" cxnId="{61ED0E2F-A2FF-4546-971B-32AA1D1C6A66}">
      <dgm:prSet/>
      <dgm:spPr/>
      <dgm:t>
        <a:bodyPr/>
        <a:lstStyle/>
        <a:p>
          <a:endParaRPr lang="en-GB"/>
        </a:p>
      </dgm:t>
    </dgm:pt>
    <dgm:pt modelId="{695CB9A7-091D-482C-854A-47F5E6D986F1}" type="sibTrans" cxnId="{61ED0E2F-A2FF-4546-971B-32AA1D1C6A66}">
      <dgm:prSet/>
      <dgm:spPr/>
      <dgm:t>
        <a:bodyPr/>
        <a:lstStyle/>
        <a:p>
          <a:endParaRPr lang="en-GB"/>
        </a:p>
      </dgm:t>
    </dgm:pt>
    <dgm:pt modelId="{7924D3D5-8CE7-49CB-92FF-4C383DA62F8F}">
      <dgm:prSet phldrT="[Text]" phldr="0"/>
      <dgm:spPr/>
      <dgm:t>
        <a:bodyPr/>
        <a:lstStyle/>
        <a:p>
          <a:r>
            <a:rPr lang="en-US" dirty="0"/>
            <a:t>Timely Follow-up</a:t>
          </a:r>
          <a:endParaRPr lang="en-GB" dirty="0"/>
        </a:p>
      </dgm:t>
    </dgm:pt>
    <dgm:pt modelId="{8A46F986-5100-490A-81D2-E0BEC6EFDA9C}" type="parTrans" cxnId="{08EC2994-3E8E-472E-BE1B-37C85C30B5B3}">
      <dgm:prSet/>
      <dgm:spPr/>
      <dgm:t>
        <a:bodyPr/>
        <a:lstStyle/>
        <a:p>
          <a:endParaRPr lang="en-GB"/>
        </a:p>
      </dgm:t>
    </dgm:pt>
    <dgm:pt modelId="{2A01BA27-D0F5-440A-BBF6-E7B9EB639B18}" type="sibTrans" cxnId="{08EC2994-3E8E-472E-BE1B-37C85C30B5B3}">
      <dgm:prSet/>
      <dgm:spPr/>
      <dgm:t>
        <a:bodyPr/>
        <a:lstStyle/>
        <a:p>
          <a:endParaRPr lang="en-GB"/>
        </a:p>
      </dgm:t>
    </dgm:pt>
    <dgm:pt modelId="{F9E59694-DB20-4CCD-8BAE-BC42415E2BD6}">
      <dgm:prSet phldrT="[Text]"/>
      <dgm:spPr/>
      <dgm:t>
        <a:bodyPr/>
        <a:lstStyle/>
        <a:p>
          <a:pPr>
            <a:buNone/>
          </a:pPr>
          <a:r>
            <a:rPr lang="en-US">
              <a:latin typeface="Poppins" panose="00000500000000000000" pitchFamily="2" charset="0"/>
              <a:ea typeface="Inter Medium" pitchFamily="34" charset="-122"/>
              <a:cs typeface="Poppins" panose="00000500000000000000" pitchFamily="2" charset="0"/>
            </a:rPr>
            <a:t>Review within 48–72 hours of treatment initiation and arrange structured follow-up at 4–6 weeks to assess recovery, inhaler technique, and need for therapy adjustment.</a:t>
          </a:r>
          <a:endParaRPr lang="en-GB" dirty="0"/>
        </a:p>
      </dgm:t>
    </dgm:pt>
    <dgm:pt modelId="{8F3D2AAB-CDA3-447D-99AF-D86C6F3C6602}" type="parTrans" cxnId="{BB71E5F6-15F3-4611-A276-C4585DEF0E1A}">
      <dgm:prSet/>
      <dgm:spPr/>
      <dgm:t>
        <a:bodyPr/>
        <a:lstStyle/>
        <a:p>
          <a:endParaRPr lang="en-GB"/>
        </a:p>
      </dgm:t>
    </dgm:pt>
    <dgm:pt modelId="{1741F4AE-8874-462B-9208-A826D1D16A73}" type="sibTrans" cxnId="{BB71E5F6-15F3-4611-A276-C4585DEF0E1A}">
      <dgm:prSet/>
      <dgm:spPr/>
      <dgm:t>
        <a:bodyPr/>
        <a:lstStyle/>
        <a:p>
          <a:endParaRPr lang="en-GB"/>
        </a:p>
      </dgm:t>
    </dgm:pt>
    <dgm:pt modelId="{6EB2A334-9B3B-4C08-B3A0-76D0B5C60FAE}" type="pres">
      <dgm:prSet presAssocID="{790B0576-EE8F-4CEE-99D5-5B35DB5EBE72}" presName="linearFlow" presStyleCnt="0">
        <dgm:presLayoutVars>
          <dgm:dir/>
          <dgm:animLvl val="lvl"/>
          <dgm:resizeHandles val="exact"/>
        </dgm:presLayoutVars>
      </dgm:prSet>
      <dgm:spPr/>
    </dgm:pt>
    <dgm:pt modelId="{CC189C4E-43E5-4B6D-963D-B6CC2A5359D4}" type="pres">
      <dgm:prSet presAssocID="{DAADA067-AA36-4EE4-BFE3-E94F4C2CF1BF}" presName="composite" presStyleCnt="0"/>
      <dgm:spPr/>
    </dgm:pt>
    <dgm:pt modelId="{32ACBF55-D5E2-441C-8D4C-76FBE7EFE2A9}" type="pres">
      <dgm:prSet presAssocID="{DAADA067-AA36-4EE4-BFE3-E94F4C2CF1BF}" presName="parentText" presStyleLbl="alignNode1" presStyleIdx="0" presStyleCnt="3">
        <dgm:presLayoutVars>
          <dgm:chMax val="1"/>
          <dgm:bulletEnabled val="1"/>
        </dgm:presLayoutVars>
      </dgm:prSet>
      <dgm:spPr/>
    </dgm:pt>
    <dgm:pt modelId="{5FF5BFE3-A70B-418B-B687-FFBDBD060E8F}" type="pres">
      <dgm:prSet presAssocID="{DAADA067-AA36-4EE4-BFE3-E94F4C2CF1BF}" presName="descendantText" presStyleLbl="alignAcc1" presStyleIdx="0" presStyleCnt="3">
        <dgm:presLayoutVars>
          <dgm:bulletEnabled val="1"/>
        </dgm:presLayoutVars>
      </dgm:prSet>
      <dgm:spPr/>
    </dgm:pt>
    <dgm:pt modelId="{A2B1FF69-552E-4CFA-BB57-D877017F0DC9}" type="pres">
      <dgm:prSet presAssocID="{BC897D2B-C60E-407E-83D2-BB7A46456C3B}" presName="sp" presStyleCnt="0"/>
      <dgm:spPr/>
    </dgm:pt>
    <dgm:pt modelId="{7A289F8E-4790-4802-822B-CFBF2F6EBC11}" type="pres">
      <dgm:prSet presAssocID="{ABC1B963-8CC3-40DF-B351-2D41166AD662}" presName="composite" presStyleCnt="0"/>
      <dgm:spPr/>
    </dgm:pt>
    <dgm:pt modelId="{E9313DB6-3DA5-4A7B-BAB7-C47C57F7A2A0}" type="pres">
      <dgm:prSet presAssocID="{ABC1B963-8CC3-40DF-B351-2D41166AD662}" presName="parentText" presStyleLbl="alignNode1" presStyleIdx="1" presStyleCnt="3">
        <dgm:presLayoutVars>
          <dgm:chMax val="1"/>
          <dgm:bulletEnabled val="1"/>
        </dgm:presLayoutVars>
      </dgm:prSet>
      <dgm:spPr/>
    </dgm:pt>
    <dgm:pt modelId="{FBEB3174-1DA5-4D73-88B2-552435E35FBB}" type="pres">
      <dgm:prSet presAssocID="{ABC1B963-8CC3-40DF-B351-2D41166AD662}" presName="descendantText" presStyleLbl="alignAcc1" presStyleIdx="1" presStyleCnt="3">
        <dgm:presLayoutVars>
          <dgm:bulletEnabled val="1"/>
        </dgm:presLayoutVars>
      </dgm:prSet>
      <dgm:spPr/>
    </dgm:pt>
    <dgm:pt modelId="{D9B764F3-77A9-4A3E-A7A0-F509C5979D3C}" type="pres">
      <dgm:prSet presAssocID="{3E78CF2A-0E30-4131-8AE1-732A87CEFC88}" presName="sp" presStyleCnt="0"/>
      <dgm:spPr/>
    </dgm:pt>
    <dgm:pt modelId="{7096D262-9FD4-4B49-961C-2A96A2A8C19F}" type="pres">
      <dgm:prSet presAssocID="{7924D3D5-8CE7-49CB-92FF-4C383DA62F8F}" presName="composite" presStyleCnt="0"/>
      <dgm:spPr/>
    </dgm:pt>
    <dgm:pt modelId="{E3A4E213-3F12-41A8-BD6F-89B2D52DC30F}" type="pres">
      <dgm:prSet presAssocID="{7924D3D5-8CE7-49CB-92FF-4C383DA62F8F}" presName="parentText" presStyleLbl="alignNode1" presStyleIdx="2" presStyleCnt="3">
        <dgm:presLayoutVars>
          <dgm:chMax val="1"/>
          <dgm:bulletEnabled val="1"/>
        </dgm:presLayoutVars>
      </dgm:prSet>
      <dgm:spPr/>
    </dgm:pt>
    <dgm:pt modelId="{F6478159-D869-4691-9FD4-7148D01CF326}" type="pres">
      <dgm:prSet presAssocID="{7924D3D5-8CE7-49CB-92FF-4C383DA62F8F}" presName="descendantText" presStyleLbl="alignAcc1" presStyleIdx="2" presStyleCnt="3">
        <dgm:presLayoutVars>
          <dgm:bulletEnabled val="1"/>
        </dgm:presLayoutVars>
      </dgm:prSet>
      <dgm:spPr/>
    </dgm:pt>
  </dgm:ptLst>
  <dgm:cxnLst>
    <dgm:cxn modelId="{D66A0829-6CAD-4C92-8285-12B9E294B5CB}" type="presOf" srcId="{790B0576-EE8F-4CEE-99D5-5B35DB5EBE72}" destId="{6EB2A334-9B3B-4C08-B3A0-76D0B5C60FAE}" srcOrd="0" destOrd="0" presId="urn:microsoft.com/office/officeart/2005/8/layout/chevron2"/>
    <dgm:cxn modelId="{3D8F3E2C-5FD6-4165-A635-5B84FF06D0D9}" srcId="{790B0576-EE8F-4CEE-99D5-5B35DB5EBE72}" destId="{ABC1B963-8CC3-40DF-B351-2D41166AD662}" srcOrd="1" destOrd="0" parTransId="{A477511E-F10E-4E17-ADC7-AEF3C7553454}" sibTransId="{3E78CF2A-0E30-4131-8AE1-732A87CEFC88}"/>
    <dgm:cxn modelId="{61ED0E2F-A2FF-4546-971B-32AA1D1C6A66}" srcId="{ABC1B963-8CC3-40DF-B351-2D41166AD662}" destId="{07D63543-388F-46D9-8E44-F0540E43E6DD}" srcOrd="0" destOrd="0" parTransId="{3AFB55B6-484B-43DA-BDD5-2D344CF5FB08}" sibTransId="{695CB9A7-091D-482C-854A-47F5E6D986F1}"/>
    <dgm:cxn modelId="{D2D7B25C-4AF9-4ED2-B215-492D55DA0E61}" type="presOf" srcId="{ABC1B963-8CC3-40DF-B351-2D41166AD662}" destId="{E9313DB6-3DA5-4A7B-BAB7-C47C57F7A2A0}" srcOrd="0" destOrd="0" presId="urn:microsoft.com/office/officeart/2005/8/layout/chevron2"/>
    <dgm:cxn modelId="{A0F6815D-A6D4-4CD1-993C-22556807056B}" type="presOf" srcId="{7924D3D5-8CE7-49CB-92FF-4C383DA62F8F}" destId="{E3A4E213-3F12-41A8-BD6F-89B2D52DC30F}" srcOrd="0" destOrd="0" presId="urn:microsoft.com/office/officeart/2005/8/layout/chevron2"/>
    <dgm:cxn modelId="{4DE3AE44-6440-4EF5-BD14-20F28A4D95E1}" srcId="{790B0576-EE8F-4CEE-99D5-5B35DB5EBE72}" destId="{DAADA067-AA36-4EE4-BFE3-E94F4C2CF1BF}" srcOrd="0" destOrd="0" parTransId="{4FF042E0-C96E-4FE5-8313-9359B4EC5FBA}" sibTransId="{BC897D2B-C60E-407E-83D2-BB7A46456C3B}"/>
    <dgm:cxn modelId="{2504B46C-749F-450A-A531-C1F625431E35}" type="presOf" srcId="{07D63543-388F-46D9-8E44-F0540E43E6DD}" destId="{FBEB3174-1DA5-4D73-88B2-552435E35FBB}" srcOrd="0" destOrd="0" presId="urn:microsoft.com/office/officeart/2005/8/layout/chevron2"/>
    <dgm:cxn modelId="{2FE4B582-BB3C-40E4-89BE-A4E4C4EDDCE0}" srcId="{DAADA067-AA36-4EE4-BFE3-E94F4C2CF1BF}" destId="{CBA681E8-7896-47A0-84D4-6FA1663F3D0E}" srcOrd="0" destOrd="0" parTransId="{C4AF9FA7-4C7D-4CB6-861C-E09DA2602799}" sibTransId="{09FD7F41-819C-4E54-8558-511F84967623}"/>
    <dgm:cxn modelId="{08EC2994-3E8E-472E-BE1B-37C85C30B5B3}" srcId="{790B0576-EE8F-4CEE-99D5-5B35DB5EBE72}" destId="{7924D3D5-8CE7-49CB-92FF-4C383DA62F8F}" srcOrd="2" destOrd="0" parTransId="{8A46F986-5100-490A-81D2-E0BEC6EFDA9C}" sibTransId="{2A01BA27-D0F5-440A-BBF6-E7B9EB639B18}"/>
    <dgm:cxn modelId="{E40AD8E2-6C9F-4331-BBB9-7DCF6FFE45FA}" type="presOf" srcId="{DAADA067-AA36-4EE4-BFE3-E94F4C2CF1BF}" destId="{32ACBF55-D5E2-441C-8D4C-76FBE7EFE2A9}" srcOrd="0" destOrd="0" presId="urn:microsoft.com/office/officeart/2005/8/layout/chevron2"/>
    <dgm:cxn modelId="{46FA59E4-ABE9-4116-BD63-B9C91E221462}" type="presOf" srcId="{F9E59694-DB20-4CCD-8BAE-BC42415E2BD6}" destId="{F6478159-D869-4691-9FD4-7148D01CF326}" srcOrd="0" destOrd="0" presId="urn:microsoft.com/office/officeart/2005/8/layout/chevron2"/>
    <dgm:cxn modelId="{19AAD4F2-6C83-4448-A08B-04953E367C3B}" type="presOf" srcId="{CBA681E8-7896-47A0-84D4-6FA1663F3D0E}" destId="{5FF5BFE3-A70B-418B-B687-FFBDBD060E8F}" srcOrd="0" destOrd="0" presId="urn:microsoft.com/office/officeart/2005/8/layout/chevron2"/>
    <dgm:cxn modelId="{BB71E5F6-15F3-4611-A276-C4585DEF0E1A}" srcId="{7924D3D5-8CE7-49CB-92FF-4C383DA62F8F}" destId="{F9E59694-DB20-4CCD-8BAE-BC42415E2BD6}" srcOrd="0" destOrd="0" parTransId="{8F3D2AAB-CDA3-447D-99AF-D86C6F3C6602}" sibTransId="{1741F4AE-8874-462B-9208-A826D1D16A73}"/>
    <dgm:cxn modelId="{105077FF-E5E1-4E03-9B3F-FDA04C4991D4}" type="presParOf" srcId="{6EB2A334-9B3B-4C08-B3A0-76D0B5C60FAE}" destId="{CC189C4E-43E5-4B6D-963D-B6CC2A5359D4}" srcOrd="0" destOrd="0" presId="urn:microsoft.com/office/officeart/2005/8/layout/chevron2"/>
    <dgm:cxn modelId="{8FED6FF5-223E-4A34-A2D2-2F44C8C1A562}" type="presParOf" srcId="{CC189C4E-43E5-4B6D-963D-B6CC2A5359D4}" destId="{32ACBF55-D5E2-441C-8D4C-76FBE7EFE2A9}" srcOrd="0" destOrd="0" presId="urn:microsoft.com/office/officeart/2005/8/layout/chevron2"/>
    <dgm:cxn modelId="{4B03F362-0558-4C8F-A2B4-E44D32341B87}" type="presParOf" srcId="{CC189C4E-43E5-4B6D-963D-B6CC2A5359D4}" destId="{5FF5BFE3-A70B-418B-B687-FFBDBD060E8F}" srcOrd="1" destOrd="0" presId="urn:microsoft.com/office/officeart/2005/8/layout/chevron2"/>
    <dgm:cxn modelId="{71EDA82A-9533-4100-938B-8D4A2A3AF211}" type="presParOf" srcId="{6EB2A334-9B3B-4C08-B3A0-76D0B5C60FAE}" destId="{A2B1FF69-552E-4CFA-BB57-D877017F0DC9}" srcOrd="1" destOrd="0" presId="urn:microsoft.com/office/officeart/2005/8/layout/chevron2"/>
    <dgm:cxn modelId="{6BD0FC95-355E-41B6-A273-084CB7C089A1}" type="presParOf" srcId="{6EB2A334-9B3B-4C08-B3A0-76D0B5C60FAE}" destId="{7A289F8E-4790-4802-822B-CFBF2F6EBC11}" srcOrd="2" destOrd="0" presId="urn:microsoft.com/office/officeart/2005/8/layout/chevron2"/>
    <dgm:cxn modelId="{41A31039-3832-4A60-9B14-A867DFE1197B}" type="presParOf" srcId="{7A289F8E-4790-4802-822B-CFBF2F6EBC11}" destId="{E9313DB6-3DA5-4A7B-BAB7-C47C57F7A2A0}" srcOrd="0" destOrd="0" presId="urn:microsoft.com/office/officeart/2005/8/layout/chevron2"/>
    <dgm:cxn modelId="{5BE9719E-6A32-4D45-BFA0-C95F5DECA059}" type="presParOf" srcId="{7A289F8E-4790-4802-822B-CFBF2F6EBC11}" destId="{FBEB3174-1DA5-4D73-88B2-552435E35FBB}" srcOrd="1" destOrd="0" presId="urn:microsoft.com/office/officeart/2005/8/layout/chevron2"/>
    <dgm:cxn modelId="{0BC9B98E-7926-4E65-8C02-391AAB82377F}" type="presParOf" srcId="{6EB2A334-9B3B-4C08-B3A0-76D0B5C60FAE}" destId="{D9B764F3-77A9-4A3E-A7A0-F509C5979D3C}" srcOrd="3" destOrd="0" presId="urn:microsoft.com/office/officeart/2005/8/layout/chevron2"/>
    <dgm:cxn modelId="{3F3137A8-29F7-4991-9B29-C444F461A5CC}" type="presParOf" srcId="{6EB2A334-9B3B-4C08-B3A0-76D0B5C60FAE}" destId="{7096D262-9FD4-4B49-961C-2A96A2A8C19F}" srcOrd="4" destOrd="0" presId="urn:microsoft.com/office/officeart/2005/8/layout/chevron2"/>
    <dgm:cxn modelId="{40601796-C8ED-436F-B118-D16A5DC56416}" type="presParOf" srcId="{7096D262-9FD4-4B49-961C-2A96A2A8C19F}" destId="{E3A4E213-3F12-41A8-BD6F-89B2D52DC30F}" srcOrd="0" destOrd="0" presId="urn:microsoft.com/office/officeart/2005/8/layout/chevron2"/>
    <dgm:cxn modelId="{1C1AC2D8-9594-400B-A180-48E60B21EE28}" type="presParOf" srcId="{7096D262-9FD4-4B49-961C-2A96A2A8C19F}" destId="{F6478159-D869-4691-9FD4-7148D01CF326}" srcOrd="1" destOrd="0" presId="urn:microsoft.com/office/officeart/2005/8/layout/chevron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ACBF55-D5E2-441C-8D4C-76FBE7EFE2A9}">
      <dsp:nvSpPr>
        <dsp:cNvPr id="0" name=""/>
        <dsp:cNvSpPr/>
      </dsp:nvSpPr>
      <dsp:spPr>
        <a:xfrm rot="5400000">
          <a:off x="-241526" y="242471"/>
          <a:ext cx="1610179" cy="1127125"/>
        </a:xfrm>
        <a:prstGeom prst="chevron">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dirty="0"/>
            <a:t>Written Action Plan</a:t>
          </a:r>
          <a:endParaRPr lang="en-GB" sz="1600" kern="1200" dirty="0"/>
        </a:p>
      </dsp:txBody>
      <dsp:txXfrm rot="-5400000">
        <a:off x="2" y="564507"/>
        <a:ext cx="1127125" cy="483054"/>
      </dsp:txXfrm>
    </dsp:sp>
    <dsp:sp modelId="{5FF5BFE3-A70B-418B-B687-FFBDBD060E8F}">
      <dsp:nvSpPr>
        <dsp:cNvPr id="0" name=""/>
        <dsp:cNvSpPr/>
      </dsp:nvSpPr>
      <dsp:spPr>
        <a:xfrm rot="5400000">
          <a:off x="4376254" y="-3248184"/>
          <a:ext cx="1046616" cy="7544874"/>
        </a:xfrm>
        <a:prstGeom prst="round2Same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10795" rIns="10795" bIns="10795" numCol="1" spcCol="1270" anchor="ctr" anchorCtr="0">
          <a:noAutofit/>
        </a:bodyPr>
        <a:lstStyle/>
        <a:p>
          <a:pPr marL="171450" lvl="1" indent="-171450" algn="l" defTabSz="755650">
            <a:lnSpc>
              <a:spcPct val="90000"/>
            </a:lnSpc>
            <a:spcBef>
              <a:spcPct val="0"/>
            </a:spcBef>
            <a:spcAft>
              <a:spcPct val="15000"/>
            </a:spcAft>
            <a:buChar char="•"/>
          </a:pPr>
          <a:r>
            <a:rPr lang="en-US" sz="1700" kern="1200">
              <a:latin typeface="Poppins" panose="00000500000000000000" pitchFamily="2" charset="0"/>
              <a:ea typeface="Inter Medium" pitchFamily="34" charset="-122"/>
              <a:cs typeface="Poppins" panose="00000500000000000000" pitchFamily="2" charset="0"/>
            </a:rPr>
            <a:t>Provide a clear written plan describing early exacerbation signs (increased dyspnoea, sputum changes) and stepwise actions for patients/caregivers. </a:t>
          </a:r>
          <a:r>
            <a:rPr lang="en-US" sz="1700" kern="1200">
              <a:latin typeface="Poppins" panose="00000500000000000000" pitchFamily="2" charset="0"/>
              <a:ea typeface="Inter Medium" panose="020B0604020202020204" charset="0"/>
              <a:cs typeface="Poppins" panose="00000500000000000000" pitchFamily="2" charset="0"/>
            </a:rPr>
            <a:t>(Tonelli et al., 2026).</a:t>
          </a:r>
          <a:endParaRPr lang="en-GB" sz="1700" kern="1200" dirty="0"/>
        </a:p>
      </dsp:txBody>
      <dsp:txXfrm rot="-5400000">
        <a:off x="1127125" y="52037"/>
        <a:ext cx="7493782" cy="944432"/>
      </dsp:txXfrm>
    </dsp:sp>
    <dsp:sp modelId="{E9313DB6-3DA5-4A7B-BAB7-C47C57F7A2A0}">
      <dsp:nvSpPr>
        <dsp:cNvPr id="0" name=""/>
        <dsp:cNvSpPr/>
      </dsp:nvSpPr>
      <dsp:spPr>
        <a:xfrm rot="5400000">
          <a:off x="-241526" y="1658571"/>
          <a:ext cx="1610179" cy="1127125"/>
        </a:xfrm>
        <a:prstGeom prst="chevron">
          <a:avLst/>
        </a:prstGeom>
        <a:solidFill>
          <a:schemeClr val="accent5">
            <a:hueOff val="-3676672"/>
            <a:satOff val="-5114"/>
            <a:lumOff val="-1961"/>
            <a:alphaOff val="0"/>
          </a:schemeClr>
        </a:solidFill>
        <a:ln w="12700" cap="flat" cmpd="sng" algn="ctr">
          <a:solidFill>
            <a:schemeClr val="accent5">
              <a:hueOff val="-3676672"/>
              <a:satOff val="-5114"/>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dirty="0"/>
            <a:t>Rescue Pack</a:t>
          </a:r>
          <a:endParaRPr lang="en-GB" sz="1600" kern="1200" dirty="0"/>
        </a:p>
      </dsp:txBody>
      <dsp:txXfrm rot="-5400000">
        <a:off x="2" y="1980607"/>
        <a:ext cx="1127125" cy="483054"/>
      </dsp:txXfrm>
    </dsp:sp>
    <dsp:sp modelId="{FBEB3174-1DA5-4D73-88B2-552435E35FBB}">
      <dsp:nvSpPr>
        <dsp:cNvPr id="0" name=""/>
        <dsp:cNvSpPr/>
      </dsp:nvSpPr>
      <dsp:spPr>
        <a:xfrm rot="5400000">
          <a:off x="4376254" y="-1832084"/>
          <a:ext cx="1046616" cy="7544874"/>
        </a:xfrm>
        <a:prstGeom prst="round2SameRect">
          <a:avLst/>
        </a:prstGeom>
        <a:solidFill>
          <a:schemeClr val="lt1">
            <a:alpha val="90000"/>
            <a:hueOff val="0"/>
            <a:satOff val="0"/>
            <a:lumOff val="0"/>
            <a:alphaOff val="0"/>
          </a:schemeClr>
        </a:solidFill>
        <a:ln w="12700" cap="flat" cmpd="sng" algn="ctr">
          <a:solidFill>
            <a:schemeClr val="accent5">
              <a:hueOff val="-3676672"/>
              <a:satOff val="-5114"/>
              <a:lumOff val="-196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10795" rIns="10795" bIns="10795" numCol="1" spcCol="1270" anchor="ctr" anchorCtr="0">
          <a:noAutofit/>
        </a:bodyPr>
        <a:lstStyle/>
        <a:p>
          <a:pPr marL="171450" lvl="1" indent="-171450" algn="l" defTabSz="755650">
            <a:lnSpc>
              <a:spcPct val="90000"/>
            </a:lnSpc>
            <a:spcBef>
              <a:spcPct val="0"/>
            </a:spcBef>
            <a:spcAft>
              <a:spcPct val="15000"/>
            </a:spcAft>
            <a:buNone/>
          </a:pPr>
          <a:r>
            <a:rPr lang="en-US" sz="1700" kern="1200" dirty="0">
              <a:latin typeface="Poppins" panose="00000500000000000000" pitchFamily="2" charset="0"/>
              <a:ea typeface="Inter Medium" pitchFamily="34" charset="-122"/>
              <a:cs typeface="Poppins" panose="00000500000000000000" pitchFamily="2" charset="0"/>
            </a:rPr>
            <a:t>Prescribe rescue pack: short course oral corticosteroid (prednisolone) and appropriate antibiotic (e.g., doxycycline) with explicit indications for use and dosing.</a:t>
          </a:r>
          <a:endParaRPr lang="en-GB" sz="1700" kern="1200" dirty="0"/>
        </a:p>
      </dsp:txBody>
      <dsp:txXfrm rot="-5400000">
        <a:off x="1127125" y="1468137"/>
        <a:ext cx="7493782" cy="944432"/>
      </dsp:txXfrm>
    </dsp:sp>
    <dsp:sp modelId="{E3A4E213-3F12-41A8-BD6F-89B2D52DC30F}">
      <dsp:nvSpPr>
        <dsp:cNvPr id="0" name=""/>
        <dsp:cNvSpPr/>
      </dsp:nvSpPr>
      <dsp:spPr>
        <a:xfrm rot="5400000">
          <a:off x="-241526" y="3074671"/>
          <a:ext cx="1610179" cy="1127125"/>
        </a:xfrm>
        <a:prstGeom prst="chevron">
          <a:avLst/>
        </a:prstGeom>
        <a:solidFill>
          <a:schemeClr val="accent5">
            <a:hueOff val="-7353344"/>
            <a:satOff val="-10228"/>
            <a:lumOff val="-3922"/>
            <a:alphaOff val="0"/>
          </a:schemeClr>
        </a:solidFill>
        <a:ln w="12700" cap="flat" cmpd="sng" algn="ctr">
          <a:solidFill>
            <a:schemeClr val="accent5">
              <a:hueOff val="-7353344"/>
              <a:satOff val="-10228"/>
              <a:lumOff val="-3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dirty="0"/>
            <a:t>Timely Follow-up</a:t>
          </a:r>
          <a:endParaRPr lang="en-GB" sz="1600" kern="1200" dirty="0"/>
        </a:p>
      </dsp:txBody>
      <dsp:txXfrm rot="-5400000">
        <a:off x="2" y="3396707"/>
        <a:ext cx="1127125" cy="483054"/>
      </dsp:txXfrm>
    </dsp:sp>
    <dsp:sp modelId="{F6478159-D869-4691-9FD4-7148D01CF326}">
      <dsp:nvSpPr>
        <dsp:cNvPr id="0" name=""/>
        <dsp:cNvSpPr/>
      </dsp:nvSpPr>
      <dsp:spPr>
        <a:xfrm rot="5400000">
          <a:off x="4376254" y="-415984"/>
          <a:ext cx="1046616" cy="7544874"/>
        </a:xfrm>
        <a:prstGeom prst="round2SameRect">
          <a:avLst/>
        </a:prstGeom>
        <a:solidFill>
          <a:schemeClr val="lt1">
            <a:alpha val="90000"/>
            <a:hueOff val="0"/>
            <a:satOff val="0"/>
            <a:lumOff val="0"/>
            <a:alphaOff val="0"/>
          </a:schemeClr>
        </a:solidFill>
        <a:ln w="12700" cap="flat" cmpd="sng" algn="ctr">
          <a:solidFill>
            <a:schemeClr val="accent5">
              <a:hueOff val="-7353344"/>
              <a:satOff val="-10228"/>
              <a:lumOff val="-392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10795" rIns="10795" bIns="10795" numCol="1" spcCol="1270" anchor="ctr" anchorCtr="0">
          <a:noAutofit/>
        </a:bodyPr>
        <a:lstStyle/>
        <a:p>
          <a:pPr marL="171450" lvl="1" indent="-171450" algn="l" defTabSz="755650">
            <a:lnSpc>
              <a:spcPct val="90000"/>
            </a:lnSpc>
            <a:spcBef>
              <a:spcPct val="0"/>
            </a:spcBef>
            <a:spcAft>
              <a:spcPct val="15000"/>
            </a:spcAft>
            <a:buNone/>
          </a:pPr>
          <a:r>
            <a:rPr lang="en-US" sz="1700" kern="1200">
              <a:latin typeface="Poppins" panose="00000500000000000000" pitchFamily="2" charset="0"/>
              <a:ea typeface="Inter Medium" pitchFamily="34" charset="-122"/>
              <a:cs typeface="Poppins" panose="00000500000000000000" pitchFamily="2" charset="0"/>
            </a:rPr>
            <a:t>Review within 48–72 hours of treatment initiation and arrange structured follow-up at 4–6 weeks to assess recovery, inhaler technique, and need for therapy adjustment.</a:t>
          </a:r>
          <a:endParaRPr lang="en-GB" sz="1700" kern="1200" dirty="0"/>
        </a:p>
      </dsp:txBody>
      <dsp:txXfrm rot="-5400000">
        <a:off x="1127125" y="2884237"/>
        <a:ext cx="7493782" cy="944432"/>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670308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Tree>
    <p:extLst>
      <p:ext uri="{BB962C8B-B14F-4D97-AF65-F5344CB8AC3E}">
        <p14:creationId xmlns:p14="http://schemas.microsoft.com/office/powerpoint/2010/main" val="1359374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Tree>
    <p:extLst>
      <p:ext uri="{BB962C8B-B14F-4D97-AF65-F5344CB8AC3E}">
        <p14:creationId xmlns:p14="http://schemas.microsoft.com/office/powerpoint/2010/main" val="3500587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endParaRPr lang="en-GB" dirty="0"/>
          </a:p>
        </p:txBody>
      </p:sp>
    </p:spTree>
    <p:extLst>
      <p:ext uri="{BB962C8B-B14F-4D97-AF65-F5344CB8AC3E}">
        <p14:creationId xmlns:p14="http://schemas.microsoft.com/office/powerpoint/2010/main" val="4080802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endParaRPr lang="en-US" dirty="0"/>
          </a:p>
          <a:p>
            <a:endParaRPr lang="en-US" dirty="0"/>
          </a:p>
        </p:txBody>
      </p:sp>
    </p:spTree>
    <p:extLst>
      <p:ext uri="{BB962C8B-B14F-4D97-AF65-F5344CB8AC3E}">
        <p14:creationId xmlns:p14="http://schemas.microsoft.com/office/powerpoint/2010/main" val="42414791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Tree>
    <p:extLst>
      <p:ext uri="{BB962C8B-B14F-4D97-AF65-F5344CB8AC3E}">
        <p14:creationId xmlns:p14="http://schemas.microsoft.com/office/powerpoint/2010/main" val="10282073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29465189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35893473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323654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5822176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38400399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828800" y="1346836"/>
            <a:ext cx="10972800" cy="2865120"/>
          </a:xfrm>
        </p:spPr>
        <p:txBody>
          <a:bodyPr anchor="b"/>
          <a:lstStyle>
            <a:lvl1pPr algn="ctr">
              <a:defRPr sz="7200"/>
            </a:lvl1pPr>
          </a:lstStyle>
          <a:p>
            <a:r>
              <a:rPr lang="en-US"/>
              <a:t>Click to edit Master title style</a:t>
            </a:r>
          </a:p>
        </p:txBody>
      </p:sp>
      <p:sp>
        <p:nvSpPr>
          <p:cNvPr id="3" name="Subtitle 2"/>
          <p:cNvSpPr>
            <a:spLocks noGrp="1"/>
          </p:cNvSpPr>
          <p:nvPr>
            <p:ph type="subTitle" idx="1"/>
          </p:nvPr>
        </p:nvSpPr>
        <p:spPr>
          <a:xfrm>
            <a:off x="1828800" y="4322446"/>
            <a:ext cx="10972800" cy="1986914"/>
          </a:xfrm>
        </p:spPr>
        <p:txBody>
          <a:bodyPr/>
          <a:lstStyle>
            <a:lvl1pPr marL="0" indent="0" algn="ctr">
              <a:buNone/>
              <a:defRPr sz="2880"/>
            </a:lvl1pPr>
            <a:lvl2pPr marL="548640" indent="0" algn="ctr">
              <a:buNone/>
              <a:defRPr sz="2400"/>
            </a:lvl2pPr>
            <a:lvl3pPr marL="1097280" indent="0" algn="ctr">
              <a:buNone/>
              <a:defRPr sz="2160"/>
            </a:lvl3pPr>
            <a:lvl4pPr marL="1645920" indent="0" algn="ctr">
              <a:buNone/>
              <a:defRPr sz="1920"/>
            </a:lvl4pPr>
            <a:lvl5pPr marL="2194560" indent="0" algn="ctr">
              <a:buNone/>
              <a:defRPr sz="1920"/>
            </a:lvl5pPr>
            <a:lvl6pPr marL="2743200" indent="0" algn="ctr">
              <a:buNone/>
              <a:defRPr sz="1920"/>
            </a:lvl6pPr>
            <a:lvl7pPr marL="3291840" indent="0" algn="ctr">
              <a:buNone/>
              <a:defRPr sz="1920"/>
            </a:lvl7pPr>
            <a:lvl8pPr marL="3840480" indent="0" algn="ctr">
              <a:buNone/>
              <a:defRPr sz="1920"/>
            </a:lvl8pPr>
            <a:lvl9pPr marL="4389120" indent="0" algn="ctr">
              <a:buNone/>
              <a:defRPr sz="1920"/>
            </a:lvl9pPr>
          </a:lstStyle>
          <a:p>
            <a:r>
              <a:rPr lang="en-US"/>
              <a:t>Click to edit Master subtitle style</a:t>
            </a:r>
          </a:p>
        </p:txBody>
      </p:sp>
      <p:sp>
        <p:nvSpPr>
          <p:cNvPr id="4" name="Date Placeholder 3"/>
          <p:cNvSpPr>
            <a:spLocks noGrp="1"/>
          </p:cNvSpPr>
          <p:nvPr>
            <p:ph type="dt" sz="half" idx="10"/>
          </p:nvPr>
        </p:nvSpPr>
        <p:spPr/>
        <p:txBody>
          <a:bodyPr/>
          <a:lstStyle/>
          <a:p>
            <a:fld id="{604D0DED-E746-48CA-AC13-5ACC323792A3}"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A138AD-6996-451D-BAF0-17624993610A}" type="slidenum">
              <a:rPr lang="en-US" smtClean="0"/>
              <a:t>‹#›</a:t>
            </a:fld>
            <a:endParaRPr lang="en-US"/>
          </a:p>
        </p:txBody>
      </p:sp>
    </p:spTree>
    <p:extLst>
      <p:ext uri="{BB962C8B-B14F-4D97-AF65-F5344CB8AC3E}">
        <p14:creationId xmlns:p14="http://schemas.microsoft.com/office/powerpoint/2010/main" val="393083171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04D0DED-E746-48CA-AC13-5ACC323792A3}"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A138AD-6996-451D-BAF0-17624993610A}" type="slidenum">
              <a:rPr lang="en-US" smtClean="0"/>
              <a:t>‹#›</a:t>
            </a:fld>
            <a:endParaRPr lang="en-US"/>
          </a:p>
        </p:txBody>
      </p:sp>
    </p:spTree>
    <p:extLst>
      <p:ext uri="{BB962C8B-B14F-4D97-AF65-F5344CB8AC3E}">
        <p14:creationId xmlns:p14="http://schemas.microsoft.com/office/powerpoint/2010/main" val="411814012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98220" y="2051686"/>
            <a:ext cx="12618720" cy="3423284"/>
          </a:xfrm>
        </p:spPr>
        <p:txBody>
          <a:bodyPr anchor="b"/>
          <a:lstStyle>
            <a:lvl1pPr>
              <a:defRPr sz="7200"/>
            </a:lvl1pPr>
          </a:lstStyle>
          <a:p>
            <a:r>
              <a:rPr lang="en-US"/>
              <a:t>Click to edit Master title style</a:t>
            </a:r>
          </a:p>
        </p:txBody>
      </p:sp>
      <p:sp>
        <p:nvSpPr>
          <p:cNvPr id="3" name="Text Placeholder 2"/>
          <p:cNvSpPr>
            <a:spLocks noGrp="1"/>
          </p:cNvSpPr>
          <p:nvPr>
            <p:ph type="body" idx="1"/>
          </p:nvPr>
        </p:nvSpPr>
        <p:spPr>
          <a:xfrm>
            <a:off x="998220" y="5507356"/>
            <a:ext cx="12618720" cy="1800224"/>
          </a:xfrm>
        </p:spPr>
        <p:txBody>
          <a:bodyPr/>
          <a:lstStyle>
            <a:lvl1pPr marL="0" indent="0">
              <a:buNone/>
              <a:defRPr sz="2880">
                <a:solidFill>
                  <a:schemeClr val="tx1">
                    <a:tint val="75000"/>
                  </a:schemeClr>
                </a:solidFill>
              </a:defRPr>
            </a:lvl1pPr>
            <a:lvl2pPr marL="548640" indent="0">
              <a:buNone/>
              <a:defRPr sz="2400">
                <a:solidFill>
                  <a:schemeClr val="tx1">
                    <a:tint val="75000"/>
                  </a:schemeClr>
                </a:solidFill>
              </a:defRPr>
            </a:lvl2pPr>
            <a:lvl3pPr marL="1097280" indent="0">
              <a:buNone/>
              <a:defRPr sz="2160">
                <a:solidFill>
                  <a:schemeClr val="tx1">
                    <a:tint val="75000"/>
                  </a:schemeClr>
                </a:solidFill>
              </a:defRPr>
            </a:lvl3pPr>
            <a:lvl4pPr marL="1645920" indent="0">
              <a:buNone/>
              <a:defRPr sz="1920">
                <a:solidFill>
                  <a:schemeClr val="tx1">
                    <a:tint val="75000"/>
                  </a:schemeClr>
                </a:solidFill>
              </a:defRPr>
            </a:lvl4pPr>
            <a:lvl5pPr marL="2194560" indent="0">
              <a:buNone/>
              <a:defRPr sz="1920">
                <a:solidFill>
                  <a:schemeClr val="tx1">
                    <a:tint val="75000"/>
                  </a:schemeClr>
                </a:solidFill>
              </a:defRPr>
            </a:lvl5pPr>
            <a:lvl6pPr marL="2743200" indent="0">
              <a:buNone/>
              <a:defRPr sz="1920">
                <a:solidFill>
                  <a:schemeClr val="tx1">
                    <a:tint val="75000"/>
                  </a:schemeClr>
                </a:solidFill>
              </a:defRPr>
            </a:lvl6pPr>
            <a:lvl7pPr marL="3291840" indent="0">
              <a:buNone/>
              <a:defRPr sz="1920">
                <a:solidFill>
                  <a:schemeClr val="tx1">
                    <a:tint val="75000"/>
                  </a:schemeClr>
                </a:solidFill>
              </a:defRPr>
            </a:lvl7pPr>
            <a:lvl8pPr marL="3840480" indent="0">
              <a:buNone/>
              <a:defRPr sz="1920">
                <a:solidFill>
                  <a:schemeClr val="tx1">
                    <a:tint val="75000"/>
                  </a:schemeClr>
                </a:solidFill>
              </a:defRPr>
            </a:lvl8pPr>
            <a:lvl9pPr marL="4389120" indent="0">
              <a:buNone/>
              <a:defRPr sz="192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4D0DED-E746-48CA-AC13-5ACC323792A3}"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A138AD-6996-451D-BAF0-17624993610A}" type="slidenum">
              <a:rPr lang="en-US" smtClean="0"/>
              <a:t>‹#›</a:t>
            </a:fld>
            <a:endParaRPr lang="en-US"/>
          </a:p>
        </p:txBody>
      </p:sp>
    </p:spTree>
    <p:extLst>
      <p:ext uri="{BB962C8B-B14F-4D97-AF65-F5344CB8AC3E}">
        <p14:creationId xmlns:p14="http://schemas.microsoft.com/office/powerpoint/2010/main" val="3533626260"/>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05840" y="2190750"/>
            <a:ext cx="6217920" cy="5221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406640" y="2190750"/>
            <a:ext cx="6217920" cy="5221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04D0DED-E746-48CA-AC13-5ACC323792A3}" type="datetimeFigureOut">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A138AD-6996-451D-BAF0-17624993610A}" type="slidenum">
              <a:rPr lang="en-US" smtClean="0"/>
              <a:t>‹#›</a:t>
            </a:fld>
            <a:endParaRPr lang="en-US"/>
          </a:p>
        </p:txBody>
      </p:sp>
    </p:spTree>
    <p:extLst>
      <p:ext uri="{BB962C8B-B14F-4D97-AF65-F5344CB8AC3E}">
        <p14:creationId xmlns:p14="http://schemas.microsoft.com/office/powerpoint/2010/main" val="4186194168"/>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07746" y="438150"/>
            <a:ext cx="12618720" cy="1590676"/>
          </a:xfrm>
        </p:spPr>
        <p:txBody>
          <a:bodyPr/>
          <a:lstStyle/>
          <a:p>
            <a:r>
              <a:rPr lang="en-US"/>
              <a:t>Click to edit Master title style</a:t>
            </a:r>
          </a:p>
        </p:txBody>
      </p:sp>
      <p:sp>
        <p:nvSpPr>
          <p:cNvPr id="3" name="Text Placeholder 2"/>
          <p:cNvSpPr>
            <a:spLocks noGrp="1"/>
          </p:cNvSpPr>
          <p:nvPr>
            <p:ph type="body" idx="1"/>
          </p:nvPr>
        </p:nvSpPr>
        <p:spPr>
          <a:xfrm>
            <a:off x="1007746" y="2017396"/>
            <a:ext cx="6189344" cy="988694"/>
          </a:xfrm>
        </p:spPr>
        <p:txBody>
          <a:bodyPr anchor="b"/>
          <a:lstStyle>
            <a:lvl1pPr marL="0" indent="0">
              <a:buNone/>
              <a:defRPr sz="2880" b="1"/>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4" name="Content Placeholder 3"/>
          <p:cNvSpPr>
            <a:spLocks noGrp="1"/>
          </p:cNvSpPr>
          <p:nvPr>
            <p:ph sz="half" idx="2"/>
          </p:nvPr>
        </p:nvSpPr>
        <p:spPr>
          <a:xfrm>
            <a:off x="1007746" y="3006090"/>
            <a:ext cx="6189344" cy="44215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406640" y="2017396"/>
            <a:ext cx="6219826" cy="988694"/>
          </a:xfrm>
        </p:spPr>
        <p:txBody>
          <a:bodyPr anchor="b"/>
          <a:lstStyle>
            <a:lvl1pPr marL="0" indent="0">
              <a:buNone/>
              <a:defRPr sz="2880" b="1"/>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6" name="Content Placeholder 5"/>
          <p:cNvSpPr>
            <a:spLocks noGrp="1"/>
          </p:cNvSpPr>
          <p:nvPr>
            <p:ph sz="quarter" idx="4"/>
          </p:nvPr>
        </p:nvSpPr>
        <p:spPr>
          <a:xfrm>
            <a:off x="7406640" y="3006090"/>
            <a:ext cx="6219826" cy="44215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04D0DED-E746-48CA-AC13-5ACC323792A3}" type="datetimeFigureOut">
              <a:rPr lang="en-US" smtClean="0"/>
              <a:t>3/22/2026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FA138AD-6996-451D-BAF0-17624993610A}" type="slidenum">
              <a:rPr lang="en-US" smtClean="0"/>
              <a:t>‹#›</a:t>
            </a:fld>
            <a:endParaRPr lang="en-US"/>
          </a:p>
        </p:txBody>
      </p:sp>
    </p:spTree>
    <p:extLst>
      <p:ext uri="{BB962C8B-B14F-4D97-AF65-F5344CB8AC3E}">
        <p14:creationId xmlns:p14="http://schemas.microsoft.com/office/powerpoint/2010/main" val="3946858403"/>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04D0DED-E746-48CA-AC13-5ACC323792A3}" type="datetimeFigureOut">
              <a:rPr lang="en-US" smtClean="0"/>
              <a:t>3/22/2026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FA138AD-6996-451D-BAF0-17624993610A}" type="slidenum">
              <a:rPr lang="en-US" smtClean="0"/>
              <a:t>‹#›</a:t>
            </a:fld>
            <a:endParaRPr lang="en-US"/>
          </a:p>
        </p:txBody>
      </p:sp>
    </p:spTree>
    <p:extLst>
      <p:ext uri="{BB962C8B-B14F-4D97-AF65-F5344CB8AC3E}">
        <p14:creationId xmlns:p14="http://schemas.microsoft.com/office/powerpoint/2010/main" val="2030834988"/>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4D0DED-E746-48CA-AC13-5ACC323792A3}" type="datetimeFigureOut">
              <a:rPr lang="en-US" smtClean="0"/>
              <a:t>3/22/2026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FA138AD-6996-451D-BAF0-17624993610A}" type="slidenum">
              <a:rPr lang="en-US" smtClean="0"/>
              <a:t>‹#›</a:t>
            </a:fld>
            <a:endParaRPr lang="en-US"/>
          </a:p>
        </p:txBody>
      </p:sp>
    </p:spTree>
    <p:extLst>
      <p:ext uri="{BB962C8B-B14F-4D97-AF65-F5344CB8AC3E}">
        <p14:creationId xmlns:p14="http://schemas.microsoft.com/office/powerpoint/2010/main" val="24497565"/>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7746" y="548640"/>
            <a:ext cx="4718684" cy="1920240"/>
          </a:xfrm>
        </p:spPr>
        <p:txBody>
          <a:bodyPr anchor="b"/>
          <a:lstStyle>
            <a:lvl1pPr>
              <a:defRPr sz="3840"/>
            </a:lvl1pPr>
          </a:lstStyle>
          <a:p>
            <a:r>
              <a:rPr lang="en-US"/>
              <a:t>Click to edit Master title style</a:t>
            </a:r>
          </a:p>
        </p:txBody>
      </p:sp>
      <p:sp>
        <p:nvSpPr>
          <p:cNvPr id="3" name="Content Placeholder 2"/>
          <p:cNvSpPr>
            <a:spLocks noGrp="1"/>
          </p:cNvSpPr>
          <p:nvPr>
            <p:ph idx="1"/>
          </p:nvPr>
        </p:nvSpPr>
        <p:spPr>
          <a:xfrm>
            <a:off x="6219826" y="1184911"/>
            <a:ext cx="7406640" cy="5848350"/>
          </a:xfrm>
        </p:spPr>
        <p:txBody>
          <a:bodyPr/>
          <a:lstStyle>
            <a:lvl1pPr>
              <a:defRPr sz="3840"/>
            </a:lvl1pPr>
            <a:lvl2pPr>
              <a:defRPr sz="3360"/>
            </a:lvl2pPr>
            <a:lvl3pPr>
              <a:defRPr sz="2880"/>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07746" y="2468880"/>
            <a:ext cx="4718684" cy="4573906"/>
          </a:xfrm>
        </p:spPr>
        <p:txBody>
          <a:bodyPr/>
          <a:lstStyle>
            <a:lvl1pPr marL="0" indent="0">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604D0DED-E746-48CA-AC13-5ACC323792A3}" type="datetimeFigureOut">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A138AD-6996-451D-BAF0-17624993610A}" type="slidenum">
              <a:rPr lang="en-US" smtClean="0"/>
              <a:t>‹#›</a:t>
            </a:fld>
            <a:endParaRPr lang="en-US"/>
          </a:p>
        </p:txBody>
      </p:sp>
    </p:spTree>
    <p:extLst>
      <p:ext uri="{BB962C8B-B14F-4D97-AF65-F5344CB8AC3E}">
        <p14:creationId xmlns:p14="http://schemas.microsoft.com/office/powerpoint/2010/main" val="2198025799"/>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7746" y="548640"/>
            <a:ext cx="4718684" cy="1920240"/>
          </a:xfrm>
        </p:spPr>
        <p:txBody>
          <a:bodyPr anchor="b"/>
          <a:lstStyle>
            <a:lvl1pPr>
              <a:defRPr sz="3840"/>
            </a:lvl1pPr>
          </a:lstStyle>
          <a:p>
            <a:r>
              <a:rPr lang="en-US"/>
              <a:t>Click to edit Master title style</a:t>
            </a:r>
          </a:p>
        </p:txBody>
      </p:sp>
      <p:sp>
        <p:nvSpPr>
          <p:cNvPr id="3" name="Picture Placeholder 2"/>
          <p:cNvSpPr>
            <a:spLocks noGrp="1"/>
          </p:cNvSpPr>
          <p:nvPr>
            <p:ph type="pic" idx="1"/>
          </p:nvPr>
        </p:nvSpPr>
        <p:spPr>
          <a:xfrm>
            <a:off x="6219826" y="1184911"/>
            <a:ext cx="7406640" cy="5848350"/>
          </a:xfrm>
        </p:spPr>
        <p:txBody>
          <a:bodyPr/>
          <a:lstStyle>
            <a:lvl1pPr marL="0" indent="0">
              <a:buNone/>
              <a:defRPr sz="3840"/>
            </a:lvl1pPr>
            <a:lvl2pPr marL="548640" indent="0">
              <a:buNone/>
              <a:defRPr sz="3360"/>
            </a:lvl2pPr>
            <a:lvl3pPr marL="1097280" indent="0">
              <a:buNone/>
              <a:defRPr sz="2880"/>
            </a:lvl3pPr>
            <a:lvl4pPr marL="1645920" indent="0">
              <a:buNone/>
              <a:defRPr sz="2400"/>
            </a:lvl4pPr>
            <a:lvl5pPr marL="2194560" indent="0">
              <a:buNone/>
              <a:defRPr sz="2400"/>
            </a:lvl5pPr>
            <a:lvl6pPr marL="2743200" indent="0">
              <a:buNone/>
              <a:defRPr sz="2400"/>
            </a:lvl6pPr>
            <a:lvl7pPr marL="3291840" indent="0">
              <a:buNone/>
              <a:defRPr sz="2400"/>
            </a:lvl7pPr>
            <a:lvl8pPr marL="3840480" indent="0">
              <a:buNone/>
              <a:defRPr sz="2400"/>
            </a:lvl8pPr>
            <a:lvl9pPr marL="4389120" indent="0">
              <a:buNone/>
              <a:defRPr sz="2400"/>
            </a:lvl9pPr>
          </a:lstStyle>
          <a:p>
            <a:endParaRPr lang="en-US"/>
          </a:p>
        </p:txBody>
      </p:sp>
      <p:sp>
        <p:nvSpPr>
          <p:cNvPr id="4" name="Text Placeholder 3"/>
          <p:cNvSpPr>
            <a:spLocks noGrp="1"/>
          </p:cNvSpPr>
          <p:nvPr>
            <p:ph type="body" sz="half" idx="2"/>
          </p:nvPr>
        </p:nvSpPr>
        <p:spPr>
          <a:xfrm>
            <a:off x="1007746" y="2468880"/>
            <a:ext cx="4718684" cy="4573906"/>
          </a:xfrm>
        </p:spPr>
        <p:txBody>
          <a:bodyPr/>
          <a:lstStyle>
            <a:lvl1pPr marL="0" indent="0">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604D0DED-E746-48CA-AC13-5ACC323792A3}" type="datetimeFigureOut">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A138AD-6996-451D-BAF0-17624993610A}" type="slidenum">
              <a:rPr lang="en-US" smtClean="0"/>
              <a:t>‹#›</a:t>
            </a:fld>
            <a:endParaRPr lang="en-US"/>
          </a:p>
        </p:txBody>
      </p:sp>
    </p:spTree>
    <p:extLst>
      <p:ext uri="{BB962C8B-B14F-4D97-AF65-F5344CB8AC3E}">
        <p14:creationId xmlns:p14="http://schemas.microsoft.com/office/powerpoint/2010/main" val="3364491937"/>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04D0DED-E746-48CA-AC13-5ACC323792A3}"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A138AD-6996-451D-BAF0-17624993610A}" type="slidenum">
              <a:rPr lang="en-US" smtClean="0"/>
              <a:t>‹#›</a:t>
            </a:fld>
            <a:endParaRPr lang="en-US"/>
          </a:p>
        </p:txBody>
      </p:sp>
    </p:spTree>
    <p:extLst>
      <p:ext uri="{BB962C8B-B14F-4D97-AF65-F5344CB8AC3E}">
        <p14:creationId xmlns:p14="http://schemas.microsoft.com/office/powerpoint/2010/main" val="26329285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469880" y="438150"/>
            <a:ext cx="3154680" cy="6974206"/>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005840" y="438150"/>
            <a:ext cx="9281160" cy="697420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04D0DED-E746-48CA-AC13-5ACC323792A3}"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A138AD-6996-451D-BAF0-17624993610A}" type="slidenum">
              <a:rPr lang="en-US" smtClean="0"/>
              <a:t>‹#›</a:t>
            </a:fld>
            <a:endParaRPr lang="en-US"/>
          </a:p>
        </p:txBody>
      </p:sp>
    </p:spTree>
    <p:extLst>
      <p:ext uri="{BB962C8B-B14F-4D97-AF65-F5344CB8AC3E}">
        <p14:creationId xmlns:p14="http://schemas.microsoft.com/office/powerpoint/2010/main" val="79322836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Slide 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1942805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Slide 2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70798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Slide 3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22973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Slide 4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3083404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Slide 5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1218469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Slide 6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8367646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Slide 7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90485954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Slide 9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2887679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Slide 10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2693475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05840" y="438150"/>
            <a:ext cx="12618720" cy="1590676"/>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05840" y="2190750"/>
            <a:ext cx="12618720" cy="522160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05840" y="7627621"/>
            <a:ext cx="3291840" cy="438150"/>
          </a:xfrm>
          <a:prstGeom prst="rect">
            <a:avLst/>
          </a:prstGeom>
        </p:spPr>
        <p:txBody>
          <a:bodyPr vert="horz" lIns="91440" tIns="45720" rIns="91440" bIns="45720" rtlCol="0" anchor="ctr"/>
          <a:lstStyle>
            <a:lvl1pPr algn="l">
              <a:defRPr sz="1440">
                <a:solidFill>
                  <a:schemeClr val="tx1">
                    <a:tint val="75000"/>
                  </a:schemeClr>
                </a:solidFill>
              </a:defRPr>
            </a:lvl1pPr>
          </a:lstStyle>
          <a:p>
            <a:fld id="{604D0DED-E746-48CA-AC13-5ACC323792A3}" type="datetimeFigureOut">
              <a:rPr lang="en-US" smtClean="0"/>
              <a:t>3/22/2026</a:t>
            </a:fld>
            <a:endParaRPr lang="en-US"/>
          </a:p>
        </p:txBody>
      </p:sp>
      <p:sp>
        <p:nvSpPr>
          <p:cNvPr id="5" name="Footer Placeholder 4"/>
          <p:cNvSpPr>
            <a:spLocks noGrp="1"/>
          </p:cNvSpPr>
          <p:nvPr>
            <p:ph type="ftr" sz="quarter" idx="3"/>
          </p:nvPr>
        </p:nvSpPr>
        <p:spPr>
          <a:xfrm>
            <a:off x="4846320" y="7627621"/>
            <a:ext cx="4937760" cy="438150"/>
          </a:xfrm>
          <a:prstGeom prst="rect">
            <a:avLst/>
          </a:prstGeom>
        </p:spPr>
        <p:txBody>
          <a:bodyPr vert="horz" lIns="91440" tIns="45720" rIns="91440" bIns="45720" rtlCol="0" anchor="ctr"/>
          <a:lstStyle>
            <a:lvl1pPr algn="ctr">
              <a:defRPr sz="144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332720" y="7627621"/>
            <a:ext cx="3291840" cy="438150"/>
          </a:xfrm>
          <a:prstGeom prst="rect">
            <a:avLst/>
          </a:prstGeom>
        </p:spPr>
        <p:txBody>
          <a:bodyPr vert="horz" lIns="91440" tIns="45720" rIns="91440" bIns="45720" rtlCol="0" anchor="ctr"/>
          <a:lstStyle>
            <a:lvl1pPr algn="r">
              <a:defRPr sz="1440">
                <a:solidFill>
                  <a:schemeClr val="tx1">
                    <a:tint val="75000"/>
                  </a:schemeClr>
                </a:solidFill>
              </a:defRPr>
            </a:lvl1pPr>
          </a:lstStyle>
          <a:p>
            <a:fld id="{1FA138AD-6996-451D-BAF0-17624993610A}" type="slidenum">
              <a:rPr lang="en-US" smtClean="0"/>
              <a:t>‹#›</a:t>
            </a:fld>
            <a:endParaRPr lang="en-US"/>
          </a:p>
        </p:txBody>
      </p:sp>
    </p:spTree>
    <p:extLst>
      <p:ext uri="{BB962C8B-B14F-4D97-AF65-F5344CB8AC3E}">
        <p14:creationId xmlns:p14="http://schemas.microsoft.com/office/powerpoint/2010/main" val="1972708492"/>
      </p:ext>
    </p:extLst>
  </p:cSld>
  <p:clrMap bg1="lt1" tx1="dk1" bg2="lt2" tx2="dk2" accent1="accent1" accent2="accent2" accent3="accent3" accent4="accent4" accent5="accent5" accent6="accent6" hlink="hlink" folHlink="folHlink"/>
  <p:sldLayoutIdLst>
    <p:sldLayoutId id="2147483887" r:id="rId1"/>
    <p:sldLayoutId id="2147483888" r:id="rId2"/>
    <p:sldLayoutId id="2147483889" r:id="rId3"/>
    <p:sldLayoutId id="2147483890" r:id="rId4"/>
    <p:sldLayoutId id="2147483891" r:id="rId5"/>
    <p:sldLayoutId id="2147483892" r:id="rId6"/>
    <p:sldLayoutId id="2147483893" r:id="rId7"/>
    <p:sldLayoutId id="2147483894" r:id="rId8"/>
    <p:sldLayoutId id="2147483895" r:id="rId9"/>
    <p:sldLayoutId id="2147483896" r:id="rId10"/>
    <p:sldLayoutId id="2147483897" r:id="rId11"/>
    <p:sldLayoutId id="2147483898" r:id="rId12"/>
    <p:sldLayoutId id="2147483899" r:id="rId13"/>
    <p:sldLayoutId id="2147483900" r:id="rId14"/>
    <p:sldLayoutId id="2147483901" r:id="rId15"/>
    <p:sldLayoutId id="2147483902" r:id="rId16"/>
    <p:sldLayoutId id="2147483903" r:id="rId17"/>
    <p:sldLayoutId id="2147483904" r:id="rId18"/>
    <p:sldLayoutId id="2147483906" r:id="rId19"/>
    <p:sldLayoutId id="2147483907" r:id="rId20"/>
  </p:sldLayoutIdLst>
  <p:hf sldNum="0" hdr="0" ftr="0" dt="0"/>
  <p:txStyles>
    <p:titleStyle>
      <a:lvl1pPr algn="l" defTabSz="1097280" rtl="0" eaLnBrk="1" latinLnBrk="0" hangingPunct="1">
        <a:lnSpc>
          <a:spcPct val="90000"/>
        </a:lnSpc>
        <a:spcBef>
          <a:spcPct val="0"/>
        </a:spcBef>
        <a:buNone/>
        <a:defRPr sz="5280" kern="1200">
          <a:solidFill>
            <a:schemeClr val="tx1"/>
          </a:solidFill>
          <a:latin typeface="+mj-lt"/>
          <a:ea typeface="+mj-ea"/>
          <a:cs typeface="+mj-cs"/>
        </a:defRPr>
      </a:lvl1pPr>
    </p:titleStyle>
    <p:bodyStyle>
      <a:lvl1pPr marL="274320" indent="-274320" algn="l" defTabSz="1097280" rtl="0" eaLnBrk="1" latinLnBrk="0" hangingPunct="1">
        <a:lnSpc>
          <a:spcPct val="90000"/>
        </a:lnSpc>
        <a:spcBef>
          <a:spcPts val="1200"/>
        </a:spcBef>
        <a:buFont typeface="Arial" panose="020B0604020202020204" pitchFamily="34" charset="0"/>
        <a:buChar char="•"/>
        <a:defRPr sz="3360" kern="1200">
          <a:solidFill>
            <a:schemeClr val="tx1"/>
          </a:solidFill>
          <a:latin typeface="+mn-lt"/>
          <a:ea typeface="+mn-ea"/>
          <a:cs typeface="+mn-cs"/>
        </a:defRPr>
      </a:lvl1pPr>
      <a:lvl2pPr marL="822960" indent="-274320" algn="l" defTabSz="1097280" rtl="0" eaLnBrk="1" latinLnBrk="0" hangingPunct="1">
        <a:lnSpc>
          <a:spcPct val="90000"/>
        </a:lnSpc>
        <a:spcBef>
          <a:spcPts val="600"/>
        </a:spcBef>
        <a:buFont typeface="Arial" panose="020B0604020202020204" pitchFamily="34" charset="0"/>
        <a:buChar char="•"/>
        <a:defRPr sz="2880" kern="1200">
          <a:solidFill>
            <a:schemeClr val="tx1"/>
          </a:solidFill>
          <a:latin typeface="+mn-lt"/>
          <a:ea typeface="+mn-ea"/>
          <a:cs typeface="+mn-cs"/>
        </a:defRPr>
      </a:lvl2pPr>
      <a:lvl3pPr marL="1371600" indent="-274320" algn="l" defTabSz="1097280" rtl="0" eaLnBrk="1" latinLnBrk="0" hangingPunct="1">
        <a:lnSpc>
          <a:spcPct val="90000"/>
        </a:lnSpc>
        <a:spcBef>
          <a:spcPts val="600"/>
        </a:spcBef>
        <a:buFont typeface="Arial" panose="020B0604020202020204" pitchFamily="34" charset="0"/>
        <a:buChar char="•"/>
        <a:defRPr sz="2400" kern="1200">
          <a:solidFill>
            <a:schemeClr val="tx1"/>
          </a:solidFill>
          <a:latin typeface="+mn-lt"/>
          <a:ea typeface="+mn-ea"/>
          <a:cs typeface="+mn-cs"/>
        </a:defRPr>
      </a:lvl3pPr>
      <a:lvl4pPr marL="19202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4pPr>
      <a:lvl5pPr marL="246888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p:bodyStyle>
    <p:otherStyle>
      <a:defPPr>
        <a:defRPr lang="en-US"/>
      </a:defPPr>
      <a:lvl1pPr marL="0" algn="l" defTabSz="1097280" rtl="0" eaLnBrk="1" latinLnBrk="0" hangingPunct="1">
        <a:defRPr sz="2160" kern="1200">
          <a:solidFill>
            <a:schemeClr val="tx1"/>
          </a:solidFill>
          <a:latin typeface="+mn-lt"/>
          <a:ea typeface="+mn-ea"/>
          <a:cs typeface="+mn-cs"/>
        </a:defRPr>
      </a:lvl1pPr>
      <a:lvl2pPr marL="548640" algn="l" defTabSz="1097280" rtl="0" eaLnBrk="1" latinLnBrk="0" hangingPunct="1">
        <a:defRPr sz="2160" kern="1200">
          <a:solidFill>
            <a:schemeClr val="tx1"/>
          </a:solidFill>
          <a:latin typeface="+mn-lt"/>
          <a:ea typeface="+mn-ea"/>
          <a:cs typeface="+mn-cs"/>
        </a:defRPr>
      </a:lvl2pPr>
      <a:lvl3pPr marL="1097280" algn="l" defTabSz="1097280" rtl="0" eaLnBrk="1" latinLnBrk="0" hangingPunct="1">
        <a:defRPr sz="2160" kern="1200">
          <a:solidFill>
            <a:schemeClr val="tx1"/>
          </a:solidFill>
          <a:latin typeface="+mn-lt"/>
          <a:ea typeface="+mn-ea"/>
          <a:cs typeface="+mn-cs"/>
        </a:defRPr>
      </a:lvl3pPr>
      <a:lvl4pPr marL="1645920" algn="l" defTabSz="1097280" rtl="0" eaLnBrk="1" latinLnBrk="0" hangingPunct="1">
        <a:defRPr sz="2160" kern="1200">
          <a:solidFill>
            <a:schemeClr val="tx1"/>
          </a:solidFill>
          <a:latin typeface="+mn-lt"/>
          <a:ea typeface="+mn-ea"/>
          <a:cs typeface="+mn-cs"/>
        </a:defRPr>
      </a:lvl4pPr>
      <a:lvl5pPr marL="2194560" algn="l" defTabSz="1097280" rtl="0" eaLnBrk="1" latinLnBrk="0" hangingPunct="1">
        <a:defRPr sz="2160" kern="1200">
          <a:solidFill>
            <a:schemeClr val="tx1"/>
          </a:solidFill>
          <a:latin typeface="+mn-lt"/>
          <a:ea typeface="+mn-ea"/>
          <a:cs typeface="+mn-cs"/>
        </a:defRPr>
      </a:lvl5pPr>
      <a:lvl6pPr marL="2743200" algn="l" defTabSz="1097280" rtl="0" eaLnBrk="1" latinLnBrk="0" hangingPunct="1">
        <a:defRPr sz="2160" kern="1200">
          <a:solidFill>
            <a:schemeClr val="tx1"/>
          </a:solidFill>
          <a:latin typeface="+mn-lt"/>
          <a:ea typeface="+mn-ea"/>
          <a:cs typeface="+mn-cs"/>
        </a:defRPr>
      </a:lvl6pPr>
      <a:lvl7pPr marL="3291840" algn="l" defTabSz="1097280" rtl="0" eaLnBrk="1" latinLnBrk="0" hangingPunct="1">
        <a:defRPr sz="2160" kern="1200">
          <a:solidFill>
            <a:schemeClr val="tx1"/>
          </a:solidFill>
          <a:latin typeface="+mn-lt"/>
          <a:ea typeface="+mn-ea"/>
          <a:cs typeface="+mn-cs"/>
        </a:defRPr>
      </a:lvl7pPr>
      <a:lvl8pPr marL="3840480" algn="l" defTabSz="1097280" rtl="0" eaLnBrk="1" latinLnBrk="0" hangingPunct="1">
        <a:defRPr sz="2160" kern="1200">
          <a:solidFill>
            <a:schemeClr val="tx1"/>
          </a:solidFill>
          <a:latin typeface="+mn-lt"/>
          <a:ea typeface="+mn-ea"/>
          <a:cs typeface="+mn-cs"/>
        </a:defRPr>
      </a:lvl8pPr>
      <a:lvl9pPr marL="4389120" algn="l" defTabSz="1097280" rtl="0" eaLnBrk="1" latinLnBrk="0" hangingPunct="1">
        <a:defRPr sz="21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svg"/><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jpeg"/><Relationship Id="rId5" Type="http://schemas.openxmlformats.org/officeDocument/2006/relationships/image" Target="../media/image1.jpeg"/><Relationship Id="rId4" Type="http://schemas.openxmlformats.org/officeDocument/2006/relationships/notesSlide" Target="../notesSlides/notesSlide1.xml"/><Relationship Id="rId9" Type="http://schemas.openxmlformats.org/officeDocument/2006/relationships/image" Target="../media/image5.png"/></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4.sv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6.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5.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7.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slideLayout" Target="../slideLayouts/slideLayout17.xml"/><Relationship Id="rId7" Type="http://schemas.openxmlformats.org/officeDocument/2006/relationships/image" Target="../media/image10.svg"/><Relationship Id="rId12" Type="http://schemas.openxmlformats.org/officeDocument/2006/relationships/image" Target="../media/image5.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9.png"/><Relationship Id="rId11" Type="http://schemas.openxmlformats.org/officeDocument/2006/relationships/image" Target="../media/image4.svg"/><Relationship Id="rId5" Type="http://schemas.openxmlformats.org/officeDocument/2006/relationships/image" Target="../media/image8.png"/><Relationship Id="rId10" Type="http://schemas.openxmlformats.org/officeDocument/2006/relationships/image" Target="../media/image3.png"/><Relationship Id="rId4" Type="http://schemas.openxmlformats.org/officeDocument/2006/relationships/notesSlide" Target="../notesSlides/notesSlide5.xml"/><Relationship Id="rId9" Type="http://schemas.openxmlformats.org/officeDocument/2006/relationships/image" Target="../media/image12.sv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5.png"/><Relationship Id="rId5" Type="http://schemas.openxmlformats.org/officeDocument/2006/relationships/image" Target="../media/image13.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5.png"/><Relationship Id="rId5" Type="http://schemas.openxmlformats.org/officeDocument/2006/relationships/image" Target="../media/image14.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19.xml"/><Relationship Id="rId7" Type="http://schemas.openxmlformats.org/officeDocument/2006/relationships/image" Target="../media/image1.jpe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20.xml"/><Relationship Id="rId7" Type="http://schemas.openxmlformats.org/officeDocument/2006/relationships/image" Target="../media/image17.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12.xml"/><Relationship Id="rId7" Type="http://schemas.openxmlformats.org/officeDocument/2006/relationships/image" Target="../media/image20.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notesSlide" Target="../notesSlides/notesSlide10.xml"/><Relationship Id="rId9" Type="http://schemas.openxmlformats.org/officeDocument/2006/relationships/image" Target="../media/image5.png"/></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13.xml"/><Relationship Id="rId7" Type="http://schemas.openxmlformats.org/officeDocument/2006/relationships/diagramQuickStyle" Target="../diagrams/quickStyle1.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5.png"/><Relationship Id="rId4" Type="http://schemas.openxmlformats.org/officeDocument/2006/relationships/notesSlide" Target="../notesSlides/notesSlide11.xml"/><Relationship Id="rId9" Type="http://schemas.microsoft.com/office/2007/relationships/diagramDrawing" Target="../diagrams/drawing1.xml"/></Relationships>
</file>

<file path=ppt/slides/_rels/slide1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4.xml"/><Relationship Id="rId7" Type="http://schemas.openxmlformats.org/officeDocument/2006/relationships/image" Target="../media/image24.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3.png"/><Relationship Id="rId5" Type="http://schemas.openxmlformats.org/officeDocument/2006/relationships/image" Target="../media/image22.png"/><Relationship Id="rId10" Type="http://schemas.openxmlformats.org/officeDocument/2006/relationships/image" Target="../media/image5.png"/><Relationship Id="rId4" Type="http://schemas.openxmlformats.org/officeDocument/2006/relationships/notesSlide" Target="../notesSlides/notesSlide12.xml"/><Relationship Id="rId9" Type="http://schemas.openxmlformats.org/officeDocument/2006/relationships/image" Target="../media/image4.sv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5.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16.xml"/><Relationship Id="rId7" Type="http://schemas.openxmlformats.org/officeDocument/2006/relationships/image" Target="../media/image25.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hyperlink" Target="https://publications.ersnet.org/index.php/content/erjor/early/2025/09/04/2312054101059-2025" TargetMode="External"/><Relationship Id="rId3" Type="http://schemas.openxmlformats.org/officeDocument/2006/relationships/hyperlink" Target="https://journals.lww.com/jtd/fulltext/2025/10000/efficacy_and_safety_of_electroacupuncture_in.106.aspx" TargetMode="External"/><Relationship Id="rId7" Type="http://schemas.openxmlformats.org/officeDocument/2006/relationships/hyperlink" Target="https://www.tandfonline.com/doi/abs/10.1080/1744666X.2025.2522266" TargetMode="External"/><Relationship Id="rId12" Type="http://schemas.openxmlformats.org/officeDocument/2006/relationships/hyperlink" Target="https://www.thieme-connect.com/products/ejournals/html/10.1055/a-2811-3019" TargetMode="External"/><Relationship Id="rId2" Type="http://schemas.openxmlformats.org/officeDocument/2006/relationships/hyperlink" Target="https://www.atsjournals.org/doi/pdf/10.1164/ajrccm-conference.2024.209.1_MeetingAbstracts.A6777" TargetMode="External"/><Relationship Id="rId1" Type="http://schemas.openxmlformats.org/officeDocument/2006/relationships/slideLayout" Target="../slideLayouts/slideLayout16.xml"/><Relationship Id="rId6" Type="http://schemas.openxmlformats.org/officeDocument/2006/relationships/hyperlink" Target="https://mednexus.org/doi/abs/10.1097/CM9.0000000000002042" TargetMode="External"/><Relationship Id="rId11" Type="http://schemas.openxmlformats.org/officeDocument/2006/relationships/hyperlink" Target="https://www.mdpi.com/1648-9144/62/3/438" TargetMode="External"/><Relationship Id="rId5" Type="http://schemas.openxmlformats.org/officeDocument/2006/relationships/hyperlink" Target="https://www.mdpi.com/2075-1729/16/2/207" TargetMode="External"/><Relationship Id="rId10" Type="http://schemas.openxmlformats.org/officeDocument/2006/relationships/hyperlink" Target="https://link.springer.com/article/10.1007/s40265-025-02188-8" TargetMode="External"/><Relationship Id="rId4" Type="http://schemas.openxmlformats.org/officeDocument/2006/relationships/hyperlink" Target="https://pmc.ncbi.nlm.nih.gov/articles/PMC8987660/" TargetMode="External"/><Relationship Id="rId9" Type="http://schemas.openxmlformats.org/officeDocument/2006/relationships/hyperlink" Target="https://publications.ersnet.org/content/erjor/12/1/01059-2025.abstrac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5227320"/>
            <a:ext cx="10607040" cy="3002280"/>
            <a:chOff x="0" y="0"/>
            <a:chExt cx="3492030" cy="988405"/>
          </a:xfrm>
        </p:grpSpPr>
        <p:sp>
          <p:nvSpPr>
            <p:cNvPr id="3" name="Freeform 3"/>
            <p:cNvSpPr/>
            <p:nvPr/>
          </p:nvSpPr>
          <p:spPr>
            <a:xfrm>
              <a:off x="0" y="0"/>
              <a:ext cx="3492029" cy="988405"/>
            </a:xfrm>
            <a:custGeom>
              <a:avLst/>
              <a:gdLst/>
              <a:ahLst/>
              <a:cxnLst/>
              <a:rect l="l" t="t" r="r" b="b"/>
              <a:pathLst>
                <a:path w="3492029" h="988405">
                  <a:moveTo>
                    <a:pt x="0" y="0"/>
                  </a:moveTo>
                  <a:lnTo>
                    <a:pt x="3492029" y="0"/>
                  </a:lnTo>
                  <a:lnTo>
                    <a:pt x="3492029" y="988405"/>
                  </a:lnTo>
                  <a:lnTo>
                    <a:pt x="0" y="988405"/>
                  </a:lnTo>
                  <a:close/>
                </a:path>
              </a:pathLst>
            </a:custGeom>
            <a:solidFill>
              <a:srgbClr val="F7EAE7"/>
            </a:solidFill>
          </p:spPr>
          <p:txBody>
            <a:bodyPr/>
            <a:lstStyle/>
            <a:p>
              <a:endParaRPr lang="en-US"/>
            </a:p>
          </p:txBody>
        </p:sp>
        <p:sp>
          <p:nvSpPr>
            <p:cNvPr id="4" name="TextBox 4"/>
            <p:cNvSpPr txBox="1"/>
            <p:nvPr/>
          </p:nvSpPr>
          <p:spPr>
            <a:xfrm>
              <a:off x="0" y="-38100"/>
              <a:ext cx="3492030" cy="1026505"/>
            </a:xfrm>
            <a:prstGeom prst="rect">
              <a:avLst/>
            </a:prstGeom>
          </p:spPr>
          <p:txBody>
            <a:bodyPr lIns="40640" tIns="40640" rIns="40640" bIns="40640" rtlCol="0" anchor="ctr"/>
            <a:lstStyle/>
            <a:p>
              <a:pPr algn="ctr">
                <a:lnSpc>
                  <a:spcPts val="2127"/>
                </a:lnSpc>
              </a:pPr>
              <a:endParaRPr sz="1440"/>
            </a:p>
          </p:txBody>
        </p:sp>
      </p:grpSp>
      <p:grpSp>
        <p:nvGrpSpPr>
          <p:cNvPr id="5" name="Group 5"/>
          <p:cNvGrpSpPr/>
          <p:nvPr/>
        </p:nvGrpSpPr>
        <p:grpSpPr>
          <a:xfrm>
            <a:off x="6202680" y="-1021080"/>
            <a:ext cx="9448800" cy="7437120"/>
            <a:chOff x="0" y="0"/>
            <a:chExt cx="3110716" cy="2448435"/>
          </a:xfrm>
        </p:grpSpPr>
        <p:sp>
          <p:nvSpPr>
            <p:cNvPr id="6" name="Freeform 6"/>
            <p:cNvSpPr/>
            <p:nvPr/>
          </p:nvSpPr>
          <p:spPr>
            <a:xfrm>
              <a:off x="0" y="0"/>
              <a:ext cx="3110716" cy="2448435"/>
            </a:xfrm>
            <a:custGeom>
              <a:avLst/>
              <a:gdLst/>
              <a:ahLst/>
              <a:cxnLst/>
              <a:rect l="l" t="t" r="r" b="b"/>
              <a:pathLst>
                <a:path w="3110716" h="2448435">
                  <a:moveTo>
                    <a:pt x="88490" y="0"/>
                  </a:moveTo>
                  <a:lnTo>
                    <a:pt x="3022226" y="0"/>
                  </a:lnTo>
                  <a:cubicBezTo>
                    <a:pt x="3071098" y="0"/>
                    <a:pt x="3110716" y="39618"/>
                    <a:pt x="3110716" y="88490"/>
                  </a:cubicBezTo>
                  <a:lnTo>
                    <a:pt x="3110716" y="2359944"/>
                  </a:lnTo>
                  <a:cubicBezTo>
                    <a:pt x="3110716" y="2408816"/>
                    <a:pt x="3071098" y="2448435"/>
                    <a:pt x="3022226" y="2448435"/>
                  </a:cubicBezTo>
                  <a:lnTo>
                    <a:pt x="88490" y="2448435"/>
                  </a:lnTo>
                  <a:cubicBezTo>
                    <a:pt x="39618" y="2448435"/>
                    <a:pt x="0" y="2408816"/>
                    <a:pt x="0" y="2359944"/>
                  </a:cubicBezTo>
                  <a:lnTo>
                    <a:pt x="0" y="88490"/>
                  </a:lnTo>
                  <a:cubicBezTo>
                    <a:pt x="0" y="39618"/>
                    <a:pt x="39618" y="0"/>
                    <a:pt x="88490" y="0"/>
                  </a:cubicBezTo>
                  <a:close/>
                </a:path>
              </a:pathLst>
            </a:custGeom>
            <a:solidFill>
              <a:srgbClr val="144152"/>
            </a:solidFill>
          </p:spPr>
          <p:txBody>
            <a:bodyPr/>
            <a:lstStyle/>
            <a:p>
              <a:endParaRPr lang="en-US"/>
            </a:p>
          </p:txBody>
        </p:sp>
        <p:sp>
          <p:nvSpPr>
            <p:cNvPr id="7" name="TextBox 7"/>
            <p:cNvSpPr txBox="1"/>
            <p:nvPr/>
          </p:nvSpPr>
          <p:spPr>
            <a:xfrm>
              <a:off x="0" y="-38100"/>
              <a:ext cx="3110716" cy="2486535"/>
            </a:xfrm>
            <a:prstGeom prst="rect">
              <a:avLst/>
            </a:prstGeom>
          </p:spPr>
          <p:txBody>
            <a:bodyPr lIns="40640" tIns="40640" rIns="40640" bIns="40640" rtlCol="0" anchor="ctr"/>
            <a:lstStyle/>
            <a:p>
              <a:pPr algn="ctr">
                <a:lnSpc>
                  <a:spcPts val="2127"/>
                </a:lnSpc>
              </a:pPr>
              <a:endParaRPr sz="1440"/>
            </a:p>
          </p:txBody>
        </p:sp>
      </p:grpSp>
      <p:grpSp>
        <p:nvGrpSpPr>
          <p:cNvPr id="8" name="Group 8"/>
          <p:cNvGrpSpPr/>
          <p:nvPr/>
        </p:nvGrpSpPr>
        <p:grpSpPr>
          <a:xfrm>
            <a:off x="6446520" y="1828800"/>
            <a:ext cx="1676400" cy="1676400"/>
            <a:chOff x="0" y="0"/>
            <a:chExt cx="551901" cy="551901"/>
          </a:xfrm>
        </p:grpSpPr>
        <p:sp>
          <p:nvSpPr>
            <p:cNvPr id="9" name="Freeform 9"/>
            <p:cNvSpPr/>
            <p:nvPr/>
          </p:nvSpPr>
          <p:spPr>
            <a:xfrm>
              <a:off x="0" y="0"/>
              <a:ext cx="551901" cy="551901"/>
            </a:xfrm>
            <a:custGeom>
              <a:avLst/>
              <a:gdLst/>
              <a:ahLst/>
              <a:cxnLst/>
              <a:rect l="l" t="t" r="r" b="b"/>
              <a:pathLst>
                <a:path w="551901" h="551901">
                  <a:moveTo>
                    <a:pt x="275951" y="0"/>
                  </a:moveTo>
                  <a:cubicBezTo>
                    <a:pt x="123547" y="0"/>
                    <a:pt x="0" y="123547"/>
                    <a:pt x="0" y="275951"/>
                  </a:cubicBezTo>
                  <a:cubicBezTo>
                    <a:pt x="0" y="428354"/>
                    <a:pt x="123547" y="551901"/>
                    <a:pt x="275951" y="551901"/>
                  </a:cubicBezTo>
                  <a:cubicBezTo>
                    <a:pt x="428354" y="551901"/>
                    <a:pt x="551901" y="428354"/>
                    <a:pt x="551901" y="275951"/>
                  </a:cubicBezTo>
                  <a:cubicBezTo>
                    <a:pt x="551901" y="123547"/>
                    <a:pt x="428354" y="0"/>
                    <a:pt x="275951" y="0"/>
                  </a:cubicBezTo>
                  <a:close/>
                </a:path>
              </a:pathLst>
            </a:custGeom>
            <a:ln w="323850" cap="sq">
              <a:solidFill>
                <a:srgbClr val="D59586"/>
              </a:solidFill>
              <a:prstDash val="solid"/>
              <a:miter/>
            </a:ln>
          </p:spPr>
          <p:txBody>
            <a:bodyPr/>
            <a:lstStyle/>
            <a:p>
              <a:endParaRPr lang="en-US"/>
            </a:p>
          </p:txBody>
        </p:sp>
        <p:sp>
          <p:nvSpPr>
            <p:cNvPr id="10" name="TextBox 10"/>
            <p:cNvSpPr txBox="1"/>
            <p:nvPr/>
          </p:nvSpPr>
          <p:spPr>
            <a:xfrm>
              <a:off x="51741" y="13641"/>
              <a:ext cx="448420" cy="486520"/>
            </a:xfrm>
            <a:prstGeom prst="rect">
              <a:avLst/>
            </a:prstGeom>
          </p:spPr>
          <p:txBody>
            <a:bodyPr lIns="40640" tIns="40640" rIns="40640" bIns="40640" rtlCol="0" anchor="ctr"/>
            <a:lstStyle/>
            <a:p>
              <a:pPr algn="ctr">
                <a:lnSpc>
                  <a:spcPts val="2127"/>
                </a:lnSpc>
              </a:pPr>
              <a:endParaRPr sz="1440"/>
            </a:p>
          </p:txBody>
        </p:sp>
      </p:grpSp>
      <p:grpSp>
        <p:nvGrpSpPr>
          <p:cNvPr id="11" name="Group 11"/>
          <p:cNvGrpSpPr/>
          <p:nvPr/>
        </p:nvGrpSpPr>
        <p:grpSpPr>
          <a:xfrm>
            <a:off x="6903720" y="2286000"/>
            <a:ext cx="762000" cy="762000"/>
            <a:chOff x="0" y="0"/>
            <a:chExt cx="250864" cy="250864"/>
          </a:xfrm>
        </p:grpSpPr>
        <p:sp>
          <p:nvSpPr>
            <p:cNvPr id="12" name="Freeform 12"/>
            <p:cNvSpPr/>
            <p:nvPr/>
          </p:nvSpPr>
          <p:spPr>
            <a:xfrm>
              <a:off x="0" y="0"/>
              <a:ext cx="250864" cy="250864"/>
            </a:xfrm>
            <a:custGeom>
              <a:avLst/>
              <a:gdLst/>
              <a:ahLst/>
              <a:cxnLst/>
              <a:rect l="l" t="t" r="r" b="b"/>
              <a:pathLst>
                <a:path w="250864" h="250864">
                  <a:moveTo>
                    <a:pt x="125432" y="0"/>
                  </a:moveTo>
                  <a:cubicBezTo>
                    <a:pt x="56158" y="0"/>
                    <a:pt x="0" y="56158"/>
                    <a:pt x="0" y="125432"/>
                  </a:cubicBezTo>
                  <a:cubicBezTo>
                    <a:pt x="0" y="194706"/>
                    <a:pt x="56158" y="250864"/>
                    <a:pt x="125432" y="250864"/>
                  </a:cubicBezTo>
                  <a:cubicBezTo>
                    <a:pt x="194706" y="250864"/>
                    <a:pt x="250864" y="194706"/>
                    <a:pt x="250864" y="125432"/>
                  </a:cubicBezTo>
                  <a:cubicBezTo>
                    <a:pt x="250864" y="56158"/>
                    <a:pt x="194706" y="0"/>
                    <a:pt x="125432" y="0"/>
                  </a:cubicBezTo>
                  <a:close/>
                </a:path>
              </a:pathLst>
            </a:custGeom>
            <a:solidFill>
              <a:srgbClr val="D59586"/>
            </a:solidFill>
            <a:ln cap="sq">
              <a:noFill/>
              <a:prstDash val="solid"/>
              <a:miter/>
            </a:ln>
          </p:spPr>
          <p:txBody>
            <a:bodyPr/>
            <a:lstStyle/>
            <a:p>
              <a:endParaRPr lang="en-US"/>
            </a:p>
          </p:txBody>
        </p:sp>
        <p:sp>
          <p:nvSpPr>
            <p:cNvPr id="13" name="TextBox 13"/>
            <p:cNvSpPr txBox="1"/>
            <p:nvPr/>
          </p:nvSpPr>
          <p:spPr>
            <a:xfrm>
              <a:off x="23519" y="-14581"/>
              <a:ext cx="203827" cy="241927"/>
            </a:xfrm>
            <a:prstGeom prst="rect">
              <a:avLst/>
            </a:prstGeom>
          </p:spPr>
          <p:txBody>
            <a:bodyPr lIns="40640" tIns="40640" rIns="40640" bIns="40640" rtlCol="0" anchor="ctr"/>
            <a:lstStyle/>
            <a:p>
              <a:pPr algn="ctr">
                <a:lnSpc>
                  <a:spcPts val="2127"/>
                </a:lnSpc>
              </a:pPr>
              <a:endParaRPr sz="1440"/>
            </a:p>
          </p:txBody>
        </p:sp>
      </p:grpSp>
      <p:grpSp>
        <p:nvGrpSpPr>
          <p:cNvPr id="14" name="Group 14"/>
          <p:cNvGrpSpPr/>
          <p:nvPr/>
        </p:nvGrpSpPr>
        <p:grpSpPr>
          <a:xfrm>
            <a:off x="7284720" y="807720"/>
            <a:ext cx="6644640" cy="7421880"/>
            <a:chOff x="0" y="0"/>
            <a:chExt cx="1286786" cy="1437304"/>
          </a:xfrm>
        </p:grpSpPr>
        <p:sp>
          <p:nvSpPr>
            <p:cNvPr id="15" name="Freeform 15"/>
            <p:cNvSpPr/>
            <p:nvPr/>
          </p:nvSpPr>
          <p:spPr>
            <a:xfrm>
              <a:off x="0" y="0"/>
              <a:ext cx="1286786" cy="1437304"/>
            </a:xfrm>
            <a:custGeom>
              <a:avLst/>
              <a:gdLst/>
              <a:ahLst/>
              <a:cxnLst/>
              <a:rect l="l" t="t" r="r" b="b"/>
              <a:pathLst>
                <a:path w="1286786" h="1437304">
                  <a:moveTo>
                    <a:pt x="125835" y="0"/>
                  </a:moveTo>
                  <a:lnTo>
                    <a:pt x="1160951" y="0"/>
                  </a:lnTo>
                  <a:cubicBezTo>
                    <a:pt x="1194324" y="0"/>
                    <a:pt x="1226331" y="13258"/>
                    <a:pt x="1249930" y="36856"/>
                  </a:cubicBezTo>
                  <a:cubicBezTo>
                    <a:pt x="1273528" y="60455"/>
                    <a:pt x="1286786" y="92461"/>
                    <a:pt x="1286786" y="125835"/>
                  </a:cubicBezTo>
                  <a:lnTo>
                    <a:pt x="1286786" y="1311469"/>
                  </a:lnTo>
                  <a:cubicBezTo>
                    <a:pt x="1286786" y="1344843"/>
                    <a:pt x="1273528" y="1376849"/>
                    <a:pt x="1249930" y="1400448"/>
                  </a:cubicBezTo>
                  <a:cubicBezTo>
                    <a:pt x="1226331" y="1424047"/>
                    <a:pt x="1194324" y="1437304"/>
                    <a:pt x="1160951" y="1437304"/>
                  </a:cubicBezTo>
                  <a:lnTo>
                    <a:pt x="125835" y="1437304"/>
                  </a:lnTo>
                  <a:cubicBezTo>
                    <a:pt x="92461" y="1437304"/>
                    <a:pt x="60455" y="1424047"/>
                    <a:pt x="36856" y="1400448"/>
                  </a:cubicBezTo>
                  <a:cubicBezTo>
                    <a:pt x="13258" y="1376849"/>
                    <a:pt x="0" y="1344843"/>
                    <a:pt x="0" y="1311469"/>
                  </a:cubicBezTo>
                  <a:lnTo>
                    <a:pt x="0" y="125835"/>
                  </a:lnTo>
                  <a:cubicBezTo>
                    <a:pt x="0" y="92461"/>
                    <a:pt x="13258" y="60455"/>
                    <a:pt x="36856" y="36856"/>
                  </a:cubicBezTo>
                  <a:cubicBezTo>
                    <a:pt x="60455" y="13258"/>
                    <a:pt x="92461" y="0"/>
                    <a:pt x="125835" y="0"/>
                  </a:cubicBezTo>
                  <a:close/>
                </a:path>
              </a:pathLst>
            </a:custGeom>
            <a:blipFill>
              <a:blip r:embed="rId5"/>
              <a:stretch>
                <a:fillRect l="-32530" t="-3475" r="-42889" b="-1159"/>
              </a:stretch>
            </a:blipFill>
          </p:spPr>
          <p:txBody>
            <a:bodyPr/>
            <a:lstStyle/>
            <a:p>
              <a:endParaRPr lang="en-US"/>
            </a:p>
          </p:txBody>
        </p:sp>
      </p:grpSp>
      <p:grpSp>
        <p:nvGrpSpPr>
          <p:cNvPr id="16" name="Group 16"/>
          <p:cNvGrpSpPr/>
          <p:nvPr/>
        </p:nvGrpSpPr>
        <p:grpSpPr>
          <a:xfrm>
            <a:off x="7307580" y="822960"/>
            <a:ext cx="3360420" cy="3322320"/>
            <a:chOff x="0" y="0"/>
            <a:chExt cx="822121" cy="812800"/>
          </a:xfrm>
        </p:grpSpPr>
        <p:sp>
          <p:nvSpPr>
            <p:cNvPr id="17" name="Freeform 17"/>
            <p:cNvSpPr/>
            <p:nvPr/>
          </p:nvSpPr>
          <p:spPr>
            <a:xfrm>
              <a:off x="0" y="0"/>
              <a:ext cx="822121" cy="812800"/>
            </a:xfrm>
            <a:custGeom>
              <a:avLst/>
              <a:gdLst/>
              <a:ahLst/>
              <a:cxnLst/>
              <a:rect l="l" t="t" r="r" b="b"/>
              <a:pathLst>
                <a:path w="822121" h="812800">
                  <a:moveTo>
                    <a:pt x="0" y="0"/>
                  </a:moveTo>
                  <a:lnTo>
                    <a:pt x="822121" y="0"/>
                  </a:lnTo>
                  <a:lnTo>
                    <a:pt x="822121" y="812800"/>
                  </a:lnTo>
                  <a:lnTo>
                    <a:pt x="0" y="812800"/>
                  </a:lnTo>
                  <a:close/>
                </a:path>
              </a:pathLst>
            </a:custGeom>
            <a:blipFill>
              <a:blip r:embed="rId6"/>
              <a:stretch>
                <a:fillRect l="-57742" t="-6904" r="-174193" b="-116783"/>
              </a:stretch>
            </a:blipFill>
          </p:spPr>
          <p:txBody>
            <a:bodyPr/>
            <a:lstStyle/>
            <a:p>
              <a:endParaRPr lang="en-US"/>
            </a:p>
          </p:txBody>
        </p:sp>
      </p:grpSp>
      <p:grpSp>
        <p:nvGrpSpPr>
          <p:cNvPr id="18" name="Group 18"/>
          <p:cNvGrpSpPr/>
          <p:nvPr/>
        </p:nvGrpSpPr>
        <p:grpSpPr>
          <a:xfrm>
            <a:off x="7284720" y="4907280"/>
            <a:ext cx="6644640" cy="3322320"/>
            <a:chOff x="0" y="0"/>
            <a:chExt cx="1625600" cy="812800"/>
          </a:xfrm>
        </p:grpSpPr>
        <p:sp>
          <p:nvSpPr>
            <p:cNvPr id="19" name="Freeform 19"/>
            <p:cNvSpPr/>
            <p:nvPr/>
          </p:nvSpPr>
          <p:spPr>
            <a:xfrm>
              <a:off x="0" y="0"/>
              <a:ext cx="1625600" cy="812800"/>
            </a:xfrm>
            <a:custGeom>
              <a:avLst/>
              <a:gdLst/>
              <a:ahLst/>
              <a:cxnLst/>
              <a:rect l="l" t="t" r="r" b="b"/>
              <a:pathLst>
                <a:path w="1625600" h="812800">
                  <a:moveTo>
                    <a:pt x="0" y="0"/>
                  </a:moveTo>
                  <a:lnTo>
                    <a:pt x="1625600" y="0"/>
                  </a:lnTo>
                  <a:lnTo>
                    <a:pt x="1625600" y="812800"/>
                  </a:lnTo>
                  <a:lnTo>
                    <a:pt x="0" y="812800"/>
                  </a:lnTo>
                  <a:close/>
                </a:path>
              </a:pathLst>
            </a:custGeom>
            <a:blipFill>
              <a:blip r:embed="rId5"/>
              <a:stretch>
                <a:fillRect l="-33660" t="-132067" r="-45202" b="-6267"/>
              </a:stretch>
            </a:blipFill>
          </p:spPr>
          <p:txBody>
            <a:bodyPr/>
            <a:lstStyle/>
            <a:p>
              <a:endParaRPr lang="en-US"/>
            </a:p>
          </p:txBody>
        </p:sp>
      </p:grpSp>
      <p:grpSp>
        <p:nvGrpSpPr>
          <p:cNvPr id="20" name="Group 20"/>
          <p:cNvGrpSpPr/>
          <p:nvPr/>
        </p:nvGrpSpPr>
        <p:grpSpPr>
          <a:xfrm>
            <a:off x="975360" y="-472440"/>
            <a:ext cx="838200" cy="838200"/>
            <a:chOff x="0" y="0"/>
            <a:chExt cx="275951" cy="275951"/>
          </a:xfrm>
        </p:grpSpPr>
        <p:sp>
          <p:nvSpPr>
            <p:cNvPr id="21" name="Freeform 21"/>
            <p:cNvSpPr/>
            <p:nvPr/>
          </p:nvSpPr>
          <p:spPr>
            <a:xfrm>
              <a:off x="0" y="0"/>
              <a:ext cx="275951" cy="275951"/>
            </a:xfrm>
            <a:custGeom>
              <a:avLst/>
              <a:gdLst/>
              <a:ahLst/>
              <a:cxnLst/>
              <a:rect l="l" t="t" r="r" b="b"/>
              <a:pathLst>
                <a:path w="275951" h="275951">
                  <a:moveTo>
                    <a:pt x="137975" y="0"/>
                  </a:moveTo>
                  <a:cubicBezTo>
                    <a:pt x="61774" y="0"/>
                    <a:pt x="0" y="61774"/>
                    <a:pt x="0" y="137975"/>
                  </a:cubicBezTo>
                  <a:cubicBezTo>
                    <a:pt x="0" y="214177"/>
                    <a:pt x="61774" y="275951"/>
                    <a:pt x="137975" y="275951"/>
                  </a:cubicBezTo>
                  <a:cubicBezTo>
                    <a:pt x="214177" y="275951"/>
                    <a:pt x="275951" y="214177"/>
                    <a:pt x="275951" y="137975"/>
                  </a:cubicBezTo>
                  <a:cubicBezTo>
                    <a:pt x="275951" y="61774"/>
                    <a:pt x="214177" y="0"/>
                    <a:pt x="137975" y="0"/>
                  </a:cubicBezTo>
                  <a:close/>
                </a:path>
              </a:pathLst>
            </a:custGeom>
            <a:solidFill>
              <a:srgbClr val="F7EAE7"/>
            </a:solidFill>
            <a:ln cap="sq">
              <a:noFill/>
              <a:prstDash val="solid"/>
              <a:miter/>
            </a:ln>
          </p:spPr>
          <p:txBody>
            <a:bodyPr/>
            <a:lstStyle/>
            <a:p>
              <a:endParaRPr lang="en-US"/>
            </a:p>
          </p:txBody>
        </p:sp>
        <p:sp>
          <p:nvSpPr>
            <p:cNvPr id="22" name="TextBox 22"/>
            <p:cNvSpPr txBox="1"/>
            <p:nvPr/>
          </p:nvSpPr>
          <p:spPr>
            <a:xfrm>
              <a:off x="25870" y="-12230"/>
              <a:ext cx="224210" cy="262310"/>
            </a:xfrm>
            <a:prstGeom prst="rect">
              <a:avLst/>
            </a:prstGeom>
          </p:spPr>
          <p:txBody>
            <a:bodyPr lIns="40640" tIns="40640" rIns="40640" bIns="40640" rtlCol="0" anchor="ctr"/>
            <a:lstStyle/>
            <a:p>
              <a:pPr algn="ctr">
                <a:lnSpc>
                  <a:spcPts val="2127"/>
                </a:lnSpc>
              </a:pPr>
              <a:endParaRPr sz="1440"/>
            </a:p>
          </p:txBody>
        </p:sp>
      </p:grpSp>
      <p:sp>
        <p:nvSpPr>
          <p:cNvPr id="23" name="Freeform 23"/>
          <p:cNvSpPr/>
          <p:nvPr/>
        </p:nvSpPr>
        <p:spPr>
          <a:xfrm>
            <a:off x="13868400" y="0"/>
            <a:ext cx="762000" cy="762000"/>
          </a:xfrm>
          <a:custGeom>
            <a:avLst/>
            <a:gdLst/>
            <a:ahLst/>
            <a:cxnLst/>
            <a:rect l="l" t="t" r="r" b="b"/>
            <a:pathLst>
              <a:path w="952500" h="952500">
                <a:moveTo>
                  <a:pt x="0" y="0"/>
                </a:moveTo>
                <a:lnTo>
                  <a:pt x="952500" y="0"/>
                </a:lnTo>
                <a:lnTo>
                  <a:pt x="952500" y="952500"/>
                </a:lnTo>
                <a:lnTo>
                  <a:pt x="0" y="95250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grpSp>
        <p:nvGrpSpPr>
          <p:cNvPr id="24" name="Group 24"/>
          <p:cNvGrpSpPr/>
          <p:nvPr/>
        </p:nvGrpSpPr>
        <p:grpSpPr>
          <a:xfrm>
            <a:off x="6751320" y="3771900"/>
            <a:ext cx="304800" cy="304800"/>
            <a:chOff x="0" y="0"/>
            <a:chExt cx="100346" cy="100346"/>
          </a:xfrm>
        </p:grpSpPr>
        <p:sp>
          <p:nvSpPr>
            <p:cNvPr id="25" name="Freeform 25"/>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D59586"/>
            </a:solidFill>
            <a:ln cap="sq">
              <a:noFill/>
              <a:prstDash val="solid"/>
              <a:miter/>
            </a:ln>
          </p:spPr>
          <p:txBody>
            <a:bodyPr/>
            <a:lstStyle/>
            <a:p>
              <a:endParaRPr lang="en-US"/>
            </a:p>
          </p:txBody>
        </p:sp>
        <p:sp>
          <p:nvSpPr>
            <p:cNvPr id="26" name="TextBox 26"/>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grpSp>
        <p:nvGrpSpPr>
          <p:cNvPr id="27" name="Group 27"/>
          <p:cNvGrpSpPr/>
          <p:nvPr/>
        </p:nvGrpSpPr>
        <p:grpSpPr>
          <a:xfrm>
            <a:off x="6751320" y="4168140"/>
            <a:ext cx="304800" cy="304800"/>
            <a:chOff x="0" y="0"/>
            <a:chExt cx="100346" cy="100346"/>
          </a:xfrm>
        </p:grpSpPr>
        <p:sp>
          <p:nvSpPr>
            <p:cNvPr id="28" name="Freeform 28"/>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DDAA9E"/>
            </a:solidFill>
            <a:ln cap="sq">
              <a:noFill/>
              <a:prstDash val="solid"/>
              <a:miter/>
            </a:ln>
          </p:spPr>
          <p:txBody>
            <a:bodyPr/>
            <a:lstStyle/>
            <a:p>
              <a:endParaRPr lang="en-US"/>
            </a:p>
          </p:txBody>
        </p:sp>
        <p:sp>
          <p:nvSpPr>
            <p:cNvPr id="29" name="TextBox 29"/>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grpSp>
        <p:nvGrpSpPr>
          <p:cNvPr id="30" name="Group 30"/>
          <p:cNvGrpSpPr/>
          <p:nvPr/>
        </p:nvGrpSpPr>
        <p:grpSpPr>
          <a:xfrm>
            <a:off x="6751320" y="4564380"/>
            <a:ext cx="304800" cy="304800"/>
            <a:chOff x="0" y="0"/>
            <a:chExt cx="100346" cy="100346"/>
          </a:xfrm>
        </p:grpSpPr>
        <p:sp>
          <p:nvSpPr>
            <p:cNvPr id="31" name="Freeform 31"/>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EED5CF"/>
            </a:solidFill>
            <a:ln cap="sq">
              <a:noFill/>
              <a:prstDash val="solid"/>
              <a:miter/>
            </a:ln>
          </p:spPr>
          <p:txBody>
            <a:bodyPr/>
            <a:lstStyle/>
            <a:p>
              <a:endParaRPr lang="en-US"/>
            </a:p>
          </p:txBody>
        </p:sp>
        <p:sp>
          <p:nvSpPr>
            <p:cNvPr id="32" name="TextBox 32"/>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grpSp>
        <p:nvGrpSpPr>
          <p:cNvPr id="33" name="Group 33"/>
          <p:cNvGrpSpPr/>
          <p:nvPr/>
        </p:nvGrpSpPr>
        <p:grpSpPr>
          <a:xfrm>
            <a:off x="6751320" y="4960620"/>
            <a:ext cx="304800" cy="304800"/>
            <a:chOff x="0" y="0"/>
            <a:chExt cx="100346" cy="100346"/>
          </a:xfrm>
        </p:grpSpPr>
        <p:sp>
          <p:nvSpPr>
            <p:cNvPr id="34" name="Freeform 34"/>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F7EAE7"/>
            </a:solidFill>
            <a:ln cap="sq">
              <a:noFill/>
              <a:prstDash val="solid"/>
              <a:miter/>
            </a:ln>
          </p:spPr>
          <p:txBody>
            <a:bodyPr/>
            <a:lstStyle/>
            <a:p>
              <a:endParaRPr lang="en-US"/>
            </a:p>
          </p:txBody>
        </p:sp>
        <p:sp>
          <p:nvSpPr>
            <p:cNvPr id="35" name="TextBox 35"/>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grpSp>
        <p:nvGrpSpPr>
          <p:cNvPr id="36" name="Group 36"/>
          <p:cNvGrpSpPr/>
          <p:nvPr/>
        </p:nvGrpSpPr>
        <p:grpSpPr>
          <a:xfrm>
            <a:off x="609600" y="1074530"/>
            <a:ext cx="1127760" cy="426720"/>
            <a:chOff x="0" y="0"/>
            <a:chExt cx="1879600" cy="711200"/>
          </a:xfrm>
        </p:grpSpPr>
        <p:grpSp>
          <p:nvGrpSpPr>
            <p:cNvPr id="37" name="Group 37"/>
            <p:cNvGrpSpPr/>
            <p:nvPr/>
          </p:nvGrpSpPr>
          <p:grpSpPr>
            <a:xfrm>
              <a:off x="0" y="0"/>
              <a:ext cx="711200" cy="711200"/>
              <a:chOff x="0" y="0"/>
              <a:chExt cx="140484" cy="140484"/>
            </a:xfrm>
          </p:grpSpPr>
          <p:sp>
            <p:nvSpPr>
              <p:cNvPr id="38" name="Freeform 38"/>
              <p:cNvSpPr/>
              <p:nvPr/>
            </p:nvSpPr>
            <p:spPr>
              <a:xfrm>
                <a:off x="0" y="0"/>
                <a:ext cx="140484" cy="140484"/>
              </a:xfrm>
              <a:custGeom>
                <a:avLst/>
                <a:gdLst/>
                <a:ahLst/>
                <a:cxnLst/>
                <a:rect l="l" t="t" r="r" b="b"/>
                <a:pathLst>
                  <a:path w="140484" h="140484">
                    <a:moveTo>
                      <a:pt x="70242" y="0"/>
                    </a:moveTo>
                    <a:cubicBezTo>
                      <a:pt x="31448" y="0"/>
                      <a:pt x="0" y="31448"/>
                      <a:pt x="0" y="70242"/>
                    </a:cubicBezTo>
                    <a:cubicBezTo>
                      <a:pt x="0" y="109036"/>
                      <a:pt x="31448" y="140484"/>
                      <a:pt x="70242" y="140484"/>
                    </a:cubicBezTo>
                    <a:cubicBezTo>
                      <a:pt x="109036" y="140484"/>
                      <a:pt x="140484" y="109036"/>
                      <a:pt x="140484" y="70242"/>
                    </a:cubicBezTo>
                    <a:cubicBezTo>
                      <a:pt x="140484" y="31448"/>
                      <a:pt x="109036" y="0"/>
                      <a:pt x="70242" y="0"/>
                    </a:cubicBezTo>
                    <a:close/>
                  </a:path>
                </a:pathLst>
              </a:custGeom>
              <a:solidFill>
                <a:srgbClr val="144152"/>
              </a:solidFill>
              <a:ln cap="sq">
                <a:noFill/>
                <a:prstDash val="solid"/>
                <a:miter/>
              </a:ln>
            </p:spPr>
            <p:txBody>
              <a:bodyPr/>
              <a:lstStyle/>
              <a:p>
                <a:endParaRPr lang="en-US"/>
              </a:p>
            </p:txBody>
          </p:sp>
          <p:sp>
            <p:nvSpPr>
              <p:cNvPr id="39" name="TextBox 39"/>
              <p:cNvSpPr txBox="1"/>
              <p:nvPr/>
            </p:nvSpPr>
            <p:spPr>
              <a:xfrm>
                <a:off x="13170" y="-24930"/>
                <a:ext cx="114143" cy="152243"/>
              </a:xfrm>
              <a:prstGeom prst="rect">
                <a:avLst/>
              </a:prstGeom>
            </p:spPr>
            <p:txBody>
              <a:bodyPr lIns="40640" tIns="40640" rIns="40640" bIns="40640" rtlCol="0" anchor="ctr"/>
              <a:lstStyle/>
              <a:p>
                <a:pPr algn="ctr">
                  <a:lnSpc>
                    <a:spcPts val="2127"/>
                  </a:lnSpc>
                </a:pPr>
                <a:endParaRPr sz="1440"/>
              </a:p>
            </p:txBody>
          </p:sp>
        </p:grpSp>
        <p:grpSp>
          <p:nvGrpSpPr>
            <p:cNvPr id="40" name="Group 40"/>
            <p:cNvGrpSpPr/>
            <p:nvPr/>
          </p:nvGrpSpPr>
          <p:grpSpPr>
            <a:xfrm>
              <a:off x="584200" y="0"/>
              <a:ext cx="711200" cy="711200"/>
              <a:chOff x="0" y="0"/>
              <a:chExt cx="140484" cy="140484"/>
            </a:xfrm>
          </p:grpSpPr>
          <p:sp>
            <p:nvSpPr>
              <p:cNvPr id="41" name="Freeform 41"/>
              <p:cNvSpPr/>
              <p:nvPr/>
            </p:nvSpPr>
            <p:spPr>
              <a:xfrm>
                <a:off x="0" y="0"/>
                <a:ext cx="140484" cy="140484"/>
              </a:xfrm>
              <a:custGeom>
                <a:avLst/>
                <a:gdLst/>
                <a:ahLst/>
                <a:cxnLst/>
                <a:rect l="l" t="t" r="r" b="b"/>
                <a:pathLst>
                  <a:path w="140484" h="140484">
                    <a:moveTo>
                      <a:pt x="70242" y="0"/>
                    </a:moveTo>
                    <a:cubicBezTo>
                      <a:pt x="31448" y="0"/>
                      <a:pt x="0" y="31448"/>
                      <a:pt x="0" y="70242"/>
                    </a:cubicBezTo>
                    <a:cubicBezTo>
                      <a:pt x="0" y="109036"/>
                      <a:pt x="31448" y="140484"/>
                      <a:pt x="70242" y="140484"/>
                    </a:cubicBezTo>
                    <a:cubicBezTo>
                      <a:pt x="109036" y="140484"/>
                      <a:pt x="140484" y="109036"/>
                      <a:pt x="140484" y="70242"/>
                    </a:cubicBezTo>
                    <a:cubicBezTo>
                      <a:pt x="140484" y="31448"/>
                      <a:pt x="109036" y="0"/>
                      <a:pt x="70242" y="0"/>
                    </a:cubicBezTo>
                    <a:close/>
                  </a:path>
                </a:pathLst>
              </a:custGeom>
              <a:solidFill>
                <a:srgbClr val="51B3A2"/>
              </a:solidFill>
              <a:ln cap="sq">
                <a:noFill/>
                <a:prstDash val="solid"/>
                <a:miter/>
              </a:ln>
            </p:spPr>
            <p:txBody>
              <a:bodyPr/>
              <a:lstStyle/>
              <a:p>
                <a:endParaRPr lang="en-US"/>
              </a:p>
            </p:txBody>
          </p:sp>
          <p:sp>
            <p:nvSpPr>
              <p:cNvPr id="42" name="TextBox 42"/>
              <p:cNvSpPr txBox="1"/>
              <p:nvPr/>
            </p:nvSpPr>
            <p:spPr>
              <a:xfrm>
                <a:off x="13170" y="-24930"/>
                <a:ext cx="114143" cy="152243"/>
              </a:xfrm>
              <a:prstGeom prst="rect">
                <a:avLst/>
              </a:prstGeom>
            </p:spPr>
            <p:txBody>
              <a:bodyPr lIns="40640" tIns="40640" rIns="40640" bIns="40640" rtlCol="0" anchor="ctr"/>
              <a:lstStyle/>
              <a:p>
                <a:pPr algn="ctr">
                  <a:lnSpc>
                    <a:spcPts val="2127"/>
                  </a:lnSpc>
                </a:pPr>
                <a:endParaRPr sz="1440"/>
              </a:p>
            </p:txBody>
          </p:sp>
        </p:grpSp>
        <p:grpSp>
          <p:nvGrpSpPr>
            <p:cNvPr id="43" name="Group 43"/>
            <p:cNvGrpSpPr/>
            <p:nvPr/>
          </p:nvGrpSpPr>
          <p:grpSpPr>
            <a:xfrm>
              <a:off x="1168400" y="0"/>
              <a:ext cx="711200" cy="711200"/>
              <a:chOff x="0" y="0"/>
              <a:chExt cx="140484" cy="140484"/>
            </a:xfrm>
          </p:grpSpPr>
          <p:sp>
            <p:nvSpPr>
              <p:cNvPr id="44" name="Freeform 44"/>
              <p:cNvSpPr/>
              <p:nvPr/>
            </p:nvSpPr>
            <p:spPr>
              <a:xfrm>
                <a:off x="0" y="0"/>
                <a:ext cx="140484" cy="140484"/>
              </a:xfrm>
              <a:custGeom>
                <a:avLst/>
                <a:gdLst/>
                <a:ahLst/>
                <a:cxnLst/>
                <a:rect l="l" t="t" r="r" b="b"/>
                <a:pathLst>
                  <a:path w="140484" h="140484">
                    <a:moveTo>
                      <a:pt x="70242" y="0"/>
                    </a:moveTo>
                    <a:cubicBezTo>
                      <a:pt x="31448" y="0"/>
                      <a:pt x="0" y="31448"/>
                      <a:pt x="0" y="70242"/>
                    </a:cubicBezTo>
                    <a:cubicBezTo>
                      <a:pt x="0" y="109036"/>
                      <a:pt x="31448" y="140484"/>
                      <a:pt x="70242" y="140484"/>
                    </a:cubicBezTo>
                    <a:cubicBezTo>
                      <a:pt x="109036" y="140484"/>
                      <a:pt x="140484" y="109036"/>
                      <a:pt x="140484" y="70242"/>
                    </a:cubicBezTo>
                    <a:cubicBezTo>
                      <a:pt x="140484" y="31448"/>
                      <a:pt x="109036" y="0"/>
                      <a:pt x="70242" y="0"/>
                    </a:cubicBezTo>
                    <a:close/>
                  </a:path>
                </a:pathLst>
              </a:custGeom>
              <a:solidFill>
                <a:srgbClr val="D59586"/>
              </a:solidFill>
              <a:ln cap="sq">
                <a:noFill/>
                <a:prstDash val="solid"/>
                <a:miter/>
              </a:ln>
            </p:spPr>
            <p:txBody>
              <a:bodyPr/>
              <a:lstStyle/>
              <a:p>
                <a:endParaRPr lang="en-US"/>
              </a:p>
            </p:txBody>
          </p:sp>
          <p:sp>
            <p:nvSpPr>
              <p:cNvPr id="45" name="TextBox 45"/>
              <p:cNvSpPr txBox="1"/>
              <p:nvPr/>
            </p:nvSpPr>
            <p:spPr>
              <a:xfrm>
                <a:off x="13170" y="-24930"/>
                <a:ext cx="114143" cy="152243"/>
              </a:xfrm>
              <a:prstGeom prst="rect">
                <a:avLst/>
              </a:prstGeom>
            </p:spPr>
            <p:txBody>
              <a:bodyPr lIns="40640" tIns="40640" rIns="40640" bIns="40640" rtlCol="0" anchor="ctr"/>
              <a:lstStyle/>
              <a:p>
                <a:pPr algn="ctr">
                  <a:lnSpc>
                    <a:spcPts val="2127"/>
                  </a:lnSpc>
                </a:pPr>
                <a:endParaRPr sz="1440"/>
              </a:p>
            </p:txBody>
          </p:sp>
        </p:grpSp>
      </p:grpSp>
      <p:sp>
        <p:nvSpPr>
          <p:cNvPr id="46" name="TextBox 46"/>
          <p:cNvSpPr txBox="1"/>
          <p:nvPr/>
        </p:nvSpPr>
        <p:spPr>
          <a:xfrm>
            <a:off x="7354727" y="-51909"/>
            <a:ext cx="6006933" cy="1231106"/>
          </a:xfrm>
          <a:prstGeom prst="rect">
            <a:avLst/>
          </a:prstGeom>
        </p:spPr>
        <p:txBody>
          <a:bodyPr wrap="square" lIns="0" tIns="0" rIns="0" bIns="0" rtlCol="0" anchor="t">
            <a:spAutoFit/>
          </a:bodyPr>
          <a:lstStyle/>
          <a:p>
            <a:pPr>
              <a:lnSpc>
                <a:spcPts val="2352"/>
              </a:lnSpc>
              <a:spcBef>
                <a:spcPct val="0"/>
              </a:spcBef>
            </a:pPr>
            <a:endParaRPr lang="en-GB" sz="2500" b="1" spc="-67" dirty="0">
              <a:solidFill>
                <a:schemeClr val="bg1"/>
              </a:solidFill>
              <a:latin typeface="Montserrat Bold"/>
              <a:ea typeface="Montserrat Bold"/>
              <a:cs typeface="Montserrat Bold"/>
              <a:sym typeface="Montserrat Bold"/>
            </a:endParaRPr>
          </a:p>
          <a:p>
            <a:pPr>
              <a:lnSpc>
                <a:spcPts val="2352"/>
              </a:lnSpc>
              <a:spcBef>
                <a:spcPct val="0"/>
              </a:spcBef>
            </a:pPr>
            <a:r>
              <a:rPr lang="en-US" sz="2500" b="1" spc="-67" dirty="0">
                <a:solidFill>
                  <a:schemeClr val="bg1"/>
                </a:solidFill>
                <a:latin typeface="Montserrat Bold"/>
                <a:ea typeface="Montserrat Bold"/>
                <a:cs typeface="Montserrat Bold"/>
                <a:sym typeface="Montserrat Bold"/>
              </a:rPr>
              <a:t>Module:</a:t>
            </a:r>
            <a:r>
              <a:rPr lang="en-GB" sz="2500" b="1" spc="-67" dirty="0">
                <a:solidFill>
                  <a:schemeClr val="bg1"/>
                </a:solidFill>
                <a:latin typeface="Montserrat Bold"/>
                <a:ea typeface="Montserrat Bold"/>
                <a:cs typeface="Montserrat Bold"/>
                <a:sym typeface="Montserrat Bold"/>
              </a:rPr>
              <a:t> Introduction to Physiology</a:t>
            </a:r>
            <a:r>
              <a:rPr lang="en-US" sz="2500" b="1" spc="-67" dirty="0">
                <a:solidFill>
                  <a:schemeClr val="bg1"/>
                </a:solidFill>
                <a:latin typeface="Montserrat Bold"/>
                <a:ea typeface="Montserrat Bold"/>
                <a:cs typeface="Montserrat Bold"/>
                <a:sym typeface="Montserrat Bold"/>
              </a:rPr>
              <a:t> BMHP5023 </a:t>
            </a:r>
            <a:endParaRPr lang="en-GB" sz="2500" b="1" spc="-67" dirty="0">
              <a:solidFill>
                <a:schemeClr val="bg1"/>
              </a:solidFill>
              <a:latin typeface="Montserrat Bold"/>
              <a:ea typeface="Montserrat Bold"/>
              <a:cs typeface="Montserrat Bold"/>
              <a:sym typeface="Montserrat Bold"/>
            </a:endParaRPr>
          </a:p>
          <a:p>
            <a:pPr lvl="1">
              <a:lnSpc>
                <a:spcPts val="2352"/>
              </a:lnSpc>
              <a:spcBef>
                <a:spcPct val="0"/>
              </a:spcBef>
            </a:pPr>
            <a:endParaRPr lang="en-US" sz="2500" b="1" spc="-67" dirty="0">
              <a:solidFill>
                <a:schemeClr val="bg1"/>
              </a:solidFill>
              <a:latin typeface="Montserrat Bold"/>
              <a:ea typeface="Montserrat Bold"/>
              <a:cs typeface="Montserrat Bold"/>
              <a:sym typeface="Montserrat Bold"/>
            </a:endParaRPr>
          </a:p>
        </p:txBody>
      </p:sp>
      <p:sp>
        <p:nvSpPr>
          <p:cNvPr id="47" name="TextBox 47"/>
          <p:cNvSpPr txBox="1"/>
          <p:nvPr/>
        </p:nvSpPr>
        <p:spPr>
          <a:xfrm>
            <a:off x="518160" y="1600310"/>
            <a:ext cx="6294120" cy="1166986"/>
          </a:xfrm>
          <a:prstGeom prst="rect">
            <a:avLst/>
          </a:prstGeom>
        </p:spPr>
        <p:txBody>
          <a:bodyPr lIns="0" tIns="0" rIns="0" bIns="0" rtlCol="0" anchor="t">
            <a:spAutoFit/>
          </a:bodyPr>
          <a:lstStyle/>
          <a:p>
            <a:pPr>
              <a:lnSpc>
                <a:spcPts val="9069"/>
              </a:lnSpc>
            </a:pPr>
            <a:r>
              <a:rPr lang="en-US" sz="8720" b="1" spc="-122" dirty="0">
                <a:solidFill>
                  <a:srgbClr val="2B2B2B"/>
                </a:solidFill>
                <a:latin typeface="Poppins Heavy"/>
                <a:ea typeface="Poppins Heavy"/>
                <a:cs typeface="Poppins Heavy"/>
                <a:sym typeface="Poppins Heavy"/>
              </a:rPr>
              <a:t>Care Plan</a:t>
            </a:r>
          </a:p>
        </p:txBody>
      </p:sp>
      <p:sp>
        <p:nvSpPr>
          <p:cNvPr id="48" name="TextBox 48"/>
          <p:cNvSpPr txBox="1"/>
          <p:nvPr/>
        </p:nvSpPr>
        <p:spPr>
          <a:xfrm>
            <a:off x="570771" y="3235545"/>
            <a:ext cx="5521420" cy="596574"/>
          </a:xfrm>
          <a:prstGeom prst="rect">
            <a:avLst/>
          </a:prstGeom>
        </p:spPr>
        <p:txBody>
          <a:bodyPr lIns="0" tIns="0" rIns="0" bIns="0" rtlCol="0" anchor="t">
            <a:spAutoFit/>
          </a:bodyPr>
          <a:lstStyle/>
          <a:p>
            <a:pPr>
              <a:lnSpc>
                <a:spcPts val="2329"/>
              </a:lnSpc>
            </a:pPr>
            <a:r>
              <a:rPr lang="en-US" sz="2239" spc="-31">
                <a:solidFill>
                  <a:srgbClr val="D59586"/>
                </a:solidFill>
                <a:latin typeface="Poppins"/>
                <a:ea typeface="Poppins"/>
                <a:cs typeface="Poppins"/>
                <a:sym typeface="Poppins"/>
              </a:rPr>
              <a:t>CHRONIC OBSTRUCTIVE PULMONARY DISEASE (COPD)</a:t>
            </a:r>
          </a:p>
        </p:txBody>
      </p:sp>
      <p:sp>
        <p:nvSpPr>
          <p:cNvPr id="49" name="TextBox 49"/>
          <p:cNvSpPr txBox="1"/>
          <p:nvPr/>
        </p:nvSpPr>
        <p:spPr>
          <a:xfrm>
            <a:off x="388620" y="6093714"/>
            <a:ext cx="5703571" cy="2137829"/>
          </a:xfrm>
          <a:prstGeom prst="rect">
            <a:avLst/>
          </a:prstGeom>
        </p:spPr>
        <p:txBody>
          <a:bodyPr wrap="square" lIns="0" tIns="0" rIns="0" bIns="0" rtlCol="0" anchor="t">
            <a:spAutoFit/>
          </a:bodyPr>
          <a:lstStyle/>
          <a:p>
            <a:pPr>
              <a:lnSpc>
                <a:spcPts val="2352"/>
              </a:lnSpc>
            </a:pPr>
            <a:r>
              <a:rPr lang="en-US" sz="1680" dirty="0">
                <a:solidFill>
                  <a:srgbClr val="2B2B2B"/>
                </a:solidFill>
                <a:latin typeface="Poppins"/>
                <a:ea typeface="Poppins"/>
                <a:cs typeface="Poppins"/>
                <a:sym typeface="Poppins"/>
              </a:rPr>
              <a:t>This presentation provides a clinically oriented care plan for a fictional patient with moderate COPD (GOLD stage 2). It links relevant anatomy, pathophysiology, risk factors, and evidence-informed interventions with practical nursing and allied health approaches for the UK context.</a:t>
            </a:r>
          </a:p>
          <a:p>
            <a:pPr>
              <a:lnSpc>
                <a:spcPts val="2352"/>
              </a:lnSpc>
              <a:spcBef>
                <a:spcPct val="0"/>
              </a:spcBef>
            </a:pPr>
            <a:endParaRPr lang="en-US" sz="1680" dirty="0">
              <a:solidFill>
                <a:srgbClr val="2B2B2B"/>
              </a:solidFill>
              <a:latin typeface="Poppins"/>
              <a:ea typeface="Poppins"/>
              <a:cs typeface="Poppins"/>
              <a:sym typeface="Poppins"/>
            </a:endParaRPr>
          </a:p>
        </p:txBody>
      </p:sp>
      <p:sp>
        <p:nvSpPr>
          <p:cNvPr id="50" name="TextBox 50"/>
          <p:cNvSpPr txBox="1"/>
          <p:nvPr/>
        </p:nvSpPr>
        <p:spPr>
          <a:xfrm>
            <a:off x="582930" y="2901798"/>
            <a:ext cx="5684520" cy="294953"/>
          </a:xfrm>
          <a:prstGeom prst="rect">
            <a:avLst/>
          </a:prstGeom>
        </p:spPr>
        <p:txBody>
          <a:bodyPr lIns="0" tIns="0" rIns="0" bIns="0" rtlCol="0" anchor="t">
            <a:spAutoFit/>
          </a:bodyPr>
          <a:lstStyle/>
          <a:p>
            <a:pPr>
              <a:lnSpc>
                <a:spcPts val="2329"/>
              </a:lnSpc>
            </a:pPr>
            <a:r>
              <a:rPr lang="en-US" sz="2239" b="1" spc="-31" dirty="0">
                <a:solidFill>
                  <a:srgbClr val="51B3A2"/>
                </a:solidFill>
                <a:latin typeface="Poppins Semi-Bold"/>
                <a:ea typeface="Poppins Semi-Bold"/>
                <a:cs typeface="Poppins Semi-Bold"/>
                <a:sym typeface="Poppins Semi-Bold"/>
              </a:rPr>
              <a:t>FICTIONAL PATIENT</a:t>
            </a:r>
          </a:p>
        </p:txBody>
      </p:sp>
      <p:sp>
        <p:nvSpPr>
          <p:cNvPr id="51" name="TextBox 51"/>
          <p:cNvSpPr txBox="1">
            <a:spLocks/>
          </p:cNvSpPr>
          <p:nvPr/>
        </p:nvSpPr>
        <p:spPr>
          <a:xfrm>
            <a:off x="609600" y="3916972"/>
            <a:ext cx="4487004" cy="1207382"/>
          </a:xfrm>
          <a:prstGeom prst="rect">
            <a:avLst/>
          </a:prstGeom>
        </p:spPr>
        <p:txBody>
          <a:bodyPr wrap="square" lIns="0" tIns="0" rIns="0" bIns="0" rtlCol="0" anchor="t">
            <a:spAutoFit/>
          </a:bodyPr>
          <a:lstStyle/>
          <a:p>
            <a:pPr>
              <a:lnSpc>
                <a:spcPts val="2352"/>
              </a:lnSpc>
              <a:spcBef>
                <a:spcPct val="0"/>
              </a:spcBef>
            </a:pPr>
            <a:r>
              <a:rPr lang="en-US" sz="1680" b="1" spc="-67" dirty="0">
                <a:solidFill>
                  <a:srgbClr val="2B2B2B"/>
                </a:solidFill>
                <a:latin typeface="Montserrat Bold"/>
                <a:ea typeface="Montserrat Bold"/>
                <a:cs typeface="Montserrat Bold"/>
                <a:sym typeface="Montserrat Bold"/>
              </a:rPr>
              <a:t>Student Name</a:t>
            </a:r>
            <a:r>
              <a:rPr lang="en-GB" sz="1680" b="1" spc="-67" dirty="0">
                <a:solidFill>
                  <a:srgbClr val="2B2B2B"/>
                </a:solidFill>
                <a:latin typeface="Montserrat Bold"/>
                <a:ea typeface="Montserrat Bold"/>
                <a:cs typeface="Montserrat Bold"/>
                <a:sym typeface="Montserrat Bold"/>
              </a:rPr>
              <a:t>: Farah Deeba</a:t>
            </a:r>
          </a:p>
          <a:p>
            <a:pPr>
              <a:lnSpc>
                <a:spcPts val="2352"/>
              </a:lnSpc>
              <a:spcBef>
                <a:spcPct val="0"/>
              </a:spcBef>
            </a:pPr>
            <a:r>
              <a:rPr lang="en-US" sz="1680" b="1" spc="-67" dirty="0">
                <a:solidFill>
                  <a:srgbClr val="2B2B2B"/>
                </a:solidFill>
                <a:latin typeface="Montserrat Bold"/>
                <a:ea typeface="Montserrat Bold"/>
                <a:cs typeface="Montserrat Bold"/>
                <a:sym typeface="Montserrat Bold"/>
              </a:rPr>
              <a:t> </a:t>
            </a:r>
            <a:r>
              <a:rPr lang="en-GB" sz="1680" b="1" spc="-67" dirty="0">
                <a:solidFill>
                  <a:srgbClr val="2B2B2B"/>
                </a:solidFill>
                <a:latin typeface="Montserrat Bold"/>
                <a:ea typeface="Montserrat Bold"/>
                <a:cs typeface="Montserrat Bold"/>
                <a:sym typeface="Montserrat Bold"/>
              </a:rPr>
              <a:t>Student ID: 2325143
Teacher’s Name: Robert </a:t>
            </a:r>
            <a:r>
              <a:rPr lang="en-GB" sz="1680" b="1" spc="-67" dirty="0" err="1">
                <a:solidFill>
                  <a:srgbClr val="2B2B2B"/>
                </a:solidFill>
                <a:latin typeface="Montserrat Bold"/>
                <a:ea typeface="Montserrat Bold"/>
                <a:cs typeface="Montserrat Bold"/>
                <a:sym typeface="Montserrat Bold"/>
              </a:rPr>
              <a:t>Nartowski</a:t>
            </a:r>
            <a:endParaRPr lang="en-GB" sz="1680" b="1" spc="-67" dirty="0">
              <a:solidFill>
                <a:srgbClr val="2B2B2B"/>
              </a:solidFill>
              <a:latin typeface="Montserrat Bold"/>
              <a:ea typeface="Montserrat Bold"/>
              <a:cs typeface="Montserrat Bold"/>
              <a:sym typeface="Montserrat Bold"/>
            </a:endParaRPr>
          </a:p>
          <a:p>
            <a:pPr>
              <a:lnSpc>
                <a:spcPts val="2352"/>
              </a:lnSpc>
              <a:spcBef>
                <a:spcPct val="0"/>
              </a:spcBef>
            </a:pPr>
            <a:r>
              <a:rPr lang="en-GB" sz="1680" b="1" spc="-67" dirty="0">
                <a:solidFill>
                  <a:srgbClr val="2B2B2B"/>
                </a:solidFill>
                <a:latin typeface="Montserrat Bold"/>
                <a:ea typeface="Montserrat Bold"/>
                <a:cs typeface="Montserrat Bold"/>
                <a:sym typeface="Montserrat Bold"/>
              </a:rPr>
              <a:t>Submission Date: 23</a:t>
            </a:r>
            <a:r>
              <a:rPr lang="en-GB" sz="1680" b="1" spc="-67" baseline="30000" dirty="0">
                <a:solidFill>
                  <a:srgbClr val="2B2B2B"/>
                </a:solidFill>
                <a:latin typeface="Montserrat Bold"/>
                <a:ea typeface="Montserrat Bold"/>
                <a:cs typeface="Montserrat Bold"/>
                <a:sym typeface="Montserrat Bold"/>
              </a:rPr>
              <a:t>rd</a:t>
            </a:r>
            <a:r>
              <a:rPr lang="en-GB" sz="1680" b="1" spc="-67" dirty="0">
                <a:solidFill>
                  <a:srgbClr val="2B2B2B"/>
                </a:solidFill>
                <a:latin typeface="Montserrat Bold"/>
                <a:ea typeface="Montserrat Bold"/>
                <a:cs typeface="Montserrat Bold"/>
                <a:sym typeface="Montserrat Bold"/>
              </a:rPr>
              <a:t> March 2026</a:t>
            </a:r>
          </a:p>
        </p:txBody>
      </p:sp>
      <p:pic>
        <p:nvPicPr>
          <p:cNvPr id="72" name="Audio 71">
            <a:hlinkClick r:id="" action="ppaction://media"/>
            <a:extLst>
              <a:ext uri="{FF2B5EF4-FFF2-40B4-BE49-F238E27FC236}">
                <a16:creationId xmlns:a16="http://schemas.microsoft.com/office/drawing/2014/main" id="{6BC30AAB-625F-F336-3D82-BFA6DCD374CD}"/>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290" t="-203290" r="-203290" b="-203290"/>
          <a:stretch>
            <a:fillRect/>
          </a:stretch>
        </p:blipFill>
        <p:spPr>
          <a:xfrm>
            <a:off x="12062765" y="5661965"/>
            <a:ext cx="2468880" cy="246888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37885"/>
    </mc:Choice>
    <mc:Fallback xmlns="">
      <p:transition spd="slow" advTm="378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385060" y="4434840"/>
            <a:ext cx="1676400" cy="1676400"/>
            <a:chOff x="0" y="0"/>
            <a:chExt cx="551901" cy="551901"/>
          </a:xfrm>
        </p:grpSpPr>
        <p:sp>
          <p:nvSpPr>
            <p:cNvPr id="3" name="Freeform 3"/>
            <p:cNvSpPr/>
            <p:nvPr/>
          </p:nvSpPr>
          <p:spPr>
            <a:xfrm>
              <a:off x="0" y="0"/>
              <a:ext cx="551901" cy="551901"/>
            </a:xfrm>
            <a:custGeom>
              <a:avLst/>
              <a:gdLst/>
              <a:ahLst/>
              <a:cxnLst/>
              <a:rect l="l" t="t" r="r" b="b"/>
              <a:pathLst>
                <a:path w="551901" h="551901">
                  <a:moveTo>
                    <a:pt x="275951" y="0"/>
                  </a:moveTo>
                  <a:cubicBezTo>
                    <a:pt x="123547" y="0"/>
                    <a:pt x="0" y="123547"/>
                    <a:pt x="0" y="275951"/>
                  </a:cubicBezTo>
                  <a:cubicBezTo>
                    <a:pt x="0" y="428354"/>
                    <a:pt x="123547" y="551901"/>
                    <a:pt x="275951" y="551901"/>
                  </a:cubicBezTo>
                  <a:cubicBezTo>
                    <a:pt x="428354" y="551901"/>
                    <a:pt x="551901" y="428354"/>
                    <a:pt x="551901" y="275951"/>
                  </a:cubicBezTo>
                  <a:cubicBezTo>
                    <a:pt x="551901" y="123547"/>
                    <a:pt x="428354" y="0"/>
                    <a:pt x="275951" y="0"/>
                  </a:cubicBezTo>
                  <a:close/>
                </a:path>
              </a:pathLst>
            </a:custGeom>
            <a:ln w="323850" cap="sq">
              <a:solidFill>
                <a:srgbClr val="D59586"/>
              </a:solidFill>
              <a:prstDash val="solid"/>
              <a:miter/>
            </a:ln>
          </p:spPr>
          <p:txBody>
            <a:bodyPr/>
            <a:lstStyle/>
            <a:p>
              <a:endParaRPr lang="en-US"/>
            </a:p>
          </p:txBody>
        </p:sp>
        <p:sp>
          <p:nvSpPr>
            <p:cNvPr id="4" name="TextBox 4"/>
            <p:cNvSpPr txBox="1"/>
            <p:nvPr/>
          </p:nvSpPr>
          <p:spPr>
            <a:xfrm>
              <a:off x="51741" y="13641"/>
              <a:ext cx="448420" cy="486520"/>
            </a:xfrm>
            <a:prstGeom prst="rect">
              <a:avLst/>
            </a:prstGeom>
          </p:spPr>
          <p:txBody>
            <a:bodyPr lIns="40640" tIns="40640" rIns="40640" bIns="40640" rtlCol="0" anchor="ctr"/>
            <a:lstStyle/>
            <a:p>
              <a:pPr algn="ctr">
                <a:lnSpc>
                  <a:spcPts val="2127"/>
                </a:lnSpc>
              </a:pPr>
              <a:endParaRPr sz="1440"/>
            </a:p>
          </p:txBody>
        </p:sp>
      </p:grpSp>
      <p:grpSp>
        <p:nvGrpSpPr>
          <p:cNvPr id="5" name="Group 5"/>
          <p:cNvGrpSpPr/>
          <p:nvPr/>
        </p:nvGrpSpPr>
        <p:grpSpPr>
          <a:xfrm>
            <a:off x="2842260" y="4892040"/>
            <a:ext cx="762000" cy="762000"/>
            <a:chOff x="0" y="0"/>
            <a:chExt cx="250864" cy="250864"/>
          </a:xfrm>
        </p:grpSpPr>
        <p:sp>
          <p:nvSpPr>
            <p:cNvPr id="6" name="Freeform 6"/>
            <p:cNvSpPr/>
            <p:nvPr/>
          </p:nvSpPr>
          <p:spPr>
            <a:xfrm>
              <a:off x="0" y="0"/>
              <a:ext cx="250864" cy="250864"/>
            </a:xfrm>
            <a:custGeom>
              <a:avLst/>
              <a:gdLst/>
              <a:ahLst/>
              <a:cxnLst/>
              <a:rect l="l" t="t" r="r" b="b"/>
              <a:pathLst>
                <a:path w="250864" h="250864">
                  <a:moveTo>
                    <a:pt x="125432" y="0"/>
                  </a:moveTo>
                  <a:cubicBezTo>
                    <a:pt x="56158" y="0"/>
                    <a:pt x="0" y="56158"/>
                    <a:pt x="0" y="125432"/>
                  </a:cubicBezTo>
                  <a:cubicBezTo>
                    <a:pt x="0" y="194706"/>
                    <a:pt x="56158" y="250864"/>
                    <a:pt x="125432" y="250864"/>
                  </a:cubicBezTo>
                  <a:cubicBezTo>
                    <a:pt x="194706" y="250864"/>
                    <a:pt x="250864" y="194706"/>
                    <a:pt x="250864" y="125432"/>
                  </a:cubicBezTo>
                  <a:cubicBezTo>
                    <a:pt x="250864" y="56158"/>
                    <a:pt x="194706" y="0"/>
                    <a:pt x="125432" y="0"/>
                  </a:cubicBezTo>
                  <a:close/>
                </a:path>
              </a:pathLst>
            </a:custGeom>
            <a:solidFill>
              <a:srgbClr val="D59586"/>
            </a:solidFill>
            <a:ln cap="sq">
              <a:noFill/>
              <a:prstDash val="solid"/>
              <a:miter/>
            </a:ln>
          </p:spPr>
          <p:txBody>
            <a:bodyPr/>
            <a:lstStyle/>
            <a:p>
              <a:endParaRPr lang="en-US"/>
            </a:p>
          </p:txBody>
        </p:sp>
        <p:sp>
          <p:nvSpPr>
            <p:cNvPr id="7" name="TextBox 7"/>
            <p:cNvSpPr txBox="1"/>
            <p:nvPr/>
          </p:nvSpPr>
          <p:spPr>
            <a:xfrm>
              <a:off x="23519" y="-14581"/>
              <a:ext cx="203827" cy="241927"/>
            </a:xfrm>
            <a:prstGeom prst="rect">
              <a:avLst/>
            </a:prstGeom>
          </p:spPr>
          <p:txBody>
            <a:bodyPr lIns="40640" tIns="40640" rIns="40640" bIns="40640" rtlCol="0" anchor="ctr"/>
            <a:lstStyle/>
            <a:p>
              <a:pPr algn="ctr">
                <a:lnSpc>
                  <a:spcPts val="2127"/>
                </a:lnSpc>
              </a:pPr>
              <a:endParaRPr sz="1440"/>
            </a:p>
          </p:txBody>
        </p:sp>
      </p:grpSp>
      <p:grpSp>
        <p:nvGrpSpPr>
          <p:cNvPr id="8" name="Group 8"/>
          <p:cNvGrpSpPr/>
          <p:nvPr/>
        </p:nvGrpSpPr>
        <p:grpSpPr>
          <a:xfrm>
            <a:off x="-68580" y="0"/>
            <a:ext cx="4450080" cy="5273040"/>
            <a:chOff x="0" y="0"/>
            <a:chExt cx="1465047" cy="1735980"/>
          </a:xfrm>
        </p:grpSpPr>
        <p:sp>
          <p:nvSpPr>
            <p:cNvPr id="9" name="Freeform 9"/>
            <p:cNvSpPr/>
            <p:nvPr/>
          </p:nvSpPr>
          <p:spPr>
            <a:xfrm>
              <a:off x="0" y="0"/>
              <a:ext cx="1465047" cy="1735980"/>
            </a:xfrm>
            <a:custGeom>
              <a:avLst/>
              <a:gdLst/>
              <a:ahLst/>
              <a:cxnLst/>
              <a:rect l="l" t="t" r="r" b="b"/>
              <a:pathLst>
                <a:path w="1465047" h="1735980">
                  <a:moveTo>
                    <a:pt x="0" y="0"/>
                  </a:moveTo>
                  <a:lnTo>
                    <a:pt x="1465047" y="0"/>
                  </a:lnTo>
                  <a:lnTo>
                    <a:pt x="1465047" y="1735980"/>
                  </a:lnTo>
                  <a:lnTo>
                    <a:pt x="0" y="1735980"/>
                  </a:lnTo>
                  <a:close/>
                </a:path>
              </a:pathLst>
            </a:custGeom>
            <a:solidFill>
              <a:srgbClr val="144152"/>
            </a:solidFill>
          </p:spPr>
          <p:txBody>
            <a:bodyPr/>
            <a:lstStyle/>
            <a:p>
              <a:endParaRPr lang="en-US"/>
            </a:p>
          </p:txBody>
        </p:sp>
        <p:sp>
          <p:nvSpPr>
            <p:cNvPr id="10" name="TextBox 10"/>
            <p:cNvSpPr txBox="1"/>
            <p:nvPr/>
          </p:nvSpPr>
          <p:spPr>
            <a:xfrm>
              <a:off x="0" y="-38100"/>
              <a:ext cx="1465047" cy="1774080"/>
            </a:xfrm>
            <a:prstGeom prst="rect">
              <a:avLst/>
            </a:prstGeom>
          </p:spPr>
          <p:txBody>
            <a:bodyPr lIns="40640" tIns="40640" rIns="40640" bIns="40640" rtlCol="0" anchor="ctr"/>
            <a:lstStyle/>
            <a:p>
              <a:pPr algn="ctr">
                <a:lnSpc>
                  <a:spcPts val="2127"/>
                </a:lnSpc>
              </a:pPr>
              <a:endParaRPr sz="1440"/>
            </a:p>
          </p:txBody>
        </p:sp>
      </p:grpSp>
      <p:grpSp>
        <p:nvGrpSpPr>
          <p:cNvPr id="11" name="Group 11"/>
          <p:cNvGrpSpPr/>
          <p:nvPr/>
        </p:nvGrpSpPr>
        <p:grpSpPr>
          <a:xfrm>
            <a:off x="-909637" y="1161575"/>
            <a:ext cx="4132897" cy="6629400"/>
            <a:chOff x="532642" y="0"/>
            <a:chExt cx="1644934" cy="2638567"/>
          </a:xfrm>
        </p:grpSpPr>
        <p:sp>
          <p:nvSpPr>
            <p:cNvPr id="12" name="Freeform 12"/>
            <p:cNvSpPr/>
            <p:nvPr/>
          </p:nvSpPr>
          <p:spPr>
            <a:xfrm>
              <a:off x="532642" y="0"/>
              <a:ext cx="1644934" cy="2638567"/>
            </a:xfrm>
            <a:custGeom>
              <a:avLst/>
              <a:gdLst/>
              <a:ahLst/>
              <a:cxnLst/>
              <a:rect l="l" t="t" r="r" b="b"/>
              <a:pathLst>
                <a:path w="2177576" h="2638567">
                  <a:moveTo>
                    <a:pt x="407532" y="0"/>
                  </a:moveTo>
                  <a:lnTo>
                    <a:pt x="1770044" y="0"/>
                  </a:lnTo>
                  <a:cubicBezTo>
                    <a:pt x="1995118" y="0"/>
                    <a:pt x="2177576" y="182458"/>
                    <a:pt x="2177576" y="407532"/>
                  </a:cubicBezTo>
                  <a:lnTo>
                    <a:pt x="2177576" y="2231035"/>
                  </a:lnTo>
                  <a:cubicBezTo>
                    <a:pt x="2177576" y="2456109"/>
                    <a:pt x="1995118" y="2638567"/>
                    <a:pt x="1770044" y="2638567"/>
                  </a:cubicBezTo>
                  <a:lnTo>
                    <a:pt x="407532" y="2638567"/>
                  </a:lnTo>
                  <a:cubicBezTo>
                    <a:pt x="299448" y="2638567"/>
                    <a:pt x="195790" y="2595631"/>
                    <a:pt x="119363" y="2519204"/>
                  </a:cubicBezTo>
                  <a:cubicBezTo>
                    <a:pt x="42936" y="2442777"/>
                    <a:pt x="0" y="2339119"/>
                    <a:pt x="0" y="2231035"/>
                  </a:cubicBezTo>
                  <a:lnTo>
                    <a:pt x="0" y="407532"/>
                  </a:lnTo>
                  <a:cubicBezTo>
                    <a:pt x="0" y="299448"/>
                    <a:pt x="42936" y="195790"/>
                    <a:pt x="119363" y="119363"/>
                  </a:cubicBezTo>
                  <a:cubicBezTo>
                    <a:pt x="195790" y="42936"/>
                    <a:pt x="299448" y="0"/>
                    <a:pt x="407532" y="0"/>
                  </a:cubicBezTo>
                  <a:close/>
                </a:path>
              </a:pathLst>
            </a:custGeom>
            <a:blipFill>
              <a:blip r:embed="rId5"/>
              <a:stretch>
                <a:fillRect l="-102266" r="-76708"/>
              </a:stretch>
            </a:blipFill>
          </p:spPr>
          <p:txBody>
            <a:bodyPr/>
            <a:lstStyle/>
            <a:p>
              <a:endParaRPr lang="en-US"/>
            </a:p>
          </p:txBody>
        </p:sp>
      </p:grpSp>
      <p:sp>
        <p:nvSpPr>
          <p:cNvPr id="15" name="Freeform 15"/>
          <p:cNvSpPr/>
          <p:nvPr/>
        </p:nvSpPr>
        <p:spPr>
          <a:xfrm>
            <a:off x="3512820" y="0"/>
            <a:ext cx="868680" cy="868680"/>
          </a:xfrm>
          <a:custGeom>
            <a:avLst/>
            <a:gdLst/>
            <a:ahLst/>
            <a:cxnLst/>
            <a:rect l="l" t="t" r="r" b="b"/>
            <a:pathLst>
              <a:path w="1085850" h="1085850">
                <a:moveTo>
                  <a:pt x="0" y="0"/>
                </a:moveTo>
                <a:lnTo>
                  <a:pt x="1085850" y="0"/>
                </a:lnTo>
                <a:lnTo>
                  <a:pt x="1085850" y="1085850"/>
                </a:lnTo>
                <a:lnTo>
                  <a:pt x="0" y="108585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grpSp>
        <p:nvGrpSpPr>
          <p:cNvPr id="16" name="Group 16"/>
          <p:cNvGrpSpPr/>
          <p:nvPr/>
        </p:nvGrpSpPr>
        <p:grpSpPr>
          <a:xfrm rot="-10800000">
            <a:off x="3512820" y="4599940"/>
            <a:ext cx="304800" cy="304800"/>
            <a:chOff x="0" y="0"/>
            <a:chExt cx="100346" cy="100346"/>
          </a:xfrm>
        </p:grpSpPr>
        <p:sp>
          <p:nvSpPr>
            <p:cNvPr id="17" name="Freeform 17"/>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D59586"/>
            </a:solidFill>
            <a:ln cap="sq">
              <a:noFill/>
              <a:prstDash val="solid"/>
              <a:miter/>
            </a:ln>
          </p:spPr>
          <p:txBody>
            <a:bodyPr/>
            <a:lstStyle/>
            <a:p>
              <a:endParaRPr lang="en-US"/>
            </a:p>
          </p:txBody>
        </p:sp>
        <p:sp>
          <p:nvSpPr>
            <p:cNvPr id="18" name="TextBox 18"/>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grpSp>
        <p:nvGrpSpPr>
          <p:cNvPr id="19" name="Group 19"/>
          <p:cNvGrpSpPr/>
          <p:nvPr/>
        </p:nvGrpSpPr>
        <p:grpSpPr>
          <a:xfrm rot="-10800000">
            <a:off x="3512820" y="4203700"/>
            <a:ext cx="304800" cy="304800"/>
            <a:chOff x="0" y="0"/>
            <a:chExt cx="100346" cy="100346"/>
          </a:xfrm>
        </p:grpSpPr>
        <p:sp>
          <p:nvSpPr>
            <p:cNvPr id="20" name="Freeform 20"/>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DDAA9E"/>
            </a:solidFill>
            <a:ln cap="sq">
              <a:noFill/>
              <a:prstDash val="solid"/>
              <a:miter/>
            </a:ln>
          </p:spPr>
          <p:txBody>
            <a:bodyPr/>
            <a:lstStyle/>
            <a:p>
              <a:endParaRPr lang="en-US"/>
            </a:p>
          </p:txBody>
        </p:sp>
        <p:sp>
          <p:nvSpPr>
            <p:cNvPr id="21" name="TextBox 21"/>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grpSp>
        <p:nvGrpSpPr>
          <p:cNvPr id="22" name="Group 22"/>
          <p:cNvGrpSpPr/>
          <p:nvPr/>
        </p:nvGrpSpPr>
        <p:grpSpPr>
          <a:xfrm rot="-10800000">
            <a:off x="3512820" y="3807460"/>
            <a:ext cx="304800" cy="304800"/>
            <a:chOff x="0" y="0"/>
            <a:chExt cx="100346" cy="100346"/>
          </a:xfrm>
        </p:grpSpPr>
        <p:sp>
          <p:nvSpPr>
            <p:cNvPr id="23" name="Freeform 23"/>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EED5CF"/>
            </a:solidFill>
            <a:ln cap="sq">
              <a:noFill/>
              <a:prstDash val="solid"/>
              <a:miter/>
            </a:ln>
          </p:spPr>
          <p:txBody>
            <a:bodyPr/>
            <a:lstStyle/>
            <a:p>
              <a:endParaRPr lang="en-US"/>
            </a:p>
          </p:txBody>
        </p:sp>
        <p:sp>
          <p:nvSpPr>
            <p:cNvPr id="24" name="TextBox 24"/>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grpSp>
        <p:nvGrpSpPr>
          <p:cNvPr id="25" name="Group 25"/>
          <p:cNvGrpSpPr/>
          <p:nvPr/>
        </p:nvGrpSpPr>
        <p:grpSpPr>
          <a:xfrm rot="-10800000">
            <a:off x="3512820" y="3411220"/>
            <a:ext cx="304800" cy="304800"/>
            <a:chOff x="0" y="0"/>
            <a:chExt cx="100346" cy="100346"/>
          </a:xfrm>
        </p:grpSpPr>
        <p:sp>
          <p:nvSpPr>
            <p:cNvPr id="26" name="Freeform 26"/>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F7EAE7"/>
            </a:solidFill>
            <a:ln cap="sq">
              <a:noFill/>
              <a:prstDash val="solid"/>
              <a:miter/>
            </a:ln>
          </p:spPr>
          <p:txBody>
            <a:bodyPr/>
            <a:lstStyle/>
            <a:p>
              <a:endParaRPr lang="en-US"/>
            </a:p>
          </p:txBody>
        </p:sp>
        <p:sp>
          <p:nvSpPr>
            <p:cNvPr id="27" name="TextBox 27"/>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sp>
        <p:nvSpPr>
          <p:cNvPr id="29" name="TextBox 29"/>
          <p:cNvSpPr txBox="1"/>
          <p:nvPr/>
        </p:nvSpPr>
        <p:spPr>
          <a:xfrm>
            <a:off x="3604260" y="1350203"/>
            <a:ext cx="7056120" cy="440185"/>
          </a:xfrm>
          <a:prstGeom prst="rect">
            <a:avLst/>
          </a:prstGeom>
        </p:spPr>
        <p:txBody>
          <a:bodyPr wrap="square" lIns="0" tIns="0" rIns="0" bIns="0" rtlCol="0" anchor="t">
            <a:spAutoFit/>
          </a:bodyPr>
          <a:lstStyle/>
          <a:p>
            <a:pPr algn="ctr">
              <a:lnSpc>
                <a:spcPts val="3807"/>
              </a:lnSpc>
            </a:pPr>
            <a:r>
              <a:rPr lang="en-US" sz="2080" b="1" dirty="0">
                <a:solidFill>
                  <a:srgbClr val="000000"/>
                </a:solidFill>
                <a:latin typeface="Poppins"/>
                <a:ea typeface="Poppins"/>
                <a:cs typeface="Poppins"/>
                <a:sym typeface="Poppins"/>
              </a:rPr>
              <a:t>Demographics and Social Context</a:t>
            </a:r>
          </a:p>
        </p:txBody>
      </p:sp>
      <p:sp>
        <p:nvSpPr>
          <p:cNvPr id="30" name="TextBox 30"/>
          <p:cNvSpPr txBox="1"/>
          <p:nvPr/>
        </p:nvSpPr>
        <p:spPr>
          <a:xfrm>
            <a:off x="4962246" y="1943228"/>
            <a:ext cx="8485430" cy="1772793"/>
          </a:xfrm>
          <a:prstGeom prst="rect">
            <a:avLst/>
          </a:prstGeom>
        </p:spPr>
        <p:txBody>
          <a:bodyPr wrap="square" lIns="0" tIns="0" rIns="0" bIns="0" rtlCol="0" anchor="t">
            <a:spAutoFit/>
          </a:bodyPr>
          <a:lstStyle/>
          <a:p>
            <a:pPr marL="431803" lvl="1" indent="-215902">
              <a:buSzPct val="200000"/>
              <a:buFont typeface="Arial"/>
              <a:buChar char="•"/>
            </a:pPr>
            <a:r>
              <a:rPr lang="en-US" sz="1920" dirty="0">
                <a:solidFill>
                  <a:srgbClr val="000000"/>
                </a:solidFill>
                <a:latin typeface="Poppins"/>
                <a:ea typeface="Poppins"/>
                <a:cs typeface="Poppins"/>
                <a:sym typeface="Poppins"/>
              </a:rPr>
              <a:t>Male, 68. </a:t>
            </a:r>
          </a:p>
          <a:p>
            <a:pPr marL="431803" lvl="1" indent="-215902">
              <a:buSzPct val="200000"/>
              <a:buFont typeface="Arial"/>
              <a:buChar char="•"/>
            </a:pPr>
            <a:r>
              <a:rPr lang="en-US" sz="1920" dirty="0">
                <a:solidFill>
                  <a:srgbClr val="000000"/>
                </a:solidFill>
                <a:latin typeface="Poppins"/>
                <a:ea typeface="Poppins"/>
                <a:cs typeface="Poppins"/>
                <a:sym typeface="Poppins"/>
              </a:rPr>
              <a:t>Retired coal miner and former heavy goods vehicle driver. </a:t>
            </a:r>
          </a:p>
          <a:p>
            <a:pPr marL="431803" lvl="1" indent="-215902">
              <a:buSzPct val="200000"/>
              <a:buFont typeface="Arial"/>
              <a:buChar char="•"/>
            </a:pPr>
            <a:r>
              <a:rPr lang="en-US" sz="1920" dirty="0">
                <a:solidFill>
                  <a:srgbClr val="000000"/>
                </a:solidFill>
                <a:latin typeface="Poppins"/>
                <a:ea typeface="Poppins"/>
                <a:cs typeface="Poppins"/>
                <a:sym typeface="Poppins"/>
              </a:rPr>
              <a:t>Lives with his wife in a semi-rural town in South Yorkshire. </a:t>
            </a:r>
          </a:p>
          <a:p>
            <a:pPr marL="431803" lvl="1" indent="-215902">
              <a:buSzPct val="200000"/>
              <a:buFont typeface="Arial"/>
              <a:buChar char="•"/>
            </a:pPr>
            <a:r>
              <a:rPr lang="en-US" sz="1920" dirty="0">
                <a:solidFill>
                  <a:srgbClr val="000000"/>
                </a:solidFill>
                <a:latin typeface="Poppins"/>
                <a:ea typeface="Poppins"/>
                <a:cs typeface="Poppins"/>
                <a:sym typeface="Poppins"/>
              </a:rPr>
              <a:t>Social support from spouse but limited local services and transport.</a:t>
            </a:r>
          </a:p>
          <a:p>
            <a:pPr algn="just">
              <a:buSzPct val="200000"/>
            </a:pPr>
            <a:endParaRPr lang="en-US" sz="1920" dirty="0">
              <a:solidFill>
                <a:srgbClr val="000000"/>
              </a:solidFill>
              <a:latin typeface="Poppins"/>
              <a:ea typeface="Poppins"/>
              <a:cs typeface="Poppins"/>
              <a:sym typeface="Poppins"/>
            </a:endParaRPr>
          </a:p>
        </p:txBody>
      </p:sp>
      <p:sp>
        <p:nvSpPr>
          <p:cNvPr id="32" name="TextBox 32"/>
          <p:cNvSpPr txBox="1"/>
          <p:nvPr/>
        </p:nvSpPr>
        <p:spPr>
          <a:xfrm>
            <a:off x="5059681" y="4018344"/>
            <a:ext cx="8290560" cy="1772793"/>
          </a:xfrm>
          <a:prstGeom prst="rect">
            <a:avLst/>
          </a:prstGeom>
        </p:spPr>
        <p:txBody>
          <a:bodyPr wrap="square" lIns="0" tIns="0" rIns="0" bIns="0" rtlCol="0" anchor="t">
            <a:spAutoFit/>
          </a:bodyPr>
          <a:lstStyle/>
          <a:p>
            <a:pPr marL="558801" lvl="1" indent="-342900">
              <a:buSzPct val="200000"/>
              <a:buFont typeface="Arial" panose="020B0604020202020204" pitchFamily="34" charset="0"/>
              <a:buChar char="•"/>
            </a:pPr>
            <a:r>
              <a:rPr lang="en-US" sz="1920" dirty="0">
                <a:solidFill>
                  <a:srgbClr val="000000"/>
                </a:solidFill>
                <a:latin typeface="Poppins"/>
                <a:ea typeface="Poppins"/>
                <a:cs typeface="Poppins"/>
                <a:sym typeface="Poppins"/>
              </a:rPr>
              <a:t>Diagnosed with moderate COPD (GOLD 2) three years ago. </a:t>
            </a:r>
          </a:p>
          <a:p>
            <a:pPr marL="558801" lvl="1" indent="-342900">
              <a:buSzPct val="200000"/>
              <a:buFont typeface="Arial" panose="020B0604020202020204" pitchFamily="34" charset="0"/>
              <a:buChar char="•"/>
            </a:pPr>
            <a:r>
              <a:rPr lang="en-US" sz="1920" dirty="0">
                <a:solidFill>
                  <a:srgbClr val="000000"/>
                </a:solidFill>
                <a:latin typeface="Poppins"/>
                <a:ea typeface="Poppins"/>
                <a:cs typeface="Poppins"/>
                <a:sym typeface="Poppins"/>
              </a:rPr>
              <a:t>Two moderate exacerbations in the past 12 months. </a:t>
            </a:r>
          </a:p>
          <a:p>
            <a:pPr marL="558801" lvl="1" indent="-342900">
              <a:buSzPct val="200000"/>
              <a:buFont typeface="Arial" panose="020B0604020202020204" pitchFamily="34" charset="0"/>
              <a:buChar char="•"/>
            </a:pPr>
            <a:r>
              <a:rPr lang="en-US" sz="1920" dirty="0">
                <a:solidFill>
                  <a:srgbClr val="000000"/>
                </a:solidFill>
                <a:latin typeface="Poppins"/>
                <a:ea typeface="Poppins"/>
                <a:cs typeface="Poppins"/>
                <a:sym typeface="Poppins"/>
              </a:rPr>
              <a:t>MRC </a:t>
            </a:r>
            <a:r>
              <a:rPr lang="en-US" sz="1920" dirty="0" err="1">
                <a:solidFill>
                  <a:srgbClr val="000000"/>
                </a:solidFill>
                <a:latin typeface="Poppins"/>
                <a:ea typeface="Poppins"/>
                <a:cs typeface="Poppins"/>
                <a:sym typeface="Poppins"/>
              </a:rPr>
              <a:t>dyspnoea</a:t>
            </a:r>
            <a:r>
              <a:rPr lang="en-US" sz="1920" dirty="0">
                <a:solidFill>
                  <a:srgbClr val="000000"/>
                </a:solidFill>
                <a:latin typeface="Poppins"/>
                <a:ea typeface="Poppins"/>
                <a:cs typeface="Poppins"/>
                <a:sym typeface="Poppins"/>
              </a:rPr>
              <a:t> grade 3: progressive exertional breathlessness, chronic productive morning cough, and frequent fatigue affecting activities of daily living.  </a:t>
            </a:r>
          </a:p>
          <a:p>
            <a:pPr marL="342900" indent="-342900" algn="just">
              <a:buSzPct val="200000"/>
              <a:buFont typeface="Arial" panose="020B0604020202020204" pitchFamily="34" charset="0"/>
              <a:buChar char="•"/>
            </a:pPr>
            <a:endParaRPr lang="en-US" sz="1920" dirty="0">
              <a:solidFill>
                <a:srgbClr val="000000"/>
              </a:solidFill>
              <a:latin typeface="Poppins"/>
              <a:ea typeface="Poppins"/>
              <a:cs typeface="Poppins"/>
              <a:sym typeface="Poppins"/>
            </a:endParaRPr>
          </a:p>
        </p:txBody>
      </p:sp>
      <p:sp>
        <p:nvSpPr>
          <p:cNvPr id="33" name="TextBox 29">
            <a:extLst>
              <a:ext uri="{FF2B5EF4-FFF2-40B4-BE49-F238E27FC236}">
                <a16:creationId xmlns:a16="http://schemas.microsoft.com/office/drawing/2014/main" id="{908CC30D-2E70-C53A-7F4C-7A17D7856527}"/>
              </a:ext>
            </a:extLst>
          </p:cNvPr>
          <p:cNvSpPr txBox="1"/>
          <p:nvPr/>
        </p:nvSpPr>
        <p:spPr>
          <a:xfrm>
            <a:off x="2811780" y="3401630"/>
            <a:ext cx="7056120" cy="440185"/>
          </a:xfrm>
          <a:prstGeom prst="rect">
            <a:avLst/>
          </a:prstGeom>
        </p:spPr>
        <p:txBody>
          <a:bodyPr wrap="square" lIns="0" tIns="0" rIns="0" bIns="0" rtlCol="0" anchor="t">
            <a:spAutoFit/>
          </a:bodyPr>
          <a:lstStyle/>
          <a:p>
            <a:pPr algn="ctr">
              <a:lnSpc>
                <a:spcPts val="3807"/>
              </a:lnSpc>
            </a:pPr>
            <a:r>
              <a:rPr lang="en-US" sz="2080" b="1" dirty="0">
                <a:solidFill>
                  <a:srgbClr val="000000"/>
                </a:solidFill>
                <a:latin typeface="Poppins"/>
                <a:ea typeface="Poppins"/>
                <a:cs typeface="Poppins"/>
                <a:sym typeface="Poppins"/>
              </a:rPr>
              <a:t>Clinical Presentation</a:t>
            </a:r>
          </a:p>
        </p:txBody>
      </p:sp>
      <p:sp>
        <p:nvSpPr>
          <p:cNvPr id="34" name="TextBox 29">
            <a:extLst>
              <a:ext uri="{FF2B5EF4-FFF2-40B4-BE49-F238E27FC236}">
                <a16:creationId xmlns:a16="http://schemas.microsoft.com/office/drawing/2014/main" id="{BAFE308C-1743-8BA8-AAC0-07EF5E34CEEC}"/>
              </a:ext>
            </a:extLst>
          </p:cNvPr>
          <p:cNvSpPr txBox="1"/>
          <p:nvPr/>
        </p:nvSpPr>
        <p:spPr>
          <a:xfrm>
            <a:off x="2542223" y="5529543"/>
            <a:ext cx="7056120" cy="440185"/>
          </a:xfrm>
          <a:prstGeom prst="rect">
            <a:avLst/>
          </a:prstGeom>
        </p:spPr>
        <p:txBody>
          <a:bodyPr wrap="square" lIns="0" tIns="0" rIns="0" bIns="0" rtlCol="0" anchor="t">
            <a:spAutoFit/>
          </a:bodyPr>
          <a:lstStyle/>
          <a:p>
            <a:pPr algn="ctr">
              <a:lnSpc>
                <a:spcPts val="3807"/>
              </a:lnSpc>
            </a:pPr>
            <a:r>
              <a:rPr lang="en-US" sz="2080" b="1" dirty="0">
                <a:solidFill>
                  <a:srgbClr val="000000"/>
                </a:solidFill>
                <a:latin typeface="Poppins"/>
                <a:ea typeface="Poppins"/>
                <a:cs typeface="Poppins"/>
                <a:sym typeface="Poppins"/>
              </a:rPr>
              <a:t>Relevant History</a:t>
            </a:r>
          </a:p>
        </p:txBody>
      </p:sp>
      <p:sp>
        <p:nvSpPr>
          <p:cNvPr id="35" name="Text 6">
            <a:extLst>
              <a:ext uri="{FF2B5EF4-FFF2-40B4-BE49-F238E27FC236}">
                <a16:creationId xmlns:a16="http://schemas.microsoft.com/office/drawing/2014/main" id="{55AD700F-359F-D224-9357-752B535C934E}"/>
              </a:ext>
            </a:extLst>
          </p:cNvPr>
          <p:cNvSpPr/>
          <p:nvPr/>
        </p:nvSpPr>
        <p:spPr>
          <a:xfrm>
            <a:off x="5369567" y="6288721"/>
            <a:ext cx="8109498" cy="2286286"/>
          </a:xfrm>
          <a:prstGeom prst="rect">
            <a:avLst/>
          </a:prstGeom>
          <a:noFill/>
          <a:ln/>
        </p:spPr>
        <p:txBody>
          <a:bodyPr wrap="square" lIns="0" tIns="0" rIns="0" bIns="0" rtlCol="0" anchor="t"/>
          <a:lstStyle/>
          <a:p>
            <a:pPr marL="342900" indent="-342900">
              <a:buSzPct val="200000"/>
              <a:buFont typeface="Arial" panose="020B0604020202020204" pitchFamily="34" charset="0"/>
              <a:buChar char="•"/>
            </a:pPr>
            <a:r>
              <a:rPr lang="en-US" sz="1920" dirty="0">
                <a:latin typeface="Poppins" panose="00000500000000000000" pitchFamily="2" charset="0"/>
                <a:ea typeface="Inter Medium" pitchFamily="34" charset="-122"/>
                <a:cs typeface="Poppins" panose="00000500000000000000" pitchFamily="2" charset="0"/>
              </a:rPr>
              <a:t>Smoking history: 45 pack‑years (started age 16; ~20 cigarettes/day until diagnosis). </a:t>
            </a:r>
          </a:p>
          <a:p>
            <a:pPr marL="342900" indent="-342900">
              <a:buSzPct val="200000"/>
              <a:buFont typeface="Arial" panose="020B0604020202020204" pitchFamily="34" charset="0"/>
              <a:buChar char="•"/>
            </a:pPr>
            <a:r>
              <a:rPr lang="en-US" sz="1920" dirty="0">
                <a:latin typeface="Poppins" panose="00000500000000000000" pitchFamily="2" charset="0"/>
                <a:ea typeface="Inter Medium" pitchFamily="34" charset="-122"/>
                <a:cs typeface="Poppins" panose="00000500000000000000" pitchFamily="2" charset="0"/>
              </a:rPr>
              <a:t>Significant occupational dust exposure from 20 years in coal mining and diesel exhaust exposure from HGV driving for 15 years (</a:t>
            </a:r>
            <a:r>
              <a:rPr lang="en-US" sz="1920" dirty="0" err="1">
                <a:latin typeface="Poppins" panose="00000500000000000000" pitchFamily="2" charset="0"/>
                <a:ea typeface="Inter Medium" pitchFamily="34" charset="-122"/>
                <a:cs typeface="Poppins" panose="00000500000000000000" pitchFamily="2" charset="0"/>
              </a:rPr>
              <a:t>Arrandale</a:t>
            </a:r>
            <a:r>
              <a:rPr lang="en-US" sz="1920" dirty="0">
                <a:latin typeface="Poppins" panose="00000500000000000000" pitchFamily="2" charset="0"/>
                <a:ea typeface="Inter Medium" pitchFamily="34" charset="-122"/>
                <a:cs typeface="Poppins" panose="00000500000000000000" pitchFamily="2" charset="0"/>
              </a:rPr>
              <a:t> et al., 2024).</a:t>
            </a:r>
            <a:endParaRPr lang="en-US" sz="1920" dirty="0">
              <a:latin typeface="Poppins" panose="00000500000000000000" pitchFamily="2" charset="0"/>
              <a:cs typeface="Poppins" panose="00000500000000000000" pitchFamily="2" charset="0"/>
            </a:endParaRPr>
          </a:p>
        </p:txBody>
      </p:sp>
      <p:sp>
        <p:nvSpPr>
          <p:cNvPr id="31" name="TextBox 50">
            <a:extLst>
              <a:ext uri="{FF2B5EF4-FFF2-40B4-BE49-F238E27FC236}">
                <a16:creationId xmlns:a16="http://schemas.microsoft.com/office/drawing/2014/main" id="{AACB4ACF-8452-1AEE-C693-CF33FAEE9022}"/>
              </a:ext>
            </a:extLst>
          </p:cNvPr>
          <p:cNvSpPr txBox="1"/>
          <p:nvPr/>
        </p:nvSpPr>
        <p:spPr>
          <a:xfrm>
            <a:off x="4762500" y="136649"/>
            <a:ext cx="8184970" cy="1354217"/>
          </a:xfrm>
          <a:prstGeom prst="rect">
            <a:avLst/>
          </a:prstGeom>
        </p:spPr>
        <p:txBody>
          <a:bodyPr wrap="square" lIns="0" tIns="0" rIns="0" bIns="0" rtlCol="0" anchor="t">
            <a:spAutoFit/>
          </a:bodyPr>
          <a:lstStyle/>
          <a:p>
            <a:r>
              <a:rPr lang="en-US" sz="4400" b="1" spc="-31" dirty="0">
                <a:solidFill>
                  <a:srgbClr val="51B3A2"/>
                </a:solidFill>
                <a:latin typeface="Poppins Semi-Bold"/>
                <a:ea typeface="Poppins Semi-Bold"/>
                <a:cs typeface="Poppins Semi-Bold"/>
                <a:sym typeface="Poppins Semi-Bold"/>
              </a:rPr>
              <a:t>Introducing the Fictional Patient: Robert Harrison</a:t>
            </a:r>
          </a:p>
        </p:txBody>
      </p:sp>
      <p:pic>
        <p:nvPicPr>
          <p:cNvPr id="37" name="Audio 36">
            <a:hlinkClick r:id="" action="ppaction://media"/>
            <a:extLst>
              <a:ext uri="{FF2B5EF4-FFF2-40B4-BE49-F238E27FC236}">
                <a16:creationId xmlns:a16="http://schemas.microsoft.com/office/drawing/2014/main" id="{6402D4A4-D813-57AC-B2FC-548AAAB9A5FB}"/>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290" t="-203290" r="-203290" b="-203290"/>
          <a:stretch>
            <a:fillRect/>
          </a:stretch>
        </p:blipFill>
        <p:spPr>
          <a:xfrm>
            <a:off x="12062765" y="5661965"/>
            <a:ext cx="2468880" cy="246888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5293"/>
    </mc:Choice>
    <mc:Fallback xmlns="">
      <p:transition spd="slow" advTm="752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8" name="Group 38"/>
          <p:cNvGrpSpPr/>
          <p:nvPr/>
        </p:nvGrpSpPr>
        <p:grpSpPr>
          <a:xfrm>
            <a:off x="-823005" y="3372956"/>
            <a:ext cx="1771446" cy="1859459"/>
            <a:chOff x="0" y="0"/>
            <a:chExt cx="250864" cy="250864"/>
          </a:xfrm>
        </p:grpSpPr>
        <p:sp>
          <p:nvSpPr>
            <p:cNvPr id="39" name="Freeform 39"/>
            <p:cNvSpPr/>
            <p:nvPr/>
          </p:nvSpPr>
          <p:spPr>
            <a:xfrm>
              <a:off x="0" y="0"/>
              <a:ext cx="250864" cy="250864"/>
            </a:xfrm>
            <a:custGeom>
              <a:avLst/>
              <a:gdLst/>
              <a:ahLst/>
              <a:cxnLst/>
              <a:rect l="l" t="t" r="r" b="b"/>
              <a:pathLst>
                <a:path w="250864" h="250864">
                  <a:moveTo>
                    <a:pt x="125432" y="0"/>
                  </a:moveTo>
                  <a:cubicBezTo>
                    <a:pt x="56158" y="0"/>
                    <a:pt x="0" y="56158"/>
                    <a:pt x="0" y="125432"/>
                  </a:cubicBezTo>
                  <a:cubicBezTo>
                    <a:pt x="0" y="194706"/>
                    <a:pt x="56158" y="250864"/>
                    <a:pt x="125432" y="250864"/>
                  </a:cubicBezTo>
                  <a:cubicBezTo>
                    <a:pt x="194706" y="250864"/>
                    <a:pt x="250864" y="194706"/>
                    <a:pt x="250864" y="125432"/>
                  </a:cubicBezTo>
                  <a:cubicBezTo>
                    <a:pt x="250864" y="56158"/>
                    <a:pt x="194706" y="0"/>
                    <a:pt x="125432" y="0"/>
                  </a:cubicBezTo>
                  <a:close/>
                </a:path>
              </a:pathLst>
            </a:custGeom>
            <a:solidFill>
              <a:srgbClr val="D59586"/>
            </a:solidFill>
            <a:ln cap="sq">
              <a:noFill/>
              <a:prstDash val="solid"/>
              <a:miter/>
            </a:ln>
          </p:spPr>
          <p:txBody>
            <a:bodyPr/>
            <a:lstStyle/>
            <a:p>
              <a:endParaRPr lang="en-US"/>
            </a:p>
          </p:txBody>
        </p:sp>
        <p:sp>
          <p:nvSpPr>
            <p:cNvPr id="40" name="TextBox 40"/>
            <p:cNvSpPr txBox="1"/>
            <p:nvPr/>
          </p:nvSpPr>
          <p:spPr>
            <a:xfrm>
              <a:off x="23519" y="-14581"/>
              <a:ext cx="203827" cy="241927"/>
            </a:xfrm>
            <a:prstGeom prst="rect">
              <a:avLst/>
            </a:prstGeom>
          </p:spPr>
          <p:txBody>
            <a:bodyPr lIns="40640" tIns="40640" rIns="40640" bIns="40640" rtlCol="0" anchor="ctr"/>
            <a:lstStyle/>
            <a:p>
              <a:pPr algn="ctr">
                <a:lnSpc>
                  <a:spcPts val="2127"/>
                </a:lnSpc>
              </a:pPr>
              <a:endParaRPr sz="1440"/>
            </a:p>
          </p:txBody>
        </p:sp>
      </p:grpSp>
      <p:sp>
        <p:nvSpPr>
          <p:cNvPr id="41" name="Freeform 41"/>
          <p:cNvSpPr/>
          <p:nvPr/>
        </p:nvSpPr>
        <p:spPr>
          <a:xfrm>
            <a:off x="12544954" y="14425"/>
            <a:ext cx="1701590" cy="1738611"/>
          </a:xfrm>
          <a:custGeom>
            <a:avLst/>
            <a:gdLst/>
            <a:ahLst/>
            <a:cxnLst/>
            <a:rect l="l" t="t" r="r" b="b"/>
            <a:pathLst>
              <a:path w="3501283" h="3501283">
                <a:moveTo>
                  <a:pt x="0" y="0"/>
                </a:moveTo>
                <a:lnTo>
                  <a:pt x="3501283" y="0"/>
                </a:lnTo>
                <a:lnTo>
                  <a:pt x="3501283" y="3501283"/>
                </a:lnTo>
                <a:lnTo>
                  <a:pt x="0" y="350128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dirty="0"/>
          </a:p>
        </p:txBody>
      </p:sp>
      <p:grpSp>
        <p:nvGrpSpPr>
          <p:cNvPr id="2" name="Group 2"/>
          <p:cNvGrpSpPr/>
          <p:nvPr/>
        </p:nvGrpSpPr>
        <p:grpSpPr>
          <a:xfrm>
            <a:off x="-1629962" y="2516113"/>
            <a:ext cx="3283030" cy="3446146"/>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638175" cap="sq">
              <a:solidFill>
                <a:srgbClr val="D59586"/>
              </a:solidFill>
              <a:prstDash val="solid"/>
              <a:miter/>
            </a:ln>
          </p:spPr>
          <p:txBody>
            <a:bodyPr/>
            <a:lstStyle/>
            <a:p>
              <a:endParaRPr lang="en-US"/>
            </a:p>
          </p:txBody>
        </p:sp>
        <p:sp>
          <p:nvSpPr>
            <p:cNvPr id="4" name="TextBox 4"/>
            <p:cNvSpPr txBox="1"/>
            <p:nvPr/>
          </p:nvSpPr>
          <p:spPr>
            <a:xfrm>
              <a:off x="76200" y="38100"/>
              <a:ext cx="660400" cy="698500"/>
            </a:xfrm>
            <a:prstGeom prst="rect">
              <a:avLst/>
            </a:prstGeom>
          </p:spPr>
          <p:txBody>
            <a:bodyPr lIns="40640" tIns="40640" rIns="40640" bIns="40640" rtlCol="0" anchor="ctr"/>
            <a:lstStyle/>
            <a:p>
              <a:pPr algn="ctr">
                <a:lnSpc>
                  <a:spcPts val="2240"/>
                </a:lnSpc>
              </a:pPr>
              <a:endParaRPr sz="1440"/>
            </a:p>
          </p:txBody>
        </p:sp>
      </p:grpSp>
      <p:grpSp>
        <p:nvGrpSpPr>
          <p:cNvPr id="5" name="Group 5"/>
          <p:cNvGrpSpPr/>
          <p:nvPr/>
        </p:nvGrpSpPr>
        <p:grpSpPr>
          <a:xfrm>
            <a:off x="1054931" y="4114800"/>
            <a:ext cx="3824267" cy="3291840"/>
            <a:chOff x="0" y="0"/>
            <a:chExt cx="1259018" cy="812800"/>
          </a:xfrm>
        </p:grpSpPr>
        <p:sp>
          <p:nvSpPr>
            <p:cNvPr id="6" name="Freeform 6"/>
            <p:cNvSpPr/>
            <p:nvPr/>
          </p:nvSpPr>
          <p:spPr>
            <a:xfrm>
              <a:off x="0" y="0"/>
              <a:ext cx="1259018" cy="812800"/>
            </a:xfrm>
            <a:custGeom>
              <a:avLst/>
              <a:gdLst/>
              <a:ahLst/>
              <a:cxnLst/>
              <a:rect l="l" t="t" r="r" b="b"/>
              <a:pathLst>
                <a:path w="1259018" h="812800">
                  <a:moveTo>
                    <a:pt x="63162" y="0"/>
                  </a:moveTo>
                  <a:lnTo>
                    <a:pt x="1195856" y="0"/>
                  </a:lnTo>
                  <a:cubicBezTo>
                    <a:pt x="1230740" y="0"/>
                    <a:pt x="1259018" y="28279"/>
                    <a:pt x="1259018" y="63162"/>
                  </a:cubicBezTo>
                  <a:lnTo>
                    <a:pt x="1259018" y="749638"/>
                  </a:lnTo>
                  <a:cubicBezTo>
                    <a:pt x="1259018" y="766390"/>
                    <a:pt x="1252364" y="782455"/>
                    <a:pt x="1240518" y="794300"/>
                  </a:cubicBezTo>
                  <a:cubicBezTo>
                    <a:pt x="1228673" y="806145"/>
                    <a:pt x="1212608" y="812800"/>
                    <a:pt x="1195856" y="812800"/>
                  </a:cubicBezTo>
                  <a:lnTo>
                    <a:pt x="63162" y="812800"/>
                  </a:lnTo>
                  <a:cubicBezTo>
                    <a:pt x="46410" y="812800"/>
                    <a:pt x="30345" y="806145"/>
                    <a:pt x="18500" y="794300"/>
                  </a:cubicBezTo>
                  <a:cubicBezTo>
                    <a:pt x="6655" y="782455"/>
                    <a:pt x="0" y="766390"/>
                    <a:pt x="0" y="749638"/>
                  </a:cubicBezTo>
                  <a:lnTo>
                    <a:pt x="0" y="63162"/>
                  </a:lnTo>
                  <a:cubicBezTo>
                    <a:pt x="0" y="46410"/>
                    <a:pt x="6655" y="30345"/>
                    <a:pt x="18500" y="18500"/>
                  </a:cubicBezTo>
                  <a:cubicBezTo>
                    <a:pt x="30345" y="6655"/>
                    <a:pt x="46410" y="0"/>
                    <a:pt x="63162" y="0"/>
                  </a:cubicBezTo>
                  <a:close/>
                </a:path>
              </a:pathLst>
            </a:custGeom>
            <a:solidFill>
              <a:srgbClr val="144152"/>
            </a:solidFill>
          </p:spPr>
          <p:txBody>
            <a:bodyPr/>
            <a:lstStyle/>
            <a:p>
              <a:endParaRPr lang="en-US"/>
            </a:p>
          </p:txBody>
        </p:sp>
        <p:sp>
          <p:nvSpPr>
            <p:cNvPr id="7" name="TextBox 7"/>
            <p:cNvSpPr txBox="1"/>
            <p:nvPr/>
          </p:nvSpPr>
          <p:spPr>
            <a:xfrm>
              <a:off x="0" y="-38100"/>
              <a:ext cx="1259018" cy="850900"/>
            </a:xfrm>
            <a:prstGeom prst="rect">
              <a:avLst/>
            </a:prstGeom>
          </p:spPr>
          <p:txBody>
            <a:bodyPr lIns="40640" tIns="40640" rIns="40640" bIns="40640" rtlCol="0" anchor="ctr"/>
            <a:lstStyle/>
            <a:p>
              <a:pPr algn="ctr">
                <a:lnSpc>
                  <a:spcPts val="2240"/>
                </a:lnSpc>
              </a:pPr>
              <a:endParaRPr sz="1440"/>
            </a:p>
          </p:txBody>
        </p:sp>
      </p:grpSp>
      <p:grpSp>
        <p:nvGrpSpPr>
          <p:cNvPr id="8" name="Group 8"/>
          <p:cNvGrpSpPr/>
          <p:nvPr/>
        </p:nvGrpSpPr>
        <p:grpSpPr>
          <a:xfrm>
            <a:off x="5403067" y="4114800"/>
            <a:ext cx="3824267" cy="3291840"/>
            <a:chOff x="0" y="0"/>
            <a:chExt cx="1259018" cy="812800"/>
          </a:xfrm>
        </p:grpSpPr>
        <p:sp>
          <p:nvSpPr>
            <p:cNvPr id="9" name="Freeform 9"/>
            <p:cNvSpPr/>
            <p:nvPr/>
          </p:nvSpPr>
          <p:spPr>
            <a:xfrm>
              <a:off x="0" y="0"/>
              <a:ext cx="1259018" cy="812800"/>
            </a:xfrm>
            <a:custGeom>
              <a:avLst/>
              <a:gdLst/>
              <a:ahLst/>
              <a:cxnLst/>
              <a:rect l="l" t="t" r="r" b="b"/>
              <a:pathLst>
                <a:path w="1259018" h="812800">
                  <a:moveTo>
                    <a:pt x="63162" y="0"/>
                  </a:moveTo>
                  <a:lnTo>
                    <a:pt x="1195856" y="0"/>
                  </a:lnTo>
                  <a:cubicBezTo>
                    <a:pt x="1230740" y="0"/>
                    <a:pt x="1259018" y="28279"/>
                    <a:pt x="1259018" y="63162"/>
                  </a:cubicBezTo>
                  <a:lnTo>
                    <a:pt x="1259018" y="749638"/>
                  </a:lnTo>
                  <a:cubicBezTo>
                    <a:pt x="1259018" y="766390"/>
                    <a:pt x="1252364" y="782455"/>
                    <a:pt x="1240518" y="794300"/>
                  </a:cubicBezTo>
                  <a:cubicBezTo>
                    <a:pt x="1228673" y="806145"/>
                    <a:pt x="1212608" y="812800"/>
                    <a:pt x="1195856" y="812800"/>
                  </a:cubicBezTo>
                  <a:lnTo>
                    <a:pt x="63162" y="812800"/>
                  </a:lnTo>
                  <a:cubicBezTo>
                    <a:pt x="46410" y="812800"/>
                    <a:pt x="30345" y="806145"/>
                    <a:pt x="18500" y="794300"/>
                  </a:cubicBezTo>
                  <a:cubicBezTo>
                    <a:pt x="6655" y="782455"/>
                    <a:pt x="0" y="766390"/>
                    <a:pt x="0" y="749638"/>
                  </a:cubicBezTo>
                  <a:lnTo>
                    <a:pt x="0" y="63162"/>
                  </a:lnTo>
                  <a:cubicBezTo>
                    <a:pt x="0" y="46410"/>
                    <a:pt x="6655" y="30345"/>
                    <a:pt x="18500" y="18500"/>
                  </a:cubicBezTo>
                  <a:cubicBezTo>
                    <a:pt x="30345" y="6655"/>
                    <a:pt x="46410" y="0"/>
                    <a:pt x="63162" y="0"/>
                  </a:cubicBezTo>
                  <a:close/>
                </a:path>
              </a:pathLst>
            </a:custGeom>
            <a:solidFill>
              <a:srgbClr val="144152"/>
            </a:solidFill>
          </p:spPr>
          <p:txBody>
            <a:bodyPr/>
            <a:lstStyle/>
            <a:p>
              <a:endParaRPr lang="en-US"/>
            </a:p>
          </p:txBody>
        </p:sp>
        <p:sp>
          <p:nvSpPr>
            <p:cNvPr id="10" name="TextBox 10"/>
            <p:cNvSpPr txBox="1"/>
            <p:nvPr/>
          </p:nvSpPr>
          <p:spPr>
            <a:xfrm>
              <a:off x="0" y="-38100"/>
              <a:ext cx="1259018" cy="850900"/>
            </a:xfrm>
            <a:prstGeom prst="rect">
              <a:avLst/>
            </a:prstGeom>
          </p:spPr>
          <p:txBody>
            <a:bodyPr lIns="40640" tIns="40640" rIns="40640" bIns="40640" rtlCol="0" anchor="ctr"/>
            <a:lstStyle/>
            <a:p>
              <a:pPr algn="ctr">
                <a:lnSpc>
                  <a:spcPts val="2240"/>
                </a:lnSpc>
              </a:pPr>
              <a:endParaRPr sz="1440"/>
            </a:p>
          </p:txBody>
        </p:sp>
      </p:grpSp>
      <p:grpSp>
        <p:nvGrpSpPr>
          <p:cNvPr id="11" name="Group 11"/>
          <p:cNvGrpSpPr/>
          <p:nvPr/>
        </p:nvGrpSpPr>
        <p:grpSpPr>
          <a:xfrm>
            <a:off x="9751203" y="4114800"/>
            <a:ext cx="3824267" cy="3291840"/>
            <a:chOff x="0" y="0"/>
            <a:chExt cx="1259018" cy="812800"/>
          </a:xfrm>
        </p:grpSpPr>
        <p:sp>
          <p:nvSpPr>
            <p:cNvPr id="12" name="Freeform 12"/>
            <p:cNvSpPr/>
            <p:nvPr/>
          </p:nvSpPr>
          <p:spPr>
            <a:xfrm>
              <a:off x="0" y="0"/>
              <a:ext cx="1259018" cy="812800"/>
            </a:xfrm>
            <a:custGeom>
              <a:avLst/>
              <a:gdLst/>
              <a:ahLst/>
              <a:cxnLst/>
              <a:rect l="l" t="t" r="r" b="b"/>
              <a:pathLst>
                <a:path w="1259018" h="812800">
                  <a:moveTo>
                    <a:pt x="63162" y="0"/>
                  </a:moveTo>
                  <a:lnTo>
                    <a:pt x="1195856" y="0"/>
                  </a:lnTo>
                  <a:cubicBezTo>
                    <a:pt x="1230740" y="0"/>
                    <a:pt x="1259018" y="28279"/>
                    <a:pt x="1259018" y="63162"/>
                  </a:cubicBezTo>
                  <a:lnTo>
                    <a:pt x="1259018" y="749638"/>
                  </a:lnTo>
                  <a:cubicBezTo>
                    <a:pt x="1259018" y="766390"/>
                    <a:pt x="1252364" y="782455"/>
                    <a:pt x="1240518" y="794300"/>
                  </a:cubicBezTo>
                  <a:cubicBezTo>
                    <a:pt x="1228673" y="806145"/>
                    <a:pt x="1212608" y="812800"/>
                    <a:pt x="1195856" y="812800"/>
                  </a:cubicBezTo>
                  <a:lnTo>
                    <a:pt x="63162" y="812800"/>
                  </a:lnTo>
                  <a:cubicBezTo>
                    <a:pt x="46410" y="812800"/>
                    <a:pt x="30345" y="806145"/>
                    <a:pt x="18500" y="794300"/>
                  </a:cubicBezTo>
                  <a:cubicBezTo>
                    <a:pt x="6655" y="782455"/>
                    <a:pt x="0" y="766390"/>
                    <a:pt x="0" y="749638"/>
                  </a:cubicBezTo>
                  <a:lnTo>
                    <a:pt x="0" y="63162"/>
                  </a:lnTo>
                  <a:cubicBezTo>
                    <a:pt x="0" y="46410"/>
                    <a:pt x="6655" y="30345"/>
                    <a:pt x="18500" y="18500"/>
                  </a:cubicBezTo>
                  <a:cubicBezTo>
                    <a:pt x="30345" y="6655"/>
                    <a:pt x="46410" y="0"/>
                    <a:pt x="63162" y="0"/>
                  </a:cubicBezTo>
                  <a:close/>
                </a:path>
              </a:pathLst>
            </a:custGeom>
            <a:solidFill>
              <a:srgbClr val="144152"/>
            </a:solidFill>
          </p:spPr>
          <p:txBody>
            <a:bodyPr/>
            <a:lstStyle/>
            <a:p>
              <a:endParaRPr lang="en-US"/>
            </a:p>
          </p:txBody>
        </p:sp>
        <p:sp>
          <p:nvSpPr>
            <p:cNvPr id="13" name="TextBox 13"/>
            <p:cNvSpPr txBox="1"/>
            <p:nvPr/>
          </p:nvSpPr>
          <p:spPr>
            <a:xfrm>
              <a:off x="0" y="-38100"/>
              <a:ext cx="1259018" cy="850900"/>
            </a:xfrm>
            <a:prstGeom prst="rect">
              <a:avLst/>
            </a:prstGeom>
          </p:spPr>
          <p:txBody>
            <a:bodyPr lIns="40640" tIns="40640" rIns="40640" bIns="40640" rtlCol="0" anchor="ctr"/>
            <a:lstStyle/>
            <a:p>
              <a:pPr algn="ctr">
                <a:lnSpc>
                  <a:spcPts val="2240"/>
                </a:lnSpc>
              </a:pPr>
              <a:endParaRPr sz="1440"/>
            </a:p>
          </p:txBody>
        </p:sp>
      </p:grpSp>
      <p:sp>
        <p:nvSpPr>
          <p:cNvPr id="18" name="TextBox 18"/>
          <p:cNvSpPr txBox="1"/>
          <p:nvPr/>
        </p:nvSpPr>
        <p:spPr>
          <a:xfrm>
            <a:off x="1782709" y="1788624"/>
            <a:ext cx="10353615" cy="1938992"/>
          </a:xfrm>
          <a:prstGeom prst="rect">
            <a:avLst/>
          </a:prstGeom>
        </p:spPr>
        <p:txBody>
          <a:bodyPr wrap="square" lIns="0" tIns="0" rIns="0" bIns="0" rtlCol="0" anchor="t">
            <a:spAutoFit/>
          </a:bodyPr>
          <a:lstStyle/>
          <a:p>
            <a:pPr marL="285750" indent="-285750">
              <a:buSzPct val="200000"/>
              <a:buFont typeface="Arial" panose="020B0604020202020204" pitchFamily="34" charset="0"/>
              <a:buChar char="•"/>
            </a:pPr>
            <a:r>
              <a:rPr lang="en-US" dirty="0">
                <a:solidFill>
                  <a:srgbClr val="464646"/>
                </a:solidFill>
                <a:latin typeface="Poppins" panose="00000500000000000000" pitchFamily="2" charset="0"/>
                <a:ea typeface="Inter Medium" pitchFamily="34" charset="-122"/>
                <a:cs typeface="Poppins" panose="00000500000000000000" pitchFamily="2" charset="0"/>
              </a:rPr>
              <a:t>One of the most common chronic lung diseases in the UK, with ~1.2 million diagnosed individuals. </a:t>
            </a:r>
          </a:p>
          <a:p>
            <a:pPr marL="285750" indent="-285750">
              <a:buSzPct val="200000"/>
              <a:buFont typeface="Arial" panose="020B0604020202020204" pitchFamily="34" charset="0"/>
              <a:buChar char="•"/>
            </a:pPr>
            <a:r>
              <a:rPr lang="en-US" dirty="0">
                <a:solidFill>
                  <a:srgbClr val="464646"/>
                </a:solidFill>
                <a:latin typeface="Poppins" panose="00000500000000000000" pitchFamily="2" charset="0"/>
                <a:ea typeface="Inter Medium" pitchFamily="34" charset="-122"/>
                <a:cs typeface="Poppins" panose="00000500000000000000" pitchFamily="2" charset="0"/>
              </a:rPr>
              <a:t>Respiratory disease exerts substantial pressure on the NHS: emergency admissions for pneumonia (a major complication for people with COPD) have increased markedly in recent years. </a:t>
            </a:r>
          </a:p>
          <a:p>
            <a:pPr marL="285750" indent="-285750">
              <a:buSzPct val="200000"/>
              <a:buFont typeface="Arial" panose="020B0604020202020204" pitchFamily="34" charset="0"/>
              <a:buChar char="•"/>
            </a:pPr>
            <a:r>
              <a:rPr lang="en-US" dirty="0">
                <a:solidFill>
                  <a:srgbClr val="464646"/>
                </a:solidFill>
                <a:latin typeface="Poppins" panose="00000500000000000000" pitchFamily="2" charset="0"/>
                <a:ea typeface="Inter Medium" pitchFamily="34" charset="-122"/>
                <a:cs typeface="Poppins" panose="00000500000000000000" pitchFamily="2" charset="0"/>
              </a:rPr>
              <a:t>Patients with COPD are at significantly greater risk of respiratory infections and </a:t>
            </a:r>
            <a:r>
              <a:rPr lang="en-US" dirty="0" err="1">
                <a:solidFill>
                  <a:srgbClr val="464646"/>
                </a:solidFill>
                <a:latin typeface="Poppins" panose="00000500000000000000" pitchFamily="2" charset="0"/>
                <a:ea typeface="Inter Medium" pitchFamily="34" charset="-122"/>
                <a:cs typeface="Poppins" panose="00000500000000000000" pitchFamily="2" charset="0"/>
              </a:rPr>
              <a:t>hospitalisation</a:t>
            </a:r>
            <a:r>
              <a:rPr lang="en-US" dirty="0">
                <a:solidFill>
                  <a:srgbClr val="464646"/>
                </a:solidFill>
                <a:latin typeface="Poppins" panose="00000500000000000000" pitchFamily="2" charset="0"/>
                <a:ea typeface="Inter Medium" pitchFamily="34" charset="-122"/>
                <a:cs typeface="Poppins" panose="00000500000000000000" pitchFamily="2" charset="0"/>
              </a:rPr>
              <a:t>. (</a:t>
            </a:r>
            <a:r>
              <a:rPr lang="en-US" dirty="0" err="1">
                <a:solidFill>
                  <a:srgbClr val="464646"/>
                </a:solidFill>
                <a:latin typeface="Poppins" panose="00000500000000000000" pitchFamily="2" charset="0"/>
                <a:ea typeface="Inter Medium" pitchFamily="34" charset="-122"/>
                <a:cs typeface="Poppins" panose="00000500000000000000" pitchFamily="2" charset="0"/>
              </a:rPr>
              <a:t>Arrandale</a:t>
            </a:r>
            <a:r>
              <a:rPr lang="en-US" dirty="0">
                <a:solidFill>
                  <a:srgbClr val="464646"/>
                </a:solidFill>
                <a:latin typeface="Poppins" panose="00000500000000000000" pitchFamily="2" charset="0"/>
                <a:ea typeface="Inter Medium" pitchFamily="34" charset="-122"/>
                <a:cs typeface="Poppins" panose="00000500000000000000" pitchFamily="2" charset="0"/>
              </a:rPr>
              <a:t> et al.,2024)</a:t>
            </a:r>
            <a:endParaRPr lang="en-US" dirty="0">
              <a:latin typeface="Poppins" panose="00000500000000000000" pitchFamily="2" charset="0"/>
              <a:cs typeface="Poppins" panose="00000500000000000000" pitchFamily="2" charset="0"/>
            </a:endParaRPr>
          </a:p>
        </p:txBody>
      </p:sp>
      <p:sp>
        <p:nvSpPr>
          <p:cNvPr id="19" name="TextBox 19"/>
          <p:cNvSpPr txBox="1"/>
          <p:nvPr/>
        </p:nvSpPr>
        <p:spPr>
          <a:xfrm>
            <a:off x="1531714" y="4258427"/>
            <a:ext cx="2920309" cy="316112"/>
          </a:xfrm>
          <a:prstGeom prst="rect">
            <a:avLst/>
          </a:prstGeom>
        </p:spPr>
        <p:txBody>
          <a:bodyPr wrap="square" lIns="0" tIns="0" rIns="0" bIns="0" rtlCol="0" anchor="t">
            <a:spAutoFit/>
          </a:bodyPr>
          <a:lstStyle/>
          <a:p>
            <a:pPr>
              <a:lnSpc>
                <a:spcPts val="2575"/>
              </a:lnSpc>
            </a:pPr>
            <a:r>
              <a:rPr lang="en-US" sz="1839" b="1" dirty="0">
                <a:solidFill>
                  <a:srgbClr val="FFFFFF"/>
                </a:solidFill>
                <a:latin typeface="Poppins Bold"/>
                <a:ea typeface="Poppins Bold"/>
                <a:cs typeface="Poppins Bold"/>
                <a:sym typeface="Poppins Bold"/>
              </a:rPr>
              <a:t>Prevalence &amp; Impact</a:t>
            </a:r>
          </a:p>
        </p:txBody>
      </p:sp>
      <p:sp>
        <p:nvSpPr>
          <p:cNvPr id="20" name="TextBox 20"/>
          <p:cNvSpPr txBox="1"/>
          <p:nvPr/>
        </p:nvSpPr>
        <p:spPr>
          <a:xfrm>
            <a:off x="6569613" y="4239186"/>
            <a:ext cx="1504848" cy="316112"/>
          </a:xfrm>
          <a:prstGeom prst="rect">
            <a:avLst/>
          </a:prstGeom>
        </p:spPr>
        <p:txBody>
          <a:bodyPr lIns="0" tIns="0" rIns="0" bIns="0" rtlCol="0" anchor="t">
            <a:spAutoFit/>
          </a:bodyPr>
          <a:lstStyle/>
          <a:p>
            <a:pPr>
              <a:lnSpc>
                <a:spcPts val="2575"/>
              </a:lnSpc>
            </a:pPr>
            <a:r>
              <a:rPr lang="en-US" sz="1839" b="1" dirty="0">
                <a:solidFill>
                  <a:srgbClr val="FFFFFF"/>
                </a:solidFill>
                <a:latin typeface="Poppins Bold"/>
                <a:ea typeface="Poppins Bold"/>
                <a:cs typeface="Poppins Bold"/>
                <a:sym typeface="Poppins Bold"/>
              </a:rPr>
              <a:t>Inequalities</a:t>
            </a:r>
          </a:p>
        </p:txBody>
      </p:sp>
      <p:sp>
        <p:nvSpPr>
          <p:cNvPr id="21" name="TextBox 21"/>
          <p:cNvSpPr txBox="1"/>
          <p:nvPr/>
        </p:nvSpPr>
        <p:spPr>
          <a:xfrm>
            <a:off x="10492000" y="4302686"/>
            <a:ext cx="2903749" cy="649537"/>
          </a:xfrm>
          <a:prstGeom prst="rect">
            <a:avLst/>
          </a:prstGeom>
        </p:spPr>
        <p:txBody>
          <a:bodyPr wrap="square" lIns="0" tIns="0" rIns="0" bIns="0" rtlCol="0" anchor="t">
            <a:spAutoFit/>
          </a:bodyPr>
          <a:lstStyle/>
          <a:p>
            <a:pPr>
              <a:lnSpc>
                <a:spcPts val="2575"/>
              </a:lnSpc>
            </a:pPr>
            <a:r>
              <a:rPr lang="en-US" sz="1839" b="1" dirty="0">
                <a:solidFill>
                  <a:srgbClr val="FFFFFF"/>
                </a:solidFill>
                <a:latin typeface="Poppins Bold"/>
                <a:ea typeface="Poppins Bold"/>
                <a:cs typeface="Poppins Bold"/>
                <a:sym typeface="Poppins Bold"/>
              </a:rPr>
              <a:t>Clinical Implication</a:t>
            </a:r>
          </a:p>
          <a:p>
            <a:pPr>
              <a:lnSpc>
                <a:spcPts val="2575"/>
              </a:lnSpc>
            </a:pPr>
            <a:endParaRPr lang="en-US" sz="1839" b="1" dirty="0">
              <a:solidFill>
                <a:srgbClr val="FFFFFF"/>
              </a:solidFill>
              <a:latin typeface="Poppins Bold"/>
              <a:ea typeface="Poppins Bold"/>
              <a:cs typeface="Poppins Bold"/>
              <a:sym typeface="Poppins Bold"/>
            </a:endParaRPr>
          </a:p>
        </p:txBody>
      </p:sp>
      <p:sp>
        <p:nvSpPr>
          <p:cNvPr id="22" name="TextBox 22"/>
          <p:cNvSpPr txBox="1"/>
          <p:nvPr/>
        </p:nvSpPr>
        <p:spPr>
          <a:xfrm>
            <a:off x="1370294" y="4878906"/>
            <a:ext cx="3283030" cy="1961819"/>
          </a:xfrm>
          <a:prstGeom prst="rect">
            <a:avLst/>
          </a:prstGeom>
        </p:spPr>
        <p:txBody>
          <a:bodyPr lIns="0" tIns="0" rIns="0" bIns="0" rtlCol="0" anchor="t">
            <a:spAutoFit/>
          </a:bodyPr>
          <a:lstStyle/>
          <a:p>
            <a:pPr>
              <a:lnSpc>
                <a:spcPts val="2240"/>
              </a:lnSpc>
            </a:pPr>
            <a:r>
              <a:rPr lang="en-US" sz="1600" dirty="0">
                <a:solidFill>
                  <a:srgbClr val="FFFFFF"/>
                </a:solidFill>
                <a:latin typeface="Poppins"/>
                <a:ea typeface="Poppins"/>
                <a:cs typeface="Poppins"/>
                <a:sym typeface="Poppins"/>
              </a:rPr>
              <a:t>COPD is the second most common lung disease, driving frequent primary care contacts and hospital admissions. Exacerbations accelerate decline in lung function and raise mortality risk.</a:t>
            </a:r>
          </a:p>
        </p:txBody>
      </p:sp>
      <p:sp>
        <p:nvSpPr>
          <p:cNvPr id="23" name="TextBox 23"/>
          <p:cNvSpPr txBox="1"/>
          <p:nvPr/>
        </p:nvSpPr>
        <p:spPr>
          <a:xfrm>
            <a:off x="5651222" y="4662185"/>
            <a:ext cx="3377406" cy="2518895"/>
          </a:xfrm>
          <a:prstGeom prst="rect">
            <a:avLst/>
          </a:prstGeom>
        </p:spPr>
        <p:txBody>
          <a:bodyPr wrap="square" lIns="0" tIns="0" rIns="0" bIns="0" rtlCol="0" anchor="t">
            <a:spAutoFit/>
          </a:bodyPr>
          <a:lstStyle/>
          <a:p>
            <a:pPr>
              <a:lnSpc>
                <a:spcPts val="2240"/>
              </a:lnSpc>
            </a:pPr>
            <a:r>
              <a:rPr lang="en-US" sz="1400" dirty="0">
                <a:solidFill>
                  <a:srgbClr val="FFFFFF"/>
                </a:solidFill>
                <a:latin typeface="Poppins"/>
                <a:ea typeface="Poppins"/>
                <a:cs typeface="Poppins"/>
                <a:sym typeface="Poppins"/>
              </a:rPr>
              <a:t>Lack of iron, vitamin B12, or </a:t>
            </a:r>
            <a:r>
              <a:rPr lang="en-US" sz="1400" dirty="0" err="1">
                <a:solidFill>
                  <a:srgbClr val="FFFFFF"/>
                </a:solidFill>
                <a:latin typeface="Poppins"/>
                <a:ea typeface="Poppins"/>
                <a:cs typeface="Poppins"/>
                <a:sym typeface="Poppins"/>
              </a:rPr>
              <a:t>folExacerbation</a:t>
            </a:r>
            <a:r>
              <a:rPr lang="en-US" sz="1400" dirty="0">
                <a:solidFill>
                  <a:srgbClr val="FFFFFF"/>
                </a:solidFill>
                <a:latin typeface="Poppins"/>
                <a:ea typeface="Poppins"/>
                <a:cs typeface="Poppins"/>
                <a:sym typeface="Poppins"/>
              </a:rPr>
              <a:t> rates and pneumonia admissions are higher in the North of England and in more deprived areas. Deprivation increases admission risk by ~36%, reflecting social determinants of health.</a:t>
            </a:r>
          </a:p>
          <a:p>
            <a:pPr>
              <a:lnSpc>
                <a:spcPts val="2240"/>
              </a:lnSpc>
            </a:pPr>
            <a:r>
              <a:rPr lang="en-US" sz="1400" dirty="0">
                <a:solidFill>
                  <a:srgbClr val="FFFFFF"/>
                </a:solidFill>
                <a:latin typeface="Poppins"/>
                <a:ea typeface="Poppins"/>
                <a:cs typeface="Poppins"/>
                <a:sym typeface="Poppins"/>
              </a:rPr>
              <a:t>ate can result in anemia cause of reduced red blood</a:t>
            </a:r>
          </a:p>
        </p:txBody>
      </p:sp>
      <p:sp>
        <p:nvSpPr>
          <p:cNvPr id="24" name="TextBox 24"/>
          <p:cNvSpPr txBox="1"/>
          <p:nvPr/>
        </p:nvSpPr>
        <p:spPr>
          <a:xfrm>
            <a:off x="10018735" y="4952223"/>
            <a:ext cx="3377014" cy="1679691"/>
          </a:xfrm>
          <a:prstGeom prst="rect">
            <a:avLst/>
          </a:prstGeom>
        </p:spPr>
        <p:txBody>
          <a:bodyPr lIns="0" tIns="0" rIns="0" bIns="0" rtlCol="0" anchor="t">
            <a:spAutoFit/>
          </a:bodyPr>
          <a:lstStyle/>
          <a:p>
            <a:pPr>
              <a:lnSpc>
                <a:spcPts val="2240"/>
              </a:lnSpc>
            </a:pPr>
            <a:r>
              <a:rPr lang="en-US" sz="1600" dirty="0">
                <a:solidFill>
                  <a:srgbClr val="FFFFFF"/>
                </a:solidFill>
                <a:latin typeface="Poppins"/>
                <a:ea typeface="Poppins"/>
                <a:cs typeface="Poppins"/>
                <a:sym typeface="Poppins"/>
              </a:rPr>
              <a:t>For Robert, living in a semi-rural, higher‑deprivation area heightens risk of </a:t>
            </a:r>
            <a:r>
              <a:rPr lang="en-US" sz="1600" dirty="0" err="1">
                <a:solidFill>
                  <a:srgbClr val="FFFFFF"/>
                </a:solidFill>
                <a:latin typeface="Poppins"/>
                <a:ea typeface="Poppins"/>
                <a:cs typeface="Poppins"/>
                <a:sym typeface="Poppins"/>
              </a:rPr>
              <a:t>hospitalisation</a:t>
            </a:r>
            <a:r>
              <a:rPr lang="en-US" sz="1600" dirty="0">
                <a:solidFill>
                  <a:srgbClr val="FFFFFF"/>
                </a:solidFill>
                <a:latin typeface="Poppins"/>
                <a:ea typeface="Poppins"/>
                <a:cs typeface="Poppins"/>
                <a:sym typeface="Poppins"/>
              </a:rPr>
              <a:t> and limits rapid access to community respiratory services and pulmonary rehabilitation.</a:t>
            </a:r>
          </a:p>
        </p:txBody>
      </p:sp>
      <p:sp>
        <p:nvSpPr>
          <p:cNvPr id="42" name="TextBox 50">
            <a:extLst>
              <a:ext uri="{FF2B5EF4-FFF2-40B4-BE49-F238E27FC236}">
                <a16:creationId xmlns:a16="http://schemas.microsoft.com/office/drawing/2014/main" id="{190F7C30-CA05-8DFD-614A-A1F4B6FBBE57}"/>
              </a:ext>
            </a:extLst>
          </p:cNvPr>
          <p:cNvSpPr txBox="1"/>
          <p:nvPr/>
        </p:nvSpPr>
        <p:spPr>
          <a:xfrm>
            <a:off x="1817096" y="305954"/>
            <a:ext cx="10319228" cy="1354217"/>
          </a:xfrm>
          <a:prstGeom prst="rect">
            <a:avLst/>
          </a:prstGeom>
        </p:spPr>
        <p:txBody>
          <a:bodyPr wrap="square" lIns="0" tIns="0" rIns="0" bIns="0" rtlCol="0" anchor="t">
            <a:spAutoFit/>
          </a:bodyPr>
          <a:lstStyle/>
          <a:p>
            <a:r>
              <a:rPr lang="en-US" sz="4400" b="1" spc="-31" dirty="0">
                <a:solidFill>
                  <a:srgbClr val="51B3A2"/>
                </a:solidFill>
                <a:latin typeface="Poppins Semi-Bold"/>
                <a:ea typeface="Poppins Semi-Bold"/>
                <a:cs typeface="Poppins Semi-Bold"/>
                <a:sym typeface="Poppins Semi-Bold"/>
              </a:rPr>
              <a:t>The Burden of Chronic Respiratory Disease in the UK</a:t>
            </a:r>
          </a:p>
        </p:txBody>
      </p:sp>
      <p:pic>
        <p:nvPicPr>
          <p:cNvPr id="28" name="Audio 27">
            <a:hlinkClick r:id="" action="ppaction://media"/>
            <a:extLst>
              <a:ext uri="{FF2B5EF4-FFF2-40B4-BE49-F238E27FC236}">
                <a16:creationId xmlns:a16="http://schemas.microsoft.com/office/drawing/2014/main" id="{B784A0D8-DC16-EEEF-97AB-809792E92A1F}"/>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290" t="-203290" r="-203290" b="-203290"/>
          <a:stretch>
            <a:fillRect/>
          </a:stretch>
        </p:blipFill>
        <p:spPr>
          <a:xfrm>
            <a:off x="12062765" y="5661965"/>
            <a:ext cx="2468880" cy="246888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03021"/>
    </mc:Choice>
    <mc:Fallback xmlns="">
      <p:transition spd="slow" advTm="1030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5"/>
          <p:cNvGrpSpPr/>
          <p:nvPr/>
        </p:nvGrpSpPr>
        <p:grpSpPr>
          <a:xfrm>
            <a:off x="6446520" y="541020"/>
            <a:ext cx="1676400" cy="1676400"/>
            <a:chOff x="0" y="0"/>
            <a:chExt cx="551901" cy="551901"/>
          </a:xfrm>
        </p:grpSpPr>
        <p:sp>
          <p:nvSpPr>
            <p:cNvPr id="6" name="Freeform 6"/>
            <p:cNvSpPr/>
            <p:nvPr/>
          </p:nvSpPr>
          <p:spPr>
            <a:xfrm>
              <a:off x="0" y="0"/>
              <a:ext cx="551901" cy="551901"/>
            </a:xfrm>
            <a:custGeom>
              <a:avLst/>
              <a:gdLst/>
              <a:ahLst/>
              <a:cxnLst/>
              <a:rect l="l" t="t" r="r" b="b"/>
              <a:pathLst>
                <a:path w="551901" h="551901">
                  <a:moveTo>
                    <a:pt x="275951" y="0"/>
                  </a:moveTo>
                  <a:cubicBezTo>
                    <a:pt x="123547" y="0"/>
                    <a:pt x="0" y="123547"/>
                    <a:pt x="0" y="275951"/>
                  </a:cubicBezTo>
                  <a:cubicBezTo>
                    <a:pt x="0" y="428354"/>
                    <a:pt x="123547" y="551901"/>
                    <a:pt x="275951" y="551901"/>
                  </a:cubicBezTo>
                  <a:cubicBezTo>
                    <a:pt x="428354" y="551901"/>
                    <a:pt x="551901" y="428354"/>
                    <a:pt x="551901" y="275951"/>
                  </a:cubicBezTo>
                  <a:cubicBezTo>
                    <a:pt x="551901" y="123547"/>
                    <a:pt x="428354" y="0"/>
                    <a:pt x="275951" y="0"/>
                  </a:cubicBezTo>
                  <a:close/>
                </a:path>
              </a:pathLst>
            </a:custGeom>
            <a:ln w="323850" cap="sq">
              <a:solidFill>
                <a:srgbClr val="D59586"/>
              </a:solidFill>
              <a:prstDash val="solid"/>
              <a:miter/>
            </a:ln>
          </p:spPr>
          <p:txBody>
            <a:bodyPr/>
            <a:lstStyle/>
            <a:p>
              <a:endParaRPr lang="en-US"/>
            </a:p>
          </p:txBody>
        </p:sp>
        <p:sp>
          <p:nvSpPr>
            <p:cNvPr id="7" name="TextBox 7"/>
            <p:cNvSpPr txBox="1"/>
            <p:nvPr/>
          </p:nvSpPr>
          <p:spPr>
            <a:xfrm>
              <a:off x="51741" y="13641"/>
              <a:ext cx="448420" cy="486520"/>
            </a:xfrm>
            <a:prstGeom prst="rect">
              <a:avLst/>
            </a:prstGeom>
          </p:spPr>
          <p:txBody>
            <a:bodyPr lIns="40640" tIns="40640" rIns="40640" bIns="40640" rtlCol="0" anchor="ctr"/>
            <a:lstStyle/>
            <a:p>
              <a:pPr algn="ctr">
                <a:lnSpc>
                  <a:spcPts val="2127"/>
                </a:lnSpc>
              </a:pPr>
              <a:endParaRPr sz="1440"/>
            </a:p>
          </p:txBody>
        </p:sp>
      </p:grpSp>
      <p:grpSp>
        <p:nvGrpSpPr>
          <p:cNvPr id="8" name="Group 8"/>
          <p:cNvGrpSpPr/>
          <p:nvPr/>
        </p:nvGrpSpPr>
        <p:grpSpPr>
          <a:xfrm>
            <a:off x="6903720" y="998220"/>
            <a:ext cx="762000" cy="762000"/>
            <a:chOff x="0" y="0"/>
            <a:chExt cx="250864" cy="250864"/>
          </a:xfrm>
        </p:grpSpPr>
        <p:sp>
          <p:nvSpPr>
            <p:cNvPr id="9" name="Freeform 9"/>
            <p:cNvSpPr/>
            <p:nvPr/>
          </p:nvSpPr>
          <p:spPr>
            <a:xfrm>
              <a:off x="0" y="0"/>
              <a:ext cx="250864" cy="250864"/>
            </a:xfrm>
            <a:custGeom>
              <a:avLst/>
              <a:gdLst/>
              <a:ahLst/>
              <a:cxnLst/>
              <a:rect l="l" t="t" r="r" b="b"/>
              <a:pathLst>
                <a:path w="250864" h="250864">
                  <a:moveTo>
                    <a:pt x="125432" y="0"/>
                  </a:moveTo>
                  <a:cubicBezTo>
                    <a:pt x="56158" y="0"/>
                    <a:pt x="0" y="56158"/>
                    <a:pt x="0" y="125432"/>
                  </a:cubicBezTo>
                  <a:cubicBezTo>
                    <a:pt x="0" y="194706"/>
                    <a:pt x="56158" y="250864"/>
                    <a:pt x="125432" y="250864"/>
                  </a:cubicBezTo>
                  <a:cubicBezTo>
                    <a:pt x="194706" y="250864"/>
                    <a:pt x="250864" y="194706"/>
                    <a:pt x="250864" y="125432"/>
                  </a:cubicBezTo>
                  <a:cubicBezTo>
                    <a:pt x="250864" y="56158"/>
                    <a:pt x="194706" y="0"/>
                    <a:pt x="125432" y="0"/>
                  </a:cubicBezTo>
                  <a:close/>
                </a:path>
              </a:pathLst>
            </a:custGeom>
            <a:solidFill>
              <a:srgbClr val="D59586"/>
            </a:solidFill>
            <a:ln cap="sq">
              <a:noFill/>
              <a:prstDash val="solid"/>
              <a:miter/>
            </a:ln>
          </p:spPr>
          <p:txBody>
            <a:bodyPr/>
            <a:lstStyle/>
            <a:p>
              <a:endParaRPr lang="en-US"/>
            </a:p>
          </p:txBody>
        </p:sp>
        <p:sp>
          <p:nvSpPr>
            <p:cNvPr id="10" name="TextBox 10"/>
            <p:cNvSpPr txBox="1"/>
            <p:nvPr/>
          </p:nvSpPr>
          <p:spPr>
            <a:xfrm>
              <a:off x="23519" y="-14581"/>
              <a:ext cx="203827" cy="241927"/>
            </a:xfrm>
            <a:prstGeom prst="rect">
              <a:avLst/>
            </a:prstGeom>
          </p:spPr>
          <p:txBody>
            <a:bodyPr lIns="40640" tIns="40640" rIns="40640" bIns="40640" rtlCol="0" anchor="ctr"/>
            <a:lstStyle/>
            <a:p>
              <a:pPr algn="ctr">
                <a:lnSpc>
                  <a:spcPts val="2127"/>
                </a:lnSpc>
              </a:pPr>
              <a:endParaRPr sz="1440"/>
            </a:p>
          </p:txBody>
        </p:sp>
      </p:grpSp>
      <p:grpSp>
        <p:nvGrpSpPr>
          <p:cNvPr id="2" name="Group 2"/>
          <p:cNvGrpSpPr/>
          <p:nvPr/>
        </p:nvGrpSpPr>
        <p:grpSpPr>
          <a:xfrm>
            <a:off x="7284720" y="0"/>
            <a:ext cx="7345680" cy="3078480"/>
            <a:chOff x="0" y="0"/>
            <a:chExt cx="2418331" cy="1013491"/>
          </a:xfrm>
        </p:grpSpPr>
        <p:sp>
          <p:nvSpPr>
            <p:cNvPr id="3" name="Freeform 3"/>
            <p:cNvSpPr/>
            <p:nvPr/>
          </p:nvSpPr>
          <p:spPr>
            <a:xfrm>
              <a:off x="0" y="0"/>
              <a:ext cx="2418331" cy="1013491"/>
            </a:xfrm>
            <a:custGeom>
              <a:avLst/>
              <a:gdLst/>
              <a:ahLst/>
              <a:cxnLst/>
              <a:rect l="l" t="t" r="r" b="b"/>
              <a:pathLst>
                <a:path w="2418331" h="1013491">
                  <a:moveTo>
                    <a:pt x="0" y="0"/>
                  </a:moveTo>
                  <a:lnTo>
                    <a:pt x="2418331" y="0"/>
                  </a:lnTo>
                  <a:lnTo>
                    <a:pt x="2418331" y="1013491"/>
                  </a:lnTo>
                  <a:lnTo>
                    <a:pt x="0" y="1013491"/>
                  </a:lnTo>
                  <a:close/>
                </a:path>
              </a:pathLst>
            </a:custGeom>
            <a:solidFill>
              <a:srgbClr val="144152"/>
            </a:solidFill>
          </p:spPr>
          <p:txBody>
            <a:bodyPr/>
            <a:lstStyle/>
            <a:p>
              <a:endParaRPr lang="en-US"/>
            </a:p>
          </p:txBody>
        </p:sp>
        <p:sp>
          <p:nvSpPr>
            <p:cNvPr id="4" name="TextBox 4"/>
            <p:cNvSpPr txBox="1"/>
            <p:nvPr/>
          </p:nvSpPr>
          <p:spPr>
            <a:xfrm>
              <a:off x="0" y="-38100"/>
              <a:ext cx="2418331" cy="1051591"/>
            </a:xfrm>
            <a:prstGeom prst="rect">
              <a:avLst/>
            </a:prstGeom>
          </p:spPr>
          <p:txBody>
            <a:bodyPr lIns="40640" tIns="40640" rIns="40640" bIns="40640" rtlCol="0" anchor="ctr"/>
            <a:lstStyle/>
            <a:p>
              <a:pPr algn="ctr">
                <a:lnSpc>
                  <a:spcPts val="2127"/>
                </a:lnSpc>
              </a:pPr>
              <a:endParaRPr sz="1440"/>
            </a:p>
          </p:txBody>
        </p:sp>
      </p:grpSp>
      <p:grpSp>
        <p:nvGrpSpPr>
          <p:cNvPr id="11" name="Group 11"/>
          <p:cNvGrpSpPr/>
          <p:nvPr/>
        </p:nvGrpSpPr>
        <p:grpSpPr>
          <a:xfrm>
            <a:off x="975360" y="-472440"/>
            <a:ext cx="838200" cy="838200"/>
            <a:chOff x="0" y="0"/>
            <a:chExt cx="275951" cy="275951"/>
          </a:xfrm>
        </p:grpSpPr>
        <p:sp>
          <p:nvSpPr>
            <p:cNvPr id="12" name="Freeform 12"/>
            <p:cNvSpPr/>
            <p:nvPr/>
          </p:nvSpPr>
          <p:spPr>
            <a:xfrm>
              <a:off x="0" y="0"/>
              <a:ext cx="275951" cy="275951"/>
            </a:xfrm>
            <a:custGeom>
              <a:avLst/>
              <a:gdLst/>
              <a:ahLst/>
              <a:cxnLst/>
              <a:rect l="l" t="t" r="r" b="b"/>
              <a:pathLst>
                <a:path w="275951" h="275951">
                  <a:moveTo>
                    <a:pt x="137975" y="0"/>
                  </a:moveTo>
                  <a:cubicBezTo>
                    <a:pt x="61774" y="0"/>
                    <a:pt x="0" y="61774"/>
                    <a:pt x="0" y="137975"/>
                  </a:cubicBezTo>
                  <a:cubicBezTo>
                    <a:pt x="0" y="214177"/>
                    <a:pt x="61774" y="275951"/>
                    <a:pt x="137975" y="275951"/>
                  </a:cubicBezTo>
                  <a:cubicBezTo>
                    <a:pt x="214177" y="275951"/>
                    <a:pt x="275951" y="214177"/>
                    <a:pt x="275951" y="137975"/>
                  </a:cubicBezTo>
                  <a:cubicBezTo>
                    <a:pt x="275951" y="61774"/>
                    <a:pt x="214177" y="0"/>
                    <a:pt x="137975" y="0"/>
                  </a:cubicBezTo>
                  <a:close/>
                </a:path>
              </a:pathLst>
            </a:custGeom>
            <a:solidFill>
              <a:srgbClr val="F7EAE7"/>
            </a:solidFill>
            <a:ln cap="sq">
              <a:noFill/>
              <a:prstDash val="solid"/>
              <a:miter/>
            </a:ln>
          </p:spPr>
          <p:txBody>
            <a:bodyPr/>
            <a:lstStyle/>
            <a:p>
              <a:endParaRPr lang="en-US"/>
            </a:p>
          </p:txBody>
        </p:sp>
        <p:sp>
          <p:nvSpPr>
            <p:cNvPr id="13" name="TextBox 13"/>
            <p:cNvSpPr txBox="1"/>
            <p:nvPr/>
          </p:nvSpPr>
          <p:spPr>
            <a:xfrm>
              <a:off x="25870" y="-12230"/>
              <a:ext cx="224210" cy="262310"/>
            </a:xfrm>
            <a:prstGeom prst="rect">
              <a:avLst/>
            </a:prstGeom>
          </p:spPr>
          <p:txBody>
            <a:bodyPr lIns="40640" tIns="40640" rIns="40640" bIns="40640" rtlCol="0" anchor="ctr"/>
            <a:lstStyle/>
            <a:p>
              <a:pPr algn="ctr">
                <a:lnSpc>
                  <a:spcPts val="2127"/>
                </a:lnSpc>
              </a:pPr>
              <a:endParaRPr sz="1440"/>
            </a:p>
          </p:txBody>
        </p:sp>
      </p:grpSp>
      <p:sp>
        <p:nvSpPr>
          <p:cNvPr id="14" name="Freeform 14"/>
          <p:cNvSpPr/>
          <p:nvPr/>
        </p:nvSpPr>
        <p:spPr>
          <a:xfrm>
            <a:off x="13517880" y="0"/>
            <a:ext cx="1112520" cy="1112520"/>
          </a:xfrm>
          <a:custGeom>
            <a:avLst/>
            <a:gdLst/>
            <a:ahLst/>
            <a:cxnLst/>
            <a:rect l="l" t="t" r="r" b="b"/>
            <a:pathLst>
              <a:path w="1390650" h="1390650">
                <a:moveTo>
                  <a:pt x="0" y="0"/>
                </a:moveTo>
                <a:lnTo>
                  <a:pt x="1390650" y="0"/>
                </a:lnTo>
                <a:lnTo>
                  <a:pt x="1390650" y="1390650"/>
                </a:lnTo>
                <a:lnTo>
                  <a:pt x="0" y="139065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grpSp>
        <p:nvGrpSpPr>
          <p:cNvPr id="15" name="Group 15"/>
          <p:cNvGrpSpPr/>
          <p:nvPr/>
        </p:nvGrpSpPr>
        <p:grpSpPr>
          <a:xfrm rot="-5400000">
            <a:off x="8412480" y="236220"/>
            <a:ext cx="304800" cy="304800"/>
            <a:chOff x="0" y="0"/>
            <a:chExt cx="100346" cy="100346"/>
          </a:xfrm>
        </p:grpSpPr>
        <p:sp>
          <p:nvSpPr>
            <p:cNvPr id="16" name="Freeform 16"/>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D59586"/>
            </a:solidFill>
            <a:ln cap="sq">
              <a:noFill/>
              <a:prstDash val="solid"/>
              <a:miter/>
            </a:ln>
          </p:spPr>
          <p:txBody>
            <a:bodyPr/>
            <a:lstStyle/>
            <a:p>
              <a:endParaRPr lang="en-US"/>
            </a:p>
          </p:txBody>
        </p:sp>
        <p:sp>
          <p:nvSpPr>
            <p:cNvPr id="17" name="TextBox 17"/>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grpSp>
        <p:nvGrpSpPr>
          <p:cNvPr id="18" name="Group 18"/>
          <p:cNvGrpSpPr/>
          <p:nvPr/>
        </p:nvGrpSpPr>
        <p:grpSpPr>
          <a:xfrm rot="-5400000">
            <a:off x="8808720" y="236220"/>
            <a:ext cx="304800" cy="304800"/>
            <a:chOff x="0" y="0"/>
            <a:chExt cx="100346" cy="100346"/>
          </a:xfrm>
        </p:grpSpPr>
        <p:sp>
          <p:nvSpPr>
            <p:cNvPr id="19" name="Freeform 19"/>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DDAA9E"/>
            </a:solidFill>
            <a:ln cap="sq">
              <a:noFill/>
              <a:prstDash val="solid"/>
              <a:miter/>
            </a:ln>
          </p:spPr>
          <p:txBody>
            <a:bodyPr/>
            <a:lstStyle/>
            <a:p>
              <a:endParaRPr lang="en-US"/>
            </a:p>
          </p:txBody>
        </p:sp>
        <p:sp>
          <p:nvSpPr>
            <p:cNvPr id="20" name="TextBox 20"/>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grpSp>
        <p:nvGrpSpPr>
          <p:cNvPr id="21" name="Group 21"/>
          <p:cNvGrpSpPr/>
          <p:nvPr/>
        </p:nvGrpSpPr>
        <p:grpSpPr>
          <a:xfrm rot="-5400000">
            <a:off x="9204960" y="236220"/>
            <a:ext cx="304800" cy="304800"/>
            <a:chOff x="0" y="0"/>
            <a:chExt cx="100346" cy="100346"/>
          </a:xfrm>
        </p:grpSpPr>
        <p:sp>
          <p:nvSpPr>
            <p:cNvPr id="22" name="Freeform 22"/>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EED5CF"/>
            </a:solidFill>
            <a:ln cap="sq">
              <a:noFill/>
              <a:prstDash val="solid"/>
              <a:miter/>
            </a:ln>
          </p:spPr>
          <p:txBody>
            <a:bodyPr/>
            <a:lstStyle/>
            <a:p>
              <a:endParaRPr lang="en-US"/>
            </a:p>
          </p:txBody>
        </p:sp>
        <p:sp>
          <p:nvSpPr>
            <p:cNvPr id="23" name="TextBox 23"/>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grpSp>
        <p:nvGrpSpPr>
          <p:cNvPr id="24" name="Group 24"/>
          <p:cNvGrpSpPr/>
          <p:nvPr/>
        </p:nvGrpSpPr>
        <p:grpSpPr>
          <a:xfrm rot="-5400000">
            <a:off x="9601200" y="236220"/>
            <a:ext cx="304800" cy="304800"/>
            <a:chOff x="0" y="0"/>
            <a:chExt cx="100346" cy="100346"/>
          </a:xfrm>
        </p:grpSpPr>
        <p:sp>
          <p:nvSpPr>
            <p:cNvPr id="25" name="Freeform 25"/>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F7EAE7"/>
            </a:solidFill>
            <a:ln cap="sq">
              <a:noFill/>
              <a:prstDash val="solid"/>
              <a:miter/>
            </a:ln>
          </p:spPr>
          <p:txBody>
            <a:bodyPr/>
            <a:lstStyle/>
            <a:p>
              <a:endParaRPr lang="en-US"/>
            </a:p>
          </p:txBody>
        </p:sp>
        <p:sp>
          <p:nvSpPr>
            <p:cNvPr id="26" name="TextBox 26"/>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sp>
        <p:nvSpPr>
          <p:cNvPr id="32" name="AutoShape 32">
            <a:extLst>
              <a:ext uri="{C183D7F6-B498-43B3-948B-1728B52AA6E4}">
                <adec:decorative xmlns:adec="http://schemas.microsoft.com/office/drawing/2017/decorative" val="1"/>
              </a:ext>
            </a:extLst>
          </p:cNvPr>
          <p:cNvSpPr/>
          <p:nvPr/>
        </p:nvSpPr>
        <p:spPr>
          <a:xfrm>
            <a:off x="545560" y="867590"/>
            <a:ext cx="944880" cy="0"/>
          </a:xfrm>
          <a:prstGeom prst="line">
            <a:avLst/>
          </a:prstGeom>
          <a:ln w="133350" cap="flat">
            <a:solidFill>
              <a:srgbClr val="51B3A2"/>
            </a:solidFill>
            <a:prstDash val="solid"/>
            <a:headEnd type="none" w="sm" len="sm"/>
            <a:tailEnd type="none" w="sm" len="sm"/>
          </a:ln>
        </p:spPr>
        <p:txBody>
          <a:bodyPr/>
          <a:lstStyle/>
          <a:p>
            <a:endParaRPr lang="en-US"/>
          </a:p>
        </p:txBody>
      </p:sp>
      <p:sp>
        <p:nvSpPr>
          <p:cNvPr id="33" name="Freeform 33"/>
          <p:cNvSpPr/>
          <p:nvPr/>
        </p:nvSpPr>
        <p:spPr>
          <a:xfrm>
            <a:off x="7490460" y="1112520"/>
            <a:ext cx="6583680" cy="6583680"/>
          </a:xfrm>
          <a:custGeom>
            <a:avLst/>
            <a:gdLst/>
            <a:ahLst/>
            <a:cxnLst/>
            <a:rect l="l" t="t" r="r" b="b"/>
            <a:pathLst>
              <a:path w="8229600" h="8229600">
                <a:moveTo>
                  <a:pt x="0" y="0"/>
                </a:moveTo>
                <a:lnTo>
                  <a:pt x="8229600" y="0"/>
                </a:lnTo>
                <a:lnTo>
                  <a:pt x="8229600" y="8229600"/>
                </a:lnTo>
                <a:lnTo>
                  <a:pt x="0" y="8229600"/>
                </a:lnTo>
                <a:lnTo>
                  <a:pt x="0" y="0"/>
                </a:lnTo>
                <a:close/>
              </a:path>
            </a:pathLst>
          </a:custGeom>
          <a:blipFill>
            <a:blip r:embed="rId7"/>
            <a:stretch>
              <a:fillRect/>
            </a:stretch>
          </a:blipFill>
        </p:spPr>
        <p:txBody>
          <a:bodyPr/>
          <a:lstStyle/>
          <a:p>
            <a:endParaRPr lang="en-US"/>
          </a:p>
        </p:txBody>
      </p:sp>
      <p:sp>
        <p:nvSpPr>
          <p:cNvPr id="34" name="TextBox 34"/>
          <p:cNvSpPr txBox="1"/>
          <p:nvPr/>
        </p:nvSpPr>
        <p:spPr>
          <a:xfrm>
            <a:off x="477473" y="1073057"/>
            <a:ext cx="5061177" cy="861774"/>
          </a:xfrm>
          <a:prstGeom prst="rect">
            <a:avLst/>
          </a:prstGeom>
        </p:spPr>
        <p:txBody>
          <a:bodyPr wrap="square" lIns="0" tIns="0" rIns="0" bIns="0" rtlCol="0" anchor="t">
            <a:spAutoFit/>
          </a:bodyPr>
          <a:lstStyle/>
          <a:p>
            <a:r>
              <a:rPr lang="en-US" sz="2800" b="1" dirty="0">
                <a:solidFill>
                  <a:srgbClr val="2B2B2B"/>
                </a:solidFill>
                <a:latin typeface="Poppins Semi-Bold"/>
                <a:ea typeface="Poppins Semi-Bold"/>
                <a:cs typeface="Poppins Semi-Bold"/>
                <a:sym typeface="Poppins Semi-Bold"/>
              </a:rPr>
              <a:t>Respiratory Anatomy (Part 1): Conducting Airways</a:t>
            </a:r>
          </a:p>
        </p:txBody>
      </p:sp>
      <p:sp>
        <p:nvSpPr>
          <p:cNvPr id="35" name="TextBox 35"/>
          <p:cNvSpPr txBox="1"/>
          <p:nvPr/>
        </p:nvSpPr>
        <p:spPr>
          <a:xfrm>
            <a:off x="391480" y="2065221"/>
            <a:ext cx="6583679" cy="1723549"/>
          </a:xfrm>
          <a:prstGeom prst="rect">
            <a:avLst/>
          </a:prstGeom>
        </p:spPr>
        <p:txBody>
          <a:bodyPr wrap="square" lIns="0" tIns="0" rIns="0" bIns="0" rtlCol="0" anchor="t">
            <a:spAutoFit/>
          </a:bodyPr>
          <a:lstStyle/>
          <a:p>
            <a:pPr marL="285750" indent="-285750">
              <a:buSzPct val="200000"/>
              <a:buFont typeface="Arial" panose="020B0604020202020204" pitchFamily="34" charset="0"/>
              <a:buChar char="•"/>
            </a:pPr>
            <a:r>
              <a:rPr lang="en-US" sz="1600" dirty="0">
                <a:solidFill>
                  <a:srgbClr val="464646"/>
                </a:solidFill>
                <a:latin typeface="Poppins" panose="00000500000000000000" pitchFamily="2" charset="0"/>
                <a:ea typeface="Inter Medium" pitchFamily="34" charset="-122"/>
                <a:cs typeface="Poppins" panose="00000500000000000000" pitchFamily="2" charset="0"/>
              </a:rPr>
              <a:t>The conducting zone conveys and conditions inspired air. Structures: nasal cavity → pharynx → larynx → trachea → primary, secondary and tertiary bronchi → bronchioles → terminal bronchioles. </a:t>
            </a:r>
          </a:p>
          <a:p>
            <a:pPr marL="285750" indent="-285750">
              <a:buSzPct val="200000"/>
              <a:buFont typeface="Arial" panose="020B0604020202020204" pitchFamily="34" charset="0"/>
              <a:buChar char="•"/>
            </a:pPr>
            <a:r>
              <a:rPr lang="en-US" sz="1600" dirty="0">
                <a:solidFill>
                  <a:srgbClr val="464646"/>
                </a:solidFill>
                <a:latin typeface="Poppins" panose="00000500000000000000" pitchFamily="2" charset="0"/>
                <a:ea typeface="Inter Medium" pitchFamily="34" charset="-122"/>
                <a:cs typeface="Poppins" panose="00000500000000000000" pitchFamily="2" charset="0"/>
              </a:rPr>
              <a:t>Airways larger than 2 mm contain cartilaginous support (trachea/bronchi); bronchioles lack cartilage and depend on smooth muscle tone for patency.</a:t>
            </a:r>
            <a:endParaRPr lang="en-US" sz="1600" dirty="0">
              <a:latin typeface="Poppins" panose="00000500000000000000" pitchFamily="2" charset="0"/>
              <a:cs typeface="Poppins" panose="00000500000000000000" pitchFamily="2" charset="0"/>
            </a:endParaRPr>
          </a:p>
        </p:txBody>
      </p:sp>
      <p:sp>
        <p:nvSpPr>
          <p:cNvPr id="37" name="Shape 2">
            <a:extLst>
              <a:ext uri="{FF2B5EF4-FFF2-40B4-BE49-F238E27FC236}">
                <a16:creationId xmlns:a16="http://schemas.microsoft.com/office/drawing/2014/main" id="{A6AD40DE-C9F2-9435-6707-909AB749B6C6}"/>
              </a:ext>
            </a:extLst>
          </p:cNvPr>
          <p:cNvSpPr/>
          <p:nvPr/>
        </p:nvSpPr>
        <p:spPr>
          <a:xfrm>
            <a:off x="541778" y="3946374"/>
            <a:ext cx="6045137" cy="738664"/>
          </a:xfrm>
          <a:prstGeom prst="roundRect">
            <a:avLst>
              <a:gd name="adj" fmla="val 2565"/>
            </a:avLst>
          </a:prstGeom>
          <a:solidFill>
            <a:srgbClr val="BEF3E2"/>
          </a:solidFill>
          <a:ln/>
        </p:spPr>
        <p:txBody>
          <a:bodyPr/>
          <a:lstStyle/>
          <a:p>
            <a:endParaRPr lang="en-US"/>
          </a:p>
        </p:txBody>
      </p:sp>
      <p:sp>
        <p:nvSpPr>
          <p:cNvPr id="38" name="Text 3">
            <a:extLst>
              <a:ext uri="{FF2B5EF4-FFF2-40B4-BE49-F238E27FC236}">
                <a16:creationId xmlns:a16="http://schemas.microsoft.com/office/drawing/2014/main" id="{79B4B5F3-9344-6284-910D-B75A58045FCE}"/>
              </a:ext>
            </a:extLst>
          </p:cNvPr>
          <p:cNvSpPr/>
          <p:nvPr/>
        </p:nvSpPr>
        <p:spPr>
          <a:xfrm>
            <a:off x="831667" y="4051748"/>
            <a:ext cx="5370671" cy="404147"/>
          </a:xfrm>
          <a:prstGeom prst="rect">
            <a:avLst/>
          </a:prstGeom>
          <a:noFill/>
          <a:ln/>
        </p:spPr>
        <p:txBody>
          <a:bodyPr wrap="square" lIns="0" tIns="0" rIns="0" bIns="0" rtlCol="0" anchor="t"/>
          <a:lstStyle/>
          <a:p>
            <a:pPr>
              <a:lnSpc>
                <a:spcPts val="2000"/>
              </a:lnSpc>
            </a:pPr>
            <a:r>
              <a:rPr lang="en-US" sz="1200" b="1" dirty="0">
                <a:solidFill>
                  <a:srgbClr val="000000"/>
                </a:solidFill>
                <a:latin typeface="Inter Medium" pitchFamily="34" charset="0"/>
                <a:ea typeface="Inter Medium" pitchFamily="34" charset="-122"/>
                <a:cs typeface="Inter Medium" pitchFamily="34" charset="-120"/>
              </a:rPr>
              <a:t>Clinical note: </a:t>
            </a:r>
            <a:r>
              <a:rPr lang="en-US" sz="1200" dirty="0">
                <a:solidFill>
                  <a:srgbClr val="000000"/>
                </a:solidFill>
                <a:latin typeface="Inter Medium" pitchFamily="34" charset="0"/>
                <a:ea typeface="Inter Medium" pitchFamily="34" charset="-122"/>
                <a:cs typeface="Inter Medium" pitchFamily="34" charset="-120"/>
              </a:rPr>
              <a:t>Small airway disease (bronchioles &amp; terminal bronchioles) is the major site of airflow limitation in COPD.</a:t>
            </a:r>
            <a:endParaRPr lang="en-US" sz="1200" dirty="0"/>
          </a:p>
        </p:txBody>
      </p:sp>
      <p:sp>
        <p:nvSpPr>
          <p:cNvPr id="31" name="TextBox 34">
            <a:extLst>
              <a:ext uri="{FF2B5EF4-FFF2-40B4-BE49-F238E27FC236}">
                <a16:creationId xmlns:a16="http://schemas.microsoft.com/office/drawing/2014/main" id="{5726FC11-445A-FAE0-43AB-AE9B422FD78C}"/>
              </a:ext>
            </a:extLst>
          </p:cNvPr>
          <p:cNvSpPr txBox="1"/>
          <p:nvPr/>
        </p:nvSpPr>
        <p:spPr>
          <a:xfrm>
            <a:off x="482807" y="4882886"/>
            <a:ext cx="5719531" cy="861774"/>
          </a:xfrm>
          <a:prstGeom prst="rect">
            <a:avLst/>
          </a:prstGeom>
        </p:spPr>
        <p:txBody>
          <a:bodyPr wrap="square" lIns="0" tIns="0" rIns="0" bIns="0" rtlCol="0" anchor="t">
            <a:spAutoFit/>
          </a:bodyPr>
          <a:lstStyle/>
          <a:p>
            <a:r>
              <a:rPr lang="en-US" sz="2800" b="1" dirty="0">
                <a:solidFill>
                  <a:srgbClr val="2B2B2B"/>
                </a:solidFill>
                <a:latin typeface="Poppins Semi-Bold"/>
                <a:ea typeface="Poppins Semi-Bold"/>
                <a:cs typeface="Poppins Semi-Bold"/>
                <a:sym typeface="Poppins Semi-Bold"/>
              </a:rPr>
              <a:t>Respiratory Anatomy (Part 2): Respiratory Zone and Gas Exchange</a:t>
            </a:r>
          </a:p>
        </p:txBody>
      </p:sp>
      <p:sp>
        <p:nvSpPr>
          <p:cNvPr id="36" name="TextBox 35">
            <a:extLst>
              <a:ext uri="{FF2B5EF4-FFF2-40B4-BE49-F238E27FC236}">
                <a16:creationId xmlns:a16="http://schemas.microsoft.com/office/drawing/2014/main" id="{227F9182-60C0-039B-1ADB-01E842CE187E}"/>
              </a:ext>
            </a:extLst>
          </p:cNvPr>
          <p:cNvSpPr txBox="1"/>
          <p:nvPr/>
        </p:nvSpPr>
        <p:spPr>
          <a:xfrm>
            <a:off x="391480" y="5850897"/>
            <a:ext cx="7248986" cy="1477328"/>
          </a:xfrm>
          <a:prstGeom prst="rect">
            <a:avLst/>
          </a:prstGeom>
        </p:spPr>
        <p:txBody>
          <a:bodyPr wrap="square" lIns="0" tIns="0" rIns="0" bIns="0" rtlCol="0" anchor="t">
            <a:spAutoFit/>
          </a:bodyPr>
          <a:lstStyle/>
          <a:p>
            <a:pPr marL="285750" indent="-285750">
              <a:buSzPct val="200000"/>
              <a:buFont typeface="Arial" panose="020B0604020202020204" pitchFamily="34" charset="0"/>
              <a:buChar char="•"/>
            </a:pPr>
            <a:r>
              <a:rPr lang="en-US" sz="1600" dirty="0">
                <a:solidFill>
                  <a:srgbClr val="464646"/>
                </a:solidFill>
                <a:latin typeface="Poppins" panose="00000500000000000000" pitchFamily="2" charset="0"/>
                <a:ea typeface="Inter Medium" pitchFamily="34" charset="-122"/>
                <a:cs typeface="Poppins" panose="00000500000000000000" pitchFamily="2" charset="0"/>
              </a:rPr>
              <a:t>The respiratory zone includes respiratory bronchioles → alveolar ducts → alveolar sacs → alveoli (~300 million). </a:t>
            </a:r>
          </a:p>
          <a:p>
            <a:pPr marL="285750" indent="-285750">
              <a:buSzPct val="200000"/>
              <a:buFont typeface="Arial" panose="020B0604020202020204" pitchFamily="34" charset="0"/>
              <a:buChar char="•"/>
            </a:pPr>
            <a:r>
              <a:rPr lang="en-US" sz="1600" dirty="0">
                <a:solidFill>
                  <a:srgbClr val="464646"/>
                </a:solidFill>
                <a:latin typeface="Poppins" panose="00000500000000000000" pitchFamily="2" charset="0"/>
                <a:ea typeface="Inter Medium" pitchFamily="34" charset="-122"/>
                <a:cs typeface="Poppins" panose="00000500000000000000" pitchFamily="2" charset="0"/>
              </a:rPr>
              <a:t>The acinus is the functional unit distal to a terminal bronchiole. The alveolar-capillary membrane is extremely thin (~0.5 </a:t>
            </a:r>
            <a:r>
              <a:rPr lang="en-US" sz="1600" dirty="0" err="1">
                <a:solidFill>
                  <a:srgbClr val="464646"/>
                </a:solidFill>
                <a:latin typeface="Poppins" panose="00000500000000000000" pitchFamily="2" charset="0"/>
                <a:ea typeface="Inter Medium" pitchFamily="34" charset="-122"/>
                <a:cs typeface="Poppins" panose="00000500000000000000" pitchFamily="2" charset="0"/>
              </a:rPr>
              <a:t>μm</a:t>
            </a:r>
            <a:r>
              <a:rPr lang="en-US" sz="1600" dirty="0">
                <a:solidFill>
                  <a:srgbClr val="464646"/>
                </a:solidFill>
                <a:latin typeface="Poppins" panose="00000500000000000000" pitchFamily="2" charset="0"/>
                <a:ea typeface="Inter Medium" pitchFamily="34" charset="-122"/>
                <a:cs typeface="Poppins" panose="00000500000000000000" pitchFamily="2" charset="0"/>
              </a:rPr>
              <a:t>) and provides a large surface area (70–100 m²) for diffusion of oxygen and carbon dioxide—critical for effective gas exchange in health.</a:t>
            </a:r>
            <a:endParaRPr lang="en-US" sz="1600" dirty="0">
              <a:latin typeface="Poppins" panose="00000500000000000000" pitchFamily="2" charset="0"/>
              <a:cs typeface="Poppins" panose="00000500000000000000" pitchFamily="2" charset="0"/>
            </a:endParaRPr>
          </a:p>
        </p:txBody>
      </p:sp>
      <p:sp>
        <p:nvSpPr>
          <p:cNvPr id="39" name="Text 3">
            <a:extLst>
              <a:ext uri="{FF2B5EF4-FFF2-40B4-BE49-F238E27FC236}">
                <a16:creationId xmlns:a16="http://schemas.microsoft.com/office/drawing/2014/main" id="{A47BF235-9D6C-C254-5116-443DDAC54111}"/>
              </a:ext>
            </a:extLst>
          </p:cNvPr>
          <p:cNvSpPr/>
          <p:nvPr/>
        </p:nvSpPr>
        <p:spPr>
          <a:xfrm>
            <a:off x="513166" y="10031607"/>
            <a:ext cx="6930398" cy="508063"/>
          </a:xfrm>
          <a:prstGeom prst="rect">
            <a:avLst/>
          </a:prstGeom>
          <a:noFill/>
          <a:ln/>
        </p:spPr>
        <p:txBody>
          <a:bodyPr wrap="square" lIns="0" tIns="0" rIns="0" bIns="0" rtlCol="0" anchor="t"/>
          <a:lstStyle/>
          <a:p>
            <a:r>
              <a:rPr lang="en-US" sz="1200" dirty="0">
                <a:solidFill>
                  <a:srgbClr val="464646"/>
                </a:solidFill>
                <a:latin typeface="Poppins" panose="00000500000000000000" pitchFamily="2" charset="0"/>
                <a:ea typeface="Inter Medium" pitchFamily="34" charset="-122"/>
                <a:cs typeface="Poppins" panose="00000500000000000000" pitchFamily="2" charset="0"/>
              </a:rPr>
              <a:t>Caring for patients with COPD requires understanding how destruction of alveolar walls (emphysema) reduces this surface area and impairs oxygen uptake.</a:t>
            </a:r>
            <a:endParaRPr lang="en-US" sz="1200" dirty="0">
              <a:latin typeface="Poppins" panose="00000500000000000000" pitchFamily="2" charset="0"/>
              <a:cs typeface="Poppins" panose="00000500000000000000" pitchFamily="2" charset="0"/>
            </a:endParaRPr>
          </a:p>
        </p:txBody>
      </p:sp>
      <p:sp>
        <p:nvSpPr>
          <p:cNvPr id="40" name="Text 3">
            <a:extLst>
              <a:ext uri="{FF2B5EF4-FFF2-40B4-BE49-F238E27FC236}">
                <a16:creationId xmlns:a16="http://schemas.microsoft.com/office/drawing/2014/main" id="{3F72A615-0337-344A-BD9B-2CFFA56B487E}"/>
              </a:ext>
            </a:extLst>
          </p:cNvPr>
          <p:cNvSpPr/>
          <p:nvPr/>
        </p:nvSpPr>
        <p:spPr>
          <a:xfrm>
            <a:off x="513166" y="7418587"/>
            <a:ext cx="6930398" cy="508063"/>
          </a:xfrm>
          <a:prstGeom prst="rect">
            <a:avLst/>
          </a:prstGeom>
          <a:noFill/>
          <a:ln/>
        </p:spPr>
        <p:txBody>
          <a:bodyPr wrap="square" lIns="0" tIns="0" rIns="0" bIns="0" rtlCol="0" anchor="t"/>
          <a:lstStyle/>
          <a:p>
            <a:r>
              <a:rPr lang="en-US" sz="1400" dirty="0">
                <a:solidFill>
                  <a:srgbClr val="464646"/>
                </a:solidFill>
                <a:latin typeface="Poppins" panose="00000500000000000000" pitchFamily="2" charset="0"/>
                <a:ea typeface="Inter Medium" pitchFamily="34" charset="-122"/>
                <a:cs typeface="Poppins" panose="00000500000000000000" pitchFamily="2" charset="0"/>
              </a:rPr>
              <a:t>Caring for patients with COPD requires understanding how destruction of alveolar walls (emphysema) reduces this surface area and impairs oxygen uptake.</a:t>
            </a:r>
            <a:endParaRPr lang="en-US" sz="1400" dirty="0">
              <a:latin typeface="Poppins" panose="00000500000000000000" pitchFamily="2" charset="0"/>
              <a:cs typeface="Poppins" panose="00000500000000000000" pitchFamily="2" charset="0"/>
            </a:endParaRPr>
          </a:p>
        </p:txBody>
      </p:sp>
      <p:pic>
        <p:nvPicPr>
          <p:cNvPr id="30" name="Audio 29">
            <a:hlinkClick r:id="" action="ppaction://media"/>
            <a:extLst>
              <a:ext uri="{FF2B5EF4-FFF2-40B4-BE49-F238E27FC236}">
                <a16:creationId xmlns:a16="http://schemas.microsoft.com/office/drawing/2014/main" id="{32FBC7C8-CF77-579C-F519-006803CC66D5}"/>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290" t="-203290" r="-203290" b="-203290"/>
          <a:stretch>
            <a:fillRect/>
          </a:stretch>
        </p:blipFill>
        <p:spPr>
          <a:xfrm>
            <a:off x="12062765" y="5661965"/>
            <a:ext cx="2468880" cy="246888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20559"/>
    </mc:Choice>
    <mc:Fallback xmlns="">
      <p:transition spd="slow" advTm="1205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grpSp>
        <p:nvGrpSpPr>
          <p:cNvPr id="30" name="Group 5">
            <a:extLst>
              <a:ext uri="{FF2B5EF4-FFF2-40B4-BE49-F238E27FC236}">
                <a16:creationId xmlns:a16="http://schemas.microsoft.com/office/drawing/2014/main" id="{0078967D-C1BC-7957-A51C-418DECBA99F2}"/>
              </a:ext>
            </a:extLst>
          </p:cNvPr>
          <p:cNvGrpSpPr/>
          <p:nvPr/>
        </p:nvGrpSpPr>
        <p:grpSpPr>
          <a:xfrm>
            <a:off x="9644469" y="3854107"/>
            <a:ext cx="1676400" cy="1676400"/>
            <a:chOff x="0" y="0"/>
            <a:chExt cx="551901" cy="551901"/>
          </a:xfrm>
        </p:grpSpPr>
        <p:sp>
          <p:nvSpPr>
            <p:cNvPr id="31" name="Freeform 6">
              <a:extLst>
                <a:ext uri="{FF2B5EF4-FFF2-40B4-BE49-F238E27FC236}">
                  <a16:creationId xmlns:a16="http://schemas.microsoft.com/office/drawing/2014/main" id="{0E6055D8-6326-E749-140A-2462CCB025B7}"/>
                </a:ext>
              </a:extLst>
            </p:cNvPr>
            <p:cNvSpPr/>
            <p:nvPr/>
          </p:nvSpPr>
          <p:spPr>
            <a:xfrm>
              <a:off x="0" y="0"/>
              <a:ext cx="551901" cy="551901"/>
            </a:xfrm>
            <a:custGeom>
              <a:avLst/>
              <a:gdLst/>
              <a:ahLst/>
              <a:cxnLst/>
              <a:rect l="l" t="t" r="r" b="b"/>
              <a:pathLst>
                <a:path w="551901" h="551901">
                  <a:moveTo>
                    <a:pt x="275951" y="0"/>
                  </a:moveTo>
                  <a:cubicBezTo>
                    <a:pt x="123547" y="0"/>
                    <a:pt x="0" y="123547"/>
                    <a:pt x="0" y="275951"/>
                  </a:cubicBezTo>
                  <a:cubicBezTo>
                    <a:pt x="0" y="428354"/>
                    <a:pt x="123547" y="551901"/>
                    <a:pt x="275951" y="551901"/>
                  </a:cubicBezTo>
                  <a:cubicBezTo>
                    <a:pt x="428354" y="551901"/>
                    <a:pt x="551901" y="428354"/>
                    <a:pt x="551901" y="275951"/>
                  </a:cubicBezTo>
                  <a:cubicBezTo>
                    <a:pt x="551901" y="123547"/>
                    <a:pt x="428354" y="0"/>
                    <a:pt x="275951" y="0"/>
                  </a:cubicBezTo>
                  <a:close/>
                </a:path>
              </a:pathLst>
            </a:custGeom>
            <a:ln w="323850" cap="sq">
              <a:solidFill>
                <a:srgbClr val="D59586"/>
              </a:solidFill>
              <a:prstDash val="solid"/>
              <a:miter/>
            </a:ln>
          </p:spPr>
          <p:txBody>
            <a:bodyPr/>
            <a:lstStyle/>
            <a:p>
              <a:endParaRPr lang="en-US"/>
            </a:p>
          </p:txBody>
        </p:sp>
        <p:sp>
          <p:nvSpPr>
            <p:cNvPr id="32" name="TextBox 7">
              <a:extLst>
                <a:ext uri="{FF2B5EF4-FFF2-40B4-BE49-F238E27FC236}">
                  <a16:creationId xmlns:a16="http://schemas.microsoft.com/office/drawing/2014/main" id="{7B9193F8-DB98-DEB7-D6A3-F5C98EDF6C8D}"/>
                </a:ext>
              </a:extLst>
            </p:cNvPr>
            <p:cNvSpPr txBox="1"/>
            <p:nvPr/>
          </p:nvSpPr>
          <p:spPr>
            <a:xfrm>
              <a:off x="51741" y="13641"/>
              <a:ext cx="448420" cy="486520"/>
            </a:xfrm>
            <a:prstGeom prst="rect">
              <a:avLst/>
            </a:prstGeom>
          </p:spPr>
          <p:txBody>
            <a:bodyPr lIns="40640" tIns="40640" rIns="40640" bIns="40640" rtlCol="0" anchor="ctr"/>
            <a:lstStyle/>
            <a:p>
              <a:pPr algn="ctr">
                <a:lnSpc>
                  <a:spcPts val="2127"/>
                </a:lnSpc>
              </a:pPr>
              <a:endParaRPr sz="1440"/>
            </a:p>
          </p:txBody>
        </p:sp>
      </p:grpSp>
      <p:grpSp>
        <p:nvGrpSpPr>
          <p:cNvPr id="33" name="Group 8">
            <a:extLst>
              <a:ext uri="{FF2B5EF4-FFF2-40B4-BE49-F238E27FC236}">
                <a16:creationId xmlns:a16="http://schemas.microsoft.com/office/drawing/2014/main" id="{DD53F1FE-3F7B-AAF9-2877-96E7158EAC16}"/>
              </a:ext>
            </a:extLst>
          </p:cNvPr>
          <p:cNvGrpSpPr/>
          <p:nvPr/>
        </p:nvGrpSpPr>
        <p:grpSpPr>
          <a:xfrm>
            <a:off x="10101669" y="4311307"/>
            <a:ext cx="762000" cy="762000"/>
            <a:chOff x="0" y="0"/>
            <a:chExt cx="250864" cy="250864"/>
          </a:xfrm>
        </p:grpSpPr>
        <p:sp>
          <p:nvSpPr>
            <p:cNvPr id="34" name="Freeform 9">
              <a:extLst>
                <a:ext uri="{FF2B5EF4-FFF2-40B4-BE49-F238E27FC236}">
                  <a16:creationId xmlns:a16="http://schemas.microsoft.com/office/drawing/2014/main" id="{3EC3A224-3997-DEFF-906A-94744E3E7476}"/>
                </a:ext>
              </a:extLst>
            </p:cNvPr>
            <p:cNvSpPr/>
            <p:nvPr/>
          </p:nvSpPr>
          <p:spPr>
            <a:xfrm>
              <a:off x="0" y="0"/>
              <a:ext cx="250864" cy="250864"/>
            </a:xfrm>
            <a:custGeom>
              <a:avLst/>
              <a:gdLst/>
              <a:ahLst/>
              <a:cxnLst/>
              <a:rect l="l" t="t" r="r" b="b"/>
              <a:pathLst>
                <a:path w="250864" h="250864">
                  <a:moveTo>
                    <a:pt x="125432" y="0"/>
                  </a:moveTo>
                  <a:cubicBezTo>
                    <a:pt x="56158" y="0"/>
                    <a:pt x="0" y="56158"/>
                    <a:pt x="0" y="125432"/>
                  </a:cubicBezTo>
                  <a:cubicBezTo>
                    <a:pt x="0" y="194706"/>
                    <a:pt x="56158" y="250864"/>
                    <a:pt x="125432" y="250864"/>
                  </a:cubicBezTo>
                  <a:cubicBezTo>
                    <a:pt x="194706" y="250864"/>
                    <a:pt x="250864" y="194706"/>
                    <a:pt x="250864" y="125432"/>
                  </a:cubicBezTo>
                  <a:cubicBezTo>
                    <a:pt x="250864" y="56158"/>
                    <a:pt x="194706" y="0"/>
                    <a:pt x="125432" y="0"/>
                  </a:cubicBezTo>
                  <a:close/>
                </a:path>
              </a:pathLst>
            </a:custGeom>
            <a:solidFill>
              <a:srgbClr val="D59586"/>
            </a:solidFill>
            <a:ln cap="sq">
              <a:noFill/>
              <a:prstDash val="solid"/>
              <a:miter/>
            </a:ln>
          </p:spPr>
          <p:txBody>
            <a:bodyPr/>
            <a:lstStyle/>
            <a:p>
              <a:endParaRPr lang="en-US"/>
            </a:p>
          </p:txBody>
        </p:sp>
        <p:sp>
          <p:nvSpPr>
            <p:cNvPr id="35" name="TextBox 10">
              <a:extLst>
                <a:ext uri="{FF2B5EF4-FFF2-40B4-BE49-F238E27FC236}">
                  <a16:creationId xmlns:a16="http://schemas.microsoft.com/office/drawing/2014/main" id="{DFB7E4F9-5CDD-1BB3-F0B8-647AE0D4C633}"/>
                </a:ext>
              </a:extLst>
            </p:cNvPr>
            <p:cNvSpPr txBox="1"/>
            <p:nvPr/>
          </p:nvSpPr>
          <p:spPr>
            <a:xfrm>
              <a:off x="23519" y="-14581"/>
              <a:ext cx="203827" cy="241927"/>
            </a:xfrm>
            <a:prstGeom prst="rect">
              <a:avLst/>
            </a:prstGeom>
          </p:spPr>
          <p:txBody>
            <a:bodyPr lIns="40640" tIns="40640" rIns="40640" bIns="40640" rtlCol="0" anchor="ctr"/>
            <a:lstStyle/>
            <a:p>
              <a:pPr algn="ctr">
                <a:lnSpc>
                  <a:spcPts val="2127"/>
                </a:lnSpc>
              </a:pPr>
              <a:endParaRPr sz="1440"/>
            </a:p>
          </p:txBody>
        </p:sp>
      </p:grpSp>
      <p:grpSp>
        <p:nvGrpSpPr>
          <p:cNvPr id="36" name="Group 15">
            <a:extLst>
              <a:ext uri="{FF2B5EF4-FFF2-40B4-BE49-F238E27FC236}">
                <a16:creationId xmlns:a16="http://schemas.microsoft.com/office/drawing/2014/main" id="{0832ED90-E0AC-A233-6B5D-3A4B95A1C403}"/>
              </a:ext>
            </a:extLst>
          </p:cNvPr>
          <p:cNvGrpSpPr/>
          <p:nvPr/>
        </p:nvGrpSpPr>
        <p:grpSpPr>
          <a:xfrm rot="-5400000">
            <a:off x="11610429" y="3549307"/>
            <a:ext cx="304800" cy="304800"/>
            <a:chOff x="0" y="0"/>
            <a:chExt cx="100346" cy="100346"/>
          </a:xfrm>
        </p:grpSpPr>
        <p:sp>
          <p:nvSpPr>
            <p:cNvPr id="37" name="Freeform 16">
              <a:extLst>
                <a:ext uri="{FF2B5EF4-FFF2-40B4-BE49-F238E27FC236}">
                  <a16:creationId xmlns:a16="http://schemas.microsoft.com/office/drawing/2014/main" id="{12151E36-4F66-7E7C-74DD-52CE34FFF9A2}"/>
                </a:ext>
              </a:extLst>
            </p:cNvPr>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D59586"/>
            </a:solidFill>
            <a:ln cap="sq">
              <a:noFill/>
              <a:prstDash val="solid"/>
              <a:miter/>
            </a:ln>
          </p:spPr>
          <p:txBody>
            <a:bodyPr/>
            <a:lstStyle/>
            <a:p>
              <a:endParaRPr lang="en-US"/>
            </a:p>
          </p:txBody>
        </p:sp>
        <p:sp>
          <p:nvSpPr>
            <p:cNvPr id="38" name="TextBox 17">
              <a:extLst>
                <a:ext uri="{FF2B5EF4-FFF2-40B4-BE49-F238E27FC236}">
                  <a16:creationId xmlns:a16="http://schemas.microsoft.com/office/drawing/2014/main" id="{08963ED8-1178-54D2-6336-E2F6B571C1B7}"/>
                </a:ext>
              </a:extLst>
            </p:cNvPr>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grpSp>
        <p:nvGrpSpPr>
          <p:cNvPr id="14" name="Group 4">
            <a:extLst>
              <a:ext uri="{FF2B5EF4-FFF2-40B4-BE49-F238E27FC236}">
                <a16:creationId xmlns:a16="http://schemas.microsoft.com/office/drawing/2014/main" id="{9E6E6A9F-B959-5E60-F491-C5D4AD91D2FF}"/>
              </a:ext>
            </a:extLst>
          </p:cNvPr>
          <p:cNvGrpSpPr/>
          <p:nvPr/>
        </p:nvGrpSpPr>
        <p:grpSpPr>
          <a:xfrm>
            <a:off x="8686800" y="1108769"/>
            <a:ext cx="5943599" cy="1086922"/>
            <a:chOff x="0" y="0"/>
            <a:chExt cx="3251200" cy="1439960"/>
          </a:xfrm>
        </p:grpSpPr>
        <p:sp>
          <p:nvSpPr>
            <p:cNvPr id="15" name="Freeform 5">
              <a:extLst>
                <a:ext uri="{FF2B5EF4-FFF2-40B4-BE49-F238E27FC236}">
                  <a16:creationId xmlns:a16="http://schemas.microsoft.com/office/drawing/2014/main" id="{CEFE1A39-00C4-82B9-BC55-48C21310CDEE}"/>
                </a:ext>
              </a:extLst>
            </p:cNvPr>
            <p:cNvSpPr/>
            <p:nvPr/>
          </p:nvSpPr>
          <p:spPr>
            <a:xfrm>
              <a:off x="0" y="0"/>
              <a:ext cx="3251200" cy="1439960"/>
            </a:xfrm>
            <a:custGeom>
              <a:avLst/>
              <a:gdLst/>
              <a:ahLst/>
              <a:cxnLst/>
              <a:rect l="l" t="t" r="r" b="b"/>
              <a:pathLst>
                <a:path w="3251200" h="1439960">
                  <a:moveTo>
                    <a:pt x="0" y="0"/>
                  </a:moveTo>
                  <a:lnTo>
                    <a:pt x="3251200" y="0"/>
                  </a:lnTo>
                  <a:lnTo>
                    <a:pt x="3251200" y="1439960"/>
                  </a:lnTo>
                  <a:lnTo>
                    <a:pt x="0" y="1439960"/>
                  </a:lnTo>
                  <a:close/>
                </a:path>
              </a:pathLst>
            </a:custGeom>
            <a:solidFill>
              <a:srgbClr val="144152">
                <a:alpha val="80000"/>
              </a:srgbClr>
            </a:solidFill>
          </p:spPr>
          <p:txBody>
            <a:bodyPr/>
            <a:lstStyle/>
            <a:p>
              <a:endParaRPr lang="en-US"/>
            </a:p>
          </p:txBody>
        </p:sp>
        <p:sp>
          <p:nvSpPr>
            <p:cNvPr id="16" name="TextBox 6">
              <a:extLst>
                <a:ext uri="{FF2B5EF4-FFF2-40B4-BE49-F238E27FC236}">
                  <a16:creationId xmlns:a16="http://schemas.microsoft.com/office/drawing/2014/main" id="{8849926E-4881-2787-93CD-294D5EC52BE3}"/>
                </a:ext>
              </a:extLst>
            </p:cNvPr>
            <p:cNvSpPr txBox="1"/>
            <p:nvPr/>
          </p:nvSpPr>
          <p:spPr>
            <a:xfrm>
              <a:off x="0" y="-38100"/>
              <a:ext cx="3251200" cy="1478060"/>
            </a:xfrm>
            <a:prstGeom prst="rect">
              <a:avLst/>
            </a:prstGeom>
          </p:spPr>
          <p:txBody>
            <a:bodyPr lIns="40640" tIns="40640" rIns="40640" bIns="40640" rtlCol="0" anchor="ctr"/>
            <a:lstStyle/>
            <a:p>
              <a:pPr algn="ctr">
                <a:lnSpc>
                  <a:spcPts val="2127"/>
                </a:lnSpc>
              </a:pPr>
              <a:endParaRPr sz="1440"/>
            </a:p>
          </p:txBody>
        </p:sp>
      </p:grpSp>
      <p:sp>
        <p:nvSpPr>
          <p:cNvPr id="13" name="Freeform 3">
            <a:extLst>
              <a:ext uri="{FF2B5EF4-FFF2-40B4-BE49-F238E27FC236}">
                <a16:creationId xmlns:a16="http://schemas.microsoft.com/office/drawing/2014/main" id="{4E144B02-27CC-85C9-9366-B1EF683C3F87}"/>
              </a:ext>
            </a:extLst>
          </p:cNvPr>
          <p:cNvSpPr/>
          <p:nvPr/>
        </p:nvSpPr>
        <p:spPr>
          <a:xfrm>
            <a:off x="5197194" y="2555184"/>
            <a:ext cx="3489606" cy="4703139"/>
          </a:xfrm>
          <a:custGeom>
            <a:avLst/>
            <a:gdLst/>
            <a:ahLst/>
            <a:cxnLst/>
            <a:rect l="l" t="t" r="r" b="b"/>
            <a:pathLst>
              <a:path w="3492029" h="988405">
                <a:moveTo>
                  <a:pt x="0" y="0"/>
                </a:moveTo>
                <a:lnTo>
                  <a:pt x="3492029" y="0"/>
                </a:lnTo>
                <a:lnTo>
                  <a:pt x="3492029" y="988405"/>
                </a:lnTo>
                <a:lnTo>
                  <a:pt x="0" y="988405"/>
                </a:lnTo>
                <a:close/>
              </a:path>
            </a:pathLst>
          </a:custGeom>
          <a:solidFill>
            <a:srgbClr val="F7EAE7"/>
          </a:solidFill>
        </p:spPr>
        <p:txBody>
          <a:bodyPr/>
          <a:lstStyle/>
          <a:p>
            <a:endParaRPr lang="en-GB" dirty="0"/>
          </a:p>
        </p:txBody>
      </p:sp>
      <p:grpSp>
        <p:nvGrpSpPr>
          <p:cNvPr id="10" name="Group 2">
            <a:extLst>
              <a:ext uri="{FF2B5EF4-FFF2-40B4-BE49-F238E27FC236}">
                <a16:creationId xmlns:a16="http://schemas.microsoft.com/office/drawing/2014/main" id="{D70856FC-E7D0-A763-39DD-B501A15B53FB}"/>
              </a:ext>
            </a:extLst>
          </p:cNvPr>
          <p:cNvGrpSpPr/>
          <p:nvPr/>
        </p:nvGrpSpPr>
        <p:grpSpPr>
          <a:xfrm>
            <a:off x="914183" y="2401923"/>
            <a:ext cx="3768763" cy="4884431"/>
            <a:chOff x="0" y="-38100"/>
            <a:chExt cx="3643991" cy="1026505"/>
          </a:xfrm>
        </p:grpSpPr>
        <p:sp>
          <p:nvSpPr>
            <p:cNvPr id="11" name="Freeform 3">
              <a:extLst>
                <a:ext uri="{FF2B5EF4-FFF2-40B4-BE49-F238E27FC236}">
                  <a16:creationId xmlns:a16="http://schemas.microsoft.com/office/drawing/2014/main" id="{ACFF4614-52DB-267E-E56E-4448A26E6CD0}"/>
                </a:ext>
              </a:extLst>
            </p:cNvPr>
            <p:cNvSpPr/>
            <p:nvPr/>
          </p:nvSpPr>
          <p:spPr>
            <a:xfrm>
              <a:off x="404007" y="0"/>
              <a:ext cx="3239984" cy="988405"/>
            </a:xfrm>
            <a:custGeom>
              <a:avLst/>
              <a:gdLst/>
              <a:ahLst/>
              <a:cxnLst/>
              <a:rect l="l" t="t" r="r" b="b"/>
              <a:pathLst>
                <a:path w="3492029" h="988405">
                  <a:moveTo>
                    <a:pt x="0" y="0"/>
                  </a:moveTo>
                  <a:lnTo>
                    <a:pt x="3492029" y="0"/>
                  </a:lnTo>
                  <a:lnTo>
                    <a:pt x="3492029" y="988405"/>
                  </a:lnTo>
                  <a:lnTo>
                    <a:pt x="0" y="988405"/>
                  </a:lnTo>
                  <a:close/>
                </a:path>
              </a:pathLst>
            </a:custGeom>
            <a:solidFill>
              <a:srgbClr val="F7EAE7"/>
            </a:solidFill>
          </p:spPr>
          <p:txBody>
            <a:bodyPr/>
            <a:lstStyle/>
            <a:p>
              <a:endParaRPr lang="en-GB" dirty="0"/>
            </a:p>
          </p:txBody>
        </p:sp>
        <p:sp>
          <p:nvSpPr>
            <p:cNvPr id="12" name="TextBox 4">
              <a:extLst>
                <a:ext uri="{FF2B5EF4-FFF2-40B4-BE49-F238E27FC236}">
                  <a16:creationId xmlns:a16="http://schemas.microsoft.com/office/drawing/2014/main" id="{087434D1-68AD-673D-DC89-D545C7FADDAE}"/>
                </a:ext>
              </a:extLst>
            </p:cNvPr>
            <p:cNvSpPr txBox="1"/>
            <p:nvPr/>
          </p:nvSpPr>
          <p:spPr>
            <a:xfrm>
              <a:off x="0" y="-38100"/>
              <a:ext cx="3492030" cy="1026505"/>
            </a:xfrm>
            <a:prstGeom prst="rect">
              <a:avLst/>
            </a:prstGeom>
          </p:spPr>
          <p:txBody>
            <a:bodyPr lIns="40640" tIns="40640" rIns="40640" bIns="40640" rtlCol="0" anchor="ctr"/>
            <a:lstStyle/>
            <a:p>
              <a:pPr algn="ctr">
                <a:lnSpc>
                  <a:spcPts val="2127"/>
                </a:lnSpc>
              </a:pPr>
              <a:endParaRPr sz="1440"/>
            </a:p>
          </p:txBody>
        </p:sp>
      </p:grpSp>
      <p:pic>
        <p:nvPicPr>
          <p:cNvPr id="2" name="Image 0" descr="preencoded.png"/>
          <p:cNvPicPr>
            <a:picLocks noChangeAspect="1"/>
          </p:cNvPicPr>
          <p:nvPr/>
        </p:nvPicPr>
        <p:blipFill>
          <a:blip r:embed="rId5"/>
          <a:stretch>
            <a:fillRect/>
          </a:stretch>
        </p:blipFill>
        <p:spPr>
          <a:xfrm>
            <a:off x="10450285" y="1665513"/>
            <a:ext cx="4180113" cy="5218611"/>
          </a:xfrm>
          <a:prstGeom prst="rect">
            <a:avLst/>
          </a:prstGeom>
        </p:spPr>
      </p:pic>
      <p:sp>
        <p:nvSpPr>
          <p:cNvPr id="3" name="Text 0"/>
          <p:cNvSpPr/>
          <p:nvPr/>
        </p:nvSpPr>
        <p:spPr>
          <a:xfrm>
            <a:off x="747571" y="880506"/>
            <a:ext cx="7556421" cy="992267"/>
          </a:xfrm>
          <a:prstGeom prst="rect">
            <a:avLst/>
          </a:prstGeom>
          <a:noFill/>
          <a:ln/>
        </p:spPr>
        <p:txBody>
          <a:bodyPr wrap="square" lIns="0" tIns="0" rIns="0" bIns="0" rtlCol="0" anchor="t"/>
          <a:lstStyle/>
          <a:p>
            <a:pPr marL="0" indent="0" algn="l">
              <a:buNone/>
            </a:pPr>
            <a:r>
              <a:rPr lang="en-US" sz="4400" b="1" dirty="0">
                <a:solidFill>
                  <a:srgbClr val="030303"/>
                </a:solidFill>
                <a:latin typeface="Poppins Semi-Bold"/>
                <a:ea typeface="DM Sans Semi Bold" pitchFamily="34" charset="-122"/>
                <a:cs typeface="DM Sans Semi Bold" pitchFamily="34" charset="-120"/>
              </a:rPr>
              <a:t>Histology of the Lung: Cellular Defences</a:t>
            </a:r>
            <a:endParaRPr lang="en-US" sz="4400" b="1" dirty="0">
              <a:latin typeface="Poppins Semi-Bold"/>
            </a:endParaRPr>
          </a:p>
        </p:txBody>
      </p:sp>
      <p:pic>
        <p:nvPicPr>
          <p:cNvPr id="4" name="Image 1" descr="preencoded.png"/>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793790" y="2798683"/>
            <a:ext cx="496133" cy="496133"/>
          </a:xfrm>
          <a:prstGeom prst="rect">
            <a:avLst/>
          </a:prstGeom>
        </p:spPr>
      </p:pic>
      <p:sp>
        <p:nvSpPr>
          <p:cNvPr id="5" name="Text 1"/>
          <p:cNvSpPr/>
          <p:nvPr/>
        </p:nvSpPr>
        <p:spPr>
          <a:xfrm>
            <a:off x="1537930" y="2798683"/>
            <a:ext cx="2480905" cy="310158"/>
          </a:xfrm>
          <a:prstGeom prst="rect">
            <a:avLst/>
          </a:prstGeom>
          <a:noFill/>
          <a:ln/>
        </p:spPr>
        <p:txBody>
          <a:bodyPr wrap="none" lIns="0" tIns="0" rIns="0" bIns="0" rtlCol="0" anchor="t"/>
          <a:lstStyle/>
          <a:p>
            <a:pPr marL="0" indent="0" algn="l">
              <a:lnSpc>
                <a:spcPts val="2400"/>
              </a:lnSpc>
              <a:buNone/>
            </a:pPr>
            <a:r>
              <a:rPr lang="en-US" sz="1950" b="1" dirty="0">
                <a:solidFill>
                  <a:srgbClr val="436775"/>
                </a:solidFill>
                <a:latin typeface="DM Sans Semi Bold" pitchFamily="34" charset="0"/>
                <a:ea typeface="DM Sans Semi Bold" pitchFamily="34" charset="-122"/>
                <a:cs typeface="DM Sans Semi Bold" pitchFamily="34" charset="-120"/>
              </a:rPr>
              <a:t>Airway Epithelium</a:t>
            </a:r>
            <a:endParaRPr lang="en-US" sz="1950" b="1" dirty="0">
              <a:solidFill>
                <a:srgbClr val="436775"/>
              </a:solidFill>
            </a:endParaRPr>
          </a:p>
        </p:txBody>
      </p:sp>
      <p:sp>
        <p:nvSpPr>
          <p:cNvPr id="6" name="Text 2"/>
          <p:cNvSpPr/>
          <p:nvPr/>
        </p:nvSpPr>
        <p:spPr>
          <a:xfrm>
            <a:off x="1537930" y="3227903"/>
            <a:ext cx="2910007" cy="3492937"/>
          </a:xfrm>
          <a:prstGeom prst="rect">
            <a:avLst/>
          </a:prstGeom>
          <a:noFill/>
          <a:ln/>
        </p:spPr>
        <p:txBody>
          <a:bodyPr wrap="square" lIns="0" tIns="0" rIns="0" bIns="0" rtlCol="0" anchor="t"/>
          <a:lstStyle/>
          <a:p>
            <a:pPr marL="0" indent="0" algn="l">
              <a:lnSpc>
                <a:spcPts val="2500"/>
              </a:lnSpc>
              <a:buNone/>
            </a:pPr>
            <a:r>
              <a:rPr lang="en-US" sz="1550" dirty="0">
                <a:solidFill>
                  <a:srgbClr val="464646"/>
                </a:solidFill>
                <a:latin typeface="Inter Medium" pitchFamily="34" charset="0"/>
                <a:ea typeface="Inter Medium" pitchFamily="34" charset="-122"/>
                <a:cs typeface="Inter Medium" pitchFamily="34" charset="-120"/>
              </a:rPr>
              <a:t>Trachea/bronchi: pseudostratified ciliated columnar epithelium with goblet cells. Bronchioles: ciliated simple cuboidal epithelium with Club (Clara) cells. Alveoli: Type I pneumocytes (thin for diffusion) and Type II pneumocytes (surfactant production and repair).</a:t>
            </a:r>
            <a:endParaRPr lang="en-US" sz="1550" dirty="0"/>
          </a:p>
        </p:txBody>
      </p:sp>
      <p:pic>
        <p:nvPicPr>
          <p:cNvPr id="7" name="Image 2" descr="preencoded.png"/>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695944" y="2798683"/>
            <a:ext cx="496133" cy="496133"/>
          </a:xfrm>
          <a:prstGeom prst="rect">
            <a:avLst/>
          </a:prstGeom>
        </p:spPr>
      </p:pic>
      <p:sp>
        <p:nvSpPr>
          <p:cNvPr id="8" name="Text 3"/>
          <p:cNvSpPr/>
          <p:nvPr/>
        </p:nvSpPr>
        <p:spPr>
          <a:xfrm>
            <a:off x="5440085" y="2798683"/>
            <a:ext cx="2565202" cy="310158"/>
          </a:xfrm>
          <a:prstGeom prst="rect">
            <a:avLst/>
          </a:prstGeom>
          <a:noFill/>
          <a:ln/>
        </p:spPr>
        <p:txBody>
          <a:bodyPr wrap="none" lIns="0" tIns="0" rIns="0" bIns="0" rtlCol="0" anchor="t"/>
          <a:lstStyle/>
          <a:p>
            <a:pPr marL="0" indent="0" algn="l">
              <a:lnSpc>
                <a:spcPts val="2400"/>
              </a:lnSpc>
              <a:buNone/>
            </a:pPr>
            <a:r>
              <a:rPr lang="en-US" sz="1950" b="1" dirty="0">
                <a:solidFill>
                  <a:srgbClr val="436775"/>
                </a:solidFill>
                <a:latin typeface="DM Sans Semi Bold" pitchFamily="34" charset="0"/>
                <a:ea typeface="DM Sans Semi Bold" pitchFamily="34" charset="-122"/>
                <a:cs typeface="DM Sans Semi Bold" pitchFamily="34" charset="-120"/>
              </a:rPr>
              <a:t>Defence Mechanisms</a:t>
            </a:r>
            <a:endParaRPr lang="en-US" sz="1950" b="1" dirty="0">
              <a:solidFill>
                <a:srgbClr val="436775"/>
              </a:solidFill>
            </a:endParaRPr>
          </a:p>
        </p:txBody>
      </p:sp>
      <p:sp>
        <p:nvSpPr>
          <p:cNvPr id="9" name="Text 4"/>
          <p:cNvSpPr/>
          <p:nvPr/>
        </p:nvSpPr>
        <p:spPr>
          <a:xfrm>
            <a:off x="5440085" y="3227903"/>
            <a:ext cx="2910126" cy="2540318"/>
          </a:xfrm>
          <a:prstGeom prst="rect">
            <a:avLst/>
          </a:prstGeom>
          <a:noFill/>
          <a:ln/>
        </p:spPr>
        <p:txBody>
          <a:bodyPr wrap="square" lIns="0" tIns="0" rIns="0" bIns="0" rtlCol="0" anchor="t"/>
          <a:lstStyle/>
          <a:p>
            <a:pPr marL="0" indent="0" algn="l">
              <a:lnSpc>
                <a:spcPts val="2500"/>
              </a:lnSpc>
              <a:buNone/>
            </a:pPr>
            <a:r>
              <a:rPr lang="en-US" sz="1550" dirty="0">
                <a:solidFill>
                  <a:srgbClr val="464646"/>
                </a:solidFill>
                <a:latin typeface="Inter Medium" pitchFamily="34" charset="0"/>
                <a:ea typeface="Inter Medium" pitchFamily="34" charset="-122"/>
                <a:cs typeface="Inter Medium" pitchFamily="34" charset="-120"/>
              </a:rPr>
              <a:t>Mucociliary escalator clears inhaled particles and pathogens. Alveolar macrophages phagocytose debris. Smoking and chronic inflammation impair these defenses, increasing infection risk.</a:t>
            </a:r>
            <a:endParaRPr lang="en-US" sz="1550" dirty="0"/>
          </a:p>
        </p:txBody>
      </p:sp>
      <p:sp>
        <p:nvSpPr>
          <p:cNvPr id="17" name="AutoShape 31">
            <a:extLst>
              <a:ext uri="{FF2B5EF4-FFF2-40B4-BE49-F238E27FC236}">
                <a16:creationId xmlns:a16="http://schemas.microsoft.com/office/drawing/2014/main" id="{44299F42-FF48-93AC-F16B-A9384A55E300}"/>
              </a:ext>
            </a:extLst>
          </p:cNvPr>
          <p:cNvSpPr/>
          <p:nvPr/>
        </p:nvSpPr>
        <p:spPr>
          <a:xfrm>
            <a:off x="8686800" y="923109"/>
            <a:ext cx="4602480" cy="0"/>
          </a:xfrm>
          <a:prstGeom prst="line">
            <a:avLst/>
          </a:prstGeom>
          <a:ln w="76200" cap="flat">
            <a:solidFill>
              <a:srgbClr val="D59586"/>
            </a:solidFill>
            <a:prstDash val="solid"/>
            <a:headEnd type="none" w="sm" len="sm"/>
            <a:tailEnd type="none" w="sm" len="sm"/>
          </a:ln>
        </p:spPr>
        <p:txBody>
          <a:bodyPr/>
          <a:lstStyle/>
          <a:p>
            <a:endParaRPr lang="en-US"/>
          </a:p>
        </p:txBody>
      </p:sp>
      <p:grpSp>
        <p:nvGrpSpPr>
          <p:cNvPr id="18" name="Group 15">
            <a:extLst>
              <a:ext uri="{FF2B5EF4-FFF2-40B4-BE49-F238E27FC236}">
                <a16:creationId xmlns:a16="http://schemas.microsoft.com/office/drawing/2014/main" id="{EAF59BC2-005C-183C-F35E-1E2AEAFEE228}"/>
              </a:ext>
            </a:extLst>
          </p:cNvPr>
          <p:cNvGrpSpPr/>
          <p:nvPr/>
        </p:nvGrpSpPr>
        <p:grpSpPr>
          <a:xfrm rot="-5400000">
            <a:off x="10450286" y="7198454"/>
            <a:ext cx="304800" cy="304800"/>
            <a:chOff x="0" y="0"/>
            <a:chExt cx="100346" cy="100346"/>
          </a:xfrm>
        </p:grpSpPr>
        <p:sp>
          <p:nvSpPr>
            <p:cNvPr id="19" name="Freeform 16">
              <a:extLst>
                <a:ext uri="{FF2B5EF4-FFF2-40B4-BE49-F238E27FC236}">
                  <a16:creationId xmlns:a16="http://schemas.microsoft.com/office/drawing/2014/main" id="{51AA7834-712D-8DD2-E57F-4F77A89DEBE4}"/>
                </a:ext>
              </a:extLst>
            </p:cNvPr>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D59586"/>
            </a:solidFill>
            <a:ln cap="sq">
              <a:noFill/>
              <a:prstDash val="solid"/>
              <a:miter/>
            </a:ln>
          </p:spPr>
          <p:txBody>
            <a:bodyPr/>
            <a:lstStyle/>
            <a:p>
              <a:endParaRPr lang="en-US"/>
            </a:p>
          </p:txBody>
        </p:sp>
        <p:sp>
          <p:nvSpPr>
            <p:cNvPr id="20" name="TextBox 17">
              <a:extLst>
                <a:ext uri="{FF2B5EF4-FFF2-40B4-BE49-F238E27FC236}">
                  <a16:creationId xmlns:a16="http://schemas.microsoft.com/office/drawing/2014/main" id="{78EDFAA1-FB76-22D3-7593-F8CE04A4D6EA}"/>
                </a:ext>
              </a:extLst>
            </p:cNvPr>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grpSp>
        <p:nvGrpSpPr>
          <p:cNvPr id="21" name="Group 18">
            <a:extLst>
              <a:ext uri="{FF2B5EF4-FFF2-40B4-BE49-F238E27FC236}">
                <a16:creationId xmlns:a16="http://schemas.microsoft.com/office/drawing/2014/main" id="{1EBC6131-5CC8-BC5D-4653-004B386A6217}"/>
              </a:ext>
            </a:extLst>
          </p:cNvPr>
          <p:cNvGrpSpPr/>
          <p:nvPr/>
        </p:nvGrpSpPr>
        <p:grpSpPr>
          <a:xfrm rot="-5400000">
            <a:off x="10846526" y="7198454"/>
            <a:ext cx="304800" cy="304800"/>
            <a:chOff x="0" y="0"/>
            <a:chExt cx="100346" cy="100346"/>
          </a:xfrm>
        </p:grpSpPr>
        <p:sp>
          <p:nvSpPr>
            <p:cNvPr id="22" name="Freeform 19">
              <a:extLst>
                <a:ext uri="{FF2B5EF4-FFF2-40B4-BE49-F238E27FC236}">
                  <a16:creationId xmlns:a16="http://schemas.microsoft.com/office/drawing/2014/main" id="{42599D4C-28BB-3DE0-1EC2-BD47D6FDF22C}"/>
                </a:ext>
              </a:extLst>
            </p:cNvPr>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DDAA9E"/>
            </a:solidFill>
            <a:ln cap="sq">
              <a:noFill/>
              <a:prstDash val="solid"/>
              <a:miter/>
            </a:ln>
          </p:spPr>
          <p:txBody>
            <a:bodyPr/>
            <a:lstStyle/>
            <a:p>
              <a:endParaRPr lang="en-US"/>
            </a:p>
          </p:txBody>
        </p:sp>
        <p:sp>
          <p:nvSpPr>
            <p:cNvPr id="23" name="TextBox 20">
              <a:extLst>
                <a:ext uri="{FF2B5EF4-FFF2-40B4-BE49-F238E27FC236}">
                  <a16:creationId xmlns:a16="http://schemas.microsoft.com/office/drawing/2014/main" id="{F10D583F-5227-A2C2-E339-71043722148B}"/>
                </a:ext>
              </a:extLst>
            </p:cNvPr>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grpSp>
        <p:nvGrpSpPr>
          <p:cNvPr id="24" name="Group 21">
            <a:extLst>
              <a:ext uri="{FF2B5EF4-FFF2-40B4-BE49-F238E27FC236}">
                <a16:creationId xmlns:a16="http://schemas.microsoft.com/office/drawing/2014/main" id="{146C8D32-427E-F616-18E8-A6358767A1D3}"/>
              </a:ext>
            </a:extLst>
          </p:cNvPr>
          <p:cNvGrpSpPr/>
          <p:nvPr/>
        </p:nvGrpSpPr>
        <p:grpSpPr>
          <a:xfrm rot="-5400000">
            <a:off x="11242766" y="7198454"/>
            <a:ext cx="304800" cy="304800"/>
            <a:chOff x="0" y="0"/>
            <a:chExt cx="100346" cy="100346"/>
          </a:xfrm>
        </p:grpSpPr>
        <p:sp>
          <p:nvSpPr>
            <p:cNvPr id="25" name="Freeform 22">
              <a:extLst>
                <a:ext uri="{FF2B5EF4-FFF2-40B4-BE49-F238E27FC236}">
                  <a16:creationId xmlns:a16="http://schemas.microsoft.com/office/drawing/2014/main" id="{00990846-378D-05B3-5AA5-74E3671C01E3}"/>
                </a:ext>
              </a:extLst>
            </p:cNvPr>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EED5CF"/>
            </a:solidFill>
            <a:ln cap="sq">
              <a:noFill/>
              <a:prstDash val="solid"/>
              <a:miter/>
            </a:ln>
          </p:spPr>
          <p:txBody>
            <a:bodyPr/>
            <a:lstStyle/>
            <a:p>
              <a:endParaRPr lang="en-US"/>
            </a:p>
          </p:txBody>
        </p:sp>
        <p:sp>
          <p:nvSpPr>
            <p:cNvPr id="26" name="TextBox 23">
              <a:extLst>
                <a:ext uri="{FF2B5EF4-FFF2-40B4-BE49-F238E27FC236}">
                  <a16:creationId xmlns:a16="http://schemas.microsoft.com/office/drawing/2014/main" id="{47CA2015-0900-12A4-7BC1-C1B14BE4F7FB}"/>
                </a:ext>
              </a:extLst>
            </p:cNvPr>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grpSp>
        <p:nvGrpSpPr>
          <p:cNvPr id="27" name="Group 24">
            <a:extLst>
              <a:ext uri="{FF2B5EF4-FFF2-40B4-BE49-F238E27FC236}">
                <a16:creationId xmlns:a16="http://schemas.microsoft.com/office/drawing/2014/main" id="{924D5328-5662-F14A-35D2-FB5DCC12C394}"/>
              </a:ext>
            </a:extLst>
          </p:cNvPr>
          <p:cNvGrpSpPr/>
          <p:nvPr/>
        </p:nvGrpSpPr>
        <p:grpSpPr>
          <a:xfrm rot="-5400000">
            <a:off x="11639006" y="7198454"/>
            <a:ext cx="304800" cy="304800"/>
            <a:chOff x="0" y="0"/>
            <a:chExt cx="100346" cy="100346"/>
          </a:xfrm>
        </p:grpSpPr>
        <p:sp>
          <p:nvSpPr>
            <p:cNvPr id="28" name="Freeform 25">
              <a:extLst>
                <a:ext uri="{FF2B5EF4-FFF2-40B4-BE49-F238E27FC236}">
                  <a16:creationId xmlns:a16="http://schemas.microsoft.com/office/drawing/2014/main" id="{8EE1B086-47B7-3B7A-A4C7-83CBF5E5B371}"/>
                </a:ext>
              </a:extLst>
            </p:cNvPr>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F7EAE7"/>
            </a:solidFill>
            <a:ln cap="sq">
              <a:noFill/>
              <a:prstDash val="solid"/>
              <a:miter/>
            </a:ln>
          </p:spPr>
          <p:txBody>
            <a:bodyPr/>
            <a:lstStyle/>
            <a:p>
              <a:endParaRPr lang="en-US"/>
            </a:p>
          </p:txBody>
        </p:sp>
        <p:sp>
          <p:nvSpPr>
            <p:cNvPr id="29" name="TextBox 26">
              <a:extLst>
                <a:ext uri="{FF2B5EF4-FFF2-40B4-BE49-F238E27FC236}">
                  <a16:creationId xmlns:a16="http://schemas.microsoft.com/office/drawing/2014/main" id="{BAD2DFC8-29B0-AD86-98A4-C3313082B99C}"/>
                </a:ext>
              </a:extLst>
            </p:cNvPr>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sp>
        <p:nvSpPr>
          <p:cNvPr id="40" name="Freeform 15">
            <a:extLst>
              <a:ext uri="{FF2B5EF4-FFF2-40B4-BE49-F238E27FC236}">
                <a16:creationId xmlns:a16="http://schemas.microsoft.com/office/drawing/2014/main" id="{E3FE5BC5-98D2-7F7F-2ADD-F4F48239D809}"/>
              </a:ext>
            </a:extLst>
          </p:cNvPr>
          <p:cNvSpPr/>
          <p:nvPr/>
        </p:nvSpPr>
        <p:spPr>
          <a:xfrm>
            <a:off x="13448489" y="132880"/>
            <a:ext cx="868680" cy="868680"/>
          </a:xfrm>
          <a:custGeom>
            <a:avLst/>
            <a:gdLst/>
            <a:ahLst/>
            <a:cxnLst/>
            <a:rect l="l" t="t" r="r" b="b"/>
            <a:pathLst>
              <a:path w="1085850" h="1085850">
                <a:moveTo>
                  <a:pt x="0" y="0"/>
                </a:moveTo>
                <a:lnTo>
                  <a:pt x="1085850" y="0"/>
                </a:lnTo>
                <a:lnTo>
                  <a:pt x="1085850" y="1085850"/>
                </a:lnTo>
                <a:lnTo>
                  <a:pt x="0" y="108585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US"/>
          </a:p>
        </p:txBody>
      </p:sp>
      <p:grpSp>
        <p:nvGrpSpPr>
          <p:cNvPr id="41" name="Group 4">
            <a:extLst>
              <a:ext uri="{FF2B5EF4-FFF2-40B4-BE49-F238E27FC236}">
                <a16:creationId xmlns:a16="http://schemas.microsoft.com/office/drawing/2014/main" id="{C425F8C8-BE5A-DA86-5338-A2B78D0A464D}"/>
              </a:ext>
            </a:extLst>
          </p:cNvPr>
          <p:cNvGrpSpPr/>
          <p:nvPr/>
        </p:nvGrpSpPr>
        <p:grpSpPr>
          <a:xfrm>
            <a:off x="8621211" y="-368050"/>
            <a:ext cx="4602480" cy="1086922"/>
            <a:chOff x="0" y="0"/>
            <a:chExt cx="3251200" cy="1439960"/>
          </a:xfrm>
        </p:grpSpPr>
        <p:sp>
          <p:nvSpPr>
            <p:cNvPr id="42" name="Freeform 5">
              <a:extLst>
                <a:ext uri="{FF2B5EF4-FFF2-40B4-BE49-F238E27FC236}">
                  <a16:creationId xmlns:a16="http://schemas.microsoft.com/office/drawing/2014/main" id="{DDEF54D9-53C5-9CC2-31D8-2AE87BD5A617}"/>
                </a:ext>
              </a:extLst>
            </p:cNvPr>
            <p:cNvSpPr/>
            <p:nvPr/>
          </p:nvSpPr>
          <p:spPr>
            <a:xfrm>
              <a:off x="0" y="0"/>
              <a:ext cx="3251200" cy="1439960"/>
            </a:xfrm>
            <a:custGeom>
              <a:avLst/>
              <a:gdLst/>
              <a:ahLst/>
              <a:cxnLst/>
              <a:rect l="l" t="t" r="r" b="b"/>
              <a:pathLst>
                <a:path w="3251200" h="1439960">
                  <a:moveTo>
                    <a:pt x="0" y="0"/>
                  </a:moveTo>
                  <a:lnTo>
                    <a:pt x="3251200" y="0"/>
                  </a:lnTo>
                  <a:lnTo>
                    <a:pt x="3251200" y="1439960"/>
                  </a:lnTo>
                  <a:lnTo>
                    <a:pt x="0" y="1439960"/>
                  </a:lnTo>
                  <a:close/>
                </a:path>
              </a:pathLst>
            </a:custGeom>
            <a:solidFill>
              <a:srgbClr val="144152">
                <a:alpha val="80000"/>
              </a:srgbClr>
            </a:solidFill>
          </p:spPr>
          <p:txBody>
            <a:bodyPr/>
            <a:lstStyle/>
            <a:p>
              <a:endParaRPr lang="en-US"/>
            </a:p>
          </p:txBody>
        </p:sp>
        <p:sp>
          <p:nvSpPr>
            <p:cNvPr id="43" name="TextBox 6">
              <a:extLst>
                <a:ext uri="{FF2B5EF4-FFF2-40B4-BE49-F238E27FC236}">
                  <a16:creationId xmlns:a16="http://schemas.microsoft.com/office/drawing/2014/main" id="{2881D6BB-95FB-D738-ADEA-974D02E0DD0B}"/>
                </a:ext>
              </a:extLst>
            </p:cNvPr>
            <p:cNvSpPr txBox="1"/>
            <p:nvPr/>
          </p:nvSpPr>
          <p:spPr>
            <a:xfrm>
              <a:off x="0" y="-38100"/>
              <a:ext cx="3251200" cy="1478060"/>
            </a:xfrm>
            <a:prstGeom prst="rect">
              <a:avLst/>
            </a:prstGeom>
          </p:spPr>
          <p:txBody>
            <a:bodyPr lIns="40640" tIns="40640" rIns="40640" bIns="40640" rtlCol="0" anchor="ctr"/>
            <a:lstStyle/>
            <a:p>
              <a:pPr algn="ctr">
                <a:lnSpc>
                  <a:spcPts val="2127"/>
                </a:lnSpc>
              </a:pPr>
              <a:endParaRPr sz="1440"/>
            </a:p>
          </p:txBody>
        </p:sp>
      </p:grpSp>
      <p:pic>
        <p:nvPicPr>
          <p:cNvPr id="49" name="Audio 48">
            <a:hlinkClick r:id="" action="ppaction://media"/>
            <a:extLst>
              <a:ext uri="{FF2B5EF4-FFF2-40B4-BE49-F238E27FC236}">
                <a16:creationId xmlns:a16="http://schemas.microsoft.com/office/drawing/2014/main" id="{2164C83E-D817-697F-052E-E742F8A61B57}"/>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203290" t="-203290" r="-203290" b="-203290"/>
          <a:stretch>
            <a:fillRect/>
          </a:stretch>
        </p:blipFill>
        <p:spPr>
          <a:xfrm>
            <a:off x="12062765" y="5661965"/>
            <a:ext cx="2468880" cy="246888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3193"/>
    </mc:Choice>
    <mc:Fallback xmlns="">
      <p:transition spd="slow" advTm="731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grpSp>
        <p:nvGrpSpPr>
          <p:cNvPr id="19" name="Group 2">
            <a:extLst>
              <a:ext uri="{FF2B5EF4-FFF2-40B4-BE49-F238E27FC236}">
                <a16:creationId xmlns:a16="http://schemas.microsoft.com/office/drawing/2014/main" id="{55DC1A9E-EB72-E305-B6C0-06AFD454D41D}"/>
              </a:ext>
            </a:extLst>
          </p:cNvPr>
          <p:cNvGrpSpPr/>
          <p:nvPr/>
        </p:nvGrpSpPr>
        <p:grpSpPr>
          <a:xfrm>
            <a:off x="-4" y="5339002"/>
            <a:ext cx="14630403" cy="3002280"/>
            <a:chOff x="0" y="0"/>
            <a:chExt cx="3492030" cy="988405"/>
          </a:xfrm>
        </p:grpSpPr>
        <p:sp>
          <p:nvSpPr>
            <p:cNvPr id="20" name="Freeform 3">
              <a:extLst>
                <a:ext uri="{FF2B5EF4-FFF2-40B4-BE49-F238E27FC236}">
                  <a16:creationId xmlns:a16="http://schemas.microsoft.com/office/drawing/2014/main" id="{AA9B0B66-7B05-714E-0856-4A124C6E3A42}"/>
                </a:ext>
              </a:extLst>
            </p:cNvPr>
            <p:cNvSpPr/>
            <p:nvPr/>
          </p:nvSpPr>
          <p:spPr>
            <a:xfrm>
              <a:off x="0" y="0"/>
              <a:ext cx="3492029" cy="988405"/>
            </a:xfrm>
            <a:custGeom>
              <a:avLst/>
              <a:gdLst/>
              <a:ahLst/>
              <a:cxnLst/>
              <a:rect l="l" t="t" r="r" b="b"/>
              <a:pathLst>
                <a:path w="3492029" h="988405">
                  <a:moveTo>
                    <a:pt x="0" y="0"/>
                  </a:moveTo>
                  <a:lnTo>
                    <a:pt x="3492029" y="0"/>
                  </a:lnTo>
                  <a:lnTo>
                    <a:pt x="3492029" y="988405"/>
                  </a:lnTo>
                  <a:lnTo>
                    <a:pt x="0" y="988405"/>
                  </a:lnTo>
                  <a:close/>
                </a:path>
              </a:pathLst>
            </a:custGeom>
            <a:solidFill>
              <a:srgbClr val="F7EAE7"/>
            </a:solidFill>
          </p:spPr>
          <p:txBody>
            <a:bodyPr/>
            <a:lstStyle/>
            <a:p>
              <a:endParaRPr lang="en-US"/>
            </a:p>
          </p:txBody>
        </p:sp>
        <p:sp>
          <p:nvSpPr>
            <p:cNvPr id="21" name="TextBox 4">
              <a:extLst>
                <a:ext uri="{FF2B5EF4-FFF2-40B4-BE49-F238E27FC236}">
                  <a16:creationId xmlns:a16="http://schemas.microsoft.com/office/drawing/2014/main" id="{0DB77238-ECE7-4CF2-A2F6-9AA219CBD0A1}"/>
                </a:ext>
              </a:extLst>
            </p:cNvPr>
            <p:cNvSpPr txBox="1"/>
            <p:nvPr/>
          </p:nvSpPr>
          <p:spPr>
            <a:xfrm>
              <a:off x="0" y="-38100"/>
              <a:ext cx="3492030" cy="1026505"/>
            </a:xfrm>
            <a:prstGeom prst="rect">
              <a:avLst/>
            </a:prstGeom>
          </p:spPr>
          <p:txBody>
            <a:bodyPr lIns="40640" tIns="40640" rIns="40640" bIns="40640" rtlCol="0" anchor="ctr"/>
            <a:lstStyle/>
            <a:p>
              <a:pPr algn="ctr">
                <a:lnSpc>
                  <a:spcPts val="2127"/>
                </a:lnSpc>
              </a:pPr>
              <a:endParaRPr sz="1440"/>
            </a:p>
          </p:txBody>
        </p:sp>
      </p:grpSp>
      <p:grpSp>
        <p:nvGrpSpPr>
          <p:cNvPr id="16" name="Group 5">
            <a:extLst>
              <a:ext uri="{FF2B5EF4-FFF2-40B4-BE49-F238E27FC236}">
                <a16:creationId xmlns:a16="http://schemas.microsoft.com/office/drawing/2014/main" id="{B187641F-A3F6-0EA5-8470-554B4E3A4474}"/>
              </a:ext>
            </a:extLst>
          </p:cNvPr>
          <p:cNvGrpSpPr/>
          <p:nvPr/>
        </p:nvGrpSpPr>
        <p:grpSpPr>
          <a:xfrm>
            <a:off x="10104457" y="3761302"/>
            <a:ext cx="3824267" cy="3676411"/>
            <a:chOff x="0" y="0"/>
            <a:chExt cx="1259018" cy="812800"/>
          </a:xfrm>
        </p:grpSpPr>
        <p:sp>
          <p:nvSpPr>
            <p:cNvPr id="17" name="Freeform 6">
              <a:extLst>
                <a:ext uri="{FF2B5EF4-FFF2-40B4-BE49-F238E27FC236}">
                  <a16:creationId xmlns:a16="http://schemas.microsoft.com/office/drawing/2014/main" id="{4762EEB9-765A-51A7-71D9-47FA436EC4B6}"/>
                </a:ext>
              </a:extLst>
            </p:cNvPr>
            <p:cNvSpPr/>
            <p:nvPr/>
          </p:nvSpPr>
          <p:spPr>
            <a:xfrm>
              <a:off x="0" y="0"/>
              <a:ext cx="1259018" cy="812800"/>
            </a:xfrm>
            <a:custGeom>
              <a:avLst/>
              <a:gdLst/>
              <a:ahLst/>
              <a:cxnLst/>
              <a:rect l="l" t="t" r="r" b="b"/>
              <a:pathLst>
                <a:path w="1259018" h="812800">
                  <a:moveTo>
                    <a:pt x="63162" y="0"/>
                  </a:moveTo>
                  <a:lnTo>
                    <a:pt x="1195856" y="0"/>
                  </a:lnTo>
                  <a:cubicBezTo>
                    <a:pt x="1230740" y="0"/>
                    <a:pt x="1259018" y="28279"/>
                    <a:pt x="1259018" y="63162"/>
                  </a:cubicBezTo>
                  <a:lnTo>
                    <a:pt x="1259018" y="749638"/>
                  </a:lnTo>
                  <a:cubicBezTo>
                    <a:pt x="1259018" y="766390"/>
                    <a:pt x="1252364" y="782455"/>
                    <a:pt x="1240518" y="794300"/>
                  </a:cubicBezTo>
                  <a:cubicBezTo>
                    <a:pt x="1228673" y="806145"/>
                    <a:pt x="1212608" y="812800"/>
                    <a:pt x="1195856" y="812800"/>
                  </a:cubicBezTo>
                  <a:lnTo>
                    <a:pt x="63162" y="812800"/>
                  </a:lnTo>
                  <a:cubicBezTo>
                    <a:pt x="46410" y="812800"/>
                    <a:pt x="30345" y="806145"/>
                    <a:pt x="18500" y="794300"/>
                  </a:cubicBezTo>
                  <a:cubicBezTo>
                    <a:pt x="6655" y="782455"/>
                    <a:pt x="0" y="766390"/>
                    <a:pt x="0" y="749638"/>
                  </a:cubicBezTo>
                  <a:lnTo>
                    <a:pt x="0" y="63162"/>
                  </a:lnTo>
                  <a:cubicBezTo>
                    <a:pt x="0" y="46410"/>
                    <a:pt x="6655" y="30345"/>
                    <a:pt x="18500" y="18500"/>
                  </a:cubicBezTo>
                  <a:cubicBezTo>
                    <a:pt x="30345" y="6655"/>
                    <a:pt x="46410" y="0"/>
                    <a:pt x="63162" y="0"/>
                  </a:cubicBezTo>
                  <a:close/>
                </a:path>
              </a:pathLst>
            </a:custGeom>
            <a:solidFill>
              <a:srgbClr val="144152"/>
            </a:solidFill>
          </p:spPr>
          <p:txBody>
            <a:bodyPr/>
            <a:lstStyle/>
            <a:p>
              <a:endParaRPr lang="en-US"/>
            </a:p>
          </p:txBody>
        </p:sp>
        <p:sp>
          <p:nvSpPr>
            <p:cNvPr id="18" name="TextBox 7">
              <a:extLst>
                <a:ext uri="{FF2B5EF4-FFF2-40B4-BE49-F238E27FC236}">
                  <a16:creationId xmlns:a16="http://schemas.microsoft.com/office/drawing/2014/main" id="{1E020932-ADF9-5CC3-C5D5-B2F8E00069C1}"/>
                </a:ext>
              </a:extLst>
            </p:cNvPr>
            <p:cNvSpPr txBox="1"/>
            <p:nvPr/>
          </p:nvSpPr>
          <p:spPr>
            <a:xfrm>
              <a:off x="0" y="-38100"/>
              <a:ext cx="1259018" cy="850900"/>
            </a:xfrm>
            <a:prstGeom prst="rect">
              <a:avLst/>
            </a:prstGeom>
          </p:spPr>
          <p:txBody>
            <a:bodyPr lIns="40640" tIns="40640" rIns="40640" bIns="40640" rtlCol="0" anchor="ctr"/>
            <a:lstStyle/>
            <a:p>
              <a:pPr algn="ctr">
                <a:lnSpc>
                  <a:spcPts val="2240"/>
                </a:lnSpc>
              </a:pPr>
              <a:endParaRPr sz="1440">
                <a:latin typeface="Poppins" panose="00000500000000000000" pitchFamily="2" charset="0"/>
                <a:cs typeface="Poppins" panose="00000500000000000000" pitchFamily="2" charset="0"/>
              </a:endParaRPr>
            </a:p>
          </p:txBody>
        </p:sp>
      </p:grpSp>
      <p:grpSp>
        <p:nvGrpSpPr>
          <p:cNvPr id="13" name="Group 5">
            <a:extLst>
              <a:ext uri="{FF2B5EF4-FFF2-40B4-BE49-F238E27FC236}">
                <a16:creationId xmlns:a16="http://schemas.microsoft.com/office/drawing/2014/main" id="{3C45B078-14F5-842E-E618-49FB14939F7A}"/>
              </a:ext>
            </a:extLst>
          </p:cNvPr>
          <p:cNvGrpSpPr/>
          <p:nvPr/>
        </p:nvGrpSpPr>
        <p:grpSpPr>
          <a:xfrm>
            <a:off x="6134954" y="3761302"/>
            <a:ext cx="3824267" cy="3676411"/>
            <a:chOff x="0" y="0"/>
            <a:chExt cx="1259018" cy="812800"/>
          </a:xfrm>
        </p:grpSpPr>
        <p:sp>
          <p:nvSpPr>
            <p:cNvPr id="14" name="Freeform 6">
              <a:extLst>
                <a:ext uri="{FF2B5EF4-FFF2-40B4-BE49-F238E27FC236}">
                  <a16:creationId xmlns:a16="http://schemas.microsoft.com/office/drawing/2014/main" id="{AA077D56-09C1-5BCA-52DE-8289A9CB9C10}"/>
                </a:ext>
              </a:extLst>
            </p:cNvPr>
            <p:cNvSpPr/>
            <p:nvPr/>
          </p:nvSpPr>
          <p:spPr>
            <a:xfrm>
              <a:off x="0" y="0"/>
              <a:ext cx="1259018" cy="812800"/>
            </a:xfrm>
            <a:custGeom>
              <a:avLst/>
              <a:gdLst/>
              <a:ahLst/>
              <a:cxnLst/>
              <a:rect l="l" t="t" r="r" b="b"/>
              <a:pathLst>
                <a:path w="1259018" h="812800">
                  <a:moveTo>
                    <a:pt x="63162" y="0"/>
                  </a:moveTo>
                  <a:lnTo>
                    <a:pt x="1195856" y="0"/>
                  </a:lnTo>
                  <a:cubicBezTo>
                    <a:pt x="1230740" y="0"/>
                    <a:pt x="1259018" y="28279"/>
                    <a:pt x="1259018" y="63162"/>
                  </a:cubicBezTo>
                  <a:lnTo>
                    <a:pt x="1259018" y="749638"/>
                  </a:lnTo>
                  <a:cubicBezTo>
                    <a:pt x="1259018" y="766390"/>
                    <a:pt x="1252364" y="782455"/>
                    <a:pt x="1240518" y="794300"/>
                  </a:cubicBezTo>
                  <a:cubicBezTo>
                    <a:pt x="1228673" y="806145"/>
                    <a:pt x="1212608" y="812800"/>
                    <a:pt x="1195856" y="812800"/>
                  </a:cubicBezTo>
                  <a:lnTo>
                    <a:pt x="63162" y="812800"/>
                  </a:lnTo>
                  <a:cubicBezTo>
                    <a:pt x="46410" y="812800"/>
                    <a:pt x="30345" y="806145"/>
                    <a:pt x="18500" y="794300"/>
                  </a:cubicBezTo>
                  <a:cubicBezTo>
                    <a:pt x="6655" y="782455"/>
                    <a:pt x="0" y="766390"/>
                    <a:pt x="0" y="749638"/>
                  </a:cubicBezTo>
                  <a:lnTo>
                    <a:pt x="0" y="63162"/>
                  </a:lnTo>
                  <a:cubicBezTo>
                    <a:pt x="0" y="46410"/>
                    <a:pt x="6655" y="30345"/>
                    <a:pt x="18500" y="18500"/>
                  </a:cubicBezTo>
                  <a:cubicBezTo>
                    <a:pt x="30345" y="6655"/>
                    <a:pt x="46410" y="0"/>
                    <a:pt x="63162" y="0"/>
                  </a:cubicBezTo>
                  <a:close/>
                </a:path>
              </a:pathLst>
            </a:custGeom>
            <a:solidFill>
              <a:srgbClr val="144152"/>
            </a:solidFill>
          </p:spPr>
          <p:txBody>
            <a:bodyPr/>
            <a:lstStyle/>
            <a:p>
              <a:endParaRPr lang="en-US"/>
            </a:p>
          </p:txBody>
        </p:sp>
        <p:sp>
          <p:nvSpPr>
            <p:cNvPr id="15" name="TextBox 7">
              <a:extLst>
                <a:ext uri="{FF2B5EF4-FFF2-40B4-BE49-F238E27FC236}">
                  <a16:creationId xmlns:a16="http://schemas.microsoft.com/office/drawing/2014/main" id="{94EAF43B-87F0-E85B-A352-0ADCC05F1B04}"/>
                </a:ext>
              </a:extLst>
            </p:cNvPr>
            <p:cNvSpPr txBox="1"/>
            <p:nvPr/>
          </p:nvSpPr>
          <p:spPr>
            <a:xfrm>
              <a:off x="0" y="-38100"/>
              <a:ext cx="1259018" cy="850900"/>
            </a:xfrm>
            <a:prstGeom prst="rect">
              <a:avLst/>
            </a:prstGeom>
          </p:spPr>
          <p:txBody>
            <a:bodyPr lIns="40640" tIns="40640" rIns="40640" bIns="40640" rtlCol="0" anchor="ctr"/>
            <a:lstStyle/>
            <a:p>
              <a:pPr algn="ctr">
                <a:lnSpc>
                  <a:spcPts val="2240"/>
                </a:lnSpc>
              </a:pPr>
              <a:endParaRPr sz="1440">
                <a:latin typeface="Poppins" panose="00000500000000000000" pitchFamily="2" charset="0"/>
                <a:cs typeface="Poppins" panose="00000500000000000000" pitchFamily="2" charset="0"/>
              </a:endParaRPr>
            </a:p>
          </p:txBody>
        </p:sp>
      </p:grpSp>
      <p:pic>
        <p:nvPicPr>
          <p:cNvPr id="2" name="Image 0" descr="preencoded.png"/>
          <p:cNvPicPr>
            <a:picLocks noChangeAspect="1"/>
          </p:cNvPicPr>
          <p:nvPr/>
        </p:nvPicPr>
        <p:blipFill>
          <a:blip r:embed="rId5"/>
          <a:stretch>
            <a:fillRect/>
          </a:stretch>
        </p:blipFill>
        <p:spPr>
          <a:xfrm>
            <a:off x="0" y="671153"/>
            <a:ext cx="5486400" cy="6766560"/>
          </a:xfrm>
          <a:prstGeom prst="rect">
            <a:avLst/>
          </a:prstGeom>
        </p:spPr>
      </p:pic>
      <p:sp>
        <p:nvSpPr>
          <p:cNvPr id="3" name="Text 0"/>
          <p:cNvSpPr/>
          <p:nvPr/>
        </p:nvSpPr>
        <p:spPr>
          <a:xfrm>
            <a:off x="6280190" y="726162"/>
            <a:ext cx="7556421" cy="992267"/>
          </a:xfrm>
          <a:prstGeom prst="rect">
            <a:avLst/>
          </a:prstGeom>
          <a:noFill/>
          <a:ln/>
        </p:spPr>
        <p:txBody>
          <a:bodyPr wrap="square" lIns="0" tIns="0" rIns="0" bIns="0" rtlCol="0" anchor="t"/>
          <a:lstStyle/>
          <a:p>
            <a:pPr marL="0" indent="0" algn="l">
              <a:lnSpc>
                <a:spcPts val="3900"/>
              </a:lnSpc>
              <a:buNone/>
            </a:pPr>
            <a:r>
              <a:rPr lang="en-US" sz="4400" b="1" dirty="0">
                <a:solidFill>
                  <a:srgbClr val="030303"/>
                </a:solidFill>
                <a:latin typeface="Poppins Semi-Bold"/>
                <a:ea typeface="DM Sans Semi Bold" pitchFamily="34" charset="-122"/>
                <a:cs typeface="Poppins" panose="00000500000000000000" pitchFamily="2" charset="0"/>
              </a:rPr>
              <a:t>Physiology: How the Healthy Lung Functions</a:t>
            </a:r>
            <a:endParaRPr lang="en-US" sz="4400" b="1" dirty="0">
              <a:latin typeface="Poppins Semi-Bold"/>
              <a:cs typeface="Poppins" panose="00000500000000000000" pitchFamily="2" charset="0"/>
            </a:endParaRPr>
          </a:p>
        </p:txBody>
      </p:sp>
      <p:sp>
        <p:nvSpPr>
          <p:cNvPr id="4" name="Text 1"/>
          <p:cNvSpPr/>
          <p:nvPr/>
        </p:nvSpPr>
        <p:spPr>
          <a:xfrm>
            <a:off x="6280190" y="2016085"/>
            <a:ext cx="7556421" cy="1587698"/>
          </a:xfrm>
          <a:prstGeom prst="rect">
            <a:avLst/>
          </a:prstGeom>
          <a:noFill/>
          <a:ln/>
        </p:spPr>
        <p:txBody>
          <a:bodyPr wrap="square" lIns="0" tIns="0" rIns="0" bIns="0" rtlCol="0" anchor="t"/>
          <a:lstStyle/>
          <a:p>
            <a:pPr marL="0" indent="0" algn="l">
              <a:lnSpc>
                <a:spcPts val="2500"/>
              </a:lnSpc>
              <a:buNone/>
            </a:pPr>
            <a:r>
              <a:rPr lang="en-US" sz="1550" dirty="0">
                <a:solidFill>
                  <a:srgbClr val="464646"/>
                </a:solidFill>
                <a:latin typeface="Poppins" panose="00000500000000000000" pitchFamily="2" charset="0"/>
                <a:ea typeface="Inter Medium" pitchFamily="34" charset="-122"/>
                <a:cs typeface="Poppins" panose="00000500000000000000" pitchFamily="2" charset="0"/>
              </a:rPr>
              <a:t>Ventilation: bulk flow of air driven by diaphragm and intercostal muscle contraction, creating intrathoracic pressure changes. Diffusion: O₂ and CO₂ move down partial pressure gradients across the alveolar-capillary membrane. Perfusion: pulmonary blood flow must match ventilation (V/Q matching) to optimise gas exchange.</a:t>
            </a:r>
            <a:endParaRPr lang="en-US" sz="1550" dirty="0">
              <a:latin typeface="Poppins" panose="00000500000000000000" pitchFamily="2" charset="0"/>
              <a:cs typeface="Poppins" panose="00000500000000000000" pitchFamily="2" charset="0"/>
            </a:endParaRPr>
          </a:p>
        </p:txBody>
      </p:sp>
      <p:sp>
        <p:nvSpPr>
          <p:cNvPr id="6" name="Text 3"/>
          <p:cNvSpPr/>
          <p:nvPr/>
        </p:nvSpPr>
        <p:spPr>
          <a:xfrm>
            <a:off x="6478548" y="4025384"/>
            <a:ext cx="3282315" cy="620316"/>
          </a:xfrm>
          <a:prstGeom prst="rect">
            <a:avLst/>
          </a:prstGeom>
          <a:noFill/>
          <a:ln/>
        </p:spPr>
        <p:txBody>
          <a:bodyPr wrap="square" lIns="0" tIns="0" rIns="0" bIns="0" rtlCol="0" anchor="t"/>
          <a:lstStyle/>
          <a:p>
            <a:pPr marL="0" indent="0" algn="l">
              <a:lnSpc>
                <a:spcPts val="2400"/>
              </a:lnSpc>
              <a:buNone/>
            </a:pPr>
            <a:r>
              <a:rPr lang="en-US" sz="1950" dirty="0">
                <a:solidFill>
                  <a:schemeClr val="bg1"/>
                </a:solidFill>
                <a:latin typeface="Poppins" panose="00000500000000000000" pitchFamily="2" charset="0"/>
                <a:ea typeface="DM Sans Semi Bold" pitchFamily="34" charset="-122"/>
                <a:cs typeface="Poppins" panose="00000500000000000000" pitchFamily="2" charset="0"/>
              </a:rPr>
              <a:t>Lung Volumes &amp; Spirometry</a:t>
            </a:r>
            <a:endParaRPr lang="en-US" sz="1950" dirty="0">
              <a:solidFill>
                <a:schemeClr val="bg1"/>
              </a:solidFill>
              <a:latin typeface="Poppins" panose="00000500000000000000" pitchFamily="2" charset="0"/>
              <a:cs typeface="Poppins" panose="00000500000000000000" pitchFamily="2" charset="0"/>
            </a:endParaRPr>
          </a:p>
        </p:txBody>
      </p:sp>
      <p:sp>
        <p:nvSpPr>
          <p:cNvPr id="7" name="Text 4"/>
          <p:cNvSpPr/>
          <p:nvPr/>
        </p:nvSpPr>
        <p:spPr>
          <a:xfrm>
            <a:off x="6478548" y="4764762"/>
            <a:ext cx="3282315" cy="2540318"/>
          </a:xfrm>
          <a:prstGeom prst="rect">
            <a:avLst/>
          </a:prstGeom>
          <a:noFill/>
          <a:ln/>
        </p:spPr>
        <p:txBody>
          <a:bodyPr wrap="square" lIns="0" tIns="0" rIns="0" bIns="0" rtlCol="0" anchor="t"/>
          <a:lstStyle/>
          <a:p>
            <a:pPr marL="0" indent="0" algn="l">
              <a:lnSpc>
                <a:spcPts val="2500"/>
              </a:lnSpc>
              <a:buNone/>
            </a:pPr>
            <a:r>
              <a:rPr lang="en-US" sz="1550" dirty="0">
                <a:solidFill>
                  <a:schemeClr val="bg1"/>
                </a:solidFill>
                <a:latin typeface="Poppins" panose="00000500000000000000" pitchFamily="2" charset="0"/>
                <a:ea typeface="Inter Medium" pitchFamily="34" charset="-122"/>
                <a:cs typeface="Poppins" panose="00000500000000000000" pitchFamily="2" charset="0"/>
              </a:rPr>
              <a:t>Key measures include Tidal Volume (TV), Forced Vital Capacity (FVC), and FEV₁. The FEV₁/FVC ratio distinguishes obstructive from restrictive physiology; reduced ratio indicates obstruction (as in COPD).</a:t>
            </a:r>
            <a:endParaRPr lang="en-US" sz="1550" dirty="0">
              <a:solidFill>
                <a:schemeClr val="bg1"/>
              </a:solidFill>
              <a:latin typeface="Poppins" panose="00000500000000000000" pitchFamily="2" charset="0"/>
              <a:cs typeface="Poppins" panose="00000500000000000000" pitchFamily="2" charset="0"/>
            </a:endParaRPr>
          </a:p>
        </p:txBody>
      </p:sp>
      <p:sp>
        <p:nvSpPr>
          <p:cNvPr id="9" name="Text 6"/>
          <p:cNvSpPr/>
          <p:nvPr/>
        </p:nvSpPr>
        <p:spPr>
          <a:xfrm>
            <a:off x="10355937" y="4025384"/>
            <a:ext cx="2480905" cy="310158"/>
          </a:xfrm>
          <a:prstGeom prst="rect">
            <a:avLst/>
          </a:prstGeom>
          <a:noFill/>
          <a:ln/>
        </p:spPr>
        <p:txBody>
          <a:bodyPr wrap="none" lIns="0" tIns="0" rIns="0" bIns="0" rtlCol="0" anchor="t"/>
          <a:lstStyle/>
          <a:p>
            <a:pPr marL="0" indent="0" algn="l">
              <a:lnSpc>
                <a:spcPts val="2400"/>
              </a:lnSpc>
              <a:buNone/>
            </a:pPr>
            <a:r>
              <a:rPr lang="en-US" sz="1950" dirty="0">
                <a:solidFill>
                  <a:schemeClr val="bg1"/>
                </a:solidFill>
                <a:latin typeface="Poppins" panose="00000500000000000000" pitchFamily="2" charset="0"/>
                <a:ea typeface="DM Sans Semi Bold" pitchFamily="34" charset="-122"/>
                <a:cs typeface="Poppins" panose="00000500000000000000" pitchFamily="2" charset="0"/>
              </a:rPr>
              <a:t>Clinical Relevance</a:t>
            </a:r>
            <a:endParaRPr lang="en-US" sz="1950" dirty="0">
              <a:solidFill>
                <a:schemeClr val="bg1"/>
              </a:solidFill>
              <a:latin typeface="Poppins" panose="00000500000000000000" pitchFamily="2" charset="0"/>
              <a:cs typeface="Poppins" panose="00000500000000000000" pitchFamily="2" charset="0"/>
            </a:endParaRPr>
          </a:p>
        </p:txBody>
      </p:sp>
      <p:sp>
        <p:nvSpPr>
          <p:cNvPr id="10" name="Text 7"/>
          <p:cNvSpPr/>
          <p:nvPr/>
        </p:nvSpPr>
        <p:spPr>
          <a:xfrm>
            <a:off x="10355937" y="4454604"/>
            <a:ext cx="3282315" cy="1905238"/>
          </a:xfrm>
          <a:prstGeom prst="rect">
            <a:avLst/>
          </a:prstGeom>
          <a:noFill/>
          <a:ln/>
        </p:spPr>
        <p:txBody>
          <a:bodyPr wrap="square" lIns="0" tIns="0" rIns="0" bIns="0" rtlCol="0" anchor="t"/>
          <a:lstStyle/>
          <a:p>
            <a:pPr marL="0" indent="0" algn="l">
              <a:lnSpc>
                <a:spcPts val="2500"/>
              </a:lnSpc>
              <a:buNone/>
            </a:pPr>
            <a:r>
              <a:rPr lang="en-US" sz="1550" dirty="0">
                <a:solidFill>
                  <a:schemeClr val="bg1"/>
                </a:solidFill>
                <a:latin typeface="Poppins" panose="00000500000000000000" pitchFamily="2" charset="0"/>
                <a:ea typeface="Inter Medium" pitchFamily="34" charset="-122"/>
                <a:cs typeface="Poppins" panose="00000500000000000000" pitchFamily="2" charset="0"/>
              </a:rPr>
              <a:t>For Robert, monitoring FEV₁ trends, oxygenation (SpO₂ and ABG when indicated), and functional capacity (6-minute walk test) guides management and rehabilitation planning.</a:t>
            </a:r>
            <a:endParaRPr lang="en-US" sz="1550" dirty="0">
              <a:solidFill>
                <a:schemeClr val="bg1"/>
              </a:solidFill>
              <a:latin typeface="Poppins" panose="00000500000000000000" pitchFamily="2" charset="0"/>
              <a:cs typeface="Poppins" panose="00000500000000000000" pitchFamily="2" charset="0"/>
            </a:endParaRPr>
          </a:p>
        </p:txBody>
      </p:sp>
      <p:grpSp>
        <p:nvGrpSpPr>
          <p:cNvPr id="22" name="Group 15">
            <a:extLst>
              <a:ext uri="{FF2B5EF4-FFF2-40B4-BE49-F238E27FC236}">
                <a16:creationId xmlns:a16="http://schemas.microsoft.com/office/drawing/2014/main" id="{92174E3C-42C7-C8C4-7C4D-92E92EEFCE35}"/>
              </a:ext>
            </a:extLst>
          </p:cNvPr>
          <p:cNvGrpSpPr/>
          <p:nvPr/>
        </p:nvGrpSpPr>
        <p:grpSpPr>
          <a:xfrm rot="-5400000">
            <a:off x="3749040" y="200225"/>
            <a:ext cx="304800" cy="304800"/>
            <a:chOff x="0" y="0"/>
            <a:chExt cx="100346" cy="100346"/>
          </a:xfrm>
        </p:grpSpPr>
        <p:sp>
          <p:nvSpPr>
            <p:cNvPr id="23" name="Freeform 16">
              <a:extLst>
                <a:ext uri="{FF2B5EF4-FFF2-40B4-BE49-F238E27FC236}">
                  <a16:creationId xmlns:a16="http://schemas.microsoft.com/office/drawing/2014/main" id="{09C3CA83-35FD-E160-D76A-11223A2EEB37}"/>
                </a:ext>
              </a:extLst>
            </p:cNvPr>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D59586"/>
            </a:solidFill>
            <a:ln cap="sq">
              <a:noFill/>
              <a:prstDash val="solid"/>
              <a:miter/>
            </a:ln>
          </p:spPr>
          <p:txBody>
            <a:bodyPr/>
            <a:lstStyle/>
            <a:p>
              <a:endParaRPr lang="en-US"/>
            </a:p>
          </p:txBody>
        </p:sp>
        <p:sp>
          <p:nvSpPr>
            <p:cNvPr id="24" name="TextBox 17">
              <a:extLst>
                <a:ext uri="{FF2B5EF4-FFF2-40B4-BE49-F238E27FC236}">
                  <a16:creationId xmlns:a16="http://schemas.microsoft.com/office/drawing/2014/main" id="{70CB5187-6047-97FE-6997-FA184F665DC7}"/>
                </a:ext>
              </a:extLst>
            </p:cNvPr>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grpSp>
        <p:nvGrpSpPr>
          <p:cNvPr id="25" name="Group 18">
            <a:extLst>
              <a:ext uri="{FF2B5EF4-FFF2-40B4-BE49-F238E27FC236}">
                <a16:creationId xmlns:a16="http://schemas.microsoft.com/office/drawing/2014/main" id="{CEF6B0DA-ADC0-2804-AA5B-6DFABDA3AE7A}"/>
              </a:ext>
            </a:extLst>
          </p:cNvPr>
          <p:cNvGrpSpPr/>
          <p:nvPr/>
        </p:nvGrpSpPr>
        <p:grpSpPr>
          <a:xfrm rot="-5400000">
            <a:off x="4145280" y="200225"/>
            <a:ext cx="304800" cy="304800"/>
            <a:chOff x="0" y="0"/>
            <a:chExt cx="100346" cy="100346"/>
          </a:xfrm>
        </p:grpSpPr>
        <p:sp>
          <p:nvSpPr>
            <p:cNvPr id="26" name="Freeform 19">
              <a:extLst>
                <a:ext uri="{FF2B5EF4-FFF2-40B4-BE49-F238E27FC236}">
                  <a16:creationId xmlns:a16="http://schemas.microsoft.com/office/drawing/2014/main" id="{D42CE7D8-EAE5-A505-A70A-BC02F5039C27}"/>
                </a:ext>
              </a:extLst>
            </p:cNvPr>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DDAA9E"/>
            </a:solidFill>
            <a:ln cap="sq">
              <a:noFill/>
              <a:prstDash val="solid"/>
              <a:miter/>
            </a:ln>
          </p:spPr>
          <p:txBody>
            <a:bodyPr/>
            <a:lstStyle/>
            <a:p>
              <a:endParaRPr lang="en-US"/>
            </a:p>
          </p:txBody>
        </p:sp>
        <p:sp>
          <p:nvSpPr>
            <p:cNvPr id="27" name="TextBox 20">
              <a:extLst>
                <a:ext uri="{FF2B5EF4-FFF2-40B4-BE49-F238E27FC236}">
                  <a16:creationId xmlns:a16="http://schemas.microsoft.com/office/drawing/2014/main" id="{2D2D34D5-A27A-43B4-EFF5-E77D2197445B}"/>
                </a:ext>
              </a:extLst>
            </p:cNvPr>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grpSp>
        <p:nvGrpSpPr>
          <p:cNvPr id="28" name="Group 21">
            <a:extLst>
              <a:ext uri="{FF2B5EF4-FFF2-40B4-BE49-F238E27FC236}">
                <a16:creationId xmlns:a16="http://schemas.microsoft.com/office/drawing/2014/main" id="{52539000-60C1-68B9-BC97-229268C17C0A}"/>
              </a:ext>
            </a:extLst>
          </p:cNvPr>
          <p:cNvGrpSpPr/>
          <p:nvPr/>
        </p:nvGrpSpPr>
        <p:grpSpPr>
          <a:xfrm rot="-5400000">
            <a:off x="4541520" y="200225"/>
            <a:ext cx="304800" cy="304800"/>
            <a:chOff x="0" y="0"/>
            <a:chExt cx="100346" cy="100346"/>
          </a:xfrm>
        </p:grpSpPr>
        <p:sp>
          <p:nvSpPr>
            <p:cNvPr id="29" name="Freeform 22">
              <a:extLst>
                <a:ext uri="{FF2B5EF4-FFF2-40B4-BE49-F238E27FC236}">
                  <a16:creationId xmlns:a16="http://schemas.microsoft.com/office/drawing/2014/main" id="{78A66C27-2771-C118-CDB2-81008AEF6BD1}"/>
                </a:ext>
              </a:extLst>
            </p:cNvPr>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EED5CF"/>
            </a:solidFill>
            <a:ln cap="sq">
              <a:noFill/>
              <a:prstDash val="solid"/>
              <a:miter/>
            </a:ln>
          </p:spPr>
          <p:txBody>
            <a:bodyPr/>
            <a:lstStyle/>
            <a:p>
              <a:endParaRPr lang="en-US"/>
            </a:p>
          </p:txBody>
        </p:sp>
        <p:sp>
          <p:nvSpPr>
            <p:cNvPr id="30" name="TextBox 23">
              <a:extLst>
                <a:ext uri="{FF2B5EF4-FFF2-40B4-BE49-F238E27FC236}">
                  <a16:creationId xmlns:a16="http://schemas.microsoft.com/office/drawing/2014/main" id="{7A69EEE8-8AC1-7129-EE4F-6E9A47EB5917}"/>
                </a:ext>
              </a:extLst>
            </p:cNvPr>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grpSp>
        <p:nvGrpSpPr>
          <p:cNvPr id="31" name="Group 24">
            <a:extLst>
              <a:ext uri="{FF2B5EF4-FFF2-40B4-BE49-F238E27FC236}">
                <a16:creationId xmlns:a16="http://schemas.microsoft.com/office/drawing/2014/main" id="{753C07CE-4E26-85E8-678A-37DA5306E884}"/>
              </a:ext>
            </a:extLst>
          </p:cNvPr>
          <p:cNvGrpSpPr/>
          <p:nvPr/>
        </p:nvGrpSpPr>
        <p:grpSpPr>
          <a:xfrm rot="-5400000">
            <a:off x="4937760" y="200225"/>
            <a:ext cx="304800" cy="304800"/>
            <a:chOff x="0" y="0"/>
            <a:chExt cx="100346" cy="100346"/>
          </a:xfrm>
        </p:grpSpPr>
        <p:sp>
          <p:nvSpPr>
            <p:cNvPr id="32" name="Freeform 25">
              <a:extLst>
                <a:ext uri="{FF2B5EF4-FFF2-40B4-BE49-F238E27FC236}">
                  <a16:creationId xmlns:a16="http://schemas.microsoft.com/office/drawing/2014/main" id="{6ACEAA4E-8CE8-E3A6-79BB-0F4EB11F4CD9}"/>
                </a:ext>
              </a:extLst>
            </p:cNvPr>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F7EAE7"/>
            </a:solidFill>
            <a:ln cap="sq">
              <a:noFill/>
              <a:prstDash val="solid"/>
              <a:miter/>
            </a:ln>
          </p:spPr>
          <p:txBody>
            <a:bodyPr/>
            <a:lstStyle/>
            <a:p>
              <a:endParaRPr lang="en-US"/>
            </a:p>
          </p:txBody>
        </p:sp>
        <p:sp>
          <p:nvSpPr>
            <p:cNvPr id="33" name="TextBox 26">
              <a:extLst>
                <a:ext uri="{FF2B5EF4-FFF2-40B4-BE49-F238E27FC236}">
                  <a16:creationId xmlns:a16="http://schemas.microsoft.com/office/drawing/2014/main" id="{AC3132EF-EB2B-296B-228B-9FBC674EB8F7}"/>
                </a:ext>
              </a:extLst>
            </p:cNvPr>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pic>
        <p:nvPicPr>
          <p:cNvPr id="44" name="Audio 43">
            <a:hlinkClick r:id="" action="ppaction://media"/>
            <a:extLst>
              <a:ext uri="{FF2B5EF4-FFF2-40B4-BE49-F238E27FC236}">
                <a16:creationId xmlns:a16="http://schemas.microsoft.com/office/drawing/2014/main" id="{1F23B104-01AD-5963-AFEF-C9836746384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290" t="-203290" r="-203290" b="-203290"/>
          <a:stretch>
            <a:fillRect/>
          </a:stretch>
        </p:blipFill>
        <p:spPr>
          <a:xfrm>
            <a:off x="12062765" y="5661965"/>
            <a:ext cx="2468880" cy="246888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2540"/>
    </mc:Choice>
    <mc:Fallback xmlns="">
      <p:transition spd="slow" advTm="525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2956560" y="853440"/>
            <a:ext cx="11948160" cy="3992880"/>
            <a:chOff x="0" y="0"/>
            <a:chExt cx="3251200" cy="1439960"/>
          </a:xfrm>
        </p:grpSpPr>
        <p:sp>
          <p:nvSpPr>
            <p:cNvPr id="5" name="Freeform 5"/>
            <p:cNvSpPr/>
            <p:nvPr/>
          </p:nvSpPr>
          <p:spPr>
            <a:xfrm>
              <a:off x="0" y="0"/>
              <a:ext cx="3251200" cy="1439960"/>
            </a:xfrm>
            <a:custGeom>
              <a:avLst/>
              <a:gdLst/>
              <a:ahLst/>
              <a:cxnLst/>
              <a:rect l="l" t="t" r="r" b="b"/>
              <a:pathLst>
                <a:path w="3251200" h="1439960">
                  <a:moveTo>
                    <a:pt x="0" y="0"/>
                  </a:moveTo>
                  <a:lnTo>
                    <a:pt x="3251200" y="0"/>
                  </a:lnTo>
                  <a:lnTo>
                    <a:pt x="3251200" y="1439960"/>
                  </a:lnTo>
                  <a:lnTo>
                    <a:pt x="0" y="1439960"/>
                  </a:lnTo>
                  <a:close/>
                </a:path>
              </a:pathLst>
            </a:custGeom>
            <a:solidFill>
              <a:srgbClr val="144152">
                <a:alpha val="80000"/>
              </a:srgbClr>
            </a:solidFill>
          </p:spPr>
          <p:txBody>
            <a:bodyPr/>
            <a:lstStyle/>
            <a:p>
              <a:endParaRPr lang="en-US"/>
            </a:p>
          </p:txBody>
        </p:sp>
        <p:sp>
          <p:nvSpPr>
            <p:cNvPr id="6" name="TextBox 6"/>
            <p:cNvSpPr txBox="1"/>
            <p:nvPr/>
          </p:nvSpPr>
          <p:spPr>
            <a:xfrm>
              <a:off x="0" y="-38100"/>
              <a:ext cx="3251200" cy="1478060"/>
            </a:xfrm>
            <a:prstGeom prst="rect">
              <a:avLst/>
            </a:prstGeom>
          </p:spPr>
          <p:txBody>
            <a:bodyPr lIns="40640" tIns="40640" rIns="40640" bIns="40640" rtlCol="0" anchor="ctr"/>
            <a:lstStyle/>
            <a:p>
              <a:pPr algn="ctr">
                <a:lnSpc>
                  <a:spcPts val="2127"/>
                </a:lnSpc>
              </a:pPr>
              <a:endParaRPr sz="1440"/>
            </a:p>
          </p:txBody>
        </p:sp>
      </p:grpSp>
      <p:grpSp>
        <p:nvGrpSpPr>
          <p:cNvPr id="7" name="Group 7"/>
          <p:cNvGrpSpPr/>
          <p:nvPr/>
        </p:nvGrpSpPr>
        <p:grpSpPr>
          <a:xfrm>
            <a:off x="4312920" y="4389120"/>
            <a:ext cx="1676400" cy="1676400"/>
            <a:chOff x="0" y="0"/>
            <a:chExt cx="551901" cy="551901"/>
          </a:xfrm>
        </p:grpSpPr>
        <p:sp>
          <p:nvSpPr>
            <p:cNvPr id="8" name="Freeform 8"/>
            <p:cNvSpPr/>
            <p:nvPr/>
          </p:nvSpPr>
          <p:spPr>
            <a:xfrm>
              <a:off x="0" y="0"/>
              <a:ext cx="551901" cy="551901"/>
            </a:xfrm>
            <a:custGeom>
              <a:avLst/>
              <a:gdLst/>
              <a:ahLst/>
              <a:cxnLst/>
              <a:rect l="l" t="t" r="r" b="b"/>
              <a:pathLst>
                <a:path w="551901" h="551901">
                  <a:moveTo>
                    <a:pt x="275951" y="0"/>
                  </a:moveTo>
                  <a:cubicBezTo>
                    <a:pt x="123547" y="0"/>
                    <a:pt x="0" y="123547"/>
                    <a:pt x="0" y="275951"/>
                  </a:cubicBezTo>
                  <a:cubicBezTo>
                    <a:pt x="0" y="428354"/>
                    <a:pt x="123547" y="551901"/>
                    <a:pt x="275951" y="551901"/>
                  </a:cubicBezTo>
                  <a:cubicBezTo>
                    <a:pt x="428354" y="551901"/>
                    <a:pt x="551901" y="428354"/>
                    <a:pt x="551901" y="275951"/>
                  </a:cubicBezTo>
                  <a:cubicBezTo>
                    <a:pt x="551901" y="123547"/>
                    <a:pt x="428354" y="0"/>
                    <a:pt x="275951" y="0"/>
                  </a:cubicBezTo>
                  <a:close/>
                </a:path>
              </a:pathLst>
            </a:custGeom>
            <a:ln w="323850" cap="sq">
              <a:solidFill>
                <a:srgbClr val="D59586"/>
              </a:solidFill>
              <a:prstDash val="solid"/>
              <a:miter/>
            </a:ln>
          </p:spPr>
          <p:txBody>
            <a:bodyPr/>
            <a:lstStyle/>
            <a:p>
              <a:endParaRPr lang="en-US"/>
            </a:p>
          </p:txBody>
        </p:sp>
        <p:sp>
          <p:nvSpPr>
            <p:cNvPr id="9" name="TextBox 9"/>
            <p:cNvSpPr txBox="1"/>
            <p:nvPr/>
          </p:nvSpPr>
          <p:spPr>
            <a:xfrm>
              <a:off x="51741" y="13641"/>
              <a:ext cx="448420" cy="486520"/>
            </a:xfrm>
            <a:prstGeom prst="rect">
              <a:avLst/>
            </a:prstGeom>
          </p:spPr>
          <p:txBody>
            <a:bodyPr lIns="40640" tIns="40640" rIns="40640" bIns="40640" rtlCol="0" anchor="ctr"/>
            <a:lstStyle/>
            <a:p>
              <a:pPr algn="ctr">
                <a:lnSpc>
                  <a:spcPts val="2127"/>
                </a:lnSpc>
              </a:pPr>
              <a:endParaRPr sz="1440"/>
            </a:p>
          </p:txBody>
        </p:sp>
      </p:grpSp>
      <p:grpSp>
        <p:nvGrpSpPr>
          <p:cNvPr id="10" name="Group 10"/>
          <p:cNvGrpSpPr/>
          <p:nvPr/>
        </p:nvGrpSpPr>
        <p:grpSpPr>
          <a:xfrm>
            <a:off x="4770120" y="4846320"/>
            <a:ext cx="762000" cy="762000"/>
            <a:chOff x="0" y="0"/>
            <a:chExt cx="250864" cy="250864"/>
          </a:xfrm>
        </p:grpSpPr>
        <p:sp>
          <p:nvSpPr>
            <p:cNvPr id="11" name="Freeform 11"/>
            <p:cNvSpPr/>
            <p:nvPr/>
          </p:nvSpPr>
          <p:spPr>
            <a:xfrm>
              <a:off x="0" y="0"/>
              <a:ext cx="250864" cy="250864"/>
            </a:xfrm>
            <a:custGeom>
              <a:avLst/>
              <a:gdLst/>
              <a:ahLst/>
              <a:cxnLst/>
              <a:rect l="l" t="t" r="r" b="b"/>
              <a:pathLst>
                <a:path w="250864" h="250864">
                  <a:moveTo>
                    <a:pt x="125432" y="0"/>
                  </a:moveTo>
                  <a:cubicBezTo>
                    <a:pt x="56158" y="0"/>
                    <a:pt x="0" y="56158"/>
                    <a:pt x="0" y="125432"/>
                  </a:cubicBezTo>
                  <a:cubicBezTo>
                    <a:pt x="0" y="194706"/>
                    <a:pt x="56158" y="250864"/>
                    <a:pt x="125432" y="250864"/>
                  </a:cubicBezTo>
                  <a:cubicBezTo>
                    <a:pt x="194706" y="250864"/>
                    <a:pt x="250864" y="194706"/>
                    <a:pt x="250864" y="125432"/>
                  </a:cubicBezTo>
                  <a:cubicBezTo>
                    <a:pt x="250864" y="56158"/>
                    <a:pt x="194706" y="0"/>
                    <a:pt x="125432" y="0"/>
                  </a:cubicBezTo>
                  <a:close/>
                </a:path>
              </a:pathLst>
            </a:custGeom>
            <a:solidFill>
              <a:srgbClr val="D59586"/>
            </a:solidFill>
            <a:ln cap="sq">
              <a:noFill/>
              <a:prstDash val="solid"/>
              <a:miter/>
            </a:ln>
          </p:spPr>
          <p:txBody>
            <a:bodyPr/>
            <a:lstStyle/>
            <a:p>
              <a:endParaRPr lang="en-US"/>
            </a:p>
          </p:txBody>
        </p:sp>
        <p:sp>
          <p:nvSpPr>
            <p:cNvPr id="12" name="TextBox 12"/>
            <p:cNvSpPr txBox="1"/>
            <p:nvPr/>
          </p:nvSpPr>
          <p:spPr>
            <a:xfrm>
              <a:off x="23519" y="-14581"/>
              <a:ext cx="203827" cy="241927"/>
            </a:xfrm>
            <a:prstGeom prst="rect">
              <a:avLst/>
            </a:prstGeom>
          </p:spPr>
          <p:txBody>
            <a:bodyPr lIns="40640" tIns="40640" rIns="40640" bIns="40640" rtlCol="0" anchor="ctr"/>
            <a:lstStyle/>
            <a:p>
              <a:pPr algn="ctr">
                <a:lnSpc>
                  <a:spcPts val="2127"/>
                </a:lnSpc>
              </a:pPr>
              <a:endParaRPr sz="1440"/>
            </a:p>
          </p:txBody>
        </p:sp>
      </p:grpSp>
      <p:grpSp>
        <p:nvGrpSpPr>
          <p:cNvPr id="19" name="Group 19"/>
          <p:cNvGrpSpPr/>
          <p:nvPr/>
        </p:nvGrpSpPr>
        <p:grpSpPr>
          <a:xfrm rot="-5400000">
            <a:off x="701040" y="1234440"/>
            <a:ext cx="304800" cy="304800"/>
            <a:chOff x="0" y="0"/>
            <a:chExt cx="100346" cy="100346"/>
          </a:xfrm>
        </p:grpSpPr>
        <p:sp>
          <p:nvSpPr>
            <p:cNvPr id="20" name="Freeform 20"/>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D59586"/>
            </a:solidFill>
            <a:ln cap="sq">
              <a:noFill/>
              <a:prstDash val="solid"/>
              <a:miter/>
            </a:ln>
          </p:spPr>
          <p:txBody>
            <a:bodyPr/>
            <a:lstStyle/>
            <a:p>
              <a:endParaRPr lang="en-US"/>
            </a:p>
          </p:txBody>
        </p:sp>
        <p:sp>
          <p:nvSpPr>
            <p:cNvPr id="21" name="TextBox 21"/>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grpSp>
        <p:nvGrpSpPr>
          <p:cNvPr id="22" name="Group 22"/>
          <p:cNvGrpSpPr/>
          <p:nvPr/>
        </p:nvGrpSpPr>
        <p:grpSpPr>
          <a:xfrm rot="-5400000">
            <a:off x="1097280" y="1234440"/>
            <a:ext cx="304800" cy="304800"/>
            <a:chOff x="0" y="0"/>
            <a:chExt cx="100346" cy="100346"/>
          </a:xfrm>
        </p:grpSpPr>
        <p:sp>
          <p:nvSpPr>
            <p:cNvPr id="23" name="Freeform 23"/>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DDAA9E"/>
            </a:solidFill>
            <a:ln cap="sq">
              <a:noFill/>
              <a:prstDash val="solid"/>
              <a:miter/>
            </a:ln>
          </p:spPr>
          <p:txBody>
            <a:bodyPr/>
            <a:lstStyle/>
            <a:p>
              <a:endParaRPr lang="en-US"/>
            </a:p>
          </p:txBody>
        </p:sp>
        <p:sp>
          <p:nvSpPr>
            <p:cNvPr id="24" name="TextBox 24"/>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grpSp>
        <p:nvGrpSpPr>
          <p:cNvPr id="25" name="Group 25"/>
          <p:cNvGrpSpPr/>
          <p:nvPr/>
        </p:nvGrpSpPr>
        <p:grpSpPr>
          <a:xfrm rot="-5400000">
            <a:off x="1493520" y="1234440"/>
            <a:ext cx="304800" cy="304800"/>
            <a:chOff x="0" y="0"/>
            <a:chExt cx="100346" cy="100346"/>
          </a:xfrm>
        </p:grpSpPr>
        <p:sp>
          <p:nvSpPr>
            <p:cNvPr id="26" name="Freeform 26"/>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EED5CF"/>
            </a:solidFill>
            <a:ln cap="sq">
              <a:noFill/>
              <a:prstDash val="solid"/>
              <a:miter/>
            </a:ln>
          </p:spPr>
          <p:txBody>
            <a:bodyPr/>
            <a:lstStyle/>
            <a:p>
              <a:endParaRPr lang="en-US"/>
            </a:p>
          </p:txBody>
        </p:sp>
        <p:sp>
          <p:nvSpPr>
            <p:cNvPr id="27" name="TextBox 27"/>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grpSp>
        <p:nvGrpSpPr>
          <p:cNvPr id="28" name="Group 28"/>
          <p:cNvGrpSpPr/>
          <p:nvPr/>
        </p:nvGrpSpPr>
        <p:grpSpPr>
          <a:xfrm rot="-5400000">
            <a:off x="1889760" y="1234440"/>
            <a:ext cx="304800" cy="304800"/>
            <a:chOff x="0" y="0"/>
            <a:chExt cx="100346" cy="100346"/>
          </a:xfrm>
        </p:grpSpPr>
        <p:sp>
          <p:nvSpPr>
            <p:cNvPr id="29" name="Freeform 29"/>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F7EAE7"/>
            </a:solidFill>
            <a:ln cap="sq">
              <a:noFill/>
              <a:prstDash val="solid"/>
              <a:miter/>
            </a:ln>
          </p:spPr>
          <p:txBody>
            <a:bodyPr/>
            <a:lstStyle/>
            <a:p>
              <a:endParaRPr lang="en-US"/>
            </a:p>
          </p:txBody>
        </p:sp>
        <p:sp>
          <p:nvSpPr>
            <p:cNvPr id="30" name="TextBox 30"/>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sp>
        <p:nvSpPr>
          <p:cNvPr id="31" name="AutoShape 31"/>
          <p:cNvSpPr/>
          <p:nvPr/>
        </p:nvSpPr>
        <p:spPr>
          <a:xfrm>
            <a:off x="2956560" y="426720"/>
            <a:ext cx="9875520" cy="0"/>
          </a:xfrm>
          <a:prstGeom prst="line">
            <a:avLst/>
          </a:prstGeom>
          <a:ln w="76200" cap="flat">
            <a:solidFill>
              <a:srgbClr val="D59586"/>
            </a:solidFill>
            <a:prstDash val="solid"/>
            <a:headEnd type="none" w="sm" len="sm"/>
            <a:tailEnd type="none" w="sm" len="sm"/>
          </a:ln>
        </p:spPr>
        <p:txBody>
          <a:bodyPr/>
          <a:lstStyle/>
          <a:p>
            <a:endParaRPr lang="en-US"/>
          </a:p>
        </p:txBody>
      </p:sp>
      <p:sp>
        <p:nvSpPr>
          <p:cNvPr id="37" name="AutoShape 37">
            <a:extLst>
              <a:ext uri="{C183D7F6-B498-43B3-948B-1728B52AA6E4}">
                <adec:decorative xmlns:adec="http://schemas.microsoft.com/office/drawing/2017/decorative" val="1"/>
              </a:ext>
            </a:extLst>
          </p:cNvPr>
          <p:cNvSpPr/>
          <p:nvPr/>
        </p:nvSpPr>
        <p:spPr>
          <a:xfrm>
            <a:off x="6217920" y="1171638"/>
            <a:ext cx="944880" cy="0"/>
          </a:xfrm>
          <a:prstGeom prst="line">
            <a:avLst/>
          </a:prstGeom>
          <a:ln w="133350" cap="flat">
            <a:solidFill>
              <a:srgbClr val="51B3A2"/>
            </a:solidFill>
            <a:prstDash val="solid"/>
            <a:headEnd type="none" w="sm" len="sm"/>
            <a:tailEnd type="none" w="sm" len="sm"/>
          </a:ln>
        </p:spPr>
        <p:txBody>
          <a:bodyPr/>
          <a:lstStyle/>
          <a:p>
            <a:endParaRPr lang="en-US"/>
          </a:p>
        </p:txBody>
      </p:sp>
      <p:sp>
        <p:nvSpPr>
          <p:cNvPr id="38" name="TextBox 38"/>
          <p:cNvSpPr txBox="1"/>
          <p:nvPr/>
        </p:nvSpPr>
        <p:spPr>
          <a:xfrm>
            <a:off x="6217919" y="1386839"/>
            <a:ext cx="7700739" cy="1408399"/>
          </a:xfrm>
          <a:prstGeom prst="rect">
            <a:avLst/>
          </a:prstGeom>
        </p:spPr>
        <p:txBody>
          <a:bodyPr wrap="square" lIns="0" tIns="0" rIns="0" bIns="0" rtlCol="0" anchor="t">
            <a:spAutoFit/>
          </a:bodyPr>
          <a:lstStyle/>
          <a:p>
            <a:pPr>
              <a:lnSpc>
                <a:spcPts val="5555"/>
              </a:lnSpc>
            </a:pPr>
            <a:r>
              <a:rPr lang="en-US" sz="4480" b="1" dirty="0">
                <a:solidFill>
                  <a:srgbClr val="FFFFFF"/>
                </a:solidFill>
                <a:latin typeface="Poppins Semi-Bold"/>
                <a:ea typeface="Poppins Semi-Bold"/>
                <a:cs typeface="Poppins Semi-Bold"/>
                <a:sym typeface="Poppins Semi-Bold"/>
              </a:rPr>
              <a:t>Pathophysiology of COPD: From Exposure to Structural Change</a:t>
            </a:r>
          </a:p>
        </p:txBody>
      </p:sp>
      <p:sp>
        <p:nvSpPr>
          <p:cNvPr id="39" name="TextBox 39"/>
          <p:cNvSpPr txBox="1"/>
          <p:nvPr/>
        </p:nvSpPr>
        <p:spPr>
          <a:xfrm>
            <a:off x="6217918" y="2910967"/>
            <a:ext cx="7700739" cy="1336648"/>
          </a:xfrm>
          <a:prstGeom prst="rect">
            <a:avLst/>
          </a:prstGeom>
        </p:spPr>
        <p:txBody>
          <a:bodyPr wrap="square" lIns="0" tIns="0" rIns="0" bIns="0" rtlCol="0" anchor="t">
            <a:spAutoFit/>
          </a:bodyPr>
          <a:lstStyle/>
          <a:p>
            <a:pPr algn="just">
              <a:lnSpc>
                <a:spcPts val="2098"/>
              </a:lnSpc>
            </a:pPr>
            <a:r>
              <a:rPr lang="en-US" sz="1600" dirty="0">
                <a:solidFill>
                  <a:srgbClr val="FFFFFF"/>
                </a:solidFill>
                <a:latin typeface="Poppins"/>
                <a:ea typeface="Poppins"/>
                <a:cs typeface="Poppins"/>
                <a:sym typeface="Poppins"/>
              </a:rPr>
              <a:t>COPD develops in susceptible individuals after prolonged exposure to inhaled noxious agents. Common triggers include tobacco smoke (predominant in high-income countries), biomass fuel, and occupational dusts. Genetic predisposition (e.g., </a:t>
            </a:r>
            <a:r>
              <a:rPr lang="el-GR" sz="1600" dirty="0">
                <a:solidFill>
                  <a:srgbClr val="FFFFFF"/>
                </a:solidFill>
                <a:latin typeface="Poppins"/>
                <a:ea typeface="Poppins"/>
                <a:cs typeface="Poppins"/>
                <a:sym typeface="Poppins"/>
              </a:rPr>
              <a:t>α1‑</a:t>
            </a:r>
            <a:r>
              <a:rPr lang="en-US" sz="1600" dirty="0">
                <a:solidFill>
                  <a:srgbClr val="FFFFFF"/>
                </a:solidFill>
                <a:latin typeface="Poppins"/>
                <a:ea typeface="Poppins"/>
                <a:cs typeface="Poppins"/>
                <a:sym typeface="Poppins"/>
              </a:rPr>
              <a:t>antitrypsin deficiency) increases vulnerability.</a:t>
            </a:r>
          </a:p>
        </p:txBody>
      </p:sp>
      <p:sp>
        <p:nvSpPr>
          <p:cNvPr id="40" name="TextBox 40"/>
          <p:cNvSpPr txBox="1"/>
          <p:nvPr/>
        </p:nvSpPr>
        <p:spPr>
          <a:xfrm>
            <a:off x="6360796" y="5368624"/>
            <a:ext cx="6715124" cy="1532214"/>
          </a:xfrm>
          <a:prstGeom prst="rect">
            <a:avLst/>
          </a:prstGeom>
        </p:spPr>
        <p:txBody>
          <a:bodyPr wrap="square" lIns="0" tIns="0" rIns="0" bIns="0" rtlCol="0" anchor="t">
            <a:spAutoFit/>
          </a:bodyPr>
          <a:lstStyle/>
          <a:p>
            <a:pPr marL="274320" indent="-274320">
              <a:lnSpc>
                <a:spcPts val="2000"/>
              </a:lnSpc>
              <a:buSzPct val="200000"/>
              <a:buChar char="•"/>
            </a:pPr>
            <a:r>
              <a:rPr lang="en-US" sz="1600" dirty="0">
                <a:solidFill>
                  <a:srgbClr val="464646"/>
                </a:solidFill>
                <a:latin typeface="Poppins" panose="00000500000000000000" pitchFamily="2" charset="0"/>
                <a:ea typeface="Inter Medium" pitchFamily="34" charset="-122"/>
                <a:cs typeface="Poppins" panose="00000500000000000000" pitchFamily="2" charset="0"/>
              </a:rPr>
              <a:t>Chronic inflammation in airways, parenchyma, and pulmonary vasculature drives progressive damage.</a:t>
            </a:r>
            <a:endParaRPr lang="en-US" sz="1600" dirty="0">
              <a:latin typeface="Poppins" panose="00000500000000000000" pitchFamily="2" charset="0"/>
              <a:cs typeface="Poppins" panose="00000500000000000000" pitchFamily="2" charset="0"/>
            </a:endParaRPr>
          </a:p>
          <a:p>
            <a:pPr marL="274320" indent="-274320">
              <a:lnSpc>
                <a:spcPts val="2000"/>
              </a:lnSpc>
              <a:buSzPct val="200000"/>
              <a:buChar char="•"/>
            </a:pPr>
            <a:r>
              <a:rPr lang="en-US" sz="1600" dirty="0">
                <a:solidFill>
                  <a:srgbClr val="464646"/>
                </a:solidFill>
                <a:latin typeface="Poppins" panose="00000500000000000000" pitchFamily="2" charset="0"/>
                <a:ea typeface="Inter Medium" pitchFamily="34" charset="-122"/>
                <a:cs typeface="Poppins" panose="00000500000000000000" pitchFamily="2" charset="0"/>
              </a:rPr>
              <a:t>Structural </a:t>
            </a:r>
            <a:r>
              <a:rPr lang="en-US" sz="1600" dirty="0" err="1">
                <a:solidFill>
                  <a:srgbClr val="464646"/>
                </a:solidFill>
                <a:latin typeface="Poppins" panose="00000500000000000000" pitchFamily="2" charset="0"/>
                <a:ea typeface="Inter Medium" pitchFamily="34" charset="-122"/>
                <a:cs typeface="Poppins" panose="00000500000000000000" pitchFamily="2" charset="0"/>
              </a:rPr>
              <a:t>remodelling</a:t>
            </a:r>
            <a:r>
              <a:rPr lang="en-US" sz="1600" dirty="0">
                <a:solidFill>
                  <a:srgbClr val="464646"/>
                </a:solidFill>
                <a:latin typeface="Poppins" panose="00000500000000000000" pitchFamily="2" charset="0"/>
                <a:ea typeface="Inter Medium" pitchFamily="34" charset="-122"/>
                <a:cs typeface="Poppins" panose="00000500000000000000" pitchFamily="2" charset="0"/>
              </a:rPr>
              <a:t>: airway wall thickening, fibrosis, mucus gland hyperplasia, and alveolar destruction (emphysema).</a:t>
            </a:r>
            <a:endParaRPr lang="en-US" sz="1600" dirty="0">
              <a:latin typeface="Poppins" panose="00000500000000000000" pitchFamily="2" charset="0"/>
              <a:cs typeface="Poppins" panose="00000500000000000000" pitchFamily="2" charset="0"/>
            </a:endParaRPr>
          </a:p>
          <a:p>
            <a:pPr marL="274320" indent="-274320">
              <a:lnSpc>
                <a:spcPts val="2000"/>
              </a:lnSpc>
              <a:buSzPct val="200000"/>
              <a:buChar char="•"/>
            </a:pPr>
            <a:r>
              <a:rPr lang="en-US" sz="1600" dirty="0">
                <a:solidFill>
                  <a:srgbClr val="464646"/>
                </a:solidFill>
                <a:latin typeface="Poppins" panose="00000500000000000000" pitchFamily="2" charset="0"/>
                <a:ea typeface="Inter Medium" pitchFamily="34" charset="-122"/>
                <a:cs typeface="Poppins" panose="00000500000000000000" pitchFamily="2" charset="0"/>
              </a:rPr>
              <a:t>These changes produce fixed airflow limitation and increased susceptibility to exacerbations and infections.</a:t>
            </a:r>
            <a:endParaRPr lang="en-US" sz="1600" dirty="0">
              <a:latin typeface="Poppins" panose="00000500000000000000" pitchFamily="2" charset="0"/>
              <a:cs typeface="Poppins" panose="00000500000000000000" pitchFamily="2" charset="0"/>
            </a:endParaRPr>
          </a:p>
        </p:txBody>
      </p:sp>
      <p:pic>
        <p:nvPicPr>
          <p:cNvPr id="2" name="Image 0" descr="preencoded.png">
            <a:extLst>
              <a:ext uri="{FF2B5EF4-FFF2-40B4-BE49-F238E27FC236}">
                <a16:creationId xmlns:a16="http://schemas.microsoft.com/office/drawing/2014/main" id="{08AAD573-BB19-F9E3-F200-668CF1A8B7B4}"/>
              </a:ext>
            </a:extLst>
          </p:cNvPr>
          <p:cNvPicPr>
            <a:picLocks noChangeAspect="1"/>
          </p:cNvPicPr>
          <p:nvPr/>
        </p:nvPicPr>
        <p:blipFill>
          <a:blip r:embed="rId5"/>
          <a:stretch>
            <a:fillRect/>
          </a:stretch>
        </p:blipFill>
        <p:spPr>
          <a:xfrm>
            <a:off x="613885" y="1661169"/>
            <a:ext cx="4389120" cy="6583680"/>
          </a:xfrm>
          <a:prstGeom prst="rect">
            <a:avLst/>
          </a:prstGeom>
        </p:spPr>
      </p:pic>
      <p:pic>
        <p:nvPicPr>
          <p:cNvPr id="18" name="Audio 17">
            <a:hlinkClick r:id="" action="ppaction://media"/>
            <a:extLst>
              <a:ext uri="{FF2B5EF4-FFF2-40B4-BE49-F238E27FC236}">
                <a16:creationId xmlns:a16="http://schemas.microsoft.com/office/drawing/2014/main" id="{43537F58-6DD1-8C09-0737-08603D27CE3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290" t="-203290" r="-203290" b="-203290"/>
          <a:stretch>
            <a:fillRect/>
          </a:stretch>
        </p:blipFill>
        <p:spPr>
          <a:xfrm>
            <a:off x="12062765" y="5661965"/>
            <a:ext cx="2468880" cy="246888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4327"/>
    </mc:Choice>
    <mc:Fallback xmlns="">
      <p:transition spd="slow" advTm="543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38" name="Shape 2">
            <a:extLst>
              <a:ext uri="{FF2B5EF4-FFF2-40B4-BE49-F238E27FC236}">
                <a16:creationId xmlns:a16="http://schemas.microsoft.com/office/drawing/2014/main" id="{5A0E50DB-3FA3-E860-A367-1EB2BF9A4A7F}"/>
              </a:ext>
            </a:extLst>
          </p:cNvPr>
          <p:cNvSpPr/>
          <p:nvPr/>
        </p:nvSpPr>
        <p:spPr>
          <a:xfrm>
            <a:off x="685471" y="6423993"/>
            <a:ext cx="8404219" cy="1167553"/>
          </a:xfrm>
          <a:prstGeom prst="roundRect">
            <a:avLst>
              <a:gd name="adj" fmla="val 2565"/>
            </a:avLst>
          </a:prstGeom>
          <a:solidFill>
            <a:srgbClr val="BEF3E2"/>
          </a:solidFill>
          <a:ln/>
        </p:spPr>
        <p:txBody>
          <a:bodyPr/>
          <a:lstStyle/>
          <a:p>
            <a:endParaRPr lang="en-US"/>
          </a:p>
        </p:txBody>
      </p:sp>
      <p:grpSp>
        <p:nvGrpSpPr>
          <p:cNvPr id="32" name="Group 7">
            <a:extLst>
              <a:ext uri="{FF2B5EF4-FFF2-40B4-BE49-F238E27FC236}">
                <a16:creationId xmlns:a16="http://schemas.microsoft.com/office/drawing/2014/main" id="{8014C420-ADA7-3AA9-A874-9F27DBC9CF55}"/>
              </a:ext>
            </a:extLst>
          </p:cNvPr>
          <p:cNvGrpSpPr/>
          <p:nvPr/>
        </p:nvGrpSpPr>
        <p:grpSpPr>
          <a:xfrm>
            <a:off x="9134811" y="3180294"/>
            <a:ext cx="2095500" cy="2095500"/>
            <a:chOff x="0" y="0"/>
            <a:chExt cx="551901" cy="551901"/>
          </a:xfrm>
        </p:grpSpPr>
        <p:sp>
          <p:nvSpPr>
            <p:cNvPr id="33" name="Freeform 8">
              <a:extLst>
                <a:ext uri="{FF2B5EF4-FFF2-40B4-BE49-F238E27FC236}">
                  <a16:creationId xmlns:a16="http://schemas.microsoft.com/office/drawing/2014/main" id="{026EB87C-BD36-179E-5E52-963F80200B7E}"/>
                </a:ext>
              </a:extLst>
            </p:cNvPr>
            <p:cNvSpPr/>
            <p:nvPr/>
          </p:nvSpPr>
          <p:spPr>
            <a:xfrm>
              <a:off x="0" y="0"/>
              <a:ext cx="551901" cy="551901"/>
            </a:xfrm>
            <a:custGeom>
              <a:avLst/>
              <a:gdLst/>
              <a:ahLst/>
              <a:cxnLst/>
              <a:rect l="l" t="t" r="r" b="b"/>
              <a:pathLst>
                <a:path w="551901" h="551901">
                  <a:moveTo>
                    <a:pt x="275951" y="0"/>
                  </a:moveTo>
                  <a:cubicBezTo>
                    <a:pt x="123547" y="0"/>
                    <a:pt x="0" y="123547"/>
                    <a:pt x="0" y="275951"/>
                  </a:cubicBezTo>
                  <a:cubicBezTo>
                    <a:pt x="0" y="428354"/>
                    <a:pt x="123547" y="551901"/>
                    <a:pt x="275951" y="551901"/>
                  </a:cubicBezTo>
                  <a:cubicBezTo>
                    <a:pt x="428354" y="551901"/>
                    <a:pt x="551901" y="428354"/>
                    <a:pt x="551901" y="275951"/>
                  </a:cubicBezTo>
                  <a:cubicBezTo>
                    <a:pt x="551901" y="123547"/>
                    <a:pt x="428354" y="0"/>
                    <a:pt x="275951" y="0"/>
                  </a:cubicBezTo>
                  <a:close/>
                </a:path>
              </a:pathLst>
            </a:custGeom>
            <a:ln w="323850" cap="sq">
              <a:solidFill>
                <a:srgbClr val="D59586"/>
              </a:solidFill>
              <a:prstDash val="solid"/>
              <a:miter/>
            </a:ln>
          </p:spPr>
          <p:txBody>
            <a:bodyPr/>
            <a:lstStyle/>
            <a:p>
              <a:endParaRPr lang="en-US"/>
            </a:p>
          </p:txBody>
        </p:sp>
        <p:sp>
          <p:nvSpPr>
            <p:cNvPr id="34" name="TextBox 9">
              <a:extLst>
                <a:ext uri="{FF2B5EF4-FFF2-40B4-BE49-F238E27FC236}">
                  <a16:creationId xmlns:a16="http://schemas.microsoft.com/office/drawing/2014/main" id="{33AA4B49-65E8-2A0D-130D-65035D9CA88E}"/>
                </a:ext>
              </a:extLst>
            </p:cNvPr>
            <p:cNvSpPr txBox="1"/>
            <p:nvPr/>
          </p:nvSpPr>
          <p:spPr>
            <a:xfrm>
              <a:off x="51741" y="13641"/>
              <a:ext cx="448420" cy="486520"/>
            </a:xfrm>
            <a:prstGeom prst="rect">
              <a:avLst/>
            </a:prstGeom>
          </p:spPr>
          <p:txBody>
            <a:bodyPr lIns="50800" tIns="50800" rIns="50800" bIns="50800" rtlCol="0" anchor="ctr"/>
            <a:lstStyle/>
            <a:p>
              <a:pPr algn="ctr">
                <a:lnSpc>
                  <a:spcPts val="2659"/>
                </a:lnSpc>
              </a:pPr>
              <a:endParaRPr>
                <a:latin typeface="Poppins" panose="00000500000000000000" pitchFamily="2" charset="0"/>
                <a:cs typeface="Poppins" panose="00000500000000000000" pitchFamily="2" charset="0"/>
              </a:endParaRPr>
            </a:p>
          </p:txBody>
        </p:sp>
      </p:grpSp>
      <p:grpSp>
        <p:nvGrpSpPr>
          <p:cNvPr id="35" name="Group 10">
            <a:extLst>
              <a:ext uri="{FF2B5EF4-FFF2-40B4-BE49-F238E27FC236}">
                <a16:creationId xmlns:a16="http://schemas.microsoft.com/office/drawing/2014/main" id="{BEA4C63B-5D6D-8DA3-4072-31BC9B944C3C}"/>
              </a:ext>
            </a:extLst>
          </p:cNvPr>
          <p:cNvGrpSpPr/>
          <p:nvPr/>
        </p:nvGrpSpPr>
        <p:grpSpPr>
          <a:xfrm>
            <a:off x="9774036" y="3765550"/>
            <a:ext cx="952500" cy="952500"/>
            <a:chOff x="0" y="0"/>
            <a:chExt cx="250864" cy="250864"/>
          </a:xfrm>
        </p:grpSpPr>
        <p:sp>
          <p:nvSpPr>
            <p:cNvPr id="36" name="Freeform 11">
              <a:extLst>
                <a:ext uri="{FF2B5EF4-FFF2-40B4-BE49-F238E27FC236}">
                  <a16:creationId xmlns:a16="http://schemas.microsoft.com/office/drawing/2014/main" id="{86B6F7D7-F923-BD22-6FED-A13ADA8B8ADB}"/>
                </a:ext>
              </a:extLst>
            </p:cNvPr>
            <p:cNvSpPr/>
            <p:nvPr/>
          </p:nvSpPr>
          <p:spPr>
            <a:xfrm>
              <a:off x="0" y="0"/>
              <a:ext cx="250864" cy="250864"/>
            </a:xfrm>
            <a:custGeom>
              <a:avLst/>
              <a:gdLst/>
              <a:ahLst/>
              <a:cxnLst/>
              <a:rect l="l" t="t" r="r" b="b"/>
              <a:pathLst>
                <a:path w="250864" h="250864">
                  <a:moveTo>
                    <a:pt x="125432" y="0"/>
                  </a:moveTo>
                  <a:cubicBezTo>
                    <a:pt x="56158" y="0"/>
                    <a:pt x="0" y="56158"/>
                    <a:pt x="0" y="125432"/>
                  </a:cubicBezTo>
                  <a:cubicBezTo>
                    <a:pt x="0" y="194706"/>
                    <a:pt x="56158" y="250864"/>
                    <a:pt x="125432" y="250864"/>
                  </a:cubicBezTo>
                  <a:cubicBezTo>
                    <a:pt x="194706" y="250864"/>
                    <a:pt x="250864" y="194706"/>
                    <a:pt x="250864" y="125432"/>
                  </a:cubicBezTo>
                  <a:cubicBezTo>
                    <a:pt x="250864" y="56158"/>
                    <a:pt x="194706" y="0"/>
                    <a:pt x="125432" y="0"/>
                  </a:cubicBezTo>
                  <a:close/>
                </a:path>
              </a:pathLst>
            </a:custGeom>
            <a:solidFill>
              <a:srgbClr val="D59586"/>
            </a:solidFill>
            <a:ln cap="sq">
              <a:noFill/>
              <a:prstDash val="solid"/>
              <a:miter/>
            </a:ln>
          </p:spPr>
          <p:txBody>
            <a:bodyPr/>
            <a:lstStyle/>
            <a:p>
              <a:endParaRPr lang="en-US"/>
            </a:p>
          </p:txBody>
        </p:sp>
        <p:sp>
          <p:nvSpPr>
            <p:cNvPr id="37" name="TextBox 12">
              <a:extLst>
                <a:ext uri="{FF2B5EF4-FFF2-40B4-BE49-F238E27FC236}">
                  <a16:creationId xmlns:a16="http://schemas.microsoft.com/office/drawing/2014/main" id="{67FA55E9-D916-FD69-9197-1BA3FCF38B6F}"/>
                </a:ext>
              </a:extLst>
            </p:cNvPr>
            <p:cNvSpPr txBox="1"/>
            <p:nvPr/>
          </p:nvSpPr>
          <p:spPr>
            <a:xfrm>
              <a:off x="23519" y="-14581"/>
              <a:ext cx="203827" cy="241927"/>
            </a:xfrm>
            <a:prstGeom prst="rect">
              <a:avLst/>
            </a:prstGeom>
          </p:spPr>
          <p:txBody>
            <a:bodyPr lIns="50800" tIns="50800" rIns="50800" bIns="50800" rtlCol="0" anchor="ctr"/>
            <a:lstStyle/>
            <a:p>
              <a:pPr algn="ctr">
                <a:lnSpc>
                  <a:spcPts val="2659"/>
                </a:lnSpc>
              </a:pPr>
              <a:endParaRPr>
                <a:latin typeface="Poppins" panose="00000500000000000000" pitchFamily="2" charset="0"/>
                <a:cs typeface="Poppins" panose="00000500000000000000" pitchFamily="2" charset="0"/>
              </a:endParaRPr>
            </a:p>
          </p:txBody>
        </p:sp>
      </p:grpSp>
      <p:sp>
        <p:nvSpPr>
          <p:cNvPr id="29" name="Freeform 3">
            <a:extLst>
              <a:ext uri="{FF2B5EF4-FFF2-40B4-BE49-F238E27FC236}">
                <a16:creationId xmlns:a16="http://schemas.microsoft.com/office/drawing/2014/main" id="{F7280428-6E75-A3B1-344C-DDDD8933271F}"/>
              </a:ext>
            </a:extLst>
          </p:cNvPr>
          <p:cNvSpPr/>
          <p:nvPr/>
        </p:nvSpPr>
        <p:spPr>
          <a:xfrm>
            <a:off x="9331264" y="0"/>
            <a:ext cx="5337235" cy="1754223"/>
          </a:xfrm>
          <a:custGeom>
            <a:avLst/>
            <a:gdLst/>
            <a:ahLst/>
            <a:cxnLst/>
            <a:rect l="l" t="t" r="r" b="b"/>
            <a:pathLst>
              <a:path w="3276286" h="1214183">
                <a:moveTo>
                  <a:pt x="0" y="0"/>
                </a:moveTo>
                <a:lnTo>
                  <a:pt x="3276286" y="0"/>
                </a:lnTo>
                <a:lnTo>
                  <a:pt x="3276286" y="1214183"/>
                </a:lnTo>
                <a:lnTo>
                  <a:pt x="0" y="1214183"/>
                </a:lnTo>
                <a:close/>
              </a:path>
            </a:pathLst>
          </a:custGeom>
          <a:solidFill>
            <a:srgbClr val="144152"/>
          </a:solidFill>
        </p:spPr>
        <p:txBody>
          <a:bodyPr/>
          <a:lstStyle/>
          <a:p>
            <a:endParaRPr lang="en-US"/>
          </a:p>
        </p:txBody>
      </p:sp>
      <p:sp>
        <p:nvSpPr>
          <p:cNvPr id="3" name="Text 0"/>
          <p:cNvSpPr/>
          <p:nvPr/>
        </p:nvSpPr>
        <p:spPr>
          <a:xfrm>
            <a:off x="823153" y="877014"/>
            <a:ext cx="8404219" cy="992267"/>
          </a:xfrm>
          <a:prstGeom prst="rect">
            <a:avLst/>
          </a:prstGeom>
          <a:noFill/>
          <a:ln/>
        </p:spPr>
        <p:txBody>
          <a:bodyPr wrap="square" lIns="0" tIns="0" rIns="0" bIns="0" rtlCol="0" anchor="t"/>
          <a:lstStyle/>
          <a:p>
            <a:pPr marL="0" indent="0" algn="l">
              <a:lnSpc>
                <a:spcPts val="3900"/>
              </a:lnSpc>
              <a:buNone/>
            </a:pPr>
            <a:r>
              <a:rPr lang="en-US" sz="4400" b="1" dirty="0">
                <a:solidFill>
                  <a:srgbClr val="030303"/>
                </a:solidFill>
                <a:latin typeface="Poppins Semi-Bold"/>
                <a:ea typeface="DM Sans Semi Bold" pitchFamily="34" charset="-122"/>
                <a:cs typeface="Poppins" panose="00000500000000000000" pitchFamily="2" charset="0"/>
              </a:rPr>
              <a:t>How COPD Produces Airflow Obstruction — Clinical Mechanisms</a:t>
            </a:r>
            <a:endParaRPr lang="en-US" sz="4400" b="1" dirty="0">
              <a:latin typeface="Poppins Semi-Bold"/>
              <a:cs typeface="Poppins" panose="00000500000000000000" pitchFamily="2" charset="0"/>
            </a:endParaRPr>
          </a:p>
        </p:txBody>
      </p:sp>
      <p:sp>
        <p:nvSpPr>
          <p:cNvPr id="5" name="Shape 1"/>
          <p:cNvSpPr/>
          <p:nvPr/>
        </p:nvSpPr>
        <p:spPr>
          <a:xfrm>
            <a:off x="793790" y="2397085"/>
            <a:ext cx="3679031" cy="22860"/>
          </a:xfrm>
          <a:prstGeom prst="rect">
            <a:avLst/>
          </a:prstGeom>
          <a:solidFill>
            <a:srgbClr val="1C9770"/>
          </a:solidFill>
          <a:ln/>
        </p:spPr>
        <p:txBody>
          <a:bodyPr/>
          <a:lstStyle/>
          <a:p>
            <a:endParaRPr lang="en-US"/>
          </a:p>
        </p:txBody>
      </p:sp>
      <p:sp>
        <p:nvSpPr>
          <p:cNvPr id="6" name="Text 2"/>
          <p:cNvSpPr/>
          <p:nvPr/>
        </p:nvSpPr>
        <p:spPr>
          <a:xfrm>
            <a:off x="793790" y="2541984"/>
            <a:ext cx="2480905" cy="310158"/>
          </a:xfrm>
          <a:prstGeom prst="rect">
            <a:avLst/>
          </a:prstGeom>
          <a:noFill/>
          <a:ln/>
        </p:spPr>
        <p:txBody>
          <a:bodyPr wrap="none" lIns="0" tIns="0" rIns="0" bIns="0" rtlCol="0" anchor="t"/>
          <a:lstStyle/>
          <a:p>
            <a:pPr marL="0" indent="0" algn="l">
              <a:lnSpc>
                <a:spcPts val="2400"/>
              </a:lnSpc>
              <a:buNone/>
            </a:pPr>
            <a:r>
              <a:rPr lang="en-US" sz="1950" b="1" dirty="0">
                <a:solidFill>
                  <a:srgbClr val="D59586"/>
                </a:solidFill>
                <a:latin typeface="Poppins" panose="00000500000000000000" pitchFamily="2" charset="0"/>
                <a:ea typeface="DM Sans Semi Bold" pitchFamily="34" charset="-122"/>
                <a:cs typeface="Poppins" panose="00000500000000000000" pitchFamily="2" charset="0"/>
              </a:rPr>
              <a:t>1. Airway Narrowing</a:t>
            </a:r>
            <a:endParaRPr lang="en-US" sz="1950" b="1" dirty="0">
              <a:solidFill>
                <a:srgbClr val="D59586"/>
              </a:solidFill>
              <a:latin typeface="Poppins" panose="00000500000000000000" pitchFamily="2" charset="0"/>
              <a:cs typeface="Poppins" panose="00000500000000000000" pitchFamily="2" charset="0"/>
            </a:endParaRPr>
          </a:p>
        </p:txBody>
      </p:sp>
      <p:sp>
        <p:nvSpPr>
          <p:cNvPr id="7" name="Text 3"/>
          <p:cNvSpPr/>
          <p:nvPr/>
        </p:nvSpPr>
        <p:spPr>
          <a:xfrm>
            <a:off x="793790" y="2971205"/>
            <a:ext cx="3679031" cy="1270159"/>
          </a:xfrm>
          <a:prstGeom prst="rect">
            <a:avLst/>
          </a:prstGeom>
          <a:noFill/>
          <a:ln/>
        </p:spPr>
        <p:txBody>
          <a:bodyPr wrap="square" lIns="0" tIns="0" rIns="0" bIns="0" rtlCol="0" anchor="t"/>
          <a:lstStyle/>
          <a:p>
            <a:pPr>
              <a:lnSpc>
                <a:spcPts val="2500"/>
              </a:lnSpc>
            </a:pPr>
            <a:r>
              <a:rPr lang="en-US" sz="1550" dirty="0">
                <a:solidFill>
                  <a:srgbClr val="464646"/>
                </a:solidFill>
                <a:latin typeface="Poppins" panose="00000500000000000000" pitchFamily="2" charset="0"/>
                <a:ea typeface="Inter Medium" pitchFamily="34" charset="-122"/>
                <a:cs typeface="Poppins" panose="00000500000000000000" pitchFamily="2" charset="0"/>
              </a:rPr>
              <a:t>Inflammation, fibrosis and mucus plugging predominantly affect small airways (&lt;2 mm), increasing resistance to expiratory </a:t>
            </a:r>
            <a:r>
              <a:rPr lang="en-US" sz="1550" dirty="0">
                <a:solidFill>
                  <a:srgbClr val="464646"/>
                </a:solidFill>
                <a:latin typeface="Poppins" panose="00000500000000000000" pitchFamily="2" charset="0"/>
                <a:ea typeface="Inter Medium" panose="020B0604020202020204" charset="0"/>
                <a:cs typeface="Poppins" panose="00000500000000000000" pitchFamily="2" charset="0"/>
              </a:rPr>
              <a:t>flow.</a:t>
            </a:r>
            <a:r>
              <a:rPr lang="en-US" sz="1600" dirty="0">
                <a:latin typeface="Poppins" panose="00000500000000000000" pitchFamily="2" charset="0"/>
                <a:ea typeface="Inter Medium" panose="020B0604020202020204" charset="0"/>
                <a:cs typeface="Poppins" panose="00000500000000000000" pitchFamily="2" charset="0"/>
              </a:rPr>
              <a:t>  </a:t>
            </a:r>
            <a:r>
              <a:rPr lang="en-US" sz="1550" dirty="0">
                <a:latin typeface="Poppins" panose="00000500000000000000" pitchFamily="2" charset="0"/>
                <a:ea typeface="Inter Medium" panose="020B0604020202020204" charset="0"/>
                <a:cs typeface="Poppins" panose="00000500000000000000" pitchFamily="2" charset="0"/>
              </a:rPr>
              <a:t>(</a:t>
            </a:r>
            <a:r>
              <a:rPr lang="en-US" sz="1550" dirty="0" err="1">
                <a:latin typeface="Poppins" panose="00000500000000000000" pitchFamily="2" charset="0"/>
                <a:ea typeface="Inter Medium" panose="020B0604020202020204" charset="0"/>
                <a:cs typeface="Poppins" panose="00000500000000000000" pitchFamily="2" charset="0"/>
              </a:rPr>
              <a:t>Tonelli</a:t>
            </a:r>
            <a:r>
              <a:rPr lang="en-US" sz="1550" dirty="0">
                <a:latin typeface="Poppins" panose="00000500000000000000" pitchFamily="2" charset="0"/>
                <a:ea typeface="Inter Medium" panose="020B0604020202020204" charset="0"/>
                <a:cs typeface="Poppins" panose="00000500000000000000" pitchFamily="2" charset="0"/>
              </a:rPr>
              <a:t> et al., 2026).</a:t>
            </a:r>
          </a:p>
        </p:txBody>
      </p:sp>
      <p:sp>
        <p:nvSpPr>
          <p:cNvPr id="9" name="Shape 4"/>
          <p:cNvSpPr/>
          <p:nvPr/>
        </p:nvSpPr>
        <p:spPr>
          <a:xfrm>
            <a:off x="4671179" y="2397085"/>
            <a:ext cx="3679031" cy="22860"/>
          </a:xfrm>
          <a:prstGeom prst="rect">
            <a:avLst/>
          </a:prstGeom>
          <a:solidFill>
            <a:srgbClr val="1C9770"/>
          </a:solidFill>
          <a:ln/>
        </p:spPr>
        <p:txBody>
          <a:bodyPr/>
          <a:lstStyle/>
          <a:p>
            <a:endParaRPr lang="en-US"/>
          </a:p>
        </p:txBody>
      </p:sp>
      <p:sp>
        <p:nvSpPr>
          <p:cNvPr id="10" name="Text 5"/>
          <p:cNvSpPr/>
          <p:nvPr/>
        </p:nvSpPr>
        <p:spPr>
          <a:xfrm>
            <a:off x="4671179" y="2541984"/>
            <a:ext cx="2735104" cy="310158"/>
          </a:xfrm>
          <a:prstGeom prst="rect">
            <a:avLst/>
          </a:prstGeom>
          <a:noFill/>
          <a:ln/>
        </p:spPr>
        <p:txBody>
          <a:bodyPr wrap="none" lIns="0" tIns="0" rIns="0" bIns="0" rtlCol="0" anchor="t"/>
          <a:lstStyle/>
          <a:p>
            <a:pPr marL="0" indent="0" algn="l">
              <a:lnSpc>
                <a:spcPts val="2400"/>
              </a:lnSpc>
              <a:buNone/>
            </a:pPr>
            <a:r>
              <a:rPr lang="en-US" sz="1950" b="1" dirty="0">
                <a:solidFill>
                  <a:srgbClr val="D59586"/>
                </a:solidFill>
                <a:latin typeface="Poppins" panose="00000500000000000000" pitchFamily="2" charset="0"/>
                <a:ea typeface="DM Sans Semi Bold" pitchFamily="34" charset="-122"/>
                <a:cs typeface="Poppins" panose="00000500000000000000" pitchFamily="2" charset="0"/>
              </a:rPr>
              <a:t>2. Loss of Elastic Recoil</a:t>
            </a:r>
            <a:endParaRPr lang="en-US" sz="1950" b="1" dirty="0">
              <a:solidFill>
                <a:srgbClr val="D59586"/>
              </a:solidFill>
              <a:latin typeface="Poppins" panose="00000500000000000000" pitchFamily="2" charset="0"/>
              <a:cs typeface="Poppins" panose="00000500000000000000" pitchFamily="2" charset="0"/>
            </a:endParaRPr>
          </a:p>
        </p:txBody>
      </p:sp>
      <p:sp>
        <p:nvSpPr>
          <p:cNvPr id="11" name="Text 6"/>
          <p:cNvSpPr/>
          <p:nvPr/>
        </p:nvSpPr>
        <p:spPr>
          <a:xfrm>
            <a:off x="4671179" y="2971205"/>
            <a:ext cx="3679031" cy="1270159"/>
          </a:xfrm>
          <a:prstGeom prst="rect">
            <a:avLst/>
          </a:prstGeom>
          <a:noFill/>
          <a:ln/>
        </p:spPr>
        <p:txBody>
          <a:bodyPr wrap="square" lIns="0" tIns="0" rIns="0" bIns="0" rtlCol="0" anchor="t"/>
          <a:lstStyle/>
          <a:p>
            <a:pPr marL="0" indent="0" algn="l">
              <a:lnSpc>
                <a:spcPts val="2500"/>
              </a:lnSpc>
              <a:buNone/>
            </a:pPr>
            <a:r>
              <a:rPr lang="en-US" sz="1550" dirty="0">
                <a:solidFill>
                  <a:srgbClr val="464646"/>
                </a:solidFill>
                <a:latin typeface="Poppins" panose="00000500000000000000" pitchFamily="2" charset="0"/>
                <a:ea typeface="Inter Medium" pitchFamily="34" charset="-122"/>
                <a:cs typeface="Poppins" panose="00000500000000000000" pitchFamily="2" charset="0"/>
              </a:rPr>
              <a:t>Destruction of alveolar walls (emphysema) reduces recoil pressure needed for passive expiration, causing air trapping.</a:t>
            </a:r>
            <a:endParaRPr lang="en-US" sz="1550" dirty="0">
              <a:latin typeface="Poppins" panose="00000500000000000000" pitchFamily="2" charset="0"/>
              <a:cs typeface="Poppins" panose="00000500000000000000" pitchFamily="2" charset="0"/>
            </a:endParaRPr>
          </a:p>
        </p:txBody>
      </p:sp>
      <p:sp>
        <p:nvSpPr>
          <p:cNvPr id="13" name="Shape 7"/>
          <p:cNvSpPr/>
          <p:nvPr/>
        </p:nvSpPr>
        <p:spPr>
          <a:xfrm>
            <a:off x="793790" y="4902875"/>
            <a:ext cx="7556421" cy="22860"/>
          </a:xfrm>
          <a:prstGeom prst="rect">
            <a:avLst/>
          </a:prstGeom>
          <a:solidFill>
            <a:srgbClr val="1C9770"/>
          </a:solidFill>
          <a:ln/>
        </p:spPr>
        <p:txBody>
          <a:bodyPr/>
          <a:lstStyle/>
          <a:p>
            <a:endParaRPr lang="en-US"/>
          </a:p>
        </p:txBody>
      </p:sp>
      <p:sp>
        <p:nvSpPr>
          <p:cNvPr id="14" name="Text 8"/>
          <p:cNvSpPr/>
          <p:nvPr/>
        </p:nvSpPr>
        <p:spPr>
          <a:xfrm>
            <a:off x="793790" y="5047774"/>
            <a:ext cx="3168134" cy="310158"/>
          </a:xfrm>
          <a:prstGeom prst="rect">
            <a:avLst/>
          </a:prstGeom>
          <a:noFill/>
          <a:ln/>
        </p:spPr>
        <p:txBody>
          <a:bodyPr wrap="none" lIns="0" tIns="0" rIns="0" bIns="0" rtlCol="0" anchor="t"/>
          <a:lstStyle/>
          <a:p>
            <a:pPr marL="0" indent="0" algn="l">
              <a:lnSpc>
                <a:spcPts val="2400"/>
              </a:lnSpc>
              <a:buNone/>
            </a:pPr>
            <a:r>
              <a:rPr lang="en-US" sz="1950" b="1" dirty="0">
                <a:solidFill>
                  <a:srgbClr val="D59586"/>
                </a:solidFill>
                <a:latin typeface="Poppins" panose="00000500000000000000" pitchFamily="2" charset="0"/>
                <a:ea typeface="DM Sans Semi Bold" pitchFamily="34" charset="-122"/>
                <a:cs typeface="Poppins" panose="00000500000000000000" pitchFamily="2" charset="0"/>
              </a:rPr>
              <a:t>3. Loss of Alveolar Support</a:t>
            </a:r>
            <a:endParaRPr lang="en-US" sz="1950" b="1" dirty="0">
              <a:solidFill>
                <a:srgbClr val="D59586"/>
              </a:solidFill>
              <a:latin typeface="Poppins" panose="00000500000000000000" pitchFamily="2" charset="0"/>
              <a:cs typeface="Poppins" panose="00000500000000000000" pitchFamily="2" charset="0"/>
            </a:endParaRPr>
          </a:p>
        </p:txBody>
      </p:sp>
      <p:sp>
        <p:nvSpPr>
          <p:cNvPr id="15" name="Text 9"/>
          <p:cNvSpPr/>
          <p:nvPr/>
        </p:nvSpPr>
        <p:spPr>
          <a:xfrm>
            <a:off x="793790" y="5476994"/>
            <a:ext cx="7556421" cy="635079"/>
          </a:xfrm>
          <a:prstGeom prst="rect">
            <a:avLst/>
          </a:prstGeom>
          <a:noFill/>
          <a:ln/>
        </p:spPr>
        <p:txBody>
          <a:bodyPr wrap="square" lIns="0" tIns="0" rIns="0" bIns="0" rtlCol="0" anchor="t"/>
          <a:lstStyle/>
          <a:p>
            <a:pPr marL="0" indent="0" algn="l">
              <a:lnSpc>
                <a:spcPts val="2500"/>
              </a:lnSpc>
              <a:buNone/>
            </a:pPr>
            <a:r>
              <a:rPr lang="en-US" sz="1550" dirty="0">
                <a:solidFill>
                  <a:srgbClr val="464646"/>
                </a:solidFill>
                <a:latin typeface="Poppins" panose="00000500000000000000" pitchFamily="2" charset="0"/>
                <a:ea typeface="Inter Medium" pitchFamily="34" charset="-122"/>
                <a:cs typeface="Poppins" panose="00000500000000000000" pitchFamily="2" charset="0"/>
              </a:rPr>
              <a:t>Destruction of alveolar attachments permits small airway collapse during expiration, further limiting airflow and producing dynamic hyperinflation.</a:t>
            </a:r>
            <a:endParaRPr lang="en-US" sz="1550" dirty="0">
              <a:latin typeface="Poppins" panose="00000500000000000000" pitchFamily="2" charset="0"/>
              <a:cs typeface="Poppins" panose="00000500000000000000" pitchFamily="2" charset="0"/>
            </a:endParaRPr>
          </a:p>
        </p:txBody>
      </p:sp>
      <p:sp>
        <p:nvSpPr>
          <p:cNvPr id="16" name="Text 10"/>
          <p:cNvSpPr/>
          <p:nvPr/>
        </p:nvSpPr>
        <p:spPr>
          <a:xfrm>
            <a:off x="793790" y="6484144"/>
            <a:ext cx="7556421" cy="952619"/>
          </a:xfrm>
          <a:prstGeom prst="rect">
            <a:avLst/>
          </a:prstGeom>
          <a:noFill/>
          <a:ln/>
        </p:spPr>
        <p:txBody>
          <a:bodyPr wrap="square" lIns="0" tIns="0" rIns="0" bIns="0" rtlCol="0" anchor="t"/>
          <a:lstStyle/>
          <a:p>
            <a:pPr marL="0" indent="0" algn="l">
              <a:lnSpc>
                <a:spcPts val="2500"/>
              </a:lnSpc>
              <a:buNone/>
            </a:pPr>
            <a:r>
              <a:rPr lang="en-US" sz="1550" dirty="0">
                <a:solidFill>
                  <a:srgbClr val="464646"/>
                </a:solidFill>
                <a:latin typeface="Poppins" panose="00000500000000000000" pitchFamily="2" charset="0"/>
                <a:ea typeface="Inter Medium" pitchFamily="34" charset="-122"/>
                <a:cs typeface="Poppins" panose="00000500000000000000" pitchFamily="2" charset="0"/>
              </a:rPr>
              <a:t>Clinical consequences include exertional dyspnoea from increased work of breathing, chronic productive cough due to mucus hypersecretion, and V/Q mismatch causing hypoxaemia.</a:t>
            </a:r>
            <a:endParaRPr lang="en-US" sz="1550" dirty="0">
              <a:latin typeface="Poppins" panose="00000500000000000000" pitchFamily="2" charset="0"/>
              <a:cs typeface="Poppins" panose="00000500000000000000" pitchFamily="2" charset="0"/>
            </a:endParaRPr>
          </a:p>
        </p:txBody>
      </p:sp>
      <p:grpSp>
        <p:nvGrpSpPr>
          <p:cNvPr id="17" name="Group 22">
            <a:extLst>
              <a:ext uri="{FF2B5EF4-FFF2-40B4-BE49-F238E27FC236}">
                <a16:creationId xmlns:a16="http://schemas.microsoft.com/office/drawing/2014/main" id="{D4D133CF-557E-1CCE-9D63-9770120DC72C}"/>
              </a:ext>
            </a:extLst>
          </p:cNvPr>
          <p:cNvGrpSpPr/>
          <p:nvPr/>
        </p:nvGrpSpPr>
        <p:grpSpPr>
          <a:xfrm rot="-5400000">
            <a:off x="12077700" y="7246263"/>
            <a:ext cx="381000" cy="381000"/>
            <a:chOff x="0" y="0"/>
            <a:chExt cx="100346" cy="100346"/>
          </a:xfrm>
        </p:grpSpPr>
        <p:sp>
          <p:nvSpPr>
            <p:cNvPr id="18" name="Freeform 23">
              <a:extLst>
                <a:ext uri="{FF2B5EF4-FFF2-40B4-BE49-F238E27FC236}">
                  <a16:creationId xmlns:a16="http://schemas.microsoft.com/office/drawing/2014/main" id="{9C7799E3-B68C-BF38-D142-001D75588C24}"/>
                </a:ext>
              </a:extLst>
            </p:cNvPr>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D59586"/>
            </a:solidFill>
            <a:ln cap="sq">
              <a:noFill/>
              <a:prstDash val="solid"/>
              <a:miter/>
            </a:ln>
          </p:spPr>
          <p:txBody>
            <a:bodyPr/>
            <a:lstStyle/>
            <a:p>
              <a:endParaRPr lang="en-US"/>
            </a:p>
          </p:txBody>
        </p:sp>
        <p:sp>
          <p:nvSpPr>
            <p:cNvPr id="19" name="TextBox 24">
              <a:extLst>
                <a:ext uri="{FF2B5EF4-FFF2-40B4-BE49-F238E27FC236}">
                  <a16:creationId xmlns:a16="http://schemas.microsoft.com/office/drawing/2014/main" id="{B318FD1B-A18D-DB71-83B8-387186AD20C6}"/>
                </a:ext>
              </a:extLst>
            </p:cNvPr>
            <p:cNvSpPr txBox="1"/>
            <p:nvPr/>
          </p:nvSpPr>
          <p:spPr>
            <a:xfrm>
              <a:off x="9407" y="-28693"/>
              <a:ext cx="81531" cy="119631"/>
            </a:xfrm>
            <a:prstGeom prst="rect">
              <a:avLst/>
            </a:prstGeom>
          </p:spPr>
          <p:txBody>
            <a:bodyPr lIns="50800" tIns="50800" rIns="50800" bIns="50800" rtlCol="0" anchor="ctr"/>
            <a:lstStyle/>
            <a:p>
              <a:pPr algn="ctr">
                <a:lnSpc>
                  <a:spcPts val="2659"/>
                </a:lnSpc>
              </a:pPr>
              <a:endParaRPr>
                <a:latin typeface="Poppins" panose="00000500000000000000" pitchFamily="2" charset="0"/>
                <a:cs typeface="Poppins" panose="00000500000000000000" pitchFamily="2" charset="0"/>
              </a:endParaRPr>
            </a:p>
          </p:txBody>
        </p:sp>
      </p:grpSp>
      <p:grpSp>
        <p:nvGrpSpPr>
          <p:cNvPr id="20" name="Group 25">
            <a:extLst>
              <a:ext uri="{FF2B5EF4-FFF2-40B4-BE49-F238E27FC236}">
                <a16:creationId xmlns:a16="http://schemas.microsoft.com/office/drawing/2014/main" id="{BC0C8E95-F400-2B65-1994-D8F93F42BB4C}"/>
              </a:ext>
            </a:extLst>
          </p:cNvPr>
          <p:cNvGrpSpPr/>
          <p:nvPr/>
        </p:nvGrpSpPr>
        <p:grpSpPr>
          <a:xfrm rot="-5400000">
            <a:off x="12573000" y="7246263"/>
            <a:ext cx="381000" cy="381000"/>
            <a:chOff x="0" y="0"/>
            <a:chExt cx="100346" cy="100346"/>
          </a:xfrm>
        </p:grpSpPr>
        <p:sp>
          <p:nvSpPr>
            <p:cNvPr id="21" name="Freeform 26">
              <a:extLst>
                <a:ext uri="{FF2B5EF4-FFF2-40B4-BE49-F238E27FC236}">
                  <a16:creationId xmlns:a16="http://schemas.microsoft.com/office/drawing/2014/main" id="{4B2D17C3-8CD9-6132-CC55-7198BD2531D9}"/>
                </a:ext>
              </a:extLst>
            </p:cNvPr>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DDAA9E"/>
            </a:solidFill>
            <a:ln cap="sq">
              <a:noFill/>
              <a:prstDash val="solid"/>
              <a:miter/>
            </a:ln>
          </p:spPr>
          <p:txBody>
            <a:bodyPr/>
            <a:lstStyle/>
            <a:p>
              <a:endParaRPr lang="en-US"/>
            </a:p>
          </p:txBody>
        </p:sp>
        <p:sp>
          <p:nvSpPr>
            <p:cNvPr id="22" name="TextBox 27">
              <a:extLst>
                <a:ext uri="{FF2B5EF4-FFF2-40B4-BE49-F238E27FC236}">
                  <a16:creationId xmlns:a16="http://schemas.microsoft.com/office/drawing/2014/main" id="{607F8DF6-585A-CC4D-B60D-9AC76B08EBD3}"/>
                </a:ext>
              </a:extLst>
            </p:cNvPr>
            <p:cNvSpPr txBox="1"/>
            <p:nvPr/>
          </p:nvSpPr>
          <p:spPr>
            <a:xfrm>
              <a:off x="9407" y="-28693"/>
              <a:ext cx="81531" cy="119631"/>
            </a:xfrm>
            <a:prstGeom prst="rect">
              <a:avLst/>
            </a:prstGeom>
          </p:spPr>
          <p:txBody>
            <a:bodyPr lIns="50800" tIns="50800" rIns="50800" bIns="50800" rtlCol="0" anchor="ctr"/>
            <a:lstStyle/>
            <a:p>
              <a:pPr algn="ctr">
                <a:lnSpc>
                  <a:spcPts val="2659"/>
                </a:lnSpc>
              </a:pPr>
              <a:endParaRPr>
                <a:latin typeface="Poppins" panose="00000500000000000000" pitchFamily="2" charset="0"/>
                <a:cs typeface="Poppins" panose="00000500000000000000" pitchFamily="2" charset="0"/>
              </a:endParaRPr>
            </a:p>
          </p:txBody>
        </p:sp>
      </p:grpSp>
      <p:grpSp>
        <p:nvGrpSpPr>
          <p:cNvPr id="23" name="Group 28">
            <a:extLst>
              <a:ext uri="{FF2B5EF4-FFF2-40B4-BE49-F238E27FC236}">
                <a16:creationId xmlns:a16="http://schemas.microsoft.com/office/drawing/2014/main" id="{33DA4326-467D-822A-4BFC-0CDD6281CF16}"/>
              </a:ext>
            </a:extLst>
          </p:cNvPr>
          <p:cNvGrpSpPr/>
          <p:nvPr/>
        </p:nvGrpSpPr>
        <p:grpSpPr>
          <a:xfrm rot="-5400000">
            <a:off x="13068300" y="7246263"/>
            <a:ext cx="381000" cy="381000"/>
            <a:chOff x="0" y="0"/>
            <a:chExt cx="100346" cy="100346"/>
          </a:xfrm>
        </p:grpSpPr>
        <p:sp>
          <p:nvSpPr>
            <p:cNvPr id="24" name="Freeform 29">
              <a:extLst>
                <a:ext uri="{FF2B5EF4-FFF2-40B4-BE49-F238E27FC236}">
                  <a16:creationId xmlns:a16="http://schemas.microsoft.com/office/drawing/2014/main" id="{7449238F-80E6-EB00-4C41-CB61D11EC685}"/>
                </a:ext>
              </a:extLst>
            </p:cNvPr>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EED5CF"/>
            </a:solidFill>
            <a:ln cap="sq">
              <a:noFill/>
              <a:prstDash val="solid"/>
              <a:miter/>
            </a:ln>
          </p:spPr>
          <p:txBody>
            <a:bodyPr/>
            <a:lstStyle/>
            <a:p>
              <a:endParaRPr lang="en-US"/>
            </a:p>
          </p:txBody>
        </p:sp>
        <p:sp>
          <p:nvSpPr>
            <p:cNvPr id="25" name="TextBox 30">
              <a:extLst>
                <a:ext uri="{FF2B5EF4-FFF2-40B4-BE49-F238E27FC236}">
                  <a16:creationId xmlns:a16="http://schemas.microsoft.com/office/drawing/2014/main" id="{4AB11BC6-FB9C-C19B-EF4A-E36D0728C1B4}"/>
                </a:ext>
              </a:extLst>
            </p:cNvPr>
            <p:cNvSpPr txBox="1"/>
            <p:nvPr/>
          </p:nvSpPr>
          <p:spPr>
            <a:xfrm>
              <a:off x="9407" y="-28693"/>
              <a:ext cx="81531" cy="119631"/>
            </a:xfrm>
            <a:prstGeom prst="rect">
              <a:avLst/>
            </a:prstGeom>
          </p:spPr>
          <p:txBody>
            <a:bodyPr lIns="50800" tIns="50800" rIns="50800" bIns="50800" rtlCol="0" anchor="ctr"/>
            <a:lstStyle/>
            <a:p>
              <a:pPr algn="ctr">
                <a:lnSpc>
                  <a:spcPts val="2659"/>
                </a:lnSpc>
              </a:pPr>
              <a:endParaRPr>
                <a:latin typeface="Poppins" panose="00000500000000000000" pitchFamily="2" charset="0"/>
                <a:cs typeface="Poppins" panose="00000500000000000000" pitchFamily="2" charset="0"/>
              </a:endParaRPr>
            </a:p>
          </p:txBody>
        </p:sp>
      </p:grpSp>
      <p:grpSp>
        <p:nvGrpSpPr>
          <p:cNvPr id="26" name="Group 31">
            <a:extLst>
              <a:ext uri="{FF2B5EF4-FFF2-40B4-BE49-F238E27FC236}">
                <a16:creationId xmlns:a16="http://schemas.microsoft.com/office/drawing/2014/main" id="{349976B5-9634-A54F-BD70-39BA14DCCF23}"/>
              </a:ext>
            </a:extLst>
          </p:cNvPr>
          <p:cNvGrpSpPr/>
          <p:nvPr/>
        </p:nvGrpSpPr>
        <p:grpSpPr>
          <a:xfrm rot="-5400000">
            <a:off x="13563600" y="7246263"/>
            <a:ext cx="381000" cy="381000"/>
            <a:chOff x="0" y="0"/>
            <a:chExt cx="100346" cy="100346"/>
          </a:xfrm>
        </p:grpSpPr>
        <p:sp>
          <p:nvSpPr>
            <p:cNvPr id="27" name="Freeform 32">
              <a:extLst>
                <a:ext uri="{FF2B5EF4-FFF2-40B4-BE49-F238E27FC236}">
                  <a16:creationId xmlns:a16="http://schemas.microsoft.com/office/drawing/2014/main" id="{8F7889C3-25ED-A205-2D32-66FEC221663D}"/>
                </a:ext>
              </a:extLst>
            </p:cNvPr>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F7EAE7"/>
            </a:solidFill>
            <a:ln cap="sq">
              <a:noFill/>
              <a:prstDash val="solid"/>
              <a:miter/>
            </a:ln>
          </p:spPr>
          <p:txBody>
            <a:bodyPr/>
            <a:lstStyle/>
            <a:p>
              <a:endParaRPr lang="en-US"/>
            </a:p>
          </p:txBody>
        </p:sp>
        <p:sp>
          <p:nvSpPr>
            <p:cNvPr id="28" name="TextBox 33">
              <a:extLst>
                <a:ext uri="{FF2B5EF4-FFF2-40B4-BE49-F238E27FC236}">
                  <a16:creationId xmlns:a16="http://schemas.microsoft.com/office/drawing/2014/main" id="{2CD18382-6F70-1841-2A60-AF41E144075F}"/>
                </a:ext>
              </a:extLst>
            </p:cNvPr>
            <p:cNvSpPr txBox="1"/>
            <p:nvPr/>
          </p:nvSpPr>
          <p:spPr>
            <a:xfrm>
              <a:off x="9407" y="-28693"/>
              <a:ext cx="81531" cy="119631"/>
            </a:xfrm>
            <a:prstGeom prst="rect">
              <a:avLst/>
            </a:prstGeom>
          </p:spPr>
          <p:txBody>
            <a:bodyPr lIns="50800" tIns="50800" rIns="50800" bIns="50800" rtlCol="0" anchor="ctr"/>
            <a:lstStyle/>
            <a:p>
              <a:pPr algn="ctr">
                <a:lnSpc>
                  <a:spcPts val="2659"/>
                </a:lnSpc>
              </a:pPr>
              <a:endParaRPr>
                <a:latin typeface="Poppins" panose="00000500000000000000" pitchFamily="2" charset="0"/>
                <a:cs typeface="Poppins" panose="00000500000000000000" pitchFamily="2" charset="0"/>
              </a:endParaRPr>
            </a:p>
          </p:txBody>
        </p:sp>
      </p:grpSp>
      <p:sp>
        <p:nvSpPr>
          <p:cNvPr id="30" name="Freeform 21">
            <a:extLst>
              <a:ext uri="{FF2B5EF4-FFF2-40B4-BE49-F238E27FC236}">
                <a16:creationId xmlns:a16="http://schemas.microsoft.com/office/drawing/2014/main" id="{162676C8-A22C-6DF4-6DD6-4EEA465E6366}"/>
              </a:ext>
            </a:extLst>
          </p:cNvPr>
          <p:cNvSpPr/>
          <p:nvPr/>
        </p:nvSpPr>
        <p:spPr>
          <a:xfrm>
            <a:off x="13759456" y="16371"/>
            <a:ext cx="931962" cy="931245"/>
          </a:xfrm>
          <a:custGeom>
            <a:avLst/>
            <a:gdLst/>
            <a:ahLst/>
            <a:cxnLst/>
            <a:rect l="l" t="t" r="r" b="b"/>
            <a:pathLst>
              <a:path w="1409700" h="1409700">
                <a:moveTo>
                  <a:pt x="0" y="0"/>
                </a:moveTo>
                <a:lnTo>
                  <a:pt x="1409700" y="0"/>
                </a:lnTo>
                <a:lnTo>
                  <a:pt x="1409700" y="1409700"/>
                </a:lnTo>
                <a:lnTo>
                  <a:pt x="0" y="14097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31" name="AutoShape 39">
            <a:extLst>
              <a:ext uri="{FF2B5EF4-FFF2-40B4-BE49-F238E27FC236}">
                <a16:creationId xmlns:a16="http://schemas.microsoft.com/office/drawing/2014/main" id="{B2140A95-2E9D-4BA0-BE14-1D0E2E749768}"/>
              </a:ext>
              <a:ext uri="{C183D7F6-B498-43B3-948B-1728B52AA6E4}">
                <adec:decorative xmlns:adec="http://schemas.microsoft.com/office/drawing/2017/decorative" val="1"/>
              </a:ext>
            </a:extLst>
          </p:cNvPr>
          <p:cNvSpPr/>
          <p:nvPr/>
        </p:nvSpPr>
        <p:spPr>
          <a:xfrm>
            <a:off x="823153" y="682461"/>
            <a:ext cx="1181100" cy="0"/>
          </a:xfrm>
          <a:prstGeom prst="line">
            <a:avLst/>
          </a:prstGeom>
          <a:ln w="133350" cap="flat">
            <a:solidFill>
              <a:srgbClr val="51B3A2"/>
            </a:solidFill>
            <a:prstDash val="solid"/>
            <a:headEnd type="none" w="sm" len="sm"/>
            <a:tailEnd type="none" w="sm" len="sm"/>
          </a:ln>
        </p:spPr>
        <p:txBody>
          <a:bodyPr/>
          <a:lstStyle/>
          <a:p>
            <a:endParaRPr lang="en-US"/>
          </a:p>
        </p:txBody>
      </p:sp>
      <p:grpSp>
        <p:nvGrpSpPr>
          <p:cNvPr id="39" name="Group 14">
            <a:extLst>
              <a:ext uri="{FF2B5EF4-FFF2-40B4-BE49-F238E27FC236}">
                <a16:creationId xmlns:a16="http://schemas.microsoft.com/office/drawing/2014/main" id="{806FF2DB-3839-4E6E-7EDC-810AEFAEC7AF}"/>
              </a:ext>
            </a:extLst>
          </p:cNvPr>
          <p:cNvGrpSpPr/>
          <p:nvPr/>
        </p:nvGrpSpPr>
        <p:grpSpPr>
          <a:xfrm>
            <a:off x="10104535" y="1649257"/>
            <a:ext cx="4182665" cy="5012916"/>
            <a:chOff x="0" y="0"/>
            <a:chExt cx="1286786" cy="1437304"/>
          </a:xfrm>
        </p:grpSpPr>
        <p:sp>
          <p:nvSpPr>
            <p:cNvPr id="40" name="Freeform 15">
              <a:extLst>
                <a:ext uri="{FF2B5EF4-FFF2-40B4-BE49-F238E27FC236}">
                  <a16:creationId xmlns:a16="http://schemas.microsoft.com/office/drawing/2014/main" id="{9D9EB461-8D0B-65B8-D489-742C3879F8D6}"/>
                </a:ext>
              </a:extLst>
            </p:cNvPr>
            <p:cNvSpPr/>
            <p:nvPr/>
          </p:nvSpPr>
          <p:spPr>
            <a:xfrm>
              <a:off x="0" y="0"/>
              <a:ext cx="1286786" cy="1437304"/>
            </a:xfrm>
            <a:custGeom>
              <a:avLst/>
              <a:gdLst/>
              <a:ahLst/>
              <a:cxnLst/>
              <a:rect l="l" t="t" r="r" b="b"/>
              <a:pathLst>
                <a:path w="1286786" h="1437304">
                  <a:moveTo>
                    <a:pt x="125835" y="0"/>
                  </a:moveTo>
                  <a:lnTo>
                    <a:pt x="1160951" y="0"/>
                  </a:lnTo>
                  <a:cubicBezTo>
                    <a:pt x="1194324" y="0"/>
                    <a:pt x="1226331" y="13258"/>
                    <a:pt x="1249930" y="36856"/>
                  </a:cubicBezTo>
                  <a:cubicBezTo>
                    <a:pt x="1273528" y="60455"/>
                    <a:pt x="1286786" y="92461"/>
                    <a:pt x="1286786" y="125835"/>
                  </a:cubicBezTo>
                  <a:lnTo>
                    <a:pt x="1286786" y="1311469"/>
                  </a:lnTo>
                  <a:cubicBezTo>
                    <a:pt x="1286786" y="1344843"/>
                    <a:pt x="1273528" y="1376849"/>
                    <a:pt x="1249930" y="1400448"/>
                  </a:cubicBezTo>
                  <a:cubicBezTo>
                    <a:pt x="1226331" y="1424047"/>
                    <a:pt x="1194324" y="1437304"/>
                    <a:pt x="1160951" y="1437304"/>
                  </a:cubicBezTo>
                  <a:lnTo>
                    <a:pt x="125835" y="1437304"/>
                  </a:lnTo>
                  <a:cubicBezTo>
                    <a:pt x="92461" y="1437304"/>
                    <a:pt x="60455" y="1424047"/>
                    <a:pt x="36856" y="1400448"/>
                  </a:cubicBezTo>
                  <a:cubicBezTo>
                    <a:pt x="13258" y="1376849"/>
                    <a:pt x="0" y="1344843"/>
                    <a:pt x="0" y="1311469"/>
                  </a:cubicBezTo>
                  <a:lnTo>
                    <a:pt x="0" y="125835"/>
                  </a:lnTo>
                  <a:cubicBezTo>
                    <a:pt x="0" y="92461"/>
                    <a:pt x="13258" y="60455"/>
                    <a:pt x="36856" y="36856"/>
                  </a:cubicBezTo>
                  <a:cubicBezTo>
                    <a:pt x="60455" y="13258"/>
                    <a:pt x="92461" y="0"/>
                    <a:pt x="125835" y="0"/>
                  </a:cubicBezTo>
                  <a:close/>
                </a:path>
              </a:pathLst>
            </a:custGeom>
            <a:blipFill>
              <a:blip r:embed="rId7"/>
              <a:stretch>
                <a:fillRect l="-32530" t="-3475" r="-42889" b="-1159"/>
              </a:stretch>
            </a:blipFill>
          </p:spPr>
          <p:txBody>
            <a:bodyPr/>
            <a:lstStyle/>
            <a:p>
              <a:endParaRPr lang="en-US"/>
            </a:p>
          </p:txBody>
        </p:sp>
      </p:grpSp>
      <p:pic>
        <p:nvPicPr>
          <p:cNvPr id="46" name="Audio 45">
            <a:hlinkClick r:id="" action="ppaction://media"/>
            <a:extLst>
              <a:ext uri="{FF2B5EF4-FFF2-40B4-BE49-F238E27FC236}">
                <a16:creationId xmlns:a16="http://schemas.microsoft.com/office/drawing/2014/main" id="{AAB89E23-1DF7-374D-5C56-63CBCFE83674}"/>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290" t="-203290" r="-203290" b="-203290"/>
          <a:stretch>
            <a:fillRect/>
          </a:stretch>
        </p:blipFill>
        <p:spPr>
          <a:xfrm>
            <a:off x="12062765" y="5661965"/>
            <a:ext cx="2468880" cy="246888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9350"/>
    </mc:Choice>
    <mc:Fallback>
      <p:transition spd="slow" advTm="593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4" name="Shape 2">
            <a:extLst>
              <a:ext uri="{FF2B5EF4-FFF2-40B4-BE49-F238E27FC236}">
                <a16:creationId xmlns:a16="http://schemas.microsoft.com/office/drawing/2014/main" id="{3A9C19FF-17E1-2DCA-6440-FED5EF1A74DC}"/>
              </a:ext>
            </a:extLst>
          </p:cNvPr>
          <p:cNvSpPr/>
          <p:nvPr/>
        </p:nvSpPr>
        <p:spPr>
          <a:xfrm>
            <a:off x="846042" y="6233648"/>
            <a:ext cx="13163214" cy="1167553"/>
          </a:xfrm>
          <a:prstGeom prst="roundRect">
            <a:avLst>
              <a:gd name="adj" fmla="val 2565"/>
            </a:avLst>
          </a:prstGeom>
          <a:solidFill>
            <a:srgbClr val="BEF3E2"/>
          </a:solidFill>
          <a:ln/>
        </p:spPr>
        <p:txBody>
          <a:bodyPr/>
          <a:lstStyle/>
          <a:p>
            <a:endParaRPr lang="en-US"/>
          </a:p>
        </p:txBody>
      </p:sp>
      <p:sp>
        <p:nvSpPr>
          <p:cNvPr id="22" name="Freeform 9">
            <a:extLst>
              <a:ext uri="{FF2B5EF4-FFF2-40B4-BE49-F238E27FC236}">
                <a16:creationId xmlns:a16="http://schemas.microsoft.com/office/drawing/2014/main" id="{37A4DA1E-CF8C-94DE-88ED-0028DCD31B61}"/>
              </a:ext>
            </a:extLst>
          </p:cNvPr>
          <p:cNvSpPr/>
          <p:nvPr/>
        </p:nvSpPr>
        <p:spPr>
          <a:xfrm>
            <a:off x="5785055" y="2224420"/>
            <a:ext cx="3744661" cy="3482300"/>
          </a:xfrm>
          <a:custGeom>
            <a:avLst/>
            <a:gdLst/>
            <a:ahLst/>
            <a:cxnLst/>
            <a:rect l="l" t="t" r="r" b="b"/>
            <a:pathLst>
              <a:path w="1465047" h="1735980">
                <a:moveTo>
                  <a:pt x="0" y="0"/>
                </a:moveTo>
                <a:lnTo>
                  <a:pt x="1465047" y="0"/>
                </a:lnTo>
                <a:lnTo>
                  <a:pt x="1465047" y="1735980"/>
                </a:lnTo>
                <a:lnTo>
                  <a:pt x="0" y="1735980"/>
                </a:lnTo>
                <a:close/>
              </a:path>
            </a:pathLst>
          </a:custGeom>
          <a:solidFill>
            <a:srgbClr val="144152"/>
          </a:solidFill>
        </p:spPr>
        <p:txBody>
          <a:bodyPr/>
          <a:lstStyle/>
          <a:p>
            <a:endParaRPr lang="en-US"/>
          </a:p>
        </p:txBody>
      </p:sp>
      <p:sp>
        <p:nvSpPr>
          <p:cNvPr id="23" name="Freeform 9">
            <a:extLst>
              <a:ext uri="{FF2B5EF4-FFF2-40B4-BE49-F238E27FC236}">
                <a16:creationId xmlns:a16="http://schemas.microsoft.com/office/drawing/2014/main" id="{9D28C89A-7FE2-388A-7BE2-59C151CDA5B4}"/>
              </a:ext>
            </a:extLst>
          </p:cNvPr>
          <p:cNvSpPr/>
          <p:nvPr/>
        </p:nvSpPr>
        <p:spPr>
          <a:xfrm>
            <a:off x="10013228" y="2238458"/>
            <a:ext cx="3744661" cy="3482300"/>
          </a:xfrm>
          <a:custGeom>
            <a:avLst/>
            <a:gdLst/>
            <a:ahLst/>
            <a:cxnLst/>
            <a:rect l="l" t="t" r="r" b="b"/>
            <a:pathLst>
              <a:path w="1465047" h="1735980">
                <a:moveTo>
                  <a:pt x="0" y="0"/>
                </a:moveTo>
                <a:lnTo>
                  <a:pt x="1465047" y="0"/>
                </a:lnTo>
                <a:lnTo>
                  <a:pt x="1465047" y="1735980"/>
                </a:lnTo>
                <a:lnTo>
                  <a:pt x="0" y="1735980"/>
                </a:lnTo>
                <a:close/>
              </a:path>
            </a:pathLst>
          </a:custGeom>
          <a:solidFill>
            <a:srgbClr val="144152"/>
          </a:solidFill>
        </p:spPr>
        <p:txBody>
          <a:bodyPr/>
          <a:lstStyle/>
          <a:p>
            <a:endParaRPr lang="en-US"/>
          </a:p>
        </p:txBody>
      </p:sp>
      <p:grpSp>
        <p:nvGrpSpPr>
          <p:cNvPr id="19" name="Group 8">
            <a:extLst>
              <a:ext uri="{FF2B5EF4-FFF2-40B4-BE49-F238E27FC236}">
                <a16:creationId xmlns:a16="http://schemas.microsoft.com/office/drawing/2014/main" id="{D5ACFFAB-D6AF-4FE7-096B-EF047D2EE3E2}"/>
              </a:ext>
            </a:extLst>
          </p:cNvPr>
          <p:cNvGrpSpPr/>
          <p:nvPr/>
        </p:nvGrpSpPr>
        <p:grpSpPr>
          <a:xfrm>
            <a:off x="1354859" y="2198294"/>
            <a:ext cx="3744661" cy="3482300"/>
            <a:chOff x="0" y="0"/>
            <a:chExt cx="1465047" cy="1735980"/>
          </a:xfrm>
        </p:grpSpPr>
        <p:sp>
          <p:nvSpPr>
            <p:cNvPr id="20" name="Freeform 9">
              <a:extLst>
                <a:ext uri="{FF2B5EF4-FFF2-40B4-BE49-F238E27FC236}">
                  <a16:creationId xmlns:a16="http://schemas.microsoft.com/office/drawing/2014/main" id="{E5ACFFAB-FF06-3716-50F3-B4E4810314CE}"/>
                </a:ext>
              </a:extLst>
            </p:cNvPr>
            <p:cNvSpPr/>
            <p:nvPr/>
          </p:nvSpPr>
          <p:spPr>
            <a:xfrm>
              <a:off x="0" y="0"/>
              <a:ext cx="1465047" cy="1735980"/>
            </a:xfrm>
            <a:custGeom>
              <a:avLst/>
              <a:gdLst/>
              <a:ahLst/>
              <a:cxnLst/>
              <a:rect l="l" t="t" r="r" b="b"/>
              <a:pathLst>
                <a:path w="1465047" h="1735980">
                  <a:moveTo>
                    <a:pt x="0" y="0"/>
                  </a:moveTo>
                  <a:lnTo>
                    <a:pt x="1465047" y="0"/>
                  </a:lnTo>
                  <a:lnTo>
                    <a:pt x="1465047" y="1735980"/>
                  </a:lnTo>
                  <a:lnTo>
                    <a:pt x="0" y="1735980"/>
                  </a:lnTo>
                  <a:close/>
                </a:path>
              </a:pathLst>
            </a:custGeom>
            <a:solidFill>
              <a:srgbClr val="144152"/>
            </a:solidFill>
          </p:spPr>
          <p:txBody>
            <a:bodyPr/>
            <a:lstStyle/>
            <a:p>
              <a:endParaRPr lang="en-US"/>
            </a:p>
          </p:txBody>
        </p:sp>
        <p:sp>
          <p:nvSpPr>
            <p:cNvPr id="21" name="TextBox 10">
              <a:extLst>
                <a:ext uri="{FF2B5EF4-FFF2-40B4-BE49-F238E27FC236}">
                  <a16:creationId xmlns:a16="http://schemas.microsoft.com/office/drawing/2014/main" id="{DCF8D128-32CA-3308-60D4-2BDAC595E174}"/>
                </a:ext>
              </a:extLst>
            </p:cNvPr>
            <p:cNvSpPr txBox="1"/>
            <p:nvPr/>
          </p:nvSpPr>
          <p:spPr>
            <a:xfrm>
              <a:off x="0" y="-38100"/>
              <a:ext cx="1465047" cy="1774080"/>
            </a:xfrm>
            <a:prstGeom prst="rect">
              <a:avLst/>
            </a:prstGeom>
          </p:spPr>
          <p:txBody>
            <a:bodyPr lIns="40640" tIns="40640" rIns="40640" bIns="40640" rtlCol="0" anchor="ctr"/>
            <a:lstStyle/>
            <a:p>
              <a:pPr algn="ctr">
                <a:lnSpc>
                  <a:spcPts val="2127"/>
                </a:lnSpc>
              </a:pPr>
              <a:endParaRPr sz="1440">
                <a:solidFill>
                  <a:schemeClr val="bg1"/>
                </a:solidFill>
              </a:endParaRPr>
            </a:p>
          </p:txBody>
        </p:sp>
      </p:grpSp>
      <p:sp>
        <p:nvSpPr>
          <p:cNvPr id="2" name="Text 0"/>
          <p:cNvSpPr/>
          <p:nvPr/>
        </p:nvSpPr>
        <p:spPr>
          <a:xfrm>
            <a:off x="793790" y="789351"/>
            <a:ext cx="10838378" cy="496133"/>
          </a:xfrm>
          <a:prstGeom prst="rect">
            <a:avLst/>
          </a:prstGeom>
          <a:noFill/>
          <a:ln/>
        </p:spPr>
        <p:txBody>
          <a:bodyPr wrap="none" lIns="0" tIns="0" rIns="0" bIns="0" rtlCol="0" anchor="t"/>
          <a:lstStyle/>
          <a:p>
            <a:pPr marL="0" indent="0" algn="l">
              <a:lnSpc>
                <a:spcPts val="3900"/>
              </a:lnSpc>
              <a:buNone/>
            </a:pPr>
            <a:r>
              <a:rPr lang="en-US" sz="3100" b="1" dirty="0">
                <a:solidFill>
                  <a:srgbClr val="030303"/>
                </a:solidFill>
                <a:latin typeface="Poppins" panose="00000500000000000000" pitchFamily="2" charset="0"/>
                <a:ea typeface="DM Sans Semi Bold" pitchFamily="34" charset="-122"/>
                <a:cs typeface="Poppins" panose="00000500000000000000" pitchFamily="2" charset="0"/>
              </a:rPr>
              <a:t>Risk Factors &amp; Lifestyle: Putting Robert’s Risks in Context</a:t>
            </a:r>
            <a:endParaRPr lang="en-US" sz="3100" b="1" dirty="0">
              <a:latin typeface="Poppins" panose="00000500000000000000" pitchFamily="2" charset="0"/>
              <a:cs typeface="Poppins" panose="00000500000000000000" pitchFamily="2" charset="0"/>
            </a:endParaRPr>
          </a:p>
        </p:txBody>
      </p:sp>
      <p:pic>
        <p:nvPicPr>
          <p:cNvPr id="3" name="Image 0" descr="preencoded.png"/>
          <p:cNvPicPr>
            <a:picLocks noChangeAspect="1"/>
          </p:cNvPicPr>
          <p:nvPr/>
        </p:nvPicPr>
        <p:blipFill>
          <a:blip r:embed="rId5"/>
          <a:stretch>
            <a:fillRect/>
          </a:stretch>
        </p:blipFill>
        <p:spPr>
          <a:xfrm>
            <a:off x="793790" y="1682319"/>
            <a:ext cx="919996" cy="919996"/>
          </a:xfrm>
          <a:prstGeom prst="rect">
            <a:avLst/>
          </a:prstGeom>
        </p:spPr>
      </p:pic>
      <p:sp>
        <p:nvSpPr>
          <p:cNvPr id="4" name="Text 1"/>
          <p:cNvSpPr/>
          <p:nvPr/>
        </p:nvSpPr>
        <p:spPr>
          <a:xfrm>
            <a:off x="1961793" y="1656193"/>
            <a:ext cx="2480905" cy="310158"/>
          </a:xfrm>
          <a:prstGeom prst="rect">
            <a:avLst/>
          </a:prstGeom>
          <a:noFill/>
          <a:ln/>
        </p:spPr>
        <p:txBody>
          <a:bodyPr wrap="none" lIns="0" tIns="0" rIns="0" bIns="0" rtlCol="0" anchor="t"/>
          <a:lstStyle/>
          <a:p>
            <a:pPr marL="0" indent="0" algn="l">
              <a:lnSpc>
                <a:spcPts val="2400"/>
              </a:lnSpc>
              <a:buNone/>
            </a:pPr>
            <a:r>
              <a:rPr lang="en-US" sz="1950" b="1" dirty="0">
                <a:solidFill>
                  <a:srgbClr val="D59586"/>
                </a:solidFill>
                <a:latin typeface="Poppins" panose="00000500000000000000" pitchFamily="2" charset="0"/>
                <a:ea typeface="DM Sans Semi Bold" pitchFamily="34" charset="-122"/>
                <a:cs typeface="Poppins" panose="00000500000000000000" pitchFamily="2" charset="0"/>
              </a:rPr>
              <a:t>Smoking</a:t>
            </a:r>
            <a:endParaRPr lang="en-US" sz="1950" b="1" dirty="0">
              <a:solidFill>
                <a:srgbClr val="D59586"/>
              </a:solidFill>
              <a:latin typeface="Poppins" panose="00000500000000000000" pitchFamily="2" charset="0"/>
              <a:cs typeface="Poppins" panose="00000500000000000000" pitchFamily="2" charset="0"/>
            </a:endParaRPr>
          </a:p>
        </p:txBody>
      </p:sp>
      <p:sp>
        <p:nvSpPr>
          <p:cNvPr id="5" name="Text 2"/>
          <p:cNvSpPr/>
          <p:nvPr/>
        </p:nvSpPr>
        <p:spPr>
          <a:xfrm>
            <a:off x="1753352" y="2676359"/>
            <a:ext cx="3014186" cy="2222778"/>
          </a:xfrm>
          <a:prstGeom prst="rect">
            <a:avLst/>
          </a:prstGeom>
          <a:noFill/>
          <a:ln/>
        </p:spPr>
        <p:txBody>
          <a:bodyPr wrap="square" lIns="0" tIns="0" rIns="0" bIns="0" rtlCol="0" anchor="t"/>
          <a:lstStyle/>
          <a:p>
            <a:pPr marL="0" indent="0" algn="l">
              <a:lnSpc>
                <a:spcPts val="2500"/>
              </a:lnSpc>
              <a:buNone/>
            </a:pPr>
            <a:r>
              <a:rPr lang="en-US" sz="1550" dirty="0">
                <a:solidFill>
                  <a:schemeClr val="bg1"/>
                </a:solidFill>
                <a:latin typeface="Poppins" panose="00000500000000000000" pitchFamily="2" charset="0"/>
                <a:ea typeface="Inter Medium" pitchFamily="34" charset="-122"/>
                <a:cs typeface="Poppins" panose="00000500000000000000" pitchFamily="2" charset="0"/>
              </a:rPr>
              <a:t>45 pack‑year history is the dominant risk factor for COPD progression and exacerbations. Smoking cessation remains the single most important intervention to slow decline in lung function.</a:t>
            </a:r>
            <a:endParaRPr lang="en-US" sz="1550" dirty="0">
              <a:solidFill>
                <a:schemeClr val="bg1"/>
              </a:solidFill>
              <a:latin typeface="Poppins" panose="00000500000000000000" pitchFamily="2" charset="0"/>
              <a:cs typeface="Poppins" panose="00000500000000000000" pitchFamily="2" charset="0"/>
            </a:endParaRPr>
          </a:p>
        </p:txBody>
      </p:sp>
      <p:pic>
        <p:nvPicPr>
          <p:cNvPr id="6" name="Image 1" descr="preencoded.png"/>
          <p:cNvPicPr>
            <a:picLocks noChangeAspect="1"/>
          </p:cNvPicPr>
          <p:nvPr/>
        </p:nvPicPr>
        <p:blipFill>
          <a:blip r:embed="rId6"/>
          <a:stretch>
            <a:fillRect/>
          </a:stretch>
        </p:blipFill>
        <p:spPr>
          <a:xfrm>
            <a:off x="5223986" y="1682319"/>
            <a:ext cx="919996" cy="919996"/>
          </a:xfrm>
          <a:prstGeom prst="rect">
            <a:avLst/>
          </a:prstGeom>
        </p:spPr>
      </p:pic>
      <p:sp>
        <p:nvSpPr>
          <p:cNvPr id="7" name="Text 3"/>
          <p:cNvSpPr/>
          <p:nvPr/>
        </p:nvSpPr>
        <p:spPr>
          <a:xfrm>
            <a:off x="6391989" y="1656193"/>
            <a:ext cx="2916912" cy="310158"/>
          </a:xfrm>
          <a:prstGeom prst="rect">
            <a:avLst/>
          </a:prstGeom>
          <a:noFill/>
          <a:ln/>
        </p:spPr>
        <p:txBody>
          <a:bodyPr wrap="none" lIns="0" tIns="0" rIns="0" bIns="0" rtlCol="0" anchor="t"/>
          <a:lstStyle/>
          <a:p>
            <a:pPr marL="0" indent="0" algn="l">
              <a:lnSpc>
                <a:spcPts val="2400"/>
              </a:lnSpc>
              <a:buNone/>
            </a:pPr>
            <a:r>
              <a:rPr lang="en-US" sz="1950" b="1" dirty="0">
                <a:solidFill>
                  <a:srgbClr val="D59586"/>
                </a:solidFill>
                <a:latin typeface="Poppins" panose="00000500000000000000" pitchFamily="2" charset="0"/>
                <a:ea typeface="DM Sans Semi Bold" pitchFamily="34" charset="-122"/>
                <a:cs typeface="Poppins" panose="00000500000000000000" pitchFamily="2" charset="0"/>
              </a:rPr>
              <a:t>Occupational Exposures</a:t>
            </a:r>
            <a:endParaRPr lang="en-US" sz="1950" b="1" dirty="0">
              <a:solidFill>
                <a:srgbClr val="D59586"/>
              </a:solidFill>
              <a:latin typeface="Poppins" panose="00000500000000000000" pitchFamily="2" charset="0"/>
              <a:cs typeface="Poppins" panose="00000500000000000000" pitchFamily="2" charset="0"/>
            </a:endParaRPr>
          </a:p>
        </p:txBody>
      </p:sp>
      <p:sp>
        <p:nvSpPr>
          <p:cNvPr id="8" name="Text 4"/>
          <p:cNvSpPr/>
          <p:nvPr/>
        </p:nvSpPr>
        <p:spPr>
          <a:xfrm>
            <a:off x="6294596" y="2764444"/>
            <a:ext cx="3014305" cy="1587698"/>
          </a:xfrm>
          <a:prstGeom prst="rect">
            <a:avLst/>
          </a:prstGeom>
          <a:noFill/>
          <a:ln/>
        </p:spPr>
        <p:txBody>
          <a:bodyPr wrap="square" lIns="0" tIns="0" rIns="0" bIns="0" rtlCol="0" anchor="t"/>
          <a:lstStyle/>
          <a:p>
            <a:pPr>
              <a:lnSpc>
                <a:spcPts val="2500"/>
              </a:lnSpc>
            </a:pPr>
            <a:r>
              <a:rPr lang="en-US" sz="1550" dirty="0">
                <a:solidFill>
                  <a:schemeClr val="bg1"/>
                </a:solidFill>
                <a:latin typeface="Poppins" panose="00000500000000000000" pitchFamily="2" charset="0"/>
                <a:ea typeface="Inter Medium" pitchFamily="34" charset="-122"/>
                <a:cs typeface="Poppins" panose="00000500000000000000" pitchFamily="2" charset="0"/>
              </a:rPr>
              <a:t>Long-term coal dust and diesel exhaust exposure contribute cumulatively to airflow obstruction and risk of chronic bronchitis and emphysema. </a:t>
            </a:r>
            <a:r>
              <a:rPr lang="en-US" sz="1550" dirty="0" err="1">
                <a:solidFill>
                  <a:schemeClr val="bg1"/>
                </a:solidFill>
                <a:latin typeface="Poppins" panose="00000500000000000000" pitchFamily="2" charset="0"/>
                <a:ea typeface="Inter Medium" pitchFamily="34" charset="-122"/>
                <a:cs typeface="Poppins" panose="00000500000000000000" pitchFamily="2" charset="0"/>
              </a:rPr>
              <a:t>Arrandale</a:t>
            </a:r>
            <a:r>
              <a:rPr lang="en-US" sz="1550" dirty="0">
                <a:solidFill>
                  <a:schemeClr val="bg1"/>
                </a:solidFill>
                <a:latin typeface="Poppins" panose="00000500000000000000" pitchFamily="2" charset="0"/>
                <a:ea typeface="Inter Medium" pitchFamily="34" charset="-122"/>
                <a:cs typeface="Poppins" panose="00000500000000000000" pitchFamily="2" charset="0"/>
              </a:rPr>
              <a:t> et al.,2024</a:t>
            </a:r>
            <a:endParaRPr lang="en-US" sz="1550" dirty="0">
              <a:solidFill>
                <a:schemeClr val="bg1"/>
              </a:solidFill>
              <a:latin typeface="Poppins" panose="00000500000000000000" pitchFamily="2" charset="0"/>
              <a:cs typeface="Poppins" panose="00000500000000000000" pitchFamily="2" charset="0"/>
            </a:endParaRPr>
          </a:p>
        </p:txBody>
      </p:sp>
      <p:pic>
        <p:nvPicPr>
          <p:cNvPr id="9" name="Image 2" descr="preencoded.png"/>
          <p:cNvPicPr>
            <a:picLocks noChangeAspect="1"/>
          </p:cNvPicPr>
          <p:nvPr/>
        </p:nvPicPr>
        <p:blipFill>
          <a:blip r:embed="rId7"/>
          <a:stretch>
            <a:fillRect/>
          </a:stretch>
        </p:blipFill>
        <p:spPr>
          <a:xfrm>
            <a:off x="9654302" y="1682319"/>
            <a:ext cx="919996" cy="919996"/>
          </a:xfrm>
          <a:prstGeom prst="rect">
            <a:avLst/>
          </a:prstGeom>
        </p:spPr>
      </p:pic>
      <p:sp>
        <p:nvSpPr>
          <p:cNvPr id="10" name="Text 5"/>
          <p:cNvSpPr/>
          <p:nvPr/>
        </p:nvSpPr>
        <p:spPr>
          <a:xfrm>
            <a:off x="10822305" y="1525563"/>
            <a:ext cx="3014305" cy="620316"/>
          </a:xfrm>
          <a:prstGeom prst="rect">
            <a:avLst/>
          </a:prstGeom>
          <a:noFill/>
          <a:ln/>
        </p:spPr>
        <p:txBody>
          <a:bodyPr wrap="square" lIns="0" tIns="0" rIns="0" bIns="0" rtlCol="0" anchor="t"/>
          <a:lstStyle/>
          <a:p>
            <a:pPr marL="0" indent="0" algn="l">
              <a:lnSpc>
                <a:spcPts val="2400"/>
              </a:lnSpc>
              <a:buNone/>
            </a:pPr>
            <a:r>
              <a:rPr lang="en-US" sz="1950" b="1" dirty="0">
                <a:solidFill>
                  <a:srgbClr val="D59586"/>
                </a:solidFill>
                <a:latin typeface="Poppins" panose="00000500000000000000" pitchFamily="2" charset="0"/>
                <a:ea typeface="DM Sans Semi Bold" pitchFamily="34" charset="-122"/>
                <a:cs typeface="Poppins" panose="00000500000000000000" pitchFamily="2" charset="0"/>
              </a:rPr>
              <a:t>Socioeconomic &amp; Lifestyle Factors</a:t>
            </a:r>
            <a:endParaRPr lang="en-US" sz="1950" b="1" dirty="0">
              <a:solidFill>
                <a:srgbClr val="D59586"/>
              </a:solidFill>
              <a:latin typeface="Poppins" panose="00000500000000000000" pitchFamily="2" charset="0"/>
              <a:cs typeface="Poppins" panose="00000500000000000000" pitchFamily="2" charset="0"/>
            </a:endParaRPr>
          </a:p>
        </p:txBody>
      </p:sp>
      <p:sp>
        <p:nvSpPr>
          <p:cNvPr id="11" name="Text 6"/>
          <p:cNvSpPr/>
          <p:nvPr/>
        </p:nvSpPr>
        <p:spPr>
          <a:xfrm>
            <a:off x="10463425" y="2757309"/>
            <a:ext cx="3014305" cy="2222778"/>
          </a:xfrm>
          <a:prstGeom prst="rect">
            <a:avLst/>
          </a:prstGeom>
          <a:noFill/>
          <a:ln/>
        </p:spPr>
        <p:txBody>
          <a:bodyPr wrap="square" lIns="0" tIns="0" rIns="0" bIns="0" rtlCol="0" anchor="t"/>
          <a:lstStyle/>
          <a:p>
            <a:pPr marL="0" indent="0" algn="l">
              <a:lnSpc>
                <a:spcPts val="2500"/>
              </a:lnSpc>
              <a:buNone/>
            </a:pPr>
            <a:r>
              <a:rPr lang="en-US" sz="1550" dirty="0">
                <a:solidFill>
                  <a:schemeClr val="bg1"/>
                </a:solidFill>
                <a:latin typeface="Poppins" panose="00000500000000000000" pitchFamily="2" charset="0"/>
                <a:ea typeface="Inter Medium" pitchFamily="34" charset="-122"/>
                <a:cs typeface="Poppins" panose="00000500000000000000" pitchFamily="2" charset="0"/>
              </a:rPr>
              <a:t>Living in an area of higher deprivation reduces access to healthcare and rehabilitation services. Physical inactivity and poor diet aggravate deconditioning and comorbidity risk.</a:t>
            </a:r>
            <a:endParaRPr lang="en-US" sz="1550" dirty="0">
              <a:solidFill>
                <a:schemeClr val="bg1"/>
              </a:solidFill>
              <a:latin typeface="Poppins" panose="00000500000000000000" pitchFamily="2" charset="0"/>
              <a:cs typeface="Poppins" panose="00000500000000000000" pitchFamily="2" charset="0"/>
            </a:endParaRPr>
          </a:p>
        </p:txBody>
      </p:sp>
      <p:sp>
        <p:nvSpPr>
          <p:cNvPr id="12" name="Text 7"/>
          <p:cNvSpPr/>
          <p:nvPr/>
        </p:nvSpPr>
        <p:spPr>
          <a:xfrm>
            <a:off x="966435" y="6311686"/>
            <a:ext cx="13042821" cy="952619"/>
          </a:xfrm>
          <a:prstGeom prst="rect">
            <a:avLst/>
          </a:prstGeom>
          <a:noFill/>
          <a:ln/>
        </p:spPr>
        <p:txBody>
          <a:bodyPr wrap="square" lIns="0" tIns="0" rIns="0" bIns="0" rtlCol="0" anchor="t"/>
          <a:lstStyle/>
          <a:p>
            <a:pPr marL="0" indent="0" algn="l">
              <a:lnSpc>
                <a:spcPts val="2500"/>
              </a:lnSpc>
              <a:buNone/>
            </a:pPr>
            <a:r>
              <a:rPr lang="en-US" sz="1550" dirty="0">
                <a:solidFill>
                  <a:srgbClr val="464646"/>
                </a:solidFill>
                <a:latin typeface="Poppins" panose="00000500000000000000" pitchFamily="2" charset="0"/>
                <a:ea typeface="Inter Medium" pitchFamily="34" charset="-122"/>
                <a:cs typeface="Poppins" panose="00000500000000000000" pitchFamily="2" charset="0"/>
              </a:rPr>
              <a:t>Evidence from UK cohorts indicates low socioeconomic status plus multiple unhealthy lifestyle factors increases chronic respiratory disease risk substantially. For Robert, integrated social and clinical care—targeting smoking cessation, pulmonary rehabilitation, nutrition, and vaccination—will be central to an effective care plan.</a:t>
            </a:r>
            <a:endParaRPr lang="en-US" sz="1550" dirty="0">
              <a:latin typeface="Poppins" panose="00000500000000000000" pitchFamily="2" charset="0"/>
              <a:cs typeface="Poppins" panose="00000500000000000000" pitchFamily="2" charset="0"/>
            </a:endParaRPr>
          </a:p>
        </p:txBody>
      </p:sp>
      <p:sp>
        <p:nvSpPr>
          <p:cNvPr id="18" name="TextBox 4">
            <a:extLst>
              <a:ext uri="{FF2B5EF4-FFF2-40B4-BE49-F238E27FC236}">
                <a16:creationId xmlns:a16="http://schemas.microsoft.com/office/drawing/2014/main" id="{C29A71E7-0B81-3722-A625-A0917F25CFE2}"/>
              </a:ext>
            </a:extLst>
          </p:cNvPr>
          <p:cNvSpPr txBox="1"/>
          <p:nvPr/>
        </p:nvSpPr>
        <p:spPr>
          <a:xfrm>
            <a:off x="914183" y="1592026"/>
            <a:ext cx="3611599" cy="4884431"/>
          </a:xfrm>
          <a:prstGeom prst="rect">
            <a:avLst/>
          </a:prstGeom>
        </p:spPr>
        <p:txBody>
          <a:bodyPr lIns="40640" tIns="40640" rIns="40640" bIns="40640" rtlCol="0" anchor="ctr"/>
          <a:lstStyle/>
          <a:p>
            <a:pPr algn="ctr">
              <a:lnSpc>
                <a:spcPts val="2127"/>
              </a:lnSpc>
            </a:pPr>
            <a:endParaRPr sz="1440"/>
          </a:p>
        </p:txBody>
      </p:sp>
      <p:grpSp>
        <p:nvGrpSpPr>
          <p:cNvPr id="31" name="Group 15">
            <a:extLst>
              <a:ext uri="{FF2B5EF4-FFF2-40B4-BE49-F238E27FC236}">
                <a16:creationId xmlns:a16="http://schemas.microsoft.com/office/drawing/2014/main" id="{A779A6DF-F40D-CF2F-7157-2EA56EBC619B}"/>
              </a:ext>
            </a:extLst>
          </p:cNvPr>
          <p:cNvGrpSpPr/>
          <p:nvPr/>
        </p:nvGrpSpPr>
        <p:grpSpPr>
          <a:xfrm rot="-5400000">
            <a:off x="773073" y="325672"/>
            <a:ext cx="304800" cy="304800"/>
            <a:chOff x="0" y="0"/>
            <a:chExt cx="100346" cy="100346"/>
          </a:xfrm>
        </p:grpSpPr>
        <p:sp>
          <p:nvSpPr>
            <p:cNvPr id="32" name="Freeform 16">
              <a:extLst>
                <a:ext uri="{FF2B5EF4-FFF2-40B4-BE49-F238E27FC236}">
                  <a16:creationId xmlns:a16="http://schemas.microsoft.com/office/drawing/2014/main" id="{D243BE0A-11C0-2127-E037-D063312C2465}"/>
                </a:ext>
              </a:extLst>
            </p:cNvPr>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D59586"/>
            </a:solidFill>
            <a:ln cap="sq">
              <a:noFill/>
              <a:prstDash val="solid"/>
              <a:miter/>
            </a:ln>
          </p:spPr>
          <p:txBody>
            <a:bodyPr/>
            <a:lstStyle/>
            <a:p>
              <a:endParaRPr lang="en-US"/>
            </a:p>
          </p:txBody>
        </p:sp>
        <p:sp>
          <p:nvSpPr>
            <p:cNvPr id="33" name="TextBox 17">
              <a:extLst>
                <a:ext uri="{FF2B5EF4-FFF2-40B4-BE49-F238E27FC236}">
                  <a16:creationId xmlns:a16="http://schemas.microsoft.com/office/drawing/2014/main" id="{50E890C0-E33E-8E84-A3D4-948452290CB4}"/>
                </a:ext>
              </a:extLst>
            </p:cNvPr>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grpSp>
        <p:nvGrpSpPr>
          <p:cNvPr id="34" name="Group 18">
            <a:extLst>
              <a:ext uri="{FF2B5EF4-FFF2-40B4-BE49-F238E27FC236}">
                <a16:creationId xmlns:a16="http://schemas.microsoft.com/office/drawing/2014/main" id="{A500D48E-6AF6-61D1-7084-EFE04F05E6A9}"/>
              </a:ext>
            </a:extLst>
          </p:cNvPr>
          <p:cNvGrpSpPr/>
          <p:nvPr/>
        </p:nvGrpSpPr>
        <p:grpSpPr>
          <a:xfrm rot="-5400000">
            <a:off x="1169313" y="325672"/>
            <a:ext cx="304800" cy="304800"/>
            <a:chOff x="0" y="0"/>
            <a:chExt cx="100346" cy="100346"/>
          </a:xfrm>
        </p:grpSpPr>
        <p:sp>
          <p:nvSpPr>
            <p:cNvPr id="35" name="Freeform 19">
              <a:extLst>
                <a:ext uri="{FF2B5EF4-FFF2-40B4-BE49-F238E27FC236}">
                  <a16:creationId xmlns:a16="http://schemas.microsoft.com/office/drawing/2014/main" id="{3DCD567C-124E-00B7-68DB-21AF3B8B662B}"/>
                </a:ext>
              </a:extLst>
            </p:cNvPr>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DDAA9E"/>
            </a:solidFill>
            <a:ln cap="sq">
              <a:noFill/>
              <a:prstDash val="solid"/>
              <a:miter/>
            </a:ln>
          </p:spPr>
          <p:txBody>
            <a:bodyPr/>
            <a:lstStyle/>
            <a:p>
              <a:endParaRPr lang="en-US"/>
            </a:p>
          </p:txBody>
        </p:sp>
        <p:sp>
          <p:nvSpPr>
            <p:cNvPr id="36" name="TextBox 20">
              <a:extLst>
                <a:ext uri="{FF2B5EF4-FFF2-40B4-BE49-F238E27FC236}">
                  <a16:creationId xmlns:a16="http://schemas.microsoft.com/office/drawing/2014/main" id="{754D8E6C-6A67-689E-DEA4-42AA53B0FEAE}"/>
                </a:ext>
              </a:extLst>
            </p:cNvPr>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grpSp>
        <p:nvGrpSpPr>
          <p:cNvPr id="37" name="Group 21">
            <a:extLst>
              <a:ext uri="{FF2B5EF4-FFF2-40B4-BE49-F238E27FC236}">
                <a16:creationId xmlns:a16="http://schemas.microsoft.com/office/drawing/2014/main" id="{F0D9FF0A-C773-BF53-9370-A52A67913692}"/>
              </a:ext>
            </a:extLst>
          </p:cNvPr>
          <p:cNvGrpSpPr/>
          <p:nvPr/>
        </p:nvGrpSpPr>
        <p:grpSpPr>
          <a:xfrm rot="-5400000">
            <a:off x="1565553" y="325672"/>
            <a:ext cx="304800" cy="304800"/>
            <a:chOff x="0" y="0"/>
            <a:chExt cx="100346" cy="100346"/>
          </a:xfrm>
        </p:grpSpPr>
        <p:sp>
          <p:nvSpPr>
            <p:cNvPr id="38" name="Freeform 22">
              <a:extLst>
                <a:ext uri="{FF2B5EF4-FFF2-40B4-BE49-F238E27FC236}">
                  <a16:creationId xmlns:a16="http://schemas.microsoft.com/office/drawing/2014/main" id="{C1DB7BC2-B1D2-8C56-4C1C-7CE3CE8E8476}"/>
                </a:ext>
              </a:extLst>
            </p:cNvPr>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EED5CF"/>
            </a:solidFill>
            <a:ln cap="sq">
              <a:noFill/>
              <a:prstDash val="solid"/>
              <a:miter/>
            </a:ln>
          </p:spPr>
          <p:txBody>
            <a:bodyPr/>
            <a:lstStyle/>
            <a:p>
              <a:endParaRPr lang="en-US"/>
            </a:p>
          </p:txBody>
        </p:sp>
        <p:sp>
          <p:nvSpPr>
            <p:cNvPr id="39" name="TextBox 23">
              <a:extLst>
                <a:ext uri="{FF2B5EF4-FFF2-40B4-BE49-F238E27FC236}">
                  <a16:creationId xmlns:a16="http://schemas.microsoft.com/office/drawing/2014/main" id="{1DBB3676-8195-7308-982A-4BC3092EAF9A}"/>
                </a:ext>
              </a:extLst>
            </p:cNvPr>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grpSp>
        <p:nvGrpSpPr>
          <p:cNvPr id="40" name="Group 24">
            <a:extLst>
              <a:ext uri="{FF2B5EF4-FFF2-40B4-BE49-F238E27FC236}">
                <a16:creationId xmlns:a16="http://schemas.microsoft.com/office/drawing/2014/main" id="{40AFE5AB-B034-0FB0-7B46-BD7D39A09E0A}"/>
              </a:ext>
            </a:extLst>
          </p:cNvPr>
          <p:cNvGrpSpPr/>
          <p:nvPr/>
        </p:nvGrpSpPr>
        <p:grpSpPr>
          <a:xfrm rot="-5400000">
            <a:off x="1961793" y="325672"/>
            <a:ext cx="304800" cy="304800"/>
            <a:chOff x="0" y="0"/>
            <a:chExt cx="100346" cy="100346"/>
          </a:xfrm>
        </p:grpSpPr>
        <p:sp>
          <p:nvSpPr>
            <p:cNvPr id="41" name="Freeform 25">
              <a:extLst>
                <a:ext uri="{FF2B5EF4-FFF2-40B4-BE49-F238E27FC236}">
                  <a16:creationId xmlns:a16="http://schemas.microsoft.com/office/drawing/2014/main" id="{380E459F-6B55-D15C-11F9-8E2582F7F922}"/>
                </a:ext>
              </a:extLst>
            </p:cNvPr>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F7EAE7"/>
            </a:solidFill>
            <a:ln cap="sq">
              <a:noFill/>
              <a:prstDash val="solid"/>
              <a:miter/>
            </a:ln>
          </p:spPr>
          <p:txBody>
            <a:bodyPr/>
            <a:lstStyle/>
            <a:p>
              <a:endParaRPr lang="en-US"/>
            </a:p>
          </p:txBody>
        </p:sp>
        <p:sp>
          <p:nvSpPr>
            <p:cNvPr id="42" name="TextBox 26">
              <a:extLst>
                <a:ext uri="{FF2B5EF4-FFF2-40B4-BE49-F238E27FC236}">
                  <a16:creationId xmlns:a16="http://schemas.microsoft.com/office/drawing/2014/main" id="{B3CADC66-D9B0-A5B7-4F58-C1B992C8AE96}"/>
                </a:ext>
              </a:extLst>
            </p:cNvPr>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pic>
        <p:nvPicPr>
          <p:cNvPr id="57" name="Audio 56">
            <a:hlinkClick r:id="" action="ppaction://media"/>
            <a:extLst>
              <a:ext uri="{FF2B5EF4-FFF2-40B4-BE49-F238E27FC236}">
                <a16:creationId xmlns:a16="http://schemas.microsoft.com/office/drawing/2014/main" id="{45F57E4B-8CDF-C3DF-23EE-2BC34FF8BDE5}"/>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290" t="-203290" r="-203290" b="-203290"/>
          <a:stretch>
            <a:fillRect/>
          </a:stretch>
        </p:blipFill>
        <p:spPr>
          <a:xfrm>
            <a:off x="12062765" y="5661965"/>
            <a:ext cx="2468880" cy="246888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5428"/>
    </mc:Choice>
    <mc:Fallback>
      <p:transition spd="slow" advTm="454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 name="Group 2">
            <a:extLst>
              <a:ext uri="{FF2B5EF4-FFF2-40B4-BE49-F238E27FC236}">
                <a16:creationId xmlns:a16="http://schemas.microsoft.com/office/drawing/2014/main" id="{5437E56A-898A-6CDF-9EE7-E4F9419AAB0F}"/>
              </a:ext>
            </a:extLst>
          </p:cNvPr>
          <p:cNvGrpSpPr/>
          <p:nvPr/>
        </p:nvGrpSpPr>
        <p:grpSpPr>
          <a:xfrm>
            <a:off x="0" y="5253446"/>
            <a:ext cx="7214712" cy="3002280"/>
            <a:chOff x="0" y="0"/>
            <a:chExt cx="3492030" cy="988405"/>
          </a:xfrm>
        </p:grpSpPr>
        <p:sp>
          <p:nvSpPr>
            <p:cNvPr id="26" name="Freeform 3">
              <a:extLst>
                <a:ext uri="{FF2B5EF4-FFF2-40B4-BE49-F238E27FC236}">
                  <a16:creationId xmlns:a16="http://schemas.microsoft.com/office/drawing/2014/main" id="{64105133-57A2-1B39-12A3-3BB291410682}"/>
                </a:ext>
              </a:extLst>
            </p:cNvPr>
            <p:cNvSpPr/>
            <p:nvPr/>
          </p:nvSpPr>
          <p:spPr>
            <a:xfrm>
              <a:off x="0" y="0"/>
              <a:ext cx="3492029" cy="988405"/>
            </a:xfrm>
            <a:custGeom>
              <a:avLst/>
              <a:gdLst/>
              <a:ahLst/>
              <a:cxnLst/>
              <a:rect l="l" t="t" r="r" b="b"/>
              <a:pathLst>
                <a:path w="3492029" h="988405">
                  <a:moveTo>
                    <a:pt x="0" y="0"/>
                  </a:moveTo>
                  <a:lnTo>
                    <a:pt x="3492029" y="0"/>
                  </a:lnTo>
                  <a:lnTo>
                    <a:pt x="3492029" y="988405"/>
                  </a:lnTo>
                  <a:lnTo>
                    <a:pt x="0" y="988405"/>
                  </a:lnTo>
                  <a:close/>
                </a:path>
              </a:pathLst>
            </a:custGeom>
            <a:solidFill>
              <a:srgbClr val="F7EAE7"/>
            </a:solidFill>
          </p:spPr>
          <p:txBody>
            <a:bodyPr/>
            <a:lstStyle/>
            <a:p>
              <a:endParaRPr lang="en-US"/>
            </a:p>
          </p:txBody>
        </p:sp>
        <p:sp>
          <p:nvSpPr>
            <p:cNvPr id="27" name="TextBox 4">
              <a:extLst>
                <a:ext uri="{FF2B5EF4-FFF2-40B4-BE49-F238E27FC236}">
                  <a16:creationId xmlns:a16="http://schemas.microsoft.com/office/drawing/2014/main" id="{ED5DDA33-ADF2-6CC1-D4C2-4DE8D6029B43}"/>
                </a:ext>
              </a:extLst>
            </p:cNvPr>
            <p:cNvSpPr txBox="1"/>
            <p:nvPr/>
          </p:nvSpPr>
          <p:spPr>
            <a:xfrm>
              <a:off x="0" y="-38100"/>
              <a:ext cx="3492030" cy="1026505"/>
            </a:xfrm>
            <a:prstGeom prst="rect">
              <a:avLst/>
            </a:prstGeom>
          </p:spPr>
          <p:txBody>
            <a:bodyPr lIns="40640" tIns="40640" rIns="40640" bIns="40640" rtlCol="0" anchor="ctr"/>
            <a:lstStyle/>
            <a:p>
              <a:pPr algn="ctr">
                <a:lnSpc>
                  <a:spcPts val="2127"/>
                </a:lnSpc>
              </a:pPr>
              <a:endParaRPr sz="1440"/>
            </a:p>
          </p:txBody>
        </p:sp>
      </p:grpSp>
      <p:sp>
        <p:nvSpPr>
          <p:cNvPr id="24" name="Freeform 6">
            <a:extLst>
              <a:ext uri="{FF2B5EF4-FFF2-40B4-BE49-F238E27FC236}">
                <a16:creationId xmlns:a16="http://schemas.microsoft.com/office/drawing/2014/main" id="{A0F35001-6E67-38BE-3C19-57ADB295F11A}"/>
              </a:ext>
            </a:extLst>
          </p:cNvPr>
          <p:cNvSpPr/>
          <p:nvPr/>
        </p:nvSpPr>
        <p:spPr>
          <a:xfrm>
            <a:off x="10347963" y="2795432"/>
            <a:ext cx="3643074" cy="2659318"/>
          </a:xfrm>
          <a:custGeom>
            <a:avLst/>
            <a:gdLst/>
            <a:ahLst/>
            <a:cxnLst/>
            <a:rect l="l" t="t" r="r" b="b"/>
            <a:pathLst>
              <a:path w="1259018" h="812800">
                <a:moveTo>
                  <a:pt x="63162" y="0"/>
                </a:moveTo>
                <a:lnTo>
                  <a:pt x="1195856" y="0"/>
                </a:lnTo>
                <a:cubicBezTo>
                  <a:pt x="1230740" y="0"/>
                  <a:pt x="1259018" y="28279"/>
                  <a:pt x="1259018" y="63162"/>
                </a:cubicBezTo>
                <a:lnTo>
                  <a:pt x="1259018" y="749638"/>
                </a:lnTo>
                <a:cubicBezTo>
                  <a:pt x="1259018" y="766390"/>
                  <a:pt x="1252364" y="782455"/>
                  <a:pt x="1240518" y="794300"/>
                </a:cubicBezTo>
                <a:cubicBezTo>
                  <a:pt x="1228673" y="806145"/>
                  <a:pt x="1212608" y="812800"/>
                  <a:pt x="1195856" y="812800"/>
                </a:cubicBezTo>
                <a:lnTo>
                  <a:pt x="63162" y="812800"/>
                </a:lnTo>
                <a:cubicBezTo>
                  <a:pt x="46410" y="812800"/>
                  <a:pt x="30345" y="806145"/>
                  <a:pt x="18500" y="794300"/>
                </a:cubicBezTo>
                <a:cubicBezTo>
                  <a:pt x="6655" y="782455"/>
                  <a:pt x="0" y="766390"/>
                  <a:pt x="0" y="749638"/>
                </a:cubicBezTo>
                <a:lnTo>
                  <a:pt x="0" y="63162"/>
                </a:lnTo>
                <a:cubicBezTo>
                  <a:pt x="0" y="46410"/>
                  <a:pt x="6655" y="30345"/>
                  <a:pt x="18500" y="18500"/>
                </a:cubicBezTo>
                <a:cubicBezTo>
                  <a:pt x="30345" y="6655"/>
                  <a:pt x="46410" y="0"/>
                  <a:pt x="63162" y="0"/>
                </a:cubicBezTo>
                <a:close/>
              </a:path>
            </a:pathLst>
          </a:custGeom>
          <a:solidFill>
            <a:srgbClr val="144152"/>
          </a:solidFill>
        </p:spPr>
        <p:txBody>
          <a:bodyPr/>
          <a:lstStyle/>
          <a:p>
            <a:endParaRPr lang="en-US"/>
          </a:p>
        </p:txBody>
      </p:sp>
      <p:sp>
        <p:nvSpPr>
          <p:cNvPr id="23" name="Freeform 6">
            <a:extLst>
              <a:ext uri="{FF2B5EF4-FFF2-40B4-BE49-F238E27FC236}">
                <a16:creationId xmlns:a16="http://schemas.microsoft.com/office/drawing/2014/main" id="{A6F1C755-A6AD-8FC1-5663-FACA94AE3422}"/>
              </a:ext>
            </a:extLst>
          </p:cNvPr>
          <p:cNvSpPr/>
          <p:nvPr/>
        </p:nvSpPr>
        <p:spPr>
          <a:xfrm>
            <a:off x="5769992" y="2833278"/>
            <a:ext cx="3643074" cy="2659318"/>
          </a:xfrm>
          <a:custGeom>
            <a:avLst/>
            <a:gdLst/>
            <a:ahLst/>
            <a:cxnLst/>
            <a:rect l="l" t="t" r="r" b="b"/>
            <a:pathLst>
              <a:path w="1259018" h="812800">
                <a:moveTo>
                  <a:pt x="63162" y="0"/>
                </a:moveTo>
                <a:lnTo>
                  <a:pt x="1195856" y="0"/>
                </a:lnTo>
                <a:cubicBezTo>
                  <a:pt x="1230740" y="0"/>
                  <a:pt x="1259018" y="28279"/>
                  <a:pt x="1259018" y="63162"/>
                </a:cubicBezTo>
                <a:lnTo>
                  <a:pt x="1259018" y="749638"/>
                </a:lnTo>
                <a:cubicBezTo>
                  <a:pt x="1259018" y="766390"/>
                  <a:pt x="1252364" y="782455"/>
                  <a:pt x="1240518" y="794300"/>
                </a:cubicBezTo>
                <a:cubicBezTo>
                  <a:pt x="1228673" y="806145"/>
                  <a:pt x="1212608" y="812800"/>
                  <a:pt x="1195856" y="812800"/>
                </a:cubicBezTo>
                <a:lnTo>
                  <a:pt x="63162" y="812800"/>
                </a:lnTo>
                <a:cubicBezTo>
                  <a:pt x="46410" y="812800"/>
                  <a:pt x="30345" y="806145"/>
                  <a:pt x="18500" y="794300"/>
                </a:cubicBezTo>
                <a:cubicBezTo>
                  <a:pt x="6655" y="782455"/>
                  <a:pt x="0" y="766390"/>
                  <a:pt x="0" y="749638"/>
                </a:cubicBezTo>
                <a:lnTo>
                  <a:pt x="0" y="63162"/>
                </a:lnTo>
                <a:cubicBezTo>
                  <a:pt x="0" y="46410"/>
                  <a:pt x="6655" y="30345"/>
                  <a:pt x="18500" y="18500"/>
                </a:cubicBezTo>
                <a:cubicBezTo>
                  <a:pt x="30345" y="6655"/>
                  <a:pt x="46410" y="0"/>
                  <a:pt x="63162" y="0"/>
                </a:cubicBezTo>
                <a:close/>
              </a:path>
            </a:pathLst>
          </a:custGeom>
          <a:solidFill>
            <a:srgbClr val="144152"/>
          </a:solidFill>
        </p:spPr>
        <p:txBody>
          <a:bodyPr/>
          <a:lstStyle/>
          <a:p>
            <a:endParaRPr lang="en-US"/>
          </a:p>
        </p:txBody>
      </p:sp>
      <p:grpSp>
        <p:nvGrpSpPr>
          <p:cNvPr id="20" name="Group 5">
            <a:extLst>
              <a:ext uri="{FF2B5EF4-FFF2-40B4-BE49-F238E27FC236}">
                <a16:creationId xmlns:a16="http://schemas.microsoft.com/office/drawing/2014/main" id="{B5CF08BB-B994-E841-F430-4271E4BDBC09}"/>
              </a:ext>
            </a:extLst>
          </p:cNvPr>
          <p:cNvGrpSpPr/>
          <p:nvPr/>
        </p:nvGrpSpPr>
        <p:grpSpPr>
          <a:xfrm>
            <a:off x="1192021" y="2833278"/>
            <a:ext cx="3643074" cy="2659318"/>
            <a:chOff x="0" y="0"/>
            <a:chExt cx="1259018" cy="812800"/>
          </a:xfrm>
        </p:grpSpPr>
        <p:sp>
          <p:nvSpPr>
            <p:cNvPr id="21" name="Freeform 6">
              <a:extLst>
                <a:ext uri="{FF2B5EF4-FFF2-40B4-BE49-F238E27FC236}">
                  <a16:creationId xmlns:a16="http://schemas.microsoft.com/office/drawing/2014/main" id="{120E5ECA-1A1B-5D69-3630-E8B75A94385E}"/>
                </a:ext>
              </a:extLst>
            </p:cNvPr>
            <p:cNvSpPr/>
            <p:nvPr/>
          </p:nvSpPr>
          <p:spPr>
            <a:xfrm>
              <a:off x="0" y="0"/>
              <a:ext cx="1259018" cy="812800"/>
            </a:xfrm>
            <a:custGeom>
              <a:avLst/>
              <a:gdLst/>
              <a:ahLst/>
              <a:cxnLst/>
              <a:rect l="l" t="t" r="r" b="b"/>
              <a:pathLst>
                <a:path w="1259018" h="812800">
                  <a:moveTo>
                    <a:pt x="63162" y="0"/>
                  </a:moveTo>
                  <a:lnTo>
                    <a:pt x="1195856" y="0"/>
                  </a:lnTo>
                  <a:cubicBezTo>
                    <a:pt x="1230740" y="0"/>
                    <a:pt x="1259018" y="28279"/>
                    <a:pt x="1259018" y="63162"/>
                  </a:cubicBezTo>
                  <a:lnTo>
                    <a:pt x="1259018" y="749638"/>
                  </a:lnTo>
                  <a:cubicBezTo>
                    <a:pt x="1259018" y="766390"/>
                    <a:pt x="1252364" y="782455"/>
                    <a:pt x="1240518" y="794300"/>
                  </a:cubicBezTo>
                  <a:cubicBezTo>
                    <a:pt x="1228673" y="806145"/>
                    <a:pt x="1212608" y="812800"/>
                    <a:pt x="1195856" y="812800"/>
                  </a:cubicBezTo>
                  <a:lnTo>
                    <a:pt x="63162" y="812800"/>
                  </a:lnTo>
                  <a:cubicBezTo>
                    <a:pt x="46410" y="812800"/>
                    <a:pt x="30345" y="806145"/>
                    <a:pt x="18500" y="794300"/>
                  </a:cubicBezTo>
                  <a:cubicBezTo>
                    <a:pt x="6655" y="782455"/>
                    <a:pt x="0" y="766390"/>
                    <a:pt x="0" y="749638"/>
                  </a:cubicBezTo>
                  <a:lnTo>
                    <a:pt x="0" y="63162"/>
                  </a:lnTo>
                  <a:cubicBezTo>
                    <a:pt x="0" y="46410"/>
                    <a:pt x="6655" y="30345"/>
                    <a:pt x="18500" y="18500"/>
                  </a:cubicBezTo>
                  <a:cubicBezTo>
                    <a:pt x="30345" y="6655"/>
                    <a:pt x="46410" y="0"/>
                    <a:pt x="63162" y="0"/>
                  </a:cubicBezTo>
                  <a:close/>
                </a:path>
              </a:pathLst>
            </a:custGeom>
            <a:solidFill>
              <a:srgbClr val="144152"/>
            </a:solidFill>
          </p:spPr>
          <p:txBody>
            <a:bodyPr/>
            <a:lstStyle/>
            <a:p>
              <a:endParaRPr lang="en-US"/>
            </a:p>
          </p:txBody>
        </p:sp>
        <p:sp>
          <p:nvSpPr>
            <p:cNvPr id="22" name="TextBox 7">
              <a:extLst>
                <a:ext uri="{FF2B5EF4-FFF2-40B4-BE49-F238E27FC236}">
                  <a16:creationId xmlns:a16="http://schemas.microsoft.com/office/drawing/2014/main" id="{F763148C-D9CA-E66C-0687-403A0907EBE5}"/>
                </a:ext>
              </a:extLst>
            </p:cNvPr>
            <p:cNvSpPr txBox="1"/>
            <p:nvPr/>
          </p:nvSpPr>
          <p:spPr>
            <a:xfrm>
              <a:off x="0" y="-38100"/>
              <a:ext cx="1259018" cy="850900"/>
            </a:xfrm>
            <a:prstGeom prst="rect">
              <a:avLst/>
            </a:prstGeom>
          </p:spPr>
          <p:txBody>
            <a:bodyPr lIns="40640" tIns="40640" rIns="40640" bIns="40640" rtlCol="0" anchor="ctr"/>
            <a:lstStyle/>
            <a:p>
              <a:pPr algn="ctr">
                <a:lnSpc>
                  <a:spcPts val="2240"/>
                </a:lnSpc>
              </a:pPr>
              <a:endParaRPr sz="1440">
                <a:latin typeface="Poppins" panose="00000500000000000000" pitchFamily="2" charset="0"/>
                <a:cs typeface="Poppins" panose="00000500000000000000" pitchFamily="2" charset="0"/>
              </a:endParaRPr>
            </a:p>
          </p:txBody>
        </p:sp>
      </p:grpSp>
      <p:sp>
        <p:nvSpPr>
          <p:cNvPr id="2" name="Text 0"/>
          <p:cNvSpPr/>
          <p:nvPr/>
        </p:nvSpPr>
        <p:spPr>
          <a:xfrm>
            <a:off x="1086255" y="434689"/>
            <a:ext cx="13201412" cy="1116330"/>
          </a:xfrm>
          <a:prstGeom prst="rect">
            <a:avLst/>
          </a:prstGeom>
          <a:noFill/>
          <a:ln/>
        </p:spPr>
        <p:txBody>
          <a:bodyPr wrap="square" lIns="0" tIns="0" rIns="0" bIns="0" rtlCol="0" anchor="t"/>
          <a:lstStyle/>
          <a:p>
            <a:pPr marL="0" indent="0" algn="l">
              <a:lnSpc>
                <a:spcPts val="4350"/>
              </a:lnSpc>
              <a:buNone/>
            </a:pPr>
            <a:r>
              <a:rPr lang="en-US" sz="3500" b="1" dirty="0">
                <a:solidFill>
                  <a:srgbClr val="030303"/>
                </a:solidFill>
                <a:latin typeface="Poppins Semi-Bold"/>
                <a:ea typeface="DM Sans Semi Bold" pitchFamily="34" charset="-122"/>
                <a:cs typeface="Poppins" panose="00000500000000000000" pitchFamily="2" charset="0"/>
              </a:rPr>
              <a:t>The Care Plan: Evidence-Based Medical Management (GOLD 2026 &amp; NICE)</a:t>
            </a:r>
            <a:endParaRPr lang="en-US" sz="3500" b="1" dirty="0">
              <a:latin typeface="Poppins Semi-Bold"/>
              <a:cs typeface="Poppins" panose="00000500000000000000" pitchFamily="2" charset="0"/>
            </a:endParaRPr>
          </a:p>
        </p:txBody>
      </p:sp>
      <p:sp>
        <p:nvSpPr>
          <p:cNvPr id="3" name="Text 1"/>
          <p:cNvSpPr/>
          <p:nvPr/>
        </p:nvSpPr>
        <p:spPr>
          <a:xfrm>
            <a:off x="1086254" y="1741231"/>
            <a:ext cx="12457891" cy="433290"/>
          </a:xfrm>
          <a:prstGeom prst="rect">
            <a:avLst/>
          </a:prstGeom>
          <a:noFill/>
          <a:ln/>
        </p:spPr>
        <p:txBody>
          <a:bodyPr wrap="square" lIns="0" tIns="0" rIns="0" bIns="0" rtlCol="0" anchor="t"/>
          <a:lstStyle/>
          <a:p>
            <a:pPr marL="0" indent="0" algn="l">
              <a:lnSpc>
                <a:spcPts val="2100"/>
              </a:lnSpc>
              <a:buNone/>
            </a:pPr>
            <a:r>
              <a:rPr lang="en-US" sz="1600" dirty="0">
                <a:solidFill>
                  <a:srgbClr val="464646"/>
                </a:solidFill>
                <a:latin typeface="Poppins" panose="00000500000000000000" pitchFamily="2" charset="0"/>
                <a:ea typeface="Inter Medium" pitchFamily="34" charset="-122"/>
                <a:cs typeface="Poppins" panose="00000500000000000000" pitchFamily="2" charset="0"/>
              </a:rPr>
              <a:t>Patient confirmed COPD: post-bronchodilator spirometry demonstrates FEV₁/FVC &lt; 0.70 consistent with COPD (GOLD stage 2). Management objectives: reduce symptoms, prevent exacerbations, minimise disease progression, and address comorbidities using guideline-directed care.(Lombardi and Menzella,2025)</a:t>
            </a:r>
            <a:endParaRPr lang="en-US" sz="1600" dirty="0">
              <a:latin typeface="Poppins" panose="00000500000000000000" pitchFamily="2" charset="0"/>
              <a:cs typeface="Poppins" panose="00000500000000000000" pitchFamily="2" charset="0"/>
            </a:endParaRPr>
          </a:p>
        </p:txBody>
      </p:sp>
      <p:pic>
        <p:nvPicPr>
          <p:cNvPr id="4" name="Image 0" descr="preencoded.png"/>
          <p:cNvPicPr>
            <a:picLocks noChangeAspect="1"/>
          </p:cNvPicPr>
          <p:nvPr/>
        </p:nvPicPr>
        <p:blipFill>
          <a:blip r:embed="rId5"/>
          <a:stretch>
            <a:fillRect/>
          </a:stretch>
        </p:blipFill>
        <p:spPr>
          <a:xfrm>
            <a:off x="861604" y="3035735"/>
            <a:ext cx="920251" cy="764619"/>
          </a:xfrm>
          <a:prstGeom prst="ellipse">
            <a:avLst/>
          </a:prstGeom>
          <a:ln w="63500" cap="rnd">
            <a:no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5" name="Text 2"/>
          <p:cNvSpPr/>
          <p:nvPr/>
        </p:nvSpPr>
        <p:spPr>
          <a:xfrm>
            <a:off x="1982715" y="3035735"/>
            <a:ext cx="2573536" cy="278963"/>
          </a:xfrm>
          <a:prstGeom prst="rect">
            <a:avLst/>
          </a:prstGeom>
          <a:noFill/>
          <a:ln/>
        </p:spPr>
        <p:txBody>
          <a:bodyPr wrap="none" lIns="0" tIns="0" rIns="0" bIns="0" rtlCol="0" anchor="t"/>
          <a:lstStyle/>
          <a:p>
            <a:pPr marL="0" indent="0" algn="l">
              <a:lnSpc>
                <a:spcPts val="2150"/>
              </a:lnSpc>
              <a:buNone/>
            </a:pPr>
            <a:r>
              <a:rPr lang="en-US" sz="1750" dirty="0">
                <a:solidFill>
                  <a:schemeClr val="bg1"/>
                </a:solidFill>
                <a:latin typeface="Poppins" panose="00000500000000000000" pitchFamily="2" charset="0"/>
                <a:ea typeface="DM Sans Semi Bold" pitchFamily="34" charset="-122"/>
                <a:cs typeface="Poppins" panose="00000500000000000000" pitchFamily="2" charset="0"/>
              </a:rPr>
              <a:t>Initial Pharmacotherapy</a:t>
            </a:r>
            <a:endParaRPr lang="en-US" sz="1750" dirty="0">
              <a:solidFill>
                <a:schemeClr val="bg1"/>
              </a:solidFill>
              <a:latin typeface="Poppins" panose="00000500000000000000" pitchFamily="2" charset="0"/>
              <a:cs typeface="Poppins" panose="00000500000000000000" pitchFamily="2" charset="0"/>
            </a:endParaRPr>
          </a:p>
        </p:txBody>
      </p:sp>
      <p:sp>
        <p:nvSpPr>
          <p:cNvPr id="6" name="Text 3"/>
          <p:cNvSpPr/>
          <p:nvPr/>
        </p:nvSpPr>
        <p:spPr>
          <a:xfrm>
            <a:off x="1982715" y="3411139"/>
            <a:ext cx="2828449" cy="1628775"/>
          </a:xfrm>
          <a:prstGeom prst="rect">
            <a:avLst/>
          </a:prstGeom>
          <a:noFill/>
          <a:ln/>
        </p:spPr>
        <p:txBody>
          <a:bodyPr wrap="square" lIns="0" tIns="0" rIns="0" bIns="0" rtlCol="0" anchor="t"/>
          <a:lstStyle/>
          <a:p>
            <a:pPr>
              <a:lnSpc>
                <a:spcPts val="2100"/>
              </a:lnSpc>
            </a:pPr>
            <a:r>
              <a:rPr lang="en-US" sz="1400" dirty="0">
                <a:solidFill>
                  <a:schemeClr val="bg1"/>
                </a:solidFill>
                <a:latin typeface="Poppins" panose="00000500000000000000" pitchFamily="2" charset="0"/>
                <a:ea typeface="Inter Medium" pitchFamily="34" charset="-122"/>
                <a:cs typeface="Poppins" panose="00000500000000000000" pitchFamily="2" charset="0"/>
              </a:rPr>
              <a:t>Start a long-acting bronchodilator: LAMA (e.g., tiotropium) or LABA (e.g., salmeterol) for symptomatic control and improved lung function and activity tolerance.(</a:t>
            </a:r>
            <a:r>
              <a:rPr lang="en-US" sz="1400" dirty="0" err="1">
                <a:solidFill>
                  <a:schemeClr val="bg1"/>
                </a:solidFill>
                <a:latin typeface="Poppins" panose="00000500000000000000" pitchFamily="2" charset="0"/>
                <a:ea typeface="Inter Medium" pitchFamily="34" charset="-122"/>
                <a:cs typeface="Poppins" panose="00000500000000000000" pitchFamily="2" charset="0"/>
              </a:rPr>
              <a:t>Halpin</a:t>
            </a:r>
            <a:r>
              <a:rPr lang="en-US" sz="1400" dirty="0">
                <a:solidFill>
                  <a:schemeClr val="bg1"/>
                </a:solidFill>
                <a:latin typeface="Poppins" panose="00000500000000000000" pitchFamily="2" charset="0"/>
                <a:ea typeface="Inter Medium" pitchFamily="34" charset="-122"/>
                <a:cs typeface="Poppins" panose="00000500000000000000" pitchFamily="2" charset="0"/>
              </a:rPr>
              <a:t>, 2022). </a:t>
            </a:r>
            <a:endParaRPr lang="en-US" sz="1400" dirty="0">
              <a:solidFill>
                <a:schemeClr val="bg1"/>
              </a:solidFill>
              <a:latin typeface="Poppins" panose="00000500000000000000" pitchFamily="2" charset="0"/>
              <a:cs typeface="Poppins" panose="00000500000000000000" pitchFamily="2" charset="0"/>
            </a:endParaRPr>
          </a:p>
        </p:txBody>
      </p:sp>
      <p:pic>
        <p:nvPicPr>
          <p:cNvPr id="7" name="Image 1" descr="preencoded.png"/>
          <p:cNvPicPr>
            <a:picLocks noChangeAspect="1"/>
          </p:cNvPicPr>
          <p:nvPr/>
        </p:nvPicPr>
        <p:blipFill>
          <a:blip r:embed="rId6"/>
          <a:stretch>
            <a:fillRect/>
          </a:stretch>
        </p:blipFill>
        <p:spPr>
          <a:xfrm>
            <a:off x="5270334" y="3035735"/>
            <a:ext cx="978986" cy="764619"/>
          </a:xfrm>
          <a:prstGeom prst="ellipse">
            <a:avLst/>
          </a:prstGeom>
          <a:ln w="63500" cap="rnd">
            <a:no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8" name="Text 4"/>
          <p:cNvSpPr/>
          <p:nvPr/>
        </p:nvSpPr>
        <p:spPr>
          <a:xfrm>
            <a:off x="6450178" y="3035735"/>
            <a:ext cx="2632472" cy="278963"/>
          </a:xfrm>
          <a:prstGeom prst="rect">
            <a:avLst/>
          </a:prstGeom>
          <a:noFill/>
          <a:ln/>
        </p:spPr>
        <p:txBody>
          <a:bodyPr wrap="none" lIns="0" tIns="0" rIns="0" bIns="0" rtlCol="0" anchor="t"/>
          <a:lstStyle/>
          <a:p>
            <a:pPr marL="0" indent="0" algn="l">
              <a:lnSpc>
                <a:spcPts val="2150"/>
              </a:lnSpc>
              <a:buNone/>
            </a:pPr>
            <a:r>
              <a:rPr lang="en-US" sz="1750" dirty="0">
                <a:solidFill>
                  <a:schemeClr val="bg1"/>
                </a:solidFill>
                <a:latin typeface="Poppins" panose="00000500000000000000" pitchFamily="2" charset="0"/>
                <a:ea typeface="DM Sans Semi Bold" pitchFamily="34" charset="-122"/>
                <a:cs typeface="Poppins" panose="00000500000000000000" pitchFamily="2" charset="0"/>
              </a:rPr>
              <a:t>Escalation: Dual Therapy</a:t>
            </a:r>
            <a:endParaRPr lang="en-US" sz="1750" dirty="0">
              <a:solidFill>
                <a:schemeClr val="bg1"/>
              </a:solidFill>
              <a:latin typeface="Poppins" panose="00000500000000000000" pitchFamily="2" charset="0"/>
              <a:cs typeface="Poppins" panose="00000500000000000000" pitchFamily="2" charset="0"/>
            </a:endParaRPr>
          </a:p>
        </p:txBody>
      </p:sp>
      <p:sp>
        <p:nvSpPr>
          <p:cNvPr id="9" name="Text 5"/>
          <p:cNvSpPr/>
          <p:nvPr/>
        </p:nvSpPr>
        <p:spPr>
          <a:xfrm>
            <a:off x="6450178" y="3411139"/>
            <a:ext cx="2828449" cy="1357313"/>
          </a:xfrm>
          <a:prstGeom prst="rect">
            <a:avLst/>
          </a:prstGeom>
          <a:noFill/>
          <a:ln/>
        </p:spPr>
        <p:txBody>
          <a:bodyPr wrap="square" lIns="0" tIns="0" rIns="0" bIns="0" rtlCol="0" anchor="t"/>
          <a:lstStyle/>
          <a:p>
            <a:pPr>
              <a:lnSpc>
                <a:spcPts val="2100"/>
              </a:lnSpc>
            </a:pPr>
            <a:r>
              <a:rPr lang="en-US" sz="1400" dirty="0">
                <a:solidFill>
                  <a:schemeClr val="bg1"/>
                </a:solidFill>
                <a:latin typeface="Poppins" panose="00000500000000000000" pitchFamily="2" charset="0"/>
                <a:ea typeface="Inter Medium" pitchFamily="34" charset="-122"/>
                <a:cs typeface="Poppins" panose="00000500000000000000" pitchFamily="2" charset="0"/>
              </a:rPr>
              <a:t>Patient has 2 exacerbations in the past year → escalate to LAMA+LABA dual therapy to reduce exacerbation frequency and symptomatic bu</a:t>
            </a:r>
            <a:r>
              <a:rPr lang="en-US" sz="1400" dirty="0">
                <a:solidFill>
                  <a:schemeClr val="bg1"/>
                </a:solidFill>
                <a:latin typeface="Poppins" panose="00000500000000000000" pitchFamily="2" charset="0"/>
                <a:ea typeface="Inter Medium" panose="020B0604020202020204" charset="0"/>
                <a:cs typeface="Poppins" panose="00000500000000000000" pitchFamily="2" charset="0"/>
              </a:rPr>
              <a:t>rden.  (Singh et al., 2025).</a:t>
            </a:r>
          </a:p>
        </p:txBody>
      </p:sp>
      <p:pic>
        <p:nvPicPr>
          <p:cNvPr id="10" name="Image 2" descr="preencoded.png"/>
          <p:cNvPicPr>
            <a:picLocks noChangeAspect="1"/>
          </p:cNvPicPr>
          <p:nvPr/>
        </p:nvPicPr>
        <p:blipFill>
          <a:blip r:embed="rId7"/>
          <a:stretch>
            <a:fillRect/>
          </a:stretch>
        </p:blipFill>
        <p:spPr>
          <a:xfrm>
            <a:off x="9848305" y="3035735"/>
            <a:ext cx="868478" cy="764619"/>
          </a:xfrm>
          <a:prstGeom prst="ellipse">
            <a:avLst/>
          </a:prstGeom>
          <a:ln w="63500" cap="rnd">
            <a:no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1" name="Text 6"/>
          <p:cNvSpPr/>
          <p:nvPr/>
        </p:nvSpPr>
        <p:spPr>
          <a:xfrm>
            <a:off x="10917641" y="3035735"/>
            <a:ext cx="2828449" cy="557927"/>
          </a:xfrm>
          <a:prstGeom prst="rect">
            <a:avLst/>
          </a:prstGeom>
          <a:noFill/>
          <a:ln/>
        </p:spPr>
        <p:txBody>
          <a:bodyPr wrap="square" lIns="0" tIns="0" rIns="0" bIns="0" rtlCol="0" anchor="t"/>
          <a:lstStyle/>
          <a:p>
            <a:pPr marL="0" indent="0" algn="l">
              <a:lnSpc>
                <a:spcPts val="2150"/>
              </a:lnSpc>
              <a:buNone/>
            </a:pPr>
            <a:r>
              <a:rPr lang="en-US" sz="1750" dirty="0">
                <a:solidFill>
                  <a:schemeClr val="bg1"/>
                </a:solidFill>
                <a:latin typeface="Poppins" panose="00000500000000000000" pitchFamily="2" charset="0"/>
                <a:ea typeface="DM Sans Semi Bold" pitchFamily="34" charset="-122"/>
                <a:cs typeface="Poppins" panose="00000500000000000000" pitchFamily="2" charset="0"/>
              </a:rPr>
              <a:t>Further Escalation: Triple Therapy</a:t>
            </a:r>
            <a:endParaRPr lang="en-US" sz="1750" dirty="0">
              <a:solidFill>
                <a:schemeClr val="bg1"/>
              </a:solidFill>
              <a:latin typeface="Poppins" panose="00000500000000000000" pitchFamily="2" charset="0"/>
              <a:cs typeface="Poppins" panose="00000500000000000000" pitchFamily="2" charset="0"/>
            </a:endParaRPr>
          </a:p>
        </p:txBody>
      </p:sp>
      <p:sp>
        <p:nvSpPr>
          <p:cNvPr id="12" name="Text 7"/>
          <p:cNvSpPr/>
          <p:nvPr/>
        </p:nvSpPr>
        <p:spPr>
          <a:xfrm>
            <a:off x="10917641" y="3690102"/>
            <a:ext cx="2828449" cy="1628775"/>
          </a:xfrm>
          <a:prstGeom prst="rect">
            <a:avLst/>
          </a:prstGeom>
          <a:noFill/>
          <a:ln/>
        </p:spPr>
        <p:txBody>
          <a:bodyPr wrap="square" lIns="0" tIns="0" rIns="0" bIns="0" rtlCol="0" anchor="t"/>
          <a:lstStyle/>
          <a:p>
            <a:pPr marL="0" indent="0" algn="l">
              <a:lnSpc>
                <a:spcPts val="2100"/>
              </a:lnSpc>
              <a:buNone/>
            </a:pPr>
            <a:r>
              <a:rPr lang="en-US" sz="1400" dirty="0">
                <a:solidFill>
                  <a:schemeClr val="bg1"/>
                </a:solidFill>
                <a:latin typeface="Poppins" panose="00000500000000000000" pitchFamily="2" charset="0"/>
                <a:ea typeface="Inter Medium" pitchFamily="34" charset="-122"/>
                <a:cs typeface="Poppins" panose="00000500000000000000" pitchFamily="2" charset="0"/>
              </a:rPr>
              <a:t>If exacerbations persist on dual therapy, consider LAMA+LABA+ICS. Use blood eosinophil count to guide ICS use (higher </a:t>
            </a:r>
            <a:r>
              <a:rPr lang="en-US" sz="1400" dirty="0" err="1">
                <a:solidFill>
                  <a:schemeClr val="bg1"/>
                </a:solidFill>
                <a:latin typeface="Poppins" panose="00000500000000000000" pitchFamily="2" charset="0"/>
                <a:ea typeface="Inter Medium" pitchFamily="34" charset="-122"/>
                <a:cs typeface="Poppins" panose="00000500000000000000" pitchFamily="2" charset="0"/>
              </a:rPr>
              <a:t>eosinophils</a:t>
            </a:r>
            <a:r>
              <a:rPr lang="en-US" sz="1400" dirty="0">
                <a:solidFill>
                  <a:schemeClr val="bg1"/>
                </a:solidFill>
                <a:latin typeface="Poppins" panose="00000500000000000000" pitchFamily="2" charset="0"/>
                <a:ea typeface="Inter Medium" pitchFamily="34" charset="-122"/>
                <a:cs typeface="Poppins" panose="00000500000000000000" pitchFamily="2" charset="0"/>
              </a:rPr>
              <a:t> predict greater ICS benefit).</a:t>
            </a:r>
            <a:endParaRPr lang="en-US" sz="1400" dirty="0">
              <a:solidFill>
                <a:schemeClr val="bg1"/>
              </a:solidFill>
              <a:latin typeface="Poppins" panose="00000500000000000000" pitchFamily="2" charset="0"/>
              <a:cs typeface="Poppins" panose="00000500000000000000" pitchFamily="2" charset="0"/>
            </a:endParaRPr>
          </a:p>
        </p:txBody>
      </p:sp>
      <p:pic>
        <p:nvPicPr>
          <p:cNvPr id="14" name="Image 3" descr="preencoded.png"/>
          <p:cNvPicPr>
            <a:picLocks noChangeAspect="1"/>
          </p:cNvPicPr>
          <p:nvPr/>
        </p:nvPicPr>
        <p:blipFill>
          <a:blip r:embed="rId8"/>
          <a:stretch>
            <a:fillRect/>
          </a:stretch>
        </p:blipFill>
        <p:spPr>
          <a:xfrm>
            <a:off x="714494" y="5969589"/>
            <a:ext cx="446484" cy="446484"/>
          </a:xfrm>
          <a:prstGeom prst="rect">
            <a:avLst/>
          </a:prstGeom>
        </p:spPr>
      </p:pic>
      <p:sp>
        <p:nvSpPr>
          <p:cNvPr id="15" name="Text 9"/>
          <p:cNvSpPr/>
          <p:nvPr/>
        </p:nvSpPr>
        <p:spPr>
          <a:xfrm>
            <a:off x="1361837" y="5969589"/>
            <a:ext cx="2232779" cy="278963"/>
          </a:xfrm>
          <a:prstGeom prst="rect">
            <a:avLst/>
          </a:prstGeom>
          <a:noFill/>
          <a:ln/>
        </p:spPr>
        <p:txBody>
          <a:bodyPr wrap="none" lIns="0" tIns="0" rIns="0" bIns="0" rtlCol="0" anchor="t"/>
          <a:lstStyle/>
          <a:p>
            <a:pPr marL="0" indent="0" algn="l">
              <a:lnSpc>
                <a:spcPts val="2150"/>
              </a:lnSpc>
              <a:buNone/>
            </a:pPr>
            <a:r>
              <a:rPr lang="en-US" sz="1750" b="1" dirty="0">
                <a:solidFill>
                  <a:srgbClr val="464646"/>
                </a:solidFill>
                <a:latin typeface="Poppins" panose="00000500000000000000" pitchFamily="2" charset="0"/>
                <a:ea typeface="DM Sans Semi Bold" pitchFamily="34" charset="-122"/>
                <a:cs typeface="Poppins" panose="00000500000000000000" pitchFamily="2" charset="0"/>
              </a:rPr>
              <a:t>Smoking Cessation</a:t>
            </a:r>
            <a:endParaRPr lang="en-US" sz="1750" b="1" dirty="0">
              <a:latin typeface="Poppins" panose="00000500000000000000" pitchFamily="2" charset="0"/>
              <a:cs typeface="Poppins" panose="00000500000000000000" pitchFamily="2" charset="0"/>
            </a:endParaRPr>
          </a:p>
        </p:txBody>
      </p:sp>
      <p:sp>
        <p:nvSpPr>
          <p:cNvPr id="16" name="Text 10"/>
          <p:cNvSpPr/>
          <p:nvPr/>
        </p:nvSpPr>
        <p:spPr>
          <a:xfrm>
            <a:off x="1361837" y="6580123"/>
            <a:ext cx="5852874" cy="814388"/>
          </a:xfrm>
          <a:prstGeom prst="rect">
            <a:avLst/>
          </a:prstGeom>
          <a:noFill/>
          <a:ln/>
        </p:spPr>
        <p:txBody>
          <a:bodyPr wrap="square" lIns="0" tIns="0" rIns="0" bIns="0" rtlCol="0" anchor="t"/>
          <a:lstStyle/>
          <a:p>
            <a:pPr marL="0" indent="0" algn="l">
              <a:lnSpc>
                <a:spcPts val="2100"/>
              </a:lnSpc>
              <a:buNone/>
            </a:pPr>
            <a:r>
              <a:rPr lang="en-US" sz="1400" dirty="0">
                <a:solidFill>
                  <a:srgbClr val="464646"/>
                </a:solidFill>
                <a:latin typeface="Poppins" panose="00000500000000000000" pitchFamily="2" charset="0"/>
                <a:ea typeface="Inter Medium" pitchFamily="34" charset="-122"/>
                <a:cs typeface="Poppins" panose="00000500000000000000" pitchFamily="2" charset="0"/>
              </a:rPr>
              <a:t>Offer pharmacotherapy (varenicline or nicotine replacement therapy) plus structured behavioural support—single most effective intervention to alter disease trajectory.</a:t>
            </a:r>
            <a:endParaRPr lang="en-US" sz="1400" dirty="0">
              <a:latin typeface="Poppins" panose="00000500000000000000" pitchFamily="2" charset="0"/>
              <a:cs typeface="Poppins" panose="00000500000000000000" pitchFamily="2" charset="0"/>
            </a:endParaRPr>
          </a:p>
        </p:txBody>
      </p:sp>
      <p:pic>
        <p:nvPicPr>
          <p:cNvPr id="17" name="Image 4" descr="preencoded.png"/>
          <p:cNvPicPr>
            <a:picLocks noChangeAspect="1"/>
          </p:cNvPicPr>
          <p:nvPr/>
        </p:nvPicPr>
        <p:blipFill>
          <a:blip r:embed="rId8"/>
          <a:stretch>
            <a:fillRect/>
          </a:stretch>
        </p:blipFill>
        <p:spPr>
          <a:xfrm>
            <a:off x="7415570" y="5969589"/>
            <a:ext cx="446484" cy="446484"/>
          </a:xfrm>
          <a:prstGeom prst="rect">
            <a:avLst/>
          </a:prstGeom>
        </p:spPr>
      </p:pic>
      <p:sp>
        <p:nvSpPr>
          <p:cNvPr id="18" name="Text 11"/>
          <p:cNvSpPr/>
          <p:nvPr/>
        </p:nvSpPr>
        <p:spPr>
          <a:xfrm>
            <a:off x="8062913" y="5969589"/>
            <a:ext cx="2232779" cy="278963"/>
          </a:xfrm>
          <a:prstGeom prst="rect">
            <a:avLst/>
          </a:prstGeom>
          <a:noFill/>
          <a:ln/>
        </p:spPr>
        <p:txBody>
          <a:bodyPr wrap="none" lIns="0" tIns="0" rIns="0" bIns="0" rtlCol="0" anchor="t"/>
          <a:lstStyle/>
          <a:p>
            <a:pPr marL="0" indent="0" algn="l">
              <a:lnSpc>
                <a:spcPts val="2150"/>
              </a:lnSpc>
              <a:buNone/>
            </a:pPr>
            <a:r>
              <a:rPr lang="en-US" sz="1750" b="1" dirty="0">
                <a:solidFill>
                  <a:srgbClr val="464646"/>
                </a:solidFill>
                <a:latin typeface="Poppins" panose="00000500000000000000" pitchFamily="2" charset="0"/>
                <a:ea typeface="DM Sans Semi Bold" pitchFamily="34" charset="-122"/>
                <a:cs typeface="Poppins" panose="00000500000000000000" pitchFamily="2" charset="0"/>
              </a:rPr>
              <a:t>Vaccinations</a:t>
            </a:r>
            <a:endParaRPr lang="en-US" sz="1750" b="1" dirty="0">
              <a:latin typeface="Poppins" panose="00000500000000000000" pitchFamily="2" charset="0"/>
              <a:cs typeface="Poppins" panose="00000500000000000000" pitchFamily="2" charset="0"/>
            </a:endParaRPr>
          </a:p>
        </p:txBody>
      </p:sp>
      <p:sp>
        <p:nvSpPr>
          <p:cNvPr id="19" name="Text 12"/>
          <p:cNvSpPr/>
          <p:nvPr/>
        </p:nvSpPr>
        <p:spPr>
          <a:xfrm>
            <a:off x="8062913" y="6580123"/>
            <a:ext cx="5852993" cy="814388"/>
          </a:xfrm>
          <a:prstGeom prst="rect">
            <a:avLst/>
          </a:prstGeom>
          <a:noFill/>
          <a:ln/>
        </p:spPr>
        <p:txBody>
          <a:bodyPr wrap="square" lIns="0" tIns="0" rIns="0" bIns="0" rtlCol="0" anchor="t"/>
          <a:lstStyle/>
          <a:p>
            <a:pPr>
              <a:lnSpc>
                <a:spcPts val="2100"/>
              </a:lnSpc>
            </a:pPr>
            <a:r>
              <a:rPr lang="en-US" sz="1400" dirty="0">
                <a:solidFill>
                  <a:srgbClr val="464646"/>
                </a:solidFill>
                <a:latin typeface="Poppins" panose="00000500000000000000" pitchFamily="2" charset="0"/>
                <a:ea typeface="Inter Medium" pitchFamily="34" charset="-122"/>
                <a:cs typeface="Poppins" panose="00000500000000000000" pitchFamily="2" charset="0"/>
              </a:rPr>
              <a:t>Verify and update influenza and pneumococcal vaccines. Offer RSV vaccine if eligible. Vaccination reduces infection-triggered exacerbations and hospital admissions.(Park, 2026) </a:t>
            </a:r>
            <a:endParaRPr lang="en-US" sz="1400" dirty="0">
              <a:latin typeface="Poppins" panose="00000500000000000000" pitchFamily="2" charset="0"/>
              <a:cs typeface="Poppins" panose="00000500000000000000" pitchFamily="2" charset="0"/>
            </a:endParaRPr>
          </a:p>
        </p:txBody>
      </p:sp>
      <p:grpSp>
        <p:nvGrpSpPr>
          <p:cNvPr id="28" name="Group 15">
            <a:extLst>
              <a:ext uri="{FF2B5EF4-FFF2-40B4-BE49-F238E27FC236}">
                <a16:creationId xmlns:a16="http://schemas.microsoft.com/office/drawing/2014/main" id="{FE7D035A-AD8E-0726-5503-9FCF8CDBBB85}"/>
              </a:ext>
            </a:extLst>
          </p:cNvPr>
          <p:cNvGrpSpPr/>
          <p:nvPr/>
        </p:nvGrpSpPr>
        <p:grpSpPr>
          <a:xfrm rot="-5400000">
            <a:off x="12050625" y="1203280"/>
            <a:ext cx="304800" cy="304800"/>
            <a:chOff x="0" y="0"/>
            <a:chExt cx="100346" cy="100346"/>
          </a:xfrm>
        </p:grpSpPr>
        <p:sp>
          <p:nvSpPr>
            <p:cNvPr id="29" name="Freeform 16">
              <a:extLst>
                <a:ext uri="{FF2B5EF4-FFF2-40B4-BE49-F238E27FC236}">
                  <a16:creationId xmlns:a16="http://schemas.microsoft.com/office/drawing/2014/main" id="{798A771E-0E04-496A-31D1-2F90E3E16E26}"/>
                </a:ext>
              </a:extLst>
            </p:cNvPr>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D59586"/>
            </a:solidFill>
            <a:ln cap="sq">
              <a:noFill/>
              <a:prstDash val="solid"/>
              <a:miter/>
            </a:ln>
          </p:spPr>
          <p:txBody>
            <a:bodyPr/>
            <a:lstStyle/>
            <a:p>
              <a:endParaRPr lang="en-US"/>
            </a:p>
          </p:txBody>
        </p:sp>
        <p:sp>
          <p:nvSpPr>
            <p:cNvPr id="30" name="TextBox 17">
              <a:extLst>
                <a:ext uri="{FF2B5EF4-FFF2-40B4-BE49-F238E27FC236}">
                  <a16:creationId xmlns:a16="http://schemas.microsoft.com/office/drawing/2014/main" id="{1EB37529-09D6-737A-41D3-68C0373EC591}"/>
                </a:ext>
              </a:extLst>
            </p:cNvPr>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grpSp>
        <p:nvGrpSpPr>
          <p:cNvPr id="31" name="Group 18">
            <a:extLst>
              <a:ext uri="{FF2B5EF4-FFF2-40B4-BE49-F238E27FC236}">
                <a16:creationId xmlns:a16="http://schemas.microsoft.com/office/drawing/2014/main" id="{7B5EAE1F-9C32-87CD-5F24-8696659BB1E0}"/>
              </a:ext>
            </a:extLst>
          </p:cNvPr>
          <p:cNvGrpSpPr/>
          <p:nvPr/>
        </p:nvGrpSpPr>
        <p:grpSpPr>
          <a:xfrm rot="-5400000">
            <a:off x="12446865" y="1203280"/>
            <a:ext cx="304800" cy="304800"/>
            <a:chOff x="0" y="0"/>
            <a:chExt cx="100346" cy="100346"/>
          </a:xfrm>
        </p:grpSpPr>
        <p:sp>
          <p:nvSpPr>
            <p:cNvPr id="32" name="Freeform 19">
              <a:extLst>
                <a:ext uri="{FF2B5EF4-FFF2-40B4-BE49-F238E27FC236}">
                  <a16:creationId xmlns:a16="http://schemas.microsoft.com/office/drawing/2014/main" id="{BD2EB885-04AA-162E-8001-DDD5EB40D448}"/>
                </a:ext>
              </a:extLst>
            </p:cNvPr>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DDAA9E"/>
            </a:solidFill>
            <a:ln cap="sq">
              <a:noFill/>
              <a:prstDash val="solid"/>
              <a:miter/>
            </a:ln>
          </p:spPr>
          <p:txBody>
            <a:bodyPr/>
            <a:lstStyle/>
            <a:p>
              <a:endParaRPr lang="en-US"/>
            </a:p>
          </p:txBody>
        </p:sp>
        <p:sp>
          <p:nvSpPr>
            <p:cNvPr id="33" name="TextBox 20">
              <a:extLst>
                <a:ext uri="{FF2B5EF4-FFF2-40B4-BE49-F238E27FC236}">
                  <a16:creationId xmlns:a16="http://schemas.microsoft.com/office/drawing/2014/main" id="{73F127B0-4C67-42EB-40A7-67CDB1849A8C}"/>
                </a:ext>
              </a:extLst>
            </p:cNvPr>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grpSp>
        <p:nvGrpSpPr>
          <p:cNvPr id="34" name="Group 21">
            <a:extLst>
              <a:ext uri="{FF2B5EF4-FFF2-40B4-BE49-F238E27FC236}">
                <a16:creationId xmlns:a16="http://schemas.microsoft.com/office/drawing/2014/main" id="{8988D2DB-CB79-8CA3-88C2-2A81E6FB8373}"/>
              </a:ext>
            </a:extLst>
          </p:cNvPr>
          <p:cNvGrpSpPr/>
          <p:nvPr/>
        </p:nvGrpSpPr>
        <p:grpSpPr>
          <a:xfrm rot="-5400000">
            <a:off x="12843105" y="1203280"/>
            <a:ext cx="304800" cy="304800"/>
            <a:chOff x="0" y="0"/>
            <a:chExt cx="100346" cy="100346"/>
          </a:xfrm>
        </p:grpSpPr>
        <p:sp>
          <p:nvSpPr>
            <p:cNvPr id="35" name="Freeform 22">
              <a:extLst>
                <a:ext uri="{FF2B5EF4-FFF2-40B4-BE49-F238E27FC236}">
                  <a16:creationId xmlns:a16="http://schemas.microsoft.com/office/drawing/2014/main" id="{F28F8015-2326-C34B-B97E-EB78C3700F98}"/>
                </a:ext>
              </a:extLst>
            </p:cNvPr>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EED5CF"/>
            </a:solidFill>
            <a:ln cap="sq">
              <a:noFill/>
              <a:prstDash val="solid"/>
              <a:miter/>
            </a:ln>
          </p:spPr>
          <p:txBody>
            <a:bodyPr/>
            <a:lstStyle/>
            <a:p>
              <a:endParaRPr lang="en-US"/>
            </a:p>
          </p:txBody>
        </p:sp>
        <p:sp>
          <p:nvSpPr>
            <p:cNvPr id="36" name="TextBox 23">
              <a:extLst>
                <a:ext uri="{FF2B5EF4-FFF2-40B4-BE49-F238E27FC236}">
                  <a16:creationId xmlns:a16="http://schemas.microsoft.com/office/drawing/2014/main" id="{5488BDAD-92FE-BAD0-2502-7BA8B6498622}"/>
                </a:ext>
              </a:extLst>
            </p:cNvPr>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grpSp>
        <p:nvGrpSpPr>
          <p:cNvPr id="37" name="Group 24">
            <a:extLst>
              <a:ext uri="{FF2B5EF4-FFF2-40B4-BE49-F238E27FC236}">
                <a16:creationId xmlns:a16="http://schemas.microsoft.com/office/drawing/2014/main" id="{D6319934-35DB-EB87-A1B0-FB4BE704223B}"/>
              </a:ext>
            </a:extLst>
          </p:cNvPr>
          <p:cNvGrpSpPr/>
          <p:nvPr/>
        </p:nvGrpSpPr>
        <p:grpSpPr>
          <a:xfrm rot="-5400000">
            <a:off x="13239345" y="1203280"/>
            <a:ext cx="304800" cy="304800"/>
            <a:chOff x="0" y="0"/>
            <a:chExt cx="100346" cy="100346"/>
          </a:xfrm>
        </p:grpSpPr>
        <p:sp>
          <p:nvSpPr>
            <p:cNvPr id="38" name="Freeform 25">
              <a:extLst>
                <a:ext uri="{FF2B5EF4-FFF2-40B4-BE49-F238E27FC236}">
                  <a16:creationId xmlns:a16="http://schemas.microsoft.com/office/drawing/2014/main" id="{331D13BD-3446-F126-C998-C4CDBC64852E}"/>
                </a:ext>
              </a:extLst>
            </p:cNvPr>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F7EAE7"/>
            </a:solidFill>
            <a:ln cap="sq">
              <a:noFill/>
              <a:prstDash val="solid"/>
              <a:miter/>
            </a:ln>
          </p:spPr>
          <p:txBody>
            <a:bodyPr/>
            <a:lstStyle/>
            <a:p>
              <a:endParaRPr lang="en-US"/>
            </a:p>
          </p:txBody>
        </p:sp>
        <p:sp>
          <p:nvSpPr>
            <p:cNvPr id="39" name="TextBox 26">
              <a:extLst>
                <a:ext uri="{FF2B5EF4-FFF2-40B4-BE49-F238E27FC236}">
                  <a16:creationId xmlns:a16="http://schemas.microsoft.com/office/drawing/2014/main" id="{9E6923DB-751E-9A44-A925-3FDA55AEB24D}"/>
                </a:ext>
              </a:extLst>
            </p:cNvPr>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pic>
        <p:nvPicPr>
          <p:cNvPr id="60" name="Audio 59">
            <a:hlinkClick r:id="" action="ppaction://media"/>
            <a:extLst>
              <a:ext uri="{FF2B5EF4-FFF2-40B4-BE49-F238E27FC236}">
                <a16:creationId xmlns:a16="http://schemas.microsoft.com/office/drawing/2014/main" id="{9C2B239A-EDA6-C566-42A6-83B03E96E497}"/>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290" t="-203290" r="-203290" b="-203290"/>
          <a:stretch>
            <a:fillRect/>
          </a:stretch>
        </p:blipFill>
        <p:spPr>
          <a:xfrm>
            <a:off x="12062765" y="5661965"/>
            <a:ext cx="2468880" cy="2468880"/>
          </a:xfrm>
          <a:prstGeom prst="ellipse">
            <a:avLst/>
          </a:prstGeom>
        </p:spPr>
      </p:pic>
    </p:spTree>
    <p:extLst>
      <p:ext uri="{BB962C8B-B14F-4D97-AF65-F5344CB8AC3E}">
        <p14:creationId xmlns:p14="http://schemas.microsoft.com/office/powerpoint/2010/main" val="1789820875"/>
      </p:ext>
    </p:extLst>
  </p:cSld>
  <p:clrMapOvr>
    <a:masterClrMapping/>
  </p:clrMapOvr>
  <mc:AlternateContent xmlns:mc="http://schemas.openxmlformats.org/markup-compatibility/2006" xmlns:p14="http://schemas.microsoft.com/office/powerpoint/2010/main">
    <mc:Choice Requires="p14">
      <p:transition spd="slow" p14:dur="2000" advTm="56124"/>
    </mc:Choice>
    <mc:Fallback xmlns="">
      <p:transition spd="slow" advTm="561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 name="Group 2">
            <a:extLst>
              <a:ext uri="{FF2B5EF4-FFF2-40B4-BE49-F238E27FC236}">
                <a16:creationId xmlns:a16="http://schemas.microsoft.com/office/drawing/2014/main" id="{1901F12F-BD3A-D03B-21C3-DED7082372C4}"/>
              </a:ext>
            </a:extLst>
          </p:cNvPr>
          <p:cNvGrpSpPr/>
          <p:nvPr/>
        </p:nvGrpSpPr>
        <p:grpSpPr>
          <a:xfrm>
            <a:off x="-1" y="2510958"/>
            <a:ext cx="5147201" cy="5718642"/>
            <a:chOff x="0" y="0"/>
            <a:chExt cx="3492030" cy="988405"/>
          </a:xfrm>
        </p:grpSpPr>
        <p:sp>
          <p:nvSpPr>
            <p:cNvPr id="23" name="Freeform 3">
              <a:extLst>
                <a:ext uri="{FF2B5EF4-FFF2-40B4-BE49-F238E27FC236}">
                  <a16:creationId xmlns:a16="http://schemas.microsoft.com/office/drawing/2014/main" id="{66D166E2-2DAF-3A28-D8D8-4B7EC6E826E2}"/>
                </a:ext>
              </a:extLst>
            </p:cNvPr>
            <p:cNvSpPr/>
            <p:nvPr/>
          </p:nvSpPr>
          <p:spPr>
            <a:xfrm>
              <a:off x="0" y="0"/>
              <a:ext cx="3492029" cy="988405"/>
            </a:xfrm>
            <a:custGeom>
              <a:avLst/>
              <a:gdLst/>
              <a:ahLst/>
              <a:cxnLst/>
              <a:rect l="l" t="t" r="r" b="b"/>
              <a:pathLst>
                <a:path w="3492029" h="988405">
                  <a:moveTo>
                    <a:pt x="0" y="0"/>
                  </a:moveTo>
                  <a:lnTo>
                    <a:pt x="3492029" y="0"/>
                  </a:lnTo>
                  <a:lnTo>
                    <a:pt x="3492029" y="988405"/>
                  </a:lnTo>
                  <a:lnTo>
                    <a:pt x="0" y="988405"/>
                  </a:lnTo>
                  <a:close/>
                </a:path>
              </a:pathLst>
            </a:custGeom>
            <a:solidFill>
              <a:srgbClr val="F7EAE7"/>
            </a:solidFill>
          </p:spPr>
          <p:txBody>
            <a:bodyPr/>
            <a:lstStyle/>
            <a:p>
              <a:endParaRPr lang="en-US"/>
            </a:p>
          </p:txBody>
        </p:sp>
        <p:sp>
          <p:nvSpPr>
            <p:cNvPr id="24" name="TextBox 4">
              <a:extLst>
                <a:ext uri="{FF2B5EF4-FFF2-40B4-BE49-F238E27FC236}">
                  <a16:creationId xmlns:a16="http://schemas.microsoft.com/office/drawing/2014/main" id="{0D4E3433-889A-4ED8-4452-9DBDD55BCE5B}"/>
                </a:ext>
              </a:extLst>
            </p:cNvPr>
            <p:cNvSpPr txBox="1"/>
            <p:nvPr/>
          </p:nvSpPr>
          <p:spPr>
            <a:xfrm>
              <a:off x="0" y="-38100"/>
              <a:ext cx="3492030" cy="1026505"/>
            </a:xfrm>
            <a:prstGeom prst="rect">
              <a:avLst/>
            </a:prstGeom>
          </p:spPr>
          <p:txBody>
            <a:bodyPr lIns="40640" tIns="40640" rIns="40640" bIns="40640" rtlCol="0" anchor="ctr"/>
            <a:lstStyle/>
            <a:p>
              <a:pPr algn="ctr">
                <a:lnSpc>
                  <a:spcPts val="2127"/>
                </a:lnSpc>
              </a:pPr>
              <a:endParaRPr sz="1440"/>
            </a:p>
          </p:txBody>
        </p:sp>
      </p:grpSp>
      <p:sp>
        <p:nvSpPr>
          <p:cNvPr id="2" name="Text 0"/>
          <p:cNvSpPr/>
          <p:nvPr/>
        </p:nvSpPr>
        <p:spPr>
          <a:xfrm>
            <a:off x="637937" y="328018"/>
            <a:ext cx="6779300" cy="310158"/>
          </a:xfrm>
          <a:prstGeom prst="rect">
            <a:avLst/>
          </a:prstGeom>
          <a:noFill/>
          <a:ln/>
        </p:spPr>
        <p:txBody>
          <a:bodyPr wrap="none" lIns="0" tIns="0" rIns="0" bIns="0" rtlCol="0" anchor="t"/>
          <a:lstStyle/>
          <a:p>
            <a:pPr marL="0" indent="0" algn="l">
              <a:buNone/>
            </a:pPr>
            <a:r>
              <a:rPr lang="en-US" sz="3200" b="1" dirty="0">
                <a:solidFill>
                  <a:srgbClr val="030303"/>
                </a:solidFill>
                <a:latin typeface="Poppins" panose="00000500000000000000" pitchFamily="2" charset="0"/>
                <a:ea typeface="DM Sans Semi Bold" pitchFamily="34" charset="-122"/>
                <a:cs typeface="Poppins" panose="00000500000000000000" pitchFamily="2" charset="0"/>
              </a:rPr>
              <a:t>Pulmonary Rehabilitation and Exacerbation Management</a:t>
            </a:r>
            <a:endParaRPr lang="en-US" sz="3200" b="1" dirty="0">
              <a:latin typeface="Poppins" panose="00000500000000000000" pitchFamily="2" charset="0"/>
              <a:cs typeface="Poppins" panose="00000500000000000000" pitchFamily="2" charset="0"/>
            </a:endParaRPr>
          </a:p>
        </p:txBody>
      </p:sp>
      <p:sp>
        <p:nvSpPr>
          <p:cNvPr id="3" name="Text 1"/>
          <p:cNvSpPr/>
          <p:nvPr/>
        </p:nvSpPr>
        <p:spPr>
          <a:xfrm>
            <a:off x="608796" y="1066306"/>
            <a:ext cx="13760235" cy="1374704"/>
          </a:xfrm>
          <a:prstGeom prst="rect">
            <a:avLst/>
          </a:prstGeom>
          <a:noFill/>
          <a:ln/>
        </p:spPr>
        <p:txBody>
          <a:bodyPr wrap="square" lIns="0" tIns="0" rIns="0" bIns="0" rtlCol="0" anchor="t"/>
          <a:lstStyle/>
          <a:p>
            <a:pPr marL="285750" indent="-285750" algn="l">
              <a:buSzPct val="200000"/>
              <a:buFont typeface="Arial" panose="020B0604020202020204" pitchFamily="34" charset="0"/>
              <a:buChar char="•"/>
            </a:pPr>
            <a:r>
              <a:rPr lang="en-US" sz="2000" dirty="0">
                <a:solidFill>
                  <a:srgbClr val="464646"/>
                </a:solidFill>
                <a:latin typeface="Poppins" panose="00000500000000000000" pitchFamily="2" charset="0"/>
                <a:ea typeface="Inter Medium" pitchFamily="34" charset="-122"/>
                <a:cs typeface="Poppins" panose="00000500000000000000" pitchFamily="2" charset="0"/>
              </a:rPr>
              <a:t>Structured pulmonary rehabilitation (PR) — exercise training plus education — produces clinically significant improvements in dyspnoea, exercise</a:t>
            </a:r>
          </a:p>
          <a:p>
            <a:pPr marL="285750" indent="-285750">
              <a:buSzPct val="200000"/>
              <a:buFont typeface="Arial" panose="020B0604020202020204" pitchFamily="34" charset="0"/>
              <a:buChar char="•"/>
            </a:pPr>
            <a:r>
              <a:rPr lang="en-US" sz="2000" dirty="0">
                <a:solidFill>
                  <a:srgbClr val="464646"/>
                </a:solidFill>
                <a:latin typeface="Poppins" panose="00000500000000000000" pitchFamily="2" charset="0"/>
                <a:ea typeface="Inter Medium" pitchFamily="34" charset="-122"/>
                <a:cs typeface="Poppins" panose="00000500000000000000" pitchFamily="2" charset="0"/>
              </a:rPr>
              <a:t>capacity, and health‑related quality of life. Refer promptly after diagnosis or exacerbation. (Chen et al.,2025)</a:t>
            </a:r>
            <a:endParaRPr lang="en-US" sz="2000" dirty="0">
              <a:latin typeface="Poppins" panose="00000500000000000000" pitchFamily="2" charset="0"/>
              <a:cs typeface="Poppins" panose="00000500000000000000" pitchFamily="2" charset="0"/>
            </a:endParaRPr>
          </a:p>
          <a:p>
            <a:pPr marL="285750" indent="-285750" algn="l">
              <a:buSzPct val="200000"/>
              <a:buFont typeface="Arial" panose="020B0604020202020204" pitchFamily="34" charset="0"/>
              <a:buChar char="•"/>
            </a:pPr>
            <a:endParaRPr lang="en-US" sz="2000" dirty="0">
              <a:latin typeface="Poppins" panose="00000500000000000000" pitchFamily="2" charset="0"/>
              <a:cs typeface="Poppins" panose="00000500000000000000" pitchFamily="2" charset="0"/>
            </a:endParaRPr>
          </a:p>
        </p:txBody>
      </p:sp>
      <p:sp>
        <p:nvSpPr>
          <p:cNvPr id="4" name="Text 2"/>
          <p:cNvSpPr/>
          <p:nvPr/>
        </p:nvSpPr>
        <p:spPr>
          <a:xfrm>
            <a:off x="820814" y="2787982"/>
            <a:ext cx="3974664" cy="294918"/>
          </a:xfrm>
          <a:prstGeom prst="rect">
            <a:avLst/>
          </a:prstGeom>
          <a:noFill/>
          <a:ln/>
        </p:spPr>
        <p:txBody>
          <a:bodyPr wrap="none" lIns="0" tIns="0" rIns="0" bIns="0" rtlCol="0" anchor="t"/>
          <a:lstStyle/>
          <a:p>
            <a:pPr marL="0" indent="0" algn="l">
              <a:buNone/>
            </a:pPr>
            <a:r>
              <a:rPr lang="en-US" sz="1950" b="1" dirty="0">
                <a:solidFill>
                  <a:srgbClr val="030303"/>
                </a:solidFill>
                <a:latin typeface="Poppins" panose="00000500000000000000" pitchFamily="2" charset="0"/>
                <a:ea typeface="DM Sans Semi Bold" pitchFamily="34" charset="-122"/>
                <a:cs typeface="Poppins" panose="00000500000000000000" pitchFamily="2" charset="0"/>
              </a:rPr>
              <a:t>Pulmonary Rehabilitation (PR)</a:t>
            </a:r>
            <a:endParaRPr lang="en-US" sz="1950" b="1" dirty="0">
              <a:latin typeface="Poppins" panose="00000500000000000000" pitchFamily="2" charset="0"/>
              <a:cs typeface="Poppins" panose="00000500000000000000" pitchFamily="2" charset="0"/>
            </a:endParaRPr>
          </a:p>
        </p:txBody>
      </p:sp>
      <p:sp>
        <p:nvSpPr>
          <p:cNvPr id="5" name="Text 3"/>
          <p:cNvSpPr/>
          <p:nvPr/>
        </p:nvSpPr>
        <p:spPr>
          <a:xfrm>
            <a:off x="820815" y="3429872"/>
            <a:ext cx="3319385" cy="3428128"/>
          </a:xfrm>
          <a:prstGeom prst="rect">
            <a:avLst/>
          </a:prstGeom>
          <a:noFill/>
          <a:ln/>
        </p:spPr>
        <p:txBody>
          <a:bodyPr wrap="square" lIns="0" tIns="0" rIns="0" bIns="0" rtlCol="0" anchor="t"/>
          <a:lstStyle/>
          <a:p>
            <a:pPr>
              <a:lnSpc>
                <a:spcPct val="150000"/>
              </a:lnSpc>
            </a:pPr>
            <a:r>
              <a:rPr lang="en-US" sz="1600" dirty="0">
                <a:solidFill>
                  <a:srgbClr val="464646"/>
                </a:solidFill>
                <a:latin typeface="Poppins" panose="00000500000000000000" pitchFamily="2" charset="0"/>
                <a:ea typeface="Inter Medium" pitchFamily="34" charset="-122"/>
                <a:cs typeface="Poppins" panose="00000500000000000000" pitchFamily="2" charset="0"/>
              </a:rPr>
              <a:t>Refer Robert to an accredited PR programme: supervised aerobic and strength training, breathlessness management, and self-management education. Aim for individualized exercise prescription and a minimum 6–8-week programme where feasible.</a:t>
            </a:r>
            <a:r>
              <a:rPr lang="en-US" sz="1600" dirty="0">
                <a:latin typeface="Poppins" panose="00000500000000000000" pitchFamily="2" charset="0"/>
                <a:cs typeface="Poppins" panose="00000500000000000000" pitchFamily="2" charset="0"/>
              </a:rPr>
              <a:t> (Du, Zhou and Chi, 2026)."</a:t>
            </a:r>
          </a:p>
        </p:txBody>
      </p:sp>
      <p:sp>
        <p:nvSpPr>
          <p:cNvPr id="7" name="Text 4"/>
          <p:cNvSpPr/>
          <p:nvPr/>
        </p:nvSpPr>
        <p:spPr>
          <a:xfrm>
            <a:off x="5498924" y="2510959"/>
            <a:ext cx="4599206" cy="424481"/>
          </a:xfrm>
          <a:prstGeom prst="rect">
            <a:avLst/>
          </a:prstGeom>
          <a:noFill/>
          <a:ln/>
        </p:spPr>
        <p:txBody>
          <a:bodyPr wrap="none" lIns="0" tIns="0" rIns="0" bIns="0" rtlCol="0" anchor="t"/>
          <a:lstStyle/>
          <a:p>
            <a:pPr marL="0" indent="0" algn="l">
              <a:buNone/>
            </a:pPr>
            <a:r>
              <a:rPr lang="en-US" sz="1950" b="1" dirty="0">
                <a:solidFill>
                  <a:srgbClr val="030303"/>
                </a:solidFill>
                <a:latin typeface="Poppins" panose="00000500000000000000" pitchFamily="2" charset="0"/>
                <a:ea typeface="DM Sans Semi Bold" pitchFamily="34" charset="-122"/>
                <a:cs typeface="Poppins" panose="00000500000000000000" pitchFamily="2" charset="0"/>
              </a:rPr>
              <a:t>Acute Exacerbation Management</a:t>
            </a:r>
            <a:endParaRPr lang="en-US" sz="1950" b="1" dirty="0">
              <a:latin typeface="Poppins" panose="00000500000000000000" pitchFamily="2" charset="0"/>
              <a:cs typeface="Poppins" panose="00000500000000000000" pitchFamily="2" charset="0"/>
            </a:endParaRPr>
          </a:p>
        </p:txBody>
      </p:sp>
      <p:graphicFrame>
        <p:nvGraphicFramePr>
          <p:cNvPr id="21" name="Diagram 20">
            <a:extLst>
              <a:ext uri="{FF2B5EF4-FFF2-40B4-BE49-F238E27FC236}">
                <a16:creationId xmlns:a16="http://schemas.microsoft.com/office/drawing/2014/main" id="{ACAD8EDB-2CFF-94A4-8244-C431F10DC85C}"/>
              </a:ext>
            </a:extLst>
          </p:cNvPr>
          <p:cNvGraphicFramePr/>
          <p:nvPr>
            <p:extLst>
              <p:ext uri="{D42A27DB-BD31-4B8C-83A1-F6EECF244321}">
                <p14:modId xmlns:p14="http://schemas.microsoft.com/office/powerpoint/2010/main" val="480080142"/>
              </p:ext>
            </p:extLst>
          </p:nvPr>
        </p:nvGraphicFramePr>
        <p:xfrm>
          <a:off x="5498924" y="3124520"/>
          <a:ext cx="8672000" cy="444426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pSp>
        <p:nvGrpSpPr>
          <p:cNvPr id="28" name="Group 15">
            <a:extLst>
              <a:ext uri="{FF2B5EF4-FFF2-40B4-BE49-F238E27FC236}">
                <a16:creationId xmlns:a16="http://schemas.microsoft.com/office/drawing/2014/main" id="{16B05671-C582-D879-60BC-F4F9E6EA98CA}"/>
              </a:ext>
            </a:extLst>
          </p:cNvPr>
          <p:cNvGrpSpPr/>
          <p:nvPr/>
        </p:nvGrpSpPr>
        <p:grpSpPr>
          <a:xfrm rot="-5400000">
            <a:off x="12361910" y="7489256"/>
            <a:ext cx="304800" cy="304800"/>
            <a:chOff x="0" y="0"/>
            <a:chExt cx="100346" cy="100346"/>
          </a:xfrm>
        </p:grpSpPr>
        <p:sp>
          <p:nvSpPr>
            <p:cNvPr id="29" name="Freeform 16">
              <a:extLst>
                <a:ext uri="{FF2B5EF4-FFF2-40B4-BE49-F238E27FC236}">
                  <a16:creationId xmlns:a16="http://schemas.microsoft.com/office/drawing/2014/main" id="{DF822412-8CEE-B365-15E4-C42BD6596AB3}"/>
                </a:ext>
              </a:extLst>
            </p:cNvPr>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D59586"/>
            </a:solidFill>
            <a:ln cap="sq">
              <a:noFill/>
              <a:prstDash val="solid"/>
              <a:miter/>
            </a:ln>
          </p:spPr>
          <p:txBody>
            <a:bodyPr/>
            <a:lstStyle/>
            <a:p>
              <a:endParaRPr lang="en-US"/>
            </a:p>
          </p:txBody>
        </p:sp>
        <p:sp>
          <p:nvSpPr>
            <p:cNvPr id="30" name="TextBox 17">
              <a:extLst>
                <a:ext uri="{FF2B5EF4-FFF2-40B4-BE49-F238E27FC236}">
                  <a16:creationId xmlns:a16="http://schemas.microsoft.com/office/drawing/2014/main" id="{00072EC4-1D0A-8A68-9039-9E1A6B04746E}"/>
                </a:ext>
              </a:extLst>
            </p:cNvPr>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grpSp>
        <p:nvGrpSpPr>
          <p:cNvPr id="31" name="Group 18">
            <a:extLst>
              <a:ext uri="{FF2B5EF4-FFF2-40B4-BE49-F238E27FC236}">
                <a16:creationId xmlns:a16="http://schemas.microsoft.com/office/drawing/2014/main" id="{FACCFECB-0AF3-C714-011A-DAC802ECD1EF}"/>
              </a:ext>
            </a:extLst>
          </p:cNvPr>
          <p:cNvGrpSpPr/>
          <p:nvPr/>
        </p:nvGrpSpPr>
        <p:grpSpPr>
          <a:xfrm rot="-5400000">
            <a:off x="12758150" y="7489256"/>
            <a:ext cx="304800" cy="304800"/>
            <a:chOff x="0" y="0"/>
            <a:chExt cx="100346" cy="100346"/>
          </a:xfrm>
        </p:grpSpPr>
        <p:sp>
          <p:nvSpPr>
            <p:cNvPr id="32" name="Freeform 19">
              <a:extLst>
                <a:ext uri="{FF2B5EF4-FFF2-40B4-BE49-F238E27FC236}">
                  <a16:creationId xmlns:a16="http://schemas.microsoft.com/office/drawing/2014/main" id="{E5EAF54D-B1BC-3D78-5A8C-370D96BFF39F}"/>
                </a:ext>
              </a:extLst>
            </p:cNvPr>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DDAA9E"/>
            </a:solidFill>
            <a:ln cap="sq">
              <a:noFill/>
              <a:prstDash val="solid"/>
              <a:miter/>
            </a:ln>
          </p:spPr>
          <p:txBody>
            <a:bodyPr/>
            <a:lstStyle/>
            <a:p>
              <a:endParaRPr lang="en-US"/>
            </a:p>
          </p:txBody>
        </p:sp>
        <p:sp>
          <p:nvSpPr>
            <p:cNvPr id="33" name="TextBox 20">
              <a:extLst>
                <a:ext uri="{FF2B5EF4-FFF2-40B4-BE49-F238E27FC236}">
                  <a16:creationId xmlns:a16="http://schemas.microsoft.com/office/drawing/2014/main" id="{4D25907B-835E-EAC2-70E7-57E2F4410B83}"/>
                </a:ext>
              </a:extLst>
            </p:cNvPr>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grpSp>
        <p:nvGrpSpPr>
          <p:cNvPr id="34" name="Group 21">
            <a:extLst>
              <a:ext uri="{FF2B5EF4-FFF2-40B4-BE49-F238E27FC236}">
                <a16:creationId xmlns:a16="http://schemas.microsoft.com/office/drawing/2014/main" id="{472D5899-62F5-B257-F195-72B80982F4CD}"/>
              </a:ext>
            </a:extLst>
          </p:cNvPr>
          <p:cNvGrpSpPr/>
          <p:nvPr/>
        </p:nvGrpSpPr>
        <p:grpSpPr>
          <a:xfrm rot="-5400000">
            <a:off x="13154390" y="7489256"/>
            <a:ext cx="304800" cy="304800"/>
            <a:chOff x="0" y="0"/>
            <a:chExt cx="100346" cy="100346"/>
          </a:xfrm>
        </p:grpSpPr>
        <p:sp>
          <p:nvSpPr>
            <p:cNvPr id="35" name="Freeform 22">
              <a:extLst>
                <a:ext uri="{FF2B5EF4-FFF2-40B4-BE49-F238E27FC236}">
                  <a16:creationId xmlns:a16="http://schemas.microsoft.com/office/drawing/2014/main" id="{18712117-9144-8811-562E-16833F117907}"/>
                </a:ext>
              </a:extLst>
            </p:cNvPr>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EED5CF"/>
            </a:solidFill>
            <a:ln cap="sq">
              <a:noFill/>
              <a:prstDash val="solid"/>
              <a:miter/>
            </a:ln>
          </p:spPr>
          <p:txBody>
            <a:bodyPr/>
            <a:lstStyle/>
            <a:p>
              <a:endParaRPr lang="en-US"/>
            </a:p>
          </p:txBody>
        </p:sp>
        <p:sp>
          <p:nvSpPr>
            <p:cNvPr id="36" name="TextBox 23">
              <a:extLst>
                <a:ext uri="{FF2B5EF4-FFF2-40B4-BE49-F238E27FC236}">
                  <a16:creationId xmlns:a16="http://schemas.microsoft.com/office/drawing/2014/main" id="{49141AEC-38A2-0B7C-7ACE-0159B48B42A4}"/>
                </a:ext>
              </a:extLst>
            </p:cNvPr>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grpSp>
        <p:nvGrpSpPr>
          <p:cNvPr id="37" name="Group 24">
            <a:extLst>
              <a:ext uri="{FF2B5EF4-FFF2-40B4-BE49-F238E27FC236}">
                <a16:creationId xmlns:a16="http://schemas.microsoft.com/office/drawing/2014/main" id="{0949C04B-3AC4-F4DF-DD62-F136CEC80E0A}"/>
              </a:ext>
            </a:extLst>
          </p:cNvPr>
          <p:cNvGrpSpPr/>
          <p:nvPr/>
        </p:nvGrpSpPr>
        <p:grpSpPr>
          <a:xfrm rot="-5400000">
            <a:off x="13550630" y="7489256"/>
            <a:ext cx="304800" cy="304800"/>
            <a:chOff x="0" y="0"/>
            <a:chExt cx="100346" cy="100346"/>
          </a:xfrm>
        </p:grpSpPr>
        <p:sp>
          <p:nvSpPr>
            <p:cNvPr id="38" name="Freeform 25">
              <a:extLst>
                <a:ext uri="{FF2B5EF4-FFF2-40B4-BE49-F238E27FC236}">
                  <a16:creationId xmlns:a16="http://schemas.microsoft.com/office/drawing/2014/main" id="{2035B2A4-1763-F639-A746-BE3DE3A10EBB}"/>
                </a:ext>
              </a:extLst>
            </p:cNvPr>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F7EAE7"/>
            </a:solidFill>
            <a:ln cap="sq">
              <a:noFill/>
              <a:prstDash val="solid"/>
              <a:miter/>
            </a:ln>
          </p:spPr>
          <p:txBody>
            <a:bodyPr/>
            <a:lstStyle/>
            <a:p>
              <a:endParaRPr lang="en-US"/>
            </a:p>
          </p:txBody>
        </p:sp>
        <p:sp>
          <p:nvSpPr>
            <p:cNvPr id="39" name="TextBox 26">
              <a:extLst>
                <a:ext uri="{FF2B5EF4-FFF2-40B4-BE49-F238E27FC236}">
                  <a16:creationId xmlns:a16="http://schemas.microsoft.com/office/drawing/2014/main" id="{92481DE5-0F83-67FC-E02E-937C349C4A02}"/>
                </a:ext>
              </a:extLst>
            </p:cNvPr>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pic>
        <p:nvPicPr>
          <p:cNvPr id="45" name="Audio 44">
            <a:hlinkClick r:id="" action="ppaction://media"/>
            <a:extLst>
              <a:ext uri="{FF2B5EF4-FFF2-40B4-BE49-F238E27FC236}">
                <a16:creationId xmlns:a16="http://schemas.microsoft.com/office/drawing/2014/main" id="{6838C241-D081-319D-AA57-5708CB8A464D}"/>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290" t="-203290" r="-203290" b="-203290"/>
          <a:stretch>
            <a:fillRect/>
          </a:stretch>
        </p:blipFill>
        <p:spPr>
          <a:xfrm>
            <a:off x="12062765" y="5661965"/>
            <a:ext cx="2468880" cy="2468880"/>
          </a:xfrm>
          <a:prstGeom prst="ellipse">
            <a:avLst/>
          </a:prstGeom>
        </p:spPr>
      </p:pic>
    </p:spTree>
    <p:extLst>
      <p:ext uri="{BB962C8B-B14F-4D97-AF65-F5344CB8AC3E}">
        <p14:creationId xmlns:p14="http://schemas.microsoft.com/office/powerpoint/2010/main" val="1321210869"/>
      </p:ext>
    </p:extLst>
  </p:cSld>
  <p:clrMapOvr>
    <a:masterClrMapping/>
  </p:clrMapOvr>
  <mc:AlternateContent xmlns:mc="http://schemas.openxmlformats.org/markup-compatibility/2006" xmlns:p14="http://schemas.microsoft.com/office/powerpoint/2010/main">
    <mc:Choice Requires="p14">
      <p:transition spd="slow" p14:dur="2000" advTm="47786"/>
    </mc:Choice>
    <mc:Fallback xmlns="">
      <p:transition spd="slow" advTm="477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5" name="Group 2">
            <a:extLst>
              <a:ext uri="{FF2B5EF4-FFF2-40B4-BE49-F238E27FC236}">
                <a16:creationId xmlns:a16="http://schemas.microsoft.com/office/drawing/2014/main" id="{DBEF37C9-C7C3-4436-1233-DF911F83A72E}"/>
              </a:ext>
            </a:extLst>
          </p:cNvPr>
          <p:cNvGrpSpPr/>
          <p:nvPr/>
        </p:nvGrpSpPr>
        <p:grpSpPr>
          <a:xfrm>
            <a:off x="-1619929" y="6690002"/>
            <a:ext cx="3283030" cy="3446146"/>
            <a:chOff x="0" y="0"/>
            <a:chExt cx="812800" cy="812800"/>
          </a:xfrm>
        </p:grpSpPr>
        <p:sp>
          <p:nvSpPr>
            <p:cNvPr id="36" name="Freeform 3">
              <a:extLst>
                <a:ext uri="{FF2B5EF4-FFF2-40B4-BE49-F238E27FC236}">
                  <a16:creationId xmlns:a16="http://schemas.microsoft.com/office/drawing/2014/main" id="{E4435C76-76C5-5387-023E-D003720DF98F}"/>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638175" cap="sq">
              <a:solidFill>
                <a:srgbClr val="D59586"/>
              </a:solidFill>
              <a:prstDash val="solid"/>
              <a:miter/>
            </a:ln>
          </p:spPr>
          <p:txBody>
            <a:bodyPr/>
            <a:lstStyle/>
            <a:p>
              <a:endParaRPr lang="en-US"/>
            </a:p>
          </p:txBody>
        </p:sp>
        <p:sp>
          <p:nvSpPr>
            <p:cNvPr id="37" name="TextBox 4">
              <a:extLst>
                <a:ext uri="{FF2B5EF4-FFF2-40B4-BE49-F238E27FC236}">
                  <a16:creationId xmlns:a16="http://schemas.microsoft.com/office/drawing/2014/main" id="{ECBC54CB-8185-8769-5F47-97CE6A9CC953}"/>
                </a:ext>
              </a:extLst>
            </p:cNvPr>
            <p:cNvSpPr txBox="1"/>
            <p:nvPr/>
          </p:nvSpPr>
          <p:spPr>
            <a:xfrm>
              <a:off x="76200" y="38100"/>
              <a:ext cx="660400" cy="698500"/>
            </a:xfrm>
            <a:prstGeom prst="rect">
              <a:avLst/>
            </a:prstGeom>
          </p:spPr>
          <p:txBody>
            <a:bodyPr lIns="40640" tIns="40640" rIns="40640" bIns="40640" rtlCol="0" anchor="ctr"/>
            <a:lstStyle/>
            <a:p>
              <a:pPr algn="ctr">
                <a:lnSpc>
                  <a:spcPts val="2240"/>
                </a:lnSpc>
              </a:pPr>
              <a:endParaRPr sz="1440"/>
            </a:p>
          </p:txBody>
        </p:sp>
      </p:grpSp>
      <p:grpSp>
        <p:nvGrpSpPr>
          <p:cNvPr id="16" name="Group 8">
            <a:extLst>
              <a:ext uri="{FF2B5EF4-FFF2-40B4-BE49-F238E27FC236}">
                <a16:creationId xmlns:a16="http://schemas.microsoft.com/office/drawing/2014/main" id="{6481BF48-E62B-25B1-1CBC-DC9BF14BE48A}"/>
              </a:ext>
            </a:extLst>
          </p:cNvPr>
          <p:cNvGrpSpPr/>
          <p:nvPr/>
        </p:nvGrpSpPr>
        <p:grpSpPr>
          <a:xfrm>
            <a:off x="0" y="0"/>
            <a:ext cx="14630400" cy="1638300"/>
            <a:chOff x="0" y="0"/>
            <a:chExt cx="1465047" cy="1735980"/>
          </a:xfrm>
        </p:grpSpPr>
        <p:sp>
          <p:nvSpPr>
            <p:cNvPr id="17" name="Freeform 9">
              <a:extLst>
                <a:ext uri="{FF2B5EF4-FFF2-40B4-BE49-F238E27FC236}">
                  <a16:creationId xmlns:a16="http://schemas.microsoft.com/office/drawing/2014/main" id="{7BB04258-1F47-BA27-CB9C-7371FAA849BB}"/>
                </a:ext>
              </a:extLst>
            </p:cNvPr>
            <p:cNvSpPr/>
            <p:nvPr/>
          </p:nvSpPr>
          <p:spPr>
            <a:xfrm>
              <a:off x="0" y="0"/>
              <a:ext cx="1465047" cy="1735980"/>
            </a:xfrm>
            <a:custGeom>
              <a:avLst/>
              <a:gdLst/>
              <a:ahLst/>
              <a:cxnLst/>
              <a:rect l="l" t="t" r="r" b="b"/>
              <a:pathLst>
                <a:path w="1465047" h="1735980">
                  <a:moveTo>
                    <a:pt x="0" y="0"/>
                  </a:moveTo>
                  <a:lnTo>
                    <a:pt x="1465047" y="0"/>
                  </a:lnTo>
                  <a:lnTo>
                    <a:pt x="1465047" y="1735980"/>
                  </a:lnTo>
                  <a:lnTo>
                    <a:pt x="0" y="1735980"/>
                  </a:lnTo>
                  <a:close/>
                </a:path>
              </a:pathLst>
            </a:custGeom>
            <a:solidFill>
              <a:srgbClr val="144152"/>
            </a:solidFill>
          </p:spPr>
          <p:txBody>
            <a:bodyPr/>
            <a:lstStyle/>
            <a:p>
              <a:endParaRPr lang="en-US"/>
            </a:p>
          </p:txBody>
        </p:sp>
        <p:sp>
          <p:nvSpPr>
            <p:cNvPr id="18" name="TextBox 10">
              <a:extLst>
                <a:ext uri="{FF2B5EF4-FFF2-40B4-BE49-F238E27FC236}">
                  <a16:creationId xmlns:a16="http://schemas.microsoft.com/office/drawing/2014/main" id="{F130CB16-AA54-6B58-D337-9527F88EFDC4}"/>
                </a:ext>
              </a:extLst>
            </p:cNvPr>
            <p:cNvSpPr txBox="1"/>
            <p:nvPr/>
          </p:nvSpPr>
          <p:spPr>
            <a:xfrm>
              <a:off x="0" y="-38100"/>
              <a:ext cx="1465047" cy="1774080"/>
            </a:xfrm>
            <a:prstGeom prst="rect">
              <a:avLst/>
            </a:prstGeom>
          </p:spPr>
          <p:txBody>
            <a:bodyPr lIns="40640" tIns="40640" rIns="40640" bIns="40640" rtlCol="0" anchor="ctr"/>
            <a:lstStyle/>
            <a:p>
              <a:pPr algn="ctr">
                <a:lnSpc>
                  <a:spcPts val="2127"/>
                </a:lnSpc>
              </a:pPr>
              <a:endParaRPr sz="1440"/>
            </a:p>
          </p:txBody>
        </p:sp>
      </p:grpSp>
      <p:sp>
        <p:nvSpPr>
          <p:cNvPr id="2" name="Text 0"/>
          <p:cNvSpPr/>
          <p:nvPr/>
        </p:nvSpPr>
        <p:spPr>
          <a:xfrm>
            <a:off x="2355890" y="645835"/>
            <a:ext cx="10805398" cy="620078"/>
          </a:xfrm>
          <a:prstGeom prst="rect">
            <a:avLst/>
          </a:prstGeom>
          <a:noFill/>
          <a:ln/>
        </p:spPr>
        <p:txBody>
          <a:bodyPr wrap="none" lIns="0" tIns="0" rIns="0" bIns="0" rtlCol="0" anchor="t"/>
          <a:lstStyle/>
          <a:p>
            <a:pPr marL="0" indent="0" algn="l">
              <a:lnSpc>
                <a:spcPts val="4850"/>
              </a:lnSpc>
              <a:buNone/>
            </a:pPr>
            <a:r>
              <a:rPr lang="en-US" sz="3900" b="1" dirty="0">
                <a:solidFill>
                  <a:schemeClr val="bg1"/>
                </a:solidFill>
                <a:latin typeface="Poppins Semi-Bold"/>
                <a:ea typeface="DM Sans Semi Bold" pitchFamily="34" charset="-122"/>
                <a:cs typeface="Poppins" panose="00000500000000000000" pitchFamily="2" charset="0"/>
              </a:rPr>
              <a:t>Lifestyle, Comorbidities, and Holistic Support</a:t>
            </a:r>
            <a:endParaRPr lang="en-US" sz="3900" b="1" dirty="0">
              <a:solidFill>
                <a:schemeClr val="bg1"/>
              </a:solidFill>
              <a:latin typeface="Poppins Semi-Bold"/>
              <a:cs typeface="Poppins" panose="00000500000000000000" pitchFamily="2" charset="0"/>
            </a:endParaRPr>
          </a:p>
        </p:txBody>
      </p:sp>
      <p:sp>
        <p:nvSpPr>
          <p:cNvPr id="3" name="Text 1"/>
          <p:cNvSpPr/>
          <p:nvPr/>
        </p:nvSpPr>
        <p:spPr>
          <a:xfrm>
            <a:off x="793790" y="1865948"/>
            <a:ext cx="13042821" cy="635079"/>
          </a:xfrm>
          <a:prstGeom prst="rect">
            <a:avLst/>
          </a:prstGeom>
          <a:noFill/>
          <a:ln/>
        </p:spPr>
        <p:txBody>
          <a:bodyPr wrap="square" lIns="0" tIns="0" rIns="0" bIns="0" rtlCol="0" anchor="t"/>
          <a:lstStyle/>
          <a:p>
            <a:pPr>
              <a:lnSpc>
                <a:spcPts val="2500"/>
              </a:lnSpc>
            </a:pPr>
            <a:r>
              <a:rPr lang="en-US" sz="1550" dirty="0">
                <a:solidFill>
                  <a:srgbClr val="464646"/>
                </a:solidFill>
                <a:latin typeface="Poppins" panose="00000500000000000000" pitchFamily="2" charset="0"/>
                <a:ea typeface="Inter Medium" pitchFamily="34" charset="-122"/>
                <a:cs typeface="Poppins" panose="00000500000000000000" pitchFamily="2" charset="0"/>
              </a:rPr>
              <a:t>COPD care is multidisciplinary. Systematic screening and management of comorbidities plus targeted lifestyle interventions materially affect outcomes. Provide integrated referrals and pragmatic support</a:t>
            </a:r>
            <a:r>
              <a:rPr lang="en-US" sz="1550" dirty="0">
                <a:solidFill>
                  <a:srgbClr val="464646"/>
                </a:solidFill>
                <a:latin typeface="Poppins" panose="00000500000000000000" pitchFamily="2" charset="0"/>
                <a:ea typeface="Inter Medium" panose="020B0604020202020204" charset="0"/>
                <a:cs typeface="Poppins" panose="00000500000000000000" pitchFamily="2" charset="0"/>
              </a:rPr>
              <a:t>.</a:t>
            </a:r>
            <a:r>
              <a:rPr lang="en-US" sz="1600" dirty="0">
                <a:latin typeface="Poppins" panose="00000500000000000000" pitchFamily="2" charset="0"/>
                <a:ea typeface="Inter Medium" panose="020B0604020202020204" charset="0"/>
                <a:cs typeface="Poppins" panose="00000500000000000000" pitchFamily="2" charset="0"/>
              </a:rPr>
              <a:t>(</a:t>
            </a:r>
            <a:r>
              <a:rPr lang="en-US" sz="1600" dirty="0" err="1">
                <a:latin typeface="Poppins" panose="00000500000000000000" pitchFamily="2" charset="0"/>
                <a:ea typeface="Inter Medium" panose="020B0604020202020204" charset="0"/>
                <a:cs typeface="Poppins" panose="00000500000000000000" pitchFamily="2" charset="0"/>
              </a:rPr>
              <a:t>Siraj</a:t>
            </a:r>
            <a:r>
              <a:rPr lang="en-US" sz="1600" dirty="0">
                <a:latin typeface="Poppins" panose="00000500000000000000" pitchFamily="2" charset="0"/>
                <a:ea typeface="Inter Medium" panose="020B0604020202020204" charset="0"/>
                <a:cs typeface="Poppins" panose="00000500000000000000" pitchFamily="2" charset="0"/>
              </a:rPr>
              <a:t>, 2026).</a:t>
            </a:r>
            <a:endParaRPr lang="en-US" sz="1550" dirty="0">
              <a:latin typeface="Poppins" panose="00000500000000000000" pitchFamily="2" charset="0"/>
              <a:ea typeface="Inter Medium" panose="020B0604020202020204" charset="0"/>
              <a:cs typeface="Poppins" panose="00000500000000000000" pitchFamily="2" charset="0"/>
            </a:endParaRPr>
          </a:p>
        </p:txBody>
      </p:sp>
      <p:pic>
        <p:nvPicPr>
          <p:cNvPr id="4" name="Image 0" descr="preencoded.png"/>
          <p:cNvPicPr>
            <a:picLocks noChangeAspect="1"/>
          </p:cNvPicPr>
          <p:nvPr/>
        </p:nvPicPr>
        <p:blipFill>
          <a:blip r:embed="rId5"/>
          <a:stretch>
            <a:fillRect/>
          </a:stretch>
        </p:blipFill>
        <p:spPr>
          <a:xfrm>
            <a:off x="793790" y="2724269"/>
            <a:ext cx="1212771" cy="1515904"/>
          </a:xfrm>
          <a:prstGeom prst="rect">
            <a:avLst/>
          </a:prstGeom>
        </p:spPr>
      </p:pic>
      <p:sp>
        <p:nvSpPr>
          <p:cNvPr id="5" name="Text 2"/>
          <p:cNvSpPr/>
          <p:nvPr/>
        </p:nvSpPr>
        <p:spPr>
          <a:xfrm>
            <a:off x="2254568" y="2724269"/>
            <a:ext cx="2721412" cy="620316"/>
          </a:xfrm>
          <a:prstGeom prst="rect">
            <a:avLst/>
          </a:prstGeom>
          <a:noFill/>
          <a:ln/>
        </p:spPr>
        <p:txBody>
          <a:bodyPr wrap="square" lIns="0" tIns="0" rIns="0" bIns="0" rtlCol="0" anchor="t"/>
          <a:lstStyle/>
          <a:p>
            <a:pPr marL="0" indent="0" algn="l">
              <a:lnSpc>
                <a:spcPts val="2400"/>
              </a:lnSpc>
              <a:buNone/>
            </a:pPr>
            <a:r>
              <a:rPr lang="en-US" sz="1950" b="1" dirty="0">
                <a:solidFill>
                  <a:srgbClr val="464646"/>
                </a:solidFill>
                <a:latin typeface="Poppins" panose="00000500000000000000" pitchFamily="2" charset="0"/>
                <a:ea typeface="DM Sans Semi Bold" pitchFamily="34" charset="-122"/>
                <a:cs typeface="Poppins" panose="00000500000000000000" pitchFamily="2" charset="0"/>
              </a:rPr>
              <a:t>Comorbidity Screening</a:t>
            </a:r>
            <a:endParaRPr lang="en-US" sz="1950" b="1" dirty="0">
              <a:latin typeface="Poppins" panose="00000500000000000000" pitchFamily="2" charset="0"/>
              <a:cs typeface="Poppins" panose="00000500000000000000" pitchFamily="2" charset="0"/>
            </a:endParaRPr>
          </a:p>
        </p:txBody>
      </p:sp>
      <p:sp>
        <p:nvSpPr>
          <p:cNvPr id="6" name="Text 3"/>
          <p:cNvSpPr/>
          <p:nvPr/>
        </p:nvSpPr>
        <p:spPr>
          <a:xfrm>
            <a:off x="2254568" y="3463647"/>
            <a:ext cx="2969418" cy="2222778"/>
          </a:xfrm>
          <a:prstGeom prst="rect">
            <a:avLst/>
          </a:prstGeom>
          <a:noFill/>
          <a:ln/>
        </p:spPr>
        <p:txBody>
          <a:bodyPr wrap="square" lIns="0" tIns="0" rIns="0" bIns="0" rtlCol="0" anchor="t"/>
          <a:lstStyle/>
          <a:p>
            <a:pPr>
              <a:lnSpc>
                <a:spcPts val="2500"/>
              </a:lnSpc>
            </a:pPr>
            <a:r>
              <a:rPr lang="en-US" sz="1550" dirty="0">
                <a:solidFill>
                  <a:srgbClr val="464646"/>
                </a:solidFill>
                <a:latin typeface="Poppins" panose="00000500000000000000" pitchFamily="2" charset="0"/>
                <a:ea typeface="Inter Medium" pitchFamily="34" charset="-122"/>
                <a:cs typeface="Poppins" panose="00000500000000000000" pitchFamily="2" charset="0"/>
              </a:rPr>
              <a:t>Screen for cardiovascular disease, osteoporosis, anxiety/depression, and lung cancer where indicated. Coordinate cardiology, bone health, and mental health </a:t>
            </a:r>
            <a:r>
              <a:rPr lang="en-US" sz="1550" dirty="0">
                <a:solidFill>
                  <a:srgbClr val="464646"/>
                </a:solidFill>
                <a:latin typeface="Poppins" panose="00000500000000000000" pitchFamily="2" charset="0"/>
                <a:ea typeface="Inter Medium" panose="020B0604020202020204" charset="0"/>
                <a:cs typeface="Poppins" panose="00000500000000000000" pitchFamily="2" charset="0"/>
              </a:rPr>
              <a:t>referrals.</a:t>
            </a:r>
            <a:r>
              <a:rPr lang="en-US" sz="1550" dirty="0">
                <a:latin typeface="Poppins" panose="00000500000000000000" pitchFamily="2" charset="0"/>
                <a:ea typeface="Inter Medium" panose="020B0604020202020204" charset="0"/>
                <a:cs typeface="Poppins" panose="00000500000000000000" pitchFamily="2" charset="0"/>
              </a:rPr>
              <a:t>(Choi, Song and Rhee, 2022)</a:t>
            </a:r>
          </a:p>
        </p:txBody>
      </p:sp>
      <p:pic>
        <p:nvPicPr>
          <p:cNvPr id="7" name="Image 1" descr="preencoded.png"/>
          <p:cNvPicPr>
            <a:picLocks noChangeAspect="1"/>
          </p:cNvPicPr>
          <p:nvPr/>
        </p:nvPicPr>
        <p:blipFill>
          <a:blip r:embed="rId6"/>
          <a:stretch>
            <a:fillRect/>
          </a:stretch>
        </p:blipFill>
        <p:spPr>
          <a:xfrm>
            <a:off x="5223986" y="2724269"/>
            <a:ext cx="1212771" cy="1515904"/>
          </a:xfrm>
          <a:prstGeom prst="rect">
            <a:avLst/>
          </a:prstGeom>
        </p:spPr>
      </p:pic>
      <p:sp>
        <p:nvSpPr>
          <p:cNvPr id="8" name="Text 4"/>
          <p:cNvSpPr/>
          <p:nvPr/>
        </p:nvSpPr>
        <p:spPr>
          <a:xfrm>
            <a:off x="6684764" y="2724269"/>
            <a:ext cx="2721531" cy="620316"/>
          </a:xfrm>
          <a:prstGeom prst="rect">
            <a:avLst/>
          </a:prstGeom>
          <a:noFill/>
          <a:ln/>
        </p:spPr>
        <p:txBody>
          <a:bodyPr wrap="square" lIns="0" tIns="0" rIns="0" bIns="0" rtlCol="0" anchor="t"/>
          <a:lstStyle/>
          <a:p>
            <a:pPr marL="0" indent="0" algn="l">
              <a:lnSpc>
                <a:spcPts val="2400"/>
              </a:lnSpc>
              <a:buNone/>
            </a:pPr>
            <a:r>
              <a:rPr lang="en-US" sz="1950" b="1" dirty="0">
                <a:solidFill>
                  <a:srgbClr val="464646"/>
                </a:solidFill>
                <a:latin typeface="Poppins" panose="00000500000000000000" pitchFamily="2" charset="0"/>
                <a:ea typeface="DM Sans Semi Bold" pitchFamily="34" charset="-122"/>
                <a:cs typeface="Poppins" panose="00000500000000000000" pitchFamily="2" charset="0"/>
              </a:rPr>
              <a:t>Nutrition &amp; Physical Activity</a:t>
            </a:r>
            <a:endParaRPr lang="en-US" sz="1950" b="1" dirty="0">
              <a:latin typeface="Poppins" panose="00000500000000000000" pitchFamily="2" charset="0"/>
              <a:cs typeface="Poppins" panose="00000500000000000000" pitchFamily="2" charset="0"/>
            </a:endParaRPr>
          </a:p>
        </p:txBody>
      </p:sp>
      <p:sp>
        <p:nvSpPr>
          <p:cNvPr id="9" name="Text 5"/>
          <p:cNvSpPr/>
          <p:nvPr/>
        </p:nvSpPr>
        <p:spPr>
          <a:xfrm>
            <a:off x="6684764" y="3463647"/>
            <a:ext cx="2721531" cy="2222778"/>
          </a:xfrm>
          <a:prstGeom prst="rect">
            <a:avLst/>
          </a:prstGeom>
          <a:noFill/>
          <a:ln/>
        </p:spPr>
        <p:txBody>
          <a:bodyPr wrap="square" lIns="0" tIns="0" rIns="0" bIns="0" rtlCol="0" anchor="t"/>
          <a:lstStyle/>
          <a:p>
            <a:pPr marL="0" indent="0" algn="l">
              <a:lnSpc>
                <a:spcPts val="2500"/>
              </a:lnSpc>
              <a:buNone/>
            </a:pPr>
            <a:r>
              <a:rPr lang="en-US" sz="1550" dirty="0">
                <a:solidFill>
                  <a:srgbClr val="464646"/>
                </a:solidFill>
                <a:latin typeface="Poppins" panose="00000500000000000000" pitchFamily="2" charset="0"/>
                <a:ea typeface="Inter Medium" pitchFamily="34" charset="-122"/>
                <a:cs typeface="Poppins" panose="00000500000000000000" pitchFamily="2" charset="0"/>
              </a:rPr>
              <a:t>Refer to dietitian for weight management or muscle wasting. Encourage continued physical activity after PR with tailored exercise plans to preserve function.(</a:t>
            </a:r>
            <a:r>
              <a:rPr lang="en-US" sz="1550" dirty="0" err="1">
                <a:solidFill>
                  <a:srgbClr val="464646"/>
                </a:solidFill>
                <a:latin typeface="Poppins" panose="00000500000000000000" pitchFamily="2" charset="0"/>
                <a:ea typeface="Inter Medium" pitchFamily="34" charset="-122"/>
                <a:cs typeface="Poppins" panose="00000500000000000000" pitchFamily="2" charset="0"/>
              </a:rPr>
              <a:t>Du,Zhou</a:t>
            </a:r>
            <a:r>
              <a:rPr lang="en-US" sz="1550" dirty="0">
                <a:solidFill>
                  <a:srgbClr val="464646"/>
                </a:solidFill>
                <a:latin typeface="Poppins" panose="00000500000000000000" pitchFamily="2" charset="0"/>
                <a:ea typeface="Inter Medium" pitchFamily="34" charset="-122"/>
                <a:cs typeface="Poppins" panose="00000500000000000000" pitchFamily="2" charset="0"/>
              </a:rPr>
              <a:t> and Chi,2026)</a:t>
            </a:r>
            <a:endParaRPr lang="en-US" sz="1550" dirty="0">
              <a:latin typeface="Poppins" panose="00000500000000000000" pitchFamily="2" charset="0"/>
              <a:cs typeface="Poppins" panose="00000500000000000000" pitchFamily="2" charset="0"/>
            </a:endParaRPr>
          </a:p>
        </p:txBody>
      </p:sp>
      <p:pic>
        <p:nvPicPr>
          <p:cNvPr id="10" name="Image 2" descr="preencoded.png"/>
          <p:cNvPicPr>
            <a:picLocks noChangeAspect="1"/>
          </p:cNvPicPr>
          <p:nvPr/>
        </p:nvPicPr>
        <p:blipFill>
          <a:blip r:embed="rId7"/>
          <a:stretch>
            <a:fillRect/>
          </a:stretch>
        </p:blipFill>
        <p:spPr>
          <a:xfrm>
            <a:off x="9654302" y="2724269"/>
            <a:ext cx="1212771" cy="1515904"/>
          </a:xfrm>
          <a:prstGeom prst="rect">
            <a:avLst/>
          </a:prstGeom>
        </p:spPr>
      </p:pic>
      <p:sp>
        <p:nvSpPr>
          <p:cNvPr id="11" name="Text 6"/>
          <p:cNvSpPr/>
          <p:nvPr/>
        </p:nvSpPr>
        <p:spPr>
          <a:xfrm>
            <a:off x="11115080" y="2686169"/>
            <a:ext cx="2721531" cy="930473"/>
          </a:xfrm>
          <a:prstGeom prst="rect">
            <a:avLst/>
          </a:prstGeom>
          <a:noFill/>
          <a:ln/>
        </p:spPr>
        <p:txBody>
          <a:bodyPr wrap="square" lIns="0" tIns="0" rIns="0" bIns="0" rtlCol="0" anchor="t"/>
          <a:lstStyle/>
          <a:p>
            <a:pPr marL="0" indent="0" algn="l">
              <a:lnSpc>
                <a:spcPts val="2400"/>
              </a:lnSpc>
              <a:buNone/>
            </a:pPr>
            <a:r>
              <a:rPr lang="en-US" sz="1950" b="1" dirty="0">
                <a:solidFill>
                  <a:srgbClr val="464646"/>
                </a:solidFill>
                <a:latin typeface="Poppins" panose="00000500000000000000" pitchFamily="2" charset="0"/>
                <a:ea typeface="DM Sans Semi Bold" pitchFamily="34" charset="-122"/>
                <a:cs typeface="Poppins" panose="00000500000000000000" pitchFamily="2" charset="0"/>
              </a:rPr>
              <a:t>Energy Conservation &amp; Psychological Support</a:t>
            </a:r>
            <a:endParaRPr lang="en-US" sz="1950" b="1" dirty="0">
              <a:latin typeface="Poppins" panose="00000500000000000000" pitchFamily="2" charset="0"/>
              <a:cs typeface="Poppins" panose="00000500000000000000" pitchFamily="2" charset="0"/>
            </a:endParaRPr>
          </a:p>
        </p:txBody>
      </p:sp>
      <p:sp>
        <p:nvSpPr>
          <p:cNvPr id="12" name="Text 7"/>
          <p:cNvSpPr/>
          <p:nvPr/>
        </p:nvSpPr>
        <p:spPr>
          <a:xfrm>
            <a:off x="11115080" y="3654742"/>
            <a:ext cx="2721531" cy="2222778"/>
          </a:xfrm>
          <a:prstGeom prst="rect">
            <a:avLst/>
          </a:prstGeom>
          <a:noFill/>
          <a:ln/>
        </p:spPr>
        <p:txBody>
          <a:bodyPr wrap="square" lIns="0" tIns="0" rIns="0" bIns="0" rtlCol="0" anchor="t"/>
          <a:lstStyle/>
          <a:p>
            <a:pPr>
              <a:lnSpc>
                <a:spcPts val="2500"/>
              </a:lnSpc>
            </a:pPr>
            <a:r>
              <a:rPr lang="en-US" sz="1550" dirty="0">
                <a:solidFill>
                  <a:srgbClr val="464646"/>
                </a:solidFill>
                <a:latin typeface="Poppins" panose="00000500000000000000" pitchFamily="2" charset="0"/>
                <a:ea typeface="Inter Medium" pitchFamily="34" charset="-122"/>
                <a:cs typeface="Poppins" panose="00000500000000000000" pitchFamily="2" charset="0"/>
              </a:rPr>
              <a:t>Teach pacing and energy‑saving techniques. Screen for anxiety/depression; refer for counselling or peer support (e.g., British Lung Foundation Breathe Easy).</a:t>
            </a:r>
            <a:r>
              <a:rPr lang="en-US" sz="1600" dirty="0">
                <a:latin typeface="Poppins" panose="00000500000000000000" pitchFamily="2" charset="0"/>
                <a:cs typeface="Poppins" panose="00000500000000000000" pitchFamily="2" charset="0"/>
              </a:rPr>
              <a:t> </a:t>
            </a:r>
            <a:r>
              <a:rPr lang="en-US" sz="1550" dirty="0">
                <a:solidFill>
                  <a:srgbClr val="464646"/>
                </a:solidFill>
                <a:latin typeface="Poppins" panose="00000500000000000000" pitchFamily="2" charset="0"/>
                <a:ea typeface="Inter Medium" pitchFamily="34" charset="-122"/>
                <a:cs typeface="Poppins" panose="00000500000000000000" pitchFamily="2" charset="0"/>
              </a:rPr>
              <a:t>(Chen et al.,2025)</a:t>
            </a:r>
            <a:endParaRPr lang="en-US" sz="1550" dirty="0">
              <a:latin typeface="Poppins" panose="00000500000000000000" pitchFamily="2" charset="0"/>
              <a:cs typeface="Poppins" panose="00000500000000000000" pitchFamily="2" charset="0"/>
            </a:endParaRPr>
          </a:p>
          <a:p>
            <a:pPr>
              <a:lnSpc>
                <a:spcPts val="2500"/>
              </a:lnSpc>
            </a:pPr>
            <a:endParaRPr lang="en-US" sz="1550" dirty="0">
              <a:latin typeface="Poppins" panose="00000500000000000000" pitchFamily="2" charset="0"/>
              <a:cs typeface="Poppins" panose="00000500000000000000" pitchFamily="2" charset="0"/>
            </a:endParaRPr>
          </a:p>
        </p:txBody>
      </p:sp>
      <p:sp>
        <p:nvSpPr>
          <p:cNvPr id="13" name="Shape 8"/>
          <p:cNvSpPr/>
          <p:nvPr/>
        </p:nvSpPr>
        <p:spPr>
          <a:xfrm>
            <a:off x="819190" y="6296025"/>
            <a:ext cx="13042821" cy="1160740"/>
          </a:xfrm>
          <a:prstGeom prst="roundRect">
            <a:avLst>
              <a:gd name="adj" fmla="val 2565"/>
            </a:avLst>
          </a:prstGeom>
          <a:solidFill>
            <a:srgbClr val="BEF3E2"/>
          </a:solidFill>
          <a:ln/>
        </p:spPr>
        <p:txBody>
          <a:bodyPr/>
          <a:lstStyle/>
          <a:p>
            <a:endParaRPr lang="en-US"/>
          </a:p>
        </p:txBody>
      </p:sp>
      <p:sp>
        <p:nvSpPr>
          <p:cNvPr id="15" name="Text 9"/>
          <p:cNvSpPr/>
          <p:nvPr/>
        </p:nvSpPr>
        <p:spPr>
          <a:xfrm>
            <a:off x="1336913" y="6569313"/>
            <a:ext cx="12199739" cy="635079"/>
          </a:xfrm>
          <a:prstGeom prst="rect">
            <a:avLst/>
          </a:prstGeom>
          <a:noFill/>
          <a:ln/>
        </p:spPr>
        <p:txBody>
          <a:bodyPr wrap="square" lIns="0" tIns="0" rIns="0" bIns="0" rtlCol="0" anchor="t"/>
          <a:lstStyle/>
          <a:p>
            <a:pPr>
              <a:lnSpc>
                <a:spcPts val="2500"/>
              </a:lnSpc>
            </a:pPr>
            <a:r>
              <a:rPr lang="en-US" sz="1550" dirty="0">
                <a:solidFill>
                  <a:srgbClr val="000000"/>
                </a:solidFill>
                <a:latin typeface="Poppins" panose="00000500000000000000" pitchFamily="2" charset="0"/>
                <a:ea typeface="Inter Medium" pitchFamily="34" charset="-122"/>
                <a:cs typeface="Poppins" panose="00000500000000000000" pitchFamily="2" charset="0"/>
              </a:rPr>
              <a:t>For patients with advanced disease, initiate advance care planning and involve palliative care early to align treatment with patient goals.</a:t>
            </a:r>
            <a:r>
              <a:rPr lang="en-US" sz="1600" dirty="0">
                <a:latin typeface="Poppins" panose="00000500000000000000" pitchFamily="2" charset="0"/>
                <a:cs typeface="Poppins" panose="00000500000000000000" pitchFamily="2" charset="0"/>
              </a:rPr>
              <a:t> </a:t>
            </a:r>
            <a:endParaRPr lang="en-US" sz="1550" dirty="0">
              <a:latin typeface="Poppins" panose="00000500000000000000" pitchFamily="2" charset="0"/>
              <a:cs typeface="Poppins" panose="00000500000000000000" pitchFamily="2" charset="0"/>
            </a:endParaRPr>
          </a:p>
        </p:txBody>
      </p:sp>
      <p:sp>
        <p:nvSpPr>
          <p:cNvPr id="19" name="Freeform 21">
            <a:extLst>
              <a:ext uri="{FF2B5EF4-FFF2-40B4-BE49-F238E27FC236}">
                <a16:creationId xmlns:a16="http://schemas.microsoft.com/office/drawing/2014/main" id="{A9BE23FC-DE88-778F-C14F-285DD41807E9}"/>
              </a:ext>
            </a:extLst>
          </p:cNvPr>
          <p:cNvSpPr/>
          <p:nvPr/>
        </p:nvSpPr>
        <p:spPr>
          <a:xfrm>
            <a:off x="13536652" y="7343122"/>
            <a:ext cx="931962" cy="931245"/>
          </a:xfrm>
          <a:custGeom>
            <a:avLst/>
            <a:gdLst/>
            <a:ahLst/>
            <a:cxnLst/>
            <a:rect l="l" t="t" r="r" b="b"/>
            <a:pathLst>
              <a:path w="1409700" h="1409700">
                <a:moveTo>
                  <a:pt x="0" y="0"/>
                </a:moveTo>
                <a:lnTo>
                  <a:pt x="1409700" y="0"/>
                </a:lnTo>
                <a:lnTo>
                  <a:pt x="1409700" y="1409700"/>
                </a:lnTo>
                <a:lnTo>
                  <a:pt x="0" y="14097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pic>
        <p:nvPicPr>
          <p:cNvPr id="26" name="Audio 25">
            <a:hlinkClick r:id="" action="ppaction://media"/>
            <a:extLst>
              <a:ext uri="{FF2B5EF4-FFF2-40B4-BE49-F238E27FC236}">
                <a16:creationId xmlns:a16="http://schemas.microsoft.com/office/drawing/2014/main" id="{052561CD-E7B8-13B1-3127-100966188811}"/>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290" t="-203290" r="-203290" b="-203290"/>
          <a:stretch>
            <a:fillRect/>
          </a:stretch>
        </p:blipFill>
        <p:spPr>
          <a:xfrm>
            <a:off x="12062765" y="5661965"/>
            <a:ext cx="2468880" cy="2468880"/>
          </a:xfrm>
          <a:prstGeom prst="ellipse">
            <a:avLst/>
          </a:prstGeom>
        </p:spPr>
      </p:pic>
    </p:spTree>
    <p:extLst>
      <p:ext uri="{BB962C8B-B14F-4D97-AF65-F5344CB8AC3E}">
        <p14:creationId xmlns:p14="http://schemas.microsoft.com/office/powerpoint/2010/main" val="983924071"/>
      </p:ext>
    </p:extLst>
  </p:cSld>
  <p:clrMapOvr>
    <a:masterClrMapping/>
  </p:clrMapOvr>
  <mc:AlternateContent xmlns:mc="http://schemas.openxmlformats.org/markup-compatibility/2006" xmlns:p14="http://schemas.microsoft.com/office/powerpoint/2010/main">
    <mc:Choice Requires="p14">
      <p:transition spd="slow" p14:dur="2000" advTm="56052"/>
    </mc:Choice>
    <mc:Fallback xmlns="">
      <p:transition spd="slow" advTm="560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Shape 8">
            <a:extLst>
              <a:ext uri="{FF2B5EF4-FFF2-40B4-BE49-F238E27FC236}">
                <a16:creationId xmlns:a16="http://schemas.microsoft.com/office/drawing/2014/main" id="{4EA619A4-6A22-BF71-4A7E-EED7602F9D90}"/>
              </a:ext>
            </a:extLst>
          </p:cNvPr>
          <p:cNvSpPr/>
          <p:nvPr/>
        </p:nvSpPr>
        <p:spPr>
          <a:xfrm>
            <a:off x="819190" y="6296025"/>
            <a:ext cx="13042821" cy="1160740"/>
          </a:xfrm>
          <a:prstGeom prst="roundRect">
            <a:avLst>
              <a:gd name="adj" fmla="val 2565"/>
            </a:avLst>
          </a:prstGeom>
          <a:solidFill>
            <a:srgbClr val="BEF3E2"/>
          </a:solidFill>
          <a:ln/>
        </p:spPr>
        <p:txBody>
          <a:bodyPr/>
          <a:lstStyle/>
          <a:p>
            <a:endParaRPr lang="en-US"/>
          </a:p>
        </p:txBody>
      </p:sp>
      <p:sp>
        <p:nvSpPr>
          <p:cNvPr id="2" name="Text 0"/>
          <p:cNvSpPr/>
          <p:nvPr/>
        </p:nvSpPr>
        <p:spPr>
          <a:xfrm>
            <a:off x="793790" y="834271"/>
            <a:ext cx="13042821" cy="1240155"/>
          </a:xfrm>
          <a:prstGeom prst="rect">
            <a:avLst/>
          </a:prstGeom>
          <a:noFill/>
          <a:ln/>
        </p:spPr>
        <p:txBody>
          <a:bodyPr wrap="square" lIns="0" tIns="0" rIns="0" bIns="0" rtlCol="0" anchor="t"/>
          <a:lstStyle/>
          <a:p>
            <a:pPr marL="0" indent="0" algn="l">
              <a:lnSpc>
                <a:spcPts val="4850"/>
              </a:lnSpc>
              <a:buNone/>
            </a:pPr>
            <a:r>
              <a:rPr lang="en-US" sz="3900" b="1" dirty="0">
                <a:solidFill>
                  <a:srgbClr val="030303"/>
                </a:solidFill>
                <a:latin typeface="Poppins Semi-Bold"/>
                <a:ea typeface="DM Sans Semi Bold" pitchFamily="34" charset="-122"/>
                <a:cs typeface="Poppins" panose="00000500000000000000" pitchFamily="2" charset="0"/>
              </a:rPr>
              <a:t>Evidence-Based Recommendations: Actionable Summary</a:t>
            </a:r>
            <a:endParaRPr lang="en-US" sz="3900" b="1" dirty="0">
              <a:latin typeface="Poppins Semi-Bold"/>
              <a:cs typeface="Poppins" panose="00000500000000000000" pitchFamily="2" charset="0"/>
            </a:endParaRPr>
          </a:p>
        </p:txBody>
      </p:sp>
      <p:sp>
        <p:nvSpPr>
          <p:cNvPr id="4" name="Shape 2"/>
          <p:cNvSpPr/>
          <p:nvPr/>
        </p:nvSpPr>
        <p:spPr>
          <a:xfrm>
            <a:off x="793790" y="3012043"/>
            <a:ext cx="3111937" cy="3041333"/>
          </a:xfrm>
          <a:prstGeom prst="roundRect">
            <a:avLst>
              <a:gd name="adj" fmla="val 979"/>
            </a:avLst>
          </a:prstGeom>
          <a:solidFill>
            <a:srgbClr val="436775"/>
          </a:solidFill>
          <a:ln/>
        </p:spPr>
        <p:txBody>
          <a:bodyPr/>
          <a:lstStyle/>
          <a:p>
            <a:endParaRPr lang="en-US"/>
          </a:p>
        </p:txBody>
      </p:sp>
      <p:sp>
        <p:nvSpPr>
          <p:cNvPr id="5" name="Text 3"/>
          <p:cNvSpPr/>
          <p:nvPr/>
        </p:nvSpPr>
        <p:spPr>
          <a:xfrm>
            <a:off x="992148" y="3210401"/>
            <a:ext cx="2715220" cy="620316"/>
          </a:xfrm>
          <a:prstGeom prst="rect">
            <a:avLst/>
          </a:prstGeom>
          <a:solidFill>
            <a:srgbClr val="436775"/>
          </a:solidFill>
          <a:ln/>
        </p:spPr>
        <p:txBody>
          <a:bodyPr wrap="square" lIns="0" tIns="0" rIns="0" bIns="0" rtlCol="0" anchor="t"/>
          <a:lstStyle/>
          <a:p>
            <a:pPr marL="0" indent="0" algn="l">
              <a:lnSpc>
                <a:spcPts val="2400"/>
              </a:lnSpc>
              <a:buNone/>
            </a:pPr>
            <a:r>
              <a:rPr lang="en-US" sz="1600" b="1" dirty="0">
                <a:solidFill>
                  <a:schemeClr val="bg1"/>
                </a:solidFill>
                <a:latin typeface="Poppins" panose="00000500000000000000" pitchFamily="2" charset="0"/>
                <a:ea typeface="DM Sans Semi Bold" pitchFamily="34" charset="-122"/>
                <a:cs typeface="Poppins" panose="00000500000000000000" pitchFamily="2" charset="0"/>
              </a:rPr>
              <a:t>1. Optimise Pharmacotherapy</a:t>
            </a:r>
            <a:endParaRPr lang="en-US" sz="1600" b="1" dirty="0">
              <a:solidFill>
                <a:schemeClr val="bg1"/>
              </a:solidFill>
              <a:latin typeface="Poppins" panose="00000500000000000000" pitchFamily="2" charset="0"/>
              <a:cs typeface="Poppins" panose="00000500000000000000" pitchFamily="2" charset="0"/>
            </a:endParaRPr>
          </a:p>
        </p:txBody>
      </p:sp>
      <p:sp>
        <p:nvSpPr>
          <p:cNvPr id="6" name="Text 4"/>
          <p:cNvSpPr/>
          <p:nvPr/>
        </p:nvSpPr>
        <p:spPr>
          <a:xfrm>
            <a:off x="992148" y="3847125"/>
            <a:ext cx="2715220" cy="1905238"/>
          </a:xfrm>
          <a:prstGeom prst="rect">
            <a:avLst/>
          </a:prstGeom>
          <a:solidFill>
            <a:srgbClr val="436775"/>
          </a:solidFill>
          <a:ln/>
        </p:spPr>
        <p:txBody>
          <a:bodyPr wrap="square" lIns="0" tIns="0" rIns="0" bIns="0" rtlCol="0" anchor="t"/>
          <a:lstStyle/>
          <a:p>
            <a:pPr>
              <a:lnSpc>
                <a:spcPts val="2500"/>
              </a:lnSpc>
            </a:pPr>
            <a:r>
              <a:rPr lang="en-US" sz="1200" dirty="0">
                <a:solidFill>
                  <a:schemeClr val="bg1"/>
                </a:solidFill>
                <a:latin typeface="Poppins" panose="00000500000000000000" pitchFamily="2" charset="0"/>
                <a:ea typeface="Inter Medium" pitchFamily="34" charset="-122"/>
                <a:cs typeface="Poppins" panose="00000500000000000000" pitchFamily="2" charset="0"/>
              </a:rPr>
              <a:t>Escalate to LAMA+LABA now. Consider triple therapy (LAMA/LABA/ICS) if exacerbations continue; use blood eosinophil count to guide ICS initiation.(</a:t>
            </a:r>
            <a:r>
              <a:rPr lang="en-US" sz="1200" dirty="0" err="1">
                <a:solidFill>
                  <a:schemeClr val="bg1"/>
                </a:solidFill>
                <a:latin typeface="Poppins" panose="00000500000000000000" pitchFamily="2" charset="0"/>
                <a:ea typeface="Inter Medium" pitchFamily="34" charset="-122"/>
                <a:cs typeface="Poppins" panose="00000500000000000000" pitchFamily="2" charset="0"/>
              </a:rPr>
              <a:t>Halpin</a:t>
            </a:r>
            <a:r>
              <a:rPr lang="en-US" sz="1200" dirty="0">
                <a:solidFill>
                  <a:schemeClr val="bg1"/>
                </a:solidFill>
                <a:latin typeface="Poppins" panose="00000500000000000000" pitchFamily="2" charset="0"/>
                <a:ea typeface="Inter Medium" pitchFamily="34" charset="-122"/>
                <a:cs typeface="Poppins" panose="00000500000000000000" pitchFamily="2" charset="0"/>
              </a:rPr>
              <a:t>, 2022).</a:t>
            </a:r>
            <a:endParaRPr lang="en-US" sz="1200" dirty="0">
              <a:solidFill>
                <a:schemeClr val="bg1"/>
              </a:solidFill>
              <a:latin typeface="Poppins" panose="00000500000000000000" pitchFamily="2" charset="0"/>
              <a:cs typeface="Poppins" panose="00000500000000000000" pitchFamily="2" charset="0"/>
            </a:endParaRPr>
          </a:p>
          <a:p>
            <a:pPr>
              <a:lnSpc>
                <a:spcPts val="2500"/>
              </a:lnSpc>
            </a:pPr>
            <a:endParaRPr lang="en-US" sz="1200" dirty="0">
              <a:solidFill>
                <a:schemeClr val="bg1"/>
              </a:solidFill>
              <a:latin typeface="Poppins" panose="00000500000000000000" pitchFamily="2" charset="0"/>
              <a:cs typeface="Poppins" panose="00000500000000000000" pitchFamily="2" charset="0"/>
            </a:endParaRPr>
          </a:p>
        </p:txBody>
      </p:sp>
      <p:sp>
        <p:nvSpPr>
          <p:cNvPr id="7" name="Shape 5"/>
          <p:cNvSpPr/>
          <p:nvPr/>
        </p:nvSpPr>
        <p:spPr>
          <a:xfrm>
            <a:off x="4104084" y="3012043"/>
            <a:ext cx="3111937" cy="3041333"/>
          </a:xfrm>
          <a:prstGeom prst="roundRect">
            <a:avLst>
              <a:gd name="adj" fmla="val 979"/>
            </a:avLst>
          </a:prstGeom>
          <a:solidFill>
            <a:srgbClr val="E4BCB2"/>
          </a:solidFill>
          <a:ln/>
        </p:spPr>
        <p:txBody>
          <a:bodyPr/>
          <a:lstStyle/>
          <a:p>
            <a:endParaRPr lang="en-US"/>
          </a:p>
        </p:txBody>
      </p:sp>
      <p:sp>
        <p:nvSpPr>
          <p:cNvPr id="8" name="Text 6"/>
          <p:cNvSpPr/>
          <p:nvPr/>
        </p:nvSpPr>
        <p:spPr>
          <a:xfrm>
            <a:off x="4302443" y="3210401"/>
            <a:ext cx="2715220" cy="739378"/>
          </a:xfrm>
          <a:prstGeom prst="rect">
            <a:avLst/>
          </a:prstGeom>
          <a:solidFill>
            <a:srgbClr val="E4BCB2"/>
          </a:solidFill>
          <a:ln/>
        </p:spPr>
        <p:txBody>
          <a:bodyPr wrap="square" lIns="0" tIns="0" rIns="0" bIns="0" rtlCol="0" anchor="t"/>
          <a:lstStyle/>
          <a:p>
            <a:pPr marL="0" indent="0" algn="l">
              <a:lnSpc>
                <a:spcPts val="2400"/>
              </a:lnSpc>
              <a:buNone/>
            </a:pPr>
            <a:r>
              <a:rPr lang="en-US" sz="1600" b="1" dirty="0">
                <a:latin typeface="Poppins" panose="00000500000000000000" pitchFamily="2" charset="0"/>
                <a:ea typeface="DM Sans Semi Bold" pitchFamily="34" charset="-122"/>
                <a:cs typeface="Poppins" panose="00000500000000000000" pitchFamily="2" charset="0"/>
              </a:rPr>
              <a:t>2. Prioritise Non-Pharmacological Care</a:t>
            </a:r>
            <a:endParaRPr lang="en-US" sz="1600" b="1" dirty="0">
              <a:latin typeface="Poppins" panose="00000500000000000000" pitchFamily="2" charset="0"/>
              <a:cs typeface="Poppins" panose="00000500000000000000" pitchFamily="2" charset="0"/>
            </a:endParaRPr>
          </a:p>
        </p:txBody>
      </p:sp>
      <p:sp>
        <p:nvSpPr>
          <p:cNvPr id="9" name="Text 7"/>
          <p:cNvSpPr/>
          <p:nvPr/>
        </p:nvSpPr>
        <p:spPr>
          <a:xfrm>
            <a:off x="4302443" y="3949779"/>
            <a:ext cx="2715220" cy="1905238"/>
          </a:xfrm>
          <a:prstGeom prst="rect">
            <a:avLst/>
          </a:prstGeom>
          <a:solidFill>
            <a:srgbClr val="E4BCB2"/>
          </a:solidFill>
          <a:ln/>
        </p:spPr>
        <p:txBody>
          <a:bodyPr wrap="square" lIns="0" tIns="0" rIns="0" bIns="0" rtlCol="0" anchor="t"/>
          <a:lstStyle/>
          <a:p>
            <a:pPr marL="0" indent="0" algn="l">
              <a:lnSpc>
                <a:spcPts val="2500"/>
              </a:lnSpc>
              <a:buNone/>
            </a:pPr>
            <a:r>
              <a:rPr lang="en-US" sz="1400" dirty="0">
                <a:latin typeface="Poppins" panose="00000500000000000000" pitchFamily="2" charset="0"/>
                <a:ea typeface="Inter Medium" pitchFamily="34" charset="-122"/>
                <a:cs typeface="Poppins" panose="00000500000000000000" pitchFamily="2" charset="0"/>
              </a:rPr>
              <a:t>Urgent referral to smoking cessation and pulmonary rehabilitation services; combine pharmacotherapy with behavioural support for cessation.</a:t>
            </a:r>
            <a:endParaRPr lang="en-US" sz="1400" dirty="0">
              <a:latin typeface="Poppins" panose="00000500000000000000" pitchFamily="2" charset="0"/>
              <a:cs typeface="Poppins" panose="00000500000000000000" pitchFamily="2" charset="0"/>
            </a:endParaRPr>
          </a:p>
        </p:txBody>
      </p:sp>
      <p:sp>
        <p:nvSpPr>
          <p:cNvPr id="10" name="Shape 8"/>
          <p:cNvSpPr/>
          <p:nvPr/>
        </p:nvSpPr>
        <p:spPr>
          <a:xfrm>
            <a:off x="7414379" y="3012043"/>
            <a:ext cx="3111937" cy="3041333"/>
          </a:xfrm>
          <a:prstGeom prst="roundRect">
            <a:avLst>
              <a:gd name="adj" fmla="val 979"/>
            </a:avLst>
          </a:prstGeom>
          <a:solidFill>
            <a:srgbClr val="436775"/>
          </a:solidFill>
          <a:ln/>
        </p:spPr>
        <p:txBody>
          <a:bodyPr/>
          <a:lstStyle/>
          <a:p>
            <a:endParaRPr lang="en-US"/>
          </a:p>
        </p:txBody>
      </p:sp>
      <p:sp>
        <p:nvSpPr>
          <p:cNvPr id="11" name="Text 9"/>
          <p:cNvSpPr/>
          <p:nvPr/>
        </p:nvSpPr>
        <p:spPr>
          <a:xfrm>
            <a:off x="7612737" y="3210401"/>
            <a:ext cx="2715220" cy="620316"/>
          </a:xfrm>
          <a:prstGeom prst="rect">
            <a:avLst/>
          </a:prstGeom>
          <a:solidFill>
            <a:srgbClr val="436775"/>
          </a:solidFill>
          <a:ln/>
        </p:spPr>
        <p:txBody>
          <a:bodyPr wrap="square" lIns="0" tIns="0" rIns="0" bIns="0" rtlCol="0" anchor="t"/>
          <a:lstStyle/>
          <a:p>
            <a:pPr marL="0" indent="0" algn="l">
              <a:lnSpc>
                <a:spcPts val="2400"/>
              </a:lnSpc>
              <a:buNone/>
            </a:pPr>
            <a:r>
              <a:rPr lang="en-US" sz="1600" b="1" dirty="0">
                <a:solidFill>
                  <a:schemeClr val="bg1"/>
                </a:solidFill>
                <a:latin typeface="Poppins" panose="00000500000000000000" pitchFamily="2" charset="0"/>
                <a:ea typeface="DM Sans Semi Bold" pitchFamily="34" charset="-122"/>
                <a:cs typeface="Poppins" panose="00000500000000000000" pitchFamily="2" charset="0"/>
              </a:rPr>
              <a:t>3. Empower Self-Management</a:t>
            </a:r>
            <a:endParaRPr lang="en-US" sz="1600" b="1" dirty="0">
              <a:solidFill>
                <a:schemeClr val="bg1"/>
              </a:solidFill>
              <a:latin typeface="Poppins" panose="00000500000000000000" pitchFamily="2" charset="0"/>
              <a:cs typeface="Poppins" panose="00000500000000000000" pitchFamily="2" charset="0"/>
            </a:endParaRPr>
          </a:p>
        </p:txBody>
      </p:sp>
      <p:sp>
        <p:nvSpPr>
          <p:cNvPr id="12" name="Text 10"/>
          <p:cNvSpPr/>
          <p:nvPr/>
        </p:nvSpPr>
        <p:spPr>
          <a:xfrm>
            <a:off x="7612737" y="3949779"/>
            <a:ext cx="2715220" cy="1587698"/>
          </a:xfrm>
          <a:prstGeom prst="rect">
            <a:avLst/>
          </a:prstGeom>
          <a:solidFill>
            <a:srgbClr val="436775"/>
          </a:solidFill>
          <a:ln/>
        </p:spPr>
        <p:txBody>
          <a:bodyPr wrap="square" lIns="0" tIns="0" rIns="0" bIns="0" rtlCol="0" anchor="t"/>
          <a:lstStyle/>
          <a:p>
            <a:pPr>
              <a:lnSpc>
                <a:spcPts val="2500"/>
              </a:lnSpc>
            </a:pPr>
            <a:r>
              <a:rPr lang="en-US" sz="1200" dirty="0">
                <a:solidFill>
                  <a:schemeClr val="bg1"/>
                </a:solidFill>
                <a:latin typeface="Poppins" panose="00000500000000000000" pitchFamily="2" charset="0"/>
                <a:ea typeface="Inter Medium" pitchFamily="34" charset="-122"/>
                <a:cs typeface="Poppins" panose="00000500000000000000" pitchFamily="2" charset="0"/>
              </a:rPr>
              <a:t>Issue a written action plan and a clearly instructed rescue pack (antibiotic + prednisolone) to be used per predefined criteria. .(Park, 2025) </a:t>
            </a:r>
            <a:endParaRPr lang="en-US" sz="1200" dirty="0">
              <a:solidFill>
                <a:schemeClr val="bg1"/>
              </a:solidFill>
              <a:latin typeface="Poppins" panose="00000500000000000000" pitchFamily="2" charset="0"/>
              <a:cs typeface="Poppins" panose="00000500000000000000" pitchFamily="2" charset="0"/>
            </a:endParaRPr>
          </a:p>
        </p:txBody>
      </p:sp>
      <p:sp>
        <p:nvSpPr>
          <p:cNvPr id="13" name="Shape 11"/>
          <p:cNvSpPr/>
          <p:nvPr/>
        </p:nvSpPr>
        <p:spPr>
          <a:xfrm>
            <a:off x="10724674" y="3012043"/>
            <a:ext cx="3111937" cy="3041333"/>
          </a:xfrm>
          <a:prstGeom prst="roundRect">
            <a:avLst>
              <a:gd name="adj" fmla="val 979"/>
            </a:avLst>
          </a:prstGeom>
          <a:solidFill>
            <a:srgbClr val="E4BCB2"/>
          </a:solidFill>
          <a:ln/>
        </p:spPr>
        <p:txBody>
          <a:bodyPr/>
          <a:lstStyle/>
          <a:p>
            <a:endParaRPr lang="en-US"/>
          </a:p>
        </p:txBody>
      </p:sp>
      <p:sp>
        <p:nvSpPr>
          <p:cNvPr id="14" name="Text 12"/>
          <p:cNvSpPr/>
          <p:nvPr/>
        </p:nvSpPr>
        <p:spPr>
          <a:xfrm>
            <a:off x="10923032" y="3210401"/>
            <a:ext cx="2480905" cy="310158"/>
          </a:xfrm>
          <a:prstGeom prst="rect">
            <a:avLst/>
          </a:prstGeom>
          <a:solidFill>
            <a:srgbClr val="E4BCB2"/>
          </a:solidFill>
          <a:ln/>
        </p:spPr>
        <p:txBody>
          <a:bodyPr wrap="none" lIns="0" tIns="0" rIns="0" bIns="0" rtlCol="0" anchor="t"/>
          <a:lstStyle/>
          <a:p>
            <a:pPr marL="0" indent="0" algn="l">
              <a:lnSpc>
                <a:spcPts val="2400"/>
              </a:lnSpc>
              <a:buNone/>
            </a:pPr>
            <a:r>
              <a:rPr lang="en-US" sz="1600" b="1" dirty="0">
                <a:latin typeface="Poppins" panose="00000500000000000000" pitchFamily="2" charset="0"/>
                <a:ea typeface="DM Sans Semi Bold" pitchFamily="34" charset="-122"/>
                <a:cs typeface="Poppins" panose="00000500000000000000" pitchFamily="2" charset="0"/>
              </a:rPr>
              <a:t>4. Preventive Care</a:t>
            </a:r>
            <a:endParaRPr lang="en-US" sz="1600" b="1" dirty="0">
              <a:latin typeface="Poppins" panose="00000500000000000000" pitchFamily="2" charset="0"/>
              <a:cs typeface="Poppins" panose="00000500000000000000" pitchFamily="2" charset="0"/>
            </a:endParaRPr>
          </a:p>
        </p:txBody>
      </p:sp>
      <p:sp>
        <p:nvSpPr>
          <p:cNvPr id="15" name="Text 13"/>
          <p:cNvSpPr/>
          <p:nvPr/>
        </p:nvSpPr>
        <p:spPr>
          <a:xfrm>
            <a:off x="10923032" y="3639622"/>
            <a:ext cx="2715220" cy="1587698"/>
          </a:xfrm>
          <a:prstGeom prst="rect">
            <a:avLst/>
          </a:prstGeom>
          <a:solidFill>
            <a:srgbClr val="E4BCB2"/>
          </a:solidFill>
          <a:ln/>
        </p:spPr>
        <p:txBody>
          <a:bodyPr wrap="square" lIns="0" tIns="0" rIns="0" bIns="0" rtlCol="0" anchor="t"/>
          <a:lstStyle/>
          <a:p>
            <a:pPr>
              <a:lnSpc>
                <a:spcPts val="2500"/>
              </a:lnSpc>
            </a:pPr>
            <a:r>
              <a:rPr lang="en-US" sz="1400" dirty="0">
                <a:latin typeface="Poppins" panose="00000500000000000000" pitchFamily="2" charset="0"/>
                <a:ea typeface="Inter Medium" pitchFamily="34" charset="-122"/>
                <a:cs typeface="Poppins" panose="00000500000000000000" pitchFamily="2" charset="0"/>
              </a:rPr>
              <a:t>Confirm up-to-date immunisations: influenza, pneumococcal, and RSV where eligible; document and </a:t>
            </a:r>
            <a:r>
              <a:rPr lang="en-US" sz="1400" dirty="0">
                <a:latin typeface="Poppins" panose="00000500000000000000" pitchFamily="2" charset="0"/>
                <a:ea typeface="Inter Medium" panose="020B0604020202020204" charset="0"/>
                <a:cs typeface="Poppins" panose="00000500000000000000" pitchFamily="2" charset="0"/>
              </a:rPr>
              <a:t>schedule as required. (Singh et al., 2025).</a:t>
            </a:r>
          </a:p>
        </p:txBody>
      </p:sp>
      <p:sp>
        <p:nvSpPr>
          <p:cNvPr id="17" name="Text 15"/>
          <p:cNvSpPr/>
          <p:nvPr/>
        </p:nvSpPr>
        <p:spPr>
          <a:xfrm>
            <a:off x="992148" y="6450092"/>
            <a:ext cx="2997994" cy="310158"/>
          </a:xfrm>
          <a:prstGeom prst="rect">
            <a:avLst/>
          </a:prstGeom>
          <a:noFill/>
          <a:ln/>
        </p:spPr>
        <p:txBody>
          <a:bodyPr wrap="none" lIns="0" tIns="0" rIns="0" bIns="0" rtlCol="0" anchor="t"/>
          <a:lstStyle/>
          <a:p>
            <a:pPr marL="0" indent="0" algn="l">
              <a:lnSpc>
                <a:spcPts val="2400"/>
              </a:lnSpc>
              <a:buNone/>
            </a:pPr>
            <a:r>
              <a:rPr lang="en-US" sz="1950" b="1" dirty="0">
                <a:latin typeface="Poppins" panose="00000500000000000000" pitchFamily="2" charset="0"/>
                <a:ea typeface="DM Sans Semi Bold" pitchFamily="34" charset="-122"/>
                <a:cs typeface="Poppins" panose="00000500000000000000" pitchFamily="2" charset="0"/>
              </a:rPr>
              <a:t>5. Holistic MDT Approach</a:t>
            </a:r>
            <a:endParaRPr lang="en-US" sz="1950" b="1" dirty="0">
              <a:latin typeface="Poppins" panose="00000500000000000000" pitchFamily="2" charset="0"/>
              <a:cs typeface="Poppins" panose="00000500000000000000" pitchFamily="2" charset="0"/>
            </a:endParaRPr>
          </a:p>
        </p:txBody>
      </p:sp>
      <p:sp>
        <p:nvSpPr>
          <p:cNvPr id="18" name="Text 16"/>
          <p:cNvSpPr/>
          <p:nvPr/>
        </p:nvSpPr>
        <p:spPr>
          <a:xfrm>
            <a:off x="992148" y="6879312"/>
            <a:ext cx="12646104" cy="317540"/>
          </a:xfrm>
          <a:prstGeom prst="rect">
            <a:avLst/>
          </a:prstGeom>
          <a:noFill/>
          <a:ln/>
        </p:spPr>
        <p:txBody>
          <a:bodyPr wrap="none" lIns="0" tIns="0" rIns="0" bIns="0" rtlCol="0" anchor="t"/>
          <a:lstStyle/>
          <a:p>
            <a:pPr marL="0" indent="0" algn="l">
              <a:lnSpc>
                <a:spcPts val="2500"/>
              </a:lnSpc>
              <a:buNone/>
            </a:pPr>
            <a:r>
              <a:rPr lang="en-US" sz="1550" dirty="0">
                <a:latin typeface="Poppins" panose="00000500000000000000" pitchFamily="2" charset="0"/>
                <a:ea typeface="Inter Medium" pitchFamily="34" charset="-122"/>
                <a:cs typeface="Poppins" panose="00000500000000000000" pitchFamily="2" charset="0"/>
              </a:rPr>
              <a:t>Screen/manage comorbidities; provide psychological support and early palliative care discussions when appropriate.</a:t>
            </a:r>
            <a:endParaRPr lang="en-US" sz="1550" dirty="0">
              <a:latin typeface="Poppins" panose="00000500000000000000" pitchFamily="2" charset="0"/>
              <a:cs typeface="Poppins" panose="00000500000000000000" pitchFamily="2" charset="0"/>
            </a:endParaRPr>
          </a:p>
        </p:txBody>
      </p:sp>
      <p:sp>
        <p:nvSpPr>
          <p:cNvPr id="20" name="Text 1">
            <a:extLst>
              <a:ext uri="{FF2B5EF4-FFF2-40B4-BE49-F238E27FC236}">
                <a16:creationId xmlns:a16="http://schemas.microsoft.com/office/drawing/2014/main" id="{3B8496DA-78C9-5198-EF14-F3BBD3BAB287}"/>
              </a:ext>
            </a:extLst>
          </p:cNvPr>
          <p:cNvSpPr/>
          <p:nvPr/>
        </p:nvSpPr>
        <p:spPr>
          <a:xfrm>
            <a:off x="793791" y="1802132"/>
            <a:ext cx="12610146" cy="426361"/>
          </a:xfrm>
          <a:prstGeom prst="rect">
            <a:avLst/>
          </a:prstGeom>
          <a:noFill/>
          <a:ln/>
        </p:spPr>
        <p:txBody>
          <a:bodyPr wrap="none" lIns="0" tIns="0" rIns="0" bIns="0" rtlCol="0" anchor="t"/>
          <a:lstStyle/>
          <a:p>
            <a:r>
              <a:rPr lang="en-US" sz="2400" dirty="0">
                <a:solidFill>
                  <a:srgbClr val="464646"/>
                </a:solidFill>
                <a:latin typeface="Poppins" panose="00000500000000000000" pitchFamily="2" charset="0"/>
                <a:ea typeface="Inter Medium" pitchFamily="34" charset="-122"/>
                <a:cs typeface="Poppins" panose="00000500000000000000" pitchFamily="2" charset="0"/>
              </a:rPr>
              <a:t>Concise checklist for primary care and respiratory teams to implement immediately </a:t>
            </a:r>
          </a:p>
          <a:p>
            <a:r>
              <a:rPr lang="en-US" sz="2400" dirty="0">
                <a:solidFill>
                  <a:srgbClr val="464646"/>
                </a:solidFill>
                <a:latin typeface="Poppins" panose="00000500000000000000" pitchFamily="2" charset="0"/>
                <a:ea typeface="Inter Medium" pitchFamily="34" charset="-122"/>
                <a:cs typeface="Poppins" panose="00000500000000000000" pitchFamily="2" charset="0"/>
              </a:rPr>
              <a:t>for this patient (Lombardi and Menzella, 2025).</a:t>
            </a:r>
            <a:endParaRPr lang="en-US" sz="2000" dirty="0">
              <a:latin typeface="Poppins" panose="00000500000000000000" pitchFamily="2" charset="0"/>
              <a:cs typeface="Poppins" panose="00000500000000000000" pitchFamily="2" charset="0"/>
            </a:endParaRPr>
          </a:p>
        </p:txBody>
      </p:sp>
      <p:grpSp>
        <p:nvGrpSpPr>
          <p:cNvPr id="21" name="Group 15">
            <a:extLst>
              <a:ext uri="{FF2B5EF4-FFF2-40B4-BE49-F238E27FC236}">
                <a16:creationId xmlns:a16="http://schemas.microsoft.com/office/drawing/2014/main" id="{802EB94D-F687-0A4A-7136-157F05D636DC}"/>
              </a:ext>
            </a:extLst>
          </p:cNvPr>
          <p:cNvGrpSpPr/>
          <p:nvPr/>
        </p:nvGrpSpPr>
        <p:grpSpPr>
          <a:xfrm rot="-5400000">
            <a:off x="12062817" y="375404"/>
            <a:ext cx="304800" cy="304800"/>
            <a:chOff x="0" y="0"/>
            <a:chExt cx="100346" cy="100346"/>
          </a:xfrm>
        </p:grpSpPr>
        <p:sp>
          <p:nvSpPr>
            <p:cNvPr id="22" name="Freeform 16">
              <a:extLst>
                <a:ext uri="{FF2B5EF4-FFF2-40B4-BE49-F238E27FC236}">
                  <a16:creationId xmlns:a16="http://schemas.microsoft.com/office/drawing/2014/main" id="{19BA886A-2207-66C1-532B-C7F66748D951}"/>
                </a:ext>
              </a:extLst>
            </p:cNvPr>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D59586"/>
            </a:solidFill>
            <a:ln cap="sq">
              <a:noFill/>
              <a:prstDash val="solid"/>
              <a:miter/>
            </a:ln>
          </p:spPr>
          <p:txBody>
            <a:bodyPr/>
            <a:lstStyle/>
            <a:p>
              <a:endParaRPr lang="en-US"/>
            </a:p>
          </p:txBody>
        </p:sp>
        <p:sp>
          <p:nvSpPr>
            <p:cNvPr id="23" name="TextBox 17">
              <a:extLst>
                <a:ext uri="{FF2B5EF4-FFF2-40B4-BE49-F238E27FC236}">
                  <a16:creationId xmlns:a16="http://schemas.microsoft.com/office/drawing/2014/main" id="{DF1FB038-715F-BBB9-1284-003DA374C8E0}"/>
                </a:ext>
              </a:extLst>
            </p:cNvPr>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grpSp>
        <p:nvGrpSpPr>
          <p:cNvPr id="24" name="Group 18">
            <a:extLst>
              <a:ext uri="{FF2B5EF4-FFF2-40B4-BE49-F238E27FC236}">
                <a16:creationId xmlns:a16="http://schemas.microsoft.com/office/drawing/2014/main" id="{74A27785-B329-568F-9BB2-70911DA0204A}"/>
              </a:ext>
            </a:extLst>
          </p:cNvPr>
          <p:cNvGrpSpPr/>
          <p:nvPr/>
        </p:nvGrpSpPr>
        <p:grpSpPr>
          <a:xfrm rot="-5400000">
            <a:off x="12459057" y="375404"/>
            <a:ext cx="304800" cy="304800"/>
            <a:chOff x="0" y="0"/>
            <a:chExt cx="100346" cy="100346"/>
          </a:xfrm>
        </p:grpSpPr>
        <p:sp>
          <p:nvSpPr>
            <p:cNvPr id="25" name="Freeform 19">
              <a:extLst>
                <a:ext uri="{FF2B5EF4-FFF2-40B4-BE49-F238E27FC236}">
                  <a16:creationId xmlns:a16="http://schemas.microsoft.com/office/drawing/2014/main" id="{01787D8B-9B17-E461-3344-392C6CE439D1}"/>
                </a:ext>
              </a:extLst>
            </p:cNvPr>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DDAA9E"/>
            </a:solidFill>
            <a:ln cap="sq">
              <a:noFill/>
              <a:prstDash val="solid"/>
              <a:miter/>
            </a:ln>
          </p:spPr>
          <p:txBody>
            <a:bodyPr/>
            <a:lstStyle/>
            <a:p>
              <a:endParaRPr lang="en-US"/>
            </a:p>
          </p:txBody>
        </p:sp>
        <p:sp>
          <p:nvSpPr>
            <p:cNvPr id="26" name="TextBox 20">
              <a:extLst>
                <a:ext uri="{FF2B5EF4-FFF2-40B4-BE49-F238E27FC236}">
                  <a16:creationId xmlns:a16="http://schemas.microsoft.com/office/drawing/2014/main" id="{5211B319-9CA6-9AE2-8DE3-A4598D4E1C99}"/>
                </a:ext>
              </a:extLst>
            </p:cNvPr>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grpSp>
        <p:nvGrpSpPr>
          <p:cNvPr id="27" name="Group 21">
            <a:extLst>
              <a:ext uri="{FF2B5EF4-FFF2-40B4-BE49-F238E27FC236}">
                <a16:creationId xmlns:a16="http://schemas.microsoft.com/office/drawing/2014/main" id="{F5FD6720-BC19-F3FF-65EE-2FBE3A195270}"/>
              </a:ext>
            </a:extLst>
          </p:cNvPr>
          <p:cNvGrpSpPr/>
          <p:nvPr/>
        </p:nvGrpSpPr>
        <p:grpSpPr>
          <a:xfrm rot="-5400000">
            <a:off x="12855297" y="375404"/>
            <a:ext cx="304800" cy="304800"/>
            <a:chOff x="0" y="0"/>
            <a:chExt cx="100346" cy="100346"/>
          </a:xfrm>
        </p:grpSpPr>
        <p:sp>
          <p:nvSpPr>
            <p:cNvPr id="28" name="Freeform 22">
              <a:extLst>
                <a:ext uri="{FF2B5EF4-FFF2-40B4-BE49-F238E27FC236}">
                  <a16:creationId xmlns:a16="http://schemas.microsoft.com/office/drawing/2014/main" id="{DFC518CD-75B2-A5A0-388F-03040BEC0119}"/>
                </a:ext>
              </a:extLst>
            </p:cNvPr>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EED5CF"/>
            </a:solidFill>
            <a:ln cap="sq">
              <a:noFill/>
              <a:prstDash val="solid"/>
              <a:miter/>
            </a:ln>
          </p:spPr>
          <p:txBody>
            <a:bodyPr/>
            <a:lstStyle/>
            <a:p>
              <a:endParaRPr lang="en-US"/>
            </a:p>
          </p:txBody>
        </p:sp>
        <p:sp>
          <p:nvSpPr>
            <p:cNvPr id="29" name="TextBox 23">
              <a:extLst>
                <a:ext uri="{FF2B5EF4-FFF2-40B4-BE49-F238E27FC236}">
                  <a16:creationId xmlns:a16="http://schemas.microsoft.com/office/drawing/2014/main" id="{C35F22C0-2242-C8CC-0EC0-7948AEAE38F0}"/>
                </a:ext>
              </a:extLst>
            </p:cNvPr>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grpSp>
        <p:nvGrpSpPr>
          <p:cNvPr id="30" name="Group 24">
            <a:extLst>
              <a:ext uri="{FF2B5EF4-FFF2-40B4-BE49-F238E27FC236}">
                <a16:creationId xmlns:a16="http://schemas.microsoft.com/office/drawing/2014/main" id="{0D57C1BE-F86A-2073-6365-7D8D900FC6B7}"/>
              </a:ext>
            </a:extLst>
          </p:cNvPr>
          <p:cNvGrpSpPr/>
          <p:nvPr/>
        </p:nvGrpSpPr>
        <p:grpSpPr>
          <a:xfrm rot="-5400000">
            <a:off x="13251537" y="375404"/>
            <a:ext cx="304800" cy="304800"/>
            <a:chOff x="0" y="0"/>
            <a:chExt cx="100346" cy="100346"/>
          </a:xfrm>
        </p:grpSpPr>
        <p:sp>
          <p:nvSpPr>
            <p:cNvPr id="31" name="Freeform 25">
              <a:extLst>
                <a:ext uri="{FF2B5EF4-FFF2-40B4-BE49-F238E27FC236}">
                  <a16:creationId xmlns:a16="http://schemas.microsoft.com/office/drawing/2014/main" id="{27F67C78-7A1A-7D84-FBE6-2589C8BAF373}"/>
                </a:ext>
              </a:extLst>
            </p:cNvPr>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F7EAE7"/>
            </a:solidFill>
            <a:ln cap="sq">
              <a:noFill/>
              <a:prstDash val="solid"/>
              <a:miter/>
            </a:ln>
          </p:spPr>
          <p:txBody>
            <a:bodyPr/>
            <a:lstStyle/>
            <a:p>
              <a:endParaRPr lang="en-US"/>
            </a:p>
          </p:txBody>
        </p:sp>
        <p:sp>
          <p:nvSpPr>
            <p:cNvPr id="32" name="TextBox 26">
              <a:extLst>
                <a:ext uri="{FF2B5EF4-FFF2-40B4-BE49-F238E27FC236}">
                  <a16:creationId xmlns:a16="http://schemas.microsoft.com/office/drawing/2014/main" id="{191E5CCE-0090-6BB7-EC3A-9EC71F59B8CB}"/>
                </a:ext>
              </a:extLst>
            </p:cNvPr>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sp>
        <p:nvSpPr>
          <p:cNvPr id="33" name="AutoShape 32">
            <a:extLst>
              <a:ext uri="{FF2B5EF4-FFF2-40B4-BE49-F238E27FC236}">
                <a16:creationId xmlns:a16="http://schemas.microsoft.com/office/drawing/2014/main" id="{D17A9103-0AE0-F1A9-1873-63DFDF51D323}"/>
              </a:ext>
              <a:ext uri="{C183D7F6-B498-43B3-948B-1728B52AA6E4}">
                <adec:decorative xmlns:adec="http://schemas.microsoft.com/office/drawing/2017/decorative" val="1"/>
              </a:ext>
            </a:extLst>
          </p:cNvPr>
          <p:cNvSpPr/>
          <p:nvPr/>
        </p:nvSpPr>
        <p:spPr>
          <a:xfrm>
            <a:off x="793790" y="680204"/>
            <a:ext cx="944880" cy="0"/>
          </a:xfrm>
          <a:prstGeom prst="line">
            <a:avLst/>
          </a:prstGeom>
          <a:ln w="133350" cap="flat">
            <a:solidFill>
              <a:srgbClr val="51B3A2"/>
            </a:solidFill>
            <a:prstDash val="solid"/>
            <a:headEnd type="none" w="sm" len="sm"/>
            <a:tailEnd type="none" w="sm" len="sm"/>
          </a:ln>
        </p:spPr>
        <p:txBody>
          <a:bodyPr/>
          <a:lstStyle/>
          <a:p>
            <a:endParaRPr lang="en-US"/>
          </a:p>
        </p:txBody>
      </p:sp>
      <p:pic>
        <p:nvPicPr>
          <p:cNvPr id="42" name="Audio 41">
            <a:hlinkClick r:id="" action="ppaction://media"/>
            <a:extLst>
              <a:ext uri="{FF2B5EF4-FFF2-40B4-BE49-F238E27FC236}">
                <a16:creationId xmlns:a16="http://schemas.microsoft.com/office/drawing/2014/main" id="{5E14940C-6662-17C3-963F-80AB18252C1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290" t="-203290" r="-203290" b="-203290"/>
          <a:stretch>
            <a:fillRect/>
          </a:stretch>
        </p:blipFill>
        <p:spPr>
          <a:xfrm>
            <a:off x="12062765" y="5661965"/>
            <a:ext cx="2468880" cy="2468880"/>
          </a:xfrm>
          <a:prstGeom prst="ellipse">
            <a:avLst/>
          </a:prstGeom>
        </p:spPr>
      </p:pic>
    </p:spTree>
    <p:extLst>
      <p:ext uri="{BB962C8B-B14F-4D97-AF65-F5344CB8AC3E}">
        <p14:creationId xmlns:p14="http://schemas.microsoft.com/office/powerpoint/2010/main" val="2470921481"/>
      </p:ext>
    </p:extLst>
  </p:cSld>
  <p:clrMapOvr>
    <a:masterClrMapping/>
  </p:clrMapOvr>
  <mc:AlternateContent xmlns:mc="http://schemas.openxmlformats.org/markup-compatibility/2006" xmlns:p14="http://schemas.microsoft.com/office/powerpoint/2010/main">
    <mc:Choice Requires="p14">
      <p:transition spd="slow" p14:dur="2000" advTm="53052"/>
    </mc:Choice>
    <mc:Fallback xmlns="">
      <p:transition spd="slow" advTm="530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7" name="Group 5">
            <a:extLst>
              <a:ext uri="{FF2B5EF4-FFF2-40B4-BE49-F238E27FC236}">
                <a16:creationId xmlns:a16="http://schemas.microsoft.com/office/drawing/2014/main" id="{FBB100AA-38E5-C925-447E-213268FCCFB4}"/>
              </a:ext>
            </a:extLst>
          </p:cNvPr>
          <p:cNvGrpSpPr/>
          <p:nvPr/>
        </p:nvGrpSpPr>
        <p:grpSpPr>
          <a:xfrm>
            <a:off x="6446520" y="512447"/>
            <a:ext cx="1676400" cy="1676400"/>
            <a:chOff x="0" y="0"/>
            <a:chExt cx="551901" cy="551901"/>
          </a:xfrm>
        </p:grpSpPr>
        <p:sp>
          <p:nvSpPr>
            <p:cNvPr id="28" name="Freeform 6">
              <a:extLst>
                <a:ext uri="{FF2B5EF4-FFF2-40B4-BE49-F238E27FC236}">
                  <a16:creationId xmlns:a16="http://schemas.microsoft.com/office/drawing/2014/main" id="{34A62D75-6E69-ED0C-7B2F-28D646DBA9E9}"/>
                </a:ext>
              </a:extLst>
            </p:cNvPr>
            <p:cNvSpPr/>
            <p:nvPr/>
          </p:nvSpPr>
          <p:spPr>
            <a:xfrm>
              <a:off x="0" y="0"/>
              <a:ext cx="551901" cy="551901"/>
            </a:xfrm>
            <a:custGeom>
              <a:avLst/>
              <a:gdLst/>
              <a:ahLst/>
              <a:cxnLst/>
              <a:rect l="l" t="t" r="r" b="b"/>
              <a:pathLst>
                <a:path w="551901" h="551901">
                  <a:moveTo>
                    <a:pt x="275951" y="0"/>
                  </a:moveTo>
                  <a:cubicBezTo>
                    <a:pt x="123547" y="0"/>
                    <a:pt x="0" y="123547"/>
                    <a:pt x="0" y="275951"/>
                  </a:cubicBezTo>
                  <a:cubicBezTo>
                    <a:pt x="0" y="428354"/>
                    <a:pt x="123547" y="551901"/>
                    <a:pt x="275951" y="551901"/>
                  </a:cubicBezTo>
                  <a:cubicBezTo>
                    <a:pt x="428354" y="551901"/>
                    <a:pt x="551901" y="428354"/>
                    <a:pt x="551901" y="275951"/>
                  </a:cubicBezTo>
                  <a:cubicBezTo>
                    <a:pt x="551901" y="123547"/>
                    <a:pt x="428354" y="0"/>
                    <a:pt x="275951" y="0"/>
                  </a:cubicBezTo>
                  <a:close/>
                </a:path>
              </a:pathLst>
            </a:custGeom>
            <a:ln w="323850" cap="sq">
              <a:solidFill>
                <a:srgbClr val="D59586"/>
              </a:solidFill>
              <a:prstDash val="solid"/>
              <a:miter/>
            </a:ln>
          </p:spPr>
          <p:txBody>
            <a:bodyPr/>
            <a:lstStyle/>
            <a:p>
              <a:endParaRPr lang="en-US"/>
            </a:p>
          </p:txBody>
        </p:sp>
        <p:sp>
          <p:nvSpPr>
            <p:cNvPr id="29" name="TextBox 7">
              <a:extLst>
                <a:ext uri="{FF2B5EF4-FFF2-40B4-BE49-F238E27FC236}">
                  <a16:creationId xmlns:a16="http://schemas.microsoft.com/office/drawing/2014/main" id="{FCD303BB-13AA-EC40-56BC-C77D99B2C402}"/>
                </a:ext>
              </a:extLst>
            </p:cNvPr>
            <p:cNvSpPr txBox="1"/>
            <p:nvPr/>
          </p:nvSpPr>
          <p:spPr>
            <a:xfrm>
              <a:off x="51741" y="13641"/>
              <a:ext cx="448420" cy="486520"/>
            </a:xfrm>
            <a:prstGeom prst="rect">
              <a:avLst/>
            </a:prstGeom>
          </p:spPr>
          <p:txBody>
            <a:bodyPr lIns="40640" tIns="40640" rIns="40640" bIns="40640" rtlCol="0" anchor="ctr"/>
            <a:lstStyle/>
            <a:p>
              <a:pPr algn="ctr">
                <a:lnSpc>
                  <a:spcPts val="2127"/>
                </a:lnSpc>
              </a:pPr>
              <a:endParaRPr sz="1440"/>
            </a:p>
          </p:txBody>
        </p:sp>
      </p:grpSp>
      <p:grpSp>
        <p:nvGrpSpPr>
          <p:cNvPr id="30" name="Group 8">
            <a:extLst>
              <a:ext uri="{FF2B5EF4-FFF2-40B4-BE49-F238E27FC236}">
                <a16:creationId xmlns:a16="http://schemas.microsoft.com/office/drawing/2014/main" id="{654232BB-F5B8-ACE5-A5BE-2C65D9EDB19A}"/>
              </a:ext>
            </a:extLst>
          </p:cNvPr>
          <p:cNvGrpSpPr/>
          <p:nvPr/>
        </p:nvGrpSpPr>
        <p:grpSpPr>
          <a:xfrm>
            <a:off x="6903720" y="969647"/>
            <a:ext cx="762000" cy="762000"/>
            <a:chOff x="0" y="0"/>
            <a:chExt cx="250864" cy="250864"/>
          </a:xfrm>
        </p:grpSpPr>
        <p:sp>
          <p:nvSpPr>
            <p:cNvPr id="31" name="Freeform 9">
              <a:extLst>
                <a:ext uri="{FF2B5EF4-FFF2-40B4-BE49-F238E27FC236}">
                  <a16:creationId xmlns:a16="http://schemas.microsoft.com/office/drawing/2014/main" id="{6DF72001-BC75-43BA-7112-9E666EA404E4}"/>
                </a:ext>
              </a:extLst>
            </p:cNvPr>
            <p:cNvSpPr/>
            <p:nvPr/>
          </p:nvSpPr>
          <p:spPr>
            <a:xfrm>
              <a:off x="0" y="0"/>
              <a:ext cx="250864" cy="250864"/>
            </a:xfrm>
            <a:custGeom>
              <a:avLst/>
              <a:gdLst/>
              <a:ahLst/>
              <a:cxnLst/>
              <a:rect l="l" t="t" r="r" b="b"/>
              <a:pathLst>
                <a:path w="250864" h="250864">
                  <a:moveTo>
                    <a:pt x="125432" y="0"/>
                  </a:moveTo>
                  <a:cubicBezTo>
                    <a:pt x="56158" y="0"/>
                    <a:pt x="0" y="56158"/>
                    <a:pt x="0" y="125432"/>
                  </a:cubicBezTo>
                  <a:cubicBezTo>
                    <a:pt x="0" y="194706"/>
                    <a:pt x="56158" y="250864"/>
                    <a:pt x="125432" y="250864"/>
                  </a:cubicBezTo>
                  <a:cubicBezTo>
                    <a:pt x="194706" y="250864"/>
                    <a:pt x="250864" y="194706"/>
                    <a:pt x="250864" y="125432"/>
                  </a:cubicBezTo>
                  <a:cubicBezTo>
                    <a:pt x="250864" y="56158"/>
                    <a:pt x="194706" y="0"/>
                    <a:pt x="125432" y="0"/>
                  </a:cubicBezTo>
                  <a:close/>
                </a:path>
              </a:pathLst>
            </a:custGeom>
            <a:solidFill>
              <a:srgbClr val="D59586"/>
            </a:solidFill>
            <a:ln cap="sq">
              <a:noFill/>
              <a:prstDash val="solid"/>
              <a:miter/>
            </a:ln>
          </p:spPr>
          <p:txBody>
            <a:bodyPr/>
            <a:lstStyle/>
            <a:p>
              <a:endParaRPr lang="en-US"/>
            </a:p>
          </p:txBody>
        </p:sp>
        <p:sp>
          <p:nvSpPr>
            <p:cNvPr id="32" name="TextBox 10">
              <a:extLst>
                <a:ext uri="{FF2B5EF4-FFF2-40B4-BE49-F238E27FC236}">
                  <a16:creationId xmlns:a16="http://schemas.microsoft.com/office/drawing/2014/main" id="{26EB554E-338C-743F-AE48-56A8AA584C9C}"/>
                </a:ext>
              </a:extLst>
            </p:cNvPr>
            <p:cNvSpPr txBox="1"/>
            <p:nvPr/>
          </p:nvSpPr>
          <p:spPr>
            <a:xfrm>
              <a:off x="23519" y="-14581"/>
              <a:ext cx="203827" cy="241927"/>
            </a:xfrm>
            <a:prstGeom prst="rect">
              <a:avLst/>
            </a:prstGeom>
          </p:spPr>
          <p:txBody>
            <a:bodyPr lIns="40640" tIns="40640" rIns="40640" bIns="40640" rtlCol="0" anchor="ctr"/>
            <a:lstStyle/>
            <a:p>
              <a:pPr algn="ctr">
                <a:lnSpc>
                  <a:spcPts val="2127"/>
                </a:lnSpc>
              </a:pPr>
              <a:endParaRPr sz="1440"/>
            </a:p>
          </p:txBody>
        </p:sp>
      </p:grpSp>
      <p:grpSp>
        <p:nvGrpSpPr>
          <p:cNvPr id="33" name="Group 2">
            <a:extLst>
              <a:ext uri="{FF2B5EF4-FFF2-40B4-BE49-F238E27FC236}">
                <a16:creationId xmlns:a16="http://schemas.microsoft.com/office/drawing/2014/main" id="{944213FD-D2CC-8407-F978-B08281F34651}"/>
              </a:ext>
            </a:extLst>
          </p:cNvPr>
          <p:cNvGrpSpPr/>
          <p:nvPr/>
        </p:nvGrpSpPr>
        <p:grpSpPr>
          <a:xfrm>
            <a:off x="7284720" y="-28573"/>
            <a:ext cx="7345680" cy="2693952"/>
            <a:chOff x="0" y="0"/>
            <a:chExt cx="2418331" cy="1013491"/>
          </a:xfrm>
        </p:grpSpPr>
        <p:sp>
          <p:nvSpPr>
            <p:cNvPr id="34" name="Freeform 3">
              <a:extLst>
                <a:ext uri="{FF2B5EF4-FFF2-40B4-BE49-F238E27FC236}">
                  <a16:creationId xmlns:a16="http://schemas.microsoft.com/office/drawing/2014/main" id="{BB45DC91-641C-D99B-BFCA-C9B3FB9E9C00}"/>
                </a:ext>
              </a:extLst>
            </p:cNvPr>
            <p:cNvSpPr/>
            <p:nvPr/>
          </p:nvSpPr>
          <p:spPr>
            <a:xfrm>
              <a:off x="0" y="0"/>
              <a:ext cx="2418331" cy="1013491"/>
            </a:xfrm>
            <a:custGeom>
              <a:avLst/>
              <a:gdLst/>
              <a:ahLst/>
              <a:cxnLst/>
              <a:rect l="l" t="t" r="r" b="b"/>
              <a:pathLst>
                <a:path w="2418331" h="1013491">
                  <a:moveTo>
                    <a:pt x="0" y="0"/>
                  </a:moveTo>
                  <a:lnTo>
                    <a:pt x="2418331" y="0"/>
                  </a:lnTo>
                  <a:lnTo>
                    <a:pt x="2418331" y="1013491"/>
                  </a:lnTo>
                  <a:lnTo>
                    <a:pt x="0" y="1013491"/>
                  </a:lnTo>
                  <a:close/>
                </a:path>
              </a:pathLst>
            </a:custGeom>
            <a:solidFill>
              <a:srgbClr val="144152"/>
            </a:solidFill>
          </p:spPr>
          <p:txBody>
            <a:bodyPr/>
            <a:lstStyle/>
            <a:p>
              <a:endParaRPr lang="en-US"/>
            </a:p>
          </p:txBody>
        </p:sp>
        <p:sp>
          <p:nvSpPr>
            <p:cNvPr id="35" name="TextBox 4">
              <a:extLst>
                <a:ext uri="{FF2B5EF4-FFF2-40B4-BE49-F238E27FC236}">
                  <a16:creationId xmlns:a16="http://schemas.microsoft.com/office/drawing/2014/main" id="{DD5520BC-CBB4-B767-D172-7CA1E21F668C}"/>
                </a:ext>
              </a:extLst>
            </p:cNvPr>
            <p:cNvSpPr txBox="1"/>
            <p:nvPr/>
          </p:nvSpPr>
          <p:spPr>
            <a:xfrm>
              <a:off x="0" y="-38100"/>
              <a:ext cx="2418331" cy="1051591"/>
            </a:xfrm>
            <a:prstGeom prst="rect">
              <a:avLst/>
            </a:prstGeom>
          </p:spPr>
          <p:txBody>
            <a:bodyPr lIns="40640" tIns="40640" rIns="40640" bIns="40640" rtlCol="0" anchor="ctr"/>
            <a:lstStyle/>
            <a:p>
              <a:pPr algn="ctr">
                <a:lnSpc>
                  <a:spcPts val="2127"/>
                </a:lnSpc>
              </a:pPr>
              <a:endParaRPr sz="1440"/>
            </a:p>
          </p:txBody>
        </p:sp>
      </p:grpSp>
      <p:sp>
        <p:nvSpPr>
          <p:cNvPr id="36" name="Freeform 14">
            <a:extLst>
              <a:ext uri="{FF2B5EF4-FFF2-40B4-BE49-F238E27FC236}">
                <a16:creationId xmlns:a16="http://schemas.microsoft.com/office/drawing/2014/main" id="{DF40FCBF-351F-494D-3EFE-E268FF2125E9}"/>
              </a:ext>
            </a:extLst>
          </p:cNvPr>
          <p:cNvSpPr/>
          <p:nvPr/>
        </p:nvSpPr>
        <p:spPr>
          <a:xfrm>
            <a:off x="13517880" y="-28573"/>
            <a:ext cx="1112520" cy="1112520"/>
          </a:xfrm>
          <a:custGeom>
            <a:avLst/>
            <a:gdLst/>
            <a:ahLst/>
            <a:cxnLst/>
            <a:rect l="l" t="t" r="r" b="b"/>
            <a:pathLst>
              <a:path w="1390650" h="1390650">
                <a:moveTo>
                  <a:pt x="0" y="0"/>
                </a:moveTo>
                <a:lnTo>
                  <a:pt x="1390650" y="0"/>
                </a:lnTo>
                <a:lnTo>
                  <a:pt x="1390650" y="1390650"/>
                </a:lnTo>
                <a:lnTo>
                  <a:pt x="0" y="139065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grpSp>
        <p:nvGrpSpPr>
          <p:cNvPr id="37" name="Group 15">
            <a:extLst>
              <a:ext uri="{FF2B5EF4-FFF2-40B4-BE49-F238E27FC236}">
                <a16:creationId xmlns:a16="http://schemas.microsoft.com/office/drawing/2014/main" id="{30EF000E-0A77-26C3-A494-2A02553280D8}"/>
              </a:ext>
            </a:extLst>
          </p:cNvPr>
          <p:cNvGrpSpPr/>
          <p:nvPr/>
        </p:nvGrpSpPr>
        <p:grpSpPr>
          <a:xfrm rot="-5400000">
            <a:off x="8412480" y="207647"/>
            <a:ext cx="304800" cy="304800"/>
            <a:chOff x="0" y="0"/>
            <a:chExt cx="100346" cy="100346"/>
          </a:xfrm>
        </p:grpSpPr>
        <p:sp>
          <p:nvSpPr>
            <p:cNvPr id="38" name="Freeform 16">
              <a:extLst>
                <a:ext uri="{FF2B5EF4-FFF2-40B4-BE49-F238E27FC236}">
                  <a16:creationId xmlns:a16="http://schemas.microsoft.com/office/drawing/2014/main" id="{B690A47F-A6A6-369E-3A13-A3AACB1283F9}"/>
                </a:ext>
              </a:extLst>
            </p:cNvPr>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D59586"/>
            </a:solidFill>
            <a:ln cap="sq">
              <a:noFill/>
              <a:prstDash val="solid"/>
              <a:miter/>
            </a:ln>
          </p:spPr>
          <p:txBody>
            <a:bodyPr/>
            <a:lstStyle/>
            <a:p>
              <a:endParaRPr lang="en-US"/>
            </a:p>
          </p:txBody>
        </p:sp>
        <p:sp>
          <p:nvSpPr>
            <p:cNvPr id="39" name="TextBox 17">
              <a:extLst>
                <a:ext uri="{FF2B5EF4-FFF2-40B4-BE49-F238E27FC236}">
                  <a16:creationId xmlns:a16="http://schemas.microsoft.com/office/drawing/2014/main" id="{FA8F34E1-9E16-4F05-B5CE-845150EBA2E1}"/>
                </a:ext>
              </a:extLst>
            </p:cNvPr>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grpSp>
        <p:nvGrpSpPr>
          <p:cNvPr id="40" name="Group 18">
            <a:extLst>
              <a:ext uri="{FF2B5EF4-FFF2-40B4-BE49-F238E27FC236}">
                <a16:creationId xmlns:a16="http://schemas.microsoft.com/office/drawing/2014/main" id="{85B5BD21-1886-5575-BA4E-F3F462D5ACA4}"/>
              </a:ext>
            </a:extLst>
          </p:cNvPr>
          <p:cNvGrpSpPr/>
          <p:nvPr/>
        </p:nvGrpSpPr>
        <p:grpSpPr>
          <a:xfrm rot="-5400000">
            <a:off x="8808720" y="207647"/>
            <a:ext cx="304800" cy="304800"/>
            <a:chOff x="0" y="0"/>
            <a:chExt cx="100346" cy="100346"/>
          </a:xfrm>
        </p:grpSpPr>
        <p:sp>
          <p:nvSpPr>
            <p:cNvPr id="41" name="Freeform 19">
              <a:extLst>
                <a:ext uri="{FF2B5EF4-FFF2-40B4-BE49-F238E27FC236}">
                  <a16:creationId xmlns:a16="http://schemas.microsoft.com/office/drawing/2014/main" id="{F4FC3750-3C94-9B7D-5BFF-F4C56BE26193}"/>
                </a:ext>
              </a:extLst>
            </p:cNvPr>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DDAA9E"/>
            </a:solidFill>
            <a:ln cap="sq">
              <a:noFill/>
              <a:prstDash val="solid"/>
              <a:miter/>
            </a:ln>
          </p:spPr>
          <p:txBody>
            <a:bodyPr/>
            <a:lstStyle/>
            <a:p>
              <a:endParaRPr lang="en-US"/>
            </a:p>
          </p:txBody>
        </p:sp>
        <p:sp>
          <p:nvSpPr>
            <p:cNvPr id="42" name="TextBox 20">
              <a:extLst>
                <a:ext uri="{FF2B5EF4-FFF2-40B4-BE49-F238E27FC236}">
                  <a16:creationId xmlns:a16="http://schemas.microsoft.com/office/drawing/2014/main" id="{BA1A654A-D510-9B90-DA52-76052273FA4E}"/>
                </a:ext>
              </a:extLst>
            </p:cNvPr>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grpSp>
        <p:nvGrpSpPr>
          <p:cNvPr id="43" name="Group 21">
            <a:extLst>
              <a:ext uri="{FF2B5EF4-FFF2-40B4-BE49-F238E27FC236}">
                <a16:creationId xmlns:a16="http://schemas.microsoft.com/office/drawing/2014/main" id="{AB9B8349-290B-90BC-EAB0-C9117CA60C83}"/>
              </a:ext>
            </a:extLst>
          </p:cNvPr>
          <p:cNvGrpSpPr/>
          <p:nvPr/>
        </p:nvGrpSpPr>
        <p:grpSpPr>
          <a:xfrm rot="-5400000">
            <a:off x="9204960" y="207647"/>
            <a:ext cx="304800" cy="304800"/>
            <a:chOff x="0" y="0"/>
            <a:chExt cx="100346" cy="100346"/>
          </a:xfrm>
        </p:grpSpPr>
        <p:sp>
          <p:nvSpPr>
            <p:cNvPr id="44" name="Freeform 22">
              <a:extLst>
                <a:ext uri="{FF2B5EF4-FFF2-40B4-BE49-F238E27FC236}">
                  <a16:creationId xmlns:a16="http://schemas.microsoft.com/office/drawing/2014/main" id="{0A2FEBF8-6FF4-DB79-914F-352F7B447234}"/>
                </a:ext>
              </a:extLst>
            </p:cNvPr>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EED5CF"/>
            </a:solidFill>
            <a:ln cap="sq">
              <a:noFill/>
              <a:prstDash val="solid"/>
              <a:miter/>
            </a:ln>
          </p:spPr>
          <p:txBody>
            <a:bodyPr/>
            <a:lstStyle/>
            <a:p>
              <a:endParaRPr lang="en-US"/>
            </a:p>
          </p:txBody>
        </p:sp>
        <p:sp>
          <p:nvSpPr>
            <p:cNvPr id="45" name="TextBox 23">
              <a:extLst>
                <a:ext uri="{FF2B5EF4-FFF2-40B4-BE49-F238E27FC236}">
                  <a16:creationId xmlns:a16="http://schemas.microsoft.com/office/drawing/2014/main" id="{7E5378B0-5420-0D30-79B1-43FBF118EC3E}"/>
                </a:ext>
              </a:extLst>
            </p:cNvPr>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grpSp>
        <p:nvGrpSpPr>
          <p:cNvPr id="46" name="Group 24">
            <a:extLst>
              <a:ext uri="{FF2B5EF4-FFF2-40B4-BE49-F238E27FC236}">
                <a16:creationId xmlns:a16="http://schemas.microsoft.com/office/drawing/2014/main" id="{AB7F3E0C-BFE6-2F9F-C748-90FC6FFC62E7}"/>
              </a:ext>
            </a:extLst>
          </p:cNvPr>
          <p:cNvGrpSpPr/>
          <p:nvPr/>
        </p:nvGrpSpPr>
        <p:grpSpPr>
          <a:xfrm rot="-5400000">
            <a:off x="9601200" y="207647"/>
            <a:ext cx="304800" cy="304800"/>
            <a:chOff x="0" y="0"/>
            <a:chExt cx="100346" cy="100346"/>
          </a:xfrm>
        </p:grpSpPr>
        <p:sp>
          <p:nvSpPr>
            <p:cNvPr id="47" name="Freeform 25">
              <a:extLst>
                <a:ext uri="{FF2B5EF4-FFF2-40B4-BE49-F238E27FC236}">
                  <a16:creationId xmlns:a16="http://schemas.microsoft.com/office/drawing/2014/main" id="{44B7AF6F-7123-3124-3465-7F32A4DC73BE}"/>
                </a:ext>
              </a:extLst>
            </p:cNvPr>
            <p:cNvSpPr/>
            <p:nvPr/>
          </p:nvSpPr>
          <p:spPr>
            <a:xfrm>
              <a:off x="0" y="0"/>
              <a:ext cx="100346" cy="100346"/>
            </a:xfrm>
            <a:custGeom>
              <a:avLst/>
              <a:gdLst/>
              <a:ahLst/>
              <a:cxnLst/>
              <a:rect l="l" t="t" r="r" b="b"/>
              <a:pathLst>
                <a:path w="100346" h="100346">
                  <a:moveTo>
                    <a:pt x="50173" y="0"/>
                  </a:moveTo>
                  <a:cubicBezTo>
                    <a:pt x="22463" y="0"/>
                    <a:pt x="0" y="22463"/>
                    <a:pt x="0" y="50173"/>
                  </a:cubicBezTo>
                  <a:cubicBezTo>
                    <a:pt x="0" y="77883"/>
                    <a:pt x="22463" y="100346"/>
                    <a:pt x="50173" y="100346"/>
                  </a:cubicBezTo>
                  <a:cubicBezTo>
                    <a:pt x="77883" y="100346"/>
                    <a:pt x="100346" y="77883"/>
                    <a:pt x="100346" y="50173"/>
                  </a:cubicBezTo>
                  <a:cubicBezTo>
                    <a:pt x="100346" y="22463"/>
                    <a:pt x="77883" y="0"/>
                    <a:pt x="50173" y="0"/>
                  </a:cubicBezTo>
                  <a:close/>
                </a:path>
              </a:pathLst>
            </a:custGeom>
            <a:solidFill>
              <a:srgbClr val="F7EAE7"/>
            </a:solidFill>
            <a:ln cap="sq">
              <a:noFill/>
              <a:prstDash val="solid"/>
              <a:miter/>
            </a:ln>
          </p:spPr>
          <p:txBody>
            <a:bodyPr/>
            <a:lstStyle/>
            <a:p>
              <a:endParaRPr lang="en-US"/>
            </a:p>
          </p:txBody>
        </p:sp>
        <p:sp>
          <p:nvSpPr>
            <p:cNvPr id="48" name="TextBox 26">
              <a:extLst>
                <a:ext uri="{FF2B5EF4-FFF2-40B4-BE49-F238E27FC236}">
                  <a16:creationId xmlns:a16="http://schemas.microsoft.com/office/drawing/2014/main" id="{5D31A3FF-E372-17B7-3B3E-EF2793F38F6F}"/>
                </a:ext>
              </a:extLst>
            </p:cNvPr>
            <p:cNvSpPr txBox="1"/>
            <p:nvPr/>
          </p:nvSpPr>
          <p:spPr>
            <a:xfrm>
              <a:off x="9407" y="-28693"/>
              <a:ext cx="81531" cy="119631"/>
            </a:xfrm>
            <a:prstGeom prst="rect">
              <a:avLst/>
            </a:prstGeom>
          </p:spPr>
          <p:txBody>
            <a:bodyPr lIns="40640" tIns="40640" rIns="40640" bIns="40640" rtlCol="0" anchor="ctr"/>
            <a:lstStyle/>
            <a:p>
              <a:pPr algn="ctr">
                <a:lnSpc>
                  <a:spcPts val="2127"/>
                </a:lnSpc>
              </a:pPr>
              <a:endParaRPr sz="1440"/>
            </a:p>
          </p:txBody>
        </p:sp>
      </p:grpSp>
      <p:pic>
        <p:nvPicPr>
          <p:cNvPr id="2" name="Image 0" descr="preencoded.png"/>
          <p:cNvPicPr>
            <a:picLocks noChangeAspect="1"/>
          </p:cNvPicPr>
          <p:nvPr/>
        </p:nvPicPr>
        <p:blipFill>
          <a:blip r:embed="rId7"/>
          <a:srcRect b="12800"/>
          <a:stretch>
            <a:fillRect/>
          </a:stretch>
        </p:blipFill>
        <p:spPr>
          <a:xfrm>
            <a:off x="453272" y="1053370"/>
            <a:ext cx="5486400" cy="7176230"/>
          </a:xfrm>
          <a:prstGeom prst="rect">
            <a:avLst/>
          </a:prstGeom>
        </p:spPr>
      </p:pic>
      <p:sp>
        <p:nvSpPr>
          <p:cNvPr id="3" name="Text 0"/>
          <p:cNvSpPr/>
          <p:nvPr/>
        </p:nvSpPr>
        <p:spPr>
          <a:xfrm>
            <a:off x="6280190" y="3038682"/>
            <a:ext cx="8214023" cy="1744325"/>
          </a:xfrm>
          <a:prstGeom prst="rect">
            <a:avLst/>
          </a:prstGeom>
          <a:noFill/>
          <a:ln/>
        </p:spPr>
        <p:txBody>
          <a:bodyPr wrap="none" lIns="0" tIns="0" rIns="0" bIns="0" rtlCol="0" anchor="t"/>
          <a:lstStyle/>
          <a:p>
            <a:pPr marL="0" indent="0" algn="l">
              <a:lnSpc>
                <a:spcPts val="4850"/>
              </a:lnSpc>
              <a:buNone/>
            </a:pPr>
            <a:r>
              <a:rPr lang="en-US" sz="4800" b="1" dirty="0">
                <a:solidFill>
                  <a:srgbClr val="030303"/>
                </a:solidFill>
                <a:latin typeface="Poppins Semi-Bold"/>
                <a:ea typeface="DM Sans Semi Bold" pitchFamily="34" charset="-122"/>
                <a:cs typeface="Poppins" panose="00000500000000000000" pitchFamily="2" charset="0"/>
              </a:rPr>
              <a:t>Conclusion</a:t>
            </a:r>
            <a:endParaRPr lang="en-US" sz="4800" b="1" dirty="0">
              <a:latin typeface="Poppins Semi-Bold"/>
              <a:cs typeface="Poppins" panose="00000500000000000000" pitchFamily="2" charset="0"/>
            </a:endParaRPr>
          </a:p>
        </p:txBody>
      </p:sp>
      <p:sp>
        <p:nvSpPr>
          <p:cNvPr id="4" name="Text 1"/>
          <p:cNvSpPr/>
          <p:nvPr/>
        </p:nvSpPr>
        <p:spPr>
          <a:xfrm>
            <a:off x="6280190" y="3953649"/>
            <a:ext cx="7556421" cy="2222778"/>
          </a:xfrm>
          <a:prstGeom prst="rect">
            <a:avLst/>
          </a:prstGeom>
          <a:noFill/>
          <a:ln/>
        </p:spPr>
        <p:txBody>
          <a:bodyPr wrap="square" lIns="0" tIns="0" rIns="0" bIns="0" rtlCol="0" anchor="t"/>
          <a:lstStyle/>
          <a:p>
            <a:pPr marL="0" indent="0" algn="l">
              <a:lnSpc>
                <a:spcPts val="2500"/>
              </a:lnSpc>
              <a:buNone/>
            </a:pPr>
            <a:r>
              <a:rPr lang="en-US" sz="2000" dirty="0">
                <a:solidFill>
                  <a:srgbClr val="464646"/>
                </a:solidFill>
                <a:latin typeface="Poppins" panose="00000500000000000000" pitchFamily="2" charset="0"/>
                <a:ea typeface="Inter Medium" pitchFamily="34" charset="-122"/>
                <a:cs typeface="Poppins" panose="00000500000000000000" pitchFamily="2" charset="0"/>
              </a:rPr>
              <a:t>COPD management links pathophysiology with targeted, proactive interventions: bronchodilation to relieve airflow limitation, exacerbation prevention through pharmacologic escalation and vaccines, and rehabilitation plus psychosocial support to restore function. </a:t>
            </a:r>
          </a:p>
          <a:p>
            <a:pPr marL="0" indent="0" algn="l">
              <a:lnSpc>
                <a:spcPts val="2500"/>
              </a:lnSpc>
              <a:buNone/>
            </a:pPr>
            <a:endParaRPr lang="en-US" sz="2000" dirty="0">
              <a:solidFill>
                <a:srgbClr val="464646"/>
              </a:solidFill>
              <a:latin typeface="Poppins" panose="00000500000000000000" pitchFamily="2" charset="0"/>
              <a:ea typeface="Inter Medium" pitchFamily="34" charset="-122"/>
              <a:cs typeface="Poppins" panose="00000500000000000000" pitchFamily="2" charset="0"/>
            </a:endParaRPr>
          </a:p>
          <a:p>
            <a:pPr marL="0" indent="0" algn="l">
              <a:lnSpc>
                <a:spcPts val="2500"/>
              </a:lnSpc>
              <a:buNone/>
            </a:pPr>
            <a:r>
              <a:rPr lang="en-US" sz="2000" dirty="0">
                <a:solidFill>
                  <a:srgbClr val="464646"/>
                </a:solidFill>
                <a:latin typeface="Poppins" panose="00000500000000000000" pitchFamily="2" charset="0"/>
                <a:ea typeface="Inter Medium" pitchFamily="34" charset="-122"/>
                <a:cs typeface="Poppins" panose="00000500000000000000" pitchFamily="2" charset="0"/>
              </a:rPr>
              <a:t>Use routine health data to identify disparities and tailor care. Combined, guideline-based, personalised interventions improve symptoms, reduce exacerbations, and align care with patient goals.</a:t>
            </a:r>
            <a:endParaRPr lang="en-US" sz="2000" dirty="0">
              <a:latin typeface="Poppins" panose="00000500000000000000" pitchFamily="2" charset="0"/>
              <a:cs typeface="Poppins" panose="00000500000000000000" pitchFamily="2" charset="0"/>
            </a:endParaRPr>
          </a:p>
        </p:txBody>
      </p:sp>
      <p:pic>
        <p:nvPicPr>
          <p:cNvPr id="15" name="Audio 14">
            <a:hlinkClick r:id="" action="ppaction://media"/>
            <a:extLst>
              <a:ext uri="{FF2B5EF4-FFF2-40B4-BE49-F238E27FC236}">
                <a16:creationId xmlns:a16="http://schemas.microsoft.com/office/drawing/2014/main" id="{16BB83BB-3EA9-8791-BD46-3A6539B00668}"/>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290" t="-203290" r="-203290" b="-203290"/>
          <a:stretch>
            <a:fillRect/>
          </a:stretch>
        </p:blipFill>
        <p:spPr>
          <a:xfrm>
            <a:off x="12062765" y="5661965"/>
            <a:ext cx="2468880" cy="2468880"/>
          </a:xfrm>
          <a:prstGeom prst="ellipse">
            <a:avLst/>
          </a:prstGeom>
        </p:spPr>
      </p:pic>
    </p:spTree>
    <p:extLst>
      <p:ext uri="{BB962C8B-B14F-4D97-AF65-F5344CB8AC3E}">
        <p14:creationId xmlns:p14="http://schemas.microsoft.com/office/powerpoint/2010/main" val="3547494666"/>
      </p:ext>
    </p:extLst>
  </p:cSld>
  <p:clrMapOvr>
    <a:masterClrMapping/>
  </p:clrMapOvr>
  <mc:AlternateContent xmlns:mc="http://schemas.openxmlformats.org/markup-compatibility/2006" xmlns:p14="http://schemas.microsoft.com/office/powerpoint/2010/main">
    <mc:Choice Requires="p14">
      <p:transition spd="slow" p14:dur="2000" advTm="58662"/>
    </mc:Choice>
    <mc:Fallback xmlns="">
      <p:transition spd="slow" advTm="586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0629" y="159657"/>
            <a:ext cx="14093372" cy="8217634"/>
          </a:xfrm>
          <a:prstGeom prst="rect">
            <a:avLst/>
          </a:prstGeom>
        </p:spPr>
        <p:txBody>
          <a:bodyPr wrap="square">
            <a:spAutoFit/>
          </a:bodyPr>
          <a:lstStyle/>
          <a:p>
            <a:r>
              <a:rPr lang="en-US" sz="1600" b="1" dirty="0">
                <a:latin typeface="Inter Medium" panose="020B0604020202020204" charset="0"/>
                <a:ea typeface="Inter Medium" panose="020B0604020202020204" charset="0"/>
              </a:rPr>
              <a:t>References </a:t>
            </a:r>
          </a:p>
          <a:p>
            <a:pPr marL="285750" indent="-285750">
              <a:buFont typeface="Arial" panose="020B0604020202020204" pitchFamily="34" charset="0"/>
              <a:buChar char="•"/>
            </a:pPr>
            <a:r>
              <a:rPr lang="en-US" sz="1600" dirty="0" err="1">
                <a:latin typeface="Inter Medium" panose="020B0604020202020204" charset="0"/>
                <a:ea typeface="Inter Medium" panose="020B0604020202020204" charset="0"/>
              </a:rPr>
              <a:t>Arrandale</a:t>
            </a:r>
            <a:r>
              <a:rPr lang="en-US" sz="1600" dirty="0">
                <a:latin typeface="Inter Medium" panose="020B0604020202020204" charset="0"/>
                <a:ea typeface="Inter Medium" panose="020B0604020202020204" charset="0"/>
              </a:rPr>
              <a:t>, V.H., Zhang, Y., Lou, W., </a:t>
            </a:r>
            <a:r>
              <a:rPr lang="en-US" sz="1600" dirty="0" err="1">
                <a:latin typeface="Inter Medium" panose="020B0604020202020204" charset="0"/>
                <a:ea typeface="Inter Medium" panose="020B0604020202020204" charset="0"/>
              </a:rPr>
              <a:t>Tricco</a:t>
            </a:r>
            <a:r>
              <a:rPr lang="en-US" sz="1600" dirty="0">
                <a:latin typeface="Inter Medium" panose="020B0604020202020204" charset="0"/>
                <a:ea typeface="Inter Medium" panose="020B0604020202020204" charset="0"/>
              </a:rPr>
              <a:t>, A.C., Lau, A.K., </a:t>
            </a:r>
            <a:r>
              <a:rPr lang="en-US" sz="1600" dirty="0" err="1">
                <a:latin typeface="Inter Medium" panose="020B0604020202020204" charset="0"/>
                <a:ea typeface="Inter Medium" panose="020B0604020202020204" charset="0"/>
              </a:rPr>
              <a:t>Henneberger</a:t>
            </a:r>
            <a:r>
              <a:rPr lang="en-US" sz="1600" dirty="0">
                <a:latin typeface="Inter Medium" panose="020B0604020202020204" charset="0"/>
                <a:ea typeface="Inter Medium" panose="020B0604020202020204" charset="0"/>
              </a:rPr>
              <a:t>, P.K. and </a:t>
            </a:r>
            <a:r>
              <a:rPr lang="en-US" sz="1600" dirty="0" err="1">
                <a:latin typeface="Inter Medium" panose="020B0604020202020204" charset="0"/>
                <a:ea typeface="Inter Medium" panose="020B0604020202020204" charset="0"/>
              </a:rPr>
              <a:t>Tarlo</a:t>
            </a:r>
            <a:r>
              <a:rPr lang="en-US" sz="1600" dirty="0">
                <a:latin typeface="Inter Medium" panose="020B0604020202020204" charset="0"/>
                <a:ea typeface="Inter Medium" panose="020B0604020202020204" charset="0"/>
              </a:rPr>
              <a:t>, S.M. (2024) 'Exposure to </a:t>
            </a:r>
            <a:r>
              <a:rPr lang="en-US" sz="1600" dirty="0" err="1">
                <a:latin typeface="Inter Medium" panose="020B0604020202020204" charset="0"/>
                <a:ea typeface="Inter Medium" panose="020B0604020202020204" charset="0"/>
              </a:rPr>
              <a:t>Vapours</a:t>
            </a:r>
            <a:r>
              <a:rPr lang="en-US" sz="1600" dirty="0">
                <a:latin typeface="Inter Medium" panose="020B0604020202020204" charset="0"/>
                <a:ea typeface="Inter Medium" panose="020B0604020202020204" charset="0"/>
              </a:rPr>
              <a:t>, Gases, Dusts, and Fumes at Work in Relation to Chronic Bronchitis, Emphysema, and Chronic Obstructive Pulmonary Disease: A Systematic Review With Meta-analyses', </a:t>
            </a:r>
            <a:r>
              <a:rPr lang="en-US" sz="1600" i="1" dirty="0">
                <a:latin typeface="Inter Medium" panose="020B0604020202020204" charset="0"/>
                <a:ea typeface="Inter Medium" panose="020B0604020202020204" charset="0"/>
              </a:rPr>
              <a:t>C105. RESPIRATORY REVELATIONS: EPIDEMIOLOGIC STUDIES IN ASTHMA, COPD, AND LUNG FUNCTION</a:t>
            </a:r>
            <a:r>
              <a:rPr lang="en-US" sz="1600" dirty="0">
                <a:latin typeface="Inter Medium" panose="020B0604020202020204" charset="0"/>
                <a:ea typeface="Inter Medium" panose="020B0604020202020204" charset="0"/>
              </a:rPr>
              <a:t>, pp. A6777-A6777. Available at: </a:t>
            </a:r>
            <a:r>
              <a:rPr lang="en-US" sz="1600" dirty="0">
                <a:latin typeface="Inter Medium" panose="020B0604020202020204" charset="0"/>
                <a:ea typeface="Inter Medium" panose="020B0604020202020204" charset="0"/>
                <a:hlinkClick r:id="rId2"/>
              </a:rPr>
              <a:t>https://www.atsjournals.org/doi/pdf/10.1164/ajrccm-conference.2024.209.1_MeetingAbstracts.A6777</a:t>
            </a:r>
            <a:r>
              <a:rPr lang="en-US" sz="1600" dirty="0">
                <a:latin typeface="Inter Medium" panose="020B0604020202020204" charset="0"/>
                <a:ea typeface="Inter Medium" panose="020B0604020202020204" charset="0"/>
              </a:rPr>
              <a:t> (Accessed: 14 March 2026).</a:t>
            </a:r>
          </a:p>
          <a:p>
            <a:pPr marL="285750" indent="-285750">
              <a:buFont typeface="Arial" panose="020B0604020202020204" pitchFamily="34" charset="0"/>
              <a:buChar char="•"/>
            </a:pPr>
            <a:r>
              <a:rPr lang="en-US" sz="1600" dirty="0">
                <a:latin typeface="Inter Medium" panose="020B0604020202020204" charset="0"/>
                <a:ea typeface="Inter Medium" panose="020B0604020202020204" charset="0"/>
              </a:rPr>
              <a:t>Chen, T., Zhang, J., Wu, Q. and Zhang, M. (2025) 'Efficacy and safety of </a:t>
            </a:r>
            <a:r>
              <a:rPr lang="en-US" sz="1600" dirty="0" err="1">
                <a:latin typeface="Inter Medium" panose="020B0604020202020204" charset="0"/>
                <a:ea typeface="Inter Medium" panose="020B0604020202020204" charset="0"/>
              </a:rPr>
              <a:t>electroacupuncture</a:t>
            </a:r>
            <a:r>
              <a:rPr lang="en-US" sz="1600" dirty="0">
                <a:latin typeface="Inter Medium" panose="020B0604020202020204" charset="0"/>
                <a:ea typeface="Inter Medium" panose="020B0604020202020204" charset="0"/>
              </a:rPr>
              <a:t> in chronic obstructive pulmonary disease: a systematic review and meta-analysis', </a:t>
            </a:r>
            <a:r>
              <a:rPr lang="en-US" sz="1600" i="1" dirty="0">
                <a:latin typeface="Inter Medium" panose="020B0604020202020204" charset="0"/>
                <a:ea typeface="Inter Medium" panose="020B0604020202020204" charset="0"/>
              </a:rPr>
              <a:t>Journal of Thoracic Disease</a:t>
            </a:r>
            <a:r>
              <a:rPr lang="en-US" sz="1600" dirty="0">
                <a:latin typeface="Inter Medium" panose="020B0604020202020204" charset="0"/>
                <a:ea typeface="Inter Medium" panose="020B0604020202020204" charset="0"/>
              </a:rPr>
              <a:t>, 17(10), pp. 8758-8773. Available at: </a:t>
            </a:r>
            <a:r>
              <a:rPr lang="en-US" sz="1600" dirty="0">
                <a:latin typeface="Inter Medium" panose="020B0604020202020204" charset="0"/>
                <a:ea typeface="Inter Medium" panose="020B0604020202020204" charset="0"/>
                <a:hlinkClick r:id="rId3"/>
              </a:rPr>
              <a:t>https://journals.lww.com/jtd/fulltext/2025/10000/efficacy_and_safety_of_electroacupuncture_in.106.aspx</a:t>
            </a:r>
            <a:r>
              <a:rPr lang="en-US" sz="1600" dirty="0">
                <a:latin typeface="Inter Medium" panose="020B0604020202020204" charset="0"/>
                <a:ea typeface="Inter Medium" panose="020B0604020202020204" charset="0"/>
              </a:rPr>
              <a:t> (Accessed: 14 March 2026).</a:t>
            </a:r>
          </a:p>
          <a:p>
            <a:pPr marL="285750" indent="-285750">
              <a:buFont typeface="Arial" panose="020B0604020202020204" pitchFamily="34" charset="0"/>
              <a:buChar char="•"/>
            </a:pPr>
            <a:r>
              <a:rPr lang="en-US" sz="1600" dirty="0">
                <a:latin typeface="Inter Medium" panose="020B0604020202020204" charset="0"/>
                <a:ea typeface="Inter Medium" panose="020B0604020202020204" charset="0"/>
              </a:rPr>
              <a:t>Choi, J.Y., Song, J.W. and Rhee, C.K. (2022) 'Chronic obstructive pulmonary disease combined with interstitial lung disease', </a:t>
            </a:r>
            <a:r>
              <a:rPr lang="en-US" sz="1600" i="1" dirty="0">
                <a:latin typeface="Inter Medium" panose="020B0604020202020204" charset="0"/>
                <a:ea typeface="Inter Medium" panose="020B0604020202020204" charset="0"/>
              </a:rPr>
              <a:t>Tuberculosis and Respiratory Diseases</a:t>
            </a:r>
            <a:r>
              <a:rPr lang="en-US" sz="1600" dirty="0">
                <a:latin typeface="Inter Medium" panose="020B0604020202020204" charset="0"/>
                <a:ea typeface="Inter Medium" panose="020B0604020202020204" charset="0"/>
              </a:rPr>
              <a:t>, 85(2), p. 122. Available at: </a:t>
            </a:r>
            <a:r>
              <a:rPr lang="en-US" sz="1600" dirty="0">
                <a:latin typeface="Inter Medium" panose="020B0604020202020204" charset="0"/>
                <a:ea typeface="Inter Medium" panose="020B0604020202020204" charset="0"/>
                <a:hlinkClick r:id="rId4"/>
              </a:rPr>
              <a:t>https://pmc.ncbi.nlm.nih.gov/articles/PMC8987660/</a:t>
            </a:r>
            <a:r>
              <a:rPr lang="en-US" sz="1600" dirty="0">
                <a:latin typeface="Inter Medium" panose="020B0604020202020204" charset="0"/>
                <a:ea typeface="Inter Medium" panose="020B0604020202020204" charset="0"/>
              </a:rPr>
              <a:t> (Accessed: 14 March 2026).</a:t>
            </a:r>
          </a:p>
          <a:p>
            <a:pPr marL="285750" indent="-285750">
              <a:buFont typeface="Arial" panose="020B0604020202020204" pitchFamily="34" charset="0"/>
              <a:buChar char="•"/>
            </a:pPr>
            <a:r>
              <a:rPr lang="en-US" sz="1600" dirty="0">
                <a:latin typeface="Inter Medium" panose="020B0604020202020204" charset="0"/>
                <a:ea typeface="Inter Medium" panose="020B0604020202020204" charset="0"/>
              </a:rPr>
              <a:t>Du, W., Zhou, J. and Chi, A. (2026) 'Comparative Rehabilitation Benefits of Water-Based Versus Land-Based Exercise in Patients with Chronic Obstructive Pulmonary Disease: A Systematic Review and Meta-Analysis', </a:t>
            </a:r>
            <a:r>
              <a:rPr lang="en-US" sz="1600" i="1" dirty="0">
                <a:latin typeface="Inter Medium" panose="020B0604020202020204" charset="0"/>
                <a:ea typeface="Inter Medium" panose="020B0604020202020204" charset="0"/>
              </a:rPr>
              <a:t>Life</a:t>
            </a:r>
            <a:r>
              <a:rPr lang="en-US" sz="1600" dirty="0">
                <a:latin typeface="Inter Medium" panose="020B0604020202020204" charset="0"/>
                <a:ea typeface="Inter Medium" panose="020B0604020202020204" charset="0"/>
              </a:rPr>
              <a:t>, 16(2), p. 207. Available at: </a:t>
            </a:r>
            <a:r>
              <a:rPr lang="en-US" sz="1600" dirty="0">
                <a:latin typeface="Inter Medium" panose="020B0604020202020204" charset="0"/>
                <a:ea typeface="Inter Medium" panose="020B0604020202020204" charset="0"/>
                <a:hlinkClick r:id="rId5"/>
              </a:rPr>
              <a:t>https://www.mdpi.com/2075-1729/16/2/207</a:t>
            </a:r>
            <a:r>
              <a:rPr lang="en-US" sz="1600" dirty="0">
                <a:latin typeface="Inter Medium" panose="020B0604020202020204" charset="0"/>
                <a:ea typeface="Inter Medium" panose="020B0604020202020204" charset="0"/>
              </a:rPr>
              <a:t> (Accessed: 14 March 2026).</a:t>
            </a:r>
          </a:p>
          <a:p>
            <a:pPr marL="285750" indent="-285750">
              <a:buFont typeface="Arial" panose="020B0604020202020204" pitchFamily="34" charset="0"/>
              <a:buChar char="•"/>
            </a:pPr>
            <a:r>
              <a:rPr lang="en-US" sz="1600" dirty="0" err="1">
                <a:latin typeface="Inter Medium" panose="020B0604020202020204" charset="0"/>
                <a:ea typeface="Inter Medium" panose="020B0604020202020204" charset="0"/>
              </a:rPr>
              <a:t>Halpin</a:t>
            </a:r>
            <a:r>
              <a:rPr lang="en-US" sz="1600" dirty="0">
                <a:latin typeface="Inter Medium" panose="020B0604020202020204" charset="0"/>
                <a:ea typeface="Inter Medium" panose="020B0604020202020204" charset="0"/>
              </a:rPr>
              <a:t>, D.M. (2022) 'Precision medicine in chronic obstructive pulmonary disease', </a:t>
            </a:r>
            <a:r>
              <a:rPr lang="en-US" sz="1600" i="1" dirty="0">
                <a:latin typeface="Inter Medium" panose="020B0604020202020204" charset="0"/>
                <a:ea typeface="Inter Medium" panose="020B0604020202020204" charset="0"/>
              </a:rPr>
              <a:t>Chinese Medical Journal</a:t>
            </a:r>
            <a:r>
              <a:rPr lang="en-US" sz="1600" dirty="0">
                <a:latin typeface="Inter Medium" panose="020B0604020202020204" charset="0"/>
                <a:ea typeface="Inter Medium" panose="020B0604020202020204" charset="0"/>
              </a:rPr>
              <a:t>, 135(10), pp. 1156-1162. Available at: </a:t>
            </a:r>
            <a:r>
              <a:rPr lang="en-US" sz="1600" dirty="0">
                <a:latin typeface="Inter Medium" panose="020B0604020202020204" charset="0"/>
                <a:ea typeface="Inter Medium" panose="020B0604020202020204" charset="0"/>
                <a:hlinkClick r:id="rId6"/>
              </a:rPr>
              <a:t>https://mednexus.org/doi/abs/10.1097/CM9.0000000000002042</a:t>
            </a:r>
            <a:r>
              <a:rPr lang="en-US" sz="1600" dirty="0">
                <a:latin typeface="Inter Medium" panose="020B0604020202020204" charset="0"/>
                <a:ea typeface="Inter Medium" panose="020B0604020202020204" charset="0"/>
              </a:rPr>
              <a:t> (Accessed: 14 March 2026).</a:t>
            </a:r>
          </a:p>
          <a:p>
            <a:pPr marL="285750" indent="-285750">
              <a:buFont typeface="Arial" panose="020B0604020202020204" pitchFamily="34" charset="0"/>
              <a:buChar char="•"/>
            </a:pPr>
            <a:r>
              <a:rPr lang="en-US" sz="1600" dirty="0">
                <a:latin typeface="Inter Medium" panose="020B0604020202020204" charset="0"/>
                <a:ea typeface="Inter Medium" panose="020B0604020202020204" charset="0"/>
              </a:rPr>
              <a:t>Lombardi, C. and </a:t>
            </a:r>
            <a:r>
              <a:rPr lang="en-US" sz="1600" dirty="0" err="1">
                <a:latin typeface="Inter Medium" panose="020B0604020202020204" charset="0"/>
                <a:ea typeface="Inter Medium" panose="020B0604020202020204" charset="0"/>
              </a:rPr>
              <a:t>Menzella</a:t>
            </a:r>
            <a:r>
              <a:rPr lang="en-US" sz="1600" dirty="0">
                <a:latin typeface="Inter Medium" panose="020B0604020202020204" charset="0"/>
                <a:ea typeface="Inter Medium" panose="020B0604020202020204" charset="0"/>
              </a:rPr>
              <a:t>, F. (2025) 'Chronic obstructive pulmonary disease, biological agents and small molecules: where do we stand?', </a:t>
            </a:r>
            <a:r>
              <a:rPr lang="en-US" sz="1600" i="1" dirty="0">
                <a:latin typeface="Inter Medium" panose="020B0604020202020204" charset="0"/>
                <a:ea typeface="Inter Medium" panose="020B0604020202020204" charset="0"/>
              </a:rPr>
              <a:t>Expert Review of Clinical Immunology</a:t>
            </a:r>
            <a:r>
              <a:rPr lang="en-US" sz="1600" dirty="0">
                <a:latin typeface="Inter Medium" panose="020B0604020202020204" charset="0"/>
                <a:ea typeface="Inter Medium" panose="020B0604020202020204" charset="0"/>
              </a:rPr>
              <a:t>, 21(7), pp. 909-919. Available at: </a:t>
            </a:r>
            <a:r>
              <a:rPr lang="en-US" sz="1600" dirty="0">
                <a:latin typeface="Inter Medium" panose="020B0604020202020204" charset="0"/>
                <a:ea typeface="Inter Medium" panose="020B0604020202020204" charset="0"/>
                <a:hlinkClick r:id="rId7"/>
              </a:rPr>
              <a:t>https://www.tandfonline.com/doi/abs/10.1080/1744666X.2025.2522266</a:t>
            </a:r>
            <a:r>
              <a:rPr lang="en-US" sz="1600" dirty="0">
                <a:latin typeface="Inter Medium" panose="020B0604020202020204" charset="0"/>
                <a:ea typeface="Inter Medium" panose="020B0604020202020204" charset="0"/>
              </a:rPr>
              <a:t> (Accessed: 15 March 2026).</a:t>
            </a:r>
          </a:p>
          <a:p>
            <a:pPr marL="285750" indent="-285750">
              <a:buFont typeface="Arial" panose="020B0604020202020204" pitchFamily="34" charset="0"/>
              <a:buChar char="•"/>
            </a:pPr>
            <a:r>
              <a:rPr lang="en-US" sz="1600" dirty="0">
                <a:latin typeface="Inter Medium" panose="020B0604020202020204" charset="0"/>
                <a:ea typeface="Inter Medium" panose="020B0604020202020204" charset="0"/>
              </a:rPr>
              <a:t>Park, K.J. (2025) 'Rectifying COPD management: A critical analysis of the GOLD strategy', </a:t>
            </a:r>
            <a:r>
              <a:rPr lang="en-US" sz="1600" i="1" dirty="0">
                <a:latin typeface="Inter Medium" panose="020B0604020202020204" charset="0"/>
                <a:ea typeface="Inter Medium" panose="020B0604020202020204" charset="0"/>
              </a:rPr>
              <a:t>ERJ Open Research</a:t>
            </a:r>
            <a:r>
              <a:rPr lang="en-US" sz="1600" dirty="0">
                <a:latin typeface="Inter Medium" panose="020B0604020202020204" charset="0"/>
                <a:ea typeface="Inter Medium" panose="020B0604020202020204" charset="0"/>
              </a:rPr>
              <a:t>. Available at: </a:t>
            </a:r>
            <a:r>
              <a:rPr lang="en-US" sz="1600" dirty="0">
                <a:latin typeface="Inter Medium" panose="020B0604020202020204" charset="0"/>
                <a:ea typeface="Inter Medium" panose="020B0604020202020204" charset="0"/>
                <a:hlinkClick r:id="rId8"/>
              </a:rPr>
              <a:t>https://publications.ersnet.org/index.php/content/erjor/early/2025/09/04/2312054101059-2025</a:t>
            </a:r>
            <a:r>
              <a:rPr lang="en-US" sz="1600" dirty="0">
                <a:latin typeface="Inter Medium" panose="020B0604020202020204" charset="0"/>
                <a:ea typeface="Inter Medium" panose="020B0604020202020204" charset="0"/>
              </a:rPr>
              <a:t> (Accessed: 15 March 2026).</a:t>
            </a:r>
          </a:p>
          <a:p>
            <a:pPr marL="285750" indent="-285750">
              <a:buFont typeface="Arial" panose="020B0604020202020204" pitchFamily="34" charset="0"/>
              <a:buChar char="•"/>
            </a:pPr>
            <a:r>
              <a:rPr lang="en-US" sz="1600" dirty="0">
                <a:latin typeface="Inter Medium" panose="020B0604020202020204" charset="0"/>
                <a:ea typeface="Inter Medium" panose="020B0604020202020204" charset="0"/>
              </a:rPr>
              <a:t>Park, K.J. (2026) 'Rectifying COPD management: a critical analysis of the Global Initiative for Chronic Obstructive Lung Disease strategy', </a:t>
            </a:r>
            <a:r>
              <a:rPr lang="en-US" sz="1600" i="1" dirty="0">
                <a:latin typeface="Inter Medium" panose="020B0604020202020204" charset="0"/>
                <a:ea typeface="Inter Medium" panose="020B0604020202020204" charset="0"/>
              </a:rPr>
              <a:t>ERJ Open Research</a:t>
            </a:r>
            <a:r>
              <a:rPr lang="en-US" sz="1600" dirty="0">
                <a:latin typeface="Inter Medium" panose="020B0604020202020204" charset="0"/>
                <a:ea typeface="Inter Medium" panose="020B0604020202020204" charset="0"/>
              </a:rPr>
              <a:t>, 12(1). Available at: </a:t>
            </a:r>
            <a:r>
              <a:rPr lang="en-US" sz="1600" dirty="0">
                <a:latin typeface="Inter Medium" panose="020B0604020202020204" charset="0"/>
                <a:ea typeface="Inter Medium" panose="020B0604020202020204" charset="0"/>
                <a:hlinkClick r:id="rId9"/>
              </a:rPr>
              <a:t>https://publications.ersnet.org/content/erjor/12/1/01059-2025.abstract</a:t>
            </a:r>
            <a:r>
              <a:rPr lang="en-US" sz="1600" dirty="0">
                <a:latin typeface="Inter Medium" panose="020B0604020202020204" charset="0"/>
                <a:ea typeface="Inter Medium" panose="020B0604020202020204" charset="0"/>
              </a:rPr>
              <a:t> (Accessed: 15 March 2026).</a:t>
            </a:r>
          </a:p>
          <a:p>
            <a:pPr marL="285750" indent="-285750">
              <a:buFont typeface="Arial" panose="020B0604020202020204" pitchFamily="34" charset="0"/>
              <a:buChar char="•"/>
            </a:pPr>
            <a:r>
              <a:rPr lang="en-US" sz="1600" dirty="0">
                <a:latin typeface="Inter Medium" panose="020B0604020202020204" charset="0"/>
                <a:ea typeface="Inter Medium" panose="020B0604020202020204" charset="0"/>
              </a:rPr>
              <a:t>Singh, D., </a:t>
            </a:r>
            <a:r>
              <a:rPr lang="en-US" sz="1600" dirty="0" err="1">
                <a:latin typeface="Inter Medium" panose="020B0604020202020204" charset="0"/>
                <a:ea typeface="Inter Medium" panose="020B0604020202020204" charset="0"/>
              </a:rPr>
              <a:t>Higham</a:t>
            </a:r>
            <a:r>
              <a:rPr lang="en-US" sz="1600" dirty="0">
                <a:latin typeface="Inter Medium" panose="020B0604020202020204" charset="0"/>
                <a:ea typeface="Inter Medium" panose="020B0604020202020204" charset="0"/>
              </a:rPr>
              <a:t>, A., </a:t>
            </a:r>
            <a:r>
              <a:rPr lang="en-US" sz="1600" dirty="0" err="1">
                <a:latin typeface="Inter Medium" panose="020B0604020202020204" charset="0"/>
                <a:ea typeface="Inter Medium" panose="020B0604020202020204" charset="0"/>
              </a:rPr>
              <a:t>Mathioudakis</a:t>
            </a:r>
            <a:r>
              <a:rPr lang="en-US" sz="1600" dirty="0">
                <a:latin typeface="Inter Medium" panose="020B0604020202020204" charset="0"/>
                <a:ea typeface="Inter Medium" panose="020B0604020202020204" charset="0"/>
              </a:rPr>
              <a:t>, A.G. and Beech, A. (2025) 'Chronic Obstructive Pulmonary Disease (COPD): Developments in Pharmacological Treatments', </a:t>
            </a:r>
            <a:r>
              <a:rPr lang="en-US" sz="1600" i="1" dirty="0">
                <a:latin typeface="Inter Medium" panose="020B0604020202020204" charset="0"/>
                <a:ea typeface="Inter Medium" panose="020B0604020202020204" charset="0"/>
              </a:rPr>
              <a:t>Drugs</a:t>
            </a:r>
            <a:r>
              <a:rPr lang="en-US" sz="1600" dirty="0">
                <a:latin typeface="Inter Medium" panose="020B0604020202020204" charset="0"/>
                <a:ea typeface="Inter Medium" panose="020B0604020202020204" charset="0"/>
              </a:rPr>
              <a:t>, 85(7), pp. 911-930. Available at: </a:t>
            </a:r>
            <a:r>
              <a:rPr lang="en-US" sz="1600" dirty="0">
                <a:latin typeface="Inter Medium" panose="020B0604020202020204" charset="0"/>
                <a:ea typeface="Inter Medium" panose="020B0604020202020204" charset="0"/>
                <a:hlinkClick r:id="rId10"/>
              </a:rPr>
              <a:t>https://link.springer.com/article/10.1007/s40265-025-02188-8</a:t>
            </a:r>
            <a:r>
              <a:rPr lang="en-US" sz="1600" dirty="0">
                <a:latin typeface="Inter Medium" panose="020B0604020202020204" charset="0"/>
                <a:ea typeface="Inter Medium" panose="020B0604020202020204" charset="0"/>
              </a:rPr>
              <a:t> (Accessed: 15 March 2026).</a:t>
            </a:r>
          </a:p>
          <a:p>
            <a:pPr marL="285750" indent="-285750">
              <a:buFont typeface="Arial" panose="020B0604020202020204" pitchFamily="34" charset="0"/>
              <a:buChar char="•"/>
            </a:pPr>
            <a:r>
              <a:rPr lang="en-US" sz="1600" dirty="0" err="1">
                <a:latin typeface="Inter Medium" panose="020B0604020202020204" charset="0"/>
                <a:ea typeface="Inter Medium" panose="020B0604020202020204" charset="0"/>
              </a:rPr>
              <a:t>Siraj</a:t>
            </a:r>
            <a:r>
              <a:rPr lang="en-US" sz="1600" dirty="0">
                <a:latin typeface="Inter Medium" panose="020B0604020202020204" charset="0"/>
                <a:ea typeface="Inter Medium" panose="020B0604020202020204" charset="0"/>
              </a:rPr>
              <a:t>, R.A. (2026) 'Recognition and Management of Cognitive Impairment in Chronic Obstructive Pulmonary Disease (COPD): Implications of Clinical Confidence', </a:t>
            </a:r>
            <a:r>
              <a:rPr lang="en-US" sz="1600" i="1" dirty="0" err="1">
                <a:latin typeface="Inter Medium" panose="020B0604020202020204" charset="0"/>
                <a:ea typeface="Inter Medium" panose="020B0604020202020204" charset="0"/>
              </a:rPr>
              <a:t>Medicina</a:t>
            </a:r>
            <a:r>
              <a:rPr lang="en-US" sz="1600" dirty="0">
                <a:latin typeface="Inter Medium" panose="020B0604020202020204" charset="0"/>
                <a:ea typeface="Inter Medium" panose="020B0604020202020204" charset="0"/>
              </a:rPr>
              <a:t>, 62(3), p. 438. Available at: </a:t>
            </a:r>
            <a:r>
              <a:rPr lang="en-US" sz="1600" dirty="0">
                <a:latin typeface="Inter Medium" panose="020B0604020202020204" charset="0"/>
                <a:ea typeface="Inter Medium" panose="020B0604020202020204" charset="0"/>
                <a:hlinkClick r:id="rId11"/>
              </a:rPr>
              <a:t>https://www.mdpi.com/1648-9144/62/3/438</a:t>
            </a:r>
            <a:r>
              <a:rPr lang="en-US" sz="1600" dirty="0">
                <a:latin typeface="Inter Medium" panose="020B0604020202020204" charset="0"/>
                <a:ea typeface="Inter Medium" panose="020B0604020202020204" charset="0"/>
              </a:rPr>
              <a:t> (Accessed: 15 March 2026).</a:t>
            </a:r>
          </a:p>
          <a:p>
            <a:pPr marL="285750" indent="-285750">
              <a:buFont typeface="Arial" panose="020B0604020202020204" pitchFamily="34" charset="0"/>
              <a:buChar char="•"/>
            </a:pPr>
            <a:r>
              <a:rPr lang="en-US" sz="1600" dirty="0" err="1">
                <a:latin typeface="Inter Medium" panose="020B0604020202020204" charset="0"/>
                <a:ea typeface="Inter Medium" panose="020B0604020202020204" charset="0"/>
              </a:rPr>
              <a:t>Tonelli</a:t>
            </a:r>
            <a:r>
              <a:rPr lang="en-US" sz="1600" dirty="0">
                <a:latin typeface="Inter Medium" panose="020B0604020202020204" charset="0"/>
                <a:ea typeface="Inter Medium" panose="020B0604020202020204" charset="0"/>
              </a:rPr>
              <a:t>, R., </a:t>
            </a:r>
            <a:r>
              <a:rPr lang="en-US" sz="1600" dirty="0" err="1">
                <a:latin typeface="Inter Medium" panose="020B0604020202020204" charset="0"/>
                <a:ea typeface="Inter Medium" panose="020B0604020202020204" charset="0"/>
              </a:rPr>
              <a:t>Michelacci</a:t>
            </a:r>
            <a:r>
              <a:rPr lang="en-US" sz="1600" dirty="0">
                <a:latin typeface="Inter Medium" panose="020B0604020202020204" charset="0"/>
                <a:ea typeface="Inter Medium" panose="020B0604020202020204" charset="0"/>
              </a:rPr>
              <a:t>, S., </a:t>
            </a:r>
            <a:r>
              <a:rPr lang="en-US" sz="1600" dirty="0" err="1">
                <a:latin typeface="Inter Medium" panose="020B0604020202020204" charset="0"/>
                <a:ea typeface="Inter Medium" panose="020B0604020202020204" charset="0"/>
              </a:rPr>
              <a:t>Verduri</a:t>
            </a:r>
            <a:r>
              <a:rPr lang="en-US" sz="1600" dirty="0">
                <a:latin typeface="Inter Medium" panose="020B0604020202020204" charset="0"/>
                <a:ea typeface="Inter Medium" panose="020B0604020202020204" charset="0"/>
              </a:rPr>
              <a:t>, A. and </a:t>
            </a:r>
            <a:r>
              <a:rPr lang="en-US" sz="1600" dirty="0" err="1">
                <a:latin typeface="Inter Medium" panose="020B0604020202020204" charset="0"/>
                <a:ea typeface="Inter Medium" panose="020B0604020202020204" charset="0"/>
              </a:rPr>
              <a:t>Clini</a:t>
            </a:r>
            <a:r>
              <a:rPr lang="en-US" sz="1600" dirty="0">
                <a:latin typeface="Inter Medium" panose="020B0604020202020204" charset="0"/>
                <a:ea typeface="Inter Medium" panose="020B0604020202020204" charset="0"/>
              </a:rPr>
              <a:t>, E. (2026) 'Physiopathology of Exacerbation of Chronic Obstructive Pulmonary Disease', </a:t>
            </a:r>
            <a:r>
              <a:rPr lang="en-US" sz="1600" i="1" dirty="0">
                <a:latin typeface="Inter Medium" panose="020B0604020202020204" charset="0"/>
                <a:ea typeface="Inter Medium" panose="020B0604020202020204" charset="0"/>
              </a:rPr>
              <a:t>Seminars in Respiratory and Critical Care Medicine</a:t>
            </a:r>
            <a:r>
              <a:rPr lang="en-US" sz="1600" dirty="0">
                <a:latin typeface="Inter Medium" panose="020B0604020202020204" charset="0"/>
                <a:ea typeface="Inter Medium" panose="020B0604020202020204" charset="0"/>
              </a:rPr>
              <a:t>. Available at: </a:t>
            </a:r>
            <a:r>
              <a:rPr lang="en-US" sz="1600" dirty="0">
                <a:latin typeface="Inter Medium" panose="020B0604020202020204" charset="0"/>
                <a:ea typeface="Inter Medium" panose="020B0604020202020204" charset="0"/>
                <a:hlinkClick r:id="rId12"/>
              </a:rPr>
              <a:t>https://www.thieme-connect.com/products/ejournals/html/10.1055/a-2811-3019</a:t>
            </a:r>
            <a:r>
              <a:rPr lang="en-US" sz="1600" dirty="0">
                <a:latin typeface="Inter Medium" panose="020B0604020202020204" charset="0"/>
                <a:ea typeface="Inter Medium" panose="020B0604020202020204" charset="0"/>
              </a:rPr>
              <a:t> (Accessed: 15 March 2026).</a:t>
            </a:r>
          </a:p>
          <a:p>
            <a:br>
              <a:rPr lang="en-US" sz="1600" dirty="0">
                <a:latin typeface="Inter Medium" panose="020B0604020202020204" charset="0"/>
                <a:ea typeface="Inter Medium" panose="020B0604020202020204" charset="0"/>
              </a:rPr>
            </a:br>
            <a:endParaRPr lang="en-US" sz="1600" dirty="0">
              <a:latin typeface="Inter Medium" panose="020B0604020202020204" charset="0"/>
              <a:ea typeface="Inter Medium" panose="020B0604020202020204" charset="0"/>
            </a:endParaRPr>
          </a:p>
        </p:txBody>
      </p:sp>
    </p:spTree>
    <p:extLst>
      <p:ext uri="{BB962C8B-B14F-4D97-AF65-F5344CB8AC3E}">
        <p14:creationId xmlns:p14="http://schemas.microsoft.com/office/powerpoint/2010/main" val="38245826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751</TotalTime>
  <Words>2811</Words>
  <Application>Microsoft Office PowerPoint</Application>
  <PresentationFormat>Custom</PresentationFormat>
  <Paragraphs>148</Paragraphs>
  <Slides>15</Slides>
  <Notes>14</Notes>
  <HiddenSlides>0</HiddenSlides>
  <MMClips>14</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15</vt:i4>
      </vt:variant>
    </vt:vector>
  </HeadingPairs>
  <TitlesOfParts>
    <vt:vector size="26" baseType="lpstr">
      <vt:lpstr>Inter Medium</vt:lpstr>
      <vt:lpstr>Poppins Semi-Bold</vt:lpstr>
      <vt:lpstr>Calibri Light</vt:lpstr>
      <vt:lpstr>Poppins Bold</vt:lpstr>
      <vt:lpstr>Montserrat Bold</vt:lpstr>
      <vt:lpstr>Poppins</vt:lpstr>
      <vt:lpstr>Poppins Heavy</vt:lpstr>
      <vt:lpstr>Calibri</vt:lpstr>
      <vt:lpstr>DM Sans Semi Bold</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ALI NAQI</dc:creator>
  <cp:lastModifiedBy>Kamran Ali</cp:lastModifiedBy>
  <cp:revision>22</cp:revision>
  <dcterms:created xsi:type="dcterms:W3CDTF">2026-03-14T21:51:00Z</dcterms:created>
  <dcterms:modified xsi:type="dcterms:W3CDTF">2026-03-22T19:52:23Z</dcterms:modified>
</cp:coreProperties>
</file>