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3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92" r:id="rId14"/>
    <p:sldId id="268" r:id="rId15"/>
    <p:sldId id="269" r:id="rId16"/>
    <p:sldId id="270" r:id="rId17"/>
    <p:sldId id="271" r:id="rId18"/>
    <p:sldId id="272" r:id="rId19"/>
    <p:sldId id="273" r:id="rId20"/>
    <p:sldId id="275" r:id="rId21"/>
    <p:sldId id="276" r:id="rId22"/>
    <p:sldId id="293" r:id="rId23"/>
    <p:sldId id="277" r:id="rId24"/>
    <p:sldId id="294" r:id="rId25"/>
    <p:sldId id="278" r:id="rId26"/>
    <p:sldId id="284" r:id="rId27"/>
    <p:sldId id="285" r:id="rId28"/>
    <p:sldId id="286" r:id="rId29"/>
    <p:sldId id="288" r:id="rId30"/>
    <p:sldId id="290" r:id="rId31"/>
    <p:sldId id="291" r:id="rId32"/>
    <p:sldId id="295" r:id="rId33"/>
    <p:sldId id="28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08"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5B68EA0-9E68-4594-B15D-7809A151C7BA}" type="datetimeFigureOut">
              <a:rPr lang="en-GB" smtClean="0"/>
              <a:t>15/02/2016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C21290D-A539-45C4-9B76-061A6B361E31}" type="slidenum">
              <a:rPr lang="en-GB" smtClean="0"/>
              <a:t>‹#›</a:t>
            </a:fld>
            <a:endParaRPr lang="en-GB"/>
          </a:p>
        </p:txBody>
      </p:sp>
    </p:spTree>
    <p:extLst>
      <p:ext uri="{BB962C8B-B14F-4D97-AF65-F5344CB8AC3E}">
        <p14:creationId xmlns:p14="http://schemas.microsoft.com/office/powerpoint/2010/main" val="2376357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9E35BD7B-30E6-4708-9852-0C75FEC0DF30}" type="datetimeFigureOut">
              <a:rPr lang="en-GB" smtClean="0"/>
              <a:t>15/02/2016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96ECBB54-0323-4958-8E9F-D27B032D5B39}"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35BD7B-30E6-4708-9852-0C75FEC0DF30}"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35BD7B-30E6-4708-9852-0C75FEC0DF30}"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E35BD7B-30E6-4708-9852-0C75FEC0DF30}" type="datetimeFigureOut">
              <a:rPr lang="en-GB" smtClean="0"/>
              <a:t>15/02/2016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BB54-0323-4958-8E9F-D27B032D5B39}"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E35BD7B-30E6-4708-9852-0C75FEC0DF30}" type="datetimeFigureOut">
              <a:rPr lang="en-GB" smtClean="0"/>
              <a:t>15/02/2016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E35BD7B-30E6-4708-9852-0C75FEC0DF30}" type="datetimeFigureOut">
              <a:rPr lang="en-GB" smtClean="0"/>
              <a:t>15/02/2016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35BD7B-30E6-4708-9852-0C75FEC0DF30}" type="datetimeFigureOut">
              <a:rPr lang="en-GB" smtClean="0"/>
              <a:t>15/02/2016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E35BD7B-30E6-4708-9852-0C75FEC0DF30}" type="datetimeFigureOut">
              <a:rPr lang="en-GB" smtClean="0"/>
              <a:t>15/02/2016</a:t>
            </a:fld>
            <a:endParaRPr lang="en-GB"/>
          </a:p>
        </p:txBody>
      </p:sp>
      <p:sp>
        <p:nvSpPr>
          <p:cNvPr id="7" name="Slide Number Placeholder 6"/>
          <p:cNvSpPr>
            <a:spLocks noGrp="1"/>
          </p:cNvSpPr>
          <p:nvPr>
            <p:ph type="sldNum" sz="quarter" idx="12"/>
          </p:nvPr>
        </p:nvSpPr>
        <p:spPr/>
        <p:txBody>
          <a:bodyPr/>
          <a:lstStyle/>
          <a:p>
            <a:fld id="{96ECBB54-0323-4958-8E9F-D27B032D5B39}"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35BD7B-30E6-4708-9852-0C75FEC0DF30}" type="datetimeFigureOut">
              <a:rPr lang="en-GB" smtClean="0"/>
              <a:t>15/02/2016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35BD7B-30E6-4708-9852-0C75FEC0DF30}"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35BD7B-30E6-4708-9852-0C75FEC0DF30}" type="datetimeFigureOut">
              <a:rPr lang="en-GB" smtClean="0"/>
              <a:t>15/02/2016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BB54-0323-4958-8E9F-D27B032D5B3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9E35BD7B-30E6-4708-9852-0C75FEC0DF30}" type="datetimeFigureOut">
              <a:rPr lang="en-GB" smtClean="0"/>
              <a:t>15/02/2016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96ECBB54-0323-4958-8E9F-D27B032D5B3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guardian.co.uk/theguardia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news.bbc.co.uk/hi/english/static/in_depth/northern_ireland/2001/provisional_ir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Profile of A Terrorist Group</a:t>
            </a:r>
            <a:endParaRPr lang="en-GB" dirty="0"/>
          </a:p>
        </p:txBody>
      </p:sp>
      <p:sp>
        <p:nvSpPr>
          <p:cNvPr id="3" name="Subtitle 2"/>
          <p:cNvSpPr>
            <a:spLocks noGrp="1"/>
          </p:cNvSpPr>
          <p:nvPr>
            <p:ph type="subTitle" idx="1"/>
          </p:nvPr>
        </p:nvSpPr>
        <p:spPr/>
        <p:txBody>
          <a:bodyPr/>
          <a:lstStyle/>
          <a:p>
            <a:r>
              <a:rPr lang="en-GB" dirty="0" smtClean="0"/>
              <a:t>The Provisional Irish Republican Army</a:t>
            </a:r>
            <a:endParaRPr lang="en-GB" dirty="0"/>
          </a:p>
        </p:txBody>
      </p:sp>
    </p:spTree>
    <p:extLst>
      <p:ext uri="{BB962C8B-B14F-4D97-AF65-F5344CB8AC3E}">
        <p14:creationId xmlns:p14="http://schemas.microsoft.com/office/powerpoint/2010/main" val="6922986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pPr algn="just"/>
            <a:r>
              <a:rPr lang="en-US" dirty="0"/>
              <a:t>In 1916 the Irish people were split between those wishing to remain in Union with England – the Unionists, those seeking home rule by way of a separate Irish government, and the Nationalists who sought their own independent ‘free’ nation.</a:t>
            </a:r>
            <a:endParaRPr lang="en-GB" dirty="0"/>
          </a:p>
        </p:txBody>
      </p:sp>
    </p:spTree>
    <p:extLst>
      <p:ext uri="{BB962C8B-B14F-4D97-AF65-F5344CB8AC3E}">
        <p14:creationId xmlns:p14="http://schemas.microsoft.com/office/powerpoint/2010/main" val="16455095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lnSpcReduction="10000"/>
          </a:bodyPr>
          <a:lstStyle/>
          <a:p>
            <a:pPr algn="just"/>
            <a:r>
              <a:rPr lang="en-US" dirty="0"/>
              <a:t>In April of that year the Nationalists or Republicans stormed the GPO building in Dublin and raised the Green flag declaring it the Headquarters of the ‘Irish Republic</a:t>
            </a:r>
            <a:r>
              <a:rPr lang="en-US" dirty="0" smtClean="0"/>
              <a:t>’.</a:t>
            </a:r>
          </a:p>
          <a:p>
            <a:pPr algn="just"/>
            <a:r>
              <a:rPr lang="en-US" dirty="0" smtClean="0"/>
              <a:t> </a:t>
            </a:r>
            <a:r>
              <a:rPr lang="en-US" dirty="0"/>
              <a:t>In seven days the Republican volunteers had been crushed by the British and  the seven signatories of the Proclamation, including leader Patrick </a:t>
            </a:r>
            <a:r>
              <a:rPr lang="en-US" dirty="0" err="1"/>
              <a:t>Pearse</a:t>
            </a:r>
            <a:r>
              <a:rPr lang="en-US" dirty="0"/>
              <a:t> were executed. </a:t>
            </a:r>
            <a:endParaRPr lang="en-GB" dirty="0"/>
          </a:p>
        </p:txBody>
      </p:sp>
    </p:spTree>
    <p:extLst>
      <p:ext uri="{BB962C8B-B14F-4D97-AF65-F5344CB8AC3E}">
        <p14:creationId xmlns:p14="http://schemas.microsoft.com/office/powerpoint/2010/main" val="23384178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a:bodyPr>
          <a:lstStyle/>
          <a:p>
            <a:pPr algn="just"/>
            <a:r>
              <a:rPr lang="en-US" dirty="0"/>
              <a:t>In 1917 Sinn Fein (SF) the Republican Political party committed itself to the formation of an Irish Republic and during the 1918 elections swept to victory. The party formed an ‘alternative’ government in Dublin (the </a:t>
            </a:r>
            <a:r>
              <a:rPr lang="en-US" dirty="0" err="1"/>
              <a:t>Da’il</a:t>
            </a:r>
            <a:r>
              <a:rPr lang="en-US" dirty="0"/>
              <a:t> </a:t>
            </a:r>
            <a:r>
              <a:rPr lang="en-US" dirty="0" err="1"/>
              <a:t>Eirnann</a:t>
            </a:r>
            <a:r>
              <a:rPr lang="en-US" dirty="0"/>
              <a:t>) which was seen by Republicans as the legitimate authority in Ireland. </a:t>
            </a:r>
            <a:endParaRPr lang="en-GB" dirty="0"/>
          </a:p>
          <a:p>
            <a:pPr marL="0" indent="0" algn="just">
              <a:buNone/>
            </a:pPr>
            <a:endParaRPr lang="en-GB" dirty="0"/>
          </a:p>
        </p:txBody>
      </p:sp>
    </p:spTree>
    <p:extLst>
      <p:ext uri="{BB962C8B-B14F-4D97-AF65-F5344CB8AC3E}">
        <p14:creationId xmlns:p14="http://schemas.microsoft.com/office/powerpoint/2010/main" val="17392811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endParaRPr lang="en-US" dirty="0" smtClean="0"/>
          </a:p>
          <a:p>
            <a:endParaRPr lang="en-US" dirty="0"/>
          </a:p>
          <a:p>
            <a:pPr algn="just"/>
            <a:r>
              <a:rPr lang="en-US" dirty="0" smtClean="0"/>
              <a:t>A </a:t>
            </a:r>
            <a:r>
              <a:rPr lang="en-US" dirty="0"/>
              <a:t>significant figure in the ‘Rising’ was Michael Collins, whilst Sinn Fein concentrated on political matters Collins led its military wing now known as the Irish Republican Army (IRA) in a terror campaign throughout Ireland. </a:t>
            </a:r>
            <a:endParaRPr lang="en-GB" dirty="0"/>
          </a:p>
          <a:p>
            <a:pPr marL="0" indent="0">
              <a:buNone/>
            </a:pPr>
            <a:endParaRPr lang="en-GB" dirty="0"/>
          </a:p>
        </p:txBody>
      </p:sp>
    </p:spTree>
    <p:extLst>
      <p:ext uri="{BB962C8B-B14F-4D97-AF65-F5344CB8AC3E}">
        <p14:creationId xmlns:p14="http://schemas.microsoft.com/office/powerpoint/2010/main" val="23809500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pPr algn="just"/>
            <a:r>
              <a:rPr lang="en-US" dirty="0"/>
              <a:t>In  July 1921 an Irish (IRA) delegation travelled to London to hold talks with the British government, these talks resulted in the signing of the Anglo Irish Treaty which provided an Irish free state, demanded inclusion in the British Commonwealth, detailed the formal partitioning of Ireland and required sworn allegiance to the British Crown.</a:t>
            </a:r>
            <a:endParaRPr lang="en-GB" dirty="0"/>
          </a:p>
        </p:txBody>
      </p:sp>
    </p:spTree>
    <p:extLst>
      <p:ext uri="{BB962C8B-B14F-4D97-AF65-F5344CB8AC3E}">
        <p14:creationId xmlns:p14="http://schemas.microsoft.com/office/powerpoint/2010/main" val="16334924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a:bodyPr>
          <a:lstStyle/>
          <a:p>
            <a:pPr algn="just"/>
            <a:r>
              <a:rPr lang="en-US" dirty="0"/>
              <a:t>The IRA strongly opposed  the treaty viewing it as a surrender </a:t>
            </a:r>
            <a:r>
              <a:rPr lang="en-US" dirty="0" smtClean="0"/>
              <a:t>whilst </a:t>
            </a:r>
            <a:r>
              <a:rPr lang="en-US" dirty="0"/>
              <a:t>those in </a:t>
            </a:r>
            <a:r>
              <a:rPr lang="en-US" dirty="0" err="1"/>
              <a:t>favour</a:t>
            </a:r>
            <a:r>
              <a:rPr lang="en-US" dirty="0"/>
              <a:t> believed that it would provide a ‘stepping stone’ for a free Ireland. </a:t>
            </a:r>
            <a:endParaRPr lang="en-US" dirty="0" smtClean="0"/>
          </a:p>
          <a:p>
            <a:pPr algn="just"/>
            <a:r>
              <a:rPr lang="en-US" dirty="0" smtClean="0"/>
              <a:t>In </a:t>
            </a:r>
            <a:r>
              <a:rPr lang="en-US" dirty="0"/>
              <a:t>April 1922 the anti treaty IRA occupied the ‘Four Courts’ in Dublin initiating the Irish ‘civil war’  during which the IRA were defeated by supporters of the treaty.  </a:t>
            </a:r>
            <a:endParaRPr lang="en-GB" dirty="0"/>
          </a:p>
          <a:p>
            <a:pPr marL="0" indent="0" algn="just">
              <a:buNone/>
            </a:pPr>
            <a:endParaRPr lang="en-GB" dirty="0"/>
          </a:p>
        </p:txBody>
      </p:sp>
    </p:spTree>
    <p:extLst>
      <p:ext uri="{BB962C8B-B14F-4D97-AF65-F5344CB8AC3E}">
        <p14:creationId xmlns:p14="http://schemas.microsoft.com/office/powerpoint/2010/main" val="15090675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pPr algn="just"/>
            <a:r>
              <a:rPr lang="en-US" dirty="0"/>
              <a:t>The Unionists  saw the agreement as a compromise to the long standing differences between the Irish people and set about ‘governing’ the North of Ireland. </a:t>
            </a:r>
            <a:endParaRPr lang="en-GB" dirty="0"/>
          </a:p>
          <a:p>
            <a:pPr marL="0" indent="0" algn="just">
              <a:buNone/>
            </a:pPr>
            <a:endParaRPr lang="en-GB" dirty="0"/>
          </a:p>
        </p:txBody>
      </p:sp>
    </p:spTree>
    <p:extLst>
      <p:ext uri="{BB962C8B-B14F-4D97-AF65-F5344CB8AC3E}">
        <p14:creationId xmlns:p14="http://schemas.microsoft.com/office/powerpoint/2010/main" val="22379394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During the early 1960’s the IRA re emerged as the Unionist dominated state repeatedly ignored demands for civil rights for Catholics in the north. </a:t>
            </a:r>
            <a:endParaRPr lang="en-US" dirty="0" smtClean="0"/>
          </a:p>
          <a:p>
            <a:pPr algn="just"/>
            <a:r>
              <a:rPr lang="en-US" dirty="0" smtClean="0"/>
              <a:t>Following </a:t>
            </a:r>
            <a:r>
              <a:rPr lang="en-US" dirty="0"/>
              <a:t>criticism from its supporters and division within the </a:t>
            </a:r>
            <a:r>
              <a:rPr lang="en-US" dirty="0" err="1"/>
              <a:t>organisation</a:t>
            </a:r>
            <a:r>
              <a:rPr lang="en-US" dirty="0"/>
              <a:t> the hardliners who demanded action on the streets and opposed partition split to form the Provisional IRA. </a:t>
            </a:r>
            <a:endParaRPr lang="en-US" dirty="0" smtClean="0"/>
          </a:p>
          <a:p>
            <a:pPr algn="just"/>
            <a:r>
              <a:rPr lang="en-GB" dirty="0" smtClean="0"/>
              <a:t>1969 British troops deployed to NI. </a:t>
            </a:r>
            <a:endParaRPr lang="en-GB" dirty="0"/>
          </a:p>
          <a:p>
            <a:pPr marL="0" indent="0">
              <a:buNone/>
            </a:pPr>
            <a:endParaRPr lang="en-GB" dirty="0"/>
          </a:p>
        </p:txBody>
      </p:sp>
    </p:spTree>
    <p:extLst>
      <p:ext uri="{BB962C8B-B14F-4D97-AF65-F5344CB8AC3E}">
        <p14:creationId xmlns:p14="http://schemas.microsoft.com/office/powerpoint/2010/main" val="31464701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a:bodyPr>
          <a:lstStyle/>
          <a:p>
            <a:pPr algn="just"/>
            <a:r>
              <a:rPr lang="en-US" dirty="0"/>
              <a:t>During the early 1970’s the group was supported militarily by Libya’s Colonel </a:t>
            </a:r>
            <a:r>
              <a:rPr lang="en-US" dirty="0" smtClean="0"/>
              <a:t>Qaddafi, the Basque Separatists (ETA), the Revolutionary Armed Forces of Columbia (FARC), the Palestinians, The South African ANC together with other Central American groups who </a:t>
            </a:r>
            <a:r>
              <a:rPr lang="en-US" dirty="0"/>
              <a:t>supported the Anti imperialist cause. </a:t>
            </a:r>
            <a:endParaRPr lang="en-US" dirty="0" smtClean="0"/>
          </a:p>
        </p:txBody>
      </p:sp>
    </p:spTree>
    <p:extLst>
      <p:ext uri="{BB962C8B-B14F-4D97-AF65-F5344CB8AC3E}">
        <p14:creationId xmlns:p14="http://schemas.microsoft.com/office/powerpoint/2010/main" val="33929274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Whilst the IRA campaign continued into 1972 they called an unexpected cease fire and IRA leaders (including Adams and McGuiness) met in secret with government ministers. </a:t>
            </a:r>
            <a:endParaRPr lang="en-US" dirty="0" smtClean="0"/>
          </a:p>
          <a:p>
            <a:pPr algn="just"/>
            <a:r>
              <a:rPr lang="en-US" dirty="0" smtClean="0"/>
              <a:t>The </a:t>
            </a:r>
            <a:r>
              <a:rPr lang="en-US" dirty="0"/>
              <a:t>Northern Ireland Secretary of the time William Whitelaw rejected  their calls for ‘troops out’ of Northern Ireland and the talks broke down. </a:t>
            </a:r>
            <a:endParaRPr lang="en-US" dirty="0" smtClean="0"/>
          </a:p>
          <a:p>
            <a:pPr algn="just"/>
            <a:r>
              <a:rPr lang="en-US" dirty="0" smtClean="0"/>
              <a:t>14 </a:t>
            </a:r>
            <a:r>
              <a:rPr lang="en-US" dirty="0"/>
              <a:t>days later over 20 bombs ripped through Belfast leaving 9 dead and over 130 injured. </a:t>
            </a:r>
            <a:endParaRPr lang="en-GB" dirty="0"/>
          </a:p>
          <a:p>
            <a:pPr marL="0" indent="0">
              <a:buNone/>
            </a:pPr>
            <a:endParaRPr lang="en-GB" dirty="0"/>
          </a:p>
        </p:txBody>
      </p:sp>
    </p:spTree>
    <p:extLst>
      <p:ext uri="{BB962C8B-B14F-4D97-AF65-F5344CB8AC3E}">
        <p14:creationId xmlns:p14="http://schemas.microsoft.com/office/powerpoint/2010/main" val="36747347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lnSpcReduction="10000"/>
          </a:bodyPr>
          <a:lstStyle/>
          <a:p>
            <a:pPr algn="just"/>
            <a:r>
              <a:rPr lang="en-US" dirty="0" smtClean="0"/>
              <a:t>The </a:t>
            </a:r>
            <a:r>
              <a:rPr lang="en-US" dirty="0"/>
              <a:t>killing continued into the 1980’s </a:t>
            </a:r>
            <a:r>
              <a:rPr lang="en-US" dirty="0" smtClean="0"/>
              <a:t>and </a:t>
            </a:r>
            <a:r>
              <a:rPr lang="en-US" dirty="0"/>
              <a:t>the IRA </a:t>
            </a:r>
            <a:r>
              <a:rPr lang="en-US" dirty="0" smtClean="0"/>
              <a:t>realised </a:t>
            </a:r>
            <a:r>
              <a:rPr lang="en-US" dirty="0"/>
              <a:t>that real peace would only come from political </a:t>
            </a:r>
            <a:r>
              <a:rPr lang="en-US" dirty="0" smtClean="0"/>
              <a:t>negotiation. </a:t>
            </a:r>
          </a:p>
          <a:p>
            <a:pPr algn="just"/>
            <a:r>
              <a:rPr lang="en-US" dirty="0" smtClean="0"/>
              <a:t>In </a:t>
            </a:r>
            <a:r>
              <a:rPr lang="en-US" dirty="0"/>
              <a:t>1983 Adams was elected as Member of Parliament for West Belfast and later the same year became leader of Sinn Fein</a:t>
            </a:r>
            <a:r>
              <a:rPr lang="en-US" dirty="0" smtClean="0"/>
              <a:t>.</a:t>
            </a:r>
          </a:p>
          <a:p>
            <a:pPr algn="just"/>
            <a:r>
              <a:rPr lang="en-US" dirty="0" smtClean="0"/>
              <a:t>The </a:t>
            </a:r>
            <a:r>
              <a:rPr lang="en-US" dirty="0"/>
              <a:t>party  increased its political activity fighting more and more elections and gaining public support</a:t>
            </a:r>
            <a:r>
              <a:rPr lang="en-US" dirty="0" smtClean="0"/>
              <a:t>.</a:t>
            </a:r>
          </a:p>
          <a:p>
            <a:pPr algn="just"/>
            <a:endParaRPr lang="en-GB" dirty="0"/>
          </a:p>
        </p:txBody>
      </p:sp>
    </p:spTree>
    <p:extLst>
      <p:ext uri="{BB962C8B-B14F-4D97-AF65-F5344CB8AC3E}">
        <p14:creationId xmlns:p14="http://schemas.microsoft.com/office/powerpoint/2010/main" val="12067756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Troubles’</a:t>
            </a:r>
          </a:p>
        </p:txBody>
      </p:sp>
      <p:sp>
        <p:nvSpPr>
          <p:cNvPr id="3" name="Content Placeholder 2"/>
          <p:cNvSpPr>
            <a:spLocks noGrp="1"/>
          </p:cNvSpPr>
          <p:nvPr>
            <p:ph idx="1"/>
          </p:nvPr>
        </p:nvSpPr>
        <p:spPr/>
        <p:txBody>
          <a:bodyPr/>
          <a:lstStyle/>
          <a:p>
            <a:r>
              <a:rPr lang="en-US" dirty="0" smtClean="0"/>
              <a:t>1986 Adams convinces IRA to </a:t>
            </a:r>
            <a:r>
              <a:rPr lang="en-US" dirty="0" err="1" smtClean="0"/>
              <a:t>recognise</a:t>
            </a:r>
            <a:r>
              <a:rPr lang="en-US" dirty="0" smtClean="0"/>
              <a:t> Irish state and drop its opposition to the </a:t>
            </a:r>
            <a:r>
              <a:rPr lang="en-US" dirty="0" err="1" smtClean="0"/>
              <a:t>Da’il</a:t>
            </a:r>
            <a:r>
              <a:rPr lang="en-US" dirty="0" smtClean="0"/>
              <a:t>. </a:t>
            </a:r>
          </a:p>
          <a:p>
            <a:r>
              <a:rPr lang="en-US" dirty="0" smtClean="0"/>
              <a:t>This </a:t>
            </a:r>
            <a:r>
              <a:rPr lang="en-US" dirty="0"/>
              <a:t>was the very issue that split the group in 1969 and was vehemently opposed to by veterans of the group who went on to form the Continuity IRA, </a:t>
            </a:r>
            <a:endParaRPr lang="en-GB" dirty="0"/>
          </a:p>
        </p:txBody>
      </p:sp>
    </p:spTree>
    <p:extLst>
      <p:ext uri="{BB962C8B-B14F-4D97-AF65-F5344CB8AC3E}">
        <p14:creationId xmlns:p14="http://schemas.microsoft.com/office/powerpoint/2010/main" val="1747043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In 1987 at </a:t>
            </a:r>
            <a:r>
              <a:rPr lang="en-US" dirty="0" err="1"/>
              <a:t>Enniskillen</a:t>
            </a:r>
            <a:r>
              <a:rPr lang="en-US" dirty="0"/>
              <a:t> 11 people were killed when a Remembrance Day ceremony was bombed by the IRA. Adams condemned the killings stating that the “attack undermined the legitimate use of physical force”. </a:t>
            </a:r>
            <a:endParaRPr lang="en-US" dirty="0" smtClean="0"/>
          </a:p>
          <a:p>
            <a:pPr algn="just"/>
            <a:r>
              <a:rPr lang="en-US" dirty="0" smtClean="0"/>
              <a:t>Whilst </a:t>
            </a:r>
            <a:r>
              <a:rPr lang="en-US" dirty="0"/>
              <a:t>IRA attacks continued a number of its members were killed by Security Forces whilst engaged in Terrorist activity. </a:t>
            </a:r>
            <a:endParaRPr lang="en-GB" dirty="0"/>
          </a:p>
          <a:p>
            <a:pPr marL="0" indent="0">
              <a:buNone/>
            </a:pPr>
            <a:r>
              <a:rPr lang="en-GB" dirty="0" smtClean="0"/>
              <a:t>  </a:t>
            </a: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3932073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It took until 1992 and another wave of violence conducted by both Republicans and Loyalists  to provide the momentum for peace talks to re-start. </a:t>
            </a:r>
            <a:endParaRPr lang="en-US" dirty="0" smtClean="0"/>
          </a:p>
          <a:p>
            <a:pPr algn="just"/>
            <a:r>
              <a:rPr lang="en-US" dirty="0" smtClean="0"/>
              <a:t>Between </a:t>
            </a:r>
            <a:r>
              <a:rPr lang="en-US" dirty="0"/>
              <a:t>1992 and 1994 Albert Reynolds Irish Taoiseach, building on the work of </a:t>
            </a:r>
            <a:r>
              <a:rPr lang="en-US" dirty="0" err="1"/>
              <a:t>Hulme</a:t>
            </a:r>
            <a:r>
              <a:rPr lang="en-US" dirty="0"/>
              <a:t> and in harmony with British Prime Minister John Major established ties between Adams and the Unionists which led to the Downing Street declaration of 1993 and set the clock ticking for an IRA ceasefire.</a:t>
            </a:r>
            <a:endParaRPr lang="en-GB" dirty="0"/>
          </a:p>
          <a:p>
            <a:endParaRPr lang="en-GB" dirty="0"/>
          </a:p>
        </p:txBody>
      </p:sp>
    </p:spTree>
    <p:extLst>
      <p:ext uri="{BB962C8B-B14F-4D97-AF65-F5344CB8AC3E}">
        <p14:creationId xmlns:p14="http://schemas.microsoft.com/office/powerpoint/2010/main" val="14613897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Troubles’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The IRA for their part appeared reluctant to allow Sinn Fein to negotiate a purely political path. </a:t>
            </a:r>
            <a:endParaRPr lang="en-US" dirty="0" smtClean="0"/>
          </a:p>
          <a:p>
            <a:pPr algn="just"/>
            <a:r>
              <a:rPr lang="en-US" dirty="0" smtClean="0"/>
              <a:t>Adams </a:t>
            </a:r>
            <a:r>
              <a:rPr lang="en-US" dirty="0"/>
              <a:t>believed that politics rather than military action was the answer and called for a ceasefire. </a:t>
            </a:r>
            <a:endParaRPr lang="en-US" dirty="0" smtClean="0"/>
          </a:p>
          <a:p>
            <a:pPr algn="just"/>
            <a:r>
              <a:rPr lang="en-US" dirty="0" smtClean="0"/>
              <a:t>On </a:t>
            </a:r>
            <a:r>
              <a:rPr lang="en-US" dirty="0"/>
              <a:t>31</a:t>
            </a:r>
            <a:r>
              <a:rPr lang="en-US" baseline="30000" dirty="0"/>
              <a:t>st</a:t>
            </a:r>
            <a:r>
              <a:rPr lang="en-US" dirty="0"/>
              <a:t> August 1994 the IRA called for “a complete cessation of military operations”, six weeks later the two main loyalist groups joined them.  </a:t>
            </a:r>
            <a:endParaRPr lang="en-GB" dirty="0"/>
          </a:p>
          <a:p>
            <a:endParaRPr lang="en-GB" dirty="0"/>
          </a:p>
        </p:txBody>
      </p:sp>
    </p:spTree>
    <p:extLst>
      <p:ext uri="{BB962C8B-B14F-4D97-AF65-F5344CB8AC3E}">
        <p14:creationId xmlns:p14="http://schemas.microsoft.com/office/powerpoint/2010/main" val="16644931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a:t>
            </a:r>
            <a:endParaRPr lang="en-GB" dirty="0"/>
          </a:p>
        </p:txBody>
      </p:sp>
      <p:sp>
        <p:nvSpPr>
          <p:cNvPr id="3" name="Content Placeholder 2"/>
          <p:cNvSpPr>
            <a:spLocks noGrp="1"/>
          </p:cNvSpPr>
          <p:nvPr>
            <p:ph idx="1"/>
          </p:nvPr>
        </p:nvSpPr>
        <p:spPr/>
        <p:txBody>
          <a:bodyPr>
            <a:normAutofit fontScale="85000" lnSpcReduction="20000"/>
          </a:bodyPr>
          <a:lstStyle/>
          <a:p>
            <a:pPr algn="just"/>
            <a:r>
              <a:rPr lang="en-US" dirty="0"/>
              <a:t>The ceasefire was not to last, on 9</a:t>
            </a:r>
            <a:r>
              <a:rPr lang="en-US" baseline="30000" dirty="0"/>
              <a:t>th</a:t>
            </a:r>
            <a:r>
              <a:rPr lang="en-US" dirty="0"/>
              <a:t> February 1996 the IRA detonated a massive vehicle bomb in London’s docklands area. </a:t>
            </a:r>
            <a:endParaRPr lang="en-US" dirty="0" smtClean="0"/>
          </a:p>
          <a:p>
            <a:pPr algn="just"/>
            <a:r>
              <a:rPr lang="en-US" dirty="0" smtClean="0"/>
              <a:t>Sinn </a:t>
            </a:r>
            <a:r>
              <a:rPr lang="en-US" dirty="0"/>
              <a:t>Fein election results  the same year were the best since 1983 and could not be ignored by the British. </a:t>
            </a:r>
            <a:endParaRPr lang="en-US" dirty="0" smtClean="0"/>
          </a:p>
          <a:p>
            <a:pPr algn="just"/>
            <a:r>
              <a:rPr lang="en-US" dirty="0" smtClean="0"/>
              <a:t>A </a:t>
            </a:r>
            <a:r>
              <a:rPr lang="en-US" dirty="0"/>
              <a:t>year later New </a:t>
            </a:r>
            <a:r>
              <a:rPr lang="en-US" dirty="0" err="1"/>
              <a:t>Labour</a:t>
            </a:r>
            <a:r>
              <a:rPr lang="en-US" dirty="0"/>
              <a:t> won the General election, Sinn Fein and the IRA declared a new ceasefire and went to Downing Street. </a:t>
            </a:r>
            <a:endParaRPr lang="en-US" dirty="0" smtClean="0"/>
          </a:p>
          <a:p>
            <a:pPr algn="just"/>
            <a:r>
              <a:rPr lang="en-US" dirty="0" smtClean="0"/>
              <a:t>On </a:t>
            </a:r>
            <a:r>
              <a:rPr lang="en-US" dirty="0"/>
              <a:t>10</a:t>
            </a:r>
            <a:r>
              <a:rPr lang="en-US" baseline="30000" dirty="0"/>
              <a:t>th</a:t>
            </a:r>
            <a:r>
              <a:rPr lang="en-US" dirty="0"/>
              <a:t> April 1998 came the Good Friday agreement, the Republicans </a:t>
            </a:r>
            <a:r>
              <a:rPr lang="en-US" dirty="0" err="1"/>
              <a:t>recognising</a:t>
            </a:r>
            <a:r>
              <a:rPr lang="en-US" dirty="0"/>
              <a:t> the legitimacy of the new power sharing institutions in Northern Ireland. </a:t>
            </a:r>
            <a:endParaRPr lang="en-GB" dirty="0"/>
          </a:p>
          <a:p>
            <a:endParaRPr lang="en-GB" dirty="0"/>
          </a:p>
        </p:txBody>
      </p:sp>
    </p:spTree>
    <p:extLst>
      <p:ext uri="{BB962C8B-B14F-4D97-AF65-F5344CB8AC3E}">
        <p14:creationId xmlns:p14="http://schemas.microsoft.com/office/powerpoint/2010/main" val="27414581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a:t>
            </a:r>
            <a:endParaRPr lang="en-GB" dirty="0"/>
          </a:p>
        </p:txBody>
      </p:sp>
      <p:sp>
        <p:nvSpPr>
          <p:cNvPr id="3" name="Content Placeholder 2"/>
          <p:cNvSpPr>
            <a:spLocks noGrp="1"/>
          </p:cNvSpPr>
          <p:nvPr>
            <p:ph idx="1"/>
          </p:nvPr>
        </p:nvSpPr>
        <p:spPr/>
        <p:txBody>
          <a:bodyPr/>
          <a:lstStyle/>
          <a:p>
            <a:pPr algn="just"/>
            <a:r>
              <a:rPr lang="en-US" dirty="0"/>
              <a:t>The IRA were split over the issue of decommissioning of its considerable arms. </a:t>
            </a:r>
            <a:endParaRPr lang="en-US" dirty="0" smtClean="0"/>
          </a:p>
          <a:p>
            <a:pPr algn="just"/>
            <a:r>
              <a:rPr lang="en-US" dirty="0" smtClean="0"/>
              <a:t>From </a:t>
            </a:r>
            <a:r>
              <a:rPr lang="en-US" dirty="0"/>
              <a:t>this split was born the ‘Real’ IRA who were responsible for the bombing in </a:t>
            </a:r>
            <a:r>
              <a:rPr lang="en-US" dirty="0" err="1"/>
              <a:t>Omagh</a:t>
            </a:r>
            <a:r>
              <a:rPr lang="en-US" dirty="0"/>
              <a:t> which killed 29 and further bombings on the United Kingdom mainland. </a:t>
            </a:r>
            <a:endParaRPr lang="en-GB" dirty="0"/>
          </a:p>
          <a:p>
            <a:endParaRPr lang="en-GB" dirty="0"/>
          </a:p>
        </p:txBody>
      </p:sp>
    </p:spTree>
    <p:extLst>
      <p:ext uri="{BB962C8B-B14F-4D97-AF65-F5344CB8AC3E}">
        <p14:creationId xmlns:p14="http://schemas.microsoft.com/office/powerpoint/2010/main" val="7898240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a:t>
            </a:r>
            <a:endParaRPr lang="en-GB" dirty="0"/>
          </a:p>
        </p:txBody>
      </p:sp>
      <p:sp>
        <p:nvSpPr>
          <p:cNvPr id="3" name="Content Placeholder 2"/>
          <p:cNvSpPr>
            <a:spLocks noGrp="1"/>
          </p:cNvSpPr>
          <p:nvPr>
            <p:ph idx="1"/>
          </p:nvPr>
        </p:nvSpPr>
        <p:spPr/>
        <p:txBody>
          <a:bodyPr>
            <a:normAutofit lnSpcReduction="10000"/>
          </a:bodyPr>
          <a:lstStyle/>
          <a:p>
            <a:pPr algn="just"/>
            <a:r>
              <a:rPr lang="en-US" dirty="0"/>
              <a:t>There followed a period of waiting whilst the Unionists called for decommissioning prior to entering talks whilst the Republicans awaited the release of its political military prisoners</a:t>
            </a:r>
            <a:r>
              <a:rPr lang="en-US" dirty="0" smtClean="0"/>
              <a:t>.</a:t>
            </a:r>
          </a:p>
          <a:p>
            <a:pPr algn="just"/>
            <a:r>
              <a:rPr lang="en-US" dirty="0" smtClean="0"/>
              <a:t>  </a:t>
            </a:r>
            <a:r>
              <a:rPr lang="en-US" dirty="0"/>
              <a:t>On 6</a:t>
            </a:r>
            <a:r>
              <a:rPr lang="en-US" baseline="30000" dirty="0"/>
              <a:t>th</a:t>
            </a:r>
            <a:r>
              <a:rPr lang="en-US" dirty="0"/>
              <a:t> May 2000 the IRA declared that </a:t>
            </a:r>
            <a:r>
              <a:rPr lang="en-US" b="1" dirty="0"/>
              <a:t>“arms would be put completely and verifiably beyond use”</a:t>
            </a:r>
            <a:r>
              <a:rPr lang="en-US" dirty="0"/>
              <a:t> and appointed two International Inspectors to witness the destruction.</a:t>
            </a:r>
            <a:endParaRPr lang="en-GB" dirty="0"/>
          </a:p>
          <a:p>
            <a:pPr algn="just"/>
            <a:endParaRPr lang="en-GB" dirty="0"/>
          </a:p>
        </p:txBody>
      </p:sp>
    </p:spTree>
    <p:extLst>
      <p:ext uri="{BB962C8B-B14F-4D97-AF65-F5344CB8AC3E}">
        <p14:creationId xmlns:p14="http://schemas.microsoft.com/office/powerpoint/2010/main" val="25927372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a:t>
            </a:r>
            <a:endParaRPr lang="en-GB" dirty="0"/>
          </a:p>
        </p:txBody>
      </p:sp>
      <p:sp>
        <p:nvSpPr>
          <p:cNvPr id="3" name="Content Placeholder 2"/>
          <p:cNvSpPr>
            <a:spLocks noGrp="1"/>
          </p:cNvSpPr>
          <p:nvPr>
            <p:ph idx="1"/>
          </p:nvPr>
        </p:nvSpPr>
        <p:spPr/>
        <p:txBody>
          <a:bodyPr/>
          <a:lstStyle/>
          <a:p>
            <a:pPr algn="just"/>
            <a:r>
              <a:rPr lang="en-US" dirty="0"/>
              <a:t>In August 2005 the Independent Arms decommissioning body announced that in its view the IRA had put all its weapons beyond use. </a:t>
            </a:r>
            <a:endParaRPr lang="en-US" dirty="0" smtClean="0"/>
          </a:p>
          <a:p>
            <a:pPr algn="just"/>
            <a:r>
              <a:rPr lang="en-US" dirty="0" smtClean="0"/>
              <a:t>Though </a:t>
            </a:r>
            <a:r>
              <a:rPr lang="en-US" dirty="0"/>
              <a:t>the technicalities of forming the power sharing government continue a lasting peace would appear to have been achieved in Ireland.</a:t>
            </a:r>
            <a:endParaRPr lang="en-GB" dirty="0"/>
          </a:p>
          <a:p>
            <a:endParaRPr lang="en-GB" dirty="0"/>
          </a:p>
        </p:txBody>
      </p:sp>
    </p:spTree>
    <p:extLst>
      <p:ext uri="{BB962C8B-B14F-4D97-AF65-F5344CB8AC3E}">
        <p14:creationId xmlns:p14="http://schemas.microsoft.com/office/powerpoint/2010/main" val="19153737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Aims, Ideologies and Motivations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85000" lnSpcReduction="10000"/>
          </a:bodyPr>
          <a:lstStyle/>
          <a:p>
            <a:pPr algn="just"/>
            <a:r>
              <a:rPr lang="en-US" dirty="0" smtClean="0"/>
              <a:t>The </a:t>
            </a:r>
            <a:r>
              <a:rPr lang="en-US" dirty="0"/>
              <a:t>aim of the group was for the Irish Republic to be made a sovereign independent state and to put an end to British rule.</a:t>
            </a:r>
            <a:endParaRPr lang="en-GB" dirty="0"/>
          </a:p>
          <a:p>
            <a:pPr algn="just"/>
            <a:r>
              <a:rPr lang="en-US" dirty="0"/>
              <a:t>The IRA group was made up of mostly men with a deep feeling of resentment towards their social status. The group’s strongest recruitment area was from the lower-middle and working classes who felt humiliated by British rule. </a:t>
            </a:r>
            <a:endParaRPr lang="en-GB" dirty="0"/>
          </a:p>
          <a:p>
            <a:pPr algn="just"/>
            <a:r>
              <a:rPr lang="en-US" dirty="0"/>
              <a:t>The IRA were fervently anti British and maintained the belief that Ireland should be an independent country with its own Gaelic language and culture. </a:t>
            </a:r>
            <a:endParaRPr lang="en-GB" dirty="0"/>
          </a:p>
        </p:txBody>
      </p:sp>
    </p:spTree>
    <p:extLst>
      <p:ext uri="{BB962C8B-B14F-4D97-AF65-F5344CB8AC3E}">
        <p14:creationId xmlns:p14="http://schemas.microsoft.com/office/powerpoint/2010/main" val="1172713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Aims, Ideologies and Motivations</a:t>
            </a:r>
            <a:endParaRPr lang="en-GB" dirty="0"/>
          </a:p>
        </p:txBody>
      </p:sp>
      <p:sp>
        <p:nvSpPr>
          <p:cNvPr id="3" name="Content Placeholder 2"/>
          <p:cNvSpPr>
            <a:spLocks noGrp="1"/>
          </p:cNvSpPr>
          <p:nvPr>
            <p:ph idx="1"/>
          </p:nvPr>
        </p:nvSpPr>
        <p:spPr/>
        <p:txBody>
          <a:bodyPr>
            <a:normAutofit lnSpcReduction="10000"/>
          </a:bodyPr>
          <a:lstStyle/>
          <a:p>
            <a:pPr algn="just"/>
            <a:r>
              <a:rPr lang="en-US" dirty="0"/>
              <a:t>The group failed to </a:t>
            </a:r>
            <a:r>
              <a:rPr lang="en-US" dirty="0" err="1"/>
              <a:t>recognise</a:t>
            </a:r>
            <a:r>
              <a:rPr lang="en-US" dirty="0"/>
              <a:t> the Irish government (</a:t>
            </a:r>
            <a:r>
              <a:rPr lang="en-US" dirty="0" err="1"/>
              <a:t>Da’il</a:t>
            </a:r>
            <a:r>
              <a:rPr lang="en-US" dirty="0"/>
              <a:t>) and the North/South border produced as a result of the Anglo Irish treaty.</a:t>
            </a:r>
            <a:endParaRPr lang="en-GB" dirty="0"/>
          </a:p>
          <a:p>
            <a:pPr algn="just"/>
            <a:r>
              <a:rPr lang="en-US" dirty="0"/>
              <a:t>Throughout the history of the IRA motivation was bolstered by ill advised state policies including:</a:t>
            </a:r>
            <a:endParaRPr lang="en-GB" dirty="0"/>
          </a:p>
          <a:p>
            <a:pPr algn="just"/>
            <a:r>
              <a:rPr lang="en-US" dirty="0"/>
              <a:t>The executions of Patrick </a:t>
            </a:r>
            <a:r>
              <a:rPr lang="en-US" dirty="0" err="1"/>
              <a:t>Pearse</a:t>
            </a:r>
            <a:r>
              <a:rPr lang="en-US" dirty="0"/>
              <a:t> and the Proclamation signatories in 1916, </a:t>
            </a:r>
            <a:endParaRPr lang="en-GB" dirty="0"/>
          </a:p>
          <a:p>
            <a:endParaRPr lang="en-GB" dirty="0"/>
          </a:p>
        </p:txBody>
      </p:sp>
    </p:spTree>
    <p:extLst>
      <p:ext uri="{BB962C8B-B14F-4D97-AF65-F5344CB8AC3E}">
        <p14:creationId xmlns:p14="http://schemas.microsoft.com/office/powerpoint/2010/main" val="42936407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Aims, Ideologies and Motivations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The introduction of Crown Forces when it became clear that the Police Service were incapable of dealing with the problems created by the Republicans. </a:t>
            </a:r>
            <a:endParaRPr lang="en-US" dirty="0" smtClean="0"/>
          </a:p>
          <a:p>
            <a:pPr algn="just"/>
            <a:r>
              <a:rPr lang="en-US" dirty="0" smtClean="0"/>
              <a:t>The </a:t>
            </a:r>
            <a:r>
              <a:rPr lang="en-US" dirty="0"/>
              <a:t>introduction of internment, up to 900 Republicans were imprisoned without trial causing immense anger amongst the young Catholic community increasing anger, involvement and commitment and  strengthening resolve. </a:t>
            </a:r>
            <a:endParaRPr lang="en-GB" dirty="0"/>
          </a:p>
          <a:p>
            <a:pPr marL="0" indent="0">
              <a:buNone/>
            </a:pPr>
            <a:endParaRPr lang="en-GB" dirty="0"/>
          </a:p>
        </p:txBody>
      </p:sp>
    </p:spTree>
    <p:extLst>
      <p:ext uri="{BB962C8B-B14F-4D97-AF65-F5344CB8AC3E}">
        <p14:creationId xmlns:p14="http://schemas.microsoft.com/office/powerpoint/2010/main" val="3486960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Aims, Ideologies and Motivations</a:t>
            </a:r>
            <a:endParaRPr lang="en-GB" dirty="0"/>
          </a:p>
        </p:txBody>
      </p:sp>
      <p:sp>
        <p:nvSpPr>
          <p:cNvPr id="3" name="Content Placeholder 2"/>
          <p:cNvSpPr>
            <a:spLocks noGrp="1"/>
          </p:cNvSpPr>
          <p:nvPr>
            <p:ph idx="1"/>
          </p:nvPr>
        </p:nvSpPr>
        <p:spPr/>
        <p:txBody>
          <a:bodyPr/>
          <a:lstStyle/>
          <a:p>
            <a:r>
              <a:rPr lang="en-US" dirty="0"/>
              <a:t>In 1972 13 Republicans lay dead following the ‘Bloody Sunday’ shootings in Derry, the perceived injustice of these shootings together with the feeling that only the Catholic community were targeted by the security forces increased recruitment into the Republican cause. </a:t>
            </a:r>
            <a:endParaRPr lang="en-GB" dirty="0"/>
          </a:p>
          <a:p>
            <a:endParaRPr lang="en-GB" dirty="0"/>
          </a:p>
        </p:txBody>
      </p:sp>
    </p:spTree>
    <p:extLst>
      <p:ext uri="{BB962C8B-B14F-4D97-AF65-F5344CB8AC3E}">
        <p14:creationId xmlns:p14="http://schemas.microsoft.com/office/powerpoint/2010/main" val="4330994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Aims, Ideologies and Motivations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a:t>Prison played an important role in motivating Republicans to continue and intensify their activities. Those imprisoned formed strong bonds with their fellow prisoners intensifying their Anti British feelings which continued and developed following their release. </a:t>
            </a:r>
            <a:endParaRPr lang="en-US" dirty="0" smtClean="0"/>
          </a:p>
          <a:p>
            <a:pPr algn="just"/>
            <a:r>
              <a:rPr lang="en-US" dirty="0" smtClean="0"/>
              <a:t>Interestingly</a:t>
            </a:r>
            <a:r>
              <a:rPr lang="en-US" dirty="0"/>
              <a:t>, similarities can be seen between Republican prisoners interned and imprisoned during the ‘troubles’ and the </a:t>
            </a:r>
            <a:r>
              <a:rPr lang="en-US" dirty="0" err="1"/>
              <a:t>radicalisation</a:t>
            </a:r>
            <a:r>
              <a:rPr lang="en-US" dirty="0"/>
              <a:t> of young Muslims in prisons during the rise of Islamist terrorism. </a:t>
            </a:r>
            <a:endParaRPr lang="en-GB" dirty="0"/>
          </a:p>
          <a:p>
            <a:endParaRPr lang="en-GB" dirty="0"/>
          </a:p>
          <a:p>
            <a:pPr marL="0" indent="0">
              <a:buNone/>
            </a:pPr>
            <a:endParaRPr lang="en-GB" dirty="0"/>
          </a:p>
        </p:txBody>
      </p:sp>
    </p:spTree>
    <p:extLst>
      <p:ext uri="{BB962C8B-B14F-4D97-AF65-F5344CB8AC3E}">
        <p14:creationId xmlns:p14="http://schemas.microsoft.com/office/powerpoint/2010/main" val="24322453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728192"/>
          </a:xfrm>
        </p:spPr>
        <p:txBody>
          <a:bodyPr>
            <a:normAutofit fontScale="90000"/>
          </a:bodyPr>
          <a:lstStyle/>
          <a:p>
            <a:r>
              <a:rPr lang="en-US" sz="4000" b="1" dirty="0" smtClean="0"/>
              <a:t/>
            </a:r>
            <a:br>
              <a:rPr lang="en-US" sz="4000" b="1" dirty="0" smtClean="0"/>
            </a:br>
            <a:r>
              <a:rPr lang="en-US" b="1" dirty="0"/>
              <a:t/>
            </a:r>
            <a:br>
              <a:rPr lang="en-US" b="1" dirty="0"/>
            </a:br>
            <a:r>
              <a:rPr lang="en-US" b="1" dirty="0"/>
              <a:t>Strategy and typical Tactics and Targets</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pPr algn="just"/>
            <a:r>
              <a:rPr lang="en-US" dirty="0" smtClean="0"/>
              <a:t>Sinn </a:t>
            </a:r>
            <a:r>
              <a:rPr lang="en-US" dirty="0"/>
              <a:t>Fein, the political front of the IRA was used as the mouthpiece of the group as it tried to justify its military actions as acceptable reaction to the British </a:t>
            </a:r>
            <a:r>
              <a:rPr lang="en-US" dirty="0" smtClean="0"/>
              <a:t>presence. </a:t>
            </a:r>
            <a:endParaRPr lang="en-GB" dirty="0"/>
          </a:p>
          <a:p>
            <a:pPr algn="just"/>
            <a:r>
              <a:rPr lang="en-US" dirty="0" smtClean="0"/>
              <a:t>The </a:t>
            </a:r>
            <a:r>
              <a:rPr lang="en-US" dirty="0"/>
              <a:t>leaders of the time saw the effectiveness of Political action being used in tandem with military action and opted for a strategy which became known as ‘The </a:t>
            </a:r>
            <a:r>
              <a:rPr lang="en-US" dirty="0" err="1"/>
              <a:t>Armelite</a:t>
            </a:r>
            <a:r>
              <a:rPr lang="en-US" dirty="0"/>
              <a:t> and the ballot box’.</a:t>
            </a:r>
            <a:r>
              <a:rPr lang="en-GB" dirty="0" smtClean="0">
                <a:effectLst/>
              </a:rPr>
              <a:t> </a:t>
            </a:r>
            <a:endParaRPr lang="en-GB" dirty="0"/>
          </a:p>
        </p:txBody>
      </p:sp>
    </p:spTree>
    <p:extLst>
      <p:ext uri="{BB962C8B-B14F-4D97-AF65-F5344CB8AC3E}">
        <p14:creationId xmlns:p14="http://schemas.microsoft.com/office/powerpoint/2010/main" val="33435620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dirty="0" smtClean="0"/>
              <a:t>Strategy and typical Tactics and Targets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pPr algn="just"/>
            <a:r>
              <a:rPr lang="en-US" dirty="0"/>
              <a:t>The IRA adopted a wide range of tactics and targets during the period of military action. Tactics included mortar attacks, incendiary explosive devices </a:t>
            </a:r>
            <a:r>
              <a:rPr lang="en-US" dirty="0" smtClean="0"/>
              <a:t>the </a:t>
            </a:r>
            <a:r>
              <a:rPr lang="en-US" dirty="0"/>
              <a:t>targeting of high profile targets </a:t>
            </a:r>
            <a:r>
              <a:rPr lang="en-US" dirty="0" smtClean="0"/>
              <a:t>the </a:t>
            </a:r>
            <a:r>
              <a:rPr lang="en-US" dirty="0"/>
              <a:t>ambushing of the groups enemies and the use of ‘human bombs’  (the drivers of vehicles forced by duress to convey armed explosive devices to specific targets). </a:t>
            </a:r>
            <a:endParaRPr lang="en-GB" dirty="0"/>
          </a:p>
          <a:p>
            <a:pPr algn="just"/>
            <a:r>
              <a:rPr lang="en-US" dirty="0"/>
              <a:t>Typical targets included significant buildings including Army, Police and Security Forces premises, financial institutions, the transport </a:t>
            </a:r>
            <a:r>
              <a:rPr lang="en-US" dirty="0" err="1"/>
              <a:t>infa</a:t>
            </a:r>
            <a:r>
              <a:rPr lang="en-US" dirty="0"/>
              <a:t>-structure, and governmental buildings.  Attacks were carried out both within Northern Ireland and on the </a:t>
            </a:r>
            <a:r>
              <a:rPr lang="en-US" dirty="0" smtClean="0"/>
              <a:t>mainland.</a:t>
            </a:r>
            <a:r>
              <a:rPr lang="en-GB" dirty="0" smtClean="0">
                <a:effectLst/>
              </a:rPr>
              <a:t> </a:t>
            </a:r>
            <a:endParaRPr lang="en-GB" dirty="0"/>
          </a:p>
        </p:txBody>
      </p:sp>
    </p:spTree>
    <p:extLst>
      <p:ext uri="{BB962C8B-B14F-4D97-AF65-F5344CB8AC3E}">
        <p14:creationId xmlns:p14="http://schemas.microsoft.com/office/powerpoint/2010/main" val="34903121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Impact of the group</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algn="just"/>
            <a:r>
              <a:rPr lang="en-US" dirty="0" smtClean="0"/>
              <a:t>Between </a:t>
            </a:r>
            <a:r>
              <a:rPr lang="en-US" dirty="0"/>
              <a:t>1969 and 1999 2139 people lost their lives to the Republican cause. What had begun as a supporting role for a civil rights protest had turned into a period of extreme violence. </a:t>
            </a:r>
            <a:endParaRPr lang="en-US" dirty="0" smtClean="0"/>
          </a:p>
          <a:p>
            <a:pPr algn="just"/>
            <a:r>
              <a:rPr lang="en-US" dirty="0" smtClean="0"/>
              <a:t>The </a:t>
            </a:r>
            <a:r>
              <a:rPr lang="en-US" dirty="0"/>
              <a:t>group </a:t>
            </a:r>
            <a:r>
              <a:rPr lang="en-US" dirty="0" smtClean="0"/>
              <a:t>failed </a:t>
            </a:r>
            <a:r>
              <a:rPr lang="en-US" dirty="0"/>
              <a:t>in its long held primary aim, this said during its campaign many victories have been won none more so than equality of civil rights for the Catholic community. </a:t>
            </a:r>
            <a:endParaRPr lang="en-US" dirty="0" smtClean="0"/>
          </a:p>
          <a:p>
            <a:pPr algn="just"/>
            <a:r>
              <a:rPr lang="en-US" dirty="0" smtClean="0"/>
              <a:t>Since </a:t>
            </a:r>
            <a:r>
              <a:rPr lang="en-US" dirty="0"/>
              <a:t>the early 1980’s political support for Sinn Fein has steadily </a:t>
            </a:r>
            <a:r>
              <a:rPr lang="en-US" dirty="0" smtClean="0"/>
              <a:t>increased</a:t>
            </a:r>
            <a:r>
              <a:rPr lang="en-GB" dirty="0" smtClean="0"/>
              <a:t>.  </a:t>
            </a:r>
            <a:endParaRPr lang="en-GB" dirty="0"/>
          </a:p>
          <a:p>
            <a:pPr algn="just"/>
            <a:endParaRPr lang="en-GB" dirty="0"/>
          </a:p>
        </p:txBody>
      </p:sp>
    </p:spTree>
    <p:extLst>
      <p:ext uri="{BB962C8B-B14F-4D97-AF65-F5344CB8AC3E}">
        <p14:creationId xmlns:p14="http://schemas.microsoft.com/office/powerpoint/2010/main" val="5334914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Future of the group</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85000" lnSpcReduction="10000"/>
          </a:bodyPr>
          <a:lstStyle/>
          <a:p>
            <a:pPr algn="just"/>
            <a:r>
              <a:rPr lang="en-US" dirty="0" smtClean="0"/>
              <a:t>It </a:t>
            </a:r>
            <a:r>
              <a:rPr lang="en-US" dirty="0"/>
              <a:t>would appear safe to say that the Provisional IRA poses no terrorist threat at this time and it would seem unlikely that its leaders would sanction a return to violence. Indeed so far has the peace process in the form of the ‘Good Friday Agreement’ come leaders of all political parties in the North of Ireland are sitting together to discuss how best to serve the Irish people</a:t>
            </a:r>
            <a:r>
              <a:rPr lang="en-US" dirty="0" smtClean="0"/>
              <a:t>.</a:t>
            </a:r>
          </a:p>
          <a:p>
            <a:pPr algn="just"/>
            <a:r>
              <a:rPr lang="en-US" dirty="0" smtClean="0"/>
              <a:t>The </a:t>
            </a:r>
            <a:r>
              <a:rPr lang="en-US" dirty="0"/>
              <a:t>splinter groups the ‘Continuity’ and ‘Real’ IRA still exist, have not joined the cease fire and remain committed to bringing about a free Ireland by the use of </a:t>
            </a:r>
            <a:r>
              <a:rPr lang="en-US" dirty="0" smtClean="0"/>
              <a:t>violence. </a:t>
            </a:r>
            <a:endParaRPr lang="en-GB" dirty="0"/>
          </a:p>
          <a:p>
            <a:pPr algn="just"/>
            <a:endParaRPr lang="en-GB" dirty="0"/>
          </a:p>
        </p:txBody>
      </p:sp>
    </p:spTree>
    <p:extLst>
      <p:ext uri="{BB962C8B-B14F-4D97-AF65-F5344CB8AC3E}">
        <p14:creationId xmlns:p14="http://schemas.microsoft.com/office/powerpoint/2010/main" val="29385670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Real IRA</a:t>
            </a:r>
            <a:endParaRPr lang="en-GB" dirty="0"/>
          </a:p>
        </p:txBody>
      </p:sp>
      <p:sp>
        <p:nvSpPr>
          <p:cNvPr id="3" name="Content Placeholder 2"/>
          <p:cNvSpPr>
            <a:spLocks noGrp="1"/>
          </p:cNvSpPr>
          <p:nvPr>
            <p:ph idx="1"/>
          </p:nvPr>
        </p:nvSpPr>
        <p:spPr/>
        <p:txBody>
          <a:bodyPr/>
          <a:lstStyle/>
          <a:p>
            <a:r>
              <a:rPr lang="en-GB" dirty="0"/>
              <a:t>The group was born out of a split in the mainstream Provisional IRA (PIRA) in October 1997, when the PIRA's so-called quartermaster-general resigned over Sinn Fein's embrace of the peace process.</a:t>
            </a:r>
          </a:p>
        </p:txBody>
      </p:sp>
    </p:spTree>
    <p:extLst>
      <p:ext uri="{BB962C8B-B14F-4D97-AF65-F5344CB8AC3E}">
        <p14:creationId xmlns:p14="http://schemas.microsoft.com/office/powerpoint/2010/main" val="28309692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332656"/>
            <a:ext cx="7024744" cy="2664296"/>
          </a:xfrm>
        </p:spPr>
        <p:txBody>
          <a:bodyPr>
            <a:normAutofit/>
          </a:bodyPr>
          <a:lstStyle/>
          <a:p>
            <a:r>
              <a:rPr lang="en-GB" b="1" dirty="0"/>
              <a:t>Northern Ireland police hail 'major coup' after foiled IRA mortar plot</a:t>
            </a:r>
            <a:br>
              <a:rPr lang="en-GB" b="1" dirty="0"/>
            </a:br>
            <a:endParaRPr lang="en-GB" dirty="0"/>
          </a:p>
        </p:txBody>
      </p:sp>
      <p:sp>
        <p:nvSpPr>
          <p:cNvPr id="7" name="Content Placeholder 6"/>
          <p:cNvSpPr>
            <a:spLocks noGrp="1"/>
          </p:cNvSpPr>
          <p:nvPr>
            <p:ph idx="1"/>
          </p:nvPr>
        </p:nvSpPr>
        <p:spPr/>
        <p:txBody>
          <a:bodyPr>
            <a:normAutofit/>
          </a:bodyPr>
          <a:lstStyle/>
          <a:p>
            <a:pPr marL="68580" indent="0" algn="ctr">
              <a:buNone/>
            </a:pPr>
            <a:r>
              <a:rPr lang="en-GB" sz="2800" b="1" dirty="0" smtClean="0">
                <a:hlinkClick r:id="rId2"/>
              </a:rPr>
              <a:t>The </a:t>
            </a:r>
            <a:r>
              <a:rPr lang="en-GB" sz="2800" b="1" dirty="0">
                <a:hlinkClick r:id="rId2"/>
              </a:rPr>
              <a:t>Guardian</a:t>
            </a:r>
            <a:r>
              <a:rPr lang="en-GB" sz="2800" b="1" dirty="0"/>
              <a:t>, </a:t>
            </a:r>
            <a:endParaRPr lang="en-GB" sz="2800" b="1" dirty="0" smtClean="0"/>
          </a:p>
          <a:p>
            <a:pPr marL="68580" indent="0" algn="ctr">
              <a:buNone/>
            </a:pPr>
            <a:r>
              <a:rPr lang="en-GB" sz="2800" b="1" dirty="0" smtClean="0"/>
              <a:t>Monday </a:t>
            </a:r>
            <a:r>
              <a:rPr lang="en-GB" sz="2800" b="1" dirty="0"/>
              <a:t>4 March 2013 19.45 GMT</a:t>
            </a:r>
          </a:p>
          <a:p>
            <a:pPr algn="ctr"/>
            <a:endParaRPr lang="en-GB" sz="2800" b="1" dirty="0" smtClean="0"/>
          </a:p>
          <a:p>
            <a:r>
              <a:rPr lang="en-GB" sz="2800" b="1" dirty="0" smtClean="0"/>
              <a:t>“Security </a:t>
            </a:r>
            <a:r>
              <a:rPr lang="en-GB" sz="2800" b="1" dirty="0"/>
              <a:t>sources say they have detained major players in armed dissident republicanism during operation to prevent </a:t>
            </a:r>
            <a:r>
              <a:rPr lang="en-GB" sz="2800" b="1" dirty="0" smtClean="0"/>
              <a:t>attack”</a:t>
            </a:r>
            <a:endParaRPr lang="en-GB" sz="2800" b="1" dirty="0"/>
          </a:p>
          <a:p>
            <a:pPr marL="68580" indent="0">
              <a:buNone/>
            </a:pPr>
            <a:endParaRPr lang="en-GB" dirty="0"/>
          </a:p>
        </p:txBody>
      </p:sp>
    </p:spTree>
    <p:extLst>
      <p:ext uri="{BB962C8B-B14F-4D97-AF65-F5344CB8AC3E}">
        <p14:creationId xmlns:p14="http://schemas.microsoft.com/office/powerpoint/2010/main" val="40165757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692696"/>
            <a:ext cx="8208912" cy="5832648"/>
          </a:xfrm>
        </p:spPr>
      </p:pic>
    </p:spTree>
    <p:extLst>
      <p:ext uri="{BB962C8B-B14F-4D97-AF65-F5344CB8AC3E}">
        <p14:creationId xmlns:p14="http://schemas.microsoft.com/office/powerpoint/2010/main" val="12759039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BBC News  ‘</a:t>
            </a:r>
            <a:r>
              <a:rPr lang="en-GB" i="1" dirty="0" smtClean="0"/>
              <a:t>Provisional IRA’</a:t>
            </a:r>
            <a:r>
              <a:rPr lang="en-GB" dirty="0" smtClean="0"/>
              <a:t> 2001 </a:t>
            </a:r>
            <a:r>
              <a:rPr lang="en-GB" u="sng" dirty="0" smtClean="0">
                <a:hlinkClick r:id="rId2"/>
              </a:rPr>
              <a:t>http://news.bbc.co.uk/hi/english/static/in_depth/northern_ireland/2001/provisional_ira/</a:t>
            </a:r>
            <a:r>
              <a:rPr lang="en-GB" dirty="0" smtClean="0"/>
              <a:t> </a:t>
            </a:r>
          </a:p>
          <a:p>
            <a:r>
              <a:rPr lang="en-GB" dirty="0" smtClean="0"/>
              <a:t>Maloney E. ‘</a:t>
            </a:r>
            <a:r>
              <a:rPr lang="en-GB" i="1" dirty="0" smtClean="0"/>
              <a:t>A secret history of the IRA’ 2002 UK Penguin Books</a:t>
            </a:r>
            <a:endParaRPr lang="en-GB" dirty="0" smtClean="0"/>
          </a:p>
          <a:p>
            <a:r>
              <a:rPr lang="en-GB" dirty="0" smtClean="0"/>
              <a:t>English R. ‘</a:t>
            </a:r>
            <a:r>
              <a:rPr lang="en-GB" i="1" dirty="0" smtClean="0"/>
              <a:t>Armed Struggle’ </a:t>
            </a:r>
            <a:r>
              <a:rPr lang="en-GB" dirty="0" smtClean="0"/>
              <a:t>2003</a:t>
            </a:r>
          </a:p>
          <a:p>
            <a:r>
              <a:rPr lang="en-GB" dirty="0" smtClean="0"/>
              <a:t>Bishop P and </a:t>
            </a:r>
            <a:r>
              <a:rPr lang="en-GB" dirty="0" err="1" smtClean="0"/>
              <a:t>Mallie</a:t>
            </a:r>
            <a:r>
              <a:rPr lang="en-GB" dirty="0" smtClean="0"/>
              <a:t> E ‘The Provisional IRA’ 1997  Reading: Corgi</a:t>
            </a:r>
          </a:p>
          <a:p>
            <a:r>
              <a:rPr lang="en-GB" dirty="0" smtClean="0"/>
              <a:t>Cottrell P ‘</a:t>
            </a:r>
            <a:r>
              <a:rPr lang="en-GB" i="1" dirty="0" smtClean="0"/>
              <a:t>The Anglo Irish War’ </a:t>
            </a:r>
            <a:r>
              <a:rPr lang="en-GB" dirty="0" smtClean="0"/>
              <a:t>2006 Northants: Osprey Publishing</a:t>
            </a:r>
          </a:p>
          <a:p>
            <a:r>
              <a:rPr lang="en-GB" dirty="0" smtClean="0"/>
              <a:t>Strauss S 2002 ‘</a:t>
            </a:r>
            <a:r>
              <a:rPr lang="en-GB" i="1" dirty="0" smtClean="0"/>
              <a:t>Complete idiots guide to world conflict’ </a:t>
            </a:r>
            <a:endParaRPr lang="en-GB" dirty="0" smtClean="0"/>
          </a:p>
          <a:p>
            <a:pPr marL="0" indent="0">
              <a:buNone/>
            </a:pPr>
            <a:endParaRPr lang="en-GB" dirty="0"/>
          </a:p>
        </p:txBody>
      </p:sp>
    </p:spTree>
    <p:extLst>
      <p:ext uri="{BB962C8B-B14F-4D97-AF65-F5344CB8AC3E}">
        <p14:creationId xmlns:p14="http://schemas.microsoft.com/office/powerpoint/2010/main" val="303016408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Austin</Template>
  <TotalTime>341</TotalTime>
  <Words>1986</Words>
  <Application>Microsoft Office PowerPoint</Application>
  <PresentationFormat>On-screen Show (4:3)</PresentationFormat>
  <Paragraphs>106</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Calibri</vt:lpstr>
      <vt:lpstr>Century Gothic</vt:lpstr>
      <vt:lpstr>Wingdings 2</vt:lpstr>
      <vt:lpstr>Austin</vt:lpstr>
      <vt:lpstr>Profile of A Terrorist Group</vt:lpstr>
      <vt:lpstr>Background</vt:lpstr>
      <vt:lpstr>Background</vt:lpstr>
      <vt:lpstr>Background</vt:lpstr>
      <vt:lpstr>Background</vt:lpstr>
      <vt:lpstr>Background</vt:lpstr>
      <vt:lpstr>Background</vt:lpstr>
      <vt:lpstr>Background</vt:lpstr>
      <vt:lpstr>‘The Troubles’</vt:lpstr>
      <vt:lpstr>‘The Troubles’</vt:lpstr>
      <vt:lpstr>‘The Troubles’</vt:lpstr>
      <vt:lpstr>‘The Troubles’</vt:lpstr>
      <vt:lpstr>‘The Troubles’</vt:lpstr>
      <vt:lpstr>‘The Troubles’</vt:lpstr>
      <vt:lpstr>‘The Troubles’</vt:lpstr>
      <vt:lpstr>‘The Troubles’</vt:lpstr>
      <vt:lpstr>Peace</vt:lpstr>
      <vt:lpstr>Peace</vt:lpstr>
      <vt:lpstr>Peace</vt:lpstr>
      <vt:lpstr>Peace</vt:lpstr>
      <vt:lpstr>Aims, Ideologies and Motivations  </vt:lpstr>
      <vt:lpstr>Aims, Ideologies and Motivations</vt:lpstr>
      <vt:lpstr>Aims, Ideologies and Motivations</vt:lpstr>
      <vt:lpstr>Aims, Ideologies and Motivations</vt:lpstr>
      <vt:lpstr>Aims, Ideologies and Motivations</vt:lpstr>
      <vt:lpstr>  Strategy and typical Tactics and Targets </vt:lpstr>
      <vt:lpstr>Strategy and typical Tactics and Targets </vt:lpstr>
      <vt:lpstr>Impact of the group </vt:lpstr>
      <vt:lpstr>Future of the group </vt:lpstr>
      <vt:lpstr>The Real IRA</vt:lpstr>
      <vt:lpstr>Northern Ireland police hail 'major coup' after foiled IRA mortar plot </vt:lpstr>
      <vt:lpstr>PowerPoint Presentation</vt:lpstr>
      <vt:lpstr>Bibliography</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Profile of A Terrorist Group</dc:title>
  <dc:creator>Jones</dc:creator>
  <cp:lastModifiedBy>Wynne Jones (Business &amp; Management)</cp:lastModifiedBy>
  <cp:revision>14</cp:revision>
  <cp:lastPrinted>2016-02-15T08:21:03Z</cp:lastPrinted>
  <dcterms:created xsi:type="dcterms:W3CDTF">2013-03-11T15:55:00Z</dcterms:created>
  <dcterms:modified xsi:type="dcterms:W3CDTF">2016-02-15T08:45:33Z</dcterms:modified>
</cp:coreProperties>
</file>