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8" r:id="rId2"/>
    <p:sldId id="256" r:id="rId3"/>
  </p:sldIdLst>
  <p:sldSz cx="15113000" cy="21374100"/>
  <p:notesSz cx="6858000" cy="9144000"/>
  <p:embeddedFontLst>
    <p:embeddedFont>
      <p:font typeface="Calibri" panose="020F0502020204030204" pitchFamily="34" charset="0"/>
      <p:regular r:id="rId5"/>
      <p:bold r:id="rId6"/>
      <p:italic r:id="rId7"/>
      <p:boldItalic r:id="rId8"/>
    </p:embeddedFont>
    <p:embeddedFont>
      <p:font typeface="Agrandir" panose="020B0604020202020204" charset="0"/>
      <p:regular r:id="rId9"/>
    </p:embeddedFont>
    <p:embeddedFont>
      <p:font typeface="Agrandir Bold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9" d="100"/>
          <a:sy n="49" d="100"/>
        </p:scale>
        <p:origin x="864" y="-2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presProps" Target="presProps.xml"/><Relationship Id="rId5" Type="http://schemas.openxmlformats.org/officeDocument/2006/relationships/font" Target="fonts/font1.fntdata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E12A0C-1C4A-4C70-BF07-385D2D67997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01EDBD-3A34-4284-82A1-E1AA594BD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15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38388" y="1143000"/>
            <a:ext cx="2181225" cy="30861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PureLeaf</a:t>
            </a:r>
            <a:r>
              <a:rPr lang="en-US" dirty="0" smtClean="0"/>
              <a:t> Essence Pitch</a:t>
            </a:r>
          </a:p>
          <a:p>
            <a:endParaRPr lang="en-US" dirty="0" smtClean="0"/>
          </a:p>
          <a:p>
            <a:r>
              <a:rPr lang="en-US" dirty="0" smtClean="0"/>
              <a:t>Good [morning/afternoon], everybody. I am excited to present </a:t>
            </a:r>
            <a:r>
              <a:rPr lang="en-US" dirty="0" err="1" smtClean="0"/>
              <a:t>PureLeaf</a:t>
            </a:r>
            <a:r>
              <a:rPr lang="en-US" dirty="0" smtClean="0"/>
              <a:t> </a:t>
            </a:r>
            <a:r>
              <a:rPr lang="en-US" dirty="0" err="1" smtClean="0"/>
              <a:t>Essenceâ</a:t>
            </a:r>
            <a:r>
              <a:rPr lang="en-US" dirty="0" smtClean="0"/>
              <a:t>¢, a modern natural skincare brand beneath Unilever. Our mission is to supply delicate, successful, and eco-friendly skincare, combining plant-based fixings with moral sourcing and economical bundling.</a:t>
            </a:r>
          </a:p>
          <a:p>
            <a:endParaRPr lang="en-US" dirty="0" smtClean="0"/>
          </a:p>
          <a:p>
            <a:r>
              <a:rPr lang="en-US" dirty="0" smtClean="0"/>
              <a:t>The skincare advertise is advancing quickly. Buyers, particularly Millennials and Gen Z, progressively request common, cruelty-free, and naturally dependable items. </a:t>
            </a:r>
            <a:r>
              <a:rPr lang="en-US" dirty="0" err="1" smtClean="0"/>
              <a:t>PureLeaf</a:t>
            </a:r>
            <a:r>
              <a:rPr lang="en-US" dirty="0" smtClean="0"/>
              <a:t> </a:t>
            </a:r>
            <a:r>
              <a:rPr lang="en-US" dirty="0" err="1" smtClean="0"/>
              <a:t>Essenceâ</a:t>
            </a:r>
            <a:r>
              <a:rPr lang="en-US" dirty="0" smtClean="0"/>
              <a:t>¢ meets these needs with a full extend of skincare items, counting </a:t>
            </a:r>
            <a:r>
              <a:rPr lang="en-US" dirty="0" err="1" smtClean="0"/>
              <a:t>moisturisers</a:t>
            </a:r>
            <a:r>
              <a:rPr lang="en-US" dirty="0" smtClean="0"/>
              <a:t>, serums, cleansers, and veils, all dermatologically tried and made for touchy skin.</a:t>
            </a:r>
          </a:p>
          <a:p>
            <a:endParaRPr lang="en-US" dirty="0" smtClean="0"/>
          </a:p>
          <a:p>
            <a:r>
              <a:rPr lang="en-US" dirty="0" smtClean="0"/>
              <a:t>Our target gathering of people incorporates youthful experts and health-conscious grown-ups who esteem wellness and maintainability. To reach them, we are embracing a premium however available estimating procedure and dispersing through e-commerce stages, strength stores, and specific premium retailers, guaranteeing comfort and brand glory.</a:t>
            </a:r>
          </a:p>
          <a:p>
            <a:endParaRPr lang="en-US" dirty="0" smtClean="0"/>
          </a:p>
          <a:p>
            <a:r>
              <a:rPr lang="en-US" dirty="0" smtClean="0"/>
              <a:t>Advancement </a:t>
            </a:r>
            <a:r>
              <a:rPr lang="en-US" dirty="0" err="1" smtClean="0"/>
              <a:t>centres</a:t>
            </a:r>
            <a:r>
              <a:rPr lang="en-US" dirty="0" smtClean="0"/>
              <a:t> on </a:t>
            </a:r>
            <a:r>
              <a:rPr lang="en-US" dirty="0" err="1" smtClean="0"/>
              <a:t>computerised</a:t>
            </a:r>
            <a:r>
              <a:rPr lang="en-US" dirty="0" smtClean="0"/>
              <a:t> campaigns, influencer collaborations, and experiential occasions, teaching buyers almost the benefits of natural skincare whereas building engagement and dependability.</a:t>
            </a:r>
          </a:p>
          <a:p>
            <a:endParaRPr lang="en-US" dirty="0" smtClean="0"/>
          </a:p>
          <a:p>
            <a:r>
              <a:rPr lang="en-US" dirty="0" smtClean="0"/>
              <a:t>What sets </a:t>
            </a:r>
            <a:r>
              <a:rPr lang="en-US" dirty="0" err="1" smtClean="0"/>
              <a:t>PureLeaf</a:t>
            </a:r>
            <a:r>
              <a:rPr lang="en-US" dirty="0" smtClean="0"/>
              <a:t> </a:t>
            </a:r>
            <a:r>
              <a:rPr lang="en-US" dirty="0" err="1" smtClean="0"/>
              <a:t>Essenceâ</a:t>
            </a:r>
            <a:r>
              <a:rPr lang="en-US" dirty="0" smtClean="0"/>
              <a:t>¢ separated is its genuineness, moral commitment, and </a:t>
            </a:r>
            <a:r>
              <a:rPr lang="en-US" dirty="0" err="1" smtClean="0"/>
              <a:t>centre</a:t>
            </a:r>
            <a:r>
              <a:rPr lang="en-US" dirty="0" smtClean="0"/>
              <a:t> on skin wellbeing, advertising both utilitarian and passionate esteem. By investing in this brand, you're joining a development toward more beneficial skin and a more advantageous planet. We are confident this brand will reinforce </a:t>
            </a:r>
            <a:r>
              <a:rPr lang="en-US" dirty="0" err="1" smtClean="0"/>
              <a:t>Unileverâ</a:t>
            </a:r>
            <a:r>
              <a:rPr lang="en-US" dirty="0" smtClean="0"/>
              <a:t>s position within the developing natural skincare showcase.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5C11F1-4588-41A3-AC71-56F6F4FBFD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5760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7.png"/><Relationship Id="rId10" Type="http://schemas.openxmlformats.org/officeDocument/2006/relationships/image" Target="../media/image6.png"/><Relationship Id="rId4" Type="http://schemas.openxmlformats.org/officeDocument/2006/relationships/image" Target="../media/image4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1014619" y="9877292"/>
            <a:ext cx="91098" cy="2329587"/>
            <a:chOff x="0" y="0"/>
            <a:chExt cx="26312" cy="6728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312" cy="672855"/>
            </a:xfrm>
            <a:custGeom>
              <a:avLst/>
              <a:gdLst/>
              <a:ahLst/>
              <a:cxnLst/>
              <a:rect l="l" t="t" r="r" b="b"/>
              <a:pathLst>
                <a:path w="26312" h="672855">
                  <a:moveTo>
                    <a:pt x="0" y="0"/>
                  </a:moveTo>
                  <a:lnTo>
                    <a:pt x="26312" y="0"/>
                  </a:lnTo>
                  <a:lnTo>
                    <a:pt x="26312" y="672855"/>
                  </a:lnTo>
                  <a:lnTo>
                    <a:pt x="0" y="6728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31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26312" cy="691905"/>
            </a:xfrm>
            <a:prstGeom prst="rect">
              <a:avLst/>
            </a:prstGeom>
          </p:spPr>
          <p:txBody>
            <a:bodyPr lIns="41981" tIns="41981" rIns="41981" bIns="41981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36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4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6" name="Freeform 16"/>
          <p:cNvSpPr/>
          <p:nvPr/>
        </p:nvSpPr>
        <p:spPr>
          <a:xfrm>
            <a:off x="-1572854" y="857250"/>
            <a:ext cx="3145708" cy="1721559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1" y="0"/>
                </a:lnTo>
                <a:lnTo>
                  <a:pt x="3806571" y="2083233"/>
                </a:lnTo>
                <a:lnTo>
                  <a:pt x="0" y="20832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31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CB430F15-383B-0C6C-CB4A-295ECD1FA3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00174" y="2814590"/>
            <a:ext cx="4989742" cy="165737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005097FB-3170-1244-F5A2-EE09D7CB152D}"/>
              </a:ext>
            </a:extLst>
          </p:cNvPr>
          <p:cNvSpPr txBox="1"/>
          <p:nvPr/>
        </p:nvSpPr>
        <p:spPr>
          <a:xfrm>
            <a:off x="6032500" y="7486650"/>
            <a:ext cx="44835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56673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Code: LCMB7024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2238B09F-FDE3-CD2D-9EE8-DAF778C3AE24}"/>
              </a:ext>
            </a:extLst>
          </p:cNvPr>
          <p:cNvSpPr txBox="1"/>
          <p:nvPr/>
        </p:nvSpPr>
        <p:spPr>
          <a:xfrm>
            <a:off x="4660900" y="8248650"/>
            <a:ext cx="7079096" cy="473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56673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Lecturer: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 Laila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Maazouz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9A43E14-19BA-9D62-B664-9A52C90D9D56}"/>
              </a:ext>
            </a:extLst>
          </p:cNvPr>
          <p:cNvSpPr txBox="1"/>
          <p:nvPr/>
        </p:nvSpPr>
        <p:spPr>
          <a:xfrm>
            <a:off x="4889500" y="9315450"/>
            <a:ext cx="60061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56673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Poster : </a:t>
            </a: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Marketing Strategy Pitch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2A4738C-7A90-BEFC-9245-DB9A534D235D}"/>
              </a:ext>
            </a:extLst>
          </p:cNvPr>
          <p:cNvSpPr txBox="1"/>
          <p:nvPr/>
        </p:nvSpPr>
        <p:spPr>
          <a:xfrm>
            <a:off x="3136900" y="6953250"/>
            <a:ext cx="986384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Module: Marketing Management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2238B09F-FDE3-CD2D-9EE8-DAF778C3AE24}"/>
              </a:ext>
            </a:extLst>
          </p:cNvPr>
          <p:cNvSpPr txBox="1"/>
          <p:nvPr/>
        </p:nvSpPr>
        <p:spPr>
          <a:xfrm>
            <a:off x="4508500" y="5657850"/>
            <a:ext cx="74676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defTabSz="566737"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Name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: </a:t>
            </a:r>
            <a:r>
              <a:rPr lang="en-US" sz="24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Fakrul</a:t>
            </a: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Islam</a:t>
            </a:r>
          </a:p>
          <a:p>
            <a:pPr lvl="0" algn="ctr" defTabSz="566737">
              <a:defRPr/>
            </a:pPr>
            <a:r>
              <a:rPr lang="en-US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 : </a:t>
            </a: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2510584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92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66546" y="1010657"/>
            <a:ext cx="13291708" cy="3926150"/>
            <a:chOff x="0" y="0"/>
            <a:chExt cx="2381724" cy="7035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81724" cy="703522"/>
            </a:xfrm>
            <a:custGeom>
              <a:avLst/>
              <a:gdLst/>
              <a:ahLst/>
              <a:cxnLst/>
              <a:rect l="l" t="t" r="r" b="b"/>
              <a:pathLst>
                <a:path w="2381724" h="703522">
                  <a:moveTo>
                    <a:pt x="16309" y="0"/>
                  </a:moveTo>
                  <a:lnTo>
                    <a:pt x="2365415" y="0"/>
                  </a:lnTo>
                  <a:cubicBezTo>
                    <a:pt x="2374422" y="0"/>
                    <a:pt x="2381724" y="7302"/>
                    <a:pt x="2381724" y="16309"/>
                  </a:cubicBezTo>
                  <a:lnTo>
                    <a:pt x="2381724" y="687213"/>
                  </a:lnTo>
                  <a:cubicBezTo>
                    <a:pt x="2381724" y="696220"/>
                    <a:pt x="2374422" y="703522"/>
                    <a:pt x="2365415" y="703522"/>
                  </a:cubicBezTo>
                  <a:lnTo>
                    <a:pt x="16309" y="703522"/>
                  </a:lnTo>
                  <a:cubicBezTo>
                    <a:pt x="7302" y="703522"/>
                    <a:pt x="0" y="696220"/>
                    <a:pt x="0" y="687213"/>
                  </a:cubicBezTo>
                  <a:lnTo>
                    <a:pt x="0" y="16309"/>
                  </a:lnTo>
                  <a:cubicBezTo>
                    <a:pt x="0" y="7302"/>
                    <a:pt x="7302" y="0"/>
                    <a:pt x="16309" y="0"/>
                  </a:cubicBezTo>
                  <a:close/>
                </a:path>
              </a:pathLst>
            </a:custGeom>
            <a:solidFill>
              <a:srgbClr val="F2DA95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81724" cy="7606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146" y="858257"/>
            <a:ext cx="13291708" cy="3926150"/>
            <a:chOff x="0" y="0"/>
            <a:chExt cx="2381724" cy="7035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81724" cy="703522"/>
            </a:xfrm>
            <a:custGeom>
              <a:avLst/>
              <a:gdLst/>
              <a:ahLst/>
              <a:cxnLst/>
              <a:rect l="l" t="t" r="r" b="b"/>
              <a:pathLst>
                <a:path w="2381724" h="703522">
                  <a:moveTo>
                    <a:pt x="16309" y="0"/>
                  </a:moveTo>
                  <a:lnTo>
                    <a:pt x="2365415" y="0"/>
                  </a:lnTo>
                  <a:cubicBezTo>
                    <a:pt x="2374422" y="0"/>
                    <a:pt x="2381724" y="7302"/>
                    <a:pt x="2381724" y="16309"/>
                  </a:cubicBezTo>
                  <a:lnTo>
                    <a:pt x="2381724" y="687213"/>
                  </a:lnTo>
                  <a:cubicBezTo>
                    <a:pt x="2381724" y="696220"/>
                    <a:pt x="2374422" y="703522"/>
                    <a:pt x="2365415" y="703522"/>
                  </a:cubicBezTo>
                  <a:lnTo>
                    <a:pt x="16309" y="703522"/>
                  </a:lnTo>
                  <a:cubicBezTo>
                    <a:pt x="7302" y="703522"/>
                    <a:pt x="0" y="696220"/>
                    <a:pt x="0" y="687213"/>
                  </a:cubicBezTo>
                  <a:lnTo>
                    <a:pt x="0" y="16309"/>
                  </a:lnTo>
                  <a:cubicBezTo>
                    <a:pt x="0" y="7302"/>
                    <a:pt x="7302" y="0"/>
                    <a:pt x="16309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381724" cy="7606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8891417" y="2704879"/>
            <a:ext cx="384127" cy="378178"/>
          </a:xfrm>
          <a:custGeom>
            <a:avLst/>
            <a:gdLst/>
            <a:ahLst/>
            <a:cxnLst/>
            <a:rect l="l" t="t" r="r" b="b"/>
            <a:pathLst>
              <a:path w="384127" h="378178">
                <a:moveTo>
                  <a:pt x="0" y="0"/>
                </a:moveTo>
                <a:lnTo>
                  <a:pt x="384127" y="0"/>
                </a:lnTo>
                <a:lnTo>
                  <a:pt x="384127" y="378177"/>
                </a:lnTo>
                <a:lnTo>
                  <a:pt x="0" y="3781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l="-27866" r="-389505" b="-159471"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1197334" y="5370410"/>
            <a:ext cx="6010241" cy="4856229"/>
            <a:chOff x="0" y="0"/>
            <a:chExt cx="1254928" cy="101397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54928" cy="1013972"/>
            </a:xfrm>
            <a:custGeom>
              <a:avLst/>
              <a:gdLst/>
              <a:ahLst/>
              <a:cxnLst/>
              <a:rect l="l" t="t" r="r" b="b"/>
              <a:pathLst>
                <a:path w="1254928" h="1013972">
                  <a:moveTo>
                    <a:pt x="36067" y="0"/>
                  </a:moveTo>
                  <a:lnTo>
                    <a:pt x="1218860" y="0"/>
                  </a:lnTo>
                  <a:cubicBezTo>
                    <a:pt x="1238780" y="0"/>
                    <a:pt x="1254928" y="16148"/>
                    <a:pt x="1254928" y="36067"/>
                  </a:cubicBezTo>
                  <a:lnTo>
                    <a:pt x="1254928" y="977905"/>
                  </a:lnTo>
                  <a:cubicBezTo>
                    <a:pt x="1254928" y="987470"/>
                    <a:pt x="1251128" y="996644"/>
                    <a:pt x="1244364" y="1003408"/>
                  </a:cubicBezTo>
                  <a:cubicBezTo>
                    <a:pt x="1237600" y="1010172"/>
                    <a:pt x="1228426" y="1013972"/>
                    <a:pt x="1218860" y="1013972"/>
                  </a:cubicBezTo>
                  <a:lnTo>
                    <a:pt x="36067" y="1013972"/>
                  </a:lnTo>
                  <a:cubicBezTo>
                    <a:pt x="26502" y="1013972"/>
                    <a:pt x="17328" y="1010172"/>
                    <a:pt x="10564" y="1003408"/>
                  </a:cubicBezTo>
                  <a:cubicBezTo>
                    <a:pt x="3800" y="996644"/>
                    <a:pt x="0" y="987470"/>
                    <a:pt x="0" y="977905"/>
                  </a:cubicBezTo>
                  <a:lnTo>
                    <a:pt x="0" y="36067"/>
                  </a:lnTo>
                  <a:cubicBezTo>
                    <a:pt x="0" y="16148"/>
                    <a:pt x="16148" y="0"/>
                    <a:pt x="36067" y="0"/>
                  </a:cubicBezTo>
                  <a:close/>
                </a:path>
              </a:pathLst>
            </a:custGeom>
            <a:solidFill>
              <a:srgbClr val="9BE1A2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254928" cy="10711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66546" y="5249294"/>
            <a:ext cx="6105082" cy="4872570"/>
            <a:chOff x="0" y="0"/>
            <a:chExt cx="1274730" cy="101738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74731" cy="1017384"/>
            </a:xfrm>
            <a:custGeom>
              <a:avLst/>
              <a:gdLst/>
              <a:ahLst/>
              <a:cxnLst/>
              <a:rect l="l" t="t" r="r" b="b"/>
              <a:pathLst>
                <a:path w="1274731" h="1017384">
                  <a:moveTo>
                    <a:pt x="35507" y="0"/>
                  </a:moveTo>
                  <a:lnTo>
                    <a:pt x="1239223" y="0"/>
                  </a:lnTo>
                  <a:cubicBezTo>
                    <a:pt x="1258833" y="0"/>
                    <a:pt x="1274731" y="15897"/>
                    <a:pt x="1274731" y="35507"/>
                  </a:cubicBezTo>
                  <a:lnTo>
                    <a:pt x="1274731" y="981877"/>
                  </a:lnTo>
                  <a:cubicBezTo>
                    <a:pt x="1274731" y="1001487"/>
                    <a:pt x="1258833" y="1017384"/>
                    <a:pt x="1239223" y="1017384"/>
                  </a:cubicBezTo>
                  <a:lnTo>
                    <a:pt x="35507" y="1017384"/>
                  </a:lnTo>
                  <a:cubicBezTo>
                    <a:pt x="26090" y="1017384"/>
                    <a:pt x="17059" y="1013643"/>
                    <a:pt x="10400" y="1006984"/>
                  </a:cubicBezTo>
                  <a:cubicBezTo>
                    <a:pt x="3741" y="1000325"/>
                    <a:pt x="0" y="991294"/>
                    <a:pt x="0" y="981877"/>
                  </a:cubicBezTo>
                  <a:lnTo>
                    <a:pt x="0" y="35507"/>
                  </a:lnTo>
                  <a:cubicBezTo>
                    <a:pt x="0" y="15897"/>
                    <a:pt x="15897" y="0"/>
                    <a:pt x="35507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97B2">
                    <a:alpha val="100000"/>
                  </a:srgbClr>
                </a:gs>
                <a:gs pos="100000">
                  <a:srgbClr val="7ED957">
                    <a:alpha val="100000"/>
                  </a:srgbClr>
                </a:gs>
              </a:gsLst>
              <a:lin ang="0"/>
            </a:gra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274730" cy="10745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428781" y="5278914"/>
            <a:ext cx="717519" cy="717519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A4A6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994741" y="5370410"/>
            <a:ext cx="6211113" cy="4838183"/>
            <a:chOff x="0" y="0"/>
            <a:chExt cx="1296869" cy="101020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96869" cy="1010204"/>
            </a:xfrm>
            <a:custGeom>
              <a:avLst/>
              <a:gdLst/>
              <a:ahLst/>
              <a:cxnLst/>
              <a:rect l="l" t="t" r="r" b="b"/>
              <a:pathLst>
                <a:path w="1296869" h="1010204">
                  <a:moveTo>
                    <a:pt x="34901" y="0"/>
                  </a:moveTo>
                  <a:lnTo>
                    <a:pt x="1261969" y="0"/>
                  </a:lnTo>
                  <a:cubicBezTo>
                    <a:pt x="1271225" y="0"/>
                    <a:pt x="1280102" y="3677"/>
                    <a:pt x="1286647" y="10222"/>
                  </a:cubicBezTo>
                  <a:cubicBezTo>
                    <a:pt x="1293192" y="16767"/>
                    <a:pt x="1296869" y="25645"/>
                    <a:pt x="1296869" y="34901"/>
                  </a:cubicBezTo>
                  <a:lnTo>
                    <a:pt x="1296869" y="975303"/>
                  </a:lnTo>
                  <a:cubicBezTo>
                    <a:pt x="1296869" y="984560"/>
                    <a:pt x="1293192" y="993437"/>
                    <a:pt x="1286647" y="999982"/>
                  </a:cubicBezTo>
                  <a:cubicBezTo>
                    <a:pt x="1280102" y="1006527"/>
                    <a:pt x="1271225" y="1010204"/>
                    <a:pt x="1261969" y="1010204"/>
                  </a:cubicBezTo>
                  <a:lnTo>
                    <a:pt x="34901" y="1010204"/>
                  </a:lnTo>
                  <a:cubicBezTo>
                    <a:pt x="25645" y="1010204"/>
                    <a:pt x="16767" y="1006527"/>
                    <a:pt x="10222" y="999982"/>
                  </a:cubicBezTo>
                  <a:cubicBezTo>
                    <a:pt x="3677" y="993437"/>
                    <a:pt x="0" y="984560"/>
                    <a:pt x="0" y="975303"/>
                  </a:cubicBezTo>
                  <a:lnTo>
                    <a:pt x="0" y="34901"/>
                  </a:lnTo>
                  <a:cubicBezTo>
                    <a:pt x="0" y="25645"/>
                    <a:pt x="3677" y="16767"/>
                    <a:pt x="10222" y="10222"/>
                  </a:cubicBezTo>
                  <a:cubicBezTo>
                    <a:pt x="16767" y="3677"/>
                    <a:pt x="25645" y="0"/>
                    <a:pt x="34901" y="0"/>
                  </a:cubicBezTo>
                  <a:close/>
                </a:path>
              </a:pathLst>
            </a:custGeom>
            <a:solidFill>
              <a:srgbClr val="9CE1EA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1296869" cy="1067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7866713" y="5249294"/>
            <a:ext cx="6194622" cy="4959299"/>
            <a:chOff x="0" y="0"/>
            <a:chExt cx="1293426" cy="1035493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293426" cy="1035493"/>
            </a:xfrm>
            <a:custGeom>
              <a:avLst/>
              <a:gdLst/>
              <a:ahLst/>
              <a:cxnLst/>
              <a:rect l="l" t="t" r="r" b="b"/>
              <a:pathLst>
                <a:path w="1293426" h="1035493">
                  <a:moveTo>
                    <a:pt x="34994" y="0"/>
                  </a:moveTo>
                  <a:lnTo>
                    <a:pt x="1258432" y="0"/>
                  </a:lnTo>
                  <a:cubicBezTo>
                    <a:pt x="1277759" y="0"/>
                    <a:pt x="1293426" y="15667"/>
                    <a:pt x="1293426" y="34994"/>
                  </a:cubicBezTo>
                  <a:lnTo>
                    <a:pt x="1293426" y="1000499"/>
                  </a:lnTo>
                  <a:cubicBezTo>
                    <a:pt x="1293426" y="1009780"/>
                    <a:pt x="1289739" y="1018681"/>
                    <a:pt x="1283177" y="1025244"/>
                  </a:cubicBezTo>
                  <a:cubicBezTo>
                    <a:pt x="1276614" y="1031806"/>
                    <a:pt x="1267713" y="1035493"/>
                    <a:pt x="1258432" y="1035493"/>
                  </a:cubicBezTo>
                  <a:lnTo>
                    <a:pt x="34994" y="1035493"/>
                  </a:lnTo>
                  <a:cubicBezTo>
                    <a:pt x="25713" y="1035493"/>
                    <a:pt x="16812" y="1031806"/>
                    <a:pt x="10249" y="1025244"/>
                  </a:cubicBezTo>
                  <a:cubicBezTo>
                    <a:pt x="3687" y="1018681"/>
                    <a:pt x="0" y="1009780"/>
                    <a:pt x="0" y="1000499"/>
                  </a:cubicBezTo>
                  <a:lnTo>
                    <a:pt x="0" y="34994"/>
                  </a:lnTo>
                  <a:cubicBezTo>
                    <a:pt x="0" y="25713"/>
                    <a:pt x="3687" y="16812"/>
                    <a:pt x="10249" y="10249"/>
                  </a:cubicBezTo>
                  <a:cubicBezTo>
                    <a:pt x="16812" y="3687"/>
                    <a:pt x="25713" y="0"/>
                    <a:pt x="3499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23" name="TextBox 23"/>
            <p:cNvSpPr txBox="1"/>
            <p:nvPr/>
          </p:nvSpPr>
          <p:spPr>
            <a:xfrm>
              <a:off x="0" y="-57150"/>
              <a:ext cx="1293426" cy="1092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7930728" y="5263081"/>
            <a:ext cx="717519" cy="717519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DA95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6" name="TextBox 2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200155" y="11165374"/>
            <a:ext cx="5900767" cy="4877854"/>
            <a:chOff x="0" y="0"/>
            <a:chExt cx="1232070" cy="1018487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232070" cy="1018487"/>
            </a:xfrm>
            <a:custGeom>
              <a:avLst/>
              <a:gdLst/>
              <a:ahLst/>
              <a:cxnLst/>
              <a:rect l="l" t="t" r="r" b="b"/>
              <a:pathLst>
                <a:path w="1232070" h="1018487">
                  <a:moveTo>
                    <a:pt x="36737" y="0"/>
                  </a:moveTo>
                  <a:lnTo>
                    <a:pt x="1195333" y="0"/>
                  </a:lnTo>
                  <a:cubicBezTo>
                    <a:pt x="1215622" y="0"/>
                    <a:pt x="1232070" y="16448"/>
                    <a:pt x="1232070" y="36737"/>
                  </a:cubicBezTo>
                  <a:lnTo>
                    <a:pt x="1232070" y="981751"/>
                  </a:lnTo>
                  <a:cubicBezTo>
                    <a:pt x="1232070" y="1002040"/>
                    <a:pt x="1215622" y="1018487"/>
                    <a:pt x="1195333" y="1018487"/>
                  </a:cubicBezTo>
                  <a:lnTo>
                    <a:pt x="36737" y="1018487"/>
                  </a:lnTo>
                  <a:cubicBezTo>
                    <a:pt x="16448" y="1018487"/>
                    <a:pt x="0" y="1002040"/>
                    <a:pt x="0" y="981751"/>
                  </a:cubicBezTo>
                  <a:lnTo>
                    <a:pt x="0" y="36737"/>
                  </a:lnTo>
                  <a:cubicBezTo>
                    <a:pt x="0" y="16448"/>
                    <a:pt x="16448" y="0"/>
                    <a:pt x="36737" y="0"/>
                  </a:cubicBezTo>
                  <a:close/>
                </a:path>
              </a:pathLst>
            </a:custGeom>
            <a:solidFill>
              <a:srgbClr val="F3A4A6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34" name="TextBox 34"/>
            <p:cNvSpPr txBox="1"/>
            <p:nvPr/>
          </p:nvSpPr>
          <p:spPr>
            <a:xfrm>
              <a:off x="0" y="-57150"/>
              <a:ext cx="1232070" cy="1075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159018" y="11155849"/>
            <a:ext cx="6012610" cy="4845023"/>
            <a:chOff x="0" y="0"/>
            <a:chExt cx="1255422" cy="1011632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255422" cy="1011632"/>
            </a:xfrm>
            <a:custGeom>
              <a:avLst/>
              <a:gdLst/>
              <a:ahLst/>
              <a:cxnLst/>
              <a:rect l="l" t="t" r="r" b="b"/>
              <a:pathLst>
                <a:path w="1255422" h="1011632">
                  <a:moveTo>
                    <a:pt x="36053" y="0"/>
                  </a:moveTo>
                  <a:lnTo>
                    <a:pt x="1219369" y="0"/>
                  </a:lnTo>
                  <a:cubicBezTo>
                    <a:pt x="1239281" y="0"/>
                    <a:pt x="1255422" y="16142"/>
                    <a:pt x="1255422" y="36053"/>
                  </a:cubicBezTo>
                  <a:lnTo>
                    <a:pt x="1255422" y="975579"/>
                  </a:lnTo>
                  <a:cubicBezTo>
                    <a:pt x="1255422" y="995491"/>
                    <a:pt x="1239281" y="1011632"/>
                    <a:pt x="1219369" y="1011632"/>
                  </a:cubicBezTo>
                  <a:lnTo>
                    <a:pt x="36053" y="1011632"/>
                  </a:lnTo>
                  <a:cubicBezTo>
                    <a:pt x="16142" y="1011632"/>
                    <a:pt x="0" y="995491"/>
                    <a:pt x="0" y="975579"/>
                  </a:cubicBezTo>
                  <a:lnTo>
                    <a:pt x="0" y="36053"/>
                  </a:lnTo>
                  <a:cubicBezTo>
                    <a:pt x="0" y="16142"/>
                    <a:pt x="16142" y="0"/>
                    <a:pt x="36053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37" name="TextBox 37"/>
            <p:cNvSpPr txBox="1"/>
            <p:nvPr/>
          </p:nvSpPr>
          <p:spPr>
            <a:xfrm>
              <a:off x="0" y="-57150"/>
              <a:ext cx="1255422" cy="10687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579619" y="10950539"/>
            <a:ext cx="717519" cy="717519"/>
            <a:chOff x="0" y="0"/>
            <a:chExt cx="812800" cy="81280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CE1EA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40" name="TextBox 4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902660" y="11114471"/>
            <a:ext cx="6039864" cy="4932636"/>
            <a:chOff x="0" y="0"/>
            <a:chExt cx="1261113" cy="1029926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261113" cy="1029926"/>
            </a:xfrm>
            <a:custGeom>
              <a:avLst/>
              <a:gdLst/>
              <a:ahLst/>
              <a:cxnLst/>
              <a:rect l="l" t="t" r="r" b="b"/>
              <a:pathLst>
                <a:path w="1261113" h="1029926">
                  <a:moveTo>
                    <a:pt x="35890" y="0"/>
                  </a:moveTo>
                  <a:lnTo>
                    <a:pt x="1225223" y="0"/>
                  </a:lnTo>
                  <a:cubicBezTo>
                    <a:pt x="1245044" y="0"/>
                    <a:pt x="1261113" y="16069"/>
                    <a:pt x="1261113" y="35890"/>
                  </a:cubicBezTo>
                  <a:lnTo>
                    <a:pt x="1261113" y="994035"/>
                  </a:lnTo>
                  <a:cubicBezTo>
                    <a:pt x="1261113" y="1013857"/>
                    <a:pt x="1245044" y="1029926"/>
                    <a:pt x="1225223" y="1029926"/>
                  </a:cubicBezTo>
                  <a:lnTo>
                    <a:pt x="35890" y="1029926"/>
                  </a:lnTo>
                  <a:cubicBezTo>
                    <a:pt x="16069" y="1029926"/>
                    <a:pt x="0" y="1013857"/>
                    <a:pt x="0" y="994035"/>
                  </a:cubicBezTo>
                  <a:lnTo>
                    <a:pt x="0" y="35890"/>
                  </a:lnTo>
                  <a:cubicBezTo>
                    <a:pt x="0" y="16069"/>
                    <a:pt x="16069" y="0"/>
                    <a:pt x="35890" y="0"/>
                  </a:cubicBezTo>
                  <a:close/>
                </a:path>
              </a:pathLst>
            </a:custGeom>
            <a:solidFill>
              <a:srgbClr val="F2DA95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43" name="TextBox 43"/>
            <p:cNvSpPr txBox="1"/>
            <p:nvPr/>
          </p:nvSpPr>
          <p:spPr>
            <a:xfrm>
              <a:off x="0" y="-57150"/>
              <a:ext cx="1261113" cy="10870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843188" y="11083969"/>
            <a:ext cx="6218147" cy="4786904"/>
            <a:chOff x="0" y="0"/>
            <a:chExt cx="1298338" cy="999497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298338" cy="999497"/>
            </a:xfrm>
            <a:custGeom>
              <a:avLst/>
              <a:gdLst/>
              <a:ahLst/>
              <a:cxnLst/>
              <a:rect l="l" t="t" r="r" b="b"/>
              <a:pathLst>
                <a:path w="1298338" h="999497">
                  <a:moveTo>
                    <a:pt x="34861" y="0"/>
                  </a:moveTo>
                  <a:lnTo>
                    <a:pt x="1263477" y="0"/>
                  </a:lnTo>
                  <a:cubicBezTo>
                    <a:pt x="1282730" y="0"/>
                    <a:pt x="1298338" y="15608"/>
                    <a:pt x="1298338" y="34861"/>
                  </a:cubicBezTo>
                  <a:lnTo>
                    <a:pt x="1298338" y="964636"/>
                  </a:lnTo>
                  <a:cubicBezTo>
                    <a:pt x="1298338" y="983889"/>
                    <a:pt x="1282730" y="999497"/>
                    <a:pt x="1263477" y="999497"/>
                  </a:cubicBezTo>
                  <a:lnTo>
                    <a:pt x="34861" y="999497"/>
                  </a:lnTo>
                  <a:cubicBezTo>
                    <a:pt x="15608" y="999497"/>
                    <a:pt x="0" y="983889"/>
                    <a:pt x="0" y="964636"/>
                  </a:cubicBezTo>
                  <a:lnTo>
                    <a:pt x="0" y="34861"/>
                  </a:lnTo>
                  <a:cubicBezTo>
                    <a:pt x="0" y="15608"/>
                    <a:pt x="15608" y="0"/>
                    <a:pt x="3486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3131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46" name="TextBox 46"/>
            <p:cNvSpPr txBox="1"/>
            <p:nvPr/>
          </p:nvSpPr>
          <p:spPr>
            <a:xfrm>
              <a:off x="0" y="-57150"/>
              <a:ext cx="1298338" cy="1056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8916784" y="10309381"/>
            <a:ext cx="717519" cy="717519"/>
            <a:chOff x="0" y="0"/>
            <a:chExt cx="812800" cy="812800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E1A2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49" name="TextBox 4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202976" y="16205153"/>
            <a:ext cx="13002879" cy="4058072"/>
            <a:chOff x="0" y="0"/>
            <a:chExt cx="2714978" cy="847318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2714978" cy="847318"/>
            </a:xfrm>
            <a:custGeom>
              <a:avLst/>
              <a:gdLst/>
              <a:ahLst/>
              <a:cxnLst/>
              <a:rect l="l" t="t" r="r" b="b"/>
              <a:pathLst>
                <a:path w="2714978" h="847318">
                  <a:moveTo>
                    <a:pt x="16671" y="0"/>
                  </a:moveTo>
                  <a:lnTo>
                    <a:pt x="2698307" y="0"/>
                  </a:lnTo>
                  <a:cubicBezTo>
                    <a:pt x="2707514" y="0"/>
                    <a:pt x="2714978" y="7464"/>
                    <a:pt x="2714978" y="16671"/>
                  </a:cubicBezTo>
                  <a:lnTo>
                    <a:pt x="2714978" y="830647"/>
                  </a:lnTo>
                  <a:cubicBezTo>
                    <a:pt x="2714978" y="839854"/>
                    <a:pt x="2707514" y="847318"/>
                    <a:pt x="2698307" y="847318"/>
                  </a:cubicBezTo>
                  <a:lnTo>
                    <a:pt x="16671" y="847318"/>
                  </a:lnTo>
                  <a:cubicBezTo>
                    <a:pt x="7464" y="847318"/>
                    <a:pt x="0" y="839854"/>
                    <a:pt x="0" y="830647"/>
                  </a:cubicBezTo>
                  <a:lnTo>
                    <a:pt x="0" y="16671"/>
                  </a:lnTo>
                  <a:cubicBezTo>
                    <a:pt x="0" y="7464"/>
                    <a:pt x="7464" y="0"/>
                    <a:pt x="16671" y="0"/>
                  </a:cubicBezTo>
                  <a:close/>
                </a:path>
              </a:pathLst>
            </a:custGeom>
            <a:solidFill>
              <a:srgbClr val="9BE1A2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52" name="TextBox 52"/>
            <p:cNvSpPr txBox="1"/>
            <p:nvPr/>
          </p:nvSpPr>
          <p:spPr>
            <a:xfrm>
              <a:off x="0" y="-57150"/>
              <a:ext cx="2714978" cy="904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8225473" y="16307219"/>
            <a:ext cx="5835862" cy="3941741"/>
            <a:chOff x="0" y="0"/>
            <a:chExt cx="1218518" cy="823029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1218518" cy="823029"/>
            </a:xfrm>
            <a:custGeom>
              <a:avLst/>
              <a:gdLst/>
              <a:ahLst/>
              <a:cxnLst/>
              <a:rect l="l" t="t" r="r" b="b"/>
              <a:pathLst>
                <a:path w="1218518" h="823029">
                  <a:moveTo>
                    <a:pt x="37145" y="0"/>
                  </a:moveTo>
                  <a:lnTo>
                    <a:pt x="1181373" y="0"/>
                  </a:lnTo>
                  <a:cubicBezTo>
                    <a:pt x="1201887" y="0"/>
                    <a:pt x="1218518" y="16630"/>
                    <a:pt x="1218518" y="37145"/>
                  </a:cubicBezTo>
                  <a:lnTo>
                    <a:pt x="1218518" y="785883"/>
                  </a:lnTo>
                  <a:cubicBezTo>
                    <a:pt x="1218518" y="795735"/>
                    <a:pt x="1214604" y="805183"/>
                    <a:pt x="1207638" y="812149"/>
                  </a:cubicBezTo>
                  <a:cubicBezTo>
                    <a:pt x="1200672" y="819115"/>
                    <a:pt x="1191224" y="823029"/>
                    <a:pt x="1181373" y="823029"/>
                  </a:cubicBezTo>
                  <a:lnTo>
                    <a:pt x="37145" y="823029"/>
                  </a:lnTo>
                  <a:cubicBezTo>
                    <a:pt x="27294" y="823029"/>
                    <a:pt x="17846" y="819115"/>
                    <a:pt x="10880" y="812149"/>
                  </a:cubicBezTo>
                  <a:cubicBezTo>
                    <a:pt x="3913" y="805183"/>
                    <a:pt x="0" y="795735"/>
                    <a:pt x="0" y="785883"/>
                  </a:cubicBezTo>
                  <a:lnTo>
                    <a:pt x="0" y="37145"/>
                  </a:lnTo>
                  <a:cubicBezTo>
                    <a:pt x="0" y="27294"/>
                    <a:pt x="3913" y="17846"/>
                    <a:pt x="10880" y="10880"/>
                  </a:cubicBezTo>
                  <a:cubicBezTo>
                    <a:pt x="17846" y="3913"/>
                    <a:pt x="27294" y="0"/>
                    <a:pt x="37145" y="0"/>
                  </a:cubicBezTo>
                  <a:close/>
                </a:path>
              </a:pathLst>
            </a:custGeom>
            <a:solidFill>
              <a:srgbClr val="FFFFFF"/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id="55" name="TextBox 55"/>
            <p:cNvSpPr txBox="1"/>
            <p:nvPr/>
          </p:nvSpPr>
          <p:spPr>
            <a:xfrm>
              <a:off x="0" y="-57150"/>
              <a:ext cx="1218518" cy="8801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357090" y="16243646"/>
            <a:ext cx="717519" cy="717519"/>
            <a:chOff x="0" y="0"/>
            <a:chExt cx="812800" cy="812800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A4A6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8" name="TextBox 5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59" name="Freeform 59"/>
          <p:cNvSpPr/>
          <p:nvPr/>
        </p:nvSpPr>
        <p:spPr>
          <a:xfrm>
            <a:off x="9374762" y="7825523"/>
            <a:ext cx="540327" cy="531959"/>
          </a:xfrm>
          <a:custGeom>
            <a:avLst/>
            <a:gdLst/>
            <a:ahLst/>
            <a:cxnLst/>
            <a:rect l="l" t="t" r="r" b="b"/>
            <a:pathLst>
              <a:path w="540327" h="531959">
                <a:moveTo>
                  <a:pt x="0" y="0"/>
                </a:moveTo>
                <a:lnTo>
                  <a:pt x="540327" y="0"/>
                </a:lnTo>
                <a:lnTo>
                  <a:pt x="540327" y="531959"/>
                </a:lnTo>
                <a:lnTo>
                  <a:pt x="0" y="5319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l="-27866" r="-389505" b="-159471"/>
            </a:stretch>
          </a:blipFill>
        </p:spPr>
      </p:sp>
      <p:sp>
        <p:nvSpPr>
          <p:cNvPr id="60" name="Freeform 60"/>
          <p:cNvSpPr/>
          <p:nvPr/>
        </p:nvSpPr>
        <p:spPr>
          <a:xfrm>
            <a:off x="11892068" y="6652382"/>
            <a:ext cx="579711" cy="570732"/>
          </a:xfrm>
          <a:custGeom>
            <a:avLst/>
            <a:gdLst/>
            <a:ahLst/>
            <a:cxnLst/>
            <a:rect l="l" t="t" r="r" b="b"/>
            <a:pathLst>
              <a:path w="579711" h="570732">
                <a:moveTo>
                  <a:pt x="0" y="0"/>
                </a:moveTo>
                <a:lnTo>
                  <a:pt x="579711" y="0"/>
                </a:lnTo>
                <a:lnTo>
                  <a:pt x="579711" y="570732"/>
                </a:lnTo>
                <a:lnTo>
                  <a:pt x="0" y="5707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 l="-27866" r="-389505" b="-159471"/>
            </a:stretch>
          </a:blipFill>
        </p:spPr>
      </p:sp>
      <p:sp>
        <p:nvSpPr>
          <p:cNvPr id="61" name="Freeform 61"/>
          <p:cNvSpPr/>
          <p:nvPr/>
        </p:nvSpPr>
        <p:spPr>
          <a:xfrm>
            <a:off x="12248180" y="7308733"/>
            <a:ext cx="223599" cy="220136"/>
          </a:xfrm>
          <a:custGeom>
            <a:avLst/>
            <a:gdLst/>
            <a:ahLst/>
            <a:cxnLst/>
            <a:rect l="l" t="t" r="r" b="b"/>
            <a:pathLst>
              <a:path w="223599" h="220136">
                <a:moveTo>
                  <a:pt x="0" y="0"/>
                </a:moveTo>
                <a:lnTo>
                  <a:pt x="223599" y="0"/>
                </a:lnTo>
                <a:lnTo>
                  <a:pt x="223599" y="220136"/>
                </a:lnTo>
                <a:lnTo>
                  <a:pt x="0" y="2201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l="-27866" r="-389505" b="-159471"/>
            </a:stretch>
          </a:blipFill>
        </p:spPr>
      </p:sp>
      <p:sp>
        <p:nvSpPr>
          <p:cNvPr id="62" name="Freeform 62"/>
          <p:cNvSpPr/>
          <p:nvPr/>
        </p:nvSpPr>
        <p:spPr>
          <a:xfrm>
            <a:off x="9316823" y="7528869"/>
            <a:ext cx="221030" cy="217606"/>
          </a:xfrm>
          <a:custGeom>
            <a:avLst/>
            <a:gdLst/>
            <a:ahLst/>
            <a:cxnLst/>
            <a:rect l="l" t="t" r="r" b="b"/>
            <a:pathLst>
              <a:path w="221030" h="217606">
                <a:moveTo>
                  <a:pt x="0" y="0"/>
                </a:moveTo>
                <a:lnTo>
                  <a:pt x="221030" y="0"/>
                </a:lnTo>
                <a:lnTo>
                  <a:pt x="221030" y="217606"/>
                </a:lnTo>
                <a:lnTo>
                  <a:pt x="0" y="21760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 l="-27866" r="-389505" b="-159471"/>
            </a:stretch>
          </a:blipFill>
        </p:spPr>
      </p:sp>
      <p:sp>
        <p:nvSpPr>
          <p:cNvPr id="63" name="Freeform 63"/>
          <p:cNvSpPr/>
          <p:nvPr/>
        </p:nvSpPr>
        <p:spPr>
          <a:xfrm>
            <a:off x="9335379" y="12250706"/>
            <a:ext cx="579711" cy="570732"/>
          </a:xfrm>
          <a:custGeom>
            <a:avLst/>
            <a:gdLst/>
            <a:ahLst/>
            <a:cxnLst/>
            <a:rect l="l" t="t" r="r" b="b"/>
            <a:pathLst>
              <a:path w="579711" h="570732">
                <a:moveTo>
                  <a:pt x="0" y="0"/>
                </a:moveTo>
                <a:lnTo>
                  <a:pt x="579710" y="0"/>
                </a:lnTo>
                <a:lnTo>
                  <a:pt x="579710" y="570732"/>
                </a:lnTo>
                <a:lnTo>
                  <a:pt x="0" y="57073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 l="-27866" r="-389505" b="-159471"/>
            </a:stretch>
          </a:blipFill>
        </p:spPr>
      </p:sp>
      <p:sp>
        <p:nvSpPr>
          <p:cNvPr id="64" name="Freeform 64"/>
          <p:cNvSpPr/>
          <p:nvPr/>
        </p:nvSpPr>
        <p:spPr>
          <a:xfrm>
            <a:off x="11858646" y="13154186"/>
            <a:ext cx="869457" cy="855991"/>
          </a:xfrm>
          <a:custGeom>
            <a:avLst/>
            <a:gdLst/>
            <a:ahLst/>
            <a:cxnLst/>
            <a:rect l="l" t="t" r="r" b="b"/>
            <a:pathLst>
              <a:path w="869457" h="855991">
                <a:moveTo>
                  <a:pt x="0" y="0"/>
                </a:moveTo>
                <a:lnTo>
                  <a:pt x="869457" y="0"/>
                </a:lnTo>
                <a:lnTo>
                  <a:pt x="869457" y="855991"/>
                </a:lnTo>
                <a:lnTo>
                  <a:pt x="0" y="8559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l="-27866" r="-389505" b="-159471"/>
            </a:stretch>
          </a:blipFill>
        </p:spPr>
      </p:sp>
      <p:sp>
        <p:nvSpPr>
          <p:cNvPr id="71" name="Freeform 71"/>
          <p:cNvSpPr/>
          <p:nvPr/>
        </p:nvSpPr>
        <p:spPr>
          <a:xfrm>
            <a:off x="8627651" y="2802389"/>
            <a:ext cx="3947304" cy="1481329"/>
          </a:xfrm>
          <a:custGeom>
            <a:avLst/>
            <a:gdLst/>
            <a:ahLst/>
            <a:cxnLst/>
            <a:rect l="l" t="t" r="r" b="b"/>
            <a:pathLst>
              <a:path w="5536860" h="2261588">
                <a:moveTo>
                  <a:pt x="0" y="0"/>
                </a:moveTo>
                <a:lnTo>
                  <a:pt x="5536860" y="0"/>
                </a:lnTo>
                <a:lnTo>
                  <a:pt x="5536860" y="2261588"/>
                </a:lnTo>
                <a:lnTo>
                  <a:pt x="0" y="226158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72" name="TextBox 72"/>
          <p:cNvSpPr txBox="1"/>
          <p:nvPr/>
        </p:nvSpPr>
        <p:spPr>
          <a:xfrm>
            <a:off x="3436949" y="16407275"/>
            <a:ext cx="5048262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Conclusion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2229870" y="16341805"/>
            <a:ext cx="717519" cy="47074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5</a:t>
            </a:r>
          </a:p>
        </p:txBody>
      </p:sp>
      <p:sp>
        <p:nvSpPr>
          <p:cNvPr id="77" name="Freeform 77"/>
          <p:cNvSpPr/>
          <p:nvPr/>
        </p:nvSpPr>
        <p:spPr>
          <a:xfrm>
            <a:off x="6098675" y="2626750"/>
            <a:ext cx="2362200" cy="2043780"/>
          </a:xfrm>
          <a:custGeom>
            <a:avLst/>
            <a:gdLst/>
            <a:ahLst/>
            <a:cxnLst/>
            <a:rect l="l" t="t" r="r" b="b"/>
            <a:pathLst>
              <a:path w="1262277" h="1262277">
                <a:moveTo>
                  <a:pt x="0" y="0"/>
                </a:moveTo>
                <a:lnTo>
                  <a:pt x="1262277" y="0"/>
                </a:lnTo>
                <a:lnTo>
                  <a:pt x="1262277" y="1262278"/>
                </a:lnTo>
                <a:lnTo>
                  <a:pt x="0" y="126227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78" name="TextBox 78"/>
          <p:cNvSpPr txBox="1"/>
          <p:nvPr/>
        </p:nvSpPr>
        <p:spPr>
          <a:xfrm>
            <a:off x="5891882" y="1353335"/>
            <a:ext cx="7571480" cy="141064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0" tIns="0" rIns="0" bIns="0" rtlCol="0" anchor="t">
            <a:spAutoFit/>
          </a:bodyPr>
          <a:lstStyle/>
          <a:p>
            <a:pPr algn="ctr">
              <a:lnSpc>
                <a:spcPts val="5549"/>
              </a:lnSpc>
            </a:pPr>
            <a:r>
              <a:rPr lang="en-US" sz="2800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AROMIVIA MARKETING STRATEGY PITCH OF PREMIER FOODS COMPANY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2234790" y="5513810"/>
            <a:ext cx="4803784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New Brand Development 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1395930" y="5486928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1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387202" y="6077687"/>
            <a:ext cx="5588922" cy="3946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01"/>
              </a:lnSpc>
            </a:pPr>
            <a:r>
              <a:rPr lang="en-US" sz="20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20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is Premier Foods’ new premium brand offering organic seasoning blends, natural </a:t>
            </a:r>
            <a:r>
              <a:rPr lang="en-US" sz="20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20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enhancers, and herb-infused cooking pastes. Developed to meet rising demand for clean-label, nutritious, and </a:t>
            </a:r>
            <a:r>
              <a:rPr lang="en-US" sz="20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20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-rich foods, </a:t>
            </a:r>
            <a:r>
              <a:rPr lang="en-US" sz="20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20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focuses on natural ingredients, sustainability, and culinary convenience. The brand introduces healthier, aromatic cooking solutions that elevate everyday meals while supporting Premier Foods’ strategy for modern, health-conscious consumers.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8584233" y="5424566"/>
            <a:ext cx="5298820" cy="586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9"/>
              </a:lnSpc>
            </a:pPr>
            <a:r>
              <a:rPr lang="en-US" sz="20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HOW IS THE NEW BRAND ALIGNING WITH CUSTOMER TRENDS?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7902660" y="5450248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2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2299959" y="11201851"/>
            <a:ext cx="4368891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 Segmentation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1582439" y="11057919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3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9207526" y="10521701"/>
            <a:ext cx="4085559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Marketing Mix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898294" y="10513648"/>
            <a:ext cx="717519" cy="384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4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365961" y="16427104"/>
            <a:ext cx="717519" cy="47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79"/>
              </a:lnSpc>
            </a:pPr>
            <a:r>
              <a:rPr lang="en-US" sz="2979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6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8536543" y="17094392"/>
            <a:ext cx="5394200" cy="3106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7"/>
              </a:lnSpc>
            </a:pP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Kotler, P., Keller, K.L. &amp; </a:t>
            </a: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Chernev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, A. (2022) Marketing Management. 16th </a:t>
            </a: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edn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. Pearson.</a:t>
            </a:r>
          </a:p>
          <a:p>
            <a:pPr algn="l">
              <a:lnSpc>
                <a:spcPts val="1927"/>
              </a:lnSpc>
            </a:pP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Aschemann-Witzel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, J. &amp; </a:t>
            </a: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Peschel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, A.O. (2019) ‘Consumer perception of plant-based and organic food products: A review’, Food Quality and Preference, 75, pp. 110–124.</a:t>
            </a:r>
          </a:p>
          <a:p>
            <a:pPr algn="l">
              <a:lnSpc>
                <a:spcPts val="1927"/>
              </a:lnSpc>
            </a:pP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Magnusson, M.K., </a:t>
            </a: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Crivits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, M. &amp; </a:t>
            </a: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Sijtsema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, S.J. (2022) ‘Health-conscious eating and clean-label food trends’, Appetite, 174, pp. 1–9.</a:t>
            </a:r>
          </a:p>
          <a:p>
            <a:pPr algn="l">
              <a:lnSpc>
                <a:spcPts val="1927"/>
              </a:lnSpc>
            </a:pP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Mintel (2023) UK Seasonings, Herbs &amp; Spices Market Report. Mintel Group Ltd.</a:t>
            </a:r>
          </a:p>
          <a:p>
            <a:pPr algn="l">
              <a:lnSpc>
                <a:spcPts val="1927"/>
              </a:lnSpc>
            </a:pP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NielsenIQ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(2021) ‘The rise of clean-label and natural ingredients in food products’. </a:t>
            </a:r>
            <a:r>
              <a:rPr lang="en-US" sz="1482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NielsenIQ</a:t>
            </a:r>
            <a:r>
              <a:rPr lang="en-US" sz="1482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Global Insights.</a:t>
            </a:r>
          </a:p>
          <a:p>
            <a:pPr algn="l">
              <a:lnSpc>
                <a:spcPts val="1667"/>
              </a:lnSpc>
            </a:pPr>
            <a:endParaRPr lang="en-US" sz="1482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90" name="TextBox 90"/>
          <p:cNvSpPr txBox="1"/>
          <p:nvPr/>
        </p:nvSpPr>
        <p:spPr>
          <a:xfrm>
            <a:off x="8130334" y="5997245"/>
            <a:ext cx="5613259" cy="40506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64"/>
              </a:lnSpc>
            </a:pPr>
            <a:r>
              <a:rPr lang="en-US" sz="2049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2049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aligns strongly with current consumer trends toward natural, clean-label, and health-focused food products. Modern shoppers prefer organic ingredients, reduced salt, and additive-free </a:t>
            </a:r>
            <a:r>
              <a:rPr lang="en-US" sz="2049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2049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options, which </a:t>
            </a:r>
            <a:r>
              <a:rPr lang="en-US" sz="2049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2049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delivers through its responsibly sourced blends. Growing interest in home cooking and wellness also supports demand for convenient yet nutritious </a:t>
            </a:r>
            <a:r>
              <a:rPr lang="en-US" sz="2049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2049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solutions. This makes </a:t>
            </a:r>
            <a:r>
              <a:rPr lang="en-US" sz="2049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2049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highly relevant to today’s health-conscious, sustainability-driven consumers.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1350393" y="11868307"/>
            <a:ext cx="5598555" cy="4177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41"/>
              </a:lnSpc>
            </a:pPr>
            <a:r>
              <a:rPr lang="en-US" sz="18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18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uses the following segmentation approaches:</a:t>
            </a:r>
          </a:p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18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Demographic: Adults aged 20–50, health-conscious families, and middle- to high-income households.</a:t>
            </a:r>
          </a:p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18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Psychographic: Consumers who prefer natural, organic, and clean-label food products.</a:t>
            </a:r>
          </a:p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18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Behavioural</a:t>
            </a:r>
            <a:r>
              <a:rPr lang="en-US" sz="18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: Frequent home cooks seeking convenience, </a:t>
            </a:r>
            <a:r>
              <a:rPr lang="en-US" sz="18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18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enhancement, and healthier meal options.</a:t>
            </a:r>
          </a:p>
          <a:p>
            <a:pPr marL="388934" lvl="1" indent="-194467" algn="just">
              <a:lnSpc>
                <a:spcPts val="2341"/>
              </a:lnSpc>
              <a:buFont typeface="Arial"/>
              <a:buChar char="•"/>
            </a:pPr>
            <a:r>
              <a:rPr lang="en-US" sz="18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Geographic: Urban and suburban regions with strong demand for premium, wellness-oriented food brands.</a:t>
            </a:r>
          </a:p>
          <a:p>
            <a:pPr algn="just">
              <a:lnSpc>
                <a:spcPts val="2341"/>
              </a:lnSpc>
            </a:pPr>
            <a:endParaRPr lang="en-US" sz="180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92" name="TextBox 92"/>
          <p:cNvSpPr txBox="1"/>
          <p:nvPr/>
        </p:nvSpPr>
        <p:spPr>
          <a:xfrm>
            <a:off x="8013700" y="11325732"/>
            <a:ext cx="5765419" cy="4605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471"/>
              </a:lnSpc>
            </a:pPr>
            <a:r>
              <a:rPr lang="en-US" sz="19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1. Product Strategy </a:t>
            </a:r>
          </a:p>
          <a:p>
            <a:pPr algn="just">
              <a:lnSpc>
                <a:spcPts val="2471"/>
              </a:lnSpc>
            </a:pPr>
            <a:r>
              <a:rPr lang="en-US" sz="19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</a:t>
            </a:r>
            <a:r>
              <a:rPr lang="en-US" sz="19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 offers organic seasoning blends and herb-infused pastes made from clean-label, responsibly sourced ingredients. The products focus on rich </a:t>
            </a:r>
            <a:r>
              <a:rPr lang="en-US" sz="19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19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, natural freshness, and health-conscious formulations that elevate everyday home cooking.</a:t>
            </a:r>
          </a:p>
          <a:p>
            <a:pPr algn="just">
              <a:lnSpc>
                <a:spcPts val="2471"/>
              </a:lnSpc>
            </a:pPr>
            <a:r>
              <a:rPr lang="en-US" sz="19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2. Promotion Strategy </a:t>
            </a:r>
          </a:p>
          <a:p>
            <a:pPr algn="just">
              <a:lnSpc>
                <a:spcPts val="2471"/>
              </a:lnSpc>
            </a:pPr>
            <a:r>
              <a:rPr lang="en-US" sz="19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Promotion focuses on digital marketing, influencer-led recipe content, and in-store tastings. This strategy builds awareness, educates consumers on healthy cooking, and strengthens engagement through visually appealing, </a:t>
            </a:r>
            <a:r>
              <a:rPr lang="en-US" sz="1901" dirty="0" err="1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flavour</a:t>
            </a:r>
            <a:r>
              <a:rPr lang="en-US" sz="190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-focused storytelling across online platforms.</a:t>
            </a:r>
          </a:p>
          <a:p>
            <a:pPr algn="ctr">
              <a:lnSpc>
                <a:spcPts val="2341"/>
              </a:lnSpc>
            </a:pPr>
            <a:endParaRPr lang="en-US" sz="190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93" name="TextBox 93"/>
          <p:cNvSpPr txBox="1"/>
          <p:nvPr/>
        </p:nvSpPr>
        <p:spPr>
          <a:xfrm>
            <a:off x="9354112" y="16466699"/>
            <a:ext cx="5048262" cy="466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9"/>
              </a:lnSpc>
            </a:pPr>
            <a:r>
              <a:rPr lang="en-US" sz="2979" b="1" dirty="0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References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1685127" y="16990227"/>
            <a:ext cx="5730354" cy="2974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00"/>
              </a:lnSpc>
            </a:pPr>
            <a:r>
              <a:rPr lang="en-US" sz="200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Aromivia positions Premier Foods strongly within the growing clean-label and organic food market. By offering natural, flavour-rich and health-conscious products, the brand responds to modern consumer expectations. Its focused product and promotional strategies help build trust, drive engagement, and create long-term competitive advantage for Premier Foods in an evolving food landscape.</a:t>
            </a:r>
          </a:p>
        </p:txBody>
      </p:sp>
      <p:pic>
        <p:nvPicPr>
          <p:cNvPr id="96" name="Picture 9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416" y="1343478"/>
            <a:ext cx="4605066" cy="307004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789</Words>
  <Application>Microsoft Office PowerPoint</Application>
  <PresentationFormat>Custom</PresentationFormat>
  <Paragraphs>48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Agrandir</vt:lpstr>
      <vt:lpstr>Arial</vt:lpstr>
      <vt:lpstr>Agrandir Bold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and Beige Pastel Modern Simple Retro Small Acts to Save Our Earth Infographic Poster</dc:title>
  <cp:lastModifiedBy>Khan Gadget</cp:lastModifiedBy>
  <cp:revision>4</cp:revision>
  <dcterms:created xsi:type="dcterms:W3CDTF">2006-08-16T00:00:00Z</dcterms:created>
  <dcterms:modified xsi:type="dcterms:W3CDTF">2025-11-29T08:25:20Z</dcterms:modified>
  <dc:identifier>DAG6ChB4umA</dc:identifier>
</cp:coreProperties>
</file>