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300" r:id="rId3"/>
    <p:sldId id="283" r:id="rId4"/>
    <p:sldId id="282" r:id="rId5"/>
    <p:sldId id="298" r:id="rId6"/>
    <p:sldId id="285" r:id="rId7"/>
    <p:sldId id="299" r:id="rId8"/>
    <p:sldId id="258" r:id="rId9"/>
    <p:sldId id="261" r:id="rId10"/>
    <p:sldId id="263" r:id="rId11"/>
    <p:sldId id="262" r:id="rId12"/>
    <p:sldId id="265" r:id="rId13"/>
    <p:sldId id="266" r:id="rId14"/>
    <p:sldId id="267" r:id="rId15"/>
    <p:sldId id="272" r:id="rId16"/>
    <p:sldId id="273" r:id="rId17"/>
    <p:sldId id="293" r:id="rId18"/>
    <p:sldId id="274" r:id="rId19"/>
    <p:sldId id="287" r:id="rId20"/>
    <p:sldId id="275" r:id="rId21"/>
    <p:sldId id="288" r:id="rId22"/>
    <p:sldId id="276" r:id="rId23"/>
    <p:sldId id="290" r:id="rId24"/>
    <p:sldId id="277" r:id="rId25"/>
    <p:sldId id="291" r:id="rId26"/>
    <p:sldId id="278" r:id="rId27"/>
    <p:sldId id="292" r:id="rId28"/>
    <p:sldId id="301" r:id="rId29"/>
    <p:sldId id="302"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6298" autoAdjust="0"/>
  </p:normalViewPr>
  <p:slideViewPr>
    <p:cSldViewPr snapToGrid="0">
      <p:cViewPr varScale="1">
        <p:scale>
          <a:sx n="75" d="100"/>
          <a:sy n="75" d="100"/>
        </p:scale>
        <p:origin x="18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37432-21C4-4467-A379-01CEE6C3ABAF}" type="datetimeFigureOut">
              <a:rPr lang="en-GB" smtClean="0"/>
              <a:t>09/01/2020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a:t>
            </a:fld>
            <a:endParaRPr lang="en-GB"/>
          </a:p>
        </p:txBody>
      </p:sp>
    </p:spTree>
    <p:extLst>
      <p:ext uri="{BB962C8B-B14F-4D97-AF65-F5344CB8AC3E}">
        <p14:creationId xmlns:p14="http://schemas.microsoft.com/office/powerpoint/2010/main" val="3424039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recognising the existence of culture, the context in which it operates and the impact it has on various aspects of the organisation and organisational efficiency. </a:t>
            </a:r>
          </a:p>
        </p:txBody>
      </p:sp>
      <p:sp>
        <p:nvSpPr>
          <p:cNvPr id="4" name="Slide Number Placeholder 3"/>
          <p:cNvSpPr>
            <a:spLocks noGrp="1"/>
          </p:cNvSpPr>
          <p:nvPr>
            <p:ph type="sldNum" sz="quarter" idx="10"/>
          </p:nvPr>
        </p:nvSpPr>
        <p:spPr/>
        <p:txBody>
          <a:bodyPr/>
          <a:lstStyle/>
          <a:p>
            <a:fld id="{ECD695DF-DD2C-4D2D-AF96-7590631D328A}" type="slidenum">
              <a:rPr lang="en-GB" smtClean="0"/>
              <a:t>3</a:t>
            </a:fld>
            <a:endParaRPr lang="en-GB"/>
          </a:p>
        </p:txBody>
      </p:sp>
    </p:spTree>
    <p:extLst>
      <p:ext uri="{BB962C8B-B14F-4D97-AF65-F5344CB8AC3E}">
        <p14:creationId xmlns:p14="http://schemas.microsoft.com/office/powerpoint/2010/main" val="429235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4</a:t>
            </a:fld>
            <a:endParaRPr lang="en-GB"/>
          </a:p>
        </p:txBody>
      </p:sp>
    </p:spTree>
    <p:extLst>
      <p:ext uri="{BB962C8B-B14F-4D97-AF65-F5344CB8AC3E}">
        <p14:creationId xmlns:p14="http://schemas.microsoft.com/office/powerpoint/2010/main" val="17021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 on independent learning, particularly at levels 5 and 6. </a:t>
            </a:r>
          </a:p>
        </p:txBody>
      </p:sp>
      <p:sp>
        <p:nvSpPr>
          <p:cNvPr id="4" name="Slide Number Placeholder 3"/>
          <p:cNvSpPr>
            <a:spLocks noGrp="1"/>
          </p:cNvSpPr>
          <p:nvPr>
            <p:ph type="sldNum" sz="quarter" idx="5"/>
          </p:nvPr>
        </p:nvSpPr>
        <p:spPr/>
        <p:txBody>
          <a:bodyPr/>
          <a:lstStyle/>
          <a:p>
            <a:fld id="{ECD695DF-DD2C-4D2D-AF96-7590631D328A}" type="slidenum">
              <a:rPr lang="en-GB" smtClean="0"/>
              <a:t>5</a:t>
            </a:fld>
            <a:endParaRPr lang="en-GB"/>
          </a:p>
        </p:txBody>
      </p:sp>
    </p:spTree>
    <p:extLst>
      <p:ext uri="{BB962C8B-B14F-4D97-AF65-F5344CB8AC3E}">
        <p14:creationId xmlns:p14="http://schemas.microsoft.com/office/powerpoint/2010/main" val="2991426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6</a:t>
            </a:fld>
            <a:endParaRPr lang="en-GB"/>
          </a:p>
        </p:txBody>
      </p:sp>
    </p:spTree>
    <p:extLst>
      <p:ext uri="{BB962C8B-B14F-4D97-AF65-F5344CB8AC3E}">
        <p14:creationId xmlns:p14="http://schemas.microsoft.com/office/powerpoint/2010/main" val="3750836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often referred to as corporate culture. It deals with how things are done in a company on a daily basis. It affects how employees perform their work; how they relate to each other, to customers, and to their managers. Organizational culture affects not only task issues - how well or badly an organization performs, but also emotional issues - how workers feel about their work and their companies. </a:t>
            </a:r>
          </a:p>
          <a:p>
            <a:endParaRPr lang="en-GB" dirty="0"/>
          </a:p>
          <a:p>
            <a:r>
              <a:rPr lang="en-GB" dirty="0"/>
              <a:t>First adopted by senior executives and management consultants as a quick-fix solution to virtually every organizational problem, it was later adopted by researchers as an explanatory framework with which to understand behaviour in organizations (Alvesson, 2001). So, it became an explanation, rather than prescription. </a:t>
            </a:r>
          </a:p>
          <a:p>
            <a:endParaRPr lang="en-GB" dirty="0"/>
          </a:p>
          <a:p>
            <a:r>
              <a:rPr lang="en-GB" dirty="0"/>
              <a:t>Cunliffe (2008) suggests four key reasons why we should care about culture:</a:t>
            </a:r>
          </a:p>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7</a:t>
            </a:fld>
            <a:endParaRPr lang="en-GB"/>
          </a:p>
        </p:txBody>
      </p:sp>
    </p:spTree>
    <p:extLst>
      <p:ext uri="{BB962C8B-B14F-4D97-AF65-F5344CB8AC3E}">
        <p14:creationId xmlns:p14="http://schemas.microsoft.com/office/powerpoint/2010/main" val="745381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In more static environments, cultural issues may be responsible for low morale, absenteeism or high staff turnover, with all of the adverse effects those can have on productivity.</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So, for all its elusiveness, corporate culture can have a huge impact on an organisation's work environment and output. This is why so much research has been done to pinpoint exactly what makes an effective corporate culture, and how to go about changing a culture that isn't working.</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Fortunately, while corporate culture can be elusive, approaches have been developed to help us look at it. Such approaches can play a key role in formulating strategy or planning change.</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The Cultural Web, developed by Gerry Johnson and </a:t>
            </a:r>
            <a:r>
              <a:rPr lang="en-GB" sz="1200" b="0" i="0" u="none" strike="noStrike" kern="1200" dirty="0" err="1">
                <a:solidFill>
                  <a:schemeClr val="tx1"/>
                </a:solidFill>
                <a:effectLst/>
                <a:latin typeface="+mn-lt"/>
                <a:ea typeface="+mn-ea"/>
                <a:cs typeface="+mn-cs"/>
              </a:rPr>
              <a:t>Kevan</a:t>
            </a:r>
            <a:r>
              <a:rPr lang="en-GB" sz="1200" b="0" i="0" u="none" strike="noStrike" kern="1200" dirty="0">
                <a:solidFill>
                  <a:schemeClr val="tx1"/>
                </a:solidFill>
                <a:effectLst/>
                <a:latin typeface="+mn-lt"/>
                <a:ea typeface="+mn-ea"/>
                <a:cs typeface="+mn-cs"/>
              </a:rPr>
              <a:t> Scholes in 1992, provides one such approach for looking at and changing your organisation's culture. Using it, you can expose cultural assumptions and practices, and set to work aligning organisational elements with one another, and with your strategy. </a:t>
            </a:r>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8</a:t>
            </a:fld>
            <a:endParaRPr lang="en-GB"/>
          </a:p>
        </p:txBody>
      </p:sp>
    </p:spTree>
    <p:extLst>
      <p:ext uri="{BB962C8B-B14F-4D97-AF65-F5344CB8AC3E}">
        <p14:creationId xmlns:p14="http://schemas.microsoft.com/office/powerpoint/2010/main" val="1656102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a:p>
            <a:endParaRPr lang="en-GB" dirty="0"/>
          </a:p>
          <a:p>
            <a:r>
              <a:rPr lang="en-GB" dirty="0"/>
              <a:t>Culture consists of both invisible and visible components:</a:t>
            </a:r>
          </a:p>
        </p:txBody>
      </p:sp>
      <p:sp>
        <p:nvSpPr>
          <p:cNvPr id="4" name="Slide Number Placeholder 3"/>
          <p:cNvSpPr>
            <a:spLocks noGrp="1"/>
          </p:cNvSpPr>
          <p:nvPr>
            <p:ph type="sldNum" sz="quarter" idx="10"/>
          </p:nvPr>
        </p:nvSpPr>
        <p:spPr/>
        <p:txBody>
          <a:bodyPr/>
          <a:lstStyle/>
          <a:p>
            <a:fld id="{B2A66423-77F2-4977-BBDF-C29087EED842}" type="slidenum">
              <a:rPr lang="en-GB" smtClean="0"/>
              <a:t>9</a:t>
            </a:fld>
            <a:endParaRPr lang="en-GB"/>
          </a:p>
        </p:txBody>
      </p:sp>
    </p:spTree>
    <p:extLst>
      <p:ext uri="{BB962C8B-B14F-4D97-AF65-F5344CB8AC3E}">
        <p14:creationId xmlns:p14="http://schemas.microsoft.com/office/powerpoint/2010/main" val="2917792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think of visible/invisible like an ice burg – may have seen this analogy before. </a:t>
            </a:r>
          </a:p>
        </p:txBody>
      </p:sp>
      <p:sp>
        <p:nvSpPr>
          <p:cNvPr id="4" name="Slide Number Placeholder 3"/>
          <p:cNvSpPr>
            <a:spLocks noGrp="1"/>
          </p:cNvSpPr>
          <p:nvPr>
            <p:ph type="sldNum" sz="quarter" idx="10"/>
          </p:nvPr>
        </p:nvSpPr>
        <p:spPr/>
        <p:txBody>
          <a:bodyPr/>
          <a:lstStyle/>
          <a:p>
            <a:fld id="{ECD695DF-DD2C-4D2D-AF96-7590631D328A}" type="slidenum">
              <a:rPr lang="en-GB" smtClean="0"/>
              <a:t>10</a:t>
            </a:fld>
            <a:endParaRPr lang="en-GB"/>
          </a:p>
        </p:txBody>
      </p:sp>
    </p:spTree>
    <p:extLst>
      <p:ext uri="{BB962C8B-B14F-4D97-AF65-F5344CB8AC3E}">
        <p14:creationId xmlns:p14="http://schemas.microsoft.com/office/powerpoint/2010/main" val="2842354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E0269E-BB40-45E1-9C4F-15DC85CD1B51}" type="slidenum">
              <a:rPr lang="en-GB" altLang="en-US">
                <a:solidFill>
                  <a:prstClr val="black"/>
                </a:solidFill>
              </a:rPr>
              <a:pPr/>
              <a:t>11</a:t>
            </a:fld>
            <a:endParaRPr lang="en-GB" altLang="en-US">
              <a:solidFill>
                <a:prstClr val="black"/>
              </a:solidFill>
            </a:endParaRPr>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altLang="en-US" dirty="0"/>
              <a:t>The concept of culture has developed from anthropology. Although people may not be consciously aware of culture, it still has a pervasive influence over their behaviour and actions.</a:t>
            </a:r>
          </a:p>
          <a:p>
            <a:endParaRPr lang="en-GB" altLang="en-US" dirty="0"/>
          </a:p>
          <a:p>
            <a:r>
              <a:rPr lang="en-GB" dirty="0"/>
              <a:t>To understand cultural differences in global markets, </a:t>
            </a:r>
            <a:r>
              <a:rPr lang="en-GB" dirty="0" err="1"/>
              <a:t>Sarathy</a:t>
            </a:r>
            <a:r>
              <a:rPr lang="en-GB" dirty="0"/>
              <a:t> et al. (2006) identify eight components of culture which form a convenient framework for examining culture: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Social Organisation </a:t>
            </a:r>
            <a:r>
              <a:rPr lang="en-GB" dirty="0"/>
              <a:t>The way in which a society organises itself. How the culture considers kinship, social institutions, interest and status groups, and status systems. The role of women and caste systems are easily identifiable examples. </a:t>
            </a:r>
          </a:p>
          <a:p>
            <a:endParaRPr lang="en-GB" dirty="0"/>
          </a:p>
          <a:p>
            <a:r>
              <a:rPr lang="en-GB" b="1" dirty="0"/>
              <a:t>Values and Attitudes </a:t>
            </a:r>
            <a:r>
              <a:rPr lang="en-GB" dirty="0"/>
              <a:t>The values those from different countries place on things such as time, achievement, work, wealth and risk-taking will seriously affect culture and communication activities. The methods used by a firm to motivate its personnel are also strongly influenced by the local culture and practices. </a:t>
            </a:r>
          </a:p>
          <a:p>
            <a:endParaRPr lang="en-GB" dirty="0"/>
          </a:p>
          <a:p>
            <a:r>
              <a:rPr lang="en-GB" b="1" dirty="0"/>
              <a:t>Education</a:t>
            </a:r>
            <a:r>
              <a:rPr lang="en-GB" dirty="0"/>
              <a:t> Educational levels will have an impact on various business functions. Education can be both formal and informal. International firms also need to know about the qualitative aspect of education, namely, varying emphases on particular skill and overall level of education provide. Japan and Korea, for example, emphasize the sciences, especially engineering, to a greater degree than do ‘Western’ countries. Education affects all aspects of culture, from economic development to consumer behaviour. It can be used for cultural change.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Religion</a:t>
            </a:r>
            <a:r>
              <a:rPr lang="en-GB" dirty="0"/>
              <a:t> </a:t>
            </a:r>
            <a:r>
              <a:rPr lang="en-GB" dirty="0" err="1"/>
              <a:t>Religion</a:t>
            </a:r>
            <a:r>
              <a:rPr lang="en-GB" dirty="0"/>
              <a:t> is a major cultural variable and has significant, if not always apparent, effects on culture. For example, the identification of scared objects and philosophical systems, beliefs and norms as well as taboos, holidays and rituals (</a:t>
            </a:r>
            <a:r>
              <a:rPr lang="en-GB" dirty="0" err="1"/>
              <a:t>Doole</a:t>
            </a:r>
            <a:r>
              <a:rPr lang="en-GB" dirty="0"/>
              <a:t> &amp; Lowe, 2008). Religion affects people’s behaviour and their attitude to life and work. The impact of religion may vary from one country to another. For instance, Islam requires extensive fasting during the holy month of Ramadan, the start and duration of which varies because the lunar year is 11 to 12 days shorter than that based on the Gregorian calendar. Thus, as consistent with Pervez et al. (2003), being culturally sensitive will reduce conflict and improve communications, thereby increase success in collaborative marketing relationships.</a:t>
            </a:r>
          </a:p>
          <a:p>
            <a:endParaRPr lang="en-GB" dirty="0"/>
          </a:p>
          <a:p>
            <a:r>
              <a:rPr lang="en-GB" b="1" dirty="0"/>
              <a:t>Technology and Material Culture </a:t>
            </a:r>
            <a:r>
              <a:rPr lang="en-GB" dirty="0"/>
              <a:t>Technological advances have probably been the major cause of cultural change in many countries. For example, the increase of leisure time as characteristic in ‘Western’ culture has been a direct result of technological developments. Technology includes the techniques used in the creation of material goods, it is the educational and technical know-how possessed by the people of a society (</a:t>
            </a:r>
            <a:r>
              <a:rPr lang="en-GB" dirty="0" err="1"/>
              <a:t>Cateora</a:t>
            </a:r>
            <a:r>
              <a:rPr lang="en-GB" dirty="0"/>
              <a:t> &amp; Graham, 2002). Material culture affects the level of demand, the quality and types of products demanded and their functional features, as well as the means of production of these goods and their distribution. This aspect relates not to materialism but to the local markets ability to handle and deal with modern technology.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Aesthetics</a:t>
            </a:r>
            <a:r>
              <a:rPr lang="en-GB" dirty="0"/>
              <a:t> </a:t>
            </a:r>
            <a:r>
              <a:rPr lang="en-GB" dirty="0" err="1"/>
              <a:t>Aesthetics</a:t>
            </a:r>
            <a:r>
              <a:rPr lang="en-GB" dirty="0"/>
              <a:t> refer to attitude towards beauty and great test of art, music, folklore and drama of culture. The aesthetics of exacting culture can be important in the understanding of symbolic meanings of various artistic expressions.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Laws and Politics </a:t>
            </a:r>
            <a:r>
              <a:rPr lang="en-GB" dirty="0"/>
              <a:t>Legal and political systems are often a simple codification of the norms of behaviour deemed acceptable by the local culture. Cultural sensitivity to political issues in international markets is of the utmost importance. </a:t>
            </a:r>
          </a:p>
          <a:p>
            <a:endParaRPr lang="en-GB" dirty="0"/>
          </a:p>
          <a:p>
            <a:r>
              <a:rPr lang="en-GB" b="1" dirty="0"/>
              <a:t>Language </a:t>
            </a:r>
            <a:r>
              <a:rPr lang="en-GB" b="0" dirty="0"/>
              <a:t>Ob</a:t>
            </a:r>
            <a:r>
              <a:rPr lang="en-GB" dirty="0"/>
              <a:t>viously a major element of culture. It described as a mirror of culture. International business literature is in general centred on decision making and strategy formulation rather than the implementation of decisions. Language is important mostly in the implementation phase because implementation is largely based on communicating with others: buyers, employees, colleagues, superiors (</a:t>
            </a:r>
            <a:r>
              <a:rPr lang="en-GB" dirty="0" err="1"/>
              <a:t>Usunier</a:t>
            </a:r>
            <a:r>
              <a:rPr lang="en-GB" dirty="0"/>
              <a:t> &amp; Lee, 2005). A language defines a culture. If a country has several different languages, it has several cultures. Belgium has two national languages: French in the south and Flemish in the north. This linguistic division goes back to the days of Julius Caesar, but even today political and social differences exist between the language groups (</a:t>
            </a:r>
            <a:r>
              <a:rPr lang="en-GB" dirty="0" err="1"/>
              <a:t>Czinkota</a:t>
            </a:r>
            <a:r>
              <a:rPr lang="en-GB" dirty="0"/>
              <a:t> &amp; </a:t>
            </a:r>
            <a:r>
              <a:rPr lang="en-GB" dirty="0" err="1"/>
              <a:t>Ronkainen</a:t>
            </a:r>
            <a:r>
              <a:rPr lang="en-GB" dirty="0"/>
              <a:t>, 1995). In countries where a firm has subsidiaries, the language requirements become greater. </a:t>
            </a:r>
            <a:endParaRPr lang="en-GB" altLang="en-US" dirty="0"/>
          </a:p>
        </p:txBody>
      </p:sp>
    </p:spTree>
    <p:extLst>
      <p:ext uri="{BB962C8B-B14F-4D97-AF65-F5344CB8AC3E}">
        <p14:creationId xmlns:p14="http://schemas.microsoft.com/office/powerpoint/2010/main" val="21281069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12</a:t>
            </a:fld>
            <a:endParaRPr lang="en-GB"/>
          </a:p>
        </p:txBody>
      </p:sp>
    </p:spTree>
    <p:extLst>
      <p:ext uri="{BB962C8B-B14F-4D97-AF65-F5344CB8AC3E}">
        <p14:creationId xmlns:p14="http://schemas.microsoft.com/office/powerpoint/2010/main" val="1970714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13</a:t>
            </a:fld>
            <a:endParaRPr lang="en-GB"/>
          </a:p>
        </p:txBody>
      </p:sp>
    </p:spTree>
    <p:extLst>
      <p:ext uri="{BB962C8B-B14F-4D97-AF65-F5344CB8AC3E}">
        <p14:creationId xmlns:p14="http://schemas.microsoft.com/office/powerpoint/2010/main" val="6787591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dirty="0"/>
              <a:t>The five terms then are heavily intertwined. </a:t>
            </a:r>
          </a:p>
          <a:p>
            <a:endParaRPr lang="en-GB" sz="1200" b="1" u="sng" dirty="0"/>
          </a:p>
        </p:txBody>
      </p:sp>
      <p:sp>
        <p:nvSpPr>
          <p:cNvPr id="4" name="Slide Number Placeholder 3"/>
          <p:cNvSpPr>
            <a:spLocks noGrp="1"/>
          </p:cNvSpPr>
          <p:nvPr>
            <p:ph type="sldNum" sz="quarter" idx="10"/>
          </p:nvPr>
        </p:nvSpPr>
        <p:spPr/>
        <p:txBody>
          <a:bodyPr/>
          <a:lstStyle/>
          <a:p>
            <a:fld id="{ECD695DF-DD2C-4D2D-AF96-7590631D328A}" type="slidenum">
              <a:rPr lang="en-GB" smtClean="0"/>
              <a:t>14</a:t>
            </a:fld>
            <a:endParaRPr lang="en-GB"/>
          </a:p>
        </p:txBody>
      </p:sp>
    </p:spTree>
    <p:extLst>
      <p:ext uri="{BB962C8B-B14F-4D97-AF65-F5344CB8AC3E}">
        <p14:creationId xmlns:p14="http://schemas.microsoft.com/office/powerpoint/2010/main" val="3817000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element,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and actions of people that signal acceptable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 is controlled. These include financial systems, quality systems, and rewards (including the way they are measured and distributed within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prstClr val="black"/>
                </a:solidFill>
                <a:effectLst/>
                <a:uLnTx/>
                <a:uFillTx/>
                <a:latin typeface="+mn-lt"/>
                <a:ea typeface="+mn-ea"/>
                <a:cs typeface="+mn-cs"/>
              </a:rPr>
              <a:t>Organisational</a:t>
            </a:r>
            <a:r>
              <a:rPr kumimoji="0" lang="en-US" sz="1200" b="1" i="0" u="none" strike="noStrike" kern="1200" cap="none" spc="0" normalizeH="0" baseline="0" noProof="0" dirty="0">
                <a:ln>
                  <a:noFill/>
                </a:ln>
                <a:solidFill>
                  <a:prstClr val="black"/>
                </a:solidFill>
                <a:effectLst/>
                <a:uLnTx/>
                <a:uFillTx/>
                <a:latin typeface="+mn-lt"/>
                <a:ea typeface="+mn-ea"/>
                <a:cs typeface="+mn-cs"/>
              </a:rPr>
              <a:t>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15</a:t>
            </a:fld>
            <a:endParaRPr lang="en-GB"/>
          </a:p>
        </p:txBody>
      </p:sp>
    </p:spTree>
    <p:extLst>
      <p:ext uri="{BB962C8B-B14F-4D97-AF65-F5344CB8AC3E}">
        <p14:creationId xmlns:p14="http://schemas.microsoft.com/office/powerpoint/2010/main" val="341893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16</a:t>
            </a:fld>
            <a:endParaRPr lang="en-GB" altLang="en-US" sz="1200"/>
          </a:p>
        </p:txBody>
      </p:sp>
    </p:spTree>
    <p:extLst>
      <p:ext uri="{BB962C8B-B14F-4D97-AF65-F5344CB8AC3E}">
        <p14:creationId xmlns:p14="http://schemas.microsoft.com/office/powerpoint/2010/main" val="1024891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What </a:t>
            </a:r>
            <a:r>
              <a:rPr lang="en-US" altLang="en-US" sz="1200" dirty="0" err="1"/>
              <a:t>behaviour</a:t>
            </a:r>
            <a:r>
              <a:rPr lang="en-US" altLang="en-US" sz="1200" dirty="0"/>
              <a:t> do these routines encourage?</a:t>
            </a:r>
          </a:p>
          <a:p>
            <a:r>
              <a:rPr lang="en-US" altLang="en-US" sz="1200" dirty="0"/>
              <a:t>When a new problem is encountered, what rules do people apply when they solve it?</a:t>
            </a:r>
          </a:p>
          <a:p>
            <a:r>
              <a:rPr lang="en-US" altLang="en-US" sz="1200" dirty="0"/>
              <a:t>What core beliefs do these rituals reflect</a:t>
            </a:r>
            <a:r>
              <a:rPr lang="en-US" altLang="en-US" sz="1100" dirty="0"/>
              <a:t>? </a:t>
            </a:r>
          </a:p>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17</a:t>
            </a:fld>
            <a:endParaRPr lang="en-GB"/>
          </a:p>
        </p:txBody>
      </p:sp>
    </p:spTree>
    <p:extLst>
      <p:ext uri="{BB962C8B-B14F-4D97-AF65-F5344CB8AC3E}">
        <p14:creationId xmlns:p14="http://schemas.microsoft.com/office/powerpoint/2010/main" val="3747735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18</a:t>
            </a:fld>
            <a:endParaRPr lang="en-GB" altLang="en-US" sz="1200"/>
          </a:p>
        </p:txBody>
      </p:sp>
    </p:spTree>
    <p:extLst>
      <p:ext uri="{BB962C8B-B14F-4D97-AF65-F5344CB8AC3E}">
        <p14:creationId xmlns:p14="http://schemas.microsoft.com/office/powerpoint/2010/main" val="14991533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19</a:t>
            </a:fld>
            <a:endParaRPr lang="en-GB"/>
          </a:p>
        </p:txBody>
      </p:sp>
    </p:spTree>
    <p:extLst>
      <p:ext uri="{BB962C8B-B14F-4D97-AF65-F5344CB8AC3E}">
        <p14:creationId xmlns:p14="http://schemas.microsoft.com/office/powerpoint/2010/main" val="27212874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20</a:t>
            </a:fld>
            <a:endParaRPr lang="en-GB" altLang="en-US" sz="1200"/>
          </a:p>
        </p:txBody>
      </p:sp>
    </p:spTree>
    <p:extLst>
      <p:ext uri="{BB962C8B-B14F-4D97-AF65-F5344CB8AC3E}">
        <p14:creationId xmlns:p14="http://schemas.microsoft.com/office/powerpoint/2010/main" val="3320412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21</a:t>
            </a:fld>
            <a:endParaRPr lang="en-GB"/>
          </a:p>
        </p:txBody>
      </p:sp>
    </p:spTree>
    <p:extLst>
      <p:ext uri="{BB962C8B-B14F-4D97-AF65-F5344CB8AC3E}">
        <p14:creationId xmlns:p14="http://schemas.microsoft.com/office/powerpoint/2010/main" val="2744609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22</a:t>
            </a:fld>
            <a:endParaRPr lang="en-GB" altLang="en-US" sz="1200"/>
          </a:p>
        </p:txBody>
      </p:sp>
    </p:spTree>
    <p:extLst>
      <p:ext uri="{BB962C8B-B14F-4D97-AF65-F5344CB8AC3E}">
        <p14:creationId xmlns:p14="http://schemas.microsoft.com/office/powerpoint/2010/main" val="16872264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23</a:t>
            </a:fld>
            <a:endParaRPr lang="en-GB"/>
          </a:p>
        </p:txBody>
      </p:sp>
    </p:spTree>
    <p:extLst>
      <p:ext uri="{BB962C8B-B14F-4D97-AF65-F5344CB8AC3E}">
        <p14:creationId xmlns:p14="http://schemas.microsoft.com/office/powerpoint/2010/main" val="33977224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24</a:t>
            </a:fld>
            <a:endParaRPr lang="en-GB" altLang="en-US" sz="1200"/>
          </a:p>
        </p:txBody>
      </p:sp>
    </p:spTree>
    <p:extLst>
      <p:ext uri="{BB962C8B-B14F-4D97-AF65-F5344CB8AC3E}">
        <p14:creationId xmlns:p14="http://schemas.microsoft.com/office/powerpoint/2010/main" val="30290471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25</a:t>
            </a:fld>
            <a:endParaRPr lang="en-GB"/>
          </a:p>
        </p:txBody>
      </p:sp>
    </p:spTree>
    <p:extLst>
      <p:ext uri="{BB962C8B-B14F-4D97-AF65-F5344CB8AC3E}">
        <p14:creationId xmlns:p14="http://schemas.microsoft.com/office/powerpoint/2010/main" val="27762933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26</a:t>
            </a:fld>
            <a:endParaRPr lang="en-GB" altLang="en-US" sz="1200"/>
          </a:p>
        </p:txBody>
      </p:sp>
    </p:spTree>
    <p:extLst>
      <p:ext uri="{BB962C8B-B14F-4D97-AF65-F5344CB8AC3E}">
        <p14:creationId xmlns:p14="http://schemas.microsoft.com/office/powerpoint/2010/main" val="42186523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27</a:t>
            </a:fld>
            <a:endParaRPr lang="en-GB"/>
          </a:p>
        </p:txBody>
      </p:sp>
    </p:spTree>
    <p:extLst>
      <p:ext uri="{BB962C8B-B14F-4D97-AF65-F5344CB8AC3E}">
        <p14:creationId xmlns:p14="http://schemas.microsoft.com/office/powerpoint/2010/main" val="3065725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28</a:t>
            </a:fld>
            <a:endParaRPr lang="en-GB"/>
          </a:p>
        </p:txBody>
      </p:sp>
    </p:spTree>
    <p:extLst>
      <p:ext uri="{BB962C8B-B14F-4D97-AF65-F5344CB8AC3E}">
        <p14:creationId xmlns:p14="http://schemas.microsoft.com/office/powerpoint/2010/main" val="36645664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29</a:t>
            </a:fld>
            <a:endParaRPr lang="en-GB"/>
          </a:p>
        </p:txBody>
      </p:sp>
    </p:spTree>
    <p:extLst>
      <p:ext uri="{BB962C8B-B14F-4D97-AF65-F5344CB8AC3E}">
        <p14:creationId xmlns:p14="http://schemas.microsoft.com/office/powerpoint/2010/main" val="6444677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30</a:t>
            </a:fld>
            <a:endParaRPr lang="en-GB"/>
          </a:p>
        </p:txBody>
      </p:sp>
    </p:spTree>
    <p:extLst>
      <p:ext uri="{BB962C8B-B14F-4D97-AF65-F5344CB8AC3E}">
        <p14:creationId xmlns:p14="http://schemas.microsoft.com/office/powerpoint/2010/main" val="36133444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0D85AC-E3E9-41F0-BEFD-89D6FD2AC1DF}" type="datetimeFigureOut">
              <a:rPr lang="en-GB" smtClean="0"/>
              <a:t>09/01/2020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93200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09/01/2020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9509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3189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0D85AC-E3E9-41F0-BEFD-89D6FD2AC1DF}"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10817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0D85AC-E3E9-41F0-BEFD-89D6FD2AC1DF}" type="datetimeFigureOut">
              <a:rPr lang="en-GB" smtClean="0"/>
              <a:t>09/01/2020</a:t>
            </a:fld>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4098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0D85AC-E3E9-41F0-BEFD-89D6FD2AC1DF}" type="datetimeFigureOut">
              <a:rPr lang="en-GB" smtClean="0"/>
              <a:t>09/01/2020</a:t>
            </a:fld>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3141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09/01/2020</a:t>
            </a:fld>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8956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30394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09/01/2020</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4381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150184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09/01/2020</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79291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496489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75604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F0D85AC-E3E9-41F0-BEFD-89D6FD2AC1DF}" type="datetimeFigureOut">
              <a:rPr lang="en-GB" smtClean="0"/>
              <a:t>09/01/2020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493129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www.marketingteacher.com/what-is-marketing-2/"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2952" y="1051560"/>
            <a:ext cx="10312836" cy="2080260"/>
          </a:xfrm>
        </p:spPr>
        <p:txBody>
          <a:bodyPr>
            <a:normAutofit fontScale="90000"/>
          </a:bodyPr>
          <a:lstStyle/>
          <a:p>
            <a:br>
              <a:rPr lang="en-GB" b="1" dirty="0"/>
            </a:br>
            <a:r>
              <a:rPr lang="en-GB" b="1" dirty="0"/>
              <a:t>BMSW5105_CARD</a:t>
            </a:r>
            <a:br>
              <a:rPr lang="en-GB" b="1" dirty="0"/>
            </a:br>
            <a:r>
              <a:rPr lang="en-GB" b="1" dirty="0"/>
              <a:t>Workplace Culture and its Impact on Organisational Efficiency</a:t>
            </a:r>
            <a:br>
              <a:rPr lang="en-GB" dirty="0"/>
            </a:br>
            <a:endParaRPr lang="en-GB" dirty="0"/>
          </a:p>
        </p:txBody>
      </p:sp>
      <p:sp>
        <p:nvSpPr>
          <p:cNvPr id="3" name="Subtitle 2"/>
          <p:cNvSpPr>
            <a:spLocks noGrp="1"/>
          </p:cNvSpPr>
          <p:nvPr>
            <p:ph type="subTitle" idx="1"/>
          </p:nvPr>
        </p:nvSpPr>
        <p:spPr>
          <a:xfrm>
            <a:off x="1535430" y="3086100"/>
            <a:ext cx="9121140" cy="2080260"/>
          </a:xfrm>
        </p:spPr>
        <p:txBody>
          <a:bodyPr>
            <a:noAutofit/>
          </a:bodyPr>
          <a:lstStyle/>
          <a:p>
            <a:endParaRPr lang="en-GB" sz="3600" dirty="0">
              <a:solidFill>
                <a:schemeClr val="bg1"/>
              </a:solidFill>
            </a:endParaRPr>
          </a:p>
          <a:p>
            <a:r>
              <a:rPr lang="en-GB" sz="3600" dirty="0">
                <a:solidFill>
                  <a:schemeClr val="bg1"/>
                </a:solidFill>
              </a:rPr>
              <a:t>Lecture 1: Thursday 9</a:t>
            </a:r>
            <a:r>
              <a:rPr lang="en-GB" sz="3600" baseline="30000" dirty="0">
                <a:solidFill>
                  <a:schemeClr val="bg1"/>
                </a:solidFill>
              </a:rPr>
              <a:t>th </a:t>
            </a:r>
            <a:r>
              <a:rPr lang="en-GB" sz="3600" dirty="0">
                <a:solidFill>
                  <a:schemeClr val="bg1"/>
                </a:solidFill>
              </a:rPr>
              <a:t>January 2020</a:t>
            </a:r>
          </a:p>
          <a:p>
            <a:r>
              <a:rPr lang="en-GB" sz="3600" dirty="0">
                <a:solidFill>
                  <a:schemeClr val="bg1"/>
                </a:solidFill>
              </a:rPr>
              <a:t>Rachel Cook</a:t>
            </a: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p:txBody>
          <a:bodyPr/>
          <a:lstStyle/>
          <a:p>
            <a:r>
              <a:rPr lang="en-GB" b="1" dirty="0"/>
              <a:t>Structure of Lecture 1</a:t>
            </a:r>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868017" y="1417637"/>
            <a:ext cx="10972800" cy="4267545"/>
          </a:xfrm>
        </p:spPr>
        <p:txBody>
          <a:bodyPr>
            <a:normAutofit/>
          </a:bodyPr>
          <a:lstStyle/>
          <a:p>
            <a:r>
              <a:rPr lang="en-GB" dirty="0"/>
              <a:t>Module overview</a:t>
            </a:r>
          </a:p>
          <a:p>
            <a:r>
              <a:rPr lang="en-GB" dirty="0"/>
              <a:t>Why study culture?</a:t>
            </a:r>
          </a:p>
          <a:p>
            <a:r>
              <a:rPr lang="en-GB" dirty="0"/>
              <a:t>What is culture?</a:t>
            </a:r>
          </a:p>
          <a:p>
            <a:r>
              <a:rPr lang="en-GB" dirty="0"/>
              <a:t>Cultural environment</a:t>
            </a:r>
          </a:p>
          <a:p>
            <a:r>
              <a:rPr lang="en-GB" altLang="en-US" dirty="0"/>
              <a:t>The core elements of organisational culture</a:t>
            </a:r>
          </a:p>
          <a:p>
            <a:r>
              <a:rPr lang="en-GB" dirty="0"/>
              <a:t>Cultural web</a:t>
            </a:r>
          </a:p>
        </p:txBody>
      </p:sp>
    </p:spTree>
    <p:extLst>
      <p:ext uri="{BB962C8B-B14F-4D97-AF65-F5344CB8AC3E}">
        <p14:creationId xmlns:p14="http://schemas.microsoft.com/office/powerpoint/2010/main" val="192658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of Module</a:t>
            </a:r>
          </a:p>
        </p:txBody>
      </p:sp>
      <p:sp>
        <p:nvSpPr>
          <p:cNvPr id="3" name="Content Placeholder 2"/>
          <p:cNvSpPr>
            <a:spLocks noGrp="1"/>
          </p:cNvSpPr>
          <p:nvPr>
            <p:ph idx="1"/>
          </p:nvPr>
        </p:nvSpPr>
        <p:spPr>
          <a:xfrm>
            <a:off x="609600" y="1600201"/>
            <a:ext cx="10972800" cy="3917032"/>
          </a:xfrm>
        </p:spPr>
        <p:txBody>
          <a:bodyPr/>
          <a:lstStyle/>
          <a:p>
            <a:pPr algn="just"/>
            <a:r>
              <a:rPr lang="en-GB" dirty="0"/>
              <a:t>To develop an understanding of workplace culture and context in order to improve one’s ability to function within the organisational norms</a:t>
            </a:r>
          </a:p>
        </p:txBody>
      </p:sp>
    </p:spTree>
    <p:extLst>
      <p:ext uri="{BB962C8B-B14F-4D97-AF65-F5344CB8AC3E}">
        <p14:creationId xmlns:p14="http://schemas.microsoft.com/office/powerpoint/2010/main" val="407743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t>Learning Outcomes</a:t>
            </a:r>
          </a:p>
        </p:txBody>
      </p:sp>
      <p:sp>
        <p:nvSpPr>
          <p:cNvPr id="8" name="Content Placeholder 7"/>
          <p:cNvSpPr>
            <a:spLocks noGrp="1"/>
          </p:cNvSpPr>
          <p:nvPr>
            <p:ph idx="1"/>
          </p:nvPr>
        </p:nvSpPr>
        <p:spPr>
          <a:xfrm>
            <a:off x="655320" y="1508761"/>
            <a:ext cx="10683240" cy="3917032"/>
          </a:xfrm>
        </p:spPr>
        <p:txBody>
          <a:bodyPr>
            <a:normAutofit fontScale="92500" lnSpcReduction="10000"/>
          </a:bodyPr>
          <a:lstStyle/>
          <a:p>
            <a:pPr marL="0" indent="0" algn="just">
              <a:buNone/>
            </a:pPr>
            <a:r>
              <a:rPr lang="en-GB" dirty="0"/>
              <a:t>By the end of the module, students should be able to demonstrate the ability to:</a:t>
            </a:r>
          </a:p>
          <a:p>
            <a:pPr algn="just"/>
            <a:r>
              <a:rPr lang="en-GB" dirty="0"/>
              <a:t>Critically assess the culture and context of an organisation</a:t>
            </a:r>
          </a:p>
          <a:p>
            <a:pPr algn="just"/>
            <a:r>
              <a:rPr lang="en-GB" dirty="0"/>
              <a:t>Evaluate an organisation within its broader environment, using appropriate environmental and organisational analysis techniques</a:t>
            </a:r>
          </a:p>
          <a:p>
            <a:pPr algn="just"/>
            <a:r>
              <a:rPr lang="en-GB" dirty="0"/>
              <a:t>Critically appraise the cultural and ethical behaviour present in one or more organisations</a:t>
            </a:r>
          </a:p>
        </p:txBody>
      </p:sp>
    </p:spTree>
    <p:extLst>
      <p:ext uri="{BB962C8B-B14F-4D97-AF65-F5344CB8AC3E}">
        <p14:creationId xmlns:p14="http://schemas.microsoft.com/office/powerpoint/2010/main" val="300574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99BCD-CD87-4F48-ADCE-8CA8C4611C53}"/>
              </a:ext>
            </a:extLst>
          </p:cNvPr>
          <p:cNvSpPr>
            <a:spLocks noGrp="1"/>
          </p:cNvSpPr>
          <p:nvPr>
            <p:ph type="title"/>
          </p:nvPr>
        </p:nvSpPr>
        <p:spPr/>
        <p:txBody>
          <a:bodyPr/>
          <a:lstStyle/>
          <a:p>
            <a:r>
              <a:rPr lang="en-GB" b="1" dirty="0"/>
              <a:t>Study Time Allocation</a:t>
            </a:r>
          </a:p>
        </p:txBody>
      </p:sp>
      <p:sp>
        <p:nvSpPr>
          <p:cNvPr id="3" name="Content Placeholder 2">
            <a:extLst>
              <a:ext uri="{FF2B5EF4-FFF2-40B4-BE49-F238E27FC236}">
                <a16:creationId xmlns:a16="http://schemas.microsoft.com/office/drawing/2014/main" id="{7861A043-6C08-487F-9BC0-76A278E4113D}"/>
              </a:ext>
            </a:extLst>
          </p:cNvPr>
          <p:cNvSpPr>
            <a:spLocks noGrp="1"/>
          </p:cNvSpPr>
          <p:nvPr>
            <p:ph idx="1"/>
          </p:nvPr>
        </p:nvSpPr>
        <p:spPr/>
        <p:txBody>
          <a:bodyPr/>
          <a:lstStyle/>
          <a:p>
            <a:r>
              <a:rPr lang="en-GB" dirty="0"/>
              <a:t>Scheduled learning – 40 hours (10 weeks)</a:t>
            </a:r>
          </a:p>
          <a:p>
            <a:r>
              <a:rPr lang="en-GB" dirty="0"/>
              <a:t>Independent learning – 160 hours</a:t>
            </a:r>
          </a:p>
          <a:p>
            <a:r>
              <a:rPr lang="en-GB" dirty="0"/>
              <a:t>Total: 200 hours</a:t>
            </a:r>
          </a:p>
        </p:txBody>
      </p:sp>
    </p:spTree>
    <p:extLst>
      <p:ext uri="{BB962C8B-B14F-4D97-AF65-F5344CB8AC3E}">
        <p14:creationId xmlns:p14="http://schemas.microsoft.com/office/powerpoint/2010/main" val="411208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Initial Recommended Reading</a:t>
            </a:r>
          </a:p>
        </p:txBody>
      </p:sp>
      <p:sp>
        <p:nvSpPr>
          <p:cNvPr id="3" name="Content Placeholder 2"/>
          <p:cNvSpPr>
            <a:spLocks noGrp="1"/>
          </p:cNvSpPr>
          <p:nvPr>
            <p:ph idx="1"/>
          </p:nvPr>
        </p:nvSpPr>
        <p:spPr>
          <a:xfrm>
            <a:off x="929640" y="1691641"/>
            <a:ext cx="10972800" cy="3917032"/>
          </a:xfrm>
        </p:spPr>
        <p:txBody>
          <a:bodyPr/>
          <a:lstStyle/>
          <a:p>
            <a:r>
              <a:rPr lang="en-GB" dirty="0"/>
              <a:t>Chapter 15 of Mullins, L. (2016). </a:t>
            </a:r>
            <a:r>
              <a:rPr lang="en-GB" i="1" dirty="0"/>
              <a:t>Management and Organisational Behaviour</a:t>
            </a:r>
            <a:r>
              <a:rPr lang="en-GB" dirty="0"/>
              <a:t>. 11</a:t>
            </a:r>
            <a:r>
              <a:rPr lang="en-GB" baseline="30000" dirty="0"/>
              <a:t>th</a:t>
            </a:r>
            <a:r>
              <a:rPr lang="en-GB" dirty="0"/>
              <a:t> Ed. Harlow: Pearson Education Ltd. </a:t>
            </a:r>
          </a:p>
        </p:txBody>
      </p:sp>
    </p:spTree>
    <p:extLst>
      <p:ext uri="{BB962C8B-B14F-4D97-AF65-F5344CB8AC3E}">
        <p14:creationId xmlns:p14="http://schemas.microsoft.com/office/powerpoint/2010/main" val="250364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D525-9EA7-4D11-B276-B586C23E96A9}"/>
              </a:ext>
            </a:extLst>
          </p:cNvPr>
          <p:cNvSpPr>
            <a:spLocks noGrp="1"/>
          </p:cNvSpPr>
          <p:nvPr>
            <p:ph type="title"/>
          </p:nvPr>
        </p:nvSpPr>
        <p:spPr>
          <a:xfrm>
            <a:off x="609600" y="198438"/>
            <a:ext cx="10972800" cy="1143000"/>
          </a:xfrm>
        </p:spPr>
        <p:txBody>
          <a:bodyPr/>
          <a:lstStyle/>
          <a:p>
            <a:r>
              <a:rPr lang="en-GB" b="1" dirty="0"/>
              <a:t>Why study Culture?</a:t>
            </a:r>
          </a:p>
        </p:txBody>
      </p:sp>
      <p:sp>
        <p:nvSpPr>
          <p:cNvPr id="3" name="Content Placeholder 2">
            <a:extLst>
              <a:ext uri="{FF2B5EF4-FFF2-40B4-BE49-F238E27FC236}">
                <a16:creationId xmlns:a16="http://schemas.microsoft.com/office/drawing/2014/main" id="{6197EA20-87F1-456C-B2C2-E7C2193C05B3}"/>
              </a:ext>
            </a:extLst>
          </p:cNvPr>
          <p:cNvSpPr>
            <a:spLocks noGrp="1"/>
          </p:cNvSpPr>
          <p:nvPr>
            <p:ph idx="1"/>
          </p:nvPr>
        </p:nvSpPr>
        <p:spPr>
          <a:xfrm>
            <a:off x="609600" y="1417638"/>
            <a:ext cx="10972800" cy="4263315"/>
          </a:xfrm>
        </p:spPr>
        <p:txBody>
          <a:bodyPr>
            <a:normAutofit fontScale="92500" lnSpcReduction="10000"/>
          </a:bodyPr>
          <a:lstStyle/>
          <a:p>
            <a:pPr algn="just"/>
            <a:r>
              <a:rPr lang="en-GB" dirty="0"/>
              <a:t>Organisational culture can be thought of as the personality of an organization</a:t>
            </a:r>
          </a:p>
          <a:p>
            <a:pPr algn="just"/>
            <a:r>
              <a:rPr lang="en-GB" dirty="0"/>
              <a:t>Organisational culture has been a popular topic since the early 1980s</a:t>
            </a:r>
          </a:p>
          <a:p>
            <a:pPr algn="just"/>
            <a:r>
              <a:rPr lang="en-GB" dirty="0"/>
              <a:t>Cunliffe (2008) states that organisational culture is important because it:</a:t>
            </a:r>
          </a:p>
          <a:p>
            <a:pPr lvl="1" algn="just"/>
            <a:r>
              <a:rPr lang="en-GB" dirty="0"/>
              <a:t>shapes the image that the public has of an organization;</a:t>
            </a:r>
          </a:p>
          <a:p>
            <a:pPr lvl="1" algn="just"/>
            <a:r>
              <a:rPr lang="en-GB" dirty="0"/>
              <a:t>influences organizational effectiveness;</a:t>
            </a:r>
          </a:p>
          <a:p>
            <a:pPr lvl="1" algn="just"/>
            <a:r>
              <a:rPr lang="en-GB" dirty="0"/>
              <a:t>helps to attract, retain and motivate staff. </a:t>
            </a:r>
          </a:p>
          <a:p>
            <a:endParaRPr lang="en-GB" dirty="0"/>
          </a:p>
        </p:txBody>
      </p:sp>
    </p:spTree>
    <p:extLst>
      <p:ext uri="{BB962C8B-B14F-4D97-AF65-F5344CB8AC3E}">
        <p14:creationId xmlns:p14="http://schemas.microsoft.com/office/powerpoint/2010/main" val="414820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97962"/>
            <a:ext cx="10972800" cy="731520"/>
          </a:xfrm>
        </p:spPr>
        <p:txBody>
          <a:bodyPr>
            <a:noAutofit/>
          </a:bodyPr>
          <a:lstStyle/>
          <a:p>
            <a:r>
              <a:rPr lang="en-GB" b="1" dirty="0"/>
              <a:t>What is Culture?</a:t>
            </a:r>
          </a:p>
        </p:txBody>
      </p:sp>
      <p:sp>
        <p:nvSpPr>
          <p:cNvPr id="3" name="Content Placeholder 2"/>
          <p:cNvSpPr>
            <a:spLocks noGrp="1"/>
          </p:cNvSpPr>
          <p:nvPr>
            <p:ph idx="1"/>
          </p:nvPr>
        </p:nvSpPr>
        <p:spPr>
          <a:xfrm>
            <a:off x="609600" y="1350376"/>
            <a:ext cx="10972800" cy="4478142"/>
          </a:xfrm>
        </p:spPr>
        <p:txBody>
          <a:bodyPr>
            <a:noAutofit/>
          </a:bodyPr>
          <a:lstStyle/>
          <a:p>
            <a:r>
              <a:rPr lang="en-GB" sz="3000" dirty="0"/>
              <a:t>Mullins, 2016: </a:t>
            </a:r>
            <a:r>
              <a:rPr lang="en-GB" sz="3000" i="1" dirty="0"/>
              <a:t>“How things are done around here”</a:t>
            </a:r>
          </a:p>
          <a:p>
            <a:r>
              <a:rPr lang="en-GB" sz="3000" dirty="0"/>
              <a:t>Johnson, 2013, as cited in Mullins, 2016: </a:t>
            </a:r>
            <a:r>
              <a:rPr lang="en-GB" sz="3000" i="1" dirty="0"/>
              <a:t>“It embodies the ethos and values of a particular organisation, which are expressed through the way it operates and the practices it undertakes”</a:t>
            </a:r>
          </a:p>
          <a:p>
            <a:r>
              <a:rPr lang="en-GB" sz="3000" dirty="0"/>
              <a:t>Hofstede, 2001: “</a:t>
            </a:r>
            <a:r>
              <a:rPr lang="en-GB" sz="3000" i="1" dirty="0"/>
              <a:t>Culture is the collective programming of the mind that distinguishes the members of one group or category of people from another”</a:t>
            </a:r>
            <a:endParaRPr lang="en-GB" sz="3000" dirty="0"/>
          </a:p>
        </p:txBody>
      </p:sp>
    </p:spTree>
    <p:extLst>
      <p:ext uri="{BB962C8B-B14F-4D97-AF65-F5344CB8AC3E}">
        <p14:creationId xmlns:p14="http://schemas.microsoft.com/office/powerpoint/2010/main" val="111395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714" y="227838"/>
            <a:ext cx="10968746" cy="5225112"/>
          </a:xfrm>
          <a:prstGeom prst="rect">
            <a:avLst/>
          </a:prstGeom>
        </p:spPr>
      </p:pic>
    </p:spTree>
    <p:extLst>
      <p:ext uri="{BB962C8B-B14F-4D97-AF65-F5344CB8AC3E}">
        <p14:creationId xmlns:p14="http://schemas.microsoft.com/office/powerpoint/2010/main" val="18788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123" y="1405646"/>
            <a:ext cx="4750598" cy="2023354"/>
          </a:xfrm>
        </p:spPr>
        <p:txBody>
          <a:bodyPr>
            <a:normAutofit/>
          </a:bodyPr>
          <a:lstStyle/>
          <a:p>
            <a:r>
              <a:rPr lang="en-GB" b="1" dirty="0"/>
              <a:t>Visible and</a:t>
            </a:r>
            <a:br>
              <a:rPr lang="en-GB" b="1" dirty="0"/>
            </a:br>
            <a:r>
              <a:rPr lang="en-GB" b="1" dirty="0"/>
              <a:t>invisible culture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3274" y="329796"/>
            <a:ext cx="5012987" cy="5597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101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43298" y="115193"/>
            <a:ext cx="7772400" cy="762000"/>
          </a:xfrm>
        </p:spPr>
        <p:txBody>
          <a:bodyPr>
            <a:normAutofit/>
          </a:bodyPr>
          <a:lstStyle/>
          <a:p>
            <a:r>
              <a:rPr lang="en-GB" altLang="en-US" sz="3600" b="1" dirty="0"/>
              <a:t>Cultural environment</a:t>
            </a:r>
          </a:p>
        </p:txBody>
      </p:sp>
      <p:sp>
        <p:nvSpPr>
          <p:cNvPr id="8195" name="Rectangle 3"/>
          <p:cNvSpPr>
            <a:spLocks noChangeArrowheads="1"/>
          </p:cNvSpPr>
          <p:nvPr/>
        </p:nvSpPr>
        <p:spPr bwMode="auto">
          <a:xfrm>
            <a:off x="2286000" y="1905000"/>
            <a:ext cx="12192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Language</a:t>
            </a:r>
          </a:p>
        </p:txBody>
      </p:sp>
      <p:sp>
        <p:nvSpPr>
          <p:cNvPr id="8196" name="Rectangle 4"/>
          <p:cNvSpPr>
            <a:spLocks noChangeArrowheads="1"/>
          </p:cNvSpPr>
          <p:nvPr/>
        </p:nvSpPr>
        <p:spPr bwMode="auto">
          <a:xfrm>
            <a:off x="7953532" y="1505396"/>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Values</a:t>
            </a:r>
          </a:p>
          <a:p>
            <a:pPr algn="ctr" fontAlgn="base">
              <a:spcBef>
                <a:spcPct val="0"/>
              </a:spcBef>
              <a:spcAft>
                <a:spcPct val="0"/>
              </a:spcAft>
            </a:pPr>
            <a:r>
              <a:rPr lang="en-GB" altLang="en-US" sz="2400" dirty="0">
                <a:solidFill>
                  <a:srgbClr val="FFFFFF"/>
                </a:solidFill>
                <a:latin typeface="Times New Roman" charset="0"/>
              </a:rPr>
              <a:t>attitudes</a:t>
            </a:r>
          </a:p>
        </p:txBody>
      </p:sp>
      <p:sp>
        <p:nvSpPr>
          <p:cNvPr id="8197" name="Rectangle 5"/>
          <p:cNvSpPr>
            <a:spLocks noChangeArrowheads="1"/>
          </p:cNvSpPr>
          <p:nvPr/>
        </p:nvSpPr>
        <p:spPr bwMode="auto">
          <a:xfrm>
            <a:off x="7699044" y="2844310"/>
            <a:ext cx="1572344" cy="990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Education</a:t>
            </a:r>
          </a:p>
        </p:txBody>
      </p:sp>
      <p:sp>
        <p:nvSpPr>
          <p:cNvPr id="8199" name="Rectangle 7"/>
          <p:cNvSpPr>
            <a:spLocks noChangeArrowheads="1"/>
          </p:cNvSpPr>
          <p:nvPr/>
        </p:nvSpPr>
        <p:spPr bwMode="auto">
          <a:xfrm>
            <a:off x="5101244" y="2457572"/>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Culture</a:t>
            </a:r>
          </a:p>
        </p:txBody>
      </p:sp>
      <p:sp>
        <p:nvSpPr>
          <p:cNvPr id="8201" name="Rectangle 9"/>
          <p:cNvSpPr>
            <a:spLocks noChangeArrowheads="1"/>
          </p:cNvSpPr>
          <p:nvPr/>
        </p:nvSpPr>
        <p:spPr bwMode="auto">
          <a:xfrm>
            <a:off x="4724400" y="3856107"/>
            <a:ext cx="1981200" cy="1066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Technology</a:t>
            </a:r>
          </a:p>
          <a:p>
            <a:pPr algn="ctr" fontAlgn="base">
              <a:spcBef>
                <a:spcPct val="0"/>
              </a:spcBef>
              <a:spcAft>
                <a:spcPct val="0"/>
              </a:spcAft>
            </a:pPr>
            <a:r>
              <a:rPr lang="en-GB" altLang="en-US" sz="2400" dirty="0">
                <a:solidFill>
                  <a:srgbClr val="FFFFFF"/>
                </a:solidFill>
                <a:latin typeface="Times New Roman" charset="0"/>
              </a:rPr>
              <a:t>and material </a:t>
            </a:r>
          </a:p>
          <a:p>
            <a:pPr algn="ctr" fontAlgn="base">
              <a:spcBef>
                <a:spcPct val="0"/>
              </a:spcBef>
              <a:spcAft>
                <a:spcPct val="0"/>
              </a:spcAft>
            </a:pPr>
            <a:r>
              <a:rPr lang="en-GB" altLang="en-US" sz="2400" dirty="0">
                <a:solidFill>
                  <a:srgbClr val="FFFFFF"/>
                </a:solidFill>
                <a:latin typeface="Times New Roman" charset="0"/>
              </a:rPr>
              <a:t>culture</a:t>
            </a:r>
          </a:p>
        </p:txBody>
      </p:sp>
      <p:sp>
        <p:nvSpPr>
          <p:cNvPr id="8202" name="Rectangle 10"/>
          <p:cNvSpPr>
            <a:spLocks noChangeArrowheads="1"/>
          </p:cNvSpPr>
          <p:nvPr/>
        </p:nvSpPr>
        <p:spPr bwMode="auto">
          <a:xfrm>
            <a:off x="4953000" y="933749"/>
            <a:ext cx="15240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Social</a:t>
            </a:r>
          </a:p>
          <a:p>
            <a:pPr algn="ctr" fontAlgn="base">
              <a:spcBef>
                <a:spcPct val="0"/>
              </a:spcBef>
              <a:spcAft>
                <a:spcPct val="0"/>
              </a:spcAft>
            </a:pPr>
            <a:r>
              <a:rPr lang="en-GB" altLang="en-US" sz="2400">
                <a:solidFill>
                  <a:srgbClr val="FFFFFF"/>
                </a:solidFill>
                <a:latin typeface="Times New Roman" charset="0"/>
              </a:rPr>
              <a:t>organisation</a:t>
            </a:r>
          </a:p>
        </p:txBody>
      </p:sp>
      <p:sp>
        <p:nvSpPr>
          <p:cNvPr id="8203" name="Rectangle 11"/>
          <p:cNvSpPr>
            <a:spLocks noChangeArrowheads="1"/>
          </p:cNvSpPr>
          <p:nvPr/>
        </p:nvSpPr>
        <p:spPr bwMode="auto">
          <a:xfrm>
            <a:off x="7733340" y="4008507"/>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Religion</a:t>
            </a:r>
          </a:p>
        </p:txBody>
      </p:sp>
      <p:sp>
        <p:nvSpPr>
          <p:cNvPr id="8206" name="Rectangle 14"/>
          <p:cNvSpPr>
            <a:spLocks noChangeArrowheads="1"/>
          </p:cNvSpPr>
          <p:nvPr/>
        </p:nvSpPr>
        <p:spPr bwMode="auto">
          <a:xfrm>
            <a:off x="2256347" y="4213264"/>
            <a:ext cx="13716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Aesthetics</a:t>
            </a:r>
          </a:p>
        </p:txBody>
      </p:sp>
      <p:sp>
        <p:nvSpPr>
          <p:cNvPr id="8207" name="Rectangle 15"/>
          <p:cNvSpPr>
            <a:spLocks noChangeArrowheads="1"/>
          </p:cNvSpPr>
          <p:nvPr/>
        </p:nvSpPr>
        <p:spPr bwMode="auto">
          <a:xfrm>
            <a:off x="2270930" y="2953293"/>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The law</a:t>
            </a:r>
          </a:p>
        </p:txBody>
      </p:sp>
      <p:sp>
        <p:nvSpPr>
          <p:cNvPr id="8209" name="Line 17"/>
          <p:cNvSpPr>
            <a:spLocks noChangeShapeType="1"/>
          </p:cNvSpPr>
          <p:nvPr/>
        </p:nvSpPr>
        <p:spPr bwMode="auto">
          <a:xfrm>
            <a:off x="3581400" y="2438400"/>
            <a:ext cx="1489704"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0" name="Line 18"/>
          <p:cNvSpPr>
            <a:spLocks noChangeShapeType="1"/>
          </p:cNvSpPr>
          <p:nvPr/>
        </p:nvSpPr>
        <p:spPr bwMode="auto">
          <a:xfrm flipH="1">
            <a:off x="3563390" y="3074758"/>
            <a:ext cx="1515688" cy="487293"/>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1" name="Line 19"/>
          <p:cNvSpPr>
            <a:spLocks noChangeShapeType="1"/>
          </p:cNvSpPr>
          <p:nvPr/>
        </p:nvSpPr>
        <p:spPr bwMode="auto">
          <a:xfrm flipV="1">
            <a:off x="3672501" y="3339610"/>
            <a:ext cx="1447800" cy="9144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2" name="Line 20"/>
          <p:cNvSpPr>
            <a:spLocks noChangeShapeType="1"/>
          </p:cNvSpPr>
          <p:nvPr/>
        </p:nvSpPr>
        <p:spPr bwMode="auto">
          <a:xfrm flipV="1">
            <a:off x="5683135" y="3352800"/>
            <a:ext cx="0"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3" name="Line 21"/>
          <p:cNvSpPr>
            <a:spLocks noChangeShapeType="1"/>
          </p:cNvSpPr>
          <p:nvPr/>
        </p:nvSpPr>
        <p:spPr bwMode="auto">
          <a:xfrm flipH="1" flipV="1">
            <a:off x="6209340" y="3410493"/>
            <a:ext cx="1524000" cy="838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4" name="Line 22"/>
          <p:cNvSpPr>
            <a:spLocks noChangeShapeType="1"/>
          </p:cNvSpPr>
          <p:nvPr/>
        </p:nvSpPr>
        <p:spPr bwMode="auto">
          <a:xfrm flipH="1" flipV="1">
            <a:off x="6320444" y="3161525"/>
            <a:ext cx="1349591" cy="210447"/>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5" name="Line 23"/>
          <p:cNvSpPr>
            <a:spLocks noChangeShapeType="1"/>
          </p:cNvSpPr>
          <p:nvPr/>
        </p:nvSpPr>
        <p:spPr bwMode="auto">
          <a:xfrm flipH="1">
            <a:off x="6336888" y="2048618"/>
            <a:ext cx="1600200" cy="1066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6" name="Line 24"/>
          <p:cNvSpPr>
            <a:spLocks noChangeShapeType="1"/>
          </p:cNvSpPr>
          <p:nvPr/>
        </p:nvSpPr>
        <p:spPr bwMode="auto">
          <a:xfrm>
            <a:off x="5710844" y="1771949"/>
            <a:ext cx="0" cy="685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3" name="TextBox 2">
            <a:extLst>
              <a:ext uri="{FF2B5EF4-FFF2-40B4-BE49-F238E27FC236}">
                <a16:creationId xmlns:a16="http://schemas.microsoft.com/office/drawing/2014/main" id="{4367F986-92C5-48F0-88AE-46079E786E15}"/>
              </a:ext>
            </a:extLst>
          </p:cNvPr>
          <p:cNvSpPr txBox="1"/>
          <p:nvPr/>
        </p:nvSpPr>
        <p:spPr>
          <a:xfrm>
            <a:off x="1293512" y="5268478"/>
            <a:ext cx="8834663" cy="369332"/>
          </a:xfrm>
          <a:prstGeom prst="rect">
            <a:avLst/>
          </a:prstGeom>
          <a:noFill/>
        </p:spPr>
        <p:txBody>
          <a:bodyPr wrap="none" rtlCol="0">
            <a:spAutoFit/>
          </a:bodyPr>
          <a:lstStyle/>
          <a:p>
            <a:r>
              <a:rPr lang="en-GB" dirty="0"/>
              <a:t>Terpstra, v. and Sarathy, R. (2000) </a:t>
            </a:r>
            <a:r>
              <a:rPr lang="en-GB" i="1" dirty="0"/>
              <a:t>International </a:t>
            </a:r>
            <a:r>
              <a:rPr lang="en-GB" i="1" dirty="0">
                <a:hlinkClick r:id="rId3"/>
              </a:rPr>
              <a:t>Marketing</a:t>
            </a:r>
            <a:r>
              <a:rPr lang="en-GB" i="1" dirty="0"/>
              <a:t>.</a:t>
            </a:r>
            <a:r>
              <a:rPr lang="en-GB" dirty="0"/>
              <a:t> 8th Ed, Fort Worth: Dryden Press.</a:t>
            </a:r>
          </a:p>
        </p:txBody>
      </p:sp>
    </p:spTree>
    <p:extLst>
      <p:ext uri="{BB962C8B-B14F-4D97-AF65-F5344CB8AC3E}">
        <p14:creationId xmlns:p14="http://schemas.microsoft.com/office/powerpoint/2010/main" val="386813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20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20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20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20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1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animBg="1"/>
      <p:bldP spid="8196" grpId="0" animBg="1"/>
      <p:bldP spid="8197" grpId="0" animBg="1"/>
      <p:bldP spid="8201" grpId="0" animBg="1"/>
      <p:bldP spid="8202" grpId="0" animBg="1"/>
      <p:bldP spid="8203" grpId="0" animBg="1"/>
      <p:bldP spid="8206" grpId="0" animBg="1"/>
      <p:bldP spid="820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Organisational Culture</a:t>
            </a:r>
          </a:p>
        </p:txBody>
      </p:sp>
      <p:sp>
        <p:nvSpPr>
          <p:cNvPr id="28675" name="Oval 3"/>
          <p:cNvSpPr>
            <a:spLocks noChangeArrowheads="1"/>
          </p:cNvSpPr>
          <p:nvPr/>
        </p:nvSpPr>
        <p:spPr bwMode="auto">
          <a:xfrm>
            <a:off x="2590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Values</a:t>
            </a:r>
          </a:p>
        </p:txBody>
      </p:sp>
      <p:sp>
        <p:nvSpPr>
          <p:cNvPr id="28676" name="Oval 4"/>
          <p:cNvSpPr>
            <a:spLocks noChangeArrowheads="1"/>
          </p:cNvSpPr>
          <p:nvPr/>
        </p:nvSpPr>
        <p:spPr bwMode="auto">
          <a:xfrm>
            <a:off x="5105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7793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Opinions</a:t>
            </a:r>
          </a:p>
        </p:txBody>
      </p:sp>
      <p:sp>
        <p:nvSpPr>
          <p:cNvPr id="28678" name="Oval 6"/>
          <p:cNvSpPr>
            <a:spLocks noChangeArrowheads="1"/>
          </p:cNvSpPr>
          <p:nvPr/>
        </p:nvSpPr>
        <p:spPr bwMode="auto">
          <a:xfrm>
            <a:off x="6257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4288931" y="4133670"/>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4282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8049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7162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4572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4" name="Straight Connector 3">
            <a:extLst>
              <a:ext uri="{FF2B5EF4-FFF2-40B4-BE49-F238E27FC236}">
                <a16:creationId xmlns:a16="http://schemas.microsoft.com/office/drawing/2014/main" id="{98687591-2E44-429A-BD90-D8A5EC0D86B9}"/>
              </a:ext>
            </a:extLst>
          </p:cNvPr>
          <p:cNvCxnSpPr>
            <a:cxnSpLocks/>
            <a:stCxn id="28679" idx="6"/>
            <a:endCxn id="28678" idx="2"/>
          </p:cNvCxnSpPr>
          <p:nvPr/>
        </p:nvCxnSpPr>
        <p:spPr>
          <a:xfrm>
            <a:off x="6101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450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22B71-1476-44D5-9F57-125FD0326E57}"/>
              </a:ext>
            </a:extLst>
          </p:cNvPr>
          <p:cNvSpPr>
            <a:spLocks noGrp="1"/>
          </p:cNvSpPr>
          <p:nvPr>
            <p:ph type="title"/>
          </p:nvPr>
        </p:nvSpPr>
        <p:spPr>
          <a:xfrm>
            <a:off x="609600" y="125761"/>
            <a:ext cx="10972800" cy="1143000"/>
          </a:xfrm>
        </p:spPr>
        <p:txBody>
          <a:bodyPr/>
          <a:lstStyle/>
          <a:p>
            <a:r>
              <a:rPr lang="en-GB" b="1" dirty="0"/>
              <a:t>Exercise: Terminology</a:t>
            </a:r>
          </a:p>
        </p:txBody>
      </p:sp>
      <p:sp>
        <p:nvSpPr>
          <p:cNvPr id="3" name="Content Placeholder 2">
            <a:extLst>
              <a:ext uri="{FF2B5EF4-FFF2-40B4-BE49-F238E27FC236}">
                <a16:creationId xmlns:a16="http://schemas.microsoft.com/office/drawing/2014/main" id="{6BA0ABEE-7A1F-4F6C-A4B2-0F9D807C9B15}"/>
              </a:ext>
            </a:extLst>
          </p:cNvPr>
          <p:cNvSpPr>
            <a:spLocks noGrp="1"/>
          </p:cNvSpPr>
          <p:nvPr>
            <p:ph idx="1"/>
          </p:nvPr>
        </p:nvSpPr>
        <p:spPr>
          <a:xfrm>
            <a:off x="901080" y="1268761"/>
            <a:ext cx="10972800" cy="4256550"/>
          </a:xfrm>
        </p:spPr>
        <p:txBody>
          <a:bodyPr/>
          <a:lstStyle/>
          <a:p>
            <a:r>
              <a:rPr lang="en-GB" sz="4000" dirty="0"/>
              <a:t>What is meant by each of these terms?</a:t>
            </a:r>
          </a:p>
          <a:p>
            <a:pPr lvl="2">
              <a:buFont typeface="Wingdings" panose="05000000000000000000" pitchFamily="2" charset="2"/>
              <a:buChar char="§"/>
            </a:pPr>
            <a:r>
              <a:rPr lang="en-GB" sz="3200" dirty="0"/>
              <a:t>Values</a:t>
            </a:r>
          </a:p>
          <a:p>
            <a:pPr lvl="2">
              <a:buFont typeface="Wingdings" panose="05000000000000000000" pitchFamily="2" charset="2"/>
              <a:buChar char="§"/>
            </a:pPr>
            <a:r>
              <a:rPr lang="en-GB" sz="3200" dirty="0"/>
              <a:t>Beliefs</a:t>
            </a:r>
          </a:p>
          <a:p>
            <a:pPr lvl="2">
              <a:buFont typeface="Wingdings" panose="05000000000000000000" pitchFamily="2" charset="2"/>
              <a:buChar char="§"/>
            </a:pPr>
            <a:r>
              <a:rPr lang="en-GB" sz="3200" dirty="0"/>
              <a:t>Opinions</a:t>
            </a:r>
          </a:p>
          <a:p>
            <a:pPr lvl="2">
              <a:buFont typeface="Wingdings" panose="05000000000000000000" pitchFamily="2" charset="2"/>
              <a:buChar char="§"/>
            </a:pPr>
            <a:r>
              <a:rPr lang="en-GB" sz="3200" dirty="0"/>
              <a:t>Norms</a:t>
            </a:r>
          </a:p>
          <a:p>
            <a:pPr lvl="2">
              <a:buFont typeface="Wingdings" panose="05000000000000000000" pitchFamily="2" charset="2"/>
              <a:buChar char="§"/>
            </a:pPr>
            <a:r>
              <a:rPr lang="en-GB" sz="3200" dirty="0"/>
              <a:t>Attitudes</a:t>
            </a:r>
          </a:p>
          <a:p>
            <a:pPr marL="914400" lvl="2" indent="0">
              <a:buNone/>
            </a:pPr>
            <a:endParaRPr lang="en-GB" dirty="0"/>
          </a:p>
        </p:txBody>
      </p:sp>
    </p:spTree>
    <p:extLst>
      <p:ext uri="{BB962C8B-B14F-4D97-AF65-F5344CB8AC3E}">
        <p14:creationId xmlns:p14="http://schemas.microsoft.com/office/powerpoint/2010/main" val="13223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39337"/>
            <a:ext cx="11997092" cy="5358348"/>
          </a:xfrm>
        </p:spPr>
        <p:txBody>
          <a:bodyPr>
            <a:noAutofit/>
          </a:bodyPr>
          <a:lstStyle/>
          <a:p>
            <a:pPr algn="just"/>
            <a:r>
              <a:rPr lang="en-GB" sz="2200" dirty="0"/>
              <a:t>A </a:t>
            </a:r>
            <a:r>
              <a:rPr lang="en-GB" sz="2200" b="1" dirty="0">
                <a:solidFill>
                  <a:srgbClr val="0070C0"/>
                </a:solidFill>
              </a:rPr>
              <a:t>value</a:t>
            </a:r>
            <a:r>
              <a:rPr lang="en-GB" sz="2200" dirty="0"/>
              <a:t> is a measure of the worth or importance a person attaches to something; our </a:t>
            </a:r>
            <a:r>
              <a:rPr lang="en-GB" sz="2200" b="1" dirty="0">
                <a:solidFill>
                  <a:srgbClr val="0070C0"/>
                </a:solidFill>
              </a:rPr>
              <a:t>values</a:t>
            </a:r>
            <a:r>
              <a:rPr lang="en-GB" sz="2200" dirty="0"/>
              <a:t> are often reflected in the way we live our lives. e.g. I </a:t>
            </a:r>
            <a:r>
              <a:rPr lang="en-GB" sz="2200" b="1" dirty="0">
                <a:solidFill>
                  <a:srgbClr val="0070C0"/>
                </a:solidFill>
              </a:rPr>
              <a:t>value</a:t>
            </a:r>
            <a:r>
              <a:rPr lang="en-GB" sz="2200" dirty="0"/>
              <a:t> freedom of speech, or I </a:t>
            </a:r>
            <a:r>
              <a:rPr lang="en-GB" sz="2200" b="1" dirty="0">
                <a:solidFill>
                  <a:srgbClr val="0070C0"/>
                </a:solidFill>
              </a:rPr>
              <a:t>value</a:t>
            </a:r>
            <a:r>
              <a:rPr lang="en-GB" sz="2200" dirty="0">
                <a:solidFill>
                  <a:srgbClr val="0070C0"/>
                </a:solidFill>
              </a:rPr>
              <a:t> </a:t>
            </a:r>
            <a:r>
              <a:rPr lang="en-GB" sz="2200" dirty="0"/>
              <a:t>my family;</a:t>
            </a:r>
          </a:p>
          <a:p>
            <a:pPr algn="just"/>
            <a:r>
              <a:rPr lang="en-GB" sz="2200" b="1" dirty="0">
                <a:solidFill>
                  <a:srgbClr val="0070C0"/>
                </a:solidFill>
              </a:rPr>
              <a:t>Values</a:t>
            </a:r>
            <a:r>
              <a:rPr lang="en-GB" sz="2200" dirty="0"/>
              <a:t> refer to a set of ideas that guide an individual on how to evaluate right versus wrong, whereas </a:t>
            </a:r>
            <a:r>
              <a:rPr lang="en-GB" sz="2200" b="1" dirty="0">
                <a:solidFill>
                  <a:srgbClr val="00B050"/>
                </a:solidFill>
              </a:rPr>
              <a:t>beliefs</a:t>
            </a:r>
            <a:r>
              <a:rPr lang="en-GB" sz="2200" dirty="0"/>
              <a:t> refer to a set of doctrines, statements or experiences a person holds as true, usually with evidence or proof. Both are deeply intertwined because </a:t>
            </a:r>
            <a:r>
              <a:rPr lang="en-GB" sz="2200" b="1" dirty="0">
                <a:solidFill>
                  <a:srgbClr val="00B050"/>
                </a:solidFill>
              </a:rPr>
              <a:t>beliefs</a:t>
            </a:r>
            <a:r>
              <a:rPr lang="en-GB" sz="2200" dirty="0"/>
              <a:t> influence how an individual develops </a:t>
            </a:r>
            <a:r>
              <a:rPr lang="en-GB" sz="2200" b="1" dirty="0">
                <a:solidFill>
                  <a:srgbClr val="0070C0"/>
                </a:solidFill>
              </a:rPr>
              <a:t>values</a:t>
            </a:r>
            <a:r>
              <a:rPr lang="en-GB" sz="2200" dirty="0">
                <a:solidFill>
                  <a:srgbClr val="0070C0"/>
                </a:solidFill>
              </a:rPr>
              <a:t>;</a:t>
            </a:r>
          </a:p>
          <a:p>
            <a:pPr algn="just"/>
            <a:r>
              <a:rPr lang="en-GB" sz="2200" dirty="0"/>
              <a:t>An </a:t>
            </a:r>
            <a:r>
              <a:rPr lang="en-GB" sz="2200" b="1" dirty="0">
                <a:solidFill>
                  <a:srgbClr val="FF0000"/>
                </a:solidFill>
              </a:rPr>
              <a:t>attitude</a:t>
            </a:r>
            <a:r>
              <a:rPr lang="en-GB" sz="2200" dirty="0"/>
              <a:t> is the way a person expresses or applies their</a:t>
            </a:r>
            <a:r>
              <a:rPr lang="en-GB" sz="2200" dirty="0">
                <a:solidFill>
                  <a:srgbClr val="00B050"/>
                </a:solidFill>
              </a:rPr>
              <a:t> </a:t>
            </a:r>
            <a:r>
              <a:rPr lang="en-GB" sz="2200" b="1" dirty="0">
                <a:solidFill>
                  <a:srgbClr val="00B050"/>
                </a:solidFill>
              </a:rPr>
              <a:t>beliefs</a:t>
            </a:r>
            <a:r>
              <a:rPr lang="en-GB" sz="2200" dirty="0"/>
              <a:t> and </a:t>
            </a:r>
            <a:r>
              <a:rPr lang="en-GB" sz="2200" b="1" dirty="0">
                <a:solidFill>
                  <a:srgbClr val="0070C0"/>
                </a:solidFill>
              </a:rPr>
              <a:t>values</a:t>
            </a:r>
            <a:r>
              <a:rPr lang="en-GB" sz="2200" dirty="0"/>
              <a:t>, and is expressed through words and behaviour;</a:t>
            </a:r>
          </a:p>
          <a:p>
            <a:pPr algn="just"/>
            <a:r>
              <a:rPr lang="en-GB" sz="2200" dirty="0"/>
              <a:t>An </a:t>
            </a:r>
            <a:r>
              <a:rPr lang="en-GB" sz="2200" b="1" dirty="0">
                <a:solidFill>
                  <a:srgbClr val="FFC000"/>
                </a:solidFill>
              </a:rPr>
              <a:t>opinion</a:t>
            </a:r>
            <a:r>
              <a:rPr lang="en-GB" sz="2200" dirty="0"/>
              <a:t> is a view or judgement formed about something, not necessarily based on fact or knowledge;</a:t>
            </a:r>
          </a:p>
          <a:p>
            <a:pPr algn="just"/>
            <a:r>
              <a:rPr lang="en-GB" sz="2200" dirty="0"/>
              <a:t>A </a:t>
            </a:r>
            <a:r>
              <a:rPr lang="en-GB" sz="2200" b="1" dirty="0">
                <a:solidFill>
                  <a:srgbClr val="002060"/>
                </a:solidFill>
              </a:rPr>
              <a:t>norm</a:t>
            </a:r>
            <a:r>
              <a:rPr lang="en-GB" sz="2200" dirty="0"/>
              <a:t> is a social expectation that guides behaviour. </a:t>
            </a:r>
            <a:r>
              <a:rPr lang="en-GB" sz="2200" b="1" dirty="0">
                <a:solidFill>
                  <a:srgbClr val="002060"/>
                </a:solidFill>
              </a:rPr>
              <a:t>Norms</a:t>
            </a:r>
            <a:r>
              <a:rPr lang="en-GB" sz="2200" dirty="0"/>
              <a:t> explain why people do what they do in given situations. For example, people shake hands when they are formally introduced.</a:t>
            </a:r>
          </a:p>
        </p:txBody>
      </p:sp>
    </p:spTree>
    <p:extLst>
      <p:ext uri="{BB962C8B-B14F-4D97-AF65-F5344CB8AC3E}">
        <p14:creationId xmlns:p14="http://schemas.microsoft.com/office/powerpoint/2010/main" val="351805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15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15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15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5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72471" y="1658904"/>
            <a:ext cx="4396686" cy="1770096"/>
          </a:xfrm>
        </p:spPr>
        <p:txBody>
          <a:bodyPr>
            <a:normAutofit/>
          </a:bodyPr>
          <a:lstStyle/>
          <a:p>
            <a:r>
              <a:rPr lang="en-GB" altLang="en-US" b="1" dirty="0"/>
              <a:t>Cultural Web</a:t>
            </a:r>
          </a:p>
        </p:txBody>
      </p:sp>
      <p:sp>
        <p:nvSpPr>
          <p:cNvPr id="3" name="Footer Placeholder 2"/>
          <p:cNvSpPr>
            <a:spLocks noGrp="1"/>
          </p:cNvSpPr>
          <p:nvPr>
            <p:ph type="ftr" sz="quarter" idx="4294967295"/>
          </p:nvPr>
        </p:nvSpPr>
        <p:spPr>
          <a:xfrm>
            <a:off x="0" y="6356350"/>
            <a:ext cx="4114800" cy="365125"/>
          </a:xfrm>
          <a:prstGeom prst="rect">
            <a:avLst/>
          </a:prstGeom>
        </p:spPr>
        <p:txBody>
          <a:bodyPr/>
          <a:lstStyle/>
          <a:p>
            <a:r>
              <a:rPr lang="en-GB"/>
              <a:t>EMPL5005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2697" y="0"/>
            <a:ext cx="7103292" cy="5522420"/>
          </a:xfrm>
          <a:prstGeom prst="rect">
            <a:avLst/>
          </a:prstGeom>
        </p:spPr>
      </p:pic>
    </p:spTree>
    <p:extLst>
      <p:ext uri="{BB962C8B-B14F-4D97-AF65-F5344CB8AC3E}">
        <p14:creationId xmlns:p14="http://schemas.microsoft.com/office/powerpoint/2010/main" val="395867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09600" y="298382"/>
            <a:ext cx="10972800" cy="1143000"/>
          </a:xfrm>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a:xfrm>
            <a:off x="450572" y="1321905"/>
            <a:ext cx="5784574" cy="4326970"/>
          </a:xfrm>
        </p:spPr>
        <p:txBody>
          <a:bodyPr>
            <a:normAutofit fontScale="92500"/>
          </a:bodyPr>
          <a:lstStyle/>
          <a:p>
            <a:r>
              <a:rPr lang="en-US" altLang="en-US" sz="2400" dirty="0"/>
              <a:t>What do customers expect when they walk in?</a:t>
            </a:r>
          </a:p>
          <a:p>
            <a:r>
              <a:rPr lang="en-US" altLang="en-US" sz="2400" dirty="0"/>
              <a:t>What do employees expect?</a:t>
            </a:r>
          </a:p>
          <a:p>
            <a:r>
              <a:rPr lang="en-US" altLang="en-US" sz="2400" dirty="0"/>
              <a:t>What would be immediately obvious if changed?</a:t>
            </a:r>
          </a:p>
          <a:p>
            <a:r>
              <a:rPr lang="en-US" altLang="en-US" sz="2400" dirty="0"/>
              <a:t>What </a:t>
            </a:r>
            <a:r>
              <a:rPr lang="en-US" altLang="en-US" sz="2400" dirty="0" err="1"/>
              <a:t>behaviour</a:t>
            </a:r>
            <a:r>
              <a:rPr lang="en-US" altLang="en-US" sz="2400" dirty="0"/>
              <a:t> do these routines encourage?</a:t>
            </a:r>
          </a:p>
          <a:p>
            <a:r>
              <a:rPr lang="en-US" altLang="en-US" sz="2400" dirty="0"/>
              <a:t>When a new problem is encountered, what rules do people apply when they solve it?</a:t>
            </a:r>
          </a:p>
          <a:p>
            <a:r>
              <a:rPr lang="en-US" altLang="en-US" sz="2400" dirty="0"/>
              <a:t>What core beliefs do these rituals reflect</a:t>
            </a:r>
            <a:r>
              <a:rPr lang="en-US" altLang="en-US" sz="2000" dirty="0"/>
              <a:t>? </a:t>
            </a:r>
          </a:p>
          <a:p>
            <a:endParaRPr lang="en-GB" altLang="en-US" dirty="0"/>
          </a:p>
        </p:txBody>
      </p:sp>
      <p:sp>
        <p:nvSpPr>
          <p:cNvPr id="4" name="Content Placeholder 3"/>
          <p:cNvSpPr>
            <a:spLocks noGrp="1"/>
          </p:cNvSpPr>
          <p:nvPr>
            <p:ph sz="half" idx="2"/>
          </p:nvPr>
        </p:nvSpPr>
        <p:spPr>
          <a:xfrm>
            <a:off x="6096000" y="1318248"/>
            <a:ext cx="5384800" cy="3989040"/>
          </a:xfrm>
        </p:spPr>
        <p:txBody>
          <a:bodyPr>
            <a:normAutofit fontScale="92500"/>
          </a:bodyPr>
          <a:lstStyle/>
          <a:p>
            <a:pPr>
              <a:buFontTx/>
              <a:buNone/>
              <a:defRPr/>
            </a:pPr>
            <a:r>
              <a:rPr lang="en-GB" sz="2000" dirty="0"/>
              <a:t>“ </a:t>
            </a:r>
            <a:r>
              <a:rPr lang="en-GB" sz="2600" i="1" dirty="0">
                <a:effectLst>
                  <a:outerShdw blurRad="38100" dist="38100" dir="2700000" algn="tl">
                    <a:srgbClr val="000000">
                      <a:alpha val="43137"/>
                    </a:srgbClr>
                  </a:outerShdw>
                </a:effectLst>
              </a:rPr>
              <a:t>The way we do things around here”</a:t>
            </a:r>
          </a:p>
          <a:p>
            <a:pPr>
              <a:defRPr/>
            </a:pPr>
            <a:r>
              <a:rPr lang="en-GB" sz="2600" dirty="0"/>
              <a:t>are difficult to change</a:t>
            </a:r>
          </a:p>
          <a:p>
            <a:pPr>
              <a:defRPr/>
            </a:pPr>
            <a:r>
              <a:rPr lang="en-GB" sz="2600" dirty="0"/>
              <a:t>are often taken for granted</a:t>
            </a:r>
          </a:p>
          <a:p>
            <a:pPr>
              <a:defRPr/>
            </a:pPr>
            <a:r>
              <a:rPr lang="en-GB" sz="2600" dirty="0"/>
              <a:t>can be a key organisational competency</a:t>
            </a:r>
          </a:p>
          <a:p>
            <a:pPr>
              <a:defRPr/>
            </a:pPr>
            <a:endParaRPr lang="en-GB" dirty="0"/>
          </a:p>
        </p:txBody>
      </p:sp>
    </p:spTree>
    <p:extLst>
      <p:ext uri="{BB962C8B-B14F-4D97-AF65-F5344CB8AC3E}">
        <p14:creationId xmlns:p14="http://schemas.microsoft.com/office/powerpoint/2010/main" val="368132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2422-B8B0-40A2-AD01-BB6891695309}"/>
              </a:ext>
            </a:extLst>
          </p:cNvPr>
          <p:cNvSpPr>
            <a:spLocks noGrp="1"/>
          </p:cNvSpPr>
          <p:nvPr>
            <p:ph type="title"/>
          </p:nvPr>
        </p:nvSpPr>
        <p:spPr/>
        <p:txBody>
          <a:bodyPr/>
          <a:lstStyle/>
          <a:p>
            <a:r>
              <a:rPr lang="en-GB" b="1" dirty="0"/>
              <a:t>Rituals and Routines</a:t>
            </a:r>
          </a:p>
        </p:txBody>
      </p:sp>
      <p:sp>
        <p:nvSpPr>
          <p:cNvPr id="3" name="Content Placeholder 2">
            <a:extLst>
              <a:ext uri="{FF2B5EF4-FFF2-40B4-BE49-F238E27FC236}">
                <a16:creationId xmlns:a16="http://schemas.microsoft.com/office/drawing/2014/main" id="{88051AC1-4DE4-4480-98C0-527553F12D49}"/>
              </a:ext>
            </a:extLst>
          </p:cNvPr>
          <p:cNvSpPr>
            <a:spLocks noGrp="1"/>
          </p:cNvSpPr>
          <p:nvPr>
            <p:ph idx="1"/>
          </p:nvPr>
        </p:nvSpPr>
        <p:spPr>
          <a:xfrm>
            <a:off x="609600" y="1417638"/>
            <a:ext cx="10972800" cy="3917032"/>
          </a:xfrm>
        </p:spPr>
        <p:txBody>
          <a:bodyPr/>
          <a:lstStyle/>
          <a:p>
            <a:pPr marL="0" indent="0" fontAlgn="base">
              <a:buNone/>
            </a:pPr>
            <a:r>
              <a:rPr lang="en-GB" dirty="0"/>
              <a:t>Example of a car bodywork repair centre:</a:t>
            </a:r>
          </a:p>
          <a:p>
            <a:pPr fontAlgn="base"/>
            <a:r>
              <a:rPr lang="en-GB" i="1" dirty="0"/>
              <a:t>Customers expect a newspaper and coffee whilst they wait, or a ride to work. </a:t>
            </a:r>
            <a:endParaRPr lang="en-GB" dirty="0"/>
          </a:p>
          <a:p>
            <a:pPr fontAlgn="base"/>
            <a:r>
              <a:rPr lang="en-GB" i="1" dirty="0"/>
              <a:t>Employees expect to have their time cards examined very carefully.</a:t>
            </a:r>
            <a:endParaRPr lang="en-GB" dirty="0"/>
          </a:p>
          <a:p>
            <a:pPr fontAlgn="base"/>
            <a:r>
              <a:rPr lang="en-GB" i="1" dirty="0"/>
              <a:t>There's lots of talk about money and especially about how to cut costs. </a:t>
            </a:r>
            <a:endParaRPr lang="en-GB" dirty="0"/>
          </a:p>
          <a:p>
            <a:pPr marL="0" indent="0">
              <a:buNone/>
            </a:pPr>
            <a:endParaRPr lang="en-GB" dirty="0"/>
          </a:p>
        </p:txBody>
      </p:sp>
    </p:spTree>
    <p:extLst>
      <p:ext uri="{BB962C8B-B14F-4D97-AF65-F5344CB8AC3E}">
        <p14:creationId xmlns:p14="http://schemas.microsoft.com/office/powerpoint/2010/main" val="223195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00" y="1"/>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6056243" y="1168466"/>
            <a:ext cx="5719463" cy="4476958"/>
          </a:xfrm>
        </p:spPr>
        <p:txBody>
          <a:bodyPr>
            <a:normAutofit fontScale="70000" lnSpcReduction="20000"/>
          </a:bodyPr>
          <a:lstStyle/>
          <a:p>
            <a:pPr marL="609600" indent="-609600">
              <a:defRPr/>
            </a:pPr>
            <a:r>
              <a:rPr lang="en-GB" sz="2900" dirty="0">
                <a:cs typeface="Arial" charset="0"/>
              </a:rPr>
              <a:t>The stories that colleagues tell each other and pass onto new recruits – </a:t>
            </a:r>
          </a:p>
          <a:p>
            <a:pPr marL="609600" indent="-609600">
              <a:defRPr/>
            </a:pPr>
            <a:r>
              <a:rPr lang="en-GB" sz="2900" i="1" dirty="0">
                <a:cs typeface="Arial" charset="0"/>
              </a:rPr>
              <a:t>”</a:t>
            </a:r>
            <a:r>
              <a:rPr lang="en-GB" sz="2900" i="1" dirty="0">
                <a:cs typeface="Times New Roman" charset="0"/>
              </a:rPr>
              <a:t>The individual personalities who did or said something that stood out and deviated from the norm “</a:t>
            </a:r>
            <a:r>
              <a:rPr lang="en-GB" sz="2900" i="1" dirty="0">
                <a:cs typeface="Arial" charset="0"/>
              </a:rPr>
              <a:t> </a:t>
            </a:r>
          </a:p>
          <a:p>
            <a:pPr marL="609600" indent="-609600">
              <a:defRPr/>
            </a:pPr>
            <a:r>
              <a:rPr lang="en-GB" sz="2900" i="1" dirty="0"/>
              <a:t>“Every year Mary from accounts always [something] at the Christmas Party”</a:t>
            </a:r>
          </a:p>
          <a:p>
            <a:pPr marL="609600" indent="-609600">
              <a:defRPr/>
            </a:pPr>
            <a:r>
              <a:rPr lang="en-GB" sz="2900" i="1" dirty="0">
                <a:cs typeface="Arial" charset="0"/>
              </a:rPr>
              <a:t>“No one is ever disciplined for being late”</a:t>
            </a:r>
            <a:r>
              <a:rPr lang="en-GB" sz="2900" i="1" dirty="0"/>
              <a:t> </a:t>
            </a:r>
          </a:p>
          <a:p>
            <a:pPr marL="609600" indent="-609600">
              <a:defRPr/>
            </a:pPr>
            <a:r>
              <a:rPr lang="en-GB" sz="2900" i="1" dirty="0"/>
              <a:t>“Or the founder began the organisation with just a [blank]!”</a:t>
            </a:r>
          </a:p>
          <a:p>
            <a:pPr>
              <a:defRPr/>
            </a:pPr>
            <a:endParaRPr lang="en-GB" dirty="0"/>
          </a:p>
        </p:txBody>
      </p:sp>
      <p:sp>
        <p:nvSpPr>
          <p:cNvPr id="7172" name="Content Placeholder 3"/>
          <p:cNvSpPr>
            <a:spLocks noGrp="1"/>
          </p:cNvSpPr>
          <p:nvPr>
            <p:ph sz="half" idx="2"/>
          </p:nvPr>
        </p:nvSpPr>
        <p:spPr>
          <a:xfrm>
            <a:off x="376539" y="1148589"/>
            <a:ext cx="5325762" cy="4814888"/>
          </a:xfrm>
        </p:spPr>
        <p:txBody>
          <a:bodyPr>
            <a:normAutofit fontScale="70000" lnSpcReduction="20000"/>
          </a:bodyPr>
          <a:lstStyle/>
          <a:p>
            <a:r>
              <a:rPr lang="en-US" altLang="en-US" sz="3000" dirty="0"/>
              <a:t>What stories do people currently tell about your </a:t>
            </a:r>
            <a:r>
              <a:rPr lang="en-US" altLang="en-US" sz="3000" dirty="0" err="1"/>
              <a:t>organisation</a:t>
            </a:r>
            <a:r>
              <a:rPr lang="en-US" altLang="en-US" sz="3000" dirty="0"/>
              <a:t>? </a:t>
            </a:r>
          </a:p>
          <a:p>
            <a:r>
              <a:rPr lang="en-US" altLang="en-US" sz="3000" dirty="0"/>
              <a:t>What reputation is communicated amongst your customers and other stakeholders?</a:t>
            </a:r>
          </a:p>
          <a:p>
            <a:r>
              <a:rPr lang="en-US" altLang="en-US" sz="3000" dirty="0"/>
              <a:t>What do these stories say about what your </a:t>
            </a:r>
            <a:r>
              <a:rPr lang="en-US" altLang="en-US" sz="3000" dirty="0" err="1"/>
              <a:t>organisation</a:t>
            </a:r>
            <a:r>
              <a:rPr lang="en-US" altLang="en-US" sz="3000" dirty="0"/>
              <a:t> believes in?</a:t>
            </a:r>
          </a:p>
          <a:p>
            <a:r>
              <a:rPr lang="en-US" altLang="en-US" sz="3000" dirty="0"/>
              <a:t>What do employees talk about when they think of the history of the company?</a:t>
            </a:r>
          </a:p>
          <a:p>
            <a:r>
              <a:rPr lang="en-US" altLang="en-US" sz="3000" dirty="0"/>
              <a:t>What stories do they tell new people who join the company?</a:t>
            </a:r>
          </a:p>
          <a:p>
            <a:r>
              <a:rPr lang="en-US" altLang="en-US" sz="3000" dirty="0"/>
              <a:t>What heroes, villains and mavericks appear in these stories?</a:t>
            </a:r>
            <a:br>
              <a:rPr lang="en-US" altLang="en-US" sz="1800" dirty="0"/>
            </a:br>
            <a:br>
              <a:rPr lang="en-US" altLang="en-US" sz="1800" dirty="0"/>
            </a:br>
            <a:br>
              <a:rPr lang="en-US" altLang="en-US" sz="1800" dirty="0"/>
            </a:br>
            <a:br>
              <a:rPr lang="en-US" altLang="en-US" sz="1800" dirty="0"/>
            </a:br>
            <a:endParaRPr lang="en-GB" altLang="en-US" sz="1800" dirty="0"/>
          </a:p>
        </p:txBody>
      </p:sp>
    </p:spTree>
    <p:extLst>
      <p:ext uri="{BB962C8B-B14F-4D97-AF65-F5344CB8AC3E}">
        <p14:creationId xmlns:p14="http://schemas.microsoft.com/office/powerpoint/2010/main" val="110894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15FC-049F-4DF1-8D52-81F798E3902A}"/>
              </a:ext>
            </a:extLst>
          </p:cNvPr>
          <p:cNvSpPr>
            <a:spLocks noGrp="1"/>
          </p:cNvSpPr>
          <p:nvPr>
            <p:ph type="title"/>
          </p:nvPr>
        </p:nvSpPr>
        <p:spPr/>
        <p:txBody>
          <a:bodyPr/>
          <a:lstStyle/>
          <a:p>
            <a:r>
              <a:rPr lang="en-GB" b="1" dirty="0"/>
              <a:t>Stories </a:t>
            </a:r>
          </a:p>
        </p:txBody>
      </p:sp>
      <p:sp>
        <p:nvSpPr>
          <p:cNvPr id="3" name="Content Placeholder 2">
            <a:extLst>
              <a:ext uri="{FF2B5EF4-FFF2-40B4-BE49-F238E27FC236}">
                <a16:creationId xmlns:a16="http://schemas.microsoft.com/office/drawing/2014/main" id="{B560C08B-DC9B-4789-99CC-9D3DA0E9F5C3}"/>
              </a:ext>
            </a:extLst>
          </p:cNvPr>
          <p:cNvSpPr>
            <a:spLocks noGrp="1"/>
          </p:cNvSpPr>
          <p:nvPr>
            <p:ph idx="1"/>
          </p:nvPr>
        </p:nvSpPr>
        <p:spPr>
          <a:xfrm>
            <a:off x="768626" y="1417638"/>
            <a:ext cx="10972800" cy="3917032"/>
          </a:xfrm>
        </p:spPr>
        <p:txBody>
          <a:bodyPr/>
          <a:lstStyle/>
          <a:p>
            <a:pPr marL="0" indent="0" fontAlgn="base">
              <a:buNone/>
            </a:pPr>
            <a:r>
              <a:rPr lang="en-GB" dirty="0"/>
              <a:t>Example:</a:t>
            </a:r>
          </a:p>
          <a:p>
            <a:pPr fontAlgn="base"/>
            <a:r>
              <a:rPr lang="en-GB" i="1" dirty="0"/>
              <a:t>We are known as having high customer complaints, and for doing shoddy work.</a:t>
            </a:r>
            <a:endParaRPr lang="en-GB" dirty="0"/>
          </a:p>
          <a:p>
            <a:pPr fontAlgn="base"/>
            <a:r>
              <a:rPr lang="en-GB" i="1" dirty="0"/>
              <a:t>Staff members talk about the founder starting the company with a $1,000 loan.</a:t>
            </a:r>
            <a:endParaRPr lang="en-GB" dirty="0"/>
          </a:p>
          <a:p>
            <a:pPr fontAlgn="base"/>
            <a:r>
              <a:rPr lang="en-GB" i="1" dirty="0"/>
              <a:t>The message is that we do things the cheapest way we can. </a:t>
            </a:r>
            <a:endParaRPr lang="en-GB" dirty="0"/>
          </a:p>
          <a:p>
            <a:pPr marL="0" indent="0">
              <a:buNone/>
            </a:pPr>
            <a:endParaRPr lang="en-GB" dirty="0"/>
          </a:p>
        </p:txBody>
      </p:sp>
    </p:spTree>
    <p:extLst>
      <p:ext uri="{BB962C8B-B14F-4D97-AF65-F5344CB8AC3E}">
        <p14:creationId xmlns:p14="http://schemas.microsoft.com/office/powerpoint/2010/main" val="149492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dirty="0">
                <a:latin typeface="Arial" charset="0"/>
                <a:cs typeface="Arial" charset="0"/>
              </a:rPr>
              <a:t>Symbols</a:t>
            </a:r>
            <a:endParaRPr lang="en-GB" altLang="en-US" b="1" dirty="0"/>
          </a:p>
        </p:txBody>
      </p:sp>
      <p:sp>
        <p:nvSpPr>
          <p:cNvPr id="8195" name="Content Placeholder 2"/>
          <p:cNvSpPr>
            <a:spLocks noGrp="1"/>
          </p:cNvSpPr>
          <p:nvPr>
            <p:ph sz="half" idx="1"/>
          </p:nvPr>
        </p:nvSpPr>
        <p:spPr>
          <a:xfrm>
            <a:off x="371061" y="1600201"/>
            <a:ext cx="5724939" cy="4326970"/>
          </a:xfrm>
        </p:spPr>
        <p:txBody>
          <a:bodyPr>
            <a:normAutofit/>
          </a:bodyPr>
          <a:lstStyle/>
          <a:p>
            <a:r>
              <a:rPr lang="en-US" altLang="en-US" sz="2400" dirty="0"/>
              <a:t>Is company-specific jargon or language used?</a:t>
            </a:r>
          </a:p>
          <a:p>
            <a:r>
              <a:rPr lang="en-US" altLang="en-US" sz="2400" dirty="0"/>
              <a:t>How well known and usable is this?</a:t>
            </a:r>
          </a:p>
          <a:p>
            <a:r>
              <a:rPr lang="en-US" altLang="en-US" sz="2400" dirty="0"/>
              <a:t>Are there any status symbols used?</a:t>
            </a:r>
          </a:p>
          <a:p>
            <a:r>
              <a:rPr lang="en-US" altLang="en-US" sz="2400" dirty="0"/>
              <a:t>What image is associated with your organisation, looking at this from the separate viewpoints of clients and staff? </a:t>
            </a:r>
          </a:p>
          <a:p>
            <a:endParaRPr lang="en-GB" altLang="en-US" dirty="0"/>
          </a:p>
        </p:txBody>
      </p:sp>
      <p:sp>
        <p:nvSpPr>
          <p:cNvPr id="8196" name="Content Placeholder 3"/>
          <p:cNvSpPr>
            <a:spLocks noGrp="1"/>
          </p:cNvSpPr>
          <p:nvPr>
            <p:ph sz="half" idx="2"/>
          </p:nvPr>
        </p:nvSpPr>
        <p:spPr/>
        <p:txBody>
          <a:bodyPr>
            <a:normAutofit/>
          </a:bodyPr>
          <a:lstStyle/>
          <a:p>
            <a:r>
              <a:rPr lang="en-GB" altLang="en-US" sz="2400" dirty="0"/>
              <a:t>Prestigious offices – </a:t>
            </a:r>
            <a:r>
              <a:rPr lang="en-GB" altLang="en-US" sz="2400" i="1" dirty="0"/>
              <a:t>size location etc</a:t>
            </a:r>
          </a:p>
          <a:p>
            <a:r>
              <a:rPr lang="en-GB" altLang="en-US" sz="2400" dirty="0"/>
              <a:t>Types of company cars – </a:t>
            </a:r>
            <a:r>
              <a:rPr lang="en-GB" altLang="en-US" sz="2400" i="1" dirty="0"/>
              <a:t>makes models</a:t>
            </a:r>
          </a:p>
          <a:p>
            <a:r>
              <a:rPr lang="en-GB" altLang="en-US" sz="2400" dirty="0"/>
              <a:t>Letter heads – </a:t>
            </a:r>
            <a:r>
              <a:rPr lang="en-GB" altLang="en-US" sz="2400" i="1" dirty="0"/>
              <a:t>paper quality logo’s </a:t>
            </a:r>
          </a:p>
          <a:p>
            <a:r>
              <a:rPr lang="en-GB" altLang="en-US" sz="2400" dirty="0"/>
              <a:t>Dining arrangements – </a:t>
            </a:r>
            <a:r>
              <a:rPr lang="en-GB" altLang="en-US" sz="2400" i="1" dirty="0"/>
              <a:t>in works canteens</a:t>
            </a:r>
          </a:p>
          <a:p>
            <a:endParaRPr lang="en-GB" altLang="en-US" dirty="0"/>
          </a:p>
        </p:txBody>
      </p:sp>
    </p:spTree>
    <p:extLst>
      <p:ext uri="{BB962C8B-B14F-4D97-AF65-F5344CB8AC3E}">
        <p14:creationId xmlns:p14="http://schemas.microsoft.com/office/powerpoint/2010/main" val="354087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196">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196">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4410-9D0A-42EC-B28A-1BB7EE22BAA9}"/>
              </a:ext>
            </a:extLst>
          </p:cNvPr>
          <p:cNvSpPr>
            <a:spLocks noGrp="1"/>
          </p:cNvSpPr>
          <p:nvPr>
            <p:ph type="title"/>
          </p:nvPr>
        </p:nvSpPr>
        <p:spPr/>
        <p:txBody>
          <a:bodyPr/>
          <a:lstStyle/>
          <a:p>
            <a:r>
              <a:rPr lang="en-GB" b="1" dirty="0"/>
              <a:t>Symbols</a:t>
            </a:r>
          </a:p>
        </p:txBody>
      </p:sp>
      <p:sp>
        <p:nvSpPr>
          <p:cNvPr id="3" name="Content Placeholder 2">
            <a:extLst>
              <a:ext uri="{FF2B5EF4-FFF2-40B4-BE49-F238E27FC236}">
                <a16:creationId xmlns:a16="http://schemas.microsoft.com/office/drawing/2014/main" id="{0A2B29F5-B66A-476F-8214-950F34CE8E5F}"/>
              </a:ext>
            </a:extLst>
          </p:cNvPr>
          <p:cNvSpPr>
            <a:spLocks noGrp="1"/>
          </p:cNvSpPr>
          <p:nvPr>
            <p:ph idx="1"/>
          </p:nvPr>
        </p:nvSpPr>
        <p:spPr>
          <a:xfrm>
            <a:off x="848140" y="1620079"/>
            <a:ext cx="10972800" cy="3917032"/>
          </a:xfrm>
        </p:spPr>
        <p:txBody>
          <a:bodyPr/>
          <a:lstStyle/>
          <a:p>
            <a:pPr marL="0" indent="0" fontAlgn="base">
              <a:buNone/>
            </a:pPr>
            <a:r>
              <a:rPr lang="en-GB" dirty="0"/>
              <a:t>Example:</a:t>
            </a:r>
          </a:p>
          <a:p>
            <a:pPr fontAlgn="base"/>
            <a:r>
              <a:rPr lang="en-GB" i="1" dirty="0"/>
              <a:t>We use bright red shuttle vans</a:t>
            </a:r>
            <a:r>
              <a:rPr lang="en-GB" dirty="0"/>
              <a:t>.</a:t>
            </a:r>
          </a:p>
          <a:p>
            <a:pPr fontAlgn="base"/>
            <a:r>
              <a:rPr lang="en-GB" i="1" dirty="0"/>
              <a:t>We offer bright red courtesy cars – compact, economy cars.</a:t>
            </a:r>
            <a:endParaRPr lang="en-GB" dirty="0"/>
          </a:p>
          <a:p>
            <a:pPr fontAlgn="base"/>
            <a:r>
              <a:rPr lang="en-GB" i="1" dirty="0"/>
              <a:t>The boss wears overalls, not a suit. </a:t>
            </a:r>
            <a:endParaRPr lang="en-GB" dirty="0"/>
          </a:p>
          <a:p>
            <a:pPr marL="0" indent="0">
              <a:buNone/>
            </a:pPr>
            <a:endParaRPr lang="en-GB" dirty="0"/>
          </a:p>
        </p:txBody>
      </p:sp>
    </p:spTree>
    <p:extLst>
      <p:ext uri="{BB962C8B-B14F-4D97-AF65-F5344CB8AC3E}">
        <p14:creationId xmlns:p14="http://schemas.microsoft.com/office/powerpoint/2010/main" val="234145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589722" y="1358004"/>
            <a:ext cx="5384800" cy="4408141"/>
          </a:xfrm>
        </p:spPr>
        <p:txBody>
          <a:bodyPr/>
          <a:lstStyle/>
          <a:p>
            <a:r>
              <a:rPr lang="en-US" altLang="en-US" sz="2400" dirty="0"/>
              <a:t>What process or procedure has the strongest controls? </a:t>
            </a:r>
          </a:p>
          <a:p>
            <a:r>
              <a:rPr lang="en-US" altLang="en-US" sz="2400" dirty="0"/>
              <a:t>Weakest controls? </a:t>
            </a:r>
          </a:p>
          <a:p>
            <a:r>
              <a:rPr lang="en-US" altLang="en-US" sz="2400" dirty="0"/>
              <a:t>Is the company generally loosely or tightly controlled?</a:t>
            </a:r>
          </a:p>
          <a:p>
            <a:r>
              <a:rPr lang="en-US" altLang="en-US" sz="2400" dirty="0"/>
              <a:t>Do employees get rewarded for good work or </a:t>
            </a:r>
            <a:r>
              <a:rPr lang="en-US" altLang="en-US" sz="2400" dirty="0" err="1"/>
              <a:t>penalised</a:t>
            </a:r>
            <a:r>
              <a:rPr lang="en-US" altLang="en-US" sz="2400" dirty="0"/>
              <a:t> for poor work?</a:t>
            </a:r>
          </a:p>
          <a:p>
            <a:r>
              <a:rPr lang="en-US" altLang="en-US" sz="2400" dirty="0"/>
              <a:t>What reports are issued to keep control of operations, finance, etc...? </a:t>
            </a:r>
          </a:p>
          <a:p>
            <a:endParaRPr lang="en-GB" altLang="en-US" dirty="0"/>
          </a:p>
        </p:txBody>
      </p:sp>
      <p:sp>
        <p:nvSpPr>
          <p:cNvPr id="9220" name="Content Placeholder 3"/>
          <p:cNvSpPr>
            <a:spLocks noGrp="1"/>
          </p:cNvSpPr>
          <p:nvPr>
            <p:ph sz="half" idx="2"/>
          </p:nvPr>
        </p:nvSpPr>
        <p:spPr>
          <a:xfrm>
            <a:off x="6197599" y="1580323"/>
            <a:ext cx="5729357" cy="3989040"/>
          </a:xfrm>
        </p:spPr>
        <p:txBody>
          <a:bodyPr/>
          <a:lstStyle/>
          <a:p>
            <a:r>
              <a:rPr lang="en-GB" altLang="en-US" dirty="0">
                <a:solidFill>
                  <a:srgbClr val="0070C0"/>
                </a:solidFill>
              </a:rPr>
              <a:t>Measurement &amp; Reward Systems</a:t>
            </a:r>
          </a:p>
          <a:p>
            <a:r>
              <a:rPr lang="en-GB" altLang="en-US" dirty="0">
                <a:solidFill>
                  <a:srgbClr val="002060"/>
                </a:solidFill>
              </a:rPr>
              <a:t>Operation manuals</a:t>
            </a:r>
          </a:p>
          <a:p>
            <a:r>
              <a:rPr lang="en-GB" altLang="en-US" dirty="0">
                <a:solidFill>
                  <a:srgbClr val="00B050"/>
                </a:solidFill>
              </a:rPr>
              <a:t>Payment by results</a:t>
            </a:r>
          </a:p>
          <a:p>
            <a:r>
              <a:rPr lang="en-GB" altLang="en-US" dirty="0">
                <a:solidFill>
                  <a:srgbClr val="FF0000"/>
                </a:solidFill>
              </a:rPr>
              <a:t>Quality Audits</a:t>
            </a:r>
          </a:p>
          <a:p>
            <a:endParaRPr lang="en-GB" altLang="en-US" dirty="0"/>
          </a:p>
        </p:txBody>
      </p:sp>
    </p:spTree>
    <p:extLst>
      <p:ext uri="{BB962C8B-B14F-4D97-AF65-F5344CB8AC3E}">
        <p14:creationId xmlns:p14="http://schemas.microsoft.com/office/powerpoint/2010/main" val="340934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220">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220">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570D-E8AE-4F8D-B143-6349349EEE28}"/>
              </a:ext>
            </a:extLst>
          </p:cNvPr>
          <p:cNvSpPr>
            <a:spLocks noGrp="1"/>
          </p:cNvSpPr>
          <p:nvPr>
            <p:ph type="title"/>
          </p:nvPr>
        </p:nvSpPr>
        <p:spPr/>
        <p:txBody>
          <a:bodyPr/>
          <a:lstStyle/>
          <a:p>
            <a:r>
              <a:rPr lang="en-GB" b="1" dirty="0"/>
              <a:t>Control Systems</a:t>
            </a:r>
          </a:p>
        </p:txBody>
      </p:sp>
      <p:sp>
        <p:nvSpPr>
          <p:cNvPr id="3" name="Content Placeholder 2">
            <a:extLst>
              <a:ext uri="{FF2B5EF4-FFF2-40B4-BE49-F238E27FC236}">
                <a16:creationId xmlns:a16="http://schemas.microsoft.com/office/drawing/2014/main" id="{0500127B-31D7-4365-8E7F-1E651535E228}"/>
              </a:ext>
            </a:extLst>
          </p:cNvPr>
          <p:cNvSpPr>
            <a:spLocks noGrp="1"/>
          </p:cNvSpPr>
          <p:nvPr>
            <p:ph idx="1"/>
          </p:nvPr>
        </p:nvSpPr>
        <p:spPr>
          <a:xfrm>
            <a:off x="629478" y="1461055"/>
            <a:ext cx="10972800" cy="3917032"/>
          </a:xfrm>
        </p:spPr>
        <p:txBody>
          <a:bodyPr/>
          <a:lstStyle/>
          <a:p>
            <a:pPr marL="0" indent="0" fontAlgn="base">
              <a:buNone/>
            </a:pPr>
            <a:r>
              <a:rPr lang="en-GB" dirty="0"/>
              <a:t>Example:</a:t>
            </a:r>
          </a:p>
          <a:p>
            <a:pPr fontAlgn="base"/>
            <a:r>
              <a:rPr lang="en-GB" i="1" dirty="0"/>
              <a:t>Costs are highly controlled, and customers are billed for parts down to the last screw.</a:t>
            </a:r>
            <a:endParaRPr lang="en-GB" dirty="0"/>
          </a:p>
          <a:p>
            <a:pPr fontAlgn="base"/>
            <a:r>
              <a:rPr lang="en-GB" i="1" dirty="0"/>
              <a:t>Quality is not emphasised. Getting the work done with the least amount of direct costs is the goal.</a:t>
            </a:r>
            <a:endParaRPr lang="en-GB" dirty="0"/>
          </a:p>
          <a:p>
            <a:pPr fontAlgn="base"/>
            <a:r>
              <a:rPr lang="en-GB" i="1" dirty="0"/>
              <a:t>Employees docked pay if their quotes/estimates are more than 10% out. </a:t>
            </a:r>
            <a:endParaRPr lang="en-GB" dirty="0"/>
          </a:p>
          <a:p>
            <a:endParaRPr lang="en-GB" dirty="0"/>
          </a:p>
        </p:txBody>
      </p:sp>
    </p:spTree>
    <p:extLst>
      <p:ext uri="{BB962C8B-B14F-4D97-AF65-F5344CB8AC3E}">
        <p14:creationId xmlns:p14="http://schemas.microsoft.com/office/powerpoint/2010/main" val="130240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a:xfrm>
            <a:off x="450574" y="1417638"/>
            <a:ext cx="5384800" cy="3989040"/>
          </a:xfrm>
        </p:spPr>
        <p:txBody>
          <a:bodyPr>
            <a:normAutofit/>
          </a:bodyPr>
          <a:lstStyle/>
          <a:p>
            <a:r>
              <a:rPr lang="en-US" altLang="en-US" sz="2600" dirty="0"/>
              <a:t>Who has the real power in the </a:t>
            </a:r>
            <a:r>
              <a:rPr lang="en-US" altLang="en-US" sz="2600" dirty="0" err="1"/>
              <a:t>organisation</a:t>
            </a:r>
            <a:r>
              <a:rPr lang="en-US" altLang="en-US" sz="2600" dirty="0"/>
              <a:t>? </a:t>
            </a:r>
          </a:p>
          <a:p>
            <a:r>
              <a:rPr lang="en-US" altLang="en-US" sz="2600" dirty="0"/>
              <a:t>What do these people believe and champion within the </a:t>
            </a:r>
            <a:r>
              <a:rPr lang="en-US" altLang="en-US" sz="2600" dirty="0" err="1"/>
              <a:t>organisation</a:t>
            </a:r>
            <a:r>
              <a:rPr lang="en-US" altLang="en-US" sz="2600" dirty="0"/>
              <a:t>?</a:t>
            </a:r>
          </a:p>
          <a:p>
            <a:r>
              <a:rPr lang="en-US" altLang="en-US" sz="2600" dirty="0"/>
              <a:t>Who makes or influences decisions?</a:t>
            </a:r>
          </a:p>
          <a:p>
            <a:r>
              <a:rPr lang="en-US" altLang="en-US" sz="2600" dirty="0"/>
              <a:t>How is this power used or abused? </a:t>
            </a:r>
          </a:p>
          <a:p>
            <a:endParaRPr lang="en-GB" altLang="en-US" dirty="0"/>
          </a:p>
        </p:txBody>
      </p:sp>
      <p:sp>
        <p:nvSpPr>
          <p:cNvPr id="10244" name="Content Placeholder 3"/>
          <p:cNvSpPr>
            <a:spLocks noGrp="1"/>
          </p:cNvSpPr>
          <p:nvPr>
            <p:ph sz="half" idx="2"/>
          </p:nvPr>
        </p:nvSpPr>
        <p:spPr>
          <a:xfrm>
            <a:off x="6095999" y="1434479"/>
            <a:ext cx="5870713" cy="4131433"/>
          </a:xfrm>
        </p:spPr>
        <p:txBody>
          <a:bodyPr>
            <a:normAutofit/>
          </a:bodyPr>
          <a:lstStyle/>
          <a:p>
            <a:r>
              <a:rPr lang="en-GB" altLang="en-US" sz="2600" dirty="0">
                <a:cs typeface="Arial" charset="0"/>
              </a:rPr>
              <a:t>Who should hold most power?</a:t>
            </a:r>
          </a:p>
          <a:p>
            <a:r>
              <a:rPr lang="en-GB" altLang="en-US" sz="2600" dirty="0">
                <a:cs typeface="Arial" charset="0"/>
              </a:rPr>
              <a:t>Time served craftsmen</a:t>
            </a:r>
          </a:p>
          <a:p>
            <a:r>
              <a:rPr lang="en-GB" altLang="en-US" sz="2600" dirty="0">
                <a:cs typeface="Arial" charset="0"/>
              </a:rPr>
              <a:t>Strategic business managers </a:t>
            </a:r>
          </a:p>
          <a:p>
            <a:r>
              <a:rPr lang="en-GB" altLang="en-US" sz="2600" dirty="0">
                <a:cs typeface="Arial" charset="0"/>
              </a:rPr>
              <a:t>Trade union leaders</a:t>
            </a:r>
          </a:p>
          <a:p>
            <a:endParaRPr lang="en-GB" altLang="en-US" dirty="0"/>
          </a:p>
        </p:txBody>
      </p:sp>
    </p:spTree>
    <p:extLst>
      <p:ext uri="{BB962C8B-B14F-4D97-AF65-F5344CB8AC3E}">
        <p14:creationId xmlns:p14="http://schemas.microsoft.com/office/powerpoint/2010/main" val="29398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24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4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D476-934D-4C66-A926-E31088A4A114}"/>
              </a:ext>
            </a:extLst>
          </p:cNvPr>
          <p:cNvSpPr>
            <a:spLocks noGrp="1"/>
          </p:cNvSpPr>
          <p:nvPr>
            <p:ph type="title"/>
          </p:nvPr>
        </p:nvSpPr>
        <p:spPr/>
        <p:txBody>
          <a:bodyPr/>
          <a:lstStyle/>
          <a:p>
            <a:r>
              <a:rPr lang="en-GB" b="1" dirty="0"/>
              <a:t>Power Structure</a:t>
            </a:r>
          </a:p>
        </p:txBody>
      </p:sp>
      <p:sp>
        <p:nvSpPr>
          <p:cNvPr id="3" name="Content Placeholder 2">
            <a:extLst>
              <a:ext uri="{FF2B5EF4-FFF2-40B4-BE49-F238E27FC236}">
                <a16:creationId xmlns:a16="http://schemas.microsoft.com/office/drawing/2014/main" id="{DE9CD4B3-EB73-4D9E-8A40-38DC88A0306C}"/>
              </a:ext>
            </a:extLst>
          </p:cNvPr>
          <p:cNvSpPr>
            <a:spLocks noGrp="1"/>
          </p:cNvSpPr>
          <p:nvPr>
            <p:ph idx="1"/>
          </p:nvPr>
        </p:nvSpPr>
        <p:spPr/>
        <p:txBody>
          <a:bodyPr/>
          <a:lstStyle/>
          <a:p>
            <a:pPr marL="0" indent="0" fontAlgn="base">
              <a:buNone/>
            </a:pPr>
            <a:r>
              <a:rPr lang="en-GB" dirty="0"/>
              <a:t>Example:</a:t>
            </a:r>
          </a:p>
          <a:p>
            <a:pPr fontAlgn="base"/>
            <a:r>
              <a:rPr lang="en-GB" i="1" dirty="0"/>
              <a:t>The owner believes in a low cost, high-profit model, and is prepared to lose repeat customers.</a:t>
            </a:r>
            <a:endParaRPr lang="en-GB" dirty="0"/>
          </a:p>
          <a:p>
            <a:pPr fontAlgn="base"/>
            <a:r>
              <a:rPr lang="en-GB" i="1" dirty="0"/>
              <a:t>The threat of docked pay keeps mechanics working with this model. </a:t>
            </a:r>
            <a:endParaRPr lang="en-GB" dirty="0"/>
          </a:p>
          <a:p>
            <a:pPr marL="0" indent="0">
              <a:buNone/>
            </a:pPr>
            <a:endParaRPr lang="en-GB" dirty="0"/>
          </a:p>
        </p:txBody>
      </p:sp>
    </p:spTree>
    <p:extLst>
      <p:ext uri="{BB962C8B-B14F-4D97-AF65-F5344CB8AC3E}">
        <p14:creationId xmlns:p14="http://schemas.microsoft.com/office/powerpoint/2010/main" val="3123610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a:xfrm>
            <a:off x="410816" y="1555752"/>
            <a:ext cx="6288157" cy="3989040"/>
          </a:xfrm>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7209184" y="1581912"/>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4064286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8">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268">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26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2205-9930-4E17-AAD9-F32ECCB5ACB8}"/>
              </a:ext>
            </a:extLst>
          </p:cNvPr>
          <p:cNvSpPr>
            <a:spLocks noGrp="1"/>
          </p:cNvSpPr>
          <p:nvPr>
            <p:ph type="title"/>
          </p:nvPr>
        </p:nvSpPr>
        <p:spPr/>
        <p:txBody>
          <a:bodyPr/>
          <a:lstStyle/>
          <a:p>
            <a:r>
              <a:rPr lang="en-GB" b="1" dirty="0"/>
              <a:t>Organisational Structure</a:t>
            </a:r>
          </a:p>
        </p:txBody>
      </p:sp>
      <p:sp>
        <p:nvSpPr>
          <p:cNvPr id="3" name="Content Placeholder 2">
            <a:extLst>
              <a:ext uri="{FF2B5EF4-FFF2-40B4-BE49-F238E27FC236}">
                <a16:creationId xmlns:a16="http://schemas.microsoft.com/office/drawing/2014/main" id="{6C654B5D-58AE-4781-8D02-6CF8BCEAC18E}"/>
              </a:ext>
            </a:extLst>
          </p:cNvPr>
          <p:cNvSpPr>
            <a:spLocks noGrp="1"/>
          </p:cNvSpPr>
          <p:nvPr>
            <p:ph idx="1"/>
          </p:nvPr>
        </p:nvSpPr>
        <p:spPr>
          <a:xfrm>
            <a:off x="609600" y="1600201"/>
            <a:ext cx="11237843" cy="3917032"/>
          </a:xfrm>
        </p:spPr>
        <p:txBody>
          <a:bodyPr/>
          <a:lstStyle/>
          <a:p>
            <a:pPr marL="0" indent="0" fontAlgn="base">
              <a:buNone/>
            </a:pPr>
            <a:r>
              <a:rPr lang="en-GB" dirty="0"/>
              <a:t>Example:</a:t>
            </a:r>
          </a:p>
          <a:p>
            <a:pPr fontAlgn="base"/>
            <a:r>
              <a:rPr lang="en-GB" i="1" dirty="0"/>
              <a:t>Flat structure – Owner, Head Mechanic, Mechanics, Reception</a:t>
            </a:r>
            <a:endParaRPr lang="en-GB" dirty="0"/>
          </a:p>
          <a:p>
            <a:pPr fontAlgn="base"/>
            <a:r>
              <a:rPr lang="en-GB" i="1" dirty="0"/>
              <a:t>The receptionist is the owner's wife so she goes straight to him with some customer complaints</a:t>
            </a:r>
            <a:endParaRPr lang="en-GB" dirty="0"/>
          </a:p>
          <a:p>
            <a:pPr fontAlgn="base"/>
            <a:r>
              <a:rPr lang="en-GB" i="1" dirty="0"/>
              <a:t>It's each mechanic for himself – no sharing tools or supplies, little teamwork</a:t>
            </a:r>
            <a:endParaRPr lang="en-GB" dirty="0"/>
          </a:p>
          <a:p>
            <a:endParaRPr lang="en-GB" dirty="0"/>
          </a:p>
        </p:txBody>
      </p:sp>
    </p:spTree>
    <p:extLst>
      <p:ext uri="{BB962C8B-B14F-4D97-AF65-F5344CB8AC3E}">
        <p14:creationId xmlns:p14="http://schemas.microsoft.com/office/powerpoint/2010/main" val="717759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p:txBody>
          <a:bodyPr/>
          <a:lstStyle/>
          <a:p>
            <a:r>
              <a:rPr lang="en-GB" b="1" dirty="0"/>
              <a:t>Summary of Lecture 1</a:t>
            </a:r>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609600" y="1295227"/>
            <a:ext cx="6019800" cy="4229273"/>
          </a:xfrm>
        </p:spPr>
        <p:txBody>
          <a:bodyPr numCol="1">
            <a:normAutofit/>
          </a:bodyPr>
          <a:lstStyle/>
          <a:p>
            <a:r>
              <a:rPr lang="en-GB" dirty="0"/>
              <a:t>Module overview</a:t>
            </a:r>
          </a:p>
          <a:p>
            <a:r>
              <a:rPr lang="en-GB" dirty="0"/>
              <a:t>Why study culture?</a:t>
            </a:r>
          </a:p>
          <a:p>
            <a:r>
              <a:rPr lang="en-GB" dirty="0"/>
              <a:t>What is culture?</a:t>
            </a:r>
          </a:p>
          <a:p>
            <a:r>
              <a:rPr lang="en-GB" dirty="0"/>
              <a:t>Cultural environment</a:t>
            </a:r>
          </a:p>
          <a:p>
            <a:r>
              <a:rPr lang="en-GB" altLang="en-US" dirty="0"/>
              <a:t>The core elements of organisational culture</a:t>
            </a:r>
          </a:p>
          <a:p>
            <a:r>
              <a:rPr lang="en-GB" dirty="0"/>
              <a:t>Cultural web</a:t>
            </a:r>
          </a:p>
          <a:p>
            <a:pPr marL="0" indent="0" algn="ctr">
              <a:buNone/>
            </a:pPr>
            <a:endParaRPr lang="en-GB" b="1" dirty="0"/>
          </a:p>
        </p:txBody>
      </p:sp>
      <p:sp>
        <p:nvSpPr>
          <p:cNvPr id="4" name="Rectangle 3">
            <a:extLst>
              <a:ext uri="{FF2B5EF4-FFF2-40B4-BE49-F238E27FC236}">
                <a16:creationId xmlns:a16="http://schemas.microsoft.com/office/drawing/2014/main" id="{3AB7505B-2BAA-4BC4-917E-83A830A485CC}"/>
              </a:ext>
            </a:extLst>
          </p:cNvPr>
          <p:cNvSpPr/>
          <p:nvPr/>
        </p:nvSpPr>
        <p:spPr>
          <a:xfrm>
            <a:off x="6438900" y="1976562"/>
            <a:ext cx="5143500" cy="1384995"/>
          </a:xfrm>
          <a:prstGeom prst="rect">
            <a:avLst/>
          </a:prstGeom>
        </p:spPr>
        <p:txBody>
          <a:bodyPr wrap="square">
            <a:spAutoFit/>
          </a:bodyPr>
          <a:lstStyle/>
          <a:p>
            <a:pPr algn="ctr"/>
            <a:r>
              <a:rPr lang="en-GB" sz="2800" b="1" dirty="0"/>
              <a:t>Next time:</a:t>
            </a:r>
          </a:p>
          <a:p>
            <a:pPr algn="ctr"/>
            <a:r>
              <a:rPr lang="en-GB" sz="2800" b="1" dirty="0"/>
              <a:t>Models to analyse culture</a:t>
            </a:r>
          </a:p>
          <a:p>
            <a:pPr algn="ctr"/>
            <a:r>
              <a:rPr lang="en-GB" sz="2800" b="1" dirty="0"/>
              <a:t>(Thursday 16</a:t>
            </a:r>
            <a:r>
              <a:rPr lang="en-GB" sz="2800" b="1" baseline="30000" dirty="0"/>
              <a:t>th</a:t>
            </a:r>
            <a:r>
              <a:rPr lang="en-GB" sz="2800" b="1" dirty="0"/>
              <a:t> January 2020)</a:t>
            </a:r>
            <a:endParaRPr lang="en-GB" sz="2800" dirty="0"/>
          </a:p>
        </p:txBody>
      </p:sp>
    </p:spTree>
    <p:extLst>
      <p:ext uri="{BB962C8B-B14F-4D97-AF65-F5344CB8AC3E}">
        <p14:creationId xmlns:p14="http://schemas.microsoft.com/office/powerpoint/2010/main" val="7546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0A2E799-383C-45D5-843E-D055840737A7}"/>
              </a:ext>
            </a:extLst>
          </p:cNvPr>
          <p:cNvPicPr>
            <a:picLocks noGrp="1" noChangeAspect="1"/>
          </p:cNvPicPr>
          <p:nvPr>
            <p:ph idx="1"/>
          </p:nvPr>
        </p:nvPicPr>
        <p:blipFill rotWithShape="1">
          <a:blip r:embed="rId3"/>
          <a:srcRect l="15278" t="21796" r="50810" b="24489"/>
          <a:stretch/>
        </p:blipFill>
        <p:spPr>
          <a:xfrm>
            <a:off x="286113" y="249792"/>
            <a:ext cx="11619773" cy="6163708"/>
          </a:xfrm>
          <a:prstGeom prst="rect">
            <a:avLst/>
          </a:prstGeom>
        </p:spPr>
      </p:pic>
    </p:spTree>
    <p:extLst>
      <p:ext uri="{BB962C8B-B14F-4D97-AF65-F5344CB8AC3E}">
        <p14:creationId xmlns:p14="http://schemas.microsoft.com/office/powerpoint/2010/main" val="393063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References</a:t>
            </a:r>
            <a:endParaRPr lang="en-GB" sz="4000" b="1" dirty="0"/>
          </a:p>
        </p:txBody>
      </p:sp>
      <p:sp>
        <p:nvSpPr>
          <p:cNvPr id="3" name="Content Placeholder 2"/>
          <p:cNvSpPr>
            <a:spLocks noGrp="1"/>
          </p:cNvSpPr>
          <p:nvPr>
            <p:ph idx="1"/>
          </p:nvPr>
        </p:nvSpPr>
        <p:spPr>
          <a:xfrm>
            <a:off x="351181" y="1417637"/>
            <a:ext cx="11370365" cy="4287423"/>
          </a:xfrm>
        </p:spPr>
        <p:txBody>
          <a:bodyPr>
            <a:normAutofit fontScale="92500" lnSpcReduction="10000"/>
          </a:bodyPr>
          <a:lstStyle/>
          <a:p>
            <a:pPr algn="just"/>
            <a:r>
              <a:rPr lang="en-GB" sz="2000" dirty="0"/>
              <a:t>Hampden-Turner, C. and Trompenaars, F. (1993) T</a:t>
            </a:r>
            <a:r>
              <a:rPr lang="en-GB" sz="2000" i="1" dirty="0"/>
              <a:t>he seven cultures of capitalism values systems for creating wealth in the United States, Britain, Japan, Germany, France, Sweden and the Netherlands</a:t>
            </a:r>
            <a:r>
              <a:rPr lang="en-GB" sz="2000" dirty="0"/>
              <a:t> . New York. Doubleday </a:t>
            </a:r>
          </a:p>
          <a:p>
            <a:pPr algn="just"/>
            <a:r>
              <a:rPr lang="en-GB" sz="2000" dirty="0"/>
              <a:t>Nagashina, N.  (1973) </a:t>
            </a:r>
            <a:r>
              <a:rPr lang="en-GB" sz="2000" i="1" dirty="0"/>
              <a:t>A Reversed World: Or is it? The Japanese way of communicating and their attitudes toward alien cultures</a:t>
            </a:r>
            <a:r>
              <a:rPr lang="en-GB" sz="2000" dirty="0"/>
              <a:t>. In Horton and Finnegan, R.  </a:t>
            </a:r>
            <a:r>
              <a:rPr lang="en-GB" sz="2000" i="1" dirty="0"/>
              <a:t>Modes of thought</a:t>
            </a:r>
            <a:r>
              <a:rPr lang="en-GB" sz="2000" dirty="0"/>
              <a:t>. London. Faber and Faber.</a:t>
            </a:r>
          </a:p>
          <a:p>
            <a:pPr algn="just"/>
            <a:r>
              <a:rPr lang="en-GB" sz="2000" dirty="0"/>
              <a:t>Hoecklin, L.  (1994) </a:t>
            </a:r>
            <a:r>
              <a:rPr lang="en-GB" sz="2000" i="1" dirty="0"/>
              <a:t>Managing cultural differences: Strategies for competitive advantage</a:t>
            </a:r>
            <a:r>
              <a:rPr lang="en-GB" sz="2000" dirty="0"/>
              <a:t>. Wokingham. Addison Wesley Publishing Company.</a:t>
            </a:r>
          </a:p>
          <a:p>
            <a:pPr algn="just"/>
            <a:r>
              <a:rPr lang="en-GB" sz="2000" dirty="0"/>
              <a:t>Hofstede, G. (2001) </a:t>
            </a:r>
            <a:r>
              <a:rPr lang="en-GB" sz="2000" i="1" dirty="0"/>
              <a:t>Cultures consequences</a:t>
            </a:r>
            <a:r>
              <a:rPr lang="en-GB" sz="2000" dirty="0"/>
              <a:t>, 2</a:t>
            </a:r>
            <a:r>
              <a:rPr lang="en-GB" sz="2000" baseline="30000" dirty="0"/>
              <a:t>nd</a:t>
            </a:r>
            <a:r>
              <a:rPr lang="en-GB" sz="2000" dirty="0"/>
              <a:t> edition. Thousand Oaks, CA. Sage.</a:t>
            </a:r>
          </a:p>
          <a:p>
            <a:pPr algn="just"/>
            <a:r>
              <a:rPr lang="en-GB" sz="2000" dirty="0"/>
              <a:t>Schein, E. H. (1992) </a:t>
            </a:r>
            <a:r>
              <a:rPr lang="en-GB" sz="2000" i="1" dirty="0"/>
              <a:t>Organisational Culture and leadership</a:t>
            </a:r>
            <a:r>
              <a:rPr lang="en-GB" sz="2000" dirty="0"/>
              <a:t>. San Francisco. </a:t>
            </a:r>
            <a:r>
              <a:rPr lang="en-GB" sz="2000" dirty="0" err="1"/>
              <a:t>Jossey</a:t>
            </a:r>
            <a:r>
              <a:rPr lang="en-GB" sz="2000" dirty="0"/>
              <a:t> - Bass Publishers. </a:t>
            </a:r>
          </a:p>
          <a:p>
            <a:pPr algn="just"/>
            <a:r>
              <a:rPr lang="en-GB" sz="2000" dirty="0" err="1"/>
              <a:t>Guirdham</a:t>
            </a:r>
            <a:r>
              <a:rPr lang="en-GB" sz="2000" dirty="0"/>
              <a:t>, M. (1999) </a:t>
            </a:r>
            <a:r>
              <a:rPr lang="en-GB" sz="2000" i="1" dirty="0"/>
              <a:t>Communicating across cultures. Basingstoke</a:t>
            </a:r>
            <a:r>
              <a:rPr lang="en-GB" sz="2000" dirty="0"/>
              <a:t>. MacMillan Press.</a:t>
            </a:r>
          </a:p>
          <a:p>
            <a:pPr algn="just"/>
            <a:r>
              <a:rPr lang="en-GB" sz="2000" dirty="0"/>
              <a:t>Rayner, C. and Adam – Smith, D. (2009</a:t>
            </a:r>
            <a:r>
              <a:rPr lang="en-GB" sz="2000" i="1" dirty="0"/>
              <a:t>) Managing and leading people</a:t>
            </a:r>
            <a:r>
              <a:rPr lang="en-GB" sz="2000" dirty="0"/>
              <a:t>. 2</a:t>
            </a:r>
            <a:r>
              <a:rPr lang="en-GB" sz="2000" baseline="30000" dirty="0"/>
              <a:t>nd</a:t>
            </a:r>
            <a:r>
              <a:rPr lang="en-GB" sz="2000" dirty="0"/>
              <a:t> </a:t>
            </a:r>
            <a:r>
              <a:rPr lang="en-GB" sz="2000" dirty="0" err="1"/>
              <a:t>edn</a:t>
            </a:r>
            <a:r>
              <a:rPr lang="en-GB" sz="2000" dirty="0"/>
              <a:t>.  Trowbridge. CIPD.</a:t>
            </a:r>
          </a:p>
          <a:p>
            <a:pPr algn="just"/>
            <a:r>
              <a:rPr lang="en-GB" sz="2000" dirty="0"/>
              <a:t>Kandola,, B. (2009) </a:t>
            </a:r>
            <a:r>
              <a:rPr lang="en-GB" sz="2000" i="1" dirty="0"/>
              <a:t>The value of difference: Eliminating bias in organisations. </a:t>
            </a:r>
            <a:r>
              <a:rPr lang="en-GB" sz="2000" dirty="0"/>
              <a:t>Oxford,. </a:t>
            </a:r>
            <a:r>
              <a:rPr lang="en-GB" sz="2000" dirty="0" err="1"/>
              <a:t>Pearn</a:t>
            </a:r>
            <a:r>
              <a:rPr lang="en-GB" sz="2000" dirty="0"/>
              <a:t> Kandola Publishing.</a:t>
            </a:r>
            <a:endParaRPr lang="en-GB" sz="2000" i="1" dirty="0"/>
          </a:p>
        </p:txBody>
      </p:sp>
    </p:spTree>
    <p:extLst>
      <p:ext uri="{BB962C8B-B14F-4D97-AF65-F5344CB8AC3E}">
        <p14:creationId xmlns:p14="http://schemas.microsoft.com/office/powerpoint/2010/main" val="2934003594"/>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2601</TotalTime>
  <Words>3351</Words>
  <Application>Microsoft Office PowerPoint</Application>
  <PresentationFormat>Widescreen</PresentationFormat>
  <Paragraphs>272</Paragraphs>
  <Slides>30</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Myriad Pro</vt:lpstr>
      <vt:lpstr>Tahoma</vt:lpstr>
      <vt:lpstr>Times New Roman</vt:lpstr>
      <vt:lpstr>Wingdings</vt:lpstr>
      <vt:lpstr>UWTSD</vt:lpstr>
      <vt:lpstr> BMSW5105_CARD Workplace Culture and its Impact on Organisational Efficiency </vt:lpstr>
      <vt:lpstr>Structure of Lecture 1</vt:lpstr>
      <vt:lpstr>Aim of Module</vt:lpstr>
      <vt:lpstr>Learning Outcomes</vt:lpstr>
      <vt:lpstr>Study Time Allocation</vt:lpstr>
      <vt:lpstr>Initial Recommended Reading</vt:lpstr>
      <vt:lpstr>Why study Culture?</vt:lpstr>
      <vt:lpstr>What is Culture?</vt:lpstr>
      <vt:lpstr>PowerPoint Presentation</vt:lpstr>
      <vt:lpstr>Visible and invisible culture</vt:lpstr>
      <vt:lpstr>Cultural environment</vt:lpstr>
      <vt:lpstr>The Core Elements of Organisational Culture</vt:lpstr>
      <vt:lpstr>Exercise: Terminology</vt:lpstr>
      <vt:lpstr>PowerPoint Presentation</vt:lpstr>
      <vt:lpstr>Cultural Web</vt:lpstr>
      <vt:lpstr>Routines &amp; rituals </vt:lpstr>
      <vt:lpstr>Rituals and Routines</vt:lpstr>
      <vt:lpstr>Stories</vt:lpstr>
      <vt:lpstr>Stories </vt:lpstr>
      <vt:lpstr>Symbols</vt:lpstr>
      <vt:lpstr>Symbols</vt:lpstr>
      <vt:lpstr>Control Systems </vt:lpstr>
      <vt:lpstr>Control Systems</vt:lpstr>
      <vt:lpstr>Power Structure </vt:lpstr>
      <vt:lpstr>Power Structure</vt:lpstr>
      <vt:lpstr>Organisational Structures </vt:lpstr>
      <vt:lpstr>Organisational Structure</vt:lpstr>
      <vt:lpstr>Summary of Lecture 1</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Julie Thomas</cp:lastModifiedBy>
  <cp:revision>119</cp:revision>
  <dcterms:created xsi:type="dcterms:W3CDTF">2019-01-07T12:29:45Z</dcterms:created>
  <dcterms:modified xsi:type="dcterms:W3CDTF">2020-01-09T13:44:15Z</dcterms:modified>
</cp:coreProperties>
</file>