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4"/>
  </p:sldMasterIdLst>
  <p:notesMasterIdLst>
    <p:notesMasterId r:id="rId16"/>
  </p:notesMasterIdLst>
  <p:sldIdLst>
    <p:sldId id="256" r:id="rId5"/>
    <p:sldId id="269" r:id="rId6"/>
    <p:sldId id="257" r:id="rId7"/>
    <p:sldId id="258" r:id="rId8"/>
    <p:sldId id="259" r:id="rId9"/>
    <p:sldId id="260" r:id="rId10"/>
    <p:sldId id="262" r:id="rId11"/>
    <p:sldId id="267" r:id="rId12"/>
    <p:sldId id="268" r:id="rId13"/>
    <p:sldId id="264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5" autoAdjust="0"/>
    <p:restoredTop sz="96283" autoAdjust="0"/>
  </p:normalViewPr>
  <p:slideViewPr>
    <p:cSldViewPr snapToGrid="0">
      <p:cViewPr varScale="1">
        <p:scale>
          <a:sx n="90" d="100"/>
          <a:sy n="90" d="100"/>
        </p:scale>
        <p:origin x="37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In-store sales</c:v>
                </c:pt>
              </c:strCache>
            </c:strRef>
          </c:tx>
          <c:marker>
            <c:symbol val="none"/>
          </c:marker>
          <c:cat>
            <c:strRef>
              <c:f>Sheet1!$A$2:$A$5</c:f>
              <c:strCache>
                <c:ptCount val="4"/>
                <c:pt idx="0">
                  <c:v>Q1</c:v>
                </c:pt>
                <c:pt idx="1">
                  <c:v>Q2</c:v>
                </c:pt>
                <c:pt idx="2">
                  <c:v>Q3</c:v>
                </c:pt>
                <c:pt idx="3">
                  <c:v>Q4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100</c:v>
                </c:pt>
                <c:pt idx="1">
                  <c:v>85</c:v>
                </c:pt>
                <c:pt idx="2">
                  <c:v>75</c:v>
                </c:pt>
                <c:pt idx="3">
                  <c:v>70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FA8-4FC0-9036-B7A5ED86E8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18791784"/>
        <c:axId val="2140495176"/>
      </c:lineChart>
      <c:catAx>
        <c:axId val="21187917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2140495176"/>
        <c:crosses val="autoZero"/>
        <c:auto val="1"/>
        <c:lblAlgn val="ctr"/>
        <c:lblOffset val="100"/>
        <c:noMultiLvlLbl val="0"/>
      </c:catAx>
      <c:valAx>
        <c:axId val="214049517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18791784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BC2DC-6FC9-8001-9F46-C32CACE1E7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675586-8A4A-0A98-5AB2-93FFC92D67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035B8-2A95-E85E-4166-0D054D335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417B8-6621-9297-9451-10F72CC8C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5A3AC-ADF7-0EF7-3D6D-50CED745B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17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4E1DF-7747-062A-0F43-82FDB052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AB7BB-0836-11F2-9AC8-6501ACC5AB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24040-5865-53BB-FBB3-6513A1DDF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68E996-04A2-EC18-AE7C-8B8094B49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FF68A-7F85-5545-ABBC-15651C563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63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0831B-FAF9-E6B2-7AE6-B436066A7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912CF0-313C-322E-4E6F-36324150EC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E5A00-2F04-D8FE-9E2A-9DCBBC071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ABA5D-2BFC-5B32-4A85-2495C6D51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43D19-5DC1-C129-C185-B0A4EE6F5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377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C4338-D0C1-FA9B-49A2-F2DC6F57A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F604D-6469-8CC7-3D10-51A9CF629D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43506C-A9EF-A18F-41FF-4CCA06F786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2EBDEE-80A9-9C12-5086-6C3BF749F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7FBF31-71C6-86CF-074A-DA8EE43D2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594574-B712-8958-D172-5C3A1383A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056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52437-18A4-AA04-9C90-15B7644E1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C64E6-05B6-76BD-65C1-A834A12BF1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945E3A-9273-C89F-9777-12FDA4634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C286B5-4E59-8511-ED60-1CDE5FF1AC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22789D-23EE-1250-7D6B-669CDD524F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0C1F95-2089-765E-ABB5-C5997EB75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3F8282-4589-ED71-44A2-1EDBE5296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C9A09D-2BF7-8FC4-E385-C5F8FDED8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746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32433-28FB-301F-1BCD-CA5767368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BF95EE-E5AD-E340-CCE0-5610866DA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98B65A-6E31-B9B0-BD01-6A4D4BD80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BCFDB-9659-EDA5-5600-7077A398D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049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BD8F6D-B94B-1AD5-832B-1B68FBC3D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AFDC5F-C6D1-E532-D1E5-E9FEA9E47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9BC69C-27A1-5170-BBD5-D94199322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309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E046F-8F42-8E00-D34E-7CC6FDEC3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D5F83-6497-3A75-28F6-AD4ABD006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E671B6-6A61-610C-FE93-FD65F66904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02D94-635B-BC49-2064-074DECE84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2C1F0C-8737-62ED-4D50-EE561825E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425B0D-9A80-054E-AE02-334DFDF48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103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CB844-1E38-1215-BF3B-8929EAC6C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CF95C5-416B-9240-E27E-38BD7F1A05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AD83CA-1C1D-44B3-D311-11BB6E757D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8C57B6-1DCE-82B1-4D79-638A59E723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ED55B-152D-AB5A-CB11-E89B0E5B0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44468F-5228-4A8A-EF16-846B56982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423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314C5-EB92-3E63-9377-910D9A1EE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9D9E81-4596-BEA1-4C4F-0CB1A32BA1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44D96-CAF1-7E82-301F-02C304740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1F887-424F-20E5-39E3-C1DCA391B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98DDB-7F18-A300-7F00-086EFD6A9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09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989405-9808-30EC-6962-F5C7C8EDCB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D0F3F6-478D-316D-E560-4426627D4B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B809AA-F3D9-49F4-EC36-DE7E0E1D2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4CC20-BBC3-E1E6-588A-5CA8FD445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EF518-1713-EA9A-6E71-C79D52DF6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01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89B71A-E117-010D-DE85-8368AE7DB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027C9D-D39F-4FA4-C88A-BB4D1D045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71FBC-A04B-BACF-21B7-FE1BCD81F8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6100E-F2C5-298E-B2E5-9918C0CAD8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6DD268-B49B-233E-9FC9-ADEB0ACA9D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48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eituraecontexto.blogspot.com/2017/08/saberes-em-folhetim-criatividade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commbusprofcdn/chapter/group-problem-solving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96533" y="411480"/>
            <a:ext cx="8488254" cy="761991"/>
          </a:xfrm>
        </p:spPr>
        <p:txBody>
          <a:bodyPr>
            <a:normAutofit/>
          </a:bodyPr>
          <a:lstStyle/>
          <a:p>
            <a:pPr algn="ctr"/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Student name : Kevin Fernando Useche Giron.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25B02A-91CB-8E41-B7E3-1C1A9DBF5CB3}"/>
              </a:ext>
            </a:extLst>
          </p:cNvPr>
          <p:cNvSpPr txBox="1"/>
          <p:nvPr/>
        </p:nvSpPr>
        <p:spPr>
          <a:xfrm>
            <a:off x="152728" y="420624"/>
            <a:ext cx="6591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number : 2441569</a:t>
            </a: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50E0B1-DE77-326F-4ACA-529C99AD0AAC}"/>
              </a:ext>
            </a:extLst>
          </p:cNvPr>
          <p:cNvSpPr txBox="1"/>
          <p:nvPr/>
        </p:nvSpPr>
        <p:spPr>
          <a:xfrm>
            <a:off x="152728" y="1173471"/>
            <a:ext cx="65997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 : LCM4004.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037C56-E54F-0DDF-1F85-8E14A67939FD}"/>
              </a:ext>
            </a:extLst>
          </p:cNvPr>
          <p:cNvSpPr txBox="1"/>
          <p:nvPr/>
        </p:nvSpPr>
        <p:spPr>
          <a:xfrm>
            <a:off x="152728" y="1659975"/>
            <a:ext cx="630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name : Problem solving and decision making.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FE3113-8DF4-0E51-76B8-9036C8C75B3A}"/>
              </a:ext>
            </a:extLst>
          </p:cNvPr>
          <p:cNvSpPr txBox="1"/>
          <p:nvPr/>
        </p:nvSpPr>
        <p:spPr>
          <a:xfrm>
            <a:off x="160776" y="2146479"/>
            <a:ext cx="3572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 name : Toyin Adisa.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0" y="-129535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1</a:t>
            </a:r>
          </a:p>
        </p:txBody>
      </p:sp>
      <p:sp>
        <p:nvSpPr>
          <p:cNvPr id="19" name="Oval 18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1</a:t>
            </a:r>
          </a:p>
        </p:txBody>
      </p:sp>
      <p:pic>
        <p:nvPicPr>
          <p:cNvPr id="24" name="Picture 23" descr="Sayeh-and-Galton-Flowers-shop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" y="3225800"/>
            <a:ext cx="7449183" cy="3445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5676-8510-BE23-874E-C454DD612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51933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Overview.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7F8386-474E-DDBB-02D5-2769DE9F2EDF}"/>
              </a:ext>
            </a:extLst>
          </p:cNvPr>
          <p:cNvSpPr txBox="1"/>
          <p:nvPr/>
        </p:nvSpPr>
        <p:spPr>
          <a:xfrm>
            <a:off x="474133" y="1075267"/>
            <a:ext cx="72644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Introduction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Company background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Problem: nature and scope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PESTLE ANALYSIS: Green Haven Florists.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Cause and effect analysis: Fishbone diagram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Conclusion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971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0" y="32004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3200" b="1" dirty="0">
                <a:solidFill>
                  <a:srgbClr val="FFFFFF"/>
                </a:solidFill>
              </a:rPr>
              <a:t>Green Haven Florists: </a:t>
            </a:r>
            <a:r>
              <a:rPr lang="en-GB" sz="3200" b="1" dirty="0">
                <a:solidFill>
                  <a:srgbClr val="FFFFFF"/>
                </a:solidFill>
              </a:rPr>
              <a:t>Introduction.</a:t>
            </a:r>
            <a:endParaRPr sz="3200" b="1" dirty="0">
              <a:solidFill>
                <a:srgbClr val="FFFFFF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2</a:t>
            </a:r>
          </a:p>
        </p:txBody>
      </p:sp>
      <p:sp>
        <p:nvSpPr>
          <p:cNvPr id="24" name="Oval 23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2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42900" y="3898634"/>
            <a:ext cx="746918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Green Haven Florists, founded in 2016 by Liam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Priya Patel, is a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 adorable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local florist in Norwich.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Known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for its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personalized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arrangements, eco-friendly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uses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and deep community roots. However, the business now faces a critical challenge: a significant decline in profitability. Today, we will debate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root causes of this problem and explore strategic solutions for a sustainable future.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57200" y="1005840"/>
            <a:ext cx="5364480" cy="2743200"/>
          </a:xfrm>
          <a:prstGeom prst="rect">
            <a:avLst/>
          </a:prstGeom>
          <a:solidFill>
            <a:srgbClr val="FFFFFF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>
                <a:solidFill>
                  <a:srgbClr val="007800"/>
                </a:solidFill>
              </a:rPr>
              <a:t>Insert photo of Liam &amp; Priya in their shop</a:t>
            </a:r>
          </a:p>
        </p:txBody>
      </p:sp>
      <p:graphicFrame>
        <p:nvGraphicFramePr>
          <p:cNvPr id="30" name="Chart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0861700"/>
              </p:ext>
            </p:extLst>
          </p:nvPr>
        </p:nvGraphicFramePr>
        <p:xfrm>
          <a:off x="6278880" y="1508760"/>
          <a:ext cx="5455920" cy="1645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31" name="Picture 30" descr="owner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005840"/>
            <a:ext cx="536448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1148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3200" b="1">
                <a:solidFill>
                  <a:srgbClr val="FFFFFF"/>
                </a:solidFill>
              </a:rPr>
              <a:t>Company Background: Strengths &amp; Challenges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3</a:t>
            </a:r>
          </a:p>
        </p:txBody>
      </p:sp>
      <p:sp>
        <p:nvSpPr>
          <p:cNvPr id="8" name="Oval 7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3</a:t>
            </a:r>
          </a:p>
        </p:txBody>
      </p:sp>
      <p:sp>
        <p:nvSpPr>
          <p:cNvPr id="12" name="Oval 11"/>
          <p:cNvSpPr/>
          <p:nvPr/>
        </p:nvSpPr>
        <p:spPr>
          <a:xfrm>
            <a:off x="6434882" y="2514600"/>
            <a:ext cx="457200" cy="45720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34882" y="2604700"/>
            <a:ext cx="457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 dirty="0">
                <a:solidFill>
                  <a:srgbClr val="FFFFFF"/>
                </a:solidFill>
              </a:rPr>
              <a:t>🏆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952992" y="2616541"/>
            <a:ext cx="5056128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b="1" dirty="0">
                <a:solidFill>
                  <a:srgbClr val="000000"/>
                </a:solidFill>
              </a:rPr>
              <a:t>Streng</a:t>
            </a:r>
            <a:r>
              <a:rPr lang="en-GB" b="1" dirty="0">
                <a:solidFill>
                  <a:srgbClr val="000000"/>
                </a:solidFill>
              </a:rPr>
              <a:t>t</a:t>
            </a:r>
            <a:r>
              <a:rPr b="1" dirty="0">
                <a:solidFill>
                  <a:srgbClr val="000000"/>
                </a:solidFill>
              </a:rPr>
              <a:t>h</a:t>
            </a:r>
            <a:r>
              <a:rPr lang="en-GB" b="1" dirty="0">
                <a:solidFill>
                  <a:srgbClr val="000000"/>
                </a:solidFill>
              </a:rPr>
              <a:t>s</a:t>
            </a:r>
            <a:endParaRPr b="1" dirty="0">
              <a:solidFill>
                <a:srgbClr val="000000"/>
              </a:solidFill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Bespoke/Customizable Floral Designs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 Local Reputation &amp; Customer Loyalty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Eco-Conscious Brand Identity</a:t>
            </a:r>
          </a:p>
        </p:txBody>
      </p:sp>
      <p:sp>
        <p:nvSpPr>
          <p:cNvPr id="15" name="Oval 14"/>
          <p:cNvSpPr/>
          <p:nvPr/>
        </p:nvSpPr>
        <p:spPr>
          <a:xfrm>
            <a:off x="548640" y="2514600"/>
            <a:ext cx="457200" cy="45720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548640" y="2478042"/>
            <a:ext cx="457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 dirty="0">
                <a:solidFill>
                  <a:srgbClr val="FFFFFF"/>
                </a:solidFill>
              </a:rPr>
              <a:t>⚠️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52144" y="2534192"/>
            <a:ext cx="528273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b="1" dirty="0">
                <a:solidFill>
                  <a:srgbClr val="000000"/>
                </a:solidFill>
              </a:rPr>
              <a:t>Challenges</a:t>
            </a:r>
            <a:endParaRPr lang="en-US" b="1" dirty="0">
              <a:solidFill>
                <a:srgbClr val="000000"/>
              </a:solidFill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30% drop in in-store sales (last 12 months)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Rising operational costs (flowers, sustainable materials)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Intense competition from online giants and trendy local boutiques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12B905-D1DA-F366-27FE-ADDAACD1C37B}"/>
              </a:ext>
            </a:extLst>
          </p:cNvPr>
          <p:cNvSpPr txBox="1"/>
          <p:nvPr/>
        </p:nvSpPr>
        <p:spPr>
          <a:xfrm>
            <a:off x="914400" y="1041400"/>
            <a:ext cx="102785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Green Haven Florists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Founded in 2016.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Owners: Liam and Priya Patel.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1148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3200" b="1" dirty="0">
                <a:solidFill>
                  <a:srgbClr val="FFFFFF"/>
                </a:solidFill>
              </a:rPr>
              <a:t>Defining the Problem: The 5W2H Analysis</a:t>
            </a:r>
            <a:r>
              <a:rPr lang="en-GB" sz="3200" b="1" dirty="0">
                <a:solidFill>
                  <a:srgbClr val="FFFFFF"/>
                </a:solidFill>
              </a:rPr>
              <a:t>.</a:t>
            </a:r>
            <a:endParaRPr sz="3200" b="1" dirty="0">
              <a:solidFill>
                <a:srgbClr val="FFFFFF"/>
              </a:solidFill>
            </a:endParaRPr>
          </a:p>
        </p:txBody>
      </p:sp>
      <p:pic>
        <p:nvPicPr>
          <p:cNvPr id="4" name="Picture 3" descr="A group of blackboards with white text&#10;&#10;AI-generated content may be incorrect.">
            <a:extLst>
              <a:ext uri="{FF2B5EF4-FFF2-40B4-BE49-F238E27FC236}">
                <a16:creationId xmlns:a16="http://schemas.microsoft.com/office/drawing/2014/main" id="{DFDA07A2-34DE-54BD-5CBA-0A59CEA8CB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11840" y="1005840"/>
            <a:ext cx="1280160" cy="141393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4</a:t>
            </a:r>
          </a:p>
        </p:txBody>
      </p:sp>
      <p:sp>
        <p:nvSpPr>
          <p:cNvPr id="9" name="Oval 8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4</a:t>
            </a:r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895984"/>
              </p:ext>
            </p:extLst>
          </p:nvPr>
        </p:nvGraphicFramePr>
        <p:xfrm>
          <a:off x="182880" y="1005840"/>
          <a:ext cx="1072896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6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64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2331">
                <a:tc>
                  <a:txBody>
                    <a:bodyPr/>
                    <a:lstStyle/>
                    <a:p>
                      <a:r>
                        <a:rPr b="1" dirty="0">
                          <a:solidFill>
                            <a:schemeClr val="tx1"/>
                          </a:solidFill>
                        </a:rPr>
                        <a:t>What is the problem?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t>A 30% decline in in-store sales and squeezed profitability.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2331">
                <a:tc>
                  <a:txBody>
                    <a:bodyPr/>
                    <a:lstStyle/>
                    <a:p>
                      <a:r>
                        <a:rPr b="1"/>
                        <a:t>Who is affected?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t>Liam and Priya Patel (owners), their employees, and their loyal customer base.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2331">
                <a:tc>
                  <a:txBody>
                    <a:bodyPr/>
                    <a:lstStyle/>
                    <a:p>
                      <a:r>
                        <a:rPr b="1"/>
                        <a:t>Where is it happening?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t>Primarily at their Norwich High Street location.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2331">
                <a:tc>
                  <a:txBody>
                    <a:bodyPr/>
                    <a:lstStyle/>
                    <a:p>
                      <a:r>
                        <a:rPr b="1"/>
                        <a:t>When did it occur?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t>Over the past 12 months.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2331">
                <a:tc>
                  <a:txBody>
                    <a:bodyPr/>
                    <a:lstStyle/>
                    <a:p>
                      <a:r>
                        <a:rPr b="1"/>
                        <a:t>Why is it happening?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 </a:t>
                      </a:r>
                      <a:r>
                        <a:rPr dirty="0"/>
                        <a:t>online shopping, strong competition, and an outdated digital presence.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2331">
                <a:tc>
                  <a:txBody>
                    <a:bodyPr/>
                    <a:lstStyle/>
                    <a:p>
                      <a:r>
                        <a:rPr b="1"/>
                        <a:t>How did it happen?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t>Through decreased foot traffic and a lack of effective digital marketing.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92334">
                <a:tc>
                  <a:txBody>
                    <a:bodyPr/>
                    <a:lstStyle/>
                    <a:p>
                      <a:r>
                        <a:rPr b="1"/>
                        <a:t>How much is the impact?</a:t>
                      </a:r>
                    </a:p>
                  </a:txBody>
                  <a:tcPr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30 % </a:t>
                      </a:r>
                      <a:r>
                        <a:rPr dirty="0"/>
                        <a:t>Revenue loss is threatening the business's long-term sustainability.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1148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3200" b="1">
                <a:solidFill>
                  <a:srgbClr val="FFFFFF"/>
                </a:solidFill>
              </a:rPr>
              <a:t>External Pressures: PESTLE Analysis (Part 1)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5</a:t>
            </a:r>
          </a:p>
        </p:txBody>
      </p:sp>
      <p:sp>
        <p:nvSpPr>
          <p:cNvPr id="8" name="Oval 7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5</a:t>
            </a:r>
          </a:p>
        </p:txBody>
      </p:sp>
      <p:sp>
        <p:nvSpPr>
          <p:cNvPr id="12" name="Oval 11"/>
          <p:cNvSpPr/>
          <p:nvPr/>
        </p:nvSpPr>
        <p:spPr>
          <a:xfrm>
            <a:off x="548640" y="1005840"/>
            <a:ext cx="457200" cy="45720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548640" y="1005840"/>
            <a:ext cx="457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</a:rPr>
              <a:t>🏛️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43000" y="960120"/>
            <a:ext cx="590223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 dirty="0">
                <a:solidFill>
                  <a:srgbClr val="000000"/>
                </a:solidFill>
              </a:rPr>
              <a:t>Political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Post-Brexit import challenges causing supply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delays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made the 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costs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flowers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like orchids and tulips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higher.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Impact: Higher costs and less predictable inventory.</a:t>
            </a:r>
          </a:p>
        </p:txBody>
      </p:sp>
      <p:sp>
        <p:nvSpPr>
          <p:cNvPr id="15" name="Oval 14"/>
          <p:cNvSpPr/>
          <p:nvPr/>
        </p:nvSpPr>
        <p:spPr>
          <a:xfrm>
            <a:off x="548640" y="2356757"/>
            <a:ext cx="457200" cy="45720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548640" y="2427514"/>
            <a:ext cx="457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</a:rPr>
              <a:t>📈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42999" y="2405743"/>
            <a:ext cx="572806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 dirty="0">
                <a:solidFill>
                  <a:srgbClr val="000000"/>
                </a:solidFill>
              </a:rPr>
              <a:t>Economic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inflation increases costs of imported flowers and operational expenses. Consumers are more price-sensitive, seeking cheaper online alternatives.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Impact: Squeezed profit margins and loss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 customers who care about price.</a:t>
            </a:r>
            <a:endParaRPr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Oval 17"/>
          <p:cNvSpPr/>
          <p:nvPr/>
        </p:nvSpPr>
        <p:spPr>
          <a:xfrm>
            <a:off x="548640" y="4437068"/>
            <a:ext cx="457200" cy="45720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548640" y="4553494"/>
            <a:ext cx="457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</a:rPr>
              <a:t>👥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142999" y="4495800"/>
            <a:ext cx="941394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0000"/>
                </a:solidFill>
              </a:rPr>
              <a:t> </a:t>
            </a:r>
            <a:r>
              <a:rPr sz="1800" b="1" dirty="0">
                <a:solidFill>
                  <a:srgbClr val="000000"/>
                </a:solidFill>
              </a:rPr>
              <a:t>Social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Growing consumer preference for the convenience of online shopping and subscription services. High demand for sustainable and ethical business practices.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Impact: Sustainability is a market advantage, but lack of online convenience is a critical weakness.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1148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3200" b="1" dirty="0">
                <a:solidFill>
                  <a:srgbClr val="FFFFFF"/>
                </a:solidFill>
              </a:rPr>
              <a:t>External Pressures: PESTLE Analysis (Part 2)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6</a:t>
            </a:r>
          </a:p>
        </p:txBody>
      </p:sp>
      <p:sp>
        <p:nvSpPr>
          <p:cNvPr id="8" name="Oval 7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6</a:t>
            </a:r>
          </a:p>
        </p:txBody>
      </p:sp>
      <p:sp>
        <p:nvSpPr>
          <p:cNvPr id="12" name="Oval 11"/>
          <p:cNvSpPr/>
          <p:nvPr/>
        </p:nvSpPr>
        <p:spPr>
          <a:xfrm>
            <a:off x="548640" y="1005840"/>
            <a:ext cx="457200" cy="45720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548640" y="1005840"/>
            <a:ext cx="457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</a:rPr>
              <a:t>📱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43000" y="976814"/>
            <a:ext cx="867141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 dirty="0">
                <a:solidFill>
                  <a:srgbClr val="000000"/>
                </a:solidFill>
              </a:rPr>
              <a:t>Technological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Outdated website with no e-commerce functionality and low social media engagement. Competitors use targeted digital ads and Instagram effectively.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Impact: Invisible to new, digitally-native customers.</a:t>
            </a:r>
          </a:p>
        </p:txBody>
      </p:sp>
      <p:sp>
        <p:nvSpPr>
          <p:cNvPr id="15" name="Oval 14"/>
          <p:cNvSpPr/>
          <p:nvPr/>
        </p:nvSpPr>
        <p:spPr>
          <a:xfrm>
            <a:off x="548640" y="2778034"/>
            <a:ext cx="457200" cy="45720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548640" y="2926080"/>
            <a:ext cx="457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</a:rPr>
              <a:t>⚖️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42999" y="2834640"/>
            <a:ext cx="813162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 dirty="0">
                <a:solidFill>
                  <a:srgbClr val="000000"/>
                </a:solidFill>
              </a:rPr>
              <a:t>Legal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Must comply with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strict</a:t>
            </a: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packaging and waste regulations (aligns with brand). Data protection laws (GDPR) are crucial for any future online sales.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Impact: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creates extra paperwork and could increase cost.</a:t>
            </a:r>
            <a:endParaRPr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Oval 17"/>
          <p:cNvSpPr/>
          <p:nvPr/>
        </p:nvSpPr>
        <p:spPr>
          <a:xfrm>
            <a:off x="548640" y="4177937"/>
            <a:ext cx="457200" cy="45720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548640" y="4262846"/>
            <a:ext cx="457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</a:rPr>
              <a:t>🍃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143000" y="4223657"/>
            <a:ext cx="813162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 dirty="0">
                <a:solidFill>
                  <a:srgbClr val="000000"/>
                </a:solidFill>
              </a:rPr>
              <a:t>Environmental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Commitment to eco-friendly materials (biodegradable wraps, local blooms) is more expensive.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Impact: Differentiator that can justify premium pricing but must be communicated effectively</a:t>
            </a:r>
            <a:r>
              <a:rPr sz="1400" dirty="0">
                <a:solidFill>
                  <a:srgbClr val="00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1148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3200" b="1">
                <a:solidFill>
                  <a:srgbClr val="FFFFFF"/>
                </a:solidFill>
              </a:rPr>
              <a:t>Root Cause Analysis: The Fishbone Diagram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7</a:t>
            </a:r>
          </a:p>
        </p:txBody>
      </p:sp>
      <p:sp>
        <p:nvSpPr>
          <p:cNvPr id="9" name="Oval 8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7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839747" y="2904067"/>
            <a:ext cx="1344210" cy="1084634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Decline in Sales &amp; Profitability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-219403" y="1720205"/>
            <a:ext cx="3864071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lvl="1"/>
            <a:r>
              <a:rPr dirty="0">
                <a:solidFill>
                  <a:srgbClr val="000000"/>
                </a:solidFill>
              </a:rPr>
              <a:t>• Limited digital marketing skills</a:t>
            </a:r>
            <a:r>
              <a:rPr lang="en-GB" dirty="0">
                <a:solidFill>
                  <a:srgbClr val="000000"/>
                </a:solidFill>
              </a:rPr>
              <a:t>.</a:t>
            </a:r>
          </a:p>
          <a:p>
            <a:pPr lvl="1"/>
            <a:endParaRPr lang="en-GB" dirty="0">
              <a:solidFill>
                <a:srgbClr val="000000"/>
              </a:solidFill>
            </a:endParaRPr>
          </a:p>
          <a:p>
            <a:pPr lvl="1"/>
            <a:endParaRPr dirty="0">
              <a:solidFill>
                <a:srgbClr val="000000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182118" y="3356912"/>
            <a:ext cx="336662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lvl="1"/>
            <a:r>
              <a:rPr dirty="0">
                <a:solidFill>
                  <a:srgbClr val="000000"/>
                </a:solidFill>
              </a:rPr>
              <a:t>• Manual ordering/delivery</a:t>
            </a:r>
          </a:p>
          <a:p>
            <a:pPr lvl="1"/>
            <a:r>
              <a:rPr dirty="0">
                <a:solidFill>
                  <a:srgbClr val="000000"/>
                </a:solidFill>
              </a:rPr>
              <a:t>• Outdated business model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83088" y="3269259"/>
            <a:ext cx="3187026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Outdated website</a:t>
            </a:r>
          </a:p>
          <a:p>
            <a:pPr lvl="1"/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No e-commerce</a:t>
            </a:r>
          </a:p>
          <a:p>
            <a:pPr lvl="1"/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Low social media activity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433733" y="1797163"/>
            <a:ext cx="404905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lvl="1"/>
            <a:r>
              <a:rPr dirty="0">
                <a:solidFill>
                  <a:srgbClr val="000000"/>
                </a:solidFill>
              </a:rPr>
              <a:t>• Strong online competitors</a:t>
            </a:r>
          </a:p>
          <a:p>
            <a:pPr lvl="1"/>
            <a:r>
              <a:rPr dirty="0">
                <a:solidFill>
                  <a:srgbClr val="000000"/>
                </a:solidFill>
              </a:rPr>
              <a:t>• Changing customer preferences</a:t>
            </a:r>
            <a:r>
              <a:rPr lang="en-GB" dirty="0">
                <a:solidFill>
                  <a:srgbClr val="000000"/>
                </a:solidFill>
              </a:rPr>
              <a:t>.</a:t>
            </a:r>
            <a:endParaRPr dirty="0">
              <a:solidFill>
                <a:srgbClr val="00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015550" y="1855108"/>
            <a:ext cx="385650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 lvl="1"/>
            <a:r>
              <a:rPr dirty="0">
                <a:solidFill>
                  <a:srgbClr val="000000"/>
                </a:solidFill>
              </a:rPr>
              <a:t>• High cost of imported flowers</a:t>
            </a:r>
            <a:endParaRPr lang="en-GB" dirty="0">
              <a:solidFill>
                <a:srgbClr val="000000"/>
              </a:solidFill>
            </a:endParaRPr>
          </a:p>
          <a:p>
            <a:pPr lvl="1"/>
            <a:r>
              <a:rPr dirty="0">
                <a:solidFill>
                  <a:srgbClr val="000000"/>
                </a:solidFill>
              </a:rPr>
              <a:t>• High cost of eco-friendly materials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359244" y="3722307"/>
            <a:ext cx="39992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 lvl="1"/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Reduced high street foot traffic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</a:t>
            </a:r>
            <a:r>
              <a:rPr lang="en-GB" dirty="0">
                <a:solidFill>
                  <a:srgbClr val="000000"/>
                </a:solidFill>
              </a:rPr>
              <a:t>New local boutiques.</a:t>
            </a:r>
          </a:p>
          <a:p>
            <a:pPr lvl="1"/>
            <a:endParaRPr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CD4F13-600C-8DF8-AEAD-6850D43C9FB3}"/>
              </a:ext>
            </a:extLst>
          </p:cNvPr>
          <p:cNvSpPr/>
          <p:nvPr/>
        </p:nvSpPr>
        <p:spPr>
          <a:xfrm>
            <a:off x="199152" y="5127337"/>
            <a:ext cx="2314302" cy="11180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GB" b="1" dirty="0">
                <a:solidFill>
                  <a:srgbClr val="000000"/>
                </a:solidFill>
              </a:rPr>
              <a:t>Technology</a:t>
            </a:r>
          </a:p>
          <a:p>
            <a:pPr lvl="1"/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44304243-E7EE-0265-213A-803CCA0F500E}"/>
              </a:ext>
            </a:extLst>
          </p:cNvPr>
          <p:cNvSpPr/>
          <p:nvPr/>
        </p:nvSpPr>
        <p:spPr>
          <a:xfrm>
            <a:off x="53214" y="3406153"/>
            <a:ext cx="10786533" cy="17817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C9C53A0-5145-2352-87BB-250713AC7D9A}"/>
              </a:ext>
            </a:extLst>
          </p:cNvPr>
          <p:cNvSpPr/>
          <p:nvPr/>
        </p:nvSpPr>
        <p:spPr>
          <a:xfrm>
            <a:off x="4234723" y="5145625"/>
            <a:ext cx="2314302" cy="11180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rgbClr val="000000"/>
                </a:solidFill>
              </a:rPr>
              <a:t>        Processes(business model).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9598EB5-EB25-628E-4F09-EF3625536522}"/>
              </a:ext>
            </a:extLst>
          </p:cNvPr>
          <p:cNvSpPr/>
          <p:nvPr/>
        </p:nvSpPr>
        <p:spPr>
          <a:xfrm>
            <a:off x="7433733" y="5127337"/>
            <a:ext cx="2314302" cy="11180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rgbClr val="000000"/>
                </a:solidFill>
              </a:rPr>
              <a:t>        Environment(shop location).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876D120-E0CE-829E-E471-54BF67E82F55}"/>
              </a:ext>
            </a:extLst>
          </p:cNvPr>
          <p:cNvSpPr/>
          <p:nvPr/>
        </p:nvSpPr>
        <p:spPr>
          <a:xfrm>
            <a:off x="167880" y="908337"/>
            <a:ext cx="2314302" cy="11180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rgbClr val="000000"/>
                </a:solidFill>
              </a:rPr>
              <a:t>             People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5A597B32-E819-96A1-528A-9A0A3C0AEB6B}"/>
              </a:ext>
            </a:extLst>
          </p:cNvPr>
          <p:cNvCxnSpPr/>
          <p:nvPr/>
        </p:nvCxnSpPr>
        <p:spPr>
          <a:xfrm flipV="1">
            <a:off x="342900" y="3537057"/>
            <a:ext cx="880564" cy="14836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4958616A-25FD-B8D5-FBCB-776C4E321CE5}"/>
              </a:ext>
            </a:extLst>
          </p:cNvPr>
          <p:cNvCxnSpPr/>
          <p:nvPr/>
        </p:nvCxnSpPr>
        <p:spPr>
          <a:xfrm flipV="1">
            <a:off x="4234723" y="3584326"/>
            <a:ext cx="515077" cy="143640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44E4CE10-7D2F-0C5D-6BDD-3E594FBF8FDB}"/>
              </a:ext>
            </a:extLst>
          </p:cNvPr>
          <p:cNvCxnSpPr>
            <a:cxnSpLocks/>
          </p:cNvCxnSpPr>
          <p:nvPr/>
        </p:nvCxnSpPr>
        <p:spPr>
          <a:xfrm flipV="1">
            <a:off x="7433733" y="3573225"/>
            <a:ext cx="796570" cy="144750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6611FF11-B61E-3FB5-1EEC-C63037EEA481}"/>
              </a:ext>
            </a:extLst>
          </p:cNvPr>
          <p:cNvCxnSpPr/>
          <p:nvPr/>
        </p:nvCxnSpPr>
        <p:spPr>
          <a:xfrm>
            <a:off x="199152" y="2087719"/>
            <a:ext cx="1024312" cy="134128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Rectangle 44">
            <a:extLst>
              <a:ext uri="{FF2B5EF4-FFF2-40B4-BE49-F238E27FC236}">
                <a16:creationId xmlns:a16="http://schemas.microsoft.com/office/drawing/2014/main" id="{62C93AE6-9618-A9B6-2B0E-337DA929EC15}"/>
              </a:ext>
            </a:extLst>
          </p:cNvPr>
          <p:cNvSpPr/>
          <p:nvPr/>
        </p:nvSpPr>
        <p:spPr>
          <a:xfrm>
            <a:off x="3548831" y="984380"/>
            <a:ext cx="2314302" cy="11180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rgbClr val="000000"/>
                </a:solidFill>
              </a:rPr>
              <a:t>            Materials(rising cost).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07419803-6F61-77B0-BD44-2FB6B5FFEE98}"/>
              </a:ext>
            </a:extLst>
          </p:cNvPr>
          <p:cNvCxnSpPr/>
          <p:nvPr/>
        </p:nvCxnSpPr>
        <p:spPr>
          <a:xfrm>
            <a:off x="4182118" y="2204011"/>
            <a:ext cx="567682" cy="122498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Rectangle 47">
            <a:extLst>
              <a:ext uri="{FF2B5EF4-FFF2-40B4-BE49-F238E27FC236}">
                <a16:creationId xmlns:a16="http://schemas.microsoft.com/office/drawing/2014/main" id="{6F0960C0-C59A-67A4-644E-198B73C76A5B}"/>
              </a:ext>
            </a:extLst>
          </p:cNvPr>
          <p:cNvSpPr/>
          <p:nvPr/>
        </p:nvSpPr>
        <p:spPr>
          <a:xfrm>
            <a:off x="7569200" y="1028444"/>
            <a:ext cx="2314302" cy="11180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rgbClr val="000000"/>
                </a:solidFill>
              </a:rPr>
              <a:t>Market/Competition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EE7D4866-1067-9373-7513-F03556D43415}"/>
              </a:ext>
            </a:extLst>
          </p:cNvPr>
          <p:cNvCxnSpPr>
            <a:cxnSpLocks/>
          </p:cNvCxnSpPr>
          <p:nvPr/>
        </p:nvCxnSpPr>
        <p:spPr>
          <a:xfrm>
            <a:off x="7569200" y="2181922"/>
            <a:ext cx="661103" cy="114470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45720"/>
            <a:ext cx="12192000" cy="806631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FFFFFF"/>
                </a:solidFill>
              </a:rPr>
              <a:t>Conclusion.</a:t>
            </a:r>
            <a:endParaRPr sz="3200" b="1" dirty="0">
              <a:solidFill>
                <a:srgbClr val="FFFFFF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8</a:t>
            </a:r>
          </a:p>
        </p:txBody>
      </p:sp>
      <p:sp>
        <p:nvSpPr>
          <p:cNvPr id="8" name="Oval 7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8</a:t>
            </a:r>
          </a:p>
        </p:txBody>
      </p:sp>
      <p:sp>
        <p:nvSpPr>
          <p:cNvPr id="12" name="Oval 11"/>
          <p:cNvSpPr/>
          <p:nvPr/>
        </p:nvSpPr>
        <p:spPr>
          <a:xfrm>
            <a:off x="91440" y="966651"/>
            <a:ext cx="457200" cy="45720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1440" y="1110161"/>
            <a:ext cx="457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200" b="1" dirty="0">
                <a:solidFill>
                  <a:srgbClr val="FFFFFF"/>
                </a:solidFill>
              </a:rPr>
              <a:t>💻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0BC14C-6033-477B-F321-B8CD6079F8CD}"/>
              </a:ext>
            </a:extLst>
          </p:cNvPr>
          <p:cNvSpPr txBox="1"/>
          <p:nvPr/>
        </p:nvSpPr>
        <p:spPr>
          <a:xfrm>
            <a:off x="548640" y="966651"/>
            <a:ext cx="116433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conclusion, the key challenge lies in the lack of digital transformation rather than product quality. Investing in a modern, mobile-friendly e-commerce website and introducing subscription options will improve customer accessibility and sales. In spite of rising costs, the eco-friendly brand identity remains a major strength; this should be developed through social campaigns and partnerships with local cafes, venues, and wedding planners. Finally, they could introduce way to keep costumers' loyalty up by launching a rewards program that encourages regular purchases and helps to collect data for personalized marketing, ensuring long-term growth and customer engagement for Green Haven.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1" name="Picture 20" descr="A person walking up the stairs">
            <a:extLst>
              <a:ext uri="{FF2B5EF4-FFF2-40B4-BE49-F238E27FC236}">
                <a16:creationId xmlns:a16="http://schemas.microsoft.com/office/drawing/2014/main" id="{1176EA38-E510-F5CA-2ABC-0F2C0EB9AA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62879" y="3026573"/>
            <a:ext cx="5049397" cy="3831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1148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3200" b="1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9</a:t>
            </a:r>
          </a:p>
        </p:txBody>
      </p:sp>
      <p:sp>
        <p:nvSpPr>
          <p:cNvPr id="8" name="Oval 7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9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0" y="1338750"/>
            <a:ext cx="1213273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Ishikawa, K. (1985) What Is Total Quality Control? The Japanese Way. Englewood Cliffs, NJ: Prentice-Hall.</a:t>
            </a:r>
            <a:b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Linderman, K. and Schroeder, R.G. (2003) ‘A theory of quality management underlying the Deming management method’, Academy of Management Review, 28(3), pp. 450–472.</a:t>
            </a:r>
            <a:b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Kotler, P. and Keller, K.L. (2016) Marketing Management. 15th ed. Harlow: Pearson Education Limited.</a:t>
            </a:r>
            <a:br>
              <a:rPr dirty="0"/>
            </a:br>
            <a:endParaRPr lang="en-GB" dirty="0"/>
          </a:p>
          <a:p>
            <a:endParaRPr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41148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3200" b="1">
                <a:solidFill>
                  <a:srgbClr val="FFFFFF"/>
                </a:solidFill>
              </a:rPr>
              <a:t>Thank You - Questions?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806" y="993164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4400" b="1" dirty="0"/>
              <a:t>Questions</a:t>
            </a:r>
            <a:r>
              <a:rPr lang="en-US" sz="4400" dirty="0"/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82880" y="649224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Kevin Fernando Useche Giron | 2441569 | LCM4004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10</a:t>
            </a:r>
          </a:p>
        </p:txBody>
      </p:sp>
      <p:sp>
        <p:nvSpPr>
          <p:cNvPr id="12" name="Oval 11"/>
          <p:cNvSpPr/>
          <p:nvPr/>
        </p:nvSpPr>
        <p:spPr>
          <a:xfrm>
            <a:off x="182880" y="6172200"/>
            <a:ext cx="320040" cy="182880"/>
          </a:xfrm>
          <a:prstGeom prst="ellipse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8912" y="6300216"/>
            <a:ext cx="18288" cy="137160"/>
          </a:xfrm>
          <a:prstGeom prst="rect">
            <a:avLst/>
          </a:prstGeom>
          <a:solidFill>
            <a:srgbClr val="007800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1277600" y="649224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>
                <a:solidFill>
                  <a:srgbClr val="000000"/>
                </a:solidFill>
              </a:rPr>
              <a:t>10</a:t>
            </a:r>
          </a:p>
        </p:txBody>
      </p:sp>
      <p:sp>
        <p:nvSpPr>
          <p:cNvPr id="16" name="Rectangle 15"/>
          <p:cNvSpPr/>
          <p:nvPr/>
        </p:nvSpPr>
        <p:spPr>
          <a:xfrm>
            <a:off x="731520" y="1600200"/>
            <a:ext cx="10122747" cy="2697480"/>
          </a:xfrm>
          <a:prstGeom prst="rect">
            <a:avLst/>
          </a:prstGeom>
          <a:solidFill>
            <a:srgbClr val="FFFFFF"/>
          </a:solidFill>
          <a:ln>
            <a:solidFill>
              <a:srgbClr val="0078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>
                <a:solidFill>
                  <a:srgbClr val="007800"/>
                </a:solidFill>
              </a:rPr>
              <a:t>Insert high‑res Green Haven–style floral arrangement</a:t>
            </a:r>
          </a:p>
        </p:txBody>
      </p:sp>
      <p:pic>
        <p:nvPicPr>
          <p:cNvPr id="17" name="Picture 16" descr="arrangment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" y="1597852"/>
            <a:ext cx="10728960" cy="4770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8039517593438db2363b2ddeff821b0b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1340731df0b5a536fd9934b22dcc69c7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7E80B16-876F-4B55-AFB5-960FC80CEC7D}">
  <ds:schemaRefs>
    <ds:schemaRef ds:uri="http://schemas.microsoft.com/office/infopath/2007/PartnerControls"/>
    <ds:schemaRef ds:uri="http://purl.org/dc/dcmitype/"/>
    <ds:schemaRef ds:uri="http://purl.org/dc/terms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04d956d8-1ffd-4dba-87ce-03f615e16f58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990B904-6F14-4568-A369-79196BFF01D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6A9D7F3-8EF2-4CCF-BA29-93E2AC73B40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645</TotalTime>
  <Words>993</Words>
  <Application>Microsoft Office PowerPoint</Application>
  <PresentationFormat>Widescreen</PresentationFormat>
  <Paragraphs>145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Wingdings</vt:lpstr>
      <vt:lpstr>Office Theme</vt:lpstr>
      <vt:lpstr>  Student name : Kevin Fernando Useche Giron.</vt:lpstr>
      <vt:lpstr>                                                        Overview.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Kevin Fernando Useche Giron (2441569)</cp:lastModifiedBy>
  <cp:revision>97</cp:revision>
  <dcterms:created xsi:type="dcterms:W3CDTF">2024-10-08T15:58:04Z</dcterms:created>
  <dcterms:modified xsi:type="dcterms:W3CDTF">2025-11-08T23:46:51Z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