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481" r:id="rId1"/>
  </p:sldMasterIdLst>
  <p:notesMasterIdLst>
    <p:notesMasterId r:id="rId8"/>
  </p:notesMasterIdLst>
  <p:sldIdLst>
    <p:sldId id="258" r:id="rId2"/>
    <p:sldId id="262" r:id="rId3"/>
    <p:sldId id="261" r:id="rId4"/>
    <p:sldId id="263" r:id="rId5"/>
    <p:sldId id="260" r:id="rId6"/>
    <p:sldId id="264"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2DB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467"/>
    <p:restoredTop sz="87805"/>
  </p:normalViewPr>
  <p:slideViewPr>
    <p:cSldViewPr snapToGrid="0">
      <p:cViewPr varScale="1">
        <p:scale>
          <a:sx n="139" d="100"/>
          <a:sy n="139" d="100"/>
        </p:scale>
        <p:origin x="176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1207A7-7652-2F4A-A19D-5BC02CB1D529}" type="datetimeFigureOut">
              <a:rPr lang="en-US" smtClean="0"/>
              <a:t>6/14/26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547C36-8694-BA4E-8EA1-081DBDFB2C31}" type="slidenum">
              <a:rPr lang="en-US" smtClean="0"/>
              <a:t>‹#›</a:t>
            </a:fld>
            <a:endParaRPr lang="en-US"/>
          </a:p>
        </p:txBody>
      </p:sp>
    </p:spTree>
    <p:extLst>
      <p:ext uri="{BB962C8B-B14F-4D97-AF65-F5344CB8AC3E}">
        <p14:creationId xmlns:p14="http://schemas.microsoft.com/office/powerpoint/2010/main" val="1084200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547C36-8694-BA4E-8EA1-081DBDFB2C31}" type="slidenum">
              <a:rPr lang="en-US" smtClean="0"/>
              <a:t>2</a:t>
            </a:fld>
            <a:endParaRPr lang="en-US"/>
          </a:p>
        </p:txBody>
      </p:sp>
    </p:spTree>
    <p:extLst>
      <p:ext uri="{BB962C8B-B14F-4D97-AF65-F5344CB8AC3E}">
        <p14:creationId xmlns:p14="http://schemas.microsoft.com/office/powerpoint/2010/main" val="3762509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547C36-8694-BA4E-8EA1-081DBDFB2C31}" type="slidenum">
              <a:rPr lang="en-US" smtClean="0"/>
              <a:t>4</a:t>
            </a:fld>
            <a:endParaRPr lang="en-US"/>
          </a:p>
        </p:txBody>
      </p:sp>
    </p:spTree>
    <p:extLst>
      <p:ext uri="{BB962C8B-B14F-4D97-AF65-F5344CB8AC3E}">
        <p14:creationId xmlns:p14="http://schemas.microsoft.com/office/powerpoint/2010/main" val="610030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D9DD1-5A79-AC21-388A-69A7FC3C80D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CEE0914-EA44-B149-1F2F-7A49EB5BF6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399F100-3DE7-4DE9-ED4F-424C99C29628}"/>
              </a:ext>
            </a:extLst>
          </p:cNvPr>
          <p:cNvSpPr>
            <a:spLocks noGrp="1"/>
          </p:cNvSpPr>
          <p:nvPr>
            <p:ph type="dt" sz="half" idx="10"/>
          </p:nvPr>
        </p:nvSpPr>
        <p:spPr/>
        <p:txBody>
          <a:bodyPr/>
          <a:lstStyle/>
          <a:p>
            <a:fld id="{B706AB60-F68E-6E42-889C-0AD6146E6EA5}" type="datetimeFigureOut">
              <a:rPr lang="en-US" smtClean="0"/>
              <a:t>6/14/26</a:t>
            </a:fld>
            <a:endParaRPr lang="en-US"/>
          </a:p>
        </p:txBody>
      </p:sp>
      <p:sp>
        <p:nvSpPr>
          <p:cNvPr id="5" name="Footer Placeholder 4">
            <a:extLst>
              <a:ext uri="{FF2B5EF4-FFF2-40B4-BE49-F238E27FC236}">
                <a16:creationId xmlns:a16="http://schemas.microsoft.com/office/drawing/2014/main" id="{D6ED15D0-97CD-E913-D201-00C603B32C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8E2EE0-10CC-375F-38FE-D69978066314}"/>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489624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EA281-5BC7-8C64-6D07-EAC02DFD388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B9D5EE4-81F9-FBF6-A48E-2773E8423E9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33DD12-0EDD-9C75-4FE4-AF7D85793336}"/>
              </a:ext>
            </a:extLst>
          </p:cNvPr>
          <p:cNvSpPr>
            <a:spLocks noGrp="1"/>
          </p:cNvSpPr>
          <p:nvPr>
            <p:ph type="dt" sz="half" idx="10"/>
          </p:nvPr>
        </p:nvSpPr>
        <p:spPr/>
        <p:txBody>
          <a:bodyPr/>
          <a:lstStyle/>
          <a:p>
            <a:fld id="{B706AB60-F68E-6E42-889C-0AD6146E6EA5}" type="datetimeFigureOut">
              <a:rPr lang="en-US" smtClean="0"/>
              <a:t>6/14/26</a:t>
            </a:fld>
            <a:endParaRPr lang="en-US"/>
          </a:p>
        </p:txBody>
      </p:sp>
      <p:sp>
        <p:nvSpPr>
          <p:cNvPr id="5" name="Footer Placeholder 4">
            <a:extLst>
              <a:ext uri="{FF2B5EF4-FFF2-40B4-BE49-F238E27FC236}">
                <a16:creationId xmlns:a16="http://schemas.microsoft.com/office/drawing/2014/main" id="{FFACE3CB-227E-2716-0235-D977EE9F3E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8C72D0-FDEA-CD98-84B1-9EC5F5DD02DF}"/>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1355326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A045B-4CD8-EFE0-7959-BA8BAEA0214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86EE199-1232-C6A4-AF85-3D79248FC3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BDE55DF-6A7F-79EA-51DD-BCCFE854AF73}"/>
              </a:ext>
            </a:extLst>
          </p:cNvPr>
          <p:cNvSpPr>
            <a:spLocks noGrp="1"/>
          </p:cNvSpPr>
          <p:nvPr>
            <p:ph type="dt" sz="half" idx="10"/>
          </p:nvPr>
        </p:nvSpPr>
        <p:spPr/>
        <p:txBody>
          <a:bodyPr/>
          <a:lstStyle/>
          <a:p>
            <a:fld id="{B706AB60-F68E-6E42-889C-0AD6146E6EA5}" type="datetimeFigureOut">
              <a:rPr lang="en-US" smtClean="0"/>
              <a:t>6/14/26</a:t>
            </a:fld>
            <a:endParaRPr lang="en-US"/>
          </a:p>
        </p:txBody>
      </p:sp>
      <p:sp>
        <p:nvSpPr>
          <p:cNvPr id="5" name="Footer Placeholder 4">
            <a:extLst>
              <a:ext uri="{FF2B5EF4-FFF2-40B4-BE49-F238E27FC236}">
                <a16:creationId xmlns:a16="http://schemas.microsoft.com/office/drawing/2014/main" id="{04352D8D-845B-7D30-777B-CBE5CFB9A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2171E1-6D0B-733A-231E-BCA0526B2C30}"/>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1775060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5AAA5-F0C4-EC21-D9A1-45FE27571F0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3D29031-EC24-E168-FE73-1BB7A0B0709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36DB9C2-D725-3390-81C6-CB09C0EDBCC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44DF4F0-D1D2-B64F-1E09-7E4B3B0768BE}"/>
              </a:ext>
            </a:extLst>
          </p:cNvPr>
          <p:cNvSpPr>
            <a:spLocks noGrp="1"/>
          </p:cNvSpPr>
          <p:nvPr>
            <p:ph type="dt" sz="half" idx="10"/>
          </p:nvPr>
        </p:nvSpPr>
        <p:spPr/>
        <p:txBody>
          <a:bodyPr/>
          <a:lstStyle/>
          <a:p>
            <a:fld id="{B706AB60-F68E-6E42-889C-0AD6146E6EA5}" type="datetimeFigureOut">
              <a:rPr lang="en-US" smtClean="0"/>
              <a:t>6/14/26</a:t>
            </a:fld>
            <a:endParaRPr lang="en-US"/>
          </a:p>
        </p:txBody>
      </p:sp>
      <p:sp>
        <p:nvSpPr>
          <p:cNvPr id="6" name="Footer Placeholder 5">
            <a:extLst>
              <a:ext uri="{FF2B5EF4-FFF2-40B4-BE49-F238E27FC236}">
                <a16:creationId xmlns:a16="http://schemas.microsoft.com/office/drawing/2014/main" id="{1FFC992A-FC4F-68CB-4DA7-6065B3E847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0F86D2-A3E5-5311-EFA0-8A19F87612DF}"/>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218065307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9366D-302C-FC30-443F-794B1DE8AA7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816E3AF-41D3-CD24-BEC7-9416CD209C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066097A-E43A-0C26-9640-ED91BB4E34F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063246A-FB4F-9F84-FCEC-F89376A0A8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668F551-0295-2471-C0F0-6EA899F449D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7EFCCD-D2A4-6CC5-FF77-29916D06F5E8}"/>
              </a:ext>
            </a:extLst>
          </p:cNvPr>
          <p:cNvSpPr>
            <a:spLocks noGrp="1"/>
          </p:cNvSpPr>
          <p:nvPr>
            <p:ph type="dt" sz="half" idx="10"/>
          </p:nvPr>
        </p:nvSpPr>
        <p:spPr/>
        <p:txBody>
          <a:bodyPr/>
          <a:lstStyle/>
          <a:p>
            <a:fld id="{B706AB60-F68E-6E42-889C-0AD6146E6EA5}" type="datetimeFigureOut">
              <a:rPr lang="en-US" smtClean="0"/>
              <a:t>6/14/26</a:t>
            </a:fld>
            <a:endParaRPr lang="en-US"/>
          </a:p>
        </p:txBody>
      </p:sp>
      <p:sp>
        <p:nvSpPr>
          <p:cNvPr id="8" name="Footer Placeholder 7">
            <a:extLst>
              <a:ext uri="{FF2B5EF4-FFF2-40B4-BE49-F238E27FC236}">
                <a16:creationId xmlns:a16="http://schemas.microsoft.com/office/drawing/2014/main" id="{C5281A33-12C9-7926-E2E0-962B477B385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3F2641E-0D00-B10F-ED04-F08A5351E12C}"/>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396483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1551A-A66E-1F03-53D5-3C8DCBD5A71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4F63BD-8218-222E-0B9B-E063C4BDA3A0}"/>
              </a:ext>
            </a:extLst>
          </p:cNvPr>
          <p:cNvSpPr>
            <a:spLocks noGrp="1"/>
          </p:cNvSpPr>
          <p:nvPr>
            <p:ph type="dt" sz="half" idx="10"/>
          </p:nvPr>
        </p:nvSpPr>
        <p:spPr/>
        <p:txBody>
          <a:bodyPr/>
          <a:lstStyle/>
          <a:p>
            <a:fld id="{B706AB60-F68E-6E42-889C-0AD6146E6EA5}" type="datetimeFigureOut">
              <a:rPr lang="en-US" smtClean="0"/>
              <a:t>6/14/26</a:t>
            </a:fld>
            <a:endParaRPr lang="en-US"/>
          </a:p>
        </p:txBody>
      </p:sp>
      <p:sp>
        <p:nvSpPr>
          <p:cNvPr id="4" name="Footer Placeholder 3">
            <a:extLst>
              <a:ext uri="{FF2B5EF4-FFF2-40B4-BE49-F238E27FC236}">
                <a16:creationId xmlns:a16="http://schemas.microsoft.com/office/drawing/2014/main" id="{D7F715AD-F3BC-BCC6-A6EF-2A77096753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C5923AF-65DC-C326-C8E3-B4832E9F543A}"/>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10437354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749968-B6D6-1AD1-6DD8-DCDD52DECA8E}"/>
              </a:ext>
            </a:extLst>
          </p:cNvPr>
          <p:cNvSpPr>
            <a:spLocks noGrp="1"/>
          </p:cNvSpPr>
          <p:nvPr>
            <p:ph type="dt" sz="half" idx="10"/>
          </p:nvPr>
        </p:nvSpPr>
        <p:spPr/>
        <p:txBody>
          <a:bodyPr/>
          <a:lstStyle/>
          <a:p>
            <a:fld id="{B706AB60-F68E-6E42-889C-0AD6146E6EA5}" type="datetimeFigureOut">
              <a:rPr lang="en-US" smtClean="0"/>
              <a:t>6/14/26</a:t>
            </a:fld>
            <a:endParaRPr lang="en-US"/>
          </a:p>
        </p:txBody>
      </p:sp>
      <p:sp>
        <p:nvSpPr>
          <p:cNvPr id="3" name="Footer Placeholder 2">
            <a:extLst>
              <a:ext uri="{FF2B5EF4-FFF2-40B4-BE49-F238E27FC236}">
                <a16:creationId xmlns:a16="http://schemas.microsoft.com/office/drawing/2014/main" id="{BD7EF3B4-6618-BAAD-F2C1-E25AEA46C7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27B3552-AFF4-9C3A-677B-1F101722B47F}"/>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232045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EF8FD-2FBE-980C-4135-3113D78B0BC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87F3F6-A006-3CC2-9E2D-3FAC254DF7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E3E40CA-A94A-8042-0C7B-C94EB5EEDE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8E7077-606B-A4EB-8C8B-56F19D941EF5}"/>
              </a:ext>
            </a:extLst>
          </p:cNvPr>
          <p:cNvSpPr>
            <a:spLocks noGrp="1"/>
          </p:cNvSpPr>
          <p:nvPr>
            <p:ph type="dt" sz="half" idx="10"/>
          </p:nvPr>
        </p:nvSpPr>
        <p:spPr/>
        <p:txBody>
          <a:bodyPr/>
          <a:lstStyle/>
          <a:p>
            <a:fld id="{B706AB60-F68E-6E42-889C-0AD6146E6EA5}" type="datetimeFigureOut">
              <a:rPr lang="en-US" smtClean="0"/>
              <a:t>6/14/26</a:t>
            </a:fld>
            <a:endParaRPr lang="en-US"/>
          </a:p>
        </p:txBody>
      </p:sp>
      <p:sp>
        <p:nvSpPr>
          <p:cNvPr id="6" name="Footer Placeholder 5">
            <a:extLst>
              <a:ext uri="{FF2B5EF4-FFF2-40B4-BE49-F238E27FC236}">
                <a16:creationId xmlns:a16="http://schemas.microsoft.com/office/drawing/2014/main" id="{EB492E03-0B9A-8B03-3F3E-551050D00D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8D7869-80DE-B9EC-D1E3-AD0C2571B0C3}"/>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17881625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23D8-5814-0481-C761-206D9BF69F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624E31A-AC47-2DCE-EE6D-C45535C339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8637599-81D8-2BC2-7B1A-E6A6AEE390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882231B-129E-4D5F-AFAB-87B5C5AB51FF}"/>
              </a:ext>
            </a:extLst>
          </p:cNvPr>
          <p:cNvSpPr>
            <a:spLocks noGrp="1"/>
          </p:cNvSpPr>
          <p:nvPr>
            <p:ph type="dt" sz="half" idx="10"/>
          </p:nvPr>
        </p:nvSpPr>
        <p:spPr/>
        <p:txBody>
          <a:bodyPr/>
          <a:lstStyle/>
          <a:p>
            <a:fld id="{B706AB60-F68E-6E42-889C-0AD6146E6EA5}" type="datetimeFigureOut">
              <a:rPr lang="en-US" smtClean="0"/>
              <a:t>6/14/26</a:t>
            </a:fld>
            <a:endParaRPr lang="en-US"/>
          </a:p>
        </p:txBody>
      </p:sp>
      <p:sp>
        <p:nvSpPr>
          <p:cNvPr id="6" name="Footer Placeholder 5">
            <a:extLst>
              <a:ext uri="{FF2B5EF4-FFF2-40B4-BE49-F238E27FC236}">
                <a16:creationId xmlns:a16="http://schemas.microsoft.com/office/drawing/2014/main" id="{5652C413-3722-F42C-0832-18E49541FC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A98143-46DE-3D27-20FD-634286F4D187}"/>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291589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80884-74B3-C1BC-085E-B33CC1DEF27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37F76C-0A25-E3C4-FB67-1C9EE594524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71C0FE-7C25-6808-EA5B-40B2458CFEE3}"/>
              </a:ext>
            </a:extLst>
          </p:cNvPr>
          <p:cNvSpPr>
            <a:spLocks noGrp="1"/>
          </p:cNvSpPr>
          <p:nvPr>
            <p:ph type="dt" sz="half" idx="10"/>
          </p:nvPr>
        </p:nvSpPr>
        <p:spPr/>
        <p:txBody>
          <a:bodyPr/>
          <a:lstStyle/>
          <a:p>
            <a:fld id="{B706AB60-F68E-6E42-889C-0AD6146E6EA5}" type="datetimeFigureOut">
              <a:rPr lang="en-US" smtClean="0"/>
              <a:t>6/14/26</a:t>
            </a:fld>
            <a:endParaRPr lang="en-US"/>
          </a:p>
        </p:txBody>
      </p:sp>
      <p:sp>
        <p:nvSpPr>
          <p:cNvPr id="5" name="Footer Placeholder 4">
            <a:extLst>
              <a:ext uri="{FF2B5EF4-FFF2-40B4-BE49-F238E27FC236}">
                <a16:creationId xmlns:a16="http://schemas.microsoft.com/office/drawing/2014/main" id="{95C35181-5B3A-D4AD-C125-96BF266F2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1A1666-CD5F-C236-14DE-B94EA6F2A7C4}"/>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247232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B7E8AD-798E-E62C-3848-1FF46C6F998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8F57562-CD29-8E8C-8A06-FCFBCCA80D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AF4322-149C-7722-9136-C4E6B76AC0B1}"/>
              </a:ext>
            </a:extLst>
          </p:cNvPr>
          <p:cNvSpPr>
            <a:spLocks noGrp="1"/>
          </p:cNvSpPr>
          <p:nvPr>
            <p:ph type="dt" sz="half" idx="10"/>
          </p:nvPr>
        </p:nvSpPr>
        <p:spPr/>
        <p:txBody>
          <a:bodyPr/>
          <a:lstStyle/>
          <a:p>
            <a:fld id="{B706AB60-F68E-6E42-889C-0AD6146E6EA5}" type="datetimeFigureOut">
              <a:rPr lang="en-US" smtClean="0"/>
              <a:t>6/14/26</a:t>
            </a:fld>
            <a:endParaRPr lang="en-US"/>
          </a:p>
        </p:txBody>
      </p:sp>
      <p:sp>
        <p:nvSpPr>
          <p:cNvPr id="5" name="Footer Placeholder 4">
            <a:extLst>
              <a:ext uri="{FF2B5EF4-FFF2-40B4-BE49-F238E27FC236}">
                <a16:creationId xmlns:a16="http://schemas.microsoft.com/office/drawing/2014/main" id="{21EB98F3-F2D6-7E2D-7D20-2DF8FBA40B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10D55D-9876-12DF-9281-3042EB951DDC}"/>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3145845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B0D2DD-6E39-287D-CF91-3CBBD1EBEA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208C112-B720-7A90-FB2B-72D8D9145C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A8CEE3-07CA-24CC-AD7B-6D95DD0EA8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06AB60-F68E-6E42-889C-0AD6146E6EA5}" type="datetimeFigureOut">
              <a:rPr lang="en-US" smtClean="0"/>
              <a:t>6/14/26</a:t>
            </a:fld>
            <a:endParaRPr lang="en-US"/>
          </a:p>
        </p:txBody>
      </p:sp>
      <p:sp>
        <p:nvSpPr>
          <p:cNvPr id="5" name="Footer Placeholder 4">
            <a:extLst>
              <a:ext uri="{FF2B5EF4-FFF2-40B4-BE49-F238E27FC236}">
                <a16:creationId xmlns:a16="http://schemas.microsoft.com/office/drawing/2014/main" id="{89F2BA19-F692-79D7-A2C9-1FC719A713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254B583-DF5E-351C-2103-D046F07BAA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FE38750-0495-E64E-BBC8-12403EBBE518}" type="slidenum">
              <a:rPr lang="en-US" smtClean="0"/>
              <a:t>‹#›</a:t>
            </a:fld>
            <a:endParaRPr lang="en-US"/>
          </a:p>
        </p:txBody>
      </p:sp>
    </p:spTree>
    <p:extLst>
      <p:ext uri="{BB962C8B-B14F-4D97-AF65-F5344CB8AC3E}">
        <p14:creationId xmlns:p14="http://schemas.microsoft.com/office/powerpoint/2010/main" val="4115132413"/>
      </p:ext>
    </p:extLst>
  </p:cSld>
  <p:clrMap bg1="lt1" tx1="dk1" bg2="lt2" tx2="dk2" accent1="accent1" accent2="accent2" accent3="accent3" accent4="accent4" accent5="accent5" accent6="accent6" hlink="hlink" folHlink="folHlink"/>
  <p:sldLayoutIdLst>
    <p:sldLayoutId id="2147484482" r:id="rId1"/>
    <p:sldLayoutId id="2147484483" r:id="rId2"/>
    <p:sldLayoutId id="2147484484" r:id="rId3"/>
    <p:sldLayoutId id="2147484485" r:id="rId4"/>
    <p:sldLayoutId id="2147484486" r:id="rId5"/>
    <p:sldLayoutId id="2147484487" r:id="rId6"/>
    <p:sldLayoutId id="2147484488" r:id="rId7"/>
    <p:sldLayoutId id="2147484489" r:id="rId8"/>
    <p:sldLayoutId id="2147484490" r:id="rId9"/>
    <p:sldLayoutId id="2147484491" r:id="rId10"/>
    <p:sldLayoutId id="21474844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6314D791-4D8A-4854-B8FC-6959656D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15076E76-3EB3-4269-8135-07CAB20E5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836F093-C52D-D559-6F81-EABC03F90D83}"/>
              </a:ext>
            </a:extLst>
          </p:cNvPr>
          <p:cNvSpPr>
            <a:spLocks noGrp="1"/>
          </p:cNvSpPr>
          <p:nvPr>
            <p:ph type="title"/>
          </p:nvPr>
        </p:nvSpPr>
        <p:spPr>
          <a:xfrm>
            <a:off x="323439" y="2984405"/>
            <a:ext cx="11312994" cy="1034771"/>
          </a:xfrm>
        </p:spPr>
        <p:txBody>
          <a:bodyPr vert="horz" lIns="91440" tIns="45720" rIns="91440" bIns="45720" rtlCol="0" anchor="b">
            <a:normAutofit fontScale="90000"/>
          </a:bodyPr>
          <a:lstStyle/>
          <a:p>
            <a:pPr algn="ctr">
              <a:lnSpc>
                <a:spcPct val="150000"/>
              </a:lnSpc>
            </a:pPr>
            <a:r>
              <a:rPr lang="en-GB" sz="1300" dirty="0">
                <a:latin typeface="Times New Roman" panose="02020603050405020304" pitchFamily="18" charset="0"/>
                <a:cs typeface="Times New Roman" panose="02020603050405020304" pitchFamily="18" charset="0"/>
              </a:rPr>
              <a:t>I acknowledge the use of AI Tool on 07/06/26 to help with ideas on images for this presentation, it has also been used to check grammar and rephrasing of work.  I confirm that I have not presented any AI generated text as my own work. I confirm I have copies of my drafts, notes, and other resources I used before, and after the use of AI tools which I may be asked to provide in evidence.</a:t>
            </a:r>
            <a:br>
              <a:rPr lang="en-GB" sz="1100" dirty="0">
                <a:latin typeface="Times New Roman" panose="02020603050405020304" pitchFamily="18" charset="0"/>
                <a:cs typeface="Times New Roman" panose="02020603050405020304" pitchFamily="18" charset="0"/>
              </a:rPr>
            </a:br>
            <a:endParaRPr lang="en-US" sz="1100" kern="1200" dirty="0">
              <a:solidFill>
                <a:schemeClr val="tx2"/>
              </a:solidFill>
              <a:latin typeface="Times New Roman" panose="02020603050405020304" pitchFamily="18" charset="0"/>
              <a:cs typeface="Times New Roman" panose="02020603050405020304" pitchFamily="18" charset="0"/>
            </a:endParaRPr>
          </a:p>
        </p:txBody>
      </p:sp>
      <p:grpSp>
        <p:nvGrpSpPr>
          <p:cNvPr id="89" name="Group 88">
            <a:extLst>
              <a:ext uri="{FF2B5EF4-FFF2-40B4-BE49-F238E27FC236}">
                <a16:creationId xmlns:a16="http://schemas.microsoft.com/office/drawing/2014/main" id="{5EB3C7E5-50E1-4F9E-AEA3-A6D2190394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5" y="0"/>
            <a:ext cx="5163047" cy="3153018"/>
            <a:chOff x="6867015" y="-1"/>
            <a:chExt cx="5324985" cy="3251912"/>
          </a:xfrm>
          <a:solidFill>
            <a:schemeClr val="accent5">
              <a:alpha val="10000"/>
            </a:schemeClr>
          </a:solidFill>
        </p:grpSpPr>
        <p:sp>
          <p:nvSpPr>
            <p:cNvPr id="90" name="Freeform: Shape 89">
              <a:extLst>
                <a:ext uri="{FF2B5EF4-FFF2-40B4-BE49-F238E27FC236}">
                  <a16:creationId xmlns:a16="http://schemas.microsoft.com/office/drawing/2014/main" id="{80233B5C-C5A9-48C0-8C07-21E6F6B36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Freeform: Shape 90">
              <a:extLst>
                <a:ext uri="{FF2B5EF4-FFF2-40B4-BE49-F238E27FC236}">
                  <a16:creationId xmlns:a16="http://schemas.microsoft.com/office/drawing/2014/main" id="{10F3AF96-AAC1-41E3-9F66-0A6277845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Shape 91">
              <a:extLst>
                <a:ext uri="{FF2B5EF4-FFF2-40B4-BE49-F238E27FC236}">
                  <a16:creationId xmlns:a16="http://schemas.microsoft.com/office/drawing/2014/main" id="{5DF38A98-557F-4C23-935A-42806B67A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92">
              <a:extLst>
                <a:ext uri="{FF2B5EF4-FFF2-40B4-BE49-F238E27FC236}">
                  <a16:creationId xmlns:a16="http://schemas.microsoft.com/office/drawing/2014/main" id="{8ACEB13D-EBFC-4288-B604-572C2F779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5" name="Group 94">
            <a:extLst>
              <a:ext uri="{FF2B5EF4-FFF2-40B4-BE49-F238E27FC236}">
                <a16:creationId xmlns:a16="http://schemas.microsoft.com/office/drawing/2014/main" id="{B988F9A4-0578-4C59-8B4A-346E02CF3A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262397" y="3928396"/>
            <a:ext cx="3142400" cy="2716805"/>
            <a:chOff x="-305" y="-4155"/>
            <a:chExt cx="2514948" cy="2174333"/>
          </a:xfrm>
        </p:grpSpPr>
        <p:sp>
          <p:nvSpPr>
            <p:cNvPr id="96" name="Freeform: Shape 95">
              <a:extLst>
                <a:ext uri="{FF2B5EF4-FFF2-40B4-BE49-F238E27FC236}">
                  <a16:creationId xmlns:a16="http://schemas.microsoft.com/office/drawing/2014/main" id="{F63F827B-FA00-442A-A09C-806F1FFA3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Freeform: Shape 96">
              <a:extLst>
                <a:ext uri="{FF2B5EF4-FFF2-40B4-BE49-F238E27FC236}">
                  <a16:creationId xmlns:a16="http://schemas.microsoft.com/office/drawing/2014/main" id="{AC876680-EE75-4791-842F-E23509221D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Freeform: Shape 97">
              <a:extLst>
                <a:ext uri="{FF2B5EF4-FFF2-40B4-BE49-F238E27FC236}">
                  <a16:creationId xmlns:a16="http://schemas.microsoft.com/office/drawing/2014/main" id="{3B9819B2-70D4-4E0A-8D51-6B359B44C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99" name="Freeform: Shape 98">
              <a:extLst>
                <a:ext uri="{FF2B5EF4-FFF2-40B4-BE49-F238E27FC236}">
                  <a16:creationId xmlns:a16="http://schemas.microsoft.com/office/drawing/2014/main" id="{5FA8033D-6A70-4FA5-8F37-7F8C117C98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itle 1">
            <a:extLst>
              <a:ext uri="{FF2B5EF4-FFF2-40B4-BE49-F238E27FC236}">
                <a16:creationId xmlns:a16="http://schemas.microsoft.com/office/drawing/2014/main" id="{A388AE43-8705-BEDE-A657-E82D598D74BE}"/>
              </a:ext>
            </a:extLst>
          </p:cNvPr>
          <p:cNvSpPr txBox="1">
            <a:spLocks/>
          </p:cNvSpPr>
          <p:nvPr/>
        </p:nvSpPr>
        <p:spPr>
          <a:xfrm>
            <a:off x="323439" y="217318"/>
            <a:ext cx="3169569" cy="1034771"/>
          </a:xfrm>
          <a:prstGeom prst="rect">
            <a:avLst/>
          </a:prstGeom>
        </p:spPr>
        <p:txBody>
          <a:bodyPr vert="horz" lIns="91440" tIns="45720" rIns="91440" bIns="45720" rtlCol="0" anchor="b">
            <a:normAutofit fontScale="4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60000"/>
              </a:lnSpc>
            </a:pPr>
            <a:r>
              <a:rPr lang="en-GB" sz="3000" dirty="0">
                <a:latin typeface="Times New Roman" panose="02020603050405020304" pitchFamily="18" charset="0"/>
                <a:cs typeface="Times New Roman" panose="02020603050405020304" pitchFamily="18" charset="0"/>
              </a:rPr>
              <a:t>Student number: 2512177</a:t>
            </a:r>
          </a:p>
          <a:p>
            <a:pPr>
              <a:lnSpc>
                <a:spcPct val="160000"/>
              </a:lnSpc>
            </a:pPr>
            <a:r>
              <a:rPr lang="en-GB" sz="3000" dirty="0">
                <a:latin typeface="Times New Roman" panose="02020603050405020304" pitchFamily="18" charset="0"/>
                <a:cs typeface="Times New Roman" panose="02020603050405020304" pitchFamily="18" charset="0"/>
              </a:rPr>
              <a:t>Module code: ECEY5009</a:t>
            </a:r>
          </a:p>
          <a:p>
            <a:pPr>
              <a:lnSpc>
                <a:spcPct val="160000"/>
              </a:lnSpc>
            </a:pPr>
            <a:r>
              <a:rPr lang="en-GB" sz="3000" dirty="0">
                <a:latin typeface="Times New Roman" panose="02020603050405020304" pitchFamily="18" charset="0"/>
                <a:cs typeface="Times New Roman" panose="02020603050405020304" pitchFamily="18" charset="0"/>
              </a:rPr>
              <a:t>Word count: 1866</a:t>
            </a:r>
          </a:p>
          <a:p>
            <a:pPr algn="ctr">
              <a:lnSpc>
                <a:spcPct val="150000"/>
              </a:lnSpc>
            </a:pPr>
            <a:br>
              <a:rPr lang="en-GB" sz="1100" dirty="0">
                <a:latin typeface="Times New Roman" panose="02020603050405020304" pitchFamily="18" charset="0"/>
                <a:cs typeface="Times New Roman" panose="02020603050405020304" pitchFamily="18" charset="0"/>
              </a:rPr>
            </a:br>
            <a:endParaRPr lang="en-US" sz="1100" dirty="0">
              <a:solidFill>
                <a:schemeClr val="tx2"/>
              </a:solidFill>
              <a:latin typeface="Times New Roman" panose="02020603050405020304" pitchFamily="18" charset="0"/>
              <a:cs typeface="Times New Roman" panose="02020603050405020304" pitchFamily="18" charset="0"/>
            </a:endParaRPr>
          </a:p>
        </p:txBody>
      </p:sp>
      <p:sp>
        <p:nvSpPr>
          <p:cNvPr id="50" name="Title 1">
            <a:extLst>
              <a:ext uri="{FF2B5EF4-FFF2-40B4-BE49-F238E27FC236}">
                <a16:creationId xmlns:a16="http://schemas.microsoft.com/office/drawing/2014/main" id="{FE23886B-4320-89E0-C197-091299867318}"/>
              </a:ext>
            </a:extLst>
          </p:cNvPr>
          <p:cNvSpPr txBox="1">
            <a:spLocks/>
          </p:cNvSpPr>
          <p:nvPr/>
        </p:nvSpPr>
        <p:spPr>
          <a:xfrm>
            <a:off x="-305" y="1083476"/>
            <a:ext cx="5876193" cy="103477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GB" sz="2800" b="1" u="sng" dirty="0">
                <a:latin typeface="Times New Roman" panose="02020603050405020304" pitchFamily="18" charset="0"/>
                <a:cs typeface="Times New Roman" panose="02020603050405020304" pitchFamily="18" charset="0"/>
              </a:rPr>
              <a:t>Health Well-being and Lifestyles.</a:t>
            </a:r>
            <a:r>
              <a:rPr lang="en-GB" sz="1100" dirty="0">
                <a:latin typeface="Times New Roman" panose="02020603050405020304" pitchFamily="18" charset="0"/>
                <a:cs typeface="Times New Roman" panose="02020603050405020304" pitchFamily="18" charset="0"/>
              </a:rPr>
              <a:t>.</a:t>
            </a:r>
            <a:br>
              <a:rPr lang="en-GB" sz="1100" dirty="0">
                <a:latin typeface="Times New Roman" panose="02020603050405020304" pitchFamily="18" charset="0"/>
                <a:cs typeface="Times New Roman" panose="02020603050405020304" pitchFamily="18" charset="0"/>
              </a:rPr>
            </a:br>
            <a:endParaRPr lang="en-US" sz="1100"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2498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582405-E185-AB39-4F4D-7F884D3E5276}"/>
            </a:ext>
          </a:extLst>
        </p:cNvPr>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5A657EA1-A221-8C10-3952-C852FE597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111D2839-1596-9ADD-52F8-8A29E6292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0" name="Rectangle 89">
            <a:extLst>
              <a:ext uri="{FF2B5EF4-FFF2-40B4-BE49-F238E27FC236}">
                <a16:creationId xmlns:a16="http://schemas.microsoft.com/office/drawing/2014/main" id="{A84AD0C0-5BB8-9C37-3AE7-55643EA218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17BF5-D412-5328-9BDD-60427CD0BB1B}"/>
              </a:ext>
            </a:extLst>
          </p:cNvPr>
          <p:cNvSpPr>
            <a:spLocks noGrp="1"/>
          </p:cNvSpPr>
          <p:nvPr>
            <p:ph type="title"/>
          </p:nvPr>
        </p:nvSpPr>
        <p:spPr>
          <a:xfrm>
            <a:off x="6205597" y="544375"/>
            <a:ext cx="5516445" cy="2255276"/>
          </a:xfrm>
        </p:spPr>
        <p:txBody>
          <a:bodyPr vert="horz" lIns="91440" tIns="45720" rIns="91440" bIns="45720" rtlCol="0" anchor="b">
            <a:noAutofit/>
          </a:bodyPr>
          <a:lstStyle/>
          <a:p>
            <a:pPr>
              <a:lnSpc>
                <a:spcPct val="100000"/>
              </a:lnSpc>
            </a:pPr>
            <a:r>
              <a:rPr lang="en-GB" sz="1100" b="1" u="sng" dirty="0">
                <a:latin typeface="Times New Roman" panose="02020603050405020304" pitchFamily="18" charset="0"/>
                <a:cs typeface="Times New Roman" panose="02020603050405020304" pitchFamily="18" charset="0"/>
              </a:rPr>
              <a:t>Introduction</a:t>
            </a:r>
            <a:br>
              <a:rPr lang="en-GB" sz="1100" dirty="0">
                <a:latin typeface="Times New Roman" panose="02020603050405020304" pitchFamily="18" charset="0"/>
                <a:cs typeface="Times New Roman" panose="02020603050405020304" pitchFamily="18" charset="0"/>
              </a:rPr>
            </a:br>
            <a:r>
              <a:rPr lang="en-GB" sz="1100" dirty="0">
                <a:latin typeface="Times New Roman" panose="02020603050405020304" pitchFamily="18" charset="0"/>
                <a:cs typeface="Times New Roman" panose="02020603050405020304" pitchFamily="18" charset="0"/>
              </a:rPr>
              <a:t>This poster will explore the concepts of health, well-being and lifestyle in the early years and how they are all linked together. These concepts are important because they may affect children’s, physical development, emotional health, social interactions, and overall quality of life. Health is usually considered as not only being sick, but it is much bigger than that. It covers physical health, emotional health, social health and mental health. Well-being refers to how people feel about themselves and their life, their happiness, confidence, belonging and resilience. Lifestyle is the choices and circumstances that affect the person lifestyle, such as dietary habits, physical activity, relationships, culture and environment in which a person lives (Musgrave, 2017). These three concepts are very closely connected. Good health can improve a person’s well-being. However, well-being might encourage healthy lifestyle choices. A healthy lifestyle in children can help to support physical and emotional health. Having an understanding of these aspects can allow teachers and practitioners and families to create settings where children can grow and reach their full potential, (</a:t>
            </a:r>
            <a:r>
              <a:rPr lang="en-GB" sz="1100" dirty="0" err="1">
                <a:latin typeface="Times New Roman" panose="02020603050405020304" pitchFamily="18" charset="0"/>
                <a:cs typeface="Times New Roman" panose="02020603050405020304" pitchFamily="18" charset="0"/>
              </a:rPr>
              <a:t>Peill</a:t>
            </a:r>
            <a:r>
              <a:rPr lang="en-GB" sz="1100" dirty="0">
                <a:latin typeface="Times New Roman" panose="02020603050405020304" pitchFamily="18" charset="0"/>
                <a:cs typeface="Times New Roman" panose="02020603050405020304" pitchFamily="18" charset="0"/>
              </a:rPr>
              <a:t>, 2022).</a:t>
            </a:r>
            <a:endParaRPr lang="en-US" sz="1100" kern="1200" dirty="0">
              <a:solidFill>
                <a:schemeClr val="tx2"/>
              </a:solidFill>
              <a:latin typeface="+mj-lt"/>
              <a:ea typeface="+mj-ea"/>
              <a:cs typeface="+mj-cs"/>
            </a:endParaRPr>
          </a:p>
        </p:txBody>
      </p:sp>
      <p:grpSp>
        <p:nvGrpSpPr>
          <p:cNvPr id="92" name="Group 91">
            <a:extLst>
              <a:ext uri="{FF2B5EF4-FFF2-40B4-BE49-F238E27FC236}">
                <a16:creationId xmlns:a16="http://schemas.microsoft.com/office/drawing/2014/main" id="{9072ACF6-4C92-173A-C5FB-C4355CA4AE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93" name="Freeform: Shape 92">
              <a:extLst>
                <a:ext uri="{FF2B5EF4-FFF2-40B4-BE49-F238E27FC236}">
                  <a16:creationId xmlns:a16="http://schemas.microsoft.com/office/drawing/2014/main" id="{9A59247C-4160-BBA5-DDD2-93D9AD5C9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Freeform: Shape 93">
              <a:extLst>
                <a:ext uri="{FF2B5EF4-FFF2-40B4-BE49-F238E27FC236}">
                  <a16:creationId xmlns:a16="http://schemas.microsoft.com/office/drawing/2014/main" id="{3917C77A-ECD5-D910-8248-477D8FEA17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Shape 94">
              <a:extLst>
                <a:ext uri="{FF2B5EF4-FFF2-40B4-BE49-F238E27FC236}">
                  <a16:creationId xmlns:a16="http://schemas.microsoft.com/office/drawing/2014/main" id="{5E735601-A952-41AF-79CD-180D3B36A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95">
              <a:extLst>
                <a:ext uri="{FF2B5EF4-FFF2-40B4-BE49-F238E27FC236}">
                  <a16:creationId xmlns:a16="http://schemas.microsoft.com/office/drawing/2014/main" id="{F334BD9E-F978-41D9-4B6F-05FF79160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8" name="Group 97">
            <a:extLst>
              <a:ext uri="{FF2B5EF4-FFF2-40B4-BE49-F238E27FC236}">
                <a16:creationId xmlns:a16="http://schemas.microsoft.com/office/drawing/2014/main" id="{57333FAA-220E-D238-6729-64F918D030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99" name="Freeform: Shape 98">
              <a:extLst>
                <a:ext uri="{FF2B5EF4-FFF2-40B4-BE49-F238E27FC236}">
                  <a16:creationId xmlns:a16="http://schemas.microsoft.com/office/drawing/2014/main" id="{292BEDD6-2741-B620-2559-8A07A2812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99">
              <a:extLst>
                <a:ext uri="{FF2B5EF4-FFF2-40B4-BE49-F238E27FC236}">
                  <a16:creationId xmlns:a16="http://schemas.microsoft.com/office/drawing/2014/main" id="{9C68F068-EE70-84A3-84ED-642B84FEE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00">
              <a:extLst>
                <a:ext uri="{FF2B5EF4-FFF2-40B4-BE49-F238E27FC236}">
                  <a16:creationId xmlns:a16="http://schemas.microsoft.com/office/drawing/2014/main" id="{D5582244-B453-29AC-4212-9F8D8D09E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2" name="Freeform: Shape 101">
              <a:extLst>
                <a:ext uri="{FF2B5EF4-FFF2-40B4-BE49-F238E27FC236}">
                  <a16:creationId xmlns:a16="http://schemas.microsoft.com/office/drawing/2014/main" id="{7BEB1421-E98B-DC85-4830-946127523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itle 1">
            <a:extLst>
              <a:ext uri="{FF2B5EF4-FFF2-40B4-BE49-F238E27FC236}">
                <a16:creationId xmlns:a16="http://schemas.microsoft.com/office/drawing/2014/main" id="{72B14ABE-A56E-1F51-0308-78D1FA39B9A5}"/>
              </a:ext>
            </a:extLst>
          </p:cNvPr>
          <p:cNvSpPr txBox="1">
            <a:spLocks/>
          </p:cNvSpPr>
          <p:nvPr/>
        </p:nvSpPr>
        <p:spPr>
          <a:xfrm>
            <a:off x="549563" y="2923023"/>
            <a:ext cx="8825345" cy="2940062"/>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dirty="0"/>
            </a:br>
            <a:endParaRPr lang="en-US" sz="5200" dirty="0">
              <a:solidFill>
                <a:schemeClr val="tx2"/>
              </a:solidFill>
            </a:endParaRPr>
          </a:p>
        </p:txBody>
      </p:sp>
      <p:sp>
        <p:nvSpPr>
          <p:cNvPr id="5" name="TextBox 4">
            <a:extLst>
              <a:ext uri="{FF2B5EF4-FFF2-40B4-BE49-F238E27FC236}">
                <a16:creationId xmlns:a16="http://schemas.microsoft.com/office/drawing/2014/main" id="{4776C6A3-1C05-6F59-3768-CD5BF12394AA}"/>
              </a:ext>
            </a:extLst>
          </p:cNvPr>
          <p:cNvSpPr txBox="1"/>
          <p:nvPr/>
        </p:nvSpPr>
        <p:spPr>
          <a:xfrm>
            <a:off x="102810" y="2711690"/>
            <a:ext cx="11856764" cy="3816429"/>
          </a:xfrm>
          <a:prstGeom prst="rect">
            <a:avLst/>
          </a:prstGeom>
          <a:noFill/>
        </p:spPr>
        <p:txBody>
          <a:bodyPr wrap="square" rtlCol="0">
            <a:spAutoFit/>
          </a:bodyPr>
          <a:lstStyle/>
          <a:p>
            <a:r>
              <a:rPr lang="en-GB" sz="1100" b="1" u="sng" dirty="0">
                <a:latin typeface="Times New Roman" panose="02020603050405020304" pitchFamily="18" charset="0"/>
                <a:cs typeface="Times New Roman" panose="02020603050405020304" pitchFamily="18" charset="0"/>
              </a:rPr>
              <a:t>Health</a:t>
            </a:r>
          </a:p>
          <a:p>
            <a:r>
              <a:rPr lang="en-GB" sz="1100" dirty="0">
                <a:latin typeface="Times New Roman" panose="02020603050405020304" pitchFamily="18" charset="0"/>
                <a:cs typeface="Times New Roman" panose="02020603050405020304" pitchFamily="18" charset="0"/>
              </a:rPr>
              <a:t>Musgrave, (2017) believes that good health is critical for learning, engagement and growth for children and young people. Physical health supports growth, movement, fitness, sleep and ability to do everyday tasks. Physical activity is essential for children’s health, as regular physical activity can increase fitness, strength and co-ordination. According to Lynch, (2024) physical activity improves both academic growth and overall health by offering children the opportunity to be active and engaged. Exercise can also help to control a person weight and lowers the risk of having serious health issues later in life. Good nutrition, regular exercise, having sufficient sleep, and having access to good healthcare are all necessary for the immune system. The Healthy Child Wales Programme is about preventive healthcare such as immunisation, health screening and health promotion activities that encourages children’s physical activities which protects them from disease (Welsh Government, 2025).</a:t>
            </a:r>
          </a:p>
          <a:p>
            <a:r>
              <a:rPr lang="en-GB" sz="1100" dirty="0">
                <a:latin typeface="Times New Roman" panose="02020603050405020304" pitchFamily="18" charset="0"/>
                <a:cs typeface="Times New Roman" panose="02020603050405020304" pitchFamily="18" charset="0"/>
              </a:rPr>
              <a:t>Nutrition provides the basic nutrients needed for growth, development and energy. Poor nutrition can lead to obesity, fatigue, poor immunity, and concentration problems (Welsh Government, 2025). Musgrave, (2017) states that children who develop healthy eating habits are more likely to take this into adulthood with them. </a:t>
            </a:r>
          </a:p>
          <a:p>
            <a:r>
              <a:rPr lang="en-GB" sz="1100" dirty="0">
                <a:latin typeface="Times New Roman" panose="02020603050405020304" pitchFamily="18" charset="0"/>
                <a:cs typeface="Times New Roman" panose="02020603050405020304" pitchFamily="18" charset="0"/>
              </a:rPr>
              <a:t>Early years practitioners contribute to children’s health by encouraging them to eat healthy foods, take part in physical activity, have good hygiene and help them develop routines that support healthy physical development and good health (Musgrave, 2017; Stirrup, 2018). Practitioners are also mindful of children’s physical needs and work together with families and other professionals to create opportunities for all children to achieve their best possible health, as outlined in the frameworks of children’s rights (The United Nations Convention on the Rights of the Child,1989; Lynch, 2024). Physical disabilities can be visible or hidden. Visible disabilities can be in the form of a physical impairment or mobility difficulties. Hidden disabilities are not always obvious, these conditions can vary such as, autism, attention deficit hyperactivity disorder (ADHD), dyslexia and other mental health disorders. These disabilities can influence a person’s ability to learn, communicate and to have social relationships and may not be obvious to others.</a:t>
            </a:r>
            <a:br>
              <a:rPr lang="en-GB" sz="1100" dirty="0">
                <a:latin typeface="Times New Roman" panose="02020603050405020304" pitchFamily="18" charset="0"/>
                <a:cs typeface="Times New Roman" panose="02020603050405020304" pitchFamily="18" charset="0"/>
              </a:rPr>
            </a:br>
            <a:r>
              <a:rPr lang="en-GB" sz="1100" dirty="0">
                <a:latin typeface="Times New Roman" panose="02020603050405020304" pitchFamily="18" charset="0"/>
                <a:cs typeface="Times New Roman" panose="02020603050405020304" pitchFamily="18" charset="0"/>
              </a:rPr>
              <a:t>The United Nations Convention on the Rights of the Child (UNCRC) states that, all children regardless of physical disability, have the right to a good standard of living and to be supported to participate fully in society UNCRC, (1989). Educational inclusion settings aim to ensure that children with disabilities have the same opportunities to succeed. Rees, (2024) suggests that children who may difficulties may be at risk of developing mental health problems, if their needs are not fully met. </a:t>
            </a:r>
            <a:br>
              <a:rPr lang="en-GB" sz="1100" dirty="0">
                <a:latin typeface="Times New Roman" panose="02020603050405020304" pitchFamily="18" charset="0"/>
                <a:cs typeface="Times New Roman" panose="02020603050405020304" pitchFamily="18" charset="0"/>
              </a:rPr>
            </a:br>
            <a:r>
              <a:rPr lang="en-GB" sz="1100" dirty="0">
                <a:latin typeface="Times New Roman" panose="02020603050405020304" pitchFamily="18" charset="0"/>
                <a:cs typeface="Times New Roman" panose="02020603050405020304" pitchFamily="18" charset="0"/>
              </a:rPr>
              <a:t>Marmot, (2020) highlighted important factors of health conditions in which people are born, grow, live and learn, these factors may include poverty, quality of housing, education and access to healthcare. These can all make a significant difference to a person's overall health. Children from poorer backgrounds can have poorer health and have less opportunities than their classmates.</a:t>
            </a:r>
            <a:br>
              <a:rPr lang="en-GB" sz="1100" dirty="0">
                <a:latin typeface="Times New Roman" panose="02020603050405020304" pitchFamily="18" charset="0"/>
                <a:cs typeface="Times New Roman" panose="02020603050405020304" pitchFamily="18" charset="0"/>
              </a:rPr>
            </a:br>
            <a:r>
              <a:rPr lang="en-GB" sz="1100" dirty="0">
                <a:latin typeface="Times New Roman" panose="02020603050405020304" pitchFamily="18" charset="0"/>
                <a:cs typeface="Times New Roman" panose="02020603050405020304" pitchFamily="18" charset="0"/>
              </a:rPr>
              <a:t>The Curriculum for Wales, (2025) recognises the significance of the importance of physical, mental and emotional well-being and supports an all-round view of children’s health. Schools play a vital role in promoting good behaviour, positive relationships and informed decision-making. Schools allow children to develop their life skills, which are essential for good health, including promoting physical activity and healthy nutrition, emotional literacy and inclusion.</a:t>
            </a:r>
          </a:p>
        </p:txBody>
      </p:sp>
      <p:pic>
        <p:nvPicPr>
          <p:cNvPr id="6" name="Picture 5">
            <a:extLst>
              <a:ext uri="{FF2B5EF4-FFF2-40B4-BE49-F238E27FC236}">
                <a16:creationId xmlns:a16="http://schemas.microsoft.com/office/drawing/2014/main" id="{1A4E49BC-DDBE-9906-2A7D-BCA7E0E76715}"/>
              </a:ext>
            </a:extLst>
          </p:cNvPr>
          <p:cNvPicPr>
            <a:picLocks noChangeAspect="1"/>
          </p:cNvPicPr>
          <p:nvPr/>
        </p:nvPicPr>
        <p:blipFill>
          <a:blip r:embed="rId3"/>
          <a:stretch>
            <a:fillRect/>
          </a:stretch>
        </p:blipFill>
        <p:spPr>
          <a:xfrm>
            <a:off x="1271016" y="371553"/>
            <a:ext cx="2248870" cy="2185902"/>
          </a:xfrm>
          <a:prstGeom prst="rect">
            <a:avLst/>
          </a:prstGeom>
        </p:spPr>
      </p:pic>
      <p:sp>
        <p:nvSpPr>
          <p:cNvPr id="7" name="TextBox 6">
            <a:extLst>
              <a:ext uri="{FF2B5EF4-FFF2-40B4-BE49-F238E27FC236}">
                <a16:creationId xmlns:a16="http://schemas.microsoft.com/office/drawing/2014/main" id="{35EF2030-48E4-0D41-9551-DA57303E9C95}"/>
              </a:ext>
            </a:extLst>
          </p:cNvPr>
          <p:cNvSpPr txBox="1"/>
          <p:nvPr/>
        </p:nvSpPr>
        <p:spPr>
          <a:xfrm>
            <a:off x="3538116" y="2155461"/>
            <a:ext cx="1237673" cy="430887"/>
          </a:xfrm>
          <a:prstGeom prst="rect">
            <a:avLst/>
          </a:prstGeom>
          <a:noFill/>
        </p:spPr>
        <p:txBody>
          <a:bodyPr wrap="square" rtlCol="0">
            <a:spAutoFit/>
          </a:bodyPr>
          <a:lstStyle/>
          <a:p>
            <a:r>
              <a:rPr lang="en-US" sz="1100" dirty="0">
                <a:latin typeface="Times New Roman" panose="02020603050405020304" pitchFamily="18" charset="0"/>
                <a:cs typeface="Times New Roman" panose="02020603050405020304" pitchFamily="18" charset="0"/>
              </a:rPr>
              <a:t>(Source: Nurturing-care)</a:t>
            </a:r>
          </a:p>
        </p:txBody>
      </p:sp>
    </p:spTree>
    <p:extLst>
      <p:ext uri="{BB962C8B-B14F-4D97-AF65-F5344CB8AC3E}">
        <p14:creationId xmlns:p14="http://schemas.microsoft.com/office/powerpoint/2010/main" val="4004292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5DCFE2-1E53-C9F6-6737-A04730C4967C}"/>
            </a:ext>
          </a:extLst>
        </p:cNvPr>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8BD4471C-1571-CE66-3535-9FD9B46EA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3C89E6AD-2CC9-BCA4-6773-81BDCE3A1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0" name="Rectangle 89">
            <a:extLst>
              <a:ext uri="{FF2B5EF4-FFF2-40B4-BE49-F238E27FC236}">
                <a16:creationId xmlns:a16="http://schemas.microsoft.com/office/drawing/2014/main" id="{8BA40011-7021-ED32-1032-7C7DD368B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5B8C8C-49B5-E14A-6DC4-3F8C572180F2}"/>
              </a:ext>
            </a:extLst>
          </p:cNvPr>
          <p:cNvSpPr>
            <a:spLocks noGrp="1"/>
          </p:cNvSpPr>
          <p:nvPr>
            <p:ph type="title"/>
          </p:nvPr>
        </p:nvSpPr>
        <p:spPr>
          <a:xfrm>
            <a:off x="752926" y="1253371"/>
            <a:ext cx="10113818" cy="3482699"/>
          </a:xfrm>
        </p:spPr>
        <p:txBody>
          <a:bodyPr vert="horz" lIns="91440" tIns="45720" rIns="91440" bIns="45720" rtlCol="0" anchor="b">
            <a:normAutofit/>
          </a:bodyPr>
          <a:lstStyle/>
          <a:p>
            <a:pPr>
              <a:lnSpc>
                <a:spcPct val="150000"/>
              </a:lnSpc>
            </a:pPr>
            <a:br>
              <a:rPr lang="en-GB" sz="5400" dirty="0">
                <a:latin typeface="Times New Roman" panose="02020603050405020304" pitchFamily="18" charset="0"/>
                <a:cs typeface="Times New Roman" panose="02020603050405020304" pitchFamily="18" charset="0"/>
              </a:rPr>
            </a:br>
            <a:endParaRPr lang="en-US" sz="5200" kern="1200" dirty="0">
              <a:solidFill>
                <a:schemeClr val="tx2"/>
              </a:solidFill>
              <a:latin typeface="+mj-lt"/>
              <a:ea typeface="+mj-ea"/>
              <a:cs typeface="+mj-cs"/>
            </a:endParaRPr>
          </a:p>
        </p:txBody>
      </p:sp>
      <p:grpSp>
        <p:nvGrpSpPr>
          <p:cNvPr id="92" name="Group 91">
            <a:extLst>
              <a:ext uri="{FF2B5EF4-FFF2-40B4-BE49-F238E27FC236}">
                <a16:creationId xmlns:a16="http://schemas.microsoft.com/office/drawing/2014/main" id="{3C743600-C61F-49BF-4BE1-B61769D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93" name="Freeform: Shape 92">
              <a:extLst>
                <a:ext uri="{FF2B5EF4-FFF2-40B4-BE49-F238E27FC236}">
                  <a16:creationId xmlns:a16="http://schemas.microsoft.com/office/drawing/2014/main" id="{9406D8BF-4D38-8124-6D06-5F4F2C11E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Freeform: Shape 93">
              <a:extLst>
                <a:ext uri="{FF2B5EF4-FFF2-40B4-BE49-F238E27FC236}">
                  <a16:creationId xmlns:a16="http://schemas.microsoft.com/office/drawing/2014/main" id="{60CA1192-AF71-7E95-60B3-A7686F3D7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Shape 94">
              <a:extLst>
                <a:ext uri="{FF2B5EF4-FFF2-40B4-BE49-F238E27FC236}">
                  <a16:creationId xmlns:a16="http://schemas.microsoft.com/office/drawing/2014/main" id="{727F64B8-7CD0-2C12-F35E-B5093454D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95">
              <a:extLst>
                <a:ext uri="{FF2B5EF4-FFF2-40B4-BE49-F238E27FC236}">
                  <a16:creationId xmlns:a16="http://schemas.microsoft.com/office/drawing/2014/main" id="{A95737BF-8A5C-7154-67BF-882B1BAAA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8" name="Group 97">
            <a:extLst>
              <a:ext uri="{FF2B5EF4-FFF2-40B4-BE49-F238E27FC236}">
                <a16:creationId xmlns:a16="http://schemas.microsoft.com/office/drawing/2014/main" id="{87F8B007-B33C-3D5D-27B3-F6268C25F6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99" name="Freeform: Shape 98">
              <a:extLst>
                <a:ext uri="{FF2B5EF4-FFF2-40B4-BE49-F238E27FC236}">
                  <a16:creationId xmlns:a16="http://schemas.microsoft.com/office/drawing/2014/main" id="{EAAEE36D-94D2-6DB6-B617-BAD75BA57E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99">
              <a:extLst>
                <a:ext uri="{FF2B5EF4-FFF2-40B4-BE49-F238E27FC236}">
                  <a16:creationId xmlns:a16="http://schemas.microsoft.com/office/drawing/2014/main" id="{D21CC519-B42C-B0D5-35EF-6D523315E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00">
              <a:extLst>
                <a:ext uri="{FF2B5EF4-FFF2-40B4-BE49-F238E27FC236}">
                  <a16:creationId xmlns:a16="http://schemas.microsoft.com/office/drawing/2014/main" id="{21F32D48-3C7C-9D1D-D604-5F0933CFF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2" name="Freeform: Shape 101">
              <a:extLst>
                <a:ext uri="{FF2B5EF4-FFF2-40B4-BE49-F238E27FC236}">
                  <a16:creationId xmlns:a16="http://schemas.microsoft.com/office/drawing/2014/main" id="{95D23E85-8B60-402C-D0C6-2EB5319A0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19330B6F-BA89-AB88-BBB1-BC72E0053D78}"/>
              </a:ext>
            </a:extLst>
          </p:cNvPr>
          <p:cNvSpPr txBox="1"/>
          <p:nvPr/>
        </p:nvSpPr>
        <p:spPr>
          <a:xfrm>
            <a:off x="5246255" y="111656"/>
            <a:ext cx="6650181" cy="6001643"/>
          </a:xfrm>
          <a:prstGeom prst="rect">
            <a:avLst/>
          </a:prstGeom>
          <a:noFill/>
        </p:spPr>
        <p:txBody>
          <a:bodyPr wrap="square" rtlCol="0">
            <a:spAutoFit/>
          </a:bodyPr>
          <a:lstStyle/>
          <a:p>
            <a:r>
              <a:rPr lang="en-GB" sz="1100" b="1" u="sng" dirty="0">
                <a:latin typeface="Times New Roman" panose="02020603050405020304" pitchFamily="18" charset="0"/>
                <a:cs typeface="Times New Roman" panose="02020603050405020304" pitchFamily="18" charset="0"/>
              </a:rPr>
              <a:t>Well-being.</a:t>
            </a:r>
          </a:p>
          <a:p>
            <a:r>
              <a:rPr lang="en-GB" sz="1100" dirty="0">
                <a:latin typeface="Times New Roman" panose="02020603050405020304" pitchFamily="18" charset="0"/>
                <a:cs typeface="Times New Roman" panose="02020603050405020304" pitchFamily="18" charset="0"/>
              </a:rPr>
              <a:t>Well-being is more a description of a person's quality of life, their happiness and ability to manage with everyday tasks. Well-being is when someone feels respected, supported, confident and able to pursue their goals. Positive wellbeing can help improve a person’s ability to learning, social development and long-term outcomes in children and young people (Wellbeing, 2022). Mental health is an important part of a person well-being. Children with good mental health are more likely to be engage in their learning, develop friendships and manage problems better. According to Burton and </a:t>
            </a:r>
            <a:r>
              <a:rPr lang="en-GB" sz="1100" dirty="0" err="1">
                <a:latin typeface="Times New Roman" panose="02020603050405020304" pitchFamily="18" charset="0"/>
                <a:cs typeface="Times New Roman" panose="02020603050405020304" pitchFamily="18" charset="0"/>
              </a:rPr>
              <a:t>Levermore</a:t>
            </a:r>
            <a:r>
              <a:rPr lang="en-GB" sz="1100" dirty="0">
                <a:latin typeface="Times New Roman" panose="02020603050405020304" pitchFamily="18" charset="0"/>
                <a:cs typeface="Times New Roman" panose="02020603050405020304" pitchFamily="18" charset="0"/>
              </a:rPr>
              <a:t> (2020), mental well-being is a way for children to develop their skills such as emotional regulation. This can assist them in understanding and making sense of and respond appropriately to their everyday experiences. Children who have positive self-esteem are more likely to attempt new things, tackle problems. Children feel appreciated and supported when their successes are recognised, which promotes positive self-esteem. Adult support, opportunities for success, and positive relationships are an important aspect of developing self-esteem (Musgrave, 2017).</a:t>
            </a:r>
          </a:p>
          <a:p>
            <a:r>
              <a:rPr lang="en-GB" sz="1100" dirty="0">
                <a:latin typeface="Times New Roman" panose="02020603050405020304" pitchFamily="18" charset="0"/>
                <a:cs typeface="Times New Roman" panose="02020603050405020304" pitchFamily="18" charset="0"/>
              </a:rPr>
              <a:t>Belonging is a must for a children’s well-being. It is normal for children to want to be part of and fit in with their family, school and community. Children cannot relax or learn when they feel unsafe because their brains are always on high alert (Maslow, 1954). Children who feel they are part of something are safe, valued, and understood. Being part of something is closely connected to a child’s identity and schools have a crucial role to play in making sure that all children feel a sense of belonging (Brown </a:t>
            </a:r>
            <a:r>
              <a:rPr lang="en-GB" sz="1100" i="1" dirty="0">
                <a:latin typeface="Times New Roman" panose="02020603050405020304" pitchFamily="18" charset="0"/>
                <a:cs typeface="Times New Roman" panose="02020603050405020304" pitchFamily="18" charset="0"/>
              </a:rPr>
              <a:t>et al.,</a:t>
            </a:r>
            <a:r>
              <a:rPr lang="en-GB" sz="1100" dirty="0">
                <a:latin typeface="Times New Roman" panose="02020603050405020304" pitchFamily="18" charset="0"/>
                <a:cs typeface="Times New Roman" panose="02020603050405020304" pitchFamily="18" charset="0"/>
              </a:rPr>
              <a:t> 2025). The United Nation Convention on the Rights of the Child, (1989) also promotes the importance of belonging. </a:t>
            </a:r>
          </a:p>
          <a:p>
            <a:r>
              <a:rPr lang="en-GB" sz="1100" dirty="0">
                <a:latin typeface="Times New Roman" panose="02020603050405020304" pitchFamily="18" charset="0"/>
                <a:cs typeface="Times New Roman" panose="02020603050405020304" pitchFamily="18" charset="0"/>
              </a:rPr>
              <a:t>Well-being can be subjective, since people can have different views and opinions on the topic. One child's emotions or happiness might not be another child’s happiness. Well-being is perceived in different ways by people, this can be cultural, values, family-based experience and their personal life circumstances. Well-being is built on a person’s experiences, and there is no standard definition for the term (</a:t>
            </a:r>
            <a:r>
              <a:rPr lang="en-GB" sz="1100" dirty="0" err="1">
                <a:latin typeface="Times New Roman" panose="02020603050405020304" pitchFamily="18" charset="0"/>
                <a:cs typeface="Times New Roman" panose="02020603050405020304" pitchFamily="18" charset="0"/>
              </a:rPr>
              <a:t>Torrissen</a:t>
            </a:r>
            <a:r>
              <a:rPr lang="en-GB" sz="1100" dirty="0">
                <a:latin typeface="Times New Roman" panose="02020603050405020304" pitchFamily="18" charset="0"/>
                <a:cs typeface="Times New Roman" panose="02020603050405020304" pitchFamily="18" charset="0"/>
              </a:rPr>
              <a:t> &amp; Løvoll, 2024).</a:t>
            </a:r>
          </a:p>
          <a:p>
            <a:r>
              <a:rPr lang="en-GB" sz="1100" dirty="0">
                <a:latin typeface="Times New Roman" panose="02020603050405020304" pitchFamily="18" charset="0"/>
                <a:cs typeface="Times New Roman" panose="02020603050405020304" pitchFamily="18" charset="0"/>
              </a:rPr>
              <a:t>Resilience in children is developed by supportive adults helping with this. Teachers, parents and carers can teach children how to manage their emotions, asking for help when they need it, this process can be seen as the opportunity for the child's growth. </a:t>
            </a:r>
            <a:r>
              <a:rPr lang="en-GB" sz="1100" dirty="0" err="1">
                <a:latin typeface="Times New Roman" panose="02020603050405020304" pitchFamily="18" charset="0"/>
                <a:cs typeface="Times New Roman" panose="02020603050405020304" pitchFamily="18" charset="0"/>
              </a:rPr>
              <a:t>Peill</a:t>
            </a:r>
            <a:r>
              <a:rPr lang="en-GB" sz="1100" dirty="0">
                <a:latin typeface="Times New Roman" panose="02020603050405020304" pitchFamily="18" charset="0"/>
                <a:cs typeface="Times New Roman" panose="02020603050405020304" pitchFamily="18" charset="0"/>
              </a:rPr>
              <a:t> (2022) suggests that a supportive setting allows a child to be safe and feel valued, which leads to building their confidence and resilience. Physical activity can also help with well-being, by lowering stress, increasing a person mood and promoting their social contact (Lynch, 2024). The early years practitioner’s play and important role in the child's well-being by providing a nurturing environment where children feel secure, safe and confident to express their emotions, while developing healthy relationships with others (Burton and </a:t>
            </a:r>
            <a:r>
              <a:rPr lang="en-GB" sz="1100" dirty="0" err="1">
                <a:latin typeface="Times New Roman" panose="02020603050405020304" pitchFamily="18" charset="0"/>
                <a:cs typeface="Times New Roman" panose="02020603050405020304" pitchFamily="18" charset="0"/>
              </a:rPr>
              <a:t>Levermore</a:t>
            </a:r>
            <a:r>
              <a:rPr lang="en-GB" sz="1100" dirty="0">
                <a:latin typeface="Times New Roman" panose="02020603050405020304" pitchFamily="18" charset="0"/>
                <a:cs typeface="Times New Roman" panose="02020603050405020304" pitchFamily="18" charset="0"/>
              </a:rPr>
              <a:t>, 2020; </a:t>
            </a:r>
            <a:r>
              <a:rPr lang="en-GB" sz="1100" dirty="0" err="1">
                <a:latin typeface="Times New Roman" panose="02020603050405020304" pitchFamily="18" charset="0"/>
                <a:cs typeface="Times New Roman" panose="02020603050405020304" pitchFamily="18" charset="0"/>
              </a:rPr>
              <a:t>Peill</a:t>
            </a:r>
            <a:r>
              <a:rPr lang="en-GB" sz="1100" dirty="0">
                <a:latin typeface="Times New Roman" panose="02020603050405020304" pitchFamily="18" charset="0"/>
                <a:cs typeface="Times New Roman" panose="02020603050405020304" pitchFamily="18" charset="0"/>
              </a:rPr>
              <a:t>, 2022).</a:t>
            </a:r>
          </a:p>
          <a:p>
            <a:r>
              <a:rPr lang="en-GB" sz="1100" dirty="0">
                <a:latin typeface="Times New Roman" panose="02020603050405020304" pitchFamily="18" charset="0"/>
                <a:cs typeface="Times New Roman" panose="02020603050405020304" pitchFamily="18" charset="0"/>
              </a:rPr>
              <a:t>The Curriculum for Wales, 2025 has the child’s well-being at the centre of their development, promoting good health, strong literacy, healthy relationships and educated choices. The curriculum recognises that learners need to have sufficient opportunities to develop resilience, confidence and self-awareness to allow them to thrive in a dynamic world.</a:t>
            </a:r>
          </a:p>
          <a:p>
            <a:r>
              <a:rPr lang="en-GB" sz="1000" dirty="0">
                <a:latin typeface="Times New Roman" panose="02020603050405020304" pitchFamily="18" charset="0"/>
                <a:cs typeface="Times New Roman" panose="02020603050405020304" pitchFamily="18" charset="0"/>
              </a:rPr>
              <a:t> </a:t>
            </a:r>
          </a:p>
        </p:txBody>
      </p:sp>
      <p:pic>
        <p:nvPicPr>
          <p:cNvPr id="7" name="Picture 6">
            <a:extLst>
              <a:ext uri="{FF2B5EF4-FFF2-40B4-BE49-F238E27FC236}">
                <a16:creationId xmlns:a16="http://schemas.microsoft.com/office/drawing/2014/main" id="{81C8204D-B6B8-0EC5-9E15-6B20A9CE2CF6}"/>
              </a:ext>
            </a:extLst>
          </p:cNvPr>
          <p:cNvPicPr>
            <a:picLocks noChangeAspect="1"/>
          </p:cNvPicPr>
          <p:nvPr/>
        </p:nvPicPr>
        <p:blipFill>
          <a:blip r:embed="rId2"/>
          <a:stretch>
            <a:fillRect/>
          </a:stretch>
        </p:blipFill>
        <p:spPr>
          <a:xfrm>
            <a:off x="210165" y="2819401"/>
            <a:ext cx="4305300" cy="2692400"/>
          </a:xfrm>
          <a:prstGeom prst="rect">
            <a:avLst/>
          </a:prstGeom>
        </p:spPr>
      </p:pic>
      <p:sp>
        <p:nvSpPr>
          <p:cNvPr id="8" name="TextBox 7">
            <a:extLst>
              <a:ext uri="{FF2B5EF4-FFF2-40B4-BE49-F238E27FC236}">
                <a16:creationId xmlns:a16="http://schemas.microsoft.com/office/drawing/2014/main" id="{A49EA221-5B4C-20B6-8860-71EF0AF3CEA6}"/>
              </a:ext>
            </a:extLst>
          </p:cNvPr>
          <p:cNvSpPr txBox="1"/>
          <p:nvPr/>
        </p:nvSpPr>
        <p:spPr>
          <a:xfrm>
            <a:off x="637389" y="5604629"/>
            <a:ext cx="2872510" cy="261610"/>
          </a:xfrm>
          <a:prstGeom prst="rect">
            <a:avLst/>
          </a:prstGeom>
          <a:noFill/>
        </p:spPr>
        <p:txBody>
          <a:bodyPr wrap="square" rtlCol="0">
            <a:spAutoFit/>
          </a:bodyPr>
          <a:lstStyle/>
          <a:p>
            <a:r>
              <a:rPr lang="en-US" sz="1100" dirty="0">
                <a:latin typeface="Times New Roman" panose="02020603050405020304" pitchFamily="18" charset="0"/>
                <a:cs typeface="Times New Roman" panose="02020603050405020304" pitchFamily="18" charset="0"/>
              </a:rPr>
              <a:t>(Source: </a:t>
            </a:r>
            <a:r>
              <a:rPr lang="en-US" sz="1100" dirty="0" err="1">
                <a:latin typeface="Times New Roman" panose="02020603050405020304" pitchFamily="18" charset="0"/>
                <a:cs typeface="Times New Roman" panose="02020603050405020304" pitchFamily="18" charset="0"/>
              </a:rPr>
              <a:t>Continued.com</a:t>
            </a:r>
            <a:r>
              <a:rPr lang="en-US" sz="1100" dirty="0">
                <a:latin typeface="Times New Roman" panose="02020603050405020304" pitchFamily="18" charset="0"/>
                <a:cs typeface="Times New Roman" panose="02020603050405020304" pitchFamily="18" charset="0"/>
              </a:rPr>
              <a:t> 2026)</a:t>
            </a:r>
          </a:p>
        </p:txBody>
      </p:sp>
    </p:spTree>
    <p:extLst>
      <p:ext uri="{BB962C8B-B14F-4D97-AF65-F5344CB8AC3E}">
        <p14:creationId xmlns:p14="http://schemas.microsoft.com/office/powerpoint/2010/main" val="3759158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8C69C0-08EB-AEFE-009C-AF7127C4BD8C}"/>
            </a:ext>
          </a:extLst>
        </p:cNvPr>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7F8C1866-2D01-FD7D-92AA-A9F42A698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915D7C65-42A3-E6E9-6FB6-8F27F0C02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0" name="Rectangle 89">
            <a:extLst>
              <a:ext uri="{FF2B5EF4-FFF2-40B4-BE49-F238E27FC236}">
                <a16:creationId xmlns:a16="http://schemas.microsoft.com/office/drawing/2014/main" id="{6066D40F-3C68-04CA-970D-EE920326E8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 name="Group 91">
            <a:extLst>
              <a:ext uri="{FF2B5EF4-FFF2-40B4-BE49-F238E27FC236}">
                <a16:creationId xmlns:a16="http://schemas.microsoft.com/office/drawing/2014/main" id="{A3CEE298-DA3A-9A91-B363-DADE2F54B0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93" name="Freeform: Shape 92">
              <a:extLst>
                <a:ext uri="{FF2B5EF4-FFF2-40B4-BE49-F238E27FC236}">
                  <a16:creationId xmlns:a16="http://schemas.microsoft.com/office/drawing/2014/main" id="{E78827F4-8511-8FBF-449A-221BC51918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Freeform: Shape 93">
              <a:extLst>
                <a:ext uri="{FF2B5EF4-FFF2-40B4-BE49-F238E27FC236}">
                  <a16:creationId xmlns:a16="http://schemas.microsoft.com/office/drawing/2014/main" id="{7B74F4F0-B8A7-0513-3540-F5CDDFC54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Shape 94">
              <a:extLst>
                <a:ext uri="{FF2B5EF4-FFF2-40B4-BE49-F238E27FC236}">
                  <a16:creationId xmlns:a16="http://schemas.microsoft.com/office/drawing/2014/main" id="{19A6E388-D1A7-4639-B4BC-AFB89009A6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95">
              <a:extLst>
                <a:ext uri="{FF2B5EF4-FFF2-40B4-BE49-F238E27FC236}">
                  <a16:creationId xmlns:a16="http://schemas.microsoft.com/office/drawing/2014/main" id="{28D53AF5-E809-BED4-C520-2A1C142B96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8" name="Group 97">
            <a:extLst>
              <a:ext uri="{FF2B5EF4-FFF2-40B4-BE49-F238E27FC236}">
                <a16:creationId xmlns:a16="http://schemas.microsoft.com/office/drawing/2014/main" id="{5DC73A3A-6FE5-7149-33CB-6CB005E9D1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99" name="Freeform: Shape 98">
              <a:extLst>
                <a:ext uri="{FF2B5EF4-FFF2-40B4-BE49-F238E27FC236}">
                  <a16:creationId xmlns:a16="http://schemas.microsoft.com/office/drawing/2014/main" id="{D8A24B4B-67E6-3D93-2EBB-914A46807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99">
              <a:extLst>
                <a:ext uri="{FF2B5EF4-FFF2-40B4-BE49-F238E27FC236}">
                  <a16:creationId xmlns:a16="http://schemas.microsoft.com/office/drawing/2014/main" id="{9F43A350-02F0-EE5D-9F24-6DC29CE13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00">
              <a:extLst>
                <a:ext uri="{FF2B5EF4-FFF2-40B4-BE49-F238E27FC236}">
                  <a16:creationId xmlns:a16="http://schemas.microsoft.com/office/drawing/2014/main" id="{2F505072-24DB-78C4-8A63-765124CDD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2" name="Freeform: Shape 101">
              <a:extLst>
                <a:ext uri="{FF2B5EF4-FFF2-40B4-BE49-F238E27FC236}">
                  <a16:creationId xmlns:a16="http://schemas.microsoft.com/office/drawing/2014/main" id="{63D35DA0-2599-868A-147C-535168548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0CD78D7A-AD43-C18E-DE98-EFF1AF44C1AF}"/>
              </a:ext>
            </a:extLst>
          </p:cNvPr>
          <p:cNvSpPr txBox="1"/>
          <p:nvPr/>
        </p:nvSpPr>
        <p:spPr>
          <a:xfrm>
            <a:off x="80666" y="264293"/>
            <a:ext cx="11815770" cy="4262705"/>
          </a:xfrm>
          <a:prstGeom prst="rect">
            <a:avLst/>
          </a:prstGeom>
          <a:noFill/>
        </p:spPr>
        <p:txBody>
          <a:bodyPr wrap="square" rtlCol="0">
            <a:spAutoFit/>
          </a:bodyPr>
          <a:lstStyle/>
          <a:p>
            <a:r>
              <a:rPr lang="en-GB" sz="1100" b="1" u="sng" dirty="0"/>
              <a:t>Lifestyle </a:t>
            </a:r>
          </a:p>
          <a:p>
            <a:r>
              <a:rPr lang="en-GB" sz="1100" dirty="0"/>
              <a:t>Lifestyles are made up of elements like, what people eat, how much exercise they take, how much sleep they have and how they socialise. However, it is also affected by larger elements such as family, culture, community, environment and financial circumstances. Many of the lifestyle decisions children make are not their own, with many factors influenced by parents, carers, schools and society. Lifestyle, therefore, is to be seen as a mixture of personal values and social influences (Musgrave, 2017). Musgrave (2017) also states that supportive family situations are essential for children’s physical health, emotional well-being and educational success.</a:t>
            </a:r>
          </a:p>
          <a:p>
            <a:r>
              <a:rPr lang="en-GB" sz="1100" dirty="0"/>
              <a:t>The Curriculum for Wales, (2025) encourages children's health and well-being, this is achieved by offering a varied learning experiences for them that encourages good decision making and positive behaviours. </a:t>
            </a:r>
          </a:p>
          <a:p>
            <a:r>
              <a:rPr lang="en-GB" sz="1100" dirty="0"/>
              <a:t>Early years practitioners play an important part in children's lifestyle choices by supporting and encouraging the children. Practitioners help to teach children the importance of eating a nutritional balanced diet, physical activity, and healthy daily routines from an early age (Lynch, 2024). Practitioners also encourage good habits for children in terms of screen use, interaction with others, taking care of themselves and supporting good choices that might benefit them during their childhood and in their later years (Christakis, 2025; Wellbeing, 2022).</a:t>
            </a:r>
          </a:p>
          <a:p>
            <a:r>
              <a:rPr lang="en-GB" sz="1100" dirty="0"/>
              <a:t>Brown </a:t>
            </a:r>
            <a:r>
              <a:rPr lang="en-GB" sz="1100" i="1" dirty="0"/>
              <a:t>et al</a:t>
            </a:r>
            <a:r>
              <a:rPr lang="en-GB" sz="1100" dirty="0"/>
              <a:t>., (2025) states that, healthy relationships in schools encourage well-being and engagement in learning by supporting children’s feelings of identity and belonging.</a:t>
            </a:r>
          </a:p>
          <a:p>
            <a:r>
              <a:rPr lang="en-GB" sz="1100" dirty="0"/>
              <a:t>Supportive family relationships may be particularly helpful for children with additional learning needs and disabilities as it offers these individuals stability and support (Rees, 2024).</a:t>
            </a:r>
          </a:p>
          <a:p>
            <a:r>
              <a:rPr lang="en-GB" sz="1100" dirty="0"/>
              <a:t>Lifestyle factors such as, access and mobility tend to be overlooked. Children must have access to safe secure settings, such as schools, health care services and leisure opportunities. Article 23 of UNCRC, (1989) states that children with disabilities should have the necessary support to interact fully in society and be provided with services that encourage independence and development.</a:t>
            </a:r>
          </a:p>
          <a:p>
            <a:r>
              <a:rPr lang="en-GB" sz="1100" dirty="0"/>
              <a:t>A person lifestyle can be affected by poverty. Children living in poverty may have limited access to nutritious food, safe housing, education and opportunities for physical activity, which can have negative impact on their health and well-being. The Welsh Government’s Child Poverty Strategy focuses on how poverty creates barriers to success, engagement, and healthy development (Welsh Government, 2024). </a:t>
            </a:r>
          </a:p>
          <a:p>
            <a:r>
              <a:rPr lang="en-GB" sz="1100" dirty="0"/>
              <a:t>However, Law and policy may affect the way people live by promoting well-being and safeguarding the rights of children. The UNCRC, (1989) defines the rights to health, education, protection and participation. Similarly, The Healthy Child Wales Program and the Curriculum for Wales provide a coordinated service and education to encourage the health, wellbeing and development of children (Welsh Government, 2025). This is a good example of multi-agencies working together to provide the best outcomes for the child.</a:t>
            </a:r>
          </a:p>
          <a:p>
            <a:r>
              <a:rPr lang="en-GB" sz="1100" dirty="0"/>
              <a:t>Social rules and standards may also affect a child behaviour. Schools, families and communities encourage a child to be social, responsible and respectful, but sometimes high standards can add pressure. Confidence and resilience in children are important for positive well-being (Burton and </a:t>
            </a:r>
            <a:r>
              <a:rPr lang="en-GB" sz="1100" dirty="0" err="1"/>
              <a:t>Levermore</a:t>
            </a:r>
            <a:r>
              <a:rPr lang="en-GB" sz="1100" dirty="0"/>
              <a:t>, 2020). </a:t>
            </a:r>
          </a:p>
          <a:p>
            <a:endParaRPr lang="en-US" dirty="0"/>
          </a:p>
        </p:txBody>
      </p:sp>
      <p:sp>
        <p:nvSpPr>
          <p:cNvPr id="5" name="TextBox 4">
            <a:extLst>
              <a:ext uri="{FF2B5EF4-FFF2-40B4-BE49-F238E27FC236}">
                <a16:creationId xmlns:a16="http://schemas.microsoft.com/office/drawing/2014/main" id="{C6D4E726-686F-E971-92F0-0AFB4B0EB129}"/>
              </a:ext>
            </a:extLst>
          </p:cNvPr>
          <p:cNvSpPr txBox="1"/>
          <p:nvPr/>
        </p:nvSpPr>
        <p:spPr>
          <a:xfrm>
            <a:off x="5144817" y="4584465"/>
            <a:ext cx="6788880" cy="2215991"/>
          </a:xfrm>
          <a:prstGeom prst="rect">
            <a:avLst/>
          </a:prstGeom>
          <a:noFill/>
        </p:spPr>
        <p:txBody>
          <a:bodyPr wrap="square" rtlCol="0">
            <a:spAutoFit/>
          </a:bodyPr>
          <a:lstStyle/>
          <a:p>
            <a:r>
              <a:rPr lang="en-GB" sz="1100" b="1" u="sng" dirty="0">
                <a:latin typeface="Times New Roman" panose="02020603050405020304" pitchFamily="18" charset="0"/>
                <a:cs typeface="Times New Roman" panose="02020603050405020304" pitchFamily="18" charset="0"/>
              </a:rPr>
              <a:t>Conclusion</a:t>
            </a:r>
          </a:p>
          <a:p>
            <a:r>
              <a:rPr lang="en-GB" sz="1100" dirty="0">
                <a:latin typeface="Times New Roman" panose="02020603050405020304" pitchFamily="18" charset="0"/>
                <a:cs typeface="Times New Roman" panose="02020603050405020304" pitchFamily="18" charset="0"/>
              </a:rPr>
              <a:t>To conclude, health, well-being and lifestyle are closely linked and are related and often impact one another. Healthy lifestyle choices can lead to positive well-being and to good health Similarly, healthy lifestyle habits may help to improve physical health, emotional resilience and quality of life. Family support, education, culture, community resources, poverty and social policies all affect the potential for children to achieve positive health and well-being outcomes. The Curriculum for Wales and international frameworks such as the UNCRC, (1989) recognises the need to support children holistically. Creating inclusive, supportive and healthy environments can help families, schools and communities develop a children’s resilience, improve their confidence and create positive life experiences. Therefore, knowing the connections between a child's health, well-being and lifestyle is important for improving their rights, development and future success.</a:t>
            </a:r>
          </a:p>
          <a:p>
            <a:r>
              <a:rPr lang="en-GB" sz="1000" dirty="0"/>
              <a:t> </a:t>
            </a:r>
          </a:p>
          <a:p>
            <a:endParaRPr lang="en-US" dirty="0"/>
          </a:p>
        </p:txBody>
      </p:sp>
      <p:pic>
        <p:nvPicPr>
          <p:cNvPr id="6" name="Picture 5" descr="Healthy Lifestyle Concept">
            <a:extLst>
              <a:ext uri="{FF2B5EF4-FFF2-40B4-BE49-F238E27FC236}">
                <a16:creationId xmlns:a16="http://schemas.microsoft.com/office/drawing/2014/main" id="{81C5560C-383E-D334-AFD0-0032B785B3F5}"/>
              </a:ext>
            </a:extLst>
          </p:cNvPr>
          <p:cNvPicPr>
            <a:picLocks noChangeAspect="1"/>
          </p:cNvPicPr>
          <p:nvPr/>
        </p:nvPicPr>
        <p:blipFill>
          <a:blip r:embed="rId3"/>
          <a:stretch>
            <a:fillRect/>
          </a:stretch>
        </p:blipFill>
        <p:spPr>
          <a:xfrm>
            <a:off x="242442" y="4429241"/>
            <a:ext cx="2294576" cy="1890601"/>
          </a:xfrm>
          <a:prstGeom prst="rect">
            <a:avLst/>
          </a:prstGeom>
        </p:spPr>
      </p:pic>
      <p:sp>
        <p:nvSpPr>
          <p:cNvPr id="7" name="TextBox 6">
            <a:extLst>
              <a:ext uri="{FF2B5EF4-FFF2-40B4-BE49-F238E27FC236}">
                <a16:creationId xmlns:a16="http://schemas.microsoft.com/office/drawing/2014/main" id="{48170997-BE30-66E8-811E-BBBF714976B0}"/>
              </a:ext>
            </a:extLst>
          </p:cNvPr>
          <p:cNvSpPr txBox="1"/>
          <p:nvPr/>
        </p:nvSpPr>
        <p:spPr>
          <a:xfrm>
            <a:off x="2537018" y="6080487"/>
            <a:ext cx="2112264" cy="261610"/>
          </a:xfrm>
          <a:prstGeom prst="rect">
            <a:avLst/>
          </a:prstGeom>
          <a:noFill/>
        </p:spPr>
        <p:txBody>
          <a:bodyPr wrap="square" rtlCol="0">
            <a:spAutoFit/>
          </a:bodyPr>
          <a:lstStyle/>
          <a:p>
            <a:r>
              <a:rPr lang="en-US" sz="1100" dirty="0">
                <a:latin typeface="Times New Roman" panose="02020603050405020304" pitchFamily="18" charset="0"/>
                <a:cs typeface="Times New Roman" panose="02020603050405020304" pitchFamily="18" charset="0"/>
              </a:rPr>
              <a:t>(Source: </a:t>
            </a:r>
            <a:r>
              <a:rPr lang="en-US" sz="1100" dirty="0" err="1">
                <a:latin typeface="Times New Roman" panose="02020603050405020304" pitchFamily="18" charset="0"/>
                <a:cs typeface="Times New Roman" panose="02020603050405020304" pitchFamily="18" charset="0"/>
              </a:rPr>
              <a:t>Freevector.com</a:t>
            </a:r>
            <a:r>
              <a:rPr lang="en-US" sz="1100" dirty="0">
                <a:latin typeface="Times New Roman" panose="02020603050405020304" pitchFamily="18" charset="0"/>
                <a:cs typeface="Times New Roman" panose="02020603050405020304" pitchFamily="18" charset="0"/>
              </a:rPr>
              <a:t> 2026)</a:t>
            </a:r>
          </a:p>
        </p:txBody>
      </p:sp>
    </p:spTree>
    <p:extLst>
      <p:ext uri="{BB962C8B-B14F-4D97-AF65-F5344CB8AC3E}">
        <p14:creationId xmlns:p14="http://schemas.microsoft.com/office/powerpoint/2010/main" val="3157369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9E94D4-5DD4-6B39-22CB-B37E423DF6F9}"/>
            </a:ext>
          </a:extLst>
        </p:cNvPr>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6314D791-4D8A-4854-B8FC-6959656D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91">
            <a:extLst>
              <a:ext uri="{FF2B5EF4-FFF2-40B4-BE49-F238E27FC236}">
                <a16:creationId xmlns:a16="http://schemas.microsoft.com/office/drawing/2014/main" id="{15076E76-3EB3-4269-8135-07CAB20E5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388A0AA-D109-C80A-1E40-4C676C0C4795}"/>
              </a:ext>
            </a:extLst>
          </p:cNvPr>
          <p:cNvSpPr>
            <a:spLocks noGrp="1"/>
          </p:cNvSpPr>
          <p:nvPr>
            <p:ph type="title"/>
          </p:nvPr>
        </p:nvSpPr>
        <p:spPr>
          <a:xfrm>
            <a:off x="540863" y="382550"/>
            <a:ext cx="4945537" cy="723874"/>
          </a:xfrm>
        </p:spPr>
        <p:txBody>
          <a:bodyPr vert="horz" lIns="91440" tIns="45720" rIns="91440" bIns="45720" rtlCol="0" anchor="b">
            <a:normAutofit fontScale="90000"/>
          </a:bodyPr>
          <a:lstStyle/>
          <a:p>
            <a:pPr algn="ctr"/>
            <a:r>
              <a:rPr lang="en-US" sz="5200" kern="1200" dirty="0">
                <a:solidFill>
                  <a:schemeClr val="tx2"/>
                </a:solidFill>
                <a:latin typeface="+mj-lt"/>
                <a:ea typeface="+mj-ea"/>
                <a:cs typeface="+mj-cs"/>
              </a:rPr>
              <a:t>Referencing</a:t>
            </a:r>
          </a:p>
        </p:txBody>
      </p:sp>
      <p:grpSp>
        <p:nvGrpSpPr>
          <p:cNvPr id="93" name="Group 92">
            <a:extLst>
              <a:ext uri="{FF2B5EF4-FFF2-40B4-BE49-F238E27FC236}">
                <a16:creationId xmlns:a16="http://schemas.microsoft.com/office/drawing/2014/main" id="{5EB3C7E5-50E1-4F9E-AEA3-A6D2190394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5" y="0"/>
            <a:ext cx="5163047" cy="3153018"/>
            <a:chOff x="6867015" y="-1"/>
            <a:chExt cx="5324985" cy="3251912"/>
          </a:xfrm>
          <a:solidFill>
            <a:schemeClr val="accent5">
              <a:alpha val="10000"/>
            </a:schemeClr>
          </a:solidFill>
        </p:grpSpPr>
        <p:sp>
          <p:nvSpPr>
            <p:cNvPr id="94" name="Freeform: Shape 11">
              <a:extLst>
                <a:ext uri="{FF2B5EF4-FFF2-40B4-BE49-F238E27FC236}">
                  <a16:creationId xmlns:a16="http://schemas.microsoft.com/office/drawing/2014/main" id="{80233B5C-C5A9-48C0-8C07-21E6F6B36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Shape 12">
              <a:extLst>
                <a:ext uri="{FF2B5EF4-FFF2-40B4-BE49-F238E27FC236}">
                  <a16:creationId xmlns:a16="http://schemas.microsoft.com/office/drawing/2014/main" id="{10F3AF96-AAC1-41E3-9F66-0A6277845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13">
              <a:extLst>
                <a:ext uri="{FF2B5EF4-FFF2-40B4-BE49-F238E27FC236}">
                  <a16:creationId xmlns:a16="http://schemas.microsoft.com/office/drawing/2014/main" id="{5DF38A98-557F-4C23-935A-42806B67A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Freeform: Shape 14">
              <a:extLst>
                <a:ext uri="{FF2B5EF4-FFF2-40B4-BE49-F238E27FC236}">
                  <a16:creationId xmlns:a16="http://schemas.microsoft.com/office/drawing/2014/main" id="{8ACEB13D-EBFC-4288-B604-572C2F779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8" name="Group 97">
            <a:extLst>
              <a:ext uri="{FF2B5EF4-FFF2-40B4-BE49-F238E27FC236}">
                <a16:creationId xmlns:a16="http://schemas.microsoft.com/office/drawing/2014/main" id="{B988F9A4-0578-4C59-8B4A-346E02CF3A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262397" y="3928396"/>
            <a:ext cx="3142400" cy="2716805"/>
            <a:chOff x="-305" y="-4155"/>
            <a:chExt cx="2514948" cy="2174333"/>
          </a:xfrm>
        </p:grpSpPr>
        <p:sp>
          <p:nvSpPr>
            <p:cNvPr id="99" name="Freeform: Shape 17">
              <a:extLst>
                <a:ext uri="{FF2B5EF4-FFF2-40B4-BE49-F238E27FC236}">
                  <a16:creationId xmlns:a16="http://schemas.microsoft.com/office/drawing/2014/main" id="{F63F827B-FA00-442A-A09C-806F1FFA3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18">
              <a:extLst>
                <a:ext uri="{FF2B5EF4-FFF2-40B4-BE49-F238E27FC236}">
                  <a16:creationId xmlns:a16="http://schemas.microsoft.com/office/drawing/2014/main" id="{AC876680-EE75-4791-842F-E23509221D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9">
              <a:extLst>
                <a:ext uri="{FF2B5EF4-FFF2-40B4-BE49-F238E27FC236}">
                  <a16:creationId xmlns:a16="http://schemas.microsoft.com/office/drawing/2014/main" id="{3B9819B2-70D4-4E0A-8D51-6B359B44C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2" name="Freeform: Shape 20">
              <a:extLst>
                <a:ext uri="{FF2B5EF4-FFF2-40B4-BE49-F238E27FC236}">
                  <a16:creationId xmlns:a16="http://schemas.microsoft.com/office/drawing/2014/main" id="{5FA8033D-6A70-4FA5-8F37-7F8C117C98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90641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3A6538-37DF-5ABC-F67C-146BEEAAC46C}"/>
            </a:ext>
          </a:extLst>
        </p:cNvPr>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B9848A1D-F094-EFBA-4400-A6EF31477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91">
            <a:extLst>
              <a:ext uri="{FF2B5EF4-FFF2-40B4-BE49-F238E27FC236}">
                <a16:creationId xmlns:a16="http://schemas.microsoft.com/office/drawing/2014/main" id="{F5D72B57-3762-8A72-21A8-17AA7190F7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DBA72C4-389F-C785-E4FB-095FBA1BBDE2}"/>
              </a:ext>
            </a:extLst>
          </p:cNvPr>
          <p:cNvSpPr>
            <a:spLocks noGrp="1"/>
          </p:cNvSpPr>
          <p:nvPr>
            <p:ph type="title"/>
          </p:nvPr>
        </p:nvSpPr>
        <p:spPr>
          <a:xfrm>
            <a:off x="2726279" y="1741337"/>
            <a:ext cx="6739136" cy="2387918"/>
          </a:xfrm>
        </p:spPr>
        <p:txBody>
          <a:bodyPr vert="horz" lIns="91440" tIns="45720" rIns="91440" bIns="45720" rtlCol="0" anchor="b">
            <a:normAutofit/>
          </a:bodyPr>
          <a:lstStyle/>
          <a:p>
            <a:pPr algn="ctr"/>
            <a:endParaRPr lang="en-US" sz="5200" kern="1200">
              <a:solidFill>
                <a:schemeClr val="tx2"/>
              </a:solidFill>
              <a:latin typeface="+mj-lt"/>
              <a:ea typeface="+mj-ea"/>
              <a:cs typeface="+mj-cs"/>
            </a:endParaRPr>
          </a:p>
        </p:txBody>
      </p:sp>
      <p:grpSp>
        <p:nvGrpSpPr>
          <p:cNvPr id="93" name="Group 92">
            <a:extLst>
              <a:ext uri="{FF2B5EF4-FFF2-40B4-BE49-F238E27FC236}">
                <a16:creationId xmlns:a16="http://schemas.microsoft.com/office/drawing/2014/main" id="{641EEDEC-471F-86B6-B286-7DECE05689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5" y="0"/>
            <a:ext cx="5163047" cy="3153018"/>
            <a:chOff x="6867015" y="-1"/>
            <a:chExt cx="5324985" cy="3251912"/>
          </a:xfrm>
          <a:solidFill>
            <a:schemeClr val="accent5">
              <a:alpha val="10000"/>
            </a:schemeClr>
          </a:solidFill>
        </p:grpSpPr>
        <p:sp>
          <p:nvSpPr>
            <p:cNvPr id="94" name="Freeform: Shape 11">
              <a:extLst>
                <a:ext uri="{FF2B5EF4-FFF2-40B4-BE49-F238E27FC236}">
                  <a16:creationId xmlns:a16="http://schemas.microsoft.com/office/drawing/2014/main" id="{3CCAAB59-D58C-E5B6-E3D5-B5BDBEDDC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Shape 12">
              <a:extLst>
                <a:ext uri="{FF2B5EF4-FFF2-40B4-BE49-F238E27FC236}">
                  <a16:creationId xmlns:a16="http://schemas.microsoft.com/office/drawing/2014/main" id="{7843747F-571C-B339-83B3-330F7B1B1B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13">
              <a:extLst>
                <a:ext uri="{FF2B5EF4-FFF2-40B4-BE49-F238E27FC236}">
                  <a16:creationId xmlns:a16="http://schemas.microsoft.com/office/drawing/2014/main" id="{FA0C8957-8F43-4A8F-BDC1-5F383A0B2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Freeform: Shape 14">
              <a:extLst>
                <a:ext uri="{FF2B5EF4-FFF2-40B4-BE49-F238E27FC236}">
                  <a16:creationId xmlns:a16="http://schemas.microsoft.com/office/drawing/2014/main" id="{2F7152F7-4007-3ABE-883B-9894E5435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8" name="Group 97">
            <a:extLst>
              <a:ext uri="{FF2B5EF4-FFF2-40B4-BE49-F238E27FC236}">
                <a16:creationId xmlns:a16="http://schemas.microsoft.com/office/drawing/2014/main" id="{D6418C08-6441-D47F-72DC-F4615D9814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262397" y="3928396"/>
            <a:ext cx="3142400" cy="2716805"/>
            <a:chOff x="-305" y="-4155"/>
            <a:chExt cx="2514948" cy="2174333"/>
          </a:xfrm>
        </p:grpSpPr>
        <p:sp>
          <p:nvSpPr>
            <p:cNvPr id="99" name="Freeform: Shape 17">
              <a:extLst>
                <a:ext uri="{FF2B5EF4-FFF2-40B4-BE49-F238E27FC236}">
                  <a16:creationId xmlns:a16="http://schemas.microsoft.com/office/drawing/2014/main" id="{15C119C9-93DA-29D8-ED8F-CB67240FB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18">
              <a:extLst>
                <a:ext uri="{FF2B5EF4-FFF2-40B4-BE49-F238E27FC236}">
                  <a16:creationId xmlns:a16="http://schemas.microsoft.com/office/drawing/2014/main" id="{FE586001-7DA2-19C6-FE70-76F921993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9">
              <a:extLst>
                <a:ext uri="{FF2B5EF4-FFF2-40B4-BE49-F238E27FC236}">
                  <a16:creationId xmlns:a16="http://schemas.microsoft.com/office/drawing/2014/main" id="{3C483AFF-0B9C-6EBD-8532-56E2A4151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2" name="Freeform: Shape 20">
              <a:extLst>
                <a:ext uri="{FF2B5EF4-FFF2-40B4-BE49-F238E27FC236}">
                  <a16:creationId xmlns:a16="http://schemas.microsoft.com/office/drawing/2014/main" id="{628F1E54-F196-57F7-2FD7-F09659E46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837833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100</TotalTime>
  <Words>2328</Words>
  <Application>Microsoft Macintosh PowerPoint</Application>
  <PresentationFormat>Widescreen</PresentationFormat>
  <Paragraphs>39</Paragraphs>
  <Slides>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Times New Roman</vt:lpstr>
      <vt:lpstr>Office Theme</vt:lpstr>
      <vt:lpstr>I acknowledge the use of AI Tool on 07/06/26 to help with ideas on images for this presentation, it has also been used to check grammar and rephrasing of work.  I confirm that I have not presented any AI generated text as my own work. I confirm I have copies of my drafts, notes, and other resources I used before, and after the use of AI tools which I may be asked to provide in evidence. </vt:lpstr>
      <vt:lpstr>Introduction This poster will explore the concepts of health, well-being and lifestyle in the early years and how they are all linked together. These concepts are important because they may affect children’s, physical development, emotional health, social interactions, and overall quality of life. Health is usually considered as not only being sick, but it is much bigger than that. It covers physical health, emotional health, social health and mental health. Well-being refers to how people feel about themselves and their life, their happiness, confidence, belonging and resilience. Lifestyle is the choices and circumstances that affect the person lifestyle, such as dietary habits, physical activity, relationships, culture and environment in which a person lives (Musgrave, 2017). These three concepts are very closely connected. Good health can improve a person’s well-being. However, well-being might encourage healthy lifestyle choices. A healthy lifestyle in children can help to support physical and emotional health. Having an understanding of these aspects can allow teachers and practitioners and families to create settings where children can grow and reach their full potential, (Peill, 2022).</vt:lpstr>
      <vt:lpstr> </vt:lpstr>
      <vt:lpstr>PowerPoint Presentation</vt:lpstr>
      <vt:lpstr>Referencing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thorne</dc:creator>
  <cp:lastModifiedBy>rhian thorne</cp:lastModifiedBy>
  <cp:revision>6</cp:revision>
  <dcterms:created xsi:type="dcterms:W3CDTF">2026-06-13T19:53:10Z</dcterms:created>
  <dcterms:modified xsi:type="dcterms:W3CDTF">2026-06-14T08:15:33Z</dcterms:modified>
</cp:coreProperties>
</file>