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78" r:id="rId3"/>
    <p:sldId id="279" r:id="rId4"/>
    <p:sldId id="257" r:id="rId5"/>
    <p:sldId id="258" r:id="rId6"/>
    <p:sldId id="259" r:id="rId7"/>
    <p:sldId id="260" r:id="rId8"/>
    <p:sldId id="277" r:id="rId9"/>
    <p:sldId id="261" r:id="rId10"/>
    <p:sldId id="262" r:id="rId11"/>
    <p:sldId id="263" r:id="rId12"/>
    <p:sldId id="264" r:id="rId13"/>
    <p:sldId id="265" r:id="rId14"/>
    <p:sldId id="271" r:id="rId15"/>
    <p:sldId id="272" r:id="rId16"/>
    <p:sldId id="273" r:id="rId17"/>
    <p:sldId id="274" r:id="rId18"/>
    <p:sldId id="275" r:id="rId19"/>
    <p:sldId id="267" r:id="rId20"/>
    <p:sldId id="266" r:id="rId21"/>
    <p:sldId id="268" r:id="rId22"/>
    <p:sldId id="269" r:id="rId23"/>
    <p:sldId id="270" r:id="rId24"/>
    <p:sldId id="276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4" autoAdjust="0"/>
    <p:restoredTop sz="94660"/>
  </p:normalViewPr>
  <p:slideViewPr>
    <p:cSldViewPr snapToGrid="0">
      <p:cViewPr varScale="1">
        <p:scale>
          <a:sx n="60" d="100"/>
          <a:sy n="60" d="100"/>
        </p:scale>
        <p:origin x="708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E6A6-56E5-40E7-8071-E3799F181F65}" type="datetimeFigureOut">
              <a:rPr lang="en-GB" smtClean="0"/>
              <a:t>16/02/2015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54BEF-B6C9-4923-A003-156B094CF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2702945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E6A6-56E5-40E7-8071-E3799F181F65}" type="datetimeFigureOut">
              <a:rPr lang="en-GB" smtClean="0"/>
              <a:t>16/02/2015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54BEF-B6C9-4923-A003-156B094CF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2432413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E6A6-56E5-40E7-8071-E3799F181F65}" type="datetimeFigureOut">
              <a:rPr lang="en-GB" smtClean="0"/>
              <a:t>16/02/2015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54BEF-B6C9-4923-A003-156B094CF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674492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E6A6-56E5-40E7-8071-E3799F181F65}" type="datetimeFigureOut">
              <a:rPr lang="en-GB" smtClean="0"/>
              <a:t>16/02/2015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54BEF-B6C9-4923-A003-156B094CF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88185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E6A6-56E5-40E7-8071-E3799F181F65}" type="datetimeFigureOut">
              <a:rPr lang="en-GB" smtClean="0"/>
              <a:t>16/02/2015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54BEF-B6C9-4923-A003-156B094CF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97274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E6A6-56E5-40E7-8071-E3799F181F65}" type="datetimeFigureOut">
              <a:rPr lang="en-GB" smtClean="0"/>
              <a:t>16/02/2015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54BEF-B6C9-4923-A003-156B094CF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8768706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E6A6-56E5-40E7-8071-E3799F181F65}" type="datetimeFigureOut">
              <a:rPr lang="en-GB" smtClean="0"/>
              <a:t>16/02/2015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54BEF-B6C9-4923-A003-156B094CF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2540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E6A6-56E5-40E7-8071-E3799F181F65}" type="datetimeFigureOut">
              <a:rPr lang="en-GB" smtClean="0"/>
              <a:t>16/02/2015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54BEF-B6C9-4923-A003-156B094CF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971862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E6A6-56E5-40E7-8071-E3799F181F65}" type="datetimeFigureOut">
              <a:rPr lang="en-GB" smtClean="0"/>
              <a:t>16/02/2015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54BEF-B6C9-4923-A003-156B094CF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745692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E6A6-56E5-40E7-8071-E3799F181F65}" type="datetimeFigureOut">
              <a:rPr lang="en-GB" smtClean="0"/>
              <a:t>16/02/2015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54BEF-B6C9-4923-A003-156B094CF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30590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28E6A6-56E5-40E7-8071-E3799F181F65}" type="datetimeFigureOut">
              <a:rPr lang="en-GB" smtClean="0"/>
              <a:t>16/02/2015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D54BEF-B6C9-4923-A003-156B094CF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451001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28E6A6-56E5-40E7-8071-E3799F181F65}" type="datetimeFigureOut">
              <a:rPr lang="en-GB" smtClean="0"/>
              <a:t>16/02/2015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3D54BEF-B6C9-4923-A003-156B094CF8D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940269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GB" dirty="0" smtClean="0"/>
              <a:t>Classical Myth and Art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GB" dirty="0" smtClean="0"/>
              <a:t>13-14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679792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Tragedy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endParaRPr lang="en-GB" dirty="0"/>
          </a:p>
        </p:txBody>
      </p:sp>
      <p:sp>
        <p:nvSpPr>
          <p:cNvPr id="4" name="Rectangle 3"/>
          <p:cNvSpPr/>
          <p:nvPr/>
        </p:nvSpPr>
        <p:spPr>
          <a:xfrm>
            <a:off x="3650651" y="3244334"/>
            <a:ext cx="489069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dirty="0" smtClean="0"/>
              <a:t>https://www.youtube.com/watch?v=gjrcNUOS2bc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1915840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Catharsis?</a:t>
            </a:r>
            <a:br>
              <a:rPr lang="en-GB" dirty="0" smtClean="0"/>
            </a:br>
            <a:r>
              <a:rPr lang="en-GB" dirty="0" smtClean="0"/>
              <a:t>What is it?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https://www.youtube.com/watch?v=vNAM3PzGcow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6658968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Seven Against Thebes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It concerns the battle between an Argive army led by Polynices and the army of Thebes led by Eteocles and his supporters. The trilogy won the first prize at the City </a:t>
            </a:r>
            <a:r>
              <a:rPr lang="en-GB" dirty="0" err="1" smtClean="0"/>
              <a:t>Dionysia</a:t>
            </a:r>
            <a:r>
              <a:rPr lang="en-GB" dirty="0" smtClean="0"/>
              <a:t>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737472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Antigone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Means "against birth" from Greek </a:t>
            </a:r>
            <a:r>
              <a:rPr lang="en-GB" i="1" dirty="0" smtClean="0"/>
              <a:t>α</a:t>
            </a:r>
            <a:r>
              <a:rPr lang="en-GB" i="1" dirty="0" err="1" smtClean="0"/>
              <a:t>ντι</a:t>
            </a:r>
            <a:r>
              <a:rPr lang="en-GB" i="1" dirty="0" smtClean="0"/>
              <a:t> (anti)</a:t>
            </a:r>
            <a:r>
              <a:rPr lang="en-GB" dirty="0" smtClean="0"/>
              <a:t> "against" and </a:t>
            </a:r>
            <a:r>
              <a:rPr lang="en-GB" i="1" dirty="0" smtClean="0"/>
              <a:t>γονη (gone)</a:t>
            </a:r>
            <a:r>
              <a:rPr lang="en-GB" dirty="0" smtClean="0"/>
              <a:t> "birth, offspring".</a:t>
            </a:r>
            <a:endParaRPr lang="en-GB" i="1" dirty="0" smtClean="0"/>
          </a:p>
          <a:p>
            <a:endParaRPr lang="en-GB" i="1" dirty="0"/>
          </a:p>
          <a:p>
            <a:r>
              <a:rPr lang="en-GB" i="1" dirty="0" smtClean="0"/>
              <a:t>Antigone</a:t>
            </a:r>
            <a:r>
              <a:rPr lang="en-GB" dirty="0" smtClean="0"/>
              <a:t> picks up where </a:t>
            </a:r>
            <a:r>
              <a:rPr lang="en-GB" i="1" dirty="0" smtClean="0"/>
              <a:t>Oedipus at </a:t>
            </a:r>
            <a:r>
              <a:rPr lang="en-GB" i="1" dirty="0" err="1" smtClean="0"/>
              <a:t>Colonus</a:t>
            </a:r>
            <a:r>
              <a:rPr lang="en-GB" dirty="0" smtClean="0"/>
              <a:t> leaves off. Oedipus has just passed away in </a:t>
            </a:r>
            <a:r>
              <a:rPr lang="en-GB" dirty="0" err="1" smtClean="0"/>
              <a:t>Colonus</a:t>
            </a:r>
            <a:r>
              <a:rPr lang="en-GB" dirty="0" smtClean="0"/>
              <a:t>, and Antigone and her sister decide to return to Thebes with the intention of helping their brothers, Eteocles and </a:t>
            </a:r>
            <a:r>
              <a:rPr lang="en-GB" dirty="0" err="1" smtClean="0"/>
              <a:t>Polyneices</a:t>
            </a:r>
            <a:r>
              <a:rPr lang="en-GB" dirty="0" smtClean="0"/>
              <a:t>, avoid a prophecy that predicts they will kill each other in a battle for the throne of Thebes.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607201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Upon her arrival in Thebes, Antigone learns that both of her brothers are dead. Eteocles has been given a proper burial, but Creon, Antigone's uncle who has inherited the throne, has issued a royal edict banning the burial of </a:t>
            </a:r>
            <a:r>
              <a:rPr lang="en-GB" dirty="0" err="1" smtClean="0"/>
              <a:t>Polyneices</a:t>
            </a:r>
            <a:r>
              <a:rPr lang="en-GB" dirty="0" smtClean="0"/>
              <a:t>, who he believes was a traitor. Antigone defies the law, buries her brother, and is caught. When Creon locks her away in prison, she kills herself.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477208246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Meanwhile, not realizing Antigone has taken her own life, the blind prophet Tiresias, Creon's son and Antigone's fiancé </a:t>
            </a:r>
            <a:r>
              <a:rPr lang="en-GB" dirty="0" err="1" smtClean="0"/>
              <a:t>Haemon</a:t>
            </a:r>
            <a:r>
              <a:rPr lang="en-GB" dirty="0" smtClean="0"/>
              <a:t>, and the Chorus plead with Creon to release her. Creon finally relents, but in an instance of too-late-timing, finds her dead in her jail cell. Out of despair, </a:t>
            </a:r>
            <a:r>
              <a:rPr lang="en-GB" dirty="0" err="1" smtClean="0"/>
              <a:t>Haemon</a:t>
            </a:r>
            <a:r>
              <a:rPr lang="en-GB" dirty="0" smtClean="0"/>
              <a:t> and Creon’s wife have by now also killed themselves, and Creon is left.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02340502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Learn from tragedy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https://www.youtube.com/watch?v=gjrcNUOS2bc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3906349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err="1" smtClean="0">
                <a:effectLst/>
              </a:rPr>
              <a:t>Dolon</a:t>
            </a:r>
            <a:r>
              <a:rPr lang="en-GB" dirty="0" smtClean="0">
                <a:effectLst/>
              </a:rPr>
              <a:t> Painter c. 380-370 B.C.E.; depicts Antigone brought before Kreon by two guards.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91000" y="2096294"/>
            <a:ext cx="3810000" cy="3810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7933743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80428" y="1825625"/>
            <a:ext cx="5631143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7591220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Papyrus Fragment of Antigone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667250" y="2553494"/>
            <a:ext cx="2857500" cy="2895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555232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/>
              <a:t>Antigone</a:t>
            </a:r>
            <a:r>
              <a:rPr lang="en-GB" dirty="0" smtClean="0"/>
              <a:t> by Frederic Leighton, 1882</a:t>
            </a:r>
            <a:endParaRPr lang="en-GB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145973" y="2005445"/>
            <a:ext cx="2997777" cy="3886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0918154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i="1" dirty="0" smtClean="0"/>
              <a:t>Oedipus and Antigone</a:t>
            </a:r>
            <a:r>
              <a:rPr lang="en-GB" dirty="0" smtClean="0"/>
              <a:t> by </a:t>
            </a:r>
            <a:r>
              <a:rPr lang="en-GB" dirty="0" err="1" smtClean="0"/>
              <a:t>Aleksander</a:t>
            </a:r>
            <a:r>
              <a:rPr lang="en-GB" dirty="0" smtClean="0"/>
              <a:t> </a:t>
            </a:r>
            <a:r>
              <a:rPr lang="en-GB" dirty="0" err="1" smtClean="0"/>
              <a:t>Kokular</a:t>
            </a:r>
            <a:r>
              <a:rPr lang="en-GB" dirty="0" smtClean="0"/>
              <a:t> (1825-1828), National Museum in Warsaw.</a:t>
            </a:r>
            <a:endParaRPr lang="en-GB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260273" y="2047009"/>
            <a:ext cx="2883477" cy="384463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6665246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Last speech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Antigone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Tomb, bridal-chamber, deep-dug eternal prison where I go to find my own, whom in the greatest numbers destruction has seized and Persephone has welcomed among the dead! [895] Last of them all and in by far the most shameful circumstances, I will descend, even before the fated term of my life is spent. But I cherish strong hopes that I will arrive welcome to my father, and pleasant to you, Mother, and welcome, dear brother, to you. [900] 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37243754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For, when each of you died, with my own hands I washed and dressed you and poured drink-offerings at your graves. But now, </a:t>
            </a:r>
            <a:r>
              <a:rPr lang="en-GB" dirty="0" err="1" smtClean="0"/>
              <a:t>Polyneices</a:t>
            </a:r>
            <a:r>
              <a:rPr lang="en-GB" dirty="0" smtClean="0"/>
              <a:t>, it is for tending your corpse that I win such reward as this. [And yet I honoured you rightly, as the wise understand. [905] Never, if I had been a mother of children, or if a husband had been rotting after death, would I have taken that burden upon myself in violation of the citizens' will. For the sake of what law, you ask, do I say that? A husband lost, another might have been found, [910]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880743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and if bereft of a child, there could be a second from some other man. But when father and mother are hidden in Hades, no brother could ever bloom for me again. Such was the law whereby I held you first in honour, but for that Creon judged me guilty of wrongdoing [915] and of dreadful outrage, dear brother! And now he leads me thus in his hands' strong grasp, when I have enjoyed no marriage bed or bridal song and have not received any portion of marriage or the nurture of children. But deserted by friends, [920]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69964300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in misery I go living to the hollow graves of the dead.] What law of the gods have I transgressed? Why should I look to the gods anymore? What ally should I call out to, when by my reverence I have earned a name for irreverence? [925] Well, then, if these events please the gods, once I have suffered my doom I will come to know my guilt. But if the guilt lies with my judges, I could wish for them no greater evils than they inflict unjustly on me.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684749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Antigone led away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b="1" dirty="0" smtClean="0"/>
              <a:t>Antigone</a:t>
            </a:r>
            <a:r>
              <a:rPr lang="en-GB" dirty="0" smtClean="0"/>
              <a:t/>
            </a:r>
            <a:br>
              <a:rPr lang="en-GB" dirty="0" smtClean="0"/>
            </a:br>
            <a:r>
              <a:rPr lang="en-GB" dirty="0" smtClean="0"/>
              <a:t>O city of my fathers, land of Thebes, and you gods, our ancestors! I am led away now; there is no more delay! [940] Look at me, you who are Thebes' lords—look at the only remaining daughter of the house of your kings. See what I suffer, and at whose hands, because I revered reverence!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9735365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Was Antigone right? 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2548031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13509" y="748145"/>
            <a:ext cx="10515600" cy="1534825"/>
          </a:xfrm>
        </p:spPr>
        <p:txBody>
          <a:bodyPr>
            <a:normAutofit fontScale="90000"/>
          </a:bodyPr>
          <a:lstStyle/>
          <a:p>
            <a:r>
              <a:rPr lang="en-GB" dirty="0" smtClean="0"/>
              <a:t/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r>
              <a:rPr lang="en-GB" dirty="0" smtClean="0"/>
              <a:t>The role of the chorus/community</a:t>
            </a:r>
            <a:br>
              <a:rPr lang="en-GB" dirty="0" smtClean="0"/>
            </a:br>
            <a:r>
              <a:rPr lang="en-GB" dirty="0" smtClean="0"/>
              <a:t>Who judges what is right?</a:t>
            </a:r>
            <a:br>
              <a:rPr lang="en-GB" dirty="0" smtClean="0"/>
            </a:br>
            <a:r>
              <a:rPr lang="en-GB" dirty="0"/>
              <a:t/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3699163"/>
            <a:ext cx="10515600" cy="2477799"/>
          </a:xfrm>
        </p:spPr>
        <p:txBody>
          <a:bodyPr/>
          <a:lstStyle/>
          <a:p>
            <a:r>
              <a:rPr lang="en-GB" dirty="0" smtClean="0"/>
              <a:t>https://www.youtube.com/watch?v=quLkooLxsO4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8067184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Madness and Logic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http://www1.union.edu/wareht/gkcultur/guide/2/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63628964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Why dis she want to bury her brother?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6302909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The role of women to prepare the body for burial</a:t>
            </a:r>
          </a:p>
          <a:p>
            <a:r>
              <a:rPr lang="en-GB" dirty="0" smtClean="0"/>
              <a:t>To oppose Creon</a:t>
            </a:r>
          </a:p>
          <a:p>
            <a:r>
              <a:rPr lang="en-GB" dirty="0" smtClean="0"/>
              <a:t>Obey the law of the gods</a:t>
            </a:r>
          </a:p>
          <a:p>
            <a:r>
              <a:rPr lang="en-GB" dirty="0" smtClean="0"/>
              <a:t>Pride</a:t>
            </a:r>
          </a:p>
          <a:p>
            <a:r>
              <a:rPr lang="en-GB" dirty="0" smtClean="0"/>
              <a:t>Early feminism? </a:t>
            </a:r>
          </a:p>
          <a:p>
            <a:r>
              <a:rPr lang="en-GB" dirty="0" smtClean="0"/>
              <a:t>The political position of women?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99282427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In conclusion…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https://www.youtube.com/watch?v=wwo9LP15oYQ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1793083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352</TotalTime>
  <Words>736</Words>
  <Application>Microsoft Office PowerPoint</Application>
  <PresentationFormat>Widescreen</PresentationFormat>
  <Paragraphs>41</Paragraphs>
  <Slides>24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24</vt:i4>
      </vt:variant>
    </vt:vector>
  </HeadingPairs>
  <TitlesOfParts>
    <vt:vector size="28" baseType="lpstr">
      <vt:lpstr>Arial</vt:lpstr>
      <vt:lpstr>Calibri</vt:lpstr>
      <vt:lpstr>Calibri Light</vt:lpstr>
      <vt:lpstr>Office Theme</vt:lpstr>
      <vt:lpstr>Classical Myth and Art</vt:lpstr>
      <vt:lpstr>Tragedy</vt:lpstr>
      <vt:lpstr>Catharsis? What is it? </vt:lpstr>
      <vt:lpstr>Seven Against Thebes</vt:lpstr>
      <vt:lpstr>Antigone</vt:lpstr>
      <vt:lpstr>PowerPoint Presentation</vt:lpstr>
      <vt:lpstr>PowerPoint Presentation</vt:lpstr>
      <vt:lpstr>Learn from tragedy</vt:lpstr>
      <vt:lpstr>Dolon Painter c. 380-370 B.C.E.; depicts Antigone brought before Kreon by two guards.</vt:lpstr>
      <vt:lpstr>PowerPoint Presentation</vt:lpstr>
      <vt:lpstr>Papyrus Fragment of Antigone</vt:lpstr>
      <vt:lpstr>Antigone by Frederic Leighton, 1882</vt:lpstr>
      <vt:lpstr>Oedipus and Antigone by Aleksander Kokular (1825-1828), National Museum in Warsaw.</vt:lpstr>
      <vt:lpstr>Last speech</vt:lpstr>
      <vt:lpstr>PowerPoint Presentation</vt:lpstr>
      <vt:lpstr>PowerPoint Presentation</vt:lpstr>
      <vt:lpstr>PowerPoint Presentation</vt:lpstr>
      <vt:lpstr>Antigone led away</vt:lpstr>
      <vt:lpstr>Was Antigone right? </vt:lpstr>
      <vt:lpstr>  The role of the chorus/community Who judges what is right?  </vt:lpstr>
      <vt:lpstr>Madness and Logic</vt:lpstr>
      <vt:lpstr>Why dis she want to bury her brother?</vt:lpstr>
      <vt:lpstr>PowerPoint Presentation</vt:lpstr>
      <vt:lpstr>In conclusion…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Jane Hood</dc:creator>
  <cp:lastModifiedBy>Jane Hood</cp:lastModifiedBy>
  <cp:revision>26</cp:revision>
  <dcterms:created xsi:type="dcterms:W3CDTF">2015-02-16T09:49:17Z</dcterms:created>
  <dcterms:modified xsi:type="dcterms:W3CDTF">2015-02-16T15:41:42Z</dcterms:modified>
</cp:coreProperties>
</file>