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3" r:id="rId8"/>
    <p:sldId id="264" r:id="rId9"/>
    <p:sldId id="265" r:id="rId10"/>
    <p:sldId id="261"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143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B36E78F-E829-4DB9-96FA-9596801BB924}" type="datetimeFigureOut">
              <a:rPr lang="en-GB" smtClean="0"/>
              <a:t>11/02/2013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1F1ADC-F0DF-4EEB-BA2C-A5E2F615F1A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B36E78F-E829-4DB9-96FA-9596801BB924}" type="datetimeFigureOut">
              <a:rPr lang="en-GB" smtClean="0"/>
              <a:t>11/02/2013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1F1ADC-F0DF-4EEB-BA2C-A5E2F615F1A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B36E78F-E829-4DB9-96FA-9596801BB924}" type="datetimeFigureOut">
              <a:rPr lang="en-GB" smtClean="0"/>
              <a:t>11/02/2013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1F1ADC-F0DF-4EEB-BA2C-A5E2F615F1A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B36E78F-E829-4DB9-96FA-9596801BB924}" type="datetimeFigureOut">
              <a:rPr lang="en-GB" smtClean="0"/>
              <a:t>11/02/2013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1F1ADC-F0DF-4EEB-BA2C-A5E2F615F1A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B36E78F-E829-4DB9-96FA-9596801BB924}" type="datetimeFigureOut">
              <a:rPr lang="en-GB" smtClean="0"/>
              <a:t>11/02/2013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1F1ADC-F0DF-4EEB-BA2C-A5E2F615F1A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B36E78F-E829-4DB9-96FA-9596801BB924}" type="datetimeFigureOut">
              <a:rPr lang="en-GB" smtClean="0"/>
              <a:t>11/02/2013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1F1ADC-F0DF-4EEB-BA2C-A5E2F615F1A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36E78F-E829-4DB9-96FA-9596801BB924}" type="datetimeFigureOut">
              <a:rPr lang="en-GB" smtClean="0"/>
              <a:t>11/02/2013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1F1ADC-F0DF-4EEB-BA2C-A5E2F615F1A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B36E78F-E829-4DB9-96FA-9596801BB924}" type="datetimeFigureOut">
              <a:rPr lang="en-GB" smtClean="0"/>
              <a:t>11/02/2013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1F1ADC-F0DF-4EEB-BA2C-A5E2F615F1A2}"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7B36E78F-E829-4DB9-96FA-9596801BB924}" type="datetimeFigureOut">
              <a:rPr lang="en-GB" smtClean="0"/>
              <a:t>11/02/2013</a:t>
            </a:fld>
            <a:endParaRPr lang="en-GB"/>
          </a:p>
        </p:txBody>
      </p:sp>
      <p:sp>
        <p:nvSpPr>
          <p:cNvPr id="9" name="Slide Number Placeholder 8"/>
          <p:cNvSpPr>
            <a:spLocks noGrp="1"/>
          </p:cNvSpPr>
          <p:nvPr>
            <p:ph type="sldNum" sz="quarter" idx="11"/>
          </p:nvPr>
        </p:nvSpPr>
        <p:spPr/>
        <p:txBody>
          <a:bodyPr/>
          <a:lstStyle/>
          <a:p>
            <a:fld id="{351F1ADC-F0DF-4EEB-BA2C-A5E2F615F1A2}"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B36E78F-E829-4DB9-96FA-9596801BB924}" type="datetimeFigureOut">
              <a:rPr lang="en-GB" smtClean="0"/>
              <a:t>11/02/2013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1F1ADC-F0DF-4EEB-BA2C-A5E2F615F1A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B36E78F-E829-4DB9-96FA-9596801BB924}" type="datetimeFigureOut">
              <a:rPr lang="en-GB" smtClean="0"/>
              <a:t>11/02/2013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1F1ADC-F0DF-4EEB-BA2C-A5E2F615F1A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351F1ADC-F0DF-4EEB-BA2C-A5E2F615F1A2}"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7B36E78F-E829-4DB9-96FA-9596801BB924}" type="datetimeFigureOut">
              <a:rPr lang="en-GB" smtClean="0"/>
              <a:t>11/02/2013</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Health Promotion in Practice</a:t>
            </a:r>
            <a:endParaRPr lang="en-GB" dirty="0"/>
          </a:p>
        </p:txBody>
      </p:sp>
      <p:sp>
        <p:nvSpPr>
          <p:cNvPr id="3" name="Subtitle 2"/>
          <p:cNvSpPr>
            <a:spLocks noGrp="1"/>
          </p:cNvSpPr>
          <p:nvPr>
            <p:ph type="subTitle" idx="1"/>
          </p:nvPr>
        </p:nvSpPr>
        <p:spPr/>
        <p:txBody>
          <a:bodyPr>
            <a:noAutofit/>
          </a:bodyPr>
          <a:lstStyle/>
          <a:p>
            <a:r>
              <a:rPr lang="en-GB" sz="3600" b="1" dirty="0" smtClean="0"/>
              <a:t>Planning Health Promotion Interventions</a:t>
            </a:r>
            <a:endParaRPr lang="en-GB" sz="3600" b="1" dirty="0"/>
          </a:p>
        </p:txBody>
      </p:sp>
    </p:spTree>
    <p:extLst>
      <p:ext uri="{BB962C8B-B14F-4D97-AF65-F5344CB8AC3E}">
        <p14:creationId xmlns:p14="http://schemas.microsoft.com/office/powerpoint/2010/main" val="4281247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Plan?</a:t>
            </a:r>
            <a:endParaRPr lang="en-GB" dirty="0"/>
          </a:p>
        </p:txBody>
      </p:sp>
      <p:sp>
        <p:nvSpPr>
          <p:cNvPr id="3" name="Content Placeholder 2"/>
          <p:cNvSpPr>
            <a:spLocks noGrp="1"/>
          </p:cNvSpPr>
          <p:nvPr>
            <p:ph idx="1"/>
          </p:nvPr>
        </p:nvSpPr>
        <p:spPr/>
        <p:txBody>
          <a:bodyPr>
            <a:normAutofit fontScale="92500" lnSpcReduction="10000"/>
          </a:bodyPr>
          <a:lstStyle/>
          <a:p>
            <a:pPr marL="114300" indent="0">
              <a:buNone/>
            </a:pPr>
            <a:r>
              <a:rPr lang="en-GB" sz="2800" dirty="0"/>
              <a:t>A</a:t>
            </a:r>
            <a:r>
              <a:rPr lang="en-GB" sz="2800" dirty="0" smtClean="0"/>
              <a:t>ll plans should provide answers to three basic questions:-</a:t>
            </a:r>
          </a:p>
          <a:p>
            <a:endParaRPr lang="en-GB" sz="2800" dirty="0" smtClean="0"/>
          </a:p>
          <a:p>
            <a:r>
              <a:rPr lang="en-GB" sz="2800" dirty="0" smtClean="0"/>
              <a:t>What are my objectives?</a:t>
            </a:r>
          </a:p>
          <a:p>
            <a:endParaRPr lang="en-GB" sz="2800" dirty="0" smtClean="0"/>
          </a:p>
          <a:p>
            <a:r>
              <a:rPr lang="en-GB" sz="2800" dirty="0" smtClean="0"/>
              <a:t>What do I need to do in order to achieve these objectives?</a:t>
            </a:r>
          </a:p>
          <a:p>
            <a:endParaRPr lang="en-GB" sz="2800" dirty="0" smtClean="0"/>
          </a:p>
          <a:p>
            <a:r>
              <a:rPr lang="en-GB" sz="2800" dirty="0" smtClean="0"/>
              <a:t>How can I establish whether I have met my objectives?</a:t>
            </a:r>
          </a:p>
          <a:p>
            <a:pPr marL="114300" indent="0">
              <a:buNone/>
            </a:pPr>
            <a:r>
              <a:rPr lang="en-GB" dirty="0" smtClean="0"/>
              <a:t>		(</a:t>
            </a:r>
            <a:r>
              <a:rPr lang="en-GB" dirty="0" err="1" smtClean="0"/>
              <a:t>Ewles</a:t>
            </a:r>
            <a:r>
              <a:rPr lang="en-GB" dirty="0" smtClean="0"/>
              <a:t> </a:t>
            </a:r>
            <a:r>
              <a:rPr lang="en-GB" dirty="0"/>
              <a:t>&amp; </a:t>
            </a:r>
            <a:r>
              <a:rPr lang="en-GB" dirty="0" err="1" smtClean="0"/>
              <a:t>Simnett</a:t>
            </a:r>
            <a:r>
              <a:rPr lang="en-GB" dirty="0" smtClean="0"/>
              <a:t>, 1999 </a:t>
            </a:r>
            <a:r>
              <a:rPr lang="en-GB" dirty="0"/>
              <a:t>cited in Katz et </a:t>
            </a:r>
            <a:r>
              <a:rPr lang="en-GB" dirty="0" smtClean="0"/>
              <a:t>al, 2000:257)</a:t>
            </a:r>
            <a:endParaRPr lang="en-GB" dirty="0"/>
          </a:p>
        </p:txBody>
      </p:sp>
    </p:spTree>
    <p:extLst>
      <p:ext uri="{BB962C8B-B14F-4D97-AF65-F5344CB8AC3E}">
        <p14:creationId xmlns:p14="http://schemas.microsoft.com/office/powerpoint/2010/main" val="634421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Planning?</a:t>
            </a:r>
            <a:endParaRPr lang="en-GB" dirty="0"/>
          </a:p>
        </p:txBody>
      </p:sp>
      <p:sp>
        <p:nvSpPr>
          <p:cNvPr id="3" name="Content Placeholder 2"/>
          <p:cNvSpPr>
            <a:spLocks noGrp="1"/>
          </p:cNvSpPr>
          <p:nvPr>
            <p:ph idx="1"/>
          </p:nvPr>
        </p:nvSpPr>
        <p:spPr/>
        <p:txBody>
          <a:bodyPr>
            <a:normAutofit lnSpcReduction="10000"/>
          </a:bodyPr>
          <a:lstStyle/>
          <a:p>
            <a:r>
              <a:rPr lang="en-GB" sz="2800" dirty="0" smtClean="0"/>
              <a:t>The term planning is used in a variety of ways and often other words are used instead to describe an aspect of planning.</a:t>
            </a:r>
          </a:p>
          <a:p>
            <a:endParaRPr lang="en-GB" sz="2800" dirty="0"/>
          </a:p>
          <a:p>
            <a:r>
              <a:rPr lang="en-GB" sz="2800" b="1" dirty="0" smtClean="0"/>
              <a:t>Plan</a:t>
            </a:r>
            <a:r>
              <a:rPr lang="en-GB" sz="2800" dirty="0" smtClean="0"/>
              <a:t>- how to get from your starting point to your end point and what you want to achieve.</a:t>
            </a:r>
          </a:p>
          <a:p>
            <a:endParaRPr lang="en-GB" sz="2800" dirty="0"/>
          </a:p>
          <a:p>
            <a:r>
              <a:rPr lang="en-GB" sz="2800" b="1" dirty="0" smtClean="0"/>
              <a:t>Aim-</a:t>
            </a:r>
            <a:r>
              <a:rPr lang="en-GB" sz="2800" dirty="0" smtClean="0"/>
              <a:t>broad goal</a:t>
            </a:r>
          </a:p>
          <a:p>
            <a:endParaRPr lang="en-GB" sz="2800" b="1" dirty="0"/>
          </a:p>
          <a:p>
            <a:r>
              <a:rPr lang="en-GB" sz="2800" b="1" dirty="0" smtClean="0"/>
              <a:t>Objective-</a:t>
            </a:r>
            <a:r>
              <a:rPr lang="en-GB" sz="2800" dirty="0" smtClean="0"/>
              <a:t>specific goal to be achieved</a:t>
            </a:r>
            <a:endParaRPr lang="en-GB" sz="2800" b="1" dirty="0"/>
          </a:p>
        </p:txBody>
      </p:sp>
    </p:spTree>
    <p:extLst>
      <p:ext uri="{BB962C8B-B14F-4D97-AF65-F5344CB8AC3E}">
        <p14:creationId xmlns:p14="http://schemas.microsoft.com/office/powerpoint/2010/main" val="268942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Model of Rational Planning</a:t>
            </a:r>
            <a:br>
              <a:rPr lang="en-GB" sz="4400" dirty="0" smtClean="0"/>
            </a:br>
            <a:r>
              <a:rPr lang="en-GB" sz="4400" dirty="0" smtClean="0"/>
              <a:t>McCarthy (1982)</a:t>
            </a:r>
            <a:endParaRPr lang="en-GB" sz="4400" dirty="0"/>
          </a:p>
        </p:txBody>
      </p:sp>
      <p:sp>
        <p:nvSpPr>
          <p:cNvPr id="3" name="Content Placeholder 2"/>
          <p:cNvSpPr>
            <a:spLocks noGrp="1"/>
          </p:cNvSpPr>
          <p:nvPr>
            <p:ph idx="1"/>
          </p:nvPr>
        </p:nvSpPr>
        <p:spPr/>
        <p:txBody>
          <a:bodyPr/>
          <a:lstStyle/>
          <a:p>
            <a:pPr marL="114300" indent="0">
              <a:buNone/>
            </a:pPr>
            <a:endParaRPr lang="en-GB" dirty="0"/>
          </a:p>
        </p:txBody>
      </p:sp>
      <p:cxnSp>
        <p:nvCxnSpPr>
          <p:cNvPr id="6" name="Straight Arrow Connector 5"/>
          <p:cNvCxnSpPr/>
          <p:nvPr/>
        </p:nvCxnSpPr>
        <p:spPr>
          <a:xfrm>
            <a:off x="4391980" y="2024844"/>
            <a:ext cx="983530" cy="47908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Oval 7"/>
          <p:cNvSpPr/>
          <p:nvPr/>
        </p:nvSpPr>
        <p:spPr>
          <a:xfrm>
            <a:off x="5292080" y="2348880"/>
            <a:ext cx="1800200" cy="7920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Decisions on policy</a:t>
            </a:r>
            <a:endParaRPr lang="en-GB" dirty="0">
              <a:solidFill>
                <a:schemeClr val="tx1"/>
              </a:solidFill>
            </a:endParaRPr>
          </a:p>
        </p:txBody>
      </p:sp>
      <p:sp>
        <p:nvSpPr>
          <p:cNvPr id="9" name="Oval 8"/>
          <p:cNvSpPr/>
          <p:nvPr/>
        </p:nvSpPr>
        <p:spPr>
          <a:xfrm>
            <a:off x="2843808" y="1700808"/>
            <a:ext cx="154817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Options</a:t>
            </a:r>
            <a:endParaRPr lang="en-GB" dirty="0">
              <a:solidFill>
                <a:schemeClr val="tx1"/>
              </a:solidFill>
            </a:endParaRPr>
          </a:p>
        </p:txBody>
      </p:sp>
      <p:sp>
        <p:nvSpPr>
          <p:cNvPr id="11" name="Oval 10"/>
          <p:cNvSpPr/>
          <p:nvPr/>
        </p:nvSpPr>
        <p:spPr>
          <a:xfrm>
            <a:off x="5292080" y="4077072"/>
            <a:ext cx="1716770"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Available resources</a:t>
            </a:r>
            <a:endParaRPr lang="en-GB" dirty="0">
              <a:solidFill>
                <a:schemeClr val="tx1"/>
              </a:solidFill>
            </a:endParaRPr>
          </a:p>
        </p:txBody>
      </p:sp>
      <p:cxnSp>
        <p:nvCxnSpPr>
          <p:cNvPr id="13" name="Straight Arrow Connector 12"/>
          <p:cNvCxnSpPr/>
          <p:nvPr/>
        </p:nvCxnSpPr>
        <p:spPr>
          <a:xfrm>
            <a:off x="6192180" y="3140968"/>
            <a:ext cx="0" cy="9361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2483768" y="5373216"/>
            <a:ext cx="2399977" cy="8640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Implementation</a:t>
            </a:r>
            <a:endParaRPr lang="en-GB" dirty="0">
              <a:solidFill>
                <a:schemeClr val="tx1"/>
              </a:solidFill>
            </a:endParaRPr>
          </a:p>
        </p:txBody>
      </p:sp>
      <p:cxnSp>
        <p:nvCxnSpPr>
          <p:cNvPr id="16" name="Straight Arrow Connector 15"/>
          <p:cNvCxnSpPr/>
          <p:nvPr/>
        </p:nvCxnSpPr>
        <p:spPr>
          <a:xfrm flipH="1">
            <a:off x="4883745" y="5013176"/>
            <a:ext cx="912391"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Oval 16"/>
          <p:cNvSpPr/>
          <p:nvPr/>
        </p:nvSpPr>
        <p:spPr>
          <a:xfrm>
            <a:off x="611560" y="4221088"/>
            <a:ext cx="1656184" cy="7920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Evaluation</a:t>
            </a:r>
            <a:endParaRPr lang="en-GB" dirty="0">
              <a:solidFill>
                <a:schemeClr val="tx1"/>
              </a:solidFill>
            </a:endParaRPr>
          </a:p>
        </p:txBody>
      </p:sp>
      <p:cxnSp>
        <p:nvCxnSpPr>
          <p:cNvPr id="19" name="Straight Arrow Connector 18"/>
          <p:cNvCxnSpPr/>
          <p:nvPr/>
        </p:nvCxnSpPr>
        <p:spPr>
          <a:xfrm flipH="1" flipV="1">
            <a:off x="1763688" y="5013176"/>
            <a:ext cx="720080"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0" name="Oval 19"/>
          <p:cNvSpPr/>
          <p:nvPr/>
        </p:nvSpPr>
        <p:spPr>
          <a:xfrm>
            <a:off x="640754" y="2503929"/>
            <a:ext cx="2059037" cy="7810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Identification of need</a:t>
            </a:r>
            <a:endParaRPr lang="en-GB" dirty="0">
              <a:solidFill>
                <a:schemeClr val="tx1"/>
              </a:solidFill>
            </a:endParaRPr>
          </a:p>
        </p:txBody>
      </p:sp>
      <p:cxnSp>
        <p:nvCxnSpPr>
          <p:cNvPr id="22" name="Straight Arrow Connector 21"/>
          <p:cNvCxnSpPr/>
          <p:nvPr/>
        </p:nvCxnSpPr>
        <p:spPr>
          <a:xfrm flipV="1">
            <a:off x="1466861" y="3284984"/>
            <a:ext cx="0" cy="78637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1763688" y="2102368"/>
            <a:ext cx="1080120" cy="3240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6910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 of Rational Planning</a:t>
            </a:r>
            <a:br>
              <a:rPr lang="en-GB" dirty="0"/>
            </a:br>
            <a:r>
              <a:rPr lang="en-GB" dirty="0"/>
              <a:t>McCarthy (1982)</a:t>
            </a:r>
          </a:p>
        </p:txBody>
      </p:sp>
      <p:sp>
        <p:nvSpPr>
          <p:cNvPr id="3" name="Content Placeholder 2"/>
          <p:cNvSpPr>
            <a:spLocks noGrp="1"/>
          </p:cNvSpPr>
          <p:nvPr>
            <p:ph idx="1"/>
          </p:nvPr>
        </p:nvSpPr>
        <p:spPr/>
        <p:txBody>
          <a:bodyPr>
            <a:normAutofit/>
          </a:bodyPr>
          <a:lstStyle/>
          <a:p>
            <a:r>
              <a:rPr lang="en-GB" sz="2800" dirty="0" smtClean="0"/>
              <a:t>The McCarthy model suggests that the planning process is complex and cyclical.  </a:t>
            </a:r>
          </a:p>
          <a:p>
            <a:endParaRPr lang="en-GB" sz="2800" dirty="0"/>
          </a:p>
          <a:p>
            <a:r>
              <a:rPr lang="en-GB" sz="2800" dirty="0" smtClean="0"/>
              <a:t>Identification of need, influenced by previous evaluation, is seen as feeding into a stage at which a whole range of options is considered.</a:t>
            </a:r>
          </a:p>
          <a:p>
            <a:endParaRPr lang="en-GB" sz="2800" dirty="0"/>
          </a:p>
          <a:p>
            <a:r>
              <a:rPr lang="en-GB" sz="2800" dirty="0" smtClean="0"/>
              <a:t>Only after this process are policy decisions made and resources committed to enable implementation to get underway.</a:t>
            </a:r>
            <a:endParaRPr lang="en-GB" sz="2800" dirty="0"/>
          </a:p>
        </p:txBody>
      </p:sp>
    </p:spTree>
    <p:extLst>
      <p:ext uri="{BB962C8B-B14F-4D97-AF65-F5344CB8AC3E}">
        <p14:creationId xmlns:p14="http://schemas.microsoft.com/office/powerpoint/2010/main" val="748138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 of Rational Planning</a:t>
            </a:r>
            <a:br>
              <a:rPr lang="en-GB" dirty="0"/>
            </a:br>
            <a:r>
              <a:rPr lang="en-GB" dirty="0"/>
              <a:t>McCarthy (1982)</a:t>
            </a:r>
          </a:p>
        </p:txBody>
      </p:sp>
      <p:sp>
        <p:nvSpPr>
          <p:cNvPr id="3" name="Content Placeholder 2"/>
          <p:cNvSpPr>
            <a:spLocks noGrp="1"/>
          </p:cNvSpPr>
          <p:nvPr>
            <p:ph idx="1"/>
          </p:nvPr>
        </p:nvSpPr>
        <p:spPr/>
        <p:txBody>
          <a:bodyPr>
            <a:normAutofit fontScale="92500" lnSpcReduction="10000"/>
          </a:bodyPr>
          <a:lstStyle/>
          <a:p>
            <a:r>
              <a:rPr lang="en-GB" sz="2400" dirty="0" smtClean="0"/>
              <a:t>This suggests that evaluation of previous interventions and identification of needs are crucial stages in planning.</a:t>
            </a:r>
          </a:p>
          <a:p>
            <a:endParaRPr lang="en-GB" sz="2400" dirty="0"/>
          </a:p>
          <a:p>
            <a:r>
              <a:rPr lang="en-GB" sz="2400" dirty="0"/>
              <a:t>The Model of ‘rational planning’ suggests ways in which planning should be </a:t>
            </a:r>
            <a:r>
              <a:rPr lang="en-GB" sz="2400" dirty="0" smtClean="0"/>
              <a:t>undertaken.  However</a:t>
            </a:r>
            <a:r>
              <a:rPr lang="en-GB" sz="2400" dirty="0"/>
              <a:t>, this model has drawbacks</a:t>
            </a:r>
            <a:r>
              <a:rPr lang="en-GB" sz="2400" dirty="0" smtClean="0"/>
              <a:t>:</a:t>
            </a:r>
          </a:p>
          <a:p>
            <a:endParaRPr lang="en-GB" sz="2400" dirty="0" smtClean="0"/>
          </a:p>
          <a:p>
            <a:r>
              <a:rPr lang="en-GB" sz="2400" dirty="0" smtClean="0"/>
              <a:t>It suggests that being rational implies identifying a range of options from which to choose before deciding on a programme.</a:t>
            </a:r>
          </a:p>
          <a:p>
            <a:endParaRPr lang="en-GB" sz="2400" dirty="0"/>
          </a:p>
          <a:p>
            <a:r>
              <a:rPr lang="en-GB" sz="2400" dirty="0" smtClean="0"/>
              <a:t>However, limited financial and human resources mean it is not always possible to have a range of options.</a:t>
            </a:r>
            <a:endParaRPr lang="en-GB" sz="2400" dirty="0"/>
          </a:p>
          <a:p>
            <a:endParaRPr lang="en-GB" sz="2400" dirty="0"/>
          </a:p>
        </p:txBody>
      </p:sp>
    </p:spTree>
    <p:extLst>
      <p:ext uri="{BB962C8B-B14F-4D97-AF65-F5344CB8AC3E}">
        <p14:creationId xmlns:p14="http://schemas.microsoft.com/office/powerpoint/2010/main" val="898599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 of Rational Planning</a:t>
            </a:r>
            <a:br>
              <a:rPr lang="en-GB" dirty="0"/>
            </a:br>
            <a:r>
              <a:rPr lang="en-GB" dirty="0"/>
              <a:t>McCarthy (1982)</a:t>
            </a:r>
          </a:p>
        </p:txBody>
      </p:sp>
      <p:sp>
        <p:nvSpPr>
          <p:cNvPr id="3" name="Content Placeholder 2"/>
          <p:cNvSpPr>
            <a:spLocks noGrp="1"/>
          </p:cNvSpPr>
          <p:nvPr>
            <p:ph idx="1"/>
          </p:nvPr>
        </p:nvSpPr>
        <p:spPr/>
        <p:txBody>
          <a:bodyPr>
            <a:normAutofit fontScale="92500"/>
          </a:bodyPr>
          <a:lstStyle/>
          <a:p>
            <a:r>
              <a:rPr lang="en-GB" sz="2400" dirty="0" smtClean="0"/>
              <a:t>The rational model may be ideal but not always manageable in practice.</a:t>
            </a:r>
          </a:p>
          <a:p>
            <a:endParaRPr lang="en-GB" sz="2400" dirty="0"/>
          </a:p>
          <a:p>
            <a:r>
              <a:rPr lang="en-GB" sz="2400" dirty="0" smtClean="0"/>
              <a:t>However, when embarking on large national campaigns, it would be wise and worthwhile to follow a rational and organised plan.</a:t>
            </a:r>
          </a:p>
          <a:p>
            <a:endParaRPr lang="en-GB" sz="2400" dirty="0"/>
          </a:p>
          <a:p>
            <a:r>
              <a:rPr lang="en-GB" sz="2400" dirty="0" err="1" smtClean="0"/>
              <a:t>Hawe</a:t>
            </a:r>
            <a:r>
              <a:rPr lang="en-GB" sz="2400" dirty="0" smtClean="0"/>
              <a:t> et al (1995) argue that rational programme planning is important for devising a health promotion programme that is appropriate to the health problem and the identified target group, within the resource available, and which will have the best chance of bringing about the desired change.</a:t>
            </a:r>
          </a:p>
          <a:p>
            <a:pPr marL="114300" indent="0">
              <a:buNone/>
            </a:pPr>
            <a:r>
              <a:rPr lang="en-GB" sz="2400" dirty="0" smtClean="0"/>
              <a:t>		(</a:t>
            </a:r>
            <a:r>
              <a:rPr lang="en-GB" sz="2400" dirty="0" err="1" smtClean="0"/>
              <a:t>Hawe</a:t>
            </a:r>
            <a:r>
              <a:rPr lang="en-GB" sz="2400" dirty="0" smtClean="0"/>
              <a:t> et al, 1995 cited in Katz et al, 2000:260)</a:t>
            </a:r>
            <a:endParaRPr lang="en-GB" sz="2400" dirty="0"/>
          </a:p>
        </p:txBody>
      </p:sp>
    </p:spTree>
    <p:extLst>
      <p:ext uri="{BB962C8B-B14F-4D97-AF65-F5344CB8AC3E}">
        <p14:creationId xmlns:p14="http://schemas.microsoft.com/office/powerpoint/2010/main" val="2053722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Planning Theories</a:t>
            </a:r>
            <a:endParaRPr lang="en-GB" dirty="0"/>
          </a:p>
        </p:txBody>
      </p:sp>
      <p:sp>
        <p:nvSpPr>
          <p:cNvPr id="3" name="Content Placeholder 2"/>
          <p:cNvSpPr>
            <a:spLocks noGrp="1"/>
          </p:cNvSpPr>
          <p:nvPr>
            <p:ph idx="1"/>
          </p:nvPr>
        </p:nvSpPr>
        <p:spPr/>
        <p:txBody>
          <a:bodyPr>
            <a:normAutofit/>
          </a:bodyPr>
          <a:lstStyle/>
          <a:p>
            <a:r>
              <a:rPr lang="en-GB" sz="2400" dirty="0" err="1" smtClean="0"/>
              <a:t>Tannahill</a:t>
            </a:r>
            <a:r>
              <a:rPr lang="en-GB" sz="2400" dirty="0" smtClean="0"/>
              <a:t> (1990) argues for an overarching integrated planning framework for health promotion:-</a:t>
            </a:r>
          </a:p>
          <a:p>
            <a:endParaRPr lang="en-GB" sz="2400" dirty="0"/>
          </a:p>
          <a:p>
            <a:pPr lvl="1"/>
            <a:r>
              <a:rPr lang="en-GB" sz="2400" i="1" dirty="0" smtClean="0"/>
              <a:t>“An integrated approach to health promotion planning involves dovetailing comprehensive programmes of health education, in key settings and with key groups, with specific preventive services and with health protection measures appropriate to the places and people concerned”</a:t>
            </a:r>
          </a:p>
          <a:p>
            <a:pPr marL="411480" lvl="1" indent="0" algn="r">
              <a:buNone/>
            </a:pPr>
            <a:r>
              <a:rPr lang="en-GB" sz="2400" dirty="0" smtClean="0"/>
              <a:t>(</a:t>
            </a:r>
            <a:r>
              <a:rPr lang="en-GB" sz="2400" dirty="0" err="1" smtClean="0"/>
              <a:t>Tannahill</a:t>
            </a:r>
            <a:r>
              <a:rPr lang="en-GB" sz="2400" dirty="0" smtClean="0"/>
              <a:t>, 1990 cited in Katz et al, 2000:259)</a:t>
            </a:r>
            <a:endParaRPr lang="en-GB" sz="2400" dirty="0"/>
          </a:p>
        </p:txBody>
      </p:sp>
    </p:spTree>
    <p:extLst>
      <p:ext uri="{BB962C8B-B14F-4D97-AF65-F5344CB8AC3E}">
        <p14:creationId xmlns:p14="http://schemas.microsoft.com/office/powerpoint/2010/main" val="1568640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Planning Theories</a:t>
            </a:r>
          </a:p>
        </p:txBody>
      </p:sp>
      <p:sp>
        <p:nvSpPr>
          <p:cNvPr id="3" name="Content Placeholder 2"/>
          <p:cNvSpPr>
            <a:spLocks noGrp="1"/>
          </p:cNvSpPr>
          <p:nvPr>
            <p:ph idx="1"/>
          </p:nvPr>
        </p:nvSpPr>
        <p:spPr/>
        <p:txBody>
          <a:bodyPr/>
          <a:lstStyle/>
          <a:p>
            <a:r>
              <a:rPr lang="en-GB" dirty="0" smtClean="0"/>
              <a:t>Often, however, there is not a ‘grand design’ and planning ends up being piecemeal or incremental, each stage being added as deemed useful or appropriate.</a:t>
            </a:r>
          </a:p>
          <a:p>
            <a:endParaRPr lang="en-GB" dirty="0"/>
          </a:p>
          <a:p>
            <a:r>
              <a:rPr lang="en-GB" dirty="0" smtClean="0"/>
              <a:t>Constraints on time, energy, budgets and uncertain futures can make planning an </a:t>
            </a:r>
            <a:r>
              <a:rPr lang="en-GB" i="1" dirty="0" smtClean="0"/>
              <a:t>ad hoc </a:t>
            </a:r>
            <a:r>
              <a:rPr lang="en-GB" dirty="0" smtClean="0"/>
              <a:t>activity often dictated by circumstances.</a:t>
            </a:r>
          </a:p>
          <a:p>
            <a:endParaRPr lang="en-GB" dirty="0"/>
          </a:p>
          <a:p>
            <a:r>
              <a:rPr lang="en-GB" dirty="0" smtClean="0"/>
              <a:t>Any planning then takes on an incremental nature moving forward towards only small but perhaps realistic goals.</a:t>
            </a:r>
            <a:endParaRPr lang="en-GB" dirty="0"/>
          </a:p>
        </p:txBody>
      </p:sp>
    </p:spTree>
    <p:extLst>
      <p:ext uri="{BB962C8B-B14F-4D97-AF65-F5344CB8AC3E}">
        <p14:creationId xmlns:p14="http://schemas.microsoft.com/office/powerpoint/2010/main" val="496208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Do these questions apply to rational or incremental planning?</a:t>
            </a:r>
            <a:endParaRPr lang="en-GB" sz="4000" dirty="0"/>
          </a:p>
        </p:txBody>
      </p:sp>
      <p:sp>
        <p:nvSpPr>
          <p:cNvPr id="3" name="Content Placeholder 2"/>
          <p:cNvSpPr>
            <a:spLocks noGrp="1"/>
          </p:cNvSpPr>
          <p:nvPr>
            <p:ph idx="1"/>
          </p:nvPr>
        </p:nvSpPr>
        <p:spPr/>
        <p:txBody>
          <a:bodyPr/>
          <a:lstStyle/>
          <a:p>
            <a:pPr marL="114300" indent="0">
              <a:buNone/>
            </a:pPr>
            <a:r>
              <a:rPr lang="en-GB" sz="2400" dirty="0"/>
              <a:t>All plans should provide answers to three basic questions:-</a:t>
            </a:r>
          </a:p>
          <a:p>
            <a:endParaRPr lang="en-GB" sz="2400" dirty="0"/>
          </a:p>
          <a:p>
            <a:r>
              <a:rPr lang="en-GB" sz="2400" i="1" dirty="0"/>
              <a:t>What are my objectives?</a:t>
            </a:r>
          </a:p>
          <a:p>
            <a:endParaRPr lang="en-GB" sz="2400" i="1" dirty="0"/>
          </a:p>
          <a:p>
            <a:r>
              <a:rPr lang="en-GB" sz="2400" i="1" dirty="0"/>
              <a:t>What do I need to do in order to achieve these objectives?</a:t>
            </a:r>
          </a:p>
          <a:p>
            <a:endParaRPr lang="en-GB" sz="2400" i="1" dirty="0"/>
          </a:p>
          <a:p>
            <a:r>
              <a:rPr lang="en-GB" sz="2400" i="1" dirty="0"/>
              <a:t>How can I establish whether I have met my objectives?</a:t>
            </a:r>
          </a:p>
          <a:p>
            <a:pPr marL="114300" indent="0">
              <a:buNone/>
            </a:pPr>
            <a:r>
              <a:rPr lang="en-GB" dirty="0"/>
              <a:t>	</a:t>
            </a:r>
            <a:endParaRPr lang="en-GB" dirty="0" smtClean="0"/>
          </a:p>
          <a:p>
            <a:pPr marL="114300" indent="0">
              <a:buNone/>
            </a:pPr>
            <a:r>
              <a:rPr lang="en-GB" dirty="0"/>
              <a:t>	</a:t>
            </a:r>
            <a:r>
              <a:rPr lang="en-GB" dirty="0" smtClean="0"/>
              <a:t>(</a:t>
            </a:r>
            <a:r>
              <a:rPr lang="en-GB" dirty="0" err="1"/>
              <a:t>Ewles</a:t>
            </a:r>
            <a:r>
              <a:rPr lang="en-GB" dirty="0"/>
              <a:t> &amp; </a:t>
            </a:r>
            <a:r>
              <a:rPr lang="en-GB" dirty="0" err="1"/>
              <a:t>Simnett</a:t>
            </a:r>
            <a:r>
              <a:rPr lang="en-GB" dirty="0"/>
              <a:t>, 1999 cited in Katz et al, 2000:257)</a:t>
            </a:r>
          </a:p>
          <a:p>
            <a:endParaRPr lang="en-GB" dirty="0"/>
          </a:p>
        </p:txBody>
      </p:sp>
    </p:spTree>
    <p:extLst>
      <p:ext uri="{BB962C8B-B14F-4D97-AF65-F5344CB8AC3E}">
        <p14:creationId xmlns:p14="http://schemas.microsoft.com/office/powerpoint/2010/main" val="2831626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Do these questions apply to rational or incremental planning?</a:t>
            </a:r>
          </a:p>
        </p:txBody>
      </p:sp>
      <p:sp>
        <p:nvSpPr>
          <p:cNvPr id="3" name="Content Placeholder 2"/>
          <p:cNvSpPr>
            <a:spLocks noGrp="1"/>
          </p:cNvSpPr>
          <p:nvPr>
            <p:ph idx="1"/>
          </p:nvPr>
        </p:nvSpPr>
        <p:spPr/>
        <p:txBody>
          <a:bodyPr>
            <a:normAutofit/>
          </a:bodyPr>
          <a:lstStyle/>
          <a:p>
            <a:r>
              <a:rPr lang="en-GB" sz="2800" dirty="0" smtClean="0"/>
              <a:t>The first two questions are appropriate to all forms of planning:-</a:t>
            </a:r>
          </a:p>
          <a:p>
            <a:endParaRPr lang="en-GB" sz="2800" dirty="0"/>
          </a:p>
          <a:p>
            <a:r>
              <a:rPr lang="en-GB" sz="2800" i="1" dirty="0" smtClean="0"/>
              <a:t>What are my objectives?</a:t>
            </a:r>
            <a:r>
              <a:rPr lang="en-GB" sz="2800" dirty="0" smtClean="0"/>
              <a:t>- It would be necessary to identify needs, set priorities and specific aims and objectives.</a:t>
            </a:r>
          </a:p>
          <a:p>
            <a:endParaRPr lang="en-GB" sz="2800" i="1" dirty="0"/>
          </a:p>
          <a:p>
            <a:r>
              <a:rPr lang="en-GB" sz="2800" i="1" dirty="0" smtClean="0"/>
              <a:t>What do I need to do in order to achieve these objectives?-</a:t>
            </a:r>
            <a:r>
              <a:rPr lang="en-GB" sz="2800" dirty="0" smtClean="0"/>
              <a:t>It would be necessary to identify resources and set action plans.</a:t>
            </a:r>
          </a:p>
          <a:p>
            <a:endParaRPr lang="en-GB" sz="2800" dirty="0"/>
          </a:p>
        </p:txBody>
      </p:sp>
    </p:spTree>
    <p:extLst>
      <p:ext uri="{BB962C8B-B14F-4D97-AF65-F5344CB8AC3E}">
        <p14:creationId xmlns:p14="http://schemas.microsoft.com/office/powerpoint/2010/main" val="3809020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Do these questions apply to rational or incremental planning?</a:t>
            </a:r>
          </a:p>
        </p:txBody>
      </p:sp>
      <p:sp>
        <p:nvSpPr>
          <p:cNvPr id="3" name="Content Placeholder 2"/>
          <p:cNvSpPr>
            <a:spLocks noGrp="1"/>
          </p:cNvSpPr>
          <p:nvPr>
            <p:ph idx="1"/>
          </p:nvPr>
        </p:nvSpPr>
        <p:spPr/>
        <p:txBody>
          <a:bodyPr>
            <a:normAutofit lnSpcReduction="10000"/>
          </a:bodyPr>
          <a:lstStyle/>
          <a:p>
            <a:r>
              <a:rPr lang="en-GB" sz="2800" dirty="0" smtClean="0"/>
              <a:t>It is the third question which is more a feature of rational planning:-</a:t>
            </a:r>
          </a:p>
          <a:p>
            <a:endParaRPr lang="en-GB" sz="2800" dirty="0"/>
          </a:p>
          <a:p>
            <a:r>
              <a:rPr lang="en-GB" sz="2800" i="1" dirty="0" smtClean="0"/>
              <a:t>How </a:t>
            </a:r>
            <a:r>
              <a:rPr lang="en-GB" sz="2800" i="1" dirty="0"/>
              <a:t>can I establish whether I have met these objectives?-</a:t>
            </a:r>
            <a:r>
              <a:rPr lang="en-GB" sz="2800" dirty="0"/>
              <a:t>This involves building plans for evaluation into the overall plan so that evaluation becomes an integral part</a:t>
            </a:r>
            <a:r>
              <a:rPr lang="en-GB" sz="2800" dirty="0" smtClean="0"/>
              <a:t>.</a:t>
            </a:r>
          </a:p>
          <a:p>
            <a:endParaRPr lang="en-GB" sz="2800" dirty="0"/>
          </a:p>
          <a:p>
            <a:r>
              <a:rPr lang="en-GB" sz="2800" dirty="0" smtClean="0"/>
              <a:t>Incremental planning is characterised more by trial and error building on successes and rejecting ways which do not work.</a:t>
            </a:r>
            <a:endParaRPr lang="en-GB" sz="2800" dirty="0"/>
          </a:p>
          <a:p>
            <a:endParaRPr lang="en-GB" sz="2800" dirty="0"/>
          </a:p>
        </p:txBody>
      </p:sp>
    </p:spTree>
    <p:extLst>
      <p:ext uri="{BB962C8B-B14F-4D97-AF65-F5344CB8AC3E}">
        <p14:creationId xmlns:p14="http://schemas.microsoft.com/office/powerpoint/2010/main" val="2933200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A flowchart for planning &amp; evaluating health promotion</a:t>
            </a:r>
            <a:br>
              <a:rPr lang="en-GB" sz="3600" dirty="0" smtClean="0"/>
            </a:br>
            <a:r>
              <a:rPr lang="en-GB" sz="2800" dirty="0" smtClean="0"/>
              <a:t>(</a:t>
            </a:r>
            <a:r>
              <a:rPr lang="en-GB" sz="2800" dirty="0" err="1" smtClean="0"/>
              <a:t>Ewles</a:t>
            </a:r>
            <a:r>
              <a:rPr lang="en-GB" sz="2800" dirty="0" smtClean="0"/>
              <a:t> &amp; </a:t>
            </a:r>
            <a:r>
              <a:rPr lang="en-GB" sz="2800" dirty="0" err="1" smtClean="0"/>
              <a:t>Simnett</a:t>
            </a:r>
            <a:r>
              <a:rPr lang="en-GB" sz="2800" dirty="0" smtClean="0"/>
              <a:t>, 1999)</a:t>
            </a:r>
            <a:endParaRPr lang="en-GB" sz="2800" dirty="0"/>
          </a:p>
        </p:txBody>
      </p:sp>
      <p:sp>
        <p:nvSpPr>
          <p:cNvPr id="3" name="Content Placeholder 2"/>
          <p:cNvSpPr>
            <a:spLocks noGrp="1"/>
          </p:cNvSpPr>
          <p:nvPr>
            <p:ph idx="1"/>
          </p:nvPr>
        </p:nvSpPr>
        <p:spPr/>
        <p:txBody>
          <a:bodyPr>
            <a:normAutofit fontScale="92500"/>
          </a:bodyPr>
          <a:lstStyle/>
          <a:p>
            <a:pPr marL="571500" indent="-457200">
              <a:buFont typeface="+mj-lt"/>
              <a:buAutoNum type="arabicPeriod"/>
            </a:pPr>
            <a:r>
              <a:rPr lang="en-GB" dirty="0" smtClean="0"/>
              <a:t>Identify needs &amp; priorities</a:t>
            </a:r>
          </a:p>
          <a:p>
            <a:pPr marL="571500" indent="-457200">
              <a:buFont typeface="+mj-lt"/>
              <a:buAutoNum type="arabicPeriod"/>
            </a:pPr>
            <a:endParaRPr lang="en-GB" dirty="0" smtClean="0"/>
          </a:p>
          <a:p>
            <a:pPr marL="571500" indent="-457200">
              <a:buFont typeface="+mj-lt"/>
              <a:buAutoNum type="arabicPeriod"/>
            </a:pPr>
            <a:r>
              <a:rPr lang="en-GB" dirty="0" smtClean="0"/>
              <a:t>Set aims &amp; objectives</a:t>
            </a:r>
          </a:p>
          <a:p>
            <a:pPr marL="571500" indent="-457200">
              <a:buFont typeface="+mj-lt"/>
              <a:buAutoNum type="arabicPeriod"/>
            </a:pPr>
            <a:endParaRPr lang="en-GB" dirty="0"/>
          </a:p>
          <a:p>
            <a:pPr marL="571500" indent="-457200">
              <a:buFont typeface="+mj-lt"/>
              <a:buAutoNum type="arabicPeriod"/>
            </a:pPr>
            <a:r>
              <a:rPr lang="en-GB" dirty="0" smtClean="0"/>
              <a:t>Decide the best way of achieving the aims</a:t>
            </a:r>
          </a:p>
          <a:p>
            <a:pPr marL="571500" indent="-457200">
              <a:buFont typeface="+mj-lt"/>
              <a:buAutoNum type="arabicPeriod"/>
            </a:pPr>
            <a:endParaRPr lang="en-GB" dirty="0"/>
          </a:p>
          <a:p>
            <a:pPr marL="571500" indent="-457200">
              <a:buFont typeface="+mj-lt"/>
              <a:buAutoNum type="arabicPeriod"/>
            </a:pPr>
            <a:r>
              <a:rPr lang="en-GB" dirty="0" smtClean="0"/>
              <a:t>Identify resources</a:t>
            </a:r>
          </a:p>
          <a:p>
            <a:pPr marL="571500" indent="-457200">
              <a:buFont typeface="+mj-lt"/>
              <a:buAutoNum type="arabicPeriod"/>
            </a:pPr>
            <a:endParaRPr lang="en-GB" dirty="0"/>
          </a:p>
          <a:p>
            <a:pPr marL="571500" indent="-457200">
              <a:buFont typeface="+mj-lt"/>
              <a:buAutoNum type="arabicPeriod"/>
            </a:pPr>
            <a:r>
              <a:rPr lang="en-GB" dirty="0" smtClean="0"/>
              <a:t>Plan evaluation methods</a:t>
            </a:r>
          </a:p>
          <a:p>
            <a:pPr marL="571500" indent="-457200">
              <a:buFont typeface="+mj-lt"/>
              <a:buAutoNum type="arabicPeriod"/>
            </a:pPr>
            <a:endParaRPr lang="en-GB" dirty="0"/>
          </a:p>
          <a:p>
            <a:pPr marL="571500" indent="-457200">
              <a:buFont typeface="+mj-lt"/>
              <a:buAutoNum type="arabicPeriod"/>
            </a:pPr>
            <a:r>
              <a:rPr lang="en-GB" dirty="0" smtClean="0"/>
              <a:t>Set an action plan</a:t>
            </a:r>
          </a:p>
          <a:p>
            <a:pPr marL="571500" indent="-457200">
              <a:buFont typeface="+mj-lt"/>
              <a:buAutoNum type="arabicPeriod"/>
            </a:pPr>
            <a:endParaRPr lang="en-GB" dirty="0"/>
          </a:p>
          <a:p>
            <a:pPr marL="571500" indent="-457200">
              <a:buFont typeface="+mj-lt"/>
              <a:buAutoNum type="arabicPeriod"/>
            </a:pPr>
            <a:r>
              <a:rPr lang="en-GB" dirty="0" smtClean="0"/>
              <a:t>ACTION! Implement your plan, including your evaluation</a:t>
            </a:r>
            <a:endParaRPr lang="en-GB" dirty="0"/>
          </a:p>
        </p:txBody>
      </p:sp>
      <p:cxnSp>
        <p:nvCxnSpPr>
          <p:cNvPr id="5" name="Straight Arrow Connector 4"/>
          <p:cNvCxnSpPr/>
          <p:nvPr/>
        </p:nvCxnSpPr>
        <p:spPr>
          <a:xfrm>
            <a:off x="2411760" y="1988840"/>
            <a:ext cx="0"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Right Arrow 5"/>
          <p:cNvSpPr/>
          <p:nvPr/>
        </p:nvSpPr>
        <p:spPr>
          <a:xfrm>
            <a:off x="7092280" y="6165304"/>
            <a:ext cx="720080"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a:off x="7791696" y="1700808"/>
            <a:ext cx="72008" cy="44644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Left Arrow 10"/>
          <p:cNvSpPr/>
          <p:nvPr/>
        </p:nvSpPr>
        <p:spPr>
          <a:xfrm>
            <a:off x="3995936" y="1700808"/>
            <a:ext cx="3795760" cy="14401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Left Arrow 11"/>
          <p:cNvSpPr/>
          <p:nvPr/>
        </p:nvSpPr>
        <p:spPr>
          <a:xfrm>
            <a:off x="3419872" y="2506625"/>
            <a:ext cx="4371824" cy="10801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Left Arrow 12"/>
          <p:cNvSpPr/>
          <p:nvPr/>
        </p:nvSpPr>
        <p:spPr>
          <a:xfrm>
            <a:off x="5605784" y="3235835"/>
            <a:ext cx="2206576" cy="9486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Left Arrow 13"/>
          <p:cNvSpPr/>
          <p:nvPr/>
        </p:nvSpPr>
        <p:spPr>
          <a:xfrm>
            <a:off x="2987824" y="3933056"/>
            <a:ext cx="4803872" cy="14401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Left Arrow 14"/>
          <p:cNvSpPr/>
          <p:nvPr/>
        </p:nvSpPr>
        <p:spPr>
          <a:xfrm>
            <a:off x="3779912" y="4653136"/>
            <a:ext cx="4011784" cy="14401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Left Arrow 15"/>
          <p:cNvSpPr/>
          <p:nvPr/>
        </p:nvSpPr>
        <p:spPr>
          <a:xfrm>
            <a:off x="2987824" y="5445224"/>
            <a:ext cx="4803872" cy="7200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Arrow Connector 17"/>
          <p:cNvCxnSpPr/>
          <p:nvPr/>
        </p:nvCxnSpPr>
        <p:spPr>
          <a:xfrm>
            <a:off x="2411760" y="2614637"/>
            <a:ext cx="0" cy="52633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2411760" y="3330703"/>
            <a:ext cx="0" cy="60235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2411760" y="4077072"/>
            <a:ext cx="0"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2411760" y="4797152"/>
            <a:ext cx="0"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2411760" y="5517232"/>
            <a:ext cx="0"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3550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Needs Assessment </a:t>
            </a:r>
            <a:endParaRPr lang="en-GB" dirty="0"/>
          </a:p>
        </p:txBody>
      </p:sp>
      <p:sp>
        <p:nvSpPr>
          <p:cNvPr id="3" name="Content Placeholder 2"/>
          <p:cNvSpPr>
            <a:spLocks noGrp="1"/>
          </p:cNvSpPr>
          <p:nvPr>
            <p:ph idx="1"/>
          </p:nvPr>
        </p:nvSpPr>
        <p:spPr/>
        <p:txBody>
          <a:bodyPr>
            <a:normAutofit lnSpcReduction="10000"/>
          </a:bodyPr>
          <a:lstStyle/>
          <a:p>
            <a:r>
              <a:rPr lang="en-GB" sz="2800" dirty="0" smtClean="0"/>
              <a:t>Needs assessment in health promotion is essential in the development of appropriate policy and programmatic solutions to public health concerns.</a:t>
            </a:r>
          </a:p>
          <a:p>
            <a:endParaRPr lang="en-GB" sz="2800" dirty="0"/>
          </a:p>
          <a:p>
            <a:r>
              <a:rPr lang="en-GB" sz="2800" dirty="0" smtClean="0"/>
              <a:t>It is commonly used to review the health issues of populations, to identify and agree the priorities for action and to demonstrate the most efficient and cost-effective use of scarce resources in the public sector.</a:t>
            </a:r>
          </a:p>
          <a:p>
            <a:pPr marL="114300" indent="0">
              <a:buNone/>
            </a:pPr>
            <a:r>
              <a:rPr lang="en-GB" sz="2000" dirty="0" smtClean="0"/>
              <a:t>					(</a:t>
            </a:r>
            <a:r>
              <a:rPr lang="en-GB" sz="2000" dirty="0" err="1" smtClean="0"/>
              <a:t>Macdowall</a:t>
            </a:r>
            <a:r>
              <a:rPr lang="en-GB" sz="2000" dirty="0" smtClean="0"/>
              <a:t> et al 2006:21)</a:t>
            </a:r>
            <a:endParaRPr lang="en-GB" sz="2000" dirty="0"/>
          </a:p>
        </p:txBody>
      </p:sp>
    </p:spTree>
    <p:extLst>
      <p:ext uri="{BB962C8B-B14F-4D97-AF65-F5344CB8AC3E}">
        <p14:creationId xmlns:p14="http://schemas.microsoft.com/office/powerpoint/2010/main" val="3535357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Need?</a:t>
            </a:r>
            <a:endParaRPr lang="en-GB" dirty="0"/>
          </a:p>
        </p:txBody>
      </p:sp>
      <p:sp>
        <p:nvSpPr>
          <p:cNvPr id="3" name="Content Placeholder 2"/>
          <p:cNvSpPr>
            <a:spLocks noGrp="1"/>
          </p:cNvSpPr>
          <p:nvPr>
            <p:ph idx="1"/>
          </p:nvPr>
        </p:nvSpPr>
        <p:spPr/>
        <p:txBody>
          <a:bodyPr>
            <a:normAutofit/>
          </a:bodyPr>
          <a:lstStyle/>
          <a:p>
            <a:r>
              <a:rPr lang="en-GB" sz="2400" dirty="0" smtClean="0"/>
              <a:t>Bradshaw (1972) identified four main categories of need:</a:t>
            </a:r>
          </a:p>
          <a:p>
            <a:endParaRPr lang="en-GB" sz="2400" dirty="0"/>
          </a:p>
          <a:p>
            <a:r>
              <a:rPr lang="en-GB" sz="2400" i="1" dirty="0" smtClean="0"/>
              <a:t>Normative need</a:t>
            </a:r>
            <a:r>
              <a:rPr lang="en-GB" sz="2400" dirty="0" smtClean="0"/>
              <a:t> is need which is identified according to a norm (or set standard); such norms are generally set by experts.  E.g. benefit levels or standards of housing have to be determined according to some criterion.</a:t>
            </a:r>
          </a:p>
          <a:p>
            <a:endParaRPr lang="en-GB" sz="2400" i="1" dirty="0"/>
          </a:p>
          <a:p>
            <a:r>
              <a:rPr lang="en-GB" sz="2400" i="1" dirty="0" smtClean="0"/>
              <a:t>Comparative need </a:t>
            </a:r>
            <a:r>
              <a:rPr lang="en-GB" sz="2400" dirty="0" smtClean="0"/>
              <a:t>concerns problems which emerge by comparison with others who are not in need.  E.g. comparison of social problems in different areas in order to determine which areas are most deprived.</a:t>
            </a:r>
            <a:endParaRPr lang="en-GB" sz="2400" i="1" dirty="0"/>
          </a:p>
        </p:txBody>
      </p:sp>
    </p:spTree>
    <p:extLst>
      <p:ext uri="{BB962C8B-B14F-4D97-AF65-F5344CB8AC3E}">
        <p14:creationId xmlns:p14="http://schemas.microsoft.com/office/powerpoint/2010/main" val="2832268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Need?</a:t>
            </a:r>
          </a:p>
        </p:txBody>
      </p:sp>
      <p:sp>
        <p:nvSpPr>
          <p:cNvPr id="3" name="Content Placeholder 2"/>
          <p:cNvSpPr>
            <a:spLocks noGrp="1"/>
          </p:cNvSpPr>
          <p:nvPr>
            <p:ph idx="1"/>
          </p:nvPr>
        </p:nvSpPr>
        <p:spPr/>
        <p:txBody>
          <a:bodyPr>
            <a:normAutofit/>
          </a:bodyPr>
          <a:lstStyle/>
          <a:p>
            <a:r>
              <a:rPr lang="en-GB" sz="2800" i="1" dirty="0" smtClean="0"/>
              <a:t>Felt need</a:t>
            </a:r>
            <a:r>
              <a:rPr lang="en-GB" sz="2800" dirty="0" smtClean="0"/>
              <a:t> is need which people say or feel-that is, need from the perspective of the people who have it.</a:t>
            </a:r>
          </a:p>
          <a:p>
            <a:endParaRPr lang="en-GB" sz="2800" i="1" dirty="0"/>
          </a:p>
          <a:p>
            <a:r>
              <a:rPr lang="en-GB" sz="2800" i="1" dirty="0" smtClean="0"/>
              <a:t>Expressed need </a:t>
            </a:r>
            <a:r>
              <a:rPr lang="en-GB" sz="2800" dirty="0" smtClean="0"/>
              <a:t>is which can be inferred via people’s demand for health services.</a:t>
            </a:r>
          </a:p>
          <a:p>
            <a:pPr marL="114300" indent="0">
              <a:buNone/>
            </a:pPr>
            <a:r>
              <a:rPr lang="en-GB" sz="2000" dirty="0" smtClean="0"/>
              <a:t>		(Bradshaw, 1972, cited in </a:t>
            </a:r>
            <a:r>
              <a:rPr lang="en-GB" sz="2000" dirty="0" err="1" smtClean="0"/>
              <a:t>Macdowall</a:t>
            </a:r>
            <a:r>
              <a:rPr lang="en-GB" sz="2000" dirty="0" smtClean="0"/>
              <a:t> et al, 2006:23)</a:t>
            </a:r>
            <a:endParaRPr lang="en-GB" sz="2000" dirty="0"/>
          </a:p>
        </p:txBody>
      </p:sp>
    </p:spTree>
    <p:extLst>
      <p:ext uri="{BB962C8B-B14F-4D97-AF65-F5344CB8AC3E}">
        <p14:creationId xmlns:p14="http://schemas.microsoft.com/office/powerpoint/2010/main" val="604284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References/Further Reading</a:t>
            </a:r>
            <a:endParaRPr lang="en-GB" dirty="0"/>
          </a:p>
        </p:txBody>
      </p:sp>
      <p:sp>
        <p:nvSpPr>
          <p:cNvPr id="3" name="Content Placeholder 2"/>
          <p:cNvSpPr>
            <a:spLocks noGrp="1"/>
          </p:cNvSpPr>
          <p:nvPr>
            <p:ph idx="1"/>
          </p:nvPr>
        </p:nvSpPr>
        <p:spPr/>
        <p:txBody>
          <a:bodyPr/>
          <a:lstStyle/>
          <a:p>
            <a:r>
              <a:rPr lang="en-US" dirty="0"/>
              <a:t>Katz, J., </a:t>
            </a:r>
            <a:r>
              <a:rPr lang="en-US" dirty="0" err="1"/>
              <a:t>Peberdy</a:t>
            </a:r>
            <a:r>
              <a:rPr lang="en-US" dirty="0"/>
              <a:t>, A. &amp; Douglas J. (2000) </a:t>
            </a:r>
            <a:r>
              <a:rPr lang="en-US" i="1" dirty="0"/>
              <a:t>Promoting Health: Knowledge &amp; Practice. </a:t>
            </a:r>
            <a:r>
              <a:rPr lang="en-US" dirty="0"/>
              <a:t>(2</a:t>
            </a:r>
            <a:r>
              <a:rPr lang="en-US" baseline="30000" dirty="0"/>
              <a:t>nd</a:t>
            </a:r>
            <a:r>
              <a:rPr lang="en-US" dirty="0"/>
              <a:t> Edition). Basingstoke: Macmillan Press Ltd.</a:t>
            </a:r>
          </a:p>
          <a:p>
            <a:endParaRPr lang="en-GB" dirty="0" smtClean="0"/>
          </a:p>
          <a:p>
            <a:r>
              <a:rPr lang="en-GB" dirty="0" err="1" smtClean="0"/>
              <a:t>Macdowall</a:t>
            </a:r>
            <a:r>
              <a:rPr lang="en-GB" dirty="0" smtClean="0"/>
              <a:t>, W., </a:t>
            </a:r>
            <a:r>
              <a:rPr lang="en-GB" dirty="0" err="1" smtClean="0"/>
              <a:t>Bonell</a:t>
            </a:r>
            <a:r>
              <a:rPr lang="en-GB" dirty="0" smtClean="0"/>
              <a:t>, C. &amp; Davies, M. (2006) </a:t>
            </a:r>
            <a:r>
              <a:rPr lang="en-GB" i="1" dirty="0" smtClean="0"/>
              <a:t>Health Promotion Practice. </a:t>
            </a:r>
            <a:r>
              <a:rPr lang="en-GB" dirty="0" smtClean="0"/>
              <a:t>Berkshire: Open University Press.</a:t>
            </a:r>
            <a:endParaRPr lang="en-GB" dirty="0"/>
          </a:p>
        </p:txBody>
      </p:sp>
    </p:spTree>
    <p:extLst>
      <p:ext uri="{BB962C8B-B14F-4D97-AF65-F5344CB8AC3E}">
        <p14:creationId xmlns:p14="http://schemas.microsoft.com/office/powerpoint/2010/main" val="14071390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225</TotalTime>
  <Words>984</Words>
  <Application>Microsoft Office PowerPoint</Application>
  <PresentationFormat>On-screen Show (4:3)</PresentationFormat>
  <Paragraphs>114</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Adjacency</vt:lpstr>
      <vt:lpstr>Health Promotion in Practice</vt:lpstr>
      <vt:lpstr>Why Plan?</vt:lpstr>
      <vt:lpstr>What is Planning?</vt:lpstr>
      <vt:lpstr>Model of Rational Planning McCarthy (1982)</vt:lpstr>
      <vt:lpstr>Model of Rational Planning McCarthy (1982)</vt:lpstr>
      <vt:lpstr>Model of Rational Planning McCarthy (1982)</vt:lpstr>
      <vt:lpstr>Model of Rational Planning McCarthy (1982)</vt:lpstr>
      <vt:lpstr>Other Planning Theories</vt:lpstr>
      <vt:lpstr>Other Planning Theories</vt:lpstr>
      <vt:lpstr>Do these questions apply to rational or incremental planning?</vt:lpstr>
      <vt:lpstr>Do these questions apply to rational or incremental planning?</vt:lpstr>
      <vt:lpstr>Do these questions apply to rational or incremental planning?</vt:lpstr>
      <vt:lpstr>A flowchart for planning &amp; evaluating health promotion (Ewles &amp; Simnett, 1999)</vt:lpstr>
      <vt:lpstr>Needs Assessment </vt:lpstr>
      <vt:lpstr>What is Need?</vt:lpstr>
      <vt:lpstr>What is Need?</vt:lpstr>
      <vt:lpstr>References/Further 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Promotion in Practice</dc:title>
  <dc:creator>Nola</dc:creator>
  <cp:lastModifiedBy>Nola</cp:lastModifiedBy>
  <cp:revision>15</cp:revision>
  <dcterms:created xsi:type="dcterms:W3CDTF">2013-02-08T10:11:35Z</dcterms:created>
  <dcterms:modified xsi:type="dcterms:W3CDTF">2013-02-11T21:05:02Z</dcterms:modified>
</cp:coreProperties>
</file>