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357" r:id="rId2"/>
    <p:sldId id="349" r:id="rId3"/>
    <p:sldId id="350" r:id="rId4"/>
    <p:sldId id="351" r:id="rId5"/>
    <p:sldId id="352" r:id="rId6"/>
    <p:sldId id="353" r:id="rId7"/>
    <p:sldId id="354" r:id="rId8"/>
    <p:sldId id="358" r:id="rId9"/>
    <p:sldId id="256" r:id="rId10"/>
    <p:sldId id="345" r:id="rId11"/>
    <p:sldId id="346" r:id="rId12"/>
    <p:sldId id="344" r:id="rId13"/>
    <p:sldId id="279" r:id="rId14"/>
    <p:sldId id="276" r:id="rId15"/>
    <p:sldId id="347" r:id="rId16"/>
    <p:sldId id="323" r:id="rId17"/>
    <p:sldId id="265" r:id="rId18"/>
    <p:sldId id="324" r:id="rId19"/>
    <p:sldId id="266" r:id="rId20"/>
    <p:sldId id="263" r:id="rId21"/>
    <p:sldId id="325" r:id="rId22"/>
    <p:sldId id="275" r:id="rId23"/>
    <p:sldId id="282" r:id="rId24"/>
    <p:sldId id="274" r:id="rId25"/>
    <p:sldId id="271" r:id="rId26"/>
    <p:sldId id="264" r:id="rId27"/>
    <p:sldId id="332" r:id="rId28"/>
    <p:sldId id="257" r:id="rId29"/>
    <p:sldId id="269" r:id="rId30"/>
    <p:sldId id="261" r:id="rId31"/>
    <p:sldId id="260" r:id="rId32"/>
    <p:sldId id="262" r:id="rId33"/>
    <p:sldId id="333" r:id="rId34"/>
    <p:sldId id="334" r:id="rId35"/>
    <p:sldId id="272" r:id="rId36"/>
    <p:sldId id="335" r:id="rId37"/>
    <p:sldId id="270" r:id="rId38"/>
    <p:sldId id="273" r:id="rId39"/>
    <p:sldId id="336" r:id="rId40"/>
    <p:sldId id="337" r:id="rId41"/>
    <p:sldId id="338" r:id="rId42"/>
    <p:sldId id="339" r:id="rId43"/>
    <p:sldId id="268" r:id="rId44"/>
    <p:sldId id="348" r:id="rId45"/>
    <p:sldId id="34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749"/>
    <p:restoredTop sz="96327"/>
  </p:normalViewPr>
  <p:slideViewPr>
    <p:cSldViewPr snapToGrid="0" snapToObjects="1">
      <p:cViewPr varScale="1">
        <p:scale>
          <a:sx n="204" d="100"/>
          <a:sy n="204" d="100"/>
        </p:scale>
        <p:origin x="232"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9EB1C1-49F3-47AE-950B-054405C8E05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4A1A87D-0ABC-460A-962D-48734F7D2DA3}">
      <dgm:prSet/>
      <dgm:spPr/>
      <dgm:t>
        <a:bodyPr/>
        <a:lstStyle/>
        <a:p>
          <a:r>
            <a:rPr lang="en-US"/>
            <a:t>Verbal – Tone of voice ( for example cheeky chappy / simple and direct) </a:t>
          </a:r>
        </a:p>
      </dgm:t>
    </dgm:pt>
    <dgm:pt modelId="{1B573895-1FCA-44E5-9E1B-8A3B4E6710ED}" type="parTrans" cxnId="{D280659C-B591-4BA3-A7EB-B4387A0C0A71}">
      <dgm:prSet/>
      <dgm:spPr/>
      <dgm:t>
        <a:bodyPr/>
        <a:lstStyle/>
        <a:p>
          <a:endParaRPr lang="en-US"/>
        </a:p>
      </dgm:t>
    </dgm:pt>
    <dgm:pt modelId="{5FF33F1E-A3A0-4970-BE21-E979E2F8C730}" type="sibTrans" cxnId="{D280659C-B591-4BA3-A7EB-B4387A0C0A71}">
      <dgm:prSet/>
      <dgm:spPr/>
      <dgm:t>
        <a:bodyPr/>
        <a:lstStyle/>
        <a:p>
          <a:endParaRPr lang="en-US"/>
        </a:p>
      </dgm:t>
    </dgm:pt>
    <dgm:pt modelId="{32101D02-B84F-4A80-A666-172605D60F8C}">
      <dgm:prSet/>
      <dgm:spPr/>
      <dgm:t>
        <a:bodyPr/>
        <a:lstStyle/>
        <a:p>
          <a:r>
            <a:rPr lang="en-US"/>
            <a:t>Visual – How you look</a:t>
          </a:r>
        </a:p>
      </dgm:t>
    </dgm:pt>
    <dgm:pt modelId="{DD15E31E-A0AC-4351-B1C3-4EA0D967C541}" type="parTrans" cxnId="{E4747540-7210-47E9-A5AD-D24BC9573165}">
      <dgm:prSet/>
      <dgm:spPr/>
      <dgm:t>
        <a:bodyPr/>
        <a:lstStyle/>
        <a:p>
          <a:endParaRPr lang="en-US"/>
        </a:p>
      </dgm:t>
    </dgm:pt>
    <dgm:pt modelId="{31F82DED-11DC-4982-AFE7-7F2CD5DADFA3}" type="sibTrans" cxnId="{E4747540-7210-47E9-A5AD-D24BC9573165}">
      <dgm:prSet/>
      <dgm:spPr/>
      <dgm:t>
        <a:bodyPr/>
        <a:lstStyle/>
        <a:p>
          <a:endParaRPr lang="en-US"/>
        </a:p>
      </dgm:t>
    </dgm:pt>
    <dgm:pt modelId="{64ACB005-9DB1-4025-AA3C-18A10C208C42}">
      <dgm:prSet/>
      <dgm:spPr/>
      <dgm:t>
        <a:bodyPr/>
        <a:lstStyle/>
        <a:p>
          <a:r>
            <a:rPr lang="en-US"/>
            <a:t>Behavioral- How you act</a:t>
          </a:r>
        </a:p>
      </dgm:t>
    </dgm:pt>
    <dgm:pt modelId="{89A7D679-6339-4F8E-9870-305321F99F75}" type="parTrans" cxnId="{D0E72F07-E780-4B35-B753-B2F9D1CDCC91}">
      <dgm:prSet/>
      <dgm:spPr/>
      <dgm:t>
        <a:bodyPr/>
        <a:lstStyle/>
        <a:p>
          <a:endParaRPr lang="en-US"/>
        </a:p>
      </dgm:t>
    </dgm:pt>
    <dgm:pt modelId="{3CB7636B-6427-4748-9DC8-EF8F703855BB}" type="sibTrans" cxnId="{D0E72F07-E780-4B35-B753-B2F9D1CDCC91}">
      <dgm:prSet/>
      <dgm:spPr/>
      <dgm:t>
        <a:bodyPr/>
        <a:lstStyle/>
        <a:p>
          <a:endParaRPr lang="en-US"/>
        </a:p>
      </dgm:t>
    </dgm:pt>
    <dgm:pt modelId="{C3678877-CF5D-A64A-AFEF-F343661503E8}" type="pres">
      <dgm:prSet presAssocID="{019EB1C1-49F3-47AE-950B-054405C8E057}" presName="linear" presStyleCnt="0">
        <dgm:presLayoutVars>
          <dgm:animLvl val="lvl"/>
          <dgm:resizeHandles val="exact"/>
        </dgm:presLayoutVars>
      </dgm:prSet>
      <dgm:spPr/>
    </dgm:pt>
    <dgm:pt modelId="{08BFF62D-061B-6E48-8C6B-2B6698DC845C}" type="pres">
      <dgm:prSet presAssocID="{A4A1A87D-0ABC-460A-962D-48734F7D2DA3}" presName="parentText" presStyleLbl="node1" presStyleIdx="0" presStyleCnt="3">
        <dgm:presLayoutVars>
          <dgm:chMax val="0"/>
          <dgm:bulletEnabled val="1"/>
        </dgm:presLayoutVars>
      </dgm:prSet>
      <dgm:spPr/>
    </dgm:pt>
    <dgm:pt modelId="{2B129ADE-0D3C-0842-B70A-C89DB49136DE}" type="pres">
      <dgm:prSet presAssocID="{5FF33F1E-A3A0-4970-BE21-E979E2F8C730}" presName="spacer" presStyleCnt="0"/>
      <dgm:spPr/>
    </dgm:pt>
    <dgm:pt modelId="{DDD77E98-35D6-B943-8EF1-FF3DB4C667ED}" type="pres">
      <dgm:prSet presAssocID="{32101D02-B84F-4A80-A666-172605D60F8C}" presName="parentText" presStyleLbl="node1" presStyleIdx="1" presStyleCnt="3">
        <dgm:presLayoutVars>
          <dgm:chMax val="0"/>
          <dgm:bulletEnabled val="1"/>
        </dgm:presLayoutVars>
      </dgm:prSet>
      <dgm:spPr/>
    </dgm:pt>
    <dgm:pt modelId="{1FC0688D-9219-9F4D-88F6-B1E2997A472A}" type="pres">
      <dgm:prSet presAssocID="{31F82DED-11DC-4982-AFE7-7F2CD5DADFA3}" presName="spacer" presStyleCnt="0"/>
      <dgm:spPr/>
    </dgm:pt>
    <dgm:pt modelId="{65B5A74F-D13B-8B4D-A257-A91659E0B673}" type="pres">
      <dgm:prSet presAssocID="{64ACB005-9DB1-4025-AA3C-18A10C208C42}" presName="parentText" presStyleLbl="node1" presStyleIdx="2" presStyleCnt="3">
        <dgm:presLayoutVars>
          <dgm:chMax val="0"/>
          <dgm:bulletEnabled val="1"/>
        </dgm:presLayoutVars>
      </dgm:prSet>
      <dgm:spPr/>
    </dgm:pt>
  </dgm:ptLst>
  <dgm:cxnLst>
    <dgm:cxn modelId="{D0E72F07-E780-4B35-B753-B2F9D1CDCC91}" srcId="{019EB1C1-49F3-47AE-950B-054405C8E057}" destId="{64ACB005-9DB1-4025-AA3C-18A10C208C42}" srcOrd="2" destOrd="0" parTransId="{89A7D679-6339-4F8E-9870-305321F99F75}" sibTransId="{3CB7636B-6427-4748-9DC8-EF8F703855BB}"/>
    <dgm:cxn modelId="{E4747540-7210-47E9-A5AD-D24BC9573165}" srcId="{019EB1C1-49F3-47AE-950B-054405C8E057}" destId="{32101D02-B84F-4A80-A666-172605D60F8C}" srcOrd="1" destOrd="0" parTransId="{DD15E31E-A0AC-4351-B1C3-4EA0D967C541}" sibTransId="{31F82DED-11DC-4982-AFE7-7F2CD5DADFA3}"/>
    <dgm:cxn modelId="{FA0C017E-58FC-B844-8AE1-3A2394D7EEAD}" type="presOf" srcId="{019EB1C1-49F3-47AE-950B-054405C8E057}" destId="{C3678877-CF5D-A64A-AFEF-F343661503E8}" srcOrd="0" destOrd="0" presId="urn:microsoft.com/office/officeart/2005/8/layout/vList2"/>
    <dgm:cxn modelId="{D280659C-B591-4BA3-A7EB-B4387A0C0A71}" srcId="{019EB1C1-49F3-47AE-950B-054405C8E057}" destId="{A4A1A87D-0ABC-460A-962D-48734F7D2DA3}" srcOrd="0" destOrd="0" parTransId="{1B573895-1FCA-44E5-9E1B-8A3B4E6710ED}" sibTransId="{5FF33F1E-A3A0-4970-BE21-E979E2F8C730}"/>
    <dgm:cxn modelId="{6402A0AA-5B5D-9748-B9CE-4EB9F09FB93D}" type="presOf" srcId="{64ACB005-9DB1-4025-AA3C-18A10C208C42}" destId="{65B5A74F-D13B-8B4D-A257-A91659E0B673}" srcOrd="0" destOrd="0" presId="urn:microsoft.com/office/officeart/2005/8/layout/vList2"/>
    <dgm:cxn modelId="{C47A59AF-FFCB-8440-8370-842844B3D980}" type="presOf" srcId="{32101D02-B84F-4A80-A666-172605D60F8C}" destId="{DDD77E98-35D6-B943-8EF1-FF3DB4C667ED}" srcOrd="0" destOrd="0" presId="urn:microsoft.com/office/officeart/2005/8/layout/vList2"/>
    <dgm:cxn modelId="{CFB872E6-2F1D-7847-B043-0AE1F16D2C38}" type="presOf" srcId="{A4A1A87D-0ABC-460A-962D-48734F7D2DA3}" destId="{08BFF62D-061B-6E48-8C6B-2B6698DC845C}" srcOrd="0" destOrd="0" presId="urn:microsoft.com/office/officeart/2005/8/layout/vList2"/>
    <dgm:cxn modelId="{AC0AAB19-DFE9-D648-87F6-F3D161AEE297}" type="presParOf" srcId="{C3678877-CF5D-A64A-AFEF-F343661503E8}" destId="{08BFF62D-061B-6E48-8C6B-2B6698DC845C}" srcOrd="0" destOrd="0" presId="urn:microsoft.com/office/officeart/2005/8/layout/vList2"/>
    <dgm:cxn modelId="{B43A2969-0372-BB4F-BCD1-2DF6FDF8B212}" type="presParOf" srcId="{C3678877-CF5D-A64A-AFEF-F343661503E8}" destId="{2B129ADE-0D3C-0842-B70A-C89DB49136DE}" srcOrd="1" destOrd="0" presId="urn:microsoft.com/office/officeart/2005/8/layout/vList2"/>
    <dgm:cxn modelId="{245A1A0E-5559-3A48-989E-0E935E735FFD}" type="presParOf" srcId="{C3678877-CF5D-A64A-AFEF-F343661503E8}" destId="{DDD77E98-35D6-B943-8EF1-FF3DB4C667ED}" srcOrd="2" destOrd="0" presId="urn:microsoft.com/office/officeart/2005/8/layout/vList2"/>
    <dgm:cxn modelId="{3E917F5D-9F64-9A45-8F2F-1237BABBE759}" type="presParOf" srcId="{C3678877-CF5D-A64A-AFEF-F343661503E8}" destId="{1FC0688D-9219-9F4D-88F6-B1E2997A472A}" srcOrd="3" destOrd="0" presId="urn:microsoft.com/office/officeart/2005/8/layout/vList2"/>
    <dgm:cxn modelId="{5EB421DE-6E8D-4C47-90C8-2D56204BC318}" type="presParOf" srcId="{C3678877-CF5D-A64A-AFEF-F343661503E8}" destId="{65B5A74F-D13B-8B4D-A257-A91659E0B67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B22525-D34C-458A-A137-20E813446E7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16DDFC7-04BD-4A88-B966-7CCE44B0A7A1}">
      <dgm:prSet/>
      <dgm:spPr/>
      <dgm:t>
        <a:bodyPr/>
        <a:lstStyle/>
        <a:p>
          <a:r>
            <a:rPr lang="en-US"/>
            <a:t>Brand awareness</a:t>
          </a:r>
        </a:p>
      </dgm:t>
    </dgm:pt>
    <dgm:pt modelId="{55DC29A8-6E52-4C48-893A-AD87D657E334}" type="parTrans" cxnId="{FF53FA56-D45D-478D-9C0C-9DCE86519D42}">
      <dgm:prSet/>
      <dgm:spPr/>
      <dgm:t>
        <a:bodyPr/>
        <a:lstStyle/>
        <a:p>
          <a:endParaRPr lang="en-US"/>
        </a:p>
      </dgm:t>
    </dgm:pt>
    <dgm:pt modelId="{5416E63B-22F2-404F-BF05-ED001A9DEB38}" type="sibTrans" cxnId="{FF53FA56-D45D-478D-9C0C-9DCE86519D42}">
      <dgm:prSet/>
      <dgm:spPr/>
      <dgm:t>
        <a:bodyPr/>
        <a:lstStyle/>
        <a:p>
          <a:endParaRPr lang="en-US"/>
        </a:p>
      </dgm:t>
    </dgm:pt>
    <dgm:pt modelId="{7DA36E45-FC77-466A-A0A6-22CFADC87315}">
      <dgm:prSet/>
      <dgm:spPr/>
      <dgm:t>
        <a:bodyPr/>
        <a:lstStyle/>
        <a:p>
          <a:r>
            <a:rPr lang="en-US"/>
            <a:t>Likeability</a:t>
          </a:r>
        </a:p>
      </dgm:t>
    </dgm:pt>
    <dgm:pt modelId="{BF27847A-9AED-4A06-A32A-CF61CE32CA7B}" type="parTrans" cxnId="{AA88ECD5-C7E8-471D-A012-9E141FB8E90F}">
      <dgm:prSet/>
      <dgm:spPr/>
      <dgm:t>
        <a:bodyPr/>
        <a:lstStyle/>
        <a:p>
          <a:endParaRPr lang="en-US"/>
        </a:p>
      </dgm:t>
    </dgm:pt>
    <dgm:pt modelId="{5D82C9B6-364D-4A60-B940-CC1ED2FE6B04}" type="sibTrans" cxnId="{AA88ECD5-C7E8-471D-A012-9E141FB8E90F}">
      <dgm:prSet/>
      <dgm:spPr/>
      <dgm:t>
        <a:bodyPr/>
        <a:lstStyle/>
        <a:p>
          <a:endParaRPr lang="en-US"/>
        </a:p>
      </dgm:t>
    </dgm:pt>
    <dgm:pt modelId="{DC0AA1E3-0412-4268-9659-76D5B70D3E0F}">
      <dgm:prSet/>
      <dgm:spPr/>
      <dgm:t>
        <a:bodyPr/>
        <a:lstStyle/>
        <a:p>
          <a:r>
            <a:rPr lang="en-US"/>
            <a:t>Competitor analysis</a:t>
          </a:r>
        </a:p>
      </dgm:t>
    </dgm:pt>
    <dgm:pt modelId="{5BB921CB-B52A-4D34-BD41-082B6753D88B}" type="parTrans" cxnId="{6D7AF9D9-CD75-44CE-BE4D-17214AC18807}">
      <dgm:prSet/>
      <dgm:spPr/>
      <dgm:t>
        <a:bodyPr/>
        <a:lstStyle/>
        <a:p>
          <a:endParaRPr lang="en-US"/>
        </a:p>
      </dgm:t>
    </dgm:pt>
    <dgm:pt modelId="{B2299638-260C-411E-89FA-644BDAE2AAC1}" type="sibTrans" cxnId="{6D7AF9D9-CD75-44CE-BE4D-17214AC18807}">
      <dgm:prSet/>
      <dgm:spPr/>
      <dgm:t>
        <a:bodyPr/>
        <a:lstStyle/>
        <a:p>
          <a:endParaRPr lang="en-US"/>
        </a:p>
      </dgm:t>
    </dgm:pt>
    <dgm:pt modelId="{2CC145DA-813E-48E9-AD24-8BE672EACABB}">
      <dgm:prSet/>
      <dgm:spPr/>
      <dgm:t>
        <a:bodyPr/>
        <a:lstStyle/>
        <a:p>
          <a:r>
            <a:rPr lang="en-US"/>
            <a:t>Preference</a:t>
          </a:r>
        </a:p>
      </dgm:t>
    </dgm:pt>
    <dgm:pt modelId="{AAA80046-CBFB-4162-BC13-43E521B045BA}" type="parTrans" cxnId="{F2A093E1-2577-487F-B9D0-2271942A4E64}">
      <dgm:prSet/>
      <dgm:spPr/>
      <dgm:t>
        <a:bodyPr/>
        <a:lstStyle/>
        <a:p>
          <a:endParaRPr lang="en-US"/>
        </a:p>
      </dgm:t>
    </dgm:pt>
    <dgm:pt modelId="{3AB1555E-6D3B-4DB9-9EB8-3B9B2E9D9D43}" type="sibTrans" cxnId="{F2A093E1-2577-487F-B9D0-2271942A4E64}">
      <dgm:prSet/>
      <dgm:spPr/>
      <dgm:t>
        <a:bodyPr/>
        <a:lstStyle/>
        <a:p>
          <a:endParaRPr lang="en-US"/>
        </a:p>
      </dgm:t>
    </dgm:pt>
    <dgm:pt modelId="{FC2B61A8-E33D-4CC4-A468-AE34D4001A09}">
      <dgm:prSet/>
      <dgm:spPr/>
      <dgm:t>
        <a:bodyPr/>
        <a:lstStyle/>
        <a:p>
          <a:r>
            <a:rPr lang="en-US"/>
            <a:t>Performance against competitors</a:t>
          </a:r>
        </a:p>
      </dgm:t>
    </dgm:pt>
    <dgm:pt modelId="{1A3BA2D3-4F92-4093-80F2-316848DD1657}" type="parTrans" cxnId="{E2F47950-7488-4F84-855C-CCD7E1A7801F}">
      <dgm:prSet/>
      <dgm:spPr/>
      <dgm:t>
        <a:bodyPr/>
        <a:lstStyle/>
        <a:p>
          <a:endParaRPr lang="en-US"/>
        </a:p>
      </dgm:t>
    </dgm:pt>
    <dgm:pt modelId="{D9D85F80-E355-496B-9A76-3FC18E8FCD06}" type="sibTrans" cxnId="{E2F47950-7488-4F84-855C-CCD7E1A7801F}">
      <dgm:prSet/>
      <dgm:spPr/>
      <dgm:t>
        <a:bodyPr/>
        <a:lstStyle/>
        <a:p>
          <a:endParaRPr lang="en-US"/>
        </a:p>
      </dgm:t>
    </dgm:pt>
    <dgm:pt modelId="{C91DEA98-0669-4F51-A57A-543D2A249B53}">
      <dgm:prSet/>
      <dgm:spPr/>
      <dgm:t>
        <a:bodyPr/>
        <a:lstStyle/>
        <a:p>
          <a:r>
            <a:rPr lang="en-US"/>
            <a:t>Market share</a:t>
          </a:r>
        </a:p>
      </dgm:t>
    </dgm:pt>
    <dgm:pt modelId="{E7F08786-D9AD-4C21-993F-EAC130B8890C}" type="parTrans" cxnId="{89B0B503-F2A3-4E57-B7C0-984023E0357C}">
      <dgm:prSet/>
      <dgm:spPr/>
      <dgm:t>
        <a:bodyPr/>
        <a:lstStyle/>
        <a:p>
          <a:endParaRPr lang="en-US"/>
        </a:p>
      </dgm:t>
    </dgm:pt>
    <dgm:pt modelId="{90B485E8-5ACA-4719-8ECD-77C12C9108E7}" type="sibTrans" cxnId="{89B0B503-F2A3-4E57-B7C0-984023E0357C}">
      <dgm:prSet/>
      <dgm:spPr/>
      <dgm:t>
        <a:bodyPr/>
        <a:lstStyle/>
        <a:p>
          <a:endParaRPr lang="en-US"/>
        </a:p>
      </dgm:t>
    </dgm:pt>
    <dgm:pt modelId="{9176FF09-2F9A-A54B-AD07-329E8B1A963E}" type="pres">
      <dgm:prSet presAssocID="{26B22525-D34C-458A-A137-20E813446E7C}" presName="linear" presStyleCnt="0">
        <dgm:presLayoutVars>
          <dgm:animLvl val="lvl"/>
          <dgm:resizeHandles val="exact"/>
        </dgm:presLayoutVars>
      </dgm:prSet>
      <dgm:spPr/>
    </dgm:pt>
    <dgm:pt modelId="{37BE6AC8-DFBA-E04A-88A5-0847EAA1A782}" type="pres">
      <dgm:prSet presAssocID="{816DDFC7-04BD-4A88-B966-7CCE44B0A7A1}" presName="parentText" presStyleLbl="node1" presStyleIdx="0" presStyleCnt="6">
        <dgm:presLayoutVars>
          <dgm:chMax val="0"/>
          <dgm:bulletEnabled val="1"/>
        </dgm:presLayoutVars>
      </dgm:prSet>
      <dgm:spPr/>
    </dgm:pt>
    <dgm:pt modelId="{E30A745B-0F0F-5A46-95AB-513B8A58AAC0}" type="pres">
      <dgm:prSet presAssocID="{5416E63B-22F2-404F-BF05-ED001A9DEB38}" presName="spacer" presStyleCnt="0"/>
      <dgm:spPr/>
    </dgm:pt>
    <dgm:pt modelId="{B3F72F7F-36D8-5248-BC2E-ED673C69AA34}" type="pres">
      <dgm:prSet presAssocID="{7DA36E45-FC77-466A-A0A6-22CFADC87315}" presName="parentText" presStyleLbl="node1" presStyleIdx="1" presStyleCnt="6">
        <dgm:presLayoutVars>
          <dgm:chMax val="0"/>
          <dgm:bulletEnabled val="1"/>
        </dgm:presLayoutVars>
      </dgm:prSet>
      <dgm:spPr/>
    </dgm:pt>
    <dgm:pt modelId="{29FA350E-D395-474B-AB3B-64763B585382}" type="pres">
      <dgm:prSet presAssocID="{5D82C9B6-364D-4A60-B940-CC1ED2FE6B04}" presName="spacer" presStyleCnt="0"/>
      <dgm:spPr/>
    </dgm:pt>
    <dgm:pt modelId="{446CE13C-EE03-F649-A059-7C89F31060BE}" type="pres">
      <dgm:prSet presAssocID="{DC0AA1E3-0412-4268-9659-76D5B70D3E0F}" presName="parentText" presStyleLbl="node1" presStyleIdx="2" presStyleCnt="6">
        <dgm:presLayoutVars>
          <dgm:chMax val="0"/>
          <dgm:bulletEnabled val="1"/>
        </dgm:presLayoutVars>
      </dgm:prSet>
      <dgm:spPr/>
    </dgm:pt>
    <dgm:pt modelId="{B86ACD2D-E10D-A346-983F-D8C0437E92E6}" type="pres">
      <dgm:prSet presAssocID="{B2299638-260C-411E-89FA-644BDAE2AAC1}" presName="spacer" presStyleCnt="0"/>
      <dgm:spPr/>
    </dgm:pt>
    <dgm:pt modelId="{E29EB391-74AA-CC40-BCE0-7B8B9CE6A678}" type="pres">
      <dgm:prSet presAssocID="{2CC145DA-813E-48E9-AD24-8BE672EACABB}" presName="parentText" presStyleLbl="node1" presStyleIdx="3" presStyleCnt="6">
        <dgm:presLayoutVars>
          <dgm:chMax val="0"/>
          <dgm:bulletEnabled val="1"/>
        </dgm:presLayoutVars>
      </dgm:prSet>
      <dgm:spPr/>
    </dgm:pt>
    <dgm:pt modelId="{203EED4C-F54C-1F48-A7F9-C76372368070}" type="pres">
      <dgm:prSet presAssocID="{3AB1555E-6D3B-4DB9-9EB8-3B9B2E9D9D43}" presName="spacer" presStyleCnt="0"/>
      <dgm:spPr/>
    </dgm:pt>
    <dgm:pt modelId="{F9533C8C-8FFA-CC49-A463-4CA3B30F92BA}" type="pres">
      <dgm:prSet presAssocID="{FC2B61A8-E33D-4CC4-A468-AE34D4001A09}" presName="parentText" presStyleLbl="node1" presStyleIdx="4" presStyleCnt="6">
        <dgm:presLayoutVars>
          <dgm:chMax val="0"/>
          <dgm:bulletEnabled val="1"/>
        </dgm:presLayoutVars>
      </dgm:prSet>
      <dgm:spPr/>
    </dgm:pt>
    <dgm:pt modelId="{06F1CCF6-32AB-4245-9751-41F84505C8E1}" type="pres">
      <dgm:prSet presAssocID="{D9D85F80-E355-496B-9A76-3FC18E8FCD06}" presName="spacer" presStyleCnt="0"/>
      <dgm:spPr/>
    </dgm:pt>
    <dgm:pt modelId="{76B7AACB-0C36-A141-8B9E-DA10059FBB34}" type="pres">
      <dgm:prSet presAssocID="{C91DEA98-0669-4F51-A57A-543D2A249B53}" presName="parentText" presStyleLbl="node1" presStyleIdx="5" presStyleCnt="6">
        <dgm:presLayoutVars>
          <dgm:chMax val="0"/>
          <dgm:bulletEnabled val="1"/>
        </dgm:presLayoutVars>
      </dgm:prSet>
      <dgm:spPr/>
    </dgm:pt>
  </dgm:ptLst>
  <dgm:cxnLst>
    <dgm:cxn modelId="{72BB3500-C0E8-F148-A1C3-5B8342B07B33}" type="presOf" srcId="{C91DEA98-0669-4F51-A57A-543D2A249B53}" destId="{76B7AACB-0C36-A141-8B9E-DA10059FBB34}" srcOrd="0" destOrd="0" presId="urn:microsoft.com/office/officeart/2005/8/layout/vList2"/>
    <dgm:cxn modelId="{89B0B503-F2A3-4E57-B7C0-984023E0357C}" srcId="{26B22525-D34C-458A-A137-20E813446E7C}" destId="{C91DEA98-0669-4F51-A57A-543D2A249B53}" srcOrd="5" destOrd="0" parTransId="{E7F08786-D9AD-4C21-993F-EAC130B8890C}" sibTransId="{90B485E8-5ACA-4719-8ECD-77C12C9108E7}"/>
    <dgm:cxn modelId="{BFE55B04-EE72-F642-B36B-B29CF2AA9201}" type="presOf" srcId="{816DDFC7-04BD-4A88-B966-7CCE44B0A7A1}" destId="{37BE6AC8-DFBA-E04A-88A5-0847EAA1A782}" srcOrd="0" destOrd="0" presId="urn:microsoft.com/office/officeart/2005/8/layout/vList2"/>
    <dgm:cxn modelId="{E2F47950-7488-4F84-855C-CCD7E1A7801F}" srcId="{26B22525-D34C-458A-A137-20E813446E7C}" destId="{FC2B61A8-E33D-4CC4-A468-AE34D4001A09}" srcOrd="4" destOrd="0" parTransId="{1A3BA2D3-4F92-4093-80F2-316848DD1657}" sibTransId="{D9D85F80-E355-496B-9A76-3FC18E8FCD06}"/>
    <dgm:cxn modelId="{FF53FA56-D45D-478D-9C0C-9DCE86519D42}" srcId="{26B22525-D34C-458A-A137-20E813446E7C}" destId="{816DDFC7-04BD-4A88-B966-7CCE44B0A7A1}" srcOrd="0" destOrd="0" parTransId="{55DC29A8-6E52-4C48-893A-AD87D657E334}" sibTransId="{5416E63B-22F2-404F-BF05-ED001A9DEB38}"/>
    <dgm:cxn modelId="{19B71E60-7D69-2D4D-AD25-173C43FEF05C}" type="presOf" srcId="{7DA36E45-FC77-466A-A0A6-22CFADC87315}" destId="{B3F72F7F-36D8-5248-BC2E-ED673C69AA34}" srcOrd="0" destOrd="0" presId="urn:microsoft.com/office/officeart/2005/8/layout/vList2"/>
    <dgm:cxn modelId="{939A8D60-1D89-D24E-A2CD-D9A902031379}" type="presOf" srcId="{DC0AA1E3-0412-4268-9659-76D5B70D3E0F}" destId="{446CE13C-EE03-F649-A059-7C89F31060BE}" srcOrd="0" destOrd="0" presId="urn:microsoft.com/office/officeart/2005/8/layout/vList2"/>
    <dgm:cxn modelId="{26F905B4-DF84-7A41-A2E9-B8A3E30EC4BE}" type="presOf" srcId="{2CC145DA-813E-48E9-AD24-8BE672EACABB}" destId="{E29EB391-74AA-CC40-BCE0-7B8B9CE6A678}" srcOrd="0" destOrd="0" presId="urn:microsoft.com/office/officeart/2005/8/layout/vList2"/>
    <dgm:cxn modelId="{AA88ECD5-C7E8-471D-A012-9E141FB8E90F}" srcId="{26B22525-D34C-458A-A137-20E813446E7C}" destId="{7DA36E45-FC77-466A-A0A6-22CFADC87315}" srcOrd="1" destOrd="0" parTransId="{BF27847A-9AED-4A06-A32A-CF61CE32CA7B}" sibTransId="{5D82C9B6-364D-4A60-B940-CC1ED2FE6B04}"/>
    <dgm:cxn modelId="{6D7AF9D9-CD75-44CE-BE4D-17214AC18807}" srcId="{26B22525-D34C-458A-A137-20E813446E7C}" destId="{DC0AA1E3-0412-4268-9659-76D5B70D3E0F}" srcOrd="2" destOrd="0" parTransId="{5BB921CB-B52A-4D34-BD41-082B6753D88B}" sibTransId="{B2299638-260C-411E-89FA-644BDAE2AAC1}"/>
    <dgm:cxn modelId="{F2A093E1-2577-487F-B9D0-2271942A4E64}" srcId="{26B22525-D34C-458A-A137-20E813446E7C}" destId="{2CC145DA-813E-48E9-AD24-8BE672EACABB}" srcOrd="3" destOrd="0" parTransId="{AAA80046-CBFB-4162-BC13-43E521B045BA}" sibTransId="{3AB1555E-6D3B-4DB9-9EB8-3B9B2E9D9D43}"/>
    <dgm:cxn modelId="{04A173E2-420A-4148-A0C1-803E585D6EAB}" type="presOf" srcId="{26B22525-D34C-458A-A137-20E813446E7C}" destId="{9176FF09-2F9A-A54B-AD07-329E8B1A963E}" srcOrd="0" destOrd="0" presId="urn:microsoft.com/office/officeart/2005/8/layout/vList2"/>
    <dgm:cxn modelId="{2B1BC0EF-A84C-434A-8318-783F44B32E22}" type="presOf" srcId="{FC2B61A8-E33D-4CC4-A468-AE34D4001A09}" destId="{F9533C8C-8FFA-CC49-A463-4CA3B30F92BA}" srcOrd="0" destOrd="0" presId="urn:microsoft.com/office/officeart/2005/8/layout/vList2"/>
    <dgm:cxn modelId="{669F8BB5-9AAC-F045-9B74-69993C5D4884}" type="presParOf" srcId="{9176FF09-2F9A-A54B-AD07-329E8B1A963E}" destId="{37BE6AC8-DFBA-E04A-88A5-0847EAA1A782}" srcOrd="0" destOrd="0" presId="urn:microsoft.com/office/officeart/2005/8/layout/vList2"/>
    <dgm:cxn modelId="{D956131B-A155-494D-94CA-CB182C0192C4}" type="presParOf" srcId="{9176FF09-2F9A-A54B-AD07-329E8B1A963E}" destId="{E30A745B-0F0F-5A46-95AB-513B8A58AAC0}" srcOrd="1" destOrd="0" presId="urn:microsoft.com/office/officeart/2005/8/layout/vList2"/>
    <dgm:cxn modelId="{572AE561-CA17-7E48-A53F-31DF4A8248D9}" type="presParOf" srcId="{9176FF09-2F9A-A54B-AD07-329E8B1A963E}" destId="{B3F72F7F-36D8-5248-BC2E-ED673C69AA34}" srcOrd="2" destOrd="0" presId="urn:microsoft.com/office/officeart/2005/8/layout/vList2"/>
    <dgm:cxn modelId="{BA6DF3C0-E5B9-3242-AF19-C3CF1A137B83}" type="presParOf" srcId="{9176FF09-2F9A-A54B-AD07-329E8B1A963E}" destId="{29FA350E-D395-474B-AB3B-64763B585382}" srcOrd="3" destOrd="0" presId="urn:microsoft.com/office/officeart/2005/8/layout/vList2"/>
    <dgm:cxn modelId="{BA29001C-2798-F04E-A1B6-99A7531AF56C}" type="presParOf" srcId="{9176FF09-2F9A-A54B-AD07-329E8B1A963E}" destId="{446CE13C-EE03-F649-A059-7C89F31060BE}" srcOrd="4" destOrd="0" presId="urn:microsoft.com/office/officeart/2005/8/layout/vList2"/>
    <dgm:cxn modelId="{1FEA23FC-A0DC-7D4A-801E-F9A2AA7CDBA6}" type="presParOf" srcId="{9176FF09-2F9A-A54B-AD07-329E8B1A963E}" destId="{B86ACD2D-E10D-A346-983F-D8C0437E92E6}" srcOrd="5" destOrd="0" presId="urn:microsoft.com/office/officeart/2005/8/layout/vList2"/>
    <dgm:cxn modelId="{B3090502-529D-2348-B827-A97906182275}" type="presParOf" srcId="{9176FF09-2F9A-A54B-AD07-329E8B1A963E}" destId="{E29EB391-74AA-CC40-BCE0-7B8B9CE6A678}" srcOrd="6" destOrd="0" presId="urn:microsoft.com/office/officeart/2005/8/layout/vList2"/>
    <dgm:cxn modelId="{21194731-32DA-F648-B4DB-043251BC3BB3}" type="presParOf" srcId="{9176FF09-2F9A-A54B-AD07-329E8B1A963E}" destId="{203EED4C-F54C-1F48-A7F9-C76372368070}" srcOrd="7" destOrd="0" presId="urn:microsoft.com/office/officeart/2005/8/layout/vList2"/>
    <dgm:cxn modelId="{5766DD0E-7457-6E49-B1B9-4135D879DDA1}" type="presParOf" srcId="{9176FF09-2F9A-A54B-AD07-329E8B1A963E}" destId="{F9533C8C-8FFA-CC49-A463-4CA3B30F92BA}" srcOrd="8" destOrd="0" presId="urn:microsoft.com/office/officeart/2005/8/layout/vList2"/>
    <dgm:cxn modelId="{1AA31550-9B8C-F345-A9E0-3FD81411B825}" type="presParOf" srcId="{9176FF09-2F9A-A54B-AD07-329E8B1A963E}" destId="{06F1CCF6-32AB-4245-9751-41F84505C8E1}" srcOrd="9" destOrd="0" presId="urn:microsoft.com/office/officeart/2005/8/layout/vList2"/>
    <dgm:cxn modelId="{2EC195FA-4906-5749-B2EA-8A4F5E5E8328}" type="presParOf" srcId="{9176FF09-2F9A-A54B-AD07-329E8B1A963E}" destId="{76B7AACB-0C36-A141-8B9E-DA10059FBB3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0FA8DC-6986-46CA-B57D-3E48F87D7D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A68059-2250-4AD9-B770-66E7E5F8CC76}">
      <dgm:prSet/>
      <dgm:spPr/>
      <dgm:t>
        <a:bodyPr/>
        <a:lstStyle/>
        <a:p>
          <a:r>
            <a:rPr lang="en-US" dirty="0"/>
            <a:t>Conduct customer research</a:t>
          </a:r>
        </a:p>
      </dgm:t>
    </dgm:pt>
    <dgm:pt modelId="{EB7C2849-DADA-4886-A368-5764A489BBC0}" type="parTrans" cxnId="{7D5A0587-BA16-4486-AC47-C9BF02222D48}">
      <dgm:prSet/>
      <dgm:spPr/>
      <dgm:t>
        <a:bodyPr/>
        <a:lstStyle/>
        <a:p>
          <a:endParaRPr lang="en-US"/>
        </a:p>
      </dgm:t>
    </dgm:pt>
    <dgm:pt modelId="{41623CB4-4299-4326-8CAE-3EDFEC91CBA4}" type="sibTrans" cxnId="{7D5A0587-BA16-4486-AC47-C9BF02222D48}">
      <dgm:prSet/>
      <dgm:spPr/>
      <dgm:t>
        <a:bodyPr/>
        <a:lstStyle/>
        <a:p>
          <a:endParaRPr lang="en-US"/>
        </a:p>
      </dgm:t>
    </dgm:pt>
    <dgm:pt modelId="{4DD55C49-06DF-4FFD-834D-8F8FFBC99E78}">
      <dgm:prSet/>
      <dgm:spPr/>
      <dgm:t>
        <a:bodyPr/>
        <a:lstStyle/>
        <a:p>
          <a:r>
            <a:rPr lang="en-US" dirty="0"/>
            <a:t>Look at your current customer base</a:t>
          </a:r>
        </a:p>
      </dgm:t>
    </dgm:pt>
    <dgm:pt modelId="{0C984F92-2DC8-4E5F-8307-4BE19FC02883}" type="parTrans" cxnId="{E0522B41-BBF3-4D1C-9F3E-84C2AEEC2B71}">
      <dgm:prSet/>
      <dgm:spPr/>
      <dgm:t>
        <a:bodyPr/>
        <a:lstStyle/>
        <a:p>
          <a:endParaRPr lang="en-US"/>
        </a:p>
      </dgm:t>
    </dgm:pt>
    <dgm:pt modelId="{300CCE3D-1F62-425C-9396-94F44073D992}" type="sibTrans" cxnId="{E0522B41-BBF3-4D1C-9F3E-84C2AEEC2B71}">
      <dgm:prSet/>
      <dgm:spPr/>
      <dgm:t>
        <a:bodyPr/>
        <a:lstStyle/>
        <a:p>
          <a:endParaRPr lang="en-US"/>
        </a:p>
      </dgm:t>
    </dgm:pt>
    <dgm:pt modelId="{2D29DFB4-B0DA-488F-A79A-B7F4B4383EB6}">
      <dgm:prSet/>
      <dgm:spPr/>
      <dgm:t>
        <a:bodyPr/>
        <a:lstStyle/>
        <a:p>
          <a:r>
            <a:rPr lang="en-US" dirty="0"/>
            <a:t>Monitor performance and behavior by segment</a:t>
          </a:r>
        </a:p>
      </dgm:t>
    </dgm:pt>
    <dgm:pt modelId="{96E7A894-CE39-4D1A-9AF7-A6D74AB12252}" type="parTrans" cxnId="{6E3D4BE3-0A49-45E3-A060-B70F6EA50E20}">
      <dgm:prSet/>
      <dgm:spPr/>
      <dgm:t>
        <a:bodyPr/>
        <a:lstStyle/>
        <a:p>
          <a:endParaRPr lang="en-US"/>
        </a:p>
      </dgm:t>
    </dgm:pt>
    <dgm:pt modelId="{30D636E6-E068-4676-B2B6-1010DB155C40}" type="sibTrans" cxnId="{6E3D4BE3-0A49-45E3-A060-B70F6EA50E20}">
      <dgm:prSet/>
      <dgm:spPr/>
      <dgm:t>
        <a:bodyPr/>
        <a:lstStyle/>
        <a:p>
          <a:endParaRPr lang="en-US"/>
        </a:p>
      </dgm:t>
    </dgm:pt>
    <dgm:pt modelId="{9B08C686-70AD-4F33-8CAA-731AC57AEA2A}">
      <dgm:prSet/>
      <dgm:spPr/>
      <dgm:t>
        <a:bodyPr/>
        <a:lstStyle/>
        <a:p>
          <a:r>
            <a:rPr lang="en-US" dirty="0"/>
            <a:t>Speak to your sales/customer service teams</a:t>
          </a:r>
        </a:p>
      </dgm:t>
    </dgm:pt>
    <dgm:pt modelId="{B00E24C3-7B11-4325-8282-3A4A4C889F4D}" type="parTrans" cxnId="{42140E41-6453-40E3-A507-4D199C603FDB}">
      <dgm:prSet/>
      <dgm:spPr/>
      <dgm:t>
        <a:bodyPr/>
        <a:lstStyle/>
        <a:p>
          <a:endParaRPr lang="en-US"/>
        </a:p>
      </dgm:t>
    </dgm:pt>
    <dgm:pt modelId="{384667EE-4484-453E-8379-2C2C0604D44B}" type="sibTrans" cxnId="{42140E41-6453-40E3-A507-4D199C603FDB}">
      <dgm:prSet/>
      <dgm:spPr/>
      <dgm:t>
        <a:bodyPr/>
        <a:lstStyle/>
        <a:p>
          <a:endParaRPr lang="en-US"/>
        </a:p>
      </dgm:t>
    </dgm:pt>
    <dgm:pt modelId="{5CEB3F59-B17F-45C4-A526-7B1CD6FDE9C3}" type="pres">
      <dgm:prSet presAssocID="{7B0FA8DC-6986-46CA-B57D-3E48F87D7DC5}" presName="root" presStyleCnt="0">
        <dgm:presLayoutVars>
          <dgm:dir/>
          <dgm:resizeHandles val="exact"/>
        </dgm:presLayoutVars>
      </dgm:prSet>
      <dgm:spPr/>
    </dgm:pt>
    <dgm:pt modelId="{DE5C909F-455C-4C18-82DE-A0C4371CC60B}" type="pres">
      <dgm:prSet presAssocID="{79A68059-2250-4AD9-B770-66E7E5F8CC76}" presName="compNode" presStyleCnt="0"/>
      <dgm:spPr/>
    </dgm:pt>
    <dgm:pt modelId="{6CBA1E35-E6F2-4CE5-9729-DA2592B8F6A9}" type="pres">
      <dgm:prSet presAssocID="{79A68059-2250-4AD9-B770-66E7E5F8CC76}" presName="bgRect" presStyleLbl="bgShp" presStyleIdx="0" presStyleCnt="4"/>
      <dgm:spPr/>
    </dgm:pt>
    <dgm:pt modelId="{66D76C20-2A86-4AED-97F0-5F7D4965F94F}" type="pres">
      <dgm:prSet presAssocID="{79A68059-2250-4AD9-B770-66E7E5F8CC7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E2E3B47-1852-4B0C-BFE5-78382950BF65}" type="pres">
      <dgm:prSet presAssocID="{79A68059-2250-4AD9-B770-66E7E5F8CC76}" presName="spaceRect" presStyleCnt="0"/>
      <dgm:spPr/>
    </dgm:pt>
    <dgm:pt modelId="{C63AA489-F572-48FF-B212-965844BE4F35}" type="pres">
      <dgm:prSet presAssocID="{79A68059-2250-4AD9-B770-66E7E5F8CC76}" presName="parTx" presStyleLbl="revTx" presStyleIdx="0" presStyleCnt="4">
        <dgm:presLayoutVars>
          <dgm:chMax val="0"/>
          <dgm:chPref val="0"/>
        </dgm:presLayoutVars>
      </dgm:prSet>
      <dgm:spPr/>
    </dgm:pt>
    <dgm:pt modelId="{D3C8D798-CC1C-4580-85D1-A9103F755226}" type="pres">
      <dgm:prSet presAssocID="{41623CB4-4299-4326-8CAE-3EDFEC91CBA4}" presName="sibTrans" presStyleCnt="0"/>
      <dgm:spPr/>
    </dgm:pt>
    <dgm:pt modelId="{31C7DB47-8D70-4CE5-A79D-9A73CE19921A}" type="pres">
      <dgm:prSet presAssocID="{4DD55C49-06DF-4FFD-834D-8F8FFBC99E78}" presName="compNode" presStyleCnt="0"/>
      <dgm:spPr/>
    </dgm:pt>
    <dgm:pt modelId="{BCAD38B6-CB38-40C4-BA85-2C5585DF7C48}" type="pres">
      <dgm:prSet presAssocID="{4DD55C49-06DF-4FFD-834D-8F8FFBC99E78}" presName="bgRect" presStyleLbl="bgShp" presStyleIdx="1" presStyleCnt="4"/>
      <dgm:spPr/>
    </dgm:pt>
    <dgm:pt modelId="{9F7853A5-4BDE-4A81-83DB-541080CB919B}" type="pres">
      <dgm:prSet presAssocID="{4DD55C49-06DF-4FFD-834D-8F8FFBC99E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FE65F55D-2770-486C-A0B7-013D74AF4D3C}" type="pres">
      <dgm:prSet presAssocID="{4DD55C49-06DF-4FFD-834D-8F8FFBC99E78}" presName="spaceRect" presStyleCnt="0"/>
      <dgm:spPr/>
    </dgm:pt>
    <dgm:pt modelId="{E7F0B633-6EF1-431D-ADB1-BB0BC577A1EE}" type="pres">
      <dgm:prSet presAssocID="{4DD55C49-06DF-4FFD-834D-8F8FFBC99E78}" presName="parTx" presStyleLbl="revTx" presStyleIdx="1" presStyleCnt="4">
        <dgm:presLayoutVars>
          <dgm:chMax val="0"/>
          <dgm:chPref val="0"/>
        </dgm:presLayoutVars>
      </dgm:prSet>
      <dgm:spPr/>
    </dgm:pt>
    <dgm:pt modelId="{F2C79FC3-C09E-4F8E-97F9-5794082FFE88}" type="pres">
      <dgm:prSet presAssocID="{300CCE3D-1F62-425C-9396-94F44073D992}" presName="sibTrans" presStyleCnt="0"/>
      <dgm:spPr/>
    </dgm:pt>
    <dgm:pt modelId="{B7D5AEA5-87B0-406D-B78D-EB284F743D4A}" type="pres">
      <dgm:prSet presAssocID="{2D29DFB4-B0DA-488F-A79A-B7F4B4383EB6}" presName="compNode" presStyleCnt="0"/>
      <dgm:spPr/>
    </dgm:pt>
    <dgm:pt modelId="{FEEEBD8D-EE9C-46DB-A83D-13BAF90F63F5}" type="pres">
      <dgm:prSet presAssocID="{2D29DFB4-B0DA-488F-A79A-B7F4B4383EB6}" presName="bgRect" presStyleLbl="bgShp" presStyleIdx="2" presStyleCnt="4"/>
      <dgm:spPr/>
    </dgm:pt>
    <dgm:pt modelId="{767E7E3C-D7C1-494E-909E-64CDCD6921FC}" type="pres">
      <dgm:prSet presAssocID="{2D29DFB4-B0DA-488F-A79A-B7F4B4383E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uge"/>
        </a:ext>
      </dgm:extLst>
    </dgm:pt>
    <dgm:pt modelId="{B9C5DF2D-6CD3-4944-8FEF-6E10FBBE911C}" type="pres">
      <dgm:prSet presAssocID="{2D29DFB4-B0DA-488F-A79A-B7F4B4383EB6}" presName="spaceRect" presStyleCnt="0"/>
      <dgm:spPr/>
    </dgm:pt>
    <dgm:pt modelId="{5D6532D0-F2BB-48BF-B6F9-685582FA965E}" type="pres">
      <dgm:prSet presAssocID="{2D29DFB4-B0DA-488F-A79A-B7F4B4383EB6}" presName="parTx" presStyleLbl="revTx" presStyleIdx="2" presStyleCnt="4">
        <dgm:presLayoutVars>
          <dgm:chMax val="0"/>
          <dgm:chPref val="0"/>
        </dgm:presLayoutVars>
      </dgm:prSet>
      <dgm:spPr/>
    </dgm:pt>
    <dgm:pt modelId="{9888A3BE-A0D9-42BB-B0AB-68A08BB7D12E}" type="pres">
      <dgm:prSet presAssocID="{30D636E6-E068-4676-B2B6-1010DB155C40}" presName="sibTrans" presStyleCnt="0"/>
      <dgm:spPr/>
    </dgm:pt>
    <dgm:pt modelId="{D7E8342B-6B49-4D55-8113-CFF931908E54}" type="pres">
      <dgm:prSet presAssocID="{9B08C686-70AD-4F33-8CAA-731AC57AEA2A}" presName="compNode" presStyleCnt="0"/>
      <dgm:spPr/>
    </dgm:pt>
    <dgm:pt modelId="{DE4FFBB9-3B25-40C3-88D8-56C35FF47B77}" type="pres">
      <dgm:prSet presAssocID="{9B08C686-70AD-4F33-8CAA-731AC57AEA2A}" presName="bgRect" presStyleLbl="bgShp" presStyleIdx="3" presStyleCnt="4"/>
      <dgm:spPr/>
    </dgm:pt>
    <dgm:pt modelId="{64DD5D94-E93C-46A8-8974-C41426D9EB41}" type="pres">
      <dgm:prSet presAssocID="{9B08C686-70AD-4F33-8CAA-731AC57AEA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l center"/>
        </a:ext>
      </dgm:extLst>
    </dgm:pt>
    <dgm:pt modelId="{DBA7D566-A525-4CF9-97CC-9C3E78DA6CB0}" type="pres">
      <dgm:prSet presAssocID="{9B08C686-70AD-4F33-8CAA-731AC57AEA2A}" presName="spaceRect" presStyleCnt="0"/>
      <dgm:spPr/>
    </dgm:pt>
    <dgm:pt modelId="{F63CCB58-850C-42AC-9ABB-11733F2DE72C}" type="pres">
      <dgm:prSet presAssocID="{9B08C686-70AD-4F33-8CAA-731AC57AEA2A}" presName="parTx" presStyleLbl="revTx" presStyleIdx="3" presStyleCnt="4">
        <dgm:presLayoutVars>
          <dgm:chMax val="0"/>
          <dgm:chPref val="0"/>
        </dgm:presLayoutVars>
      </dgm:prSet>
      <dgm:spPr/>
    </dgm:pt>
  </dgm:ptLst>
  <dgm:cxnLst>
    <dgm:cxn modelId="{87DCF23F-390A-43B7-B3B6-909A10BABCB1}" type="presOf" srcId="{7B0FA8DC-6986-46CA-B57D-3E48F87D7DC5}" destId="{5CEB3F59-B17F-45C4-A526-7B1CD6FDE9C3}" srcOrd="0" destOrd="0" presId="urn:microsoft.com/office/officeart/2018/2/layout/IconVerticalSolidList"/>
    <dgm:cxn modelId="{42140E41-6453-40E3-A507-4D199C603FDB}" srcId="{7B0FA8DC-6986-46CA-B57D-3E48F87D7DC5}" destId="{9B08C686-70AD-4F33-8CAA-731AC57AEA2A}" srcOrd="3" destOrd="0" parTransId="{B00E24C3-7B11-4325-8282-3A4A4C889F4D}" sibTransId="{384667EE-4484-453E-8379-2C2C0604D44B}"/>
    <dgm:cxn modelId="{E0522B41-BBF3-4D1C-9F3E-84C2AEEC2B71}" srcId="{7B0FA8DC-6986-46CA-B57D-3E48F87D7DC5}" destId="{4DD55C49-06DF-4FFD-834D-8F8FFBC99E78}" srcOrd="1" destOrd="0" parTransId="{0C984F92-2DC8-4E5F-8307-4BE19FC02883}" sibTransId="{300CCE3D-1F62-425C-9396-94F44073D992}"/>
    <dgm:cxn modelId="{72E65C43-60B8-4AD7-91E3-9A9F1F31FAA6}" type="presOf" srcId="{4DD55C49-06DF-4FFD-834D-8F8FFBC99E78}" destId="{E7F0B633-6EF1-431D-ADB1-BB0BC577A1EE}" srcOrd="0" destOrd="0" presId="urn:microsoft.com/office/officeart/2018/2/layout/IconVerticalSolidList"/>
    <dgm:cxn modelId="{72BEC85C-8659-4F13-A0E2-8CAB95CDCD33}" type="presOf" srcId="{79A68059-2250-4AD9-B770-66E7E5F8CC76}" destId="{C63AA489-F572-48FF-B212-965844BE4F35}" srcOrd="0" destOrd="0" presId="urn:microsoft.com/office/officeart/2018/2/layout/IconVerticalSolidList"/>
    <dgm:cxn modelId="{7D5A0587-BA16-4486-AC47-C9BF02222D48}" srcId="{7B0FA8DC-6986-46CA-B57D-3E48F87D7DC5}" destId="{79A68059-2250-4AD9-B770-66E7E5F8CC76}" srcOrd="0" destOrd="0" parTransId="{EB7C2849-DADA-4886-A368-5764A489BBC0}" sibTransId="{41623CB4-4299-4326-8CAE-3EDFEC91CBA4}"/>
    <dgm:cxn modelId="{A93514B5-2214-4DC8-9A63-00ABDF41A4EF}" type="presOf" srcId="{9B08C686-70AD-4F33-8CAA-731AC57AEA2A}" destId="{F63CCB58-850C-42AC-9ABB-11733F2DE72C}" srcOrd="0" destOrd="0" presId="urn:microsoft.com/office/officeart/2018/2/layout/IconVerticalSolidList"/>
    <dgm:cxn modelId="{6486A4DC-8378-4CD5-9612-4FDC91BDDC79}" type="presOf" srcId="{2D29DFB4-B0DA-488F-A79A-B7F4B4383EB6}" destId="{5D6532D0-F2BB-48BF-B6F9-685582FA965E}" srcOrd="0" destOrd="0" presId="urn:microsoft.com/office/officeart/2018/2/layout/IconVerticalSolidList"/>
    <dgm:cxn modelId="{6E3D4BE3-0A49-45E3-A060-B70F6EA50E20}" srcId="{7B0FA8DC-6986-46CA-B57D-3E48F87D7DC5}" destId="{2D29DFB4-B0DA-488F-A79A-B7F4B4383EB6}" srcOrd="2" destOrd="0" parTransId="{96E7A894-CE39-4D1A-9AF7-A6D74AB12252}" sibTransId="{30D636E6-E068-4676-B2B6-1010DB155C40}"/>
    <dgm:cxn modelId="{DC6DC5A3-4D29-4364-A697-2A48C1420F83}" type="presParOf" srcId="{5CEB3F59-B17F-45C4-A526-7B1CD6FDE9C3}" destId="{DE5C909F-455C-4C18-82DE-A0C4371CC60B}" srcOrd="0" destOrd="0" presId="urn:microsoft.com/office/officeart/2018/2/layout/IconVerticalSolidList"/>
    <dgm:cxn modelId="{46E39D04-B43B-4D0B-BF12-945820C8EAB9}" type="presParOf" srcId="{DE5C909F-455C-4C18-82DE-A0C4371CC60B}" destId="{6CBA1E35-E6F2-4CE5-9729-DA2592B8F6A9}" srcOrd="0" destOrd="0" presId="urn:microsoft.com/office/officeart/2018/2/layout/IconVerticalSolidList"/>
    <dgm:cxn modelId="{6D130B85-6C93-454B-B153-36487ED01F76}" type="presParOf" srcId="{DE5C909F-455C-4C18-82DE-A0C4371CC60B}" destId="{66D76C20-2A86-4AED-97F0-5F7D4965F94F}" srcOrd="1" destOrd="0" presId="urn:microsoft.com/office/officeart/2018/2/layout/IconVerticalSolidList"/>
    <dgm:cxn modelId="{9132B763-E43B-4136-8BCC-BED1D7F481FA}" type="presParOf" srcId="{DE5C909F-455C-4C18-82DE-A0C4371CC60B}" destId="{8E2E3B47-1852-4B0C-BFE5-78382950BF65}" srcOrd="2" destOrd="0" presId="urn:microsoft.com/office/officeart/2018/2/layout/IconVerticalSolidList"/>
    <dgm:cxn modelId="{5A0BCB49-1557-4945-87C9-A1613F72835B}" type="presParOf" srcId="{DE5C909F-455C-4C18-82DE-A0C4371CC60B}" destId="{C63AA489-F572-48FF-B212-965844BE4F35}" srcOrd="3" destOrd="0" presId="urn:microsoft.com/office/officeart/2018/2/layout/IconVerticalSolidList"/>
    <dgm:cxn modelId="{465609EA-0F21-4944-9B47-EAF90AAB07F4}" type="presParOf" srcId="{5CEB3F59-B17F-45C4-A526-7B1CD6FDE9C3}" destId="{D3C8D798-CC1C-4580-85D1-A9103F755226}" srcOrd="1" destOrd="0" presId="urn:microsoft.com/office/officeart/2018/2/layout/IconVerticalSolidList"/>
    <dgm:cxn modelId="{B310D4C5-48C0-4E98-A847-72E897BC61CD}" type="presParOf" srcId="{5CEB3F59-B17F-45C4-A526-7B1CD6FDE9C3}" destId="{31C7DB47-8D70-4CE5-A79D-9A73CE19921A}" srcOrd="2" destOrd="0" presId="urn:microsoft.com/office/officeart/2018/2/layout/IconVerticalSolidList"/>
    <dgm:cxn modelId="{6BE5DAA3-F96C-4176-A852-162511D052F8}" type="presParOf" srcId="{31C7DB47-8D70-4CE5-A79D-9A73CE19921A}" destId="{BCAD38B6-CB38-40C4-BA85-2C5585DF7C48}" srcOrd="0" destOrd="0" presId="urn:microsoft.com/office/officeart/2018/2/layout/IconVerticalSolidList"/>
    <dgm:cxn modelId="{22017F50-0A82-44E5-8111-C30575AB6552}" type="presParOf" srcId="{31C7DB47-8D70-4CE5-A79D-9A73CE19921A}" destId="{9F7853A5-4BDE-4A81-83DB-541080CB919B}" srcOrd="1" destOrd="0" presId="urn:microsoft.com/office/officeart/2018/2/layout/IconVerticalSolidList"/>
    <dgm:cxn modelId="{7A3A66CE-EFAC-4014-99EE-0726391B38EB}" type="presParOf" srcId="{31C7DB47-8D70-4CE5-A79D-9A73CE19921A}" destId="{FE65F55D-2770-486C-A0B7-013D74AF4D3C}" srcOrd="2" destOrd="0" presId="urn:microsoft.com/office/officeart/2018/2/layout/IconVerticalSolidList"/>
    <dgm:cxn modelId="{C7191F88-23A4-4758-B18E-7830FF092FA2}" type="presParOf" srcId="{31C7DB47-8D70-4CE5-A79D-9A73CE19921A}" destId="{E7F0B633-6EF1-431D-ADB1-BB0BC577A1EE}" srcOrd="3" destOrd="0" presId="urn:microsoft.com/office/officeart/2018/2/layout/IconVerticalSolidList"/>
    <dgm:cxn modelId="{127A6350-24B4-41F0-BA5B-935B79DA422F}" type="presParOf" srcId="{5CEB3F59-B17F-45C4-A526-7B1CD6FDE9C3}" destId="{F2C79FC3-C09E-4F8E-97F9-5794082FFE88}" srcOrd="3" destOrd="0" presId="urn:microsoft.com/office/officeart/2018/2/layout/IconVerticalSolidList"/>
    <dgm:cxn modelId="{6759D0F8-5C25-449D-A33B-94402697673F}" type="presParOf" srcId="{5CEB3F59-B17F-45C4-A526-7B1CD6FDE9C3}" destId="{B7D5AEA5-87B0-406D-B78D-EB284F743D4A}" srcOrd="4" destOrd="0" presId="urn:microsoft.com/office/officeart/2018/2/layout/IconVerticalSolidList"/>
    <dgm:cxn modelId="{018B3A44-04C3-4EA6-B2BB-70BC4AF5E613}" type="presParOf" srcId="{B7D5AEA5-87B0-406D-B78D-EB284F743D4A}" destId="{FEEEBD8D-EE9C-46DB-A83D-13BAF90F63F5}" srcOrd="0" destOrd="0" presId="urn:microsoft.com/office/officeart/2018/2/layout/IconVerticalSolidList"/>
    <dgm:cxn modelId="{7B2A72F2-3887-4672-BA5A-EAACAB24C38E}" type="presParOf" srcId="{B7D5AEA5-87B0-406D-B78D-EB284F743D4A}" destId="{767E7E3C-D7C1-494E-909E-64CDCD6921FC}" srcOrd="1" destOrd="0" presId="urn:microsoft.com/office/officeart/2018/2/layout/IconVerticalSolidList"/>
    <dgm:cxn modelId="{E7ED4811-6BFF-440E-99EB-380E4544B0A2}" type="presParOf" srcId="{B7D5AEA5-87B0-406D-B78D-EB284F743D4A}" destId="{B9C5DF2D-6CD3-4944-8FEF-6E10FBBE911C}" srcOrd="2" destOrd="0" presId="urn:microsoft.com/office/officeart/2018/2/layout/IconVerticalSolidList"/>
    <dgm:cxn modelId="{E60ECD44-1367-4604-9FC9-65D7E5324681}" type="presParOf" srcId="{B7D5AEA5-87B0-406D-B78D-EB284F743D4A}" destId="{5D6532D0-F2BB-48BF-B6F9-685582FA965E}" srcOrd="3" destOrd="0" presId="urn:microsoft.com/office/officeart/2018/2/layout/IconVerticalSolidList"/>
    <dgm:cxn modelId="{EBAAAAE8-4DC5-42B6-BAEE-B0D19C805FD1}" type="presParOf" srcId="{5CEB3F59-B17F-45C4-A526-7B1CD6FDE9C3}" destId="{9888A3BE-A0D9-42BB-B0AB-68A08BB7D12E}" srcOrd="5" destOrd="0" presId="urn:microsoft.com/office/officeart/2018/2/layout/IconVerticalSolidList"/>
    <dgm:cxn modelId="{DCC7E198-82A3-4646-A301-DB8230A7A70F}" type="presParOf" srcId="{5CEB3F59-B17F-45C4-A526-7B1CD6FDE9C3}" destId="{D7E8342B-6B49-4D55-8113-CFF931908E54}" srcOrd="6" destOrd="0" presId="urn:microsoft.com/office/officeart/2018/2/layout/IconVerticalSolidList"/>
    <dgm:cxn modelId="{2521F4EB-587A-48E6-A9F6-2F775F45F3B4}" type="presParOf" srcId="{D7E8342B-6B49-4D55-8113-CFF931908E54}" destId="{DE4FFBB9-3B25-40C3-88D8-56C35FF47B77}" srcOrd="0" destOrd="0" presId="urn:microsoft.com/office/officeart/2018/2/layout/IconVerticalSolidList"/>
    <dgm:cxn modelId="{2FE44751-0118-407A-9B35-98EC18A04B81}" type="presParOf" srcId="{D7E8342B-6B49-4D55-8113-CFF931908E54}" destId="{64DD5D94-E93C-46A8-8974-C41426D9EB41}" srcOrd="1" destOrd="0" presId="urn:microsoft.com/office/officeart/2018/2/layout/IconVerticalSolidList"/>
    <dgm:cxn modelId="{2C4163A2-1F90-4208-8A19-A10EB5E3786A}" type="presParOf" srcId="{D7E8342B-6B49-4D55-8113-CFF931908E54}" destId="{DBA7D566-A525-4CF9-97CC-9C3E78DA6CB0}" srcOrd="2" destOrd="0" presId="urn:microsoft.com/office/officeart/2018/2/layout/IconVerticalSolidList"/>
    <dgm:cxn modelId="{A440AA56-B85F-4A9F-AC2B-47CCDDAD651A}" type="presParOf" srcId="{D7E8342B-6B49-4D55-8113-CFF931908E54}" destId="{F63CCB58-850C-42AC-9ABB-11733F2DE7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FF62D-061B-6E48-8C6B-2B6698DC845C}">
      <dsp:nvSpPr>
        <dsp:cNvPr id="0" name=""/>
        <dsp:cNvSpPr/>
      </dsp:nvSpPr>
      <dsp:spPr>
        <a:xfrm>
          <a:off x="0" y="44301"/>
          <a:ext cx="6367912" cy="20346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Verbal – Tone of voice ( for example cheeky chappy / simple and direct) </a:t>
          </a:r>
        </a:p>
      </dsp:txBody>
      <dsp:txXfrm>
        <a:off x="99322" y="143623"/>
        <a:ext cx="6169268" cy="1835986"/>
      </dsp:txXfrm>
    </dsp:sp>
    <dsp:sp modelId="{DDD77E98-35D6-B943-8EF1-FF3DB4C667ED}">
      <dsp:nvSpPr>
        <dsp:cNvPr id="0" name=""/>
        <dsp:cNvSpPr/>
      </dsp:nvSpPr>
      <dsp:spPr>
        <a:xfrm>
          <a:off x="0" y="2185491"/>
          <a:ext cx="6367912" cy="20346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Visual – How you look</a:t>
          </a:r>
        </a:p>
      </dsp:txBody>
      <dsp:txXfrm>
        <a:off x="99322" y="2284813"/>
        <a:ext cx="6169268" cy="1835986"/>
      </dsp:txXfrm>
    </dsp:sp>
    <dsp:sp modelId="{65B5A74F-D13B-8B4D-A257-A91659E0B673}">
      <dsp:nvSpPr>
        <dsp:cNvPr id="0" name=""/>
        <dsp:cNvSpPr/>
      </dsp:nvSpPr>
      <dsp:spPr>
        <a:xfrm>
          <a:off x="0" y="4326681"/>
          <a:ext cx="6367912" cy="20346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Behavioral- How you act</a:t>
          </a:r>
        </a:p>
      </dsp:txBody>
      <dsp:txXfrm>
        <a:off x="99322" y="4426003"/>
        <a:ext cx="6169268" cy="18359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E6AC8-DFBA-E04A-88A5-0847EAA1A782}">
      <dsp:nvSpPr>
        <dsp:cNvPr id="0" name=""/>
        <dsp:cNvSpPr/>
      </dsp:nvSpPr>
      <dsp:spPr>
        <a:xfrm>
          <a:off x="0" y="38484"/>
          <a:ext cx="5393361"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Brand awareness</a:t>
          </a:r>
        </a:p>
      </dsp:txBody>
      <dsp:txXfrm>
        <a:off x="31613" y="70097"/>
        <a:ext cx="5330135" cy="584369"/>
      </dsp:txXfrm>
    </dsp:sp>
    <dsp:sp modelId="{B3F72F7F-36D8-5248-BC2E-ED673C69AA34}">
      <dsp:nvSpPr>
        <dsp:cNvPr id="0" name=""/>
        <dsp:cNvSpPr/>
      </dsp:nvSpPr>
      <dsp:spPr>
        <a:xfrm>
          <a:off x="0" y="763839"/>
          <a:ext cx="5393361" cy="64759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Likeability</a:t>
          </a:r>
        </a:p>
      </dsp:txBody>
      <dsp:txXfrm>
        <a:off x="31613" y="795452"/>
        <a:ext cx="5330135" cy="584369"/>
      </dsp:txXfrm>
    </dsp:sp>
    <dsp:sp modelId="{446CE13C-EE03-F649-A059-7C89F31060BE}">
      <dsp:nvSpPr>
        <dsp:cNvPr id="0" name=""/>
        <dsp:cNvSpPr/>
      </dsp:nvSpPr>
      <dsp:spPr>
        <a:xfrm>
          <a:off x="0" y="1489194"/>
          <a:ext cx="5393361" cy="64759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Competitor analysis</a:t>
          </a:r>
        </a:p>
      </dsp:txBody>
      <dsp:txXfrm>
        <a:off x="31613" y="1520807"/>
        <a:ext cx="5330135" cy="584369"/>
      </dsp:txXfrm>
    </dsp:sp>
    <dsp:sp modelId="{E29EB391-74AA-CC40-BCE0-7B8B9CE6A678}">
      <dsp:nvSpPr>
        <dsp:cNvPr id="0" name=""/>
        <dsp:cNvSpPr/>
      </dsp:nvSpPr>
      <dsp:spPr>
        <a:xfrm>
          <a:off x="0" y="2214549"/>
          <a:ext cx="5393361" cy="64759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Preference</a:t>
          </a:r>
        </a:p>
      </dsp:txBody>
      <dsp:txXfrm>
        <a:off x="31613" y="2246162"/>
        <a:ext cx="5330135" cy="584369"/>
      </dsp:txXfrm>
    </dsp:sp>
    <dsp:sp modelId="{F9533C8C-8FFA-CC49-A463-4CA3B30F92BA}">
      <dsp:nvSpPr>
        <dsp:cNvPr id="0" name=""/>
        <dsp:cNvSpPr/>
      </dsp:nvSpPr>
      <dsp:spPr>
        <a:xfrm>
          <a:off x="0" y="2939904"/>
          <a:ext cx="5393361" cy="64759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Performance against competitors</a:t>
          </a:r>
        </a:p>
      </dsp:txBody>
      <dsp:txXfrm>
        <a:off x="31613" y="2971517"/>
        <a:ext cx="5330135" cy="584369"/>
      </dsp:txXfrm>
    </dsp:sp>
    <dsp:sp modelId="{76B7AACB-0C36-A141-8B9E-DA10059FBB34}">
      <dsp:nvSpPr>
        <dsp:cNvPr id="0" name=""/>
        <dsp:cNvSpPr/>
      </dsp:nvSpPr>
      <dsp:spPr>
        <a:xfrm>
          <a:off x="0" y="3665259"/>
          <a:ext cx="5393361" cy="64759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Market share</a:t>
          </a:r>
        </a:p>
      </dsp:txBody>
      <dsp:txXfrm>
        <a:off x="31613" y="3696872"/>
        <a:ext cx="5330135" cy="5843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A1E35-E6F2-4CE5-9729-DA2592B8F6A9}">
      <dsp:nvSpPr>
        <dsp:cNvPr id="0" name=""/>
        <dsp:cNvSpPr/>
      </dsp:nvSpPr>
      <dsp:spPr>
        <a:xfrm>
          <a:off x="0" y="2315"/>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76C20-2A86-4AED-97F0-5F7D4965F94F}">
      <dsp:nvSpPr>
        <dsp:cNvPr id="0" name=""/>
        <dsp:cNvSpPr/>
      </dsp:nvSpPr>
      <dsp:spPr>
        <a:xfrm>
          <a:off x="354925" y="266309"/>
          <a:ext cx="645319" cy="6453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3AA489-F572-48FF-B212-965844BE4F35}">
      <dsp:nvSpPr>
        <dsp:cNvPr id="0" name=""/>
        <dsp:cNvSpPr/>
      </dsp:nvSpPr>
      <dsp:spPr>
        <a:xfrm>
          <a:off x="1355170" y="2315"/>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Conduct customer research</a:t>
          </a:r>
        </a:p>
      </dsp:txBody>
      <dsp:txXfrm>
        <a:off x="1355170" y="2315"/>
        <a:ext cx="5151133" cy="1173307"/>
      </dsp:txXfrm>
    </dsp:sp>
    <dsp:sp modelId="{BCAD38B6-CB38-40C4-BA85-2C5585DF7C48}">
      <dsp:nvSpPr>
        <dsp:cNvPr id="0" name=""/>
        <dsp:cNvSpPr/>
      </dsp:nvSpPr>
      <dsp:spPr>
        <a:xfrm>
          <a:off x="0" y="1468949"/>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853A5-4BDE-4A81-83DB-541080CB919B}">
      <dsp:nvSpPr>
        <dsp:cNvPr id="0" name=""/>
        <dsp:cNvSpPr/>
      </dsp:nvSpPr>
      <dsp:spPr>
        <a:xfrm>
          <a:off x="354925" y="1732943"/>
          <a:ext cx="645319" cy="6453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F0B633-6EF1-431D-ADB1-BB0BC577A1EE}">
      <dsp:nvSpPr>
        <dsp:cNvPr id="0" name=""/>
        <dsp:cNvSpPr/>
      </dsp:nvSpPr>
      <dsp:spPr>
        <a:xfrm>
          <a:off x="1355170" y="1468949"/>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Look at your current customer base</a:t>
          </a:r>
        </a:p>
      </dsp:txBody>
      <dsp:txXfrm>
        <a:off x="1355170" y="1468949"/>
        <a:ext cx="5151133" cy="1173307"/>
      </dsp:txXfrm>
    </dsp:sp>
    <dsp:sp modelId="{FEEEBD8D-EE9C-46DB-A83D-13BAF90F63F5}">
      <dsp:nvSpPr>
        <dsp:cNvPr id="0" name=""/>
        <dsp:cNvSpPr/>
      </dsp:nvSpPr>
      <dsp:spPr>
        <a:xfrm>
          <a:off x="0" y="2935583"/>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E7E3C-D7C1-494E-909E-64CDCD6921FC}">
      <dsp:nvSpPr>
        <dsp:cNvPr id="0" name=""/>
        <dsp:cNvSpPr/>
      </dsp:nvSpPr>
      <dsp:spPr>
        <a:xfrm>
          <a:off x="354925" y="3199577"/>
          <a:ext cx="645319" cy="6453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6532D0-F2BB-48BF-B6F9-685582FA965E}">
      <dsp:nvSpPr>
        <dsp:cNvPr id="0" name=""/>
        <dsp:cNvSpPr/>
      </dsp:nvSpPr>
      <dsp:spPr>
        <a:xfrm>
          <a:off x="1355170" y="2935583"/>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Monitor performance and behavior by segment</a:t>
          </a:r>
        </a:p>
      </dsp:txBody>
      <dsp:txXfrm>
        <a:off x="1355170" y="2935583"/>
        <a:ext cx="5151133" cy="1173307"/>
      </dsp:txXfrm>
    </dsp:sp>
    <dsp:sp modelId="{DE4FFBB9-3B25-40C3-88D8-56C35FF47B77}">
      <dsp:nvSpPr>
        <dsp:cNvPr id="0" name=""/>
        <dsp:cNvSpPr/>
      </dsp:nvSpPr>
      <dsp:spPr>
        <a:xfrm>
          <a:off x="0" y="4402217"/>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DD5D94-E93C-46A8-8974-C41426D9EB41}">
      <dsp:nvSpPr>
        <dsp:cNvPr id="0" name=""/>
        <dsp:cNvSpPr/>
      </dsp:nvSpPr>
      <dsp:spPr>
        <a:xfrm>
          <a:off x="354925" y="4666211"/>
          <a:ext cx="645319" cy="6453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CCB58-850C-42AC-9ABB-11733F2DE72C}">
      <dsp:nvSpPr>
        <dsp:cNvPr id="0" name=""/>
        <dsp:cNvSpPr/>
      </dsp:nvSpPr>
      <dsp:spPr>
        <a:xfrm>
          <a:off x="1355170" y="4402217"/>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Speak to your sales/customer service teams</a:t>
          </a:r>
        </a:p>
      </dsp:txBody>
      <dsp:txXfrm>
        <a:off x="1355170" y="4402217"/>
        <a:ext cx="5151133" cy="11733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B59B-BC26-B648-93C3-976CA060AA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B8B0677-786D-494C-A34D-889B72BC88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0CCE01B-4E42-7048-AD58-B259783FB5CE}"/>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5" name="Footer Placeholder 4">
            <a:extLst>
              <a:ext uri="{FF2B5EF4-FFF2-40B4-BE49-F238E27FC236}">
                <a16:creationId xmlns:a16="http://schemas.microsoft.com/office/drawing/2014/main" id="{0899CE75-5CC4-5043-8E3C-02B761F142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6DDBF-48DA-E945-8E29-5B2115F29CF0}"/>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3762648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2651-B106-F842-9187-4212CE68B8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B22BF8-EE29-D54D-8E4C-4C79D5B37C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294741-EA50-C64F-9457-9B5BF70FFB75}"/>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5" name="Footer Placeholder 4">
            <a:extLst>
              <a:ext uri="{FF2B5EF4-FFF2-40B4-BE49-F238E27FC236}">
                <a16:creationId xmlns:a16="http://schemas.microsoft.com/office/drawing/2014/main" id="{3D2F1DBE-861F-0649-A60E-039582D16A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4982AD-6A80-874C-B1D4-FC85EAB4EA03}"/>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3407834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31245-79D0-1244-B915-BC8D367205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8299133-E496-7543-B0A6-232CC74609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F851E5-5783-684A-BDA9-C49C42EF2376}"/>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5" name="Footer Placeholder 4">
            <a:extLst>
              <a:ext uri="{FF2B5EF4-FFF2-40B4-BE49-F238E27FC236}">
                <a16:creationId xmlns:a16="http://schemas.microsoft.com/office/drawing/2014/main" id="{A67DB83E-D018-F14A-9713-19636D88D1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150A87-BA6C-2D40-AE94-31D637B96604}"/>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482463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7DF5-FD67-0B44-802D-B827FB1308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D17232-1610-694F-9A48-DA9652E96B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BC9D80-178D-674B-8D43-AAF442DF64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89EBE51-CEDF-BB44-9490-B5925E19229A}"/>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6" name="Footer Placeholder 5">
            <a:extLst>
              <a:ext uri="{FF2B5EF4-FFF2-40B4-BE49-F238E27FC236}">
                <a16:creationId xmlns:a16="http://schemas.microsoft.com/office/drawing/2014/main" id="{C1AE63E2-BC19-C140-ADF3-12C257538B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E77990-D115-4A41-BD7B-781D5C9EFD3B}"/>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609915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0A22-449E-0148-9960-6C85D0F002E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181AAC-B7E2-904C-A382-718877C94D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DC9CAC-3E73-4B4A-8A29-59223B40FB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BEAEA2C-D3E4-B543-8023-3B49C19183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65B783-7775-2649-AC8A-00A99E0ABB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293D63-78BA-2544-8194-AB386C3D3BE7}"/>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8" name="Footer Placeholder 7">
            <a:extLst>
              <a:ext uri="{FF2B5EF4-FFF2-40B4-BE49-F238E27FC236}">
                <a16:creationId xmlns:a16="http://schemas.microsoft.com/office/drawing/2014/main" id="{FD451600-9ED7-EE44-A06D-95C15BE954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43773A5-0E78-BF46-BF8D-34712EC8F27F}"/>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343434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D9D9-8AD8-954E-99CB-A48BAD233E2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8B98233-2F2E-7D4A-BB1C-46F9031BDF88}"/>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4" name="Footer Placeholder 3">
            <a:extLst>
              <a:ext uri="{FF2B5EF4-FFF2-40B4-BE49-F238E27FC236}">
                <a16:creationId xmlns:a16="http://schemas.microsoft.com/office/drawing/2014/main" id="{90E6702F-F268-AE46-A9C6-3D608B059E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D5A224-FD00-0D4D-8F50-30074D3D3B8F}"/>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08984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F547B-F6D1-0647-B81A-EEDC5476E8FA}"/>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3" name="Footer Placeholder 2">
            <a:extLst>
              <a:ext uri="{FF2B5EF4-FFF2-40B4-BE49-F238E27FC236}">
                <a16:creationId xmlns:a16="http://schemas.microsoft.com/office/drawing/2014/main" id="{90EE12D3-C468-2648-8A8A-D22A3985BBD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62BA17-919E-E74E-9451-755B84360CC6}"/>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40656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4E34-40C1-AF44-9CB2-6D7EFEE2E6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7D020D8-15C6-2B4D-A821-22F646C5A1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B876EE-9685-EF4E-A7FE-3EAFE6015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77E2A5-C46B-984E-A4A6-3583C530255E}"/>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6" name="Footer Placeholder 5">
            <a:extLst>
              <a:ext uri="{FF2B5EF4-FFF2-40B4-BE49-F238E27FC236}">
                <a16:creationId xmlns:a16="http://schemas.microsoft.com/office/drawing/2014/main" id="{DEBF4295-09CE-6C4A-AAE7-5EF84DD2FF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9A2DC0-2F0F-6C4E-8AB7-6CC07BAE86B9}"/>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1405213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15297-6561-0E48-A724-7654AE3D6E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8DE1FF-7211-DA4B-BB6B-328AC3C936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979DF5-D129-6B43-BFB3-AE15DB27B4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237D74-6A7C-F047-AEAD-E483C2E4130A}"/>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6" name="Footer Placeholder 5">
            <a:extLst>
              <a:ext uri="{FF2B5EF4-FFF2-40B4-BE49-F238E27FC236}">
                <a16:creationId xmlns:a16="http://schemas.microsoft.com/office/drawing/2014/main" id="{CECE7824-16B7-F44E-BD76-A62AC05DD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2CFC2-980B-F240-9D1F-EDF354C30CD2}"/>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3344723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D71BD-E025-5743-AF62-8B494187F37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790A21-7058-8341-82EF-AC877C38231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668F07-8768-3746-A39B-CC403FE87FE2}"/>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5" name="Footer Placeholder 4">
            <a:extLst>
              <a:ext uri="{FF2B5EF4-FFF2-40B4-BE49-F238E27FC236}">
                <a16:creationId xmlns:a16="http://schemas.microsoft.com/office/drawing/2014/main" id="{785BA401-7729-CB46-87A9-EE344F0A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4679C9-43B6-8C44-8291-1D0B736A1E41}"/>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4274510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A6CE94-7CB0-5742-8F1D-67FE654B7F4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0964D0-2F8B-6448-A83C-976ABF9D3F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BC8C02-08F3-FA49-850F-66DBA20D21AA}"/>
              </a:ext>
            </a:extLst>
          </p:cNvPr>
          <p:cNvSpPr>
            <a:spLocks noGrp="1"/>
          </p:cNvSpPr>
          <p:nvPr>
            <p:ph type="dt" sz="half" idx="10"/>
          </p:nvPr>
        </p:nvSpPr>
        <p:spPr/>
        <p:txBody>
          <a:bodyPr/>
          <a:lstStyle/>
          <a:p>
            <a:fld id="{CD4A3ECF-74D2-C54E-9D54-647928C8F533}" type="datetimeFigureOut">
              <a:rPr lang="en-US" smtClean="0"/>
              <a:t>2/19/21</a:t>
            </a:fld>
            <a:endParaRPr lang="en-US"/>
          </a:p>
        </p:txBody>
      </p:sp>
      <p:sp>
        <p:nvSpPr>
          <p:cNvPr id="5" name="Footer Placeholder 4">
            <a:extLst>
              <a:ext uri="{FF2B5EF4-FFF2-40B4-BE49-F238E27FC236}">
                <a16:creationId xmlns:a16="http://schemas.microsoft.com/office/drawing/2014/main" id="{D15BDFD7-B895-5146-B63C-5FA65F3DB5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D8A563-2F8B-2C44-8C78-5B6525A94B7E}"/>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1072320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BA73B3-6C0B-D748-818A-DB5CFE4987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A1EDFF-76AC-CE4F-A84C-3D0FD90238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63FD7F-45B5-854B-BA32-9CAC9374BC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4A3ECF-74D2-C54E-9D54-647928C8F533}" type="datetimeFigureOut">
              <a:rPr lang="en-US" smtClean="0"/>
              <a:t>2/19/21</a:t>
            </a:fld>
            <a:endParaRPr lang="en-US"/>
          </a:p>
        </p:txBody>
      </p:sp>
      <p:sp>
        <p:nvSpPr>
          <p:cNvPr id="5" name="Footer Placeholder 4">
            <a:extLst>
              <a:ext uri="{FF2B5EF4-FFF2-40B4-BE49-F238E27FC236}">
                <a16:creationId xmlns:a16="http://schemas.microsoft.com/office/drawing/2014/main" id="{454DD4BA-FA27-7D45-9E70-FDBF691D79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23E41ED-6E58-3840-84BA-5F8700F26A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E1B648-17D4-A341-BEA2-44EAD6EF488B}" type="slidenum">
              <a:rPr lang="en-US" smtClean="0"/>
              <a:t>‹#›</a:t>
            </a:fld>
            <a:endParaRPr lang="en-US"/>
          </a:p>
        </p:txBody>
      </p:sp>
    </p:spTree>
    <p:extLst>
      <p:ext uri="{BB962C8B-B14F-4D97-AF65-F5344CB8AC3E}">
        <p14:creationId xmlns:p14="http://schemas.microsoft.com/office/powerpoint/2010/main" val="1148994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jpeg"/><Relationship Id="rId2" Type="http://schemas.openxmlformats.org/officeDocument/2006/relationships/video" Target="https://www.youtube.com/embed/4VR9Iemy8SM?feature=oembed" TargetMode="External"/><Relationship Id="rId1" Type="http://schemas.openxmlformats.org/officeDocument/2006/relationships/video" Target="https://www.youtube.com/embed/1VM2eLhvsSM?feature=oembed" TargetMode="External"/><Relationship Id="rId6" Type="http://schemas.openxmlformats.org/officeDocument/2006/relationships/image" Target="../media/image7.jpg"/><Relationship Id="rId5" Type="http://schemas.openxmlformats.org/officeDocument/2006/relationships/image" Target="../media/image6.jpeg"/><Relationship Id="rId4" Type="http://schemas.openxmlformats.org/officeDocument/2006/relationships/image" Target="../media/image5.jpg"/></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3" Type="http://schemas.openxmlformats.org/officeDocument/2006/relationships/image" Target="../media/image22.png"/><Relationship Id="rId18" Type="http://schemas.openxmlformats.org/officeDocument/2006/relationships/image" Target="../media/image27.png"/><Relationship Id="rId26" Type="http://schemas.openxmlformats.org/officeDocument/2006/relationships/image" Target="../media/image35.tiff"/><Relationship Id="rId3" Type="http://schemas.openxmlformats.org/officeDocument/2006/relationships/image" Target="../media/image12.png"/><Relationship Id="rId21" Type="http://schemas.openxmlformats.org/officeDocument/2006/relationships/image" Target="../media/image30.png"/><Relationship Id="rId34" Type="http://schemas.openxmlformats.org/officeDocument/2006/relationships/image" Target="../media/image43.tiff"/><Relationship Id="rId7" Type="http://schemas.openxmlformats.org/officeDocument/2006/relationships/image" Target="../media/image16.png"/><Relationship Id="rId12" Type="http://schemas.openxmlformats.org/officeDocument/2006/relationships/image" Target="../media/image21.png"/><Relationship Id="rId17" Type="http://schemas.openxmlformats.org/officeDocument/2006/relationships/image" Target="../media/image26.png"/><Relationship Id="rId25" Type="http://schemas.openxmlformats.org/officeDocument/2006/relationships/image" Target="../media/image34.tiff"/><Relationship Id="rId33" Type="http://schemas.openxmlformats.org/officeDocument/2006/relationships/image" Target="../media/image42.tiff"/><Relationship Id="rId2" Type="http://schemas.openxmlformats.org/officeDocument/2006/relationships/image" Target="../media/image11.png"/><Relationship Id="rId16" Type="http://schemas.openxmlformats.org/officeDocument/2006/relationships/image" Target="../media/image25.png"/><Relationship Id="rId20" Type="http://schemas.openxmlformats.org/officeDocument/2006/relationships/image" Target="../media/image29.png"/><Relationship Id="rId29" Type="http://schemas.openxmlformats.org/officeDocument/2006/relationships/image" Target="../media/image38.tiff"/><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image" Target="../media/image20.png"/><Relationship Id="rId24" Type="http://schemas.openxmlformats.org/officeDocument/2006/relationships/image" Target="../media/image33.tiff"/><Relationship Id="rId32" Type="http://schemas.openxmlformats.org/officeDocument/2006/relationships/image" Target="../media/image41.tiff"/><Relationship Id="rId5" Type="http://schemas.openxmlformats.org/officeDocument/2006/relationships/image" Target="../media/image14.png"/><Relationship Id="rId15" Type="http://schemas.openxmlformats.org/officeDocument/2006/relationships/image" Target="../media/image24.png"/><Relationship Id="rId23" Type="http://schemas.openxmlformats.org/officeDocument/2006/relationships/image" Target="../media/image32.tiff"/><Relationship Id="rId28" Type="http://schemas.openxmlformats.org/officeDocument/2006/relationships/image" Target="../media/image37.tiff"/><Relationship Id="rId10" Type="http://schemas.openxmlformats.org/officeDocument/2006/relationships/image" Target="../media/image19.png"/><Relationship Id="rId19" Type="http://schemas.openxmlformats.org/officeDocument/2006/relationships/image" Target="../media/image28.png"/><Relationship Id="rId31" Type="http://schemas.openxmlformats.org/officeDocument/2006/relationships/image" Target="../media/image40.tiff"/><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3.png"/><Relationship Id="rId22" Type="http://schemas.openxmlformats.org/officeDocument/2006/relationships/image" Target="../media/image31.tiff"/><Relationship Id="rId27" Type="http://schemas.openxmlformats.org/officeDocument/2006/relationships/image" Target="../media/image36.tiff"/><Relationship Id="rId30" Type="http://schemas.openxmlformats.org/officeDocument/2006/relationships/image" Target="../media/image39.tiff"/><Relationship Id="rId35" Type="http://schemas.openxmlformats.org/officeDocument/2006/relationships/image" Target="../media/image44.tiff"/><Relationship Id="rId8"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45.tiff"/><Relationship Id="rId1" Type="http://schemas.openxmlformats.org/officeDocument/2006/relationships/slideLayout" Target="../slideLayouts/slideLayout2.xml"/><Relationship Id="rId6" Type="http://schemas.openxmlformats.org/officeDocument/2006/relationships/image" Target="../media/image49.tiff"/><Relationship Id="rId5" Type="http://schemas.openxmlformats.org/officeDocument/2006/relationships/image" Target="../media/image48.tiff"/><Relationship Id="rId4" Type="http://schemas.openxmlformats.org/officeDocument/2006/relationships/image" Target="../media/image47.tiff"/></Relationships>
</file>

<file path=ppt/slides/_rels/slide18.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image" Target="../media/image50.tiff"/><Relationship Id="rId1" Type="http://schemas.openxmlformats.org/officeDocument/2006/relationships/slideLayout" Target="../slideLayouts/slideLayout2.xml"/><Relationship Id="rId5" Type="http://schemas.openxmlformats.org/officeDocument/2006/relationships/image" Target="../media/image53.tiff"/><Relationship Id="rId4" Type="http://schemas.openxmlformats.org/officeDocument/2006/relationships/image" Target="../media/image52.tiff"/></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image" Target="../media/image56.tiff"/><Relationship Id="rId1" Type="http://schemas.openxmlformats.org/officeDocument/2006/relationships/slideLayout" Target="../slideLayouts/slideLayout2.xml"/><Relationship Id="rId4" Type="http://schemas.openxmlformats.org/officeDocument/2006/relationships/image" Target="../media/image58.tif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0.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2.tif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3.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4.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2" Type="http://schemas.openxmlformats.org/officeDocument/2006/relationships/image" Target="../media/image73.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5.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6.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7.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8.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9.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0.tif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D0727-065B-F04E-8903-C0BC7D12BF07}"/>
              </a:ext>
            </a:extLst>
          </p:cNvPr>
          <p:cNvSpPr>
            <a:spLocks noGrp="1"/>
          </p:cNvSpPr>
          <p:nvPr>
            <p:ph type="title"/>
          </p:nvPr>
        </p:nvSpPr>
        <p:spPr>
          <a:xfrm>
            <a:off x="4965430" y="629268"/>
            <a:ext cx="6586491" cy="1286160"/>
          </a:xfrm>
        </p:spPr>
        <p:txBody>
          <a:bodyPr anchor="b">
            <a:normAutofit/>
          </a:bodyPr>
          <a:lstStyle/>
          <a:p>
            <a:r>
              <a:rPr lang="en-US" dirty="0"/>
              <a:t>Assessment One</a:t>
            </a:r>
          </a:p>
        </p:txBody>
      </p:sp>
      <p:sp>
        <p:nvSpPr>
          <p:cNvPr id="3" name="Content Placeholder 2">
            <a:extLst>
              <a:ext uri="{FF2B5EF4-FFF2-40B4-BE49-F238E27FC236}">
                <a16:creationId xmlns:a16="http://schemas.microsoft.com/office/drawing/2014/main" id="{5B1F1244-5B57-844D-B58A-630474ECB273}"/>
              </a:ext>
            </a:extLst>
          </p:cNvPr>
          <p:cNvSpPr>
            <a:spLocks noGrp="1"/>
          </p:cNvSpPr>
          <p:nvPr>
            <p:ph idx="1"/>
          </p:nvPr>
        </p:nvSpPr>
        <p:spPr>
          <a:xfrm>
            <a:off x="4965431" y="2438400"/>
            <a:ext cx="6586489" cy="3785419"/>
          </a:xfrm>
        </p:spPr>
        <p:txBody>
          <a:bodyPr>
            <a:normAutofit/>
          </a:bodyPr>
          <a:lstStyle/>
          <a:p>
            <a:r>
              <a:rPr lang="en-GB" sz="800" dirty="0"/>
              <a:t>This assessment will require you to produce a strategy for a fictional business.  You are able to make up any aspect of the business, such as audience, ambitions and values. </a:t>
            </a:r>
          </a:p>
          <a:p>
            <a:r>
              <a:rPr lang="en-GB" sz="800" dirty="0"/>
              <a:t>You are the Marketing Manager for a new ‘subscription cooking box’ company who will be launching at the end of the year. You have been asked to create an effective 30 second television advertisement and have commissioned a creative agency to help.  </a:t>
            </a:r>
          </a:p>
          <a:p>
            <a:r>
              <a:rPr lang="en-GB" sz="800" dirty="0"/>
              <a:t>To ensure the agency produces the most effective advert you have been asked to present your brief to them. This brief should include: </a:t>
            </a:r>
          </a:p>
          <a:p>
            <a:pPr marL="0" indent="0">
              <a:buNone/>
            </a:pPr>
            <a:endParaRPr lang="en-GB" sz="800" dirty="0"/>
          </a:p>
          <a:p>
            <a:pPr lvl="0"/>
            <a:r>
              <a:rPr lang="en-GB" sz="800" dirty="0"/>
              <a:t>A comprehensive description of the product </a:t>
            </a:r>
          </a:p>
          <a:p>
            <a:pPr lvl="0"/>
            <a:r>
              <a:rPr lang="en-GB" sz="800" dirty="0"/>
              <a:t>Key product benefits </a:t>
            </a:r>
          </a:p>
          <a:p>
            <a:pPr lvl="0" fontAlgn="base"/>
            <a:r>
              <a:rPr lang="en-GB" sz="800" dirty="0"/>
              <a:t>Key messages and tone of voice</a:t>
            </a:r>
          </a:p>
          <a:p>
            <a:pPr lvl="0"/>
            <a:r>
              <a:rPr lang="en-GB" sz="800" dirty="0"/>
              <a:t>The target audience and what’s important to them</a:t>
            </a:r>
          </a:p>
          <a:p>
            <a:pPr lvl="0" fontAlgn="base"/>
            <a:r>
              <a:rPr lang="en-GB" sz="800" dirty="0"/>
              <a:t>Market place positioning and main competitors</a:t>
            </a:r>
          </a:p>
          <a:p>
            <a:pPr lvl="0" fontAlgn="base"/>
            <a:r>
              <a:rPr lang="en-GB" sz="800" dirty="0"/>
              <a:t>The objective of the TV advert  </a:t>
            </a:r>
          </a:p>
          <a:p>
            <a:pPr lvl="0" fontAlgn="base"/>
            <a:r>
              <a:rPr lang="en-GB" sz="800" dirty="0"/>
              <a:t>Anything else which may be of use to the agency</a:t>
            </a:r>
          </a:p>
          <a:p>
            <a:pPr marL="0" indent="0" fontAlgn="base">
              <a:buNone/>
            </a:pPr>
            <a:endParaRPr lang="en-GB" sz="800" dirty="0"/>
          </a:p>
          <a:p>
            <a:pPr marL="0" indent="0" fontAlgn="base">
              <a:buNone/>
            </a:pPr>
            <a:r>
              <a:rPr lang="en-GB" sz="800" dirty="0"/>
              <a:t>The assessment will be in the form of a pre-recorded presentation of no longer than 15 minutes. You will need to submit your video and references in the template provided to Turnitin. Please ensure the link has been checked before submission. </a:t>
            </a:r>
          </a:p>
          <a:p>
            <a:pPr marL="0" indent="0">
              <a:buNone/>
            </a:pPr>
            <a:endParaRPr lang="en-US" sz="800" dirty="0"/>
          </a:p>
        </p:txBody>
      </p:sp>
      <p:pic>
        <p:nvPicPr>
          <p:cNvPr id="5" name="Picture 4" descr="Many question marks on black background">
            <a:extLst>
              <a:ext uri="{FF2B5EF4-FFF2-40B4-BE49-F238E27FC236}">
                <a16:creationId xmlns:a16="http://schemas.microsoft.com/office/drawing/2014/main" id="{27C41145-46EA-453C-83D7-5778A4C2FD7F}"/>
              </a:ext>
            </a:extLst>
          </p:cNvPr>
          <p:cNvPicPr>
            <a:picLocks noChangeAspect="1"/>
          </p:cNvPicPr>
          <p:nvPr/>
        </p:nvPicPr>
        <p:blipFill rotWithShape="1">
          <a:blip r:embed="rId2"/>
          <a:srcRect l="58767" r="2"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067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2774-5C63-DD42-AE08-E44382A7C40F}"/>
              </a:ext>
            </a:extLst>
          </p:cNvPr>
          <p:cNvSpPr>
            <a:spLocks noGrp="1"/>
          </p:cNvSpPr>
          <p:nvPr>
            <p:ph type="title"/>
          </p:nvPr>
        </p:nvSpPr>
        <p:spPr/>
        <p:txBody>
          <a:bodyPr/>
          <a:lstStyle/>
          <a:p>
            <a:r>
              <a:rPr lang="en-US" dirty="0"/>
              <a:t>Let’s break it down!</a:t>
            </a:r>
          </a:p>
        </p:txBody>
      </p:sp>
      <p:sp>
        <p:nvSpPr>
          <p:cNvPr id="3" name="Content Placeholder 2">
            <a:extLst>
              <a:ext uri="{FF2B5EF4-FFF2-40B4-BE49-F238E27FC236}">
                <a16:creationId xmlns:a16="http://schemas.microsoft.com/office/drawing/2014/main" id="{72E13D0C-3873-F440-8F50-E283EC04FFFE}"/>
              </a:ext>
            </a:extLst>
          </p:cNvPr>
          <p:cNvSpPr>
            <a:spLocks noGrp="1"/>
          </p:cNvSpPr>
          <p:nvPr>
            <p:ph idx="1"/>
          </p:nvPr>
        </p:nvSpPr>
        <p:spPr/>
        <p:txBody>
          <a:bodyPr/>
          <a:lstStyle/>
          <a:p>
            <a:pPr marL="0" indent="0">
              <a:buNone/>
            </a:pPr>
            <a:r>
              <a:rPr lang="en-GB" dirty="0"/>
              <a:t>This assessment will require you to produce a strategy for a fictional business.  </a:t>
            </a:r>
            <a:r>
              <a:rPr lang="en-GB" dirty="0">
                <a:highlight>
                  <a:srgbClr val="FFFF00"/>
                </a:highlight>
              </a:rPr>
              <a:t>You are able to make up any aspect of the business</a:t>
            </a:r>
            <a:r>
              <a:rPr lang="en-GB" dirty="0"/>
              <a:t>, such as audience, ambitions and values. </a:t>
            </a:r>
          </a:p>
          <a:p>
            <a:pPr marL="0" indent="0">
              <a:buNone/>
            </a:pPr>
            <a:endParaRPr lang="en-US" dirty="0"/>
          </a:p>
        </p:txBody>
      </p:sp>
    </p:spTree>
    <p:extLst>
      <p:ext uri="{BB962C8B-B14F-4D97-AF65-F5344CB8AC3E}">
        <p14:creationId xmlns:p14="http://schemas.microsoft.com/office/powerpoint/2010/main" val="887392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1998F-DA35-0A42-BD1C-8A3E3B9FA59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4C0813-C922-AA4E-A153-7AC2B4C59EEE}"/>
              </a:ext>
            </a:extLst>
          </p:cNvPr>
          <p:cNvSpPr>
            <a:spLocks noGrp="1"/>
          </p:cNvSpPr>
          <p:nvPr>
            <p:ph idx="1"/>
          </p:nvPr>
        </p:nvSpPr>
        <p:spPr/>
        <p:txBody>
          <a:bodyPr/>
          <a:lstStyle/>
          <a:p>
            <a:pPr marL="0" indent="0">
              <a:buNone/>
            </a:pPr>
            <a:r>
              <a:rPr lang="en-GB" dirty="0"/>
              <a:t>You are the Marketing Manager for a new </a:t>
            </a:r>
            <a:r>
              <a:rPr lang="en-GB" dirty="0">
                <a:highlight>
                  <a:srgbClr val="FFFF00"/>
                </a:highlight>
              </a:rPr>
              <a:t>‘subscription cooking box’ </a:t>
            </a:r>
            <a:r>
              <a:rPr lang="en-GB" dirty="0"/>
              <a:t>company who will be launching at the end of the year. You have been asked to create an </a:t>
            </a:r>
            <a:r>
              <a:rPr lang="en-GB" dirty="0">
                <a:highlight>
                  <a:srgbClr val="FFFF00"/>
                </a:highlight>
              </a:rPr>
              <a:t>effective </a:t>
            </a:r>
            <a:r>
              <a:rPr lang="en-GB" dirty="0"/>
              <a:t>30 second television advertisement and have </a:t>
            </a:r>
            <a:r>
              <a:rPr lang="en-GB" dirty="0">
                <a:highlight>
                  <a:srgbClr val="FFFF00"/>
                </a:highlight>
              </a:rPr>
              <a:t>commissioned a creative agency to help</a:t>
            </a:r>
            <a:r>
              <a:rPr lang="en-GB" dirty="0"/>
              <a:t>. To ensure the agency produces </a:t>
            </a:r>
            <a:r>
              <a:rPr lang="en-GB" dirty="0">
                <a:highlight>
                  <a:srgbClr val="FFFF00"/>
                </a:highlight>
              </a:rPr>
              <a:t>the most effective advert </a:t>
            </a:r>
            <a:r>
              <a:rPr lang="en-GB" dirty="0"/>
              <a:t>you have been asked to present your brief to them. This brief should include: </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26979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BB1A-934B-AD42-883D-C6ADE97167D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B7DD8D8-3FB1-694C-AE49-E07DE487F51A}"/>
              </a:ext>
            </a:extLst>
          </p:cNvPr>
          <p:cNvSpPr>
            <a:spLocks noGrp="1"/>
          </p:cNvSpPr>
          <p:nvPr>
            <p:ph idx="1"/>
          </p:nvPr>
        </p:nvSpPr>
        <p:spPr/>
        <p:txBody>
          <a:bodyPr/>
          <a:lstStyle/>
          <a:p>
            <a:pPr lvl="0"/>
            <a:r>
              <a:rPr lang="en-GB" dirty="0"/>
              <a:t>A comprehensive description of the product </a:t>
            </a:r>
          </a:p>
          <a:p>
            <a:pPr lvl="0"/>
            <a:r>
              <a:rPr lang="en-GB" dirty="0"/>
              <a:t>Key product </a:t>
            </a:r>
            <a:r>
              <a:rPr lang="en-GB" dirty="0">
                <a:highlight>
                  <a:srgbClr val="FFFF00"/>
                </a:highlight>
              </a:rPr>
              <a:t>benefits</a:t>
            </a:r>
            <a:r>
              <a:rPr lang="en-GB" dirty="0"/>
              <a:t> </a:t>
            </a:r>
          </a:p>
          <a:p>
            <a:pPr lvl="0" fontAlgn="base"/>
            <a:r>
              <a:rPr lang="en-GB" dirty="0"/>
              <a:t>Key </a:t>
            </a:r>
            <a:r>
              <a:rPr lang="en-GB" dirty="0">
                <a:highlight>
                  <a:srgbClr val="FFFF00"/>
                </a:highlight>
              </a:rPr>
              <a:t>messages</a:t>
            </a:r>
            <a:r>
              <a:rPr lang="en-GB" dirty="0"/>
              <a:t> and tone of voice</a:t>
            </a:r>
          </a:p>
          <a:p>
            <a:pPr lvl="0"/>
            <a:r>
              <a:rPr lang="en-GB" dirty="0"/>
              <a:t>The target audience and what’s important to them</a:t>
            </a:r>
          </a:p>
          <a:p>
            <a:pPr lvl="0" fontAlgn="base"/>
            <a:r>
              <a:rPr lang="en-GB" dirty="0">
                <a:highlight>
                  <a:srgbClr val="FFFF00"/>
                </a:highlight>
              </a:rPr>
              <a:t>Market place positioning </a:t>
            </a:r>
            <a:r>
              <a:rPr lang="en-GB" dirty="0"/>
              <a:t>and main competitors</a:t>
            </a:r>
          </a:p>
          <a:p>
            <a:pPr lvl="0" fontAlgn="base"/>
            <a:r>
              <a:rPr lang="en-GB" dirty="0"/>
              <a:t>The objective of the TV advert  </a:t>
            </a:r>
          </a:p>
          <a:p>
            <a:pPr lvl="0" fontAlgn="base"/>
            <a:r>
              <a:rPr lang="en-GB" dirty="0"/>
              <a:t>Anything else which may be of use to the agency</a:t>
            </a:r>
          </a:p>
          <a:p>
            <a:pPr marL="0" indent="0">
              <a:buNone/>
            </a:pPr>
            <a:endParaRPr lang="en-US" dirty="0"/>
          </a:p>
        </p:txBody>
      </p:sp>
    </p:spTree>
    <p:extLst>
      <p:ext uri="{BB962C8B-B14F-4D97-AF65-F5344CB8AC3E}">
        <p14:creationId xmlns:p14="http://schemas.microsoft.com/office/powerpoint/2010/main" val="2788390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F5D1-C873-444D-9AA7-CA3BFB493D0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6B93723-B7B0-E341-8408-9FB0B3F61DAB}"/>
              </a:ext>
            </a:extLst>
          </p:cNvPr>
          <p:cNvSpPr>
            <a:spLocks noGrp="1"/>
          </p:cNvSpPr>
          <p:nvPr>
            <p:ph idx="1"/>
          </p:nvPr>
        </p:nvSpPr>
        <p:spPr/>
        <p:txBody>
          <a:bodyPr/>
          <a:lstStyle/>
          <a:p>
            <a:pPr marL="0" indent="0">
              <a:buNone/>
            </a:pPr>
            <a:r>
              <a:rPr lang="en-GB" dirty="0"/>
              <a:t>The assessment will be in the form of a </a:t>
            </a:r>
            <a:r>
              <a:rPr lang="en-GB" dirty="0">
                <a:highlight>
                  <a:srgbClr val="FFFF00"/>
                </a:highlight>
              </a:rPr>
              <a:t>pre-recorded presentation</a:t>
            </a:r>
            <a:r>
              <a:rPr lang="en-GB" dirty="0"/>
              <a:t> of </a:t>
            </a:r>
            <a:r>
              <a:rPr lang="en-GB" dirty="0">
                <a:highlight>
                  <a:srgbClr val="FFFF00"/>
                </a:highlight>
              </a:rPr>
              <a:t>no longer than 15 minutes</a:t>
            </a:r>
            <a:r>
              <a:rPr lang="en-GB" dirty="0"/>
              <a:t>. You will need to submit your video and references in the template provided to Turnitin. </a:t>
            </a:r>
            <a:r>
              <a:rPr lang="en-GB" dirty="0">
                <a:highlight>
                  <a:srgbClr val="FFFF00"/>
                </a:highlight>
              </a:rPr>
              <a:t>Please ensure the link has been checked before submission. </a:t>
            </a:r>
          </a:p>
          <a:p>
            <a:endParaRPr lang="en-US" dirty="0"/>
          </a:p>
        </p:txBody>
      </p:sp>
    </p:spTree>
    <p:extLst>
      <p:ext uri="{BB962C8B-B14F-4D97-AF65-F5344CB8AC3E}">
        <p14:creationId xmlns:p14="http://schemas.microsoft.com/office/powerpoint/2010/main" val="265993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DA31E-EAEC-F342-AE0C-A8AEA65A2FE6}"/>
              </a:ext>
            </a:extLst>
          </p:cNvPr>
          <p:cNvSpPr>
            <a:spLocks noGrp="1"/>
          </p:cNvSpPr>
          <p:nvPr>
            <p:ph type="title"/>
          </p:nvPr>
        </p:nvSpPr>
        <p:spPr/>
        <p:txBody>
          <a:bodyPr/>
          <a:lstStyle/>
          <a:p>
            <a:r>
              <a:rPr lang="en-GB" b="1" i="1" dirty="0"/>
              <a:t>Guidance specific to this assessment:</a:t>
            </a:r>
            <a:r>
              <a:rPr lang="en-GB" i="1" dirty="0"/>
              <a:t> </a:t>
            </a:r>
            <a:br>
              <a:rPr lang="en-GB" dirty="0"/>
            </a:br>
            <a:endParaRPr lang="en-US" dirty="0"/>
          </a:p>
        </p:txBody>
      </p:sp>
      <p:sp>
        <p:nvSpPr>
          <p:cNvPr id="3" name="Content Placeholder 2">
            <a:extLst>
              <a:ext uri="{FF2B5EF4-FFF2-40B4-BE49-F238E27FC236}">
                <a16:creationId xmlns:a16="http://schemas.microsoft.com/office/drawing/2014/main" id="{8D0D6D04-6CFB-AA4E-A293-3F404EF778FF}"/>
              </a:ext>
            </a:extLst>
          </p:cNvPr>
          <p:cNvSpPr>
            <a:spLocks noGrp="1"/>
          </p:cNvSpPr>
          <p:nvPr>
            <p:ph idx="1"/>
          </p:nvPr>
        </p:nvSpPr>
        <p:spPr/>
        <p:txBody>
          <a:bodyPr>
            <a:normAutofit fontScale="92500" lnSpcReduction="10000"/>
          </a:bodyPr>
          <a:lstStyle/>
          <a:p>
            <a:r>
              <a:rPr lang="en-GB" sz="2100" b="1" dirty="0"/>
              <a:t>Engagement with Literature Skills </a:t>
            </a:r>
            <a:r>
              <a:rPr lang="en-GB" sz="2100" i="1" dirty="0"/>
              <a:t>You are expected to provide references from a minimum of 10 different sources. These references should be </a:t>
            </a:r>
            <a:r>
              <a:rPr lang="en-GB" sz="2100" dirty="0"/>
              <a:t>verbally articulated during your presentation and recorded on the reference list within the template submitted.  </a:t>
            </a:r>
            <a:r>
              <a:rPr lang="en-GB" sz="2100" b="1" dirty="0"/>
              <a:t>10 marks available</a:t>
            </a:r>
          </a:p>
          <a:p>
            <a:r>
              <a:rPr lang="en-GB" sz="2100" b="1" dirty="0"/>
              <a:t>Knowledge and Understanding Skills</a:t>
            </a:r>
            <a:r>
              <a:rPr lang="en-GB" sz="2100" dirty="0"/>
              <a:t> You need to demonstrate an understanding of what information is required to </a:t>
            </a:r>
            <a:r>
              <a:rPr lang="en-GB" sz="2100" i="1" dirty="0"/>
              <a:t>brief an external creative team. You must provide enough/the right information to ensure the agency can produce a suitable advert. </a:t>
            </a:r>
            <a:r>
              <a:rPr lang="en-GB" sz="2100" b="1" i="1" dirty="0"/>
              <a:t>20 marks available</a:t>
            </a:r>
            <a:r>
              <a:rPr lang="en-GB" sz="2100" i="1" dirty="0"/>
              <a:t> </a:t>
            </a:r>
          </a:p>
          <a:p>
            <a:r>
              <a:rPr lang="en-GB" sz="2100" b="1" dirty="0"/>
              <a:t>Cognitive and Intellectual Skills </a:t>
            </a:r>
            <a:r>
              <a:rPr lang="en-GB" sz="2100" i="1" dirty="0"/>
              <a:t>This assignment requires you to construct key messages which should be derived from the product benefits, audience and/or competitive landscape. </a:t>
            </a:r>
            <a:r>
              <a:rPr lang="en-GB" sz="2100" b="1" i="1" dirty="0"/>
              <a:t>20 marks available</a:t>
            </a:r>
            <a:r>
              <a:rPr lang="en-GB" sz="2100" i="1" dirty="0"/>
              <a:t> </a:t>
            </a:r>
            <a:endParaRPr lang="en-GB" sz="2100" dirty="0"/>
          </a:p>
          <a:p>
            <a:r>
              <a:rPr lang="en-GB" sz="2100" b="1" dirty="0"/>
              <a:t>Practical Skills </a:t>
            </a:r>
            <a:r>
              <a:rPr lang="en-GB" sz="2100" i="1" dirty="0"/>
              <a:t>Practically, this assignment requires you to start thinking like a Marketing Manager. You need to set a clear and reasonable objective, demonstrate an awareness of the audience and decide on an appropriate tone of voice.  </a:t>
            </a:r>
            <a:r>
              <a:rPr lang="en-GB" sz="2100" b="1" i="1" dirty="0"/>
              <a:t>20 marks available</a:t>
            </a:r>
            <a:r>
              <a:rPr lang="en-GB" sz="2100" dirty="0">
                <a:effectLst/>
              </a:rPr>
              <a:t> </a:t>
            </a:r>
          </a:p>
          <a:p>
            <a:pPr fontAlgn="base"/>
            <a:r>
              <a:rPr lang="en-GB" sz="2100" b="1" dirty="0"/>
              <a:t>Transferable Skills for Life and Professional Practice </a:t>
            </a:r>
            <a:r>
              <a:rPr lang="en-GB" sz="2100" i="1" dirty="0"/>
              <a:t>Your presentation must be clear and coherent. It should be no longer the 15 minutes and should give the agency a clear vision of your product and expectations. </a:t>
            </a:r>
            <a:r>
              <a:rPr lang="en-GB" sz="2100" b="1" i="1" dirty="0"/>
              <a:t>30 marks available</a:t>
            </a:r>
            <a:r>
              <a:rPr lang="en-GB" sz="2100" dirty="0"/>
              <a:t> </a:t>
            </a:r>
          </a:p>
          <a:p>
            <a:r>
              <a:rPr lang="en-GB" i="1" dirty="0"/>
              <a:t> </a:t>
            </a:r>
            <a:endParaRPr lang="en-GB" dirty="0"/>
          </a:p>
          <a:p>
            <a:endParaRPr lang="en-GB" dirty="0"/>
          </a:p>
          <a:p>
            <a:endParaRPr lang="en-GB" sz="2000" dirty="0"/>
          </a:p>
          <a:p>
            <a:endParaRPr lang="en-GB" b="1" dirty="0"/>
          </a:p>
          <a:p>
            <a:endParaRPr lang="en-GB" dirty="0"/>
          </a:p>
          <a:p>
            <a:endParaRPr lang="en-US" dirty="0"/>
          </a:p>
        </p:txBody>
      </p:sp>
    </p:spTree>
    <p:extLst>
      <p:ext uri="{BB962C8B-B14F-4D97-AF65-F5344CB8AC3E}">
        <p14:creationId xmlns:p14="http://schemas.microsoft.com/office/powerpoint/2010/main" val="2962462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Deadline</a:t>
            </a:r>
          </a:p>
        </p:txBody>
      </p:sp>
      <p:sp>
        <p:nvSpPr>
          <p:cNvPr id="7" name="Content Placeholder 6">
            <a:extLst>
              <a:ext uri="{FF2B5EF4-FFF2-40B4-BE49-F238E27FC236}">
                <a16:creationId xmlns:a16="http://schemas.microsoft.com/office/drawing/2014/main" id="{90941FBE-F0BE-664E-8533-211C582D7179}"/>
              </a:ext>
            </a:extLst>
          </p:cNvPr>
          <p:cNvSpPr>
            <a:spLocks noGrp="1"/>
          </p:cNvSpPr>
          <p:nvPr>
            <p:ph idx="1"/>
          </p:nvPr>
        </p:nvSpPr>
        <p:spPr>
          <a:xfrm>
            <a:off x="6608364" y="4750893"/>
            <a:ext cx="5250788" cy="1147863"/>
          </a:xfrm>
        </p:spPr>
        <p:txBody>
          <a:bodyPr vert="horz" lIns="91440" tIns="45720" rIns="91440" bIns="45720" rtlCol="0" anchor="t">
            <a:noAutofit/>
          </a:bodyPr>
          <a:lstStyle/>
          <a:p>
            <a:pPr marL="0" indent="0">
              <a:buNone/>
            </a:pPr>
            <a:r>
              <a:rPr lang="en-US" sz="8000" dirty="0"/>
              <a:t>12</a:t>
            </a:r>
            <a:r>
              <a:rPr lang="en-US" sz="8000" baseline="30000" dirty="0"/>
              <a:t>th</a:t>
            </a:r>
            <a:r>
              <a:rPr lang="en-US" sz="8000" dirty="0"/>
              <a:t> March</a:t>
            </a:r>
          </a:p>
        </p:txBody>
      </p:sp>
      <p:sp>
        <p:nvSpPr>
          <p:cNvPr id="13" name="Freeform: Shape 1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Calendar">
            <a:extLst>
              <a:ext uri="{FF2B5EF4-FFF2-40B4-BE49-F238E27FC236}">
                <a16:creationId xmlns:a16="http://schemas.microsoft.com/office/drawing/2014/main" id="{F55B3483-FB33-47D9-9562-89E90DDF31C0}"/>
              </a:ext>
            </a:extLst>
          </p:cNvPr>
          <p:cNvPicPr>
            <a:picLocks noChangeAspect="1"/>
          </p:cNvPicPr>
          <p:nvPr/>
        </p:nvPicPr>
        <p:blipFill rotWithShape="1">
          <a:blip r:embed="rId2"/>
          <a:srcRect l="17765" r="1382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5450757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462A39-C344-8D40-BCC7-99F5DD547321}"/>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Assessment 2</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053BC1A-B648-6A49-80C8-AE6028093A8E}"/>
              </a:ext>
            </a:extLst>
          </p:cNvPr>
          <p:cNvSpPr>
            <a:spLocks noGrp="1"/>
          </p:cNvSpPr>
          <p:nvPr>
            <p:ph idx="1"/>
          </p:nvPr>
        </p:nvSpPr>
        <p:spPr>
          <a:xfrm>
            <a:off x="6297233" y="518400"/>
            <a:ext cx="4771607" cy="5837949"/>
          </a:xfrm>
        </p:spPr>
        <p:txBody>
          <a:bodyPr anchor="ctr">
            <a:normAutofit/>
          </a:bodyPr>
          <a:lstStyle/>
          <a:p>
            <a:pPr marL="0" indent="0">
              <a:buNone/>
            </a:pPr>
            <a:r>
              <a:rPr lang="en-GB" sz="1700" dirty="0">
                <a:solidFill>
                  <a:schemeClr val="tx1">
                    <a:alpha val="80000"/>
                  </a:schemeClr>
                </a:solidFill>
              </a:rPr>
              <a:t>The subscription food box company you are working for has developed a new vegan range and is keen to launch a campaign to promote it.  You have a budget of £50,000 and need to sign up 5000 new members. </a:t>
            </a:r>
          </a:p>
          <a:p>
            <a:pPr marL="0" indent="0">
              <a:buNone/>
            </a:pPr>
            <a:endParaRPr lang="en-GB" sz="1700" dirty="0">
              <a:solidFill>
                <a:schemeClr val="tx1">
                  <a:alpha val="80000"/>
                </a:schemeClr>
              </a:solidFill>
            </a:endParaRPr>
          </a:p>
          <a:p>
            <a:pPr marL="0" indent="0">
              <a:buNone/>
            </a:pPr>
            <a:r>
              <a:rPr lang="en-GB" sz="1700" dirty="0">
                <a:solidFill>
                  <a:schemeClr val="tx1">
                    <a:alpha val="80000"/>
                  </a:schemeClr>
                </a:solidFill>
              </a:rPr>
              <a:t>Write a campaign proposal and include</a:t>
            </a:r>
          </a:p>
          <a:p>
            <a:pPr marL="0" indent="0">
              <a:buNone/>
            </a:pPr>
            <a:r>
              <a:rPr lang="en-GB" sz="1700" dirty="0">
                <a:solidFill>
                  <a:schemeClr val="tx1">
                    <a:alpha val="80000"/>
                  </a:schemeClr>
                </a:solidFill>
              </a:rPr>
              <a:t> </a:t>
            </a:r>
          </a:p>
          <a:p>
            <a:pPr lvl="0"/>
            <a:r>
              <a:rPr lang="en-GB" sz="1700" dirty="0">
                <a:solidFill>
                  <a:schemeClr val="tx1">
                    <a:alpha val="80000"/>
                  </a:schemeClr>
                </a:solidFill>
              </a:rPr>
              <a:t>Which communication channels you will be using and details of how you will use them </a:t>
            </a:r>
          </a:p>
          <a:p>
            <a:pPr lvl="0"/>
            <a:r>
              <a:rPr lang="en-GB" sz="1700" dirty="0">
                <a:solidFill>
                  <a:schemeClr val="tx1">
                    <a:alpha val="80000"/>
                  </a:schemeClr>
                </a:solidFill>
              </a:rPr>
              <a:t>Campaign ideas (messaging/offers)</a:t>
            </a:r>
          </a:p>
          <a:p>
            <a:pPr lvl="0"/>
            <a:r>
              <a:rPr lang="en-GB" sz="1700" dirty="0">
                <a:solidFill>
                  <a:schemeClr val="tx1">
                    <a:alpha val="80000"/>
                  </a:schemeClr>
                </a:solidFill>
              </a:rPr>
              <a:t>Budget splits</a:t>
            </a:r>
          </a:p>
          <a:p>
            <a:pPr lvl="0"/>
            <a:r>
              <a:rPr lang="en-GB" sz="1700" dirty="0">
                <a:solidFill>
                  <a:schemeClr val="tx1">
                    <a:alpha val="80000"/>
                  </a:schemeClr>
                </a:solidFill>
              </a:rPr>
              <a:t>How you will be measuring the campaign performance</a:t>
            </a:r>
          </a:p>
          <a:p>
            <a:pPr marL="0" indent="0">
              <a:buNone/>
            </a:pPr>
            <a:endParaRPr lang="en-GB" sz="1700" dirty="0">
              <a:solidFill>
                <a:schemeClr val="tx1">
                  <a:alpha val="80000"/>
                </a:schemeClr>
              </a:solidFill>
            </a:endParaRPr>
          </a:p>
          <a:p>
            <a:pPr marL="0" indent="0">
              <a:buNone/>
            </a:pPr>
            <a:r>
              <a:rPr lang="en-GB" sz="1700" dirty="0">
                <a:solidFill>
                  <a:schemeClr val="tx1">
                    <a:alpha val="80000"/>
                  </a:schemeClr>
                </a:solidFill>
              </a:rPr>
              <a:t>Your proposal will be in the form of a 2000-word report.</a:t>
            </a:r>
          </a:p>
          <a:p>
            <a:pPr marL="0" indent="0">
              <a:buNone/>
            </a:pPr>
            <a:endParaRPr lang="en-US" sz="17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5104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46" name="Straight Connector 45">
            <a:extLst>
              <a:ext uri="{FF2B5EF4-FFF2-40B4-BE49-F238E27FC236}">
                <a16:creationId xmlns:a16="http://schemas.microsoft.com/office/drawing/2014/main" id="{A58B1B64-31F5-4A02-8CDF-89C2A37BF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98036" y="4801011"/>
            <a:ext cx="0" cy="146304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dish, different&#10;&#10;Description automatically generated">
            <a:extLst>
              <a:ext uri="{FF2B5EF4-FFF2-40B4-BE49-F238E27FC236}">
                <a16:creationId xmlns:a16="http://schemas.microsoft.com/office/drawing/2014/main" id="{10546925-34B8-ED40-867F-BCF3E73727F7}"/>
              </a:ext>
            </a:extLst>
          </p:cNvPr>
          <p:cNvPicPr>
            <a:picLocks noChangeAspect="1"/>
          </p:cNvPicPr>
          <p:nvPr/>
        </p:nvPicPr>
        <p:blipFill rotWithShape="1">
          <a:blip r:embed="rId2"/>
          <a:srcRect l="1656" r="7603" b="-1"/>
          <a:stretch/>
        </p:blipFill>
        <p:spPr>
          <a:xfrm>
            <a:off x="319088" y="327025"/>
            <a:ext cx="5424488" cy="3956050"/>
          </a:xfrm>
          <a:prstGeom prst="rect">
            <a:avLst/>
          </a:prstGeom>
        </p:spPr>
      </p:pic>
      <p:pic>
        <p:nvPicPr>
          <p:cNvPr id="7" name="Picture 6">
            <a:extLst>
              <a:ext uri="{FF2B5EF4-FFF2-40B4-BE49-F238E27FC236}">
                <a16:creationId xmlns:a16="http://schemas.microsoft.com/office/drawing/2014/main" id="{DF5D8D65-D3B0-5D45-A19C-ED77B876C55B}"/>
              </a:ext>
            </a:extLst>
          </p:cNvPr>
          <p:cNvPicPr>
            <a:picLocks noChangeAspect="1"/>
          </p:cNvPicPr>
          <p:nvPr/>
        </p:nvPicPr>
        <p:blipFill>
          <a:blip r:embed="rId3"/>
          <a:stretch>
            <a:fillRect/>
          </a:stretch>
        </p:blipFill>
        <p:spPr>
          <a:xfrm>
            <a:off x="5821363" y="327025"/>
            <a:ext cx="5994400" cy="3956050"/>
          </a:xfrm>
          <a:prstGeom prst="rect">
            <a:avLst/>
          </a:prstGeom>
        </p:spPr>
      </p:pic>
      <p:sp>
        <p:nvSpPr>
          <p:cNvPr id="2" name="Title 1">
            <a:extLst>
              <a:ext uri="{FF2B5EF4-FFF2-40B4-BE49-F238E27FC236}">
                <a16:creationId xmlns:a16="http://schemas.microsoft.com/office/drawing/2014/main" id="{94C76CA2-46A2-D94A-8D12-38811AF9F1A8}"/>
              </a:ext>
            </a:extLst>
          </p:cNvPr>
          <p:cNvSpPr>
            <a:spLocks noGrp="1"/>
          </p:cNvSpPr>
          <p:nvPr>
            <p:ph type="ctrTitle"/>
          </p:nvPr>
        </p:nvSpPr>
        <p:spPr>
          <a:xfrm>
            <a:off x="4370832" y="4791456"/>
            <a:ext cx="7178040" cy="1508760"/>
          </a:xfrm>
        </p:spPr>
        <p:txBody>
          <a:bodyPr anchor="ctr">
            <a:normAutofit/>
          </a:bodyPr>
          <a:lstStyle/>
          <a:p>
            <a:pPr algn="l"/>
            <a:r>
              <a:rPr lang="en-US" sz="4800">
                <a:solidFill>
                  <a:schemeClr val="bg1"/>
                </a:solidFill>
              </a:rPr>
              <a:t>BRAND</a:t>
            </a:r>
          </a:p>
        </p:txBody>
      </p:sp>
    </p:spTree>
    <p:extLst>
      <p:ext uri="{BB962C8B-B14F-4D97-AF65-F5344CB8AC3E}">
        <p14:creationId xmlns:p14="http://schemas.microsoft.com/office/powerpoint/2010/main" val="1050260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C2CBF91-F8BB-1043-99F9-18A8F3DDFD1A}"/>
              </a:ext>
            </a:extLst>
          </p:cNvPr>
          <p:cNvPicPr>
            <a:picLocks noChangeAspect="1"/>
          </p:cNvPicPr>
          <p:nvPr/>
        </p:nvPicPr>
        <p:blipFill>
          <a:blip r:embed="rId4"/>
          <a:stretch>
            <a:fillRect/>
          </a:stretch>
        </p:blipFill>
        <p:spPr>
          <a:xfrm>
            <a:off x="6256859" y="982364"/>
            <a:ext cx="2648371" cy="2648371"/>
          </a:xfrm>
          <a:prstGeom prst="rect">
            <a:avLst/>
          </a:prstGeom>
        </p:spPr>
      </p:pic>
      <p:sp>
        <p:nvSpPr>
          <p:cNvPr id="16" name="Rectangle 15">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F647D-1B40-F84F-A93D-E7A94F34525C}"/>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dirty="0">
                <a:solidFill>
                  <a:srgbClr val="FFFFFF"/>
                </a:solidFill>
              </a:rPr>
              <a:t>What makes Coca-Cola, Coca-Cola?</a:t>
            </a:r>
          </a:p>
        </p:txBody>
      </p:sp>
      <p:pic>
        <p:nvPicPr>
          <p:cNvPr id="4" name="Online Media 3" descr="Coca-Cola, 1971 - 'Hilltop' | &quot;I'd like to buy the world a Coke&quot;">
            <a:hlinkClick r:id="" action="ppaction://media"/>
            <a:extLst>
              <a:ext uri="{FF2B5EF4-FFF2-40B4-BE49-F238E27FC236}">
                <a16:creationId xmlns:a16="http://schemas.microsoft.com/office/drawing/2014/main" id="{FC2BF87F-15B9-674B-ACC1-345E8D329647}"/>
              </a:ext>
            </a:extLst>
          </p:cNvPr>
          <p:cNvPicPr>
            <a:picLocks noGrp="1" noRot="1" noChangeAspect="1"/>
          </p:cNvPicPr>
          <p:nvPr>
            <p:ph idx="1"/>
            <a:videoFile r:link="rId1"/>
          </p:nvPr>
        </p:nvPicPr>
        <p:blipFill>
          <a:blip r:embed="rId5"/>
          <a:stretch>
            <a:fillRect/>
          </a:stretch>
        </p:blipFill>
        <p:spPr>
          <a:xfrm>
            <a:off x="320041" y="1555249"/>
            <a:ext cx="2659472" cy="1502601"/>
          </a:xfrm>
          <a:prstGeom prst="rect">
            <a:avLst/>
          </a:prstGeom>
        </p:spPr>
      </p:pic>
      <p:pic>
        <p:nvPicPr>
          <p:cNvPr id="8" name="Picture 7" descr="A picture containing company name&#10;&#10;Description automatically generated">
            <a:extLst>
              <a:ext uri="{FF2B5EF4-FFF2-40B4-BE49-F238E27FC236}">
                <a16:creationId xmlns:a16="http://schemas.microsoft.com/office/drawing/2014/main" id="{8C05ECC1-A739-5A47-91BC-374F2949A1D2}"/>
              </a:ext>
            </a:extLst>
          </p:cNvPr>
          <p:cNvPicPr>
            <a:picLocks noChangeAspect="1"/>
          </p:cNvPicPr>
          <p:nvPr/>
        </p:nvPicPr>
        <p:blipFill>
          <a:blip r:embed="rId6"/>
          <a:stretch>
            <a:fillRect/>
          </a:stretch>
        </p:blipFill>
        <p:spPr>
          <a:xfrm>
            <a:off x="3290143" y="983211"/>
            <a:ext cx="2646677" cy="2646677"/>
          </a:xfrm>
          <a:prstGeom prst="rect">
            <a:avLst/>
          </a:prstGeom>
        </p:spPr>
      </p:pic>
      <p:cxnSp>
        <p:nvCxnSpPr>
          <p:cNvPr id="18" name="Straight Connector 17">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Online Media 8" descr="Coca-Cola – Turn Up Your Rhythm">
            <a:hlinkClick r:id="" action="ppaction://media"/>
            <a:extLst>
              <a:ext uri="{FF2B5EF4-FFF2-40B4-BE49-F238E27FC236}">
                <a16:creationId xmlns:a16="http://schemas.microsoft.com/office/drawing/2014/main" id="{C6DC18CA-6292-FC4D-8450-7076A3A8ED01}"/>
              </a:ext>
            </a:extLst>
          </p:cNvPr>
          <p:cNvPicPr>
            <a:picLocks noRot="1" noChangeAspect="1"/>
          </p:cNvPicPr>
          <p:nvPr>
            <a:videoFile r:link="rId2"/>
          </p:nvPr>
        </p:nvPicPr>
        <p:blipFill>
          <a:blip r:embed="rId7"/>
          <a:stretch>
            <a:fillRect/>
          </a:stretch>
        </p:blipFill>
        <p:spPr>
          <a:xfrm>
            <a:off x="9225269" y="1580698"/>
            <a:ext cx="2648372" cy="1496330"/>
          </a:xfrm>
          <a:prstGeom prst="rect">
            <a:avLst/>
          </a:prstGeom>
        </p:spPr>
      </p:pic>
      <p:cxnSp>
        <p:nvCxnSpPr>
          <p:cNvPr id="22" name="Straight Connector 21">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81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0082-614F-524B-8828-2BD085D6B9B3}"/>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5100"/>
              <a:t>What makes Gemma Collins, Gemma Collins?</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erson with blonde hair&#10;&#10;Description automatically generated with medium confidence">
            <a:extLst>
              <a:ext uri="{FF2B5EF4-FFF2-40B4-BE49-F238E27FC236}">
                <a16:creationId xmlns:a16="http://schemas.microsoft.com/office/drawing/2014/main" id="{1D02D4B3-FF1B-314A-B1A5-6906D97BEDD7}"/>
              </a:ext>
            </a:extLst>
          </p:cNvPr>
          <p:cNvPicPr>
            <a:picLocks noGrp="1" noChangeAspect="1"/>
          </p:cNvPicPr>
          <p:nvPr>
            <p:ph idx="1"/>
          </p:nvPr>
        </p:nvPicPr>
        <p:blipFill rotWithShape="1">
          <a:blip r:embed="rId2"/>
          <a:srcRect t="1452" r="1" b="8199"/>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97695350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9969C04B-F7D5-964B-92B8-1F78CC7988F8}"/>
              </a:ext>
            </a:extLst>
          </p:cNvPr>
          <p:cNvSpPr>
            <a:spLocks noGrp="1"/>
          </p:cNvSpPr>
          <p:nvPr>
            <p:ph type="title"/>
          </p:nvPr>
        </p:nvSpPr>
        <p:spPr>
          <a:xfrm>
            <a:off x="827088" y="1641752"/>
            <a:ext cx="2655887" cy="3213277"/>
          </a:xfrm>
        </p:spPr>
        <p:txBody>
          <a:bodyPr anchor="t">
            <a:normAutofit/>
          </a:bodyPr>
          <a:lstStyle/>
          <a:p>
            <a:r>
              <a:rPr lang="en-US" sz="4000">
                <a:solidFill>
                  <a:schemeClr val="bg1"/>
                </a:solidFill>
              </a:rPr>
              <a:t>So what is a brand? </a:t>
            </a:r>
          </a:p>
        </p:txBody>
      </p:sp>
      <p:sp>
        <p:nvSpPr>
          <p:cNvPr id="3" name="Content Placeholder 2">
            <a:extLst>
              <a:ext uri="{FF2B5EF4-FFF2-40B4-BE49-F238E27FC236}">
                <a16:creationId xmlns:a16="http://schemas.microsoft.com/office/drawing/2014/main" id="{3467B540-7F24-6646-8ECF-42ECB741F8F5}"/>
              </a:ext>
            </a:extLst>
          </p:cNvPr>
          <p:cNvSpPr>
            <a:spLocks noGrp="1"/>
          </p:cNvSpPr>
          <p:nvPr>
            <p:ph idx="1"/>
          </p:nvPr>
        </p:nvSpPr>
        <p:spPr>
          <a:xfrm>
            <a:off x="5232401" y="1721579"/>
            <a:ext cx="6140449" cy="3952648"/>
          </a:xfrm>
        </p:spPr>
        <p:txBody>
          <a:bodyPr>
            <a:normAutofit/>
          </a:bodyPr>
          <a:lstStyle/>
          <a:p>
            <a:pPr marL="0" indent="0">
              <a:buNone/>
            </a:pPr>
            <a:r>
              <a:rPr lang="en-US" sz="2400">
                <a:solidFill>
                  <a:schemeClr val="bg1">
                    <a:alpha val="80000"/>
                  </a:schemeClr>
                </a:solidFill>
              </a:rPr>
              <a:t>“A brand is somebodies gut feeling about a product, service or company” </a:t>
            </a:r>
            <a:r>
              <a:rPr lang="en-GB" sz="2400">
                <a:solidFill>
                  <a:schemeClr val="bg1">
                    <a:alpha val="80000"/>
                  </a:schemeClr>
                </a:solidFill>
              </a:rPr>
              <a:t>— Marty Neumeier</a:t>
            </a:r>
            <a:endParaRPr lang="en-US" sz="2400">
              <a:solidFill>
                <a:schemeClr val="bg1">
                  <a:alpha val="80000"/>
                </a:schemeClr>
              </a:solidFill>
            </a:endParaRPr>
          </a:p>
          <a:p>
            <a:pPr marL="0" indent="0">
              <a:buNone/>
            </a:pPr>
            <a:endParaRPr lang="en-US" sz="2400">
              <a:solidFill>
                <a:schemeClr val="bg1">
                  <a:alpha val="80000"/>
                </a:schemeClr>
              </a:solidFill>
            </a:endParaRPr>
          </a:p>
          <a:p>
            <a:pPr marL="0" indent="0">
              <a:buNone/>
            </a:pPr>
            <a:endParaRPr lang="en-US" sz="2400">
              <a:solidFill>
                <a:schemeClr val="bg1">
                  <a:alpha val="80000"/>
                </a:schemeClr>
              </a:solidFill>
            </a:endParaRPr>
          </a:p>
        </p:txBody>
      </p:sp>
    </p:spTree>
    <p:extLst>
      <p:ext uri="{BB962C8B-B14F-4D97-AF65-F5344CB8AC3E}">
        <p14:creationId xmlns:p14="http://schemas.microsoft.com/office/powerpoint/2010/main" val="3847160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815F8147-F1D9-5244-83F6-D19290DD1030}"/>
              </a:ext>
            </a:extLst>
          </p:cNvPr>
          <p:cNvSpPr>
            <a:spLocks noGrp="1"/>
          </p:cNvSpPr>
          <p:nvPr>
            <p:ph type="title"/>
          </p:nvPr>
        </p:nvSpPr>
        <p:spPr>
          <a:xfrm>
            <a:off x="1102368" y="3306515"/>
            <a:ext cx="3826286" cy="3215373"/>
          </a:xfrm>
        </p:spPr>
        <p:txBody>
          <a:bodyPr>
            <a:normAutofit/>
          </a:bodyPr>
          <a:lstStyle/>
          <a:p>
            <a:pPr algn="ctr"/>
            <a:r>
              <a:rPr lang="en-US">
                <a:solidFill>
                  <a:schemeClr val="bg1"/>
                </a:solidFill>
              </a:rPr>
              <a:t>Why does brand matter?</a:t>
            </a:r>
          </a:p>
        </p:txBody>
      </p:sp>
      <p:sp>
        <p:nvSpPr>
          <p:cNvPr id="21"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49D6D251-4E5F-D244-B806-DF36D49BC68C}"/>
              </a:ext>
            </a:extLst>
          </p:cNvPr>
          <p:cNvSpPr>
            <a:spLocks noGrp="1"/>
          </p:cNvSpPr>
          <p:nvPr>
            <p:ph idx="1"/>
          </p:nvPr>
        </p:nvSpPr>
        <p:spPr>
          <a:xfrm>
            <a:off x="5211448" y="706508"/>
            <a:ext cx="5217173" cy="4351338"/>
          </a:xfrm>
        </p:spPr>
        <p:txBody>
          <a:bodyPr>
            <a:normAutofit/>
          </a:bodyPr>
          <a:lstStyle/>
          <a:p>
            <a:r>
              <a:rPr lang="en-US" sz="2600">
                <a:solidFill>
                  <a:schemeClr val="bg1"/>
                </a:solidFill>
              </a:rPr>
              <a:t>Forms a critical part of a consumer’s purchase decision</a:t>
            </a:r>
          </a:p>
          <a:p>
            <a:r>
              <a:rPr lang="en-US" sz="2600">
                <a:solidFill>
                  <a:schemeClr val="bg1"/>
                </a:solidFill>
              </a:rPr>
              <a:t>Builds loyalty and repeat custom</a:t>
            </a:r>
          </a:p>
          <a:p>
            <a:r>
              <a:rPr lang="en-US" sz="2600">
                <a:solidFill>
                  <a:schemeClr val="bg1"/>
                </a:solidFill>
              </a:rPr>
              <a:t>Creates peace of mind and credibility</a:t>
            </a:r>
          </a:p>
          <a:p>
            <a:r>
              <a:rPr lang="en-US" sz="2600">
                <a:solidFill>
                  <a:schemeClr val="bg1"/>
                </a:solidFill>
              </a:rPr>
              <a:t>Differentiates from competitors</a:t>
            </a:r>
          </a:p>
          <a:p>
            <a:r>
              <a:rPr lang="en-US" sz="2600">
                <a:solidFill>
                  <a:schemeClr val="bg1"/>
                </a:solidFill>
              </a:rPr>
              <a:t>Makes you recognisable</a:t>
            </a:r>
          </a:p>
          <a:p>
            <a:r>
              <a:rPr lang="en-US" sz="2600">
                <a:solidFill>
                  <a:schemeClr val="bg1"/>
                </a:solidFill>
              </a:rPr>
              <a:t>Drives a higher price point</a:t>
            </a:r>
          </a:p>
          <a:p>
            <a:r>
              <a:rPr lang="en-US" sz="2600">
                <a:solidFill>
                  <a:schemeClr val="bg1"/>
                </a:solidFill>
              </a:rPr>
              <a:t>Supercharges marketing campaigns</a:t>
            </a:r>
          </a:p>
          <a:p>
            <a:pPr marL="0" indent="0">
              <a:buNone/>
            </a:pPr>
            <a:endParaRPr lang="en-US" sz="2600">
              <a:solidFill>
                <a:schemeClr val="bg1"/>
              </a:solidFill>
            </a:endParaRPr>
          </a:p>
          <a:p>
            <a:pPr marL="0" indent="0">
              <a:buNone/>
            </a:pPr>
            <a:endParaRPr lang="en-US" sz="2600">
              <a:solidFill>
                <a:schemeClr val="bg1"/>
              </a:solidFill>
            </a:endParaRPr>
          </a:p>
          <a:p>
            <a:endParaRPr lang="en-US" sz="2600">
              <a:solidFill>
                <a:schemeClr val="bg1"/>
              </a:solidFill>
            </a:endParaRPr>
          </a:p>
          <a:p>
            <a:endParaRPr lang="en-US" sz="2600">
              <a:solidFill>
                <a:schemeClr val="bg1"/>
              </a:solidFill>
            </a:endParaRPr>
          </a:p>
          <a:p>
            <a:endParaRPr lang="en-US" sz="2600">
              <a:solidFill>
                <a:schemeClr val="bg1"/>
              </a:solidFill>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50390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Brand Identity</a:t>
            </a:r>
          </a:p>
        </p:txBody>
      </p:sp>
      <p:graphicFrame>
        <p:nvGraphicFramePr>
          <p:cNvPr id="5" name="Content Placeholder 2">
            <a:extLst>
              <a:ext uri="{FF2B5EF4-FFF2-40B4-BE49-F238E27FC236}">
                <a16:creationId xmlns:a16="http://schemas.microsoft.com/office/drawing/2014/main" id="{30C9A577-4F58-45DF-9D12-611A4237D608}"/>
              </a:ext>
            </a:extLst>
          </p:cNvPr>
          <p:cNvGraphicFramePr>
            <a:graphicFrameLocks noGrp="1"/>
          </p:cNvGraphicFramePr>
          <p:nvPr>
            <p:ph idx="1"/>
            <p:extLst>
              <p:ext uri="{D42A27DB-BD31-4B8C-83A1-F6EECF244321}">
                <p14:modId xmlns:p14="http://schemas.microsoft.com/office/powerpoint/2010/main" val="68422619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5966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D3742E9-FE24-5C45-9DD1-D5156C3B1C33}"/>
              </a:ext>
            </a:extLst>
          </p:cNvPr>
          <p:cNvSpPr>
            <a:spLocks noGrp="1"/>
          </p:cNvSpPr>
          <p:nvPr>
            <p:ph type="title"/>
          </p:nvPr>
        </p:nvSpPr>
        <p:spPr>
          <a:xfrm>
            <a:off x="1102368" y="3306515"/>
            <a:ext cx="3826286" cy="3215373"/>
          </a:xfrm>
        </p:spPr>
        <p:txBody>
          <a:bodyPr>
            <a:normAutofit/>
          </a:bodyPr>
          <a:lstStyle/>
          <a:p>
            <a:pPr algn="ctr"/>
            <a:r>
              <a:rPr lang="en-US" dirty="0">
                <a:solidFill>
                  <a:schemeClr val="bg1"/>
                </a:solidFill>
              </a:rPr>
              <a:t>Tone of voice</a:t>
            </a: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4B995806-4ED3-F143-8C3B-F2E8EED8DE59}"/>
              </a:ext>
            </a:extLst>
          </p:cNvPr>
          <p:cNvSpPr>
            <a:spLocks noGrp="1"/>
          </p:cNvSpPr>
          <p:nvPr>
            <p:ph idx="1"/>
          </p:nvPr>
        </p:nvSpPr>
        <p:spPr>
          <a:xfrm>
            <a:off x="5211448" y="706508"/>
            <a:ext cx="5217173" cy="4351338"/>
          </a:xfrm>
        </p:spPr>
        <p:txBody>
          <a:bodyPr>
            <a:normAutofit/>
          </a:bodyPr>
          <a:lstStyle/>
          <a:p>
            <a:pPr marL="0" indent="0">
              <a:buNone/>
            </a:pPr>
            <a:r>
              <a:rPr lang="en-US" sz="2400" dirty="0">
                <a:solidFill>
                  <a:schemeClr val="bg1"/>
                </a:solidFill>
              </a:rPr>
              <a:t>It’s not what you say, it’s how you say it!</a:t>
            </a:r>
          </a:p>
          <a:p>
            <a:r>
              <a:rPr lang="en-US" sz="2400" dirty="0">
                <a:solidFill>
                  <a:schemeClr val="bg1"/>
                </a:solidFill>
              </a:rPr>
              <a:t>Dear </a:t>
            </a:r>
            <a:r>
              <a:rPr lang="en-US" sz="2400" dirty="0" err="1">
                <a:solidFill>
                  <a:schemeClr val="bg1"/>
                </a:solidFill>
              </a:rPr>
              <a:t>Mrs</a:t>
            </a:r>
            <a:r>
              <a:rPr lang="en-US" sz="2400" dirty="0">
                <a:solidFill>
                  <a:schemeClr val="bg1"/>
                </a:solidFill>
              </a:rPr>
              <a:t> </a:t>
            </a:r>
            <a:r>
              <a:rPr lang="en-US" sz="2400" dirty="0" err="1">
                <a:solidFill>
                  <a:schemeClr val="bg1"/>
                </a:solidFill>
              </a:rPr>
              <a:t>Campodonic</a:t>
            </a:r>
            <a:endParaRPr lang="en-US" sz="2400" dirty="0">
              <a:solidFill>
                <a:schemeClr val="bg1"/>
              </a:solidFill>
            </a:endParaRPr>
          </a:p>
          <a:p>
            <a:r>
              <a:rPr lang="en-US" sz="2400" dirty="0">
                <a:solidFill>
                  <a:schemeClr val="bg1"/>
                </a:solidFill>
              </a:rPr>
              <a:t>Hi Sarah</a:t>
            </a:r>
          </a:p>
          <a:p>
            <a:r>
              <a:rPr lang="en-US" sz="2400" dirty="0">
                <a:solidFill>
                  <a:schemeClr val="bg1"/>
                </a:solidFill>
              </a:rPr>
              <a:t>Hey there</a:t>
            </a:r>
          </a:p>
          <a:p>
            <a:pPr marL="0" indent="0">
              <a:buNone/>
            </a:pPr>
            <a:endParaRPr lang="en-US" sz="2400" dirty="0">
              <a:solidFill>
                <a:schemeClr val="bg1"/>
              </a:solidFill>
            </a:endParaRPr>
          </a:p>
          <a:p>
            <a:pPr marL="0" indent="0">
              <a:buNone/>
            </a:pPr>
            <a:r>
              <a:rPr lang="en-US" sz="2400" dirty="0">
                <a:solidFill>
                  <a:schemeClr val="bg1"/>
                </a:solidFill>
              </a:rPr>
              <a:t>Dove – Empowering, uplifting, boosting confidence</a:t>
            </a:r>
          </a:p>
          <a:p>
            <a:pPr marL="0" indent="0">
              <a:buNone/>
            </a:pPr>
            <a:r>
              <a:rPr lang="en-US" sz="2400" dirty="0" err="1">
                <a:solidFill>
                  <a:schemeClr val="bg1"/>
                </a:solidFill>
              </a:rPr>
              <a:t>Confused.com</a:t>
            </a:r>
            <a:r>
              <a:rPr lang="en-US" sz="2400" dirty="0">
                <a:solidFill>
                  <a:schemeClr val="bg1"/>
                </a:solidFill>
              </a:rPr>
              <a:t> – Simple, non Jargon, friendly</a:t>
            </a:r>
          </a:p>
          <a:p>
            <a:pPr marL="0" indent="0">
              <a:buNone/>
            </a:pPr>
            <a:endParaRPr lang="en-US" sz="2400" dirty="0">
              <a:solidFill>
                <a:schemeClr val="bg1"/>
              </a:solidFill>
            </a:endParaRPr>
          </a:p>
          <a:p>
            <a:pPr marL="0" indent="0">
              <a:buNone/>
            </a:pPr>
            <a:endParaRPr lang="en-US" sz="2400" dirty="0">
              <a:solidFill>
                <a:schemeClr val="bg1"/>
              </a:solidFill>
            </a:endParaRPr>
          </a:p>
          <a:p>
            <a:pPr marL="0" indent="0">
              <a:buNone/>
            </a:pPr>
            <a:endParaRPr lang="en-US" sz="2400" dirty="0">
              <a:solidFill>
                <a:schemeClr val="bg1"/>
              </a:solidFill>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5071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CE10F-6914-6F48-8459-30818E258349}"/>
              </a:ext>
            </a:extLst>
          </p:cNvPr>
          <p:cNvSpPr>
            <a:spLocks noGrp="1"/>
          </p:cNvSpPr>
          <p:nvPr>
            <p:ph type="title"/>
          </p:nvPr>
        </p:nvSpPr>
        <p:spPr/>
        <p:txBody>
          <a:bodyPr/>
          <a:lstStyle/>
          <a:p>
            <a:r>
              <a:rPr lang="en-US" dirty="0"/>
              <a:t>Brand Identity Quiz</a:t>
            </a:r>
          </a:p>
        </p:txBody>
      </p:sp>
      <p:graphicFrame>
        <p:nvGraphicFramePr>
          <p:cNvPr id="4" name="Content Placeholder 3">
            <a:extLst>
              <a:ext uri="{FF2B5EF4-FFF2-40B4-BE49-F238E27FC236}">
                <a16:creationId xmlns:a16="http://schemas.microsoft.com/office/drawing/2014/main" id="{9492FE77-8EF8-6140-8EEB-BF6E75CE4B60}"/>
              </a:ext>
            </a:extLst>
          </p:cNvPr>
          <p:cNvGraphicFramePr>
            <a:graphicFrameLocks noGrp="1"/>
          </p:cNvGraphicFramePr>
          <p:nvPr>
            <p:ph idx="1"/>
          </p:nvPr>
        </p:nvGraphicFramePr>
        <p:xfrm>
          <a:off x="838200" y="3817461"/>
          <a:ext cx="10515601" cy="367665"/>
        </p:xfrm>
        <a:graphic>
          <a:graphicData uri="http://schemas.openxmlformats.org/drawingml/2006/table">
            <a:tbl>
              <a:tblPr/>
              <a:tblGrid>
                <a:gridCol w="2672757">
                  <a:extLst>
                    <a:ext uri="{9D8B030D-6E8A-4147-A177-3AD203B41FA5}">
                      <a16:colId xmlns:a16="http://schemas.microsoft.com/office/drawing/2014/main" val="4021280412"/>
                    </a:ext>
                  </a:extLst>
                </a:gridCol>
                <a:gridCol w="1960711">
                  <a:extLst>
                    <a:ext uri="{9D8B030D-6E8A-4147-A177-3AD203B41FA5}">
                      <a16:colId xmlns:a16="http://schemas.microsoft.com/office/drawing/2014/main" val="2435216367"/>
                    </a:ext>
                  </a:extLst>
                </a:gridCol>
                <a:gridCol w="1960711">
                  <a:extLst>
                    <a:ext uri="{9D8B030D-6E8A-4147-A177-3AD203B41FA5}">
                      <a16:colId xmlns:a16="http://schemas.microsoft.com/office/drawing/2014/main" val="4165484962"/>
                    </a:ext>
                  </a:extLst>
                </a:gridCol>
                <a:gridCol w="1960711">
                  <a:extLst>
                    <a:ext uri="{9D8B030D-6E8A-4147-A177-3AD203B41FA5}">
                      <a16:colId xmlns:a16="http://schemas.microsoft.com/office/drawing/2014/main" val="1192979118"/>
                    </a:ext>
                  </a:extLst>
                </a:gridCol>
                <a:gridCol w="1960711">
                  <a:extLst>
                    <a:ext uri="{9D8B030D-6E8A-4147-A177-3AD203B41FA5}">
                      <a16:colId xmlns:a16="http://schemas.microsoft.com/office/drawing/2014/main" val="2976675053"/>
                    </a:ext>
                  </a:extLst>
                </a:gridCol>
              </a:tblGrid>
              <a:tr h="367665">
                <a:tc>
                  <a:txBody>
                    <a:bodyPr/>
                    <a:lstStyle/>
                    <a:p>
                      <a:pPr fontAlgn="t"/>
                      <a:endParaRPr lang="en-GB" sz="1800" dirty="0">
                        <a:effectLst/>
                        <a:latin typeface="Arial" panose="020B0604020202020204" pitchFamily="34" charset="0"/>
                      </a:endParaRPr>
                    </a:p>
                  </a:txBody>
                  <a:tcPr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tc>
                  <a:txBody>
                    <a:bodyPr/>
                    <a:lstStyle/>
                    <a:p>
                      <a:pPr fontAlgn="t"/>
                      <a:endParaRPr lang="en-GB" sz="1800" dirty="0">
                        <a:effectLst/>
                        <a:latin typeface="Arial" panose="020B0604020202020204" pitchFamily="34" charset="0"/>
                      </a:endParaRPr>
                    </a:p>
                  </a:txBody>
                  <a:tcPr marL="47625" marR="47625" marT="47625">
                    <a:lnL>
                      <a:noFill/>
                    </a:lnL>
                    <a:lnR>
                      <a:noFill/>
                    </a:lnR>
                    <a:lnT>
                      <a:noFill/>
                    </a:lnT>
                    <a:lnB>
                      <a:noFill/>
                    </a:lnB>
                  </a:tcPr>
                </a:tc>
                <a:extLst>
                  <a:ext uri="{0D108BD9-81ED-4DB2-BD59-A6C34878D82A}">
                    <a16:rowId xmlns:a16="http://schemas.microsoft.com/office/drawing/2014/main" val="3213931218"/>
                  </a:ext>
                </a:extLst>
              </a:tr>
            </a:tbl>
          </a:graphicData>
        </a:graphic>
      </p:graphicFrame>
      <p:pic>
        <p:nvPicPr>
          <p:cNvPr id="1025" name="Picture 1">
            <a:extLst>
              <a:ext uri="{FF2B5EF4-FFF2-40B4-BE49-F238E27FC236}">
                <a16:creationId xmlns:a16="http://schemas.microsoft.com/office/drawing/2014/main" id="{4CAF5B6B-4AE4-7546-81E0-181E948037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816" y="1634886"/>
            <a:ext cx="1335839" cy="13255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347A28B-32D5-6841-8318-2332C2CB5F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112" y="1800860"/>
            <a:ext cx="1215391" cy="121539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a:extLst>
              <a:ext uri="{FF2B5EF4-FFF2-40B4-BE49-F238E27FC236}">
                <a16:creationId xmlns:a16="http://schemas.microsoft.com/office/drawing/2014/main" id="{A93C48DB-4314-E049-9D63-D45C91C11E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4617" y="1829117"/>
            <a:ext cx="1215392" cy="12153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878587A-840D-EB46-8A9C-0FCCF8278D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2394" y="1932307"/>
            <a:ext cx="1108232" cy="11082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9D159D51-2BE8-3C42-8820-DB42EB98C2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43990" y="1904683"/>
            <a:ext cx="1111568" cy="1111568"/>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a:extLst>
              <a:ext uri="{FF2B5EF4-FFF2-40B4-BE49-F238E27FC236}">
                <a16:creationId xmlns:a16="http://schemas.microsoft.com/office/drawing/2014/main" id="{508F5944-979E-6C47-B407-070F64C0FA1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47970" y="1904683"/>
            <a:ext cx="1111569" cy="111156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D14AD458-2694-5448-9CE3-97654D1282E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98650" y="3889375"/>
            <a:ext cx="1524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a:extLst>
              <a:ext uri="{FF2B5EF4-FFF2-40B4-BE49-F238E27FC236}">
                <a16:creationId xmlns:a16="http://schemas.microsoft.com/office/drawing/2014/main" id="{4C4A2A9F-104F-2D45-805E-FDA06DC3C90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503650" y="3889375"/>
            <a:ext cx="1714500" cy="111760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36F4408F-3D3D-E645-9430-7F084E85E2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8484850" y="3889375"/>
            <a:ext cx="1714500" cy="1689100"/>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9">
            <a:extLst>
              <a:ext uri="{FF2B5EF4-FFF2-40B4-BE49-F238E27FC236}">
                <a16:creationId xmlns:a16="http://schemas.microsoft.com/office/drawing/2014/main" id="{6194E2AD-1FC6-F24D-BBE1-EEA1F443D25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0732750" y="3889375"/>
            <a:ext cx="11049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85BF0902-C024-F54B-B973-71BE26B1143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2256750" y="3889375"/>
            <a:ext cx="1651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5" name="Picture 21">
            <a:extLst>
              <a:ext uri="{FF2B5EF4-FFF2-40B4-BE49-F238E27FC236}">
                <a16:creationId xmlns:a16="http://schemas.microsoft.com/office/drawing/2014/main" id="{DB90899D-D065-C04A-8AED-9064D67FA9A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542750" y="3889375"/>
            <a:ext cx="1714500" cy="1397000"/>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B4DABA76-DDBD-1142-B843-6349EEDEA13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6720800" y="3889375"/>
            <a:ext cx="1714500" cy="1333500"/>
          </a:xfrm>
          <a:prstGeom prst="rect">
            <a:avLst/>
          </a:prstGeom>
          <a:noFill/>
          <a:extLst>
            <a:ext uri="{909E8E84-426E-40DD-AFC4-6F175D3DCCD1}">
              <a14:hiddenFill xmlns:a14="http://schemas.microsoft.com/office/drawing/2010/main">
                <a:solidFill>
                  <a:srgbClr val="FFFFFF"/>
                </a:solidFill>
              </a14:hiddenFill>
            </a:ext>
          </a:extLst>
        </p:spPr>
      </p:pic>
      <p:pic>
        <p:nvPicPr>
          <p:cNvPr id="1047" name="Picture 23">
            <a:extLst>
              <a:ext uri="{FF2B5EF4-FFF2-40B4-BE49-F238E27FC236}">
                <a16:creationId xmlns:a16="http://schemas.microsoft.com/office/drawing/2014/main" id="{3A9F2A1E-FDD2-5841-A482-DDDB7662B48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8798838" y="3889375"/>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a:extLst>
              <a:ext uri="{FF2B5EF4-FFF2-40B4-BE49-F238E27FC236}">
                <a16:creationId xmlns:a16="http://schemas.microsoft.com/office/drawing/2014/main" id="{BA9DA579-3372-1F4F-AEE3-7776F715473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1084838" y="3889375"/>
            <a:ext cx="16637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a:extLst>
              <a:ext uri="{FF2B5EF4-FFF2-40B4-BE49-F238E27FC236}">
                <a16:creationId xmlns:a16="http://schemas.microsoft.com/office/drawing/2014/main" id="{08896CD6-7356-EA49-9BCE-8C64327062C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3370838" y="3889375"/>
            <a:ext cx="1714500" cy="118110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a:extLst>
              <a:ext uri="{FF2B5EF4-FFF2-40B4-BE49-F238E27FC236}">
                <a16:creationId xmlns:a16="http://schemas.microsoft.com/office/drawing/2014/main" id="{339DC633-712F-4B43-A3AE-D0B30BE4764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5453638" y="3889375"/>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27">
            <a:extLst>
              <a:ext uri="{FF2B5EF4-FFF2-40B4-BE49-F238E27FC236}">
                <a16:creationId xmlns:a16="http://schemas.microsoft.com/office/drawing/2014/main" id="{6FA65366-DF20-DC44-823D-A0D40F64CAC5}"/>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37739638" y="3889375"/>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a:extLst>
              <a:ext uri="{FF2B5EF4-FFF2-40B4-BE49-F238E27FC236}">
                <a16:creationId xmlns:a16="http://schemas.microsoft.com/office/drawing/2014/main" id="{F7E73B3D-6D78-094E-9BC5-194CD0B11DCB}"/>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0025638" y="3889375"/>
            <a:ext cx="1714500" cy="1689100"/>
          </a:xfrm>
          <a:prstGeom prst="rect">
            <a:avLst/>
          </a:prstGeom>
          <a:noFill/>
          <a:extLst>
            <a:ext uri="{909E8E84-426E-40DD-AFC4-6F175D3DCCD1}">
              <a14:hiddenFill xmlns:a14="http://schemas.microsoft.com/office/drawing/2010/main">
                <a:solidFill>
                  <a:srgbClr val="FFFFFF"/>
                </a:solidFill>
              </a14:hiddenFill>
            </a:ext>
          </a:extLst>
        </p:spPr>
      </p:pic>
      <p:pic>
        <p:nvPicPr>
          <p:cNvPr id="1053" name="Picture 29">
            <a:extLst>
              <a:ext uri="{FF2B5EF4-FFF2-40B4-BE49-F238E27FC236}">
                <a16:creationId xmlns:a16="http://schemas.microsoft.com/office/drawing/2014/main" id="{4CA0BE65-AFB0-E64D-87FE-7376B743B393}"/>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42273538" y="3889375"/>
            <a:ext cx="1714500" cy="11938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8A3F76A-F9D3-6D40-83DE-CACD96019A29}"/>
              </a:ext>
            </a:extLst>
          </p:cNvPr>
          <p:cNvPicPr>
            <a:picLocks noChangeAspect="1"/>
          </p:cNvPicPr>
          <p:nvPr/>
        </p:nvPicPr>
        <p:blipFill>
          <a:blip r:embed="rId22"/>
          <a:stretch>
            <a:fillRect/>
          </a:stretch>
        </p:blipFill>
        <p:spPr>
          <a:xfrm>
            <a:off x="9346552" y="1800226"/>
            <a:ext cx="1167384" cy="1216025"/>
          </a:xfrm>
          <a:prstGeom prst="rect">
            <a:avLst/>
          </a:prstGeom>
        </p:spPr>
      </p:pic>
      <p:pic>
        <p:nvPicPr>
          <p:cNvPr id="12" name="Picture 11">
            <a:extLst>
              <a:ext uri="{FF2B5EF4-FFF2-40B4-BE49-F238E27FC236}">
                <a16:creationId xmlns:a16="http://schemas.microsoft.com/office/drawing/2014/main" id="{00ADFB14-BD1F-7541-B39C-9DBCADD1C727}"/>
              </a:ext>
            </a:extLst>
          </p:cNvPr>
          <p:cNvPicPr>
            <a:picLocks noChangeAspect="1"/>
          </p:cNvPicPr>
          <p:nvPr/>
        </p:nvPicPr>
        <p:blipFill>
          <a:blip r:embed="rId23"/>
          <a:stretch>
            <a:fillRect/>
          </a:stretch>
        </p:blipFill>
        <p:spPr>
          <a:xfrm>
            <a:off x="838199" y="3226593"/>
            <a:ext cx="1348516" cy="1325563"/>
          </a:xfrm>
          <a:prstGeom prst="rect">
            <a:avLst/>
          </a:prstGeom>
        </p:spPr>
      </p:pic>
      <p:pic>
        <p:nvPicPr>
          <p:cNvPr id="13" name="Picture 12">
            <a:extLst>
              <a:ext uri="{FF2B5EF4-FFF2-40B4-BE49-F238E27FC236}">
                <a16:creationId xmlns:a16="http://schemas.microsoft.com/office/drawing/2014/main" id="{1FB49E6F-C437-5648-ADF1-A102D5345257}"/>
              </a:ext>
            </a:extLst>
          </p:cNvPr>
          <p:cNvPicPr>
            <a:picLocks noChangeAspect="1"/>
          </p:cNvPicPr>
          <p:nvPr/>
        </p:nvPicPr>
        <p:blipFill>
          <a:blip r:embed="rId24"/>
          <a:stretch>
            <a:fillRect/>
          </a:stretch>
        </p:blipFill>
        <p:spPr>
          <a:xfrm>
            <a:off x="2289174" y="3332654"/>
            <a:ext cx="1257381" cy="1241330"/>
          </a:xfrm>
          <a:prstGeom prst="rect">
            <a:avLst/>
          </a:prstGeom>
        </p:spPr>
      </p:pic>
      <p:pic>
        <p:nvPicPr>
          <p:cNvPr id="14" name="Picture 13">
            <a:extLst>
              <a:ext uri="{FF2B5EF4-FFF2-40B4-BE49-F238E27FC236}">
                <a16:creationId xmlns:a16="http://schemas.microsoft.com/office/drawing/2014/main" id="{7C0F076B-D2CD-C449-B58B-F1074C1999B5}"/>
              </a:ext>
            </a:extLst>
          </p:cNvPr>
          <p:cNvPicPr>
            <a:picLocks noChangeAspect="1"/>
          </p:cNvPicPr>
          <p:nvPr/>
        </p:nvPicPr>
        <p:blipFill>
          <a:blip r:embed="rId25"/>
          <a:stretch>
            <a:fillRect/>
          </a:stretch>
        </p:blipFill>
        <p:spPr>
          <a:xfrm>
            <a:off x="3813255" y="3336764"/>
            <a:ext cx="1215392" cy="1215392"/>
          </a:xfrm>
          <a:prstGeom prst="rect">
            <a:avLst/>
          </a:prstGeom>
        </p:spPr>
      </p:pic>
      <p:pic>
        <p:nvPicPr>
          <p:cNvPr id="15" name="Picture 14">
            <a:extLst>
              <a:ext uri="{FF2B5EF4-FFF2-40B4-BE49-F238E27FC236}">
                <a16:creationId xmlns:a16="http://schemas.microsoft.com/office/drawing/2014/main" id="{994E2572-177C-B549-9C45-C3CE53A5185C}"/>
              </a:ext>
            </a:extLst>
          </p:cNvPr>
          <p:cNvPicPr>
            <a:picLocks noChangeAspect="1"/>
          </p:cNvPicPr>
          <p:nvPr/>
        </p:nvPicPr>
        <p:blipFill>
          <a:blip r:embed="rId26"/>
          <a:stretch>
            <a:fillRect/>
          </a:stretch>
        </p:blipFill>
        <p:spPr>
          <a:xfrm>
            <a:off x="5325699" y="3429000"/>
            <a:ext cx="1738971" cy="1206180"/>
          </a:xfrm>
          <a:prstGeom prst="rect">
            <a:avLst/>
          </a:prstGeom>
        </p:spPr>
      </p:pic>
      <p:pic>
        <p:nvPicPr>
          <p:cNvPr id="16" name="Picture 15">
            <a:extLst>
              <a:ext uri="{FF2B5EF4-FFF2-40B4-BE49-F238E27FC236}">
                <a16:creationId xmlns:a16="http://schemas.microsoft.com/office/drawing/2014/main" id="{3A7B47E3-904F-044B-B206-D495CA0DE12C}"/>
              </a:ext>
            </a:extLst>
          </p:cNvPr>
          <p:cNvPicPr>
            <a:picLocks noChangeAspect="1"/>
          </p:cNvPicPr>
          <p:nvPr/>
        </p:nvPicPr>
        <p:blipFill>
          <a:blip r:embed="rId27"/>
          <a:stretch>
            <a:fillRect/>
          </a:stretch>
        </p:blipFill>
        <p:spPr>
          <a:xfrm>
            <a:off x="7294714" y="3328668"/>
            <a:ext cx="1306512" cy="1306512"/>
          </a:xfrm>
          <a:prstGeom prst="rect">
            <a:avLst/>
          </a:prstGeom>
        </p:spPr>
      </p:pic>
      <p:pic>
        <p:nvPicPr>
          <p:cNvPr id="17" name="Picture 16">
            <a:extLst>
              <a:ext uri="{FF2B5EF4-FFF2-40B4-BE49-F238E27FC236}">
                <a16:creationId xmlns:a16="http://schemas.microsoft.com/office/drawing/2014/main" id="{C4B31F60-0A10-4342-9E24-EA22DB087A35}"/>
              </a:ext>
            </a:extLst>
          </p:cNvPr>
          <p:cNvPicPr>
            <a:picLocks noChangeAspect="1"/>
          </p:cNvPicPr>
          <p:nvPr/>
        </p:nvPicPr>
        <p:blipFill>
          <a:blip r:embed="rId28"/>
          <a:stretch>
            <a:fillRect/>
          </a:stretch>
        </p:blipFill>
        <p:spPr>
          <a:xfrm>
            <a:off x="8942469" y="3657044"/>
            <a:ext cx="1855491" cy="750092"/>
          </a:xfrm>
          <a:prstGeom prst="rect">
            <a:avLst/>
          </a:prstGeom>
        </p:spPr>
      </p:pic>
      <p:pic>
        <p:nvPicPr>
          <p:cNvPr id="18" name="Picture 17">
            <a:extLst>
              <a:ext uri="{FF2B5EF4-FFF2-40B4-BE49-F238E27FC236}">
                <a16:creationId xmlns:a16="http://schemas.microsoft.com/office/drawing/2014/main" id="{B4478CE2-BD61-A542-AA9C-67BEB44DD230}"/>
              </a:ext>
            </a:extLst>
          </p:cNvPr>
          <p:cNvPicPr>
            <a:picLocks noChangeAspect="1"/>
          </p:cNvPicPr>
          <p:nvPr/>
        </p:nvPicPr>
        <p:blipFill>
          <a:blip r:embed="rId29"/>
          <a:stretch>
            <a:fillRect/>
          </a:stretch>
        </p:blipFill>
        <p:spPr>
          <a:xfrm>
            <a:off x="845819" y="5000625"/>
            <a:ext cx="1429418" cy="577850"/>
          </a:xfrm>
          <a:prstGeom prst="rect">
            <a:avLst/>
          </a:prstGeom>
        </p:spPr>
      </p:pic>
      <p:pic>
        <p:nvPicPr>
          <p:cNvPr id="19" name="Picture 18">
            <a:extLst>
              <a:ext uri="{FF2B5EF4-FFF2-40B4-BE49-F238E27FC236}">
                <a16:creationId xmlns:a16="http://schemas.microsoft.com/office/drawing/2014/main" id="{09837340-57A4-1141-A811-3B1CE932B7D0}"/>
              </a:ext>
            </a:extLst>
          </p:cNvPr>
          <p:cNvPicPr>
            <a:picLocks noChangeAspect="1"/>
          </p:cNvPicPr>
          <p:nvPr/>
        </p:nvPicPr>
        <p:blipFill>
          <a:blip r:embed="rId30"/>
          <a:stretch>
            <a:fillRect/>
          </a:stretch>
        </p:blipFill>
        <p:spPr>
          <a:xfrm>
            <a:off x="2499395" y="5176202"/>
            <a:ext cx="1362519" cy="342079"/>
          </a:xfrm>
          <a:prstGeom prst="rect">
            <a:avLst/>
          </a:prstGeom>
        </p:spPr>
      </p:pic>
      <p:pic>
        <p:nvPicPr>
          <p:cNvPr id="20" name="Picture 19">
            <a:extLst>
              <a:ext uri="{FF2B5EF4-FFF2-40B4-BE49-F238E27FC236}">
                <a16:creationId xmlns:a16="http://schemas.microsoft.com/office/drawing/2014/main" id="{94ABD06D-75C6-CC49-9F58-2E144F93ED2A}"/>
              </a:ext>
            </a:extLst>
          </p:cNvPr>
          <p:cNvPicPr>
            <a:picLocks noChangeAspect="1"/>
          </p:cNvPicPr>
          <p:nvPr/>
        </p:nvPicPr>
        <p:blipFill>
          <a:blip r:embed="rId31"/>
          <a:stretch>
            <a:fillRect/>
          </a:stretch>
        </p:blipFill>
        <p:spPr>
          <a:xfrm>
            <a:off x="4038955" y="4914899"/>
            <a:ext cx="1157186" cy="723857"/>
          </a:xfrm>
          <a:prstGeom prst="rect">
            <a:avLst/>
          </a:prstGeom>
        </p:spPr>
      </p:pic>
      <p:pic>
        <p:nvPicPr>
          <p:cNvPr id="21" name="Picture 20">
            <a:extLst>
              <a:ext uri="{FF2B5EF4-FFF2-40B4-BE49-F238E27FC236}">
                <a16:creationId xmlns:a16="http://schemas.microsoft.com/office/drawing/2014/main" id="{8ADE58D8-9BA8-F744-88F8-C84FB522A7CD}"/>
              </a:ext>
            </a:extLst>
          </p:cNvPr>
          <p:cNvPicPr>
            <a:picLocks noChangeAspect="1"/>
          </p:cNvPicPr>
          <p:nvPr/>
        </p:nvPicPr>
        <p:blipFill>
          <a:blip r:embed="rId32"/>
          <a:stretch>
            <a:fillRect/>
          </a:stretch>
        </p:blipFill>
        <p:spPr>
          <a:xfrm>
            <a:off x="6880439" y="4765652"/>
            <a:ext cx="1067531" cy="1049361"/>
          </a:xfrm>
          <a:prstGeom prst="rect">
            <a:avLst/>
          </a:prstGeom>
        </p:spPr>
      </p:pic>
      <p:pic>
        <p:nvPicPr>
          <p:cNvPr id="50" name="Picture 49">
            <a:extLst>
              <a:ext uri="{FF2B5EF4-FFF2-40B4-BE49-F238E27FC236}">
                <a16:creationId xmlns:a16="http://schemas.microsoft.com/office/drawing/2014/main" id="{A3605C23-1533-0F4F-AB3A-BDC1B618FA4C}"/>
              </a:ext>
            </a:extLst>
          </p:cNvPr>
          <p:cNvPicPr>
            <a:picLocks noChangeAspect="1"/>
          </p:cNvPicPr>
          <p:nvPr/>
        </p:nvPicPr>
        <p:blipFill rotWithShape="1">
          <a:blip r:embed="rId33"/>
          <a:srcRect l="26273" t="1285" r="28717" b="50726"/>
          <a:stretch/>
        </p:blipFill>
        <p:spPr>
          <a:xfrm>
            <a:off x="8333357" y="4643132"/>
            <a:ext cx="1286148" cy="1371282"/>
          </a:xfrm>
          <a:prstGeom prst="rect">
            <a:avLst/>
          </a:prstGeom>
        </p:spPr>
      </p:pic>
      <p:pic>
        <p:nvPicPr>
          <p:cNvPr id="23" name="Picture 22">
            <a:extLst>
              <a:ext uri="{FF2B5EF4-FFF2-40B4-BE49-F238E27FC236}">
                <a16:creationId xmlns:a16="http://schemas.microsoft.com/office/drawing/2014/main" id="{65B953EC-6089-494E-9046-59DC0ABA4AE6}"/>
              </a:ext>
            </a:extLst>
          </p:cNvPr>
          <p:cNvPicPr>
            <a:picLocks noChangeAspect="1"/>
          </p:cNvPicPr>
          <p:nvPr/>
        </p:nvPicPr>
        <p:blipFill>
          <a:blip r:embed="rId34"/>
          <a:stretch>
            <a:fillRect/>
          </a:stretch>
        </p:blipFill>
        <p:spPr>
          <a:xfrm>
            <a:off x="9602492" y="4643132"/>
            <a:ext cx="1524000" cy="1446179"/>
          </a:xfrm>
          <a:prstGeom prst="rect">
            <a:avLst/>
          </a:prstGeom>
        </p:spPr>
      </p:pic>
      <p:pic>
        <p:nvPicPr>
          <p:cNvPr id="24" name="Picture 23">
            <a:extLst>
              <a:ext uri="{FF2B5EF4-FFF2-40B4-BE49-F238E27FC236}">
                <a16:creationId xmlns:a16="http://schemas.microsoft.com/office/drawing/2014/main" id="{1E4E40FC-381E-0046-A424-A3FF4E36285E}"/>
              </a:ext>
            </a:extLst>
          </p:cNvPr>
          <p:cNvPicPr>
            <a:picLocks noChangeAspect="1"/>
          </p:cNvPicPr>
          <p:nvPr/>
        </p:nvPicPr>
        <p:blipFill>
          <a:blip r:embed="rId35"/>
          <a:stretch>
            <a:fillRect/>
          </a:stretch>
        </p:blipFill>
        <p:spPr>
          <a:xfrm>
            <a:off x="5361348" y="4600734"/>
            <a:ext cx="1377142" cy="1371282"/>
          </a:xfrm>
          <a:prstGeom prst="rect">
            <a:avLst/>
          </a:prstGeom>
        </p:spPr>
      </p:pic>
    </p:spTree>
    <p:extLst>
      <p:ext uri="{BB962C8B-B14F-4D97-AF65-F5344CB8AC3E}">
        <p14:creationId xmlns:p14="http://schemas.microsoft.com/office/powerpoint/2010/main" val="2761376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310E5-9F26-5847-939A-A0B41223A31F}"/>
              </a:ext>
            </a:extLst>
          </p:cNvPr>
          <p:cNvSpPr>
            <a:spLocks noGrp="1"/>
          </p:cNvSpPr>
          <p:nvPr>
            <p:ph type="title"/>
          </p:nvPr>
        </p:nvSpPr>
        <p:spPr/>
        <p:txBody>
          <a:bodyPr/>
          <a:lstStyle/>
          <a:p>
            <a:r>
              <a:rPr lang="en-US" dirty="0"/>
              <a:t>Brand Colour Quiz</a:t>
            </a:r>
          </a:p>
        </p:txBody>
      </p:sp>
      <p:pic>
        <p:nvPicPr>
          <p:cNvPr id="7" name="Content Placeholder 6">
            <a:extLst>
              <a:ext uri="{FF2B5EF4-FFF2-40B4-BE49-F238E27FC236}">
                <a16:creationId xmlns:a16="http://schemas.microsoft.com/office/drawing/2014/main" id="{50D5E9B7-76D2-9F4C-8F0B-B3D19BA7E053}"/>
              </a:ext>
            </a:extLst>
          </p:cNvPr>
          <p:cNvPicPr>
            <a:picLocks noGrp="1" noChangeAspect="1"/>
          </p:cNvPicPr>
          <p:nvPr>
            <p:ph idx="1"/>
          </p:nvPr>
        </p:nvPicPr>
        <p:blipFill>
          <a:blip r:embed="rId2"/>
          <a:stretch>
            <a:fillRect/>
          </a:stretch>
        </p:blipFill>
        <p:spPr>
          <a:xfrm>
            <a:off x="838200" y="1585119"/>
            <a:ext cx="1751416" cy="986631"/>
          </a:xfrm>
          <a:prstGeom prst="rect">
            <a:avLst/>
          </a:prstGeom>
        </p:spPr>
      </p:pic>
      <p:sp>
        <p:nvSpPr>
          <p:cNvPr id="8" name="TextBox 7">
            <a:extLst>
              <a:ext uri="{FF2B5EF4-FFF2-40B4-BE49-F238E27FC236}">
                <a16:creationId xmlns:a16="http://schemas.microsoft.com/office/drawing/2014/main" id="{45B6F0B6-250F-5C46-BC8A-49CB60B9D399}"/>
              </a:ext>
            </a:extLst>
          </p:cNvPr>
          <p:cNvSpPr txBox="1"/>
          <p:nvPr/>
        </p:nvSpPr>
        <p:spPr>
          <a:xfrm>
            <a:off x="2943225" y="1814513"/>
            <a:ext cx="4872038" cy="369332"/>
          </a:xfrm>
          <a:prstGeom prst="rect">
            <a:avLst/>
          </a:prstGeom>
          <a:noFill/>
        </p:spPr>
        <p:txBody>
          <a:bodyPr wrap="square" rtlCol="0">
            <a:spAutoFit/>
          </a:bodyPr>
          <a:lstStyle/>
          <a:p>
            <a:r>
              <a:rPr lang="en-US" dirty="0"/>
              <a:t>Mobile phone company</a:t>
            </a:r>
          </a:p>
        </p:txBody>
      </p:sp>
      <p:pic>
        <p:nvPicPr>
          <p:cNvPr id="9" name="Picture 8">
            <a:extLst>
              <a:ext uri="{FF2B5EF4-FFF2-40B4-BE49-F238E27FC236}">
                <a16:creationId xmlns:a16="http://schemas.microsoft.com/office/drawing/2014/main" id="{F7F00865-1C69-1B46-A094-33B263DABE2E}"/>
              </a:ext>
            </a:extLst>
          </p:cNvPr>
          <p:cNvPicPr>
            <a:picLocks noChangeAspect="1"/>
          </p:cNvPicPr>
          <p:nvPr/>
        </p:nvPicPr>
        <p:blipFill>
          <a:blip r:embed="rId3"/>
          <a:stretch>
            <a:fillRect/>
          </a:stretch>
        </p:blipFill>
        <p:spPr>
          <a:xfrm>
            <a:off x="838200" y="2910682"/>
            <a:ext cx="1751872" cy="986631"/>
          </a:xfrm>
          <a:prstGeom prst="rect">
            <a:avLst/>
          </a:prstGeom>
        </p:spPr>
      </p:pic>
      <p:sp>
        <p:nvSpPr>
          <p:cNvPr id="10" name="TextBox 9">
            <a:extLst>
              <a:ext uri="{FF2B5EF4-FFF2-40B4-BE49-F238E27FC236}">
                <a16:creationId xmlns:a16="http://schemas.microsoft.com/office/drawing/2014/main" id="{047C3EB1-B761-C24E-BEEA-7BD50EB67004}"/>
              </a:ext>
            </a:extLst>
          </p:cNvPr>
          <p:cNvSpPr txBox="1"/>
          <p:nvPr/>
        </p:nvSpPr>
        <p:spPr>
          <a:xfrm>
            <a:off x="3057525" y="3257550"/>
            <a:ext cx="2728913" cy="371475"/>
          </a:xfrm>
          <a:prstGeom prst="rect">
            <a:avLst/>
          </a:prstGeom>
          <a:noFill/>
        </p:spPr>
        <p:txBody>
          <a:bodyPr wrap="square" rtlCol="0">
            <a:spAutoFit/>
          </a:bodyPr>
          <a:lstStyle/>
          <a:p>
            <a:r>
              <a:rPr lang="en-US" dirty="0"/>
              <a:t>Drink Company</a:t>
            </a:r>
          </a:p>
        </p:txBody>
      </p:sp>
      <p:pic>
        <p:nvPicPr>
          <p:cNvPr id="11" name="Picture 10">
            <a:extLst>
              <a:ext uri="{FF2B5EF4-FFF2-40B4-BE49-F238E27FC236}">
                <a16:creationId xmlns:a16="http://schemas.microsoft.com/office/drawing/2014/main" id="{AE480DBB-69FB-6642-9F3D-DFAE0B597D3E}"/>
              </a:ext>
            </a:extLst>
          </p:cNvPr>
          <p:cNvPicPr>
            <a:picLocks noChangeAspect="1"/>
          </p:cNvPicPr>
          <p:nvPr/>
        </p:nvPicPr>
        <p:blipFill>
          <a:blip r:embed="rId4"/>
          <a:stretch>
            <a:fillRect/>
          </a:stretch>
        </p:blipFill>
        <p:spPr>
          <a:xfrm>
            <a:off x="838200" y="4236246"/>
            <a:ext cx="1754879" cy="986632"/>
          </a:xfrm>
          <a:prstGeom prst="rect">
            <a:avLst/>
          </a:prstGeom>
        </p:spPr>
      </p:pic>
      <p:sp>
        <p:nvSpPr>
          <p:cNvPr id="12" name="TextBox 11">
            <a:extLst>
              <a:ext uri="{FF2B5EF4-FFF2-40B4-BE49-F238E27FC236}">
                <a16:creationId xmlns:a16="http://schemas.microsoft.com/office/drawing/2014/main" id="{6C1F8B22-BCD0-834A-9EB7-DB28AEEBFFF1}"/>
              </a:ext>
            </a:extLst>
          </p:cNvPr>
          <p:cNvSpPr txBox="1"/>
          <p:nvPr/>
        </p:nvSpPr>
        <p:spPr>
          <a:xfrm>
            <a:off x="3057525" y="4586288"/>
            <a:ext cx="2286000" cy="646331"/>
          </a:xfrm>
          <a:prstGeom prst="rect">
            <a:avLst/>
          </a:prstGeom>
          <a:noFill/>
        </p:spPr>
        <p:txBody>
          <a:bodyPr wrap="square" rtlCol="0">
            <a:spAutoFit/>
          </a:bodyPr>
          <a:lstStyle/>
          <a:p>
            <a:r>
              <a:rPr lang="en-US" dirty="0"/>
              <a:t>Food company (confectionary)</a:t>
            </a:r>
          </a:p>
        </p:txBody>
      </p:sp>
      <p:pic>
        <p:nvPicPr>
          <p:cNvPr id="13" name="Picture 12">
            <a:extLst>
              <a:ext uri="{FF2B5EF4-FFF2-40B4-BE49-F238E27FC236}">
                <a16:creationId xmlns:a16="http://schemas.microsoft.com/office/drawing/2014/main" id="{F574D335-E8A7-D74D-947B-A68B2C8FFE66}"/>
              </a:ext>
            </a:extLst>
          </p:cNvPr>
          <p:cNvPicPr>
            <a:picLocks noChangeAspect="1"/>
          </p:cNvPicPr>
          <p:nvPr/>
        </p:nvPicPr>
        <p:blipFill>
          <a:blip r:embed="rId5"/>
          <a:stretch>
            <a:fillRect/>
          </a:stretch>
        </p:blipFill>
        <p:spPr>
          <a:xfrm>
            <a:off x="6096000" y="3249613"/>
            <a:ext cx="1755805" cy="986633"/>
          </a:xfrm>
          <a:prstGeom prst="rect">
            <a:avLst/>
          </a:prstGeom>
        </p:spPr>
      </p:pic>
      <p:sp>
        <p:nvSpPr>
          <p:cNvPr id="14" name="TextBox 13">
            <a:extLst>
              <a:ext uri="{FF2B5EF4-FFF2-40B4-BE49-F238E27FC236}">
                <a16:creationId xmlns:a16="http://schemas.microsoft.com/office/drawing/2014/main" id="{0AB38AB0-937E-9A43-8B59-87CCACA569A8}"/>
              </a:ext>
            </a:extLst>
          </p:cNvPr>
          <p:cNvSpPr txBox="1"/>
          <p:nvPr/>
        </p:nvSpPr>
        <p:spPr>
          <a:xfrm>
            <a:off x="8172450" y="3403997"/>
            <a:ext cx="1771650" cy="646331"/>
          </a:xfrm>
          <a:prstGeom prst="rect">
            <a:avLst/>
          </a:prstGeom>
          <a:noFill/>
        </p:spPr>
        <p:txBody>
          <a:bodyPr wrap="square" rtlCol="0">
            <a:spAutoFit/>
          </a:bodyPr>
          <a:lstStyle/>
          <a:p>
            <a:r>
              <a:rPr lang="en-US" dirty="0"/>
              <a:t>Furniture Company</a:t>
            </a:r>
          </a:p>
        </p:txBody>
      </p:sp>
      <p:pic>
        <p:nvPicPr>
          <p:cNvPr id="15" name="Picture 14">
            <a:extLst>
              <a:ext uri="{FF2B5EF4-FFF2-40B4-BE49-F238E27FC236}">
                <a16:creationId xmlns:a16="http://schemas.microsoft.com/office/drawing/2014/main" id="{09C98FD4-3AB8-0E46-9000-87632295AD1A}"/>
              </a:ext>
            </a:extLst>
          </p:cNvPr>
          <p:cNvPicPr>
            <a:picLocks noChangeAspect="1"/>
          </p:cNvPicPr>
          <p:nvPr/>
        </p:nvPicPr>
        <p:blipFill>
          <a:blip r:embed="rId6"/>
          <a:stretch>
            <a:fillRect/>
          </a:stretch>
        </p:blipFill>
        <p:spPr>
          <a:xfrm>
            <a:off x="6096000" y="1441921"/>
            <a:ext cx="1484344" cy="1114515"/>
          </a:xfrm>
          <a:prstGeom prst="rect">
            <a:avLst/>
          </a:prstGeom>
        </p:spPr>
      </p:pic>
      <p:sp>
        <p:nvSpPr>
          <p:cNvPr id="16" name="TextBox 15">
            <a:extLst>
              <a:ext uri="{FF2B5EF4-FFF2-40B4-BE49-F238E27FC236}">
                <a16:creationId xmlns:a16="http://schemas.microsoft.com/office/drawing/2014/main" id="{3AF452D4-E2B8-D34E-A923-3D42FCF58277}"/>
              </a:ext>
            </a:extLst>
          </p:cNvPr>
          <p:cNvSpPr txBox="1"/>
          <p:nvPr/>
        </p:nvSpPr>
        <p:spPr>
          <a:xfrm>
            <a:off x="8172450" y="1814513"/>
            <a:ext cx="2457450" cy="369332"/>
          </a:xfrm>
          <a:prstGeom prst="rect">
            <a:avLst/>
          </a:prstGeom>
          <a:noFill/>
        </p:spPr>
        <p:txBody>
          <a:bodyPr wrap="square" rtlCol="0">
            <a:spAutoFit/>
          </a:bodyPr>
          <a:lstStyle/>
          <a:p>
            <a:r>
              <a:rPr lang="en-US" dirty="0"/>
              <a:t>Jewelry company</a:t>
            </a:r>
          </a:p>
        </p:txBody>
      </p:sp>
    </p:spTree>
    <p:extLst>
      <p:ext uri="{BB962C8B-B14F-4D97-AF65-F5344CB8AC3E}">
        <p14:creationId xmlns:p14="http://schemas.microsoft.com/office/powerpoint/2010/main" val="2604461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A066-3241-A34F-BB23-67275CEE6CDD}"/>
              </a:ext>
            </a:extLst>
          </p:cNvPr>
          <p:cNvSpPr>
            <a:spLocks noGrp="1"/>
          </p:cNvSpPr>
          <p:nvPr>
            <p:ph type="title"/>
          </p:nvPr>
        </p:nvSpPr>
        <p:spPr/>
        <p:txBody>
          <a:bodyPr/>
          <a:lstStyle/>
          <a:p>
            <a:r>
              <a:rPr lang="en-US" dirty="0"/>
              <a:t>Brand identity Quiz – fonts</a:t>
            </a:r>
          </a:p>
        </p:txBody>
      </p:sp>
      <p:pic>
        <p:nvPicPr>
          <p:cNvPr id="4" name="Content Placeholder 3">
            <a:extLst>
              <a:ext uri="{FF2B5EF4-FFF2-40B4-BE49-F238E27FC236}">
                <a16:creationId xmlns:a16="http://schemas.microsoft.com/office/drawing/2014/main" id="{11214373-511D-DA4F-B30F-797AF0CFBF8B}"/>
              </a:ext>
            </a:extLst>
          </p:cNvPr>
          <p:cNvPicPr>
            <a:picLocks noGrp="1" noChangeAspect="1"/>
          </p:cNvPicPr>
          <p:nvPr>
            <p:ph idx="1"/>
          </p:nvPr>
        </p:nvPicPr>
        <p:blipFill>
          <a:blip r:embed="rId2"/>
          <a:stretch>
            <a:fillRect/>
          </a:stretch>
        </p:blipFill>
        <p:spPr>
          <a:xfrm>
            <a:off x="1814513" y="1727201"/>
            <a:ext cx="2662236" cy="1996677"/>
          </a:xfrm>
          <a:prstGeom prst="rect">
            <a:avLst/>
          </a:prstGeom>
        </p:spPr>
      </p:pic>
      <p:pic>
        <p:nvPicPr>
          <p:cNvPr id="5" name="Picture 4">
            <a:extLst>
              <a:ext uri="{FF2B5EF4-FFF2-40B4-BE49-F238E27FC236}">
                <a16:creationId xmlns:a16="http://schemas.microsoft.com/office/drawing/2014/main" id="{5D4D627A-5B02-8E4A-B951-AB5E9D914243}"/>
              </a:ext>
            </a:extLst>
          </p:cNvPr>
          <p:cNvPicPr>
            <a:picLocks noChangeAspect="1"/>
          </p:cNvPicPr>
          <p:nvPr/>
        </p:nvPicPr>
        <p:blipFill>
          <a:blip r:embed="rId3"/>
          <a:stretch>
            <a:fillRect/>
          </a:stretch>
        </p:blipFill>
        <p:spPr>
          <a:xfrm>
            <a:off x="1814513" y="4208462"/>
            <a:ext cx="2662236" cy="1996677"/>
          </a:xfrm>
          <a:prstGeom prst="rect">
            <a:avLst/>
          </a:prstGeom>
        </p:spPr>
      </p:pic>
      <p:pic>
        <p:nvPicPr>
          <p:cNvPr id="6" name="Picture 5">
            <a:extLst>
              <a:ext uri="{FF2B5EF4-FFF2-40B4-BE49-F238E27FC236}">
                <a16:creationId xmlns:a16="http://schemas.microsoft.com/office/drawing/2014/main" id="{DB8BEC32-A788-D541-AEEF-4E661E95B120}"/>
              </a:ext>
            </a:extLst>
          </p:cNvPr>
          <p:cNvPicPr>
            <a:picLocks noChangeAspect="1"/>
          </p:cNvPicPr>
          <p:nvPr/>
        </p:nvPicPr>
        <p:blipFill>
          <a:blip r:embed="rId4"/>
          <a:stretch>
            <a:fillRect/>
          </a:stretch>
        </p:blipFill>
        <p:spPr>
          <a:xfrm>
            <a:off x="6700838" y="1803400"/>
            <a:ext cx="2560637" cy="1920478"/>
          </a:xfrm>
          <a:prstGeom prst="rect">
            <a:avLst/>
          </a:prstGeom>
        </p:spPr>
      </p:pic>
      <p:pic>
        <p:nvPicPr>
          <p:cNvPr id="7" name="Picture 6">
            <a:extLst>
              <a:ext uri="{FF2B5EF4-FFF2-40B4-BE49-F238E27FC236}">
                <a16:creationId xmlns:a16="http://schemas.microsoft.com/office/drawing/2014/main" id="{7AF55049-7EEC-6947-9035-C279AB781287}"/>
              </a:ext>
            </a:extLst>
          </p:cNvPr>
          <p:cNvPicPr>
            <a:picLocks noChangeAspect="1"/>
          </p:cNvPicPr>
          <p:nvPr/>
        </p:nvPicPr>
        <p:blipFill>
          <a:blip r:embed="rId5"/>
          <a:stretch>
            <a:fillRect/>
          </a:stretch>
        </p:blipFill>
        <p:spPr>
          <a:xfrm>
            <a:off x="6700838" y="4208462"/>
            <a:ext cx="2662236" cy="1996677"/>
          </a:xfrm>
          <a:prstGeom prst="rect">
            <a:avLst/>
          </a:prstGeom>
        </p:spPr>
      </p:pic>
      <p:sp>
        <p:nvSpPr>
          <p:cNvPr id="8" name="TextBox 7">
            <a:extLst>
              <a:ext uri="{FF2B5EF4-FFF2-40B4-BE49-F238E27FC236}">
                <a16:creationId xmlns:a16="http://schemas.microsoft.com/office/drawing/2014/main" id="{D67FFC21-16E3-F549-B5B7-2FCDC21BFB9B}"/>
              </a:ext>
            </a:extLst>
          </p:cNvPr>
          <p:cNvSpPr txBox="1"/>
          <p:nvPr/>
        </p:nvSpPr>
        <p:spPr>
          <a:xfrm>
            <a:off x="4604123" y="2143125"/>
            <a:ext cx="1600200" cy="369332"/>
          </a:xfrm>
          <a:prstGeom prst="rect">
            <a:avLst/>
          </a:prstGeom>
          <a:noFill/>
        </p:spPr>
        <p:txBody>
          <a:bodyPr wrap="square" rtlCol="0">
            <a:spAutoFit/>
          </a:bodyPr>
          <a:lstStyle/>
          <a:p>
            <a:r>
              <a:rPr lang="en-US" dirty="0"/>
              <a:t>Entertainment</a:t>
            </a:r>
          </a:p>
        </p:txBody>
      </p:sp>
      <p:sp>
        <p:nvSpPr>
          <p:cNvPr id="9" name="Rectangle 8">
            <a:extLst>
              <a:ext uri="{FF2B5EF4-FFF2-40B4-BE49-F238E27FC236}">
                <a16:creationId xmlns:a16="http://schemas.microsoft.com/office/drawing/2014/main" id="{05130409-9666-7043-A00C-1F4FE223221B}"/>
              </a:ext>
            </a:extLst>
          </p:cNvPr>
          <p:cNvSpPr/>
          <p:nvPr/>
        </p:nvSpPr>
        <p:spPr>
          <a:xfrm>
            <a:off x="9632950" y="2143125"/>
            <a:ext cx="780983" cy="369332"/>
          </a:xfrm>
          <a:prstGeom prst="rect">
            <a:avLst/>
          </a:prstGeom>
        </p:spPr>
        <p:txBody>
          <a:bodyPr wrap="none">
            <a:spAutoFit/>
          </a:bodyPr>
          <a:lstStyle/>
          <a:p>
            <a:r>
              <a:rPr lang="en-US" dirty="0"/>
              <a:t>Sports</a:t>
            </a:r>
          </a:p>
        </p:txBody>
      </p:sp>
      <p:sp>
        <p:nvSpPr>
          <p:cNvPr id="10" name="Rectangle 9">
            <a:extLst>
              <a:ext uri="{FF2B5EF4-FFF2-40B4-BE49-F238E27FC236}">
                <a16:creationId xmlns:a16="http://schemas.microsoft.com/office/drawing/2014/main" id="{C9EDBE94-9E26-4A48-9EC9-90EE6E6193FA}"/>
              </a:ext>
            </a:extLst>
          </p:cNvPr>
          <p:cNvSpPr/>
          <p:nvPr/>
        </p:nvSpPr>
        <p:spPr>
          <a:xfrm>
            <a:off x="4822486" y="5066266"/>
            <a:ext cx="950004" cy="369332"/>
          </a:xfrm>
          <a:prstGeom prst="rect">
            <a:avLst/>
          </a:prstGeom>
        </p:spPr>
        <p:txBody>
          <a:bodyPr wrap="none">
            <a:spAutoFit/>
          </a:bodyPr>
          <a:lstStyle/>
          <a:p>
            <a:r>
              <a:rPr lang="en-US" dirty="0"/>
              <a:t>Website</a:t>
            </a:r>
          </a:p>
        </p:txBody>
      </p:sp>
      <p:sp>
        <p:nvSpPr>
          <p:cNvPr id="11" name="Rectangle 10">
            <a:extLst>
              <a:ext uri="{FF2B5EF4-FFF2-40B4-BE49-F238E27FC236}">
                <a16:creationId xmlns:a16="http://schemas.microsoft.com/office/drawing/2014/main" id="{C7C794F2-0E2F-1A49-B98F-7EED0148F023}"/>
              </a:ext>
            </a:extLst>
          </p:cNvPr>
          <p:cNvSpPr/>
          <p:nvPr/>
        </p:nvSpPr>
        <p:spPr>
          <a:xfrm>
            <a:off x="9708811" y="5005942"/>
            <a:ext cx="950004" cy="369332"/>
          </a:xfrm>
          <a:prstGeom prst="rect">
            <a:avLst/>
          </a:prstGeom>
        </p:spPr>
        <p:txBody>
          <a:bodyPr wrap="none">
            <a:spAutoFit/>
          </a:bodyPr>
          <a:lstStyle/>
          <a:p>
            <a:r>
              <a:rPr lang="en-US" dirty="0"/>
              <a:t>Website</a:t>
            </a:r>
          </a:p>
        </p:txBody>
      </p:sp>
    </p:spTree>
    <p:extLst>
      <p:ext uri="{BB962C8B-B14F-4D97-AF65-F5344CB8AC3E}">
        <p14:creationId xmlns:p14="http://schemas.microsoft.com/office/powerpoint/2010/main" val="708682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FCADF-812C-2541-AFDD-D153F845D434}"/>
              </a:ext>
            </a:extLst>
          </p:cNvPr>
          <p:cNvSpPr>
            <a:spLocks noGrp="1"/>
          </p:cNvSpPr>
          <p:nvPr>
            <p:ph type="title"/>
          </p:nvPr>
        </p:nvSpPr>
        <p:spPr/>
        <p:txBody>
          <a:bodyPr/>
          <a:lstStyle/>
          <a:p>
            <a:r>
              <a:rPr lang="en-US" dirty="0"/>
              <a:t>Tone Of Voice Quiz</a:t>
            </a:r>
          </a:p>
        </p:txBody>
      </p:sp>
      <p:sp>
        <p:nvSpPr>
          <p:cNvPr id="3" name="Content Placeholder 2">
            <a:extLst>
              <a:ext uri="{FF2B5EF4-FFF2-40B4-BE49-F238E27FC236}">
                <a16:creationId xmlns:a16="http://schemas.microsoft.com/office/drawing/2014/main" id="{3A6F040A-C608-394E-A074-015F9D921C4F}"/>
              </a:ext>
            </a:extLst>
          </p:cNvPr>
          <p:cNvSpPr>
            <a:spLocks noGrp="1"/>
          </p:cNvSpPr>
          <p:nvPr>
            <p:ph idx="1"/>
          </p:nvPr>
        </p:nvSpPr>
        <p:spPr/>
        <p:txBody>
          <a:bodyPr>
            <a:normAutofit/>
          </a:bodyPr>
          <a:lstStyle/>
          <a:p>
            <a:pPr marL="0" indent="0" fontAlgn="base">
              <a:buNone/>
            </a:pPr>
            <a:r>
              <a:rPr lang="en-GB" sz="1800" dirty="0"/>
              <a:t>This drink tastes of sunshine. Not that watery stuff that you get in the UK for five or six days of the year, but the great, clear, life-affirming rays that you'll only find where these fruits are grown. So even if you've used up your holiday allowance on lots of mini-breaks to Prague and Oslo, you can still find a little bit of the tropics in this recipe. Just close your eyes, whack on the factor 16 and have a mouthful. Il fait soleil.</a:t>
            </a:r>
            <a:r>
              <a:rPr lang="en-US" sz="1800" dirty="0"/>
              <a:t>” </a:t>
            </a:r>
          </a:p>
          <a:p>
            <a:pPr fontAlgn="base"/>
            <a:endParaRPr lang="en-US" dirty="0"/>
          </a:p>
          <a:p>
            <a:pPr marL="0" indent="0" fontAlgn="base">
              <a:buNone/>
            </a:pPr>
            <a:endParaRPr lang="en-GB" dirty="0"/>
          </a:p>
        </p:txBody>
      </p:sp>
      <p:pic>
        <p:nvPicPr>
          <p:cNvPr id="6" name="Picture 5">
            <a:extLst>
              <a:ext uri="{FF2B5EF4-FFF2-40B4-BE49-F238E27FC236}">
                <a16:creationId xmlns:a16="http://schemas.microsoft.com/office/drawing/2014/main" id="{C19B7AE1-49F2-184C-BA17-F387FA822B9A}"/>
              </a:ext>
            </a:extLst>
          </p:cNvPr>
          <p:cNvPicPr>
            <a:picLocks noChangeAspect="1"/>
          </p:cNvPicPr>
          <p:nvPr/>
        </p:nvPicPr>
        <p:blipFill>
          <a:blip r:embed="rId2"/>
          <a:stretch>
            <a:fillRect/>
          </a:stretch>
        </p:blipFill>
        <p:spPr>
          <a:xfrm>
            <a:off x="2414729" y="3211512"/>
            <a:ext cx="4507887" cy="3006725"/>
          </a:xfrm>
          <a:prstGeom prst="rect">
            <a:avLst/>
          </a:prstGeom>
        </p:spPr>
      </p:pic>
      <p:sp>
        <p:nvSpPr>
          <p:cNvPr id="7" name="Rectangle 6">
            <a:extLst>
              <a:ext uri="{FF2B5EF4-FFF2-40B4-BE49-F238E27FC236}">
                <a16:creationId xmlns:a16="http://schemas.microsoft.com/office/drawing/2014/main" id="{0980CF7D-B28F-D84F-B30D-2322E9A0703B}"/>
              </a:ext>
            </a:extLst>
          </p:cNvPr>
          <p:cNvSpPr/>
          <p:nvPr/>
        </p:nvSpPr>
        <p:spPr>
          <a:xfrm>
            <a:off x="4214813" y="5243513"/>
            <a:ext cx="453860" cy="571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57B2C27-C8D8-C840-9283-1B9AB5297F08}"/>
              </a:ext>
            </a:extLst>
          </p:cNvPr>
          <p:cNvSpPr/>
          <p:nvPr/>
        </p:nvSpPr>
        <p:spPr>
          <a:xfrm>
            <a:off x="4367212" y="5072063"/>
            <a:ext cx="1247775"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42BCEF7E-B7AE-9A45-8853-0B24B9D00877}"/>
              </a:ext>
            </a:extLst>
          </p:cNvPr>
          <p:cNvSpPr/>
          <p:nvPr/>
        </p:nvSpPr>
        <p:spPr>
          <a:xfrm>
            <a:off x="4367213" y="5395913"/>
            <a:ext cx="453860" cy="571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25CD2C3D-4AF7-1046-911D-F90E487A5FCB}"/>
              </a:ext>
            </a:extLst>
          </p:cNvPr>
          <p:cNvPicPr>
            <a:picLocks noChangeAspect="1"/>
          </p:cNvPicPr>
          <p:nvPr/>
        </p:nvPicPr>
        <p:blipFill>
          <a:blip r:embed="rId3"/>
          <a:stretch>
            <a:fillRect/>
          </a:stretch>
        </p:blipFill>
        <p:spPr>
          <a:xfrm>
            <a:off x="7598747" y="2971800"/>
            <a:ext cx="3231292" cy="3886200"/>
          </a:xfrm>
          <a:prstGeom prst="rect">
            <a:avLst/>
          </a:prstGeom>
        </p:spPr>
      </p:pic>
      <p:sp>
        <p:nvSpPr>
          <p:cNvPr id="12" name="Rectangle 11">
            <a:extLst>
              <a:ext uri="{FF2B5EF4-FFF2-40B4-BE49-F238E27FC236}">
                <a16:creationId xmlns:a16="http://schemas.microsoft.com/office/drawing/2014/main" id="{0F8F7DAA-D145-6842-8CFF-B15971489314}"/>
              </a:ext>
            </a:extLst>
          </p:cNvPr>
          <p:cNvSpPr/>
          <p:nvPr/>
        </p:nvSpPr>
        <p:spPr>
          <a:xfrm>
            <a:off x="7598747" y="2971800"/>
            <a:ext cx="1247775"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BF73173-1C3E-A747-B854-72966250B32B}"/>
              </a:ext>
            </a:extLst>
          </p:cNvPr>
          <p:cNvSpPr/>
          <p:nvPr/>
        </p:nvSpPr>
        <p:spPr>
          <a:xfrm>
            <a:off x="10291763" y="6149975"/>
            <a:ext cx="30146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5596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C6487-2ACC-8547-9B10-E29EF50D8A45}"/>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Brand Guidelines </a:t>
            </a:r>
          </a:p>
        </p:txBody>
      </p:sp>
      <p:sp>
        <p:nvSpPr>
          <p:cNvPr id="3" name="Content Placeholder 2">
            <a:extLst>
              <a:ext uri="{FF2B5EF4-FFF2-40B4-BE49-F238E27FC236}">
                <a16:creationId xmlns:a16="http://schemas.microsoft.com/office/drawing/2014/main" id="{5676975D-9D1E-5248-816D-A8BCF6BE111E}"/>
              </a:ext>
            </a:extLst>
          </p:cNvPr>
          <p:cNvSpPr>
            <a:spLocks noGrp="1"/>
          </p:cNvSpPr>
          <p:nvPr>
            <p:ph idx="1"/>
          </p:nvPr>
        </p:nvSpPr>
        <p:spPr>
          <a:xfrm>
            <a:off x="4810259" y="649480"/>
            <a:ext cx="6555347" cy="5546047"/>
          </a:xfrm>
        </p:spPr>
        <p:txBody>
          <a:bodyPr anchor="ctr">
            <a:normAutofit/>
          </a:bodyPr>
          <a:lstStyle/>
          <a:p>
            <a:r>
              <a:rPr lang="en-US" sz="2000"/>
              <a:t>Many companies have brand guidelines</a:t>
            </a:r>
          </a:p>
          <a:p>
            <a:r>
              <a:rPr lang="en-US" sz="2000"/>
              <a:t>They contain a set of rules about how your brand works</a:t>
            </a:r>
          </a:p>
          <a:p>
            <a:r>
              <a:rPr lang="en-US" sz="2000"/>
              <a:t>They may include: </a:t>
            </a:r>
          </a:p>
          <a:p>
            <a:pPr marL="457200" lvl="1" indent="0">
              <a:buNone/>
            </a:pPr>
            <a:r>
              <a:rPr lang="en-US" sz="2000"/>
              <a:t>-Fonts</a:t>
            </a:r>
          </a:p>
          <a:p>
            <a:pPr marL="457200" lvl="1" indent="0">
              <a:buNone/>
            </a:pPr>
            <a:r>
              <a:rPr lang="en-US" sz="2000"/>
              <a:t>-Colour pallet</a:t>
            </a:r>
          </a:p>
          <a:p>
            <a:pPr lvl="1">
              <a:buFontTx/>
              <a:buChar char="-"/>
            </a:pPr>
            <a:r>
              <a:rPr lang="en-US" sz="2000"/>
              <a:t>Logo</a:t>
            </a:r>
          </a:p>
          <a:p>
            <a:pPr lvl="1">
              <a:buFontTx/>
              <a:buChar char="-"/>
            </a:pPr>
            <a:r>
              <a:rPr lang="en-US" sz="2000"/>
              <a:t>Image style</a:t>
            </a:r>
          </a:p>
          <a:p>
            <a:pPr lvl="1">
              <a:buFontTx/>
              <a:buChar char="-"/>
            </a:pPr>
            <a:r>
              <a:rPr lang="en-US" sz="2000"/>
              <a:t>Brand Personality</a:t>
            </a:r>
          </a:p>
          <a:p>
            <a:pPr lvl="1">
              <a:buFontTx/>
              <a:buChar char="-"/>
            </a:pPr>
            <a:r>
              <a:rPr lang="en-US" sz="2000"/>
              <a:t>Vision </a:t>
            </a:r>
          </a:p>
          <a:p>
            <a:pPr lvl="1">
              <a:buFontTx/>
              <a:buChar char="-"/>
            </a:pPr>
            <a:r>
              <a:rPr lang="en-US" sz="2000"/>
              <a:t>Messaging </a:t>
            </a:r>
          </a:p>
          <a:p>
            <a:pPr lvl="1">
              <a:buFontTx/>
              <a:buChar char="-"/>
            </a:pPr>
            <a:r>
              <a:rPr lang="en-US" sz="2000"/>
              <a:t>Tone Of Voice</a:t>
            </a:r>
          </a:p>
          <a:p>
            <a:endParaRPr lang="en-US" sz="2000"/>
          </a:p>
          <a:p>
            <a:endParaRPr lang="en-US" sz="2000"/>
          </a:p>
        </p:txBody>
      </p:sp>
    </p:spTree>
    <p:extLst>
      <p:ext uri="{BB962C8B-B14F-4D97-AF65-F5344CB8AC3E}">
        <p14:creationId xmlns:p14="http://schemas.microsoft.com/office/powerpoint/2010/main" val="3177895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Brand Guardianship Quiz </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pPr marL="0" indent="0">
              <a:buNone/>
            </a:pPr>
            <a:r>
              <a:rPr lang="en-US" dirty="0"/>
              <a:t>1) </a:t>
            </a:r>
          </a:p>
        </p:txBody>
      </p:sp>
      <p:pic>
        <p:nvPicPr>
          <p:cNvPr id="4" name="Picture 3">
            <a:extLst>
              <a:ext uri="{FF2B5EF4-FFF2-40B4-BE49-F238E27FC236}">
                <a16:creationId xmlns:a16="http://schemas.microsoft.com/office/drawing/2014/main" id="{82C2EA2E-F675-1141-8468-082B4B8E29AF}"/>
              </a:ext>
            </a:extLst>
          </p:cNvPr>
          <p:cNvPicPr>
            <a:picLocks noChangeAspect="1"/>
          </p:cNvPicPr>
          <p:nvPr/>
        </p:nvPicPr>
        <p:blipFill rotWithShape="1">
          <a:blip r:embed="rId2"/>
          <a:srcRect l="53055" t="36127" b="35974"/>
          <a:stretch/>
        </p:blipFill>
        <p:spPr>
          <a:xfrm>
            <a:off x="1113904" y="1690688"/>
            <a:ext cx="4173451" cy="1512917"/>
          </a:xfrm>
          <a:prstGeom prst="rect">
            <a:avLst/>
          </a:prstGeom>
        </p:spPr>
      </p:pic>
      <p:pic>
        <p:nvPicPr>
          <p:cNvPr id="5" name="Picture 4">
            <a:extLst>
              <a:ext uri="{FF2B5EF4-FFF2-40B4-BE49-F238E27FC236}">
                <a16:creationId xmlns:a16="http://schemas.microsoft.com/office/drawing/2014/main" id="{BA4DE991-D905-F648-9E29-376A8C6CAA3B}"/>
              </a:ext>
            </a:extLst>
          </p:cNvPr>
          <p:cNvPicPr>
            <a:picLocks noChangeAspect="1"/>
          </p:cNvPicPr>
          <p:nvPr/>
        </p:nvPicPr>
        <p:blipFill>
          <a:blip r:embed="rId3"/>
          <a:stretch>
            <a:fillRect/>
          </a:stretch>
        </p:blipFill>
        <p:spPr>
          <a:xfrm>
            <a:off x="6096000" y="1278746"/>
            <a:ext cx="3479800" cy="2336800"/>
          </a:xfrm>
          <a:prstGeom prst="rect">
            <a:avLst/>
          </a:prstGeom>
        </p:spPr>
      </p:pic>
      <p:sp>
        <p:nvSpPr>
          <p:cNvPr id="6" name="Content Placeholder 2">
            <a:extLst>
              <a:ext uri="{FF2B5EF4-FFF2-40B4-BE49-F238E27FC236}">
                <a16:creationId xmlns:a16="http://schemas.microsoft.com/office/drawing/2014/main" id="{6C6CF35A-313F-CF4D-ADEF-751C823A38C4}"/>
              </a:ext>
            </a:extLst>
          </p:cNvPr>
          <p:cNvSpPr txBox="1">
            <a:spLocks/>
          </p:cNvSpPr>
          <p:nvPr/>
        </p:nvSpPr>
        <p:spPr>
          <a:xfrm>
            <a:off x="838200" y="182245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1) </a:t>
            </a:r>
          </a:p>
        </p:txBody>
      </p:sp>
      <p:pic>
        <p:nvPicPr>
          <p:cNvPr id="7" name="Picture 6">
            <a:extLst>
              <a:ext uri="{FF2B5EF4-FFF2-40B4-BE49-F238E27FC236}">
                <a16:creationId xmlns:a16="http://schemas.microsoft.com/office/drawing/2014/main" id="{861AEC5C-62E7-1A45-BB28-61D456A11E4E}"/>
              </a:ext>
            </a:extLst>
          </p:cNvPr>
          <p:cNvPicPr>
            <a:picLocks noChangeAspect="1"/>
          </p:cNvPicPr>
          <p:nvPr/>
        </p:nvPicPr>
        <p:blipFill>
          <a:blip r:embed="rId4"/>
          <a:stretch>
            <a:fillRect/>
          </a:stretch>
        </p:blipFill>
        <p:spPr>
          <a:xfrm>
            <a:off x="4130904" y="3468205"/>
            <a:ext cx="3930191" cy="2945807"/>
          </a:xfrm>
          <a:prstGeom prst="rect">
            <a:avLst/>
          </a:prstGeom>
        </p:spPr>
      </p:pic>
    </p:spTree>
    <p:extLst>
      <p:ext uri="{BB962C8B-B14F-4D97-AF65-F5344CB8AC3E}">
        <p14:creationId xmlns:p14="http://schemas.microsoft.com/office/powerpoint/2010/main" val="3925388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Target Audience</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Identifying a target audience is crucial to brand development</a:t>
            </a:r>
          </a:p>
          <a:p>
            <a:r>
              <a:rPr lang="en-US" dirty="0"/>
              <a:t>The better you understand your target audience the more powerful your brand positioning</a:t>
            </a:r>
          </a:p>
          <a:p>
            <a:r>
              <a:rPr lang="en-US" dirty="0"/>
              <a:t>Often a brand will use ’personas’ to bring a target audience to life</a:t>
            </a:r>
          </a:p>
          <a:p>
            <a:r>
              <a:rPr lang="en-US" dirty="0"/>
              <a:t>Some brands have multiple target segments</a:t>
            </a:r>
          </a:p>
          <a:p>
            <a:endParaRPr lang="en-US" dirty="0"/>
          </a:p>
          <a:p>
            <a:endParaRPr lang="en-US" dirty="0"/>
          </a:p>
        </p:txBody>
      </p:sp>
    </p:spTree>
    <p:extLst>
      <p:ext uri="{BB962C8B-B14F-4D97-AF65-F5344CB8AC3E}">
        <p14:creationId xmlns:p14="http://schemas.microsoft.com/office/powerpoint/2010/main" val="18510810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8460F-E8E9-B74B-8DD2-ED1064A1AB89}"/>
              </a:ext>
            </a:extLst>
          </p:cNvPr>
          <p:cNvSpPr>
            <a:spLocks noGrp="1"/>
          </p:cNvSpPr>
          <p:nvPr>
            <p:ph type="title"/>
          </p:nvPr>
        </p:nvSpPr>
        <p:spPr/>
        <p:txBody>
          <a:bodyPr/>
          <a:lstStyle/>
          <a:p>
            <a:r>
              <a:rPr lang="en-US" dirty="0"/>
              <a:t>Exercise</a:t>
            </a:r>
          </a:p>
        </p:txBody>
      </p:sp>
      <p:pic>
        <p:nvPicPr>
          <p:cNvPr id="8" name="Content Placeholder 7">
            <a:extLst>
              <a:ext uri="{FF2B5EF4-FFF2-40B4-BE49-F238E27FC236}">
                <a16:creationId xmlns:a16="http://schemas.microsoft.com/office/drawing/2014/main" id="{33B47ECF-865E-9D41-9C3D-B2418E91AEB6}"/>
              </a:ext>
            </a:extLst>
          </p:cNvPr>
          <p:cNvPicPr>
            <a:picLocks noGrp="1" noChangeAspect="1"/>
          </p:cNvPicPr>
          <p:nvPr>
            <p:ph idx="1"/>
          </p:nvPr>
        </p:nvPicPr>
        <p:blipFill>
          <a:blip r:embed="rId2"/>
          <a:stretch>
            <a:fillRect/>
          </a:stretch>
        </p:blipFill>
        <p:spPr>
          <a:xfrm>
            <a:off x="838200" y="2508260"/>
            <a:ext cx="7175106" cy="3818361"/>
          </a:xfrm>
        </p:spPr>
      </p:pic>
      <p:sp>
        <p:nvSpPr>
          <p:cNvPr id="9" name="TextBox 8">
            <a:extLst>
              <a:ext uri="{FF2B5EF4-FFF2-40B4-BE49-F238E27FC236}">
                <a16:creationId xmlns:a16="http://schemas.microsoft.com/office/drawing/2014/main" id="{A8C501B6-F372-0746-80CF-52BCDB75A5E1}"/>
              </a:ext>
            </a:extLst>
          </p:cNvPr>
          <p:cNvSpPr txBox="1"/>
          <p:nvPr/>
        </p:nvSpPr>
        <p:spPr>
          <a:xfrm>
            <a:off x="838200" y="1795549"/>
            <a:ext cx="10101349" cy="369332"/>
          </a:xfrm>
          <a:prstGeom prst="rect">
            <a:avLst/>
          </a:prstGeom>
          <a:noFill/>
        </p:spPr>
        <p:txBody>
          <a:bodyPr wrap="square" rtlCol="0">
            <a:spAutoFit/>
          </a:bodyPr>
          <a:lstStyle/>
          <a:p>
            <a:r>
              <a:rPr lang="en-US" dirty="0"/>
              <a:t>Take a look at Prettylittlething.com. Who is the audience? How has the brand ‘spoken’ to that audience? </a:t>
            </a:r>
          </a:p>
        </p:txBody>
      </p:sp>
    </p:spTree>
    <p:extLst>
      <p:ext uri="{BB962C8B-B14F-4D97-AF65-F5344CB8AC3E}">
        <p14:creationId xmlns:p14="http://schemas.microsoft.com/office/powerpoint/2010/main" val="740832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dirty="0"/>
              <a:t>Brand Propositions</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What messages, claims or offers  set you apart from the competition?</a:t>
            </a:r>
          </a:p>
          <a:p>
            <a:r>
              <a:rPr lang="en-US" dirty="0"/>
              <a:t>Customer first, established for 20 years, cheaper pricing </a:t>
            </a:r>
          </a:p>
        </p:txBody>
      </p:sp>
      <p:sp>
        <p:nvSpPr>
          <p:cNvPr id="4" name="Rectangle 3">
            <a:extLst>
              <a:ext uri="{FF2B5EF4-FFF2-40B4-BE49-F238E27FC236}">
                <a16:creationId xmlns:a16="http://schemas.microsoft.com/office/drawing/2014/main" id="{0F9C5589-3F13-894D-86D9-560461AA6397}"/>
              </a:ext>
            </a:extLst>
          </p:cNvPr>
          <p:cNvSpPr/>
          <p:nvPr/>
        </p:nvSpPr>
        <p:spPr>
          <a:xfrm>
            <a:off x="838201" y="3244333"/>
            <a:ext cx="5958504" cy="769441"/>
          </a:xfrm>
          <a:prstGeom prst="rect">
            <a:avLst/>
          </a:prstGeom>
        </p:spPr>
        <p:txBody>
          <a:bodyPr wrap="square">
            <a:spAutoFit/>
          </a:bodyPr>
          <a:lstStyle/>
          <a:p>
            <a:r>
              <a:rPr lang="en-US" sz="4400" dirty="0">
                <a:latin typeface="+mj-lt"/>
              </a:rPr>
              <a:t>Brand Values</a:t>
            </a:r>
            <a:endParaRPr lang="en-US" sz="4400" b="1" dirty="0">
              <a:latin typeface="+mj-lt"/>
              <a:cs typeface="Calibri" panose="020F0502020204030204" pitchFamily="34" charset="0"/>
            </a:endParaRPr>
          </a:p>
        </p:txBody>
      </p:sp>
      <p:sp>
        <p:nvSpPr>
          <p:cNvPr id="5" name="Rectangle 4">
            <a:extLst>
              <a:ext uri="{FF2B5EF4-FFF2-40B4-BE49-F238E27FC236}">
                <a16:creationId xmlns:a16="http://schemas.microsoft.com/office/drawing/2014/main" id="{919725D2-749A-D64D-82B5-EE2BBAEFDCDB}"/>
              </a:ext>
            </a:extLst>
          </p:cNvPr>
          <p:cNvSpPr/>
          <p:nvPr/>
        </p:nvSpPr>
        <p:spPr>
          <a:xfrm>
            <a:off x="838199" y="4424740"/>
            <a:ext cx="8688186" cy="523220"/>
          </a:xfrm>
          <a:prstGeom prst="rect">
            <a:avLst/>
          </a:prstGeom>
        </p:spPr>
        <p:txBody>
          <a:bodyPr wrap="square">
            <a:spAutoFit/>
          </a:bodyPr>
          <a:lstStyle/>
          <a:p>
            <a:r>
              <a:rPr lang="en-US" sz="2800" dirty="0"/>
              <a:t>How you behave and what you stand for?</a:t>
            </a:r>
          </a:p>
        </p:txBody>
      </p:sp>
    </p:spTree>
    <p:extLst>
      <p:ext uri="{BB962C8B-B14F-4D97-AF65-F5344CB8AC3E}">
        <p14:creationId xmlns:p14="http://schemas.microsoft.com/office/powerpoint/2010/main" val="1896849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a:xfrm>
            <a:off x="838201" y="365125"/>
            <a:ext cx="5393360" cy="1325563"/>
          </a:xfrm>
        </p:spPr>
        <p:txBody>
          <a:bodyPr>
            <a:normAutofit/>
          </a:bodyPr>
          <a:lstStyle/>
          <a:p>
            <a:r>
              <a:rPr lang="en-US" dirty="0"/>
              <a:t>Brand Essence</a:t>
            </a:r>
          </a:p>
        </p:txBody>
      </p:sp>
      <p:sp>
        <p:nvSpPr>
          <p:cNvPr id="11" name="Freeform: Shape 1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a:xfrm>
            <a:off x="838200" y="1825625"/>
            <a:ext cx="5393361" cy="4351338"/>
          </a:xfrm>
        </p:spPr>
        <p:txBody>
          <a:bodyPr>
            <a:normAutofit/>
          </a:bodyPr>
          <a:lstStyle/>
          <a:p>
            <a:r>
              <a:rPr lang="en-US" dirty="0"/>
              <a:t>What do people say about you. E.g. VW – German engineering?</a:t>
            </a:r>
          </a:p>
          <a:p>
            <a:endParaRPr lang="en-US" dirty="0"/>
          </a:p>
          <a:p>
            <a:pPr marL="0" indent="0">
              <a:buNone/>
            </a:pPr>
            <a:r>
              <a:rPr lang="en-US" b="1" u="sng" dirty="0"/>
              <a:t>Exercise </a:t>
            </a:r>
          </a:p>
          <a:p>
            <a:pPr marL="0" indent="0">
              <a:buNone/>
            </a:pPr>
            <a:endParaRPr lang="en-US" dirty="0"/>
          </a:p>
          <a:p>
            <a:pPr marL="0" indent="0">
              <a:buNone/>
            </a:pPr>
            <a:r>
              <a:rPr lang="en-US" dirty="0"/>
              <a:t>Write 5 words about the following brand. Has anyone else written the same thing?</a:t>
            </a:r>
          </a:p>
        </p:txBody>
      </p:sp>
      <p:sp>
        <p:nvSpPr>
          <p:cNvPr id="13" name="Oval 1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82A70AC1-F149-0A42-ACD5-227C7F0CDBF5}"/>
              </a:ext>
            </a:extLst>
          </p:cNvPr>
          <p:cNvPicPr>
            <a:picLocks noChangeAspect="1"/>
          </p:cNvPicPr>
          <p:nvPr/>
        </p:nvPicPr>
        <p:blipFill rotWithShape="1">
          <a:blip r:embed="rId2"/>
          <a:srcRect r="1" b="1"/>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Freeform: Shape 1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513354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88ABF41-F253-0248-AFE3-3E9663B06682}"/>
              </a:ext>
            </a:extLst>
          </p:cNvPr>
          <p:cNvSpPr>
            <a:spLocks noGrp="1"/>
          </p:cNvSpPr>
          <p:nvPr>
            <p:ph type="title"/>
          </p:nvPr>
        </p:nvSpPr>
        <p:spPr>
          <a:xfrm>
            <a:off x="838201" y="365125"/>
            <a:ext cx="5393360" cy="1325563"/>
          </a:xfrm>
        </p:spPr>
        <p:txBody>
          <a:bodyPr>
            <a:normAutofit/>
          </a:bodyPr>
          <a:lstStyle/>
          <a:p>
            <a:r>
              <a:rPr lang="en-US" dirty="0"/>
              <a:t>Brand tracking </a:t>
            </a:r>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ACA44E67-1BEC-4172-9478-8FC13482549C}"/>
              </a:ext>
            </a:extLst>
          </p:cNvPr>
          <p:cNvPicPr>
            <a:picLocks noChangeAspect="1"/>
          </p:cNvPicPr>
          <p:nvPr/>
        </p:nvPicPr>
        <p:blipFill rotWithShape="1">
          <a:blip r:embed="rId2"/>
          <a:srcRect l="16046" r="19452" b="-2"/>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40504B9D-ECE8-490D-9B96-6023946846BE}"/>
              </a:ext>
            </a:extLst>
          </p:cNvPr>
          <p:cNvGraphicFramePr>
            <a:graphicFrameLocks noGrp="1"/>
          </p:cNvGraphicFramePr>
          <p:nvPr>
            <p:ph idx="1"/>
            <p:extLst>
              <p:ext uri="{D42A27DB-BD31-4B8C-83A1-F6EECF244321}">
                <p14:modId xmlns:p14="http://schemas.microsoft.com/office/powerpoint/2010/main" val="228551975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424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862A17-DCB0-4346-B77C-EF98C35650D8}"/>
              </a:ext>
            </a:extLst>
          </p:cNvPr>
          <p:cNvPicPr>
            <a:picLocks noChangeAspect="1"/>
          </p:cNvPicPr>
          <p:nvPr/>
        </p:nvPicPr>
        <p:blipFill rotWithShape="1">
          <a:blip r:embed="rId2">
            <a:alphaModFix amt="40000"/>
          </a:blip>
          <a:srcRect b="15414"/>
          <a:stretch/>
        </p:blipFill>
        <p:spPr>
          <a:xfrm>
            <a:off x="20" y="10"/>
            <a:ext cx="12191980" cy="6859300"/>
          </a:xfrm>
          <a:prstGeom prst="rect">
            <a:avLst/>
          </a:prstGeom>
        </p:spPr>
      </p:pic>
      <p:sp>
        <p:nvSpPr>
          <p:cNvPr id="2" name="Title 1">
            <a:extLst>
              <a:ext uri="{FF2B5EF4-FFF2-40B4-BE49-F238E27FC236}">
                <a16:creationId xmlns:a16="http://schemas.microsoft.com/office/drawing/2014/main" id="{7209DBB3-C347-1143-8DE1-E3731605C01C}"/>
              </a:ext>
            </a:extLst>
          </p:cNvPr>
          <p:cNvSpPr>
            <a:spLocks noGrp="1"/>
          </p:cNvSpPr>
          <p:nvPr>
            <p:ph type="ctrTitle"/>
          </p:nvPr>
        </p:nvSpPr>
        <p:spPr>
          <a:xfrm>
            <a:off x="1915128" y="1788454"/>
            <a:ext cx="8361229" cy="2098226"/>
          </a:xfrm>
        </p:spPr>
        <p:txBody>
          <a:bodyPr>
            <a:normAutofit/>
          </a:bodyPr>
          <a:lstStyle/>
          <a:p>
            <a:r>
              <a:rPr lang="en-US"/>
              <a:t>Campaign Planning</a:t>
            </a:r>
            <a:endParaRPr lang="en-US" dirty="0"/>
          </a:p>
        </p:txBody>
      </p:sp>
    </p:spTree>
    <p:extLst>
      <p:ext uri="{BB962C8B-B14F-4D97-AF65-F5344CB8AC3E}">
        <p14:creationId xmlns:p14="http://schemas.microsoft.com/office/powerpoint/2010/main" val="26094506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5F95C-244C-164D-B3BB-8EC39D9D599B}"/>
              </a:ext>
            </a:extLst>
          </p:cNvPr>
          <p:cNvSpPr>
            <a:spLocks noGrp="1"/>
          </p:cNvSpPr>
          <p:nvPr>
            <p:ph type="title"/>
          </p:nvPr>
        </p:nvSpPr>
        <p:spPr/>
        <p:txBody>
          <a:bodyPr/>
          <a:lstStyle/>
          <a:p>
            <a:r>
              <a:rPr lang="en-US" dirty="0"/>
              <a:t>What we will cover </a:t>
            </a:r>
          </a:p>
        </p:txBody>
      </p:sp>
      <p:sp>
        <p:nvSpPr>
          <p:cNvPr id="3" name="Content Placeholder 2">
            <a:extLst>
              <a:ext uri="{FF2B5EF4-FFF2-40B4-BE49-F238E27FC236}">
                <a16:creationId xmlns:a16="http://schemas.microsoft.com/office/drawing/2014/main" id="{A62DC19A-A056-1F40-8A1F-99E6324B535C}"/>
              </a:ext>
            </a:extLst>
          </p:cNvPr>
          <p:cNvSpPr>
            <a:spLocks noGrp="1"/>
          </p:cNvSpPr>
          <p:nvPr>
            <p:ph idx="1"/>
          </p:nvPr>
        </p:nvSpPr>
        <p:spPr/>
        <p:txBody>
          <a:bodyPr>
            <a:normAutofit/>
          </a:bodyPr>
          <a:lstStyle/>
          <a:p>
            <a:pPr>
              <a:buFont typeface="Arial" panose="020B0604020202020204" pitchFamily="34" charset="0"/>
              <a:buChar char="•"/>
            </a:pPr>
            <a:r>
              <a:rPr lang="en-US" dirty="0"/>
              <a:t>Audience</a:t>
            </a:r>
          </a:p>
          <a:p>
            <a:pPr>
              <a:buFont typeface="Arial" panose="020B0604020202020204" pitchFamily="34" charset="0"/>
              <a:buChar char="•"/>
            </a:pPr>
            <a:r>
              <a:rPr lang="en-US" dirty="0"/>
              <a:t>Media mix</a:t>
            </a:r>
          </a:p>
          <a:p>
            <a:pPr>
              <a:buFont typeface="Arial" panose="020B0604020202020204" pitchFamily="34" charset="0"/>
              <a:buChar char="•"/>
            </a:pPr>
            <a:r>
              <a:rPr lang="en-US" dirty="0"/>
              <a:t>Messaging</a:t>
            </a:r>
          </a:p>
          <a:p>
            <a:pPr>
              <a:buFont typeface="Arial" panose="020B0604020202020204" pitchFamily="34" charset="0"/>
              <a:buChar char="•"/>
            </a:pPr>
            <a:r>
              <a:rPr lang="en-US" dirty="0"/>
              <a:t>Success criteria</a:t>
            </a:r>
          </a:p>
          <a:p>
            <a:pPr>
              <a:buFont typeface="Arial" panose="020B0604020202020204" pitchFamily="34" charset="0"/>
              <a:buChar char="•"/>
            </a:pPr>
            <a:r>
              <a:rPr lang="en-US" dirty="0"/>
              <a:t>Compliance</a:t>
            </a:r>
          </a:p>
          <a:p>
            <a:pPr>
              <a:buFont typeface="Arial" panose="020B0604020202020204" pitchFamily="34" charset="0"/>
              <a:buChar char="•"/>
            </a:pPr>
            <a:endParaRPr lang="en-US" dirty="0"/>
          </a:p>
          <a:p>
            <a:pPr>
              <a:buFont typeface="Arial" panose="020B0604020202020204" pitchFamily="34" charset="0"/>
              <a:buChar char="•"/>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1657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5B2F5-9FC1-014F-8A6B-CB3419331F84}"/>
              </a:ext>
            </a:extLst>
          </p:cNvPr>
          <p:cNvSpPr>
            <a:spLocks noGrp="1"/>
          </p:cNvSpPr>
          <p:nvPr>
            <p:ph type="title"/>
          </p:nvPr>
        </p:nvSpPr>
        <p:spPr>
          <a:xfrm>
            <a:off x="784743" y="685800"/>
            <a:ext cx="5793475" cy="1485900"/>
          </a:xfrm>
        </p:spPr>
        <p:txBody>
          <a:bodyPr>
            <a:normAutofit/>
          </a:bodyPr>
          <a:lstStyle/>
          <a:p>
            <a:r>
              <a:rPr lang="en-US" dirty="0"/>
              <a:t>What goes into planning</a:t>
            </a:r>
          </a:p>
        </p:txBody>
      </p:sp>
      <p:sp>
        <p:nvSpPr>
          <p:cNvPr id="3" name="Content Placeholder 2">
            <a:extLst>
              <a:ext uri="{FF2B5EF4-FFF2-40B4-BE49-F238E27FC236}">
                <a16:creationId xmlns:a16="http://schemas.microsoft.com/office/drawing/2014/main" id="{F727FE27-7369-E54F-A63C-4B9E5621D9D2}"/>
              </a:ext>
            </a:extLst>
          </p:cNvPr>
          <p:cNvSpPr>
            <a:spLocks noGrp="1"/>
          </p:cNvSpPr>
          <p:nvPr>
            <p:ph idx="1"/>
          </p:nvPr>
        </p:nvSpPr>
        <p:spPr>
          <a:xfrm>
            <a:off x="784743" y="2286000"/>
            <a:ext cx="5793475" cy="3581400"/>
          </a:xfrm>
        </p:spPr>
        <p:txBody>
          <a:bodyPr>
            <a:normAutofit/>
          </a:bodyPr>
          <a:lstStyle/>
          <a:p>
            <a:r>
              <a:rPr lang="en-US"/>
              <a:t>Who are you targeting?</a:t>
            </a:r>
          </a:p>
          <a:p>
            <a:r>
              <a:rPr lang="en-US"/>
              <a:t>What do you want to happen? </a:t>
            </a:r>
          </a:p>
          <a:p>
            <a:r>
              <a:rPr lang="en-US"/>
              <a:t>Which media channels may you want to appear in?</a:t>
            </a:r>
          </a:p>
          <a:p>
            <a:r>
              <a:rPr lang="en-US"/>
              <a:t>How much will you spend?</a:t>
            </a:r>
          </a:p>
          <a:p>
            <a:r>
              <a:rPr lang="en-US"/>
              <a:t>What does success look like?</a:t>
            </a:r>
          </a:p>
          <a:p>
            <a:endParaRPr lang="en-US" dirty="0"/>
          </a:p>
        </p:txBody>
      </p:sp>
      <p:pic>
        <p:nvPicPr>
          <p:cNvPr id="4" name="Picture 3">
            <a:extLst>
              <a:ext uri="{FF2B5EF4-FFF2-40B4-BE49-F238E27FC236}">
                <a16:creationId xmlns:a16="http://schemas.microsoft.com/office/drawing/2014/main" id="{60666395-4A5D-4F49-A6B6-E1AC02451F93}"/>
              </a:ext>
            </a:extLst>
          </p:cNvPr>
          <p:cNvPicPr>
            <a:picLocks noChangeAspect="1"/>
          </p:cNvPicPr>
          <p:nvPr/>
        </p:nvPicPr>
        <p:blipFill rotWithShape="1">
          <a:blip r:embed="rId2"/>
          <a:srcRect l="14975" r="40616"/>
          <a:stretch/>
        </p:blipFill>
        <p:spPr>
          <a:xfrm>
            <a:off x="7612260" y="10"/>
            <a:ext cx="4579739" cy="6857990"/>
          </a:xfrm>
          <a:prstGeom prst="rect">
            <a:avLst/>
          </a:prstGeom>
        </p:spPr>
      </p:pic>
    </p:spTree>
    <p:extLst>
      <p:ext uri="{BB962C8B-B14F-4D97-AF65-F5344CB8AC3E}">
        <p14:creationId xmlns:p14="http://schemas.microsoft.com/office/powerpoint/2010/main" val="797110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69595-C6F2-0E4F-80E8-E50A6A534420}"/>
              </a:ext>
            </a:extLst>
          </p:cNvPr>
          <p:cNvSpPr>
            <a:spLocks noGrp="1"/>
          </p:cNvSpPr>
          <p:nvPr>
            <p:ph type="title"/>
          </p:nvPr>
        </p:nvSpPr>
        <p:spPr>
          <a:xfrm>
            <a:off x="784743" y="685800"/>
            <a:ext cx="5793475" cy="1485900"/>
          </a:xfrm>
        </p:spPr>
        <p:txBody>
          <a:bodyPr>
            <a:normAutofit/>
          </a:bodyPr>
          <a:lstStyle/>
          <a:p>
            <a:r>
              <a:rPr lang="en-US" sz="3700"/>
              <a:t>Audience</a:t>
            </a:r>
            <a:br>
              <a:rPr lang="en-US" sz="3700"/>
            </a:br>
            <a:r>
              <a:rPr lang="en-US" sz="3700"/>
              <a:t>Why does targeting matter?</a:t>
            </a:r>
          </a:p>
        </p:txBody>
      </p:sp>
      <p:sp>
        <p:nvSpPr>
          <p:cNvPr id="3" name="Content Placeholder 2">
            <a:extLst>
              <a:ext uri="{FF2B5EF4-FFF2-40B4-BE49-F238E27FC236}">
                <a16:creationId xmlns:a16="http://schemas.microsoft.com/office/drawing/2014/main" id="{8AF14603-489E-824C-B12C-62A8E7C5E79C}"/>
              </a:ext>
            </a:extLst>
          </p:cNvPr>
          <p:cNvSpPr>
            <a:spLocks noGrp="1"/>
          </p:cNvSpPr>
          <p:nvPr>
            <p:ph idx="1"/>
          </p:nvPr>
        </p:nvSpPr>
        <p:spPr>
          <a:xfrm>
            <a:off x="784743" y="2286000"/>
            <a:ext cx="5793475" cy="3581400"/>
          </a:xfrm>
        </p:spPr>
        <p:txBody>
          <a:bodyPr>
            <a:normAutofit lnSpcReduction="10000"/>
          </a:bodyPr>
          <a:lstStyle/>
          <a:p>
            <a:endParaRPr lang="en-US" dirty="0"/>
          </a:p>
          <a:p>
            <a:r>
              <a:rPr lang="en-US" dirty="0"/>
              <a:t>Allows you to market to the people most likely to fulfil your business objectives ( sales, loyalty etc.) </a:t>
            </a:r>
          </a:p>
          <a:p>
            <a:r>
              <a:rPr lang="en-US" dirty="0"/>
              <a:t>Craft specific message /speak with the right tone of voice</a:t>
            </a:r>
          </a:p>
          <a:p>
            <a:r>
              <a:rPr lang="en-US" dirty="0"/>
              <a:t>Differentiate from competition</a:t>
            </a:r>
          </a:p>
          <a:p>
            <a:r>
              <a:rPr lang="en-US" dirty="0"/>
              <a:t>Increase efficiencies/save costs</a:t>
            </a:r>
          </a:p>
          <a:p>
            <a:endParaRPr lang="en-US" dirty="0"/>
          </a:p>
          <a:p>
            <a:pPr marL="0" indent="0">
              <a:buNone/>
            </a:pPr>
            <a:endParaRPr lang="en-US" dirty="0"/>
          </a:p>
          <a:p>
            <a:endParaRPr lang="en-US" dirty="0"/>
          </a:p>
        </p:txBody>
      </p:sp>
      <p:pic>
        <p:nvPicPr>
          <p:cNvPr id="4" name="Picture 3">
            <a:extLst>
              <a:ext uri="{FF2B5EF4-FFF2-40B4-BE49-F238E27FC236}">
                <a16:creationId xmlns:a16="http://schemas.microsoft.com/office/drawing/2014/main" id="{7A456066-EB35-C246-BBD1-1F7FAEDF18BA}"/>
              </a:ext>
            </a:extLst>
          </p:cNvPr>
          <p:cNvPicPr>
            <a:picLocks noChangeAspect="1"/>
          </p:cNvPicPr>
          <p:nvPr/>
        </p:nvPicPr>
        <p:blipFill rotWithShape="1">
          <a:blip r:embed="rId2"/>
          <a:srcRect l="25100" r="30491"/>
          <a:stretch/>
        </p:blipFill>
        <p:spPr>
          <a:xfrm>
            <a:off x="7612260" y="10"/>
            <a:ext cx="4579739" cy="6857990"/>
          </a:xfrm>
          <a:prstGeom prst="rect">
            <a:avLst/>
          </a:prstGeom>
        </p:spPr>
      </p:pic>
    </p:spTree>
    <p:extLst>
      <p:ext uri="{BB962C8B-B14F-4D97-AF65-F5344CB8AC3E}">
        <p14:creationId xmlns:p14="http://schemas.microsoft.com/office/powerpoint/2010/main" val="2896443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E1065-6F4F-5647-A458-6D4EF0EC8672}"/>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400" kern="1200">
                <a:solidFill>
                  <a:srgbClr val="FFFFFF"/>
                </a:solidFill>
                <a:latin typeface="+mj-lt"/>
                <a:ea typeface="+mj-ea"/>
                <a:cs typeface="+mj-cs"/>
              </a:rPr>
              <a:t>Audience</a:t>
            </a:r>
            <a:br>
              <a:rPr lang="en-US" sz="2400" kern="1200">
                <a:solidFill>
                  <a:srgbClr val="FFFFFF"/>
                </a:solidFill>
                <a:latin typeface="+mj-lt"/>
                <a:ea typeface="+mj-ea"/>
                <a:cs typeface="+mj-cs"/>
              </a:rPr>
            </a:br>
            <a:r>
              <a:rPr lang="en-US" sz="2400" kern="1200">
                <a:solidFill>
                  <a:srgbClr val="FFFFFF"/>
                </a:solidFill>
                <a:latin typeface="+mj-lt"/>
                <a:ea typeface="+mj-ea"/>
                <a:cs typeface="+mj-cs"/>
              </a:rPr>
              <a:t>Who is your target market?</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18BCE4-DE73-8B4C-947C-1ACCFDC0A890}"/>
              </a:ext>
            </a:extLst>
          </p:cNvPr>
          <p:cNvSpPr>
            <a:spLocks noGrp="1"/>
          </p:cNvSpPr>
          <p:nvPr>
            <p:ph idx="1"/>
          </p:nvPr>
        </p:nvSpPr>
        <p:spPr>
          <a:xfrm>
            <a:off x="6574536" y="640080"/>
            <a:ext cx="5053066" cy="5626084"/>
          </a:xfrm>
        </p:spPr>
        <p:txBody>
          <a:bodyPr vert="horz" lIns="91440" tIns="45720" rIns="91440" bIns="45720" rtlCol="0">
            <a:normAutofit/>
          </a:bodyPr>
          <a:lstStyle/>
          <a:p>
            <a:r>
              <a:rPr lang="en-US" sz="1400" dirty="0"/>
              <a:t>Gender</a:t>
            </a:r>
          </a:p>
          <a:p>
            <a:r>
              <a:rPr lang="en-US" sz="1400" dirty="0"/>
              <a:t>Location</a:t>
            </a:r>
          </a:p>
          <a:p>
            <a:r>
              <a:rPr lang="en-US" sz="1400" dirty="0"/>
              <a:t>Age</a:t>
            </a:r>
          </a:p>
          <a:p>
            <a:r>
              <a:rPr lang="en-US" sz="1400" dirty="0"/>
              <a:t>Needs</a:t>
            </a:r>
          </a:p>
          <a:p>
            <a:r>
              <a:rPr lang="en-US" sz="1400" dirty="0"/>
              <a:t>Attitude</a:t>
            </a:r>
          </a:p>
          <a:p>
            <a:r>
              <a:rPr lang="en-US" sz="1400" dirty="0"/>
              <a:t>Interests</a:t>
            </a:r>
          </a:p>
          <a:p>
            <a:r>
              <a:rPr lang="en-US" sz="1400" dirty="0"/>
              <a:t>Jobs</a:t>
            </a:r>
          </a:p>
          <a:p>
            <a:r>
              <a:rPr lang="en-US" sz="1400" dirty="0"/>
              <a:t>Relationships</a:t>
            </a:r>
          </a:p>
          <a:p>
            <a:r>
              <a:rPr lang="en-US" sz="1400" dirty="0"/>
              <a:t>Education</a:t>
            </a:r>
          </a:p>
          <a:p>
            <a:r>
              <a:rPr lang="en-US" sz="1400" dirty="0"/>
              <a:t>Income</a:t>
            </a:r>
          </a:p>
          <a:p>
            <a:r>
              <a:rPr lang="en-US" sz="1400" dirty="0"/>
              <a:t>Social Class</a:t>
            </a:r>
          </a:p>
          <a:p>
            <a:r>
              <a:rPr lang="en-US" sz="1400" dirty="0"/>
              <a:t>And so much more! </a:t>
            </a:r>
          </a:p>
          <a:p>
            <a:endParaRPr lang="en-US" sz="1400" dirty="0"/>
          </a:p>
          <a:p>
            <a:pPr marL="0"/>
            <a:endParaRPr lang="en-US" sz="1400" dirty="0"/>
          </a:p>
        </p:txBody>
      </p:sp>
      <p:sp>
        <p:nvSpPr>
          <p:cNvPr id="4" name="TextBox 3">
            <a:extLst>
              <a:ext uri="{FF2B5EF4-FFF2-40B4-BE49-F238E27FC236}">
                <a16:creationId xmlns:a16="http://schemas.microsoft.com/office/drawing/2014/main" id="{E334F3F9-3A0B-1A40-AFEB-10DDF7F371DA}"/>
              </a:ext>
            </a:extLst>
          </p:cNvPr>
          <p:cNvSpPr txBox="1"/>
          <p:nvPr/>
        </p:nvSpPr>
        <p:spPr>
          <a:xfrm>
            <a:off x="6570204" y="3671315"/>
            <a:ext cx="5057398" cy="2546605"/>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1951695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FAB16-1D32-8F45-ACCB-0F78B1685B7C}"/>
              </a:ext>
            </a:extLst>
          </p:cNvPr>
          <p:cNvSpPr>
            <a:spLocks noGrp="1"/>
          </p:cNvSpPr>
          <p:nvPr>
            <p:ph type="title"/>
          </p:nvPr>
        </p:nvSpPr>
        <p:spPr>
          <a:xfrm>
            <a:off x="640080" y="639704"/>
            <a:ext cx="3299579" cy="5577840"/>
          </a:xfrm>
        </p:spPr>
        <p:txBody>
          <a:bodyPr anchor="ctr">
            <a:normAutofit/>
          </a:bodyPr>
          <a:lstStyle/>
          <a:p>
            <a:pPr algn="ctr"/>
            <a:r>
              <a:rPr lang="en-US" dirty="0"/>
              <a:t>How to learn about your audience</a:t>
            </a:r>
          </a:p>
        </p:txBody>
      </p:sp>
      <p:graphicFrame>
        <p:nvGraphicFramePr>
          <p:cNvPr id="17" name="Content Placeholder 2">
            <a:extLst>
              <a:ext uri="{FF2B5EF4-FFF2-40B4-BE49-F238E27FC236}">
                <a16:creationId xmlns:a16="http://schemas.microsoft.com/office/drawing/2014/main" id="{6F81A82E-F5C5-4EC7-90C1-FAFC09D23ADF}"/>
              </a:ext>
            </a:extLst>
          </p:cNvPr>
          <p:cNvGraphicFramePr>
            <a:graphicFrameLocks noGrp="1"/>
          </p:cNvGraphicFramePr>
          <p:nvPr>
            <p:ph idx="1"/>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08289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F51F-31B2-7D48-9EEC-C4FE0A767D58}"/>
              </a:ext>
            </a:extLst>
          </p:cNvPr>
          <p:cNvSpPr>
            <a:spLocks noGrp="1"/>
          </p:cNvSpPr>
          <p:nvPr>
            <p:ph type="title"/>
          </p:nvPr>
        </p:nvSpPr>
        <p:spPr>
          <a:xfrm>
            <a:off x="1371600" y="685800"/>
            <a:ext cx="3282695" cy="1485900"/>
          </a:xfrm>
        </p:spPr>
        <p:txBody>
          <a:bodyPr>
            <a:normAutofit/>
          </a:bodyPr>
          <a:lstStyle/>
          <a:p>
            <a:r>
              <a:rPr lang="en-US" sz="3700"/>
              <a:t>Audience </a:t>
            </a:r>
            <a:br>
              <a:rPr lang="en-US" sz="3700"/>
            </a:br>
            <a:r>
              <a:rPr lang="en-US" sz="3700"/>
              <a:t>Buyer Persona</a:t>
            </a:r>
          </a:p>
        </p:txBody>
      </p:sp>
      <p:sp>
        <p:nvSpPr>
          <p:cNvPr id="3" name="Content Placeholder 2">
            <a:extLst>
              <a:ext uri="{FF2B5EF4-FFF2-40B4-BE49-F238E27FC236}">
                <a16:creationId xmlns:a16="http://schemas.microsoft.com/office/drawing/2014/main" id="{FB61AD95-2826-8A40-A1BB-A36FDAFAA249}"/>
              </a:ext>
            </a:extLst>
          </p:cNvPr>
          <p:cNvSpPr>
            <a:spLocks noGrp="1"/>
          </p:cNvSpPr>
          <p:nvPr>
            <p:ph idx="1"/>
          </p:nvPr>
        </p:nvSpPr>
        <p:spPr>
          <a:xfrm>
            <a:off x="1371600" y="2286000"/>
            <a:ext cx="3282694" cy="3581400"/>
          </a:xfrm>
        </p:spPr>
        <p:txBody>
          <a:bodyPr>
            <a:normAutofit/>
          </a:bodyPr>
          <a:lstStyle/>
          <a:p>
            <a:r>
              <a:rPr lang="en-US" sz="1700"/>
              <a:t>A fictional person created to represent the ideal customer</a:t>
            </a:r>
          </a:p>
          <a:p>
            <a:r>
              <a:rPr lang="en-US" sz="1700"/>
              <a:t>Highly realistic</a:t>
            </a:r>
          </a:p>
          <a:p>
            <a:r>
              <a:rPr lang="en-US" sz="1700"/>
              <a:t>Brings your target audience to life</a:t>
            </a:r>
          </a:p>
          <a:p>
            <a:r>
              <a:rPr lang="en-US" sz="1700"/>
              <a:t>Used by other business functions to help judge suitability of changes (for example what would the persona think of our new sales script or website change?) </a:t>
            </a:r>
          </a:p>
          <a:p>
            <a:endParaRPr lang="en-US" sz="1700"/>
          </a:p>
        </p:txBody>
      </p:sp>
      <p:pic>
        <p:nvPicPr>
          <p:cNvPr id="4" name="Picture 3">
            <a:extLst>
              <a:ext uri="{FF2B5EF4-FFF2-40B4-BE49-F238E27FC236}">
                <a16:creationId xmlns:a16="http://schemas.microsoft.com/office/drawing/2014/main" id="{8D727531-9A61-2E46-8CAB-835EF23E6DB4}"/>
              </a:ext>
            </a:extLst>
          </p:cNvPr>
          <p:cNvPicPr>
            <a:picLocks noChangeAspect="1"/>
          </p:cNvPicPr>
          <p:nvPr/>
        </p:nvPicPr>
        <p:blipFill>
          <a:blip r:embed="rId2"/>
          <a:stretch>
            <a:fillRect/>
          </a:stretch>
        </p:blipFill>
        <p:spPr>
          <a:xfrm>
            <a:off x="5031467" y="1102055"/>
            <a:ext cx="6517065" cy="4333848"/>
          </a:xfrm>
          <a:prstGeom prst="rect">
            <a:avLst/>
          </a:prstGeom>
        </p:spPr>
      </p:pic>
    </p:spTree>
    <p:extLst>
      <p:ext uri="{BB962C8B-B14F-4D97-AF65-F5344CB8AC3E}">
        <p14:creationId xmlns:p14="http://schemas.microsoft.com/office/powerpoint/2010/main" val="21879533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A119-6DDD-1244-9678-0C94F471C6F3}"/>
              </a:ext>
            </a:extLst>
          </p:cNvPr>
          <p:cNvSpPr>
            <a:spLocks noGrp="1"/>
          </p:cNvSpPr>
          <p:nvPr>
            <p:ph type="title"/>
          </p:nvPr>
        </p:nvSpPr>
        <p:spPr>
          <a:xfrm>
            <a:off x="4965430" y="629268"/>
            <a:ext cx="6586491" cy="1286160"/>
          </a:xfrm>
        </p:spPr>
        <p:txBody>
          <a:bodyPr anchor="b">
            <a:normAutofit/>
          </a:bodyPr>
          <a:lstStyle/>
          <a:p>
            <a:r>
              <a:rPr lang="en-US" dirty="0"/>
              <a:t>Persona example</a:t>
            </a:r>
          </a:p>
        </p:txBody>
      </p:sp>
      <p:sp>
        <p:nvSpPr>
          <p:cNvPr id="3" name="Content Placeholder 2">
            <a:extLst>
              <a:ext uri="{FF2B5EF4-FFF2-40B4-BE49-F238E27FC236}">
                <a16:creationId xmlns:a16="http://schemas.microsoft.com/office/drawing/2014/main" id="{CBA0C5D9-0BD7-1A40-B2AE-83324B50F6F6}"/>
              </a:ext>
            </a:extLst>
          </p:cNvPr>
          <p:cNvSpPr>
            <a:spLocks noGrp="1"/>
          </p:cNvSpPr>
          <p:nvPr>
            <p:ph idx="1"/>
          </p:nvPr>
        </p:nvSpPr>
        <p:spPr>
          <a:xfrm>
            <a:off x="4965431" y="2438400"/>
            <a:ext cx="6586489" cy="3785419"/>
          </a:xfrm>
        </p:spPr>
        <p:txBody>
          <a:bodyPr>
            <a:normAutofit/>
          </a:bodyPr>
          <a:lstStyle/>
          <a:p>
            <a:r>
              <a:rPr lang="en-GB" sz="1400"/>
              <a:t>Fiona is 37 and lives with her husband and 2 school age kids.  She works 3 days a week as a HR adviser at the university but is a full time, flat-out busy mum and manager of the household.  She drives a Fiat 500 which is her pride and joy and is regularly serviced and MOT’ed.</a:t>
            </a:r>
          </a:p>
          <a:p>
            <a:r>
              <a:rPr lang="en-GB" sz="1400"/>
              <a:t>To say Fiona is busy is an understatement, if she is not ferrying around her kids to various after-school clubs, she is gluing homework projects, vacuuming up glitter or checking work emails. At 8 when the kids are finally asleep Fiona pours herself a wine, switches on Coronation Street and scrolls through Facebook on her mobile phone.  </a:t>
            </a:r>
          </a:p>
          <a:p>
            <a:r>
              <a:rPr lang="en-GB" sz="1400"/>
              <a:t>Financially the family live within their means, and every month or so Fiona has enough to treat herself to a nice top from Oasis.  Unexpected bills like tires make Fiona feel a little uneasy, and she really begrudges spending her hard-earnt money on something so boring.</a:t>
            </a:r>
          </a:p>
          <a:p>
            <a:r>
              <a:rPr lang="en-GB" sz="1400"/>
              <a:t>When Fiona is told she needs tires she at first is concerned about the cost. When she is given options by the garage she doesn’t really feel empowered to make an informed decision.  She would never ever economise on safety but wonders whether a cheaper tire would be as good…</a:t>
            </a:r>
            <a:endParaRPr lang="en-US" sz="1400"/>
          </a:p>
        </p:txBody>
      </p:sp>
      <p:pic>
        <p:nvPicPr>
          <p:cNvPr id="5" name="Picture 4" descr="A person holding a baby&#10;&#10;Description automatically generated with medium confidence">
            <a:extLst>
              <a:ext uri="{FF2B5EF4-FFF2-40B4-BE49-F238E27FC236}">
                <a16:creationId xmlns:a16="http://schemas.microsoft.com/office/drawing/2014/main" id="{F95FE282-9D57-6747-810C-6DE13149B63D}"/>
              </a:ext>
            </a:extLst>
          </p:cNvPr>
          <p:cNvPicPr>
            <a:picLocks noChangeAspect="1"/>
          </p:cNvPicPr>
          <p:nvPr/>
        </p:nvPicPr>
        <p:blipFill rotWithShape="1">
          <a:blip r:embed="rId2"/>
          <a:srcRect l="14694" r="40187"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996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8794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7655-8B62-5C4B-BADD-67AACE0F3FB0}"/>
              </a:ext>
            </a:extLst>
          </p:cNvPr>
          <p:cNvSpPr>
            <a:spLocks noGrp="1"/>
          </p:cNvSpPr>
          <p:nvPr>
            <p:ph type="title"/>
          </p:nvPr>
        </p:nvSpPr>
        <p:spPr>
          <a:xfrm>
            <a:off x="784743" y="685800"/>
            <a:ext cx="5793475" cy="1485900"/>
          </a:xfrm>
        </p:spPr>
        <p:txBody>
          <a:bodyPr>
            <a:normAutofit/>
          </a:bodyPr>
          <a:lstStyle/>
          <a:p>
            <a:r>
              <a:rPr lang="en-US"/>
              <a:t>What do I want to achieve?</a:t>
            </a:r>
          </a:p>
        </p:txBody>
      </p:sp>
      <p:sp>
        <p:nvSpPr>
          <p:cNvPr id="3" name="Content Placeholder 2">
            <a:extLst>
              <a:ext uri="{FF2B5EF4-FFF2-40B4-BE49-F238E27FC236}">
                <a16:creationId xmlns:a16="http://schemas.microsoft.com/office/drawing/2014/main" id="{3C5507AA-52D7-4244-8F31-A81FE02BC346}"/>
              </a:ext>
            </a:extLst>
          </p:cNvPr>
          <p:cNvSpPr>
            <a:spLocks noGrp="1"/>
          </p:cNvSpPr>
          <p:nvPr>
            <p:ph idx="1"/>
          </p:nvPr>
        </p:nvSpPr>
        <p:spPr>
          <a:xfrm>
            <a:off x="784743" y="2286000"/>
            <a:ext cx="5793475" cy="3581400"/>
          </a:xfrm>
        </p:spPr>
        <p:txBody>
          <a:bodyPr>
            <a:normAutofit/>
          </a:bodyPr>
          <a:lstStyle/>
          <a:p>
            <a:r>
              <a:rPr lang="en-US" dirty="0"/>
              <a:t>More valuable customers?</a:t>
            </a:r>
          </a:p>
          <a:p>
            <a:r>
              <a:rPr lang="en-US" dirty="0"/>
              <a:t>Brand loyalty?</a:t>
            </a:r>
          </a:p>
          <a:p>
            <a:r>
              <a:rPr lang="en-US" dirty="0"/>
              <a:t>More profit?</a:t>
            </a:r>
          </a:p>
          <a:p>
            <a:r>
              <a:rPr lang="en-US" dirty="0"/>
              <a:t>Leads?</a:t>
            </a:r>
          </a:p>
          <a:p>
            <a:endParaRPr lang="en-US" dirty="0"/>
          </a:p>
          <a:p>
            <a:endParaRPr lang="en-US" dirty="0"/>
          </a:p>
        </p:txBody>
      </p:sp>
      <p:pic>
        <p:nvPicPr>
          <p:cNvPr id="4" name="Picture 3">
            <a:extLst>
              <a:ext uri="{FF2B5EF4-FFF2-40B4-BE49-F238E27FC236}">
                <a16:creationId xmlns:a16="http://schemas.microsoft.com/office/drawing/2014/main" id="{1FF6B4AC-C55A-A348-A478-1EE30A345F63}"/>
              </a:ext>
            </a:extLst>
          </p:cNvPr>
          <p:cNvPicPr>
            <a:picLocks noChangeAspect="1"/>
          </p:cNvPicPr>
          <p:nvPr/>
        </p:nvPicPr>
        <p:blipFill rotWithShape="1">
          <a:blip r:embed="rId2"/>
          <a:srcRect l="27075" r="22840"/>
          <a:stretch/>
        </p:blipFill>
        <p:spPr>
          <a:xfrm>
            <a:off x="7612260" y="10"/>
            <a:ext cx="4579739" cy="6857990"/>
          </a:xfrm>
          <a:prstGeom prst="rect">
            <a:avLst/>
          </a:prstGeom>
        </p:spPr>
      </p:pic>
    </p:spTree>
    <p:extLst>
      <p:ext uri="{BB962C8B-B14F-4D97-AF65-F5344CB8AC3E}">
        <p14:creationId xmlns:p14="http://schemas.microsoft.com/office/powerpoint/2010/main" val="26264346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892D-B6F6-5040-8103-9950C817E690}"/>
              </a:ext>
            </a:extLst>
          </p:cNvPr>
          <p:cNvSpPr>
            <a:spLocks noGrp="1"/>
          </p:cNvSpPr>
          <p:nvPr>
            <p:ph type="title"/>
          </p:nvPr>
        </p:nvSpPr>
        <p:spPr>
          <a:xfrm>
            <a:off x="1371600" y="685800"/>
            <a:ext cx="3282695" cy="1485900"/>
          </a:xfrm>
        </p:spPr>
        <p:txBody>
          <a:bodyPr>
            <a:normAutofit/>
          </a:bodyPr>
          <a:lstStyle/>
          <a:p>
            <a:r>
              <a:rPr lang="en-US" sz="3100"/>
              <a:t>What do I want to achieve</a:t>
            </a:r>
            <a:br>
              <a:rPr lang="en-US" sz="3100"/>
            </a:br>
            <a:r>
              <a:rPr lang="en-US" sz="3100"/>
              <a:t> SMART objectives</a:t>
            </a:r>
          </a:p>
        </p:txBody>
      </p:sp>
      <p:sp>
        <p:nvSpPr>
          <p:cNvPr id="3" name="Content Placeholder 2">
            <a:extLst>
              <a:ext uri="{FF2B5EF4-FFF2-40B4-BE49-F238E27FC236}">
                <a16:creationId xmlns:a16="http://schemas.microsoft.com/office/drawing/2014/main" id="{2D117005-1096-5848-A068-91CCE63FC398}"/>
              </a:ext>
            </a:extLst>
          </p:cNvPr>
          <p:cNvSpPr>
            <a:spLocks noGrp="1"/>
          </p:cNvSpPr>
          <p:nvPr>
            <p:ph idx="1"/>
          </p:nvPr>
        </p:nvSpPr>
        <p:spPr>
          <a:xfrm>
            <a:off x="1371600" y="2286000"/>
            <a:ext cx="3282694" cy="3581400"/>
          </a:xfrm>
        </p:spPr>
        <p:txBody>
          <a:bodyPr>
            <a:normAutofit/>
          </a:bodyPr>
          <a:lstStyle/>
          <a:p>
            <a:pPr marL="0" indent="0">
              <a:buNone/>
            </a:pPr>
            <a:r>
              <a:rPr lang="en-US"/>
              <a:t>Specific</a:t>
            </a:r>
            <a:br>
              <a:rPr lang="en-US"/>
            </a:br>
            <a:r>
              <a:rPr lang="en-US"/>
              <a:t>Measurable</a:t>
            </a:r>
            <a:br>
              <a:rPr lang="en-US"/>
            </a:br>
            <a:r>
              <a:rPr lang="en-US"/>
              <a:t>Achievable</a:t>
            </a:r>
            <a:br>
              <a:rPr lang="en-US"/>
            </a:br>
            <a:r>
              <a:rPr lang="en-US"/>
              <a:t>Realistic</a:t>
            </a:r>
            <a:br>
              <a:rPr lang="en-US"/>
            </a:br>
            <a:r>
              <a:rPr lang="en-US"/>
              <a:t>Timely</a:t>
            </a:r>
          </a:p>
        </p:txBody>
      </p:sp>
      <p:pic>
        <p:nvPicPr>
          <p:cNvPr id="4" name="Picture 3">
            <a:extLst>
              <a:ext uri="{FF2B5EF4-FFF2-40B4-BE49-F238E27FC236}">
                <a16:creationId xmlns:a16="http://schemas.microsoft.com/office/drawing/2014/main" id="{B22518E4-1EFD-2C42-847F-C10E6DADC173}"/>
              </a:ext>
            </a:extLst>
          </p:cNvPr>
          <p:cNvPicPr>
            <a:picLocks noChangeAspect="1"/>
          </p:cNvPicPr>
          <p:nvPr/>
        </p:nvPicPr>
        <p:blipFill>
          <a:blip r:embed="rId2"/>
          <a:stretch>
            <a:fillRect/>
          </a:stretch>
        </p:blipFill>
        <p:spPr>
          <a:xfrm>
            <a:off x="5031467" y="1102055"/>
            <a:ext cx="6517065" cy="4333848"/>
          </a:xfrm>
          <a:prstGeom prst="rect">
            <a:avLst/>
          </a:prstGeom>
        </p:spPr>
      </p:pic>
    </p:spTree>
    <p:extLst>
      <p:ext uri="{BB962C8B-B14F-4D97-AF65-F5344CB8AC3E}">
        <p14:creationId xmlns:p14="http://schemas.microsoft.com/office/powerpoint/2010/main" val="3372231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7215A-C53A-C24D-AD4D-47A2F823CA66}"/>
              </a:ext>
            </a:extLst>
          </p:cNvPr>
          <p:cNvSpPr>
            <a:spLocks noGrp="1"/>
          </p:cNvSpPr>
          <p:nvPr>
            <p:ph type="title"/>
          </p:nvPr>
        </p:nvSpPr>
        <p:spPr>
          <a:xfrm>
            <a:off x="1371600" y="685800"/>
            <a:ext cx="3282695" cy="1485900"/>
          </a:xfrm>
        </p:spPr>
        <p:txBody>
          <a:bodyPr>
            <a:normAutofit/>
          </a:bodyPr>
          <a:lstStyle/>
          <a:p>
            <a:r>
              <a:rPr lang="en-US"/>
              <a:t>Which Media?</a:t>
            </a:r>
          </a:p>
        </p:txBody>
      </p:sp>
      <p:sp>
        <p:nvSpPr>
          <p:cNvPr id="3" name="Content Placeholder 2">
            <a:extLst>
              <a:ext uri="{FF2B5EF4-FFF2-40B4-BE49-F238E27FC236}">
                <a16:creationId xmlns:a16="http://schemas.microsoft.com/office/drawing/2014/main" id="{30946448-E5FB-1C4C-B073-2F7A0E123093}"/>
              </a:ext>
            </a:extLst>
          </p:cNvPr>
          <p:cNvSpPr>
            <a:spLocks noGrp="1"/>
          </p:cNvSpPr>
          <p:nvPr>
            <p:ph idx="1"/>
          </p:nvPr>
        </p:nvSpPr>
        <p:spPr>
          <a:xfrm>
            <a:off x="1371600" y="2286000"/>
            <a:ext cx="3282694" cy="3581400"/>
          </a:xfrm>
        </p:spPr>
        <p:txBody>
          <a:bodyPr>
            <a:normAutofit fontScale="92500" lnSpcReduction="10000"/>
          </a:bodyPr>
          <a:lstStyle/>
          <a:p>
            <a:r>
              <a:rPr lang="en-US"/>
              <a:t>TV</a:t>
            </a:r>
          </a:p>
          <a:p>
            <a:r>
              <a:rPr lang="en-US"/>
              <a:t>Radio</a:t>
            </a:r>
          </a:p>
          <a:p>
            <a:r>
              <a:rPr lang="en-US"/>
              <a:t>Google Pay per click</a:t>
            </a:r>
          </a:p>
          <a:p>
            <a:r>
              <a:rPr lang="en-US"/>
              <a:t>Google SEO</a:t>
            </a:r>
          </a:p>
          <a:p>
            <a:r>
              <a:rPr lang="en-US"/>
              <a:t>Email</a:t>
            </a:r>
          </a:p>
          <a:p>
            <a:r>
              <a:rPr lang="en-US"/>
              <a:t>Word of mouth</a:t>
            </a:r>
          </a:p>
          <a:p>
            <a:r>
              <a:rPr lang="en-US"/>
              <a:t>Social Media</a:t>
            </a:r>
          </a:p>
          <a:p>
            <a:r>
              <a:rPr lang="en-US"/>
              <a:t>Leaflets</a:t>
            </a:r>
          </a:p>
          <a:p>
            <a:endParaRPr lang="en-US"/>
          </a:p>
          <a:p>
            <a:endParaRPr lang="en-US"/>
          </a:p>
        </p:txBody>
      </p:sp>
      <p:pic>
        <p:nvPicPr>
          <p:cNvPr id="4" name="Picture 3">
            <a:extLst>
              <a:ext uri="{FF2B5EF4-FFF2-40B4-BE49-F238E27FC236}">
                <a16:creationId xmlns:a16="http://schemas.microsoft.com/office/drawing/2014/main" id="{418DCA00-A70E-9840-AE60-E6EC6E74462A}"/>
              </a:ext>
            </a:extLst>
          </p:cNvPr>
          <p:cNvPicPr>
            <a:picLocks noChangeAspect="1"/>
          </p:cNvPicPr>
          <p:nvPr/>
        </p:nvPicPr>
        <p:blipFill>
          <a:blip r:embed="rId2"/>
          <a:stretch>
            <a:fillRect/>
          </a:stretch>
        </p:blipFill>
        <p:spPr>
          <a:xfrm>
            <a:off x="5031467" y="1102055"/>
            <a:ext cx="6517065" cy="4333848"/>
          </a:xfrm>
          <a:prstGeom prst="rect">
            <a:avLst/>
          </a:prstGeom>
        </p:spPr>
      </p:pic>
    </p:spTree>
    <p:extLst>
      <p:ext uri="{BB962C8B-B14F-4D97-AF65-F5344CB8AC3E}">
        <p14:creationId xmlns:p14="http://schemas.microsoft.com/office/powerpoint/2010/main" val="2694237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B4B7-ABA8-1147-A6D5-81A9AB8B05CD}"/>
              </a:ext>
            </a:extLst>
          </p:cNvPr>
          <p:cNvSpPr>
            <a:spLocks noGrp="1"/>
          </p:cNvSpPr>
          <p:nvPr>
            <p:ph type="title"/>
          </p:nvPr>
        </p:nvSpPr>
        <p:spPr>
          <a:xfrm>
            <a:off x="784743" y="685800"/>
            <a:ext cx="5793475" cy="1485900"/>
          </a:xfrm>
        </p:spPr>
        <p:txBody>
          <a:bodyPr>
            <a:normAutofit/>
          </a:bodyPr>
          <a:lstStyle/>
          <a:p>
            <a:r>
              <a:rPr lang="en-US" dirty="0"/>
              <a:t>Creating a budget/spend-plan</a:t>
            </a:r>
          </a:p>
        </p:txBody>
      </p:sp>
      <p:sp>
        <p:nvSpPr>
          <p:cNvPr id="3" name="Content Placeholder 2">
            <a:extLst>
              <a:ext uri="{FF2B5EF4-FFF2-40B4-BE49-F238E27FC236}">
                <a16:creationId xmlns:a16="http://schemas.microsoft.com/office/drawing/2014/main" id="{06FBE7D3-12C9-9144-85CA-CC58034AA8B7}"/>
              </a:ext>
            </a:extLst>
          </p:cNvPr>
          <p:cNvSpPr>
            <a:spLocks noGrp="1"/>
          </p:cNvSpPr>
          <p:nvPr>
            <p:ph idx="1"/>
          </p:nvPr>
        </p:nvSpPr>
        <p:spPr>
          <a:xfrm>
            <a:off x="784743" y="2286000"/>
            <a:ext cx="5793475" cy="3581400"/>
          </a:xfrm>
        </p:spPr>
        <p:txBody>
          <a:bodyPr>
            <a:normAutofit/>
          </a:bodyPr>
          <a:lstStyle/>
          <a:p>
            <a:r>
              <a:rPr lang="en-US" dirty="0"/>
              <a:t>What do I want to spend on each media? </a:t>
            </a:r>
          </a:p>
          <a:p>
            <a:r>
              <a:rPr lang="en-US" dirty="0"/>
              <a:t>What do I need to achieve to make sure this campaign is profitable/a success?</a:t>
            </a:r>
          </a:p>
          <a:p>
            <a:r>
              <a:rPr lang="en-US" dirty="0"/>
              <a:t>Is there any seasonality? </a:t>
            </a:r>
          </a:p>
          <a:p>
            <a:r>
              <a:rPr lang="en-US" dirty="0"/>
              <a:t>Is there any regional considerations?</a:t>
            </a:r>
          </a:p>
          <a:p>
            <a:pPr marL="0" indent="0">
              <a:buNone/>
            </a:pPr>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4F02CA13-A85B-784B-906C-AABDA1C087F9}"/>
              </a:ext>
            </a:extLst>
          </p:cNvPr>
          <p:cNvPicPr>
            <a:picLocks noChangeAspect="1"/>
          </p:cNvPicPr>
          <p:nvPr/>
        </p:nvPicPr>
        <p:blipFill rotWithShape="1">
          <a:blip r:embed="rId2"/>
          <a:srcRect l="26996" r="22919"/>
          <a:stretch/>
        </p:blipFill>
        <p:spPr>
          <a:xfrm>
            <a:off x="7612260" y="10"/>
            <a:ext cx="4579739" cy="6857990"/>
          </a:xfrm>
          <a:prstGeom prst="rect">
            <a:avLst/>
          </a:prstGeom>
        </p:spPr>
      </p:pic>
    </p:spTree>
    <p:extLst>
      <p:ext uri="{BB962C8B-B14F-4D97-AF65-F5344CB8AC3E}">
        <p14:creationId xmlns:p14="http://schemas.microsoft.com/office/powerpoint/2010/main" val="2049125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7984-4C35-784A-ABA3-865DF6D2E01C}"/>
              </a:ext>
            </a:extLst>
          </p:cNvPr>
          <p:cNvSpPr>
            <a:spLocks noGrp="1"/>
          </p:cNvSpPr>
          <p:nvPr>
            <p:ph type="title"/>
          </p:nvPr>
        </p:nvSpPr>
        <p:spPr/>
        <p:txBody>
          <a:bodyPr/>
          <a:lstStyle/>
          <a:p>
            <a:r>
              <a:rPr lang="en-US" dirty="0"/>
              <a:t>Key Performance Indicators (KPIs) </a:t>
            </a:r>
          </a:p>
        </p:txBody>
      </p:sp>
      <p:sp>
        <p:nvSpPr>
          <p:cNvPr id="3" name="Content Placeholder 2">
            <a:extLst>
              <a:ext uri="{FF2B5EF4-FFF2-40B4-BE49-F238E27FC236}">
                <a16:creationId xmlns:a16="http://schemas.microsoft.com/office/drawing/2014/main" id="{1E8CE1E6-5C1B-0B4F-B965-154FF6F3B7B6}"/>
              </a:ext>
            </a:extLst>
          </p:cNvPr>
          <p:cNvSpPr>
            <a:spLocks noGrp="1"/>
          </p:cNvSpPr>
          <p:nvPr>
            <p:ph idx="1"/>
          </p:nvPr>
        </p:nvSpPr>
        <p:spPr/>
        <p:txBody>
          <a:bodyPr/>
          <a:lstStyle/>
          <a:p>
            <a:r>
              <a:rPr lang="en-US" dirty="0"/>
              <a:t>Sales</a:t>
            </a:r>
          </a:p>
          <a:p>
            <a:r>
              <a:rPr lang="en-US" dirty="0"/>
              <a:t>Leads</a:t>
            </a:r>
          </a:p>
          <a:p>
            <a:r>
              <a:rPr lang="en-US" dirty="0"/>
              <a:t>Impressions</a:t>
            </a:r>
          </a:p>
          <a:p>
            <a:r>
              <a:rPr lang="en-US" dirty="0"/>
              <a:t>Cost per sale (CPA/CPS)</a:t>
            </a:r>
          </a:p>
          <a:p>
            <a:r>
              <a:rPr lang="en-US" dirty="0"/>
              <a:t>Cost per lead (CPL)</a:t>
            </a:r>
          </a:p>
          <a:p>
            <a:r>
              <a:rPr lang="en-US" dirty="0"/>
              <a:t>Return on investment (ROI)</a:t>
            </a:r>
          </a:p>
          <a:p>
            <a:r>
              <a:rPr lang="en-US" dirty="0"/>
              <a:t>Return on ad spend (ROAS)</a:t>
            </a:r>
          </a:p>
          <a:p>
            <a:r>
              <a:rPr lang="en-US" dirty="0"/>
              <a:t>Life time value (LTV)</a:t>
            </a:r>
          </a:p>
        </p:txBody>
      </p:sp>
    </p:spTree>
    <p:extLst>
      <p:ext uri="{BB962C8B-B14F-4D97-AF65-F5344CB8AC3E}">
        <p14:creationId xmlns:p14="http://schemas.microsoft.com/office/powerpoint/2010/main" val="7211560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9433-6884-8D48-A642-6F7B5724BCA1}"/>
              </a:ext>
            </a:extLst>
          </p:cNvPr>
          <p:cNvSpPr>
            <a:spLocks noGrp="1"/>
          </p:cNvSpPr>
          <p:nvPr>
            <p:ph type="title"/>
          </p:nvPr>
        </p:nvSpPr>
        <p:spPr>
          <a:xfrm>
            <a:off x="1023562" y="685800"/>
            <a:ext cx="10493524" cy="1485900"/>
          </a:xfrm>
        </p:spPr>
        <p:txBody>
          <a:bodyPr>
            <a:normAutofit/>
          </a:bodyPr>
          <a:lstStyle/>
          <a:p>
            <a:r>
              <a:rPr lang="en-US" dirty="0"/>
              <a:t>Messaging - Value propositions </a:t>
            </a:r>
          </a:p>
        </p:txBody>
      </p:sp>
      <p:sp>
        <p:nvSpPr>
          <p:cNvPr id="3" name="Content Placeholder 2">
            <a:extLst>
              <a:ext uri="{FF2B5EF4-FFF2-40B4-BE49-F238E27FC236}">
                <a16:creationId xmlns:a16="http://schemas.microsoft.com/office/drawing/2014/main" id="{F1F26662-BFAE-9A45-BCAA-B42795EE49F8}"/>
              </a:ext>
            </a:extLst>
          </p:cNvPr>
          <p:cNvSpPr>
            <a:spLocks noGrp="1"/>
          </p:cNvSpPr>
          <p:nvPr>
            <p:ph idx="1"/>
          </p:nvPr>
        </p:nvSpPr>
        <p:spPr>
          <a:xfrm>
            <a:off x="1023562" y="2286000"/>
            <a:ext cx="5072437" cy="3581400"/>
          </a:xfrm>
        </p:spPr>
        <p:txBody>
          <a:bodyPr>
            <a:normAutofit/>
          </a:bodyPr>
          <a:lstStyle/>
          <a:p>
            <a:r>
              <a:rPr lang="en-US" sz="1800"/>
              <a:t>Tells your audience why they should do business with you</a:t>
            </a:r>
          </a:p>
          <a:p>
            <a:r>
              <a:rPr lang="en-US" sz="1800"/>
              <a:t>Makes the benefits of using your products/services crystal clear</a:t>
            </a:r>
          </a:p>
          <a:p>
            <a:r>
              <a:rPr lang="en-US" sz="1800"/>
              <a:t>Can be how your product solves a problem or why it’s better than the competition</a:t>
            </a:r>
          </a:p>
          <a:p>
            <a:r>
              <a:rPr lang="en-US" sz="1800"/>
              <a:t>Examples include; 5 star rated, award winning, guaranteed lowest price, takes only 2 minutes to sign up, easy to use.</a:t>
            </a:r>
          </a:p>
          <a:p>
            <a:endParaRPr lang="en-US" sz="1800"/>
          </a:p>
          <a:p>
            <a:endParaRPr lang="en-US" sz="1800"/>
          </a:p>
          <a:p>
            <a:endParaRPr lang="en-US" sz="1800"/>
          </a:p>
        </p:txBody>
      </p:sp>
      <p:pic>
        <p:nvPicPr>
          <p:cNvPr id="4" name="Picture 3">
            <a:extLst>
              <a:ext uri="{FF2B5EF4-FFF2-40B4-BE49-F238E27FC236}">
                <a16:creationId xmlns:a16="http://schemas.microsoft.com/office/drawing/2014/main" id="{A3232C9E-5A11-7B4D-8CA2-2B3F1B52C41B}"/>
              </a:ext>
            </a:extLst>
          </p:cNvPr>
          <p:cNvPicPr>
            <a:picLocks noChangeAspect="1"/>
          </p:cNvPicPr>
          <p:nvPr/>
        </p:nvPicPr>
        <p:blipFill>
          <a:blip r:embed="rId2"/>
          <a:stretch>
            <a:fillRect/>
          </a:stretch>
        </p:blipFill>
        <p:spPr>
          <a:xfrm>
            <a:off x="6411641" y="2423984"/>
            <a:ext cx="5105445" cy="3395120"/>
          </a:xfrm>
          <a:prstGeom prst="rect">
            <a:avLst/>
          </a:prstGeom>
        </p:spPr>
      </p:pic>
    </p:spTree>
    <p:extLst>
      <p:ext uri="{BB962C8B-B14F-4D97-AF65-F5344CB8AC3E}">
        <p14:creationId xmlns:p14="http://schemas.microsoft.com/office/powerpoint/2010/main" val="42658650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EA22-32BE-D14B-891A-66070AEDB7FB}"/>
              </a:ext>
            </a:extLst>
          </p:cNvPr>
          <p:cNvSpPr>
            <a:spLocks noGrp="1"/>
          </p:cNvSpPr>
          <p:nvPr>
            <p:ph type="title"/>
          </p:nvPr>
        </p:nvSpPr>
        <p:spPr/>
        <p:txBody>
          <a:bodyPr/>
          <a:lstStyle/>
          <a:p>
            <a:r>
              <a:rPr lang="en-US" dirty="0"/>
              <a:t>Messaging - Offers</a:t>
            </a:r>
          </a:p>
        </p:txBody>
      </p:sp>
      <p:sp>
        <p:nvSpPr>
          <p:cNvPr id="3" name="Content Placeholder 2">
            <a:extLst>
              <a:ext uri="{FF2B5EF4-FFF2-40B4-BE49-F238E27FC236}">
                <a16:creationId xmlns:a16="http://schemas.microsoft.com/office/drawing/2014/main" id="{E87EE55A-B89C-2349-AE8D-C98E278CEA45}"/>
              </a:ext>
            </a:extLst>
          </p:cNvPr>
          <p:cNvSpPr>
            <a:spLocks noGrp="1"/>
          </p:cNvSpPr>
          <p:nvPr>
            <p:ph idx="1"/>
          </p:nvPr>
        </p:nvSpPr>
        <p:spPr/>
        <p:txBody>
          <a:bodyPr/>
          <a:lstStyle/>
          <a:p>
            <a:r>
              <a:rPr lang="en-US" dirty="0"/>
              <a:t>Can be used to help find a new audience or to build loyalty</a:t>
            </a:r>
          </a:p>
          <a:p>
            <a:r>
              <a:rPr lang="en-US" dirty="0"/>
              <a:t>Helps to stand out from the competition </a:t>
            </a:r>
          </a:p>
          <a:p>
            <a:r>
              <a:rPr lang="en-US" dirty="0"/>
              <a:t>Can increase conversion to sale</a:t>
            </a:r>
          </a:p>
          <a:p>
            <a:r>
              <a:rPr lang="en-US" dirty="0"/>
              <a:t>ROI must be taken into consideration</a:t>
            </a:r>
          </a:p>
          <a:p>
            <a:r>
              <a:rPr lang="en-US" dirty="0"/>
              <a:t>Offers can include; free postage, discount codes, Buy one get one free, vouchers, loyalty cards</a:t>
            </a:r>
          </a:p>
          <a:p>
            <a:endParaRPr lang="en-US" dirty="0"/>
          </a:p>
          <a:p>
            <a:endParaRPr lang="en-US" dirty="0"/>
          </a:p>
          <a:p>
            <a:endParaRPr lang="en-US" dirty="0"/>
          </a:p>
        </p:txBody>
      </p:sp>
    </p:spTree>
    <p:extLst>
      <p:ext uri="{BB962C8B-B14F-4D97-AF65-F5344CB8AC3E}">
        <p14:creationId xmlns:p14="http://schemas.microsoft.com/office/powerpoint/2010/main" val="14532869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FC72C-E4DC-5546-8B3B-4742941E9A6F}"/>
              </a:ext>
            </a:extLst>
          </p:cNvPr>
          <p:cNvSpPr>
            <a:spLocks noGrp="1"/>
          </p:cNvSpPr>
          <p:nvPr>
            <p:ph type="title"/>
          </p:nvPr>
        </p:nvSpPr>
        <p:spPr/>
        <p:txBody>
          <a:bodyPr/>
          <a:lstStyle/>
          <a:p>
            <a:r>
              <a:rPr lang="en-US" dirty="0"/>
              <a:t>Competition</a:t>
            </a:r>
          </a:p>
        </p:txBody>
      </p:sp>
      <p:sp>
        <p:nvSpPr>
          <p:cNvPr id="3" name="Content Placeholder 2">
            <a:extLst>
              <a:ext uri="{FF2B5EF4-FFF2-40B4-BE49-F238E27FC236}">
                <a16:creationId xmlns:a16="http://schemas.microsoft.com/office/drawing/2014/main" id="{8284AD62-8CEA-5340-A151-6259A836F18A}"/>
              </a:ext>
            </a:extLst>
          </p:cNvPr>
          <p:cNvSpPr>
            <a:spLocks noGrp="1"/>
          </p:cNvSpPr>
          <p:nvPr>
            <p:ph idx="1"/>
          </p:nvPr>
        </p:nvSpPr>
        <p:spPr/>
        <p:txBody>
          <a:bodyPr/>
          <a:lstStyle/>
          <a:p>
            <a:r>
              <a:rPr lang="en-US" dirty="0"/>
              <a:t>What are the competition doing?  Where are they advertising? What are they offering?</a:t>
            </a:r>
          </a:p>
          <a:p>
            <a:r>
              <a:rPr lang="en-US" dirty="0"/>
              <a:t>How does your offering stack up against them?</a:t>
            </a:r>
          </a:p>
          <a:p>
            <a:r>
              <a:rPr lang="en-US" dirty="0"/>
              <a:t>Do they have any common customer frustrations? If so could it be  an opportunity</a:t>
            </a:r>
          </a:p>
          <a:p>
            <a:r>
              <a:rPr lang="en-US" dirty="0"/>
              <a:t>Monitor on social media</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3597741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3E37-9E50-A54E-8DEF-0ACAEAB79E77}"/>
              </a:ext>
            </a:extLst>
          </p:cNvPr>
          <p:cNvSpPr>
            <a:spLocks noGrp="1"/>
          </p:cNvSpPr>
          <p:nvPr>
            <p:ph type="title"/>
          </p:nvPr>
        </p:nvSpPr>
        <p:spPr>
          <a:xfrm>
            <a:off x="1023562" y="685800"/>
            <a:ext cx="10493524" cy="1485900"/>
          </a:xfrm>
        </p:spPr>
        <p:txBody>
          <a:bodyPr>
            <a:normAutofit/>
          </a:bodyPr>
          <a:lstStyle/>
          <a:p>
            <a:r>
              <a:rPr lang="en-US" dirty="0"/>
              <a:t>Compliance</a:t>
            </a:r>
          </a:p>
        </p:txBody>
      </p:sp>
      <p:sp>
        <p:nvSpPr>
          <p:cNvPr id="3" name="Content Placeholder 2">
            <a:extLst>
              <a:ext uri="{FF2B5EF4-FFF2-40B4-BE49-F238E27FC236}">
                <a16:creationId xmlns:a16="http://schemas.microsoft.com/office/drawing/2014/main" id="{CF48C032-16D1-524B-8051-58E19368D1A0}"/>
              </a:ext>
            </a:extLst>
          </p:cNvPr>
          <p:cNvSpPr>
            <a:spLocks noGrp="1"/>
          </p:cNvSpPr>
          <p:nvPr>
            <p:ph idx="1"/>
          </p:nvPr>
        </p:nvSpPr>
        <p:spPr>
          <a:xfrm>
            <a:off x="1023562" y="2286000"/>
            <a:ext cx="5072437" cy="3581400"/>
          </a:xfrm>
        </p:spPr>
        <p:txBody>
          <a:bodyPr>
            <a:normAutofit/>
          </a:bodyPr>
          <a:lstStyle/>
          <a:p>
            <a:r>
              <a:rPr lang="en-US" sz="1800"/>
              <a:t>All marketing communication needs to be fair, not misleading and legal.</a:t>
            </a:r>
          </a:p>
          <a:p>
            <a:r>
              <a:rPr lang="en-US" sz="1800"/>
              <a:t>ASA/CAP</a:t>
            </a:r>
          </a:p>
          <a:p>
            <a:r>
              <a:rPr lang="en-US" sz="1800"/>
              <a:t>FCA ( Financial conduct authority) </a:t>
            </a:r>
          </a:p>
          <a:p>
            <a:r>
              <a:rPr lang="en-US" sz="1800"/>
              <a:t>Ofcom – energy</a:t>
            </a:r>
          </a:p>
          <a:p>
            <a:r>
              <a:rPr lang="en-US" sz="1800"/>
              <a:t>Charity Commision</a:t>
            </a:r>
          </a:p>
          <a:p>
            <a:endParaRPr lang="en-US" sz="1800"/>
          </a:p>
          <a:p>
            <a:endParaRPr lang="en-US" sz="1800"/>
          </a:p>
          <a:p>
            <a:pPr marL="0" indent="0">
              <a:buNone/>
            </a:pPr>
            <a:endParaRPr lang="en-US" sz="1800"/>
          </a:p>
        </p:txBody>
      </p:sp>
      <p:pic>
        <p:nvPicPr>
          <p:cNvPr id="4" name="Picture 3">
            <a:extLst>
              <a:ext uri="{FF2B5EF4-FFF2-40B4-BE49-F238E27FC236}">
                <a16:creationId xmlns:a16="http://schemas.microsoft.com/office/drawing/2014/main" id="{0C864C09-EA7B-FF46-B473-B40F86EBDE1D}"/>
              </a:ext>
            </a:extLst>
          </p:cNvPr>
          <p:cNvPicPr>
            <a:picLocks noChangeAspect="1"/>
          </p:cNvPicPr>
          <p:nvPr/>
        </p:nvPicPr>
        <p:blipFill>
          <a:blip r:embed="rId2"/>
          <a:stretch>
            <a:fillRect/>
          </a:stretch>
        </p:blipFill>
        <p:spPr>
          <a:xfrm>
            <a:off x="6411641" y="2417602"/>
            <a:ext cx="5105445" cy="3407884"/>
          </a:xfrm>
          <a:prstGeom prst="rect">
            <a:avLst/>
          </a:prstGeom>
        </p:spPr>
      </p:pic>
    </p:spTree>
    <p:extLst>
      <p:ext uri="{BB962C8B-B14F-4D97-AF65-F5344CB8AC3E}">
        <p14:creationId xmlns:p14="http://schemas.microsoft.com/office/powerpoint/2010/main" val="31339126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E6613-CD4A-E245-8F23-ABDF639A145D}"/>
              </a:ext>
            </a:extLst>
          </p:cNvPr>
          <p:cNvSpPr>
            <a:spLocks noGrp="1"/>
          </p:cNvSpPr>
          <p:nvPr>
            <p:ph type="title"/>
          </p:nvPr>
        </p:nvSpPr>
        <p:spPr/>
        <p:txBody>
          <a:bodyPr/>
          <a:lstStyle/>
          <a:p>
            <a:r>
              <a:rPr lang="en-US" dirty="0" err="1"/>
              <a:t>Excersise</a:t>
            </a:r>
            <a:endParaRPr lang="en-US" dirty="0"/>
          </a:p>
        </p:txBody>
      </p:sp>
      <p:sp>
        <p:nvSpPr>
          <p:cNvPr id="3" name="Content Placeholder 2">
            <a:extLst>
              <a:ext uri="{FF2B5EF4-FFF2-40B4-BE49-F238E27FC236}">
                <a16:creationId xmlns:a16="http://schemas.microsoft.com/office/drawing/2014/main" id="{660B272A-D206-464B-8176-BC6989B2D305}"/>
              </a:ext>
            </a:extLst>
          </p:cNvPr>
          <p:cNvSpPr>
            <a:spLocks noGrp="1"/>
          </p:cNvSpPr>
          <p:nvPr>
            <p:ph idx="1"/>
          </p:nvPr>
        </p:nvSpPr>
        <p:spPr/>
        <p:txBody>
          <a:bodyPr/>
          <a:lstStyle/>
          <a:p>
            <a:r>
              <a:rPr lang="en-US" dirty="0"/>
              <a:t>Selling a new chocolate bar</a:t>
            </a:r>
          </a:p>
        </p:txBody>
      </p:sp>
    </p:spTree>
    <p:extLst>
      <p:ext uri="{BB962C8B-B14F-4D97-AF65-F5344CB8AC3E}">
        <p14:creationId xmlns:p14="http://schemas.microsoft.com/office/powerpoint/2010/main" val="30935491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28B0-6283-DE46-AB2C-E6186CC989A4}"/>
              </a:ext>
            </a:extLst>
          </p:cNvPr>
          <p:cNvSpPr>
            <a:spLocks noGrp="1"/>
          </p:cNvSpPr>
          <p:nvPr>
            <p:ph type="title"/>
          </p:nvPr>
        </p:nvSpPr>
        <p:spPr/>
        <p:txBody>
          <a:bodyPr/>
          <a:lstStyle/>
          <a:p>
            <a:r>
              <a:rPr lang="en-US" dirty="0"/>
              <a:t>Exercise</a:t>
            </a:r>
          </a:p>
        </p:txBody>
      </p:sp>
      <p:sp>
        <p:nvSpPr>
          <p:cNvPr id="3" name="Content Placeholder 2">
            <a:extLst>
              <a:ext uri="{FF2B5EF4-FFF2-40B4-BE49-F238E27FC236}">
                <a16:creationId xmlns:a16="http://schemas.microsoft.com/office/drawing/2014/main" id="{E372CA2A-EBCA-CC4F-A8F2-1FAA6E556A28}"/>
              </a:ext>
            </a:extLst>
          </p:cNvPr>
          <p:cNvSpPr>
            <a:spLocks noGrp="1"/>
          </p:cNvSpPr>
          <p:nvPr>
            <p:ph idx="1"/>
          </p:nvPr>
        </p:nvSpPr>
        <p:spPr/>
        <p:txBody>
          <a:bodyPr/>
          <a:lstStyle/>
          <a:p>
            <a:pPr marL="0" indent="0">
              <a:buNone/>
            </a:pPr>
            <a:endParaRPr lang="en-US" dirty="0"/>
          </a:p>
          <a:p>
            <a:pPr>
              <a:buFontTx/>
              <a:buChar char="-"/>
            </a:pPr>
            <a:r>
              <a:rPr lang="en-US" dirty="0"/>
              <a:t>Who will you target?</a:t>
            </a:r>
          </a:p>
          <a:p>
            <a:pPr>
              <a:buFontTx/>
              <a:buChar char="-"/>
            </a:pPr>
            <a:r>
              <a:rPr lang="en-US" dirty="0"/>
              <a:t>What media might you use?</a:t>
            </a:r>
          </a:p>
          <a:p>
            <a:pPr>
              <a:buFontTx/>
              <a:buChar char="-"/>
            </a:pPr>
            <a:r>
              <a:rPr lang="en-US" dirty="0"/>
              <a:t>What do you want to achieve?</a:t>
            </a:r>
          </a:p>
          <a:p>
            <a:pPr>
              <a:buFontTx/>
              <a:buChar char="-"/>
            </a:pPr>
            <a:r>
              <a:rPr lang="en-US" dirty="0"/>
              <a:t>What campaign messages might you consider?</a:t>
            </a:r>
          </a:p>
          <a:p>
            <a:pPr>
              <a:buFontTx/>
              <a:buChar char="-"/>
            </a:pPr>
            <a:r>
              <a:rPr lang="en-US" dirty="0"/>
              <a:t>What does success look like?</a:t>
            </a:r>
          </a:p>
          <a:p>
            <a:pPr>
              <a:buFontTx/>
              <a:buChar char="-"/>
            </a:pPr>
            <a:endParaRPr lang="en-US" dirty="0"/>
          </a:p>
          <a:p>
            <a:pPr>
              <a:buFontTx/>
              <a:buChar char="-"/>
            </a:pPr>
            <a:endParaRPr lang="en-US" dirty="0"/>
          </a:p>
          <a:p>
            <a:pPr>
              <a:buFontTx/>
              <a:buChar char="-"/>
            </a:pPr>
            <a:endParaRPr lang="en-US" dirty="0"/>
          </a:p>
        </p:txBody>
      </p:sp>
    </p:spTree>
    <p:extLst>
      <p:ext uri="{BB962C8B-B14F-4D97-AF65-F5344CB8AC3E}">
        <p14:creationId xmlns:p14="http://schemas.microsoft.com/office/powerpoint/2010/main" val="1664852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TotalTime>
  <Words>1969</Words>
  <Application>Microsoft Macintosh PowerPoint</Application>
  <PresentationFormat>Widescreen</PresentationFormat>
  <Paragraphs>250</Paragraphs>
  <Slides>45</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Calibri Light</vt:lpstr>
      <vt:lpstr>Office Theme</vt:lpstr>
      <vt:lpstr>Assessment One</vt:lpstr>
      <vt:lpstr>Let’s break it down!</vt:lpstr>
      <vt:lpstr>PowerPoint Presentation</vt:lpstr>
      <vt:lpstr>PowerPoint Presentation</vt:lpstr>
      <vt:lpstr>PowerPoint Presentation</vt:lpstr>
      <vt:lpstr>Guidance specific to this assessment:  </vt:lpstr>
      <vt:lpstr>Deadline</vt:lpstr>
      <vt:lpstr>Assessment 2</vt:lpstr>
      <vt:lpstr>BRAND</vt:lpstr>
      <vt:lpstr>What makes Coca-Cola, Coca-Cola?</vt:lpstr>
      <vt:lpstr>What makes Gemma Collins, Gemma Collins?</vt:lpstr>
      <vt:lpstr>So what is a brand? </vt:lpstr>
      <vt:lpstr>Why does brand matter?</vt:lpstr>
      <vt:lpstr>Brand Identity</vt:lpstr>
      <vt:lpstr>Tone of voice</vt:lpstr>
      <vt:lpstr>Brand Identity Quiz</vt:lpstr>
      <vt:lpstr>Brand Colour Quiz</vt:lpstr>
      <vt:lpstr>Brand identity Quiz – fonts</vt:lpstr>
      <vt:lpstr>Tone Of Voice Quiz</vt:lpstr>
      <vt:lpstr>Brand Guidelines </vt:lpstr>
      <vt:lpstr>Brand Guardianship Quiz </vt:lpstr>
      <vt:lpstr>Target Audience</vt:lpstr>
      <vt:lpstr>Exercise</vt:lpstr>
      <vt:lpstr>Brand Propositions</vt:lpstr>
      <vt:lpstr>Brand Essence</vt:lpstr>
      <vt:lpstr>Brand tracking </vt:lpstr>
      <vt:lpstr>Campaign Planning</vt:lpstr>
      <vt:lpstr>What we will cover </vt:lpstr>
      <vt:lpstr>What goes into planning</vt:lpstr>
      <vt:lpstr>Audience Why does targeting matter?</vt:lpstr>
      <vt:lpstr>Audience Who is your target market?</vt:lpstr>
      <vt:lpstr>How to learn about your audience</vt:lpstr>
      <vt:lpstr>Audience  Buyer Persona</vt:lpstr>
      <vt:lpstr>Persona example</vt:lpstr>
      <vt:lpstr>What do I want to achieve?</vt:lpstr>
      <vt:lpstr>What do I want to achieve  SMART objectives</vt:lpstr>
      <vt:lpstr>Which Media?</vt:lpstr>
      <vt:lpstr>Creating a budget/spend-plan</vt:lpstr>
      <vt:lpstr>Key Performance Indicators (KPIs) </vt:lpstr>
      <vt:lpstr>Messaging - Value propositions </vt:lpstr>
      <vt:lpstr>Messaging - Offers</vt:lpstr>
      <vt:lpstr>Competition</vt:lpstr>
      <vt:lpstr>Compliance</vt:lpstr>
      <vt:lpstr>Excersise</vt:lpstr>
      <vt:lpstr>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BRAND</dc:title>
  <dc:creator>Shahida Sofan</dc:creator>
  <cp:lastModifiedBy>Shahida Sofan</cp:lastModifiedBy>
  <cp:revision>8</cp:revision>
  <dcterms:created xsi:type="dcterms:W3CDTF">2021-02-19T09:35:10Z</dcterms:created>
  <dcterms:modified xsi:type="dcterms:W3CDTF">2021-02-19T10:36:41Z</dcterms:modified>
</cp:coreProperties>
</file>