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5"/>
  </p:notesMasterIdLst>
  <p:sldIdLst>
    <p:sldId id="269" r:id="rId2"/>
    <p:sldId id="256" r:id="rId3"/>
    <p:sldId id="257" r:id="rId4"/>
    <p:sldId id="258" r:id="rId5"/>
    <p:sldId id="259" r:id="rId6"/>
    <p:sldId id="260" r:id="rId7"/>
    <p:sldId id="261" r:id="rId8"/>
    <p:sldId id="262" r:id="rId9"/>
    <p:sldId id="263" r:id="rId10"/>
    <p:sldId id="264" r:id="rId11"/>
    <p:sldId id="265" r:id="rId12"/>
    <p:sldId id="266" r:id="rId13"/>
    <p:sldId id="267" r:id="rId14"/>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Introduction" id="{FF2377E2-1BC7-8731-C1D1-E8CAB06F6DD4}">
          <p14:sldIdLst>
            <p14:sldId id="269"/>
            <p14:sldId id="256"/>
          </p14:sldIdLst>
        </p14:section>
        <p14:section name="Career context" id="{E09902A0-8912-B3CF-D17A-FE00A4D9ACB2}">
          <p14:sldIdLst>
            <p14:sldId id="257"/>
            <p14:sldId id="258"/>
          </p14:sldIdLst>
        </p14:section>
        <p14:section name="SWOT analysis" id="{1D1B2D7B-4A52-3E14-D655-BCA47E0E4B12}">
          <p14:sldIdLst>
            <p14:sldId id="259"/>
            <p14:sldId id="260"/>
            <p14:sldId id="261"/>
            <p14:sldId id="262"/>
            <p14:sldId id="263"/>
            <p14:sldId id="264"/>
          </p14:sldIdLst>
        </p14:section>
        <p14:section name="Plan and conclusion" id="{9B64DB4C-AB33-24BB-F41F-12E57ACE5084}">
          <p14:sldIdLst>
            <p14:sldId id="265"/>
            <p14:sldId id="266"/>
          </p14:sldIdLst>
        </p14:section>
        <p14:section name="References" id="{8F4EF131-FFA1-E1CE-6D4F-9BA5B99303F7}">
          <p14:sldIdLst>
            <p14:sldId id="267"/>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ECE54F3-6994-440B-A239-A8C5EF1EB596}" v="170" dt="2026-10-17T19:59:30.71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1"/>
    <p:restoredTop sz="65286" autoAdjust="0"/>
  </p:normalViewPr>
  <p:slideViewPr>
    <p:cSldViewPr snapToGrid="0" snapToObjects="1">
      <p:cViewPr varScale="1">
        <p:scale>
          <a:sx n="45" d="100"/>
          <a:sy n="45" d="100"/>
        </p:scale>
        <p:origin x="1674" y="4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amaila Awan (2432004)" userId="bcf80044-0ae8-4803-bd32-f36a7f3f53e5" providerId="ADAL" clId="{805FE0EF-ACCB-452C-AE95-398AE9880627}"/>
    <pc:docChg chg="undo custSel addSld delSld modSld sldOrd modSection">
      <pc:chgData name="Shamaila Awan (2432004)" userId="bcf80044-0ae8-4803-bd32-f36a7f3f53e5" providerId="ADAL" clId="{805FE0EF-ACCB-452C-AE95-398AE9880627}" dt="2026-10-17T19:59:30.717" v="173"/>
      <pc:docMkLst>
        <pc:docMk/>
      </pc:docMkLst>
      <pc:sldChg chg="addSp delSp modSp new del mod ord">
        <pc:chgData name="Shamaila Awan (2432004)" userId="bcf80044-0ae8-4803-bd32-f36a7f3f53e5" providerId="ADAL" clId="{805FE0EF-ACCB-452C-AE95-398AE9880627}" dt="2026-10-17T19:59:27.268" v="169" actId="2696"/>
        <pc:sldMkLst>
          <pc:docMk/>
          <pc:sldMk cId="2804005377" sldId="268"/>
        </pc:sldMkLst>
        <pc:spChg chg="add del mod">
          <ac:chgData name="Shamaila Awan (2432004)" userId="bcf80044-0ae8-4803-bd32-f36a7f3f53e5" providerId="ADAL" clId="{805FE0EF-ACCB-452C-AE95-398AE9880627}" dt="2026-10-17T19:49:52.009" v="7" actId="21"/>
          <ac:spMkLst>
            <pc:docMk/>
            <pc:sldMk cId="2804005377" sldId="268"/>
            <ac:spMk id="2" creationId="{4511F4ED-8220-2EBB-503B-870109EB06F8}"/>
          </ac:spMkLst>
        </pc:spChg>
        <pc:spChg chg="add mod">
          <ac:chgData name="Shamaila Awan (2432004)" userId="bcf80044-0ae8-4803-bd32-f36a7f3f53e5" providerId="ADAL" clId="{805FE0EF-ACCB-452C-AE95-398AE9880627}" dt="2026-10-17T19:53:38.252" v="136" actId="1076"/>
          <ac:spMkLst>
            <pc:docMk/>
            <pc:sldMk cId="2804005377" sldId="268"/>
            <ac:spMk id="3" creationId="{1DCC2599-E5F8-8D01-14FA-2E88A9684BCF}"/>
          </ac:spMkLst>
        </pc:spChg>
      </pc:sldChg>
      <pc:sldChg chg="addSp delSp modSp add mod ord">
        <pc:chgData name="Shamaila Awan (2432004)" userId="bcf80044-0ae8-4803-bd32-f36a7f3f53e5" providerId="ADAL" clId="{805FE0EF-ACCB-452C-AE95-398AE9880627}" dt="2026-10-17T19:59:30.717" v="173"/>
        <pc:sldMkLst>
          <pc:docMk/>
          <pc:sldMk cId="1578983900" sldId="269"/>
        </pc:sldMkLst>
        <pc:spChg chg="mod">
          <ac:chgData name="Shamaila Awan (2432004)" userId="bcf80044-0ae8-4803-bd32-f36a7f3f53e5" providerId="ADAL" clId="{805FE0EF-ACCB-452C-AE95-398AE9880627}" dt="2026-10-17T19:55:09.859" v="150" actId="1076"/>
          <ac:spMkLst>
            <pc:docMk/>
            <pc:sldMk cId="1578983900" sldId="269"/>
            <ac:spMk id="4" creationId="{477A3CC0-93DD-F47E-CCD3-2CD858E34B95}"/>
          </ac:spMkLst>
        </pc:spChg>
        <pc:spChg chg="del mod">
          <ac:chgData name="Shamaila Awan (2432004)" userId="bcf80044-0ae8-4803-bd32-f36a7f3f53e5" providerId="ADAL" clId="{805FE0EF-ACCB-452C-AE95-398AE9880627}" dt="2026-10-17T19:54:08.849" v="142" actId="21"/>
          <ac:spMkLst>
            <pc:docMk/>
            <pc:sldMk cId="1578983900" sldId="269"/>
            <ac:spMk id="5" creationId="{DE2C2D4A-7808-7A17-22BD-510B6B63011F}"/>
          </ac:spMkLst>
        </pc:spChg>
        <pc:spChg chg="mod">
          <ac:chgData name="Shamaila Awan (2432004)" userId="bcf80044-0ae8-4803-bd32-f36a7f3f53e5" providerId="ADAL" clId="{805FE0EF-ACCB-452C-AE95-398AE9880627}" dt="2026-10-17T19:58:45.478" v="168" actId="20577"/>
          <ac:spMkLst>
            <pc:docMk/>
            <pc:sldMk cId="1578983900" sldId="269"/>
            <ac:spMk id="6" creationId="{C6121A69-B97A-488F-47B5-DDB09D99443A}"/>
          </ac:spMkLst>
        </pc:spChg>
        <pc:spChg chg="del">
          <ac:chgData name="Shamaila Awan (2432004)" userId="bcf80044-0ae8-4803-bd32-f36a7f3f53e5" providerId="ADAL" clId="{805FE0EF-ACCB-452C-AE95-398AE9880627}" dt="2026-10-17T19:53:55.440" v="139" actId="478"/>
          <ac:spMkLst>
            <pc:docMk/>
            <pc:sldMk cId="1578983900" sldId="269"/>
            <ac:spMk id="7" creationId="{3010785A-C3A3-6052-9DDE-A5233F6DFBCD}"/>
          </ac:spMkLst>
        </pc:spChg>
        <pc:spChg chg="del">
          <ac:chgData name="Shamaila Awan (2432004)" userId="bcf80044-0ae8-4803-bd32-f36a7f3f53e5" providerId="ADAL" clId="{805FE0EF-ACCB-452C-AE95-398AE9880627}" dt="2026-10-17T19:53:48.502" v="137" actId="478"/>
          <ac:spMkLst>
            <pc:docMk/>
            <pc:sldMk cId="1578983900" sldId="269"/>
            <ac:spMk id="9" creationId="{B59A4F77-74A7-3AC5-1ED8-83E7C45EA957}"/>
          </ac:spMkLst>
        </pc:spChg>
        <pc:spChg chg="del">
          <ac:chgData name="Shamaila Awan (2432004)" userId="bcf80044-0ae8-4803-bd32-f36a7f3f53e5" providerId="ADAL" clId="{805FE0EF-ACCB-452C-AE95-398AE9880627}" dt="2026-10-17T19:55:19.787" v="152" actId="478"/>
          <ac:spMkLst>
            <pc:docMk/>
            <pc:sldMk cId="1578983900" sldId="269"/>
            <ac:spMk id="10" creationId="{DD931219-2C04-8BE4-8987-BA55516B70CD}"/>
          </ac:spMkLst>
        </pc:spChg>
        <pc:picChg chg="del">
          <ac:chgData name="Shamaila Awan (2432004)" userId="bcf80044-0ae8-4803-bd32-f36a7f3f53e5" providerId="ADAL" clId="{805FE0EF-ACCB-452C-AE95-398AE9880627}" dt="2026-10-17T19:53:52.475" v="138" actId="478"/>
          <ac:picMkLst>
            <pc:docMk/>
            <pc:sldMk cId="1578983900" sldId="269"/>
            <ac:picMk id="8" creationId="{80144041-2259-E84B-AEC7-AD16EFFEC3A5}"/>
          </ac:picMkLst>
        </pc:picChg>
        <pc:picChg chg="del">
          <ac:chgData name="Shamaila Awan (2432004)" userId="bcf80044-0ae8-4803-bd32-f36a7f3f53e5" providerId="ADAL" clId="{805FE0EF-ACCB-452C-AE95-398AE9880627}" dt="2026-10-17T19:55:14.792" v="151" actId="478"/>
          <ac:picMkLst>
            <pc:docMk/>
            <pc:sldMk cId="1578983900" sldId="269"/>
            <ac:picMk id="11" creationId="{47CAAC3C-D0D7-BCF4-B01E-F74BA8267118}"/>
          </ac:picMkLst>
        </pc:picChg>
        <pc:picChg chg="add del">
          <ac:chgData name="Shamaila Awan (2432004)" userId="bcf80044-0ae8-4803-bd32-f36a7f3f53e5" providerId="ADAL" clId="{805FE0EF-ACCB-452C-AE95-398AE9880627}" dt="2026-10-17T19:56:07.058" v="155" actId="22"/>
          <ac:picMkLst>
            <pc:docMk/>
            <pc:sldMk cId="1578983900" sldId="269"/>
            <ac:picMk id="13" creationId="{906C374B-3D06-418E-C572-50E54A7EDB99}"/>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9264601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458048-F36C-1644-FBD2-53354693BB9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4BC7BD8-0A27-365E-1C24-334696057CE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6A72F83-1E7A-293F-6713-37A2A0C7B16A}"/>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2DA5D8C6-0DA9-C2FA-2FAE-121C79F787B0}"/>
              </a:ext>
            </a:extLst>
          </p:cNvPr>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24885217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My career goal is to move on from being a student working under supervision to one responsible for frontline care. I assess my employment readiness relative to an actual position rather than assuming that good intentions translate to employability. While compassion serves as a relationship base, the patients also require a safe practice environment, proper consent, documentation, and reliable continuity. My evaluation employs SWOT to discern what I can change from what I cannot.</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Vacancy considers success to be both relational and procedural. Care tasks must preserve the confidentiality of the resident and give them the chance to take care of themselves as much as they can. Giving medications is not just part and parcel of the job description but involves special authorization, training, and assessment. The training offered by the employer sounds promising, but having the training does not equate to having the competency to administer them. This is due to the fact that the needs of residents are complicated as shown in a qualitative study involving 20 Northern Irish care home workers on heart failure cases (Mitchell et al., 2025).</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These are internal factors while the other two are derived from the workplace. This would avoid one of the pitfalls in analysis, which is to classify short staff as a personal deficiency. The model should be able to assess causally sound relationships among the factors. For example, reflective learning can turn supervision into documentation, but good interpersonal skills cannot mitigate the effect of unsafe staffing ratios. The information collected from a longitudinal research study conducted in English healthcare facilities indicates that recruitment and retention are structural factors impacting workforce development (</a:t>
            </a:r>
            <a:r>
              <a:rPr lang="en-US" sz="1200" kern="1200" dirty="0" err="1">
                <a:solidFill>
                  <a:schemeClr val="tx1"/>
                </a:solidFill>
                <a:effectLst/>
                <a:latin typeface="+mn-lt"/>
                <a:ea typeface="+mn-ea"/>
                <a:cs typeface="+mn-cs"/>
              </a:rPr>
              <a:t>Teo</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Vadean</a:t>
            </a:r>
            <a:r>
              <a:rPr lang="en-US" sz="1200" kern="1200" dirty="0">
                <a:solidFill>
                  <a:schemeClr val="tx1"/>
                </a:solidFill>
                <a:effectLst/>
                <a:latin typeface="+mn-lt"/>
                <a:ea typeface="+mn-ea"/>
                <a:cs typeface="+mn-cs"/>
              </a:rPr>
              <a:t> and </a:t>
            </a:r>
            <a:r>
              <a:rPr lang="en-US" sz="1200" kern="1200" dirty="0" err="1">
                <a:solidFill>
                  <a:schemeClr val="tx1"/>
                </a:solidFill>
                <a:effectLst/>
                <a:latin typeface="+mn-lt"/>
                <a:ea typeface="+mn-ea"/>
                <a:cs typeface="+mn-cs"/>
              </a:rPr>
              <a:t>Saloniki</a:t>
            </a:r>
            <a:r>
              <a:rPr lang="en-US" sz="1200" kern="1200" dirty="0">
                <a:solidFill>
                  <a:schemeClr val="tx1"/>
                </a:solidFill>
                <a:effectLst/>
                <a:latin typeface="+mn-lt"/>
                <a:ea typeface="+mn-ea"/>
                <a:cs typeface="+mn-cs"/>
              </a:rPr>
              <a:t>, 2022)</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relation to the exemplary morning care routine, for example, I will ask the resident what he/she would like to begin the day with, and then I will give explanations on how every activity should be done, including helping the activities that the resident can perform independently. A study done in the UK, using ethnographic method with 33 participants, including 16 residents, 11 care staffs, and six relatives, found the lack of meaningful conversation as one of the mechanisms for social isolation among residents who have hearing loss and dementia (</a:t>
            </a:r>
            <a:r>
              <a:rPr lang="en-US" dirty="0" err="1"/>
              <a:t>Dhanda</a:t>
            </a:r>
            <a:r>
              <a:rPr lang="en-US" dirty="0"/>
              <a:t> and Pryce, 2023)</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Team-based work allows for continuity despite the fact that the needs of residents may be conveyed in different ways to different staff members. It is important, however, that teamwork should not result in unquestioning compliance: issues of safety need to be escalated regardless of any disagreement within a team. Research conducted in interviews with 17 family members of nursing home residents revealed that general information is different from the kind of information which family members want to receive about daily life; the study was done in pandemic times in a different country (Eriksson and Hjelm, 2022)</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Inexperience may make someone slow when completing records or find it hard to prioritize different tasks. This is more of a training issue rather than an allegation that such a person performs unsafe. A pilot study in England on minimum data set implementation was carried out in 24 care-home staffs from 22 homes in the first wave of the study and illustrated the impact of relevance, workload, and quality of the data on implementation. The key message is to document relevant things and seek feedback on completeness and timeliness (Carroll et al., 2025).</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training can be funded up to a certain vocational level as indicated in the ad; this reduces one of the financial barriers but not time for protected learning. An observational study carried out in English care homes established that falls management could be delivered due to the presence of multidisciplinary support and skilled personnel although it involved only three care homes. In another qualitative study on dementia rehabilitation, it was revealed that communication acted as a barrier hence the need for adaptation of ways of explanation and assistance (Robinson et al., 2025; </a:t>
            </a:r>
            <a:r>
              <a:rPr lang="en-US" dirty="0" err="1"/>
              <a:t>Ibekaku</a:t>
            </a:r>
            <a:r>
              <a:rPr lang="en-US" dirty="0"/>
              <a:t> et al., 2024)</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Studies from other nations should be noted as evidence to be cautious about framing stress as a failure on an individual level. This was seen in studies involving nurses and the relatives of residents from 13 nursing homes in the USA where turnover was linked with lack of personalized care and sufficient support, and in another study involving 94 leaders in which different programs that provide mental health support were recorded. These pieces of evidence don’t provide information about the prevalence and causes in the UK but explain why supervisory culture is important (Krein et al., 2022; Cockshott et al., 2024)</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My development plan allows progress to be visible. During week four, I will be able to show that I have completed my induction modules and will be discussing two cases of safeguarding; during week six, my supervisor will assess five anonymized practice cases for their correctness; during week eight, I will be looking for feedback about one communication interaction and prioritization decisions. The above figures represent my personal aims and not the required standards. A study involving 495 nursing homes in the United States investigated the issue of leadership support with regard to staff turnover and concluded that organizational supervision should be considered; association does not mean causation when talking about a supervisor intervention (Williams et al., 2024; Rutten et al., 2024)</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general, the job opportunity is achievable due to the provision of training at an entry level; however, my preparedness will be dependent on the existence of skills, competency, and supervisory practices. The fundamental evaluation here is that good care requires interaction with residents and good organizational systems. A research done on dementia experiences among care home employees shows how work and problems go hand in hand (Wong et al., 2024)</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CONTENT">
    <p:bg>
      <p:bgPr>
        <a:solidFill>
          <a:srgbClr val="FFFFFF"/>
        </a:solidFill>
        <a:effectLst/>
      </p:bgPr>
    </p:bg>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274320"/>
            <a:ext cx="11091672" cy="868680"/>
          </a:xfrm>
          <a:prstGeom prst="rect">
            <a:avLst/>
          </a:prstGeom>
          <a:noFill/>
          <a:ln/>
        </p:spPr>
        <p:txBody>
          <a:bodyPr wrap="square" rtlCol="0"/>
          <a:lstStyle>
            <a:lvl1pPr marL="0" indent="0">
              <a:buNone/>
              <a:defRPr lang="en-US" sz="3000" b="1" dirty="0">
                <a:solidFill>
                  <a:srgbClr val="2B2A4C"/>
                </a:solidFill>
                <a:latin typeface="Times New Roman" pitchFamily="34" charset="0"/>
                <a:ea typeface="Times New Roman" pitchFamily="34" charset="-122"/>
                <a:cs typeface="Times New Roman" pitchFamily="34" charset="-120"/>
              </a:defRPr>
            </a:lvl1pPr>
          </a:lstStyle>
          <a:p>
            <a:pPr marL="0" indent="0">
              <a:buNone/>
            </a:pPr>
            <a:endParaRPr lang="en-US" sz="3000" dirty="0"/>
          </a:p>
        </p:txBody>
      </p:sp>
      <p:sp>
        <p:nvSpPr>
          <p:cNvPr id="25" name="Slide Number Placeholder 0"/>
          <p:cNvSpPr>
            <a:spLocks noGrp="1"/>
          </p:cNvSpPr>
          <p:nvPr>
            <p:ph type="sldNum" sz="quarter" idx="4294967295"/>
          </p:nvPr>
        </p:nvSpPr>
        <p:spPr>
          <a:xfrm>
            <a:off x="11109960" y="6382512"/>
            <a:ext cx="548640" cy="274320"/>
          </a:xfrm>
          <a:prstGeom prst="rect">
            <a:avLst/>
          </a:prstGeom>
          <a:extLst>
            <a:ext uri="{C572A759-6A51-4108-AA02-DFA0A04FC94B}">
              <ma14:wrappingTextBoxFlag xmlns="" xmlns:ma14="http://schemas.microsoft.com/office/mac/drawingml/2011/main" val="0"/>
            </a:ext>
          </a:extLst>
        </p:spPr>
        <p:txBody>
          <a:bodyPr/>
          <a:lstStyle>
            <a:lvl1pPr>
              <a:defRPr sz="1200">
                <a:solidFill>
                  <a:srgbClr val="5A5880"/>
                </a:solidFill>
                <a:latin typeface="Times New Roman"/>
                <a:ea typeface="Times New Roman"/>
                <a:cs typeface="Times New Roman"/>
              </a:defRPr>
            </a:lvl1pPr>
          </a:lstStyle>
          <a:p>
            <a:pPr algn="r"/>
            <a:fld id="{F7021451-1387-4CA6-816F-3879F97B5CBC}" type="slidenum">
              <a:rPr lang="en-US" b="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5" name="Slide Number Placeholder 0"/>
          <p:cNvSpPr>
            <a:spLocks noGrp="1"/>
          </p:cNvSpPr>
          <p:nvPr>
            <p:ph type="sldNum" sz="quarter" idx="4294967295"/>
          </p:nvPr>
        </p:nvSpPr>
        <p:spPr>
          <a:xfrm>
            <a:off x="11109960" y="6382512"/>
            <a:ext cx="548640" cy="274320"/>
          </a:xfrm>
          <a:prstGeom prst="rect">
            <a:avLst/>
          </a:prstGeom>
          <a:extLst>
            <a:ext uri="{C572A759-6A51-4108-AA02-DFA0A04FC94B}">
              <ma14:wrappingTextBoxFlag xmlns="" xmlns:ma14="http://schemas.microsoft.com/office/mac/drawingml/2011/main" val="0"/>
            </a:ext>
          </a:extLst>
        </p:spPr>
        <p:txBody>
          <a:bodyPr/>
          <a:lstStyle>
            <a:lvl1pPr>
              <a:defRPr sz="1200">
                <a:solidFill>
                  <a:srgbClr val="5A5880"/>
                </a:solidFill>
                <a:latin typeface="Times New Roman"/>
                <a:ea typeface="Times New Roman"/>
                <a:cs typeface="Times New Roman"/>
              </a:defRPr>
            </a:lvl1pPr>
          </a:lstStyle>
          <a:p>
            <a:pPr algn="r"/>
            <a:fld id="{F7021451-1387-4CA6-816F-3879F97B5CBC}" type="slidenum">
              <a:rPr lang="en-US" b="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2.jpeg"/></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6.jpeg"/><Relationship Id="rId5" Type="http://schemas.openxmlformats.org/officeDocument/2006/relationships/image" Target="../media/image5.pn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image" Target="../media/image11.jpeg"/><Relationship Id="rId7" Type="http://schemas.openxmlformats.org/officeDocument/2006/relationships/image" Target="../media/image15.pn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s>
</file>

<file path=ppt/slides/_rels/slide6.xml.rels><?xml version="1.0" encoding="UTF-8" standalone="yes"?>
<Relationships xmlns="http://schemas.openxmlformats.org/package/2006/relationships"><Relationship Id="rId3" Type="http://schemas.openxmlformats.org/officeDocument/2006/relationships/image" Target="../media/image16.jpeg"/><Relationship Id="rId7" Type="http://schemas.openxmlformats.org/officeDocument/2006/relationships/image" Target="../media/image20.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image" Target="../media/image17.png"/></Relationships>
</file>

<file path=ppt/slides/_rels/slide7.xml.rels><?xml version="1.0" encoding="UTF-8" standalone="yes"?>
<Relationships xmlns="http://schemas.openxmlformats.org/package/2006/relationships"><Relationship Id="rId3" Type="http://schemas.openxmlformats.org/officeDocument/2006/relationships/image" Target="../media/image21.jpeg"/><Relationship Id="rId7" Type="http://schemas.openxmlformats.org/officeDocument/2006/relationships/image" Target="../media/image23.pn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22.png"/><Relationship Id="rId5" Type="http://schemas.openxmlformats.org/officeDocument/2006/relationships/image" Target="../media/image18.png"/><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25.png"/><Relationship Id="rId5" Type="http://schemas.openxmlformats.org/officeDocument/2006/relationships/image" Target="../media/image5.png"/><Relationship Id="rId4" Type="http://schemas.openxmlformats.org/officeDocument/2006/relationships/image" Target="../media/image15.png"/></Relationships>
</file>

<file path=ppt/slides/_rels/slide9.xml.rels><?xml version="1.0" encoding="UTF-8" standalone="yes"?>
<Relationships xmlns="http://schemas.openxmlformats.org/package/2006/relationships"><Relationship Id="rId3" Type="http://schemas.openxmlformats.org/officeDocument/2006/relationships/image" Target="../media/image26.png"/><Relationship Id="rId7" Type="http://schemas.openxmlformats.org/officeDocument/2006/relationships/image" Target="../media/image29.pn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28.png"/><Relationship Id="rId5" Type="http://schemas.openxmlformats.org/officeDocument/2006/relationships/image" Target="../media/image27.png"/><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3" Type="http://schemas.openxmlformats.org/officeDocument/2006/relationships/image" Target="../media/image30.png"/><Relationship Id="rId7" Type="http://schemas.openxmlformats.org/officeDocument/2006/relationships/image" Target="../media/image34.png"/><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image" Target="../media/image33.png"/><Relationship Id="rId5" Type="http://schemas.openxmlformats.org/officeDocument/2006/relationships/image" Target="../media/image32.png"/><Relationship Id="rId4" Type="http://schemas.openxmlformats.org/officeDocument/2006/relationships/image" Target="../media/image31.pn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36.jpeg"/></Relationships>
</file>

<file path=ppt/slides/_rels/slide13.xml.rels><?xml version="1.0" encoding="UTF-8" standalone="yes"?>
<Relationships xmlns="http://schemas.openxmlformats.org/package/2006/relationships"><Relationship Id="rId8" Type="http://schemas.openxmlformats.org/officeDocument/2006/relationships/hyperlink" Target="https://doi.org/10.1186/s12877-024-05433-z" TargetMode="External"/><Relationship Id="rId13" Type="http://schemas.openxmlformats.org/officeDocument/2006/relationships/hyperlink" Target="https://doi.org/10.3389/fpubh.2022.969098" TargetMode="External"/><Relationship Id="rId3" Type="http://schemas.openxmlformats.org/officeDocument/2006/relationships/hyperlink" Target="https://careershub.agincare.com/members/modules/job/detail.php?record=13112" TargetMode="External"/><Relationship Id="rId7" Type="http://schemas.openxmlformats.org/officeDocument/2006/relationships/hyperlink" Target="https://doi.org/10.1186/s12877-022-03364-1" TargetMode="External"/><Relationship Id="rId12" Type="http://schemas.openxmlformats.org/officeDocument/2006/relationships/hyperlink" Target="https://doi.org/10.1016/j.nepr.2024.104078"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hyperlink" Target="https://doi.org/10.1186/s12877-023-04296-0" TargetMode="External"/><Relationship Id="rId11" Type="http://schemas.openxmlformats.org/officeDocument/2006/relationships/hyperlink" Target="https://doi.org/10.1186/s12877-025-06127-w" TargetMode="External"/><Relationship Id="rId5" Type="http://schemas.openxmlformats.org/officeDocument/2006/relationships/hyperlink" Target="https://doi.org/10.1186/s12877-024-04804-w" TargetMode="External"/><Relationship Id="rId15" Type="http://schemas.openxmlformats.org/officeDocument/2006/relationships/hyperlink" Target="https://doi.org/10.1016/j.jamda.2024.105411" TargetMode="External"/><Relationship Id="rId10" Type="http://schemas.openxmlformats.org/officeDocument/2006/relationships/hyperlink" Target="https://doi.org/10.1186/s12877-025-06079-1" TargetMode="External"/><Relationship Id="rId4" Type="http://schemas.openxmlformats.org/officeDocument/2006/relationships/hyperlink" Target="https://doi.org/10.1186/s12877-025-06260-6" TargetMode="External"/><Relationship Id="rId9" Type="http://schemas.openxmlformats.org/officeDocument/2006/relationships/hyperlink" Target="https://doi.org/10.1016/j.jamda.2021.11.036" TargetMode="External"/><Relationship Id="rId14" Type="http://schemas.openxmlformats.org/officeDocument/2006/relationships/hyperlink" Target="https://doi.org/10.1016/j.jamda.2023.05.02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EDE4F8"/>
        </a:solidFill>
        <a:effectLst/>
      </p:bgPr>
    </p:bg>
    <p:spTree>
      <p:nvGrpSpPr>
        <p:cNvPr id="1" name="">
          <a:extLst>
            <a:ext uri="{FF2B5EF4-FFF2-40B4-BE49-F238E27FC236}">
              <a16:creationId xmlns:a16="http://schemas.microsoft.com/office/drawing/2014/main" id="{4B4808B9-1917-EF6A-9EB8-0BB69450DEBD}"/>
            </a:ext>
          </a:extLst>
        </p:cNvPr>
        <p:cNvGrpSpPr/>
        <p:nvPr/>
      </p:nvGrpSpPr>
      <p:grpSpPr>
        <a:xfrm>
          <a:off x="0" y="0"/>
          <a:ext cx="0" cy="0"/>
          <a:chOff x="0" y="0"/>
          <a:chExt cx="0" cy="0"/>
        </a:xfrm>
      </p:grpSpPr>
      <p:sp>
        <p:nvSpPr>
          <p:cNvPr id="2" name="Decor circle 1">
            <a:extLst>
              <a:ext uri="{FF2B5EF4-FFF2-40B4-BE49-F238E27FC236}">
                <a16:creationId xmlns:a16="http://schemas.microsoft.com/office/drawing/2014/main" id="{22E910F4-A322-357F-CC5D-7D86E406C6F3}"/>
              </a:ext>
            </a:extLst>
          </p:cNvPr>
          <p:cNvSpPr/>
          <p:nvPr/>
        </p:nvSpPr>
        <p:spPr>
          <a:xfrm>
            <a:off x="9052560" y="-1463040"/>
            <a:ext cx="4206240" cy="4206240"/>
          </a:xfrm>
          <a:prstGeom prst="ellipse">
            <a:avLst/>
          </a:prstGeom>
          <a:solidFill>
            <a:srgbClr val="FFFFFF">
              <a:alpha val="50000"/>
            </a:srgbClr>
          </a:solidFill>
          <a:ln w="12700">
            <a:solidFill>
              <a:srgbClr val="FFFFFF"/>
            </a:solidFill>
            <a:prstDash val="solid"/>
          </a:ln>
        </p:spPr>
        <p:txBody>
          <a:bodyPr/>
          <a:lstStyle/>
          <a:p>
            <a:endParaRPr lang="en-GB"/>
          </a:p>
        </p:txBody>
      </p:sp>
      <p:sp>
        <p:nvSpPr>
          <p:cNvPr id="3" name="Decor circle 2">
            <a:extLst>
              <a:ext uri="{FF2B5EF4-FFF2-40B4-BE49-F238E27FC236}">
                <a16:creationId xmlns:a16="http://schemas.microsoft.com/office/drawing/2014/main" id="{A287AEA6-A297-01C4-14E4-95CEBD489A5C}"/>
              </a:ext>
            </a:extLst>
          </p:cNvPr>
          <p:cNvSpPr/>
          <p:nvPr/>
        </p:nvSpPr>
        <p:spPr>
          <a:xfrm>
            <a:off x="-1097280" y="5120640"/>
            <a:ext cx="3108960" cy="3108960"/>
          </a:xfrm>
          <a:prstGeom prst="ellipse">
            <a:avLst/>
          </a:prstGeom>
          <a:solidFill>
            <a:srgbClr val="FFFFFF">
              <a:alpha val="50000"/>
            </a:srgbClr>
          </a:solidFill>
          <a:ln w="12700">
            <a:solidFill>
              <a:srgbClr val="FFFFFF"/>
            </a:solidFill>
            <a:prstDash val="solid"/>
          </a:ln>
        </p:spPr>
        <p:txBody>
          <a:bodyPr/>
          <a:lstStyle/>
          <a:p>
            <a:endParaRPr lang="en-GB"/>
          </a:p>
        </p:txBody>
      </p:sp>
      <p:sp>
        <p:nvSpPr>
          <p:cNvPr id="4" name="Title">
            <a:extLst>
              <a:ext uri="{FF2B5EF4-FFF2-40B4-BE49-F238E27FC236}">
                <a16:creationId xmlns:a16="http://schemas.microsoft.com/office/drawing/2014/main" id="{477A3CC0-93DD-F47E-CCD3-2CD858E34B95}"/>
              </a:ext>
            </a:extLst>
          </p:cNvPr>
          <p:cNvSpPr txBox="1"/>
          <p:nvPr/>
        </p:nvSpPr>
        <p:spPr>
          <a:xfrm>
            <a:off x="320040" y="4389704"/>
            <a:ext cx="7040880" cy="2103120"/>
          </a:xfrm>
          <a:prstGeom prst="rect">
            <a:avLst/>
          </a:prstGeom>
          <a:noFill/>
          <a:ln/>
        </p:spPr>
        <p:txBody>
          <a:bodyPr wrap="square" lIns="0" tIns="0" rIns="0" bIns="0" rtlCol="0" anchor="ctr"/>
          <a:lstStyle/>
          <a:p>
            <a:pPr marL="0" indent="0">
              <a:buNone/>
            </a:pPr>
            <a:r>
              <a:rPr lang="en-US" sz="4000" b="1" dirty="0">
                <a:solidFill>
                  <a:srgbClr val="2B2A4C"/>
                </a:solidFill>
                <a:latin typeface="Times New Roman" pitchFamily="34" charset="0"/>
                <a:ea typeface="Times New Roman" pitchFamily="34" charset="-122"/>
                <a:cs typeface="Times New Roman" pitchFamily="34" charset="-120"/>
              </a:rPr>
              <a:t>LCHS4009 | </a:t>
            </a:r>
            <a:endParaRPr lang="en-US" sz="4000" dirty="0"/>
          </a:p>
          <a:p>
            <a:pPr marL="0" indent="0">
              <a:buNone/>
            </a:pPr>
            <a:r>
              <a:rPr lang="en-US" sz="4000" b="1" dirty="0">
                <a:solidFill>
                  <a:srgbClr val="2B2A4C"/>
                </a:solidFill>
                <a:latin typeface="Times New Roman" pitchFamily="34" charset="0"/>
                <a:ea typeface="Times New Roman" pitchFamily="34" charset="-122"/>
                <a:cs typeface="Times New Roman" pitchFamily="34" charset="-120"/>
              </a:rPr>
              <a:t>Self-Awareness Presentation</a:t>
            </a:r>
            <a:endParaRPr lang="en-US" sz="4000" dirty="0"/>
          </a:p>
        </p:txBody>
      </p:sp>
      <p:sp>
        <p:nvSpPr>
          <p:cNvPr id="6" name="Vacancy card">
            <a:extLst>
              <a:ext uri="{FF2B5EF4-FFF2-40B4-BE49-F238E27FC236}">
                <a16:creationId xmlns:a16="http://schemas.microsoft.com/office/drawing/2014/main" id="{C6121A69-B97A-488F-47B5-DDB09D99443A}"/>
              </a:ext>
            </a:extLst>
          </p:cNvPr>
          <p:cNvSpPr/>
          <p:nvPr/>
        </p:nvSpPr>
        <p:spPr>
          <a:xfrm>
            <a:off x="2636520" y="1137684"/>
            <a:ext cx="6918960" cy="3650742"/>
          </a:xfrm>
          <a:prstGeom prst="roundRect">
            <a:avLst>
              <a:gd name="adj" fmla="val 9375"/>
            </a:avLst>
          </a:prstGeom>
          <a:ln/>
        </p:spPr>
        <p:style>
          <a:lnRef idx="1">
            <a:schemeClr val="accent3"/>
          </a:lnRef>
          <a:fillRef idx="2">
            <a:schemeClr val="accent3"/>
          </a:fillRef>
          <a:effectRef idx="1">
            <a:schemeClr val="accent3"/>
          </a:effectRef>
          <a:fontRef idx="minor">
            <a:schemeClr val="dk1"/>
          </a:fontRef>
        </p:style>
        <p:txBody>
          <a:bodyPr/>
          <a:lstStyle/>
          <a:p>
            <a:pPr algn="ctr"/>
            <a:endParaRPr lang="en-GB" sz="2800" dirty="0">
              <a:solidFill>
                <a:srgbClr val="002060"/>
              </a:solidFill>
            </a:endParaRPr>
          </a:p>
          <a:p>
            <a:pPr algn="ctr"/>
            <a:r>
              <a:rPr lang="en-GB" sz="3200" dirty="0">
                <a:solidFill>
                  <a:srgbClr val="002060"/>
                </a:solidFill>
              </a:rPr>
              <a:t>Name: Shamaila Awan</a:t>
            </a:r>
          </a:p>
          <a:p>
            <a:pPr algn="ctr"/>
            <a:r>
              <a:rPr lang="en-GB" sz="3200" dirty="0">
                <a:solidFill>
                  <a:srgbClr val="002060"/>
                </a:solidFill>
              </a:rPr>
              <a:t>Student number: 2432004</a:t>
            </a:r>
          </a:p>
          <a:p>
            <a:pPr algn="ctr"/>
            <a:r>
              <a:rPr lang="en-GB" sz="3200" dirty="0">
                <a:solidFill>
                  <a:srgbClr val="002060"/>
                </a:solidFill>
              </a:rPr>
              <a:t>Module code: LCHS4009</a:t>
            </a:r>
          </a:p>
          <a:p>
            <a:pPr algn="ctr"/>
            <a:r>
              <a:rPr lang="en-GB" sz="3200" dirty="0">
                <a:solidFill>
                  <a:srgbClr val="002060"/>
                </a:solidFill>
              </a:rPr>
              <a:t>Lecturer: Hajra </a:t>
            </a:r>
            <a:r>
              <a:rPr lang="en-GB" sz="3200" dirty="0" err="1">
                <a:solidFill>
                  <a:srgbClr val="002060"/>
                </a:solidFill>
              </a:rPr>
              <a:t>Mustasim</a:t>
            </a:r>
            <a:endParaRPr lang="en-GB" sz="3200" dirty="0">
              <a:solidFill>
                <a:srgbClr val="002060"/>
              </a:solidFill>
            </a:endParaRPr>
          </a:p>
          <a:p>
            <a:pPr algn="ctr"/>
            <a:r>
              <a:rPr lang="en-GB" sz="3200" dirty="0">
                <a:solidFill>
                  <a:srgbClr val="002060"/>
                </a:solidFill>
              </a:rPr>
              <a:t>Self Awareness Presentation </a:t>
            </a:r>
          </a:p>
        </p:txBody>
      </p:sp>
    </p:spTree>
    <p:extLst>
      <p:ext uri="{BB962C8B-B14F-4D97-AF65-F5344CB8AC3E}">
        <p14:creationId xmlns:p14="http://schemas.microsoft.com/office/powerpoint/2010/main" val="15789839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1">
    <p:bg>
      <p:bgPr>
        <a:solidFill>
          <a:srgbClr val="EDE4F8"/>
        </a:solidFill>
        <a:effectLst/>
      </p:bgPr>
    </p:bg>
    <p:spTree>
      <p:nvGrpSpPr>
        <p:cNvPr id="1" name=""/>
        <p:cNvGrpSpPr/>
        <p:nvPr/>
      </p:nvGrpSpPr>
      <p:grpSpPr>
        <a:xfrm>
          <a:off x="0" y="0"/>
          <a:ext cx="0" cy="0"/>
          <a:chOff x="0" y="0"/>
          <a:chExt cx="0" cy="0"/>
        </a:xfrm>
      </p:grpSpPr>
      <p:sp>
        <p:nvSpPr>
          <p:cNvPr id="2" name="Decor circle 1"/>
          <p:cNvSpPr/>
          <p:nvPr/>
        </p:nvSpPr>
        <p:spPr>
          <a:xfrm>
            <a:off x="9052560" y="-1463040"/>
            <a:ext cx="4206240" cy="4206240"/>
          </a:xfrm>
          <a:prstGeom prst="ellipse">
            <a:avLst/>
          </a:prstGeom>
          <a:solidFill>
            <a:srgbClr val="FFFFFF">
              <a:alpha val="50000"/>
            </a:srgbClr>
          </a:solidFill>
          <a:ln w="12700">
            <a:solidFill>
              <a:srgbClr val="FFFFFF"/>
            </a:solidFill>
            <a:prstDash val="solid"/>
          </a:ln>
        </p:spPr>
        <p:txBody>
          <a:bodyPr/>
          <a:lstStyle/>
          <a:p>
            <a:endParaRPr lang="en-GB"/>
          </a:p>
        </p:txBody>
      </p:sp>
      <p:sp>
        <p:nvSpPr>
          <p:cNvPr id="3" name="Decor circle 2"/>
          <p:cNvSpPr/>
          <p:nvPr/>
        </p:nvSpPr>
        <p:spPr>
          <a:xfrm>
            <a:off x="-1097280" y="5120640"/>
            <a:ext cx="3108960" cy="3108960"/>
          </a:xfrm>
          <a:prstGeom prst="ellipse">
            <a:avLst/>
          </a:prstGeom>
          <a:solidFill>
            <a:srgbClr val="FFFFFF">
              <a:alpha val="50000"/>
            </a:srgbClr>
          </a:solidFill>
          <a:ln w="12700">
            <a:solidFill>
              <a:srgbClr val="FFFFFF"/>
            </a:solidFill>
            <a:prstDash val="solid"/>
          </a:ln>
        </p:spPr>
        <p:txBody>
          <a:bodyPr/>
          <a:lstStyle/>
          <a:p>
            <a:endParaRPr lang="en-GB"/>
          </a:p>
        </p:txBody>
      </p:sp>
      <p:sp>
        <p:nvSpPr>
          <p:cNvPr id="4" name="Title"/>
          <p:cNvSpPr txBox="1"/>
          <p:nvPr/>
        </p:nvSpPr>
        <p:spPr>
          <a:xfrm>
            <a:off x="640080" y="1097280"/>
            <a:ext cx="7040880" cy="2103120"/>
          </a:xfrm>
          <a:prstGeom prst="rect">
            <a:avLst/>
          </a:prstGeom>
          <a:noFill/>
          <a:ln/>
        </p:spPr>
        <p:txBody>
          <a:bodyPr wrap="square" lIns="0" tIns="0" rIns="0" bIns="0" rtlCol="0" anchor="ctr"/>
          <a:lstStyle/>
          <a:p>
            <a:pPr marL="0" indent="0">
              <a:buNone/>
            </a:pPr>
            <a:r>
              <a:rPr lang="en-US" sz="4000" b="1" dirty="0">
                <a:solidFill>
                  <a:srgbClr val="2B2A4C"/>
                </a:solidFill>
                <a:latin typeface="Times New Roman" pitchFamily="34" charset="0"/>
                <a:ea typeface="Times New Roman" pitchFamily="34" charset="-122"/>
                <a:cs typeface="Times New Roman" pitchFamily="34" charset="-120"/>
              </a:rPr>
              <a:t>LCHS4009 | </a:t>
            </a:r>
            <a:endParaRPr lang="en-US" sz="4000" dirty="0"/>
          </a:p>
          <a:p>
            <a:pPr marL="0" indent="0">
              <a:buNone/>
            </a:pPr>
            <a:r>
              <a:rPr lang="en-US" sz="4000" b="1" dirty="0">
                <a:solidFill>
                  <a:srgbClr val="2B2A4C"/>
                </a:solidFill>
                <a:latin typeface="Times New Roman" pitchFamily="34" charset="0"/>
                <a:ea typeface="Times New Roman" pitchFamily="34" charset="-122"/>
                <a:cs typeface="Times New Roman" pitchFamily="34" charset="-120"/>
              </a:rPr>
              <a:t>Self-Awareness Presentation</a:t>
            </a:r>
            <a:endParaRPr lang="en-US" sz="4000" dirty="0"/>
          </a:p>
        </p:txBody>
      </p:sp>
      <p:sp>
        <p:nvSpPr>
          <p:cNvPr id="5" name="Subtitle"/>
          <p:cNvSpPr txBox="1"/>
          <p:nvPr/>
        </p:nvSpPr>
        <p:spPr>
          <a:xfrm>
            <a:off x="640080" y="3291840"/>
            <a:ext cx="6766560" cy="1005840"/>
          </a:xfrm>
          <a:prstGeom prst="rect">
            <a:avLst/>
          </a:prstGeom>
          <a:noFill/>
          <a:ln/>
        </p:spPr>
        <p:txBody>
          <a:bodyPr wrap="square" lIns="0" tIns="0" rIns="0" bIns="0" rtlCol="0" anchor="t"/>
          <a:lstStyle/>
          <a:p>
            <a:pPr marL="0" indent="0">
              <a:buNone/>
            </a:pPr>
            <a:r>
              <a:rPr lang="en-US" sz="2600" i="1" dirty="0">
                <a:solidFill>
                  <a:srgbClr val="6B4FA3"/>
                </a:solidFill>
                <a:latin typeface="Times New Roman" pitchFamily="34" charset="0"/>
                <a:ea typeface="Times New Roman" pitchFamily="34" charset="-122"/>
                <a:cs typeface="Times New Roman" pitchFamily="34" charset="-120"/>
              </a:rPr>
              <a:t>Care Assistant • Residential care for older adults</a:t>
            </a:r>
            <a:endParaRPr lang="en-US" sz="2600" dirty="0"/>
          </a:p>
        </p:txBody>
      </p:sp>
      <p:sp>
        <p:nvSpPr>
          <p:cNvPr id="6" name="Vacancy card"/>
          <p:cNvSpPr/>
          <p:nvPr/>
        </p:nvSpPr>
        <p:spPr>
          <a:xfrm>
            <a:off x="502920" y="4101084"/>
            <a:ext cx="6858000" cy="1463040"/>
          </a:xfrm>
          <a:prstGeom prst="roundRect">
            <a:avLst>
              <a:gd name="adj" fmla="val 9375"/>
            </a:avLst>
          </a:prstGeom>
          <a:solidFill>
            <a:srgbClr val="FFFFFF"/>
          </a:solidFill>
          <a:ln w="12700">
            <a:solidFill>
              <a:srgbClr val="FFFFFF"/>
            </a:solidFill>
            <a:prstDash val="solid"/>
          </a:ln>
          <a:effectLst>
            <a:outerShdw blurRad="114300" dist="25400" dir="5400000" algn="bl" rotWithShape="0">
              <a:srgbClr val="000000">
                <a:alpha val="13000"/>
              </a:srgbClr>
            </a:outerShdw>
          </a:effectLst>
        </p:spPr>
        <p:txBody>
          <a:bodyPr/>
          <a:lstStyle/>
          <a:p>
            <a:endParaRPr lang="en-GB"/>
          </a:p>
        </p:txBody>
      </p:sp>
      <p:sp>
        <p:nvSpPr>
          <p:cNvPr id="7" name="Vacancy circle"/>
          <p:cNvSpPr/>
          <p:nvPr/>
        </p:nvSpPr>
        <p:spPr>
          <a:xfrm>
            <a:off x="731520" y="4530852"/>
            <a:ext cx="603504" cy="603504"/>
          </a:xfrm>
          <a:prstGeom prst="ellipse">
            <a:avLst/>
          </a:prstGeom>
          <a:solidFill>
            <a:srgbClr val="6B4FA3"/>
          </a:solidFill>
          <a:ln w="12700">
            <a:solidFill>
              <a:srgbClr val="6B4FA3"/>
            </a:solidFill>
            <a:prstDash val="solid"/>
          </a:ln>
        </p:spPr>
        <p:txBody>
          <a:bodyPr/>
          <a:lstStyle/>
          <a:p>
            <a:endParaRPr lang="en-GB"/>
          </a:p>
        </p:txBody>
      </p:sp>
      <p:pic>
        <p:nvPicPr>
          <p:cNvPr id="8" name="Image 0" descr="Vacancy icon"/>
          <p:cNvPicPr>
            <a:picLocks noChangeAspect="1"/>
          </p:cNvPicPr>
          <p:nvPr/>
        </p:nvPicPr>
        <p:blipFill>
          <a:blip r:embed="rId3"/>
          <a:stretch>
            <a:fillRect/>
          </a:stretch>
        </p:blipFill>
        <p:spPr>
          <a:xfrm>
            <a:off x="882396" y="4681728"/>
            <a:ext cx="301752" cy="301752"/>
          </a:xfrm>
          <a:prstGeom prst="rect">
            <a:avLst/>
          </a:prstGeom>
        </p:spPr>
      </p:pic>
      <p:sp>
        <p:nvSpPr>
          <p:cNvPr id="9" name="Vacancy text"/>
          <p:cNvSpPr txBox="1"/>
          <p:nvPr/>
        </p:nvSpPr>
        <p:spPr>
          <a:xfrm>
            <a:off x="1554480" y="4165092"/>
            <a:ext cx="5669280" cy="1335024"/>
          </a:xfrm>
          <a:prstGeom prst="rect">
            <a:avLst/>
          </a:prstGeom>
          <a:noFill/>
          <a:ln/>
        </p:spPr>
        <p:txBody>
          <a:bodyPr wrap="square" lIns="0" tIns="0" rIns="0" bIns="0" rtlCol="0" anchor="ctr"/>
          <a:lstStyle/>
          <a:p>
            <a:pPr marL="0" indent="0">
              <a:buNone/>
            </a:pPr>
            <a:r>
              <a:rPr lang="en-US" sz="1500" dirty="0">
                <a:solidFill>
                  <a:srgbClr val="2B2A4C"/>
                </a:solidFill>
                <a:latin typeface="Times New Roman" pitchFamily="34" charset="0"/>
                <a:ea typeface="Times New Roman" pitchFamily="34" charset="-122"/>
                <a:cs typeface="Times New Roman" pitchFamily="34" charset="-120"/>
              </a:rPr>
              <a:t>Vacancy checked 10 October 2026: Care Assistant, Cordelia House, Fareham; 36 hours, £12.76/hour; closing 30 October 2026 (Agincare, 2026)</a:t>
            </a:r>
            <a:endParaRPr lang="en-US" sz="1500" dirty="0"/>
          </a:p>
        </p:txBody>
      </p:sp>
      <p:sp>
        <p:nvSpPr>
          <p:cNvPr id="10" name="Image card"/>
          <p:cNvSpPr/>
          <p:nvPr/>
        </p:nvSpPr>
        <p:spPr>
          <a:xfrm>
            <a:off x="7818120" y="1051560"/>
            <a:ext cx="3840480" cy="4754880"/>
          </a:xfrm>
          <a:prstGeom prst="roundRect">
            <a:avLst>
              <a:gd name="adj" fmla="val 3571"/>
            </a:avLst>
          </a:prstGeom>
          <a:solidFill>
            <a:srgbClr val="FFFFFF"/>
          </a:solidFill>
          <a:ln w="12700">
            <a:solidFill>
              <a:srgbClr val="FFFFFF"/>
            </a:solidFill>
            <a:prstDash val="solid"/>
          </a:ln>
          <a:effectLst>
            <a:outerShdw blurRad="114300" dist="25400" dir="5400000" algn="bl" rotWithShape="0">
              <a:srgbClr val="000000">
                <a:alpha val="13000"/>
              </a:srgbClr>
            </a:outerShdw>
          </a:effectLst>
        </p:spPr>
        <p:txBody>
          <a:bodyPr/>
          <a:lstStyle/>
          <a:p>
            <a:endParaRPr lang="en-GB"/>
          </a:p>
        </p:txBody>
      </p:sp>
      <p:pic>
        <p:nvPicPr>
          <p:cNvPr id="11" name="Image 1" descr="Three smiling care assistants in blue scrubs with arms folded"/>
          <p:cNvPicPr>
            <a:picLocks noChangeAspect="1"/>
          </p:cNvPicPr>
          <p:nvPr/>
        </p:nvPicPr>
        <p:blipFill>
          <a:blip r:embed="rId4"/>
          <a:stretch>
            <a:fillRect/>
          </a:stretch>
        </p:blipFill>
        <p:spPr>
          <a:xfrm>
            <a:off x="7909560" y="1143000"/>
            <a:ext cx="3657600" cy="3955312"/>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2">
    <p:bg>
      <p:bgPr>
        <a:solidFill>
          <a:srgbClr val="DDF2E8"/>
        </a:solidFill>
        <a:effectLst/>
      </p:bgPr>
    </p:bg>
    <p:spTree>
      <p:nvGrpSpPr>
        <p:cNvPr id="1" name=""/>
        <p:cNvGrpSpPr/>
        <p:nvPr/>
      </p:nvGrpSpPr>
      <p:grpSpPr>
        <a:xfrm>
          <a:off x="0" y="0"/>
          <a:ext cx="0" cy="0"/>
          <a:chOff x="0" y="0"/>
          <a:chExt cx="0" cy="0"/>
        </a:xfrm>
      </p:grpSpPr>
      <p:sp>
        <p:nvSpPr>
          <p:cNvPr id="2" name="Decor circle 1"/>
          <p:cNvSpPr/>
          <p:nvPr/>
        </p:nvSpPr>
        <p:spPr>
          <a:xfrm>
            <a:off x="10332720" y="-1005840"/>
            <a:ext cx="2926080" cy="2926080"/>
          </a:xfrm>
          <a:prstGeom prst="ellipse">
            <a:avLst/>
          </a:prstGeom>
          <a:solidFill>
            <a:srgbClr val="FFFFFF">
              <a:alpha val="45000"/>
            </a:srgbClr>
          </a:solidFill>
          <a:ln w="12700">
            <a:solidFill>
              <a:srgbClr val="FFFFFF"/>
            </a:solidFill>
            <a:prstDash val="solid"/>
          </a:ln>
        </p:spPr>
        <p:txBody>
          <a:bodyPr/>
          <a:lstStyle/>
          <a:p>
            <a:endParaRPr lang="en-GB"/>
          </a:p>
        </p:txBody>
      </p:sp>
      <p:sp>
        <p:nvSpPr>
          <p:cNvPr id="3" name="Decor circle 2"/>
          <p:cNvSpPr/>
          <p:nvPr/>
        </p:nvSpPr>
        <p:spPr>
          <a:xfrm>
            <a:off x="-914400" y="5669280"/>
            <a:ext cx="2377440" cy="2377440"/>
          </a:xfrm>
          <a:prstGeom prst="ellipse">
            <a:avLst/>
          </a:prstGeom>
          <a:solidFill>
            <a:srgbClr val="FFFFFF">
              <a:alpha val="45000"/>
            </a:srgbClr>
          </a:solidFill>
          <a:ln w="12700">
            <a:solidFill>
              <a:srgbClr val="FFFFFF"/>
            </a:solidFill>
            <a:prstDash val="solid"/>
          </a:ln>
        </p:spPr>
        <p:txBody>
          <a:bodyPr/>
          <a:lstStyle/>
          <a:p>
            <a:endParaRPr lang="en-GB"/>
          </a:p>
        </p:txBody>
      </p:sp>
      <p:sp>
        <p:nvSpPr>
          <p:cNvPr id="4" name="Text 0"/>
          <p:cNvSpPr>
            <a:spLocks noGrp="1"/>
          </p:cNvSpPr>
          <p:nvPr>
            <p:ph type="title" idx="100" hasCustomPrompt="1"/>
          </p:nvPr>
        </p:nvSpPr>
        <p:spPr>
          <a:xfrm>
            <a:off x="548640" y="274320"/>
            <a:ext cx="11091672" cy="868680"/>
          </a:xfrm>
          <a:prstGeom prst="rect">
            <a:avLst/>
          </a:prstGeom>
          <a:noFill/>
          <a:ln/>
        </p:spPr>
        <p:txBody>
          <a:bodyPr wrap="square" lIns="0" tIns="0" rIns="0" bIns="0" rtlCol="0" anchor="ctr"/>
          <a:lstStyle/>
          <a:p>
            <a:pPr marL="0" indent="0">
              <a:buNone/>
            </a:pPr>
            <a:r>
              <a:rPr lang="en-US" sz="3000" b="1" dirty="0">
                <a:solidFill>
                  <a:srgbClr val="2F8F6B"/>
                </a:solidFill>
                <a:latin typeface="Times New Roman" pitchFamily="34" charset="0"/>
                <a:ea typeface="Times New Roman" pitchFamily="34" charset="-122"/>
                <a:cs typeface="Times New Roman" pitchFamily="34" charset="-120"/>
              </a:rPr>
              <a:t> |</a:t>
            </a:r>
            <a:r>
              <a:rPr lang="en-US" sz="3000" b="1" dirty="0">
                <a:solidFill>
                  <a:srgbClr val="2B2A4C"/>
                </a:solidFill>
                <a:latin typeface="Times New Roman" pitchFamily="34" charset="0"/>
                <a:ea typeface="Times New Roman" pitchFamily="34" charset="-122"/>
                <a:cs typeface="Times New Roman" pitchFamily="34" charset="-120"/>
              </a:rPr>
              <a:t> Career objective and evaluative purpose</a:t>
            </a:r>
            <a:endParaRPr lang="en-US" sz="3000" dirty="0"/>
          </a:p>
        </p:txBody>
      </p:sp>
      <p:sp>
        <p:nvSpPr>
          <p:cNvPr id="6" name="Point 1"/>
          <p:cNvSpPr/>
          <p:nvPr/>
        </p:nvSpPr>
        <p:spPr>
          <a:xfrm>
            <a:off x="548640" y="1463040"/>
            <a:ext cx="4983480" cy="1417320"/>
          </a:xfrm>
          <a:prstGeom prst="roundRect">
            <a:avLst>
              <a:gd name="adj" fmla="val 9677"/>
            </a:avLst>
          </a:prstGeom>
          <a:solidFill>
            <a:srgbClr val="FFFFFF"/>
          </a:solidFill>
          <a:ln w="12700">
            <a:solidFill>
              <a:srgbClr val="FFFFFF"/>
            </a:solidFill>
            <a:prstDash val="solid"/>
          </a:ln>
          <a:effectLst>
            <a:outerShdw blurRad="114300" dist="25400" dir="5400000" algn="bl" rotWithShape="0">
              <a:srgbClr val="000000">
                <a:alpha val="13000"/>
              </a:srgbClr>
            </a:outerShdw>
          </a:effectLst>
        </p:spPr>
        <p:txBody>
          <a:bodyPr/>
          <a:lstStyle/>
          <a:p>
            <a:endParaRPr lang="en-GB"/>
          </a:p>
        </p:txBody>
      </p:sp>
      <p:sp>
        <p:nvSpPr>
          <p:cNvPr id="7" name="Point 1 circle"/>
          <p:cNvSpPr/>
          <p:nvPr/>
        </p:nvSpPr>
        <p:spPr>
          <a:xfrm>
            <a:off x="777240" y="1869948"/>
            <a:ext cx="603504" cy="603504"/>
          </a:xfrm>
          <a:prstGeom prst="ellipse">
            <a:avLst/>
          </a:prstGeom>
          <a:solidFill>
            <a:srgbClr val="2F8F6B"/>
          </a:solidFill>
          <a:ln w="12700">
            <a:solidFill>
              <a:srgbClr val="2F8F6B"/>
            </a:solidFill>
            <a:prstDash val="solid"/>
          </a:ln>
        </p:spPr>
        <p:txBody>
          <a:bodyPr/>
          <a:lstStyle/>
          <a:p>
            <a:endParaRPr lang="en-GB"/>
          </a:p>
        </p:txBody>
      </p:sp>
      <p:pic>
        <p:nvPicPr>
          <p:cNvPr id="8" name="Image 0" descr="Point 1 icon"/>
          <p:cNvPicPr>
            <a:picLocks noChangeAspect="1"/>
          </p:cNvPicPr>
          <p:nvPr/>
        </p:nvPicPr>
        <p:blipFill>
          <a:blip r:embed="rId3"/>
          <a:stretch>
            <a:fillRect/>
          </a:stretch>
        </p:blipFill>
        <p:spPr>
          <a:xfrm>
            <a:off x="928116" y="2020824"/>
            <a:ext cx="301752" cy="301752"/>
          </a:xfrm>
          <a:prstGeom prst="rect">
            <a:avLst/>
          </a:prstGeom>
        </p:spPr>
      </p:pic>
      <p:sp>
        <p:nvSpPr>
          <p:cNvPr id="9" name="Point 1 text"/>
          <p:cNvSpPr txBox="1"/>
          <p:nvPr/>
        </p:nvSpPr>
        <p:spPr>
          <a:xfrm>
            <a:off x="1609344" y="1517904"/>
            <a:ext cx="3694176" cy="1307592"/>
          </a:xfrm>
          <a:prstGeom prst="rect">
            <a:avLst/>
          </a:prstGeom>
          <a:noFill/>
          <a:ln/>
        </p:spPr>
        <p:txBody>
          <a:bodyPr wrap="square" lIns="0" tIns="0" rIns="0" bIns="0" rtlCol="0" anchor="ctr"/>
          <a:lstStyle/>
          <a:p>
            <a:pPr marL="0" indent="0">
              <a:buNone/>
            </a:pPr>
            <a:r>
              <a:rPr lang="en-US" sz="1900" b="1" dirty="0">
                <a:solidFill>
                  <a:srgbClr val="2F8F6B"/>
                </a:solidFill>
                <a:latin typeface="Times New Roman" pitchFamily="34" charset="0"/>
                <a:ea typeface="Times New Roman" pitchFamily="34" charset="-122"/>
                <a:cs typeface="Times New Roman" pitchFamily="34" charset="-120"/>
              </a:rPr>
              <a:t>Career target:</a:t>
            </a:r>
            <a:r>
              <a:rPr lang="en-US" sz="1900" dirty="0">
                <a:solidFill>
                  <a:srgbClr val="2B2A4C"/>
                </a:solidFill>
                <a:latin typeface="Times New Roman" pitchFamily="34" charset="0"/>
                <a:ea typeface="Times New Roman" pitchFamily="34" charset="-122"/>
                <a:cs typeface="Times New Roman" pitchFamily="34" charset="-120"/>
              </a:rPr>
              <a:t> Care Assistant in a residential home for older adults</a:t>
            </a:r>
            <a:endParaRPr lang="en-US" sz="1900" dirty="0"/>
          </a:p>
        </p:txBody>
      </p:sp>
      <p:sp>
        <p:nvSpPr>
          <p:cNvPr id="10" name="Point 2"/>
          <p:cNvSpPr/>
          <p:nvPr/>
        </p:nvSpPr>
        <p:spPr>
          <a:xfrm>
            <a:off x="548640" y="3063240"/>
            <a:ext cx="4983480" cy="1417320"/>
          </a:xfrm>
          <a:prstGeom prst="roundRect">
            <a:avLst>
              <a:gd name="adj" fmla="val 9677"/>
            </a:avLst>
          </a:prstGeom>
          <a:solidFill>
            <a:srgbClr val="FFFFFF"/>
          </a:solidFill>
          <a:ln w="12700">
            <a:solidFill>
              <a:srgbClr val="FFFFFF"/>
            </a:solidFill>
            <a:prstDash val="solid"/>
          </a:ln>
          <a:effectLst>
            <a:outerShdw blurRad="114300" dist="25400" dir="5400000" algn="bl" rotWithShape="0">
              <a:srgbClr val="000000">
                <a:alpha val="13000"/>
              </a:srgbClr>
            </a:outerShdw>
          </a:effectLst>
        </p:spPr>
        <p:txBody>
          <a:bodyPr/>
          <a:lstStyle/>
          <a:p>
            <a:endParaRPr lang="en-GB"/>
          </a:p>
        </p:txBody>
      </p:sp>
      <p:sp>
        <p:nvSpPr>
          <p:cNvPr id="11" name="Point 2 circle"/>
          <p:cNvSpPr/>
          <p:nvPr/>
        </p:nvSpPr>
        <p:spPr>
          <a:xfrm>
            <a:off x="777240" y="3470148"/>
            <a:ext cx="603504" cy="603504"/>
          </a:xfrm>
          <a:prstGeom prst="ellipse">
            <a:avLst/>
          </a:prstGeom>
          <a:solidFill>
            <a:srgbClr val="2F8F6B"/>
          </a:solidFill>
          <a:ln w="12700">
            <a:solidFill>
              <a:srgbClr val="2F8F6B"/>
            </a:solidFill>
            <a:prstDash val="solid"/>
          </a:ln>
        </p:spPr>
        <p:txBody>
          <a:bodyPr/>
          <a:lstStyle/>
          <a:p>
            <a:endParaRPr lang="en-GB"/>
          </a:p>
        </p:txBody>
      </p:sp>
      <p:pic>
        <p:nvPicPr>
          <p:cNvPr id="12" name="Image 1" descr="Point 2 icon"/>
          <p:cNvPicPr>
            <a:picLocks noChangeAspect="1"/>
          </p:cNvPicPr>
          <p:nvPr/>
        </p:nvPicPr>
        <p:blipFill>
          <a:blip r:embed="rId4"/>
          <a:stretch>
            <a:fillRect/>
          </a:stretch>
        </p:blipFill>
        <p:spPr>
          <a:xfrm>
            <a:off x="928116" y="3621024"/>
            <a:ext cx="301752" cy="301752"/>
          </a:xfrm>
          <a:prstGeom prst="rect">
            <a:avLst/>
          </a:prstGeom>
        </p:spPr>
      </p:pic>
      <p:sp>
        <p:nvSpPr>
          <p:cNvPr id="13" name="Point 2 text"/>
          <p:cNvSpPr txBox="1"/>
          <p:nvPr/>
        </p:nvSpPr>
        <p:spPr>
          <a:xfrm>
            <a:off x="1609344" y="3118104"/>
            <a:ext cx="3694176" cy="1307592"/>
          </a:xfrm>
          <a:prstGeom prst="rect">
            <a:avLst/>
          </a:prstGeom>
          <a:noFill/>
          <a:ln/>
        </p:spPr>
        <p:txBody>
          <a:bodyPr wrap="square" lIns="0" tIns="0" rIns="0" bIns="0" rtlCol="0" anchor="ctr"/>
          <a:lstStyle/>
          <a:p>
            <a:pPr marL="0" indent="0">
              <a:buNone/>
            </a:pPr>
            <a:r>
              <a:rPr lang="en-US" sz="1900" b="1" dirty="0">
                <a:solidFill>
                  <a:srgbClr val="2F8F6B"/>
                </a:solidFill>
                <a:latin typeface="Times New Roman" pitchFamily="34" charset="0"/>
                <a:ea typeface="Times New Roman" pitchFamily="34" charset="-122"/>
                <a:cs typeface="Times New Roman" pitchFamily="34" charset="-120"/>
              </a:rPr>
              <a:t>Starting position:</a:t>
            </a:r>
            <a:r>
              <a:rPr lang="en-US" sz="1900" dirty="0">
                <a:solidFill>
                  <a:srgbClr val="2B2A4C"/>
                </a:solidFill>
                <a:latin typeface="Times New Roman" pitchFamily="34" charset="0"/>
                <a:ea typeface="Times New Roman" pitchFamily="34" charset="-122"/>
                <a:cs typeface="Times New Roman" pitchFamily="34" charset="-120"/>
              </a:rPr>
              <a:t> student Care Assistant; professional readiness remains developmental</a:t>
            </a:r>
            <a:endParaRPr lang="en-US" sz="1900" dirty="0"/>
          </a:p>
        </p:txBody>
      </p:sp>
      <p:sp>
        <p:nvSpPr>
          <p:cNvPr id="14" name="Point 3"/>
          <p:cNvSpPr/>
          <p:nvPr/>
        </p:nvSpPr>
        <p:spPr>
          <a:xfrm>
            <a:off x="548640" y="4663440"/>
            <a:ext cx="4983480" cy="1417320"/>
          </a:xfrm>
          <a:prstGeom prst="roundRect">
            <a:avLst>
              <a:gd name="adj" fmla="val 9677"/>
            </a:avLst>
          </a:prstGeom>
          <a:solidFill>
            <a:srgbClr val="FFFFFF"/>
          </a:solidFill>
          <a:ln w="12700">
            <a:solidFill>
              <a:srgbClr val="FFFFFF"/>
            </a:solidFill>
            <a:prstDash val="solid"/>
          </a:ln>
          <a:effectLst>
            <a:outerShdw blurRad="114300" dist="25400" dir="5400000" algn="bl" rotWithShape="0">
              <a:srgbClr val="000000">
                <a:alpha val="13000"/>
              </a:srgbClr>
            </a:outerShdw>
          </a:effectLst>
        </p:spPr>
        <p:txBody>
          <a:bodyPr/>
          <a:lstStyle/>
          <a:p>
            <a:endParaRPr lang="en-GB"/>
          </a:p>
        </p:txBody>
      </p:sp>
      <p:sp>
        <p:nvSpPr>
          <p:cNvPr id="15" name="Point 3 circle"/>
          <p:cNvSpPr/>
          <p:nvPr/>
        </p:nvSpPr>
        <p:spPr>
          <a:xfrm>
            <a:off x="777240" y="5070348"/>
            <a:ext cx="603504" cy="603504"/>
          </a:xfrm>
          <a:prstGeom prst="ellipse">
            <a:avLst/>
          </a:prstGeom>
          <a:solidFill>
            <a:srgbClr val="2F8F6B"/>
          </a:solidFill>
          <a:ln w="12700">
            <a:solidFill>
              <a:srgbClr val="2F8F6B"/>
            </a:solidFill>
            <a:prstDash val="solid"/>
          </a:ln>
        </p:spPr>
        <p:txBody>
          <a:bodyPr/>
          <a:lstStyle/>
          <a:p>
            <a:endParaRPr lang="en-GB"/>
          </a:p>
        </p:txBody>
      </p:sp>
      <p:pic>
        <p:nvPicPr>
          <p:cNvPr id="16" name="Image 2" descr="Point 3 icon"/>
          <p:cNvPicPr>
            <a:picLocks noChangeAspect="1"/>
          </p:cNvPicPr>
          <p:nvPr/>
        </p:nvPicPr>
        <p:blipFill>
          <a:blip r:embed="rId5"/>
          <a:stretch>
            <a:fillRect/>
          </a:stretch>
        </p:blipFill>
        <p:spPr>
          <a:xfrm>
            <a:off x="928116" y="5221224"/>
            <a:ext cx="301752" cy="301752"/>
          </a:xfrm>
          <a:prstGeom prst="rect">
            <a:avLst/>
          </a:prstGeom>
        </p:spPr>
      </p:pic>
      <p:sp>
        <p:nvSpPr>
          <p:cNvPr id="17" name="Point 3 text"/>
          <p:cNvSpPr txBox="1"/>
          <p:nvPr/>
        </p:nvSpPr>
        <p:spPr>
          <a:xfrm>
            <a:off x="1609344" y="4718304"/>
            <a:ext cx="3694176" cy="1307592"/>
          </a:xfrm>
          <a:prstGeom prst="rect">
            <a:avLst/>
          </a:prstGeom>
          <a:noFill/>
          <a:ln/>
        </p:spPr>
        <p:txBody>
          <a:bodyPr wrap="square" lIns="0" tIns="0" rIns="0" bIns="0" rtlCol="0" anchor="ctr"/>
          <a:lstStyle/>
          <a:p>
            <a:pPr marL="0" indent="0">
              <a:buNone/>
            </a:pPr>
            <a:r>
              <a:rPr lang="en-US" sz="1900" b="1" dirty="0">
                <a:solidFill>
                  <a:srgbClr val="2F8F6B"/>
                </a:solidFill>
                <a:latin typeface="Times New Roman" pitchFamily="34" charset="0"/>
                <a:ea typeface="Times New Roman" pitchFamily="34" charset="-122"/>
                <a:cs typeface="Times New Roman" pitchFamily="34" charset="-120"/>
              </a:rPr>
              <a:t>Professional priorities:</a:t>
            </a:r>
            <a:r>
              <a:rPr lang="en-US" sz="1900" dirty="0">
                <a:solidFill>
                  <a:srgbClr val="2B2A4C"/>
                </a:solidFill>
                <a:latin typeface="Times New Roman" pitchFamily="34" charset="0"/>
                <a:ea typeface="Times New Roman" pitchFamily="34" charset="-122"/>
                <a:cs typeface="Times New Roman" pitchFamily="34" charset="-120"/>
              </a:rPr>
              <a:t> autonomy, dignity, safeguarding and reliable escalation</a:t>
            </a:r>
            <a:endParaRPr lang="en-US" sz="1900" dirty="0"/>
          </a:p>
        </p:txBody>
      </p:sp>
      <p:sp>
        <p:nvSpPr>
          <p:cNvPr id="18" name="Image card"/>
          <p:cNvSpPr/>
          <p:nvPr/>
        </p:nvSpPr>
        <p:spPr>
          <a:xfrm>
            <a:off x="5897880" y="2240279"/>
            <a:ext cx="6161442" cy="2740511"/>
          </a:xfrm>
          <a:prstGeom prst="roundRect">
            <a:avLst>
              <a:gd name="adj" fmla="val 5882"/>
            </a:avLst>
          </a:prstGeom>
          <a:solidFill>
            <a:srgbClr val="FFFFFF"/>
          </a:solidFill>
          <a:ln w="12700">
            <a:solidFill>
              <a:srgbClr val="FFFFFF"/>
            </a:solidFill>
            <a:prstDash val="solid"/>
          </a:ln>
          <a:effectLst>
            <a:outerShdw blurRad="114300" dist="25400" dir="5400000" algn="bl" rotWithShape="0">
              <a:srgbClr val="000000">
                <a:alpha val="13000"/>
              </a:srgbClr>
            </a:outerShdw>
          </a:effectLst>
        </p:spPr>
        <p:txBody>
          <a:bodyPr/>
          <a:lstStyle/>
          <a:p>
            <a:endParaRPr lang="en-GB"/>
          </a:p>
        </p:txBody>
      </p:sp>
      <p:pic>
        <p:nvPicPr>
          <p:cNvPr id="19" name="Image 3" descr="Illustrations of care assistants supporting older adults"/>
          <p:cNvPicPr>
            <a:picLocks noChangeAspect="1"/>
          </p:cNvPicPr>
          <p:nvPr/>
        </p:nvPicPr>
        <p:blipFill>
          <a:blip r:embed="rId6"/>
          <a:stretch>
            <a:fillRect/>
          </a:stretch>
        </p:blipFill>
        <p:spPr>
          <a:xfrm>
            <a:off x="6035040" y="2491740"/>
            <a:ext cx="5966460" cy="2316928"/>
          </a:xfrm>
          <a:prstGeom prst="rect">
            <a:avLst/>
          </a:prstGeom>
        </p:spPr>
      </p:pic>
      <p:sp>
        <p:nvSpPr>
          <p:cNvPr id="25" name="Slide Number Placeholder 0"/>
          <p:cNvSpPr>
            <a:spLocks noGrp="1"/>
          </p:cNvSpPr>
          <p:nvPr>
            <p:ph type="sldNum" sz="quarter" idx="4294967295"/>
          </p:nvPr>
        </p:nvSpPr>
        <p:spPr>
          <a:xfrm>
            <a:off x="11109960" y="6382512"/>
            <a:ext cx="548640" cy="274320"/>
          </a:xfrm>
          <a:prstGeom prst="rect">
            <a:avLst/>
          </a:prstGeom>
          <a:extLst>
            <a:ext uri="{C572A759-6A51-4108-AA02-DFA0A04FC94B}">
              <ma14:wrappingTextBoxFlag xmlns="" xmlns:ma14="http://schemas.microsoft.com/office/mac/drawingml/2011/main" val="0"/>
            </a:ext>
          </a:extLst>
        </p:spPr>
        <p:txBody>
          <a:bodyPr/>
          <a:lstStyle>
            <a:lvl1pPr>
              <a:defRPr sz="1200">
                <a:solidFill>
                  <a:srgbClr val="5A5880"/>
                </a:solidFill>
                <a:latin typeface="Times New Roman"/>
                <a:ea typeface="Times New Roman"/>
                <a:cs typeface="Times New Roman"/>
              </a:defRPr>
            </a:lvl1pPr>
          </a:lstStyle>
          <a:p>
            <a:pPr algn="r"/>
            <a:fld id="{F7021451-1387-4CA6-816F-3879F97B5CBC}" type="slidenum">
              <a:rPr lang="en-US" b="0"/>
              <a:t>3</a:t>
            </a:fld>
            <a:endParaRPr 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3">
    <p:bg>
      <p:bgPr>
        <a:solidFill>
          <a:srgbClr val="DCEBFA"/>
        </a:solidFill>
        <a:effectLst/>
      </p:bgPr>
    </p:bg>
    <p:spTree>
      <p:nvGrpSpPr>
        <p:cNvPr id="1" name=""/>
        <p:cNvGrpSpPr/>
        <p:nvPr/>
      </p:nvGrpSpPr>
      <p:grpSpPr>
        <a:xfrm>
          <a:off x="0" y="0"/>
          <a:ext cx="0" cy="0"/>
          <a:chOff x="0" y="0"/>
          <a:chExt cx="0" cy="0"/>
        </a:xfrm>
      </p:grpSpPr>
      <p:sp>
        <p:nvSpPr>
          <p:cNvPr id="2" name="Decor circle 1"/>
          <p:cNvSpPr/>
          <p:nvPr/>
        </p:nvSpPr>
        <p:spPr>
          <a:xfrm>
            <a:off x="10332720" y="-1005840"/>
            <a:ext cx="2926080" cy="2926080"/>
          </a:xfrm>
          <a:prstGeom prst="ellipse">
            <a:avLst/>
          </a:prstGeom>
          <a:solidFill>
            <a:srgbClr val="FFFFFF">
              <a:alpha val="45000"/>
            </a:srgbClr>
          </a:solidFill>
          <a:ln w="12700">
            <a:solidFill>
              <a:srgbClr val="FFFFFF"/>
            </a:solidFill>
            <a:prstDash val="solid"/>
          </a:ln>
        </p:spPr>
        <p:txBody>
          <a:bodyPr/>
          <a:lstStyle/>
          <a:p>
            <a:endParaRPr lang="en-GB"/>
          </a:p>
        </p:txBody>
      </p:sp>
      <p:sp>
        <p:nvSpPr>
          <p:cNvPr id="3" name="Decor circle 2"/>
          <p:cNvSpPr/>
          <p:nvPr/>
        </p:nvSpPr>
        <p:spPr>
          <a:xfrm>
            <a:off x="-914400" y="5669280"/>
            <a:ext cx="2377440" cy="2377440"/>
          </a:xfrm>
          <a:prstGeom prst="ellipse">
            <a:avLst/>
          </a:prstGeom>
          <a:solidFill>
            <a:srgbClr val="FFFFFF">
              <a:alpha val="45000"/>
            </a:srgbClr>
          </a:solidFill>
          <a:ln w="12700">
            <a:solidFill>
              <a:srgbClr val="FFFFFF"/>
            </a:solidFill>
            <a:prstDash val="solid"/>
          </a:ln>
        </p:spPr>
        <p:txBody>
          <a:bodyPr/>
          <a:lstStyle/>
          <a:p>
            <a:endParaRPr lang="en-GB"/>
          </a:p>
        </p:txBody>
      </p:sp>
      <p:sp>
        <p:nvSpPr>
          <p:cNvPr id="4" name="Text 0"/>
          <p:cNvSpPr>
            <a:spLocks noGrp="1"/>
          </p:cNvSpPr>
          <p:nvPr>
            <p:ph type="title" idx="100" hasCustomPrompt="1"/>
          </p:nvPr>
        </p:nvSpPr>
        <p:spPr>
          <a:xfrm>
            <a:off x="548640" y="274320"/>
            <a:ext cx="11091672" cy="868680"/>
          </a:xfrm>
          <a:prstGeom prst="rect">
            <a:avLst/>
          </a:prstGeom>
          <a:noFill/>
          <a:ln/>
        </p:spPr>
        <p:txBody>
          <a:bodyPr wrap="square" lIns="0" tIns="0" rIns="0" bIns="0" rtlCol="0" anchor="ctr"/>
          <a:lstStyle/>
          <a:p>
            <a:pPr marL="0" indent="0">
              <a:buNone/>
            </a:pPr>
            <a:r>
              <a:rPr lang="en-US" sz="3000" b="1" dirty="0">
                <a:solidFill>
                  <a:srgbClr val="3B78B5"/>
                </a:solidFill>
                <a:latin typeface="Times New Roman" pitchFamily="34" charset="0"/>
                <a:ea typeface="Times New Roman" pitchFamily="34" charset="-122"/>
                <a:cs typeface="Times New Roman" pitchFamily="34" charset="-120"/>
              </a:rPr>
              <a:t> |</a:t>
            </a:r>
            <a:r>
              <a:rPr lang="en-US" sz="3000" b="1" dirty="0">
                <a:solidFill>
                  <a:srgbClr val="2B2A4C"/>
                </a:solidFill>
                <a:latin typeface="Times New Roman" pitchFamily="34" charset="0"/>
                <a:ea typeface="Times New Roman" pitchFamily="34" charset="-122"/>
                <a:cs typeface="Times New Roman" pitchFamily="34" charset="-120"/>
              </a:rPr>
              <a:t> Vacancy as an evidence-based competency benchmark</a:t>
            </a:r>
            <a:endParaRPr lang="en-US" sz="3000" dirty="0"/>
          </a:p>
        </p:txBody>
      </p:sp>
      <p:sp>
        <p:nvSpPr>
          <p:cNvPr id="6" name="Point 1"/>
          <p:cNvSpPr/>
          <p:nvPr/>
        </p:nvSpPr>
        <p:spPr>
          <a:xfrm>
            <a:off x="225910" y="1201360"/>
            <a:ext cx="5120640" cy="1051560"/>
          </a:xfrm>
          <a:prstGeom prst="roundRect">
            <a:avLst>
              <a:gd name="adj" fmla="val 13043"/>
            </a:avLst>
          </a:prstGeom>
          <a:solidFill>
            <a:srgbClr val="FFFFFF"/>
          </a:solidFill>
          <a:ln w="12700">
            <a:solidFill>
              <a:srgbClr val="FFFFFF"/>
            </a:solidFill>
            <a:prstDash val="solid"/>
          </a:ln>
          <a:effectLst>
            <a:outerShdw blurRad="114300" dist="25400" dir="5400000" algn="bl" rotWithShape="0">
              <a:srgbClr val="000000">
                <a:alpha val="13000"/>
              </a:srgbClr>
            </a:outerShdw>
          </a:effectLst>
        </p:spPr>
        <p:txBody>
          <a:bodyPr/>
          <a:lstStyle/>
          <a:p>
            <a:endParaRPr lang="en-GB"/>
          </a:p>
        </p:txBody>
      </p:sp>
      <p:sp>
        <p:nvSpPr>
          <p:cNvPr id="7" name="Point 1 circle"/>
          <p:cNvSpPr/>
          <p:nvPr/>
        </p:nvSpPr>
        <p:spPr>
          <a:xfrm>
            <a:off x="454510" y="1425388"/>
            <a:ext cx="603504" cy="603504"/>
          </a:xfrm>
          <a:prstGeom prst="ellipse">
            <a:avLst/>
          </a:prstGeom>
          <a:solidFill>
            <a:srgbClr val="3B78B5"/>
          </a:solidFill>
          <a:ln w="12700">
            <a:solidFill>
              <a:srgbClr val="3B78B5"/>
            </a:solidFill>
            <a:prstDash val="solid"/>
          </a:ln>
        </p:spPr>
        <p:txBody>
          <a:bodyPr/>
          <a:lstStyle/>
          <a:p>
            <a:endParaRPr lang="en-GB"/>
          </a:p>
        </p:txBody>
      </p:sp>
      <p:pic>
        <p:nvPicPr>
          <p:cNvPr id="8" name="Image 0" descr="Point 1 icon"/>
          <p:cNvPicPr>
            <a:picLocks noChangeAspect="1"/>
          </p:cNvPicPr>
          <p:nvPr/>
        </p:nvPicPr>
        <p:blipFill>
          <a:blip r:embed="rId3"/>
          <a:stretch>
            <a:fillRect/>
          </a:stretch>
        </p:blipFill>
        <p:spPr>
          <a:xfrm>
            <a:off x="605386" y="1576264"/>
            <a:ext cx="301752" cy="301752"/>
          </a:xfrm>
          <a:prstGeom prst="rect">
            <a:avLst/>
          </a:prstGeom>
        </p:spPr>
      </p:pic>
      <p:sp>
        <p:nvSpPr>
          <p:cNvPr id="9" name="Point 1 text"/>
          <p:cNvSpPr txBox="1"/>
          <p:nvPr/>
        </p:nvSpPr>
        <p:spPr>
          <a:xfrm>
            <a:off x="1286614" y="1256224"/>
            <a:ext cx="3831336" cy="941832"/>
          </a:xfrm>
          <a:prstGeom prst="rect">
            <a:avLst/>
          </a:prstGeom>
          <a:noFill/>
          <a:ln/>
        </p:spPr>
        <p:txBody>
          <a:bodyPr wrap="square" lIns="0" tIns="0" rIns="0" bIns="0" rtlCol="0" anchor="ctr"/>
          <a:lstStyle/>
          <a:p>
            <a:pPr marL="0" indent="0">
              <a:buNone/>
            </a:pPr>
            <a:r>
              <a:rPr lang="en-US" sz="1700" b="1" dirty="0">
                <a:solidFill>
                  <a:srgbClr val="3B78B5"/>
                </a:solidFill>
                <a:latin typeface="Times New Roman" pitchFamily="34" charset="0"/>
                <a:ea typeface="Times New Roman" pitchFamily="34" charset="-122"/>
                <a:cs typeface="Times New Roman" pitchFamily="34" charset="-120"/>
              </a:rPr>
              <a:t>Live vacancy:</a:t>
            </a:r>
            <a:r>
              <a:rPr lang="en-US" sz="1700" dirty="0">
                <a:solidFill>
                  <a:srgbClr val="2B2A4C"/>
                </a:solidFill>
                <a:latin typeface="Times New Roman" pitchFamily="34" charset="0"/>
                <a:ea typeface="Times New Roman" pitchFamily="34" charset="-122"/>
                <a:cs typeface="Times New Roman" pitchFamily="34" charset="-120"/>
              </a:rPr>
              <a:t> Care Assistant; Cordelia House; 36 hours; £12.76/hour</a:t>
            </a:r>
            <a:endParaRPr lang="en-US" sz="1700" dirty="0"/>
          </a:p>
        </p:txBody>
      </p:sp>
      <p:sp>
        <p:nvSpPr>
          <p:cNvPr id="10" name="Point 2"/>
          <p:cNvSpPr/>
          <p:nvPr/>
        </p:nvSpPr>
        <p:spPr>
          <a:xfrm>
            <a:off x="225910" y="2435800"/>
            <a:ext cx="5120640" cy="1051560"/>
          </a:xfrm>
          <a:prstGeom prst="roundRect">
            <a:avLst>
              <a:gd name="adj" fmla="val 13043"/>
            </a:avLst>
          </a:prstGeom>
          <a:solidFill>
            <a:srgbClr val="FFFFFF"/>
          </a:solidFill>
          <a:ln w="12700">
            <a:solidFill>
              <a:srgbClr val="FFFFFF"/>
            </a:solidFill>
            <a:prstDash val="solid"/>
          </a:ln>
          <a:effectLst>
            <a:outerShdw blurRad="114300" dist="25400" dir="5400000" algn="bl" rotWithShape="0">
              <a:srgbClr val="000000">
                <a:alpha val="13000"/>
              </a:srgbClr>
            </a:outerShdw>
          </a:effectLst>
        </p:spPr>
        <p:txBody>
          <a:bodyPr/>
          <a:lstStyle/>
          <a:p>
            <a:endParaRPr lang="en-GB"/>
          </a:p>
        </p:txBody>
      </p:sp>
      <p:sp>
        <p:nvSpPr>
          <p:cNvPr id="11" name="Point 2 circle"/>
          <p:cNvSpPr/>
          <p:nvPr/>
        </p:nvSpPr>
        <p:spPr>
          <a:xfrm>
            <a:off x="454510" y="2659828"/>
            <a:ext cx="603504" cy="603504"/>
          </a:xfrm>
          <a:prstGeom prst="ellipse">
            <a:avLst/>
          </a:prstGeom>
          <a:solidFill>
            <a:srgbClr val="3B78B5"/>
          </a:solidFill>
          <a:ln w="12700">
            <a:solidFill>
              <a:srgbClr val="3B78B5"/>
            </a:solidFill>
            <a:prstDash val="solid"/>
          </a:ln>
        </p:spPr>
        <p:txBody>
          <a:bodyPr/>
          <a:lstStyle/>
          <a:p>
            <a:endParaRPr lang="en-GB"/>
          </a:p>
        </p:txBody>
      </p:sp>
      <p:pic>
        <p:nvPicPr>
          <p:cNvPr id="12" name="Image 1" descr="Point 2 icon"/>
          <p:cNvPicPr>
            <a:picLocks noChangeAspect="1"/>
          </p:cNvPicPr>
          <p:nvPr/>
        </p:nvPicPr>
        <p:blipFill>
          <a:blip r:embed="rId4"/>
          <a:stretch>
            <a:fillRect/>
          </a:stretch>
        </p:blipFill>
        <p:spPr>
          <a:xfrm>
            <a:off x="605386" y="2810704"/>
            <a:ext cx="301752" cy="301752"/>
          </a:xfrm>
          <a:prstGeom prst="rect">
            <a:avLst/>
          </a:prstGeom>
        </p:spPr>
      </p:pic>
      <p:sp>
        <p:nvSpPr>
          <p:cNvPr id="13" name="Point 2 text"/>
          <p:cNvSpPr txBox="1"/>
          <p:nvPr/>
        </p:nvSpPr>
        <p:spPr>
          <a:xfrm>
            <a:off x="1286614" y="2490664"/>
            <a:ext cx="3831336" cy="941832"/>
          </a:xfrm>
          <a:prstGeom prst="rect">
            <a:avLst/>
          </a:prstGeom>
          <a:noFill/>
          <a:ln/>
        </p:spPr>
        <p:txBody>
          <a:bodyPr wrap="square" lIns="0" tIns="0" rIns="0" bIns="0" rtlCol="0" anchor="ctr"/>
          <a:lstStyle/>
          <a:p>
            <a:pPr marL="0" indent="0">
              <a:buNone/>
            </a:pPr>
            <a:r>
              <a:rPr lang="en-US" sz="1700" b="1" dirty="0">
                <a:solidFill>
                  <a:srgbClr val="3B78B5"/>
                </a:solidFill>
                <a:latin typeface="Times New Roman" pitchFamily="34" charset="0"/>
                <a:ea typeface="Times New Roman" pitchFamily="34" charset="-122"/>
                <a:cs typeface="Times New Roman" pitchFamily="34" charset="-120"/>
              </a:rPr>
              <a:t>Role:</a:t>
            </a:r>
            <a:r>
              <a:rPr lang="en-US" sz="1700" dirty="0">
                <a:solidFill>
                  <a:srgbClr val="2B2A4C"/>
                </a:solidFill>
                <a:latin typeface="Times New Roman" pitchFamily="34" charset="0"/>
                <a:ea typeface="Times New Roman" pitchFamily="34" charset="-122"/>
                <a:cs typeface="Times New Roman" pitchFamily="34" charset="-120"/>
              </a:rPr>
              <a:t> personal care, daily living, medication assistance and recording, social activity</a:t>
            </a:r>
            <a:endParaRPr lang="en-US" sz="1700" dirty="0"/>
          </a:p>
        </p:txBody>
      </p:sp>
      <p:sp>
        <p:nvSpPr>
          <p:cNvPr id="14" name="Point 3"/>
          <p:cNvSpPr/>
          <p:nvPr/>
        </p:nvSpPr>
        <p:spPr>
          <a:xfrm>
            <a:off x="225910" y="3670240"/>
            <a:ext cx="5120640" cy="1051560"/>
          </a:xfrm>
          <a:prstGeom prst="roundRect">
            <a:avLst>
              <a:gd name="adj" fmla="val 13043"/>
            </a:avLst>
          </a:prstGeom>
          <a:solidFill>
            <a:srgbClr val="FFFFFF"/>
          </a:solidFill>
          <a:ln w="12700">
            <a:solidFill>
              <a:srgbClr val="FFFFFF"/>
            </a:solidFill>
            <a:prstDash val="solid"/>
          </a:ln>
          <a:effectLst>
            <a:outerShdw blurRad="114300" dist="25400" dir="5400000" algn="bl" rotWithShape="0">
              <a:srgbClr val="000000">
                <a:alpha val="13000"/>
              </a:srgbClr>
            </a:outerShdw>
          </a:effectLst>
        </p:spPr>
        <p:txBody>
          <a:bodyPr/>
          <a:lstStyle/>
          <a:p>
            <a:endParaRPr lang="en-GB"/>
          </a:p>
        </p:txBody>
      </p:sp>
      <p:sp>
        <p:nvSpPr>
          <p:cNvPr id="15" name="Point 3 circle"/>
          <p:cNvSpPr/>
          <p:nvPr/>
        </p:nvSpPr>
        <p:spPr>
          <a:xfrm>
            <a:off x="454510" y="3894268"/>
            <a:ext cx="603504" cy="603504"/>
          </a:xfrm>
          <a:prstGeom prst="ellipse">
            <a:avLst/>
          </a:prstGeom>
          <a:solidFill>
            <a:srgbClr val="3B78B5"/>
          </a:solidFill>
          <a:ln w="12700">
            <a:solidFill>
              <a:srgbClr val="3B78B5"/>
            </a:solidFill>
            <a:prstDash val="solid"/>
          </a:ln>
        </p:spPr>
        <p:txBody>
          <a:bodyPr/>
          <a:lstStyle/>
          <a:p>
            <a:endParaRPr lang="en-GB"/>
          </a:p>
        </p:txBody>
      </p:sp>
      <p:pic>
        <p:nvPicPr>
          <p:cNvPr id="16" name="Image 2" descr="Point 3 icon"/>
          <p:cNvPicPr>
            <a:picLocks noChangeAspect="1"/>
          </p:cNvPicPr>
          <p:nvPr/>
        </p:nvPicPr>
        <p:blipFill>
          <a:blip r:embed="rId5"/>
          <a:stretch>
            <a:fillRect/>
          </a:stretch>
        </p:blipFill>
        <p:spPr>
          <a:xfrm>
            <a:off x="605386" y="4045144"/>
            <a:ext cx="301752" cy="301752"/>
          </a:xfrm>
          <a:prstGeom prst="rect">
            <a:avLst/>
          </a:prstGeom>
        </p:spPr>
      </p:pic>
      <p:sp>
        <p:nvSpPr>
          <p:cNvPr id="17" name="Point 3 text"/>
          <p:cNvSpPr txBox="1"/>
          <p:nvPr/>
        </p:nvSpPr>
        <p:spPr>
          <a:xfrm>
            <a:off x="1286614" y="3725104"/>
            <a:ext cx="3831336" cy="941832"/>
          </a:xfrm>
          <a:prstGeom prst="rect">
            <a:avLst/>
          </a:prstGeom>
          <a:noFill/>
          <a:ln/>
        </p:spPr>
        <p:txBody>
          <a:bodyPr wrap="square" lIns="0" tIns="0" rIns="0" bIns="0" rtlCol="0" anchor="ctr"/>
          <a:lstStyle/>
          <a:p>
            <a:pPr marL="0" indent="0">
              <a:buNone/>
            </a:pPr>
            <a:r>
              <a:rPr lang="en-US" sz="1700" b="1" dirty="0">
                <a:solidFill>
                  <a:srgbClr val="3B78B5"/>
                </a:solidFill>
                <a:latin typeface="Times New Roman" pitchFamily="34" charset="0"/>
                <a:ea typeface="Times New Roman" pitchFamily="34" charset="-122"/>
                <a:cs typeface="Times New Roman" pitchFamily="34" charset="-120"/>
              </a:rPr>
              <a:t>Essential fit:</a:t>
            </a:r>
            <a:r>
              <a:rPr lang="en-US" sz="1700" dirty="0">
                <a:solidFill>
                  <a:srgbClr val="2B2A4C"/>
                </a:solidFill>
                <a:latin typeface="Times New Roman" pitchFamily="34" charset="0"/>
                <a:ea typeface="Times New Roman" pitchFamily="34" charset="-122"/>
                <a:cs typeface="Times New Roman" pitchFamily="34" charset="-120"/>
              </a:rPr>
              <a:t> compassionate communication, teamwork, alternate weekends, right to work</a:t>
            </a:r>
            <a:endParaRPr lang="en-US" sz="1700" dirty="0"/>
          </a:p>
        </p:txBody>
      </p:sp>
      <p:sp>
        <p:nvSpPr>
          <p:cNvPr id="18" name="Point 4"/>
          <p:cNvSpPr/>
          <p:nvPr/>
        </p:nvSpPr>
        <p:spPr>
          <a:xfrm>
            <a:off x="225910" y="4904680"/>
            <a:ext cx="5120640" cy="1051560"/>
          </a:xfrm>
          <a:prstGeom prst="roundRect">
            <a:avLst>
              <a:gd name="adj" fmla="val 13043"/>
            </a:avLst>
          </a:prstGeom>
          <a:solidFill>
            <a:srgbClr val="FFFFFF"/>
          </a:solidFill>
          <a:ln w="12700">
            <a:solidFill>
              <a:srgbClr val="FFFFFF"/>
            </a:solidFill>
            <a:prstDash val="solid"/>
          </a:ln>
          <a:effectLst>
            <a:outerShdw blurRad="114300" dist="25400" dir="5400000" algn="bl" rotWithShape="0">
              <a:srgbClr val="000000">
                <a:alpha val="13000"/>
              </a:srgbClr>
            </a:outerShdw>
          </a:effectLst>
        </p:spPr>
        <p:txBody>
          <a:bodyPr/>
          <a:lstStyle/>
          <a:p>
            <a:endParaRPr lang="en-GB"/>
          </a:p>
        </p:txBody>
      </p:sp>
      <p:sp>
        <p:nvSpPr>
          <p:cNvPr id="19" name="Point 4 circle"/>
          <p:cNvSpPr/>
          <p:nvPr/>
        </p:nvSpPr>
        <p:spPr>
          <a:xfrm>
            <a:off x="454510" y="5128708"/>
            <a:ext cx="603504" cy="603504"/>
          </a:xfrm>
          <a:prstGeom prst="ellipse">
            <a:avLst/>
          </a:prstGeom>
          <a:solidFill>
            <a:srgbClr val="3B78B5"/>
          </a:solidFill>
          <a:ln w="12700">
            <a:solidFill>
              <a:srgbClr val="3B78B5"/>
            </a:solidFill>
            <a:prstDash val="solid"/>
          </a:ln>
        </p:spPr>
        <p:txBody>
          <a:bodyPr/>
          <a:lstStyle/>
          <a:p>
            <a:endParaRPr lang="en-GB"/>
          </a:p>
        </p:txBody>
      </p:sp>
      <p:pic>
        <p:nvPicPr>
          <p:cNvPr id="20" name="Image 3" descr="Point 4 icon"/>
          <p:cNvPicPr>
            <a:picLocks noChangeAspect="1"/>
          </p:cNvPicPr>
          <p:nvPr/>
        </p:nvPicPr>
        <p:blipFill>
          <a:blip r:embed="rId6"/>
          <a:stretch>
            <a:fillRect/>
          </a:stretch>
        </p:blipFill>
        <p:spPr>
          <a:xfrm>
            <a:off x="605386" y="5279584"/>
            <a:ext cx="301752" cy="301752"/>
          </a:xfrm>
          <a:prstGeom prst="rect">
            <a:avLst/>
          </a:prstGeom>
        </p:spPr>
      </p:pic>
      <p:sp>
        <p:nvSpPr>
          <p:cNvPr id="21" name="Point 4 text"/>
          <p:cNvSpPr txBox="1"/>
          <p:nvPr/>
        </p:nvSpPr>
        <p:spPr>
          <a:xfrm>
            <a:off x="1286614" y="4959544"/>
            <a:ext cx="3831336" cy="941832"/>
          </a:xfrm>
          <a:prstGeom prst="rect">
            <a:avLst/>
          </a:prstGeom>
          <a:noFill/>
          <a:ln/>
        </p:spPr>
        <p:txBody>
          <a:bodyPr wrap="square" lIns="0" tIns="0" rIns="0" bIns="0" rtlCol="0" anchor="ctr"/>
          <a:lstStyle/>
          <a:p>
            <a:pPr marL="0" indent="0">
              <a:buNone/>
            </a:pPr>
            <a:r>
              <a:rPr lang="en-US" sz="1700" dirty="0">
                <a:solidFill>
                  <a:srgbClr val="2B2A4C"/>
                </a:solidFill>
                <a:latin typeface="Times New Roman" pitchFamily="34" charset="0"/>
                <a:ea typeface="Times New Roman" pitchFamily="34" charset="-122"/>
                <a:cs typeface="Times New Roman" pitchFamily="34" charset="-120"/>
              </a:rPr>
              <a:t>Employer offers training; no prior care experience required</a:t>
            </a:r>
            <a:endParaRPr lang="en-US" sz="1700" dirty="0"/>
          </a:p>
        </p:txBody>
      </p:sp>
      <p:sp>
        <p:nvSpPr>
          <p:cNvPr id="22" name="Image card"/>
          <p:cNvSpPr/>
          <p:nvPr/>
        </p:nvSpPr>
        <p:spPr>
          <a:xfrm>
            <a:off x="5724143" y="1021976"/>
            <a:ext cx="6292149" cy="5104504"/>
          </a:xfrm>
          <a:prstGeom prst="roundRect">
            <a:avLst>
              <a:gd name="adj" fmla="val 2913"/>
            </a:avLst>
          </a:prstGeom>
          <a:solidFill>
            <a:srgbClr val="FFFFFF"/>
          </a:solidFill>
          <a:ln w="12700">
            <a:solidFill>
              <a:srgbClr val="FFFFFF"/>
            </a:solidFill>
            <a:prstDash val="solid"/>
          </a:ln>
          <a:effectLst>
            <a:outerShdw blurRad="114300" dist="25400" dir="5400000" algn="bl" rotWithShape="0">
              <a:srgbClr val="000000">
                <a:alpha val="13000"/>
              </a:srgbClr>
            </a:outerShdw>
          </a:effectLst>
        </p:spPr>
        <p:txBody>
          <a:bodyPr/>
          <a:lstStyle/>
          <a:p>
            <a:endParaRPr lang="en-GB"/>
          </a:p>
        </p:txBody>
      </p:sp>
      <p:pic>
        <p:nvPicPr>
          <p:cNvPr id="23" name="Image 4" descr="Screenshot of the Care Assistant vacancy advert at Cordelia House"/>
          <p:cNvPicPr>
            <a:picLocks noChangeAspect="1"/>
          </p:cNvPicPr>
          <p:nvPr/>
        </p:nvPicPr>
        <p:blipFill rotWithShape="1">
          <a:blip r:embed="rId7"/>
          <a:srcRect l="5082" r="3569"/>
          <a:stretch/>
        </p:blipFill>
        <p:spPr>
          <a:xfrm>
            <a:off x="5839541" y="1143000"/>
            <a:ext cx="6231613" cy="4974336"/>
          </a:xfrm>
          <a:prstGeom prst="rect">
            <a:avLst/>
          </a:prstGeom>
        </p:spPr>
      </p:pic>
      <p:sp>
        <p:nvSpPr>
          <p:cNvPr id="25" name="Slide Number Placeholder 0"/>
          <p:cNvSpPr>
            <a:spLocks noGrp="1"/>
          </p:cNvSpPr>
          <p:nvPr>
            <p:ph type="sldNum" sz="quarter" idx="4294967295"/>
          </p:nvPr>
        </p:nvSpPr>
        <p:spPr>
          <a:xfrm>
            <a:off x="11109960" y="6382512"/>
            <a:ext cx="548640" cy="274320"/>
          </a:xfrm>
          <a:prstGeom prst="rect">
            <a:avLst/>
          </a:prstGeom>
          <a:extLst>
            <a:ext uri="{C572A759-6A51-4108-AA02-DFA0A04FC94B}">
              <ma14:wrappingTextBoxFlag xmlns="" xmlns:ma14="http://schemas.microsoft.com/office/mac/drawingml/2011/main" val="0"/>
            </a:ext>
          </a:extLst>
        </p:spPr>
        <p:txBody>
          <a:bodyPr/>
          <a:lstStyle>
            <a:lvl1pPr>
              <a:defRPr sz="1200">
                <a:solidFill>
                  <a:srgbClr val="5A5880"/>
                </a:solidFill>
                <a:latin typeface="Times New Roman"/>
                <a:ea typeface="Times New Roman"/>
                <a:cs typeface="Times New Roman"/>
              </a:defRPr>
            </a:lvl1pPr>
          </a:lstStyle>
          <a:p>
            <a:pPr algn="r"/>
            <a:fld id="{F7021451-1387-4CA6-816F-3879F97B5CBC}" type="slidenum">
              <a:rPr lang="en-US" b="0"/>
              <a:t>4</a:t>
            </a:fld>
            <a:endParaRPr 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4">
    <p:bg>
      <p:bgPr>
        <a:solidFill>
          <a:srgbClr val="FDE6EC"/>
        </a:solidFill>
        <a:effectLst/>
      </p:bgPr>
    </p:bg>
    <p:spTree>
      <p:nvGrpSpPr>
        <p:cNvPr id="1" name=""/>
        <p:cNvGrpSpPr/>
        <p:nvPr/>
      </p:nvGrpSpPr>
      <p:grpSpPr>
        <a:xfrm>
          <a:off x="0" y="0"/>
          <a:ext cx="0" cy="0"/>
          <a:chOff x="0" y="0"/>
          <a:chExt cx="0" cy="0"/>
        </a:xfrm>
      </p:grpSpPr>
      <p:sp>
        <p:nvSpPr>
          <p:cNvPr id="2" name="Decor circle 1"/>
          <p:cNvSpPr/>
          <p:nvPr/>
        </p:nvSpPr>
        <p:spPr>
          <a:xfrm>
            <a:off x="10332720" y="-1005840"/>
            <a:ext cx="2926080" cy="2926080"/>
          </a:xfrm>
          <a:prstGeom prst="ellipse">
            <a:avLst/>
          </a:prstGeom>
          <a:solidFill>
            <a:srgbClr val="FFFFFF">
              <a:alpha val="45000"/>
            </a:srgbClr>
          </a:solidFill>
          <a:ln w="12700">
            <a:solidFill>
              <a:srgbClr val="FFFFFF"/>
            </a:solidFill>
            <a:prstDash val="solid"/>
          </a:ln>
        </p:spPr>
        <p:txBody>
          <a:bodyPr/>
          <a:lstStyle/>
          <a:p>
            <a:endParaRPr lang="en-GB"/>
          </a:p>
        </p:txBody>
      </p:sp>
      <p:sp>
        <p:nvSpPr>
          <p:cNvPr id="3" name="Decor circle 2"/>
          <p:cNvSpPr/>
          <p:nvPr/>
        </p:nvSpPr>
        <p:spPr>
          <a:xfrm>
            <a:off x="-914400" y="5669280"/>
            <a:ext cx="2377440" cy="2377440"/>
          </a:xfrm>
          <a:prstGeom prst="ellipse">
            <a:avLst/>
          </a:prstGeom>
          <a:solidFill>
            <a:srgbClr val="FFFFFF">
              <a:alpha val="45000"/>
            </a:srgbClr>
          </a:solidFill>
          <a:ln w="12700">
            <a:solidFill>
              <a:srgbClr val="FFFFFF"/>
            </a:solidFill>
            <a:prstDash val="solid"/>
          </a:ln>
        </p:spPr>
        <p:txBody>
          <a:bodyPr/>
          <a:lstStyle/>
          <a:p>
            <a:endParaRPr lang="en-GB"/>
          </a:p>
        </p:txBody>
      </p:sp>
      <p:sp>
        <p:nvSpPr>
          <p:cNvPr id="4" name="Text 0"/>
          <p:cNvSpPr>
            <a:spLocks noGrp="1"/>
          </p:cNvSpPr>
          <p:nvPr>
            <p:ph type="title" idx="100" hasCustomPrompt="1"/>
          </p:nvPr>
        </p:nvSpPr>
        <p:spPr>
          <a:xfrm>
            <a:off x="548640" y="274320"/>
            <a:ext cx="11091672" cy="868680"/>
          </a:xfrm>
          <a:prstGeom prst="rect">
            <a:avLst/>
          </a:prstGeom>
          <a:noFill/>
          <a:ln/>
        </p:spPr>
        <p:txBody>
          <a:bodyPr wrap="square" lIns="0" tIns="0" rIns="0" bIns="0" rtlCol="0" anchor="ctr"/>
          <a:lstStyle/>
          <a:p>
            <a:pPr marL="0" indent="0">
              <a:buNone/>
            </a:pPr>
            <a:r>
              <a:rPr lang="en-US" sz="3000" b="1" dirty="0">
                <a:solidFill>
                  <a:srgbClr val="C2557A"/>
                </a:solidFill>
                <a:latin typeface="Times New Roman" pitchFamily="34" charset="0"/>
                <a:ea typeface="Times New Roman" pitchFamily="34" charset="-122"/>
                <a:cs typeface="Times New Roman" pitchFamily="34" charset="-120"/>
              </a:rPr>
              <a:t> |</a:t>
            </a:r>
            <a:r>
              <a:rPr lang="en-US" sz="3000" b="1" dirty="0">
                <a:solidFill>
                  <a:srgbClr val="2B2A4C"/>
                </a:solidFill>
                <a:latin typeface="Times New Roman" pitchFamily="34" charset="0"/>
                <a:ea typeface="Times New Roman" pitchFamily="34" charset="-122"/>
                <a:cs typeface="Times New Roman" pitchFamily="34" charset="-120"/>
              </a:rPr>
              <a:t> Personal SWOT: four factors, not four isolated lists</a:t>
            </a:r>
            <a:endParaRPr lang="en-US" sz="3000" dirty="0"/>
          </a:p>
        </p:txBody>
      </p:sp>
      <p:sp>
        <p:nvSpPr>
          <p:cNvPr id="6" name="Image card"/>
          <p:cNvSpPr/>
          <p:nvPr/>
        </p:nvSpPr>
        <p:spPr>
          <a:xfrm>
            <a:off x="2651760" y="1325880"/>
            <a:ext cx="6885432" cy="2240280"/>
          </a:xfrm>
          <a:prstGeom prst="roundRect">
            <a:avLst>
              <a:gd name="adj" fmla="val 6122"/>
            </a:avLst>
          </a:prstGeom>
          <a:solidFill>
            <a:srgbClr val="FFFFFF"/>
          </a:solidFill>
          <a:ln w="12700">
            <a:solidFill>
              <a:srgbClr val="FFFFFF"/>
            </a:solidFill>
            <a:prstDash val="solid"/>
          </a:ln>
          <a:effectLst>
            <a:outerShdw blurRad="114300" dist="25400" dir="5400000" algn="bl" rotWithShape="0">
              <a:srgbClr val="000000">
                <a:alpha val="13000"/>
              </a:srgbClr>
            </a:outerShdw>
          </a:effectLst>
        </p:spPr>
        <p:txBody>
          <a:bodyPr/>
          <a:lstStyle/>
          <a:p>
            <a:endParaRPr lang="en-GB"/>
          </a:p>
        </p:txBody>
      </p:sp>
      <p:pic>
        <p:nvPicPr>
          <p:cNvPr id="7" name="Image 0" descr="SWOT graphic: strengths, weaknesses, opportunities, threats"/>
          <p:cNvPicPr>
            <a:picLocks noChangeAspect="1"/>
          </p:cNvPicPr>
          <p:nvPr/>
        </p:nvPicPr>
        <p:blipFill>
          <a:blip r:embed="rId3"/>
          <a:stretch>
            <a:fillRect/>
          </a:stretch>
        </p:blipFill>
        <p:spPr>
          <a:xfrm>
            <a:off x="2894076" y="1457279"/>
            <a:ext cx="6400800" cy="1977483"/>
          </a:xfrm>
          <a:prstGeom prst="rect">
            <a:avLst/>
          </a:prstGeom>
        </p:spPr>
      </p:pic>
      <p:sp>
        <p:nvSpPr>
          <p:cNvPr id="8" name="SWOT 1"/>
          <p:cNvSpPr/>
          <p:nvPr/>
        </p:nvSpPr>
        <p:spPr>
          <a:xfrm>
            <a:off x="548640" y="3840480"/>
            <a:ext cx="2601468" cy="2423160"/>
          </a:xfrm>
          <a:prstGeom prst="roundRect">
            <a:avLst>
              <a:gd name="adj" fmla="val 5660"/>
            </a:avLst>
          </a:prstGeom>
          <a:solidFill>
            <a:srgbClr val="FFFFFF"/>
          </a:solidFill>
          <a:ln w="12700">
            <a:solidFill>
              <a:srgbClr val="FFFFFF"/>
            </a:solidFill>
            <a:prstDash val="solid"/>
          </a:ln>
          <a:effectLst>
            <a:outerShdw blurRad="114300" dist="25400" dir="5400000" algn="bl" rotWithShape="0">
              <a:srgbClr val="000000">
                <a:alpha val="13000"/>
              </a:srgbClr>
            </a:outerShdw>
          </a:effectLst>
        </p:spPr>
        <p:txBody>
          <a:bodyPr/>
          <a:lstStyle/>
          <a:p>
            <a:endParaRPr lang="en-GB"/>
          </a:p>
        </p:txBody>
      </p:sp>
      <p:sp>
        <p:nvSpPr>
          <p:cNvPr id="9" name="SWOT 1 circle"/>
          <p:cNvSpPr/>
          <p:nvPr/>
        </p:nvSpPr>
        <p:spPr>
          <a:xfrm>
            <a:off x="804672" y="4096512"/>
            <a:ext cx="603504" cy="603504"/>
          </a:xfrm>
          <a:prstGeom prst="ellipse">
            <a:avLst/>
          </a:prstGeom>
          <a:solidFill>
            <a:srgbClr val="3FA37F"/>
          </a:solidFill>
          <a:ln w="12700">
            <a:solidFill>
              <a:srgbClr val="3FA37F"/>
            </a:solidFill>
            <a:prstDash val="solid"/>
          </a:ln>
        </p:spPr>
        <p:txBody>
          <a:bodyPr/>
          <a:lstStyle/>
          <a:p>
            <a:endParaRPr lang="en-GB"/>
          </a:p>
        </p:txBody>
      </p:sp>
      <p:pic>
        <p:nvPicPr>
          <p:cNvPr id="10" name="Image 1" descr="SWOT 1 icon"/>
          <p:cNvPicPr>
            <a:picLocks noChangeAspect="1"/>
          </p:cNvPicPr>
          <p:nvPr/>
        </p:nvPicPr>
        <p:blipFill>
          <a:blip r:embed="rId4"/>
          <a:stretch>
            <a:fillRect/>
          </a:stretch>
        </p:blipFill>
        <p:spPr>
          <a:xfrm>
            <a:off x="955548" y="4247388"/>
            <a:ext cx="301752" cy="301752"/>
          </a:xfrm>
          <a:prstGeom prst="rect">
            <a:avLst/>
          </a:prstGeom>
        </p:spPr>
      </p:pic>
      <p:sp>
        <p:nvSpPr>
          <p:cNvPr id="11" name="SWOT 1 text"/>
          <p:cNvSpPr txBox="1"/>
          <p:nvPr/>
        </p:nvSpPr>
        <p:spPr>
          <a:xfrm>
            <a:off x="804672" y="4864608"/>
            <a:ext cx="2089404" cy="1197864"/>
          </a:xfrm>
          <a:prstGeom prst="rect">
            <a:avLst/>
          </a:prstGeom>
          <a:noFill/>
          <a:ln/>
        </p:spPr>
        <p:txBody>
          <a:bodyPr wrap="square" lIns="0" tIns="0" rIns="0" bIns="0" rtlCol="0" anchor="t"/>
          <a:lstStyle/>
          <a:p>
            <a:pPr marL="0" indent="0">
              <a:buNone/>
            </a:pPr>
            <a:r>
              <a:rPr lang="en-US" sz="1600" b="1" dirty="0">
                <a:solidFill>
                  <a:srgbClr val="2F8F6B"/>
                </a:solidFill>
                <a:latin typeface="Times New Roman" pitchFamily="34" charset="0"/>
                <a:ea typeface="Times New Roman" pitchFamily="34" charset="-122"/>
                <a:cs typeface="Times New Roman" pitchFamily="34" charset="-120"/>
              </a:rPr>
              <a:t>Strengths:</a:t>
            </a:r>
            <a:r>
              <a:rPr lang="en-US" sz="1600" dirty="0">
                <a:solidFill>
                  <a:srgbClr val="2B2A4C"/>
                </a:solidFill>
                <a:latin typeface="Times New Roman" pitchFamily="34" charset="0"/>
                <a:ea typeface="Times New Roman" pitchFamily="34" charset="-122"/>
                <a:cs typeface="Times New Roman" pitchFamily="34" charset="-120"/>
              </a:rPr>
              <a:t> active listening; empathy; willingness to seek feedback; cooperative attitude</a:t>
            </a:r>
            <a:endParaRPr lang="en-US" sz="1600" dirty="0"/>
          </a:p>
        </p:txBody>
      </p:sp>
      <p:sp>
        <p:nvSpPr>
          <p:cNvPr id="12" name="SWOT 2"/>
          <p:cNvSpPr/>
          <p:nvPr/>
        </p:nvSpPr>
        <p:spPr>
          <a:xfrm>
            <a:off x="3378708" y="3840480"/>
            <a:ext cx="2601468" cy="2423160"/>
          </a:xfrm>
          <a:prstGeom prst="roundRect">
            <a:avLst>
              <a:gd name="adj" fmla="val 5660"/>
            </a:avLst>
          </a:prstGeom>
          <a:solidFill>
            <a:srgbClr val="FFFFFF"/>
          </a:solidFill>
          <a:ln w="12700">
            <a:solidFill>
              <a:srgbClr val="FFFFFF"/>
            </a:solidFill>
            <a:prstDash val="solid"/>
          </a:ln>
          <a:effectLst>
            <a:outerShdw blurRad="114300" dist="25400" dir="5400000" algn="bl" rotWithShape="0">
              <a:srgbClr val="000000">
                <a:alpha val="13000"/>
              </a:srgbClr>
            </a:outerShdw>
          </a:effectLst>
        </p:spPr>
        <p:txBody>
          <a:bodyPr/>
          <a:lstStyle/>
          <a:p>
            <a:endParaRPr lang="en-GB"/>
          </a:p>
        </p:txBody>
      </p:sp>
      <p:sp>
        <p:nvSpPr>
          <p:cNvPr id="13" name="SWOT 2 circle"/>
          <p:cNvSpPr/>
          <p:nvPr/>
        </p:nvSpPr>
        <p:spPr>
          <a:xfrm>
            <a:off x="3634740" y="4096512"/>
            <a:ext cx="603504" cy="603504"/>
          </a:xfrm>
          <a:prstGeom prst="ellipse">
            <a:avLst/>
          </a:prstGeom>
          <a:solidFill>
            <a:srgbClr val="E08A3C"/>
          </a:solidFill>
          <a:ln w="12700">
            <a:solidFill>
              <a:srgbClr val="E08A3C"/>
            </a:solidFill>
            <a:prstDash val="solid"/>
          </a:ln>
        </p:spPr>
        <p:txBody>
          <a:bodyPr/>
          <a:lstStyle/>
          <a:p>
            <a:endParaRPr lang="en-GB"/>
          </a:p>
        </p:txBody>
      </p:sp>
      <p:pic>
        <p:nvPicPr>
          <p:cNvPr id="14" name="Image 2" descr="SWOT 2 icon"/>
          <p:cNvPicPr>
            <a:picLocks noChangeAspect="1"/>
          </p:cNvPicPr>
          <p:nvPr/>
        </p:nvPicPr>
        <p:blipFill>
          <a:blip r:embed="rId5"/>
          <a:stretch>
            <a:fillRect/>
          </a:stretch>
        </p:blipFill>
        <p:spPr>
          <a:xfrm>
            <a:off x="3785616" y="4247388"/>
            <a:ext cx="301752" cy="301752"/>
          </a:xfrm>
          <a:prstGeom prst="rect">
            <a:avLst/>
          </a:prstGeom>
        </p:spPr>
      </p:pic>
      <p:sp>
        <p:nvSpPr>
          <p:cNvPr id="15" name="SWOT 2 text"/>
          <p:cNvSpPr txBox="1"/>
          <p:nvPr/>
        </p:nvSpPr>
        <p:spPr>
          <a:xfrm>
            <a:off x="3634740" y="4864608"/>
            <a:ext cx="2089404" cy="1197864"/>
          </a:xfrm>
          <a:prstGeom prst="rect">
            <a:avLst/>
          </a:prstGeom>
          <a:noFill/>
          <a:ln/>
        </p:spPr>
        <p:txBody>
          <a:bodyPr wrap="square" lIns="0" tIns="0" rIns="0" bIns="0" rtlCol="0" anchor="t"/>
          <a:lstStyle/>
          <a:p>
            <a:pPr marL="0" indent="0">
              <a:buNone/>
            </a:pPr>
            <a:r>
              <a:rPr lang="en-US" sz="1600" b="1" dirty="0">
                <a:solidFill>
                  <a:srgbClr val="B8741F"/>
                </a:solidFill>
                <a:latin typeface="Times New Roman" pitchFamily="34" charset="0"/>
                <a:ea typeface="Times New Roman" pitchFamily="34" charset="-122"/>
                <a:cs typeface="Times New Roman" pitchFamily="34" charset="-120"/>
              </a:rPr>
              <a:t>Weaknesses:</a:t>
            </a:r>
            <a:r>
              <a:rPr lang="en-US" sz="1600" dirty="0">
                <a:solidFill>
                  <a:srgbClr val="2B2A4C"/>
                </a:solidFill>
                <a:latin typeface="Times New Roman" pitchFamily="34" charset="0"/>
                <a:ea typeface="Times New Roman" pitchFamily="34" charset="-122"/>
                <a:cs typeface="Times New Roman" pitchFamily="34" charset="-120"/>
              </a:rPr>
              <a:t> developing electronic-record skills; limited independent prioritisation</a:t>
            </a:r>
            <a:endParaRPr lang="en-US" sz="1600" dirty="0"/>
          </a:p>
        </p:txBody>
      </p:sp>
      <p:sp>
        <p:nvSpPr>
          <p:cNvPr id="16" name="SWOT 3"/>
          <p:cNvSpPr/>
          <p:nvPr/>
        </p:nvSpPr>
        <p:spPr>
          <a:xfrm>
            <a:off x="6208776" y="3840480"/>
            <a:ext cx="2601468" cy="2423160"/>
          </a:xfrm>
          <a:prstGeom prst="roundRect">
            <a:avLst>
              <a:gd name="adj" fmla="val 5660"/>
            </a:avLst>
          </a:prstGeom>
          <a:solidFill>
            <a:srgbClr val="FFFFFF"/>
          </a:solidFill>
          <a:ln w="12700">
            <a:solidFill>
              <a:srgbClr val="FFFFFF"/>
            </a:solidFill>
            <a:prstDash val="solid"/>
          </a:ln>
          <a:effectLst>
            <a:outerShdw blurRad="114300" dist="25400" dir="5400000" algn="bl" rotWithShape="0">
              <a:srgbClr val="000000">
                <a:alpha val="13000"/>
              </a:srgbClr>
            </a:outerShdw>
          </a:effectLst>
        </p:spPr>
        <p:txBody>
          <a:bodyPr/>
          <a:lstStyle/>
          <a:p>
            <a:endParaRPr lang="en-GB"/>
          </a:p>
        </p:txBody>
      </p:sp>
      <p:sp>
        <p:nvSpPr>
          <p:cNvPr id="17" name="SWOT 3 circle"/>
          <p:cNvSpPr/>
          <p:nvPr/>
        </p:nvSpPr>
        <p:spPr>
          <a:xfrm>
            <a:off x="6464808" y="4096512"/>
            <a:ext cx="603504" cy="603504"/>
          </a:xfrm>
          <a:prstGeom prst="ellipse">
            <a:avLst/>
          </a:prstGeom>
          <a:solidFill>
            <a:srgbClr val="4A8FD0"/>
          </a:solidFill>
          <a:ln w="12700">
            <a:solidFill>
              <a:srgbClr val="4A8FD0"/>
            </a:solidFill>
            <a:prstDash val="solid"/>
          </a:ln>
        </p:spPr>
        <p:txBody>
          <a:bodyPr/>
          <a:lstStyle/>
          <a:p>
            <a:endParaRPr lang="en-GB"/>
          </a:p>
        </p:txBody>
      </p:sp>
      <p:pic>
        <p:nvPicPr>
          <p:cNvPr id="18" name="Image 3" descr="SWOT 3 icon"/>
          <p:cNvPicPr>
            <a:picLocks noChangeAspect="1"/>
          </p:cNvPicPr>
          <p:nvPr/>
        </p:nvPicPr>
        <p:blipFill>
          <a:blip r:embed="rId6"/>
          <a:stretch>
            <a:fillRect/>
          </a:stretch>
        </p:blipFill>
        <p:spPr>
          <a:xfrm>
            <a:off x="6615684" y="4247388"/>
            <a:ext cx="301752" cy="301752"/>
          </a:xfrm>
          <a:prstGeom prst="rect">
            <a:avLst/>
          </a:prstGeom>
        </p:spPr>
      </p:pic>
      <p:sp>
        <p:nvSpPr>
          <p:cNvPr id="19" name="SWOT 3 text"/>
          <p:cNvSpPr txBox="1"/>
          <p:nvPr/>
        </p:nvSpPr>
        <p:spPr>
          <a:xfrm>
            <a:off x="6464808" y="4864608"/>
            <a:ext cx="2089404" cy="1197864"/>
          </a:xfrm>
          <a:prstGeom prst="rect">
            <a:avLst/>
          </a:prstGeom>
          <a:noFill/>
          <a:ln/>
        </p:spPr>
        <p:txBody>
          <a:bodyPr wrap="square" lIns="0" tIns="0" rIns="0" bIns="0" rtlCol="0" anchor="t"/>
          <a:lstStyle/>
          <a:p>
            <a:pPr marL="0" indent="0">
              <a:buNone/>
            </a:pPr>
            <a:r>
              <a:rPr lang="en-US" sz="1600" b="1" dirty="0">
                <a:solidFill>
                  <a:srgbClr val="3B78B5"/>
                </a:solidFill>
                <a:latin typeface="Times New Roman" pitchFamily="34" charset="0"/>
                <a:ea typeface="Times New Roman" pitchFamily="34" charset="-122"/>
                <a:cs typeface="Times New Roman" pitchFamily="34" charset="-120"/>
              </a:rPr>
              <a:t>Opportunities:</a:t>
            </a:r>
            <a:r>
              <a:rPr lang="en-US" sz="1600" dirty="0">
                <a:solidFill>
                  <a:srgbClr val="2B2A4C"/>
                </a:solidFill>
                <a:latin typeface="Times New Roman" pitchFamily="34" charset="0"/>
                <a:ea typeface="Times New Roman" pitchFamily="34" charset="-122"/>
                <a:cs typeface="Times New Roman" pitchFamily="34" charset="-120"/>
              </a:rPr>
              <a:t> funded training; supervision; recognised qualifications; progression</a:t>
            </a:r>
            <a:endParaRPr lang="en-US" sz="1600" dirty="0"/>
          </a:p>
        </p:txBody>
      </p:sp>
      <p:sp>
        <p:nvSpPr>
          <p:cNvPr id="20" name="SWOT 4"/>
          <p:cNvSpPr/>
          <p:nvPr/>
        </p:nvSpPr>
        <p:spPr>
          <a:xfrm>
            <a:off x="9038844" y="3840480"/>
            <a:ext cx="2601468" cy="2423160"/>
          </a:xfrm>
          <a:prstGeom prst="roundRect">
            <a:avLst>
              <a:gd name="adj" fmla="val 5660"/>
            </a:avLst>
          </a:prstGeom>
          <a:solidFill>
            <a:srgbClr val="FFFFFF"/>
          </a:solidFill>
          <a:ln w="12700">
            <a:solidFill>
              <a:srgbClr val="FFFFFF"/>
            </a:solidFill>
            <a:prstDash val="solid"/>
          </a:ln>
          <a:effectLst>
            <a:outerShdw blurRad="114300" dist="25400" dir="5400000" algn="bl" rotWithShape="0">
              <a:srgbClr val="000000">
                <a:alpha val="13000"/>
              </a:srgbClr>
            </a:outerShdw>
          </a:effectLst>
        </p:spPr>
        <p:txBody>
          <a:bodyPr/>
          <a:lstStyle/>
          <a:p>
            <a:endParaRPr lang="en-GB"/>
          </a:p>
        </p:txBody>
      </p:sp>
      <p:sp>
        <p:nvSpPr>
          <p:cNvPr id="21" name="SWOT 4 circle"/>
          <p:cNvSpPr/>
          <p:nvPr/>
        </p:nvSpPr>
        <p:spPr>
          <a:xfrm>
            <a:off x="9294876" y="4096512"/>
            <a:ext cx="603504" cy="603504"/>
          </a:xfrm>
          <a:prstGeom prst="ellipse">
            <a:avLst/>
          </a:prstGeom>
          <a:solidFill>
            <a:srgbClr val="D9606E"/>
          </a:solidFill>
          <a:ln w="12700">
            <a:solidFill>
              <a:srgbClr val="D9606E"/>
            </a:solidFill>
            <a:prstDash val="solid"/>
          </a:ln>
        </p:spPr>
        <p:txBody>
          <a:bodyPr/>
          <a:lstStyle/>
          <a:p>
            <a:endParaRPr lang="en-GB"/>
          </a:p>
        </p:txBody>
      </p:sp>
      <p:pic>
        <p:nvPicPr>
          <p:cNvPr id="22" name="Image 4" descr="SWOT 4 icon"/>
          <p:cNvPicPr>
            <a:picLocks noChangeAspect="1"/>
          </p:cNvPicPr>
          <p:nvPr/>
        </p:nvPicPr>
        <p:blipFill>
          <a:blip r:embed="rId7"/>
          <a:stretch>
            <a:fillRect/>
          </a:stretch>
        </p:blipFill>
        <p:spPr>
          <a:xfrm>
            <a:off x="9445752" y="4247388"/>
            <a:ext cx="301752" cy="301752"/>
          </a:xfrm>
          <a:prstGeom prst="rect">
            <a:avLst/>
          </a:prstGeom>
        </p:spPr>
      </p:pic>
      <p:sp>
        <p:nvSpPr>
          <p:cNvPr id="23" name="SWOT 4 text"/>
          <p:cNvSpPr txBox="1"/>
          <p:nvPr/>
        </p:nvSpPr>
        <p:spPr>
          <a:xfrm>
            <a:off x="9294876" y="4864608"/>
            <a:ext cx="2089404" cy="1197864"/>
          </a:xfrm>
          <a:prstGeom prst="rect">
            <a:avLst/>
          </a:prstGeom>
          <a:noFill/>
          <a:ln/>
        </p:spPr>
        <p:txBody>
          <a:bodyPr wrap="square" lIns="0" tIns="0" rIns="0" bIns="0" rtlCol="0" anchor="t"/>
          <a:lstStyle/>
          <a:p>
            <a:pPr marL="0" indent="0">
              <a:buNone/>
            </a:pPr>
            <a:r>
              <a:rPr lang="en-US" sz="1600" b="1" dirty="0">
                <a:solidFill>
                  <a:srgbClr val="C2475A"/>
                </a:solidFill>
                <a:latin typeface="Times New Roman" pitchFamily="34" charset="0"/>
                <a:ea typeface="Times New Roman" pitchFamily="34" charset="-122"/>
                <a:cs typeface="Times New Roman" pitchFamily="34" charset="-120"/>
              </a:rPr>
              <a:t>Threats:</a:t>
            </a:r>
            <a:r>
              <a:rPr lang="en-US" sz="1600" dirty="0">
                <a:solidFill>
                  <a:srgbClr val="2B2A4C"/>
                </a:solidFill>
                <a:latin typeface="Times New Roman" pitchFamily="34" charset="0"/>
                <a:ea typeface="Times New Roman" pitchFamily="34" charset="-122"/>
                <a:cs typeface="Times New Roman" pitchFamily="34" charset="-120"/>
              </a:rPr>
              <a:t> time pressure; staff turnover; unsocial shifts; inconsistent mentorship</a:t>
            </a:r>
            <a:endParaRPr lang="en-US" sz="1600" dirty="0"/>
          </a:p>
        </p:txBody>
      </p:sp>
      <p:sp>
        <p:nvSpPr>
          <p:cNvPr id="25" name="Slide Number Placeholder 0"/>
          <p:cNvSpPr>
            <a:spLocks noGrp="1"/>
          </p:cNvSpPr>
          <p:nvPr>
            <p:ph type="sldNum" sz="quarter" idx="4294967295"/>
          </p:nvPr>
        </p:nvSpPr>
        <p:spPr>
          <a:xfrm>
            <a:off x="11109960" y="6382512"/>
            <a:ext cx="548640" cy="274320"/>
          </a:xfrm>
          <a:prstGeom prst="rect">
            <a:avLst/>
          </a:prstGeom>
          <a:extLst>
            <a:ext uri="{C572A759-6A51-4108-AA02-DFA0A04FC94B}">
              <ma14:wrappingTextBoxFlag xmlns="" xmlns:ma14="http://schemas.microsoft.com/office/mac/drawingml/2011/main" val="0"/>
            </a:ext>
          </a:extLst>
        </p:spPr>
        <p:txBody>
          <a:bodyPr/>
          <a:lstStyle>
            <a:lvl1pPr>
              <a:defRPr sz="1200">
                <a:solidFill>
                  <a:srgbClr val="5A5880"/>
                </a:solidFill>
                <a:latin typeface="Times New Roman"/>
                <a:ea typeface="Times New Roman"/>
                <a:cs typeface="Times New Roman"/>
              </a:defRPr>
            </a:lvl1pPr>
          </a:lstStyle>
          <a:p>
            <a:pPr algn="r"/>
            <a:fld id="{F7021451-1387-4CA6-816F-3879F97B5CBC}" type="slidenum">
              <a:rPr lang="en-US" b="0"/>
              <a:t>5</a:t>
            </a:fld>
            <a:endParaRPr lang="en-US"/>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5">
    <p:bg>
      <p:bgPr>
        <a:solidFill>
          <a:srgbClr val="FFF0D6"/>
        </a:solidFill>
        <a:effectLst/>
      </p:bgPr>
    </p:bg>
    <p:spTree>
      <p:nvGrpSpPr>
        <p:cNvPr id="1" name=""/>
        <p:cNvGrpSpPr/>
        <p:nvPr/>
      </p:nvGrpSpPr>
      <p:grpSpPr>
        <a:xfrm>
          <a:off x="0" y="0"/>
          <a:ext cx="0" cy="0"/>
          <a:chOff x="0" y="0"/>
          <a:chExt cx="0" cy="0"/>
        </a:xfrm>
      </p:grpSpPr>
      <p:sp>
        <p:nvSpPr>
          <p:cNvPr id="2" name="Decor circle 1"/>
          <p:cNvSpPr/>
          <p:nvPr/>
        </p:nvSpPr>
        <p:spPr>
          <a:xfrm>
            <a:off x="10332720" y="-1005840"/>
            <a:ext cx="2926080" cy="2926080"/>
          </a:xfrm>
          <a:prstGeom prst="ellipse">
            <a:avLst/>
          </a:prstGeom>
          <a:solidFill>
            <a:srgbClr val="FFFFFF">
              <a:alpha val="45000"/>
            </a:srgbClr>
          </a:solidFill>
          <a:ln w="12700">
            <a:solidFill>
              <a:srgbClr val="FFFFFF"/>
            </a:solidFill>
            <a:prstDash val="solid"/>
          </a:ln>
        </p:spPr>
        <p:txBody>
          <a:bodyPr/>
          <a:lstStyle/>
          <a:p>
            <a:endParaRPr lang="en-GB"/>
          </a:p>
        </p:txBody>
      </p:sp>
      <p:sp>
        <p:nvSpPr>
          <p:cNvPr id="3" name="Decor circle 2"/>
          <p:cNvSpPr/>
          <p:nvPr/>
        </p:nvSpPr>
        <p:spPr>
          <a:xfrm>
            <a:off x="-914400" y="5669280"/>
            <a:ext cx="2377440" cy="2377440"/>
          </a:xfrm>
          <a:prstGeom prst="ellipse">
            <a:avLst/>
          </a:prstGeom>
          <a:solidFill>
            <a:srgbClr val="FFFFFF">
              <a:alpha val="45000"/>
            </a:srgbClr>
          </a:solidFill>
          <a:ln w="12700">
            <a:solidFill>
              <a:srgbClr val="FFFFFF"/>
            </a:solidFill>
            <a:prstDash val="solid"/>
          </a:ln>
        </p:spPr>
        <p:txBody>
          <a:bodyPr/>
          <a:lstStyle/>
          <a:p>
            <a:endParaRPr lang="en-GB"/>
          </a:p>
        </p:txBody>
      </p:sp>
      <p:sp>
        <p:nvSpPr>
          <p:cNvPr id="4" name="Text 0"/>
          <p:cNvSpPr>
            <a:spLocks noGrp="1"/>
          </p:cNvSpPr>
          <p:nvPr>
            <p:ph type="title" idx="100" hasCustomPrompt="1"/>
          </p:nvPr>
        </p:nvSpPr>
        <p:spPr>
          <a:xfrm>
            <a:off x="548640" y="274320"/>
            <a:ext cx="11091672" cy="868680"/>
          </a:xfrm>
          <a:prstGeom prst="rect">
            <a:avLst/>
          </a:prstGeom>
          <a:noFill/>
          <a:ln/>
        </p:spPr>
        <p:txBody>
          <a:bodyPr wrap="square" lIns="0" tIns="0" rIns="0" bIns="0" rtlCol="0" anchor="ctr"/>
          <a:lstStyle/>
          <a:p>
            <a:pPr marL="0" indent="0">
              <a:buNone/>
            </a:pPr>
            <a:r>
              <a:rPr lang="en-US" sz="3000" b="1" dirty="0">
                <a:solidFill>
                  <a:srgbClr val="B8741F"/>
                </a:solidFill>
                <a:latin typeface="Times New Roman" pitchFamily="34" charset="0"/>
                <a:ea typeface="Times New Roman" pitchFamily="34" charset="-122"/>
                <a:cs typeface="Times New Roman" pitchFamily="34" charset="-120"/>
              </a:rPr>
              <a:t> |</a:t>
            </a:r>
            <a:r>
              <a:rPr lang="en-US" sz="3000" b="1" dirty="0">
                <a:solidFill>
                  <a:srgbClr val="2B2A4C"/>
                </a:solidFill>
                <a:latin typeface="Times New Roman" pitchFamily="34" charset="0"/>
                <a:ea typeface="Times New Roman" pitchFamily="34" charset="-122"/>
                <a:cs typeface="Times New Roman" pitchFamily="34" charset="-120"/>
              </a:rPr>
              <a:t> Strengths: person-centred communication under scrutiny</a:t>
            </a:r>
            <a:endParaRPr lang="en-US" sz="3000" dirty="0"/>
          </a:p>
        </p:txBody>
      </p:sp>
      <p:sp>
        <p:nvSpPr>
          <p:cNvPr id="6" name="Image card"/>
          <p:cNvSpPr/>
          <p:nvPr/>
        </p:nvSpPr>
        <p:spPr>
          <a:xfrm>
            <a:off x="548640" y="1371600"/>
            <a:ext cx="3566160" cy="2377440"/>
          </a:xfrm>
          <a:prstGeom prst="roundRect">
            <a:avLst>
              <a:gd name="adj" fmla="val 5769"/>
            </a:avLst>
          </a:prstGeom>
          <a:solidFill>
            <a:srgbClr val="FFFFFF"/>
          </a:solidFill>
          <a:ln w="12700">
            <a:solidFill>
              <a:srgbClr val="FFFFFF"/>
            </a:solidFill>
            <a:prstDash val="solid"/>
          </a:ln>
          <a:effectLst>
            <a:outerShdw blurRad="114300" dist="25400" dir="5400000" algn="bl" rotWithShape="0">
              <a:srgbClr val="000000">
                <a:alpha val="13000"/>
              </a:srgbClr>
            </a:outerShdw>
          </a:effectLst>
        </p:spPr>
        <p:txBody>
          <a:bodyPr/>
          <a:lstStyle/>
          <a:p>
            <a:endParaRPr lang="en-GB"/>
          </a:p>
        </p:txBody>
      </p:sp>
      <p:pic>
        <p:nvPicPr>
          <p:cNvPr id="7" name="Image 0" descr="Magnifying glass focusing on one figure among a group"/>
          <p:cNvPicPr>
            <a:picLocks noChangeAspect="1"/>
          </p:cNvPicPr>
          <p:nvPr/>
        </p:nvPicPr>
        <p:blipFill>
          <a:blip r:embed="rId3"/>
          <a:stretch>
            <a:fillRect/>
          </a:stretch>
        </p:blipFill>
        <p:spPr>
          <a:xfrm>
            <a:off x="640080" y="1463040"/>
            <a:ext cx="3383280" cy="2194560"/>
          </a:xfrm>
          <a:prstGeom prst="rect">
            <a:avLst/>
          </a:prstGeom>
        </p:spPr>
      </p:pic>
      <p:sp>
        <p:nvSpPr>
          <p:cNvPr id="8" name="Highlight"/>
          <p:cNvSpPr/>
          <p:nvPr/>
        </p:nvSpPr>
        <p:spPr>
          <a:xfrm>
            <a:off x="4389120" y="1371600"/>
            <a:ext cx="7251192" cy="2377440"/>
          </a:xfrm>
          <a:prstGeom prst="roundRect">
            <a:avLst>
              <a:gd name="adj" fmla="val 5769"/>
            </a:avLst>
          </a:prstGeom>
          <a:solidFill>
            <a:srgbClr val="FFFFFF"/>
          </a:solidFill>
          <a:ln w="12700">
            <a:solidFill>
              <a:srgbClr val="FFFFFF"/>
            </a:solidFill>
            <a:prstDash val="solid"/>
          </a:ln>
          <a:effectLst>
            <a:outerShdw blurRad="114300" dist="25400" dir="5400000" algn="bl" rotWithShape="0">
              <a:srgbClr val="000000">
                <a:alpha val="13000"/>
              </a:srgbClr>
            </a:outerShdw>
          </a:effectLst>
        </p:spPr>
        <p:txBody>
          <a:bodyPr/>
          <a:lstStyle/>
          <a:p>
            <a:endParaRPr lang="en-GB"/>
          </a:p>
        </p:txBody>
      </p:sp>
      <p:sp>
        <p:nvSpPr>
          <p:cNvPr id="9" name="Highlight circle"/>
          <p:cNvSpPr/>
          <p:nvPr/>
        </p:nvSpPr>
        <p:spPr>
          <a:xfrm>
            <a:off x="4617720" y="2103120"/>
            <a:ext cx="914400" cy="914400"/>
          </a:xfrm>
          <a:prstGeom prst="ellipse">
            <a:avLst/>
          </a:prstGeom>
          <a:solidFill>
            <a:srgbClr val="B8741F"/>
          </a:solidFill>
          <a:ln w="12700">
            <a:solidFill>
              <a:srgbClr val="B8741F"/>
            </a:solidFill>
            <a:prstDash val="solid"/>
          </a:ln>
        </p:spPr>
        <p:txBody>
          <a:bodyPr/>
          <a:lstStyle/>
          <a:p>
            <a:endParaRPr lang="en-GB"/>
          </a:p>
        </p:txBody>
      </p:sp>
      <p:pic>
        <p:nvPicPr>
          <p:cNvPr id="10" name="Image 1" descr="Highlight icon"/>
          <p:cNvPicPr>
            <a:picLocks noChangeAspect="1"/>
          </p:cNvPicPr>
          <p:nvPr/>
        </p:nvPicPr>
        <p:blipFill>
          <a:blip r:embed="rId4"/>
          <a:stretch>
            <a:fillRect/>
          </a:stretch>
        </p:blipFill>
        <p:spPr>
          <a:xfrm>
            <a:off x="4846320" y="2331720"/>
            <a:ext cx="457200" cy="457200"/>
          </a:xfrm>
          <a:prstGeom prst="rect">
            <a:avLst/>
          </a:prstGeom>
        </p:spPr>
      </p:pic>
      <p:sp>
        <p:nvSpPr>
          <p:cNvPr id="11" name="Highlight text"/>
          <p:cNvSpPr txBox="1"/>
          <p:nvPr/>
        </p:nvSpPr>
        <p:spPr>
          <a:xfrm>
            <a:off x="5760720" y="1426464"/>
            <a:ext cx="5650992" cy="2267712"/>
          </a:xfrm>
          <a:prstGeom prst="rect">
            <a:avLst/>
          </a:prstGeom>
          <a:noFill/>
          <a:ln/>
        </p:spPr>
        <p:txBody>
          <a:bodyPr wrap="square" lIns="0" tIns="0" rIns="0" bIns="0" rtlCol="0" anchor="ctr"/>
          <a:lstStyle/>
          <a:p>
            <a:r>
              <a:rPr lang="en-US" sz="2600" b="1" dirty="0">
                <a:solidFill>
                  <a:srgbClr val="B8741F"/>
                </a:solidFill>
                <a:latin typeface="Times New Roman" pitchFamily="34" charset="0"/>
                <a:ea typeface="Times New Roman" pitchFamily="34" charset="-122"/>
                <a:cs typeface="Times New Roman" pitchFamily="34" charset="-120"/>
              </a:rPr>
              <a:t>Provisional competence: </a:t>
            </a:r>
            <a:r>
              <a:rPr lang="en-US" sz="2600" b="1" dirty="0">
                <a:latin typeface="Times New Roman" pitchFamily="34" charset="0"/>
                <a:ea typeface="Times New Roman" pitchFamily="34" charset="-122"/>
                <a:cs typeface="Times New Roman" pitchFamily="34" charset="-120"/>
              </a:rPr>
              <a:t>active listening and offering options</a:t>
            </a:r>
            <a:endParaRPr lang="en-US" sz="2600" dirty="0"/>
          </a:p>
        </p:txBody>
      </p:sp>
      <p:sp>
        <p:nvSpPr>
          <p:cNvPr id="12" name="Point 2"/>
          <p:cNvSpPr/>
          <p:nvPr/>
        </p:nvSpPr>
        <p:spPr>
          <a:xfrm>
            <a:off x="548640" y="4023360"/>
            <a:ext cx="3544824" cy="2194560"/>
          </a:xfrm>
          <a:prstGeom prst="roundRect">
            <a:avLst>
              <a:gd name="adj" fmla="val 6250"/>
            </a:avLst>
          </a:prstGeom>
          <a:solidFill>
            <a:srgbClr val="FFFFFF"/>
          </a:solidFill>
          <a:ln w="12700">
            <a:solidFill>
              <a:srgbClr val="FFFFFF"/>
            </a:solidFill>
            <a:prstDash val="solid"/>
          </a:ln>
          <a:effectLst>
            <a:outerShdw blurRad="114300" dist="25400" dir="5400000" algn="bl" rotWithShape="0">
              <a:srgbClr val="000000">
                <a:alpha val="13000"/>
              </a:srgbClr>
            </a:outerShdw>
          </a:effectLst>
        </p:spPr>
        <p:txBody>
          <a:bodyPr/>
          <a:lstStyle/>
          <a:p>
            <a:endParaRPr lang="en-GB"/>
          </a:p>
        </p:txBody>
      </p:sp>
      <p:sp>
        <p:nvSpPr>
          <p:cNvPr id="13" name="Point 2 circle"/>
          <p:cNvSpPr/>
          <p:nvPr/>
        </p:nvSpPr>
        <p:spPr>
          <a:xfrm>
            <a:off x="804672" y="4279392"/>
            <a:ext cx="603504" cy="603504"/>
          </a:xfrm>
          <a:prstGeom prst="ellipse">
            <a:avLst/>
          </a:prstGeom>
          <a:solidFill>
            <a:srgbClr val="B8741F"/>
          </a:solidFill>
          <a:ln w="12700">
            <a:solidFill>
              <a:srgbClr val="B8741F"/>
            </a:solidFill>
            <a:prstDash val="solid"/>
          </a:ln>
        </p:spPr>
        <p:txBody>
          <a:bodyPr/>
          <a:lstStyle/>
          <a:p>
            <a:endParaRPr lang="en-GB"/>
          </a:p>
        </p:txBody>
      </p:sp>
      <p:pic>
        <p:nvPicPr>
          <p:cNvPr id="14" name="Image 2" descr="Point 2 icon"/>
          <p:cNvPicPr>
            <a:picLocks noChangeAspect="1"/>
          </p:cNvPicPr>
          <p:nvPr/>
        </p:nvPicPr>
        <p:blipFill>
          <a:blip r:embed="rId5"/>
          <a:stretch>
            <a:fillRect/>
          </a:stretch>
        </p:blipFill>
        <p:spPr>
          <a:xfrm>
            <a:off x="955548" y="4430268"/>
            <a:ext cx="301752" cy="301752"/>
          </a:xfrm>
          <a:prstGeom prst="rect">
            <a:avLst/>
          </a:prstGeom>
        </p:spPr>
      </p:pic>
      <p:sp>
        <p:nvSpPr>
          <p:cNvPr id="15" name="Point 2 text"/>
          <p:cNvSpPr txBox="1"/>
          <p:nvPr/>
        </p:nvSpPr>
        <p:spPr>
          <a:xfrm>
            <a:off x="804672" y="5047488"/>
            <a:ext cx="3032760" cy="969264"/>
          </a:xfrm>
          <a:prstGeom prst="rect">
            <a:avLst/>
          </a:prstGeom>
          <a:noFill/>
          <a:ln/>
        </p:spPr>
        <p:txBody>
          <a:bodyPr wrap="square" lIns="0" tIns="0" rIns="0" bIns="0" rtlCol="0" anchor="t"/>
          <a:lstStyle/>
          <a:p>
            <a:r>
              <a:rPr lang="en-US" b="1" dirty="0">
                <a:solidFill>
                  <a:srgbClr val="B8741F"/>
                </a:solidFill>
                <a:latin typeface="Times New Roman" pitchFamily="34" charset="0"/>
                <a:ea typeface="Times New Roman" pitchFamily="34" charset="-122"/>
                <a:cs typeface="Times New Roman" pitchFamily="34" charset="-120"/>
              </a:rPr>
              <a:t>Implementation: </a:t>
            </a:r>
            <a:r>
              <a:rPr lang="en-US" b="1" dirty="0">
                <a:latin typeface="Times New Roman" pitchFamily="34" charset="0"/>
                <a:ea typeface="Times New Roman" pitchFamily="34" charset="-122"/>
                <a:cs typeface="Times New Roman" pitchFamily="34" charset="-120"/>
              </a:rPr>
              <a:t>examine preferred routine and privacy issues</a:t>
            </a:r>
            <a:endParaRPr lang="en-US" sz="1800" dirty="0"/>
          </a:p>
        </p:txBody>
      </p:sp>
      <p:sp>
        <p:nvSpPr>
          <p:cNvPr id="16" name="Point 3"/>
          <p:cNvSpPr/>
          <p:nvPr/>
        </p:nvSpPr>
        <p:spPr>
          <a:xfrm>
            <a:off x="4322064" y="4023360"/>
            <a:ext cx="3544824" cy="2194560"/>
          </a:xfrm>
          <a:prstGeom prst="roundRect">
            <a:avLst>
              <a:gd name="adj" fmla="val 6250"/>
            </a:avLst>
          </a:prstGeom>
          <a:solidFill>
            <a:srgbClr val="FFFFFF"/>
          </a:solidFill>
          <a:ln w="12700">
            <a:solidFill>
              <a:srgbClr val="FFFFFF"/>
            </a:solidFill>
            <a:prstDash val="solid"/>
          </a:ln>
          <a:effectLst>
            <a:outerShdw blurRad="114300" dist="25400" dir="5400000" algn="bl" rotWithShape="0">
              <a:srgbClr val="000000">
                <a:alpha val="13000"/>
              </a:srgbClr>
            </a:outerShdw>
          </a:effectLst>
        </p:spPr>
        <p:txBody>
          <a:bodyPr/>
          <a:lstStyle/>
          <a:p>
            <a:endParaRPr lang="en-GB"/>
          </a:p>
        </p:txBody>
      </p:sp>
      <p:sp>
        <p:nvSpPr>
          <p:cNvPr id="17" name="Point 3 circle"/>
          <p:cNvSpPr/>
          <p:nvPr/>
        </p:nvSpPr>
        <p:spPr>
          <a:xfrm>
            <a:off x="4578096" y="4279392"/>
            <a:ext cx="603504" cy="603504"/>
          </a:xfrm>
          <a:prstGeom prst="ellipse">
            <a:avLst/>
          </a:prstGeom>
          <a:solidFill>
            <a:srgbClr val="B8741F"/>
          </a:solidFill>
          <a:ln w="12700">
            <a:solidFill>
              <a:srgbClr val="B8741F"/>
            </a:solidFill>
            <a:prstDash val="solid"/>
          </a:ln>
        </p:spPr>
        <p:txBody>
          <a:bodyPr/>
          <a:lstStyle/>
          <a:p>
            <a:endParaRPr lang="en-GB"/>
          </a:p>
        </p:txBody>
      </p:sp>
      <p:pic>
        <p:nvPicPr>
          <p:cNvPr id="18" name="Image 3" descr="Point 3 icon"/>
          <p:cNvPicPr>
            <a:picLocks noChangeAspect="1"/>
          </p:cNvPicPr>
          <p:nvPr/>
        </p:nvPicPr>
        <p:blipFill>
          <a:blip r:embed="rId6"/>
          <a:stretch>
            <a:fillRect/>
          </a:stretch>
        </p:blipFill>
        <p:spPr>
          <a:xfrm>
            <a:off x="4728972" y="4430268"/>
            <a:ext cx="301752" cy="301752"/>
          </a:xfrm>
          <a:prstGeom prst="rect">
            <a:avLst/>
          </a:prstGeom>
        </p:spPr>
      </p:pic>
      <p:sp>
        <p:nvSpPr>
          <p:cNvPr id="19" name="Point 3 text"/>
          <p:cNvSpPr txBox="1"/>
          <p:nvPr/>
        </p:nvSpPr>
        <p:spPr>
          <a:xfrm>
            <a:off x="4578096" y="5047488"/>
            <a:ext cx="3032760" cy="969264"/>
          </a:xfrm>
          <a:prstGeom prst="rect">
            <a:avLst/>
          </a:prstGeom>
          <a:noFill/>
          <a:ln/>
        </p:spPr>
        <p:txBody>
          <a:bodyPr wrap="square" lIns="0" tIns="0" rIns="0" bIns="0" rtlCol="0" anchor="t"/>
          <a:lstStyle/>
          <a:p>
            <a:r>
              <a:rPr lang="en-US" b="1" dirty="0">
                <a:solidFill>
                  <a:srgbClr val="B8741F"/>
                </a:solidFill>
                <a:latin typeface="Times New Roman" pitchFamily="34" charset="0"/>
                <a:ea typeface="Times New Roman" pitchFamily="34" charset="-122"/>
                <a:cs typeface="Times New Roman" pitchFamily="34" charset="-120"/>
              </a:rPr>
              <a:t>Proof of competence needed: </a:t>
            </a:r>
            <a:r>
              <a:rPr lang="en-US" b="1" dirty="0">
                <a:latin typeface="Times New Roman" pitchFamily="34" charset="0"/>
                <a:ea typeface="Times New Roman" pitchFamily="34" charset="-122"/>
                <a:cs typeface="Times New Roman" pitchFamily="34" charset="-120"/>
              </a:rPr>
              <a:t>demonstration and resident input</a:t>
            </a:r>
            <a:endParaRPr lang="en-US" sz="1800" dirty="0"/>
          </a:p>
        </p:txBody>
      </p:sp>
      <p:sp>
        <p:nvSpPr>
          <p:cNvPr id="20" name="Point 4"/>
          <p:cNvSpPr/>
          <p:nvPr/>
        </p:nvSpPr>
        <p:spPr>
          <a:xfrm>
            <a:off x="8095488" y="4023360"/>
            <a:ext cx="3544824" cy="2194560"/>
          </a:xfrm>
          <a:prstGeom prst="roundRect">
            <a:avLst>
              <a:gd name="adj" fmla="val 6250"/>
            </a:avLst>
          </a:prstGeom>
          <a:solidFill>
            <a:srgbClr val="FFFFFF"/>
          </a:solidFill>
          <a:ln w="12700">
            <a:solidFill>
              <a:srgbClr val="FFFFFF"/>
            </a:solidFill>
            <a:prstDash val="solid"/>
          </a:ln>
          <a:effectLst>
            <a:outerShdw blurRad="114300" dist="25400" dir="5400000" algn="bl" rotWithShape="0">
              <a:srgbClr val="000000">
                <a:alpha val="13000"/>
              </a:srgbClr>
            </a:outerShdw>
          </a:effectLst>
        </p:spPr>
        <p:txBody>
          <a:bodyPr/>
          <a:lstStyle/>
          <a:p>
            <a:endParaRPr lang="en-GB"/>
          </a:p>
        </p:txBody>
      </p:sp>
      <p:sp>
        <p:nvSpPr>
          <p:cNvPr id="21" name="Point 4 circle"/>
          <p:cNvSpPr/>
          <p:nvPr/>
        </p:nvSpPr>
        <p:spPr>
          <a:xfrm>
            <a:off x="8351520" y="4279392"/>
            <a:ext cx="603504" cy="603504"/>
          </a:xfrm>
          <a:prstGeom prst="ellipse">
            <a:avLst/>
          </a:prstGeom>
          <a:solidFill>
            <a:srgbClr val="B8741F"/>
          </a:solidFill>
          <a:ln w="12700">
            <a:solidFill>
              <a:srgbClr val="B8741F"/>
            </a:solidFill>
            <a:prstDash val="solid"/>
          </a:ln>
        </p:spPr>
        <p:txBody>
          <a:bodyPr/>
          <a:lstStyle/>
          <a:p>
            <a:endParaRPr lang="en-GB"/>
          </a:p>
        </p:txBody>
      </p:sp>
      <p:pic>
        <p:nvPicPr>
          <p:cNvPr id="22" name="Image 4" descr="Point 4 icon"/>
          <p:cNvPicPr>
            <a:picLocks noChangeAspect="1"/>
          </p:cNvPicPr>
          <p:nvPr/>
        </p:nvPicPr>
        <p:blipFill>
          <a:blip r:embed="rId7"/>
          <a:stretch>
            <a:fillRect/>
          </a:stretch>
        </p:blipFill>
        <p:spPr>
          <a:xfrm>
            <a:off x="8502396" y="4430268"/>
            <a:ext cx="301752" cy="301752"/>
          </a:xfrm>
          <a:prstGeom prst="rect">
            <a:avLst/>
          </a:prstGeom>
        </p:spPr>
      </p:pic>
      <p:sp>
        <p:nvSpPr>
          <p:cNvPr id="23" name="Point 4 text"/>
          <p:cNvSpPr txBox="1"/>
          <p:nvPr/>
        </p:nvSpPr>
        <p:spPr>
          <a:xfrm>
            <a:off x="8351520" y="5047488"/>
            <a:ext cx="3032760" cy="969264"/>
          </a:xfrm>
          <a:prstGeom prst="rect">
            <a:avLst/>
          </a:prstGeom>
          <a:noFill/>
          <a:ln/>
        </p:spPr>
        <p:txBody>
          <a:bodyPr wrap="square" lIns="0" tIns="0" rIns="0" bIns="0" rtlCol="0" anchor="t"/>
          <a:lstStyle/>
          <a:p>
            <a:r>
              <a:rPr lang="en-US" b="1" dirty="0">
                <a:solidFill>
                  <a:srgbClr val="B8741F"/>
                </a:solidFill>
                <a:latin typeface="Times New Roman" pitchFamily="34" charset="0"/>
                <a:ea typeface="Times New Roman" pitchFamily="34" charset="-122"/>
                <a:cs typeface="Times New Roman" pitchFamily="34" charset="-120"/>
              </a:rPr>
              <a:t>Limitation: </a:t>
            </a:r>
            <a:r>
              <a:rPr lang="en-US" b="1" dirty="0">
                <a:latin typeface="Times New Roman" pitchFamily="34" charset="0"/>
                <a:ea typeface="Times New Roman" pitchFamily="34" charset="-122"/>
                <a:cs typeface="Times New Roman" pitchFamily="34" charset="-120"/>
              </a:rPr>
              <a:t>empathy is not a substitute for clinical training</a:t>
            </a:r>
            <a:endParaRPr lang="en-US" sz="1800" dirty="0"/>
          </a:p>
        </p:txBody>
      </p:sp>
      <p:sp>
        <p:nvSpPr>
          <p:cNvPr id="25" name="Slide Number Placeholder 0"/>
          <p:cNvSpPr>
            <a:spLocks noGrp="1"/>
          </p:cNvSpPr>
          <p:nvPr>
            <p:ph type="sldNum" sz="quarter" idx="4294967295"/>
          </p:nvPr>
        </p:nvSpPr>
        <p:spPr>
          <a:xfrm>
            <a:off x="11109960" y="6382512"/>
            <a:ext cx="548640" cy="274320"/>
          </a:xfrm>
          <a:prstGeom prst="rect">
            <a:avLst/>
          </a:prstGeom>
          <a:extLst>
            <a:ext uri="{C572A759-6A51-4108-AA02-DFA0A04FC94B}">
              <ma14:wrappingTextBoxFlag xmlns="" xmlns:ma14="http://schemas.microsoft.com/office/mac/drawingml/2011/main" val="0"/>
            </a:ext>
          </a:extLst>
        </p:spPr>
        <p:txBody>
          <a:bodyPr/>
          <a:lstStyle>
            <a:lvl1pPr>
              <a:defRPr sz="1200">
                <a:solidFill>
                  <a:srgbClr val="5A5880"/>
                </a:solidFill>
                <a:latin typeface="Times New Roman"/>
                <a:ea typeface="Times New Roman"/>
                <a:cs typeface="Times New Roman"/>
              </a:defRPr>
            </a:lvl1pPr>
          </a:lstStyle>
          <a:p>
            <a:pPr algn="r"/>
            <a:fld id="{F7021451-1387-4CA6-816F-3879F97B5CBC}" type="slidenum">
              <a:rPr lang="en-US" b="0"/>
              <a:t>6</a:t>
            </a:fld>
            <a:endParaRPr lang="en-US"/>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6">
    <p:bg>
      <p:bgPr>
        <a:solidFill>
          <a:srgbClr val="E4EBFB"/>
        </a:solidFill>
        <a:effectLst/>
      </p:bgPr>
    </p:bg>
    <p:spTree>
      <p:nvGrpSpPr>
        <p:cNvPr id="1" name=""/>
        <p:cNvGrpSpPr/>
        <p:nvPr/>
      </p:nvGrpSpPr>
      <p:grpSpPr>
        <a:xfrm>
          <a:off x="0" y="0"/>
          <a:ext cx="0" cy="0"/>
          <a:chOff x="0" y="0"/>
          <a:chExt cx="0" cy="0"/>
        </a:xfrm>
      </p:grpSpPr>
      <p:sp>
        <p:nvSpPr>
          <p:cNvPr id="2" name="Decor circle 1"/>
          <p:cNvSpPr/>
          <p:nvPr/>
        </p:nvSpPr>
        <p:spPr>
          <a:xfrm>
            <a:off x="10332720" y="-1005840"/>
            <a:ext cx="2926080" cy="2926080"/>
          </a:xfrm>
          <a:prstGeom prst="ellipse">
            <a:avLst/>
          </a:prstGeom>
          <a:solidFill>
            <a:srgbClr val="FFFFFF">
              <a:alpha val="45000"/>
            </a:srgbClr>
          </a:solidFill>
          <a:ln w="12700">
            <a:solidFill>
              <a:srgbClr val="FFFFFF"/>
            </a:solidFill>
            <a:prstDash val="solid"/>
          </a:ln>
        </p:spPr>
        <p:txBody>
          <a:bodyPr/>
          <a:lstStyle/>
          <a:p>
            <a:endParaRPr lang="en-GB"/>
          </a:p>
        </p:txBody>
      </p:sp>
      <p:sp>
        <p:nvSpPr>
          <p:cNvPr id="3" name="Decor circle 2"/>
          <p:cNvSpPr/>
          <p:nvPr/>
        </p:nvSpPr>
        <p:spPr>
          <a:xfrm>
            <a:off x="-914400" y="5669280"/>
            <a:ext cx="2377440" cy="2377440"/>
          </a:xfrm>
          <a:prstGeom prst="ellipse">
            <a:avLst/>
          </a:prstGeom>
          <a:solidFill>
            <a:srgbClr val="FFFFFF">
              <a:alpha val="45000"/>
            </a:srgbClr>
          </a:solidFill>
          <a:ln w="12700">
            <a:solidFill>
              <a:srgbClr val="FFFFFF"/>
            </a:solidFill>
            <a:prstDash val="solid"/>
          </a:ln>
        </p:spPr>
        <p:txBody>
          <a:bodyPr/>
          <a:lstStyle/>
          <a:p>
            <a:endParaRPr lang="en-GB"/>
          </a:p>
        </p:txBody>
      </p:sp>
      <p:sp>
        <p:nvSpPr>
          <p:cNvPr id="4" name="Text 0"/>
          <p:cNvSpPr>
            <a:spLocks noGrp="1"/>
          </p:cNvSpPr>
          <p:nvPr>
            <p:ph type="title" idx="100" hasCustomPrompt="1"/>
          </p:nvPr>
        </p:nvSpPr>
        <p:spPr>
          <a:xfrm>
            <a:off x="548640" y="274320"/>
            <a:ext cx="11091672" cy="868680"/>
          </a:xfrm>
          <a:prstGeom prst="rect">
            <a:avLst/>
          </a:prstGeom>
          <a:noFill/>
          <a:ln/>
        </p:spPr>
        <p:txBody>
          <a:bodyPr wrap="square" lIns="0" tIns="0" rIns="0" bIns="0" rtlCol="0" anchor="ctr"/>
          <a:lstStyle/>
          <a:p>
            <a:pPr marL="0" indent="0">
              <a:buNone/>
            </a:pPr>
            <a:r>
              <a:rPr lang="en-US" sz="3000" b="1" dirty="0">
                <a:solidFill>
                  <a:srgbClr val="5568C4"/>
                </a:solidFill>
                <a:latin typeface="Times New Roman" pitchFamily="34" charset="0"/>
                <a:ea typeface="Times New Roman" pitchFamily="34" charset="-122"/>
                <a:cs typeface="Times New Roman" pitchFamily="34" charset="-120"/>
              </a:rPr>
              <a:t> |</a:t>
            </a:r>
            <a:r>
              <a:rPr lang="en-US" sz="3000" b="1" dirty="0">
                <a:solidFill>
                  <a:srgbClr val="2B2A4C"/>
                </a:solidFill>
                <a:latin typeface="Times New Roman" pitchFamily="34" charset="0"/>
                <a:ea typeface="Times New Roman" pitchFamily="34" charset="-122"/>
                <a:cs typeface="Times New Roman" pitchFamily="34" charset="-120"/>
              </a:rPr>
              <a:t> Strengths: collaboration and respectful relationships</a:t>
            </a:r>
            <a:endParaRPr lang="en-US" sz="3000" dirty="0"/>
          </a:p>
        </p:txBody>
      </p:sp>
      <p:sp>
        <p:nvSpPr>
          <p:cNvPr id="6" name="Image card"/>
          <p:cNvSpPr/>
          <p:nvPr/>
        </p:nvSpPr>
        <p:spPr>
          <a:xfrm>
            <a:off x="548640" y="2301489"/>
            <a:ext cx="5486400" cy="3077981"/>
          </a:xfrm>
          <a:prstGeom prst="roundRect">
            <a:avLst>
              <a:gd name="adj" fmla="val 4456"/>
            </a:avLst>
          </a:prstGeom>
          <a:solidFill>
            <a:srgbClr val="FFFFFF"/>
          </a:solidFill>
          <a:ln w="12700">
            <a:solidFill>
              <a:srgbClr val="FFFFFF"/>
            </a:solidFill>
            <a:prstDash val="solid"/>
          </a:ln>
          <a:effectLst>
            <a:outerShdw blurRad="114300" dist="25400" dir="5400000" algn="bl" rotWithShape="0">
              <a:srgbClr val="000000">
                <a:alpha val="13000"/>
              </a:srgbClr>
            </a:outerShdw>
          </a:effectLst>
        </p:spPr>
        <p:txBody>
          <a:bodyPr/>
          <a:lstStyle/>
          <a:p>
            <a:endParaRPr lang="en-GB"/>
          </a:p>
        </p:txBody>
      </p:sp>
      <p:pic>
        <p:nvPicPr>
          <p:cNvPr id="7" name="Image 0" descr="Two people holding hands in a gesture of comfort"/>
          <p:cNvPicPr>
            <a:picLocks noChangeAspect="1"/>
          </p:cNvPicPr>
          <p:nvPr/>
        </p:nvPicPr>
        <p:blipFill>
          <a:blip r:embed="rId3"/>
          <a:stretch>
            <a:fillRect/>
          </a:stretch>
        </p:blipFill>
        <p:spPr>
          <a:xfrm>
            <a:off x="640080" y="2438649"/>
            <a:ext cx="5303520" cy="2803661"/>
          </a:xfrm>
          <a:prstGeom prst="rect">
            <a:avLst/>
          </a:prstGeom>
        </p:spPr>
      </p:pic>
      <p:sp>
        <p:nvSpPr>
          <p:cNvPr id="8" name="Point 1"/>
          <p:cNvSpPr/>
          <p:nvPr/>
        </p:nvSpPr>
        <p:spPr>
          <a:xfrm>
            <a:off x="6355080" y="1463040"/>
            <a:ext cx="5285232" cy="1051560"/>
          </a:xfrm>
          <a:prstGeom prst="roundRect">
            <a:avLst>
              <a:gd name="adj" fmla="val 13043"/>
            </a:avLst>
          </a:prstGeom>
          <a:solidFill>
            <a:srgbClr val="FFFFFF"/>
          </a:solidFill>
          <a:ln w="12700">
            <a:solidFill>
              <a:srgbClr val="FFFFFF"/>
            </a:solidFill>
            <a:prstDash val="solid"/>
          </a:ln>
          <a:effectLst>
            <a:outerShdw blurRad="114300" dist="25400" dir="5400000" algn="bl" rotWithShape="0">
              <a:srgbClr val="000000">
                <a:alpha val="13000"/>
              </a:srgbClr>
            </a:outerShdw>
          </a:effectLst>
        </p:spPr>
        <p:txBody>
          <a:bodyPr/>
          <a:lstStyle/>
          <a:p>
            <a:endParaRPr lang="en-GB"/>
          </a:p>
        </p:txBody>
      </p:sp>
      <p:sp>
        <p:nvSpPr>
          <p:cNvPr id="9" name="Point 1 circle"/>
          <p:cNvSpPr/>
          <p:nvPr/>
        </p:nvSpPr>
        <p:spPr>
          <a:xfrm>
            <a:off x="6583680" y="1687068"/>
            <a:ext cx="603504" cy="603504"/>
          </a:xfrm>
          <a:prstGeom prst="ellipse">
            <a:avLst/>
          </a:prstGeom>
          <a:solidFill>
            <a:srgbClr val="5568C4"/>
          </a:solidFill>
          <a:ln w="12700">
            <a:solidFill>
              <a:srgbClr val="5568C4"/>
            </a:solidFill>
            <a:prstDash val="solid"/>
          </a:ln>
        </p:spPr>
        <p:txBody>
          <a:bodyPr/>
          <a:lstStyle/>
          <a:p>
            <a:endParaRPr lang="en-GB"/>
          </a:p>
        </p:txBody>
      </p:sp>
      <p:pic>
        <p:nvPicPr>
          <p:cNvPr id="10" name="Image 1" descr="Point 1 icon"/>
          <p:cNvPicPr>
            <a:picLocks noChangeAspect="1"/>
          </p:cNvPicPr>
          <p:nvPr/>
        </p:nvPicPr>
        <p:blipFill>
          <a:blip r:embed="rId4"/>
          <a:stretch>
            <a:fillRect/>
          </a:stretch>
        </p:blipFill>
        <p:spPr>
          <a:xfrm>
            <a:off x="6734556" y="1837944"/>
            <a:ext cx="301752" cy="301752"/>
          </a:xfrm>
          <a:prstGeom prst="rect">
            <a:avLst/>
          </a:prstGeom>
        </p:spPr>
      </p:pic>
      <p:sp>
        <p:nvSpPr>
          <p:cNvPr id="11" name="Point 1 text"/>
          <p:cNvSpPr txBox="1"/>
          <p:nvPr/>
        </p:nvSpPr>
        <p:spPr>
          <a:xfrm>
            <a:off x="7415784" y="1517904"/>
            <a:ext cx="3995928" cy="941832"/>
          </a:xfrm>
          <a:prstGeom prst="rect">
            <a:avLst/>
          </a:prstGeom>
          <a:noFill/>
          <a:ln/>
        </p:spPr>
        <p:txBody>
          <a:bodyPr wrap="square" lIns="0" tIns="0" rIns="0" bIns="0" rtlCol="0" anchor="ctr"/>
          <a:lstStyle/>
          <a:p>
            <a:pPr marL="0" indent="0">
              <a:buNone/>
            </a:pPr>
            <a:r>
              <a:rPr lang="en-US" sz="1800" dirty="0">
                <a:solidFill>
                  <a:srgbClr val="2B2A4C"/>
                </a:solidFill>
                <a:latin typeface="Times New Roman" pitchFamily="34" charset="0"/>
                <a:ea typeface="Times New Roman" pitchFamily="34" charset="-122"/>
                <a:cs typeface="Times New Roman" pitchFamily="34" charset="-120"/>
              </a:rPr>
              <a:t>Share accurate observations and listen to colleagues</a:t>
            </a:r>
            <a:endParaRPr lang="en-US" sz="1800" dirty="0"/>
          </a:p>
        </p:txBody>
      </p:sp>
      <p:sp>
        <p:nvSpPr>
          <p:cNvPr id="12" name="Point 2"/>
          <p:cNvSpPr/>
          <p:nvPr/>
        </p:nvSpPr>
        <p:spPr>
          <a:xfrm>
            <a:off x="6355080" y="2697480"/>
            <a:ext cx="5285232" cy="1051560"/>
          </a:xfrm>
          <a:prstGeom prst="roundRect">
            <a:avLst>
              <a:gd name="adj" fmla="val 13043"/>
            </a:avLst>
          </a:prstGeom>
          <a:solidFill>
            <a:srgbClr val="FFFFFF"/>
          </a:solidFill>
          <a:ln w="12700">
            <a:solidFill>
              <a:srgbClr val="FFFFFF"/>
            </a:solidFill>
            <a:prstDash val="solid"/>
          </a:ln>
          <a:effectLst>
            <a:outerShdw blurRad="114300" dist="25400" dir="5400000" algn="bl" rotWithShape="0">
              <a:srgbClr val="000000">
                <a:alpha val="13000"/>
              </a:srgbClr>
            </a:outerShdw>
          </a:effectLst>
        </p:spPr>
        <p:txBody>
          <a:bodyPr/>
          <a:lstStyle/>
          <a:p>
            <a:endParaRPr lang="en-GB"/>
          </a:p>
        </p:txBody>
      </p:sp>
      <p:sp>
        <p:nvSpPr>
          <p:cNvPr id="13" name="Point 2 circle"/>
          <p:cNvSpPr/>
          <p:nvPr/>
        </p:nvSpPr>
        <p:spPr>
          <a:xfrm>
            <a:off x="6583680" y="2921508"/>
            <a:ext cx="603504" cy="603504"/>
          </a:xfrm>
          <a:prstGeom prst="ellipse">
            <a:avLst/>
          </a:prstGeom>
          <a:solidFill>
            <a:srgbClr val="5568C4"/>
          </a:solidFill>
          <a:ln w="12700">
            <a:solidFill>
              <a:srgbClr val="5568C4"/>
            </a:solidFill>
            <a:prstDash val="solid"/>
          </a:ln>
        </p:spPr>
        <p:txBody>
          <a:bodyPr/>
          <a:lstStyle/>
          <a:p>
            <a:endParaRPr lang="en-GB"/>
          </a:p>
        </p:txBody>
      </p:sp>
      <p:pic>
        <p:nvPicPr>
          <p:cNvPr id="14" name="Image 2" descr="Point 2 icon"/>
          <p:cNvPicPr>
            <a:picLocks noChangeAspect="1"/>
          </p:cNvPicPr>
          <p:nvPr/>
        </p:nvPicPr>
        <p:blipFill>
          <a:blip r:embed="rId5"/>
          <a:stretch>
            <a:fillRect/>
          </a:stretch>
        </p:blipFill>
        <p:spPr>
          <a:xfrm>
            <a:off x="6734556" y="3072384"/>
            <a:ext cx="301752" cy="301752"/>
          </a:xfrm>
          <a:prstGeom prst="rect">
            <a:avLst/>
          </a:prstGeom>
        </p:spPr>
      </p:pic>
      <p:sp>
        <p:nvSpPr>
          <p:cNvPr id="15" name="Point 2 text"/>
          <p:cNvSpPr txBox="1"/>
          <p:nvPr/>
        </p:nvSpPr>
        <p:spPr>
          <a:xfrm>
            <a:off x="7415784" y="2752344"/>
            <a:ext cx="3995928" cy="941832"/>
          </a:xfrm>
          <a:prstGeom prst="rect">
            <a:avLst/>
          </a:prstGeom>
          <a:noFill/>
          <a:ln/>
        </p:spPr>
        <p:txBody>
          <a:bodyPr wrap="square" lIns="0" tIns="0" rIns="0" bIns="0" rtlCol="0" anchor="ctr"/>
          <a:lstStyle/>
          <a:p>
            <a:pPr marL="0" indent="0">
              <a:buNone/>
            </a:pPr>
            <a:r>
              <a:rPr lang="en-US" sz="1800" dirty="0">
                <a:solidFill>
                  <a:srgbClr val="2B2A4C"/>
                </a:solidFill>
                <a:latin typeface="Times New Roman" pitchFamily="34" charset="0"/>
                <a:ea typeface="Times New Roman" pitchFamily="34" charset="-122"/>
                <a:cs typeface="Times New Roman" pitchFamily="34" charset="-120"/>
              </a:rPr>
              <a:t>Maintain resident preference during handover</a:t>
            </a:r>
            <a:endParaRPr lang="en-US" sz="1800" dirty="0"/>
          </a:p>
        </p:txBody>
      </p:sp>
      <p:sp>
        <p:nvSpPr>
          <p:cNvPr id="16" name="Point 3"/>
          <p:cNvSpPr/>
          <p:nvPr/>
        </p:nvSpPr>
        <p:spPr>
          <a:xfrm>
            <a:off x="6355080" y="3931920"/>
            <a:ext cx="5285232" cy="1051560"/>
          </a:xfrm>
          <a:prstGeom prst="roundRect">
            <a:avLst>
              <a:gd name="adj" fmla="val 13043"/>
            </a:avLst>
          </a:prstGeom>
          <a:solidFill>
            <a:srgbClr val="FFFFFF"/>
          </a:solidFill>
          <a:ln w="12700">
            <a:solidFill>
              <a:srgbClr val="FFFFFF"/>
            </a:solidFill>
            <a:prstDash val="solid"/>
          </a:ln>
          <a:effectLst>
            <a:outerShdw blurRad="114300" dist="25400" dir="5400000" algn="bl" rotWithShape="0">
              <a:srgbClr val="000000">
                <a:alpha val="13000"/>
              </a:srgbClr>
            </a:outerShdw>
          </a:effectLst>
        </p:spPr>
        <p:txBody>
          <a:bodyPr/>
          <a:lstStyle/>
          <a:p>
            <a:endParaRPr lang="en-GB"/>
          </a:p>
        </p:txBody>
      </p:sp>
      <p:sp>
        <p:nvSpPr>
          <p:cNvPr id="17" name="Point 3 circle"/>
          <p:cNvSpPr/>
          <p:nvPr/>
        </p:nvSpPr>
        <p:spPr>
          <a:xfrm>
            <a:off x="6583680" y="4155948"/>
            <a:ext cx="603504" cy="603504"/>
          </a:xfrm>
          <a:prstGeom prst="ellipse">
            <a:avLst/>
          </a:prstGeom>
          <a:solidFill>
            <a:srgbClr val="5568C4"/>
          </a:solidFill>
          <a:ln w="12700">
            <a:solidFill>
              <a:srgbClr val="5568C4"/>
            </a:solidFill>
            <a:prstDash val="solid"/>
          </a:ln>
        </p:spPr>
        <p:txBody>
          <a:bodyPr/>
          <a:lstStyle/>
          <a:p>
            <a:endParaRPr lang="en-GB"/>
          </a:p>
        </p:txBody>
      </p:sp>
      <p:pic>
        <p:nvPicPr>
          <p:cNvPr id="18" name="Image 3" descr="Point 3 icon"/>
          <p:cNvPicPr>
            <a:picLocks noChangeAspect="1"/>
          </p:cNvPicPr>
          <p:nvPr/>
        </p:nvPicPr>
        <p:blipFill>
          <a:blip r:embed="rId6"/>
          <a:stretch>
            <a:fillRect/>
          </a:stretch>
        </p:blipFill>
        <p:spPr>
          <a:xfrm>
            <a:off x="6734556" y="4306824"/>
            <a:ext cx="301752" cy="301752"/>
          </a:xfrm>
          <a:prstGeom prst="rect">
            <a:avLst/>
          </a:prstGeom>
        </p:spPr>
      </p:pic>
      <p:sp>
        <p:nvSpPr>
          <p:cNvPr id="19" name="Point 3 text"/>
          <p:cNvSpPr txBox="1"/>
          <p:nvPr/>
        </p:nvSpPr>
        <p:spPr>
          <a:xfrm>
            <a:off x="7415784" y="3986784"/>
            <a:ext cx="3995928" cy="941832"/>
          </a:xfrm>
          <a:prstGeom prst="rect">
            <a:avLst/>
          </a:prstGeom>
          <a:noFill/>
          <a:ln/>
        </p:spPr>
        <p:txBody>
          <a:bodyPr wrap="square" lIns="0" tIns="0" rIns="0" bIns="0" rtlCol="0" anchor="ctr"/>
          <a:lstStyle/>
          <a:p>
            <a:pPr marL="0" indent="0">
              <a:buNone/>
            </a:pPr>
            <a:r>
              <a:rPr lang="en-US" sz="1800" dirty="0">
                <a:solidFill>
                  <a:srgbClr val="2B2A4C"/>
                </a:solidFill>
                <a:latin typeface="Times New Roman" pitchFamily="34" charset="0"/>
                <a:ea typeface="Times New Roman" pitchFamily="34" charset="-122"/>
                <a:cs typeface="Times New Roman" pitchFamily="34" charset="-120"/>
              </a:rPr>
              <a:t>Use calm communication with families within confidentiality boundaries</a:t>
            </a:r>
            <a:endParaRPr lang="en-US" sz="1800" dirty="0"/>
          </a:p>
        </p:txBody>
      </p:sp>
      <p:sp>
        <p:nvSpPr>
          <p:cNvPr id="20" name="Point 4"/>
          <p:cNvSpPr/>
          <p:nvPr/>
        </p:nvSpPr>
        <p:spPr>
          <a:xfrm>
            <a:off x="6355080" y="5166360"/>
            <a:ext cx="5285232" cy="1051560"/>
          </a:xfrm>
          <a:prstGeom prst="roundRect">
            <a:avLst>
              <a:gd name="adj" fmla="val 13043"/>
            </a:avLst>
          </a:prstGeom>
          <a:solidFill>
            <a:srgbClr val="FFFFFF"/>
          </a:solidFill>
          <a:ln w="12700">
            <a:solidFill>
              <a:srgbClr val="FFFFFF"/>
            </a:solidFill>
            <a:prstDash val="solid"/>
          </a:ln>
          <a:effectLst>
            <a:outerShdw blurRad="114300" dist="25400" dir="5400000" algn="bl" rotWithShape="0">
              <a:srgbClr val="000000">
                <a:alpha val="13000"/>
              </a:srgbClr>
            </a:outerShdw>
          </a:effectLst>
        </p:spPr>
        <p:txBody>
          <a:bodyPr/>
          <a:lstStyle/>
          <a:p>
            <a:endParaRPr lang="en-GB"/>
          </a:p>
        </p:txBody>
      </p:sp>
      <p:sp>
        <p:nvSpPr>
          <p:cNvPr id="21" name="Point 4 circle"/>
          <p:cNvSpPr/>
          <p:nvPr/>
        </p:nvSpPr>
        <p:spPr>
          <a:xfrm>
            <a:off x="6583680" y="5390388"/>
            <a:ext cx="603504" cy="603504"/>
          </a:xfrm>
          <a:prstGeom prst="ellipse">
            <a:avLst/>
          </a:prstGeom>
          <a:solidFill>
            <a:srgbClr val="5568C4"/>
          </a:solidFill>
          <a:ln w="12700">
            <a:solidFill>
              <a:srgbClr val="5568C4"/>
            </a:solidFill>
            <a:prstDash val="solid"/>
          </a:ln>
        </p:spPr>
        <p:txBody>
          <a:bodyPr/>
          <a:lstStyle/>
          <a:p>
            <a:endParaRPr lang="en-GB"/>
          </a:p>
        </p:txBody>
      </p:sp>
      <p:pic>
        <p:nvPicPr>
          <p:cNvPr id="22" name="Image 4" descr="Point 4 icon"/>
          <p:cNvPicPr>
            <a:picLocks noChangeAspect="1"/>
          </p:cNvPicPr>
          <p:nvPr/>
        </p:nvPicPr>
        <p:blipFill>
          <a:blip r:embed="rId7"/>
          <a:stretch>
            <a:fillRect/>
          </a:stretch>
        </p:blipFill>
        <p:spPr>
          <a:xfrm>
            <a:off x="6734556" y="5541264"/>
            <a:ext cx="301752" cy="301752"/>
          </a:xfrm>
          <a:prstGeom prst="rect">
            <a:avLst/>
          </a:prstGeom>
        </p:spPr>
      </p:pic>
      <p:sp>
        <p:nvSpPr>
          <p:cNvPr id="23" name="Point 4 text"/>
          <p:cNvSpPr txBox="1"/>
          <p:nvPr/>
        </p:nvSpPr>
        <p:spPr>
          <a:xfrm>
            <a:off x="7415784" y="5221224"/>
            <a:ext cx="3995928" cy="941832"/>
          </a:xfrm>
          <a:prstGeom prst="rect">
            <a:avLst/>
          </a:prstGeom>
          <a:noFill/>
          <a:ln/>
        </p:spPr>
        <p:txBody>
          <a:bodyPr wrap="square" lIns="0" tIns="0" rIns="0" bIns="0" rtlCol="0" anchor="ctr"/>
          <a:lstStyle/>
          <a:p>
            <a:pPr marL="0" indent="0">
              <a:buNone/>
            </a:pPr>
            <a:r>
              <a:rPr lang="en-US" sz="1800" dirty="0">
                <a:solidFill>
                  <a:srgbClr val="2B2A4C"/>
                </a:solidFill>
                <a:latin typeface="Times New Roman" pitchFamily="34" charset="0"/>
                <a:ea typeface="Times New Roman" pitchFamily="34" charset="-122"/>
                <a:cs typeface="Times New Roman" pitchFamily="34" charset="-120"/>
              </a:rPr>
              <a:t>Measure strength through supervisor feedback, not self-description</a:t>
            </a:r>
            <a:endParaRPr lang="en-US" sz="1800" dirty="0"/>
          </a:p>
        </p:txBody>
      </p:sp>
      <p:sp>
        <p:nvSpPr>
          <p:cNvPr id="25" name="Slide Number Placeholder 0"/>
          <p:cNvSpPr>
            <a:spLocks noGrp="1"/>
          </p:cNvSpPr>
          <p:nvPr>
            <p:ph type="sldNum" sz="quarter" idx="4294967295"/>
          </p:nvPr>
        </p:nvSpPr>
        <p:spPr>
          <a:xfrm>
            <a:off x="11109960" y="6382512"/>
            <a:ext cx="548640" cy="274320"/>
          </a:xfrm>
          <a:prstGeom prst="rect">
            <a:avLst/>
          </a:prstGeom>
          <a:extLst>
            <a:ext uri="{C572A759-6A51-4108-AA02-DFA0A04FC94B}">
              <ma14:wrappingTextBoxFlag xmlns="" xmlns:ma14="http://schemas.microsoft.com/office/mac/drawingml/2011/main" val="0"/>
            </a:ext>
          </a:extLst>
        </p:spPr>
        <p:txBody>
          <a:bodyPr/>
          <a:lstStyle>
            <a:lvl1pPr>
              <a:defRPr sz="1200">
                <a:solidFill>
                  <a:srgbClr val="5A5880"/>
                </a:solidFill>
                <a:latin typeface="Times New Roman"/>
                <a:ea typeface="Times New Roman"/>
                <a:cs typeface="Times New Roman"/>
              </a:defRPr>
            </a:lvl1pPr>
          </a:lstStyle>
          <a:p>
            <a:pPr algn="r"/>
            <a:fld id="{F7021451-1387-4CA6-816F-3879F97B5CBC}" type="slidenum">
              <a:rPr lang="en-US" b="0"/>
              <a:t>7</a:t>
            </a:fld>
            <a:endParaRPr 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7">
    <p:bg>
      <p:bgPr>
        <a:solidFill>
          <a:srgbClr val="FBE3D6"/>
        </a:solidFill>
        <a:effectLst/>
      </p:bgPr>
    </p:bg>
    <p:spTree>
      <p:nvGrpSpPr>
        <p:cNvPr id="1" name=""/>
        <p:cNvGrpSpPr/>
        <p:nvPr/>
      </p:nvGrpSpPr>
      <p:grpSpPr>
        <a:xfrm>
          <a:off x="0" y="0"/>
          <a:ext cx="0" cy="0"/>
          <a:chOff x="0" y="0"/>
          <a:chExt cx="0" cy="0"/>
        </a:xfrm>
      </p:grpSpPr>
      <p:sp>
        <p:nvSpPr>
          <p:cNvPr id="2" name="Decor circle 1"/>
          <p:cNvSpPr/>
          <p:nvPr/>
        </p:nvSpPr>
        <p:spPr>
          <a:xfrm>
            <a:off x="10332720" y="-1005840"/>
            <a:ext cx="2926080" cy="2926080"/>
          </a:xfrm>
          <a:prstGeom prst="ellipse">
            <a:avLst/>
          </a:prstGeom>
          <a:solidFill>
            <a:srgbClr val="FFFFFF">
              <a:alpha val="45000"/>
            </a:srgbClr>
          </a:solidFill>
          <a:ln w="12700">
            <a:solidFill>
              <a:srgbClr val="FFFFFF"/>
            </a:solidFill>
            <a:prstDash val="solid"/>
          </a:ln>
        </p:spPr>
        <p:txBody>
          <a:bodyPr/>
          <a:lstStyle/>
          <a:p>
            <a:endParaRPr lang="en-GB"/>
          </a:p>
        </p:txBody>
      </p:sp>
      <p:sp>
        <p:nvSpPr>
          <p:cNvPr id="3" name="Decor circle 2"/>
          <p:cNvSpPr/>
          <p:nvPr/>
        </p:nvSpPr>
        <p:spPr>
          <a:xfrm>
            <a:off x="-914400" y="5669280"/>
            <a:ext cx="2377440" cy="2377440"/>
          </a:xfrm>
          <a:prstGeom prst="ellipse">
            <a:avLst/>
          </a:prstGeom>
          <a:solidFill>
            <a:srgbClr val="FFFFFF">
              <a:alpha val="45000"/>
            </a:srgbClr>
          </a:solidFill>
          <a:ln w="12700">
            <a:solidFill>
              <a:srgbClr val="FFFFFF"/>
            </a:solidFill>
            <a:prstDash val="solid"/>
          </a:ln>
        </p:spPr>
        <p:txBody>
          <a:bodyPr/>
          <a:lstStyle/>
          <a:p>
            <a:endParaRPr lang="en-GB"/>
          </a:p>
        </p:txBody>
      </p:sp>
      <p:sp>
        <p:nvSpPr>
          <p:cNvPr id="4" name="Text 0"/>
          <p:cNvSpPr>
            <a:spLocks noGrp="1"/>
          </p:cNvSpPr>
          <p:nvPr>
            <p:ph type="title" idx="100" hasCustomPrompt="1"/>
          </p:nvPr>
        </p:nvSpPr>
        <p:spPr>
          <a:xfrm>
            <a:off x="548640" y="274320"/>
            <a:ext cx="11091672" cy="868680"/>
          </a:xfrm>
          <a:prstGeom prst="rect">
            <a:avLst/>
          </a:prstGeom>
          <a:noFill/>
          <a:ln/>
        </p:spPr>
        <p:txBody>
          <a:bodyPr wrap="square" lIns="0" tIns="0" rIns="0" bIns="0" rtlCol="0" anchor="ctr"/>
          <a:lstStyle/>
          <a:p>
            <a:pPr marL="0" indent="0">
              <a:buNone/>
            </a:pPr>
            <a:r>
              <a:rPr lang="en-US" sz="3000" b="1" dirty="0">
                <a:solidFill>
                  <a:srgbClr val="C0582F"/>
                </a:solidFill>
                <a:latin typeface="Times New Roman" pitchFamily="34" charset="0"/>
                <a:ea typeface="Times New Roman" pitchFamily="34" charset="-122"/>
                <a:cs typeface="Times New Roman" pitchFamily="34" charset="-120"/>
              </a:rPr>
              <a:t> |</a:t>
            </a:r>
            <a:r>
              <a:rPr lang="en-US" sz="3000" b="1" dirty="0">
                <a:solidFill>
                  <a:srgbClr val="2B2A4C"/>
                </a:solidFill>
                <a:latin typeface="Times New Roman" pitchFamily="34" charset="0"/>
                <a:ea typeface="Times New Roman" pitchFamily="34" charset="-122"/>
                <a:cs typeface="Times New Roman" pitchFamily="34" charset="-120"/>
              </a:rPr>
              <a:t> Weaknesses: safe documentation and prioritisation</a:t>
            </a:r>
            <a:endParaRPr lang="en-US" sz="3000" dirty="0"/>
          </a:p>
        </p:txBody>
      </p:sp>
      <p:sp>
        <p:nvSpPr>
          <p:cNvPr id="6" name="Point 1"/>
          <p:cNvSpPr/>
          <p:nvPr/>
        </p:nvSpPr>
        <p:spPr>
          <a:xfrm>
            <a:off x="548640" y="1645920"/>
            <a:ext cx="2601468" cy="4023360"/>
          </a:xfrm>
          <a:prstGeom prst="roundRect">
            <a:avLst>
              <a:gd name="adj" fmla="val 5272"/>
            </a:avLst>
          </a:prstGeom>
          <a:solidFill>
            <a:srgbClr val="FFFFFF"/>
          </a:solidFill>
          <a:ln w="12700">
            <a:solidFill>
              <a:srgbClr val="FFFFFF"/>
            </a:solidFill>
            <a:prstDash val="solid"/>
          </a:ln>
          <a:effectLst>
            <a:outerShdw blurRad="114300" dist="25400" dir="5400000" algn="bl" rotWithShape="0">
              <a:srgbClr val="000000">
                <a:alpha val="13000"/>
              </a:srgbClr>
            </a:outerShdw>
          </a:effectLst>
        </p:spPr>
        <p:txBody>
          <a:bodyPr/>
          <a:lstStyle/>
          <a:p>
            <a:endParaRPr lang="en-GB"/>
          </a:p>
        </p:txBody>
      </p:sp>
      <p:sp>
        <p:nvSpPr>
          <p:cNvPr id="7" name="Point 1 circle"/>
          <p:cNvSpPr/>
          <p:nvPr/>
        </p:nvSpPr>
        <p:spPr>
          <a:xfrm>
            <a:off x="804672" y="1901952"/>
            <a:ext cx="1005840" cy="1005840"/>
          </a:xfrm>
          <a:prstGeom prst="ellipse">
            <a:avLst/>
          </a:prstGeom>
          <a:solidFill>
            <a:srgbClr val="C0582F"/>
          </a:solidFill>
          <a:ln w="12700">
            <a:solidFill>
              <a:srgbClr val="C0582F"/>
            </a:solidFill>
            <a:prstDash val="solid"/>
          </a:ln>
        </p:spPr>
        <p:txBody>
          <a:bodyPr/>
          <a:lstStyle/>
          <a:p>
            <a:endParaRPr lang="en-GB"/>
          </a:p>
        </p:txBody>
      </p:sp>
      <p:pic>
        <p:nvPicPr>
          <p:cNvPr id="8" name="Image 0" descr="Point 1 icon"/>
          <p:cNvPicPr>
            <a:picLocks noChangeAspect="1"/>
          </p:cNvPicPr>
          <p:nvPr/>
        </p:nvPicPr>
        <p:blipFill>
          <a:blip r:embed="rId3"/>
          <a:stretch>
            <a:fillRect/>
          </a:stretch>
        </p:blipFill>
        <p:spPr>
          <a:xfrm>
            <a:off x="1056132" y="2153412"/>
            <a:ext cx="502920" cy="502920"/>
          </a:xfrm>
          <a:prstGeom prst="rect">
            <a:avLst/>
          </a:prstGeom>
        </p:spPr>
      </p:pic>
      <p:sp>
        <p:nvSpPr>
          <p:cNvPr id="9" name="Point 1 text"/>
          <p:cNvSpPr txBox="1"/>
          <p:nvPr/>
        </p:nvSpPr>
        <p:spPr>
          <a:xfrm>
            <a:off x="804672" y="3072384"/>
            <a:ext cx="2089404" cy="2395728"/>
          </a:xfrm>
          <a:prstGeom prst="rect">
            <a:avLst/>
          </a:prstGeom>
          <a:noFill/>
          <a:ln/>
        </p:spPr>
        <p:txBody>
          <a:bodyPr wrap="square" lIns="0" tIns="0" rIns="0" bIns="0" rtlCol="0" anchor="t"/>
          <a:lstStyle/>
          <a:p>
            <a:pPr marL="0" indent="0">
              <a:buNone/>
            </a:pPr>
            <a:r>
              <a:rPr lang="en-US" sz="2100" b="1" dirty="0">
                <a:solidFill>
                  <a:srgbClr val="C0582F"/>
                </a:solidFill>
                <a:latin typeface="Times New Roman" pitchFamily="34" charset="0"/>
                <a:ea typeface="Times New Roman" pitchFamily="34" charset="-122"/>
                <a:cs typeface="Times New Roman" pitchFamily="34" charset="-120"/>
              </a:rPr>
              <a:t>Learning need:</a:t>
            </a:r>
            <a:r>
              <a:rPr lang="en-US" sz="2100" dirty="0">
                <a:solidFill>
                  <a:srgbClr val="2B2A4C"/>
                </a:solidFill>
                <a:latin typeface="Times New Roman" pitchFamily="34" charset="0"/>
                <a:ea typeface="Times New Roman" pitchFamily="34" charset="-122"/>
                <a:cs typeface="Times New Roman" pitchFamily="34" charset="-120"/>
              </a:rPr>
              <a:t> accurate electronic records and concise handovers</a:t>
            </a:r>
            <a:endParaRPr lang="en-US" sz="2100" dirty="0"/>
          </a:p>
        </p:txBody>
      </p:sp>
      <p:sp>
        <p:nvSpPr>
          <p:cNvPr id="10" name="Point 2"/>
          <p:cNvSpPr/>
          <p:nvPr/>
        </p:nvSpPr>
        <p:spPr>
          <a:xfrm>
            <a:off x="3378708" y="1645920"/>
            <a:ext cx="2601468" cy="4023360"/>
          </a:xfrm>
          <a:prstGeom prst="roundRect">
            <a:avLst>
              <a:gd name="adj" fmla="val 5272"/>
            </a:avLst>
          </a:prstGeom>
          <a:solidFill>
            <a:srgbClr val="FFFFFF"/>
          </a:solidFill>
          <a:ln w="12700">
            <a:solidFill>
              <a:srgbClr val="FFFFFF"/>
            </a:solidFill>
            <a:prstDash val="solid"/>
          </a:ln>
          <a:effectLst>
            <a:outerShdw blurRad="114300" dist="25400" dir="5400000" algn="bl" rotWithShape="0">
              <a:srgbClr val="000000">
                <a:alpha val="13000"/>
              </a:srgbClr>
            </a:outerShdw>
          </a:effectLst>
        </p:spPr>
        <p:txBody>
          <a:bodyPr/>
          <a:lstStyle/>
          <a:p>
            <a:endParaRPr lang="en-GB"/>
          </a:p>
        </p:txBody>
      </p:sp>
      <p:sp>
        <p:nvSpPr>
          <p:cNvPr id="11" name="Point 2 circle"/>
          <p:cNvSpPr/>
          <p:nvPr/>
        </p:nvSpPr>
        <p:spPr>
          <a:xfrm>
            <a:off x="3634740" y="1901952"/>
            <a:ext cx="1005840" cy="1005840"/>
          </a:xfrm>
          <a:prstGeom prst="ellipse">
            <a:avLst/>
          </a:prstGeom>
          <a:solidFill>
            <a:srgbClr val="C0582F"/>
          </a:solidFill>
          <a:ln w="12700">
            <a:solidFill>
              <a:srgbClr val="C0582F"/>
            </a:solidFill>
            <a:prstDash val="solid"/>
          </a:ln>
        </p:spPr>
        <p:txBody>
          <a:bodyPr/>
          <a:lstStyle/>
          <a:p>
            <a:endParaRPr lang="en-GB"/>
          </a:p>
        </p:txBody>
      </p:sp>
      <p:pic>
        <p:nvPicPr>
          <p:cNvPr id="12" name="Image 1" descr="Point 2 icon"/>
          <p:cNvPicPr>
            <a:picLocks noChangeAspect="1"/>
          </p:cNvPicPr>
          <p:nvPr/>
        </p:nvPicPr>
        <p:blipFill>
          <a:blip r:embed="rId4"/>
          <a:stretch>
            <a:fillRect/>
          </a:stretch>
        </p:blipFill>
        <p:spPr>
          <a:xfrm>
            <a:off x="3886200" y="2153412"/>
            <a:ext cx="502920" cy="502920"/>
          </a:xfrm>
          <a:prstGeom prst="rect">
            <a:avLst/>
          </a:prstGeom>
        </p:spPr>
      </p:pic>
      <p:sp>
        <p:nvSpPr>
          <p:cNvPr id="13" name="Point 2 text"/>
          <p:cNvSpPr txBox="1"/>
          <p:nvPr/>
        </p:nvSpPr>
        <p:spPr>
          <a:xfrm>
            <a:off x="3634740" y="3072384"/>
            <a:ext cx="2089404" cy="2395728"/>
          </a:xfrm>
          <a:prstGeom prst="rect">
            <a:avLst/>
          </a:prstGeom>
          <a:noFill/>
          <a:ln/>
        </p:spPr>
        <p:txBody>
          <a:bodyPr wrap="square" lIns="0" tIns="0" rIns="0" bIns="0" rtlCol="0" anchor="t"/>
          <a:lstStyle/>
          <a:p>
            <a:pPr marL="0" indent="0">
              <a:buNone/>
            </a:pPr>
            <a:r>
              <a:rPr lang="en-US" sz="2100" b="1" dirty="0">
                <a:solidFill>
                  <a:srgbClr val="C0582F"/>
                </a:solidFill>
                <a:latin typeface="Times New Roman" pitchFamily="34" charset="0"/>
                <a:ea typeface="Times New Roman" pitchFamily="34" charset="-122"/>
                <a:cs typeface="Times New Roman" pitchFamily="34" charset="-120"/>
              </a:rPr>
              <a:t>Risk:</a:t>
            </a:r>
            <a:r>
              <a:rPr lang="en-US" sz="2100" dirty="0">
                <a:solidFill>
                  <a:srgbClr val="2B2A4C"/>
                </a:solidFill>
                <a:latin typeface="Times New Roman" pitchFamily="34" charset="0"/>
                <a:ea typeface="Times New Roman" pitchFamily="34" charset="-122"/>
                <a:cs typeface="Times New Roman" pitchFamily="34" charset="-120"/>
              </a:rPr>
              <a:t> omissions can obscure deterioration or resident choice</a:t>
            </a:r>
            <a:endParaRPr lang="en-US" sz="2100" dirty="0"/>
          </a:p>
        </p:txBody>
      </p:sp>
      <p:sp>
        <p:nvSpPr>
          <p:cNvPr id="14" name="Point 3"/>
          <p:cNvSpPr/>
          <p:nvPr/>
        </p:nvSpPr>
        <p:spPr>
          <a:xfrm>
            <a:off x="6208776" y="1645920"/>
            <a:ext cx="2601468" cy="4023360"/>
          </a:xfrm>
          <a:prstGeom prst="roundRect">
            <a:avLst>
              <a:gd name="adj" fmla="val 5272"/>
            </a:avLst>
          </a:prstGeom>
          <a:solidFill>
            <a:srgbClr val="FFFFFF"/>
          </a:solidFill>
          <a:ln w="12700">
            <a:solidFill>
              <a:srgbClr val="FFFFFF"/>
            </a:solidFill>
            <a:prstDash val="solid"/>
          </a:ln>
          <a:effectLst>
            <a:outerShdw blurRad="114300" dist="25400" dir="5400000" algn="bl" rotWithShape="0">
              <a:srgbClr val="000000">
                <a:alpha val="13000"/>
              </a:srgbClr>
            </a:outerShdw>
          </a:effectLst>
        </p:spPr>
        <p:txBody>
          <a:bodyPr/>
          <a:lstStyle/>
          <a:p>
            <a:endParaRPr lang="en-GB"/>
          </a:p>
        </p:txBody>
      </p:sp>
      <p:sp>
        <p:nvSpPr>
          <p:cNvPr id="15" name="Point 3 circle"/>
          <p:cNvSpPr/>
          <p:nvPr/>
        </p:nvSpPr>
        <p:spPr>
          <a:xfrm>
            <a:off x="6464808" y="1901952"/>
            <a:ext cx="1005840" cy="1005840"/>
          </a:xfrm>
          <a:prstGeom prst="ellipse">
            <a:avLst/>
          </a:prstGeom>
          <a:solidFill>
            <a:srgbClr val="C0582F"/>
          </a:solidFill>
          <a:ln w="12700">
            <a:solidFill>
              <a:srgbClr val="C0582F"/>
            </a:solidFill>
            <a:prstDash val="solid"/>
          </a:ln>
        </p:spPr>
        <p:txBody>
          <a:bodyPr/>
          <a:lstStyle/>
          <a:p>
            <a:endParaRPr lang="en-GB"/>
          </a:p>
        </p:txBody>
      </p:sp>
      <p:pic>
        <p:nvPicPr>
          <p:cNvPr id="16" name="Image 2" descr="Point 3 icon"/>
          <p:cNvPicPr>
            <a:picLocks noChangeAspect="1"/>
          </p:cNvPicPr>
          <p:nvPr/>
        </p:nvPicPr>
        <p:blipFill>
          <a:blip r:embed="rId5"/>
          <a:stretch>
            <a:fillRect/>
          </a:stretch>
        </p:blipFill>
        <p:spPr>
          <a:xfrm>
            <a:off x="6716268" y="2153412"/>
            <a:ext cx="502920" cy="502920"/>
          </a:xfrm>
          <a:prstGeom prst="rect">
            <a:avLst/>
          </a:prstGeom>
        </p:spPr>
      </p:pic>
      <p:sp>
        <p:nvSpPr>
          <p:cNvPr id="17" name="Point 3 text"/>
          <p:cNvSpPr txBox="1"/>
          <p:nvPr/>
        </p:nvSpPr>
        <p:spPr>
          <a:xfrm>
            <a:off x="6464808" y="3072384"/>
            <a:ext cx="2089404" cy="2395728"/>
          </a:xfrm>
          <a:prstGeom prst="rect">
            <a:avLst/>
          </a:prstGeom>
          <a:noFill/>
          <a:ln/>
        </p:spPr>
        <p:txBody>
          <a:bodyPr wrap="square" lIns="0" tIns="0" rIns="0" bIns="0" rtlCol="0" anchor="t"/>
          <a:lstStyle/>
          <a:p>
            <a:pPr marL="0" indent="0">
              <a:buNone/>
            </a:pPr>
            <a:r>
              <a:rPr lang="en-US" sz="2100" b="1" dirty="0">
                <a:solidFill>
                  <a:srgbClr val="C0582F"/>
                </a:solidFill>
                <a:latin typeface="Times New Roman" pitchFamily="34" charset="0"/>
                <a:ea typeface="Times New Roman" pitchFamily="34" charset="-122"/>
                <a:cs typeface="Times New Roman" pitchFamily="34" charset="-120"/>
              </a:rPr>
              <a:t>Mitigation:</a:t>
            </a:r>
            <a:r>
              <a:rPr lang="en-US" sz="2100" dirty="0">
                <a:solidFill>
                  <a:srgbClr val="2B2A4C"/>
                </a:solidFill>
                <a:latin typeface="Times New Roman" pitchFamily="34" charset="0"/>
                <a:ea typeface="Times New Roman" pitchFamily="34" charset="-122"/>
                <a:cs typeface="Times New Roman" pitchFamily="34" charset="-120"/>
              </a:rPr>
              <a:t> supervised practice, template checks, timely escalation</a:t>
            </a:r>
            <a:endParaRPr lang="en-US" sz="2100" dirty="0"/>
          </a:p>
        </p:txBody>
      </p:sp>
      <p:sp>
        <p:nvSpPr>
          <p:cNvPr id="18" name="Point 4"/>
          <p:cNvSpPr/>
          <p:nvPr/>
        </p:nvSpPr>
        <p:spPr>
          <a:xfrm>
            <a:off x="9038844" y="1645920"/>
            <a:ext cx="2601468" cy="4023360"/>
          </a:xfrm>
          <a:prstGeom prst="roundRect">
            <a:avLst>
              <a:gd name="adj" fmla="val 5272"/>
            </a:avLst>
          </a:prstGeom>
          <a:solidFill>
            <a:srgbClr val="FFFFFF"/>
          </a:solidFill>
          <a:ln w="12700">
            <a:solidFill>
              <a:srgbClr val="FFFFFF"/>
            </a:solidFill>
            <a:prstDash val="solid"/>
          </a:ln>
          <a:effectLst>
            <a:outerShdw blurRad="114300" dist="25400" dir="5400000" algn="bl" rotWithShape="0">
              <a:srgbClr val="000000">
                <a:alpha val="13000"/>
              </a:srgbClr>
            </a:outerShdw>
          </a:effectLst>
        </p:spPr>
        <p:txBody>
          <a:bodyPr/>
          <a:lstStyle/>
          <a:p>
            <a:endParaRPr lang="en-GB"/>
          </a:p>
        </p:txBody>
      </p:sp>
      <p:sp>
        <p:nvSpPr>
          <p:cNvPr id="19" name="Point 4 circle"/>
          <p:cNvSpPr/>
          <p:nvPr/>
        </p:nvSpPr>
        <p:spPr>
          <a:xfrm>
            <a:off x="9294876" y="1901952"/>
            <a:ext cx="1005840" cy="1005840"/>
          </a:xfrm>
          <a:prstGeom prst="ellipse">
            <a:avLst/>
          </a:prstGeom>
          <a:solidFill>
            <a:srgbClr val="C0582F"/>
          </a:solidFill>
          <a:ln w="12700">
            <a:solidFill>
              <a:srgbClr val="C0582F"/>
            </a:solidFill>
            <a:prstDash val="solid"/>
          </a:ln>
        </p:spPr>
        <p:txBody>
          <a:bodyPr/>
          <a:lstStyle/>
          <a:p>
            <a:endParaRPr lang="en-GB"/>
          </a:p>
        </p:txBody>
      </p:sp>
      <p:pic>
        <p:nvPicPr>
          <p:cNvPr id="20" name="Image 3" descr="Point 4 icon"/>
          <p:cNvPicPr>
            <a:picLocks noChangeAspect="1"/>
          </p:cNvPicPr>
          <p:nvPr/>
        </p:nvPicPr>
        <p:blipFill>
          <a:blip r:embed="rId6"/>
          <a:stretch>
            <a:fillRect/>
          </a:stretch>
        </p:blipFill>
        <p:spPr>
          <a:xfrm>
            <a:off x="9546336" y="2153412"/>
            <a:ext cx="502920" cy="502920"/>
          </a:xfrm>
          <a:prstGeom prst="rect">
            <a:avLst/>
          </a:prstGeom>
        </p:spPr>
      </p:pic>
      <p:sp>
        <p:nvSpPr>
          <p:cNvPr id="21" name="Point 4 text"/>
          <p:cNvSpPr txBox="1"/>
          <p:nvPr/>
        </p:nvSpPr>
        <p:spPr>
          <a:xfrm>
            <a:off x="9294876" y="3072384"/>
            <a:ext cx="2089404" cy="2395728"/>
          </a:xfrm>
          <a:prstGeom prst="rect">
            <a:avLst/>
          </a:prstGeom>
          <a:noFill/>
          <a:ln/>
        </p:spPr>
        <p:txBody>
          <a:bodyPr wrap="square" lIns="0" tIns="0" rIns="0" bIns="0" rtlCol="0" anchor="t"/>
          <a:lstStyle/>
          <a:p>
            <a:pPr marL="0" indent="0">
              <a:buNone/>
            </a:pPr>
            <a:r>
              <a:rPr lang="en-US" sz="2100" b="1" dirty="0">
                <a:solidFill>
                  <a:srgbClr val="C0582F"/>
                </a:solidFill>
                <a:latin typeface="Times New Roman" pitchFamily="34" charset="0"/>
                <a:ea typeface="Times New Roman" pitchFamily="34" charset="-122"/>
                <a:cs typeface="Times New Roman" pitchFamily="34" charset="-120"/>
              </a:rPr>
              <a:t>Boundary:</a:t>
            </a:r>
            <a:r>
              <a:rPr lang="en-US" sz="2100" dirty="0">
                <a:solidFill>
                  <a:srgbClr val="2B2A4C"/>
                </a:solidFill>
                <a:latin typeface="Times New Roman" pitchFamily="34" charset="0"/>
                <a:ea typeface="Times New Roman" pitchFamily="34" charset="-122"/>
                <a:cs typeface="Times New Roman" pitchFamily="34" charset="-120"/>
              </a:rPr>
              <a:t> never document actions not performed</a:t>
            </a:r>
            <a:endParaRPr lang="en-US" sz="2100" dirty="0"/>
          </a:p>
        </p:txBody>
      </p:sp>
      <p:sp>
        <p:nvSpPr>
          <p:cNvPr id="25" name="Slide Number Placeholder 0"/>
          <p:cNvSpPr>
            <a:spLocks noGrp="1"/>
          </p:cNvSpPr>
          <p:nvPr>
            <p:ph type="sldNum" sz="quarter" idx="4294967295"/>
          </p:nvPr>
        </p:nvSpPr>
        <p:spPr>
          <a:xfrm>
            <a:off x="11109960" y="6382512"/>
            <a:ext cx="548640" cy="274320"/>
          </a:xfrm>
          <a:prstGeom prst="rect">
            <a:avLst/>
          </a:prstGeom>
          <a:extLst>
            <a:ext uri="{C572A759-6A51-4108-AA02-DFA0A04FC94B}">
              <ma14:wrappingTextBoxFlag xmlns="" xmlns:ma14="http://schemas.microsoft.com/office/mac/drawingml/2011/main" val="0"/>
            </a:ext>
          </a:extLst>
        </p:spPr>
        <p:txBody>
          <a:bodyPr/>
          <a:lstStyle>
            <a:lvl1pPr>
              <a:defRPr sz="1200">
                <a:solidFill>
                  <a:srgbClr val="5A5880"/>
                </a:solidFill>
                <a:latin typeface="Times New Roman"/>
                <a:ea typeface="Times New Roman"/>
                <a:cs typeface="Times New Roman"/>
              </a:defRPr>
            </a:lvl1pPr>
          </a:lstStyle>
          <a:p>
            <a:pPr algn="r"/>
            <a:fld id="{F7021451-1387-4CA6-816F-3879F97B5CBC}" type="slidenum">
              <a:rPr lang="en-US" b="0"/>
              <a:t>8</a:t>
            </a:fld>
            <a:endParaRPr 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8">
    <p:bg>
      <p:bgPr>
        <a:solidFill>
          <a:srgbClr val="DDF4F0"/>
        </a:solidFill>
        <a:effectLst/>
      </p:bgPr>
    </p:bg>
    <p:spTree>
      <p:nvGrpSpPr>
        <p:cNvPr id="1" name=""/>
        <p:cNvGrpSpPr/>
        <p:nvPr/>
      </p:nvGrpSpPr>
      <p:grpSpPr>
        <a:xfrm>
          <a:off x="0" y="0"/>
          <a:ext cx="0" cy="0"/>
          <a:chOff x="0" y="0"/>
          <a:chExt cx="0" cy="0"/>
        </a:xfrm>
      </p:grpSpPr>
      <p:sp>
        <p:nvSpPr>
          <p:cNvPr id="2" name="Decor circle 1"/>
          <p:cNvSpPr/>
          <p:nvPr/>
        </p:nvSpPr>
        <p:spPr>
          <a:xfrm>
            <a:off x="10332720" y="-1005840"/>
            <a:ext cx="2926080" cy="2926080"/>
          </a:xfrm>
          <a:prstGeom prst="ellipse">
            <a:avLst/>
          </a:prstGeom>
          <a:solidFill>
            <a:srgbClr val="FFFFFF">
              <a:alpha val="45000"/>
            </a:srgbClr>
          </a:solidFill>
          <a:ln w="12700">
            <a:solidFill>
              <a:srgbClr val="FFFFFF"/>
            </a:solidFill>
            <a:prstDash val="solid"/>
          </a:ln>
        </p:spPr>
        <p:txBody>
          <a:bodyPr/>
          <a:lstStyle/>
          <a:p>
            <a:endParaRPr lang="en-GB"/>
          </a:p>
        </p:txBody>
      </p:sp>
      <p:sp>
        <p:nvSpPr>
          <p:cNvPr id="3" name="Decor circle 2"/>
          <p:cNvSpPr/>
          <p:nvPr/>
        </p:nvSpPr>
        <p:spPr>
          <a:xfrm>
            <a:off x="-914400" y="5669280"/>
            <a:ext cx="2377440" cy="2377440"/>
          </a:xfrm>
          <a:prstGeom prst="ellipse">
            <a:avLst/>
          </a:prstGeom>
          <a:solidFill>
            <a:srgbClr val="FFFFFF">
              <a:alpha val="45000"/>
            </a:srgbClr>
          </a:solidFill>
          <a:ln w="12700">
            <a:solidFill>
              <a:srgbClr val="FFFFFF"/>
            </a:solidFill>
            <a:prstDash val="solid"/>
          </a:ln>
        </p:spPr>
        <p:txBody>
          <a:bodyPr/>
          <a:lstStyle/>
          <a:p>
            <a:endParaRPr lang="en-GB"/>
          </a:p>
        </p:txBody>
      </p:sp>
      <p:sp>
        <p:nvSpPr>
          <p:cNvPr id="4" name="Text 0"/>
          <p:cNvSpPr>
            <a:spLocks noGrp="1"/>
          </p:cNvSpPr>
          <p:nvPr>
            <p:ph type="title" idx="100" hasCustomPrompt="1"/>
          </p:nvPr>
        </p:nvSpPr>
        <p:spPr>
          <a:xfrm>
            <a:off x="548640" y="274320"/>
            <a:ext cx="11091672" cy="868680"/>
          </a:xfrm>
          <a:prstGeom prst="rect">
            <a:avLst/>
          </a:prstGeom>
          <a:noFill/>
          <a:ln/>
        </p:spPr>
        <p:txBody>
          <a:bodyPr wrap="square" lIns="0" tIns="0" rIns="0" bIns="0" rtlCol="0" anchor="ctr"/>
          <a:lstStyle/>
          <a:p>
            <a:pPr marL="0" indent="0">
              <a:buNone/>
            </a:pPr>
            <a:r>
              <a:rPr lang="en-US" sz="3000" b="1" dirty="0">
                <a:solidFill>
                  <a:srgbClr val="2A8C86"/>
                </a:solidFill>
                <a:latin typeface="Times New Roman" pitchFamily="34" charset="0"/>
                <a:ea typeface="Times New Roman" pitchFamily="34" charset="-122"/>
                <a:cs typeface="Times New Roman" pitchFamily="34" charset="-120"/>
              </a:rPr>
              <a:t> |</a:t>
            </a:r>
            <a:r>
              <a:rPr lang="en-US" sz="3000" b="1" dirty="0">
                <a:solidFill>
                  <a:srgbClr val="2B2A4C"/>
                </a:solidFill>
                <a:latin typeface="Times New Roman" pitchFamily="34" charset="0"/>
                <a:ea typeface="Times New Roman" pitchFamily="34" charset="-122"/>
                <a:cs typeface="Times New Roman" pitchFamily="34" charset="-120"/>
              </a:rPr>
              <a:t> Opportunities: structured learning, not certificates alone</a:t>
            </a:r>
            <a:endParaRPr lang="en-US" sz="3000" dirty="0"/>
          </a:p>
        </p:txBody>
      </p:sp>
      <p:sp>
        <p:nvSpPr>
          <p:cNvPr id="6" name="Point 1"/>
          <p:cNvSpPr/>
          <p:nvPr/>
        </p:nvSpPr>
        <p:spPr>
          <a:xfrm>
            <a:off x="548640" y="1463040"/>
            <a:ext cx="3200400" cy="2240280"/>
          </a:xfrm>
          <a:prstGeom prst="roundRect">
            <a:avLst>
              <a:gd name="adj" fmla="val 6122"/>
            </a:avLst>
          </a:prstGeom>
          <a:solidFill>
            <a:srgbClr val="FFFFFF"/>
          </a:solidFill>
          <a:ln w="12700">
            <a:solidFill>
              <a:srgbClr val="FFFFFF"/>
            </a:solidFill>
            <a:prstDash val="solid"/>
          </a:ln>
          <a:effectLst>
            <a:outerShdw blurRad="114300" dist="25400" dir="5400000" algn="bl" rotWithShape="0">
              <a:srgbClr val="000000">
                <a:alpha val="13000"/>
              </a:srgbClr>
            </a:outerShdw>
          </a:effectLst>
        </p:spPr>
        <p:txBody>
          <a:bodyPr/>
          <a:lstStyle/>
          <a:p>
            <a:endParaRPr lang="en-GB"/>
          </a:p>
        </p:txBody>
      </p:sp>
      <p:sp>
        <p:nvSpPr>
          <p:cNvPr id="7" name="Point 1 circle"/>
          <p:cNvSpPr/>
          <p:nvPr/>
        </p:nvSpPr>
        <p:spPr>
          <a:xfrm>
            <a:off x="804672" y="1719072"/>
            <a:ext cx="548640" cy="548640"/>
          </a:xfrm>
          <a:prstGeom prst="ellipse">
            <a:avLst/>
          </a:prstGeom>
          <a:solidFill>
            <a:srgbClr val="2A8C86"/>
          </a:solidFill>
          <a:ln w="12700">
            <a:solidFill>
              <a:srgbClr val="2A8C86"/>
            </a:solidFill>
            <a:prstDash val="solid"/>
          </a:ln>
        </p:spPr>
        <p:txBody>
          <a:bodyPr/>
          <a:lstStyle/>
          <a:p>
            <a:endParaRPr lang="en-GB"/>
          </a:p>
        </p:txBody>
      </p:sp>
      <p:pic>
        <p:nvPicPr>
          <p:cNvPr id="8" name="Image 0" descr="Point 1 icon"/>
          <p:cNvPicPr>
            <a:picLocks noChangeAspect="1"/>
          </p:cNvPicPr>
          <p:nvPr/>
        </p:nvPicPr>
        <p:blipFill>
          <a:blip r:embed="rId3"/>
          <a:stretch>
            <a:fillRect/>
          </a:stretch>
        </p:blipFill>
        <p:spPr>
          <a:xfrm>
            <a:off x="941832" y="1856232"/>
            <a:ext cx="274320" cy="274320"/>
          </a:xfrm>
          <a:prstGeom prst="rect">
            <a:avLst/>
          </a:prstGeom>
        </p:spPr>
      </p:pic>
      <p:sp>
        <p:nvSpPr>
          <p:cNvPr id="9" name="Point 1 text"/>
          <p:cNvSpPr txBox="1"/>
          <p:nvPr/>
        </p:nvSpPr>
        <p:spPr>
          <a:xfrm>
            <a:off x="804672" y="2432304"/>
            <a:ext cx="2688336" cy="1069848"/>
          </a:xfrm>
          <a:prstGeom prst="rect">
            <a:avLst/>
          </a:prstGeom>
          <a:noFill/>
          <a:ln/>
        </p:spPr>
        <p:txBody>
          <a:bodyPr wrap="square" lIns="0" tIns="0" rIns="0" bIns="0" rtlCol="0" anchor="t"/>
          <a:lstStyle/>
          <a:p>
            <a:pPr marL="0" indent="0">
              <a:buNone/>
            </a:pPr>
            <a:r>
              <a:rPr lang="en-US" sz="1700" dirty="0">
                <a:solidFill>
                  <a:srgbClr val="2B2A4C"/>
                </a:solidFill>
                <a:latin typeface="Times New Roman" pitchFamily="34" charset="0"/>
                <a:ea typeface="Times New Roman" pitchFamily="34" charset="-122"/>
                <a:cs typeface="Times New Roman" pitchFamily="34" charset="-120"/>
              </a:rPr>
              <a:t>Request induction and observed competency assessment</a:t>
            </a:r>
            <a:endParaRPr lang="en-US" sz="1700" dirty="0"/>
          </a:p>
        </p:txBody>
      </p:sp>
      <p:sp>
        <p:nvSpPr>
          <p:cNvPr id="10" name="Point 2"/>
          <p:cNvSpPr/>
          <p:nvPr/>
        </p:nvSpPr>
        <p:spPr>
          <a:xfrm>
            <a:off x="3977640" y="1463040"/>
            <a:ext cx="3200400" cy="2240280"/>
          </a:xfrm>
          <a:prstGeom prst="roundRect">
            <a:avLst>
              <a:gd name="adj" fmla="val 6122"/>
            </a:avLst>
          </a:prstGeom>
          <a:solidFill>
            <a:srgbClr val="FFFFFF"/>
          </a:solidFill>
          <a:ln w="12700">
            <a:solidFill>
              <a:srgbClr val="FFFFFF"/>
            </a:solidFill>
            <a:prstDash val="solid"/>
          </a:ln>
          <a:effectLst>
            <a:outerShdw blurRad="114300" dist="25400" dir="5400000" algn="bl" rotWithShape="0">
              <a:srgbClr val="000000">
                <a:alpha val="13000"/>
              </a:srgbClr>
            </a:outerShdw>
          </a:effectLst>
        </p:spPr>
        <p:txBody>
          <a:bodyPr/>
          <a:lstStyle/>
          <a:p>
            <a:endParaRPr lang="en-GB"/>
          </a:p>
        </p:txBody>
      </p:sp>
      <p:sp>
        <p:nvSpPr>
          <p:cNvPr id="11" name="Point 2 circle"/>
          <p:cNvSpPr/>
          <p:nvPr/>
        </p:nvSpPr>
        <p:spPr>
          <a:xfrm>
            <a:off x="4233672" y="1719072"/>
            <a:ext cx="548640" cy="548640"/>
          </a:xfrm>
          <a:prstGeom prst="ellipse">
            <a:avLst/>
          </a:prstGeom>
          <a:solidFill>
            <a:srgbClr val="2A8C86"/>
          </a:solidFill>
          <a:ln w="12700">
            <a:solidFill>
              <a:srgbClr val="2A8C86"/>
            </a:solidFill>
            <a:prstDash val="solid"/>
          </a:ln>
        </p:spPr>
        <p:txBody>
          <a:bodyPr/>
          <a:lstStyle/>
          <a:p>
            <a:endParaRPr lang="en-GB"/>
          </a:p>
        </p:txBody>
      </p:sp>
      <p:pic>
        <p:nvPicPr>
          <p:cNvPr id="12" name="Image 1" descr="Point 2 icon"/>
          <p:cNvPicPr>
            <a:picLocks noChangeAspect="1"/>
          </p:cNvPicPr>
          <p:nvPr/>
        </p:nvPicPr>
        <p:blipFill>
          <a:blip r:embed="rId4"/>
          <a:stretch>
            <a:fillRect/>
          </a:stretch>
        </p:blipFill>
        <p:spPr>
          <a:xfrm>
            <a:off x="4370832" y="1856232"/>
            <a:ext cx="274320" cy="274320"/>
          </a:xfrm>
          <a:prstGeom prst="rect">
            <a:avLst/>
          </a:prstGeom>
        </p:spPr>
      </p:pic>
      <p:sp>
        <p:nvSpPr>
          <p:cNvPr id="13" name="Point 2 text"/>
          <p:cNvSpPr txBox="1"/>
          <p:nvPr/>
        </p:nvSpPr>
        <p:spPr>
          <a:xfrm>
            <a:off x="4233672" y="2432304"/>
            <a:ext cx="2688336" cy="1069848"/>
          </a:xfrm>
          <a:prstGeom prst="rect">
            <a:avLst/>
          </a:prstGeom>
          <a:noFill/>
          <a:ln/>
        </p:spPr>
        <p:txBody>
          <a:bodyPr wrap="square" lIns="0" tIns="0" rIns="0" bIns="0" rtlCol="0" anchor="t"/>
          <a:lstStyle/>
          <a:p>
            <a:pPr marL="0" indent="0">
              <a:buNone/>
            </a:pPr>
            <a:r>
              <a:rPr lang="en-US" sz="1700" dirty="0">
                <a:solidFill>
                  <a:srgbClr val="2B2A4C"/>
                </a:solidFill>
                <a:latin typeface="Times New Roman" pitchFamily="34" charset="0"/>
                <a:ea typeface="Times New Roman" pitchFamily="34" charset="-122"/>
                <a:cs typeface="Times New Roman" pitchFamily="34" charset="-120"/>
              </a:rPr>
              <a:t>Use employer-funded vocational development</a:t>
            </a:r>
            <a:endParaRPr lang="en-US" sz="1700" dirty="0"/>
          </a:p>
        </p:txBody>
      </p:sp>
      <p:sp>
        <p:nvSpPr>
          <p:cNvPr id="14" name="Point 3"/>
          <p:cNvSpPr/>
          <p:nvPr/>
        </p:nvSpPr>
        <p:spPr>
          <a:xfrm>
            <a:off x="548640" y="3931920"/>
            <a:ext cx="3200400" cy="2240280"/>
          </a:xfrm>
          <a:prstGeom prst="roundRect">
            <a:avLst>
              <a:gd name="adj" fmla="val 6122"/>
            </a:avLst>
          </a:prstGeom>
          <a:solidFill>
            <a:srgbClr val="FFFFFF"/>
          </a:solidFill>
          <a:ln w="12700">
            <a:solidFill>
              <a:srgbClr val="FFFFFF"/>
            </a:solidFill>
            <a:prstDash val="solid"/>
          </a:ln>
          <a:effectLst>
            <a:outerShdw blurRad="114300" dist="25400" dir="5400000" algn="bl" rotWithShape="0">
              <a:srgbClr val="000000">
                <a:alpha val="13000"/>
              </a:srgbClr>
            </a:outerShdw>
          </a:effectLst>
        </p:spPr>
        <p:txBody>
          <a:bodyPr/>
          <a:lstStyle/>
          <a:p>
            <a:endParaRPr lang="en-GB"/>
          </a:p>
        </p:txBody>
      </p:sp>
      <p:sp>
        <p:nvSpPr>
          <p:cNvPr id="15" name="Point 3 circle"/>
          <p:cNvSpPr/>
          <p:nvPr/>
        </p:nvSpPr>
        <p:spPr>
          <a:xfrm>
            <a:off x="804672" y="4187952"/>
            <a:ext cx="548640" cy="548640"/>
          </a:xfrm>
          <a:prstGeom prst="ellipse">
            <a:avLst/>
          </a:prstGeom>
          <a:solidFill>
            <a:srgbClr val="2A8C86"/>
          </a:solidFill>
          <a:ln w="12700">
            <a:solidFill>
              <a:srgbClr val="2A8C86"/>
            </a:solidFill>
            <a:prstDash val="solid"/>
          </a:ln>
        </p:spPr>
        <p:txBody>
          <a:bodyPr/>
          <a:lstStyle/>
          <a:p>
            <a:endParaRPr lang="en-GB"/>
          </a:p>
        </p:txBody>
      </p:sp>
      <p:pic>
        <p:nvPicPr>
          <p:cNvPr id="16" name="Image 2" descr="Point 3 icon"/>
          <p:cNvPicPr>
            <a:picLocks noChangeAspect="1"/>
          </p:cNvPicPr>
          <p:nvPr/>
        </p:nvPicPr>
        <p:blipFill>
          <a:blip r:embed="rId5"/>
          <a:stretch>
            <a:fillRect/>
          </a:stretch>
        </p:blipFill>
        <p:spPr>
          <a:xfrm>
            <a:off x="941832" y="4325112"/>
            <a:ext cx="274320" cy="274320"/>
          </a:xfrm>
          <a:prstGeom prst="rect">
            <a:avLst/>
          </a:prstGeom>
        </p:spPr>
      </p:pic>
      <p:sp>
        <p:nvSpPr>
          <p:cNvPr id="17" name="Point 3 text"/>
          <p:cNvSpPr txBox="1"/>
          <p:nvPr/>
        </p:nvSpPr>
        <p:spPr>
          <a:xfrm>
            <a:off x="804672" y="4901184"/>
            <a:ext cx="2688336" cy="1069848"/>
          </a:xfrm>
          <a:prstGeom prst="rect">
            <a:avLst/>
          </a:prstGeom>
          <a:noFill/>
          <a:ln/>
        </p:spPr>
        <p:txBody>
          <a:bodyPr wrap="square" lIns="0" tIns="0" rIns="0" bIns="0" rtlCol="0" anchor="t"/>
          <a:lstStyle/>
          <a:p>
            <a:pPr marL="0" indent="0">
              <a:buNone/>
            </a:pPr>
            <a:r>
              <a:rPr lang="en-US" sz="1700" dirty="0">
                <a:solidFill>
                  <a:srgbClr val="2B2A4C"/>
                </a:solidFill>
                <a:latin typeface="Times New Roman" pitchFamily="34" charset="0"/>
                <a:ea typeface="Times New Roman" pitchFamily="34" charset="-122"/>
                <a:cs typeface="Times New Roman" pitchFamily="34" charset="-120"/>
              </a:rPr>
              <a:t>Build dementia communication, safeguarding and falls-awareness capability</a:t>
            </a:r>
            <a:endParaRPr lang="en-US" sz="1700" dirty="0"/>
          </a:p>
        </p:txBody>
      </p:sp>
      <p:sp>
        <p:nvSpPr>
          <p:cNvPr id="18" name="Point 4"/>
          <p:cNvSpPr/>
          <p:nvPr/>
        </p:nvSpPr>
        <p:spPr>
          <a:xfrm>
            <a:off x="3977640" y="3931920"/>
            <a:ext cx="3200400" cy="2240280"/>
          </a:xfrm>
          <a:prstGeom prst="roundRect">
            <a:avLst>
              <a:gd name="adj" fmla="val 6122"/>
            </a:avLst>
          </a:prstGeom>
          <a:solidFill>
            <a:srgbClr val="FFFFFF"/>
          </a:solidFill>
          <a:ln w="12700">
            <a:solidFill>
              <a:srgbClr val="FFFFFF"/>
            </a:solidFill>
            <a:prstDash val="solid"/>
          </a:ln>
          <a:effectLst>
            <a:outerShdw blurRad="114300" dist="25400" dir="5400000" algn="bl" rotWithShape="0">
              <a:srgbClr val="000000">
                <a:alpha val="13000"/>
              </a:srgbClr>
            </a:outerShdw>
          </a:effectLst>
        </p:spPr>
        <p:txBody>
          <a:bodyPr/>
          <a:lstStyle/>
          <a:p>
            <a:endParaRPr lang="en-GB"/>
          </a:p>
        </p:txBody>
      </p:sp>
      <p:sp>
        <p:nvSpPr>
          <p:cNvPr id="19" name="Point 4 circle"/>
          <p:cNvSpPr/>
          <p:nvPr/>
        </p:nvSpPr>
        <p:spPr>
          <a:xfrm>
            <a:off x="4233672" y="4187952"/>
            <a:ext cx="548640" cy="548640"/>
          </a:xfrm>
          <a:prstGeom prst="ellipse">
            <a:avLst/>
          </a:prstGeom>
          <a:solidFill>
            <a:srgbClr val="2A8C86"/>
          </a:solidFill>
          <a:ln w="12700">
            <a:solidFill>
              <a:srgbClr val="2A8C86"/>
            </a:solidFill>
            <a:prstDash val="solid"/>
          </a:ln>
        </p:spPr>
        <p:txBody>
          <a:bodyPr/>
          <a:lstStyle/>
          <a:p>
            <a:endParaRPr lang="en-GB"/>
          </a:p>
        </p:txBody>
      </p:sp>
      <p:pic>
        <p:nvPicPr>
          <p:cNvPr id="20" name="Image 3" descr="Point 4 icon"/>
          <p:cNvPicPr>
            <a:picLocks noChangeAspect="1"/>
          </p:cNvPicPr>
          <p:nvPr/>
        </p:nvPicPr>
        <p:blipFill>
          <a:blip r:embed="rId6"/>
          <a:stretch>
            <a:fillRect/>
          </a:stretch>
        </p:blipFill>
        <p:spPr>
          <a:xfrm>
            <a:off x="4370832" y="4325112"/>
            <a:ext cx="274320" cy="274320"/>
          </a:xfrm>
          <a:prstGeom prst="rect">
            <a:avLst/>
          </a:prstGeom>
        </p:spPr>
      </p:pic>
      <p:sp>
        <p:nvSpPr>
          <p:cNvPr id="21" name="Point 4 text"/>
          <p:cNvSpPr txBox="1"/>
          <p:nvPr/>
        </p:nvSpPr>
        <p:spPr>
          <a:xfrm>
            <a:off x="4233672" y="4901184"/>
            <a:ext cx="2688336" cy="1069848"/>
          </a:xfrm>
          <a:prstGeom prst="rect">
            <a:avLst/>
          </a:prstGeom>
          <a:noFill/>
          <a:ln/>
        </p:spPr>
        <p:txBody>
          <a:bodyPr wrap="square" lIns="0" tIns="0" rIns="0" bIns="0" rtlCol="0" anchor="t"/>
          <a:lstStyle/>
          <a:p>
            <a:pPr marL="0" indent="0">
              <a:buNone/>
            </a:pPr>
            <a:r>
              <a:rPr lang="en-US" sz="1700" dirty="0">
                <a:solidFill>
                  <a:srgbClr val="2B2A4C"/>
                </a:solidFill>
                <a:latin typeface="Times New Roman" pitchFamily="34" charset="0"/>
                <a:ea typeface="Times New Roman" pitchFamily="34" charset="-122"/>
                <a:cs typeface="Times New Roman" pitchFamily="34" charset="-120"/>
              </a:rPr>
              <a:t>Review learning at planned supervision points</a:t>
            </a:r>
            <a:endParaRPr lang="en-US" sz="1700" dirty="0"/>
          </a:p>
        </p:txBody>
      </p:sp>
      <p:sp>
        <p:nvSpPr>
          <p:cNvPr id="22" name="Image card"/>
          <p:cNvSpPr/>
          <p:nvPr/>
        </p:nvSpPr>
        <p:spPr>
          <a:xfrm>
            <a:off x="7452360" y="2149871"/>
            <a:ext cx="4187952" cy="3289777"/>
          </a:xfrm>
          <a:prstGeom prst="roundRect">
            <a:avLst>
              <a:gd name="adj" fmla="val 4169"/>
            </a:avLst>
          </a:prstGeom>
          <a:solidFill>
            <a:srgbClr val="FFFFFF"/>
          </a:solidFill>
          <a:ln w="12700">
            <a:solidFill>
              <a:srgbClr val="FFFFFF"/>
            </a:solidFill>
            <a:prstDash val="solid"/>
          </a:ln>
          <a:effectLst>
            <a:outerShdw blurRad="114300" dist="25400" dir="5400000" algn="bl" rotWithShape="0">
              <a:srgbClr val="000000">
                <a:alpha val="13000"/>
              </a:srgbClr>
            </a:outerShdw>
          </a:effectLst>
        </p:spPr>
        <p:txBody>
          <a:bodyPr/>
          <a:lstStyle/>
          <a:p>
            <a:endParaRPr lang="en-GB"/>
          </a:p>
        </p:txBody>
      </p:sp>
      <p:pic>
        <p:nvPicPr>
          <p:cNvPr id="23" name="Image 4" descr="Person using a laptop with learning icons and a notebook"/>
          <p:cNvPicPr>
            <a:picLocks noChangeAspect="1"/>
          </p:cNvPicPr>
          <p:nvPr/>
        </p:nvPicPr>
        <p:blipFill>
          <a:blip r:embed="rId7"/>
          <a:stretch>
            <a:fillRect/>
          </a:stretch>
        </p:blipFill>
        <p:spPr>
          <a:xfrm>
            <a:off x="7589520" y="2287031"/>
            <a:ext cx="3931920" cy="3015457"/>
          </a:xfrm>
          <a:prstGeom prst="rect">
            <a:avLst/>
          </a:prstGeom>
        </p:spPr>
      </p:pic>
      <p:sp>
        <p:nvSpPr>
          <p:cNvPr id="25" name="Slide Number Placeholder 0"/>
          <p:cNvSpPr>
            <a:spLocks noGrp="1"/>
          </p:cNvSpPr>
          <p:nvPr>
            <p:ph type="sldNum" sz="quarter" idx="4294967295"/>
          </p:nvPr>
        </p:nvSpPr>
        <p:spPr>
          <a:xfrm>
            <a:off x="11109960" y="6382512"/>
            <a:ext cx="548640" cy="274320"/>
          </a:xfrm>
          <a:prstGeom prst="rect">
            <a:avLst/>
          </a:prstGeom>
          <a:extLst>
            <a:ext uri="{C572A759-6A51-4108-AA02-DFA0A04FC94B}">
              <ma14:wrappingTextBoxFlag xmlns="" xmlns:ma14="http://schemas.microsoft.com/office/mac/drawingml/2011/main" val="0"/>
            </a:ext>
          </a:extLst>
        </p:spPr>
        <p:txBody>
          <a:bodyPr/>
          <a:lstStyle>
            <a:lvl1pPr>
              <a:defRPr sz="1200">
                <a:solidFill>
                  <a:srgbClr val="5A5880"/>
                </a:solidFill>
                <a:latin typeface="Times New Roman"/>
                <a:ea typeface="Times New Roman"/>
                <a:cs typeface="Times New Roman"/>
              </a:defRPr>
            </a:lvl1pPr>
          </a:lstStyle>
          <a:p>
            <a:pPr algn="r"/>
            <a:fld id="{F7021451-1387-4CA6-816F-3879F97B5CBC}" type="slidenum">
              <a:rPr lang="en-US" b="0"/>
              <a:t>9</a:t>
            </a:fld>
            <a:endParaRPr lang="en-US"/>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9">
    <p:bg>
      <p:bgPr>
        <a:solidFill>
          <a:srgbClr val="F0E4F7"/>
        </a:solidFill>
        <a:effectLst/>
      </p:bgPr>
    </p:bg>
    <p:spTree>
      <p:nvGrpSpPr>
        <p:cNvPr id="1" name=""/>
        <p:cNvGrpSpPr/>
        <p:nvPr/>
      </p:nvGrpSpPr>
      <p:grpSpPr>
        <a:xfrm>
          <a:off x="0" y="0"/>
          <a:ext cx="0" cy="0"/>
          <a:chOff x="0" y="0"/>
          <a:chExt cx="0" cy="0"/>
        </a:xfrm>
      </p:grpSpPr>
      <p:sp>
        <p:nvSpPr>
          <p:cNvPr id="2" name="Decor circle 1"/>
          <p:cNvSpPr/>
          <p:nvPr/>
        </p:nvSpPr>
        <p:spPr>
          <a:xfrm>
            <a:off x="10332720" y="-1005840"/>
            <a:ext cx="2926080" cy="2926080"/>
          </a:xfrm>
          <a:prstGeom prst="ellipse">
            <a:avLst/>
          </a:prstGeom>
          <a:solidFill>
            <a:srgbClr val="FFFFFF">
              <a:alpha val="45000"/>
            </a:srgbClr>
          </a:solidFill>
          <a:ln w="12700">
            <a:solidFill>
              <a:srgbClr val="FFFFFF"/>
            </a:solidFill>
            <a:prstDash val="solid"/>
          </a:ln>
        </p:spPr>
        <p:txBody>
          <a:bodyPr/>
          <a:lstStyle/>
          <a:p>
            <a:endParaRPr lang="en-GB"/>
          </a:p>
        </p:txBody>
      </p:sp>
      <p:sp>
        <p:nvSpPr>
          <p:cNvPr id="3" name="Decor circle 2"/>
          <p:cNvSpPr/>
          <p:nvPr/>
        </p:nvSpPr>
        <p:spPr>
          <a:xfrm>
            <a:off x="-914400" y="5669280"/>
            <a:ext cx="2377440" cy="2377440"/>
          </a:xfrm>
          <a:prstGeom prst="ellipse">
            <a:avLst/>
          </a:prstGeom>
          <a:solidFill>
            <a:srgbClr val="FFFFFF">
              <a:alpha val="45000"/>
            </a:srgbClr>
          </a:solidFill>
          <a:ln w="12700">
            <a:solidFill>
              <a:srgbClr val="FFFFFF"/>
            </a:solidFill>
            <a:prstDash val="solid"/>
          </a:ln>
        </p:spPr>
        <p:txBody>
          <a:bodyPr/>
          <a:lstStyle/>
          <a:p>
            <a:endParaRPr lang="en-GB"/>
          </a:p>
        </p:txBody>
      </p:sp>
      <p:sp>
        <p:nvSpPr>
          <p:cNvPr id="4" name="Text 0"/>
          <p:cNvSpPr>
            <a:spLocks noGrp="1"/>
          </p:cNvSpPr>
          <p:nvPr>
            <p:ph type="title" idx="100" hasCustomPrompt="1"/>
          </p:nvPr>
        </p:nvSpPr>
        <p:spPr>
          <a:xfrm>
            <a:off x="548640" y="274320"/>
            <a:ext cx="11091672" cy="868680"/>
          </a:xfrm>
          <a:prstGeom prst="rect">
            <a:avLst/>
          </a:prstGeom>
          <a:noFill/>
          <a:ln/>
        </p:spPr>
        <p:txBody>
          <a:bodyPr wrap="square" lIns="0" tIns="0" rIns="0" bIns="0" rtlCol="0" anchor="ctr"/>
          <a:lstStyle/>
          <a:p>
            <a:pPr marL="0" indent="0">
              <a:buNone/>
            </a:pPr>
            <a:r>
              <a:rPr lang="en-US" sz="3000" b="1" dirty="0">
                <a:solidFill>
                  <a:srgbClr val="8A4FB0"/>
                </a:solidFill>
                <a:latin typeface="Times New Roman" pitchFamily="34" charset="0"/>
                <a:ea typeface="Times New Roman" pitchFamily="34" charset="-122"/>
                <a:cs typeface="Times New Roman" pitchFamily="34" charset="-120"/>
              </a:rPr>
              <a:t> |</a:t>
            </a:r>
            <a:r>
              <a:rPr lang="en-US" sz="3000" b="1" dirty="0">
                <a:solidFill>
                  <a:srgbClr val="2B2A4C"/>
                </a:solidFill>
                <a:latin typeface="Times New Roman" pitchFamily="34" charset="0"/>
                <a:ea typeface="Times New Roman" pitchFamily="34" charset="-122"/>
                <a:cs typeface="Times New Roman" pitchFamily="34" charset="-120"/>
              </a:rPr>
              <a:t> Threats: workforce conditions and sustainable practice</a:t>
            </a:r>
            <a:endParaRPr lang="en-US" sz="3000" dirty="0"/>
          </a:p>
        </p:txBody>
      </p:sp>
      <p:sp>
        <p:nvSpPr>
          <p:cNvPr id="6" name="Image card"/>
          <p:cNvSpPr/>
          <p:nvPr/>
        </p:nvSpPr>
        <p:spPr>
          <a:xfrm>
            <a:off x="548640" y="1920240"/>
            <a:ext cx="4222569" cy="3840480"/>
          </a:xfrm>
          <a:prstGeom prst="roundRect">
            <a:avLst>
              <a:gd name="adj" fmla="val 3571"/>
            </a:avLst>
          </a:prstGeom>
          <a:solidFill>
            <a:srgbClr val="FFFFFF"/>
          </a:solidFill>
          <a:ln w="12700">
            <a:solidFill>
              <a:srgbClr val="FFFFFF"/>
            </a:solidFill>
            <a:prstDash val="solid"/>
          </a:ln>
          <a:effectLst>
            <a:outerShdw blurRad="114300" dist="25400" dir="5400000" algn="bl" rotWithShape="0">
              <a:srgbClr val="000000">
                <a:alpha val="13000"/>
              </a:srgbClr>
            </a:outerShdw>
          </a:effectLst>
        </p:spPr>
        <p:txBody>
          <a:bodyPr/>
          <a:lstStyle/>
          <a:p>
            <a:endParaRPr lang="en-GB"/>
          </a:p>
        </p:txBody>
      </p:sp>
      <p:pic>
        <p:nvPicPr>
          <p:cNvPr id="7" name="Image 0" descr="Healthcare worker briefing a team in a hospital corridor"/>
          <p:cNvPicPr>
            <a:picLocks noChangeAspect="1"/>
          </p:cNvPicPr>
          <p:nvPr/>
        </p:nvPicPr>
        <p:blipFill>
          <a:blip r:embed="rId3"/>
          <a:stretch>
            <a:fillRect/>
          </a:stretch>
        </p:blipFill>
        <p:spPr>
          <a:xfrm>
            <a:off x="685800" y="2057400"/>
            <a:ext cx="3948249" cy="3566160"/>
          </a:xfrm>
          <a:prstGeom prst="rect">
            <a:avLst/>
          </a:prstGeom>
        </p:spPr>
      </p:pic>
      <p:sp>
        <p:nvSpPr>
          <p:cNvPr id="8" name="Point 1"/>
          <p:cNvSpPr/>
          <p:nvPr/>
        </p:nvSpPr>
        <p:spPr>
          <a:xfrm>
            <a:off x="5091249" y="1463040"/>
            <a:ext cx="3160232" cy="2240280"/>
          </a:xfrm>
          <a:prstGeom prst="roundRect">
            <a:avLst>
              <a:gd name="adj" fmla="val 6122"/>
            </a:avLst>
          </a:prstGeom>
          <a:solidFill>
            <a:srgbClr val="FFFFFF"/>
          </a:solidFill>
          <a:ln w="12700">
            <a:solidFill>
              <a:srgbClr val="FFFFFF"/>
            </a:solidFill>
            <a:prstDash val="solid"/>
          </a:ln>
          <a:effectLst>
            <a:outerShdw blurRad="114300" dist="25400" dir="5400000" algn="bl" rotWithShape="0">
              <a:srgbClr val="000000">
                <a:alpha val="13000"/>
              </a:srgbClr>
            </a:outerShdw>
          </a:effectLst>
        </p:spPr>
        <p:txBody>
          <a:bodyPr/>
          <a:lstStyle/>
          <a:p>
            <a:endParaRPr lang="en-GB"/>
          </a:p>
        </p:txBody>
      </p:sp>
      <p:sp>
        <p:nvSpPr>
          <p:cNvPr id="9" name="Point 1 circle"/>
          <p:cNvSpPr/>
          <p:nvPr/>
        </p:nvSpPr>
        <p:spPr>
          <a:xfrm>
            <a:off x="5347281" y="1719072"/>
            <a:ext cx="548640" cy="548640"/>
          </a:xfrm>
          <a:prstGeom prst="ellipse">
            <a:avLst/>
          </a:prstGeom>
          <a:solidFill>
            <a:srgbClr val="8A4FB0"/>
          </a:solidFill>
          <a:ln w="12700">
            <a:solidFill>
              <a:srgbClr val="8A4FB0"/>
            </a:solidFill>
            <a:prstDash val="solid"/>
          </a:ln>
        </p:spPr>
        <p:txBody>
          <a:bodyPr/>
          <a:lstStyle/>
          <a:p>
            <a:endParaRPr lang="en-GB"/>
          </a:p>
        </p:txBody>
      </p:sp>
      <p:pic>
        <p:nvPicPr>
          <p:cNvPr id="10" name="Image 1" descr="Point 1 icon"/>
          <p:cNvPicPr>
            <a:picLocks noChangeAspect="1"/>
          </p:cNvPicPr>
          <p:nvPr/>
        </p:nvPicPr>
        <p:blipFill>
          <a:blip r:embed="rId4"/>
          <a:stretch>
            <a:fillRect/>
          </a:stretch>
        </p:blipFill>
        <p:spPr>
          <a:xfrm>
            <a:off x="5484441" y="1856232"/>
            <a:ext cx="274320" cy="274320"/>
          </a:xfrm>
          <a:prstGeom prst="rect">
            <a:avLst/>
          </a:prstGeom>
        </p:spPr>
      </p:pic>
      <p:sp>
        <p:nvSpPr>
          <p:cNvPr id="11" name="Point 1 text"/>
          <p:cNvSpPr txBox="1"/>
          <p:nvPr/>
        </p:nvSpPr>
        <p:spPr>
          <a:xfrm>
            <a:off x="5347281" y="2432304"/>
            <a:ext cx="2648168" cy="1069848"/>
          </a:xfrm>
          <a:prstGeom prst="rect">
            <a:avLst/>
          </a:prstGeom>
          <a:noFill/>
          <a:ln/>
        </p:spPr>
        <p:txBody>
          <a:bodyPr wrap="square" lIns="0" tIns="0" rIns="0" bIns="0" rtlCol="0" anchor="t"/>
          <a:lstStyle/>
          <a:p>
            <a:pPr marL="0" indent="0">
              <a:buNone/>
            </a:pPr>
            <a:r>
              <a:rPr lang="en-US" sz="1700" b="1" dirty="0">
                <a:solidFill>
                  <a:srgbClr val="8A4FB0"/>
                </a:solidFill>
                <a:latin typeface="Times New Roman" pitchFamily="34" charset="0"/>
                <a:ea typeface="Times New Roman" pitchFamily="34" charset="-122"/>
                <a:cs typeface="Times New Roman" pitchFamily="34" charset="-120"/>
              </a:rPr>
              <a:t>Threat:</a:t>
            </a:r>
            <a:r>
              <a:rPr lang="en-US" sz="1700" dirty="0">
                <a:solidFill>
                  <a:srgbClr val="2B2A4C"/>
                </a:solidFill>
                <a:latin typeface="Times New Roman" pitchFamily="34" charset="0"/>
                <a:ea typeface="Times New Roman" pitchFamily="34" charset="-122"/>
                <a:cs typeface="Times New Roman" pitchFamily="34" charset="-120"/>
              </a:rPr>
              <a:t> understaffing may compress relational care</a:t>
            </a:r>
            <a:endParaRPr lang="en-US" sz="1700" dirty="0"/>
          </a:p>
        </p:txBody>
      </p:sp>
      <p:sp>
        <p:nvSpPr>
          <p:cNvPr id="12" name="Point 2"/>
          <p:cNvSpPr/>
          <p:nvPr/>
        </p:nvSpPr>
        <p:spPr>
          <a:xfrm>
            <a:off x="8480080" y="1463040"/>
            <a:ext cx="3160232" cy="2240280"/>
          </a:xfrm>
          <a:prstGeom prst="roundRect">
            <a:avLst>
              <a:gd name="adj" fmla="val 6122"/>
            </a:avLst>
          </a:prstGeom>
          <a:solidFill>
            <a:srgbClr val="FFFFFF"/>
          </a:solidFill>
          <a:ln w="12700">
            <a:solidFill>
              <a:srgbClr val="FFFFFF"/>
            </a:solidFill>
            <a:prstDash val="solid"/>
          </a:ln>
          <a:effectLst>
            <a:outerShdw blurRad="114300" dist="25400" dir="5400000" algn="bl" rotWithShape="0">
              <a:srgbClr val="000000">
                <a:alpha val="13000"/>
              </a:srgbClr>
            </a:outerShdw>
          </a:effectLst>
        </p:spPr>
        <p:txBody>
          <a:bodyPr/>
          <a:lstStyle/>
          <a:p>
            <a:endParaRPr lang="en-GB"/>
          </a:p>
        </p:txBody>
      </p:sp>
      <p:sp>
        <p:nvSpPr>
          <p:cNvPr id="13" name="Point 2 circle"/>
          <p:cNvSpPr/>
          <p:nvPr/>
        </p:nvSpPr>
        <p:spPr>
          <a:xfrm>
            <a:off x="8736112" y="1719072"/>
            <a:ext cx="548640" cy="548640"/>
          </a:xfrm>
          <a:prstGeom prst="ellipse">
            <a:avLst/>
          </a:prstGeom>
          <a:solidFill>
            <a:srgbClr val="8A4FB0"/>
          </a:solidFill>
          <a:ln w="12700">
            <a:solidFill>
              <a:srgbClr val="8A4FB0"/>
            </a:solidFill>
            <a:prstDash val="solid"/>
          </a:ln>
        </p:spPr>
        <p:txBody>
          <a:bodyPr/>
          <a:lstStyle/>
          <a:p>
            <a:endParaRPr lang="en-GB"/>
          </a:p>
        </p:txBody>
      </p:sp>
      <p:pic>
        <p:nvPicPr>
          <p:cNvPr id="14" name="Image 2" descr="Point 2 icon"/>
          <p:cNvPicPr>
            <a:picLocks noChangeAspect="1"/>
          </p:cNvPicPr>
          <p:nvPr/>
        </p:nvPicPr>
        <p:blipFill>
          <a:blip r:embed="rId5"/>
          <a:stretch>
            <a:fillRect/>
          </a:stretch>
        </p:blipFill>
        <p:spPr>
          <a:xfrm>
            <a:off x="8873272" y="1856232"/>
            <a:ext cx="274320" cy="274320"/>
          </a:xfrm>
          <a:prstGeom prst="rect">
            <a:avLst/>
          </a:prstGeom>
        </p:spPr>
      </p:pic>
      <p:sp>
        <p:nvSpPr>
          <p:cNvPr id="15" name="Point 2 text"/>
          <p:cNvSpPr txBox="1"/>
          <p:nvPr/>
        </p:nvSpPr>
        <p:spPr>
          <a:xfrm>
            <a:off x="8736112" y="2432304"/>
            <a:ext cx="2648168" cy="1069848"/>
          </a:xfrm>
          <a:prstGeom prst="rect">
            <a:avLst/>
          </a:prstGeom>
          <a:noFill/>
          <a:ln/>
        </p:spPr>
        <p:txBody>
          <a:bodyPr wrap="square" lIns="0" tIns="0" rIns="0" bIns="0" rtlCol="0" anchor="t"/>
          <a:lstStyle/>
          <a:p>
            <a:pPr marL="0" indent="0">
              <a:buNone/>
            </a:pPr>
            <a:r>
              <a:rPr lang="en-US" sz="1700" b="1" dirty="0">
                <a:solidFill>
                  <a:srgbClr val="8A4FB0"/>
                </a:solidFill>
                <a:latin typeface="Times New Roman" pitchFamily="34" charset="0"/>
                <a:ea typeface="Times New Roman" pitchFamily="34" charset="-122"/>
                <a:cs typeface="Times New Roman" pitchFamily="34" charset="-120"/>
              </a:rPr>
              <a:t>Threat:</a:t>
            </a:r>
            <a:r>
              <a:rPr lang="en-US" sz="1700" dirty="0">
                <a:solidFill>
                  <a:srgbClr val="2B2A4C"/>
                </a:solidFill>
                <a:latin typeface="Times New Roman" pitchFamily="34" charset="0"/>
                <a:ea typeface="Times New Roman" pitchFamily="34" charset="-122"/>
                <a:cs typeface="Times New Roman" pitchFamily="34" charset="-120"/>
              </a:rPr>
              <a:t> burnout and turnover can disrupt continuity</a:t>
            </a:r>
            <a:endParaRPr lang="en-US" sz="1700" dirty="0"/>
          </a:p>
        </p:txBody>
      </p:sp>
      <p:sp>
        <p:nvSpPr>
          <p:cNvPr id="16" name="Point 3"/>
          <p:cNvSpPr/>
          <p:nvPr/>
        </p:nvSpPr>
        <p:spPr>
          <a:xfrm>
            <a:off x="5091249" y="3931920"/>
            <a:ext cx="3160232" cy="2240280"/>
          </a:xfrm>
          <a:prstGeom prst="roundRect">
            <a:avLst>
              <a:gd name="adj" fmla="val 6122"/>
            </a:avLst>
          </a:prstGeom>
          <a:solidFill>
            <a:srgbClr val="FFFFFF"/>
          </a:solidFill>
          <a:ln w="12700">
            <a:solidFill>
              <a:srgbClr val="FFFFFF"/>
            </a:solidFill>
            <a:prstDash val="solid"/>
          </a:ln>
          <a:effectLst>
            <a:outerShdw blurRad="114300" dist="25400" dir="5400000" algn="bl" rotWithShape="0">
              <a:srgbClr val="000000">
                <a:alpha val="13000"/>
              </a:srgbClr>
            </a:outerShdw>
          </a:effectLst>
        </p:spPr>
        <p:txBody>
          <a:bodyPr/>
          <a:lstStyle/>
          <a:p>
            <a:endParaRPr lang="en-GB"/>
          </a:p>
        </p:txBody>
      </p:sp>
      <p:sp>
        <p:nvSpPr>
          <p:cNvPr id="17" name="Point 3 circle"/>
          <p:cNvSpPr/>
          <p:nvPr/>
        </p:nvSpPr>
        <p:spPr>
          <a:xfrm>
            <a:off x="5347281" y="4187952"/>
            <a:ext cx="548640" cy="548640"/>
          </a:xfrm>
          <a:prstGeom prst="ellipse">
            <a:avLst/>
          </a:prstGeom>
          <a:solidFill>
            <a:srgbClr val="8A4FB0"/>
          </a:solidFill>
          <a:ln w="12700">
            <a:solidFill>
              <a:srgbClr val="8A4FB0"/>
            </a:solidFill>
            <a:prstDash val="solid"/>
          </a:ln>
        </p:spPr>
        <p:txBody>
          <a:bodyPr/>
          <a:lstStyle/>
          <a:p>
            <a:endParaRPr lang="en-GB"/>
          </a:p>
        </p:txBody>
      </p:sp>
      <p:pic>
        <p:nvPicPr>
          <p:cNvPr id="18" name="Image 3" descr="Point 3 icon"/>
          <p:cNvPicPr>
            <a:picLocks noChangeAspect="1"/>
          </p:cNvPicPr>
          <p:nvPr/>
        </p:nvPicPr>
        <p:blipFill>
          <a:blip r:embed="rId6"/>
          <a:stretch>
            <a:fillRect/>
          </a:stretch>
        </p:blipFill>
        <p:spPr>
          <a:xfrm>
            <a:off x="5484441" y="4325112"/>
            <a:ext cx="274320" cy="274320"/>
          </a:xfrm>
          <a:prstGeom prst="rect">
            <a:avLst/>
          </a:prstGeom>
        </p:spPr>
      </p:pic>
      <p:sp>
        <p:nvSpPr>
          <p:cNvPr id="19" name="Point 3 text"/>
          <p:cNvSpPr txBox="1"/>
          <p:nvPr/>
        </p:nvSpPr>
        <p:spPr>
          <a:xfrm>
            <a:off x="5347281" y="4901184"/>
            <a:ext cx="2648168" cy="1069848"/>
          </a:xfrm>
          <a:prstGeom prst="rect">
            <a:avLst/>
          </a:prstGeom>
          <a:noFill/>
          <a:ln/>
        </p:spPr>
        <p:txBody>
          <a:bodyPr wrap="square" lIns="0" tIns="0" rIns="0" bIns="0" rtlCol="0" anchor="t"/>
          <a:lstStyle/>
          <a:p>
            <a:pPr marL="0" indent="0">
              <a:buNone/>
            </a:pPr>
            <a:r>
              <a:rPr lang="en-US" sz="1700" b="1" dirty="0">
                <a:solidFill>
                  <a:srgbClr val="8A4FB0"/>
                </a:solidFill>
                <a:latin typeface="Times New Roman" pitchFamily="34" charset="0"/>
                <a:ea typeface="Times New Roman" pitchFamily="34" charset="-122"/>
                <a:cs typeface="Times New Roman" pitchFamily="34" charset="-120"/>
              </a:rPr>
              <a:t>Response:</a:t>
            </a:r>
            <a:r>
              <a:rPr lang="en-US" sz="1700" dirty="0">
                <a:solidFill>
                  <a:srgbClr val="2B2A4C"/>
                </a:solidFill>
                <a:latin typeface="Times New Roman" pitchFamily="34" charset="0"/>
                <a:ea typeface="Times New Roman" pitchFamily="34" charset="-122"/>
                <a:cs typeface="Times New Roman" pitchFamily="34" charset="-120"/>
              </a:rPr>
              <a:t> report unsafe capacity, protect breaks, request supervision</a:t>
            </a:r>
            <a:endParaRPr lang="en-US" sz="1700" dirty="0"/>
          </a:p>
        </p:txBody>
      </p:sp>
      <p:sp>
        <p:nvSpPr>
          <p:cNvPr id="20" name="Point 4"/>
          <p:cNvSpPr/>
          <p:nvPr/>
        </p:nvSpPr>
        <p:spPr>
          <a:xfrm>
            <a:off x="8480080" y="3931920"/>
            <a:ext cx="3160232" cy="2240280"/>
          </a:xfrm>
          <a:prstGeom prst="roundRect">
            <a:avLst>
              <a:gd name="adj" fmla="val 6122"/>
            </a:avLst>
          </a:prstGeom>
          <a:solidFill>
            <a:srgbClr val="FFFFFF"/>
          </a:solidFill>
          <a:ln w="12700">
            <a:solidFill>
              <a:srgbClr val="FFFFFF"/>
            </a:solidFill>
            <a:prstDash val="solid"/>
          </a:ln>
          <a:effectLst>
            <a:outerShdw blurRad="114300" dist="25400" dir="5400000" algn="bl" rotWithShape="0">
              <a:srgbClr val="000000">
                <a:alpha val="13000"/>
              </a:srgbClr>
            </a:outerShdw>
          </a:effectLst>
        </p:spPr>
        <p:txBody>
          <a:bodyPr/>
          <a:lstStyle/>
          <a:p>
            <a:endParaRPr lang="en-GB"/>
          </a:p>
        </p:txBody>
      </p:sp>
      <p:sp>
        <p:nvSpPr>
          <p:cNvPr id="21" name="Point 4 circle"/>
          <p:cNvSpPr/>
          <p:nvPr/>
        </p:nvSpPr>
        <p:spPr>
          <a:xfrm>
            <a:off x="8736112" y="4187952"/>
            <a:ext cx="548640" cy="548640"/>
          </a:xfrm>
          <a:prstGeom prst="ellipse">
            <a:avLst/>
          </a:prstGeom>
          <a:solidFill>
            <a:srgbClr val="8A4FB0"/>
          </a:solidFill>
          <a:ln w="12700">
            <a:solidFill>
              <a:srgbClr val="8A4FB0"/>
            </a:solidFill>
            <a:prstDash val="solid"/>
          </a:ln>
        </p:spPr>
        <p:txBody>
          <a:bodyPr/>
          <a:lstStyle/>
          <a:p>
            <a:endParaRPr lang="en-GB"/>
          </a:p>
        </p:txBody>
      </p:sp>
      <p:pic>
        <p:nvPicPr>
          <p:cNvPr id="22" name="Image 4" descr="Point 4 icon"/>
          <p:cNvPicPr>
            <a:picLocks noChangeAspect="1"/>
          </p:cNvPicPr>
          <p:nvPr/>
        </p:nvPicPr>
        <p:blipFill>
          <a:blip r:embed="rId7"/>
          <a:stretch>
            <a:fillRect/>
          </a:stretch>
        </p:blipFill>
        <p:spPr>
          <a:xfrm>
            <a:off x="8873272" y="4325112"/>
            <a:ext cx="274320" cy="274320"/>
          </a:xfrm>
          <a:prstGeom prst="rect">
            <a:avLst/>
          </a:prstGeom>
        </p:spPr>
      </p:pic>
      <p:sp>
        <p:nvSpPr>
          <p:cNvPr id="23" name="Point 4 text"/>
          <p:cNvSpPr txBox="1"/>
          <p:nvPr/>
        </p:nvSpPr>
        <p:spPr>
          <a:xfrm>
            <a:off x="8736112" y="4901184"/>
            <a:ext cx="2648168" cy="1069848"/>
          </a:xfrm>
          <a:prstGeom prst="rect">
            <a:avLst/>
          </a:prstGeom>
          <a:noFill/>
          <a:ln/>
        </p:spPr>
        <p:txBody>
          <a:bodyPr wrap="square" lIns="0" tIns="0" rIns="0" bIns="0" rtlCol="0" anchor="t"/>
          <a:lstStyle/>
          <a:p>
            <a:pPr marL="0" indent="0">
              <a:buNone/>
            </a:pPr>
            <a:r>
              <a:rPr lang="en-US" sz="1700" b="1" dirty="0">
                <a:solidFill>
                  <a:srgbClr val="8A4FB0"/>
                </a:solidFill>
                <a:latin typeface="Times New Roman" pitchFamily="34" charset="0"/>
                <a:ea typeface="Times New Roman" pitchFamily="34" charset="-122"/>
                <a:cs typeface="Times New Roman" pitchFamily="34" charset="-120"/>
              </a:rPr>
              <a:t>Critical limit:</a:t>
            </a:r>
            <a:r>
              <a:rPr lang="en-US" sz="1700" dirty="0">
                <a:solidFill>
                  <a:srgbClr val="2B2A4C"/>
                </a:solidFill>
                <a:latin typeface="Times New Roman" pitchFamily="34" charset="0"/>
                <a:ea typeface="Times New Roman" pitchFamily="34" charset="-122"/>
                <a:cs typeface="Times New Roman" pitchFamily="34" charset="-120"/>
              </a:rPr>
              <a:t> resilience cannot replace organisational staffing responsibilities</a:t>
            </a:r>
            <a:endParaRPr lang="en-US" sz="1700" dirty="0"/>
          </a:p>
        </p:txBody>
      </p:sp>
      <p:sp>
        <p:nvSpPr>
          <p:cNvPr id="25" name="Slide Number Placeholder 0"/>
          <p:cNvSpPr>
            <a:spLocks noGrp="1"/>
          </p:cNvSpPr>
          <p:nvPr>
            <p:ph type="sldNum" sz="quarter" idx="4294967295"/>
          </p:nvPr>
        </p:nvSpPr>
        <p:spPr>
          <a:xfrm>
            <a:off x="11109960" y="6382512"/>
            <a:ext cx="548640" cy="274320"/>
          </a:xfrm>
          <a:prstGeom prst="rect">
            <a:avLst/>
          </a:prstGeom>
          <a:extLst>
            <a:ext uri="{C572A759-6A51-4108-AA02-DFA0A04FC94B}">
              <ma14:wrappingTextBoxFlag xmlns="" xmlns:ma14="http://schemas.microsoft.com/office/mac/drawingml/2011/main" val="0"/>
            </a:ext>
          </a:extLst>
        </p:spPr>
        <p:txBody>
          <a:bodyPr/>
          <a:lstStyle>
            <a:lvl1pPr>
              <a:defRPr sz="1200">
                <a:solidFill>
                  <a:srgbClr val="5A5880"/>
                </a:solidFill>
                <a:latin typeface="Times New Roman"/>
                <a:ea typeface="Times New Roman"/>
                <a:cs typeface="Times New Roman"/>
              </a:defRPr>
            </a:lvl1pPr>
          </a:lstStyle>
          <a:p>
            <a:pPr algn="r"/>
            <a:fld id="{F7021451-1387-4CA6-816F-3879F97B5CBC}" type="slidenum">
              <a:rPr lang="en-US" b="0"/>
              <a:t>10</a:t>
            </a:fld>
            <a:endParaRPr lang="en-US"/>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0">
    <p:bg>
      <p:bgPr>
        <a:solidFill>
          <a:srgbClr val="E6F4D9"/>
        </a:solidFill>
        <a:effectLst/>
      </p:bgPr>
    </p:bg>
    <p:spTree>
      <p:nvGrpSpPr>
        <p:cNvPr id="1" name=""/>
        <p:cNvGrpSpPr/>
        <p:nvPr/>
      </p:nvGrpSpPr>
      <p:grpSpPr>
        <a:xfrm>
          <a:off x="0" y="0"/>
          <a:ext cx="0" cy="0"/>
          <a:chOff x="0" y="0"/>
          <a:chExt cx="0" cy="0"/>
        </a:xfrm>
      </p:grpSpPr>
      <p:sp>
        <p:nvSpPr>
          <p:cNvPr id="2" name="Decor circle 1"/>
          <p:cNvSpPr/>
          <p:nvPr/>
        </p:nvSpPr>
        <p:spPr>
          <a:xfrm>
            <a:off x="10332720" y="-1005840"/>
            <a:ext cx="2926080" cy="2926080"/>
          </a:xfrm>
          <a:prstGeom prst="ellipse">
            <a:avLst/>
          </a:prstGeom>
          <a:solidFill>
            <a:srgbClr val="FFFFFF">
              <a:alpha val="45000"/>
            </a:srgbClr>
          </a:solidFill>
          <a:ln w="12700">
            <a:solidFill>
              <a:srgbClr val="FFFFFF"/>
            </a:solidFill>
            <a:prstDash val="solid"/>
          </a:ln>
        </p:spPr>
        <p:txBody>
          <a:bodyPr/>
          <a:lstStyle/>
          <a:p>
            <a:endParaRPr lang="en-GB"/>
          </a:p>
        </p:txBody>
      </p:sp>
      <p:sp>
        <p:nvSpPr>
          <p:cNvPr id="3" name="Decor circle 2"/>
          <p:cNvSpPr/>
          <p:nvPr/>
        </p:nvSpPr>
        <p:spPr>
          <a:xfrm>
            <a:off x="-914400" y="5669280"/>
            <a:ext cx="2377440" cy="2377440"/>
          </a:xfrm>
          <a:prstGeom prst="ellipse">
            <a:avLst/>
          </a:prstGeom>
          <a:solidFill>
            <a:srgbClr val="FFFFFF">
              <a:alpha val="45000"/>
            </a:srgbClr>
          </a:solidFill>
          <a:ln w="12700">
            <a:solidFill>
              <a:srgbClr val="FFFFFF"/>
            </a:solidFill>
            <a:prstDash val="solid"/>
          </a:ln>
        </p:spPr>
        <p:txBody>
          <a:bodyPr/>
          <a:lstStyle/>
          <a:p>
            <a:endParaRPr lang="en-GB"/>
          </a:p>
        </p:txBody>
      </p:sp>
      <p:sp>
        <p:nvSpPr>
          <p:cNvPr id="4" name="Text 0"/>
          <p:cNvSpPr>
            <a:spLocks noGrp="1"/>
          </p:cNvSpPr>
          <p:nvPr>
            <p:ph type="title" idx="100" hasCustomPrompt="1"/>
          </p:nvPr>
        </p:nvSpPr>
        <p:spPr>
          <a:xfrm>
            <a:off x="548640" y="274320"/>
            <a:ext cx="11091672" cy="868680"/>
          </a:xfrm>
          <a:prstGeom prst="rect">
            <a:avLst/>
          </a:prstGeom>
          <a:noFill/>
          <a:ln/>
        </p:spPr>
        <p:txBody>
          <a:bodyPr wrap="square" lIns="0" tIns="0" rIns="0" bIns="0" rtlCol="0" anchor="ctr"/>
          <a:lstStyle/>
          <a:p>
            <a:pPr marL="0" indent="0">
              <a:buNone/>
            </a:pPr>
            <a:r>
              <a:rPr lang="en-US" sz="3000" b="1" dirty="0">
                <a:solidFill>
                  <a:srgbClr val="5E9435"/>
                </a:solidFill>
                <a:latin typeface="Times New Roman" pitchFamily="34" charset="0"/>
                <a:ea typeface="Times New Roman" pitchFamily="34" charset="-122"/>
                <a:cs typeface="Times New Roman" pitchFamily="34" charset="-120"/>
              </a:rPr>
              <a:t> |</a:t>
            </a:r>
            <a:r>
              <a:rPr lang="en-US" sz="3000" b="1" dirty="0">
                <a:solidFill>
                  <a:srgbClr val="2B2A4C"/>
                </a:solidFill>
                <a:latin typeface="Times New Roman" pitchFamily="34" charset="0"/>
                <a:ea typeface="Times New Roman" pitchFamily="34" charset="-122"/>
                <a:cs typeface="Times New Roman" pitchFamily="34" charset="-120"/>
              </a:rPr>
              <a:t> Strategic SWOT integration and SMART plan</a:t>
            </a:r>
            <a:endParaRPr lang="en-US" sz="3000" dirty="0"/>
          </a:p>
        </p:txBody>
      </p:sp>
      <p:sp>
        <p:nvSpPr>
          <p:cNvPr id="6" name="Strategy 1"/>
          <p:cNvSpPr/>
          <p:nvPr/>
        </p:nvSpPr>
        <p:spPr>
          <a:xfrm>
            <a:off x="548640" y="1371600"/>
            <a:ext cx="5431536" cy="2240280"/>
          </a:xfrm>
          <a:prstGeom prst="roundRect">
            <a:avLst>
              <a:gd name="adj" fmla="val 6122"/>
            </a:avLst>
          </a:prstGeom>
          <a:solidFill>
            <a:srgbClr val="FFFFFF"/>
          </a:solidFill>
          <a:ln w="12700">
            <a:solidFill>
              <a:srgbClr val="FFFFFF"/>
            </a:solidFill>
            <a:prstDash val="solid"/>
          </a:ln>
          <a:effectLst>
            <a:outerShdw blurRad="114300" dist="25400" dir="5400000" algn="bl" rotWithShape="0">
              <a:srgbClr val="000000">
                <a:alpha val="13000"/>
              </a:srgbClr>
            </a:outerShdw>
          </a:effectLst>
        </p:spPr>
        <p:txBody>
          <a:bodyPr/>
          <a:lstStyle/>
          <a:p>
            <a:endParaRPr lang="en-GB"/>
          </a:p>
        </p:txBody>
      </p:sp>
      <p:sp>
        <p:nvSpPr>
          <p:cNvPr id="7" name="Label tile 1"/>
          <p:cNvSpPr/>
          <p:nvPr/>
        </p:nvSpPr>
        <p:spPr>
          <a:xfrm>
            <a:off x="822960" y="1897380"/>
            <a:ext cx="1188720" cy="1188720"/>
          </a:xfrm>
          <a:prstGeom prst="roundRect">
            <a:avLst>
              <a:gd name="adj" fmla="val 11538"/>
            </a:avLst>
          </a:prstGeom>
          <a:solidFill>
            <a:srgbClr val="2F8F6B"/>
          </a:solidFill>
          <a:ln w="12700">
            <a:solidFill>
              <a:srgbClr val="2F8F6B"/>
            </a:solidFill>
            <a:prstDash val="solid"/>
          </a:ln>
        </p:spPr>
        <p:txBody>
          <a:bodyPr/>
          <a:lstStyle/>
          <a:p>
            <a:endParaRPr lang="en-GB"/>
          </a:p>
        </p:txBody>
      </p:sp>
      <p:sp>
        <p:nvSpPr>
          <p:cNvPr id="8" name="Label 1"/>
          <p:cNvSpPr txBox="1"/>
          <p:nvPr/>
        </p:nvSpPr>
        <p:spPr>
          <a:xfrm>
            <a:off x="822960" y="1897380"/>
            <a:ext cx="1188720" cy="1188720"/>
          </a:xfrm>
          <a:prstGeom prst="rect">
            <a:avLst/>
          </a:prstGeom>
          <a:noFill/>
          <a:ln/>
        </p:spPr>
        <p:txBody>
          <a:bodyPr wrap="square" lIns="0" tIns="0" rIns="0" bIns="0" rtlCol="0" anchor="ctr"/>
          <a:lstStyle/>
          <a:p>
            <a:pPr marL="0" indent="0" algn="ctr">
              <a:buNone/>
            </a:pPr>
            <a:r>
              <a:rPr lang="en-US" sz="3000" b="1" dirty="0">
                <a:solidFill>
                  <a:srgbClr val="FFFFFF"/>
                </a:solidFill>
                <a:latin typeface="Times New Roman" pitchFamily="34" charset="0"/>
                <a:ea typeface="Times New Roman" pitchFamily="34" charset="-122"/>
                <a:cs typeface="Times New Roman" pitchFamily="34" charset="-120"/>
              </a:rPr>
              <a:t>SO:</a:t>
            </a:r>
            <a:endParaRPr lang="en-US" sz="3000" dirty="0"/>
          </a:p>
        </p:txBody>
      </p:sp>
      <p:sp>
        <p:nvSpPr>
          <p:cNvPr id="9" name="Strategy text 1"/>
          <p:cNvSpPr txBox="1"/>
          <p:nvPr/>
        </p:nvSpPr>
        <p:spPr>
          <a:xfrm>
            <a:off x="2286000" y="1463040"/>
            <a:ext cx="3419856" cy="2057400"/>
          </a:xfrm>
          <a:prstGeom prst="rect">
            <a:avLst/>
          </a:prstGeom>
          <a:noFill/>
          <a:ln/>
        </p:spPr>
        <p:txBody>
          <a:bodyPr wrap="square" lIns="0" tIns="0" rIns="0" bIns="0" rtlCol="0" anchor="ctr"/>
          <a:lstStyle/>
          <a:p>
            <a:pPr marL="0" indent="0">
              <a:buNone/>
            </a:pPr>
            <a:r>
              <a:rPr lang="en-US" sz="2200" dirty="0">
                <a:solidFill>
                  <a:srgbClr val="2B2A4C"/>
                </a:solidFill>
                <a:latin typeface="Times New Roman" pitchFamily="34" charset="0"/>
                <a:ea typeface="Times New Roman" pitchFamily="34" charset="-122"/>
                <a:cs typeface="Times New Roman" pitchFamily="34" charset="-120"/>
              </a:rPr>
              <a:t>use curiosity to complete funded induction and request observed feedback</a:t>
            </a:r>
            <a:endParaRPr lang="en-US" sz="2200" dirty="0"/>
          </a:p>
        </p:txBody>
      </p:sp>
      <p:sp>
        <p:nvSpPr>
          <p:cNvPr id="10" name="Strategy 2"/>
          <p:cNvSpPr/>
          <p:nvPr/>
        </p:nvSpPr>
        <p:spPr>
          <a:xfrm>
            <a:off x="6208776" y="1371600"/>
            <a:ext cx="5431536" cy="2240280"/>
          </a:xfrm>
          <a:prstGeom prst="roundRect">
            <a:avLst>
              <a:gd name="adj" fmla="val 6122"/>
            </a:avLst>
          </a:prstGeom>
          <a:solidFill>
            <a:srgbClr val="FFFFFF"/>
          </a:solidFill>
          <a:ln w="12700">
            <a:solidFill>
              <a:srgbClr val="FFFFFF"/>
            </a:solidFill>
            <a:prstDash val="solid"/>
          </a:ln>
          <a:effectLst>
            <a:outerShdw blurRad="114300" dist="25400" dir="5400000" algn="bl" rotWithShape="0">
              <a:srgbClr val="000000">
                <a:alpha val="13000"/>
              </a:srgbClr>
            </a:outerShdw>
          </a:effectLst>
        </p:spPr>
        <p:txBody>
          <a:bodyPr/>
          <a:lstStyle/>
          <a:p>
            <a:endParaRPr lang="en-GB"/>
          </a:p>
        </p:txBody>
      </p:sp>
      <p:sp>
        <p:nvSpPr>
          <p:cNvPr id="11" name="Label tile 2"/>
          <p:cNvSpPr/>
          <p:nvPr/>
        </p:nvSpPr>
        <p:spPr>
          <a:xfrm>
            <a:off x="6483096" y="1897380"/>
            <a:ext cx="1188720" cy="1188720"/>
          </a:xfrm>
          <a:prstGeom prst="roundRect">
            <a:avLst>
              <a:gd name="adj" fmla="val 11538"/>
            </a:avLst>
          </a:prstGeom>
          <a:solidFill>
            <a:srgbClr val="C0742A"/>
          </a:solidFill>
          <a:ln w="12700">
            <a:solidFill>
              <a:srgbClr val="C0742A"/>
            </a:solidFill>
            <a:prstDash val="solid"/>
          </a:ln>
        </p:spPr>
        <p:txBody>
          <a:bodyPr/>
          <a:lstStyle/>
          <a:p>
            <a:endParaRPr lang="en-GB"/>
          </a:p>
        </p:txBody>
      </p:sp>
      <p:sp>
        <p:nvSpPr>
          <p:cNvPr id="12" name="Label 2"/>
          <p:cNvSpPr txBox="1"/>
          <p:nvPr/>
        </p:nvSpPr>
        <p:spPr>
          <a:xfrm>
            <a:off x="6483096" y="1897380"/>
            <a:ext cx="1188720" cy="1188720"/>
          </a:xfrm>
          <a:prstGeom prst="rect">
            <a:avLst/>
          </a:prstGeom>
          <a:noFill/>
          <a:ln/>
        </p:spPr>
        <p:txBody>
          <a:bodyPr wrap="square" lIns="0" tIns="0" rIns="0" bIns="0" rtlCol="0" anchor="ctr"/>
          <a:lstStyle/>
          <a:p>
            <a:pPr marL="0" indent="0" algn="ctr">
              <a:buNone/>
            </a:pPr>
            <a:r>
              <a:rPr lang="en-US" sz="3000" b="1" dirty="0">
                <a:solidFill>
                  <a:srgbClr val="FFFFFF"/>
                </a:solidFill>
                <a:latin typeface="Times New Roman" pitchFamily="34" charset="0"/>
                <a:ea typeface="Times New Roman" pitchFamily="34" charset="-122"/>
                <a:cs typeface="Times New Roman" pitchFamily="34" charset="-120"/>
              </a:rPr>
              <a:t>WO:</a:t>
            </a:r>
            <a:endParaRPr lang="en-US" sz="3000" dirty="0"/>
          </a:p>
        </p:txBody>
      </p:sp>
      <p:sp>
        <p:nvSpPr>
          <p:cNvPr id="13" name="Strategy text 2"/>
          <p:cNvSpPr txBox="1"/>
          <p:nvPr/>
        </p:nvSpPr>
        <p:spPr>
          <a:xfrm>
            <a:off x="7946136" y="1463040"/>
            <a:ext cx="3419856" cy="2057400"/>
          </a:xfrm>
          <a:prstGeom prst="rect">
            <a:avLst/>
          </a:prstGeom>
          <a:noFill/>
          <a:ln/>
        </p:spPr>
        <p:txBody>
          <a:bodyPr wrap="square" lIns="0" tIns="0" rIns="0" bIns="0" rtlCol="0" anchor="ctr"/>
          <a:lstStyle/>
          <a:p>
            <a:pPr marL="0" indent="0">
              <a:buNone/>
            </a:pPr>
            <a:r>
              <a:rPr lang="en-US" sz="2200" dirty="0">
                <a:solidFill>
                  <a:srgbClr val="2B2A4C"/>
                </a:solidFill>
                <a:latin typeface="Times New Roman" pitchFamily="34" charset="0"/>
                <a:ea typeface="Times New Roman" pitchFamily="34" charset="-122"/>
                <a:cs typeface="Times New Roman" pitchFamily="34" charset="-120"/>
              </a:rPr>
              <a:t>practise documentation weekly; supervisor audits accuracy at week 6</a:t>
            </a:r>
            <a:endParaRPr lang="en-US" sz="2200" dirty="0"/>
          </a:p>
        </p:txBody>
      </p:sp>
      <p:sp>
        <p:nvSpPr>
          <p:cNvPr id="14" name="Strategy 3"/>
          <p:cNvSpPr/>
          <p:nvPr/>
        </p:nvSpPr>
        <p:spPr>
          <a:xfrm>
            <a:off x="548640" y="3840480"/>
            <a:ext cx="5431536" cy="2240280"/>
          </a:xfrm>
          <a:prstGeom prst="roundRect">
            <a:avLst>
              <a:gd name="adj" fmla="val 6122"/>
            </a:avLst>
          </a:prstGeom>
          <a:solidFill>
            <a:srgbClr val="FFFFFF"/>
          </a:solidFill>
          <a:ln w="12700">
            <a:solidFill>
              <a:srgbClr val="FFFFFF"/>
            </a:solidFill>
            <a:prstDash val="solid"/>
          </a:ln>
          <a:effectLst>
            <a:outerShdw blurRad="114300" dist="25400" dir="5400000" algn="bl" rotWithShape="0">
              <a:srgbClr val="000000">
                <a:alpha val="13000"/>
              </a:srgbClr>
            </a:outerShdw>
          </a:effectLst>
        </p:spPr>
        <p:txBody>
          <a:bodyPr/>
          <a:lstStyle/>
          <a:p>
            <a:endParaRPr lang="en-GB"/>
          </a:p>
        </p:txBody>
      </p:sp>
      <p:sp>
        <p:nvSpPr>
          <p:cNvPr id="15" name="Label tile 3"/>
          <p:cNvSpPr/>
          <p:nvPr/>
        </p:nvSpPr>
        <p:spPr>
          <a:xfrm>
            <a:off x="822960" y="4366260"/>
            <a:ext cx="1188720" cy="1188720"/>
          </a:xfrm>
          <a:prstGeom prst="roundRect">
            <a:avLst>
              <a:gd name="adj" fmla="val 11538"/>
            </a:avLst>
          </a:prstGeom>
          <a:solidFill>
            <a:srgbClr val="5568C4"/>
          </a:solidFill>
          <a:ln w="12700">
            <a:solidFill>
              <a:srgbClr val="5568C4"/>
            </a:solidFill>
            <a:prstDash val="solid"/>
          </a:ln>
        </p:spPr>
        <p:txBody>
          <a:bodyPr/>
          <a:lstStyle/>
          <a:p>
            <a:endParaRPr lang="en-GB"/>
          </a:p>
        </p:txBody>
      </p:sp>
      <p:sp>
        <p:nvSpPr>
          <p:cNvPr id="16" name="Label 3"/>
          <p:cNvSpPr txBox="1"/>
          <p:nvPr/>
        </p:nvSpPr>
        <p:spPr>
          <a:xfrm>
            <a:off x="822960" y="4366260"/>
            <a:ext cx="1188720" cy="1188720"/>
          </a:xfrm>
          <a:prstGeom prst="rect">
            <a:avLst/>
          </a:prstGeom>
          <a:noFill/>
          <a:ln/>
        </p:spPr>
        <p:txBody>
          <a:bodyPr wrap="square" lIns="0" tIns="0" rIns="0" bIns="0" rtlCol="0" anchor="ctr"/>
          <a:lstStyle/>
          <a:p>
            <a:pPr marL="0" indent="0" algn="ctr">
              <a:buNone/>
            </a:pPr>
            <a:r>
              <a:rPr lang="en-US" sz="3000" b="1" dirty="0">
                <a:solidFill>
                  <a:srgbClr val="FFFFFF"/>
                </a:solidFill>
                <a:latin typeface="Times New Roman" pitchFamily="34" charset="0"/>
                <a:ea typeface="Times New Roman" pitchFamily="34" charset="-122"/>
                <a:cs typeface="Times New Roman" pitchFamily="34" charset="-120"/>
              </a:rPr>
              <a:t>ST:</a:t>
            </a:r>
            <a:endParaRPr lang="en-US" sz="3000" dirty="0"/>
          </a:p>
        </p:txBody>
      </p:sp>
      <p:sp>
        <p:nvSpPr>
          <p:cNvPr id="17" name="Strategy text 3"/>
          <p:cNvSpPr txBox="1"/>
          <p:nvPr/>
        </p:nvSpPr>
        <p:spPr>
          <a:xfrm>
            <a:off x="2286000" y="3931920"/>
            <a:ext cx="3419856" cy="2057400"/>
          </a:xfrm>
          <a:prstGeom prst="rect">
            <a:avLst/>
          </a:prstGeom>
          <a:noFill/>
          <a:ln/>
        </p:spPr>
        <p:txBody>
          <a:bodyPr wrap="square" lIns="0" tIns="0" rIns="0" bIns="0" rtlCol="0" anchor="ctr"/>
          <a:lstStyle/>
          <a:p>
            <a:pPr marL="0" indent="0">
              <a:buNone/>
            </a:pPr>
            <a:r>
              <a:rPr lang="en-US" sz="2200" dirty="0">
                <a:solidFill>
                  <a:srgbClr val="2B2A4C"/>
                </a:solidFill>
                <a:latin typeface="Times New Roman" pitchFamily="34" charset="0"/>
                <a:ea typeface="Times New Roman" pitchFamily="34" charset="-122"/>
                <a:cs typeface="Times New Roman" pitchFamily="34" charset="-120"/>
              </a:rPr>
              <a:t>use assertive handovers and escalation under time pressure</a:t>
            </a:r>
            <a:endParaRPr lang="en-US" sz="2200" dirty="0"/>
          </a:p>
        </p:txBody>
      </p:sp>
      <p:sp>
        <p:nvSpPr>
          <p:cNvPr id="18" name="Strategy 4"/>
          <p:cNvSpPr/>
          <p:nvPr/>
        </p:nvSpPr>
        <p:spPr>
          <a:xfrm>
            <a:off x="6208776" y="3840480"/>
            <a:ext cx="5431536" cy="2240280"/>
          </a:xfrm>
          <a:prstGeom prst="roundRect">
            <a:avLst>
              <a:gd name="adj" fmla="val 6122"/>
            </a:avLst>
          </a:prstGeom>
          <a:solidFill>
            <a:srgbClr val="FFFFFF"/>
          </a:solidFill>
          <a:ln w="12700">
            <a:solidFill>
              <a:srgbClr val="FFFFFF"/>
            </a:solidFill>
            <a:prstDash val="solid"/>
          </a:ln>
          <a:effectLst>
            <a:outerShdw blurRad="114300" dist="25400" dir="5400000" algn="bl" rotWithShape="0">
              <a:srgbClr val="000000">
                <a:alpha val="13000"/>
              </a:srgbClr>
            </a:outerShdw>
          </a:effectLst>
        </p:spPr>
        <p:txBody>
          <a:bodyPr/>
          <a:lstStyle/>
          <a:p>
            <a:endParaRPr lang="en-GB"/>
          </a:p>
        </p:txBody>
      </p:sp>
      <p:sp>
        <p:nvSpPr>
          <p:cNvPr id="19" name="Label tile 4"/>
          <p:cNvSpPr/>
          <p:nvPr/>
        </p:nvSpPr>
        <p:spPr>
          <a:xfrm>
            <a:off x="6483096" y="4366260"/>
            <a:ext cx="1188720" cy="1188720"/>
          </a:xfrm>
          <a:prstGeom prst="roundRect">
            <a:avLst>
              <a:gd name="adj" fmla="val 11538"/>
            </a:avLst>
          </a:prstGeom>
          <a:solidFill>
            <a:srgbClr val="B84A6A"/>
          </a:solidFill>
          <a:ln w="12700">
            <a:solidFill>
              <a:srgbClr val="B84A6A"/>
            </a:solidFill>
            <a:prstDash val="solid"/>
          </a:ln>
        </p:spPr>
        <p:txBody>
          <a:bodyPr/>
          <a:lstStyle/>
          <a:p>
            <a:endParaRPr lang="en-GB"/>
          </a:p>
        </p:txBody>
      </p:sp>
      <p:sp>
        <p:nvSpPr>
          <p:cNvPr id="20" name="Label 4"/>
          <p:cNvSpPr txBox="1"/>
          <p:nvPr/>
        </p:nvSpPr>
        <p:spPr>
          <a:xfrm>
            <a:off x="6483096" y="4366260"/>
            <a:ext cx="1188720" cy="1188720"/>
          </a:xfrm>
          <a:prstGeom prst="rect">
            <a:avLst/>
          </a:prstGeom>
          <a:noFill/>
          <a:ln/>
        </p:spPr>
        <p:txBody>
          <a:bodyPr wrap="square" lIns="0" tIns="0" rIns="0" bIns="0" rtlCol="0" anchor="ctr"/>
          <a:lstStyle/>
          <a:p>
            <a:pPr marL="0" indent="0" algn="ctr">
              <a:buNone/>
            </a:pPr>
            <a:r>
              <a:rPr lang="en-US" sz="3000" b="1" dirty="0">
                <a:solidFill>
                  <a:srgbClr val="FFFFFF"/>
                </a:solidFill>
                <a:latin typeface="Times New Roman" pitchFamily="34" charset="0"/>
                <a:ea typeface="Times New Roman" pitchFamily="34" charset="-122"/>
                <a:cs typeface="Times New Roman" pitchFamily="34" charset="-120"/>
              </a:rPr>
              <a:t>WT:</a:t>
            </a:r>
            <a:endParaRPr lang="en-US" sz="3000" dirty="0"/>
          </a:p>
        </p:txBody>
      </p:sp>
      <p:sp>
        <p:nvSpPr>
          <p:cNvPr id="21" name="Strategy text 4"/>
          <p:cNvSpPr txBox="1"/>
          <p:nvPr/>
        </p:nvSpPr>
        <p:spPr>
          <a:xfrm>
            <a:off x="7946136" y="3931920"/>
            <a:ext cx="3419856" cy="2057400"/>
          </a:xfrm>
          <a:prstGeom prst="rect">
            <a:avLst/>
          </a:prstGeom>
          <a:noFill/>
          <a:ln/>
        </p:spPr>
        <p:txBody>
          <a:bodyPr wrap="square" lIns="0" tIns="0" rIns="0" bIns="0" rtlCol="0" anchor="ctr"/>
          <a:lstStyle/>
          <a:p>
            <a:pPr marL="0" indent="0">
              <a:buNone/>
            </a:pPr>
            <a:r>
              <a:rPr lang="en-US" sz="2200" dirty="0">
                <a:solidFill>
                  <a:srgbClr val="2B2A4C"/>
                </a:solidFill>
                <a:latin typeface="Times New Roman" pitchFamily="34" charset="0"/>
                <a:ea typeface="Times New Roman" pitchFamily="34" charset="-122"/>
                <a:cs typeface="Times New Roman" pitchFamily="34" charset="-120"/>
              </a:rPr>
              <a:t>agree boundaries; review workload and learning needs at week 8</a:t>
            </a:r>
            <a:endParaRPr lang="en-US" sz="2200" dirty="0"/>
          </a:p>
        </p:txBody>
      </p:sp>
      <p:sp>
        <p:nvSpPr>
          <p:cNvPr id="25" name="Slide Number Placeholder 0"/>
          <p:cNvSpPr>
            <a:spLocks noGrp="1"/>
          </p:cNvSpPr>
          <p:nvPr>
            <p:ph type="sldNum" sz="quarter" idx="4294967295"/>
          </p:nvPr>
        </p:nvSpPr>
        <p:spPr>
          <a:xfrm>
            <a:off x="11109960" y="6382512"/>
            <a:ext cx="548640" cy="274320"/>
          </a:xfrm>
          <a:prstGeom prst="rect">
            <a:avLst/>
          </a:prstGeom>
          <a:extLst>
            <a:ext uri="{C572A759-6A51-4108-AA02-DFA0A04FC94B}">
              <ma14:wrappingTextBoxFlag xmlns="" xmlns:ma14="http://schemas.microsoft.com/office/mac/drawingml/2011/main" val="0"/>
            </a:ext>
          </a:extLst>
        </p:spPr>
        <p:txBody>
          <a:bodyPr/>
          <a:lstStyle>
            <a:lvl1pPr>
              <a:defRPr sz="1200">
                <a:solidFill>
                  <a:srgbClr val="5A5880"/>
                </a:solidFill>
                <a:latin typeface="Times New Roman"/>
                <a:ea typeface="Times New Roman"/>
                <a:cs typeface="Times New Roman"/>
              </a:defRPr>
            </a:lvl1pPr>
          </a:lstStyle>
          <a:p>
            <a:pPr algn="r"/>
            <a:fld id="{F7021451-1387-4CA6-816F-3879F97B5CBC}" type="slidenum">
              <a:rPr lang="en-US" b="0"/>
              <a:t>11</a:t>
            </a:fld>
            <a:endParaRPr lang="en-US"/>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1">
    <p:bg>
      <p:bgPr>
        <a:solidFill>
          <a:srgbClr val="FDE4E4"/>
        </a:solidFill>
        <a:effectLst/>
      </p:bgPr>
    </p:bg>
    <p:spTree>
      <p:nvGrpSpPr>
        <p:cNvPr id="1" name=""/>
        <p:cNvGrpSpPr/>
        <p:nvPr/>
      </p:nvGrpSpPr>
      <p:grpSpPr>
        <a:xfrm>
          <a:off x="0" y="0"/>
          <a:ext cx="0" cy="0"/>
          <a:chOff x="0" y="0"/>
          <a:chExt cx="0" cy="0"/>
        </a:xfrm>
      </p:grpSpPr>
      <p:sp>
        <p:nvSpPr>
          <p:cNvPr id="2" name="Decor circle 1"/>
          <p:cNvSpPr/>
          <p:nvPr/>
        </p:nvSpPr>
        <p:spPr>
          <a:xfrm>
            <a:off x="10332720" y="-1005840"/>
            <a:ext cx="2926080" cy="2926080"/>
          </a:xfrm>
          <a:prstGeom prst="ellipse">
            <a:avLst/>
          </a:prstGeom>
          <a:solidFill>
            <a:srgbClr val="FFFFFF">
              <a:alpha val="45000"/>
            </a:srgbClr>
          </a:solidFill>
          <a:ln w="12700">
            <a:solidFill>
              <a:srgbClr val="FFFFFF"/>
            </a:solidFill>
            <a:prstDash val="solid"/>
          </a:ln>
        </p:spPr>
        <p:txBody>
          <a:bodyPr/>
          <a:lstStyle/>
          <a:p>
            <a:endParaRPr lang="en-GB"/>
          </a:p>
        </p:txBody>
      </p:sp>
      <p:sp>
        <p:nvSpPr>
          <p:cNvPr id="3" name="Decor circle 2"/>
          <p:cNvSpPr/>
          <p:nvPr/>
        </p:nvSpPr>
        <p:spPr>
          <a:xfrm>
            <a:off x="-914400" y="5669280"/>
            <a:ext cx="2377440" cy="2377440"/>
          </a:xfrm>
          <a:prstGeom prst="ellipse">
            <a:avLst/>
          </a:prstGeom>
          <a:solidFill>
            <a:srgbClr val="FFFFFF">
              <a:alpha val="45000"/>
            </a:srgbClr>
          </a:solidFill>
          <a:ln w="12700">
            <a:solidFill>
              <a:srgbClr val="FFFFFF"/>
            </a:solidFill>
            <a:prstDash val="solid"/>
          </a:ln>
        </p:spPr>
        <p:txBody>
          <a:bodyPr/>
          <a:lstStyle/>
          <a:p>
            <a:endParaRPr lang="en-GB"/>
          </a:p>
        </p:txBody>
      </p:sp>
      <p:sp>
        <p:nvSpPr>
          <p:cNvPr id="4" name="Text 0"/>
          <p:cNvSpPr>
            <a:spLocks noGrp="1"/>
          </p:cNvSpPr>
          <p:nvPr>
            <p:ph type="title" idx="100" hasCustomPrompt="1"/>
          </p:nvPr>
        </p:nvSpPr>
        <p:spPr>
          <a:xfrm>
            <a:off x="548640" y="274320"/>
            <a:ext cx="11091672" cy="868680"/>
          </a:xfrm>
          <a:prstGeom prst="rect">
            <a:avLst/>
          </a:prstGeom>
          <a:noFill/>
          <a:ln/>
        </p:spPr>
        <p:txBody>
          <a:bodyPr wrap="square" lIns="0" tIns="0" rIns="0" bIns="0" rtlCol="0" anchor="ctr"/>
          <a:lstStyle/>
          <a:p>
            <a:pPr marL="0" indent="0">
              <a:buNone/>
            </a:pPr>
            <a:r>
              <a:rPr lang="en-US" sz="3000" b="1" dirty="0">
                <a:solidFill>
                  <a:srgbClr val="C45858"/>
                </a:solidFill>
                <a:latin typeface="Times New Roman" pitchFamily="34" charset="0"/>
                <a:ea typeface="Times New Roman" pitchFamily="34" charset="-122"/>
                <a:cs typeface="Times New Roman" pitchFamily="34" charset="-120"/>
              </a:rPr>
              <a:t> |</a:t>
            </a:r>
            <a:r>
              <a:rPr lang="en-US" sz="3000" b="1" dirty="0">
                <a:solidFill>
                  <a:srgbClr val="2B2A4C"/>
                </a:solidFill>
                <a:latin typeface="Times New Roman" pitchFamily="34" charset="0"/>
                <a:ea typeface="Times New Roman" pitchFamily="34" charset="-122"/>
                <a:cs typeface="Times New Roman" pitchFamily="34" charset="-120"/>
              </a:rPr>
              <a:t> Conclusion: conditional readiness</a:t>
            </a:r>
            <a:endParaRPr lang="en-US" sz="3000" dirty="0"/>
          </a:p>
        </p:txBody>
      </p:sp>
      <p:sp>
        <p:nvSpPr>
          <p:cNvPr id="6" name="Point 1"/>
          <p:cNvSpPr/>
          <p:nvPr/>
        </p:nvSpPr>
        <p:spPr>
          <a:xfrm>
            <a:off x="548640" y="1417320"/>
            <a:ext cx="5943600" cy="1051560"/>
          </a:xfrm>
          <a:prstGeom prst="roundRect">
            <a:avLst>
              <a:gd name="adj" fmla="val 13043"/>
            </a:avLst>
          </a:prstGeom>
          <a:solidFill>
            <a:srgbClr val="FFFFFF"/>
          </a:solidFill>
          <a:ln w="12700">
            <a:solidFill>
              <a:srgbClr val="FFFFFF"/>
            </a:solidFill>
            <a:prstDash val="solid"/>
          </a:ln>
          <a:effectLst>
            <a:outerShdw blurRad="114300" dist="25400" dir="5400000" algn="bl" rotWithShape="0">
              <a:srgbClr val="000000">
                <a:alpha val="13000"/>
              </a:srgbClr>
            </a:outerShdw>
          </a:effectLst>
        </p:spPr>
        <p:txBody>
          <a:bodyPr/>
          <a:lstStyle/>
          <a:p>
            <a:endParaRPr lang="en-GB"/>
          </a:p>
        </p:txBody>
      </p:sp>
      <p:sp>
        <p:nvSpPr>
          <p:cNvPr id="7" name="Point 1 circle"/>
          <p:cNvSpPr/>
          <p:nvPr/>
        </p:nvSpPr>
        <p:spPr>
          <a:xfrm>
            <a:off x="777240" y="1641348"/>
            <a:ext cx="603504" cy="603504"/>
          </a:xfrm>
          <a:prstGeom prst="ellipse">
            <a:avLst/>
          </a:prstGeom>
          <a:solidFill>
            <a:srgbClr val="C45858"/>
          </a:solidFill>
          <a:ln w="12700">
            <a:solidFill>
              <a:srgbClr val="C45858"/>
            </a:solidFill>
            <a:prstDash val="solid"/>
          </a:ln>
        </p:spPr>
        <p:txBody>
          <a:bodyPr/>
          <a:lstStyle/>
          <a:p>
            <a:endParaRPr lang="en-GB"/>
          </a:p>
        </p:txBody>
      </p:sp>
      <p:pic>
        <p:nvPicPr>
          <p:cNvPr id="8" name="Image 0" descr="Point 1 icon"/>
          <p:cNvPicPr>
            <a:picLocks noChangeAspect="1"/>
          </p:cNvPicPr>
          <p:nvPr/>
        </p:nvPicPr>
        <p:blipFill>
          <a:blip r:embed="rId3"/>
          <a:stretch>
            <a:fillRect/>
          </a:stretch>
        </p:blipFill>
        <p:spPr>
          <a:xfrm>
            <a:off x="928116" y="1792224"/>
            <a:ext cx="301752" cy="301752"/>
          </a:xfrm>
          <a:prstGeom prst="rect">
            <a:avLst/>
          </a:prstGeom>
        </p:spPr>
      </p:pic>
      <p:sp>
        <p:nvSpPr>
          <p:cNvPr id="9" name="Point 1 text"/>
          <p:cNvSpPr txBox="1"/>
          <p:nvPr/>
        </p:nvSpPr>
        <p:spPr>
          <a:xfrm>
            <a:off x="1609344" y="1472184"/>
            <a:ext cx="4654296" cy="941832"/>
          </a:xfrm>
          <a:prstGeom prst="rect">
            <a:avLst/>
          </a:prstGeom>
          <a:noFill/>
          <a:ln/>
        </p:spPr>
        <p:txBody>
          <a:bodyPr wrap="square" lIns="0" tIns="0" rIns="0" bIns="0" rtlCol="0" anchor="ctr"/>
          <a:lstStyle/>
          <a:p>
            <a:pPr marL="0" indent="0">
              <a:buNone/>
            </a:pPr>
            <a:r>
              <a:rPr lang="en-US" sz="1900" dirty="0">
                <a:solidFill>
                  <a:srgbClr val="2B2A4C"/>
                </a:solidFill>
                <a:latin typeface="Times New Roman" pitchFamily="34" charset="0"/>
                <a:ea typeface="Times New Roman" pitchFamily="34" charset="-122"/>
                <a:cs typeface="Times New Roman" pitchFamily="34" charset="-120"/>
              </a:rPr>
              <a:t>Relational strengths establish potential—not independent competence</a:t>
            </a:r>
            <a:endParaRPr lang="en-US" sz="1900" dirty="0"/>
          </a:p>
        </p:txBody>
      </p:sp>
      <p:sp>
        <p:nvSpPr>
          <p:cNvPr id="10" name="Point 2"/>
          <p:cNvSpPr/>
          <p:nvPr/>
        </p:nvSpPr>
        <p:spPr>
          <a:xfrm>
            <a:off x="548640" y="2651760"/>
            <a:ext cx="5943600" cy="1051560"/>
          </a:xfrm>
          <a:prstGeom prst="roundRect">
            <a:avLst>
              <a:gd name="adj" fmla="val 13043"/>
            </a:avLst>
          </a:prstGeom>
          <a:solidFill>
            <a:srgbClr val="FFFFFF"/>
          </a:solidFill>
          <a:ln w="12700">
            <a:solidFill>
              <a:srgbClr val="FFFFFF"/>
            </a:solidFill>
            <a:prstDash val="solid"/>
          </a:ln>
          <a:effectLst>
            <a:outerShdw blurRad="114300" dist="25400" dir="5400000" algn="bl" rotWithShape="0">
              <a:srgbClr val="000000">
                <a:alpha val="13000"/>
              </a:srgbClr>
            </a:outerShdw>
          </a:effectLst>
        </p:spPr>
        <p:txBody>
          <a:bodyPr/>
          <a:lstStyle/>
          <a:p>
            <a:endParaRPr lang="en-GB"/>
          </a:p>
        </p:txBody>
      </p:sp>
      <p:sp>
        <p:nvSpPr>
          <p:cNvPr id="11" name="Point 2 circle"/>
          <p:cNvSpPr/>
          <p:nvPr/>
        </p:nvSpPr>
        <p:spPr>
          <a:xfrm>
            <a:off x="777240" y="2875788"/>
            <a:ext cx="603504" cy="603504"/>
          </a:xfrm>
          <a:prstGeom prst="ellipse">
            <a:avLst/>
          </a:prstGeom>
          <a:solidFill>
            <a:srgbClr val="C45858"/>
          </a:solidFill>
          <a:ln w="12700">
            <a:solidFill>
              <a:srgbClr val="C45858"/>
            </a:solidFill>
            <a:prstDash val="solid"/>
          </a:ln>
        </p:spPr>
        <p:txBody>
          <a:bodyPr/>
          <a:lstStyle/>
          <a:p>
            <a:endParaRPr lang="en-GB"/>
          </a:p>
        </p:txBody>
      </p:sp>
      <p:pic>
        <p:nvPicPr>
          <p:cNvPr id="12" name="Image 1" descr="Point 2 icon"/>
          <p:cNvPicPr>
            <a:picLocks noChangeAspect="1"/>
          </p:cNvPicPr>
          <p:nvPr/>
        </p:nvPicPr>
        <p:blipFill>
          <a:blip r:embed="rId3"/>
          <a:stretch>
            <a:fillRect/>
          </a:stretch>
        </p:blipFill>
        <p:spPr>
          <a:xfrm>
            <a:off x="928116" y="3026664"/>
            <a:ext cx="301752" cy="301752"/>
          </a:xfrm>
          <a:prstGeom prst="rect">
            <a:avLst/>
          </a:prstGeom>
        </p:spPr>
      </p:pic>
      <p:sp>
        <p:nvSpPr>
          <p:cNvPr id="13" name="Point 2 text"/>
          <p:cNvSpPr txBox="1"/>
          <p:nvPr/>
        </p:nvSpPr>
        <p:spPr>
          <a:xfrm>
            <a:off x="1609344" y="2706624"/>
            <a:ext cx="4654296" cy="941832"/>
          </a:xfrm>
          <a:prstGeom prst="rect">
            <a:avLst/>
          </a:prstGeom>
          <a:noFill/>
          <a:ln/>
        </p:spPr>
        <p:txBody>
          <a:bodyPr wrap="square" lIns="0" tIns="0" rIns="0" bIns="0" rtlCol="0" anchor="ctr"/>
          <a:lstStyle/>
          <a:p>
            <a:pPr marL="0" indent="0">
              <a:buNone/>
            </a:pPr>
            <a:r>
              <a:rPr lang="en-US" sz="1900" dirty="0">
                <a:solidFill>
                  <a:srgbClr val="2B2A4C"/>
                </a:solidFill>
                <a:latin typeface="Times New Roman" pitchFamily="34" charset="0"/>
                <a:ea typeface="Times New Roman" pitchFamily="34" charset="-122"/>
                <a:cs typeface="Times New Roman" pitchFamily="34" charset="-120"/>
              </a:rPr>
              <a:t>Technical gaps demand supervised evidence of improvement</a:t>
            </a:r>
            <a:endParaRPr lang="en-US" sz="1900" dirty="0"/>
          </a:p>
        </p:txBody>
      </p:sp>
      <p:sp>
        <p:nvSpPr>
          <p:cNvPr id="14" name="Point 3"/>
          <p:cNvSpPr/>
          <p:nvPr/>
        </p:nvSpPr>
        <p:spPr>
          <a:xfrm>
            <a:off x="548640" y="3886200"/>
            <a:ext cx="5943600" cy="1051560"/>
          </a:xfrm>
          <a:prstGeom prst="roundRect">
            <a:avLst>
              <a:gd name="adj" fmla="val 13043"/>
            </a:avLst>
          </a:prstGeom>
          <a:solidFill>
            <a:srgbClr val="FFFFFF"/>
          </a:solidFill>
          <a:ln w="12700">
            <a:solidFill>
              <a:srgbClr val="FFFFFF"/>
            </a:solidFill>
            <a:prstDash val="solid"/>
          </a:ln>
          <a:effectLst>
            <a:outerShdw blurRad="114300" dist="25400" dir="5400000" algn="bl" rotWithShape="0">
              <a:srgbClr val="000000">
                <a:alpha val="13000"/>
              </a:srgbClr>
            </a:outerShdw>
          </a:effectLst>
        </p:spPr>
        <p:txBody>
          <a:bodyPr/>
          <a:lstStyle/>
          <a:p>
            <a:endParaRPr lang="en-GB"/>
          </a:p>
        </p:txBody>
      </p:sp>
      <p:sp>
        <p:nvSpPr>
          <p:cNvPr id="15" name="Point 3 circle"/>
          <p:cNvSpPr/>
          <p:nvPr/>
        </p:nvSpPr>
        <p:spPr>
          <a:xfrm>
            <a:off x="777240" y="4110228"/>
            <a:ext cx="603504" cy="603504"/>
          </a:xfrm>
          <a:prstGeom prst="ellipse">
            <a:avLst/>
          </a:prstGeom>
          <a:solidFill>
            <a:srgbClr val="C45858"/>
          </a:solidFill>
          <a:ln w="12700">
            <a:solidFill>
              <a:srgbClr val="C45858"/>
            </a:solidFill>
            <a:prstDash val="solid"/>
          </a:ln>
        </p:spPr>
        <p:txBody>
          <a:bodyPr/>
          <a:lstStyle/>
          <a:p>
            <a:endParaRPr lang="en-GB"/>
          </a:p>
        </p:txBody>
      </p:sp>
      <p:pic>
        <p:nvPicPr>
          <p:cNvPr id="16" name="Image 2" descr="Point 3 icon"/>
          <p:cNvPicPr>
            <a:picLocks noChangeAspect="1"/>
          </p:cNvPicPr>
          <p:nvPr/>
        </p:nvPicPr>
        <p:blipFill>
          <a:blip r:embed="rId3"/>
          <a:stretch>
            <a:fillRect/>
          </a:stretch>
        </p:blipFill>
        <p:spPr>
          <a:xfrm>
            <a:off x="928116" y="4261104"/>
            <a:ext cx="301752" cy="301752"/>
          </a:xfrm>
          <a:prstGeom prst="rect">
            <a:avLst/>
          </a:prstGeom>
        </p:spPr>
      </p:pic>
      <p:sp>
        <p:nvSpPr>
          <p:cNvPr id="17" name="Point 3 text"/>
          <p:cNvSpPr txBox="1"/>
          <p:nvPr/>
        </p:nvSpPr>
        <p:spPr>
          <a:xfrm>
            <a:off x="1609344" y="3941064"/>
            <a:ext cx="4654296" cy="941832"/>
          </a:xfrm>
          <a:prstGeom prst="rect">
            <a:avLst/>
          </a:prstGeom>
          <a:noFill/>
          <a:ln/>
        </p:spPr>
        <p:txBody>
          <a:bodyPr wrap="square" lIns="0" tIns="0" rIns="0" bIns="0" rtlCol="0" anchor="ctr"/>
          <a:lstStyle/>
          <a:p>
            <a:pPr marL="0" indent="0">
              <a:buNone/>
            </a:pPr>
            <a:r>
              <a:rPr lang="en-US" sz="1900" dirty="0">
                <a:solidFill>
                  <a:srgbClr val="2B2A4C"/>
                </a:solidFill>
                <a:latin typeface="Times New Roman" pitchFamily="34" charset="0"/>
                <a:ea typeface="Times New Roman" pitchFamily="34" charset="-122"/>
                <a:cs typeface="Times New Roman" pitchFamily="34" charset="-120"/>
              </a:rPr>
              <a:t>Training opportunities matter when translated into practice</a:t>
            </a:r>
            <a:endParaRPr lang="en-US" sz="1900" dirty="0"/>
          </a:p>
        </p:txBody>
      </p:sp>
      <p:sp>
        <p:nvSpPr>
          <p:cNvPr id="18" name="Point 4"/>
          <p:cNvSpPr/>
          <p:nvPr/>
        </p:nvSpPr>
        <p:spPr>
          <a:xfrm>
            <a:off x="548640" y="5120640"/>
            <a:ext cx="5943600" cy="1051560"/>
          </a:xfrm>
          <a:prstGeom prst="roundRect">
            <a:avLst>
              <a:gd name="adj" fmla="val 13043"/>
            </a:avLst>
          </a:prstGeom>
          <a:solidFill>
            <a:srgbClr val="FFFFFF"/>
          </a:solidFill>
          <a:ln w="12700">
            <a:solidFill>
              <a:srgbClr val="FFFFFF"/>
            </a:solidFill>
            <a:prstDash val="solid"/>
          </a:ln>
          <a:effectLst>
            <a:outerShdw blurRad="114300" dist="25400" dir="5400000" algn="bl" rotWithShape="0">
              <a:srgbClr val="000000">
                <a:alpha val="13000"/>
              </a:srgbClr>
            </a:outerShdw>
          </a:effectLst>
        </p:spPr>
        <p:txBody>
          <a:bodyPr/>
          <a:lstStyle/>
          <a:p>
            <a:endParaRPr lang="en-GB"/>
          </a:p>
        </p:txBody>
      </p:sp>
      <p:sp>
        <p:nvSpPr>
          <p:cNvPr id="19" name="Point 4 circle"/>
          <p:cNvSpPr/>
          <p:nvPr/>
        </p:nvSpPr>
        <p:spPr>
          <a:xfrm>
            <a:off x="777240" y="5344668"/>
            <a:ext cx="603504" cy="603504"/>
          </a:xfrm>
          <a:prstGeom prst="ellipse">
            <a:avLst/>
          </a:prstGeom>
          <a:solidFill>
            <a:srgbClr val="C45858"/>
          </a:solidFill>
          <a:ln w="12700">
            <a:solidFill>
              <a:srgbClr val="C45858"/>
            </a:solidFill>
            <a:prstDash val="solid"/>
          </a:ln>
        </p:spPr>
        <p:txBody>
          <a:bodyPr/>
          <a:lstStyle/>
          <a:p>
            <a:endParaRPr lang="en-GB"/>
          </a:p>
        </p:txBody>
      </p:sp>
      <p:pic>
        <p:nvPicPr>
          <p:cNvPr id="20" name="Image 3" descr="Point 4 icon"/>
          <p:cNvPicPr>
            <a:picLocks noChangeAspect="1"/>
          </p:cNvPicPr>
          <p:nvPr/>
        </p:nvPicPr>
        <p:blipFill>
          <a:blip r:embed="rId3"/>
          <a:stretch>
            <a:fillRect/>
          </a:stretch>
        </p:blipFill>
        <p:spPr>
          <a:xfrm>
            <a:off x="928116" y="5495544"/>
            <a:ext cx="301752" cy="301752"/>
          </a:xfrm>
          <a:prstGeom prst="rect">
            <a:avLst/>
          </a:prstGeom>
        </p:spPr>
      </p:pic>
      <p:sp>
        <p:nvSpPr>
          <p:cNvPr id="21" name="Point 4 text"/>
          <p:cNvSpPr txBox="1"/>
          <p:nvPr/>
        </p:nvSpPr>
        <p:spPr>
          <a:xfrm>
            <a:off x="1609344" y="5175504"/>
            <a:ext cx="4654296" cy="941832"/>
          </a:xfrm>
          <a:prstGeom prst="rect">
            <a:avLst/>
          </a:prstGeom>
          <a:noFill/>
          <a:ln/>
        </p:spPr>
        <p:txBody>
          <a:bodyPr wrap="square" lIns="0" tIns="0" rIns="0" bIns="0" rtlCol="0" anchor="ctr"/>
          <a:lstStyle/>
          <a:p>
            <a:pPr marL="0" indent="0">
              <a:buNone/>
            </a:pPr>
            <a:r>
              <a:rPr lang="en-US" sz="1900" dirty="0">
                <a:solidFill>
                  <a:srgbClr val="2B2A4C"/>
                </a:solidFill>
                <a:latin typeface="Times New Roman" pitchFamily="34" charset="0"/>
                <a:ea typeface="Times New Roman" pitchFamily="34" charset="-122"/>
                <a:cs typeface="Times New Roman" pitchFamily="34" charset="-120"/>
              </a:rPr>
              <a:t>Career readiness is achieved through safe, reflective and accountable care</a:t>
            </a:r>
            <a:endParaRPr lang="en-US" sz="1900" dirty="0"/>
          </a:p>
        </p:txBody>
      </p:sp>
      <p:sp>
        <p:nvSpPr>
          <p:cNvPr id="22" name="Image card"/>
          <p:cNvSpPr/>
          <p:nvPr/>
        </p:nvSpPr>
        <p:spPr>
          <a:xfrm>
            <a:off x="6858000" y="2323914"/>
            <a:ext cx="4782312" cy="2941692"/>
          </a:xfrm>
          <a:prstGeom prst="roundRect">
            <a:avLst>
              <a:gd name="adj" fmla="val 4663"/>
            </a:avLst>
          </a:prstGeom>
          <a:solidFill>
            <a:srgbClr val="FFFFFF"/>
          </a:solidFill>
          <a:ln w="12700">
            <a:solidFill>
              <a:srgbClr val="FFFFFF"/>
            </a:solidFill>
            <a:prstDash val="solid"/>
          </a:ln>
          <a:effectLst>
            <a:outerShdw blurRad="114300" dist="25400" dir="5400000" algn="bl" rotWithShape="0">
              <a:srgbClr val="000000">
                <a:alpha val="13000"/>
              </a:srgbClr>
            </a:outerShdw>
          </a:effectLst>
        </p:spPr>
        <p:txBody>
          <a:bodyPr/>
          <a:lstStyle/>
          <a:p>
            <a:endParaRPr lang="en-GB"/>
          </a:p>
        </p:txBody>
      </p:sp>
      <p:pic>
        <p:nvPicPr>
          <p:cNvPr id="23" name="Image 4" descr="Handshake between a care worker in scrubs and a colleague"/>
          <p:cNvPicPr>
            <a:picLocks noChangeAspect="1"/>
          </p:cNvPicPr>
          <p:nvPr/>
        </p:nvPicPr>
        <p:blipFill>
          <a:blip r:embed="rId4"/>
          <a:stretch>
            <a:fillRect/>
          </a:stretch>
        </p:blipFill>
        <p:spPr>
          <a:xfrm>
            <a:off x="6995160" y="2461074"/>
            <a:ext cx="4572000" cy="2564780"/>
          </a:xfrm>
          <a:prstGeom prst="rect">
            <a:avLst/>
          </a:prstGeom>
        </p:spPr>
      </p:pic>
      <p:sp>
        <p:nvSpPr>
          <p:cNvPr id="25" name="Slide Number Placeholder 0"/>
          <p:cNvSpPr>
            <a:spLocks noGrp="1"/>
          </p:cNvSpPr>
          <p:nvPr>
            <p:ph type="sldNum" sz="quarter" idx="4294967295"/>
          </p:nvPr>
        </p:nvSpPr>
        <p:spPr>
          <a:xfrm>
            <a:off x="11109960" y="6382512"/>
            <a:ext cx="548640" cy="274320"/>
          </a:xfrm>
          <a:prstGeom prst="rect">
            <a:avLst/>
          </a:prstGeom>
          <a:extLst>
            <a:ext uri="{C572A759-6A51-4108-AA02-DFA0A04FC94B}">
              <ma14:wrappingTextBoxFlag xmlns="" xmlns:ma14="http://schemas.microsoft.com/office/mac/drawingml/2011/main" val="0"/>
            </a:ext>
          </a:extLst>
        </p:spPr>
        <p:txBody>
          <a:bodyPr/>
          <a:lstStyle>
            <a:lvl1pPr>
              <a:defRPr sz="1200">
                <a:solidFill>
                  <a:srgbClr val="5A5880"/>
                </a:solidFill>
                <a:latin typeface="Times New Roman"/>
                <a:ea typeface="Times New Roman"/>
                <a:cs typeface="Times New Roman"/>
              </a:defRPr>
            </a:lvl1pPr>
          </a:lstStyle>
          <a:p>
            <a:pPr algn="r"/>
            <a:fld id="{F7021451-1387-4CA6-816F-3879F97B5CBC}" type="slidenum">
              <a:rPr lang="en-US" b="0"/>
              <a:t>12</a:t>
            </a:fld>
            <a:endParaRPr lang="en-US"/>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2">
    <p:bg>
      <p:bgPr>
        <a:solidFill>
          <a:srgbClr val="EAE6F8"/>
        </a:solidFill>
        <a:effectLst/>
      </p:bgPr>
    </p:bg>
    <p:spTree>
      <p:nvGrpSpPr>
        <p:cNvPr id="1" name=""/>
        <p:cNvGrpSpPr/>
        <p:nvPr/>
      </p:nvGrpSpPr>
      <p:grpSpPr>
        <a:xfrm>
          <a:off x="0" y="0"/>
          <a:ext cx="0" cy="0"/>
          <a:chOff x="0" y="0"/>
          <a:chExt cx="0" cy="0"/>
        </a:xfrm>
      </p:grpSpPr>
      <p:sp>
        <p:nvSpPr>
          <p:cNvPr id="2" name="Decor circle 1"/>
          <p:cNvSpPr/>
          <p:nvPr/>
        </p:nvSpPr>
        <p:spPr>
          <a:xfrm>
            <a:off x="10332720" y="-1005840"/>
            <a:ext cx="2926080" cy="2926080"/>
          </a:xfrm>
          <a:prstGeom prst="ellipse">
            <a:avLst/>
          </a:prstGeom>
          <a:solidFill>
            <a:srgbClr val="FFFFFF">
              <a:alpha val="45000"/>
            </a:srgbClr>
          </a:solidFill>
          <a:ln w="12700">
            <a:solidFill>
              <a:srgbClr val="FFFFFF"/>
            </a:solidFill>
            <a:prstDash val="solid"/>
          </a:ln>
        </p:spPr>
        <p:txBody>
          <a:bodyPr/>
          <a:lstStyle/>
          <a:p>
            <a:endParaRPr lang="en-GB"/>
          </a:p>
        </p:txBody>
      </p:sp>
      <p:sp>
        <p:nvSpPr>
          <p:cNvPr id="3" name="Decor circle 2"/>
          <p:cNvSpPr/>
          <p:nvPr/>
        </p:nvSpPr>
        <p:spPr>
          <a:xfrm>
            <a:off x="-914400" y="5669280"/>
            <a:ext cx="2377440" cy="2377440"/>
          </a:xfrm>
          <a:prstGeom prst="ellipse">
            <a:avLst/>
          </a:prstGeom>
          <a:solidFill>
            <a:srgbClr val="FFFFFF">
              <a:alpha val="45000"/>
            </a:srgbClr>
          </a:solidFill>
          <a:ln w="12700">
            <a:solidFill>
              <a:srgbClr val="FFFFFF"/>
            </a:solidFill>
            <a:prstDash val="solid"/>
          </a:ln>
        </p:spPr>
        <p:txBody>
          <a:bodyPr/>
          <a:lstStyle/>
          <a:p>
            <a:endParaRPr lang="en-GB"/>
          </a:p>
        </p:txBody>
      </p:sp>
      <p:sp>
        <p:nvSpPr>
          <p:cNvPr id="4" name="Text 0"/>
          <p:cNvSpPr>
            <a:spLocks noGrp="1"/>
          </p:cNvSpPr>
          <p:nvPr>
            <p:ph type="title" idx="100" hasCustomPrompt="1"/>
          </p:nvPr>
        </p:nvSpPr>
        <p:spPr>
          <a:xfrm>
            <a:off x="548640" y="274320"/>
            <a:ext cx="11091672" cy="868680"/>
          </a:xfrm>
          <a:prstGeom prst="rect">
            <a:avLst/>
          </a:prstGeom>
          <a:noFill/>
          <a:ln/>
        </p:spPr>
        <p:txBody>
          <a:bodyPr wrap="square" lIns="0" tIns="0" rIns="0" bIns="0" rtlCol="0" anchor="ctr"/>
          <a:lstStyle/>
          <a:p>
            <a:pPr marL="0" indent="0">
              <a:buNone/>
            </a:pPr>
            <a:r>
              <a:rPr lang="en-US" sz="3000" b="1" dirty="0">
                <a:solidFill>
                  <a:srgbClr val="6B4FA3"/>
                </a:solidFill>
                <a:latin typeface="Times New Roman" pitchFamily="34" charset="0"/>
                <a:ea typeface="Times New Roman" pitchFamily="34" charset="-122"/>
                <a:cs typeface="Times New Roman" pitchFamily="34" charset="-120"/>
              </a:rPr>
              <a:t>|</a:t>
            </a:r>
            <a:r>
              <a:rPr lang="en-US" sz="3000" b="1" dirty="0">
                <a:solidFill>
                  <a:srgbClr val="2B2A4C"/>
                </a:solidFill>
                <a:latin typeface="Times New Roman" pitchFamily="34" charset="0"/>
                <a:ea typeface="Times New Roman" pitchFamily="34" charset="-122"/>
                <a:cs typeface="Times New Roman" pitchFamily="34" charset="-120"/>
              </a:rPr>
              <a:t> References</a:t>
            </a:r>
            <a:endParaRPr lang="en-US" sz="3000" dirty="0"/>
          </a:p>
        </p:txBody>
      </p:sp>
      <p:sp>
        <p:nvSpPr>
          <p:cNvPr id="5" name="References card"/>
          <p:cNvSpPr/>
          <p:nvPr/>
        </p:nvSpPr>
        <p:spPr>
          <a:xfrm>
            <a:off x="182880" y="1280160"/>
            <a:ext cx="11457432" cy="4983480"/>
          </a:xfrm>
          <a:prstGeom prst="roundRect">
            <a:avLst>
              <a:gd name="adj" fmla="val 2752"/>
            </a:avLst>
          </a:prstGeom>
          <a:solidFill>
            <a:srgbClr val="FFFFFF"/>
          </a:solidFill>
          <a:ln w="12700">
            <a:solidFill>
              <a:srgbClr val="FFFFFF"/>
            </a:solidFill>
            <a:prstDash val="solid"/>
          </a:ln>
          <a:effectLst>
            <a:outerShdw blurRad="114300" dist="25400" dir="5400000" algn="bl" rotWithShape="0">
              <a:srgbClr val="000000">
                <a:alpha val="13000"/>
              </a:srgbClr>
            </a:outerShdw>
          </a:effectLst>
        </p:spPr>
        <p:txBody>
          <a:bodyPr/>
          <a:lstStyle/>
          <a:p>
            <a:endParaRPr lang="en-GB"/>
          </a:p>
        </p:txBody>
      </p:sp>
      <p:sp>
        <p:nvSpPr>
          <p:cNvPr id="6" name="References text"/>
          <p:cNvSpPr txBox="1"/>
          <p:nvPr/>
        </p:nvSpPr>
        <p:spPr>
          <a:xfrm>
            <a:off x="344244" y="1417320"/>
            <a:ext cx="11067467" cy="4709160"/>
          </a:xfrm>
          <a:prstGeom prst="rect">
            <a:avLst/>
          </a:prstGeom>
          <a:noFill/>
          <a:ln/>
        </p:spPr>
        <p:txBody>
          <a:bodyPr wrap="square" lIns="0" tIns="0" rIns="0" bIns="0" rtlCol="0" anchor="t"/>
          <a:lstStyle/>
          <a:p>
            <a:pPr marL="0" indent="0" algn="just">
              <a:spcAft>
                <a:spcPts val="800"/>
              </a:spcAft>
              <a:buNone/>
            </a:pPr>
            <a:r>
              <a:rPr lang="en-US" sz="900" dirty="0">
                <a:solidFill>
                  <a:srgbClr val="2B2A4C"/>
                </a:solidFill>
                <a:latin typeface="Times New Roman" pitchFamily="34" charset="0"/>
                <a:ea typeface="Times New Roman" pitchFamily="34" charset="-122"/>
                <a:cs typeface="Times New Roman" pitchFamily="34" charset="-120"/>
              </a:rPr>
              <a:t>Agincare (2026). </a:t>
            </a:r>
            <a:r>
              <a:rPr lang="en-US" sz="900" i="1" dirty="0">
                <a:solidFill>
                  <a:srgbClr val="2B2A4C"/>
                </a:solidFill>
                <a:latin typeface="Times New Roman" pitchFamily="34" charset="0"/>
                <a:ea typeface="Times New Roman" pitchFamily="34" charset="-122"/>
                <a:cs typeface="Times New Roman" pitchFamily="34" charset="-120"/>
              </a:rPr>
              <a:t>Agincare - care assistant</a:t>
            </a:r>
            <a:r>
              <a:rPr lang="en-US" sz="900" dirty="0">
                <a:solidFill>
                  <a:srgbClr val="2B2A4C"/>
                </a:solidFill>
                <a:latin typeface="Times New Roman" pitchFamily="34" charset="0"/>
                <a:ea typeface="Times New Roman" pitchFamily="34" charset="-122"/>
                <a:cs typeface="Times New Roman" pitchFamily="34" charset="-120"/>
              </a:rPr>
              <a:t>. [online] Agincare.com. Available at: </a:t>
            </a:r>
            <a:r>
              <a:rPr lang="en-US" sz="900" u="sng" dirty="0">
                <a:solidFill>
                  <a:srgbClr val="2F5FA3"/>
                </a:solidFill>
                <a:latin typeface="Times New Roman" pitchFamily="34" charset="0"/>
                <a:ea typeface="Times New Roman" pitchFamily="34" charset="-122"/>
                <a:cs typeface="Times New Roman" pitchFamily="34" charset="-120"/>
                <a:hlinkClick r:id="rId3">
                  <a:extLst>
                    <a:ext uri="{A12FA001-AC4F-418D-AE19-62706E023703}">
                      <ahyp:hlinkClr xmlns:ahyp="http://schemas.microsoft.com/office/drawing/2018/hyperlinkcolor" val="tx"/>
                    </a:ext>
                  </a:extLst>
                </a:hlinkClick>
              </a:rPr>
              <a:t>https://careershub.agincare.com/members/modules/job/detail.php?record=13112</a:t>
            </a:r>
            <a:r>
              <a:rPr lang="en-US" sz="900" dirty="0">
                <a:solidFill>
                  <a:srgbClr val="2B2A4C"/>
                </a:solidFill>
                <a:latin typeface="Times New Roman" pitchFamily="34" charset="0"/>
                <a:ea typeface="Times New Roman" pitchFamily="34" charset="-122"/>
                <a:cs typeface="Times New Roman" pitchFamily="34" charset="-120"/>
              </a:rPr>
              <a:t> </a:t>
            </a:r>
            <a:endParaRPr lang="en-US" sz="900" dirty="0"/>
          </a:p>
          <a:p>
            <a:pPr marL="0" indent="0" algn="just">
              <a:spcAft>
                <a:spcPts val="800"/>
              </a:spcAft>
              <a:buNone/>
            </a:pPr>
            <a:r>
              <a:rPr lang="en-US" sz="900" dirty="0">
                <a:solidFill>
                  <a:srgbClr val="2B2A4C"/>
                </a:solidFill>
                <a:latin typeface="Times New Roman" pitchFamily="34" charset="0"/>
                <a:ea typeface="Times New Roman" pitchFamily="34" charset="-122"/>
                <a:cs typeface="Times New Roman" pitchFamily="34" charset="-120"/>
              </a:rPr>
              <a:t>Carroll, R.E., Smith, N., Palmer, S.E., Burton, J.K., Gordon, A.L., Towers, A.-M., Rand, S.E., Tracey, F., Killett, A., Webster, L., Hanratty, B., Spilsbury, K., Akdur, G., De Corte, K., Meyer, J.E., Jones, L. and Goodman, C. (2025). Piloting a minimum data set (MDS) in English care homes: A qualitative study of professional perspectives on implementation and data use. </a:t>
            </a:r>
            <a:r>
              <a:rPr lang="en-US" sz="900" i="1" dirty="0">
                <a:solidFill>
                  <a:srgbClr val="2B2A4C"/>
                </a:solidFill>
                <a:latin typeface="Times New Roman" pitchFamily="34" charset="0"/>
                <a:ea typeface="Times New Roman" pitchFamily="34" charset="-122"/>
                <a:cs typeface="Times New Roman" pitchFamily="34" charset="-120"/>
              </a:rPr>
              <a:t>BMC Geriatrics</a:t>
            </a:r>
            <a:r>
              <a:rPr lang="en-US" sz="900" dirty="0">
                <a:solidFill>
                  <a:srgbClr val="2B2A4C"/>
                </a:solidFill>
                <a:latin typeface="Times New Roman" pitchFamily="34" charset="0"/>
                <a:ea typeface="Times New Roman" pitchFamily="34" charset="-122"/>
                <a:cs typeface="Times New Roman" pitchFamily="34" charset="-120"/>
              </a:rPr>
              <a:t>, 25(1). </a:t>
            </a:r>
            <a:r>
              <a:rPr lang="en-US" sz="900" u="sng" dirty="0">
                <a:solidFill>
                  <a:srgbClr val="2F5FA3"/>
                </a:solidFill>
                <a:latin typeface="Times New Roman" pitchFamily="34" charset="0"/>
                <a:ea typeface="Times New Roman" pitchFamily="34" charset="-122"/>
                <a:cs typeface="Times New Roman" pitchFamily="34" charset="-120"/>
                <a:hlinkClick r:id="rId4">
                  <a:extLst>
                    <a:ext uri="{A12FA001-AC4F-418D-AE19-62706E023703}">
                      <ahyp:hlinkClr xmlns:ahyp="http://schemas.microsoft.com/office/drawing/2018/hyperlinkcolor" val="tx"/>
                    </a:ext>
                  </a:extLst>
                </a:hlinkClick>
              </a:rPr>
              <a:t>https://doi.org/10.1186/s12877-025-06260-6</a:t>
            </a:r>
            <a:r>
              <a:rPr lang="en-US" sz="900" dirty="0">
                <a:solidFill>
                  <a:srgbClr val="2B2A4C"/>
                </a:solidFill>
                <a:latin typeface="Times New Roman" pitchFamily="34" charset="0"/>
                <a:ea typeface="Times New Roman" pitchFamily="34" charset="-122"/>
                <a:cs typeface="Times New Roman" pitchFamily="34" charset="-120"/>
              </a:rPr>
              <a:t>. </a:t>
            </a:r>
            <a:endParaRPr lang="en-US" sz="900" dirty="0"/>
          </a:p>
          <a:p>
            <a:pPr marL="0" indent="0" algn="just">
              <a:spcAft>
                <a:spcPts val="800"/>
              </a:spcAft>
              <a:buNone/>
            </a:pPr>
            <a:r>
              <a:rPr lang="en-US" sz="900" dirty="0">
                <a:solidFill>
                  <a:srgbClr val="2B2A4C"/>
                </a:solidFill>
                <a:latin typeface="Times New Roman" pitchFamily="34" charset="0"/>
                <a:ea typeface="Times New Roman" pitchFamily="34" charset="-122"/>
                <a:cs typeface="Times New Roman" pitchFamily="34" charset="-120"/>
              </a:rPr>
              <a:t>Cockshott, Z., Russell, S., Stocker, R., Knight, J., Mason, S., Hanratty, B. and Preston, N. (2024). ‘In the shower crying…but we came back in the following day and did it all again.’ distress and resilience in care home staff during the COVID-19 pandemic– a qualitative interview study. </a:t>
            </a:r>
            <a:r>
              <a:rPr lang="en-US" sz="900" i="1" dirty="0">
                <a:solidFill>
                  <a:srgbClr val="2B2A4C"/>
                </a:solidFill>
                <a:latin typeface="Times New Roman" pitchFamily="34" charset="0"/>
                <a:ea typeface="Times New Roman" pitchFamily="34" charset="-122"/>
                <a:cs typeface="Times New Roman" pitchFamily="34" charset="-120"/>
              </a:rPr>
              <a:t>BMC Geriatrics</a:t>
            </a:r>
            <a:r>
              <a:rPr lang="en-US" sz="900" dirty="0">
                <a:solidFill>
                  <a:srgbClr val="2B2A4C"/>
                </a:solidFill>
                <a:latin typeface="Times New Roman" pitchFamily="34" charset="0"/>
                <a:ea typeface="Times New Roman" pitchFamily="34" charset="-122"/>
                <a:cs typeface="Times New Roman" pitchFamily="34" charset="-120"/>
              </a:rPr>
              <a:t>, 24(1). </a:t>
            </a:r>
            <a:r>
              <a:rPr lang="en-US" sz="900" u="sng" dirty="0">
                <a:solidFill>
                  <a:srgbClr val="2F5FA3"/>
                </a:solidFill>
                <a:latin typeface="Times New Roman" pitchFamily="34" charset="0"/>
                <a:ea typeface="Times New Roman" pitchFamily="34" charset="-122"/>
                <a:cs typeface="Times New Roman" pitchFamily="34" charset="-120"/>
                <a:hlinkClick r:id="rId5">
                  <a:extLst>
                    <a:ext uri="{A12FA001-AC4F-418D-AE19-62706E023703}">
                      <ahyp:hlinkClr xmlns:ahyp="http://schemas.microsoft.com/office/drawing/2018/hyperlinkcolor" val="tx"/>
                    </a:ext>
                  </a:extLst>
                </a:hlinkClick>
              </a:rPr>
              <a:t>https://doi.org/10.1186/s12877-024-04804-w</a:t>
            </a:r>
            <a:r>
              <a:rPr lang="en-US" sz="900" dirty="0">
                <a:solidFill>
                  <a:srgbClr val="2B2A4C"/>
                </a:solidFill>
                <a:latin typeface="Times New Roman" pitchFamily="34" charset="0"/>
                <a:ea typeface="Times New Roman" pitchFamily="34" charset="-122"/>
                <a:cs typeface="Times New Roman" pitchFamily="34" charset="-120"/>
              </a:rPr>
              <a:t>. </a:t>
            </a:r>
            <a:endParaRPr lang="en-US" sz="900" dirty="0"/>
          </a:p>
          <a:p>
            <a:pPr marL="0" indent="0" algn="just">
              <a:spcAft>
                <a:spcPts val="800"/>
              </a:spcAft>
              <a:buNone/>
            </a:pPr>
            <a:r>
              <a:rPr lang="en-US" sz="900" dirty="0">
                <a:solidFill>
                  <a:srgbClr val="2B2A4C"/>
                </a:solidFill>
                <a:latin typeface="Times New Roman" pitchFamily="34" charset="0"/>
                <a:ea typeface="Times New Roman" pitchFamily="34" charset="-122"/>
                <a:cs typeface="Times New Roman" pitchFamily="34" charset="-120"/>
              </a:rPr>
              <a:t>Dhanda, N. and Pryce, H. (2023). An ethnography study exploring factors that influence social isolation in care home residents living with dementia and hearing loss. </a:t>
            </a:r>
            <a:r>
              <a:rPr lang="en-US" sz="900" i="1" dirty="0">
                <a:solidFill>
                  <a:srgbClr val="2B2A4C"/>
                </a:solidFill>
                <a:latin typeface="Times New Roman" pitchFamily="34" charset="0"/>
                <a:ea typeface="Times New Roman" pitchFamily="34" charset="-122"/>
                <a:cs typeface="Times New Roman" pitchFamily="34" charset="-120"/>
              </a:rPr>
              <a:t>ProQuest</a:t>
            </a:r>
            <a:r>
              <a:rPr lang="en-US" sz="900" dirty="0">
                <a:solidFill>
                  <a:srgbClr val="2B2A4C"/>
                </a:solidFill>
                <a:latin typeface="Times New Roman" pitchFamily="34" charset="0"/>
                <a:ea typeface="Times New Roman" pitchFamily="34" charset="-122"/>
                <a:cs typeface="Times New Roman" pitchFamily="34" charset="-120"/>
              </a:rPr>
              <a:t>, [online] pp.1–16. </a:t>
            </a:r>
            <a:r>
              <a:rPr lang="en-US" sz="900" u="sng" dirty="0">
                <a:solidFill>
                  <a:srgbClr val="2F5FA3"/>
                </a:solidFill>
                <a:latin typeface="Times New Roman" pitchFamily="34" charset="0"/>
                <a:ea typeface="Times New Roman" pitchFamily="34" charset="-122"/>
                <a:cs typeface="Times New Roman" pitchFamily="34" charset="-120"/>
                <a:hlinkClick r:id="rId6">
                  <a:extLst>
                    <a:ext uri="{A12FA001-AC4F-418D-AE19-62706E023703}">
                      <ahyp:hlinkClr xmlns:ahyp="http://schemas.microsoft.com/office/drawing/2018/hyperlinkcolor" val="tx"/>
                    </a:ext>
                  </a:extLst>
                </a:hlinkClick>
              </a:rPr>
              <a:t>https://doi.org/10.1186/s12877-023-04296-0</a:t>
            </a:r>
            <a:r>
              <a:rPr lang="en-US" sz="900" dirty="0">
                <a:solidFill>
                  <a:srgbClr val="2B2A4C"/>
                </a:solidFill>
                <a:latin typeface="Times New Roman" pitchFamily="34" charset="0"/>
                <a:ea typeface="Times New Roman" pitchFamily="34" charset="-122"/>
                <a:cs typeface="Times New Roman" pitchFamily="34" charset="-120"/>
              </a:rPr>
              <a:t>. </a:t>
            </a:r>
            <a:endParaRPr lang="en-US" sz="900" dirty="0"/>
          </a:p>
          <a:p>
            <a:pPr marL="0" indent="0" algn="just">
              <a:spcAft>
                <a:spcPts val="800"/>
              </a:spcAft>
              <a:buNone/>
            </a:pPr>
            <a:r>
              <a:rPr lang="en-US" sz="900" dirty="0">
                <a:solidFill>
                  <a:srgbClr val="2B2A4C"/>
                </a:solidFill>
                <a:latin typeface="Times New Roman" pitchFamily="34" charset="0"/>
                <a:ea typeface="Times New Roman" pitchFamily="34" charset="-122"/>
                <a:cs typeface="Times New Roman" pitchFamily="34" charset="-120"/>
              </a:rPr>
              <a:t>Eriksson, E. and Hjelm, K. (2022). Relatives’ perspectives on encounters and communication in nursing homes during the Covid-19 pandemic: A qualitative interview study. </a:t>
            </a:r>
            <a:r>
              <a:rPr lang="en-US" sz="900" i="1" dirty="0">
                <a:solidFill>
                  <a:srgbClr val="2B2A4C"/>
                </a:solidFill>
                <a:latin typeface="Times New Roman" pitchFamily="34" charset="0"/>
                <a:ea typeface="Times New Roman" pitchFamily="34" charset="-122"/>
                <a:cs typeface="Times New Roman" pitchFamily="34" charset="-120"/>
              </a:rPr>
              <a:t>BMC Geriatrics</a:t>
            </a:r>
            <a:r>
              <a:rPr lang="en-US" sz="900" dirty="0">
                <a:solidFill>
                  <a:srgbClr val="2B2A4C"/>
                </a:solidFill>
                <a:latin typeface="Times New Roman" pitchFamily="34" charset="0"/>
                <a:ea typeface="Times New Roman" pitchFamily="34" charset="-122"/>
                <a:cs typeface="Times New Roman" pitchFamily="34" charset="-120"/>
              </a:rPr>
              <a:t>, [online] 22(1). </a:t>
            </a:r>
            <a:r>
              <a:rPr lang="en-US" sz="900" u="sng" dirty="0">
                <a:solidFill>
                  <a:srgbClr val="2F5FA3"/>
                </a:solidFill>
                <a:latin typeface="Times New Roman" pitchFamily="34" charset="0"/>
                <a:ea typeface="Times New Roman" pitchFamily="34" charset="-122"/>
                <a:cs typeface="Times New Roman" pitchFamily="34" charset="-120"/>
                <a:hlinkClick r:id="rId7">
                  <a:extLst>
                    <a:ext uri="{A12FA001-AC4F-418D-AE19-62706E023703}">
                      <ahyp:hlinkClr xmlns:ahyp="http://schemas.microsoft.com/office/drawing/2018/hyperlinkcolor" val="tx"/>
                    </a:ext>
                  </a:extLst>
                </a:hlinkClick>
              </a:rPr>
              <a:t>https://doi.org/10.1186/s12877-022-03364-1</a:t>
            </a:r>
            <a:r>
              <a:rPr lang="en-US" sz="900" dirty="0">
                <a:solidFill>
                  <a:srgbClr val="2B2A4C"/>
                </a:solidFill>
                <a:latin typeface="Times New Roman" pitchFamily="34" charset="0"/>
                <a:ea typeface="Times New Roman" pitchFamily="34" charset="-122"/>
                <a:cs typeface="Times New Roman" pitchFamily="34" charset="-120"/>
              </a:rPr>
              <a:t>. </a:t>
            </a:r>
            <a:endParaRPr lang="en-US" sz="900" dirty="0"/>
          </a:p>
          <a:p>
            <a:pPr marL="0" indent="0" algn="just">
              <a:spcAft>
                <a:spcPts val="800"/>
              </a:spcAft>
              <a:buNone/>
            </a:pPr>
            <a:r>
              <a:rPr lang="en-US" sz="900" dirty="0">
                <a:solidFill>
                  <a:srgbClr val="2B2A4C"/>
                </a:solidFill>
                <a:latin typeface="Times New Roman" pitchFamily="34" charset="0"/>
                <a:ea typeface="Times New Roman" pitchFamily="34" charset="-122"/>
                <a:cs typeface="Times New Roman" pitchFamily="34" charset="-120"/>
              </a:rPr>
              <a:t>Ibekaku, M.C., Ripley, S., Alizadehsaravi, N., Affoo, R., Middleton, L.E., Moody, E., Ghanouni, P., Weeks, L.E. and McArthur, C. (2024). Barriers and facilitators to providing rehabilitation for long-term care residents with dementia: A qualitative study. </a:t>
            </a:r>
            <a:r>
              <a:rPr lang="en-US" sz="900" i="1" dirty="0">
                <a:solidFill>
                  <a:srgbClr val="2B2A4C"/>
                </a:solidFill>
                <a:latin typeface="Times New Roman" pitchFamily="34" charset="0"/>
                <a:ea typeface="Times New Roman" pitchFamily="34" charset="-122"/>
                <a:cs typeface="Times New Roman" pitchFamily="34" charset="-120"/>
              </a:rPr>
              <a:t>BMC Geriatrics</a:t>
            </a:r>
            <a:r>
              <a:rPr lang="en-US" sz="900" dirty="0">
                <a:solidFill>
                  <a:srgbClr val="2B2A4C"/>
                </a:solidFill>
                <a:latin typeface="Times New Roman" pitchFamily="34" charset="0"/>
                <a:ea typeface="Times New Roman" pitchFamily="34" charset="-122"/>
                <a:cs typeface="Times New Roman" pitchFamily="34" charset="-120"/>
              </a:rPr>
              <a:t>, 24(1). </a:t>
            </a:r>
            <a:r>
              <a:rPr lang="en-US" sz="900" u="sng" dirty="0">
                <a:solidFill>
                  <a:srgbClr val="2F5FA3"/>
                </a:solidFill>
                <a:latin typeface="Times New Roman" pitchFamily="34" charset="0"/>
                <a:ea typeface="Times New Roman" pitchFamily="34" charset="-122"/>
                <a:cs typeface="Times New Roman" pitchFamily="34" charset="-120"/>
                <a:hlinkClick r:id="rId8">
                  <a:extLst>
                    <a:ext uri="{A12FA001-AC4F-418D-AE19-62706E023703}">
                      <ahyp:hlinkClr xmlns:ahyp="http://schemas.microsoft.com/office/drawing/2018/hyperlinkcolor" val="tx"/>
                    </a:ext>
                  </a:extLst>
                </a:hlinkClick>
              </a:rPr>
              <a:t>https://doi.org/10.1186/s12877-024-05433-z</a:t>
            </a:r>
            <a:r>
              <a:rPr lang="en-US" sz="900" dirty="0">
                <a:solidFill>
                  <a:srgbClr val="2B2A4C"/>
                </a:solidFill>
                <a:latin typeface="Times New Roman" pitchFamily="34" charset="0"/>
                <a:ea typeface="Times New Roman" pitchFamily="34" charset="-122"/>
                <a:cs typeface="Times New Roman" pitchFamily="34" charset="-120"/>
              </a:rPr>
              <a:t>. </a:t>
            </a:r>
            <a:endParaRPr lang="en-US" sz="900" dirty="0"/>
          </a:p>
          <a:p>
            <a:pPr marL="0" indent="0" algn="just">
              <a:spcAft>
                <a:spcPts val="800"/>
              </a:spcAft>
              <a:buNone/>
            </a:pPr>
            <a:r>
              <a:rPr lang="en-US" sz="900" dirty="0">
                <a:solidFill>
                  <a:srgbClr val="2B2A4C"/>
                </a:solidFill>
                <a:latin typeface="Times New Roman" pitchFamily="34" charset="0"/>
                <a:ea typeface="Times New Roman" pitchFamily="34" charset="-122"/>
                <a:cs typeface="Times New Roman" pitchFamily="34" charset="-120"/>
              </a:rPr>
              <a:t>Krein, S.L., Turnwald, M., Anderson, B. and Maust, D.T. (2022). “Sometimes it’s not about the money... It’s the way you treat people...”: A qualitative study of nursing home staff turnover. </a:t>
            </a:r>
            <a:r>
              <a:rPr lang="en-US" sz="900" i="1" dirty="0">
                <a:solidFill>
                  <a:srgbClr val="2B2A4C"/>
                </a:solidFill>
                <a:latin typeface="Times New Roman" pitchFamily="34" charset="0"/>
                <a:ea typeface="Times New Roman" pitchFamily="34" charset="-122"/>
                <a:cs typeface="Times New Roman" pitchFamily="34" charset="-120"/>
              </a:rPr>
              <a:t>Journal of the American Medical Directors Association</a:t>
            </a:r>
            <a:r>
              <a:rPr lang="en-US" sz="900" dirty="0">
                <a:solidFill>
                  <a:srgbClr val="2B2A4C"/>
                </a:solidFill>
                <a:latin typeface="Times New Roman" pitchFamily="34" charset="0"/>
                <a:ea typeface="Times New Roman" pitchFamily="34" charset="-122"/>
                <a:cs typeface="Times New Roman" pitchFamily="34" charset="-120"/>
              </a:rPr>
              <a:t>, 23(7). </a:t>
            </a:r>
            <a:r>
              <a:rPr lang="en-US" sz="900" u="sng" dirty="0">
                <a:solidFill>
                  <a:srgbClr val="2F5FA3"/>
                </a:solidFill>
                <a:latin typeface="Times New Roman" pitchFamily="34" charset="0"/>
                <a:ea typeface="Times New Roman" pitchFamily="34" charset="-122"/>
                <a:cs typeface="Times New Roman" pitchFamily="34" charset="-120"/>
                <a:hlinkClick r:id="rId9">
                  <a:extLst>
                    <a:ext uri="{A12FA001-AC4F-418D-AE19-62706E023703}">
                      <ahyp:hlinkClr xmlns:ahyp="http://schemas.microsoft.com/office/drawing/2018/hyperlinkcolor" val="tx"/>
                    </a:ext>
                  </a:extLst>
                </a:hlinkClick>
              </a:rPr>
              <a:t>https://doi.org/10.1016/j.jamda.2021.11.036</a:t>
            </a:r>
            <a:r>
              <a:rPr lang="en-US" sz="900" dirty="0">
                <a:solidFill>
                  <a:srgbClr val="2B2A4C"/>
                </a:solidFill>
                <a:latin typeface="Times New Roman" pitchFamily="34" charset="0"/>
                <a:ea typeface="Times New Roman" pitchFamily="34" charset="-122"/>
                <a:cs typeface="Times New Roman" pitchFamily="34" charset="-120"/>
              </a:rPr>
              <a:t>. </a:t>
            </a:r>
          </a:p>
          <a:p>
            <a:pPr algn="just">
              <a:spcAft>
                <a:spcPts val="800"/>
              </a:spcAft>
            </a:pPr>
            <a:r>
              <a:rPr lang="en-US" sz="900" dirty="0">
                <a:solidFill>
                  <a:srgbClr val="2B2A4C"/>
                </a:solidFill>
                <a:latin typeface="Times New Roman" pitchFamily="34" charset="0"/>
                <a:ea typeface="Times New Roman" pitchFamily="34" charset="-122"/>
                <a:cs typeface="Times New Roman" pitchFamily="34" charset="-120"/>
              </a:rPr>
              <a:t>Mitchell, G., McMahon, J., Cook, L., McCloy, O., Tierney, P., Thompson, D.R., Creighton, L., Craig, S., Henderson, E., Hill, L., Cameron, J., Yu, D., Moser, D.K., </a:t>
            </a:r>
            <a:r>
              <a:rPr lang="en-US" sz="900" dirty="0" err="1">
                <a:solidFill>
                  <a:srgbClr val="2B2A4C"/>
                </a:solidFill>
                <a:latin typeface="Times New Roman" pitchFamily="34" charset="0"/>
                <a:ea typeface="Times New Roman" pitchFamily="34" charset="-122"/>
                <a:cs typeface="Times New Roman" pitchFamily="34" charset="-120"/>
              </a:rPr>
              <a:t>Spilsbury</a:t>
            </a:r>
            <a:r>
              <a:rPr lang="en-US" sz="900" dirty="0">
                <a:solidFill>
                  <a:srgbClr val="2B2A4C"/>
                </a:solidFill>
                <a:latin typeface="Times New Roman" pitchFamily="34" charset="0"/>
                <a:ea typeface="Times New Roman" pitchFamily="34" charset="-122"/>
                <a:cs typeface="Times New Roman" pitchFamily="34" charset="-120"/>
              </a:rPr>
              <a:t>, K., </a:t>
            </a:r>
            <a:r>
              <a:rPr lang="en-US" sz="900" dirty="0" err="1">
                <a:solidFill>
                  <a:srgbClr val="2B2A4C"/>
                </a:solidFill>
                <a:latin typeface="Times New Roman" pitchFamily="34" charset="0"/>
                <a:ea typeface="Times New Roman" pitchFamily="34" charset="-122"/>
                <a:cs typeface="Times New Roman" pitchFamily="34" charset="-120"/>
              </a:rPr>
              <a:t>Srisuk</a:t>
            </a:r>
            <a:r>
              <a:rPr lang="en-US" sz="900" dirty="0">
                <a:solidFill>
                  <a:srgbClr val="2B2A4C"/>
                </a:solidFill>
                <a:latin typeface="Times New Roman" pitchFamily="34" charset="0"/>
                <a:ea typeface="Times New Roman" pitchFamily="34" charset="-122"/>
                <a:cs typeface="Times New Roman" pitchFamily="34" charset="-120"/>
              </a:rPr>
              <a:t>, N., M G A </a:t>
            </a:r>
            <a:r>
              <a:rPr lang="en-US" sz="900" dirty="0" err="1">
                <a:solidFill>
                  <a:srgbClr val="2B2A4C"/>
                </a:solidFill>
                <a:latin typeface="Times New Roman" pitchFamily="34" charset="0"/>
                <a:ea typeface="Times New Roman" pitchFamily="34" charset="-122"/>
                <a:cs typeface="Times New Roman" pitchFamily="34" charset="-120"/>
              </a:rPr>
              <a:t>Schols</a:t>
            </a:r>
            <a:r>
              <a:rPr lang="en-US" sz="900" dirty="0">
                <a:solidFill>
                  <a:srgbClr val="2B2A4C"/>
                </a:solidFill>
                <a:latin typeface="Times New Roman" pitchFamily="34" charset="0"/>
                <a:ea typeface="Times New Roman" pitchFamily="34" charset="-122"/>
                <a:cs typeface="Times New Roman" pitchFamily="34" charset="-120"/>
              </a:rPr>
              <a:t>, J., van der </a:t>
            </a:r>
            <a:r>
              <a:rPr lang="en-US" sz="900" dirty="0" err="1">
                <a:solidFill>
                  <a:srgbClr val="2B2A4C"/>
                </a:solidFill>
                <a:latin typeface="Times New Roman" pitchFamily="34" charset="0"/>
                <a:ea typeface="Times New Roman" pitchFamily="34" charset="-122"/>
                <a:cs typeface="Times New Roman" pitchFamily="34" charset="-120"/>
              </a:rPr>
              <a:t>Velden-Daamen</a:t>
            </a:r>
            <a:r>
              <a:rPr lang="en-US" sz="900" dirty="0">
                <a:solidFill>
                  <a:srgbClr val="2B2A4C"/>
                </a:solidFill>
                <a:latin typeface="Times New Roman" pitchFamily="34" charset="0"/>
                <a:ea typeface="Times New Roman" pitchFamily="34" charset="-122"/>
                <a:cs typeface="Times New Roman" pitchFamily="34" charset="-120"/>
              </a:rPr>
              <a:t>, M. and Brown Wilson, C. (2025). Experiences of care home staff in the delivery of heart failure care: A grounded theory. </a:t>
            </a:r>
            <a:r>
              <a:rPr lang="en-US" sz="900" i="1" dirty="0">
                <a:solidFill>
                  <a:srgbClr val="2B2A4C"/>
                </a:solidFill>
                <a:latin typeface="Times New Roman" pitchFamily="34" charset="0"/>
                <a:ea typeface="Times New Roman" pitchFamily="34" charset="-122"/>
                <a:cs typeface="Times New Roman" pitchFamily="34" charset="-120"/>
              </a:rPr>
              <a:t>BMC Geriatrics</a:t>
            </a:r>
            <a:r>
              <a:rPr lang="en-US" sz="900" dirty="0">
                <a:solidFill>
                  <a:srgbClr val="2B2A4C"/>
                </a:solidFill>
                <a:latin typeface="Times New Roman" pitchFamily="34" charset="0"/>
                <a:ea typeface="Times New Roman" pitchFamily="34" charset="-122"/>
                <a:cs typeface="Times New Roman" pitchFamily="34" charset="-120"/>
              </a:rPr>
              <a:t>, 25(1). </a:t>
            </a:r>
            <a:r>
              <a:rPr lang="en-US" sz="900" u="sng" dirty="0">
                <a:solidFill>
                  <a:srgbClr val="2F5FA3"/>
                </a:solidFill>
                <a:latin typeface="Times New Roman" pitchFamily="34" charset="0"/>
                <a:ea typeface="Times New Roman" pitchFamily="34" charset="-122"/>
                <a:cs typeface="Times New Roman" pitchFamily="34" charset="-120"/>
                <a:hlinkClick r:id="rId10">
                  <a:extLst>
                    <a:ext uri="{A12FA001-AC4F-418D-AE19-62706E023703}">
                      <ahyp:hlinkClr xmlns:ahyp="http://schemas.microsoft.com/office/drawing/2018/hyperlinkcolor" val="tx"/>
                    </a:ext>
                  </a:extLst>
                </a:hlinkClick>
              </a:rPr>
              <a:t>https://doi.org/10.1186/s12877-025-06079-1</a:t>
            </a:r>
            <a:r>
              <a:rPr lang="en-US" sz="900" dirty="0">
                <a:solidFill>
                  <a:srgbClr val="2B2A4C"/>
                </a:solidFill>
                <a:latin typeface="Times New Roman" pitchFamily="34" charset="0"/>
                <a:ea typeface="Times New Roman" pitchFamily="34" charset="-122"/>
                <a:cs typeface="Times New Roman" pitchFamily="34" charset="-120"/>
              </a:rPr>
              <a:t>. </a:t>
            </a:r>
            <a:endParaRPr lang="en-US" sz="900" dirty="0"/>
          </a:p>
          <a:p>
            <a:pPr algn="just">
              <a:spcAft>
                <a:spcPts val="800"/>
              </a:spcAft>
            </a:pPr>
            <a:r>
              <a:rPr lang="en-US" sz="900" dirty="0">
                <a:solidFill>
                  <a:srgbClr val="2B2A4C"/>
                </a:solidFill>
                <a:latin typeface="Times New Roman" pitchFamily="34" charset="0"/>
                <a:ea typeface="Times New Roman" pitchFamily="34" charset="-122"/>
                <a:cs typeface="Times New Roman" pitchFamily="34" charset="-120"/>
              </a:rPr>
              <a:t>Robinson, K., Logan, P.L., Gordon, A.L., Timmons, S., </a:t>
            </a:r>
            <a:r>
              <a:rPr lang="en-US" sz="900" dirty="0" err="1">
                <a:solidFill>
                  <a:srgbClr val="2B2A4C"/>
                </a:solidFill>
                <a:latin typeface="Times New Roman" pitchFamily="34" charset="0"/>
                <a:ea typeface="Times New Roman" pitchFamily="34" charset="-122"/>
                <a:cs typeface="Times New Roman" pitchFamily="34" charset="-120"/>
              </a:rPr>
              <a:t>Masud</a:t>
            </a:r>
            <a:r>
              <a:rPr lang="en-US" sz="900" dirty="0">
                <a:solidFill>
                  <a:srgbClr val="2B2A4C"/>
                </a:solidFill>
                <a:latin typeface="Times New Roman" pitchFamily="34" charset="0"/>
                <a:ea typeface="Times New Roman" pitchFamily="34" charset="-122"/>
                <a:cs typeface="Times New Roman" pitchFamily="34" charset="-120"/>
              </a:rPr>
              <a:t>, T., Rees, L., </a:t>
            </a:r>
            <a:r>
              <a:rPr lang="en-US" sz="900" dirty="0" err="1">
                <a:solidFill>
                  <a:srgbClr val="2B2A4C"/>
                </a:solidFill>
                <a:latin typeface="Times New Roman" pitchFamily="34" charset="0"/>
                <a:ea typeface="Times New Roman" pitchFamily="34" charset="-122"/>
                <a:cs typeface="Times New Roman" pitchFamily="34" charset="-120"/>
              </a:rPr>
              <a:t>Kilby</a:t>
            </a:r>
            <a:r>
              <a:rPr lang="en-US" sz="900" dirty="0">
                <a:solidFill>
                  <a:srgbClr val="2B2A4C"/>
                </a:solidFill>
                <a:latin typeface="Times New Roman" pitchFamily="34" charset="0"/>
                <a:ea typeface="Times New Roman" pitchFamily="34" charset="-122"/>
                <a:cs typeface="Times New Roman" pitchFamily="34" charset="-120"/>
              </a:rPr>
              <a:t>, A., Lawry, W. and Hallam-Bowles, F. (2025). Exploring the organisation and delivery of falls management in care homes for older people in England. </a:t>
            </a:r>
            <a:r>
              <a:rPr lang="en-US" sz="900" i="1" dirty="0">
                <a:solidFill>
                  <a:srgbClr val="2B2A4C"/>
                </a:solidFill>
                <a:latin typeface="Times New Roman" pitchFamily="34" charset="0"/>
                <a:ea typeface="Times New Roman" pitchFamily="34" charset="-122"/>
                <a:cs typeface="Times New Roman" pitchFamily="34" charset="-120"/>
              </a:rPr>
              <a:t>BMC Geriatrics</a:t>
            </a:r>
            <a:r>
              <a:rPr lang="en-US" sz="900" dirty="0">
                <a:solidFill>
                  <a:srgbClr val="2B2A4C"/>
                </a:solidFill>
                <a:latin typeface="Times New Roman" pitchFamily="34" charset="0"/>
                <a:ea typeface="Times New Roman" pitchFamily="34" charset="-122"/>
                <a:cs typeface="Times New Roman" pitchFamily="34" charset="-120"/>
              </a:rPr>
              <a:t>, [online] 25(1). </a:t>
            </a:r>
            <a:r>
              <a:rPr lang="en-US" sz="900" u="sng" dirty="0">
                <a:solidFill>
                  <a:srgbClr val="2F5FA3"/>
                </a:solidFill>
                <a:latin typeface="Times New Roman" pitchFamily="34" charset="0"/>
                <a:ea typeface="Times New Roman" pitchFamily="34" charset="-122"/>
                <a:cs typeface="Times New Roman" pitchFamily="34" charset="-120"/>
                <a:hlinkClick r:id="rId11">
                  <a:extLst>
                    <a:ext uri="{A12FA001-AC4F-418D-AE19-62706E023703}">
                      <ahyp:hlinkClr xmlns:ahyp="http://schemas.microsoft.com/office/drawing/2018/hyperlinkcolor" val="tx"/>
                    </a:ext>
                  </a:extLst>
                </a:hlinkClick>
              </a:rPr>
              <a:t>https://doi.org/10.1186/s12877-025-06127-w</a:t>
            </a:r>
            <a:r>
              <a:rPr lang="en-US" sz="900" dirty="0">
                <a:solidFill>
                  <a:srgbClr val="2B2A4C"/>
                </a:solidFill>
                <a:latin typeface="Times New Roman" pitchFamily="34" charset="0"/>
                <a:ea typeface="Times New Roman" pitchFamily="34" charset="-122"/>
                <a:cs typeface="Times New Roman" pitchFamily="34" charset="-120"/>
              </a:rPr>
              <a:t>. </a:t>
            </a:r>
            <a:endParaRPr lang="en-US" sz="900" dirty="0"/>
          </a:p>
          <a:p>
            <a:pPr algn="just">
              <a:spcAft>
                <a:spcPts val="800"/>
              </a:spcAft>
            </a:pPr>
            <a:r>
              <a:rPr lang="en-US" sz="900" dirty="0">
                <a:solidFill>
                  <a:srgbClr val="2B2A4C"/>
                </a:solidFill>
                <a:latin typeface="Times New Roman" pitchFamily="34" charset="0"/>
                <a:ea typeface="Times New Roman" pitchFamily="34" charset="-122"/>
                <a:cs typeface="Times New Roman" pitchFamily="34" charset="-120"/>
              </a:rPr>
              <a:t>Rutten, J.E.R., </a:t>
            </a:r>
            <a:r>
              <a:rPr lang="en-US" sz="900" dirty="0" err="1">
                <a:solidFill>
                  <a:srgbClr val="2B2A4C"/>
                </a:solidFill>
                <a:latin typeface="Times New Roman" pitchFamily="34" charset="0"/>
                <a:ea typeface="Times New Roman" pitchFamily="34" charset="-122"/>
                <a:cs typeface="Times New Roman" pitchFamily="34" charset="-120"/>
              </a:rPr>
              <a:t>Heijligers</a:t>
            </a:r>
            <a:r>
              <a:rPr lang="en-US" sz="900" dirty="0">
                <a:solidFill>
                  <a:srgbClr val="2B2A4C"/>
                </a:solidFill>
                <a:latin typeface="Times New Roman" pitchFamily="34" charset="0"/>
                <a:ea typeface="Times New Roman" pitchFamily="34" charset="-122"/>
                <a:cs typeface="Times New Roman" pitchFamily="34" charset="-120"/>
              </a:rPr>
              <a:t>, E., </a:t>
            </a:r>
            <a:r>
              <a:rPr lang="en-US" sz="900" dirty="0" err="1">
                <a:solidFill>
                  <a:srgbClr val="2B2A4C"/>
                </a:solidFill>
                <a:latin typeface="Times New Roman" pitchFamily="34" charset="0"/>
                <a:ea typeface="Times New Roman" pitchFamily="34" charset="-122"/>
                <a:cs typeface="Times New Roman" pitchFamily="34" charset="-120"/>
              </a:rPr>
              <a:t>Erkens</a:t>
            </a:r>
            <a:r>
              <a:rPr lang="en-US" sz="900" dirty="0">
                <a:solidFill>
                  <a:srgbClr val="2B2A4C"/>
                </a:solidFill>
                <a:latin typeface="Times New Roman" pitchFamily="34" charset="0"/>
                <a:ea typeface="Times New Roman" pitchFamily="34" charset="-122"/>
                <a:cs typeface="Times New Roman" pitchFamily="34" charset="-120"/>
              </a:rPr>
              <a:t>, P., Backhaus, R., </a:t>
            </a:r>
            <a:r>
              <a:rPr lang="en-US" sz="900" dirty="0" err="1">
                <a:solidFill>
                  <a:srgbClr val="2B2A4C"/>
                </a:solidFill>
                <a:latin typeface="Times New Roman" pitchFamily="34" charset="0"/>
                <a:ea typeface="Times New Roman" pitchFamily="34" charset="-122"/>
                <a:cs typeface="Times New Roman" pitchFamily="34" charset="-120"/>
              </a:rPr>
              <a:t>Hamers</a:t>
            </a:r>
            <a:r>
              <a:rPr lang="en-US" sz="900" dirty="0">
                <a:solidFill>
                  <a:srgbClr val="2B2A4C"/>
                </a:solidFill>
                <a:latin typeface="Times New Roman" pitchFamily="34" charset="0"/>
                <a:ea typeface="Times New Roman" pitchFamily="34" charset="-122"/>
                <a:cs typeface="Times New Roman" pitchFamily="34" charset="-120"/>
              </a:rPr>
              <a:t>, J.P.H., </a:t>
            </a:r>
            <a:r>
              <a:rPr lang="en-US" sz="900" dirty="0" err="1">
                <a:solidFill>
                  <a:srgbClr val="2B2A4C"/>
                </a:solidFill>
                <a:latin typeface="Times New Roman" pitchFamily="34" charset="0"/>
                <a:ea typeface="Times New Roman" pitchFamily="34" charset="-122"/>
                <a:cs typeface="Times New Roman" pitchFamily="34" charset="-120"/>
              </a:rPr>
              <a:t>Verbeek</a:t>
            </a:r>
            <a:r>
              <a:rPr lang="en-US" sz="900" dirty="0">
                <a:solidFill>
                  <a:srgbClr val="2B2A4C"/>
                </a:solidFill>
                <a:latin typeface="Times New Roman" pitchFamily="34" charset="0"/>
                <a:ea typeface="Times New Roman" pitchFamily="34" charset="-122"/>
                <a:cs typeface="Times New Roman" pitchFamily="34" charset="-120"/>
              </a:rPr>
              <a:t>, H. and Sion, K.Y.J. (2024). Students’ experiences with a hybrid learning environment in nursing homes: A qualitative study. </a:t>
            </a:r>
            <a:r>
              <a:rPr lang="en-US" sz="900" i="1" dirty="0">
                <a:solidFill>
                  <a:srgbClr val="2B2A4C"/>
                </a:solidFill>
                <a:latin typeface="Times New Roman" pitchFamily="34" charset="0"/>
                <a:ea typeface="Times New Roman" pitchFamily="34" charset="-122"/>
                <a:cs typeface="Times New Roman" pitchFamily="34" charset="-120"/>
              </a:rPr>
              <a:t>Nurse Education in Practice</a:t>
            </a:r>
            <a:r>
              <a:rPr lang="en-US" sz="900" dirty="0">
                <a:solidFill>
                  <a:srgbClr val="2B2A4C"/>
                </a:solidFill>
                <a:latin typeface="Times New Roman" pitchFamily="34" charset="0"/>
                <a:ea typeface="Times New Roman" pitchFamily="34" charset="-122"/>
                <a:cs typeface="Times New Roman" pitchFamily="34" charset="-120"/>
              </a:rPr>
              <a:t>, [online] 79, p.104078. </a:t>
            </a:r>
            <a:r>
              <a:rPr lang="en-US" sz="900" u="sng" dirty="0">
                <a:solidFill>
                  <a:srgbClr val="2F5FA3"/>
                </a:solidFill>
                <a:latin typeface="Times New Roman" pitchFamily="34" charset="0"/>
                <a:ea typeface="Times New Roman" pitchFamily="34" charset="-122"/>
                <a:cs typeface="Times New Roman" pitchFamily="34" charset="-120"/>
                <a:hlinkClick r:id="rId12">
                  <a:extLst>
                    <a:ext uri="{A12FA001-AC4F-418D-AE19-62706E023703}">
                      <ahyp:hlinkClr xmlns:ahyp="http://schemas.microsoft.com/office/drawing/2018/hyperlinkcolor" val="tx"/>
                    </a:ext>
                  </a:extLst>
                </a:hlinkClick>
              </a:rPr>
              <a:t>https://doi.org/10.1016/j.nepr.2024.104078</a:t>
            </a:r>
            <a:r>
              <a:rPr lang="en-US" sz="900" dirty="0">
                <a:solidFill>
                  <a:srgbClr val="2B2A4C"/>
                </a:solidFill>
                <a:latin typeface="Times New Roman" pitchFamily="34" charset="0"/>
                <a:ea typeface="Times New Roman" pitchFamily="34" charset="-122"/>
                <a:cs typeface="Times New Roman" pitchFamily="34" charset="-120"/>
              </a:rPr>
              <a:t>. </a:t>
            </a:r>
            <a:endParaRPr lang="en-US" sz="900" dirty="0"/>
          </a:p>
          <a:p>
            <a:pPr algn="just">
              <a:spcAft>
                <a:spcPts val="800"/>
              </a:spcAft>
            </a:pPr>
            <a:r>
              <a:rPr lang="en-US" sz="900" dirty="0" err="1">
                <a:solidFill>
                  <a:srgbClr val="2B2A4C"/>
                </a:solidFill>
                <a:latin typeface="Times New Roman" pitchFamily="34" charset="0"/>
                <a:ea typeface="Times New Roman" pitchFamily="34" charset="-122"/>
                <a:cs typeface="Times New Roman" pitchFamily="34" charset="-120"/>
              </a:rPr>
              <a:t>Teo</a:t>
            </a:r>
            <a:r>
              <a:rPr lang="en-US" sz="900" dirty="0">
                <a:solidFill>
                  <a:srgbClr val="2B2A4C"/>
                </a:solidFill>
                <a:latin typeface="Times New Roman" pitchFamily="34" charset="0"/>
                <a:ea typeface="Times New Roman" pitchFamily="34" charset="-122"/>
                <a:cs typeface="Times New Roman" pitchFamily="34" charset="-120"/>
              </a:rPr>
              <a:t>, H., </a:t>
            </a:r>
            <a:r>
              <a:rPr lang="en-US" sz="900" dirty="0" err="1">
                <a:solidFill>
                  <a:srgbClr val="2B2A4C"/>
                </a:solidFill>
                <a:latin typeface="Times New Roman" pitchFamily="34" charset="0"/>
                <a:ea typeface="Times New Roman" pitchFamily="34" charset="-122"/>
                <a:cs typeface="Times New Roman" pitchFamily="34" charset="-120"/>
              </a:rPr>
              <a:t>Vadean</a:t>
            </a:r>
            <a:r>
              <a:rPr lang="en-US" sz="900" dirty="0">
                <a:solidFill>
                  <a:srgbClr val="2B2A4C"/>
                </a:solidFill>
                <a:latin typeface="Times New Roman" pitchFamily="34" charset="0"/>
                <a:ea typeface="Times New Roman" pitchFamily="34" charset="-122"/>
                <a:cs typeface="Times New Roman" pitchFamily="34" charset="-120"/>
              </a:rPr>
              <a:t>, F. and </a:t>
            </a:r>
            <a:r>
              <a:rPr lang="en-US" sz="900" dirty="0" err="1">
                <a:solidFill>
                  <a:srgbClr val="2B2A4C"/>
                </a:solidFill>
                <a:latin typeface="Times New Roman" pitchFamily="34" charset="0"/>
                <a:ea typeface="Times New Roman" pitchFamily="34" charset="-122"/>
                <a:cs typeface="Times New Roman" pitchFamily="34" charset="-120"/>
              </a:rPr>
              <a:t>Saloniki</a:t>
            </a:r>
            <a:r>
              <a:rPr lang="en-US" sz="900" dirty="0">
                <a:solidFill>
                  <a:srgbClr val="2B2A4C"/>
                </a:solidFill>
                <a:latin typeface="Times New Roman" pitchFamily="34" charset="0"/>
                <a:ea typeface="Times New Roman" pitchFamily="34" charset="-122"/>
                <a:cs typeface="Times New Roman" pitchFamily="34" charset="-120"/>
              </a:rPr>
              <a:t>, E.-C. (2022). Recruitment, retention and employment growth in the long-term care sector in England. </a:t>
            </a:r>
            <a:r>
              <a:rPr lang="en-US" sz="900" i="1" dirty="0">
                <a:solidFill>
                  <a:srgbClr val="2B2A4C"/>
                </a:solidFill>
                <a:latin typeface="Times New Roman" pitchFamily="34" charset="0"/>
                <a:ea typeface="Times New Roman" pitchFamily="34" charset="-122"/>
                <a:cs typeface="Times New Roman" pitchFamily="34" charset="-120"/>
              </a:rPr>
              <a:t>Frontiers in Public Health</a:t>
            </a:r>
            <a:r>
              <a:rPr lang="en-US" sz="900" dirty="0">
                <a:solidFill>
                  <a:srgbClr val="2B2A4C"/>
                </a:solidFill>
                <a:latin typeface="Times New Roman" pitchFamily="34" charset="0"/>
                <a:ea typeface="Times New Roman" pitchFamily="34" charset="-122"/>
                <a:cs typeface="Times New Roman" pitchFamily="34" charset="-120"/>
              </a:rPr>
              <a:t>, [online] 10. </a:t>
            </a:r>
            <a:r>
              <a:rPr lang="en-US" sz="900" u="sng" dirty="0">
                <a:solidFill>
                  <a:srgbClr val="2F5FA3"/>
                </a:solidFill>
                <a:latin typeface="Times New Roman" pitchFamily="34" charset="0"/>
                <a:ea typeface="Times New Roman" pitchFamily="34" charset="-122"/>
                <a:cs typeface="Times New Roman" pitchFamily="34" charset="-120"/>
                <a:hlinkClick r:id="rId13">
                  <a:extLst>
                    <a:ext uri="{A12FA001-AC4F-418D-AE19-62706E023703}">
                      <ahyp:hlinkClr xmlns:ahyp="http://schemas.microsoft.com/office/drawing/2018/hyperlinkcolor" val="tx"/>
                    </a:ext>
                  </a:extLst>
                </a:hlinkClick>
              </a:rPr>
              <a:t>https://doi.org/10.3389/fpubh.2022.969098</a:t>
            </a:r>
            <a:r>
              <a:rPr lang="en-US" sz="900" dirty="0">
                <a:solidFill>
                  <a:srgbClr val="2B2A4C"/>
                </a:solidFill>
                <a:latin typeface="Times New Roman" pitchFamily="34" charset="0"/>
                <a:ea typeface="Times New Roman" pitchFamily="34" charset="-122"/>
                <a:cs typeface="Times New Roman" pitchFamily="34" charset="-120"/>
              </a:rPr>
              <a:t>. </a:t>
            </a:r>
            <a:endParaRPr lang="en-US" sz="900" dirty="0"/>
          </a:p>
          <a:p>
            <a:pPr algn="just">
              <a:spcAft>
                <a:spcPts val="800"/>
              </a:spcAft>
            </a:pPr>
            <a:r>
              <a:rPr lang="en-US" sz="900" dirty="0">
                <a:solidFill>
                  <a:srgbClr val="2B2A4C"/>
                </a:solidFill>
                <a:latin typeface="Times New Roman" pitchFamily="34" charset="0"/>
                <a:ea typeface="Times New Roman" pitchFamily="34" charset="-122"/>
                <a:cs typeface="Times New Roman" pitchFamily="34" charset="-120"/>
              </a:rPr>
              <a:t>Williams, J.A.R., Collins, J.E., Gandhi, A., Yu, H., Boden, L.I., Katz, J.N., Wagner, G.R. and Sorensen, G. (2024). Can better Leadership reduce nursing home staff turnover? </a:t>
            </a:r>
            <a:r>
              <a:rPr lang="en-US" sz="900" i="1" dirty="0">
                <a:solidFill>
                  <a:srgbClr val="2B2A4C"/>
                </a:solidFill>
                <a:latin typeface="Times New Roman" pitchFamily="34" charset="0"/>
                <a:ea typeface="Times New Roman" pitchFamily="34" charset="-122"/>
                <a:cs typeface="Times New Roman" pitchFamily="34" charset="-120"/>
              </a:rPr>
              <a:t>Journal of the American Medical Directors Association</a:t>
            </a:r>
            <a:r>
              <a:rPr lang="en-US" sz="900" dirty="0">
                <a:solidFill>
                  <a:srgbClr val="2B2A4C"/>
                </a:solidFill>
                <a:latin typeface="Times New Roman" pitchFamily="34" charset="0"/>
                <a:ea typeface="Times New Roman" pitchFamily="34" charset="-122"/>
                <a:cs typeface="Times New Roman" pitchFamily="34" charset="-120"/>
              </a:rPr>
              <a:t>, [online] 25(3), pp.403–407.e1. </a:t>
            </a:r>
            <a:r>
              <a:rPr lang="en-US" sz="900" u="sng" dirty="0">
                <a:solidFill>
                  <a:srgbClr val="2F5FA3"/>
                </a:solidFill>
                <a:latin typeface="Times New Roman" pitchFamily="34" charset="0"/>
                <a:ea typeface="Times New Roman" pitchFamily="34" charset="-122"/>
                <a:cs typeface="Times New Roman" pitchFamily="34" charset="-120"/>
                <a:hlinkClick r:id="rId14">
                  <a:extLst>
                    <a:ext uri="{A12FA001-AC4F-418D-AE19-62706E023703}">
                      <ahyp:hlinkClr xmlns:ahyp="http://schemas.microsoft.com/office/drawing/2018/hyperlinkcolor" val="tx"/>
                    </a:ext>
                  </a:extLst>
                </a:hlinkClick>
              </a:rPr>
              <a:t>https://doi.org/10.1016/j.jamda.2023.05.021</a:t>
            </a:r>
            <a:r>
              <a:rPr lang="en-US" sz="900" dirty="0">
                <a:solidFill>
                  <a:srgbClr val="2B2A4C"/>
                </a:solidFill>
                <a:latin typeface="Times New Roman" pitchFamily="34" charset="0"/>
                <a:ea typeface="Times New Roman" pitchFamily="34" charset="-122"/>
                <a:cs typeface="Times New Roman" pitchFamily="34" charset="-120"/>
              </a:rPr>
              <a:t>. </a:t>
            </a:r>
            <a:endParaRPr lang="en-US" sz="900" dirty="0"/>
          </a:p>
          <a:p>
            <a:pPr algn="just">
              <a:spcAft>
                <a:spcPts val="800"/>
              </a:spcAft>
            </a:pPr>
            <a:r>
              <a:rPr lang="en-US" sz="900" dirty="0">
                <a:solidFill>
                  <a:srgbClr val="2B2A4C"/>
                </a:solidFill>
                <a:latin typeface="Times New Roman" pitchFamily="34" charset="0"/>
                <a:ea typeface="Times New Roman" pitchFamily="34" charset="-122"/>
                <a:cs typeface="Times New Roman" pitchFamily="34" charset="-120"/>
              </a:rPr>
              <a:t>Wong, C.M., Como, D.H., </a:t>
            </a:r>
            <a:r>
              <a:rPr lang="en-US" sz="900" dirty="0" err="1">
                <a:solidFill>
                  <a:srgbClr val="2B2A4C"/>
                </a:solidFill>
                <a:latin typeface="Times New Roman" pitchFamily="34" charset="0"/>
                <a:ea typeface="Times New Roman" pitchFamily="34" charset="-122"/>
                <a:cs typeface="Times New Roman" pitchFamily="34" charset="-120"/>
              </a:rPr>
              <a:t>Lekovitch</a:t>
            </a:r>
            <a:r>
              <a:rPr lang="en-US" sz="900" dirty="0">
                <a:solidFill>
                  <a:srgbClr val="2B2A4C"/>
                </a:solidFill>
                <a:latin typeface="Times New Roman" pitchFamily="34" charset="0"/>
                <a:ea typeface="Times New Roman" pitchFamily="34" charset="-122"/>
                <a:cs typeface="Times New Roman" pitchFamily="34" charset="-120"/>
              </a:rPr>
              <a:t>, C., Chew, F. and Leland, N.E. (2024). Nursing home staff perspectives of the benefits and challenges of providing dementia care. </a:t>
            </a:r>
            <a:r>
              <a:rPr lang="en-US" sz="900" i="1" dirty="0">
                <a:solidFill>
                  <a:srgbClr val="2B2A4C"/>
                </a:solidFill>
                <a:latin typeface="Times New Roman" pitchFamily="34" charset="0"/>
                <a:ea typeface="Times New Roman" pitchFamily="34" charset="-122"/>
                <a:cs typeface="Times New Roman" pitchFamily="34" charset="-120"/>
              </a:rPr>
              <a:t>Journal of the American Medical Directors Association</a:t>
            </a:r>
            <a:r>
              <a:rPr lang="en-US" sz="900" dirty="0">
                <a:solidFill>
                  <a:srgbClr val="2B2A4C"/>
                </a:solidFill>
                <a:latin typeface="Times New Roman" pitchFamily="34" charset="0"/>
                <a:ea typeface="Times New Roman" pitchFamily="34" charset="-122"/>
                <a:cs typeface="Times New Roman" pitchFamily="34" charset="-120"/>
              </a:rPr>
              <a:t>, [online] pp.105411–105411. </a:t>
            </a:r>
            <a:r>
              <a:rPr lang="en-US" sz="900" u="sng" dirty="0">
                <a:solidFill>
                  <a:srgbClr val="2F5FA3"/>
                </a:solidFill>
                <a:latin typeface="Times New Roman" pitchFamily="34" charset="0"/>
                <a:ea typeface="Times New Roman" pitchFamily="34" charset="-122"/>
                <a:cs typeface="Times New Roman" pitchFamily="34" charset="-120"/>
                <a:hlinkClick r:id="rId15">
                  <a:extLst>
                    <a:ext uri="{A12FA001-AC4F-418D-AE19-62706E023703}">
                      <ahyp:hlinkClr xmlns:ahyp="http://schemas.microsoft.com/office/drawing/2018/hyperlinkcolor" val="tx"/>
                    </a:ext>
                  </a:extLst>
                </a:hlinkClick>
              </a:rPr>
              <a:t>https://doi.org/10.1016/j.jamda.2024.105411</a:t>
            </a:r>
            <a:r>
              <a:rPr lang="en-US" sz="900" dirty="0">
                <a:solidFill>
                  <a:srgbClr val="2B2A4C"/>
                </a:solidFill>
                <a:latin typeface="Times New Roman" pitchFamily="34" charset="0"/>
                <a:ea typeface="Times New Roman" pitchFamily="34" charset="-122"/>
                <a:cs typeface="Times New Roman" pitchFamily="34" charset="-120"/>
              </a:rPr>
              <a:t>. </a:t>
            </a:r>
            <a:endParaRPr lang="en-US" sz="900" dirty="0"/>
          </a:p>
          <a:p>
            <a:pPr marL="0" indent="0" algn="just">
              <a:spcAft>
                <a:spcPts val="800"/>
              </a:spcAft>
              <a:buNone/>
            </a:pPr>
            <a:endParaRPr lang="en-US" sz="900" dirty="0"/>
          </a:p>
        </p:txBody>
      </p:sp>
      <p:sp>
        <p:nvSpPr>
          <p:cNvPr id="25" name="Slide Number Placeholder 0"/>
          <p:cNvSpPr>
            <a:spLocks noGrp="1"/>
          </p:cNvSpPr>
          <p:nvPr>
            <p:ph type="sldNum" sz="quarter" idx="4294967295"/>
          </p:nvPr>
        </p:nvSpPr>
        <p:spPr>
          <a:xfrm>
            <a:off x="11109960" y="6382512"/>
            <a:ext cx="548640" cy="274320"/>
          </a:xfrm>
          <a:prstGeom prst="rect">
            <a:avLst/>
          </a:prstGeom>
          <a:extLst>
            <a:ext uri="{C572A759-6A51-4108-AA02-DFA0A04FC94B}">
              <ma14:wrappingTextBoxFlag xmlns="" xmlns:ma14="http://schemas.microsoft.com/office/mac/drawingml/2011/main" val="0"/>
            </a:ext>
          </a:extLst>
        </p:spPr>
        <p:txBody>
          <a:bodyPr/>
          <a:lstStyle>
            <a:lvl1pPr>
              <a:defRPr sz="1200">
                <a:solidFill>
                  <a:srgbClr val="5A5880"/>
                </a:solidFill>
                <a:latin typeface="Times New Roman"/>
                <a:ea typeface="Times New Roman"/>
                <a:cs typeface="Times New Roman"/>
              </a:defRPr>
            </a:lvl1pPr>
          </a:lstStyle>
          <a:p>
            <a:pPr algn="r"/>
            <a:fld id="{F7021451-1387-4CA6-816F-3879F97B5CBC}" type="slidenum">
              <a:rPr lang="en-US" b="0"/>
              <a:t>13</a:t>
            </a:fld>
            <a:endParaRPr lang="en-US"/>
          </a:p>
        </p:txBody>
      </p:sp>
    </p:spTree>
  </p:cSld>
  <p:clrMapOvr>
    <a:masterClrMapping/>
  </p:clrMapOvr>
</p:sld>
</file>

<file path=ppt/theme/theme1.xml><?xml version="1.0" encoding="utf-8"?>
<a:theme xmlns:a="http://schemas.openxmlformats.org/drawingml/2006/main" name="Care Pastel">
  <a:themeElements>
    <a:clrScheme name="Care Pastel">
      <a:dk1>
        <a:srgbClr val="2B2A4C"/>
      </a:dk1>
      <a:lt1>
        <a:srgbClr val="FFFFFF"/>
      </a:lt1>
      <a:dk2>
        <a:srgbClr val="4A3F7A"/>
      </a:dk2>
      <a:lt2>
        <a:srgbClr val="EDE4F8"/>
      </a:lt2>
      <a:accent1>
        <a:srgbClr val="6B4FA3"/>
      </a:accent1>
      <a:accent2>
        <a:srgbClr val="2F8F6B"/>
      </a:accent2>
      <a:accent3>
        <a:srgbClr val="3B78B5"/>
      </a:accent3>
      <a:accent4>
        <a:srgbClr val="C2557A"/>
      </a:accent4>
      <a:accent5>
        <a:srgbClr val="C9822B"/>
      </a:accent5>
      <a:accent6>
        <a:srgbClr val="5568C4"/>
      </a:accent6>
      <a:hlink>
        <a:srgbClr val="3B78B5"/>
      </a:hlink>
      <a:folHlink>
        <a:srgbClr val="6B4FA3"/>
      </a:folHlink>
    </a:clrScheme>
    <a:fontScheme name="Care Pastel">
      <a:majorFont>
        <a:latin typeface="Times New Roman"/>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Times New Roman"/>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23</TotalTime>
  <Words>2605</Words>
  <Application>Microsoft Office PowerPoint</Application>
  <PresentationFormat>Widescreen</PresentationFormat>
  <Paragraphs>113</Paragraphs>
  <Slides>13</Slides>
  <Notes>13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Times New Roman</vt:lpstr>
      <vt:lpstr>Care Pastel</vt:lpstr>
      <vt:lpstr>PowerPoint Presentation</vt:lpstr>
      <vt:lpstr>PowerPoint Presentation</vt:lpstr>
      <vt:lpstr> | Career objective and evaluative purpose</vt:lpstr>
      <vt:lpstr> | Vacancy as an evidence-based competency benchmark</vt:lpstr>
      <vt:lpstr> | Personal SWOT: four factors, not four isolated lists</vt:lpstr>
      <vt:lpstr> | Strengths: person-centred communication under scrutiny</vt:lpstr>
      <vt:lpstr> | Strengths: collaboration and respectful relationships</vt:lpstr>
      <vt:lpstr> | Weaknesses: safe documentation and prioritisation</vt:lpstr>
      <vt:lpstr> | Opportunities: structured learning, not certificates alone</vt:lpstr>
      <vt:lpstr> | Threats: workforce conditions and sustainable practice</vt:lpstr>
      <vt:lpstr> | Strategic SWOT integration and SMART plan</vt:lpstr>
      <vt:lpstr> | Conclusion: conditional readiness</vt:lpstr>
      <vt:lpstr>| References</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LCHS4009 | Self-Awareness Presentation</dc:title>
  <dc:subject>PptxGenJS Presentation</dc:subject>
  <dc:creator>LCHS4009</dc:creator>
  <cp:lastModifiedBy>Shamaila Awan (2432004)</cp:lastModifiedBy>
  <cp:revision>4</cp:revision>
  <dcterms:created xsi:type="dcterms:W3CDTF">2026-10-13T05:40:19Z</dcterms:created>
  <dcterms:modified xsi:type="dcterms:W3CDTF">2026-10-17T20:03:47Z</dcterms:modified>
</cp:coreProperties>
</file>