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61" r:id="rId4"/>
    <p:sldId id="262" r:id="rId5"/>
    <p:sldId id="263" r:id="rId6"/>
    <p:sldId id="265" r:id="rId7"/>
    <p:sldId id="266" r:id="rId8"/>
    <p:sldId id="267" r:id="rId9"/>
    <p:sldId id="268" r:id="rId10"/>
    <p:sldId id="269" r:id="rId11"/>
    <p:sldId id="270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S" initials="FS" lastIdx="9" clrIdx="0">
    <p:extLst>
      <p:ext uri="{19B8F6BF-5375-455C-9EA6-DF929625EA0E}">
        <p15:presenceInfo xmlns:p15="http://schemas.microsoft.com/office/powerpoint/2012/main" userId="F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29" autoAdjust="0"/>
    <p:restoredTop sz="70236" autoAdjust="0"/>
  </p:normalViewPr>
  <p:slideViewPr>
    <p:cSldViewPr snapToGrid="0">
      <p:cViewPr varScale="1">
        <p:scale>
          <a:sx n="59" d="100"/>
          <a:sy n="59" d="100"/>
        </p:scale>
        <p:origin x="1134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F75C64-0AE4-488E-A77A-FA6C523969E2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EC3939-2460-42B4-BA0F-023E0D6A798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43071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79914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12124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264371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0320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59950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847236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FEC3939-2460-42B4-BA0F-023E0D6A798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3521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20B43-01F0-4D36-9A72-AC717DB22E4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B1147A-F7C3-4CD8-8E72-5A857F3374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036BC-AA14-4B92-8393-F370AF23B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BB1608-CFB7-44C0-B35A-FA4E5AADC2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CA3F1D-EE62-4B83-B702-D3C17BFDFB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594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2F9237-FEBA-4CEF-8387-DF02F8FF0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85E0B3-2470-4086-A66C-27A57392CC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6914EF-B6C4-4EAD-8BF8-53D9566E2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2880D2-FBD1-4693-A77E-29B2E840C7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8295AE4-485C-4FD0-A4D6-7FF5A4608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546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9F86E-1199-4ED2-A3FB-129DA4E31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BF56BE-6C2B-4632-9870-E8170F154F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CB2785-10B2-4A42-8105-104DE81D6F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F43287-BFE9-4BC1-9A8B-A474DC6DB9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CDECC1-7B3A-42B1-AED8-9B44040A3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150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AE001A-40BB-4566-8E10-85A084991E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8D22A2-C33B-4A2B-A3F4-26CA363488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B64F2B-3EA1-4843-B1E7-9C97584C6A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6559AB-D61A-4058-8DC7-7F3158905A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725849-D85C-49CD-BBD2-ABC0C7F4A0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F2B3966-A1E5-432C-B3FE-C026DC159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123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67D801-B8C4-4DBF-8F9D-70B5BE20FA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22839-FED1-4A48-8A90-B05BC060D5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447B05C-D431-47AA-93C4-4A25E17048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77077D-3023-4AE8-8A1C-1371F53CDF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A474B-1BD7-4F75-BFF5-61F27EA001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20BC47-5911-4AD1-9121-AA2D5FD766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137A95-D211-4574-B48A-CF97DC4B2D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B9FA08-0150-4FAA-AA86-2778AFFE3B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16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204E71-5403-4186-A6B0-D11285DF7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2CC709C-733F-48DE-9DCA-E94FE65E3F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D896B3-E518-4108-BE0E-30B689E1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513F22-5A0A-451A-BCC3-1C8CE8436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2284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65C8B71-EAD7-4CED-9666-E31A117D94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F6BF0E-08F1-4F6E-A144-858B64274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00AB37D-936F-4A0F-8EBC-BE915D58F8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5333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9D7C2-DEAF-40CC-B61D-7736B7492D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AF219-3BFC-41B9-9EC9-AA0AC2947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79A886-0FCB-4F6A-B286-6CC5F88035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181F5F-3908-48DA-9863-DE63063AA3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336A5-8614-4F95-A7BE-44521577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17D694-A8D4-4DC5-A910-C7ABEAB46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4344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5580A-CF64-46D8-A439-69C88F58BB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E54834-5CC4-4008-AC85-7B01D08580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5F6A9F-3DE4-4316-8B46-D4B4CA95EE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D86741-E7BD-4356-A7D1-FEFAF9C4C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9646CD-80F3-4FB9-97A7-B85C52584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CF1DAA-3E22-4432-9231-A6A4D184D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01151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5794D3-0DFE-4C7F-B836-2A55F7188E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251D98-4432-41CE-8AC4-A8A181BC3B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52FDD5-867A-48B3-8847-95706FBA54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0CD08A-B8C0-45F4-B32F-2F9271D8D3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79DD8-B21D-4045-9406-DED57DF20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206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9106304-7BCB-4040-8322-D6724040E33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5739BFD-D752-4767-9737-8FE9486BE4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CB1A75-866D-47A1-A7FC-A464500EC7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24B7E9-1223-49AC-A883-47587D87F8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B17210-B19B-468B-AC82-42EF49827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9990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FDA706C-5FD2-4C35-B75A-D0C8681D8C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D7D3AAF-6685-43BC-9605-D4E79BCD3E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AC8FB-8ABC-424A-820A-82F9BDF523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05CEA-F379-422E-8A73-CCF35B52F7E5}" type="datetimeFigureOut">
              <a:rPr lang="en-GB" smtClean="0"/>
              <a:t>24/05/2019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93AEBE-C2A5-49BA-B3DC-92E22C06CC1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91B07-F421-43E4-8B37-F6BCCAAC758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9FBDAE-40F4-4425-8333-A5A60E6F8B1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5978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world-middle-east-14703995" TargetMode="External"/><Relationship Id="rId2" Type="http://schemas.openxmlformats.org/officeDocument/2006/relationships/hyperlink" Target="https://www.rand.org/blog/2018/04/europes-great-challenge-integrating-syrian-refugees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ublications.europa.eu/webpub/com/factsheets/migration-crisis/en/#what-is-refugee-crisis" TargetMode="External"/><Relationship Id="rId4" Type="http://schemas.openxmlformats.org/officeDocument/2006/relationships/hyperlink" Target="https://www.britannica.com/event/Syrian-Civil-Wa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qz.com/567469/germany-is-taking-in-more-refugees-in-2015-than-the-us-has-in-the-past-10-years/" TargetMode="External"/><Relationship Id="rId2" Type="http://schemas.openxmlformats.org/officeDocument/2006/relationships/hyperlink" Target="http://www.europarl.europa.eu/news/en/headlines/society/20170629STO78630/eu-migrant-crisis-facts-and-figure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pri.org/stories/2016-06-24/how-brexit-campaign-used-refugees-scare-voters" TargetMode="External"/><Relationship Id="rId4" Type="http://schemas.openxmlformats.org/officeDocument/2006/relationships/hyperlink" Target="https://www.history.com/topics/middle-east/arab-sprin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ec-ed.co.uk/best-practice/supporting-syrian-refugee-children-who-arrive-in-your-school/" TargetMode="External"/><Relationship Id="rId2" Type="http://schemas.openxmlformats.org/officeDocument/2006/relationships/hyperlink" Target="https://www.legislation.gov.uk/ukpga/1971/77/section/1?view=extent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society/2016/nov/16/language-barrier-refugees-english-classes-integration-esol" TargetMode="External"/><Relationship Id="rId4" Type="http://schemas.openxmlformats.org/officeDocument/2006/relationships/hyperlink" Target="https://drc.ngo/media/4167496/drc-diaspora-programme_study_syrian-diaspora-groups-in-europe_web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.gov/law/help/refugee-law/unitedkingdom.php" TargetMode="External"/><Relationship Id="rId2" Type="http://schemas.openxmlformats.org/officeDocument/2006/relationships/hyperlink" Target="https://www.loc.gov/law/help/constitutional-right-to-an-education/englandandwales.php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gweddill.gov.wales/docs/dhss/publications/150120refugeeen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638E21-3277-4D3D-AC25-B618F2FC68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0588" y="965199"/>
            <a:ext cx="6766078" cy="4927601"/>
          </a:xfrm>
        </p:spPr>
        <p:txBody>
          <a:bodyPr anchor="ctr">
            <a:normAutofit/>
          </a:bodyPr>
          <a:lstStyle/>
          <a:p>
            <a:r>
              <a:rPr lang="en-GB" sz="5000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Syrian refugees are not being accepted into our society by some UK nationals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202B995-C6D5-49B8-9CDF-1BE88BA12E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23257" y="965198"/>
            <a:ext cx="2707937" cy="4927602"/>
          </a:xfrm>
        </p:spPr>
        <p:txBody>
          <a:bodyPr anchor="ctr">
            <a:normAutofit/>
          </a:bodyPr>
          <a:lstStyle/>
          <a:p>
            <a:pPr algn="r"/>
            <a:endParaRPr lang="en-GB" sz="2000" dirty="0">
              <a:solidFill>
                <a:schemeClr val="accent1"/>
              </a:solidFill>
            </a:endParaRPr>
          </a:p>
          <a:p>
            <a:pPr algn="r"/>
            <a:endParaRPr lang="en-GB" sz="2000" dirty="0">
              <a:solidFill>
                <a:schemeClr val="accent1"/>
              </a:solidFill>
            </a:endParaRPr>
          </a:p>
          <a:p>
            <a:pPr algn="r"/>
            <a:r>
              <a:rPr lang="en-GB" dirty="0">
                <a:solidFill>
                  <a:srgbClr val="FFFF00"/>
                </a:solidFill>
              </a:rPr>
              <a:t>Chloe Davies</a:t>
            </a:r>
          </a:p>
          <a:p>
            <a:pPr algn="r"/>
            <a:r>
              <a:rPr lang="en-GB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SJSS4001 Ass 2</a:t>
            </a:r>
          </a:p>
        </p:txBody>
      </p:sp>
    </p:spTree>
    <p:extLst>
      <p:ext uri="{BB962C8B-B14F-4D97-AF65-F5344CB8AC3E}">
        <p14:creationId xmlns:p14="http://schemas.microsoft.com/office/powerpoint/2010/main" val="14161891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F0FB-0BB3-4D10-A27F-62884708D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E9D06-AD4A-4568-8820-C4D46F7FE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5840" y="1566544"/>
            <a:ext cx="10515600" cy="529145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2011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President Bashar al-Assad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Opposition groups formed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Full fledged civil war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Millions forced out of the country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FF00"/>
                </a:solidFill>
              </a:rPr>
              <a:t>                                                                                             (Britannica, 2019)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FF00"/>
                </a:solidFill>
              </a:rPr>
              <a:t>                                                                     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olidFill>
                  <a:srgbClr val="FFFF00"/>
                </a:solidFill>
              </a:rPr>
              <a:t>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9157177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F0FB-0BB3-4D10-A27F-62884708D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</a:rPr>
              <a:t>The Arab Spring and Syrian Civil War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E9D06-AD4A-4568-8820-C4D46F7FE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Began in spring 2011 (History, 2019)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Violent unrest spread (BBC, 2019)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Civil war in Syria (BBC, 2019)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Civilians flee Syria causing an immigration crisis in the EU. (European Parliament, 2017)</a:t>
            </a:r>
          </a:p>
        </p:txBody>
      </p:sp>
    </p:spTree>
    <p:extLst>
      <p:ext uri="{BB962C8B-B14F-4D97-AF65-F5344CB8AC3E}">
        <p14:creationId xmlns:p14="http://schemas.microsoft.com/office/powerpoint/2010/main" val="3550306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F0FB-0BB3-4D10-A27F-62884708D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</a:rPr>
              <a:t>The EU Refugee Crisis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E9D06-AD4A-4568-8820-C4D46F7FE3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6065"/>
            <a:ext cx="10515600" cy="435133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More countries joined the war leading to more civilian deaths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In 2015, over 1 million refugees had landed in Europe (European Commission, 2017)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EU with some states re-imposing frontier borders (BBC, 2019)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Germany accepted 484,000 refugees in 2015 (Garza, 2015)</a:t>
            </a:r>
          </a:p>
          <a:p>
            <a:pPr>
              <a:lnSpc>
                <a:spcPct val="150000"/>
              </a:lnSpc>
            </a:pPr>
            <a:r>
              <a:rPr lang="en-GB" dirty="0">
                <a:solidFill>
                  <a:srgbClr val="FFFF00"/>
                </a:solidFill>
              </a:rPr>
              <a:t>7,000 Syrian refugees in the UK in 2015. (Ragab and </a:t>
            </a:r>
            <a:r>
              <a:rPr lang="en-GB" dirty="0" err="1">
                <a:solidFill>
                  <a:srgbClr val="FFFF00"/>
                </a:solidFill>
              </a:rPr>
              <a:t>Katbeh</a:t>
            </a:r>
            <a:r>
              <a:rPr lang="en-GB" dirty="0">
                <a:solidFill>
                  <a:srgbClr val="FFFF00"/>
                </a:solidFill>
              </a:rPr>
              <a:t>, no date)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96305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B2F0FB-0BB3-4D10-A27F-62884708DC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>
                <a:solidFill>
                  <a:srgbClr val="FFFF00"/>
                </a:solidFill>
              </a:rPr>
              <a:t> Measures UK government put in place to help them integrate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9E9D06-AD4A-4568-8820-C4D46F7FE3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FFFF00"/>
                </a:solidFill>
              </a:rPr>
              <a:t>The Immigration Act 1971 (Legislation, 1971)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Refugee inclusion strategy (Welsh Assembly Government, 2008)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Housing and support arrangements (Mitchell, 2015)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Human Rights Act 1998 (The law library of Congress, 2016)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r>
              <a:rPr lang="en-GB" dirty="0">
                <a:solidFill>
                  <a:srgbClr val="FFFF00"/>
                </a:solidFill>
              </a:rPr>
              <a:t>Education Act 1996 (The Law Library of Congress, 2016)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0812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81A66-0FC4-4803-A50D-89B6475938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7072" y="349014"/>
            <a:ext cx="10536213" cy="1251186"/>
          </a:xfrm>
        </p:spPr>
        <p:txBody>
          <a:bodyPr>
            <a:noAutofit/>
          </a:bodyPr>
          <a:lstStyle/>
          <a:p>
            <a:pPr algn="l"/>
            <a:r>
              <a:rPr lang="en-GB" sz="4400" dirty="0">
                <a:solidFill>
                  <a:srgbClr val="FFFF00"/>
                </a:solidFill>
              </a:rPr>
              <a:t>Barriers still face despite law by UK nationals not accepting them into society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36DF2C1-6661-42C1-9601-1E7B9E5BDD1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57072" y="2219297"/>
            <a:ext cx="9964714" cy="3234447"/>
          </a:xfrm>
        </p:spPr>
        <p:txBody>
          <a:bodyPr>
            <a:noAutofit/>
          </a:bodyPr>
          <a:lstStyle/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00"/>
                </a:solidFill>
              </a:rPr>
              <a:t>Language barriers (Summers, 2016)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00"/>
                </a:solidFill>
              </a:rPr>
              <a:t>Inadequate English classes (Summers, 2016)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00"/>
                </a:solidFill>
              </a:rPr>
              <a:t>Increase terrorism and take jobs/benefits (Hall, 2016).</a:t>
            </a:r>
          </a:p>
          <a:p>
            <a:pPr marL="342900" indent="-342900" algn="l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rgbClr val="FFFF00"/>
                </a:solidFill>
              </a:rPr>
              <a:t>Right winged newspapers fuelled thoughts (Hall, 2016).</a:t>
            </a:r>
          </a:p>
        </p:txBody>
      </p:sp>
    </p:spTree>
    <p:extLst>
      <p:ext uri="{BB962C8B-B14F-4D97-AF65-F5344CB8AC3E}">
        <p14:creationId xmlns:p14="http://schemas.microsoft.com/office/powerpoint/2010/main" val="6498572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296266-67B3-4884-8508-29735264A0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rgbClr val="FFFF00"/>
                </a:solidFill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0E6427-9CFE-41D5-9C71-7BBE4B2F63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FFFF00"/>
                </a:solidFill>
              </a:rPr>
              <a:t>Arab springs and civil war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FFFF00"/>
                </a:solidFill>
              </a:rPr>
              <a:t>Eu refugee crisis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FFFF00"/>
                </a:solidFill>
              </a:rPr>
              <a:t>Measures government put in place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FFFF00"/>
                </a:solidFill>
              </a:rPr>
              <a:t>Why people still will not accept Syrian refugees into society</a:t>
            </a:r>
          </a:p>
          <a:p>
            <a:pPr>
              <a:lnSpc>
                <a:spcPct val="150000"/>
              </a:lnSpc>
            </a:pPr>
            <a:r>
              <a:rPr lang="en-GB" sz="3200" dirty="0">
                <a:solidFill>
                  <a:srgbClr val="FFFF00"/>
                </a:solidFill>
              </a:rPr>
              <a:t>Increase terrorism/take employment (Hall, 2016)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374019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5ED2A1-5BE7-418E-AD3D-FAB1D23AF2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A4099D-36D2-4D5D-A77D-6AD839766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04630"/>
            <a:ext cx="10515600" cy="58191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Amaral, E.F.L, </a:t>
            </a:r>
            <a:r>
              <a:rPr lang="en-GB" dirty="0" err="1">
                <a:solidFill>
                  <a:srgbClr val="FFFF00"/>
                </a:solidFill>
              </a:rPr>
              <a:t>Woldetsadik</a:t>
            </a:r>
            <a:r>
              <a:rPr lang="en-GB" dirty="0">
                <a:solidFill>
                  <a:srgbClr val="FFFF00"/>
                </a:solidFill>
              </a:rPr>
              <a:t>, M.A and Armenta, G. (2019) </a:t>
            </a:r>
            <a:r>
              <a:rPr lang="en-GB" i="1" dirty="0">
                <a:solidFill>
                  <a:srgbClr val="FFFF00"/>
                </a:solidFill>
              </a:rPr>
              <a:t>Europe’s Great Challenge: integrating Syrian refugees. </a:t>
            </a:r>
            <a:r>
              <a:rPr lang="en-GB" dirty="0">
                <a:solidFill>
                  <a:srgbClr val="FFFF00"/>
                </a:solidFill>
              </a:rPr>
              <a:t>Available at: </a:t>
            </a:r>
            <a:r>
              <a:rPr lang="en-GB" u="sng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https://www.rand.org/blog/2018/04/europes-great-challenge-integrating-syrian-refugees.html</a:t>
            </a:r>
            <a:r>
              <a:rPr lang="en-GB" u="sng" dirty="0">
                <a:solidFill>
                  <a:srgbClr val="FFFF00"/>
                </a:solidFill>
              </a:rPr>
              <a:t> (Accessed: 24 May 2019).</a:t>
            </a:r>
            <a:endParaRPr lang="en-GB" dirty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BBC. (2019) </a:t>
            </a:r>
            <a:r>
              <a:rPr lang="en-GB" i="1" dirty="0">
                <a:solidFill>
                  <a:srgbClr val="FFFF00"/>
                </a:solidFill>
              </a:rPr>
              <a:t>Syria Profile – Timeline</a:t>
            </a:r>
            <a:r>
              <a:rPr lang="en-GB" dirty="0">
                <a:solidFill>
                  <a:srgbClr val="FFFF00"/>
                </a:solidFill>
              </a:rPr>
              <a:t>. Available at: </a:t>
            </a:r>
            <a:r>
              <a:rPr lang="en-GB" u="sng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https://www.bbc.co.uk/news/world-middle-east-14703995</a:t>
            </a:r>
            <a:r>
              <a:rPr lang="en-GB" dirty="0">
                <a:solidFill>
                  <a:srgbClr val="FFFF00"/>
                </a:solidFill>
              </a:rPr>
              <a:t> (Accessed: 21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Britannica. (2019) </a:t>
            </a:r>
            <a:r>
              <a:rPr lang="en-GB" i="1" dirty="0">
                <a:solidFill>
                  <a:srgbClr val="FFFF00"/>
                </a:solidFill>
              </a:rPr>
              <a:t>Syrian Civil War</a:t>
            </a:r>
            <a:r>
              <a:rPr lang="en-GB" dirty="0">
                <a:solidFill>
                  <a:srgbClr val="FFFF00"/>
                </a:solidFill>
              </a:rPr>
              <a:t>. Available at: </a:t>
            </a:r>
            <a:r>
              <a:rPr lang="en-GB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https://www.britannica.com/event/Syrian-Civil-War</a:t>
            </a:r>
            <a:r>
              <a:rPr lang="en-GB" dirty="0">
                <a:solidFill>
                  <a:srgbClr val="FFFF00"/>
                </a:solidFill>
              </a:rPr>
              <a:t> (Accessed: 21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European Commission. (2017) </a:t>
            </a:r>
            <a:r>
              <a:rPr lang="en-GB" i="1" dirty="0">
                <a:solidFill>
                  <a:srgbClr val="FFFF00"/>
                </a:solidFill>
              </a:rPr>
              <a:t>The EU and The Migration Crisis</a:t>
            </a:r>
            <a:r>
              <a:rPr lang="en-GB" dirty="0">
                <a:solidFill>
                  <a:srgbClr val="FFFF00"/>
                </a:solidFill>
              </a:rPr>
              <a:t>. Available at: </a:t>
            </a:r>
            <a:r>
              <a:rPr lang="en-GB" u="sng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http://publications.europa.eu/webpub/com/factsheets/migration-crisis/en/#what-is-refugee-crisis</a:t>
            </a:r>
            <a:r>
              <a:rPr lang="en-GB" dirty="0">
                <a:solidFill>
                  <a:srgbClr val="FFFF00"/>
                </a:solidFill>
              </a:rPr>
              <a:t> (Accessed: 22 May 2019).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2264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8CCDF-1146-47D4-AD6F-331443EC5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1786"/>
            <a:ext cx="10515600" cy="1325563"/>
          </a:xfrm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56FB84-5364-4E87-99E7-6059F61CAB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3988"/>
            <a:ext cx="10515600" cy="5383249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European Parliament. (2017) </a:t>
            </a:r>
            <a:r>
              <a:rPr lang="en-GB" sz="3300" i="1" dirty="0">
                <a:solidFill>
                  <a:srgbClr val="FFFF00"/>
                </a:solidFill>
              </a:rPr>
              <a:t>EU Migrant crisis: Facts and Figures</a:t>
            </a:r>
            <a:r>
              <a:rPr lang="en-GB" sz="3300" dirty="0">
                <a:solidFill>
                  <a:srgbClr val="FFFF00"/>
                </a:solidFill>
              </a:rPr>
              <a:t>. Available at: </a:t>
            </a:r>
            <a:r>
              <a:rPr lang="en-GB" sz="3300" u="sng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http://www.europarl.europa.eu/news/en/headlines/society/20170629STO78630/eu-migrant-crisis-facts-and-figures</a:t>
            </a:r>
            <a:r>
              <a:rPr lang="en-GB" sz="3300" dirty="0">
                <a:solidFill>
                  <a:srgbClr val="FFFF00"/>
                </a:solidFill>
              </a:rPr>
              <a:t> (Accessed: 21 May 2019).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Garza, F. (2015) </a:t>
            </a:r>
            <a:r>
              <a:rPr lang="en-GB" sz="3300" i="1" dirty="0">
                <a:solidFill>
                  <a:srgbClr val="FFFF00"/>
                </a:solidFill>
              </a:rPr>
              <a:t>Germany is taking in more refugees in 2015 than the US has in the past 10 years.</a:t>
            </a:r>
            <a:r>
              <a:rPr lang="en-GB" sz="3300" dirty="0">
                <a:solidFill>
                  <a:srgbClr val="FFFF00"/>
                </a:solidFill>
              </a:rPr>
              <a:t> Available at:  </a:t>
            </a:r>
            <a:r>
              <a:rPr lang="en-GB" sz="3300" u="sng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https://qz.com/567469/germany-is-taking-in-more-refugees-in-2015-than-the-us-has-in-the-past-10-years/</a:t>
            </a:r>
            <a:r>
              <a:rPr lang="en-GB" sz="3300" dirty="0">
                <a:solidFill>
                  <a:srgbClr val="FFFF00"/>
                </a:solidFill>
              </a:rPr>
              <a:t> (Accessed: 22 May 2019).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History. (2019) </a:t>
            </a:r>
            <a:r>
              <a:rPr lang="en-GB" sz="3300" i="1" dirty="0">
                <a:solidFill>
                  <a:srgbClr val="FFFF00"/>
                </a:solidFill>
              </a:rPr>
              <a:t>Arab spring</a:t>
            </a:r>
            <a:r>
              <a:rPr lang="en-GB" sz="3300" dirty="0">
                <a:solidFill>
                  <a:srgbClr val="FFFF00"/>
                </a:solidFill>
              </a:rPr>
              <a:t>. Available at: </a:t>
            </a:r>
            <a:r>
              <a:rPr lang="en-GB" sz="3300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https://www.history.com/topics/middle-east/arab-spring</a:t>
            </a:r>
            <a:r>
              <a:rPr lang="en-GB" sz="3300" dirty="0">
                <a:solidFill>
                  <a:srgbClr val="FFFF00"/>
                </a:solidFill>
              </a:rPr>
              <a:t> (Accessed: 21 May 2019).</a:t>
            </a:r>
          </a:p>
          <a:p>
            <a:pPr marL="0" indent="0">
              <a:buNone/>
            </a:pPr>
            <a:r>
              <a:rPr lang="en-GB" sz="3300" dirty="0">
                <a:solidFill>
                  <a:srgbClr val="FFFF00"/>
                </a:solidFill>
              </a:rPr>
              <a:t>Hall, R. (2016) </a:t>
            </a:r>
            <a:r>
              <a:rPr lang="en-GB" sz="3300" i="1" dirty="0">
                <a:solidFill>
                  <a:srgbClr val="FFFF00"/>
                </a:solidFill>
              </a:rPr>
              <a:t>How the Brexit campaign used refugees to scare voters. </a:t>
            </a:r>
            <a:r>
              <a:rPr lang="en-GB" sz="3300" dirty="0">
                <a:solidFill>
                  <a:srgbClr val="FFFF00"/>
                </a:solidFill>
              </a:rPr>
              <a:t>Available at: </a:t>
            </a:r>
            <a:r>
              <a:rPr lang="en-GB" sz="3300" u="sng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https://www.pri.org/stories/2016-06-24/how-brexit-campaign-used-refugees-scare-voters</a:t>
            </a:r>
            <a:r>
              <a:rPr lang="en-GB" sz="3300" u="sng" dirty="0">
                <a:solidFill>
                  <a:srgbClr val="FFFF00"/>
                </a:solidFill>
              </a:rPr>
              <a:t> </a:t>
            </a:r>
            <a:r>
              <a:rPr lang="en-GB" sz="3300" dirty="0">
                <a:solidFill>
                  <a:srgbClr val="FFFF00"/>
                </a:solidFill>
              </a:rPr>
              <a:t>(Accessed: 24 May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613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7B3FA6-8FE4-4E06-90E4-DB9AA27F928E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872573-7C4C-488D-A3CF-640613C697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893" y="1424763"/>
            <a:ext cx="10800907" cy="523121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Legislation. (1971) </a:t>
            </a:r>
            <a:r>
              <a:rPr lang="en-GB" i="1" dirty="0">
                <a:solidFill>
                  <a:srgbClr val="FFFF00"/>
                </a:solidFill>
              </a:rPr>
              <a:t>Immigration Act 1971</a:t>
            </a:r>
            <a:r>
              <a:rPr lang="en-GB" dirty="0">
                <a:solidFill>
                  <a:srgbClr val="FFFF00"/>
                </a:solidFill>
              </a:rPr>
              <a:t>. Available at:  </a:t>
            </a:r>
            <a:r>
              <a:rPr lang="en-GB" u="sng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https://www.legislation.gov.uk/ukpga/1971/77/section/1?view=extent</a:t>
            </a:r>
            <a:r>
              <a:rPr lang="en-GB" dirty="0">
                <a:solidFill>
                  <a:srgbClr val="FFFF00"/>
                </a:solidFill>
              </a:rPr>
              <a:t> (Accessed: 23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Mitchell, J. (2015) </a:t>
            </a:r>
            <a:r>
              <a:rPr lang="en-GB" i="1" dirty="0">
                <a:solidFill>
                  <a:srgbClr val="FFFF00"/>
                </a:solidFill>
              </a:rPr>
              <a:t>Supporting Syrian refugee children who arrive in your school.</a:t>
            </a:r>
            <a:r>
              <a:rPr lang="en-GB" dirty="0">
                <a:solidFill>
                  <a:srgbClr val="FFFF00"/>
                </a:solidFill>
              </a:rPr>
              <a:t> Available at: </a:t>
            </a:r>
            <a:r>
              <a:rPr lang="en-GB" u="sng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http://www.sec-ed.co.uk/best-practice/supporting-syrian-refugee-children-who-arrive-in-your-school/</a:t>
            </a:r>
            <a:r>
              <a:rPr lang="en-GB" dirty="0">
                <a:solidFill>
                  <a:srgbClr val="FFFF00"/>
                </a:solidFill>
              </a:rPr>
              <a:t> (Accessed: 23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Ragab, N.J and </a:t>
            </a:r>
            <a:r>
              <a:rPr lang="en-GB" dirty="0" err="1">
                <a:solidFill>
                  <a:srgbClr val="FFFF00"/>
                </a:solidFill>
              </a:rPr>
              <a:t>Katbeh</a:t>
            </a:r>
            <a:r>
              <a:rPr lang="en-GB" dirty="0">
                <a:solidFill>
                  <a:srgbClr val="FFFF00"/>
                </a:solidFill>
              </a:rPr>
              <a:t>, A. (no date) </a:t>
            </a:r>
            <a:r>
              <a:rPr lang="en-GB" i="1" dirty="0">
                <a:solidFill>
                  <a:srgbClr val="FFFF00"/>
                </a:solidFill>
              </a:rPr>
              <a:t>Syrian Diaspora groups in Europe.</a:t>
            </a:r>
            <a:r>
              <a:rPr lang="en-GB" dirty="0">
                <a:solidFill>
                  <a:srgbClr val="FFFF00"/>
                </a:solidFill>
              </a:rPr>
              <a:t> Available </a:t>
            </a:r>
            <a:r>
              <a:rPr lang="en-GB" dirty="0" err="1">
                <a:solidFill>
                  <a:srgbClr val="FFFF00"/>
                </a:solidFill>
              </a:rPr>
              <a:t>at:</a:t>
            </a:r>
            <a:r>
              <a:rPr lang="en-GB" u="sng" dirty="0" err="1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</a:t>
            </a:r>
            <a:r>
              <a:rPr lang="en-GB" u="sng" dirty="0" err="1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drc.ngo</a:t>
            </a:r>
            <a:r>
              <a:rPr lang="en-GB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/media/4167496/drc-diaspora-programme_study_syrian-diaspora-groups-in-europe_web.pdf</a:t>
            </a:r>
            <a:r>
              <a:rPr lang="en-GB" u="sng" dirty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</a:rPr>
              <a:t>(Accessed: 24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Summers, H. (2016) </a:t>
            </a:r>
            <a:r>
              <a:rPr lang="en-GB" i="1" dirty="0">
                <a:solidFill>
                  <a:srgbClr val="FFFF00"/>
                </a:solidFill>
              </a:rPr>
              <a:t>Language Barrier leaves Refugees facing struggle to rebuild their lives</a:t>
            </a:r>
            <a:r>
              <a:rPr lang="en-GB" dirty="0">
                <a:solidFill>
                  <a:srgbClr val="FFFF00"/>
                </a:solidFill>
              </a:rPr>
              <a:t>. Available at:  </a:t>
            </a:r>
            <a:r>
              <a:rPr lang="en-GB" u="sng" dirty="0">
                <a:solidFill>
                  <a:srgbClr val="FFFF00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https://www.theguardian.com/society/2016/nov/16/language-barrier-refugees-english-classes-integration-esol</a:t>
            </a:r>
            <a:r>
              <a:rPr lang="en-GB" dirty="0">
                <a:solidFill>
                  <a:srgbClr val="FFFF00"/>
                </a:solidFill>
              </a:rPr>
              <a:t> (Accessed: 24 May 2019).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538963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B1DE3-98B5-442E-B325-7384192538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FF00"/>
                </a:solidFill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80AD2-C1DF-4D62-AD7D-3B0BCC9430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88558"/>
            <a:ext cx="10515600" cy="46884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The law library of Congress. (2016) </a:t>
            </a:r>
            <a:r>
              <a:rPr lang="en-GB" i="1" dirty="0">
                <a:solidFill>
                  <a:srgbClr val="FFFF00"/>
                </a:solidFill>
              </a:rPr>
              <a:t>Constitutional Right to an education: England and Wales. </a:t>
            </a:r>
            <a:r>
              <a:rPr lang="en-GB" dirty="0">
                <a:solidFill>
                  <a:srgbClr val="FFFF00"/>
                </a:solidFill>
              </a:rPr>
              <a:t>Available at:  </a:t>
            </a:r>
            <a:r>
              <a:rPr lang="en-GB" u="sng" dirty="0">
                <a:solidFill>
                  <a:srgbClr val="FFFF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https://www.loc.gov/law/help/constitutional-right-to-an-education/englandandwales.php</a:t>
            </a:r>
            <a:r>
              <a:rPr lang="en-GB" dirty="0">
                <a:solidFill>
                  <a:srgbClr val="FFFF00"/>
                </a:solidFill>
              </a:rPr>
              <a:t> (Accessed: 24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The law library of Congress. (2016) </a:t>
            </a:r>
            <a:r>
              <a:rPr lang="en-GB" i="1" dirty="0">
                <a:solidFill>
                  <a:srgbClr val="FFFF00"/>
                </a:solidFill>
              </a:rPr>
              <a:t>Refugee Law and policy: United Kingdom</a:t>
            </a:r>
            <a:r>
              <a:rPr lang="en-GB" dirty="0">
                <a:solidFill>
                  <a:srgbClr val="FFFF00"/>
                </a:solidFill>
              </a:rPr>
              <a:t>. Available </a:t>
            </a:r>
            <a:r>
              <a:rPr lang="en-GB" dirty="0" err="1">
                <a:solidFill>
                  <a:srgbClr val="FFFF00"/>
                </a:solidFill>
              </a:rPr>
              <a:t>at:</a:t>
            </a:r>
            <a:r>
              <a:rPr lang="en-GB" u="sng" dirty="0" err="1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</a:t>
            </a:r>
            <a:r>
              <a:rPr lang="en-GB" u="sng" dirty="0">
                <a:solidFill>
                  <a:srgbClr val="FFFF0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://www.loc.gov/law/help/refugee-law/unitedkingdom.php</a:t>
            </a:r>
            <a:r>
              <a:rPr lang="en-GB" u="sng" dirty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</a:rPr>
              <a:t>(Accessed: 23 May 2019).</a:t>
            </a:r>
          </a:p>
          <a:p>
            <a:pPr marL="0" indent="0">
              <a:buNone/>
            </a:pPr>
            <a:r>
              <a:rPr lang="en-GB" dirty="0">
                <a:solidFill>
                  <a:srgbClr val="FFFF00"/>
                </a:solidFill>
              </a:rPr>
              <a:t>Welsh Assembly Government. (2008) </a:t>
            </a:r>
            <a:r>
              <a:rPr lang="en-GB" i="1" dirty="0">
                <a:solidFill>
                  <a:srgbClr val="FFFF00"/>
                </a:solidFill>
              </a:rPr>
              <a:t>Refugee Inclusion Strategy.</a:t>
            </a:r>
            <a:r>
              <a:rPr lang="en-GB" dirty="0">
                <a:solidFill>
                  <a:srgbClr val="FFFF00"/>
                </a:solidFill>
              </a:rPr>
              <a:t> Available at: </a:t>
            </a:r>
            <a:r>
              <a:rPr lang="en-GB" u="sng" dirty="0">
                <a:solidFill>
                  <a:srgbClr val="FFFF0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https://gweddill.gov.wales/docs/dhss/publications/150120refugeeen.pdf</a:t>
            </a:r>
            <a:r>
              <a:rPr lang="en-GB" u="sng" dirty="0">
                <a:solidFill>
                  <a:srgbClr val="FFFF00"/>
                </a:solidFill>
              </a:rPr>
              <a:t> </a:t>
            </a:r>
            <a:r>
              <a:rPr lang="en-GB" dirty="0">
                <a:solidFill>
                  <a:srgbClr val="FFFF00"/>
                </a:solidFill>
              </a:rPr>
              <a:t>(Accessed: 24 May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2856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2362</TotalTime>
  <Words>948</Words>
  <Application>Microsoft Office PowerPoint</Application>
  <PresentationFormat>Widescreen</PresentationFormat>
  <Paragraphs>74</Paragraphs>
  <Slides>11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Why Syrian refugees are not being accepted into our society by some UK nationals</vt:lpstr>
      <vt:lpstr>Introduction</vt:lpstr>
      <vt:lpstr>The Arab Spring and Syrian Civil War</vt:lpstr>
      <vt:lpstr>The EU Refugee Crisis</vt:lpstr>
      <vt:lpstr> Measures UK government put in place to help them integrate </vt:lpstr>
      <vt:lpstr>Barriers still face despite law by UK nationals not accepting them into society </vt:lpstr>
      <vt:lpstr>Conclusion</vt:lpstr>
      <vt:lpstr>References </vt:lpstr>
      <vt:lpstr>References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 a non-UK national group of your choice describe why some UK Nationals might not accept their inclusion in UK Society.</dc:title>
  <dc:creator>Chloe Davies (1803483)</dc:creator>
  <cp:lastModifiedBy>Chloe Davies (1803483)</cp:lastModifiedBy>
  <cp:revision>42</cp:revision>
  <dcterms:created xsi:type="dcterms:W3CDTF">2019-05-22T13:37:15Z</dcterms:created>
  <dcterms:modified xsi:type="dcterms:W3CDTF">2019-05-24T16:41:29Z</dcterms:modified>
</cp:coreProperties>
</file>