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48" r:id="rId4"/>
    <p:sldMasterId id="2147483660" r:id="rId5"/>
  </p:sldMasterIdLst>
  <p:notesMasterIdLst>
    <p:notesMasterId r:id="rId47"/>
  </p:notesMasterIdLst>
  <p:handoutMasterIdLst>
    <p:handoutMasterId r:id="rId48"/>
  </p:handoutMasterIdLst>
  <p:sldIdLst>
    <p:sldId id="452" r:id="rId6"/>
    <p:sldId id="455" r:id="rId7"/>
    <p:sldId id="636" r:id="rId8"/>
    <p:sldId id="260" r:id="rId9"/>
    <p:sldId id="637" r:id="rId10"/>
    <p:sldId id="638" r:id="rId11"/>
    <p:sldId id="264" r:id="rId12"/>
    <p:sldId id="639" r:id="rId13"/>
    <p:sldId id="263" r:id="rId14"/>
    <p:sldId id="640" r:id="rId15"/>
    <p:sldId id="262" r:id="rId16"/>
    <p:sldId id="641" r:id="rId17"/>
    <p:sldId id="259" r:id="rId18"/>
    <p:sldId id="642" r:id="rId19"/>
    <p:sldId id="269" r:id="rId20"/>
    <p:sldId id="647" r:id="rId21"/>
    <p:sldId id="650" r:id="rId22"/>
    <p:sldId id="646" r:id="rId23"/>
    <p:sldId id="643" r:id="rId24"/>
    <p:sldId id="270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2" r:id="rId34"/>
    <p:sldId id="283" r:id="rId35"/>
    <p:sldId id="983" r:id="rId36"/>
    <p:sldId id="984" r:id="rId37"/>
    <p:sldId id="981" r:id="rId38"/>
    <p:sldId id="284" r:id="rId39"/>
    <p:sldId id="280" r:id="rId40"/>
    <p:sldId id="645" r:id="rId41"/>
    <p:sldId id="652" r:id="rId42"/>
    <p:sldId id="651" r:id="rId43"/>
    <p:sldId id="986" r:id="rId44"/>
    <p:sldId id="286" r:id="rId45"/>
    <p:sldId id="649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79395C-68EE-EF5B-8DE6-D2065F11325C}" v="13" dt="2026-01-27T12:20:49.4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188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3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mdi Hussain" userId="S::h.hussain@uwtsd.ac.uk::13caa6ac-9b40-4889-b031-a06d1854f9c6" providerId="AD" clId="Web-{D379395C-68EE-EF5B-8DE6-D2065F11325C}"/>
    <pc:docChg chg="modSld">
      <pc:chgData name="Hamdi Hussain" userId="S::h.hussain@uwtsd.ac.uk::13caa6ac-9b40-4889-b031-a06d1854f9c6" providerId="AD" clId="Web-{D379395C-68EE-EF5B-8DE6-D2065F11325C}" dt="2026-01-27T12:20:49.116" v="11" actId="20577"/>
      <pc:docMkLst>
        <pc:docMk/>
      </pc:docMkLst>
      <pc:sldChg chg="modSp">
        <pc:chgData name="Hamdi Hussain" userId="S::h.hussain@uwtsd.ac.uk::13caa6ac-9b40-4889-b031-a06d1854f9c6" providerId="AD" clId="Web-{D379395C-68EE-EF5B-8DE6-D2065F11325C}" dt="2026-01-27T12:20:49.116" v="11" actId="20577"/>
        <pc:sldMkLst>
          <pc:docMk/>
          <pc:sldMk cId="832284920" sldId="263"/>
        </pc:sldMkLst>
        <pc:spChg chg="mod">
          <ac:chgData name="Hamdi Hussain" userId="S::h.hussain@uwtsd.ac.uk::13caa6ac-9b40-4889-b031-a06d1854f9c6" providerId="AD" clId="Web-{D379395C-68EE-EF5B-8DE6-D2065F11325C}" dt="2026-01-27T12:20:49.116" v="11" actId="20577"/>
          <ac:spMkLst>
            <pc:docMk/>
            <pc:sldMk cId="832284920" sldId="263"/>
            <ac:spMk id="3" creationId="{5A9237FD-29BB-42BD-A6A3-FCB647A2231B}"/>
          </ac:spMkLst>
        </pc:spChg>
      </pc:sldChg>
    </pc:docChg>
  </pc:docChgLst>
  <pc:docChgLst>
    <pc:chgData name="Hamdi Hussain" userId="13caa6ac-9b40-4889-b031-a06d1854f9c6" providerId="ADAL" clId="{237778FF-BA7F-4DDE-A1CB-80EBD1D7595B}"/>
    <pc:docChg chg="custSel modSld">
      <pc:chgData name="Hamdi Hussain" userId="13caa6ac-9b40-4889-b031-a06d1854f9c6" providerId="ADAL" clId="{237778FF-BA7F-4DDE-A1CB-80EBD1D7595B}" dt="2026-01-26T19:55:20.379" v="104" actId="20577"/>
      <pc:docMkLst>
        <pc:docMk/>
      </pc:docMkLst>
      <pc:sldChg chg="modSp mod">
        <pc:chgData name="Hamdi Hussain" userId="13caa6ac-9b40-4889-b031-a06d1854f9c6" providerId="ADAL" clId="{237778FF-BA7F-4DDE-A1CB-80EBD1D7595B}" dt="2026-01-26T19:43:02.906" v="11" actId="20577"/>
        <pc:sldMkLst>
          <pc:docMk/>
          <pc:sldMk cId="1351652203" sldId="262"/>
        </pc:sldMkLst>
        <pc:spChg chg="mod">
          <ac:chgData name="Hamdi Hussain" userId="13caa6ac-9b40-4889-b031-a06d1854f9c6" providerId="ADAL" clId="{237778FF-BA7F-4DDE-A1CB-80EBD1D7595B}" dt="2026-01-26T19:43:02.906" v="11" actId="20577"/>
          <ac:spMkLst>
            <pc:docMk/>
            <pc:sldMk cId="1351652203" sldId="262"/>
            <ac:spMk id="3" creationId="{086F429E-08CE-4414-803D-86DC220DB084}"/>
          </ac:spMkLst>
        </pc:spChg>
      </pc:sldChg>
      <pc:sldChg chg="modSp mod">
        <pc:chgData name="Hamdi Hussain" userId="13caa6ac-9b40-4889-b031-a06d1854f9c6" providerId="ADAL" clId="{237778FF-BA7F-4DDE-A1CB-80EBD1D7595B}" dt="2026-01-26T19:52:19.877" v="19" actId="20577"/>
        <pc:sldMkLst>
          <pc:docMk/>
          <pc:sldMk cId="1991165916" sldId="270"/>
        </pc:sldMkLst>
        <pc:spChg chg="mod">
          <ac:chgData name="Hamdi Hussain" userId="13caa6ac-9b40-4889-b031-a06d1854f9c6" providerId="ADAL" clId="{237778FF-BA7F-4DDE-A1CB-80EBD1D7595B}" dt="2026-01-26T19:52:19.877" v="19" actId="20577"/>
          <ac:spMkLst>
            <pc:docMk/>
            <pc:sldMk cId="1991165916" sldId="270"/>
            <ac:spMk id="3" creationId="{8144221C-FDCA-42D8-B433-8A6F905485B6}"/>
          </ac:spMkLst>
        </pc:spChg>
      </pc:sldChg>
      <pc:sldChg chg="modSp mod">
        <pc:chgData name="Hamdi Hussain" userId="13caa6ac-9b40-4889-b031-a06d1854f9c6" providerId="ADAL" clId="{237778FF-BA7F-4DDE-A1CB-80EBD1D7595B}" dt="2026-01-26T19:53:17.125" v="27" actId="20577"/>
        <pc:sldMkLst>
          <pc:docMk/>
          <pc:sldMk cId="1714984165" sldId="272"/>
        </pc:sldMkLst>
        <pc:spChg chg="mod">
          <ac:chgData name="Hamdi Hussain" userId="13caa6ac-9b40-4889-b031-a06d1854f9c6" providerId="ADAL" clId="{237778FF-BA7F-4DDE-A1CB-80EBD1D7595B}" dt="2026-01-26T19:53:17.125" v="27" actId="20577"/>
          <ac:spMkLst>
            <pc:docMk/>
            <pc:sldMk cId="1714984165" sldId="272"/>
            <ac:spMk id="3" creationId="{EE88994A-CAF2-49B5-9D4F-5A9B4ECFABD8}"/>
          </ac:spMkLst>
        </pc:spChg>
      </pc:sldChg>
      <pc:sldChg chg="modSp mod">
        <pc:chgData name="Hamdi Hussain" userId="13caa6ac-9b40-4889-b031-a06d1854f9c6" providerId="ADAL" clId="{237778FF-BA7F-4DDE-A1CB-80EBD1D7595B}" dt="2026-01-26T19:53:22.952" v="36" actId="20577"/>
        <pc:sldMkLst>
          <pc:docMk/>
          <pc:sldMk cId="4135697401" sldId="273"/>
        </pc:sldMkLst>
        <pc:spChg chg="mod">
          <ac:chgData name="Hamdi Hussain" userId="13caa6ac-9b40-4889-b031-a06d1854f9c6" providerId="ADAL" clId="{237778FF-BA7F-4DDE-A1CB-80EBD1D7595B}" dt="2026-01-26T19:53:22.952" v="36" actId="20577"/>
          <ac:spMkLst>
            <pc:docMk/>
            <pc:sldMk cId="4135697401" sldId="273"/>
            <ac:spMk id="3" creationId="{EA2A1D4D-92B9-450F-B0F5-33BEEA7A98B8}"/>
          </ac:spMkLst>
        </pc:spChg>
      </pc:sldChg>
      <pc:sldChg chg="modSp mod">
        <pc:chgData name="Hamdi Hussain" userId="13caa6ac-9b40-4889-b031-a06d1854f9c6" providerId="ADAL" clId="{237778FF-BA7F-4DDE-A1CB-80EBD1D7595B}" dt="2026-01-26T19:53:30.493" v="44" actId="20577"/>
        <pc:sldMkLst>
          <pc:docMk/>
          <pc:sldMk cId="1871946504" sldId="274"/>
        </pc:sldMkLst>
        <pc:spChg chg="mod">
          <ac:chgData name="Hamdi Hussain" userId="13caa6ac-9b40-4889-b031-a06d1854f9c6" providerId="ADAL" clId="{237778FF-BA7F-4DDE-A1CB-80EBD1D7595B}" dt="2026-01-26T19:53:30.493" v="44" actId="20577"/>
          <ac:spMkLst>
            <pc:docMk/>
            <pc:sldMk cId="1871946504" sldId="274"/>
            <ac:spMk id="3" creationId="{43E5B2F4-14C2-47B4-900A-C7B8FC2C9BAE}"/>
          </ac:spMkLst>
        </pc:spChg>
      </pc:sldChg>
      <pc:sldChg chg="modSp mod">
        <pc:chgData name="Hamdi Hussain" userId="13caa6ac-9b40-4889-b031-a06d1854f9c6" providerId="ADAL" clId="{237778FF-BA7F-4DDE-A1CB-80EBD1D7595B}" dt="2026-01-26T19:53:48.796" v="52" actId="20577"/>
        <pc:sldMkLst>
          <pc:docMk/>
          <pc:sldMk cId="1953105923" sldId="275"/>
        </pc:sldMkLst>
        <pc:spChg chg="mod">
          <ac:chgData name="Hamdi Hussain" userId="13caa6ac-9b40-4889-b031-a06d1854f9c6" providerId="ADAL" clId="{237778FF-BA7F-4DDE-A1CB-80EBD1D7595B}" dt="2026-01-26T19:53:48.796" v="52" actId="20577"/>
          <ac:spMkLst>
            <pc:docMk/>
            <pc:sldMk cId="1953105923" sldId="275"/>
            <ac:spMk id="3" creationId="{027620CC-8DEB-4EBF-A9C4-26DDADB7764B}"/>
          </ac:spMkLst>
        </pc:spChg>
      </pc:sldChg>
      <pc:sldChg chg="modSp mod">
        <pc:chgData name="Hamdi Hussain" userId="13caa6ac-9b40-4889-b031-a06d1854f9c6" providerId="ADAL" clId="{237778FF-BA7F-4DDE-A1CB-80EBD1D7595B}" dt="2026-01-26T19:42:16.944" v="4" actId="20577"/>
        <pc:sldMkLst>
          <pc:docMk/>
          <pc:sldMk cId="3942005549" sldId="452"/>
        </pc:sldMkLst>
        <pc:spChg chg="mod">
          <ac:chgData name="Hamdi Hussain" userId="13caa6ac-9b40-4889-b031-a06d1854f9c6" providerId="ADAL" clId="{237778FF-BA7F-4DDE-A1CB-80EBD1D7595B}" dt="2026-01-26T19:42:16.944" v="4" actId="20577"/>
          <ac:spMkLst>
            <pc:docMk/>
            <pc:sldMk cId="3942005549" sldId="452"/>
            <ac:spMk id="2" creationId="{00000000-0000-0000-0000-000000000000}"/>
          </ac:spMkLst>
        </pc:spChg>
      </pc:sldChg>
      <pc:sldChg chg="modSp mod">
        <pc:chgData name="Hamdi Hussain" userId="13caa6ac-9b40-4889-b031-a06d1854f9c6" providerId="ADAL" clId="{237778FF-BA7F-4DDE-A1CB-80EBD1D7595B}" dt="2026-01-26T19:55:20.379" v="104" actId="20577"/>
        <pc:sldMkLst>
          <pc:docMk/>
          <pc:sldMk cId="3266570245" sldId="981"/>
        </pc:sldMkLst>
        <pc:spChg chg="mod">
          <ac:chgData name="Hamdi Hussain" userId="13caa6ac-9b40-4889-b031-a06d1854f9c6" providerId="ADAL" clId="{237778FF-BA7F-4DDE-A1CB-80EBD1D7595B}" dt="2026-01-26T19:55:20.379" v="104" actId="20577"/>
          <ac:spMkLst>
            <pc:docMk/>
            <pc:sldMk cId="3266570245" sldId="981"/>
            <ac:spMk id="3" creationId="{393D2293-F50E-C345-B280-C006C751511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209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b="1">
                <a:latin typeface="Arial" panose="020B0604020202020204" pitchFamily="34" charset="0"/>
                <a:cs typeface="Arial" panose="020B0604020202020204" pitchFamily="34" charset="0"/>
              </a:rPr>
              <a:t>Critical appraisal is the process of carefully and systematic analyses of the </a:t>
            </a:r>
            <a:r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t>research paper to judge its trustworthiness, its value, and relevance in a particular context.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854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1EEF2-BCB8-4798-878F-CD1737B2F73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6013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Seminal-influential/important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020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530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Coughlan, Cronin, and Ryan (2007) framework for Quantitative studies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22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17221-92D9-48EC-BA6D-0E156936C6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55FA77-A0D8-478E-B2CF-C54C34BD65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C5A82-DC8D-4E87-8E16-072E18CA1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4C580-F3EA-4491-8008-A686B3899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829B8-DBAC-40F2-B44A-26EE6B121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7530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14FA9-8394-4AD6-B9F0-25DF715CC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8BA32-9E12-4B5E-9A37-A769CA085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839F0E-15DA-4599-B898-EA45D56A7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E2F55-114B-4A17-8177-EAA49B65C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8FD759-5F69-4272-B1C6-E48CF24EB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7600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0E08D-9A27-435C-A7EF-9258D1F29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2F79CF-A224-41B6-8729-ED95439F56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CA442C-010A-4FA8-967F-9DA4772FE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B6648-8E6A-4CE3-922A-8854226CE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0E0A26-4EE7-4049-BE7D-E1B389009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841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980FD-7C38-4172-B5C6-F3F84C67D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B62BE-B937-4329-A257-F95039D4FD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6CA1E0-A2CB-4C93-9E64-76EB5603D7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2446AC-0B6C-4512-94BF-6A2ED6A90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86012-38FD-4F0B-9515-80796807A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A93CB6-DE2B-4A52-8860-F10450772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940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9E0F8-F94C-41EF-BB85-6C46A0B5B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AE7D9-5A59-4892-B864-7AEA53EA7B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946D1-44E2-4A3A-AA31-1F868A1688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776BF2-18A8-494A-A95D-13B5486BC6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3AAF30-460F-4F00-9E0E-7C0BCE414D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F930C-2B00-468F-9B2F-28B49DD26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02E282-721F-406A-9448-DF35A2E2E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373752-0960-4B98-A717-726A3A508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415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6B758-7DC3-49FC-9AD4-91288687F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5B6CBC-C2D8-4D69-9FAC-82D16719C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6C6799-B78C-44DC-9A00-C98AF1B6F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2A0A89-08BE-4FCC-9065-51F771804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6255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89B362-2832-4A0A-BB80-26C67B875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3A26DC-7FB4-4864-B316-7C2A0635E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8D3442-5E8F-4BB4-8646-D7D0CB8E9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5569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56914-02CC-4EBB-961C-B21143DD6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7B902-2792-44A7-8427-4FE5447F0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F2DE20-F2A9-4DF5-83A0-9B578AFA7C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06417-08A2-4848-86AF-06A913709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5824B2-CCA2-4391-8613-9354A64D3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02328B-149B-4F10-BF7C-6B6C5E77C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534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BD45F-0B64-436F-9CE7-890D73842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1D0530-9364-4283-A794-B7A889091E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709F72-6F82-4F8A-A446-E07DB2D199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673D1-C2C4-4759-A224-1FC58D0C5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E32BB9-C3CE-4E32-9C0D-E0D2B4FB0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B880BC-947C-425E-91DB-62D956D61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233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8E4F5-23A0-4958-B758-95067452C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E9C707-1843-4F4E-897B-4ECD4C91EF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BFF3C-8B6D-485A-AFDE-BC53DB0DC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68739-C2B0-4EC5-AE98-A493199E1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C573A-E2E6-4217-BAAB-C71AEFA76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4952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6BA0B9-4251-4012-99D1-E7DB4246AA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E971ED-6BE2-4EAB-839C-4F02BF4785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D72E2-C3E2-413D-940F-01B5EE21A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FAD12-4B77-4FA5-A06B-C9DDE20FB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E3C81-5C0C-46C1-8297-73142AAA5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144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0D1034-53E0-48BC-A9D2-655C65EFC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573C8-D2C8-4FE5-AA7E-0F00B48C47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E47F8-2D86-4C52-80F5-C499A25895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4F7AE-8EE2-4CD7-9B12-345D096F851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B5FEF-4019-432C-8FB3-9FF2FE22F6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B8CA-3973-45DF-80E3-0275030CA9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FEF83-C6FE-4EF3-898F-8D97C4592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776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casp-uk.net/casp-tools-checklist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s.sagepub.com/doi/epub/10.1177/0269216317736033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2968/bjon.2007.16.11.23681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1471-2288-4-22" TargetMode="External"/><Relationship Id="rId2" Type="http://schemas.openxmlformats.org/officeDocument/2006/relationships/hyperlink" Target="https://go.gale.com/ps/i.do?id=GALE%7CA360608990&amp;sid=googleScholar&amp;v=2.1&amp;it=r&amp;linkaccess=abs&amp;issn=10920811&amp;p=AONE&amp;sw=w&amp;enforceAuth=true&amp;linkSource=delayedAuthFullText&amp;userGroupName=mmucal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/>
            </a:b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Public Health and Social Care Dissertation</a:t>
            </a:r>
            <a:br>
              <a:rPr lang="en-GB" sz="3600" b="1" i="1" dirty="0"/>
            </a:br>
            <a:br>
              <a:rPr lang="en-GB" sz="3600" b="1" i="1" dirty="0"/>
            </a:br>
            <a:r>
              <a:rPr lang="en-GB" sz="3600" b="1" i="1" dirty="0">
                <a:solidFill>
                  <a:schemeClr val="bg1"/>
                </a:solidFill>
              </a:rPr>
              <a:t>Critical Appraisal:</a:t>
            </a:r>
            <a:br>
              <a:rPr lang="en-GB" sz="3600" b="1" i="1" dirty="0"/>
            </a:br>
            <a:r>
              <a:rPr lang="en-GB" sz="3600" b="1" i="1" dirty="0">
                <a:solidFill>
                  <a:schemeClr val="bg1"/>
                </a:solidFill>
              </a:rPr>
              <a:t>Critiquing of Research Evidence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i="1" dirty="0">
                <a:solidFill>
                  <a:schemeClr val="bg1"/>
                </a:solidFill>
                <a:latin typeface="Myriad Pro"/>
                <a:cs typeface="Arial"/>
              </a:rPr>
              <a:t>Term 3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>
                <a:solidFill>
                  <a:prstClr val="white"/>
                </a:solidFill>
                <a:latin typeface="Arial"/>
                <a:cs typeface="Arial"/>
              </a:rPr>
              <a:t>Hamdi Hussain</a:t>
            </a:r>
            <a:endParaRPr lang="en-GB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A204-0E1D-9698-A139-F6FED21A5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3CBE-229D-3156-8C8A-CDCAAB71A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To understand: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definition of research critique.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term critical appraisal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he purpose and rationale for completing a research critique.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l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ist the necessary elements/questions in a research critique.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35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58518"/>
            <a:ext cx="7886700" cy="99416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is a Research Critique?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E1F670E-76ED-C554-817D-5E1DB730BC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58086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447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64FA0-B6CF-46AA-8817-6B0A74385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476672"/>
            <a:ext cx="7715250" cy="614363"/>
          </a:xfrm>
        </p:spPr>
        <p:txBody>
          <a:bodyPr>
            <a:no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Research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3D6C8-71D6-4CEB-91BE-818021C17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602" y="1412776"/>
            <a:ext cx="8058150" cy="387191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 research critique is an analysis of a research undertaking that focuses on its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strengths and limitations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Critiquing is a systematic process for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evaluating research studies 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the reported results.</a:t>
            </a:r>
            <a:endParaRPr lang="en-US" altLang="en-US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235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58518"/>
            <a:ext cx="7886700" cy="994169"/>
          </a:xfrm>
        </p:spPr>
        <p:txBody>
          <a:bodyPr>
            <a:normAutofit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US" altLang="en-US" sz="4400" b="1" i="1">
                <a:latin typeface="Arial" panose="020B0604020202020204" pitchFamily="34" charset="0"/>
                <a:cs typeface="Arial" panose="020B0604020202020204" pitchFamily="34" charset="0"/>
              </a:rPr>
              <a:t>Critical </a:t>
            </a:r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altLang="en-US" sz="4400" b="1" i="1">
                <a:latin typeface="Arial" panose="020B0604020202020204" pitchFamily="34" charset="0"/>
                <a:cs typeface="Arial" panose="020B0604020202020204" pitchFamily="34" charset="0"/>
              </a:rPr>
              <a:t>ppraisal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E1F670E-76ED-C554-817D-5E1DB730BC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58086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26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907AD-4C3A-DCF7-7A74-9183A2A09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b="1">
                <a:latin typeface="Arial" panose="020B0604020202020204" pitchFamily="34" charset="0"/>
                <a:cs typeface="Arial" panose="020B0604020202020204" pitchFamily="34" charset="0"/>
              </a:rPr>
              <a:t>Critical Appraisal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E04E6-4168-72FF-5F75-40DD66F023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3000" b="1">
                <a:latin typeface="Arial" panose="020B0604020202020204" pitchFamily="34" charset="0"/>
                <a:cs typeface="Arial" panose="020B0604020202020204" pitchFamily="34" charset="0"/>
              </a:rPr>
              <a:t>Critical appraisal </a:t>
            </a:r>
            <a:r>
              <a:rPr lang="en-US" altLang="en-US" sz="3000">
                <a:latin typeface="Arial" panose="020B0604020202020204" pitchFamily="34" charset="0"/>
                <a:cs typeface="Arial" panose="020B0604020202020204" pitchFamily="34" charset="0"/>
              </a:rPr>
              <a:t>is “the process of systematically examining research evidence to assess its  </a:t>
            </a:r>
            <a:r>
              <a:rPr lang="en-US" altLang="en-US" sz="3000" b="1" i="1">
                <a:latin typeface="Arial" panose="020B0604020202020204" pitchFamily="34" charset="0"/>
                <a:cs typeface="Arial" panose="020B0604020202020204" pitchFamily="34" charset="0"/>
              </a:rPr>
              <a:t>validity, results, and relevance</a:t>
            </a:r>
            <a:r>
              <a:rPr lang="en-US" altLang="en-US" sz="3000">
                <a:latin typeface="Arial" panose="020B0604020202020204" pitchFamily="34" charset="0"/>
                <a:cs typeface="Arial" panose="020B0604020202020204" pitchFamily="34" charset="0"/>
              </a:rPr>
              <a:t> before using it to inform a decision” </a:t>
            </a:r>
          </a:p>
          <a:p>
            <a:pPr marL="0" indent="0">
              <a:buNone/>
            </a:pPr>
            <a:endParaRPr lang="en-US" altLang="en-US" sz="3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altLang="en-US" sz="3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appraisal </a:t>
            </a:r>
            <a:r>
              <a:rPr kumimoji="0" lang="en-US" altLang="en-US" sz="30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 process of carefully and systematically </a:t>
            </a:r>
            <a:r>
              <a:rPr kumimoji="0" lang="en-US" altLang="en-US" sz="300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analysing</a:t>
            </a:r>
            <a:r>
              <a:rPr kumimoji="0" lang="en-US" altLang="en-US" sz="300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</a:t>
            </a:r>
            <a:r>
              <a:rPr kumimoji="0" lang="en-US" altLang="en-US" sz="3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paper to judge its </a:t>
            </a:r>
            <a:r>
              <a:rPr kumimoji="0" lang="en-US" altLang="en-US" sz="3000" b="1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trustworthiness, its value, and relevance </a:t>
            </a:r>
            <a:r>
              <a:rPr kumimoji="0" lang="en-US" altLang="en-US" sz="3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a particular context.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sz="32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(Chambers 1998; Hill and </a:t>
            </a:r>
            <a:r>
              <a:rPr lang="en-US" altLang="en-US" sz="2000" err="1">
                <a:latin typeface="Arial" panose="020B0604020202020204" pitchFamily="34" charset="0"/>
                <a:cs typeface="Arial" panose="020B0604020202020204" pitchFamily="34" charset="0"/>
              </a:rPr>
              <a:t>Spittlehouse</a:t>
            </a: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, 2001)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581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B1A99EE-9E4D-4E79-A287-F890A1B56AF3}"/>
              </a:ext>
            </a:extLst>
          </p:cNvPr>
          <p:cNvSpPr txBox="1"/>
          <p:nvPr/>
        </p:nvSpPr>
        <p:spPr>
          <a:xfrm>
            <a:off x="395536" y="1052736"/>
            <a:ext cx="820891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Critical appraisal 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is an essential step in the process of putting research into practice </a:t>
            </a:r>
            <a:r>
              <a:rPr lang="en-US" altLang="en-US" sz="2400" err="1">
                <a:latin typeface="Arial" panose="020B0604020202020204" pitchFamily="34" charset="0"/>
                <a:cs typeface="Arial" panose="020B0604020202020204" pitchFamily="34" charset="0"/>
              </a:rPr>
              <a:t>i.e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 Evidence based Practice (EBP).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Asking questions about an article’s </a:t>
            </a:r>
            <a:r>
              <a:rPr lang="en-US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research methodology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Scrutinizing its </a:t>
            </a:r>
            <a:r>
              <a:rPr lang="en-US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data collection and analysis methods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And evaluating how its </a:t>
            </a:r>
            <a:r>
              <a:rPr lang="en-US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 are presented will help you to determine whether that article’s conclusions should influence practical decision-making.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849F9B-C4B3-3886-8B8D-4B8D31D459E9}"/>
              </a:ext>
            </a:extLst>
          </p:cNvPr>
          <p:cNvSpPr txBox="1"/>
          <p:nvPr/>
        </p:nvSpPr>
        <p:spPr>
          <a:xfrm>
            <a:off x="539552" y="188640"/>
            <a:ext cx="73808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Appraisal</a:t>
            </a:r>
            <a:endParaRPr kumimoji="0" lang="en-GB" sz="4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6396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2060848"/>
            <a:ext cx="7776864" cy="1491839"/>
          </a:xfrm>
        </p:spPr>
        <p:txBody>
          <a:bodyPr>
            <a:normAutofit/>
          </a:bodyPr>
          <a:lstStyle/>
          <a:p>
            <a:pPr algn="ctr"/>
            <a:r>
              <a:rPr lang="en-GB" sz="4000" b="1" i="1">
                <a:latin typeface="Arial" panose="020B0604020202020204" pitchFamily="34" charset="0"/>
                <a:cs typeface="Arial" panose="020B0604020202020204" pitchFamily="34" charset="0"/>
              </a:rPr>
              <a:t>Why is Critiquing Research Necessary?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E1F670E-76ED-C554-817D-5E1DB730BC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58086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960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1C390-0905-43E5-BBCE-87B1537BF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3" y="188640"/>
            <a:ext cx="7872413" cy="792956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Critiquing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237FD-29BB-42BD-A6A3-FCB647A22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340768"/>
            <a:ext cx="8229600" cy="41044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sz="2800" dirty="0">
                <a:latin typeface="Arial"/>
                <a:cs typeface="Arial"/>
              </a:rPr>
              <a:t>Research involves gathering of data, collection of data, and analysis of the data to produce meaningful information. </a:t>
            </a:r>
          </a:p>
          <a:p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800" dirty="0">
                <a:latin typeface="Arial"/>
                <a:cs typeface="Arial"/>
              </a:rPr>
              <a:t>However, many of the research is not of </a:t>
            </a:r>
            <a:r>
              <a:rPr lang="en-US" altLang="en-US" sz="2800" b="1" i="1" dirty="0">
                <a:latin typeface="Arial"/>
                <a:cs typeface="Arial"/>
              </a:rPr>
              <a:t>good quality</a:t>
            </a:r>
            <a:r>
              <a:rPr lang="en-US" altLang="en-US" sz="2800" dirty="0">
                <a:latin typeface="Arial"/>
                <a:cs typeface="Arial"/>
              </a:rPr>
              <a:t> and </a:t>
            </a:r>
            <a:r>
              <a:rPr lang="en-US" altLang="en-US" sz="2800" b="1" i="1" dirty="0">
                <a:latin typeface="Arial"/>
                <a:cs typeface="Arial"/>
              </a:rPr>
              <a:t>many studies are biased</a:t>
            </a:r>
            <a:r>
              <a:rPr lang="en-US" altLang="en-US" sz="2800" dirty="0">
                <a:latin typeface="Arial"/>
                <a:cs typeface="Arial"/>
              </a:rPr>
              <a:t> and their </a:t>
            </a:r>
            <a:r>
              <a:rPr lang="en-US" altLang="en-US" sz="2800" b="1" i="1" dirty="0">
                <a:latin typeface="Arial"/>
                <a:cs typeface="Arial"/>
              </a:rPr>
              <a:t>results may not always be valid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800" dirty="0">
                <a:latin typeface="Arial"/>
                <a:cs typeface="Arial"/>
              </a:rPr>
              <a:t>This can lead us to </a:t>
            </a:r>
            <a:r>
              <a:rPr lang="en-US" altLang="en-US" sz="2800" b="1" i="1" dirty="0">
                <a:latin typeface="Arial"/>
                <a:cs typeface="Arial"/>
              </a:rPr>
              <a:t>draw false conclusions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284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58518"/>
            <a:ext cx="7886700" cy="99416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is the Purpose of </a:t>
            </a:r>
            <a:r>
              <a:rPr lang="en-US" altLang="en-US" sz="4400" b="1" i="1">
                <a:latin typeface="Arial" panose="020B0604020202020204" pitchFamily="34" charset="0"/>
                <a:cs typeface="Arial" panose="020B0604020202020204" pitchFamily="34" charset="0"/>
              </a:rPr>
              <a:t>Critical appraisal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E1F670E-76ED-C554-817D-5E1DB730BC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58086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455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6F429E-08CE-4414-803D-86DC220DB084}"/>
              </a:ext>
            </a:extLst>
          </p:cNvPr>
          <p:cNvSpPr txBox="1"/>
          <p:nvPr/>
        </p:nvSpPr>
        <p:spPr>
          <a:xfrm>
            <a:off x="611560" y="1028343"/>
            <a:ext cx="8229600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Critical Appraisal aims  to help 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people develop the necessary skills to make sense of scientific evidence based on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validity, results, and relevance.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“The purpose of a research critique is to determine whether the findings are usable” (Brink and Wood, 2001)</a:t>
            </a:r>
          </a:p>
          <a:p>
            <a:endParaRPr lang="en-US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practitioners need to critically appraise the wealth of research evidence and clinical practice guidelines to make intelligent decisions about the implementation of the best available evidence to clinical practice.</a:t>
            </a:r>
            <a:endParaRPr lang="en-GB" sz="24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F14BE-E6E5-E3E4-FECC-29997D363AB6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Purpose of Critical Appraisal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6522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132856"/>
            <a:ext cx="7886700" cy="99416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When/why can a Research Critique be conducted?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E1F670E-76ED-C554-817D-5E1DB730BC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58086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973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72F6F-271E-4F90-8774-0E52E690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512" y="116632"/>
            <a:ext cx="7800975" cy="792088"/>
          </a:xfrm>
        </p:spPr>
        <p:txBody>
          <a:bodyPr>
            <a:normAutofit fontScale="90000"/>
          </a:bodyPr>
          <a:lstStyle/>
          <a:p>
            <a:r>
              <a:rPr lang="en-GB" sz="21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21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1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1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1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b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Reason to Critique 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br>
              <a:rPr lang="en-GB" sz="40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40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100" b="1" i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E778E-2C17-4828-9DD9-1A066E0D0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96752"/>
            <a:ext cx="8529638" cy="432048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Conducting literature reviews for grant proposals for a new project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Evaluating the effectiveness, costs, and benefits of health programs, Interventions, etc.,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Establishing new innovations in the health programs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Not all published research is scientifically sound.  Results may have little support for their validity and may reflect a bias. </a:t>
            </a: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4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132856"/>
            <a:ext cx="7886700" cy="99416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are the Four Key Aspects of Critique?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E1F670E-76ED-C554-817D-5E1DB730BC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58086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682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47F83-0637-4AF3-8781-54BC2291F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22" y="476672"/>
            <a:ext cx="7715250" cy="564356"/>
          </a:xfrm>
        </p:spPr>
        <p:txBody>
          <a:bodyPr>
            <a:no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Four Key Aspects of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EF027-8F2F-4C1A-B4FA-12D53297A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412776"/>
            <a:ext cx="8108156" cy="4320480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Understanding the purpose and problem, while determining if the design and methodology are consistent with the purpose.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Determining if the methodology is properly applied.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Assessing if outcomes and conclusions are believable and supported by findings.</a:t>
            </a:r>
          </a:p>
          <a:p>
            <a:pPr marL="0" indent="0">
              <a:buNone/>
            </a:pPr>
            <a:endParaRPr lang="en-GB" sz="3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800">
                <a:latin typeface="Arial" panose="020B0604020202020204" pitchFamily="34" charset="0"/>
                <a:cs typeface="Arial" panose="020B0604020202020204" pitchFamily="34" charset="0"/>
              </a:rPr>
              <a:t>Reflecting on overall quality, strengths, and limitations.</a:t>
            </a:r>
          </a:p>
          <a:p>
            <a:endParaRPr lang="en-GB" sz="1875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75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75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</a:t>
            </a:r>
            <a:r>
              <a:rPr lang="en-GB" sz="3375">
                <a:latin typeface="Arial" panose="020B0604020202020204" pitchFamily="34" charset="0"/>
                <a:cs typeface="Arial" panose="020B0604020202020204" pitchFamily="34" charset="0"/>
              </a:rPr>
              <a:t>(Holder, 2003)</a:t>
            </a:r>
          </a:p>
        </p:txBody>
      </p:sp>
    </p:spTree>
    <p:extLst>
      <p:ext uri="{BB962C8B-B14F-4D97-AF65-F5344CB8AC3E}">
        <p14:creationId xmlns:p14="http://schemas.microsoft.com/office/powerpoint/2010/main" val="3620540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276872"/>
            <a:ext cx="7886700" cy="994169"/>
          </a:xfrm>
        </p:spPr>
        <p:txBody>
          <a:bodyPr>
            <a:noAutofit/>
          </a:bodyPr>
          <a:lstStyle/>
          <a:p>
            <a:pPr algn="ctr"/>
            <a:r>
              <a:rPr lang="en-GB" sz="3600" b="1" i="1">
                <a:latin typeface="Arial" panose="020B0604020202020204" pitchFamily="34" charset="0"/>
                <a:cs typeface="Arial" panose="020B0604020202020204" pitchFamily="34" charset="0"/>
              </a:rPr>
              <a:t>What are the Different tools that can be  used to Critique  Research Articles/critically appraise papers?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E1F670E-76ED-C554-817D-5E1DB730BC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293096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71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B04A2-81F1-71F4-A5C3-D415C1019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 fontScale="90000"/>
          </a:bodyPr>
          <a:lstStyle/>
          <a:p>
            <a:pPr algn="l"/>
            <a:r>
              <a:rPr kumimoji="0" lang="en-GB" altLang="en-US" sz="4400" b="1" i="0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Tools to help </a:t>
            </a:r>
            <a:r>
              <a:rPr lang="en-GB" altLang="en-US" sz="4400" b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 the appraisal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3E956-F22C-8F10-AFD8-7DD616DD9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There are different tools available to critique studies to know their </a:t>
            </a:r>
            <a:r>
              <a:rPr kumimoji="0" lang="en-GB" altLang="en-US" sz="3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credibility</a:t>
            </a: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kumimoji="0" lang="en-GB" altLang="en-US" sz="3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integrity</a:t>
            </a: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These include:</a:t>
            </a: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R="0" lvl="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3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Appraisal Skills Programme (CASP) Tools</a:t>
            </a:r>
          </a:p>
          <a:p>
            <a:pPr marR="0" lvl="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CERM Qualitative-Studies Review Tool</a:t>
            </a:r>
          </a:p>
          <a:p>
            <a:pPr marR="0" lvl="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3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Coughlan, Cronin, and Ryan (2007) framework for Quantitative studies</a:t>
            </a:r>
          </a:p>
          <a:p>
            <a:pPr marL="301229" marR="0" lvl="0" indent="-301229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JAMA guidelines</a:t>
            </a:r>
          </a:p>
          <a:p>
            <a:pPr marL="301229" marR="0" lvl="0" indent="-301229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CONSORT checklist- RCTs</a:t>
            </a:r>
          </a:p>
          <a:p>
            <a:pPr marL="301229" marR="0" lvl="0" indent="-301229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STROBE statement- cross sectional</a:t>
            </a:r>
          </a:p>
          <a:p>
            <a:pPr marL="301229" marR="0" lvl="0" indent="-301229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3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Newcastle-Ottawa Scale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1707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6C163353-CE6A-43C5-899B-9692ECE3D22A}"/>
              </a:ext>
            </a:extLst>
          </p:cNvPr>
          <p:cNvSpPr txBox="1">
            <a:spLocks/>
          </p:cNvSpPr>
          <p:nvPr/>
        </p:nvSpPr>
        <p:spPr>
          <a:xfrm>
            <a:off x="1835696" y="467957"/>
            <a:ext cx="5270796" cy="749951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None/>
              <a:defRPr sz="3600" b="1" kern="1200" baseline="0">
                <a:solidFill>
                  <a:srgbClr val="D6000D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Critical Appraisal</a:t>
            </a:r>
            <a:endParaRPr kumimoji="0" lang="en-US" sz="4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D0FB0496-6B9E-483F-834D-010890C915BD}"/>
              </a:ext>
            </a:extLst>
          </p:cNvPr>
          <p:cNvSpPr txBox="1">
            <a:spLocks/>
          </p:cNvSpPr>
          <p:nvPr/>
        </p:nvSpPr>
        <p:spPr>
          <a:xfrm>
            <a:off x="326273" y="1207267"/>
            <a:ext cx="8289641" cy="2016224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Tx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1229" marR="0" lvl="0" indent="-301229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Key questions addressed during critical appraisal:</a:t>
            </a:r>
          </a:p>
          <a:p>
            <a:pPr marL="342900" marR="0" lvl="0" indent="-34290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 evidence reliable?</a:t>
            </a:r>
          </a:p>
          <a:p>
            <a:pPr marL="342900" marR="0" lvl="0" indent="-34290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 evidence important?</a:t>
            </a:r>
          </a:p>
          <a:p>
            <a:pPr marL="342900" marR="0" lvl="0" indent="-34290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it applicable to my client group/question?</a:t>
            </a:r>
          </a:p>
          <a:p>
            <a:pPr marL="301229" marR="0" lvl="0" indent="-301229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01229" marR="0" lvl="0" indent="-301229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endParaRPr kumimoji="0" lang="en-GB" altLang="en-US" sz="15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14242"/>
          <a:stretch/>
        </p:blipFill>
        <p:spPr>
          <a:xfrm>
            <a:off x="2134193" y="3284984"/>
            <a:ext cx="4875614" cy="3257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9227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132856"/>
            <a:ext cx="7886700" cy="994169"/>
          </a:xfrm>
        </p:spPr>
        <p:txBody>
          <a:bodyPr>
            <a:noAutofit/>
          </a:bodyPr>
          <a:lstStyle/>
          <a:p>
            <a:pPr algn="ctr"/>
            <a:r>
              <a:rPr lang="en-GB" sz="3600" b="1" i="1">
                <a:latin typeface="Arial" panose="020B0604020202020204" pitchFamily="34" charset="0"/>
                <a:cs typeface="Arial" panose="020B0604020202020204" pitchFamily="34" charset="0"/>
              </a:rPr>
              <a:t>What are the  process/essential elements required to achieve a good research critique?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EE1F670E-76ED-C554-817D-5E1DB730BCA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58086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9107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45B8E-3B03-4F47-B80E-802AA5869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6466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Research Critique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4221C-FDCA-42D8-B433-8A6F905485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239466"/>
            <a:ext cx="8229600" cy="4320480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Read the research article or report in its entirety to get a sense of the study and its contribution to knowledge development.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Read the article or report again, paying attention to the questions appropriate to each stage of the critiquing process.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(Holder, 2003)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“The necessary elements in a research critique can be compiled in a series of questions for the process of critiquing research” (Boswell and Cannon, 2009).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Examples of questions to consider when critiquing articles are as follow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</a:p>
        </p:txBody>
      </p:sp>
    </p:spTree>
    <p:extLst>
      <p:ext uri="{BB962C8B-B14F-4D97-AF65-F5344CB8AC3E}">
        <p14:creationId xmlns:p14="http://schemas.microsoft.com/office/powerpoint/2010/main" val="19911659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6CA14-6A98-41B3-B2ED-CBD7D8AF0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887" y="260648"/>
            <a:ext cx="7210324" cy="532209"/>
          </a:xfrm>
        </p:spPr>
        <p:txBody>
          <a:bodyPr>
            <a:noAutofit/>
          </a:bodyPr>
          <a:lstStyle/>
          <a:p>
            <a:pPr algn="l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Source and Abstract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8994A-CAF2-49B5-9D4F-5A9B4ECFA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503" y="1484784"/>
            <a:ext cx="7950994" cy="3403997"/>
          </a:xfrm>
        </p:spPr>
        <p:txBody>
          <a:bodyPr>
            <a:no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Source: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How legitimate is the source (e.g., an empirical study from a peer-reviewed journal versus an article from a popular magazine)?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Abstract: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What is the major theme of the research source? What is the study about? The abstract provides a snapshot of the study. From the snapshot, decide how relevant the source is for your purposes, in terms of topic, population, and methodology.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(Boswell and Cannon, 2009) </a:t>
            </a:r>
          </a:p>
        </p:txBody>
      </p:sp>
    </p:spTree>
    <p:extLst>
      <p:ext uri="{BB962C8B-B14F-4D97-AF65-F5344CB8AC3E}">
        <p14:creationId xmlns:p14="http://schemas.microsoft.com/office/powerpoint/2010/main" val="17149841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2724D-85FB-4FC8-9114-B7F45A8A2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260648"/>
            <a:ext cx="7715250" cy="720080"/>
          </a:xfrm>
        </p:spPr>
        <p:txBody>
          <a:bodyPr>
            <a:no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Problem and Purpose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A1D4D-92B9-450F-B0F5-33BEEA7A9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229" y="1470484"/>
            <a:ext cx="8075290" cy="391703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Problem: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research problem? What problem existed (in the setting, in terms of a lack of research, a need for further research, etc.) that the researcher(s) attempted to address?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What was the purpose of the study? Is the purpose clear? Was there a clear need for the study? Will the study add to the body of literature in the field?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(Boswell and Cannon, 2009). </a:t>
            </a:r>
          </a:p>
        </p:txBody>
      </p:sp>
    </p:spTree>
    <p:extLst>
      <p:ext uri="{BB962C8B-B14F-4D97-AF65-F5344CB8AC3E}">
        <p14:creationId xmlns:p14="http://schemas.microsoft.com/office/powerpoint/2010/main" val="41356974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C42C2-535C-47C1-A92F-DF7FE93DC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237" y="548680"/>
            <a:ext cx="7715250" cy="567928"/>
          </a:xfrm>
        </p:spPr>
        <p:txBody>
          <a:bodyPr>
            <a:no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Literature Review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5B2F4-14C2-47B4-900A-C7B8FC2C9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402" y="1484784"/>
            <a:ext cx="7788919" cy="367240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 review comprehensive? That is, did the researchers include the most relevant literature regarding each of the study’s variables and constructs?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the sources current (within the last 10 years) and/ or seminal within the field?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Are seminal publications reviewed?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the majority of sources primary or secondary?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(Boswell and Cannon, 2009)</a:t>
            </a:r>
          </a:p>
        </p:txBody>
      </p:sp>
    </p:spTree>
    <p:extLst>
      <p:ext uri="{BB962C8B-B14F-4D97-AF65-F5344CB8AC3E}">
        <p14:creationId xmlns:p14="http://schemas.microsoft.com/office/powerpoint/2010/main" val="18719465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27620CC-8DEB-4EBF-A9C4-26DDADB7764B}"/>
              </a:ext>
            </a:extLst>
          </p:cNvPr>
          <p:cNvSpPr txBox="1"/>
          <p:nvPr/>
        </p:nvSpPr>
        <p:spPr>
          <a:xfrm>
            <a:off x="1187624" y="1556792"/>
            <a:ext cx="704683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the authors identify a guiding theoretical/conceptual framework, and if so is it clearly explained and linked to the study?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 it well organised and does it include an introduction and a summary?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(Boswell and Cannon, 2009).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C5E349-00DF-067C-3083-E3403A87B159}"/>
              </a:ext>
            </a:extLst>
          </p:cNvPr>
          <p:cNvSpPr txBox="1">
            <a:spLocks/>
          </p:cNvSpPr>
          <p:nvPr/>
        </p:nvSpPr>
        <p:spPr>
          <a:xfrm>
            <a:off x="757237" y="548680"/>
            <a:ext cx="7715250" cy="56792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More Literature Review Questions</a:t>
            </a:r>
          </a:p>
        </p:txBody>
      </p:sp>
    </p:spTree>
    <p:extLst>
      <p:ext uri="{BB962C8B-B14F-4D97-AF65-F5344CB8AC3E}">
        <p14:creationId xmlns:p14="http://schemas.microsoft.com/office/powerpoint/2010/main" val="19531059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3BF2D-5798-4F4E-A175-67DF61F7D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75" y="260648"/>
            <a:ext cx="7715250" cy="500062"/>
          </a:xfrm>
        </p:spPr>
        <p:txBody>
          <a:bodyPr>
            <a:normAutofit fontScale="90000"/>
          </a:bodyPr>
          <a:lstStyle/>
          <a:p>
            <a:r>
              <a:rPr lang="en-GB"/>
              <a:t> </a:t>
            </a: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Methodological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05F7F-9095-439F-B9E3-EFD9449F2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052736"/>
            <a:ext cx="8393906" cy="40771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The Methodology will give you a step-by-step description of exactly how the study was carried out.</a:t>
            </a:r>
          </a:p>
          <a:p>
            <a:pPr marL="0" indent="0">
              <a:buNone/>
            </a:pPr>
            <a:endParaRPr lang="en-US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Did the authors offer any research questions?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If so, what were they? Are they clearly stated? Do they match the purpose of the study? Are all the research variables identified?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Hypotheses: Do the researchers offer any hypotheses?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If so, what were they? Are they clearly stated? Do they match the purpose of the study?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Participants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: What was the target population for the study? How were the participants selected? Who is included? Who is excluded? How large is the sample?</a:t>
            </a:r>
          </a:p>
        </p:txBody>
      </p:sp>
    </p:spTree>
    <p:extLst>
      <p:ext uri="{BB962C8B-B14F-4D97-AF65-F5344CB8AC3E}">
        <p14:creationId xmlns:p14="http://schemas.microsoft.com/office/powerpoint/2010/main" val="24885100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D62EF-5ECC-45E9-BB91-B0E3E99FC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109" y="404664"/>
            <a:ext cx="7393781" cy="542924"/>
          </a:xfrm>
        </p:spPr>
        <p:txBody>
          <a:bodyPr>
            <a:no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More methodological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809F1-5092-4CD1-B731-20B36A2B8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196752"/>
            <a:ext cx="7872413" cy="432048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What was the specific research design used? How were the data collected? What were the steps in the timeline? Are potential limitations identified and addressed?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Data Analysis: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Were the data analysis strategies appropriate for the study?</a:t>
            </a:r>
          </a:p>
        </p:txBody>
      </p:sp>
    </p:spTree>
    <p:extLst>
      <p:ext uri="{BB962C8B-B14F-4D97-AF65-F5344CB8AC3E}">
        <p14:creationId xmlns:p14="http://schemas.microsoft.com/office/powerpoint/2010/main" val="2216783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AD7E6-DD3E-45EC-B65B-3F0153B37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235743"/>
            <a:ext cx="7715250" cy="857250"/>
          </a:xfrm>
        </p:spPr>
        <p:txBody>
          <a:bodyPr>
            <a:norm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Methodological Questions </a:t>
            </a:r>
            <a:r>
              <a:rPr lang="en-GB" sz="3600" b="1" err="1">
                <a:latin typeface="Arial" panose="020B0604020202020204" pitchFamily="34" charset="0"/>
                <a:cs typeface="Arial" panose="020B0604020202020204" pitchFamily="34" charset="0"/>
              </a:rPr>
              <a:t>Contd</a:t>
            </a: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C5357-90B2-4C82-B5F1-17CEBE5B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03" y="1092994"/>
            <a:ext cx="8329612" cy="429696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good is the data?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Does the study adequately control for differences between the groups being compared?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Are the statistical methods appropriate?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the sample large enough to produce significant results?</a:t>
            </a:r>
          </a:p>
          <a:p>
            <a:pPr marL="0" indent="0">
              <a:buNone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51475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CCE8E-391E-4457-9D7E-2B1F6054D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786" y="14139"/>
            <a:ext cx="8258175" cy="792088"/>
          </a:xfrm>
        </p:spPr>
        <p:txBody>
          <a:bodyPr>
            <a:noAutofit/>
          </a:bodyPr>
          <a:lstStyle/>
          <a:p>
            <a:br>
              <a:rPr lang="en-US" altLang="en-US" sz="225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3600" b="1">
                <a:latin typeface="Arial" panose="020B0604020202020204" pitchFamily="34" charset="0"/>
                <a:cs typeface="Arial" panose="020B0604020202020204" pitchFamily="34" charset="0"/>
              </a:rPr>
              <a:t>What are the author’s conclusions?</a:t>
            </a: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78CF3-7786-4A07-BED1-B453AD5D4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1" y="1268760"/>
            <a:ext cx="8401049" cy="4464496"/>
          </a:xfrm>
        </p:spPr>
        <p:txBody>
          <a:bodyPr>
            <a:normAutofit/>
          </a:bodyPr>
          <a:lstStyle/>
          <a:p>
            <a:r>
              <a:rPr lang="en-US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Compare the abstract to the </a:t>
            </a:r>
            <a:r>
              <a:rPr lang="en-US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discussion. 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discussion section is more detailed and precise than the abstract and will explain the limitations of the research and possible implications that are not mentioned in the abstract.</a:t>
            </a:r>
          </a:p>
          <a:p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Compare the raw data given in the tables with the results </a:t>
            </a:r>
            <a:r>
              <a:rPr lang="en-US" alt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r>
              <a:rPr lang="en-US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in the discussion and conclusions </a:t>
            </a: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Are the results reported in the conclusions consistent with what is reported in the tables?</a:t>
            </a: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Is the interpretation consistent with what the actual findings were?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How well are the results related to other research on the same topic?</a:t>
            </a: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the discussion or conclusions section, is there a review of how these results compare or contrast with prior research? </a:t>
            </a: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If this report found something different from previous research, then it’s important to question on appraising the reliability of the findings.</a:t>
            </a:r>
          </a:p>
          <a:p>
            <a:endParaRPr lang="en-US" altLang="en-US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875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5CDD7-35B9-4375-A318-0AA11804B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Sample Results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E39AA-9A74-4D43-9FEB-9EE1506E0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25" y="1700808"/>
            <a:ext cx="8229600" cy="391703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Is each research question or hypothesis addressed?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Are the findings clearly described? </a:t>
            </a:r>
          </a:p>
        </p:txBody>
      </p:sp>
    </p:spTree>
    <p:extLst>
      <p:ext uri="{BB962C8B-B14F-4D97-AF65-F5344CB8AC3E}">
        <p14:creationId xmlns:p14="http://schemas.microsoft.com/office/powerpoint/2010/main" val="25884812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28A51-395E-4035-B500-A1B8F767D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76672"/>
            <a:ext cx="7242002" cy="657225"/>
          </a:xfrm>
        </p:spPr>
        <p:txBody>
          <a:bodyPr>
            <a:norm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Sample Discussion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D44F1-4E3A-4C1A-AAFC-62CBECB7F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353" y="1772816"/>
            <a:ext cx="8065294" cy="3661172"/>
          </a:xfrm>
        </p:spPr>
        <p:txBody>
          <a:bodyPr>
            <a:no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How do this study’s results fit into the broader literature?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What were the limitations of the study?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Are recommendations made for practical application?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Are recommendations made for further research?</a:t>
            </a:r>
          </a:p>
        </p:txBody>
      </p:sp>
    </p:spTree>
    <p:extLst>
      <p:ext uri="{BB962C8B-B14F-4D97-AF65-F5344CB8AC3E}">
        <p14:creationId xmlns:p14="http://schemas.microsoft.com/office/powerpoint/2010/main" val="8682711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095E8-2D98-AC7D-16F0-459F4E85E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2E140-B7EA-EE31-F3BD-0DE19FD9D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/>
              <a:t>Working independently research the difference between </a:t>
            </a:r>
            <a:r>
              <a:rPr lang="en-GB" sz="2800" b="1" i="1"/>
              <a:t>validating</a:t>
            </a:r>
            <a:r>
              <a:rPr lang="en-GB" sz="2800"/>
              <a:t> and </a:t>
            </a:r>
            <a:r>
              <a:rPr lang="en-GB" sz="2800" b="1" i="1"/>
              <a:t>analysing</a:t>
            </a:r>
            <a:r>
              <a:rPr lang="en-GB" sz="2800"/>
              <a:t> your research for the dissertation. </a:t>
            </a:r>
          </a:p>
          <a:p>
            <a:endParaRPr lang="en-GB" sz="2800"/>
          </a:p>
          <a:p>
            <a:endParaRPr lang="en-GB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Feedback your findings to the whole class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10mins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461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22862-367E-A0C9-A629-6D7DF7955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A0E42-46E4-83B0-9EC7-39B0BA2CA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b="1" dirty="0"/>
              <a:t>Validating</a:t>
            </a:r>
            <a:r>
              <a:rPr lang="en-US" sz="3200" dirty="0"/>
              <a:t> is where you use a tool or framework to make sure an article is right for your study. </a:t>
            </a:r>
          </a:p>
          <a:p>
            <a:endParaRPr lang="en-US" sz="3200" dirty="0"/>
          </a:p>
          <a:p>
            <a:r>
              <a:rPr lang="en-US" sz="3200" b="1" dirty="0" err="1"/>
              <a:t>Analysing</a:t>
            </a:r>
            <a:r>
              <a:rPr lang="en-US" sz="3200" dirty="0"/>
              <a:t> is where you examine a body of work in order to break down the most important parts which contribute to the outcome.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8863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2936-F039-A47D-2A60-E8DF78F0F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D2293-F50E-C345-B280-C006C7515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" y="1556792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100" dirty="0"/>
              <a:t>Working independently </a:t>
            </a:r>
            <a:r>
              <a:rPr lang="en-GB" sz="3100"/>
              <a:t>download the </a:t>
            </a:r>
            <a:r>
              <a:rPr lang="en-GB" sz="3100" b="1"/>
              <a:t>CASP</a:t>
            </a:r>
            <a:r>
              <a:rPr lang="en-GB" sz="3100"/>
              <a:t> </a:t>
            </a:r>
            <a:r>
              <a:rPr lang="en-GB" sz="3100" dirty="0"/>
              <a:t>checklist study design appraisal tool on the </a:t>
            </a:r>
            <a:r>
              <a:rPr lang="en-GB" sz="3100" dirty="0" err="1"/>
              <a:t>moodle</a:t>
            </a:r>
            <a:r>
              <a:rPr lang="en-GB" sz="3100" dirty="0"/>
              <a:t> page/below and familiarise yourself with it </a:t>
            </a:r>
          </a:p>
          <a:p>
            <a:pPr marL="0" indent="0">
              <a:buNone/>
            </a:pPr>
            <a:endParaRPr lang="en-GB" sz="3100" dirty="0"/>
          </a:p>
          <a:p>
            <a:pPr marL="0" indent="0" algn="ctr">
              <a:buNone/>
            </a:pPr>
            <a:r>
              <a:rPr lang="en-US" sz="3100" b="1" dirty="0"/>
              <a:t>CASP</a:t>
            </a:r>
            <a:r>
              <a:rPr lang="en-US" sz="3100" dirty="0"/>
              <a:t> - </a:t>
            </a:r>
            <a:r>
              <a:rPr lang="en-GB" sz="3100" dirty="0">
                <a:hlinkClick r:id="rId3"/>
              </a:rPr>
              <a:t>https://casp-uk.net/casp-tools-checklists/</a:t>
            </a:r>
            <a:endParaRPr lang="en-GB" sz="3100" dirty="0"/>
          </a:p>
          <a:p>
            <a:pPr marL="0" indent="0" algn="ctr">
              <a:buNone/>
            </a:pPr>
            <a:endParaRPr lang="en-US" sz="3100" dirty="0"/>
          </a:p>
          <a:p>
            <a:pPr marL="0" indent="0">
              <a:buNone/>
            </a:pPr>
            <a:endParaRPr lang="en-GB" sz="3100" dirty="0"/>
          </a:p>
          <a:p>
            <a:pPr marL="0" indent="0" algn="ctr">
              <a:buNone/>
            </a:pPr>
            <a:r>
              <a:rPr lang="en-GB" sz="3100" b="1" dirty="0"/>
              <a:t>Feedback what you have learnt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5702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57D12-C16D-4AAE-9D49-48D0859F5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791" y="476672"/>
            <a:ext cx="7879556" cy="614363"/>
          </a:xfrm>
        </p:spPr>
        <p:txBody>
          <a:bodyPr>
            <a:no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812DF-1332-464A-AFB5-758E5D77C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074" y="1268760"/>
            <a:ext cx="8001000" cy="424847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7000"/>
              </a:lnSpc>
              <a:spcAft>
                <a:spcPts val="600"/>
              </a:spcAft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Working in groups and using a critical appraisal tool, download and read the below article on end-of-life care and exploring the views of dementia patients and their family carers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US" sz="8000" dirty="0">
                <a:hlinkClick r:id="rId2"/>
              </a:rPr>
              <a:t>End-of-life care: A qualitative study comparing the views of people with dementia and family carers</a:t>
            </a:r>
            <a:endParaRPr lang="en-GB" sz="8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8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1: Title, Abstract, Purpose/Aims 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8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2: Intro/background, Literature Review 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8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3: Methods (Population, setting, Instruments) </a:t>
            </a: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8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4: Results, discussion, conclusion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25239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9A23F-D27A-4C93-8388-94C2A736A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219" y="116632"/>
            <a:ext cx="7929562" cy="1357313"/>
          </a:xfrm>
        </p:spPr>
        <p:txBody>
          <a:bodyPr>
            <a:noAutofit/>
          </a:bodyPr>
          <a:lstStyle/>
          <a:p>
            <a:r>
              <a:rPr lang="en-GB" sz="3000" b="1" i="0" dirty="0">
                <a:effectLst/>
                <a:latin typeface="Sage Peak"/>
              </a:rPr>
              <a:t>End-of-life care: A qualitative study comparing the views of people with dementia and family carers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3E90C-DB0B-4EE9-B381-5FFEF3B832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219" y="1815899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spcBef>
                <a:spcPct val="55000"/>
              </a:spcBef>
              <a:buNone/>
              <a:tabLst>
                <a:tab pos="171450" algn="l"/>
                <a:tab pos="342900" algn="l"/>
              </a:tabLst>
              <a:defRPr/>
            </a:pPr>
            <a:r>
              <a:rPr lang="en-GB" sz="2000" b="1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Consider the following:</a:t>
            </a:r>
          </a:p>
          <a:p>
            <a:pPr>
              <a:spcBef>
                <a:spcPct val="55000"/>
              </a:spcBef>
              <a:tabLst>
                <a:tab pos="171450" algn="l"/>
                <a:tab pos="342900" algn="l"/>
              </a:tabLst>
              <a:defRPr/>
            </a:pPr>
            <a:r>
              <a:rPr lang="en-GB" sz="200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 Statement of the Aims of the Research</a:t>
            </a:r>
          </a:p>
          <a:p>
            <a:pPr>
              <a:spcBef>
                <a:spcPct val="55000"/>
              </a:spcBef>
              <a:tabLst>
                <a:tab pos="171450" algn="l"/>
                <a:tab pos="342900" algn="l"/>
              </a:tabLst>
              <a:defRPr/>
            </a:pPr>
            <a:r>
              <a:rPr lang="en-GB" sz="200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Appropriateness of Qualitative Methodology</a:t>
            </a:r>
          </a:p>
          <a:p>
            <a:pPr>
              <a:spcBef>
                <a:spcPct val="55000"/>
              </a:spcBef>
              <a:tabLst>
                <a:tab pos="171450" algn="l"/>
                <a:tab pos="342900" algn="l"/>
              </a:tabLst>
              <a:defRPr/>
            </a:pPr>
            <a:r>
              <a:rPr lang="en-GB" sz="200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Appropriateness of the Research Design to Address Aims</a:t>
            </a:r>
          </a:p>
          <a:p>
            <a:pPr>
              <a:spcBef>
                <a:spcPct val="55000"/>
              </a:spcBef>
              <a:tabLst>
                <a:tab pos="171450" algn="l"/>
                <a:tab pos="342900" algn="l"/>
              </a:tabLst>
              <a:defRPr/>
            </a:pPr>
            <a:r>
              <a:rPr lang="en-GB" sz="200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Appropriateness of the Recruitment Strategy to the Aims of the Research</a:t>
            </a:r>
          </a:p>
          <a:p>
            <a:pPr>
              <a:spcBef>
                <a:spcPct val="55000"/>
              </a:spcBef>
              <a:tabLst>
                <a:tab pos="171450" algn="l"/>
                <a:tab pos="342900" algn="l"/>
              </a:tabLst>
              <a:defRPr/>
            </a:pPr>
            <a:r>
              <a:rPr lang="en-GB" sz="200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Appropriateness of Data Collection to the Research Issue</a:t>
            </a:r>
          </a:p>
          <a:p>
            <a:pPr>
              <a:spcBef>
                <a:spcPct val="55000"/>
              </a:spcBef>
              <a:tabLst>
                <a:tab pos="171450" algn="l"/>
                <a:tab pos="342900" algn="l"/>
              </a:tabLst>
              <a:defRPr/>
            </a:pPr>
            <a:r>
              <a:rPr lang="en-GB" sz="200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Ethical and Legal Aspects of the Study</a:t>
            </a:r>
          </a:p>
          <a:p>
            <a:pPr>
              <a:spcBef>
                <a:spcPct val="55000"/>
              </a:spcBef>
              <a:tabLst>
                <a:tab pos="171450" algn="l"/>
                <a:tab pos="342900" algn="l"/>
              </a:tabLst>
              <a:defRPr/>
            </a:pPr>
            <a:r>
              <a:rPr lang="en-GB" sz="200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Sufficiency of the Rigor of the Data Analysis</a:t>
            </a:r>
          </a:p>
          <a:p>
            <a:pPr>
              <a:spcBef>
                <a:spcPct val="55000"/>
              </a:spcBef>
              <a:tabLst>
                <a:tab pos="171450" algn="l"/>
                <a:tab pos="342900" algn="l"/>
              </a:tabLst>
              <a:defRPr/>
            </a:pPr>
            <a:r>
              <a:rPr lang="en-GB" sz="200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 Statement of Findings</a:t>
            </a:r>
          </a:p>
          <a:p>
            <a:pPr>
              <a:spcBef>
                <a:spcPct val="55000"/>
              </a:spcBef>
              <a:tabLst>
                <a:tab pos="171450" algn="l"/>
                <a:tab pos="342900" algn="l"/>
              </a:tabLst>
              <a:defRPr/>
            </a:pPr>
            <a:r>
              <a:rPr lang="en-GB" sz="200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Local Application of the Results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44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C3632-8496-926B-E6A2-B36D834CB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In Summary: Critical Appraisal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18253-3437-0151-1B33-CB3F97BD5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7638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appraisal </a:t>
            </a:r>
            <a:r>
              <a:rPr kumimoji="0" lang="en-US" sz="2000" b="1" i="0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not</a:t>
            </a:r>
            <a:r>
              <a:rPr kumimoji="0" lang="en-US" sz="2000" b="0" i="0" u="sng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</a:p>
          <a:p>
            <a:pPr marL="301229" marR="0" lvl="0" indent="-301229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Negative dismissal of a piece of research</a:t>
            </a:r>
          </a:p>
          <a:p>
            <a:pPr marL="301229" marR="0" lvl="0" indent="-301229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Assessment of results alone</a:t>
            </a:r>
          </a:p>
          <a:p>
            <a:pPr marL="301229" marR="0" lvl="0" indent="-301229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Based entirely on detailed statistical analysis</a:t>
            </a:r>
          </a:p>
          <a:p>
            <a:pPr marL="301229" marR="0" lvl="0" indent="-301229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be undertaken by expert researchers only</a:t>
            </a:r>
          </a:p>
          <a:p>
            <a:pPr marL="301229" marR="0" lvl="0" indent="-301229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01229" marR="0" lvl="0" indent="-301229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appraisal </a:t>
            </a:r>
            <a:r>
              <a:rPr kumimoji="0" lang="en-GB" altLang="en-US" sz="2000" b="1" i="0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</a:t>
            </a:r>
            <a:r>
              <a:rPr kumimoji="0" lang="en-GB" altLang="en-US" sz="2000" b="1" i="0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</a:t>
            </a:r>
          </a:p>
          <a:p>
            <a:pPr marL="257175" marR="0" lvl="0" indent="-257175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Balanced assessment of strengths of research against its weaknesses</a:t>
            </a:r>
          </a:p>
          <a:p>
            <a:pPr marL="257175" marR="0" lvl="0" indent="-257175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Assessment of research process and results</a:t>
            </a:r>
          </a:p>
          <a:p>
            <a:pPr marL="257175" marR="0" lvl="0" indent="-257175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Consideration of quantitative and qualitative aspects of research</a:t>
            </a:r>
          </a:p>
          <a:p>
            <a:pPr marL="257175" marR="0" lvl="0" indent="-257175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be undertaken by all health professionals as part of their work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5731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132856"/>
            <a:ext cx="7886700" cy="994169"/>
          </a:xfrm>
        </p:spPr>
        <p:txBody>
          <a:bodyPr>
            <a:noAutofit/>
          </a:bodyPr>
          <a:lstStyle/>
          <a:p>
            <a:pPr algn="ctr"/>
            <a:r>
              <a:rPr lang="en-GB" sz="3600" b="1" i="1">
                <a:latin typeface="Arial" panose="020B0604020202020204" pitchFamily="34" charset="0"/>
                <a:cs typeface="Arial" panose="020B0604020202020204" pitchFamily="34" charset="0"/>
              </a:rPr>
              <a:t>How to present the critically appraised studies using the Qualitative CASP tool</a:t>
            </a:r>
          </a:p>
        </p:txBody>
      </p:sp>
    </p:spTree>
    <p:extLst>
      <p:ext uri="{BB962C8B-B14F-4D97-AF65-F5344CB8AC3E}">
        <p14:creationId xmlns:p14="http://schemas.microsoft.com/office/powerpoint/2010/main" val="8718060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A426-B8C0-6433-3658-2F56CF94F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348" y="188640"/>
            <a:ext cx="8651304" cy="1143000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tabLst/>
              <a:defRPr/>
            </a:pPr>
            <a:r>
              <a:rPr kumimoji="0" lang="en-GB" altLang="en-US" sz="3200" b="1" i="1" u="none" strike="noStrike" kern="1200" cap="none" spc="0" normalizeH="0" baseline="0" noProof="0" bmk="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Example of Evaluation of Qualitative study</a:t>
            </a:r>
            <a:endParaRPr lang="en-GB" sz="320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80F22F9-40BE-AFA7-F54E-77C96A247A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3074577"/>
              </p:ext>
            </p:extLst>
          </p:nvPr>
        </p:nvGraphicFramePr>
        <p:xfrm>
          <a:off x="971600" y="1556792"/>
          <a:ext cx="7488832" cy="3921999"/>
        </p:xfrm>
        <a:graphic>
          <a:graphicData uri="http://schemas.openxmlformats.org/drawingml/2006/table">
            <a:tbl>
              <a:tblPr firstRow="1" firstCol="1" bandRow="1"/>
              <a:tblGrid>
                <a:gridCol w="3762418">
                  <a:extLst>
                    <a:ext uri="{9D8B030D-6E8A-4147-A177-3AD203B41FA5}">
                      <a16:colId xmlns:a16="http://schemas.microsoft.com/office/drawing/2014/main" val="134177977"/>
                    </a:ext>
                  </a:extLst>
                </a:gridCol>
                <a:gridCol w="3726414">
                  <a:extLst>
                    <a:ext uri="{9D8B030D-6E8A-4147-A177-3AD203B41FA5}">
                      <a16:colId xmlns:a16="http://schemas.microsoft.com/office/drawing/2014/main" val="1522568662"/>
                    </a:ext>
                  </a:extLst>
                </a:gridCol>
              </a:tblGrid>
              <a:tr h="31023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Checklist questions</a:t>
                      </a:r>
                      <a:endParaRPr lang="en-GB" sz="11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Complete/fill in the Authors names and year of publication</a:t>
                      </a:r>
                      <a:endParaRPr lang="en-GB" sz="11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448894"/>
                  </a:ext>
                </a:extLst>
              </a:tr>
              <a:tr h="148194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Was there a clear statement of the aims of the research?</a:t>
                      </a:r>
                      <a:endParaRPr lang="en-GB" sz="11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“To understand the subjective experience as well as to examine positive and negative aspects of social interactions of postpartum Arab women”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4006"/>
                  </a:ext>
                </a:extLst>
              </a:tr>
              <a:tr h="11342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Is qualitative methodology appropriate?</a:t>
                      </a:r>
                      <a:endParaRPr lang="en-GB" sz="11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understanding to provide culturally sensitive support for postpartum Arab women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24530730"/>
                  </a:ext>
                </a:extLst>
              </a:tr>
              <a:tr h="78664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Was the research design appropriate to address the aims of the research?</a:t>
                      </a:r>
                      <a:endParaRPr lang="en-GB" sz="11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Qualitative design for better understanding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552959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F8F28516-A2D5-25E5-BAD7-A1E37E9CD179}"/>
              </a:ext>
            </a:extLst>
          </p:cNvPr>
          <p:cNvSpPr txBox="1"/>
          <p:nvPr/>
        </p:nvSpPr>
        <p:spPr>
          <a:xfrm>
            <a:off x="7234570" y="5435642"/>
            <a:ext cx="165618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altLang="en-US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(CASP, 2018)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56951500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250A877-200D-274B-AB11-6115DB4EA0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2519357"/>
              </p:ext>
            </p:extLst>
          </p:nvPr>
        </p:nvGraphicFramePr>
        <p:xfrm>
          <a:off x="358928" y="993803"/>
          <a:ext cx="8206688" cy="4579366"/>
        </p:xfrm>
        <a:graphic>
          <a:graphicData uri="http://schemas.openxmlformats.org/drawingml/2006/table">
            <a:tbl>
              <a:tblPr firstRow="1" firstCol="1" bandRow="1"/>
              <a:tblGrid>
                <a:gridCol w="2280138">
                  <a:extLst>
                    <a:ext uri="{9D8B030D-6E8A-4147-A177-3AD203B41FA5}">
                      <a16:colId xmlns:a16="http://schemas.microsoft.com/office/drawing/2014/main" val="3784876934"/>
                    </a:ext>
                  </a:extLst>
                </a:gridCol>
                <a:gridCol w="1130515">
                  <a:extLst>
                    <a:ext uri="{9D8B030D-6E8A-4147-A177-3AD203B41FA5}">
                      <a16:colId xmlns:a16="http://schemas.microsoft.com/office/drawing/2014/main" val="200693752"/>
                    </a:ext>
                  </a:extLst>
                </a:gridCol>
                <a:gridCol w="1130515">
                  <a:extLst>
                    <a:ext uri="{9D8B030D-6E8A-4147-A177-3AD203B41FA5}">
                      <a16:colId xmlns:a16="http://schemas.microsoft.com/office/drawing/2014/main" val="4064020747"/>
                    </a:ext>
                  </a:extLst>
                </a:gridCol>
                <a:gridCol w="1247929">
                  <a:extLst>
                    <a:ext uri="{9D8B030D-6E8A-4147-A177-3AD203B41FA5}">
                      <a16:colId xmlns:a16="http://schemas.microsoft.com/office/drawing/2014/main" val="1233968451"/>
                    </a:ext>
                  </a:extLst>
                </a:gridCol>
                <a:gridCol w="1130515">
                  <a:extLst>
                    <a:ext uri="{9D8B030D-6E8A-4147-A177-3AD203B41FA5}">
                      <a16:colId xmlns:a16="http://schemas.microsoft.com/office/drawing/2014/main" val="3046476219"/>
                    </a:ext>
                  </a:extLst>
                </a:gridCol>
                <a:gridCol w="1287076">
                  <a:extLst>
                    <a:ext uri="{9D8B030D-6E8A-4147-A177-3AD203B41FA5}">
                      <a16:colId xmlns:a16="http://schemas.microsoft.com/office/drawing/2014/main" val="942713389"/>
                    </a:ext>
                  </a:extLst>
                </a:gridCol>
              </a:tblGrid>
              <a:tr h="1399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Qi et al., 2022</a:t>
                      </a:r>
                      <a:endParaRPr lang="en-GB" sz="1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Zheng et al., 2022b</a:t>
                      </a:r>
                      <a:endParaRPr lang="en-GB" sz="1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Ando et al., 2021</a:t>
                      </a:r>
                      <a:endParaRPr lang="en-GB" sz="1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Hajipoor et al., 2021</a:t>
                      </a:r>
                      <a:endParaRPr lang="en-GB" sz="1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Yamada et al., 2020</a:t>
                      </a:r>
                      <a:endParaRPr lang="en-GB" sz="1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82301794"/>
                  </a:ext>
                </a:extLst>
              </a:tr>
              <a:tr h="9158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Purpose/ Research problem</a:t>
                      </a:r>
                      <a:endParaRPr lang="en-GB" sz="1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Clearly identified</a:t>
                      </a:r>
                      <a:endParaRPr lang="en-GB" sz="10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Clearly identified</a:t>
                      </a:r>
                      <a:endParaRPr lang="en-GB" sz="1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Clearly identified</a:t>
                      </a:r>
                      <a:endParaRPr lang="en-GB" sz="1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Clearly identified</a:t>
                      </a:r>
                      <a:endParaRPr lang="en-GB" sz="1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Clearly identified</a:t>
                      </a:r>
                      <a:endParaRPr lang="en-GB" sz="1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616843"/>
                  </a:ext>
                </a:extLst>
              </a:tr>
              <a:tr h="18837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 consistency</a:t>
                      </a:r>
                      <a:endParaRPr lang="en-GB" sz="1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presented and clear</a:t>
                      </a:r>
                      <a:endParaRPr lang="en-GB" sz="10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presented and clear</a:t>
                      </a:r>
                      <a:endParaRPr lang="en-GB" sz="10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presented and clear</a:t>
                      </a:r>
                      <a:endParaRPr lang="en-GB" sz="10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presented and clear</a:t>
                      </a:r>
                      <a:endParaRPr lang="en-GB" sz="1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presented and clear</a:t>
                      </a:r>
                      <a:endParaRPr lang="en-GB" sz="1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5886628"/>
                  </a:ext>
                </a:extLst>
              </a:tr>
              <a:tr h="81751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Literature review</a:t>
                      </a:r>
                      <a:endParaRPr lang="en-GB" sz="1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organised. Majority of the research from 2009-2019. Included both primary and secondary researches</a:t>
                      </a:r>
                      <a:endParaRPr lang="en-GB" sz="10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organised. Majority of the research from 2004-2021. Majority primary researches</a:t>
                      </a:r>
                      <a:endParaRPr lang="en-GB" sz="1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organised. Majority of the research from 1996-2018</a:t>
                      </a:r>
                      <a:endParaRPr lang="en-GB" sz="1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organised. Included research from 1989-2018</a:t>
                      </a:r>
                      <a:endParaRPr lang="en-GB" sz="10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Logically organised. Included research from 1995-2017</a:t>
                      </a:r>
                      <a:endParaRPr lang="en-GB" sz="10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29485076"/>
                  </a:ext>
                </a:extLst>
              </a:tr>
              <a:tr h="51767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Aim/Objectives/Hypothesis</a:t>
                      </a:r>
                      <a:endParaRPr lang="en-GB" sz="11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Identified and clear. Reflects the information presented in the literature review</a:t>
                      </a:r>
                      <a:endParaRPr lang="en-GB" sz="11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Identified and clear. Reflects the information presented in the literature review </a:t>
                      </a:r>
                      <a:endParaRPr lang="en-GB" sz="11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Identified and clear. Reflects the information presented in the literature review </a:t>
                      </a:r>
                      <a:endParaRPr lang="en-GB" sz="11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Identified and clear. Reflects the information presented in the literature review </a:t>
                      </a:r>
                      <a:endParaRPr lang="en-GB" sz="11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Identified and clear. Reflects the information presented in the literature review </a:t>
                      </a:r>
                      <a:endParaRPr lang="en-GB" sz="11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0742793"/>
                  </a:ext>
                </a:extLst>
              </a:tr>
              <a:tr h="1399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Data analysis/Results</a:t>
                      </a:r>
                      <a:endParaRPr lang="en-GB" sz="11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 and identified</a:t>
                      </a:r>
                      <a:endParaRPr lang="en-GB" sz="11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 and identified</a:t>
                      </a:r>
                      <a:endParaRPr lang="en-GB" sz="11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 and identified</a:t>
                      </a:r>
                      <a:endParaRPr lang="en-GB" sz="11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 and identified</a:t>
                      </a:r>
                      <a:endParaRPr lang="en-GB" sz="11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Clear and identified</a:t>
                      </a:r>
                      <a:endParaRPr lang="en-GB" sz="11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099" marR="1209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76564704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1996BDFB-FCAA-0A73-88E3-F57A3A5565DA}"/>
              </a:ext>
            </a:extLst>
          </p:cNvPr>
          <p:cNvSpPr txBox="1"/>
          <p:nvPr/>
        </p:nvSpPr>
        <p:spPr>
          <a:xfrm>
            <a:off x="358928" y="161699"/>
            <a:ext cx="83895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GB" altLang="en-US" sz="1800" b="1" i="1" u="none" strike="noStrike" kern="1200" cap="none" spc="0" normalizeH="0" baseline="0" noProof="0" dirty="0" bmk="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Example of Evaluation of Quantitative study (Coughlan, Cronin and Ryan (2007) Framework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33836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396B5-1C44-44A1-AE98-490B478CF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079" y="404664"/>
            <a:ext cx="7715250" cy="475059"/>
          </a:xfrm>
        </p:spPr>
        <p:txBody>
          <a:bodyPr>
            <a:normAutofit fontScale="90000"/>
          </a:bodyPr>
          <a:lstStyle/>
          <a:p>
            <a:r>
              <a:rPr lang="en-GB" sz="2625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AA3EE-7667-43C6-A9CE-1A1618FAA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782" y="1340768"/>
            <a:ext cx="7893844" cy="34468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Boswell, C., and Cannon, S. (2009). Critique process. In C. Boswell &amp; S. Cannon (Eds.), Introduction to nursing research: Incorporating evidence-based practice (pp. 291-316). Retrieved from http://samples.jbpub.com/ 9780763794675/Critique_Process.pdf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Brink, P. J., and Wood, M. J. (2001). Basic steps in planning nursing research from question to proposal (5th ed.). Boston, MA: Jones and Bartlett.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Coughlan, M., Cronin, P., and Ryan, F. (2007) ‘Step-by-step guide to critiquing research</a:t>
            </a:r>
            <a:r>
              <a:rPr kumimoji="0" lang="en-GB" sz="1800" b="0" i="0" u="sng" strike="noStrike" kern="1200" cap="none" spc="0" normalizeH="0" baseline="0" noProof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Part 1: quantitative research.’ </a:t>
            </a: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Journal of Nursing, 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16(11), pp. 658-663. [Online] [Accessed on 1</a:t>
            </a:r>
            <a:r>
              <a:rPr kumimoji="0" lang="en-GB" sz="1800" b="0" i="0" u="none" strike="noStrike" kern="1200" cap="none" spc="0" normalizeH="0" baseline="3000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2022] DOI: </a:t>
            </a:r>
            <a:r>
              <a:rPr kumimoji="0" lang="en-GB" sz="1800" b="0" i="0" u="sng" strike="noStrike" kern="1200" cap="none" spc="0" normalizeH="0" baseline="0" noProof="0">
                <a:ln>
                  <a:noFill/>
                </a:ln>
                <a:solidFill>
                  <a:srgbClr val="0563C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https://doi.org/10.12968/bjon.2007.16.11.23681</a:t>
            </a: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969417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282B3-42CD-897B-3211-B699FCF01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7411C-4920-E9E4-2BF6-2139090693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Connelly, L.M. (2014) ‘Ethical considerations in research studies.’ </a:t>
            </a:r>
            <a:r>
              <a:rPr lang="en-GB" sz="1800" i="1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MedSurg</a:t>
            </a:r>
            <a:r>
              <a:rPr lang="en-GB" sz="1800" i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Nursing, 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23(1), pp. 54. [Online] [Accessed on 16</a:t>
            </a:r>
            <a:r>
              <a:rPr lang="en-GB" sz="1800" baseline="300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September 2022] </a:t>
            </a:r>
            <a:r>
              <a:rPr lang="en-GB" sz="18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https://go.gale.com/ps/i.do?id=GALE%7CA360608990&amp;sid=googleScholar&amp;v=2.1&amp;it=r&amp;linkaccess=abs&amp;issn=10920811&amp;p=AONE&amp;sw=w&amp;enforceAuth=true&amp;linkSource=delayedAuthFullText&amp;userGroupName=mmucal5</a:t>
            </a:r>
            <a:endParaRPr lang="en-GB" sz="1800" u="sng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Hong, Q.N.,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Fabregues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Bartlett, G., Broadman, F., Cargo, M.,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Dagenais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P., Gagnon, M.P., Griffiths, F., et al. (2018) ‘The Mixed Methods Appraisal Tool (MMAT) Version 2018 for Information Professionals and Researchers’. </a:t>
            </a:r>
            <a:r>
              <a:rPr kumimoji="0" lang="en-GB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Education for information,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34(4), pp. 285-291. [Online] [Accessed on 14</a:t>
            </a:r>
            <a:r>
              <a:rPr kumimoji="0" lang="en-GB" sz="1800" b="0" i="0" u="none" strike="noStrike" kern="1200" cap="none" spc="0" normalizeH="0" baseline="300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September 2022] DOI: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414141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10.3233/EFI-180221.</a:t>
            </a:r>
          </a:p>
          <a:p>
            <a:pPr>
              <a:defRPr/>
            </a:pPr>
            <a:r>
              <a:rPr lang="en-GB" sz="1800" u="sng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Katrak</a:t>
            </a:r>
            <a:r>
              <a:rPr lang="en-GB" sz="18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P., </a:t>
            </a:r>
            <a:r>
              <a:rPr lang="en-GB" sz="1800" u="sng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Bialocerkowski</a:t>
            </a:r>
            <a:r>
              <a:rPr lang="en-GB" sz="18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A.E., Massy-Westropp, N., Kumar, V.S.S., and Grimmer, K.A. (2004) ‘Systematic review of the content of critical appraisal tools.’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i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Medical Research Methodology,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4:22, pp. 1-11. [Online] [Accessed on 16</a:t>
            </a:r>
            <a:r>
              <a:rPr lang="en-GB" sz="1800" baseline="300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September 2022] DOI: </a:t>
            </a:r>
            <a:r>
              <a:rPr lang="en-GB" sz="1800" u="sng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https://doi.org/10.1186/1471-2288-4-22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https://sls.navitas-professional.edu.au/assignment-types/counselling/literature-review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59088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fdea34c4235b2673fa849d538bf66794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3be0a5e332f3f9b3d8ddb9a8535afcc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4C08D4-FAFC-4484-9FE4-514FC7977056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purl.org/dc/dcmitype/"/>
    <ds:schemaRef ds:uri="d8e79d84-78fb-44a9-92e9-d04bdd8f0359"/>
    <ds:schemaRef ds:uri="http://schemas.microsoft.com/office/2006/metadata/properties"/>
    <ds:schemaRef ds:uri="http://purl.org/dc/terms/"/>
    <ds:schemaRef ds:uri="http://schemas.openxmlformats.org/package/2006/metadata/core-properties"/>
    <ds:schemaRef ds:uri="04c7059f-bde8-4ce9-bb0f-e5288874095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103</TotalTime>
  <Words>2612</Words>
  <Application>Microsoft Office PowerPoint</Application>
  <PresentationFormat>On-screen Show (4:3)</PresentationFormat>
  <Paragraphs>265</Paragraphs>
  <Slides>41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43" baseType="lpstr">
      <vt:lpstr>20140311PresentationUWTSDTemplate</vt:lpstr>
      <vt:lpstr>Office Theme</vt:lpstr>
      <vt:lpstr>  Public Health and Social Care Dissertation  Critical Appraisal: Critiquing of Research Evidence  Term 3</vt:lpstr>
      <vt:lpstr>Aims of the Session</vt:lpstr>
      <vt:lpstr>What is a Research Critique?</vt:lpstr>
      <vt:lpstr>Research Critique</vt:lpstr>
      <vt:lpstr>What is Critical Appraisal?</vt:lpstr>
      <vt:lpstr>Critical Appraisal</vt:lpstr>
      <vt:lpstr>PowerPoint Presentation</vt:lpstr>
      <vt:lpstr>Why is Critiquing Research Necessary?</vt:lpstr>
      <vt:lpstr>Critiquing Research</vt:lpstr>
      <vt:lpstr>What is the Purpose of Critical appraisal ?</vt:lpstr>
      <vt:lpstr>PowerPoint Presentation</vt:lpstr>
      <vt:lpstr>When/why can a Research Critique be conducted?</vt:lpstr>
      <vt:lpstr>     Reason to Critique Research   </vt:lpstr>
      <vt:lpstr>What are the Four Key Aspects of Critique?</vt:lpstr>
      <vt:lpstr>Four Key Aspects of Critique</vt:lpstr>
      <vt:lpstr>What are the Different tools that can be  used to Critique  Research Articles/critically appraise papers?</vt:lpstr>
      <vt:lpstr>Tools to help achieve the appraisal</vt:lpstr>
      <vt:lpstr>PowerPoint Presentation</vt:lpstr>
      <vt:lpstr>What are the  process/essential elements required to achieve a good research critique?</vt:lpstr>
      <vt:lpstr>Research Critique Process</vt:lpstr>
      <vt:lpstr>Source and Abstract Questions</vt:lpstr>
      <vt:lpstr>Problem and Purpose Questions</vt:lpstr>
      <vt:lpstr>Literature Review Questions</vt:lpstr>
      <vt:lpstr>PowerPoint Presentation</vt:lpstr>
      <vt:lpstr> Methodological Questions</vt:lpstr>
      <vt:lpstr>More methodological questions</vt:lpstr>
      <vt:lpstr>Methodological Questions Contd</vt:lpstr>
      <vt:lpstr> What are the author’s conclusions?</vt:lpstr>
      <vt:lpstr>Sample Results Questions</vt:lpstr>
      <vt:lpstr>Sample Discussion Questions</vt:lpstr>
      <vt:lpstr>Activity</vt:lpstr>
      <vt:lpstr>Activity Answer</vt:lpstr>
      <vt:lpstr>Activity</vt:lpstr>
      <vt:lpstr>Activity</vt:lpstr>
      <vt:lpstr>End-of-life care: A qualitative study comparing the views of people with dementia and family carers</vt:lpstr>
      <vt:lpstr>In Summary: Critical Appraisal</vt:lpstr>
      <vt:lpstr>How to present the critically appraised studies using the Qualitative CASP tool</vt:lpstr>
      <vt:lpstr>Example of Evaluation of Qualitative study</vt:lpstr>
      <vt:lpstr>PowerPoint Presentation</vt:lpstr>
      <vt:lpstr>            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Hamdi Hussain</cp:lastModifiedBy>
  <cp:revision>8</cp:revision>
  <dcterms:created xsi:type="dcterms:W3CDTF">2015-04-14T15:21:28Z</dcterms:created>
  <dcterms:modified xsi:type="dcterms:W3CDTF">2026-01-27T12:20:53Z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