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7"/>
  </p:notesMasterIdLst>
  <p:sldIdLst>
    <p:sldId id="270" r:id="rId2"/>
    <p:sldId id="273" r:id="rId3"/>
    <p:sldId id="257" r:id="rId4"/>
    <p:sldId id="258" r:id="rId5"/>
    <p:sldId id="259" r:id="rId6"/>
    <p:sldId id="260" r:id="rId7"/>
    <p:sldId id="274" r:id="rId8"/>
    <p:sldId id="263" r:id="rId9"/>
    <p:sldId id="264" r:id="rId10"/>
    <p:sldId id="272" r:id="rId11"/>
    <p:sldId id="266" r:id="rId12"/>
    <p:sldId id="267" r:id="rId13"/>
    <p:sldId id="268" r:id="rId14"/>
    <p:sldId id="269" r:id="rId15"/>
    <p:sldId id="271"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1871" autoAdjust="0"/>
  </p:normalViewPr>
  <p:slideViewPr>
    <p:cSldViewPr>
      <p:cViewPr varScale="1">
        <p:scale>
          <a:sx n="52" d="100"/>
          <a:sy n="52" d="100"/>
        </p:scale>
        <p:origin x="1700" y="4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70F3C8-1189-49C3-ACFA-E8CE47B0B52C}" type="doc">
      <dgm:prSet loTypeId="urn:microsoft.com/office/officeart/2008/layout/AlternatingHexagons" loCatId="list" qsTypeId="urn:microsoft.com/office/officeart/2005/8/quickstyle/simple1" qsCatId="simple" csTypeId="urn:microsoft.com/office/officeart/2005/8/colors/accent1_2" csCatId="accent1" phldr="1"/>
      <dgm:spPr/>
      <dgm:t>
        <a:bodyPr/>
        <a:lstStyle/>
        <a:p>
          <a:endParaRPr lang="en-US"/>
        </a:p>
      </dgm:t>
    </dgm:pt>
    <dgm:pt modelId="{9C49E5E2-5657-4BAB-BD92-8BAFBF49B5E8}">
      <dgm:prSet phldrT="[Text]" custT="1"/>
      <dgm:spPr/>
      <dgm:t>
        <a:bodyPr/>
        <a:lstStyle/>
        <a:p>
          <a:r>
            <a:rPr lang="en-US" sz="800" dirty="0">
              <a:latin typeface="Times New Roman" panose="02020603050405020304" pitchFamily="18" charset="0"/>
              <a:cs typeface="Times New Roman" panose="02020603050405020304" pitchFamily="18" charset="0"/>
            </a:rPr>
            <a:t>CULTURE</a:t>
          </a:r>
        </a:p>
      </dgm:t>
    </dgm:pt>
    <dgm:pt modelId="{4D03A70B-CE1D-464D-8F1D-CE9353DA01BA}" type="parTrans" cxnId="{F6FE2812-CE50-48B5-A942-F118FD5091C8}">
      <dgm:prSet/>
      <dgm:spPr/>
      <dgm:t>
        <a:bodyPr/>
        <a:lstStyle/>
        <a:p>
          <a:endParaRPr lang="en-US"/>
        </a:p>
      </dgm:t>
    </dgm:pt>
    <dgm:pt modelId="{A8CA2842-6BA9-45EB-8D3D-35C44DE7F134}" type="sibTrans" cxnId="{F6FE2812-CE50-48B5-A942-F118FD5091C8}">
      <dgm:prSet/>
      <dgm:spPr/>
      <dgm:t>
        <a:bodyPr/>
        <a:lstStyle/>
        <a:p>
          <a:endParaRPr lang="en-US"/>
        </a:p>
      </dgm:t>
    </dgm:pt>
    <dgm:pt modelId="{E7689696-456F-4016-92A5-5B32E438EA85}">
      <dgm:prSet phldrT="[Text]" custT="1"/>
      <dgm:spPr/>
      <dgm:t>
        <a:bodyPr/>
        <a:lstStyle/>
        <a:p>
          <a:r>
            <a:rPr lang="en-US" sz="1050" dirty="0">
              <a:latin typeface="Times New Roman" panose="02020603050405020304" pitchFamily="18" charset="0"/>
              <a:cs typeface="Times New Roman" panose="02020603050405020304" pitchFamily="18" charset="0"/>
            </a:rPr>
            <a:t>LEADERSHIP</a:t>
          </a:r>
        </a:p>
      </dgm:t>
    </dgm:pt>
    <dgm:pt modelId="{505AC812-618C-446E-B8CC-B96F840C3BEA}" type="parTrans" cxnId="{C050AC4B-D888-41E7-92C2-89003277913F}">
      <dgm:prSet/>
      <dgm:spPr/>
      <dgm:t>
        <a:bodyPr/>
        <a:lstStyle/>
        <a:p>
          <a:endParaRPr lang="en-US"/>
        </a:p>
      </dgm:t>
    </dgm:pt>
    <dgm:pt modelId="{C665E227-6CEE-4B95-9A72-DD8F230AC26E}" type="sibTrans" cxnId="{C050AC4B-D888-41E7-92C2-89003277913F}">
      <dgm:prSet/>
      <dgm:spPr/>
      <dgm:t>
        <a:bodyPr/>
        <a:lstStyle/>
        <a:p>
          <a:endParaRPr lang="en-US"/>
        </a:p>
      </dgm:t>
    </dgm:pt>
    <dgm:pt modelId="{D3AEA34C-AEE0-4038-B655-622C5BD723E1}">
      <dgm:prSet phldrT="[Text]" custT="1"/>
      <dgm:spPr/>
      <dgm:t>
        <a:bodyPr/>
        <a:lstStyle/>
        <a:p>
          <a:r>
            <a:rPr lang="en-US" sz="800" dirty="0">
              <a:latin typeface="Times New Roman" panose="02020603050405020304" pitchFamily="18" charset="0"/>
              <a:cs typeface="Times New Roman" panose="02020603050405020304" pitchFamily="18" charset="0"/>
            </a:rPr>
            <a:t>DIGITALIZATION</a:t>
          </a:r>
        </a:p>
      </dgm:t>
    </dgm:pt>
    <dgm:pt modelId="{92564D27-869D-4D89-87B7-F880B515F101}" type="parTrans" cxnId="{8D5FC0B3-A537-40FD-939F-6236E144F932}">
      <dgm:prSet/>
      <dgm:spPr/>
      <dgm:t>
        <a:bodyPr/>
        <a:lstStyle/>
        <a:p>
          <a:endParaRPr lang="en-US"/>
        </a:p>
      </dgm:t>
    </dgm:pt>
    <dgm:pt modelId="{139271DC-C9B1-4628-93D6-1F8F53E3958A}" type="sibTrans" cxnId="{8D5FC0B3-A537-40FD-939F-6236E144F932}">
      <dgm:prSet/>
      <dgm:spPr/>
      <dgm:t>
        <a:bodyPr/>
        <a:lstStyle/>
        <a:p>
          <a:endParaRPr lang="en-US"/>
        </a:p>
      </dgm:t>
    </dgm:pt>
    <dgm:pt modelId="{8E157E7F-1165-414D-A52F-CA8CEEFE1E5C}" type="pres">
      <dgm:prSet presAssocID="{FA70F3C8-1189-49C3-ACFA-E8CE47B0B52C}" presName="Name0" presStyleCnt="0">
        <dgm:presLayoutVars>
          <dgm:chMax/>
          <dgm:chPref/>
          <dgm:dir/>
          <dgm:animLvl val="lvl"/>
        </dgm:presLayoutVars>
      </dgm:prSet>
      <dgm:spPr/>
    </dgm:pt>
    <dgm:pt modelId="{16DCA1E0-A8E3-4D2E-9498-EF436C1DE433}" type="pres">
      <dgm:prSet presAssocID="{9C49E5E2-5657-4BAB-BD92-8BAFBF49B5E8}" presName="composite" presStyleCnt="0"/>
      <dgm:spPr/>
    </dgm:pt>
    <dgm:pt modelId="{C55CDFAD-B77F-4D94-AD6F-9EAB98DA8313}" type="pres">
      <dgm:prSet presAssocID="{9C49E5E2-5657-4BAB-BD92-8BAFBF49B5E8}" presName="Parent1" presStyleLbl="node1" presStyleIdx="0" presStyleCnt="6">
        <dgm:presLayoutVars>
          <dgm:chMax val="1"/>
          <dgm:chPref val="1"/>
          <dgm:bulletEnabled val="1"/>
        </dgm:presLayoutVars>
      </dgm:prSet>
      <dgm:spPr/>
    </dgm:pt>
    <dgm:pt modelId="{E75D8D84-748B-4B20-90AE-3E92BF04B206}" type="pres">
      <dgm:prSet presAssocID="{9C49E5E2-5657-4BAB-BD92-8BAFBF49B5E8}" presName="Childtext1" presStyleLbl="revTx" presStyleIdx="0" presStyleCnt="3">
        <dgm:presLayoutVars>
          <dgm:chMax val="0"/>
          <dgm:chPref val="0"/>
          <dgm:bulletEnabled val="1"/>
        </dgm:presLayoutVars>
      </dgm:prSet>
      <dgm:spPr/>
    </dgm:pt>
    <dgm:pt modelId="{B2D17D7E-D340-47C9-8F1A-FAF2D7385096}" type="pres">
      <dgm:prSet presAssocID="{9C49E5E2-5657-4BAB-BD92-8BAFBF49B5E8}" presName="BalanceSpacing" presStyleCnt="0"/>
      <dgm:spPr/>
    </dgm:pt>
    <dgm:pt modelId="{E15922B6-C720-44CC-94CA-EB06ABAC8714}" type="pres">
      <dgm:prSet presAssocID="{9C49E5E2-5657-4BAB-BD92-8BAFBF49B5E8}" presName="BalanceSpacing1" presStyleCnt="0"/>
      <dgm:spPr/>
    </dgm:pt>
    <dgm:pt modelId="{E44AE20B-D8F6-4EDF-B86A-E67CE8A902E6}" type="pres">
      <dgm:prSet presAssocID="{A8CA2842-6BA9-45EB-8D3D-35C44DE7F134}" presName="Accent1Text" presStyleLbl="node1" presStyleIdx="1" presStyleCnt="6"/>
      <dgm:spPr/>
    </dgm:pt>
    <dgm:pt modelId="{E7377931-5B7A-468C-9592-DFA98EBF7154}" type="pres">
      <dgm:prSet presAssocID="{A8CA2842-6BA9-45EB-8D3D-35C44DE7F134}" presName="spaceBetweenRectangles" presStyleCnt="0"/>
      <dgm:spPr/>
    </dgm:pt>
    <dgm:pt modelId="{3BFDE8DD-6F30-4EE5-A981-52A081314CFD}" type="pres">
      <dgm:prSet presAssocID="{E7689696-456F-4016-92A5-5B32E438EA85}" presName="composite" presStyleCnt="0"/>
      <dgm:spPr/>
    </dgm:pt>
    <dgm:pt modelId="{182A940F-7A2A-44FB-BAAD-02C8CA5D5C7C}" type="pres">
      <dgm:prSet presAssocID="{E7689696-456F-4016-92A5-5B32E438EA85}" presName="Parent1" presStyleLbl="node1" presStyleIdx="2" presStyleCnt="6">
        <dgm:presLayoutVars>
          <dgm:chMax val="1"/>
          <dgm:chPref val="1"/>
          <dgm:bulletEnabled val="1"/>
        </dgm:presLayoutVars>
      </dgm:prSet>
      <dgm:spPr/>
    </dgm:pt>
    <dgm:pt modelId="{E537F7C9-4D2F-4709-A774-17A5E864089A}" type="pres">
      <dgm:prSet presAssocID="{E7689696-456F-4016-92A5-5B32E438EA85}" presName="Childtext1" presStyleLbl="revTx" presStyleIdx="1" presStyleCnt="3">
        <dgm:presLayoutVars>
          <dgm:chMax val="0"/>
          <dgm:chPref val="0"/>
          <dgm:bulletEnabled val="1"/>
        </dgm:presLayoutVars>
      </dgm:prSet>
      <dgm:spPr/>
    </dgm:pt>
    <dgm:pt modelId="{4A02C0D6-7787-42F8-88DD-5E65A0E48759}" type="pres">
      <dgm:prSet presAssocID="{E7689696-456F-4016-92A5-5B32E438EA85}" presName="BalanceSpacing" presStyleCnt="0"/>
      <dgm:spPr/>
    </dgm:pt>
    <dgm:pt modelId="{77A9C6F5-E745-4356-A809-7CC81CC13BE3}" type="pres">
      <dgm:prSet presAssocID="{E7689696-456F-4016-92A5-5B32E438EA85}" presName="BalanceSpacing1" presStyleCnt="0"/>
      <dgm:spPr/>
    </dgm:pt>
    <dgm:pt modelId="{B216B6C0-C311-43AF-A8CB-662CD156F62E}" type="pres">
      <dgm:prSet presAssocID="{C665E227-6CEE-4B95-9A72-DD8F230AC26E}" presName="Accent1Text" presStyleLbl="node1" presStyleIdx="3" presStyleCnt="6"/>
      <dgm:spPr/>
    </dgm:pt>
    <dgm:pt modelId="{32785140-A12B-4F87-8531-B8AEFF01EFB8}" type="pres">
      <dgm:prSet presAssocID="{C665E227-6CEE-4B95-9A72-DD8F230AC26E}" presName="spaceBetweenRectangles" presStyleCnt="0"/>
      <dgm:spPr/>
    </dgm:pt>
    <dgm:pt modelId="{C3B0F348-21EE-4F5C-B145-55872B9B31B5}" type="pres">
      <dgm:prSet presAssocID="{D3AEA34C-AEE0-4038-B655-622C5BD723E1}" presName="composite" presStyleCnt="0"/>
      <dgm:spPr/>
    </dgm:pt>
    <dgm:pt modelId="{C3E7F982-D183-4780-A92C-8B1D5E09BED2}" type="pres">
      <dgm:prSet presAssocID="{D3AEA34C-AEE0-4038-B655-622C5BD723E1}" presName="Parent1" presStyleLbl="node1" presStyleIdx="4" presStyleCnt="6">
        <dgm:presLayoutVars>
          <dgm:chMax val="1"/>
          <dgm:chPref val="1"/>
          <dgm:bulletEnabled val="1"/>
        </dgm:presLayoutVars>
      </dgm:prSet>
      <dgm:spPr/>
    </dgm:pt>
    <dgm:pt modelId="{3E5E9467-61E3-47C3-9266-8FA412674551}" type="pres">
      <dgm:prSet presAssocID="{D3AEA34C-AEE0-4038-B655-622C5BD723E1}" presName="Childtext1" presStyleLbl="revTx" presStyleIdx="2" presStyleCnt="3">
        <dgm:presLayoutVars>
          <dgm:chMax val="0"/>
          <dgm:chPref val="0"/>
          <dgm:bulletEnabled val="1"/>
        </dgm:presLayoutVars>
      </dgm:prSet>
      <dgm:spPr/>
    </dgm:pt>
    <dgm:pt modelId="{91C667BE-73AD-4CB5-B9F3-7CF0192122F1}" type="pres">
      <dgm:prSet presAssocID="{D3AEA34C-AEE0-4038-B655-622C5BD723E1}" presName="BalanceSpacing" presStyleCnt="0"/>
      <dgm:spPr/>
    </dgm:pt>
    <dgm:pt modelId="{D2A6CF0F-1685-4466-A1D3-E098AE6BA8E5}" type="pres">
      <dgm:prSet presAssocID="{D3AEA34C-AEE0-4038-B655-622C5BD723E1}" presName="BalanceSpacing1" presStyleCnt="0"/>
      <dgm:spPr/>
    </dgm:pt>
    <dgm:pt modelId="{63DF9FCE-2249-48C7-8054-7FB8EAD36146}" type="pres">
      <dgm:prSet presAssocID="{139271DC-C9B1-4628-93D6-1F8F53E3958A}" presName="Accent1Text" presStyleLbl="node1" presStyleIdx="5" presStyleCnt="6"/>
      <dgm:spPr/>
    </dgm:pt>
  </dgm:ptLst>
  <dgm:cxnLst>
    <dgm:cxn modelId="{83154C08-FAAC-4876-AD74-0183134D3493}" type="presOf" srcId="{139271DC-C9B1-4628-93D6-1F8F53E3958A}" destId="{63DF9FCE-2249-48C7-8054-7FB8EAD36146}" srcOrd="0" destOrd="0" presId="urn:microsoft.com/office/officeart/2008/layout/AlternatingHexagons"/>
    <dgm:cxn modelId="{F6FE2812-CE50-48B5-A942-F118FD5091C8}" srcId="{FA70F3C8-1189-49C3-ACFA-E8CE47B0B52C}" destId="{9C49E5E2-5657-4BAB-BD92-8BAFBF49B5E8}" srcOrd="0" destOrd="0" parTransId="{4D03A70B-CE1D-464D-8F1D-CE9353DA01BA}" sibTransId="{A8CA2842-6BA9-45EB-8D3D-35C44DE7F134}"/>
    <dgm:cxn modelId="{9A4F1C1B-C067-4084-8252-15D8D1B9C541}" type="presOf" srcId="{E7689696-456F-4016-92A5-5B32E438EA85}" destId="{182A940F-7A2A-44FB-BAAD-02C8CA5D5C7C}" srcOrd="0" destOrd="0" presId="urn:microsoft.com/office/officeart/2008/layout/AlternatingHexagons"/>
    <dgm:cxn modelId="{C050AC4B-D888-41E7-92C2-89003277913F}" srcId="{FA70F3C8-1189-49C3-ACFA-E8CE47B0B52C}" destId="{E7689696-456F-4016-92A5-5B32E438EA85}" srcOrd="1" destOrd="0" parTransId="{505AC812-618C-446E-B8CC-B96F840C3BEA}" sibTransId="{C665E227-6CEE-4B95-9A72-DD8F230AC26E}"/>
    <dgm:cxn modelId="{4C48AA77-C7C5-4C41-9799-1B9C03AB45D6}" type="presOf" srcId="{D3AEA34C-AEE0-4038-B655-622C5BD723E1}" destId="{C3E7F982-D183-4780-A92C-8B1D5E09BED2}" srcOrd="0" destOrd="0" presId="urn:microsoft.com/office/officeart/2008/layout/AlternatingHexagons"/>
    <dgm:cxn modelId="{FA0A6FA0-594A-455F-95FB-B64C749BC239}" type="presOf" srcId="{9C49E5E2-5657-4BAB-BD92-8BAFBF49B5E8}" destId="{C55CDFAD-B77F-4D94-AD6F-9EAB98DA8313}" srcOrd="0" destOrd="0" presId="urn:microsoft.com/office/officeart/2008/layout/AlternatingHexagons"/>
    <dgm:cxn modelId="{8D5FC0B3-A537-40FD-939F-6236E144F932}" srcId="{FA70F3C8-1189-49C3-ACFA-E8CE47B0B52C}" destId="{D3AEA34C-AEE0-4038-B655-622C5BD723E1}" srcOrd="2" destOrd="0" parTransId="{92564D27-869D-4D89-87B7-F880B515F101}" sibTransId="{139271DC-C9B1-4628-93D6-1F8F53E3958A}"/>
    <dgm:cxn modelId="{71CE56D1-5BF0-486E-A3FD-13EA764CC503}" type="presOf" srcId="{C665E227-6CEE-4B95-9A72-DD8F230AC26E}" destId="{B216B6C0-C311-43AF-A8CB-662CD156F62E}" srcOrd="0" destOrd="0" presId="urn:microsoft.com/office/officeart/2008/layout/AlternatingHexagons"/>
    <dgm:cxn modelId="{D6DE33E8-FC55-41A1-8482-BB9FEAA820C2}" type="presOf" srcId="{A8CA2842-6BA9-45EB-8D3D-35C44DE7F134}" destId="{E44AE20B-D8F6-4EDF-B86A-E67CE8A902E6}" srcOrd="0" destOrd="0" presId="urn:microsoft.com/office/officeart/2008/layout/AlternatingHexagons"/>
    <dgm:cxn modelId="{A87B4EF4-29FB-4E64-9D45-6EB51E2A2787}" type="presOf" srcId="{FA70F3C8-1189-49C3-ACFA-E8CE47B0B52C}" destId="{8E157E7F-1165-414D-A52F-CA8CEEFE1E5C}" srcOrd="0" destOrd="0" presId="urn:microsoft.com/office/officeart/2008/layout/AlternatingHexagons"/>
    <dgm:cxn modelId="{05F6D3FE-1301-4673-9A7F-49A8BEFC152B}" type="presParOf" srcId="{8E157E7F-1165-414D-A52F-CA8CEEFE1E5C}" destId="{16DCA1E0-A8E3-4D2E-9498-EF436C1DE433}" srcOrd="0" destOrd="0" presId="urn:microsoft.com/office/officeart/2008/layout/AlternatingHexagons"/>
    <dgm:cxn modelId="{214B4F52-7F90-4AA6-A907-F416C7EC92AE}" type="presParOf" srcId="{16DCA1E0-A8E3-4D2E-9498-EF436C1DE433}" destId="{C55CDFAD-B77F-4D94-AD6F-9EAB98DA8313}" srcOrd="0" destOrd="0" presId="urn:microsoft.com/office/officeart/2008/layout/AlternatingHexagons"/>
    <dgm:cxn modelId="{78B23404-675E-47EC-833B-F076A0A64640}" type="presParOf" srcId="{16DCA1E0-A8E3-4D2E-9498-EF436C1DE433}" destId="{E75D8D84-748B-4B20-90AE-3E92BF04B206}" srcOrd="1" destOrd="0" presId="urn:microsoft.com/office/officeart/2008/layout/AlternatingHexagons"/>
    <dgm:cxn modelId="{795A8321-313A-438E-AA5F-6242AB600114}" type="presParOf" srcId="{16DCA1E0-A8E3-4D2E-9498-EF436C1DE433}" destId="{B2D17D7E-D340-47C9-8F1A-FAF2D7385096}" srcOrd="2" destOrd="0" presId="urn:microsoft.com/office/officeart/2008/layout/AlternatingHexagons"/>
    <dgm:cxn modelId="{F8F02D93-C6BF-4DEA-8E87-7CDEAFDDE578}" type="presParOf" srcId="{16DCA1E0-A8E3-4D2E-9498-EF436C1DE433}" destId="{E15922B6-C720-44CC-94CA-EB06ABAC8714}" srcOrd="3" destOrd="0" presId="urn:microsoft.com/office/officeart/2008/layout/AlternatingHexagons"/>
    <dgm:cxn modelId="{AF71F4C9-1CB9-422A-9257-16694A0FA405}" type="presParOf" srcId="{16DCA1E0-A8E3-4D2E-9498-EF436C1DE433}" destId="{E44AE20B-D8F6-4EDF-B86A-E67CE8A902E6}" srcOrd="4" destOrd="0" presId="urn:microsoft.com/office/officeart/2008/layout/AlternatingHexagons"/>
    <dgm:cxn modelId="{D88F7008-8165-4897-86EE-29852CEED237}" type="presParOf" srcId="{8E157E7F-1165-414D-A52F-CA8CEEFE1E5C}" destId="{E7377931-5B7A-468C-9592-DFA98EBF7154}" srcOrd="1" destOrd="0" presId="urn:microsoft.com/office/officeart/2008/layout/AlternatingHexagons"/>
    <dgm:cxn modelId="{6451A37E-2972-49BE-813F-08D283B44985}" type="presParOf" srcId="{8E157E7F-1165-414D-A52F-CA8CEEFE1E5C}" destId="{3BFDE8DD-6F30-4EE5-A981-52A081314CFD}" srcOrd="2" destOrd="0" presId="urn:microsoft.com/office/officeart/2008/layout/AlternatingHexagons"/>
    <dgm:cxn modelId="{CE65329E-24C3-4A4F-AED9-CAE5D519F1D7}" type="presParOf" srcId="{3BFDE8DD-6F30-4EE5-A981-52A081314CFD}" destId="{182A940F-7A2A-44FB-BAAD-02C8CA5D5C7C}" srcOrd="0" destOrd="0" presId="urn:microsoft.com/office/officeart/2008/layout/AlternatingHexagons"/>
    <dgm:cxn modelId="{39A752D8-0055-47F8-8A0D-34E28D4C607A}" type="presParOf" srcId="{3BFDE8DD-6F30-4EE5-A981-52A081314CFD}" destId="{E537F7C9-4D2F-4709-A774-17A5E864089A}" srcOrd="1" destOrd="0" presId="urn:microsoft.com/office/officeart/2008/layout/AlternatingHexagons"/>
    <dgm:cxn modelId="{4513CDC6-84A4-4C19-9A00-04F8ED12AA6B}" type="presParOf" srcId="{3BFDE8DD-6F30-4EE5-A981-52A081314CFD}" destId="{4A02C0D6-7787-42F8-88DD-5E65A0E48759}" srcOrd="2" destOrd="0" presId="urn:microsoft.com/office/officeart/2008/layout/AlternatingHexagons"/>
    <dgm:cxn modelId="{7EECE618-F1FC-49F4-B40F-6295E90EE1F3}" type="presParOf" srcId="{3BFDE8DD-6F30-4EE5-A981-52A081314CFD}" destId="{77A9C6F5-E745-4356-A809-7CC81CC13BE3}" srcOrd="3" destOrd="0" presId="urn:microsoft.com/office/officeart/2008/layout/AlternatingHexagons"/>
    <dgm:cxn modelId="{A29421EB-092A-436B-B1BF-27C99146B8A5}" type="presParOf" srcId="{3BFDE8DD-6F30-4EE5-A981-52A081314CFD}" destId="{B216B6C0-C311-43AF-A8CB-662CD156F62E}" srcOrd="4" destOrd="0" presId="urn:microsoft.com/office/officeart/2008/layout/AlternatingHexagons"/>
    <dgm:cxn modelId="{BB8827C4-EFB5-4FA7-AD02-9234EE28CAB6}" type="presParOf" srcId="{8E157E7F-1165-414D-A52F-CA8CEEFE1E5C}" destId="{32785140-A12B-4F87-8531-B8AEFF01EFB8}" srcOrd="3" destOrd="0" presId="urn:microsoft.com/office/officeart/2008/layout/AlternatingHexagons"/>
    <dgm:cxn modelId="{7E4DBA34-09D7-4FD5-963B-8BA6F689150F}" type="presParOf" srcId="{8E157E7F-1165-414D-A52F-CA8CEEFE1E5C}" destId="{C3B0F348-21EE-4F5C-B145-55872B9B31B5}" srcOrd="4" destOrd="0" presId="urn:microsoft.com/office/officeart/2008/layout/AlternatingHexagons"/>
    <dgm:cxn modelId="{494164D8-B048-47DC-9D8A-A288D9FB3B0E}" type="presParOf" srcId="{C3B0F348-21EE-4F5C-B145-55872B9B31B5}" destId="{C3E7F982-D183-4780-A92C-8B1D5E09BED2}" srcOrd="0" destOrd="0" presId="urn:microsoft.com/office/officeart/2008/layout/AlternatingHexagons"/>
    <dgm:cxn modelId="{838D7992-F49A-4CE9-AB36-3CE7880119E0}" type="presParOf" srcId="{C3B0F348-21EE-4F5C-B145-55872B9B31B5}" destId="{3E5E9467-61E3-47C3-9266-8FA412674551}" srcOrd="1" destOrd="0" presId="urn:microsoft.com/office/officeart/2008/layout/AlternatingHexagons"/>
    <dgm:cxn modelId="{BB3876D1-D298-47BB-95AE-3B27F81F2A87}" type="presParOf" srcId="{C3B0F348-21EE-4F5C-B145-55872B9B31B5}" destId="{91C667BE-73AD-4CB5-B9F3-7CF0192122F1}" srcOrd="2" destOrd="0" presId="urn:microsoft.com/office/officeart/2008/layout/AlternatingHexagons"/>
    <dgm:cxn modelId="{2BD1BB56-39A8-4F86-95B1-06519C0F9F1A}" type="presParOf" srcId="{C3B0F348-21EE-4F5C-B145-55872B9B31B5}" destId="{D2A6CF0F-1685-4466-A1D3-E098AE6BA8E5}" srcOrd="3" destOrd="0" presId="urn:microsoft.com/office/officeart/2008/layout/AlternatingHexagons"/>
    <dgm:cxn modelId="{00EEF77C-5F82-4C72-B3FE-3AC2C0218FFC}" type="presParOf" srcId="{C3B0F348-21EE-4F5C-B145-55872B9B31B5}" destId="{63DF9FCE-2249-48C7-8054-7FB8EAD36146}" srcOrd="4" destOrd="0" presId="urn:microsoft.com/office/officeart/2008/layout/AlternatingHexagon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17073E3-63DB-4878-92DD-6B3F9770EE81}" type="doc">
      <dgm:prSet loTypeId="urn:microsoft.com/office/officeart/2005/8/layout/venn1" loCatId="relationship" qsTypeId="urn:microsoft.com/office/officeart/2005/8/quickstyle/simple1" qsCatId="simple" csTypeId="urn:microsoft.com/office/officeart/2005/8/colors/accent1_2" csCatId="accent1" phldr="1"/>
      <dgm:spPr/>
    </dgm:pt>
    <dgm:pt modelId="{38BA7F50-62EA-4322-9095-5F6FAEFA79AA}">
      <dgm:prSet phldrT="[Text]"/>
      <dgm:spPr/>
      <dgm:t>
        <a:bodyPr/>
        <a:lstStyle/>
        <a:p>
          <a:r>
            <a:rPr lang="en-US" dirty="0"/>
            <a:t>Unfreeze</a:t>
          </a:r>
        </a:p>
      </dgm:t>
    </dgm:pt>
    <dgm:pt modelId="{C63C8717-FCBD-4739-954C-15932F013AC1}" type="parTrans" cxnId="{52B8DF5B-2DB3-465E-B44A-6B25AFCB84D3}">
      <dgm:prSet/>
      <dgm:spPr/>
      <dgm:t>
        <a:bodyPr/>
        <a:lstStyle/>
        <a:p>
          <a:endParaRPr lang="en-US"/>
        </a:p>
      </dgm:t>
    </dgm:pt>
    <dgm:pt modelId="{502A5192-8A6C-4741-9771-6AD3DDFE1612}" type="sibTrans" cxnId="{52B8DF5B-2DB3-465E-B44A-6B25AFCB84D3}">
      <dgm:prSet/>
      <dgm:spPr/>
      <dgm:t>
        <a:bodyPr/>
        <a:lstStyle/>
        <a:p>
          <a:endParaRPr lang="en-US"/>
        </a:p>
      </dgm:t>
    </dgm:pt>
    <dgm:pt modelId="{8CEAD83A-46BB-4C06-938E-1019669B9794}">
      <dgm:prSet phldrT="[Text]"/>
      <dgm:spPr/>
      <dgm:t>
        <a:bodyPr/>
        <a:lstStyle/>
        <a:p>
          <a:r>
            <a:rPr lang="en-US" dirty="0"/>
            <a:t>Refreeze</a:t>
          </a:r>
        </a:p>
      </dgm:t>
    </dgm:pt>
    <dgm:pt modelId="{E5B000C4-F916-4D54-B38B-DE46CDFC926D}" type="parTrans" cxnId="{CC1900FC-BFE6-46C7-BCE6-B7DA8A9846AE}">
      <dgm:prSet/>
      <dgm:spPr/>
      <dgm:t>
        <a:bodyPr/>
        <a:lstStyle/>
        <a:p>
          <a:endParaRPr lang="en-US"/>
        </a:p>
      </dgm:t>
    </dgm:pt>
    <dgm:pt modelId="{FBCF86C5-AF4C-41E3-8AA5-E81855450744}" type="sibTrans" cxnId="{CC1900FC-BFE6-46C7-BCE6-B7DA8A9846AE}">
      <dgm:prSet/>
      <dgm:spPr/>
      <dgm:t>
        <a:bodyPr/>
        <a:lstStyle/>
        <a:p>
          <a:endParaRPr lang="en-US"/>
        </a:p>
      </dgm:t>
    </dgm:pt>
    <dgm:pt modelId="{F39E3C22-B35C-4811-ACD4-E92814DF739E}">
      <dgm:prSet phldrT="[Text]"/>
      <dgm:spPr/>
      <dgm:t>
        <a:bodyPr/>
        <a:lstStyle/>
        <a:p>
          <a:r>
            <a:rPr lang="en-US" dirty="0"/>
            <a:t>Change</a:t>
          </a:r>
        </a:p>
      </dgm:t>
    </dgm:pt>
    <dgm:pt modelId="{908EC390-3AF6-416A-B95B-F0C7B79A5312}" type="parTrans" cxnId="{D81DD8C2-D8E6-4511-8E52-B7129896B5AD}">
      <dgm:prSet/>
      <dgm:spPr/>
      <dgm:t>
        <a:bodyPr/>
        <a:lstStyle/>
        <a:p>
          <a:endParaRPr lang="en-US"/>
        </a:p>
      </dgm:t>
    </dgm:pt>
    <dgm:pt modelId="{0BED6D62-D3B5-41C8-A9CA-86548BFADB16}" type="sibTrans" cxnId="{D81DD8C2-D8E6-4511-8E52-B7129896B5AD}">
      <dgm:prSet/>
      <dgm:spPr/>
      <dgm:t>
        <a:bodyPr/>
        <a:lstStyle/>
        <a:p>
          <a:endParaRPr lang="en-US"/>
        </a:p>
      </dgm:t>
    </dgm:pt>
    <dgm:pt modelId="{323A2810-A5C9-4D65-849B-C705DCB50B24}" type="pres">
      <dgm:prSet presAssocID="{317073E3-63DB-4878-92DD-6B3F9770EE81}" presName="compositeShape" presStyleCnt="0">
        <dgm:presLayoutVars>
          <dgm:chMax val="7"/>
          <dgm:dir/>
          <dgm:resizeHandles val="exact"/>
        </dgm:presLayoutVars>
      </dgm:prSet>
      <dgm:spPr/>
    </dgm:pt>
    <dgm:pt modelId="{44350516-BDF0-4A77-8D70-6FDF60244BC3}" type="pres">
      <dgm:prSet presAssocID="{38BA7F50-62EA-4322-9095-5F6FAEFA79AA}" presName="circ1" presStyleLbl="vennNode1" presStyleIdx="0" presStyleCnt="3"/>
      <dgm:spPr/>
    </dgm:pt>
    <dgm:pt modelId="{18BBF8AB-5E0C-4C55-980B-A72950D38678}" type="pres">
      <dgm:prSet presAssocID="{38BA7F50-62EA-4322-9095-5F6FAEFA79AA}" presName="circ1Tx" presStyleLbl="revTx" presStyleIdx="0" presStyleCnt="0">
        <dgm:presLayoutVars>
          <dgm:chMax val="0"/>
          <dgm:chPref val="0"/>
          <dgm:bulletEnabled val="1"/>
        </dgm:presLayoutVars>
      </dgm:prSet>
      <dgm:spPr/>
    </dgm:pt>
    <dgm:pt modelId="{A4C2BF3A-D7A1-4C89-B0BB-5EDAD5927DDE}" type="pres">
      <dgm:prSet presAssocID="{8CEAD83A-46BB-4C06-938E-1019669B9794}" presName="circ2" presStyleLbl="vennNode1" presStyleIdx="1" presStyleCnt="3"/>
      <dgm:spPr/>
    </dgm:pt>
    <dgm:pt modelId="{D4BE6559-DE62-40E4-AA3B-28240551CF46}" type="pres">
      <dgm:prSet presAssocID="{8CEAD83A-46BB-4C06-938E-1019669B9794}" presName="circ2Tx" presStyleLbl="revTx" presStyleIdx="0" presStyleCnt="0">
        <dgm:presLayoutVars>
          <dgm:chMax val="0"/>
          <dgm:chPref val="0"/>
          <dgm:bulletEnabled val="1"/>
        </dgm:presLayoutVars>
      </dgm:prSet>
      <dgm:spPr/>
    </dgm:pt>
    <dgm:pt modelId="{05DF0A9E-6EEB-4220-92AB-7644763848FB}" type="pres">
      <dgm:prSet presAssocID="{F39E3C22-B35C-4811-ACD4-E92814DF739E}" presName="circ3" presStyleLbl="vennNode1" presStyleIdx="2" presStyleCnt="3"/>
      <dgm:spPr/>
    </dgm:pt>
    <dgm:pt modelId="{659803CA-7EB6-4E19-A80C-31004A89293F}" type="pres">
      <dgm:prSet presAssocID="{F39E3C22-B35C-4811-ACD4-E92814DF739E}" presName="circ3Tx" presStyleLbl="revTx" presStyleIdx="0" presStyleCnt="0">
        <dgm:presLayoutVars>
          <dgm:chMax val="0"/>
          <dgm:chPref val="0"/>
          <dgm:bulletEnabled val="1"/>
        </dgm:presLayoutVars>
      </dgm:prSet>
      <dgm:spPr/>
    </dgm:pt>
  </dgm:ptLst>
  <dgm:cxnLst>
    <dgm:cxn modelId="{52B8DF5B-2DB3-465E-B44A-6B25AFCB84D3}" srcId="{317073E3-63DB-4878-92DD-6B3F9770EE81}" destId="{38BA7F50-62EA-4322-9095-5F6FAEFA79AA}" srcOrd="0" destOrd="0" parTransId="{C63C8717-FCBD-4739-954C-15932F013AC1}" sibTransId="{502A5192-8A6C-4741-9771-6AD3DDFE1612}"/>
    <dgm:cxn modelId="{925E3249-7808-47CC-B688-EE6893877922}" type="presOf" srcId="{8CEAD83A-46BB-4C06-938E-1019669B9794}" destId="{A4C2BF3A-D7A1-4C89-B0BB-5EDAD5927DDE}" srcOrd="0" destOrd="0" presId="urn:microsoft.com/office/officeart/2005/8/layout/venn1"/>
    <dgm:cxn modelId="{993DD878-4CC2-4159-BD77-77ACF2F5526D}" type="presOf" srcId="{317073E3-63DB-4878-92DD-6B3F9770EE81}" destId="{323A2810-A5C9-4D65-849B-C705DCB50B24}" srcOrd="0" destOrd="0" presId="urn:microsoft.com/office/officeart/2005/8/layout/venn1"/>
    <dgm:cxn modelId="{AF05C9BD-A06E-4F41-A975-3291BF4980B9}" type="presOf" srcId="{F39E3C22-B35C-4811-ACD4-E92814DF739E}" destId="{659803CA-7EB6-4E19-A80C-31004A89293F}" srcOrd="1" destOrd="0" presId="urn:microsoft.com/office/officeart/2005/8/layout/venn1"/>
    <dgm:cxn modelId="{D81DD8C2-D8E6-4511-8E52-B7129896B5AD}" srcId="{317073E3-63DB-4878-92DD-6B3F9770EE81}" destId="{F39E3C22-B35C-4811-ACD4-E92814DF739E}" srcOrd="2" destOrd="0" parTransId="{908EC390-3AF6-416A-B95B-F0C7B79A5312}" sibTransId="{0BED6D62-D3B5-41C8-A9CA-86548BFADB16}"/>
    <dgm:cxn modelId="{381CC4CF-052A-4568-90ED-22D138E63D22}" type="presOf" srcId="{38BA7F50-62EA-4322-9095-5F6FAEFA79AA}" destId="{18BBF8AB-5E0C-4C55-980B-A72950D38678}" srcOrd="1" destOrd="0" presId="urn:microsoft.com/office/officeart/2005/8/layout/venn1"/>
    <dgm:cxn modelId="{CBD4F0D4-9DAD-410E-B358-4CC2B94E78E0}" type="presOf" srcId="{8CEAD83A-46BB-4C06-938E-1019669B9794}" destId="{D4BE6559-DE62-40E4-AA3B-28240551CF46}" srcOrd="1" destOrd="0" presId="urn:microsoft.com/office/officeart/2005/8/layout/venn1"/>
    <dgm:cxn modelId="{309733D6-7AE9-4510-A326-AAD8E15C06C6}" type="presOf" srcId="{38BA7F50-62EA-4322-9095-5F6FAEFA79AA}" destId="{44350516-BDF0-4A77-8D70-6FDF60244BC3}" srcOrd="0" destOrd="0" presId="urn:microsoft.com/office/officeart/2005/8/layout/venn1"/>
    <dgm:cxn modelId="{6F5037E5-9DB1-424E-B4F5-4096DAC77404}" type="presOf" srcId="{F39E3C22-B35C-4811-ACD4-E92814DF739E}" destId="{05DF0A9E-6EEB-4220-92AB-7644763848FB}" srcOrd="0" destOrd="0" presId="urn:microsoft.com/office/officeart/2005/8/layout/venn1"/>
    <dgm:cxn modelId="{CC1900FC-BFE6-46C7-BCE6-B7DA8A9846AE}" srcId="{317073E3-63DB-4878-92DD-6B3F9770EE81}" destId="{8CEAD83A-46BB-4C06-938E-1019669B9794}" srcOrd="1" destOrd="0" parTransId="{E5B000C4-F916-4D54-B38B-DE46CDFC926D}" sibTransId="{FBCF86C5-AF4C-41E3-8AA5-E81855450744}"/>
    <dgm:cxn modelId="{834812DC-4044-466B-A3BD-4EE280567F02}" type="presParOf" srcId="{323A2810-A5C9-4D65-849B-C705DCB50B24}" destId="{44350516-BDF0-4A77-8D70-6FDF60244BC3}" srcOrd="0" destOrd="0" presId="urn:microsoft.com/office/officeart/2005/8/layout/venn1"/>
    <dgm:cxn modelId="{CEA5ABBA-96B1-4D9E-BC15-5E9DB633E6DD}" type="presParOf" srcId="{323A2810-A5C9-4D65-849B-C705DCB50B24}" destId="{18BBF8AB-5E0C-4C55-980B-A72950D38678}" srcOrd="1" destOrd="0" presId="urn:microsoft.com/office/officeart/2005/8/layout/venn1"/>
    <dgm:cxn modelId="{4B00E6B8-5A77-4D4C-90C9-C4065A31F759}" type="presParOf" srcId="{323A2810-A5C9-4D65-849B-C705DCB50B24}" destId="{A4C2BF3A-D7A1-4C89-B0BB-5EDAD5927DDE}" srcOrd="2" destOrd="0" presId="urn:microsoft.com/office/officeart/2005/8/layout/venn1"/>
    <dgm:cxn modelId="{AA4DF84D-E72E-448B-AB6F-78AD1103E4DB}" type="presParOf" srcId="{323A2810-A5C9-4D65-849B-C705DCB50B24}" destId="{D4BE6559-DE62-40E4-AA3B-28240551CF46}" srcOrd="3" destOrd="0" presId="urn:microsoft.com/office/officeart/2005/8/layout/venn1"/>
    <dgm:cxn modelId="{EC7C582E-6A28-4AE5-ACD6-921D52C88497}" type="presParOf" srcId="{323A2810-A5C9-4D65-849B-C705DCB50B24}" destId="{05DF0A9E-6EEB-4220-92AB-7644763848FB}" srcOrd="4" destOrd="0" presId="urn:microsoft.com/office/officeart/2005/8/layout/venn1"/>
    <dgm:cxn modelId="{5F096E85-15F3-4105-928D-B0BFE6B5C9CE}" type="presParOf" srcId="{323A2810-A5C9-4D65-849B-C705DCB50B24}" destId="{659803CA-7EB6-4E19-A80C-31004A89293F}"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3E235FF-C045-4688-88FE-A4459EFDCD4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72EE4747-6D19-4C01-B25F-08C4D12136FB}">
      <dgm:prSet phldrT="[Text]"/>
      <dgm:spPr/>
      <dgm:t>
        <a:bodyPr/>
        <a:lstStyle/>
        <a:p>
          <a:r>
            <a:rPr lang="en-US" dirty="0">
              <a:latin typeface="Times New Roman" panose="02020603050405020304" pitchFamily="18" charset="0"/>
              <a:cs typeface="Times New Roman" panose="02020603050405020304" pitchFamily="18" charset="0"/>
            </a:rPr>
            <a:t>Online Shopping</a:t>
          </a:r>
        </a:p>
      </dgm:t>
    </dgm:pt>
    <dgm:pt modelId="{E435FD51-986B-4183-957F-FF60126C2524}" type="parTrans" cxnId="{2C34BD14-E229-495D-8791-303EEBAE3AF3}">
      <dgm:prSet/>
      <dgm:spPr/>
      <dgm:t>
        <a:bodyPr/>
        <a:lstStyle/>
        <a:p>
          <a:endParaRPr lang="en-US"/>
        </a:p>
      </dgm:t>
    </dgm:pt>
    <dgm:pt modelId="{1015C4E7-12C3-4CDF-AEC2-53454AB1BBC0}" type="sibTrans" cxnId="{2C34BD14-E229-495D-8791-303EEBAE3AF3}">
      <dgm:prSet/>
      <dgm:spPr/>
      <dgm:t>
        <a:bodyPr/>
        <a:lstStyle/>
        <a:p>
          <a:endParaRPr lang="en-US"/>
        </a:p>
      </dgm:t>
    </dgm:pt>
    <dgm:pt modelId="{0FF12EB5-8ABE-470D-BE40-6CF1F1A0F4B4}">
      <dgm:prSet phldrT="[Text]"/>
      <dgm:spPr/>
      <dgm:t>
        <a:bodyPr/>
        <a:lstStyle/>
        <a:p>
          <a:r>
            <a:rPr lang="en-US" dirty="0">
              <a:latin typeface="Times New Roman" panose="02020603050405020304" pitchFamily="18" charset="0"/>
              <a:cs typeface="Times New Roman" panose="02020603050405020304" pitchFamily="18" charset="0"/>
            </a:rPr>
            <a:t>Lack of Customer Demand</a:t>
          </a:r>
        </a:p>
      </dgm:t>
    </dgm:pt>
    <dgm:pt modelId="{964D193A-B293-43B4-8771-EC93010BD31E}" type="parTrans" cxnId="{674F00A7-297E-492E-9DF5-C938BEF4E4E2}">
      <dgm:prSet/>
      <dgm:spPr/>
      <dgm:t>
        <a:bodyPr/>
        <a:lstStyle/>
        <a:p>
          <a:endParaRPr lang="en-US"/>
        </a:p>
      </dgm:t>
    </dgm:pt>
    <dgm:pt modelId="{972A2606-038B-410C-B802-E17E28B8AF1D}" type="sibTrans" cxnId="{674F00A7-297E-492E-9DF5-C938BEF4E4E2}">
      <dgm:prSet/>
      <dgm:spPr/>
      <dgm:t>
        <a:bodyPr/>
        <a:lstStyle/>
        <a:p>
          <a:endParaRPr lang="en-US"/>
        </a:p>
      </dgm:t>
    </dgm:pt>
    <dgm:pt modelId="{9B7572D9-C385-4FA8-8F61-6CF7C106E2BD}">
      <dgm:prSet phldrT="[Text]"/>
      <dgm:spPr/>
      <dgm:t>
        <a:bodyPr/>
        <a:lstStyle/>
        <a:p>
          <a:r>
            <a:rPr lang="en-US" dirty="0">
              <a:latin typeface="Times New Roman" panose="02020603050405020304" pitchFamily="18" charset="0"/>
              <a:cs typeface="Times New Roman" panose="02020603050405020304" pitchFamily="18" charset="0"/>
            </a:rPr>
            <a:t>Self-Serve Checkouts</a:t>
          </a:r>
        </a:p>
      </dgm:t>
    </dgm:pt>
    <dgm:pt modelId="{6B642F67-60B5-4843-8502-85ADEF33F921}" type="parTrans" cxnId="{61AEC517-056D-46EA-B059-03A2D1DF03EF}">
      <dgm:prSet/>
      <dgm:spPr/>
      <dgm:t>
        <a:bodyPr/>
        <a:lstStyle/>
        <a:p>
          <a:endParaRPr lang="en-US"/>
        </a:p>
      </dgm:t>
    </dgm:pt>
    <dgm:pt modelId="{D546ED1D-F336-444D-9950-B7E974F5B4F5}" type="sibTrans" cxnId="{61AEC517-056D-46EA-B059-03A2D1DF03EF}">
      <dgm:prSet/>
      <dgm:spPr/>
      <dgm:t>
        <a:bodyPr/>
        <a:lstStyle/>
        <a:p>
          <a:endParaRPr lang="en-US"/>
        </a:p>
      </dgm:t>
    </dgm:pt>
    <dgm:pt modelId="{63E13EDF-09E1-4318-AFBE-C17068A49525}" type="pres">
      <dgm:prSet presAssocID="{C3E235FF-C045-4688-88FE-A4459EFDCD4D}" presName="linear" presStyleCnt="0">
        <dgm:presLayoutVars>
          <dgm:dir/>
          <dgm:animLvl val="lvl"/>
          <dgm:resizeHandles val="exact"/>
        </dgm:presLayoutVars>
      </dgm:prSet>
      <dgm:spPr/>
    </dgm:pt>
    <dgm:pt modelId="{C40C1628-32E3-456F-9A55-CB3C41A8C034}" type="pres">
      <dgm:prSet presAssocID="{72EE4747-6D19-4C01-B25F-08C4D12136FB}" presName="parentLin" presStyleCnt="0"/>
      <dgm:spPr/>
    </dgm:pt>
    <dgm:pt modelId="{196AB698-4C2D-43A9-9498-A5C8B66581CE}" type="pres">
      <dgm:prSet presAssocID="{72EE4747-6D19-4C01-B25F-08C4D12136FB}" presName="parentLeftMargin" presStyleLbl="node1" presStyleIdx="0" presStyleCnt="3"/>
      <dgm:spPr/>
    </dgm:pt>
    <dgm:pt modelId="{86F5A506-7257-48C4-A1FC-A67DECD1369C}" type="pres">
      <dgm:prSet presAssocID="{72EE4747-6D19-4C01-B25F-08C4D12136FB}" presName="parentText" presStyleLbl="node1" presStyleIdx="0" presStyleCnt="3" custLinFactNeighborY="-706">
        <dgm:presLayoutVars>
          <dgm:chMax val="0"/>
          <dgm:bulletEnabled val="1"/>
        </dgm:presLayoutVars>
      </dgm:prSet>
      <dgm:spPr/>
    </dgm:pt>
    <dgm:pt modelId="{AC8A5FBD-07C6-4BB6-95D1-2A4C5634C2A8}" type="pres">
      <dgm:prSet presAssocID="{72EE4747-6D19-4C01-B25F-08C4D12136FB}" presName="negativeSpace" presStyleCnt="0"/>
      <dgm:spPr/>
    </dgm:pt>
    <dgm:pt modelId="{D61893AA-C82C-4DCB-A377-F7F51191264D}" type="pres">
      <dgm:prSet presAssocID="{72EE4747-6D19-4C01-B25F-08C4D12136FB}" presName="childText" presStyleLbl="conFgAcc1" presStyleIdx="0" presStyleCnt="3">
        <dgm:presLayoutVars>
          <dgm:bulletEnabled val="1"/>
        </dgm:presLayoutVars>
      </dgm:prSet>
      <dgm:spPr/>
    </dgm:pt>
    <dgm:pt modelId="{3E493B02-9BA7-4338-AC9F-4B47DFB5FBAB}" type="pres">
      <dgm:prSet presAssocID="{1015C4E7-12C3-4CDF-AEC2-53454AB1BBC0}" presName="spaceBetweenRectangles" presStyleCnt="0"/>
      <dgm:spPr/>
    </dgm:pt>
    <dgm:pt modelId="{C4102F8A-3D0D-4852-B069-ECAE6FAA68C4}" type="pres">
      <dgm:prSet presAssocID="{0FF12EB5-8ABE-470D-BE40-6CF1F1A0F4B4}" presName="parentLin" presStyleCnt="0"/>
      <dgm:spPr/>
    </dgm:pt>
    <dgm:pt modelId="{CF0653A9-D474-4096-AA1B-AFFD0A60D987}" type="pres">
      <dgm:prSet presAssocID="{0FF12EB5-8ABE-470D-BE40-6CF1F1A0F4B4}" presName="parentLeftMargin" presStyleLbl="node1" presStyleIdx="0" presStyleCnt="3"/>
      <dgm:spPr/>
    </dgm:pt>
    <dgm:pt modelId="{C7A1CB05-A464-4195-B6C6-45869A0A9F15}" type="pres">
      <dgm:prSet presAssocID="{0FF12EB5-8ABE-470D-BE40-6CF1F1A0F4B4}" presName="parentText" presStyleLbl="node1" presStyleIdx="1" presStyleCnt="3">
        <dgm:presLayoutVars>
          <dgm:chMax val="0"/>
          <dgm:bulletEnabled val="1"/>
        </dgm:presLayoutVars>
      </dgm:prSet>
      <dgm:spPr/>
    </dgm:pt>
    <dgm:pt modelId="{C7B042AA-8DF2-4916-9C26-C429E6D10FEE}" type="pres">
      <dgm:prSet presAssocID="{0FF12EB5-8ABE-470D-BE40-6CF1F1A0F4B4}" presName="negativeSpace" presStyleCnt="0"/>
      <dgm:spPr/>
    </dgm:pt>
    <dgm:pt modelId="{C61E0AD7-9E40-4972-A388-917E3077D994}" type="pres">
      <dgm:prSet presAssocID="{0FF12EB5-8ABE-470D-BE40-6CF1F1A0F4B4}" presName="childText" presStyleLbl="conFgAcc1" presStyleIdx="1" presStyleCnt="3">
        <dgm:presLayoutVars>
          <dgm:bulletEnabled val="1"/>
        </dgm:presLayoutVars>
      </dgm:prSet>
      <dgm:spPr/>
    </dgm:pt>
    <dgm:pt modelId="{F17EB04C-0A81-4869-B0EB-052D056D394E}" type="pres">
      <dgm:prSet presAssocID="{972A2606-038B-410C-B802-E17E28B8AF1D}" presName="spaceBetweenRectangles" presStyleCnt="0"/>
      <dgm:spPr/>
    </dgm:pt>
    <dgm:pt modelId="{2700D45E-6C9A-474B-966E-8F36C720D643}" type="pres">
      <dgm:prSet presAssocID="{9B7572D9-C385-4FA8-8F61-6CF7C106E2BD}" presName="parentLin" presStyleCnt="0"/>
      <dgm:spPr/>
    </dgm:pt>
    <dgm:pt modelId="{FC7BC714-A200-4017-8A20-4EE53BBA0A2A}" type="pres">
      <dgm:prSet presAssocID="{9B7572D9-C385-4FA8-8F61-6CF7C106E2BD}" presName="parentLeftMargin" presStyleLbl="node1" presStyleIdx="1" presStyleCnt="3"/>
      <dgm:spPr/>
    </dgm:pt>
    <dgm:pt modelId="{D285CEC7-14A8-4206-93BE-45A8943D5EEA}" type="pres">
      <dgm:prSet presAssocID="{9B7572D9-C385-4FA8-8F61-6CF7C106E2BD}" presName="parentText" presStyleLbl="node1" presStyleIdx="2" presStyleCnt="3">
        <dgm:presLayoutVars>
          <dgm:chMax val="0"/>
          <dgm:bulletEnabled val="1"/>
        </dgm:presLayoutVars>
      </dgm:prSet>
      <dgm:spPr/>
    </dgm:pt>
    <dgm:pt modelId="{0B7144E7-6E86-42AD-B8EC-C04081B30F7E}" type="pres">
      <dgm:prSet presAssocID="{9B7572D9-C385-4FA8-8F61-6CF7C106E2BD}" presName="negativeSpace" presStyleCnt="0"/>
      <dgm:spPr/>
    </dgm:pt>
    <dgm:pt modelId="{7EED4F61-D6AC-42BE-B483-0650DD59B56B}" type="pres">
      <dgm:prSet presAssocID="{9B7572D9-C385-4FA8-8F61-6CF7C106E2BD}" presName="childText" presStyleLbl="conFgAcc1" presStyleIdx="2" presStyleCnt="3">
        <dgm:presLayoutVars>
          <dgm:bulletEnabled val="1"/>
        </dgm:presLayoutVars>
      </dgm:prSet>
      <dgm:spPr/>
    </dgm:pt>
  </dgm:ptLst>
  <dgm:cxnLst>
    <dgm:cxn modelId="{1552AF08-07E7-47F0-AE63-69AC38FF03E0}" type="presOf" srcId="{72EE4747-6D19-4C01-B25F-08C4D12136FB}" destId="{86F5A506-7257-48C4-A1FC-A67DECD1369C}" srcOrd="1" destOrd="0" presId="urn:microsoft.com/office/officeart/2005/8/layout/list1"/>
    <dgm:cxn modelId="{AAB8100B-2918-4982-A6FF-3723C6C2982C}" type="presOf" srcId="{0FF12EB5-8ABE-470D-BE40-6CF1F1A0F4B4}" destId="{C7A1CB05-A464-4195-B6C6-45869A0A9F15}" srcOrd="1" destOrd="0" presId="urn:microsoft.com/office/officeart/2005/8/layout/list1"/>
    <dgm:cxn modelId="{2C34BD14-E229-495D-8791-303EEBAE3AF3}" srcId="{C3E235FF-C045-4688-88FE-A4459EFDCD4D}" destId="{72EE4747-6D19-4C01-B25F-08C4D12136FB}" srcOrd="0" destOrd="0" parTransId="{E435FD51-986B-4183-957F-FF60126C2524}" sibTransId="{1015C4E7-12C3-4CDF-AEC2-53454AB1BBC0}"/>
    <dgm:cxn modelId="{61AEC517-056D-46EA-B059-03A2D1DF03EF}" srcId="{C3E235FF-C045-4688-88FE-A4459EFDCD4D}" destId="{9B7572D9-C385-4FA8-8F61-6CF7C106E2BD}" srcOrd="2" destOrd="0" parTransId="{6B642F67-60B5-4843-8502-85ADEF33F921}" sibTransId="{D546ED1D-F336-444D-9950-B7E974F5B4F5}"/>
    <dgm:cxn modelId="{704AD92E-89F0-4206-B0C1-EA1C0F639D40}" type="presOf" srcId="{C3E235FF-C045-4688-88FE-A4459EFDCD4D}" destId="{63E13EDF-09E1-4318-AFBE-C17068A49525}" srcOrd="0" destOrd="0" presId="urn:microsoft.com/office/officeart/2005/8/layout/list1"/>
    <dgm:cxn modelId="{930E5432-9DD1-4DF8-9241-382ADA4B73AD}" type="presOf" srcId="{9B7572D9-C385-4FA8-8F61-6CF7C106E2BD}" destId="{FC7BC714-A200-4017-8A20-4EE53BBA0A2A}" srcOrd="0" destOrd="0" presId="urn:microsoft.com/office/officeart/2005/8/layout/list1"/>
    <dgm:cxn modelId="{9DF8EA78-70D1-43A1-BD8F-78097688BC24}" type="presOf" srcId="{72EE4747-6D19-4C01-B25F-08C4D12136FB}" destId="{196AB698-4C2D-43A9-9498-A5C8B66581CE}" srcOrd="0" destOrd="0" presId="urn:microsoft.com/office/officeart/2005/8/layout/list1"/>
    <dgm:cxn modelId="{84CF2394-141A-466C-9F81-CC82E9B38DB2}" type="presOf" srcId="{9B7572D9-C385-4FA8-8F61-6CF7C106E2BD}" destId="{D285CEC7-14A8-4206-93BE-45A8943D5EEA}" srcOrd="1" destOrd="0" presId="urn:microsoft.com/office/officeart/2005/8/layout/list1"/>
    <dgm:cxn modelId="{674F00A7-297E-492E-9DF5-C938BEF4E4E2}" srcId="{C3E235FF-C045-4688-88FE-A4459EFDCD4D}" destId="{0FF12EB5-8ABE-470D-BE40-6CF1F1A0F4B4}" srcOrd="1" destOrd="0" parTransId="{964D193A-B293-43B4-8771-EC93010BD31E}" sibTransId="{972A2606-038B-410C-B802-E17E28B8AF1D}"/>
    <dgm:cxn modelId="{3A43C9DF-D882-40EE-8788-C9AA617C03E4}" type="presOf" srcId="{0FF12EB5-8ABE-470D-BE40-6CF1F1A0F4B4}" destId="{CF0653A9-D474-4096-AA1B-AFFD0A60D987}" srcOrd="0" destOrd="0" presId="urn:microsoft.com/office/officeart/2005/8/layout/list1"/>
    <dgm:cxn modelId="{C1122DD0-24A2-4CD3-933A-E34FD93DB8D1}" type="presParOf" srcId="{63E13EDF-09E1-4318-AFBE-C17068A49525}" destId="{C40C1628-32E3-456F-9A55-CB3C41A8C034}" srcOrd="0" destOrd="0" presId="urn:microsoft.com/office/officeart/2005/8/layout/list1"/>
    <dgm:cxn modelId="{8D68CCA7-1893-48D7-84B3-8EB69BEF4934}" type="presParOf" srcId="{C40C1628-32E3-456F-9A55-CB3C41A8C034}" destId="{196AB698-4C2D-43A9-9498-A5C8B66581CE}" srcOrd="0" destOrd="0" presId="urn:microsoft.com/office/officeart/2005/8/layout/list1"/>
    <dgm:cxn modelId="{349E59C6-3535-4C66-B666-2F7C7CCF738F}" type="presParOf" srcId="{C40C1628-32E3-456F-9A55-CB3C41A8C034}" destId="{86F5A506-7257-48C4-A1FC-A67DECD1369C}" srcOrd="1" destOrd="0" presId="urn:microsoft.com/office/officeart/2005/8/layout/list1"/>
    <dgm:cxn modelId="{526CB38D-BECE-4A34-A4AB-60F4258DCCAB}" type="presParOf" srcId="{63E13EDF-09E1-4318-AFBE-C17068A49525}" destId="{AC8A5FBD-07C6-4BB6-95D1-2A4C5634C2A8}" srcOrd="1" destOrd="0" presId="urn:microsoft.com/office/officeart/2005/8/layout/list1"/>
    <dgm:cxn modelId="{D9B6FBD9-A5A3-4463-B475-F9F61B820898}" type="presParOf" srcId="{63E13EDF-09E1-4318-AFBE-C17068A49525}" destId="{D61893AA-C82C-4DCB-A377-F7F51191264D}" srcOrd="2" destOrd="0" presId="urn:microsoft.com/office/officeart/2005/8/layout/list1"/>
    <dgm:cxn modelId="{177BC9D8-D796-4284-A186-592338DD051C}" type="presParOf" srcId="{63E13EDF-09E1-4318-AFBE-C17068A49525}" destId="{3E493B02-9BA7-4338-AC9F-4B47DFB5FBAB}" srcOrd="3" destOrd="0" presId="urn:microsoft.com/office/officeart/2005/8/layout/list1"/>
    <dgm:cxn modelId="{01E8DD51-E76D-4D1B-A55E-854431DF565E}" type="presParOf" srcId="{63E13EDF-09E1-4318-AFBE-C17068A49525}" destId="{C4102F8A-3D0D-4852-B069-ECAE6FAA68C4}" srcOrd="4" destOrd="0" presId="urn:microsoft.com/office/officeart/2005/8/layout/list1"/>
    <dgm:cxn modelId="{E3411B69-0608-41DB-8088-DFF827FB82A2}" type="presParOf" srcId="{C4102F8A-3D0D-4852-B069-ECAE6FAA68C4}" destId="{CF0653A9-D474-4096-AA1B-AFFD0A60D987}" srcOrd="0" destOrd="0" presId="urn:microsoft.com/office/officeart/2005/8/layout/list1"/>
    <dgm:cxn modelId="{C8500CDE-DDC5-4CB6-A320-258D944418AD}" type="presParOf" srcId="{C4102F8A-3D0D-4852-B069-ECAE6FAA68C4}" destId="{C7A1CB05-A464-4195-B6C6-45869A0A9F15}" srcOrd="1" destOrd="0" presId="urn:microsoft.com/office/officeart/2005/8/layout/list1"/>
    <dgm:cxn modelId="{45E8B4CD-F448-4301-803C-489D2BB40BF2}" type="presParOf" srcId="{63E13EDF-09E1-4318-AFBE-C17068A49525}" destId="{C7B042AA-8DF2-4916-9C26-C429E6D10FEE}" srcOrd="5" destOrd="0" presId="urn:microsoft.com/office/officeart/2005/8/layout/list1"/>
    <dgm:cxn modelId="{B7734053-356C-4B19-B886-A8051708C4C0}" type="presParOf" srcId="{63E13EDF-09E1-4318-AFBE-C17068A49525}" destId="{C61E0AD7-9E40-4972-A388-917E3077D994}" srcOrd="6" destOrd="0" presId="urn:microsoft.com/office/officeart/2005/8/layout/list1"/>
    <dgm:cxn modelId="{5BF77C9F-91E6-4D90-9D76-A9AFB6D763F0}" type="presParOf" srcId="{63E13EDF-09E1-4318-AFBE-C17068A49525}" destId="{F17EB04C-0A81-4869-B0EB-052D056D394E}" srcOrd="7" destOrd="0" presId="urn:microsoft.com/office/officeart/2005/8/layout/list1"/>
    <dgm:cxn modelId="{3491481A-E355-4B33-AF09-F3F715C496C8}" type="presParOf" srcId="{63E13EDF-09E1-4318-AFBE-C17068A49525}" destId="{2700D45E-6C9A-474B-966E-8F36C720D643}" srcOrd="8" destOrd="0" presId="urn:microsoft.com/office/officeart/2005/8/layout/list1"/>
    <dgm:cxn modelId="{CA5277C7-DAB7-4C29-B9BA-4E950623BBD3}" type="presParOf" srcId="{2700D45E-6C9A-474B-966E-8F36C720D643}" destId="{FC7BC714-A200-4017-8A20-4EE53BBA0A2A}" srcOrd="0" destOrd="0" presId="urn:microsoft.com/office/officeart/2005/8/layout/list1"/>
    <dgm:cxn modelId="{6CE96BAE-0F92-4A9C-9D35-F377367552CD}" type="presParOf" srcId="{2700D45E-6C9A-474B-966E-8F36C720D643}" destId="{D285CEC7-14A8-4206-93BE-45A8943D5EEA}" srcOrd="1" destOrd="0" presId="urn:microsoft.com/office/officeart/2005/8/layout/list1"/>
    <dgm:cxn modelId="{F618772A-7974-4EBA-9A82-92D2ADCD59C0}" type="presParOf" srcId="{63E13EDF-09E1-4318-AFBE-C17068A49525}" destId="{0B7144E7-6E86-42AD-B8EC-C04081B30F7E}" srcOrd="9" destOrd="0" presId="urn:microsoft.com/office/officeart/2005/8/layout/list1"/>
    <dgm:cxn modelId="{5CEE2D8F-064D-49E9-9388-04C9EB0D10D7}" type="presParOf" srcId="{63E13EDF-09E1-4318-AFBE-C17068A49525}" destId="{7EED4F61-D6AC-42BE-B483-0650DD59B56B}"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8B0FBBD-3515-4365-82C3-033D61E165B6}"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084D349D-B38D-45BB-816D-951DAD5A178C}">
      <dgm:prSet phldrT="[Text]"/>
      <dgm:spPr/>
      <dgm:t>
        <a:bodyPr/>
        <a:lstStyle/>
        <a:p>
          <a:r>
            <a:rPr lang="en-US" dirty="0"/>
            <a:t>MAINTAIN REPUTATION</a:t>
          </a:r>
        </a:p>
      </dgm:t>
    </dgm:pt>
    <dgm:pt modelId="{B510FAA1-7657-4813-BC7A-423546890706}" type="parTrans" cxnId="{32F2394A-6281-4EA4-8DE3-BA154F29F143}">
      <dgm:prSet/>
      <dgm:spPr/>
      <dgm:t>
        <a:bodyPr/>
        <a:lstStyle/>
        <a:p>
          <a:endParaRPr lang="en-US"/>
        </a:p>
      </dgm:t>
    </dgm:pt>
    <dgm:pt modelId="{9990262A-CF95-4132-9720-F5C091D5F964}" type="sibTrans" cxnId="{32F2394A-6281-4EA4-8DE3-BA154F29F143}">
      <dgm:prSet/>
      <dgm:spPr/>
      <dgm:t>
        <a:bodyPr/>
        <a:lstStyle/>
        <a:p>
          <a:endParaRPr lang="en-US"/>
        </a:p>
      </dgm:t>
    </dgm:pt>
    <dgm:pt modelId="{B38BC5DF-458F-4733-AE71-D5A657BFEEFC}">
      <dgm:prSet phldrT="[Text]"/>
      <dgm:spPr/>
      <dgm:t>
        <a:bodyPr/>
        <a:lstStyle/>
        <a:p>
          <a:r>
            <a:rPr lang="en-US" dirty="0"/>
            <a:t>STAKEHOLDERS</a:t>
          </a:r>
        </a:p>
      </dgm:t>
    </dgm:pt>
    <dgm:pt modelId="{452DC757-7CA1-4B67-930D-6494D1B7BFFA}" type="parTrans" cxnId="{D8C3F6BD-F5B8-4587-8245-B65DC171F01B}">
      <dgm:prSet/>
      <dgm:spPr/>
      <dgm:t>
        <a:bodyPr/>
        <a:lstStyle/>
        <a:p>
          <a:endParaRPr lang="en-US"/>
        </a:p>
      </dgm:t>
    </dgm:pt>
    <dgm:pt modelId="{2BA4DF07-836E-4226-8A4F-FE1A757C43DC}" type="sibTrans" cxnId="{D8C3F6BD-F5B8-4587-8245-B65DC171F01B}">
      <dgm:prSet/>
      <dgm:spPr/>
      <dgm:t>
        <a:bodyPr/>
        <a:lstStyle/>
        <a:p>
          <a:endParaRPr lang="en-US"/>
        </a:p>
      </dgm:t>
    </dgm:pt>
    <dgm:pt modelId="{2F38CE6D-CB37-4120-A1C0-14EF07D90FDE}">
      <dgm:prSet phldrT="[Text]"/>
      <dgm:spPr/>
      <dgm:t>
        <a:bodyPr/>
        <a:lstStyle/>
        <a:p>
          <a:r>
            <a:rPr lang="en-US" dirty="0"/>
            <a:t>COMPETITORS</a:t>
          </a:r>
        </a:p>
      </dgm:t>
    </dgm:pt>
    <dgm:pt modelId="{EF17A535-EB69-48F4-AD7E-D4E58253ED05}" type="parTrans" cxnId="{DD3FD910-E319-4908-B141-0C5C423FC090}">
      <dgm:prSet/>
      <dgm:spPr/>
      <dgm:t>
        <a:bodyPr/>
        <a:lstStyle/>
        <a:p>
          <a:endParaRPr lang="en-US"/>
        </a:p>
      </dgm:t>
    </dgm:pt>
    <dgm:pt modelId="{DFF87E20-0BDC-49B5-87F1-84B74CC97176}" type="sibTrans" cxnId="{DD3FD910-E319-4908-B141-0C5C423FC090}">
      <dgm:prSet/>
      <dgm:spPr/>
      <dgm:t>
        <a:bodyPr/>
        <a:lstStyle/>
        <a:p>
          <a:endParaRPr lang="en-US"/>
        </a:p>
      </dgm:t>
    </dgm:pt>
    <dgm:pt modelId="{8E03C27D-FFB5-47D9-BAA4-CBC230F72E84}" type="pres">
      <dgm:prSet presAssocID="{B8B0FBBD-3515-4365-82C3-033D61E165B6}" presName="Name0" presStyleCnt="0">
        <dgm:presLayoutVars>
          <dgm:chMax val="7"/>
          <dgm:chPref val="7"/>
          <dgm:dir/>
        </dgm:presLayoutVars>
      </dgm:prSet>
      <dgm:spPr/>
    </dgm:pt>
    <dgm:pt modelId="{24B12357-78FC-4BE5-A9FD-D06B34297654}" type="pres">
      <dgm:prSet presAssocID="{B8B0FBBD-3515-4365-82C3-033D61E165B6}" presName="Name1" presStyleCnt="0"/>
      <dgm:spPr/>
    </dgm:pt>
    <dgm:pt modelId="{F0F0B395-914D-4608-BF1A-AB61D5036850}" type="pres">
      <dgm:prSet presAssocID="{B8B0FBBD-3515-4365-82C3-033D61E165B6}" presName="cycle" presStyleCnt="0"/>
      <dgm:spPr/>
    </dgm:pt>
    <dgm:pt modelId="{A2FA9647-BF81-4694-A288-9041AE25EE11}" type="pres">
      <dgm:prSet presAssocID="{B8B0FBBD-3515-4365-82C3-033D61E165B6}" presName="srcNode" presStyleLbl="node1" presStyleIdx="0" presStyleCnt="3"/>
      <dgm:spPr/>
    </dgm:pt>
    <dgm:pt modelId="{9161A5C3-0008-4776-8DBC-061A0967D4B6}" type="pres">
      <dgm:prSet presAssocID="{B8B0FBBD-3515-4365-82C3-033D61E165B6}" presName="conn" presStyleLbl="parChTrans1D2" presStyleIdx="0" presStyleCnt="1"/>
      <dgm:spPr/>
    </dgm:pt>
    <dgm:pt modelId="{B37CFE30-2DD2-4437-95D1-4865FA9F69D3}" type="pres">
      <dgm:prSet presAssocID="{B8B0FBBD-3515-4365-82C3-033D61E165B6}" presName="extraNode" presStyleLbl="node1" presStyleIdx="0" presStyleCnt="3"/>
      <dgm:spPr/>
    </dgm:pt>
    <dgm:pt modelId="{70191A2C-6989-4B0A-A2D4-ABF1C005A18B}" type="pres">
      <dgm:prSet presAssocID="{B8B0FBBD-3515-4365-82C3-033D61E165B6}" presName="dstNode" presStyleLbl="node1" presStyleIdx="0" presStyleCnt="3"/>
      <dgm:spPr/>
    </dgm:pt>
    <dgm:pt modelId="{CE7EBBEF-6515-42A6-8A14-63CC581FF20C}" type="pres">
      <dgm:prSet presAssocID="{084D349D-B38D-45BB-816D-951DAD5A178C}" presName="text_1" presStyleLbl="node1" presStyleIdx="0" presStyleCnt="3">
        <dgm:presLayoutVars>
          <dgm:bulletEnabled val="1"/>
        </dgm:presLayoutVars>
      </dgm:prSet>
      <dgm:spPr/>
    </dgm:pt>
    <dgm:pt modelId="{28D3BD81-3516-4ED3-8F54-56BF2932F4F2}" type="pres">
      <dgm:prSet presAssocID="{084D349D-B38D-45BB-816D-951DAD5A178C}" presName="accent_1" presStyleCnt="0"/>
      <dgm:spPr/>
    </dgm:pt>
    <dgm:pt modelId="{B470505F-5A4F-437C-923B-0E9A243D28B0}" type="pres">
      <dgm:prSet presAssocID="{084D349D-B38D-45BB-816D-951DAD5A178C}" presName="accentRepeatNode" presStyleLbl="solidFgAcc1" presStyleIdx="0" presStyleCnt="3"/>
      <dgm:spPr/>
    </dgm:pt>
    <dgm:pt modelId="{360EB65A-D492-42A3-8846-E7668E766699}" type="pres">
      <dgm:prSet presAssocID="{B38BC5DF-458F-4733-AE71-D5A657BFEEFC}" presName="text_2" presStyleLbl="node1" presStyleIdx="1" presStyleCnt="3">
        <dgm:presLayoutVars>
          <dgm:bulletEnabled val="1"/>
        </dgm:presLayoutVars>
      </dgm:prSet>
      <dgm:spPr/>
    </dgm:pt>
    <dgm:pt modelId="{2F94AAE0-A6F6-4E4C-BE05-6E3779BE2A2C}" type="pres">
      <dgm:prSet presAssocID="{B38BC5DF-458F-4733-AE71-D5A657BFEEFC}" presName="accent_2" presStyleCnt="0"/>
      <dgm:spPr/>
    </dgm:pt>
    <dgm:pt modelId="{CD45BA83-7745-4E65-B4F3-B0F013E65AB2}" type="pres">
      <dgm:prSet presAssocID="{B38BC5DF-458F-4733-AE71-D5A657BFEEFC}" presName="accentRepeatNode" presStyleLbl="solidFgAcc1" presStyleIdx="1" presStyleCnt="3"/>
      <dgm:spPr/>
    </dgm:pt>
    <dgm:pt modelId="{11402B0F-27EC-4C74-A32B-A829A073480B}" type="pres">
      <dgm:prSet presAssocID="{2F38CE6D-CB37-4120-A1C0-14EF07D90FDE}" presName="text_3" presStyleLbl="node1" presStyleIdx="2" presStyleCnt="3">
        <dgm:presLayoutVars>
          <dgm:bulletEnabled val="1"/>
        </dgm:presLayoutVars>
      </dgm:prSet>
      <dgm:spPr/>
    </dgm:pt>
    <dgm:pt modelId="{3FAE807B-75E3-4052-955B-F1E072E48F54}" type="pres">
      <dgm:prSet presAssocID="{2F38CE6D-CB37-4120-A1C0-14EF07D90FDE}" presName="accent_3" presStyleCnt="0"/>
      <dgm:spPr/>
    </dgm:pt>
    <dgm:pt modelId="{3489210C-9C79-4AAC-B68F-34F41545C126}" type="pres">
      <dgm:prSet presAssocID="{2F38CE6D-CB37-4120-A1C0-14EF07D90FDE}" presName="accentRepeatNode" presStyleLbl="solidFgAcc1" presStyleIdx="2" presStyleCnt="3"/>
      <dgm:spPr/>
    </dgm:pt>
  </dgm:ptLst>
  <dgm:cxnLst>
    <dgm:cxn modelId="{45C4E209-511F-460A-A73C-21D5B0E7D65D}" type="presOf" srcId="{B38BC5DF-458F-4733-AE71-D5A657BFEEFC}" destId="{360EB65A-D492-42A3-8846-E7668E766699}" srcOrd="0" destOrd="0" presId="urn:microsoft.com/office/officeart/2008/layout/VerticalCurvedList"/>
    <dgm:cxn modelId="{DD3FD910-E319-4908-B141-0C5C423FC090}" srcId="{B8B0FBBD-3515-4365-82C3-033D61E165B6}" destId="{2F38CE6D-CB37-4120-A1C0-14EF07D90FDE}" srcOrd="2" destOrd="0" parTransId="{EF17A535-EB69-48F4-AD7E-D4E58253ED05}" sibTransId="{DFF87E20-0BDC-49B5-87F1-84B74CC97176}"/>
    <dgm:cxn modelId="{32F2394A-6281-4EA4-8DE3-BA154F29F143}" srcId="{B8B0FBBD-3515-4365-82C3-033D61E165B6}" destId="{084D349D-B38D-45BB-816D-951DAD5A178C}" srcOrd="0" destOrd="0" parTransId="{B510FAA1-7657-4813-BC7A-423546890706}" sibTransId="{9990262A-CF95-4132-9720-F5C091D5F964}"/>
    <dgm:cxn modelId="{80DB6A6C-BB43-4D84-8FEC-738B763A129C}" type="presOf" srcId="{084D349D-B38D-45BB-816D-951DAD5A178C}" destId="{CE7EBBEF-6515-42A6-8A14-63CC581FF20C}" srcOrd="0" destOrd="0" presId="urn:microsoft.com/office/officeart/2008/layout/VerticalCurvedList"/>
    <dgm:cxn modelId="{3FE8EE8D-B2AD-4E20-BCC9-3B2694DA2CDD}" type="presOf" srcId="{2F38CE6D-CB37-4120-A1C0-14EF07D90FDE}" destId="{11402B0F-27EC-4C74-A32B-A829A073480B}" srcOrd="0" destOrd="0" presId="urn:microsoft.com/office/officeart/2008/layout/VerticalCurvedList"/>
    <dgm:cxn modelId="{9B85F595-1ECB-450C-A17C-9288700A2612}" type="presOf" srcId="{9990262A-CF95-4132-9720-F5C091D5F964}" destId="{9161A5C3-0008-4776-8DBC-061A0967D4B6}" srcOrd="0" destOrd="0" presId="urn:microsoft.com/office/officeart/2008/layout/VerticalCurvedList"/>
    <dgm:cxn modelId="{17E100AC-8092-475C-ADAF-23F6E37E0923}" type="presOf" srcId="{B8B0FBBD-3515-4365-82C3-033D61E165B6}" destId="{8E03C27D-FFB5-47D9-BAA4-CBC230F72E84}" srcOrd="0" destOrd="0" presId="urn:microsoft.com/office/officeart/2008/layout/VerticalCurvedList"/>
    <dgm:cxn modelId="{D8C3F6BD-F5B8-4587-8245-B65DC171F01B}" srcId="{B8B0FBBD-3515-4365-82C3-033D61E165B6}" destId="{B38BC5DF-458F-4733-AE71-D5A657BFEEFC}" srcOrd="1" destOrd="0" parTransId="{452DC757-7CA1-4B67-930D-6494D1B7BFFA}" sibTransId="{2BA4DF07-836E-4226-8A4F-FE1A757C43DC}"/>
    <dgm:cxn modelId="{ABF0922F-74EF-4B5C-A7A0-FE8F2746046A}" type="presParOf" srcId="{8E03C27D-FFB5-47D9-BAA4-CBC230F72E84}" destId="{24B12357-78FC-4BE5-A9FD-D06B34297654}" srcOrd="0" destOrd="0" presId="urn:microsoft.com/office/officeart/2008/layout/VerticalCurvedList"/>
    <dgm:cxn modelId="{BA2DD377-1A7D-46D0-A0AA-F8BEC7A7B342}" type="presParOf" srcId="{24B12357-78FC-4BE5-A9FD-D06B34297654}" destId="{F0F0B395-914D-4608-BF1A-AB61D5036850}" srcOrd="0" destOrd="0" presId="urn:microsoft.com/office/officeart/2008/layout/VerticalCurvedList"/>
    <dgm:cxn modelId="{6A60E1D8-97B4-40E1-8BFB-7F0721C29163}" type="presParOf" srcId="{F0F0B395-914D-4608-BF1A-AB61D5036850}" destId="{A2FA9647-BF81-4694-A288-9041AE25EE11}" srcOrd="0" destOrd="0" presId="urn:microsoft.com/office/officeart/2008/layout/VerticalCurvedList"/>
    <dgm:cxn modelId="{0B95E29C-7117-42EF-83AA-74CC6A4548BB}" type="presParOf" srcId="{F0F0B395-914D-4608-BF1A-AB61D5036850}" destId="{9161A5C3-0008-4776-8DBC-061A0967D4B6}" srcOrd="1" destOrd="0" presId="urn:microsoft.com/office/officeart/2008/layout/VerticalCurvedList"/>
    <dgm:cxn modelId="{5AC2DAB1-672E-428B-952C-01CD42B2C75A}" type="presParOf" srcId="{F0F0B395-914D-4608-BF1A-AB61D5036850}" destId="{B37CFE30-2DD2-4437-95D1-4865FA9F69D3}" srcOrd="2" destOrd="0" presId="urn:microsoft.com/office/officeart/2008/layout/VerticalCurvedList"/>
    <dgm:cxn modelId="{A20E1011-D3C7-40D1-966B-D352E572AF11}" type="presParOf" srcId="{F0F0B395-914D-4608-BF1A-AB61D5036850}" destId="{70191A2C-6989-4B0A-A2D4-ABF1C005A18B}" srcOrd="3" destOrd="0" presId="urn:microsoft.com/office/officeart/2008/layout/VerticalCurvedList"/>
    <dgm:cxn modelId="{3DFFE437-F7C0-436C-BADC-12B460925C1F}" type="presParOf" srcId="{24B12357-78FC-4BE5-A9FD-D06B34297654}" destId="{CE7EBBEF-6515-42A6-8A14-63CC581FF20C}" srcOrd="1" destOrd="0" presId="urn:microsoft.com/office/officeart/2008/layout/VerticalCurvedList"/>
    <dgm:cxn modelId="{B1767862-1643-470D-A7D1-95A0556628C4}" type="presParOf" srcId="{24B12357-78FC-4BE5-A9FD-D06B34297654}" destId="{28D3BD81-3516-4ED3-8F54-56BF2932F4F2}" srcOrd="2" destOrd="0" presId="urn:microsoft.com/office/officeart/2008/layout/VerticalCurvedList"/>
    <dgm:cxn modelId="{E7FC38C8-51B3-4D29-B4DD-6D654CFD5CD4}" type="presParOf" srcId="{28D3BD81-3516-4ED3-8F54-56BF2932F4F2}" destId="{B470505F-5A4F-437C-923B-0E9A243D28B0}" srcOrd="0" destOrd="0" presId="urn:microsoft.com/office/officeart/2008/layout/VerticalCurvedList"/>
    <dgm:cxn modelId="{2CE16974-FD5F-4AB5-88E2-AE8436CF877A}" type="presParOf" srcId="{24B12357-78FC-4BE5-A9FD-D06B34297654}" destId="{360EB65A-D492-42A3-8846-E7668E766699}" srcOrd="3" destOrd="0" presId="urn:microsoft.com/office/officeart/2008/layout/VerticalCurvedList"/>
    <dgm:cxn modelId="{946F27FD-C85B-4480-B25D-63996A0B7F82}" type="presParOf" srcId="{24B12357-78FC-4BE5-A9FD-D06B34297654}" destId="{2F94AAE0-A6F6-4E4C-BE05-6E3779BE2A2C}" srcOrd="4" destOrd="0" presId="urn:microsoft.com/office/officeart/2008/layout/VerticalCurvedList"/>
    <dgm:cxn modelId="{A95DAC96-A0D7-4FFB-97A6-5D3EBAD507DC}" type="presParOf" srcId="{2F94AAE0-A6F6-4E4C-BE05-6E3779BE2A2C}" destId="{CD45BA83-7745-4E65-B4F3-B0F013E65AB2}" srcOrd="0" destOrd="0" presId="urn:microsoft.com/office/officeart/2008/layout/VerticalCurvedList"/>
    <dgm:cxn modelId="{E72FA058-8CDD-43A8-B5F0-B51DB351F974}" type="presParOf" srcId="{24B12357-78FC-4BE5-A9FD-D06B34297654}" destId="{11402B0F-27EC-4C74-A32B-A829A073480B}" srcOrd="5" destOrd="0" presId="urn:microsoft.com/office/officeart/2008/layout/VerticalCurvedList"/>
    <dgm:cxn modelId="{730A1D5D-77D7-4AA5-B193-72E91D3B9F5D}" type="presParOf" srcId="{24B12357-78FC-4BE5-A9FD-D06B34297654}" destId="{3FAE807B-75E3-4052-955B-F1E072E48F54}" srcOrd="6" destOrd="0" presId="urn:microsoft.com/office/officeart/2008/layout/VerticalCurvedList"/>
    <dgm:cxn modelId="{3887C335-59F8-4C47-ACC1-492A13F97B62}" type="presParOf" srcId="{3FAE807B-75E3-4052-955B-F1E072E48F54}" destId="{3489210C-9C79-4AAC-B68F-34F41545C126}"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5CDFAD-B77F-4D94-AD6F-9EAB98DA8313}">
      <dsp:nvSpPr>
        <dsp:cNvPr id="0" name=""/>
        <dsp:cNvSpPr/>
      </dsp:nvSpPr>
      <dsp:spPr>
        <a:xfrm rot="5400000">
          <a:off x="1661192" y="66940"/>
          <a:ext cx="1016248" cy="884135"/>
        </a:xfrm>
        <a:prstGeom prst="hexagon">
          <a:avLst>
            <a:gd name="adj" fmla="val 25000"/>
            <a:gd name="vf" fmla="val 115470"/>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kern="1200" dirty="0">
              <a:latin typeface="Times New Roman" panose="02020603050405020304" pitchFamily="18" charset="0"/>
              <a:cs typeface="Times New Roman" panose="02020603050405020304" pitchFamily="18" charset="0"/>
            </a:rPr>
            <a:t>CULTURE</a:t>
          </a:r>
        </a:p>
      </dsp:txBody>
      <dsp:txXfrm rot="-5400000">
        <a:off x="1865026" y="159249"/>
        <a:ext cx="608579" cy="699518"/>
      </dsp:txXfrm>
    </dsp:sp>
    <dsp:sp modelId="{E75D8D84-748B-4B20-90AE-3E92BF04B206}">
      <dsp:nvSpPr>
        <dsp:cNvPr id="0" name=""/>
        <dsp:cNvSpPr/>
      </dsp:nvSpPr>
      <dsp:spPr>
        <a:xfrm>
          <a:off x="2638213" y="204134"/>
          <a:ext cx="1134132" cy="609748"/>
        </a:xfrm>
        <a:prstGeom prst="rect">
          <a:avLst/>
        </a:prstGeom>
        <a:noFill/>
        <a:ln>
          <a:noFill/>
        </a:ln>
        <a:effectLst/>
      </dsp:spPr>
      <dsp:style>
        <a:lnRef idx="0">
          <a:scrgbClr r="0" g="0" b="0"/>
        </a:lnRef>
        <a:fillRef idx="0">
          <a:scrgbClr r="0" g="0" b="0"/>
        </a:fillRef>
        <a:effectRef idx="0">
          <a:scrgbClr r="0" g="0" b="0"/>
        </a:effectRef>
        <a:fontRef idx="minor"/>
      </dsp:style>
    </dsp:sp>
    <dsp:sp modelId="{E44AE20B-D8F6-4EDF-B86A-E67CE8A902E6}">
      <dsp:nvSpPr>
        <dsp:cNvPr id="0" name=""/>
        <dsp:cNvSpPr/>
      </dsp:nvSpPr>
      <dsp:spPr>
        <a:xfrm rot="5400000">
          <a:off x="706326" y="66940"/>
          <a:ext cx="1016248" cy="884135"/>
        </a:xfrm>
        <a:prstGeom prst="hexagon">
          <a:avLst>
            <a:gd name="adj" fmla="val 25000"/>
            <a:gd name="vf" fmla="val 115470"/>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rot="-5400000">
        <a:off x="910160" y="159249"/>
        <a:ext cx="608579" cy="699518"/>
      </dsp:txXfrm>
    </dsp:sp>
    <dsp:sp modelId="{182A940F-7A2A-44FB-BAAD-02C8CA5D5C7C}">
      <dsp:nvSpPr>
        <dsp:cNvPr id="0" name=""/>
        <dsp:cNvSpPr/>
      </dsp:nvSpPr>
      <dsp:spPr>
        <a:xfrm rot="5400000">
          <a:off x="1181930" y="929532"/>
          <a:ext cx="1016248" cy="884135"/>
        </a:xfrm>
        <a:prstGeom prst="hexagon">
          <a:avLst>
            <a:gd name="adj" fmla="val 25000"/>
            <a:gd name="vf" fmla="val 115470"/>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n-US" sz="1050" kern="1200" dirty="0">
              <a:latin typeface="Times New Roman" panose="02020603050405020304" pitchFamily="18" charset="0"/>
              <a:cs typeface="Times New Roman" panose="02020603050405020304" pitchFamily="18" charset="0"/>
            </a:rPr>
            <a:t>LEADERSHIP</a:t>
          </a:r>
        </a:p>
      </dsp:txBody>
      <dsp:txXfrm rot="-5400000">
        <a:off x="1385764" y="1021841"/>
        <a:ext cx="608579" cy="699518"/>
      </dsp:txXfrm>
    </dsp:sp>
    <dsp:sp modelId="{E537F7C9-4D2F-4709-A774-17A5E864089A}">
      <dsp:nvSpPr>
        <dsp:cNvPr id="0" name=""/>
        <dsp:cNvSpPr/>
      </dsp:nvSpPr>
      <dsp:spPr>
        <a:xfrm>
          <a:off x="113853" y="1066725"/>
          <a:ext cx="1097547" cy="609748"/>
        </a:xfrm>
        <a:prstGeom prst="rect">
          <a:avLst/>
        </a:prstGeom>
        <a:noFill/>
        <a:ln>
          <a:noFill/>
        </a:ln>
        <a:effectLst/>
      </dsp:spPr>
      <dsp:style>
        <a:lnRef idx="0">
          <a:scrgbClr r="0" g="0" b="0"/>
        </a:lnRef>
        <a:fillRef idx="0">
          <a:scrgbClr r="0" g="0" b="0"/>
        </a:fillRef>
        <a:effectRef idx="0">
          <a:scrgbClr r="0" g="0" b="0"/>
        </a:effectRef>
        <a:fontRef idx="minor"/>
      </dsp:style>
    </dsp:sp>
    <dsp:sp modelId="{B216B6C0-C311-43AF-A8CB-662CD156F62E}">
      <dsp:nvSpPr>
        <dsp:cNvPr id="0" name=""/>
        <dsp:cNvSpPr/>
      </dsp:nvSpPr>
      <dsp:spPr>
        <a:xfrm rot="5400000">
          <a:off x="2136796" y="929532"/>
          <a:ext cx="1016248" cy="884135"/>
        </a:xfrm>
        <a:prstGeom prst="hexagon">
          <a:avLst>
            <a:gd name="adj" fmla="val 25000"/>
            <a:gd name="vf" fmla="val 115470"/>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rot="-5400000">
        <a:off x="2340630" y="1021841"/>
        <a:ext cx="608579" cy="699518"/>
      </dsp:txXfrm>
    </dsp:sp>
    <dsp:sp modelId="{C3E7F982-D183-4780-A92C-8B1D5E09BED2}">
      <dsp:nvSpPr>
        <dsp:cNvPr id="0" name=""/>
        <dsp:cNvSpPr/>
      </dsp:nvSpPr>
      <dsp:spPr>
        <a:xfrm rot="5400000">
          <a:off x="1661192" y="1792123"/>
          <a:ext cx="1016248" cy="884135"/>
        </a:xfrm>
        <a:prstGeom prst="hexagon">
          <a:avLst>
            <a:gd name="adj" fmla="val 25000"/>
            <a:gd name="vf" fmla="val 115470"/>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kern="1200" dirty="0">
              <a:latin typeface="Times New Roman" panose="02020603050405020304" pitchFamily="18" charset="0"/>
              <a:cs typeface="Times New Roman" panose="02020603050405020304" pitchFamily="18" charset="0"/>
            </a:rPr>
            <a:t>DIGITALIZATION</a:t>
          </a:r>
        </a:p>
      </dsp:txBody>
      <dsp:txXfrm rot="-5400000">
        <a:off x="1865026" y="1884432"/>
        <a:ext cx="608579" cy="699518"/>
      </dsp:txXfrm>
    </dsp:sp>
    <dsp:sp modelId="{3E5E9467-61E3-47C3-9266-8FA412674551}">
      <dsp:nvSpPr>
        <dsp:cNvPr id="0" name=""/>
        <dsp:cNvSpPr/>
      </dsp:nvSpPr>
      <dsp:spPr>
        <a:xfrm>
          <a:off x="2638213" y="1929316"/>
          <a:ext cx="1134132" cy="609748"/>
        </a:xfrm>
        <a:prstGeom prst="rect">
          <a:avLst/>
        </a:prstGeom>
        <a:noFill/>
        <a:ln>
          <a:noFill/>
        </a:ln>
        <a:effectLst/>
      </dsp:spPr>
      <dsp:style>
        <a:lnRef idx="0">
          <a:scrgbClr r="0" g="0" b="0"/>
        </a:lnRef>
        <a:fillRef idx="0">
          <a:scrgbClr r="0" g="0" b="0"/>
        </a:fillRef>
        <a:effectRef idx="0">
          <a:scrgbClr r="0" g="0" b="0"/>
        </a:effectRef>
        <a:fontRef idx="minor"/>
      </dsp:style>
    </dsp:sp>
    <dsp:sp modelId="{63DF9FCE-2249-48C7-8054-7FB8EAD36146}">
      <dsp:nvSpPr>
        <dsp:cNvPr id="0" name=""/>
        <dsp:cNvSpPr/>
      </dsp:nvSpPr>
      <dsp:spPr>
        <a:xfrm rot="5400000">
          <a:off x="706326" y="1792123"/>
          <a:ext cx="1016248" cy="884135"/>
        </a:xfrm>
        <a:prstGeom prst="hexagon">
          <a:avLst>
            <a:gd name="adj" fmla="val 25000"/>
            <a:gd name="vf" fmla="val 115470"/>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rot="-5400000">
        <a:off x="910160" y="1884432"/>
        <a:ext cx="608579" cy="69951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350516-BDF0-4A77-8D70-6FDF60244BC3}">
      <dsp:nvSpPr>
        <dsp:cNvPr id="0" name=""/>
        <dsp:cNvSpPr/>
      </dsp:nvSpPr>
      <dsp:spPr>
        <a:xfrm>
          <a:off x="1653539" y="39052"/>
          <a:ext cx="1874520" cy="1874520"/>
        </a:xfrm>
        <a:prstGeom prst="ellipse">
          <a:avLst/>
        </a:prstGeom>
        <a:solidFill>
          <a:schemeClr val="accent1">
            <a:alpha val="50000"/>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r>
            <a:rPr lang="en-US" sz="2100" kern="1200" dirty="0"/>
            <a:t>Unfreeze</a:t>
          </a:r>
        </a:p>
      </dsp:txBody>
      <dsp:txXfrm>
        <a:off x="1903476" y="367093"/>
        <a:ext cx="1374648" cy="843534"/>
      </dsp:txXfrm>
    </dsp:sp>
    <dsp:sp modelId="{A4C2BF3A-D7A1-4C89-B0BB-5EDAD5927DDE}">
      <dsp:nvSpPr>
        <dsp:cNvPr id="0" name=""/>
        <dsp:cNvSpPr/>
      </dsp:nvSpPr>
      <dsp:spPr>
        <a:xfrm>
          <a:off x="2329929" y="1210627"/>
          <a:ext cx="1874520" cy="1874520"/>
        </a:xfrm>
        <a:prstGeom prst="ellipse">
          <a:avLst/>
        </a:prstGeom>
        <a:solidFill>
          <a:schemeClr val="accent1">
            <a:alpha val="50000"/>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r>
            <a:rPr lang="en-US" sz="2100" kern="1200" dirty="0"/>
            <a:t>Refreeze</a:t>
          </a:r>
        </a:p>
      </dsp:txBody>
      <dsp:txXfrm>
        <a:off x="2903220" y="1694878"/>
        <a:ext cx="1124712" cy="1030986"/>
      </dsp:txXfrm>
    </dsp:sp>
    <dsp:sp modelId="{05DF0A9E-6EEB-4220-92AB-7644763848FB}">
      <dsp:nvSpPr>
        <dsp:cNvPr id="0" name=""/>
        <dsp:cNvSpPr/>
      </dsp:nvSpPr>
      <dsp:spPr>
        <a:xfrm>
          <a:off x="977150" y="1210627"/>
          <a:ext cx="1874520" cy="1874520"/>
        </a:xfrm>
        <a:prstGeom prst="ellipse">
          <a:avLst/>
        </a:prstGeom>
        <a:solidFill>
          <a:schemeClr val="accent1">
            <a:alpha val="50000"/>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r>
            <a:rPr lang="en-US" sz="2100" kern="1200" dirty="0"/>
            <a:t>Change</a:t>
          </a:r>
        </a:p>
      </dsp:txBody>
      <dsp:txXfrm>
        <a:off x="1153668" y="1694878"/>
        <a:ext cx="1124712" cy="103098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893AA-C82C-4DCB-A377-F7F51191264D}">
      <dsp:nvSpPr>
        <dsp:cNvPr id="0" name=""/>
        <dsp:cNvSpPr/>
      </dsp:nvSpPr>
      <dsp:spPr>
        <a:xfrm>
          <a:off x="0" y="360659"/>
          <a:ext cx="4114800" cy="579600"/>
        </a:xfrm>
        <a:prstGeom prst="rect">
          <a:avLst/>
        </a:prstGeom>
        <a:solidFill>
          <a:schemeClr val="lt1">
            <a:alpha val="90000"/>
            <a:hueOff val="0"/>
            <a:satOff val="0"/>
            <a:lumOff val="0"/>
            <a:alphaOff val="0"/>
          </a:schemeClr>
        </a:solidFill>
        <a:ln w="2642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6F5A506-7257-48C4-A1FC-A67DECD1369C}">
      <dsp:nvSpPr>
        <dsp:cNvPr id="0" name=""/>
        <dsp:cNvSpPr/>
      </dsp:nvSpPr>
      <dsp:spPr>
        <a:xfrm>
          <a:off x="205740" y="16386"/>
          <a:ext cx="2880360" cy="678960"/>
        </a:xfrm>
        <a:prstGeom prst="roundRect">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8871" tIns="0" rIns="108871" bIns="0" numCol="1" spcCol="1270" anchor="ctr" anchorCtr="0">
          <a:noAutofit/>
        </a:bodyPr>
        <a:lstStyle/>
        <a:p>
          <a:pPr marL="0" lvl="0" indent="0" algn="l" defTabSz="1022350">
            <a:lnSpc>
              <a:spcPct val="90000"/>
            </a:lnSpc>
            <a:spcBef>
              <a:spcPct val="0"/>
            </a:spcBef>
            <a:spcAft>
              <a:spcPct val="35000"/>
            </a:spcAft>
            <a:buNone/>
          </a:pPr>
          <a:r>
            <a:rPr lang="en-US" sz="2300" kern="1200" dirty="0">
              <a:latin typeface="Times New Roman" panose="02020603050405020304" pitchFamily="18" charset="0"/>
              <a:cs typeface="Times New Roman" panose="02020603050405020304" pitchFamily="18" charset="0"/>
            </a:rPr>
            <a:t>Online Shopping</a:t>
          </a:r>
        </a:p>
      </dsp:txBody>
      <dsp:txXfrm>
        <a:off x="238884" y="49530"/>
        <a:ext cx="2814072" cy="612672"/>
      </dsp:txXfrm>
    </dsp:sp>
    <dsp:sp modelId="{C61E0AD7-9E40-4972-A388-917E3077D994}">
      <dsp:nvSpPr>
        <dsp:cNvPr id="0" name=""/>
        <dsp:cNvSpPr/>
      </dsp:nvSpPr>
      <dsp:spPr>
        <a:xfrm>
          <a:off x="0" y="1403940"/>
          <a:ext cx="4114800" cy="579600"/>
        </a:xfrm>
        <a:prstGeom prst="rect">
          <a:avLst/>
        </a:prstGeom>
        <a:solidFill>
          <a:schemeClr val="lt1">
            <a:alpha val="90000"/>
            <a:hueOff val="0"/>
            <a:satOff val="0"/>
            <a:lumOff val="0"/>
            <a:alphaOff val="0"/>
          </a:schemeClr>
        </a:solidFill>
        <a:ln w="2642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7A1CB05-A464-4195-B6C6-45869A0A9F15}">
      <dsp:nvSpPr>
        <dsp:cNvPr id="0" name=""/>
        <dsp:cNvSpPr/>
      </dsp:nvSpPr>
      <dsp:spPr>
        <a:xfrm>
          <a:off x="205740" y="1064459"/>
          <a:ext cx="2880360" cy="678960"/>
        </a:xfrm>
        <a:prstGeom prst="roundRect">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8871" tIns="0" rIns="108871" bIns="0" numCol="1" spcCol="1270" anchor="ctr" anchorCtr="0">
          <a:noAutofit/>
        </a:bodyPr>
        <a:lstStyle/>
        <a:p>
          <a:pPr marL="0" lvl="0" indent="0" algn="l" defTabSz="1022350">
            <a:lnSpc>
              <a:spcPct val="90000"/>
            </a:lnSpc>
            <a:spcBef>
              <a:spcPct val="0"/>
            </a:spcBef>
            <a:spcAft>
              <a:spcPct val="35000"/>
            </a:spcAft>
            <a:buNone/>
          </a:pPr>
          <a:r>
            <a:rPr lang="en-US" sz="2300" kern="1200" dirty="0">
              <a:latin typeface="Times New Roman" panose="02020603050405020304" pitchFamily="18" charset="0"/>
              <a:cs typeface="Times New Roman" panose="02020603050405020304" pitchFamily="18" charset="0"/>
            </a:rPr>
            <a:t>Lack of Customer Demand</a:t>
          </a:r>
        </a:p>
      </dsp:txBody>
      <dsp:txXfrm>
        <a:off x="238884" y="1097603"/>
        <a:ext cx="2814072" cy="612672"/>
      </dsp:txXfrm>
    </dsp:sp>
    <dsp:sp modelId="{7EED4F61-D6AC-42BE-B483-0650DD59B56B}">
      <dsp:nvSpPr>
        <dsp:cNvPr id="0" name=""/>
        <dsp:cNvSpPr/>
      </dsp:nvSpPr>
      <dsp:spPr>
        <a:xfrm>
          <a:off x="0" y="2447219"/>
          <a:ext cx="4114800" cy="579600"/>
        </a:xfrm>
        <a:prstGeom prst="rect">
          <a:avLst/>
        </a:prstGeom>
        <a:solidFill>
          <a:schemeClr val="lt1">
            <a:alpha val="90000"/>
            <a:hueOff val="0"/>
            <a:satOff val="0"/>
            <a:lumOff val="0"/>
            <a:alphaOff val="0"/>
          </a:schemeClr>
        </a:solidFill>
        <a:ln w="2642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285CEC7-14A8-4206-93BE-45A8943D5EEA}">
      <dsp:nvSpPr>
        <dsp:cNvPr id="0" name=""/>
        <dsp:cNvSpPr/>
      </dsp:nvSpPr>
      <dsp:spPr>
        <a:xfrm>
          <a:off x="205740" y="2107740"/>
          <a:ext cx="2880360" cy="678960"/>
        </a:xfrm>
        <a:prstGeom prst="roundRect">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8871" tIns="0" rIns="108871" bIns="0" numCol="1" spcCol="1270" anchor="ctr" anchorCtr="0">
          <a:noAutofit/>
        </a:bodyPr>
        <a:lstStyle/>
        <a:p>
          <a:pPr marL="0" lvl="0" indent="0" algn="l" defTabSz="1022350">
            <a:lnSpc>
              <a:spcPct val="90000"/>
            </a:lnSpc>
            <a:spcBef>
              <a:spcPct val="0"/>
            </a:spcBef>
            <a:spcAft>
              <a:spcPct val="35000"/>
            </a:spcAft>
            <a:buNone/>
          </a:pPr>
          <a:r>
            <a:rPr lang="en-US" sz="2300" kern="1200" dirty="0">
              <a:latin typeface="Times New Roman" panose="02020603050405020304" pitchFamily="18" charset="0"/>
              <a:cs typeface="Times New Roman" panose="02020603050405020304" pitchFamily="18" charset="0"/>
            </a:rPr>
            <a:t>Self-Serve Checkouts</a:t>
          </a:r>
        </a:p>
      </dsp:txBody>
      <dsp:txXfrm>
        <a:off x="238884" y="2140884"/>
        <a:ext cx="2814072" cy="61267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61A5C3-0008-4776-8DBC-061A0967D4B6}">
      <dsp:nvSpPr>
        <dsp:cNvPr id="0" name=""/>
        <dsp:cNvSpPr/>
      </dsp:nvSpPr>
      <dsp:spPr>
        <a:xfrm>
          <a:off x="-3531063" y="-542762"/>
          <a:ext cx="4209724" cy="4209724"/>
        </a:xfrm>
        <a:prstGeom prst="blockArc">
          <a:avLst>
            <a:gd name="adj1" fmla="val 18900000"/>
            <a:gd name="adj2" fmla="val 2700000"/>
            <a:gd name="adj3" fmla="val 513"/>
          </a:avLst>
        </a:prstGeom>
        <a:noFill/>
        <a:ln w="2642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E7EBBEF-6515-42A6-8A14-63CC581FF20C}">
      <dsp:nvSpPr>
        <dsp:cNvPr id="0" name=""/>
        <dsp:cNvSpPr/>
      </dsp:nvSpPr>
      <dsp:spPr>
        <a:xfrm>
          <a:off x="436409" y="312420"/>
          <a:ext cx="2571247" cy="624840"/>
        </a:xfrm>
        <a:prstGeom prst="rect">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967" tIns="43180" rIns="43180" bIns="43180" numCol="1" spcCol="1270" anchor="ctr" anchorCtr="0">
          <a:noAutofit/>
        </a:bodyPr>
        <a:lstStyle/>
        <a:p>
          <a:pPr marL="0" lvl="0" indent="0" algn="l" defTabSz="755650">
            <a:lnSpc>
              <a:spcPct val="90000"/>
            </a:lnSpc>
            <a:spcBef>
              <a:spcPct val="0"/>
            </a:spcBef>
            <a:spcAft>
              <a:spcPct val="35000"/>
            </a:spcAft>
            <a:buNone/>
          </a:pPr>
          <a:r>
            <a:rPr lang="en-US" sz="1700" kern="1200" dirty="0"/>
            <a:t>MAINTAIN REPUTATION</a:t>
          </a:r>
        </a:p>
      </dsp:txBody>
      <dsp:txXfrm>
        <a:off x="436409" y="312420"/>
        <a:ext cx="2571247" cy="624840"/>
      </dsp:txXfrm>
    </dsp:sp>
    <dsp:sp modelId="{B470505F-5A4F-437C-923B-0E9A243D28B0}">
      <dsp:nvSpPr>
        <dsp:cNvPr id="0" name=""/>
        <dsp:cNvSpPr/>
      </dsp:nvSpPr>
      <dsp:spPr>
        <a:xfrm>
          <a:off x="45884" y="234314"/>
          <a:ext cx="781050" cy="781050"/>
        </a:xfrm>
        <a:prstGeom prst="ellipse">
          <a:avLst/>
        </a:prstGeom>
        <a:solidFill>
          <a:schemeClr val="lt1">
            <a:hueOff val="0"/>
            <a:satOff val="0"/>
            <a:lumOff val="0"/>
            <a:alphaOff val="0"/>
          </a:schemeClr>
        </a:solidFill>
        <a:ln w="2642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60EB65A-D492-42A3-8846-E7668E766699}">
      <dsp:nvSpPr>
        <dsp:cNvPr id="0" name=""/>
        <dsp:cNvSpPr/>
      </dsp:nvSpPr>
      <dsp:spPr>
        <a:xfrm>
          <a:off x="663538" y="1249680"/>
          <a:ext cx="2344117" cy="624840"/>
        </a:xfrm>
        <a:prstGeom prst="rect">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967" tIns="43180" rIns="43180" bIns="43180" numCol="1" spcCol="1270" anchor="ctr" anchorCtr="0">
          <a:noAutofit/>
        </a:bodyPr>
        <a:lstStyle/>
        <a:p>
          <a:pPr marL="0" lvl="0" indent="0" algn="l" defTabSz="755650">
            <a:lnSpc>
              <a:spcPct val="90000"/>
            </a:lnSpc>
            <a:spcBef>
              <a:spcPct val="0"/>
            </a:spcBef>
            <a:spcAft>
              <a:spcPct val="35000"/>
            </a:spcAft>
            <a:buNone/>
          </a:pPr>
          <a:r>
            <a:rPr lang="en-US" sz="1700" kern="1200" dirty="0"/>
            <a:t>STAKEHOLDERS</a:t>
          </a:r>
        </a:p>
      </dsp:txBody>
      <dsp:txXfrm>
        <a:off x="663538" y="1249680"/>
        <a:ext cx="2344117" cy="624840"/>
      </dsp:txXfrm>
    </dsp:sp>
    <dsp:sp modelId="{CD45BA83-7745-4E65-B4F3-B0F013E65AB2}">
      <dsp:nvSpPr>
        <dsp:cNvPr id="0" name=""/>
        <dsp:cNvSpPr/>
      </dsp:nvSpPr>
      <dsp:spPr>
        <a:xfrm>
          <a:off x="273013" y="1171575"/>
          <a:ext cx="781050" cy="781050"/>
        </a:xfrm>
        <a:prstGeom prst="ellipse">
          <a:avLst/>
        </a:prstGeom>
        <a:solidFill>
          <a:schemeClr val="lt1">
            <a:hueOff val="0"/>
            <a:satOff val="0"/>
            <a:lumOff val="0"/>
            <a:alphaOff val="0"/>
          </a:schemeClr>
        </a:solidFill>
        <a:ln w="2642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1402B0F-27EC-4C74-A32B-A829A073480B}">
      <dsp:nvSpPr>
        <dsp:cNvPr id="0" name=""/>
        <dsp:cNvSpPr/>
      </dsp:nvSpPr>
      <dsp:spPr>
        <a:xfrm>
          <a:off x="436409" y="2186939"/>
          <a:ext cx="2571247" cy="624840"/>
        </a:xfrm>
        <a:prstGeom prst="rect">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967" tIns="43180" rIns="43180" bIns="43180" numCol="1" spcCol="1270" anchor="ctr" anchorCtr="0">
          <a:noAutofit/>
        </a:bodyPr>
        <a:lstStyle/>
        <a:p>
          <a:pPr marL="0" lvl="0" indent="0" algn="l" defTabSz="755650">
            <a:lnSpc>
              <a:spcPct val="90000"/>
            </a:lnSpc>
            <a:spcBef>
              <a:spcPct val="0"/>
            </a:spcBef>
            <a:spcAft>
              <a:spcPct val="35000"/>
            </a:spcAft>
            <a:buNone/>
          </a:pPr>
          <a:r>
            <a:rPr lang="en-US" sz="1700" kern="1200" dirty="0"/>
            <a:t>COMPETITORS</a:t>
          </a:r>
        </a:p>
      </dsp:txBody>
      <dsp:txXfrm>
        <a:off x="436409" y="2186939"/>
        <a:ext cx="2571247" cy="624840"/>
      </dsp:txXfrm>
    </dsp:sp>
    <dsp:sp modelId="{3489210C-9C79-4AAC-B68F-34F41545C126}">
      <dsp:nvSpPr>
        <dsp:cNvPr id="0" name=""/>
        <dsp:cNvSpPr/>
      </dsp:nvSpPr>
      <dsp:spPr>
        <a:xfrm>
          <a:off x="45884" y="2108835"/>
          <a:ext cx="781050" cy="781050"/>
        </a:xfrm>
        <a:prstGeom prst="ellipse">
          <a:avLst/>
        </a:prstGeom>
        <a:solidFill>
          <a:schemeClr val="lt1">
            <a:hueOff val="0"/>
            <a:satOff val="0"/>
            <a:lumOff val="0"/>
            <a:alphaOff val="0"/>
          </a:schemeClr>
        </a:solidFill>
        <a:ln w="2642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14E9BF1-3FF7-4460-93ED-B672E1BC1E67}" type="datetimeFigureOut">
              <a:rPr lang="en-US" smtClean="0"/>
              <a:t>2/26/2023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F24A455-D04E-4FFA-9DCA-34FF0222855D}" type="slidenum">
              <a:rPr lang="en-US" smtClean="0"/>
              <a:t>‹#›</a:t>
            </a:fld>
            <a:endParaRPr lang="en-US"/>
          </a:p>
        </p:txBody>
      </p:sp>
    </p:spTree>
    <p:extLst>
      <p:ext uri="{BB962C8B-B14F-4D97-AF65-F5344CB8AC3E}">
        <p14:creationId xmlns:p14="http://schemas.microsoft.com/office/powerpoint/2010/main" val="4069477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dirty="0">
                <a:effectLst/>
                <a:latin typeface="Times New Roman"/>
                <a:ea typeface="Times New Roman"/>
              </a:rPr>
              <a:t>The COVID-19 pandemic brought various changes to the company </a:t>
            </a:r>
            <a:r>
              <a:rPr lang="en-US" sz="1400" b="1" i="1" dirty="0">
                <a:effectLst/>
                <a:latin typeface="Times New Roman"/>
                <a:ea typeface="Times New Roman"/>
              </a:rPr>
              <a:t>Tesco. </a:t>
            </a:r>
            <a:r>
              <a:rPr lang="en-US" sz="1400" dirty="0">
                <a:effectLst/>
                <a:latin typeface="Times New Roman"/>
                <a:ea typeface="Times New Roman"/>
              </a:rPr>
              <a:t>The company faced difficulty in the implementation of new strategies as well as low payments to the suppliers; this threatened the suppliers to the customers. In the first period of the pandemic, the company faced challenges to implement new technologies in the supply chain market. For the small stores, it was difficult to adapt to new technologies in the first place. However, in the meantime, the company also recruited over 50000 new temporary employees for supporting the workforce on the express supermarket floors. At that time the company also launched approximately 2100 new products as the competitors in the retail market increased. Besides the new products, the existing products’ qualities were also been improved and also introduced with new partners. </a:t>
            </a:r>
            <a:endParaRPr lang="en-US" sz="14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6F24A455-D04E-4FFA-9DCA-34FF0222855D}" type="slidenum">
              <a:rPr lang="en-US" smtClean="0"/>
              <a:t>5</a:t>
            </a:fld>
            <a:endParaRPr lang="en-US"/>
          </a:p>
        </p:txBody>
      </p:sp>
    </p:spTree>
    <p:extLst>
      <p:ext uri="{BB962C8B-B14F-4D97-AF65-F5344CB8AC3E}">
        <p14:creationId xmlns:p14="http://schemas.microsoft.com/office/powerpoint/2010/main" val="17190604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400" dirty="0">
                <a:effectLst/>
                <a:latin typeface="Times New Roman"/>
                <a:ea typeface="Times New Roman"/>
              </a:rPr>
              <a:t>The key factors of change faced by the company </a:t>
            </a:r>
            <a:r>
              <a:rPr lang="en-US" sz="1400" b="1" i="1" dirty="0">
                <a:effectLst/>
                <a:latin typeface="Times New Roman"/>
                <a:ea typeface="Times New Roman"/>
              </a:rPr>
              <a:t>Tesco </a:t>
            </a:r>
            <a:r>
              <a:rPr lang="en-US" sz="1400" dirty="0">
                <a:effectLst/>
                <a:latin typeface="Times New Roman"/>
                <a:ea typeface="Times New Roman"/>
              </a:rPr>
              <a:t>are new leadership, culture, and technology. The adoption of new leadership strategies reduced the carbon intensity and energy operation in the UK by approximately 50%. This change led the company toward collaborative growth and the amount of energy in the supply chain was found to be greater in the company </a:t>
            </a:r>
            <a:r>
              <a:rPr lang="en-US" sz="1400" b="1" i="1" dirty="0">
                <a:effectLst/>
                <a:latin typeface="Times New Roman"/>
                <a:ea typeface="Times New Roman"/>
              </a:rPr>
              <a:t>Tesco. </a:t>
            </a:r>
            <a:r>
              <a:rPr lang="en-US" sz="1400" dirty="0">
                <a:effectLst/>
                <a:latin typeface="Times New Roman"/>
                <a:ea typeface="Times New Roman"/>
              </a:rPr>
              <a:t>The company also faced changes in the organizational culture as the company recruited more than 50000 staff during the COVID-19 pandemic. The organization also decided to expand its online groceries. The pandemic helped the company to transform its retail business more digitally for improving its customer experience, operating model, and business model. The company launched a data-driven and in-store experience customer loyalty platform.  </a:t>
            </a:r>
          </a:p>
        </p:txBody>
      </p:sp>
      <p:sp>
        <p:nvSpPr>
          <p:cNvPr id="4" name="Slide Number Placeholder 3"/>
          <p:cNvSpPr>
            <a:spLocks noGrp="1"/>
          </p:cNvSpPr>
          <p:nvPr>
            <p:ph type="sldNum" sz="quarter" idx="10"/>
          </p:nvPr>
        </p:nvSpPr>
        <p:spPr/>
        <p:txBody>
          <a:bodyPr/>
          <a:lstStyle/>
          <a:p>
            <a:fld id="{6F24A455-D04E-4FFA-9DCA-34FF0222855D}" type="slidenum">
              <a:rPr lang="en-US" smtClean="0"/>
              <a:t>6</a:t>
            </a:fld>
            <a:endParaRPr lang="en-US"/>
          </a:p>
        </p:txBody>
      </p:sp>
    </p:spTree>
    <p:extLst>
      <p:ext uri="{BB962C8B-B14F-4D97-AF65-F5344CB8AC3E}">
        <p14:creationId xmlns:p14="http://schemas.microsoft.com/office/powerpoint/2010/main" val="13832642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400" dirty="0">
                <a:solidFill>
                  <a:srgbClr val="FF0000"/>
                </a:solidFill>
                <a:effectLst/>
                <a:latin typeface="Times New Roman"/>
                <a:ea typeface="Times New Roman"/>
              </a:rPr>
              <a:t>There are certain aspects that </a:t>
            </a:r>
            <a:r>
              <a:rPr lang="en-US" sz="1400" b="1" i="1" dirty="0">
                <a:solidFill>
                  <a:srgbClr val="FF0000"/>
                </a:solidFill>
                <a:effectLst/>
                <a:latin typeface="Times New Roman"/>
                <a:ea typeface="Times New Roman"/>
              </a:rPr>
              <a:t>Tesco </a:t>
            </a:r>
            <a:r>
              <a:rPr lang="en-US" sz="1400" dirty="0">
                <a:solidFill>
                  <a:srgbClr val="FF0000"/>
                </a:solidFill>
                <a:effectLst/>
                <a:latin typeface="Times New Roman"/>
                <a:ea typeface="Times New Roman"/>
              </a:rPr>
              <a:t>has changed before the planning worked out. Currently the organization is taking maximum of 8 minutes for each customer to clear the purchase of goods. The company desired to reduce the time of waiting for the customers’ and help them to checkout smoothly. </a:t>
            </a:r>
            <a:r>
              <a:rPr lang="en-US" sz="1400" b="1" i="1" dirty="0">
                <a:solidFill>
                  <a:srgbClr val="FF0000"/>
                </a:solidFill>
                <a:effectLst/>
                <a:latin typeface="Times New Roman"/>
                <a:ea typeface="Times New Roman"/>
              </a:rPr>
              <a:t>Tesco </a:t>
            </a:r>
            <a:r>
              <a:rPr lang="en-US" sz="1400" dirty="0">
                <a:solidFill>
                  <a:srgbClr val="FF0000"/>
                </a:solidFill>
                <a:effectLst/>
                <a:latin typeface="Times New Roman"/>
                <a:ea typeface="Times New Roman"/>
              </a:rPr>
              <a:t>is using new technologies of “bar code checks” for faster checkouts. Implementation of new technologies is very effective and as a result a couple of new changes have been bought in the stores. </a:t>
            </a:r>
            <a:r>
              <a:rPr lang="en-US" sz="1400" dirty="0" err="1">
                <a:solidFill>
                  <a:srgbClr val="FF0000"/>
                </a:solidFill>
                <a:effectLst/>
                <a:latin typeface="Times New Roman"/>
                <a:ea typeface="Times New Roman"/>
              </a:rPr>
              <a:t>Lewin’s</a:t>
            </a:r>
            <a:r>
              <a:rPr lang="en-US" sz="1400" dirty="0">
                <a:solidFill>
                  <a:srgbClr val="FF0000"/>
                </a:solidFill>
                <a:effectLst/>
                <a:latin typeface="Times New Roman"/>
                <a:ea typeface="Times New Roman"/>
              </a:rPr>
              <a:t> three step change management model helped the organization to develop effective strategies of stakeholders, employees, government, and also administrators.</a:t>
            </a:r>
            <a:endParaRPr lang="en-US" sz="1400" dirty="0">
              <a:effectLst/>
              <a:latin typeface="Times New Roman"/>
              <a:ea typeface="Times New Roman"/>
            </a:endParaRPr>
          </a:p>
        </p:txBody>
      </p:sp>
      <p:sp>
        <p:nvSpPr>
          <p:cNvPr id="4" name="Slide Number Placeholder 3"/>
          <p:cNvSpPr>
            <a:spLocks noGrp="1"/>
          </p:cNvSpPr>
          <p:nvPr>
            <p:ph type="sldNum" sz="quarter" idx="10"/>
          </p:nvPr>
        </p:nvSpPr>
        <p:spPr/>
        <p:txBody>
          <a:bodyPr/>
          <a:lstStyle/>
          <a:p>
            <a:fld id="{6F24A455-D04E-4FFA-9DCA-34FF0222855D}" type="slidenum">
              <a:rPr lang="en-US" smtClean="0"/>
              <a:t>7</a:t>
            </a:fld>
            <a:endParaRPr lang="en-US"/>
          </a:p>
        </p:txBody>
      </p:sp>
    </p:spTree>
    <p:extLst>
      <p:ext uri="{BB962C8B-B14F-4D97-AF65-F5344CB8AC3E}">
        <p14:creationId xmlns:p14="http://schemas.microsoft.com/office/powerpoint/2010/main" val="38832439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400" dirty="0">
                <a:effectLst/>
                <a:latin typeface="Times New Roman"/>
                <a:ea typeface="Times New Roman"/>
              </a:rPr>
              <a:t>The PESTLE analysis has been done to identify the external changes of the company </a:t>
            </a:r>
            <a:r>
              <a:rPr lang="en-US" sz="1400" b="1" i="1" dirty="0">
                <a:effectLst/>
                <a:latin typeface="Times New Roman"/>
                <a:ea typeface="Times New Roman"/>
              </a:rPr>
              <a:t>Tesco, </a:t>
            </a:r>
            <a:r>
              <a:rPr lang="en-US" sz="1400" dirty="0">
                <a:effectLst/>
                <a:latin typeface="Times New Roman"/>
                <a:ea typeface="Times New Roman"/>
              </a:rPr>
              <a:t>which has been impacted by </a:t>
            </a:r>
            <a:r>
              <a:rPr lang="en-US" sz="1400" dirty="0" err="1">
                <a:effectLst/>
                <a:latin typeface="Times New Roman"/>
                <a:ea typeface="Times New Roman"/>
              </a:rPr>
              <a:t>Brexit</a:t>
            </a:r>
            <a:r>
              <a:rPr lang="en-US" sz="1400" dirty="0">
                <a:effectLst/>
                <a:latin typeface="Times New Roman"/>
                <a:ea typeface="Times New Roman"/>
              </a:rPr>
              <a:t>. The company also faced FDI restrictions in various countries such as India. The company also faced fluctuations in the global exchange rates. The company increased its popularity and sale through various social media advertisements as the company banned the use of wet plastic wipes.</a:t>
            </a:r>
          </a:p>
        </p:txBody>
      </p:sp>
      <p:sp>
        <p:nvSpPr>
          <p:cNvPr id="4" name="Slide Number Placeholder 3"/>
          <p:cNvSpPr>
            <a:spLocks noGrp="1"/>
          </p:cNvSpPr>
          <p:nvPr>
            <p:ph type="sldNum" sz="quarter" idx="10"/>
          </p:nvPr>
        </p:nvSpPr>
        <p:spPr/>
        <p:txBody>
          <a:bodyPr/>
          <a:lstStyle/>
          <a:p>
            <a:fld id="{6F24A455-D04E-4FFA-9DCA-34FF0222855D}" type="slidenum">
              <a:rPr lang="en-US" smtClean="0"/>
              <a:t>8</a:t>
            </a:fld>
            <a:endParaRPr lang="en-US"/>
          </a:p>
        </p:txBody>
      </p:sp>
    </p:spTree>
    <p:extLst>
      <p:ext uri="{BB962C8B-B14F-4D97-AF65-F5344CB8AC3E}">
        <p14:creationId xmlns:p14="http://schemas.microsoft.com/office/powerpoint/2010/main" val="38257499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400" b="1" i="1" dirty="0">
                <a:effectLst/>
                <a:latin typeface="Times New Roman"/>
                <a:ea typeface="Times New Roman"/>
              </a:rPr>
              <a:t>Tesco</a:t>
            </a:r>
            <a:r>
              <a:rPr lang="en-US" sz="1400" dirty="0">
                <a:effectLst/>
                <a:latin typeface="Times New Roman"/>
                <a:ea typeface="Times New Roman"/>
              </a:rPr>
              <a:t> uses </a:t>
            </a:r>
            <a:r>
              <a:rPr lang="en-US" sz="1400" dirty="0" err="1">
                <a:effectLst/>
                <a:latin typeface="Times New Roman"/>
                <a:ea typeface="Times New Roman"/>
              </a:rPr>
              <a:t>IoT</a:t>
            </a:r>
            <a:r>
              <a:rPr lang="en-US" sz="1400" dirty="0">
                <a:effectLst/>
                <a:latin typeface="Times New Roman"/>
                <a:ea typeface="Times New Roman"/>
              </a:rPr>
              <a:t> for the retail business to make better improvements in the customer experience. The company </a:t>
            </a:r>
            <a:r>
              <a:rPr lang="en-US" sz="1400" b="1" i="1" dirty="0">
                <a:effectLst/>
                <a:latin typeface="Times New Roman"/>
                <a:ea typeface="Times New Roman"/>
              </a:rPr>
              <a:t>Tesco </a:t>
            </a:r>
            <a:r>
              <a:rPr lang="en-US" sz="1400" dirty="0">
                <a:effectLst/>
                <a:latin typeface="Times New Roman"/>
                <a:ea typeface="Times New Roman"/>
              </a:rPr>
              <a:t>faced some legal issues such as copyright issues and intellectual property law. However, the company reduced its dependency on plastics and committed to addressing environmental challenges. </a:t>
            </a:r>
          </a:p>
        </p:txBody>
      </p:sp>
      <p:sp>
        <p:nvSpPr>
          <p:cNvPr id="4" name="Slide Number Placeholder 3"/>
          <p:cNvSpPr>
            <a:spLocks noGrp="1"/>
          </p:cNvSpPr>
          <p:nvPr>
            <p:ph type="sldNum" sz="quarter" idx="10"/>
          </p:nvPr>
        </p:nvSpPr>
        <p:spPr/>
        <p:txBody>
          <a:bodyPr/>
          <a:lstStyle/>
          <a:p>
            <a:fld id="{6F24A455-D04E-4FFA-9DCA-34FF0222855D}" type="slidenum">
              <a:rPr lang="en-US" smtClean="0"/>
              <a:t>9</a:t>
            </a:fld>
            <a:endParaRPr lang="en-US"/>
          </a:p>
        </p:txBody>
      </p:sp>
    </p:spTree>
    <p:extLst>
      <p:ext uri="{BB962C8B-B14F-4D97-AF65-F5344CB8AC3E}">
        <p14:creationId xmlns:p14="http://schemas.microsoft.com/office/powerpoint/2010/main" val="9530641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tx1"/>
                </a:solidFill>
                <a:effectLst/>
                <a:latin typeface="Times New Roman" panose="02020603050405020304" pitchFamily="18" charset="0"/>
                <a:ea typeface="+mn-ea"/>
                <a:cs typeface="Times New Roman" panose="02020603050405020304" pitchFamily="18" charset="0"/>
              </a:rPr>
              <a:t>The COVID-19 introduced </a:t>
            </a:r>
            <a:r>
              <a:rPr lang="en-US" sz="1400" b="1" i="1" kern="1200" dirty="0">
                <a:solidFill>
                  <a:schemeClr val="tx1"/>
                </a:solidFill>
                <a:effectLst/>
                <a:latin typeface="Times New Roman" panose="02020603050405020304" pitchFamily="18" charset="0"/>
                <a:ea typeface="+mn-ea"/>
                <a:cs typeface="Times New Roman" panose="02020603050405020304" pitchFamily="18" charset="0"/>
              </a:rPr>
              <a:t>Tesco </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to the online shopping which brought significant change in the business but also affected the way it operates. Both the online and offline stores faced changes because of “Lack of customer demand”. The company decided to put self-serve checkouts using new technologies. The company brought two important elements such as “Divergence” and “Convergence” to bring change in the company. This also gives a huge effect to the organization to improve growth and profitability.</a:t>
            </a:r>
          </a:p>
        </p:txBody>
      </p:sp>
      <p:sp>
        <p:nvSpPr>
          <p:cNvPr id="4" name="Slide Number Placeholder 3"/>
          <p:cNvSpPr>
            <a:spLocks noGrp="1"/>
          </p:cNvSpPr>
          <p:nvPr>
            <p:ph type="sldNum" sz="quarter" idx="10"/>
          </p:nvPr>
        </p:nvSpPr>
        <p:spPr/>
        <p:txBody>
          <a:bodyPr/>
          <a:lstStyle/>
          <a:p>
            <a:fld id="{6F24A455-D04E-4FFA-9DCA-34FF0222855D}" type="slidenum">
              <a:rPr lang="en-US" smtClean="0"/>
              <a:t>10</a:t>
            </a:fld>
            <a:endParaRPr lang="en-US"/>
          </a:p>
        </p:txBody>
      </p:sp>
    </p:spTree>
    <p:extLst>
      <p:ext uri="{BB962C8B-B14F-4D97-AF65-F5344CB8AC3E}">
        <p14:creationId xmlns:p14="http://schemas.microsoft.com/office/powerpoint/2010/main" val="27164873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400" dirty="0">
                <a:effectLst/>
                <a:latin typeface="Times New Roman"/>
                <a:ea typeface="Times New Roman"/>
              </a:rPr>
              <a:t>The company </a:t>
            </a:r>
            <a:r>
              <a:rPr lang="en-US" sz="1400" b="1" i="1" dirty="0">
                <a:effectLst/>
                <a:latin typeface="Times New Roman"/>
                <a:ea typeface="Times New Roman"/>
              </a:rPr>
              <a:t>Tesco’s </a:t>
            </a:r>
            <a:r>
              <a:rPr lang="en-US" sz="1400" dirty="0">
                <a:effectLst/>
                <a:latin typeface="Times New Roman"/>
                <a:ea typeface="Times New Roman"/>
              </a:rPr>
              <a:t>most important strategy is to maintain the brand’s reputation in the market by supplying cost-effective and quality products. The company identifies the stakeholder's details by documenting all the necessary information and their role in the project during the COVID-19 pandemic situation. The company also put high competitiveness in the market which makes the company UK’s number one retailer.</a:t>
            </a:r>
          </a:p>
        </p:txBody>
      </p:sp>
      <p:sp>
        <p:nvSpPr>
          <p:cNvPr id="4" name="Slide Number Placeholder 3"/>
          <p:cNvSpPr>
            <a:spLocks noGrp="1"/>
          </p:cNvSpPr>
          <p:nvPr>
            <p:ph type="sldNum" sz="quarter" idx="10"/>
          </p:nvPr>
        </p:nvSpPr>
        <p:spPr/>
        <p:txBody>
          <a:bodyPr/>
          <a:lstStyle/>
          <a:p>
            <a:fld id="{6F24A455-D04E-4FFA-9DCA-34FF0222855D}" type="slidenum">
              <a:rPr lang="en-US" smtClean="0"/>
              <a:t>11</a:t>
            </a:fld>
            <a:endParaRPr lang="en-US"/>
          </a:p>
        </p:txBody>
      </p:sp>
    </p:spTree>
    <p:extLst>
      <p:ext uri="{BB962C8B-B14F-4D97-AF65-F5344CB8AC3E}">
        <p14:creationId xmlns:p14="http://schemas.microsoft.com/office/powerpoint/2010/main" val="20201859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400" dirty="0" err="1">
                <a:effectLst/>
                <a:latin typeface="Times New Roman"/>
                <a:ea typeface="Times New Roman"/>
              </a:rPr>
              <a:t>Kotter’s</a:t>
            </a:r>
            <a:r>
              <a:rPr lang="en-US" sz="1400" dirty="0">
                <a:effectLst/>
                <a:latin typeface="Times New Roman"/>
                <a:ea typeface="Times New Roman"/>
              </a:rPr>
              <a:t> 8-step management model can help the company </a:t>
            </a:r>
            <a:r>
              <a:rPr lang="en-US" sz="1400" b="1" i="1" dirty="0">
                <a:effectLst/>
                <a:latin typeface="Times New Roman"/>
                <a:ea typeface="Times New Roman"/>
              </a:rPr>
              <a:t>Tesco </a:t>
            </a:r>
            <a:r>
              <a:rPr lang="en-US" sz="1400" dirty="0">
                <a:effectLst/>
                <a:latin typeface="Times New Roman"/>
                <a:ea typeface="Times New Roman"/>
              </a:rPr>
              <a:t>to achieve the changes that it really wants. The first step of the model is to create urgency, identifying the potential change of the company and developing a scenario. From the second step, the company can identify the true leader who can bring both internal and external change to </a:t>
            </a:r>
            <a:r>
              <a:rPr lang="en-US" sz="1400" b="1" i="1" dirty="0">
                <a:effectLst/>
                <a:latin typeface="Times New Roman"/>
                <a:ea typeface="Times New Roman"/>
              </a:rPr>
              <a:t>Tesco. </a:t>
            </a:r>
            <a:r>
              <a:rPr lang="en-US" sz="1400" dirty="0">
                <a:effectLst/>
                <a:latin typeface="Times New Roman"/>
                <a:ea typeface="Times New Roman"/>
              </a:rPr>
              <a:t>The third step helps the company to determine the value and priority of the change in the company. This step carries out the good practice of future vision within the organization. The fourth step is bringing the discussion of the change vision and leading the changes the examples. The fifth step is revoking the obstacle and the sixth step of the model helps the company </a:t>
            </a:r>
            <a:r>
              <a:rPr lang="en-US" sz="1400" b="1" i="1" dirty="0">
                <a:effectLst/>
                <a:latin typeface="Times New Roman"/>
                <a:ea typeface="Times New Roman"/>
              </a:rPr>
              <a:t>Tesco </a:t>
            </a:r>
            <a:r>
              <a:rPr lang="en-US" sz="1400" dirty="0">
                <a:effectLst/>
                <a:latin typeface="Times New Roman"/>
                <a:ea typeface="Times New Roman"/>
              </a:rPr>
              <a:t>not to choose early targets which are more on the expensive side. The seventh step lets the company set up a goal and keep the idea alive to bring a new change leader. The final and eighth step helps the company </a:t>
            </a:r>
            <a:r>
              <a:rPr lang="en-US" sz="1400" b="1" i="1" dirty="0">
                <a:effectLst/>
                <a:latin typeface="Times New Roman"/>
                <a:ea typeface="Times New Roman"/>
              </a:rPr>
              <a:t>Tesco </a:t>
            </a:r>
            <a:r>
              <a:rPr lang="en-US" sz="1400" dirty="0">
                <a:effectLst/>
                <a:latin typeface="Times New Roman"/>
                <a:ea typeface="Times New Roman"/>
              </a:rPr>
              <a:t>discuss the change progress and create plans to replace the leader of change. </a:t>
            </a:r>
          </a:p>
        </p:txBody>
      </p:sp>
      <p:sp>
        <p:nvSpPr>
          <p:cNvPr id="4" name="Slide Number Placeholder 3"/>
          <p:cNvSpPr>
            <a:spLocks noGrp="1"/>
          </p:cNvSpPr>
          <p:nvPr>
            <p:ph type="sldNum" sz="quarter" idx="10"/>
          </p:nvPr>
        </p:nvSpPr>
        <p:spPr/>
        <p:txBody>
          <a:bodyPr/>
          <a:lstStyle/>
          <a:p>
            <a:fld id="{6F24A455-D04E-4FFA-9DCA-34FF0222855D}" type="slidenum">
              <a:rPr lang="en-US" smtClean="0"/>
              <a:t>12</a:t>
            </a:fld>
            <a:endParaRPr lang="en-US"/>
          </a:p>
        </p:txBody>
      </p:sp>
    </p:spTree>
    <p:extLst>
      <p:ext uri="{BB962C8B-B14F-4D97-AF65-F5344CB8AC3E}">
        <p14:creationId xmlns:p14="http://schemas.microsoft.com/office/powerpoint/2010/main" val="41756855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4C7B8BB-F475-40F3-925B-62AFF20BD686}" type="datetimeFigureOut">
              <a:rPr lang="en-US" smtClean="0"/>
              <a:t>2/26/2023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DCF6D9-2EC0-4FF9-8CCA-E708CDD57C84}" type="slidenum">
              <a:rPr lang="en-US" smtClean="0"/>
              <a:t>‹#›</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4C7B8BB-F475-40F3-925B-62AFF20BD686}" type="datetimeFigureOut">
              <a:rPr lang="en-US" smtClean="0"/>
              <a:t>2/26/2023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DCF6D9-2EC0-4FF9-8CCA-E708CDD57C84}"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4C7B8BB-F475-40F3-925B-62AFF20BD686}" type="datetimeFigureOut">
              <a:rPr lang="en-US" smtClean="0"/>
              <a:t>2/26/2023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DCF6D9-2EC0-4FF9-8CCA-E708CDD57C84}" type="slidenum">
              <a:rPr lang="en-US" smtClean="0"/>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4C7B8BB-F475-40F3-925B-62AFF20BD686}" type="datetimeFigureOut">
              <a:rPr lang="en-US" smtClean="0"/>
              <a:t>2/26/2023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DCF6D9-2EC0-4FF9-8CCA-E708CDD57C84}"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4C7B8BB-F475-40F3-925B-62AFF20BD686}" type="datetimeFigureOut">
              <a:rPr lang="en-US" smtClean="0"/>
              <a:t>2/26/2023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4DCF6D9-2EC0-4FF9-8CCA-E708CDD57C84}" type="slidenum">
              <a:rPr lang="en-US" smtClean="0"/>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4C7B8BB-F475-40F3-925B-62AFF20BD686}" type="datetimeFigureOut">
              <a:rPr lang="en-US" smtClean="0"/>
              <a:t>2/26/2023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4DCF6D9-2EC0-4FF9-8CCA-E708CDD57C84}"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C7B8BB-F475-40F3-925B-62AFF20BD686}" type="datetimeFigureOut">
              <a:rPr lang="en-US" smtClean="0"/>
              <a:t>2/26/2023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4DCF6D9-2EC0-4FF9-8CCA-E708CDD57C84}"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4C7B8BB-F475-40F3-925B-62AFF20BD686}" type="datetimeFigureOut">
              <a:rPr lang="en-US" smtClean="0"/>
              <a:t>2/26/2023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DCF6D9-2EC0-4FF9-8CCA-E708CDD57C84}" type="slidenum">
              <a:rPr lang="en-US" smtClean="0"/>
              <a:t>‹#›</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4C7B8BB-F475-40F3-925B-62AFF20BD686}" type="datetimeFigureOut">
              <a:rPr lang="en-US" smtClean="0"/>
              <a:t>2/26/2023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DCF6D9-2EC0-4FF9-8CCA-E708CDD57C84}"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4C7B8BB-F475-40F3-925B-62AFF20BD686}" type="datetimeFigureOut">
              <a:rPr lang="en-US" smtClean="0"/>
              <a:t>2/26/2023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DCF6D9-2EC0-4FF9-8CCA-E708CDD57C84}"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C7B8BB-F475-40F3-925B-62AFF20BD686}" type="datetimeFigureOut">
              <a:rPr lang="en-US" smtClean="0"/>
              <a:t>2/26/2023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DCF6D9-2EC0-4FF9-8CCA-E708CDD57C84}"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34C7B8BB-F475-40F3-925B-62AFF20BD686}" type="datetimeFigureOut">
              <a:rPr lang="en-US" smtClean="0"/>
              <a:t>2/26/2023</a:t>
            </a:fld>
            <a:endParaRPr lang="en-US"/>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en-US"/>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14DCF6D9-2EC0-4FF9-8CCA-E708CDD57C84}"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latin typeface="Times New Roman" panose="02020603050405020304" pitchFamily="18" charset="0"/>
                <a:cs typeface="Times New Roman" panose="02020603050405020304" pitchFamily="18" charset="0"/>
              </a:rPr>
              <a:t>CHANGE &amp; STABILITY</a:t>
            </a:r>
            <a:br>
              <a:rPr lang="en-US">
                <a:latin typeface="Times New Roman" panose="02020603050405020304" pitchFamily="18" charset="0"/>
                <a:cs typeface="Times New Roman" panose="02020603050405020304" pitchFamily="18" charset="0"/>
              </a:rPr>
            </a:br>
            <a:r>
              <a:rPr lang="en-US">
                <a:latin typeface="Times New Roman" panose="02020603050405020304" pitchFamily="18" charset="0"/>
                <a:cs typeface="Times New Roman" panose="02020603050405020304" pitchFamily="18" charset="0"/>
              </a:rPr>
              <a:t>MANAGEMENT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28434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EEDCC-9006-DA2F-3655-6A453617F7E8}"/>
              </a:ext>
            </a:extLst>
          </p:cNvPr>
          <p:cNvSpPr>
            <a:spLocks noGrp="1"/>
          </p:cNvSpPr>
          <p:nvPr>
            <p:ph type="title"/>
          </p:nvPr>
        </p:nvSpPr>
        <p:spPr/>
        <p:txBody>
          <a:bodyPr/>
          <a:lstStyle/>
          <a:p>
            <a:r>
              <a:rPr lang="en-IN" dirty="0"/>
              <a:t>About Me: </a:t>
            </a:r>
          </a:p>
        </p:txBody>
      </p:sp>
      <p:sp>
        <p:nvSpPr>
          <p:cNvPr id="3" name="Content Placeholder 2">
            <a:extLst>
              <a:ext uri="{FF2B5EF4-FFF2-40B4-BE49-F238E27FC236}">
                <a16:creationId xmlns:a16="http://schemas.microsoft.com/office/drawing/2014/main" id="{20628D25-B376-1948-E391-678C075A3662}"/>
              </a:ext>
            </a:extLst>
          </p:cNvPr>
          <p:cNvSpPr>
            <a:spLocks noGrp="1"/>
          </p:cNvSpPr>
          <p:nvPr>
            <p:ph idx="1"/>
          </p:nvPr>
        </p:nvSpPr>
        <p:spPr/>
        <p:txBody>
          <a:bodyPr/>
          <a:lstStyle/>
          <a:p>
            <a:r>
              <a:rPr lang="en-IN" dirty="0"/>
              <a:t>Name:-  Rudra </a:t>
            </a:r>
            <a:r>
              <a:rPr lang="en-IN" dirty="0" err="1"/>
              <a:t>Pankajbhai</a:t>
            </a:r>
            <a:r>
              <a:rPr lang="en-IN" dirty="0"/>
              <a:t> Patel</a:t>
            </a:r>
          </a:p>
          <a:p>
            <a:r>
              <a:rPr lang="en-IN" dirty="0"/>
              <a:t> Student id:- 2229997</a:t>
            </a:r>
          </a:p>
          <a:p>
            <a:endParaRPr lang="en-IN" dirty="0"/>
          </a:p>
        </p:txBody>
      </p:sp>
    </p:spTree>
    <p:extLst>
      <p:ext uri="{BB962C8B-B14F-4D97-AF65-F5344CB8AC3E}">
        <p14:creationId xmlns:p14="http://schemas.microsoft.com/office/powerpoint/2010/main" val="27048278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latin typeface="Times New Roman" panose="02020603050405020304" pitchFamily="18" charset="0"/>
                <a:cs typeface="Times New Roman" panose="02020603050405020304" pitchFamily="18" charset="0"/>
              </a:rPr>
              <a:t>Introduction</a:t>
            </a:r>
            <a:endParaRPr lang="en-US" sz="40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1"/>
          </p:nvPr>
        </p:nvSpPr>
        <p:spPr>
          <a:xfrm>
            <a:off x="457200" y="1600201"/>
            <a:ext cx="7315200" cy="3048000"/>
          </a:xfrm>
        </p:spPr>
        <p:txBody>
          <a:bodyPr>
            <a:normAutofit/>
          </a:bodyPr>
          <a:lstStyle/>
          <a:p>
            <a:pPr fontAlgn="base"/>
            <a:r>
              <a:rPr lang="en-US" sz="2000" dirty="0">
                <a:latin typeface="Times New Roman" panose="02020603050405020304" pitchFamily="18" charset="0"/>
                <a:cs typeface="Times New Roman" panose="02020603050405020304" pitchFamily="18" charset="0"/>
              </a:rPr>
              <a:t>Organizational changes are some actions in which a business or company alters a huge component such as underlying technology, organizational culture, internal process, or the infrastructure that it uses to operate. </a:t>
            </a:r>
          </a:p>
          <a:p>
            <a:pPr fontAlgn="base"/>
            <a:r>
              <a:rPr lang="en-US" sz="2000" dirty="0">
                <a:latin typeface="Times New Roman" panose="02020603050405020304" pitchFamily="18" charset="0"/>
                <a:cs typeface="Times New Roman" panose="02020603050405020304" pitchFamily="18" charset="0"/>
              </a:rPr>
              <a:t>In this context, the impact of “COVID-19” on a specific organization has been done.</a:t>
            </a:r>
          </a:p>
          <a:p>
            <a:pPr fontAlgn="base"/>
            <a:r>
              <a:rPr lang="en-US" sz="2000" dirty="0">
                <a:latin typeface="Times New Roman" panose="02020603050405020304" pitchFamily="18" charset="0"/>
                <a:cs typeface="Times New Roman" panose="02020603050405020304" pitchFamily="18" charset="0"/>
              </a:rPr>
              <a:t>A critical review has been done to evaluate the effectiveness of maintaining the sustainability of the organization.</a:t>
            </a:r>
          </a:p>
        </p:txBody>
      </p:sp>
      <p:sp>
        <p:nvSpPr>
          <p:cNvPr id="4" name="Content Placeholder 3"/>
          <p:cNvSpPr>
            <a:spLocks noGrp="1"/>
          </p:cNvSpPr>
          <p:nvPr>
            <p:ph sz="half" idx="2"/>
          </p:nvPr>
        </p:nvSpPr>
        <p:spPr>
          <a:xfrm>
            <a:off x="10439400" y="1524000"/>
            <a:ext cx="4038600" cy="3611563"/>
          </a:xfrm>
        </p:spPr>
        <p:txBody>
          <a:bodyPr>
            <a:normAutofit/>
          </a:bodyPr>
          <a:lstStyle/>
          <a:p>
            <a:endParaRPr lang="en-US" dirty="0"/>
          </a:p>
        </p:txBody>
      </p:sp>
    </p:spTree>
    <p:extLst>
      <p:ext uri="{BB962C8B-B14F-4D97-AF65-F5344CB8AC3E}">
        <p14:creationId xmlns:p14="http://schemas.microsoft.com/office/powerpoint/2010/main" val="28217087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latin typeface="Times New Roman" panose="02020603050405020304" pitchFamily="18" charset="0"/>
                <a:cs typeface="Times New Roman" panose="02020603050405020304" pitchFamily="18" charset="0"/>
              </a:rPr>
              <a:t>Organization Introduction</a:t>
            </a:r>
            <a:endParaRPr lang="en-US" sz="4000" dirty="0"/>
          </a:p>
        </p:txBody>
      </p:sp>
      <p:sp>
        <p:nvSpPr>
          <p:cNvPr id="3" name="Content Placeholder 2"/>
          <p:cNvSpPr>
            <a:spLocks noGrp="1"/>
          </p:cNvSpPr>
          <p:nvPr>
            <p:ph sz="half" idx="1"/>
          </p:nvPr>
        </p:nvSpPr>
        <p:spPr/>
        <p:txBody>
          <a:bodyPr>
            <a:normAutofit/>
          </a:bodyPr>
          <a:lstStyle/>
          <a:p>
            <a:r>
              <a:rPr lang="en-US" sz="2000" b="1" i="1" dirty="0">
                <a:latin typeface="Times New Roman" panose="02020603050405020304" pitchFamily="18" charset="0"/>
                <a:cs typeface="Times New Roman" panose="02020603050405020304" pitchFamily="18" charset="0"/>
              </a:rPr>
              <a:t>Tesco </a:t>
            </a:r>
            <a:r>
              <a:rPr lang="en-US" sz="2000" dirty="0">
                <a:latin typeface="Times New Roman" panose="02020603050405020304" pitchFamily="18" charset="0"/>
                <a:cs typeface="Times New Roman" panose="02020603050405020304" pitchFamily="18" charset="0"/>
              </a:rPr>
              <a:t>is a multinational retail company based in the UK, the organization carries out its business through both online and offline stores. The company offers a wide range of products such as fresh food. Drinks, clothing, pets, beauty and health products, household appliances, etc. </a:t>
            </a:r>
            <a:r>
              <a:rPr lang="en-US" sz="2000" b="1" i="1" dirty="0">
                <a:latin typeface="Times New Roman" panose="02020603050405020304" pitchFamily="18" charset="0"/>
                <a:cs typeface="Times New Roman" panose="02020603050405020304" pitchFamily="18" charset="0"/>
              </a:rPr>
              <a:t>Tesco </a:t>
            </a:r>
            <a:r>
              <a:rPr lang="en-US" sz="2000" dirty="0">
                <a:latin typeface="Times New Roman" panose="02020603050405020304" pitchFamily="18" charset="0"/>
                <a:cs typeface="Times New Roman" panose="02020603050405020304" pitchFamily="18" charset="0"/>
              </a:rPr>
              <a:t>also provides customers with retail banking, consultancy, and insurance services. The company has stores in more than 4600 locations and has more than 345000 employees all over the world.</a:t>
            </a:r>
          </a:p>
        </p:txBody>
      </p:sp>
      <p:pic>
        <p:nvPicPr>
          <p:cNvPr id="1026" name="Picture 2"/>
          <p:cNvPicPr>
            <a:picLocks noGrp="1" noChangeAspect="1" noChangeArrowheads="1"/>
          </p:cNvPicPr>
          <p:nvPr>
            <p:ph sz="half" idx="2"/>
          </p:nvPr>
        </p:nvPicPr>
        <p:blipFill rotWithShape="1">
          <a:blip r:embed="rId2">
            <a:extLst>
              <a:ext uri="{28A0092B-C50C-407E-A947-70E740481C1C}">
                <a14:useLocalDpi xmlns:a14="http://schemas.microsoft.com/office/drawing/2010/main" val="0"/>
              </a:ext>
            </a:extLst>
          </a:blip>
          <a:srcRect b="6876"/>
          <a:stretch/>
        </p:blipFill>
        <p:spPr bwMode="auto">
          <a:xfrm>
            <a:off x="5014912" y="2133601"/>
            <a:ext cx="3305175" cy="28524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53252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latin typeface="Times New Roman" panose="02020603050405020304" pitchFamily="18" charset="0"/>
                <a:cs typeface="Times New Roman" panose="02020603050405020304" pitchFamily="18" charset="0"/>
              </a:rPr>
              <a:t>Experienced Changes</a:t>
            </a:r>
            <a:endParaRPr lang="en-US" sz="4000" dirty="0"/>
          </a:p>
        </p:txBody>
      </p:sp>
      <p:sp>
        <p:nvSpPr>
          <p:cNvPr id="3" name="Content Placeholder 2"/>
          <p:cNvSpPr>
            <a:spLocks noGrp="1"/>
          </p:cNvSpPr>
          <p:nvPr>
            <p:ph idx="1"/>
          </p:nvPr>
        </p:nvSpPr>
        <p:spPr>
          <a:xfrm>
            <a:off x="4495800" y="1828800"/>
            <a:ext cx="3962400" cy="4221163"/>
          </a:xfrm>
        </p:spPr>
        <p:txBody>
          <a:bodyPr>
            <a:normAutofit/>
          </a:bodyPr>
          <a:lstStyle/>
          <a:p>
            <a:pPr fontAlgn="base"/>
            <a:r>
              <a:rPr lang="en-US" sz="2000" dirty="0">
                <a:latin typeface="Times New Roman" panose="02020603050405020304" pitchFamily="18" charset="0"/>
                <a:cs typeface="Times New Roman" panose="02020603050405020304" pitchFamily="18" charset="0"/>
              </a:rPr>
              <a:t>During the COVID-19 pandemic, the company experienced Low payments to the suppliers.</a:t>
            </a:r>
          </a:p>
          <a:p>
            <a:pPr fontAlgn="base"/>
            <a:r>
              <a:rPr lang="en-US" sz="2000" dirty="0">
                <a:latin typeface="Times New Roman" panose="02020603050405020304" pitchFamily="18" charset="0"/>
                <a:cs typeface="Times New Roman" panose="02020603050405020304" pitchFamily="18" charset="0"/>
              </a:rPr>
              <a:t>The company </a:t>
            </a:r>
            <a:r>
              <a:rPr lang="en-US" sz="2000" b="1" i="1" dirty="0">
                <a:latin typeface="Times New Roman" panose="02020603050405020304" pitchFamily="18" charset="0"/>
                <a:cs typeface="Times New Roman" panose="02020603050405020304" pitchFamily="18" charset="0"/>
              </a:rPr>
              <a:t>Tesco </a:t>
            </a:r>
            <a:r>
              <a:rPr lang="en-US" sz="2000" dirty="0">
                <a:latin typeface="Times New Roman" panose="02020603050405020304" pitchFamily="18" charset="0"/>
                <a:cs typeface="Times New Roman" panose="02020603050405020304" pitchFamily="18" charset="0"/>
              </a:rPr>
              <a:t>also faced huge transformational changes such as technological failures.</a:t>
            </a:r>
          </a:p>
          <a:p>
            <a:pPr fontAlgn="base"/>
            <a:r>
              <a:rPr lang="en-US" sz="2000" dirty="0">
                <a:latin typeface="Times New Roman" panose="02020603050405020304" pitchFamily="18" charset="0"/>
                <a:cs typeface="Times New Roman" panose="02020603050405020304" pitchFamily="18" charset="0"/>
              </a:rPr>
              <a:t>The company recruited approximately 50000 new temporary staff.</a:t>
            </a:r>
          </a:p>
          <a:p>
            <a:pPr fontAlgn="base"/>
            <a:r>
              <a:rPr lang="en-US" sz="2000" dirty="0">
                <a:latin typeface="Times New Roman" panose="02020603050405020304" pitchFamily="18" charset="0"/>
                <a:cs typeface="Times New Roman" panose="02020603050405020304" pitchFamily="18" charset="0"/>
              </a:rPr>
              <a:t>The company also did product improvement and launched new products (</a:t>
            </a:r>
            <a:r>
              <a:rPr lang="en-US" sz="2000" b="0" i="0" u="none" strike="noStrike" dirty="0">
                <a:solidFill>
                  <a:srgbClr val="000000"/>
                </a:solidFill>
                <a:effectLst/>
                <a:latin typeface="Times New Roman"/>
              </a:rPr>
              <a:t>Monte, 2021</a:t>
            </a:r>
            <a:r>
              <a:rPr lang="en-US" sz="2000" dirty="0">
                <a:latin typeface="Times New Roman" panose="02020603050405020304" pitchFamily="18" charset="0"/>
                <a:cs typeface="Times New Roman" panose="02020603050405020304" pitchFamily="18" charset="0"/>
              </a:rPr>
              <a:t>).</a:t>
            </a:r>
          </a:p>
        </p:txBody>
      </p:sp>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8600" y="2438400"/>
            <a:ext cx="4114800" cy="2215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90518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latin typeface="Times New Roman" panose="02020603050405020304" pitchFamily="18" charset="0"/>
                <a:cs typeface="Times New Roman" panose="02020603050405020304" pitchFamily="18" charset="0"/>
              </a:rPr>
              <a:t>Key Factors and Drivers of Change</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57200" y="1981200"/>
            <a:ext cx="5105400" cy="4144963"/>
          </a:xfrm>
        </p:spPr>
        <p:txBody>
          <a:bodyPr>
            <a:normAutofit/>
          </a:bodyPr>
          <a:lstStyle/>
          <a:p>
            <a:pPr fontAlgn="base"/>
            <a:r>
              <a:rPr lang="en-US" sz="2000" dirty="0">
                <a:latin typeface="Times New Roman" panose="02020603050405020304" pitchFamily="18" charset="0"/>
                <a:cs typeface="Times New Roman" panose="02020603050405020304" pitchFamily="18" charset="0"/>
              </a:rPr>
              <a:t>New leadership strategies were adopted by the company </a:t>
            </a:r>
            <a:r>
              <a:rPr lang="en-US" sz="2000" b="1" i="1" dirty="0">
                <a:latin typeface="Times New Roman" panose="02020603050405020304" pitchFamily="18" charset="0"/>
                <a:cs typeface="Times New Roman" panose="02020603050405020304" pitchFamily="18" charset="0"/>
              </a:rPr>
              <a:t>Tesco </a:t>
            </a:r>
            <a:r>
              <a:rPr lang="en-US" sz="2000" dirty="0">
                <a:latin typeface="Times New Roman" panose="02020603050405020304" pitchFamily="18" charset="0"/>
                <a:cs typeface="Times New Roman" panose="02020603050405020304" pitchFamily="18" charset="0"/>
              </a:rPr>
              <a:t>during the pandemic period.</a:t>
            </a:r>
          </a:p>
          <a:p>
            <a:pPr fontAlgn="base"/>
            <a:r>
              <a:rPr lang="en-US" sz="2000" dirty="0">
                <a:latin typeface="Times New Roman" panose="02020603050405020304" pitchFamily="18" charset="0"/>
                <a:cs typeface="Times New Roman" panose="02020603050405020304" pitchFamily="18" charset="0"/>
              </a:rPr>
              <a:t>The company faced a Change in the organizational culture.</a:t>
            </a:r>
          </a:p>
          <a:p>
            <a:pPr fontAlgn="base"/>
            <a:r>
              <a:rPr lang="en-US" sz="2000" dirty="0">
                <a:latin typeface="Times New Roman" panose="02020603050405020304" pitchFamily="18" charset="0"/>
                <a:cs typeface="Times New Roman" panose="02020603050405020304" pitchFamily="18" charset="0"/>
              </a:rPr>
              <a:t>The pandemic has brought technological demand to the retail business.</a:t>
            </a:r>
          </a:p>
        </p:txBody>
      </p:sp>
      <p:graphicFrame>
        <p:nvGraphicFramePr>
          <p:cNvPr id="4" name="Diagram 3"/>
          <p:cNvGraphicFramePr/>
          <p:nvPr>
            <p:extLst>
              <p:ext uri="{D42A27DB-BD31-4B8C-83A1-F6EECF244321}">
                <p14:modId xmlns:p14="http://schemas.microsoft.com/office/powerpoint/2010/main" val="653690073"/>
              </p:ext>
            </p:extLst>
          </p:nvPr>
        </p:nvGraphicFramePr>
        <p:xfrm>
          <a:off x="5410200" y="1752600"/>
          <a:ext cx="3886200" cy="2743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350616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err="1">
                <a:latin typeface="Times New Roman" panose="02020603050405020304" pitchFamily="18" charset="0"/>
                <a:cs typeface="Times New Roman" panose="02020603050405020304" pitchFamily="18" charset="0"/>
              </a:rPr>
              <a:t>Lewin’s</a:t>
            </a:r>
            <a:r>
              <a:rPr lang="en-US" b="1" dirty="0">
                <a:latin typeface="Times New Roman" panose="02020603050405020304" pitchFamily="18" charset="0"/>
                <a:cs typeface="Times New Roman" panose="02020603050405020304" pitchFamily="18" charset="0"/>
              </a:rPr>
              <a:t> Force Field Analysis</a:t>
            </a:r>
          </a:p>
        </p:txBody>
      </p:sp>
      <p:sp>
        <p:nvSpPr>
          <p:cNvPr id="3" name="Content Placeholder 2"/>
          <p:cNvSpPr>
            <a:spLocks noGrp="1"/>
          </p:cNvSpPr>
          <p:nvPr>
            <p:ph idx="1"/>
          </p:nvPr>
        </p:nvSpPr>
        <p:spPr>
          <a:xfrm>
            <a:off x="3962400" y="1905000"/>
            <a:ext cx="4572000" cy="4221163"/>
          </a:xfrm>
        </p:spPr>
        <p:txBody>
          <a:bodyPr>
            <a:normAutofit/>
          </a:bodyPr>
          <a:lstStyle/>
          <a:p>
            <a:pPr lvl="0"/>
            <a:r>
              <a:rPr lang="en-US" sz="2000" dirty="0">
                <a:latin typeface="Times New Roman" panose="02020603050405020304" pitchFamily="18" charset="0"/>
                <a:cs typeface="Times New Roman" panose="02020603050405020304" pitchFamily="18" charset="0"/>
              </a:rPr>
              <a:t>The “Force Field Analysis” of </a:t>
            </a:r>
            <a:r>
              <a:rPr lang="en-US" sz="2000" b="1" i="1" dirty="0">
                <a:latin typeface="Times New Roman" panose="02020603050405020304" pitchFamily="18" charset="0"/>
                <a:cs typeface="Times New Roman" panose="02020603050405020304" pitchFamily="18" charset="0"/>
              </a:rPr>
              <a:t>Tesco </a:t>
            </a:r>
            <a:r>
              <a:rPr lang="en-US" sz="2000" dirty="0">
                <a:latin typeface="Times New Roman" panose="02020603050405020304" pitchFamily="18" charset="0"/>
                <a:cs typeface="Times New Roman" panose="02020603050405020304" pitchFamily="18" charset="0"/>
              </a:rPr>
              <a:t>follows the current situation, the desired situation, supporting forces and brainstorming, opposing forces, and result review.</a:t>
            </a:r>
          </a:p>
          <a:p>
            <a:pPr lvl="0"/>
            <a:r>
              <a:rPr lang="en-US" sz="2000" dirty="0" err="1">
                <a:latin typeface="Times New Roman" panose="02020603050405020304" pitchFamily="18" charset="0"/>
                <a:cs typeface="Times New Roman" panose="02020603050405020304" pitchFamily="18" charset="0"/>
              </a:rPr>
              <a:t>Lewin’s</a:t>
            </a:r>
            <a:r>
              <a:rPr lang="en-US" sz="2000" dirty="0">
                <a:latin typeface="Times New Roman" panose="02020603050405020304" pitchFamily="18" charset="0"/>
                <a:cs typeface="Times New Roman" panose="02020603050405020304" pitchFamily="18" charset="0"/>
              </a:rPr>
              <a:t> three step change management model helps the organization to determine the quality and speed of change and the three steps are unfreeze, change, and refreeze.</a:t>
            </a:r>
          </a:p>
        </p:txBody>
      </p:sp>
      <p:graphicFrame>
        <p:nvGraphicFramePr>
          <p:cNvPr id="6" name="Diagram 5"/>
          <p:cNvGraphicFramePr/>
          <p:nvPr/>
        </p:nvGraphicFramePr>
        <p:xfrm>
          <a:off x="-381000" y="1752600"/>
          <a:ext cx="5181600" cy="3124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164696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latin typeface="Times New Roman" panose="02020603050405020304" pitchFamily="18" charset="0"/>
                <a:cs typeface="Times New Roman" panose="02020603050405020304" pitchFamily="18" charset="0"/>
              </a:rPr>
              <a:t>PESTLE Analysis (Cont..)</a:t>
            </a:r>
            <a:endParaRPr lang="en-US" sz="40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1"/>
          </p:nvPr>
        </p:nvSpPr>
        <p:spPr>
          <a:xfrm>
            <a:off x="4419600" y="1295400"/>
            <a:ext cx="4419600" cy="5410200"/>
          </a:xfrm>
        </p:spPr>
        <p:txBody>
          <a:bodyPr>
            <a:noAutofit/>
          </a:bodyPr>
          <a:lstStyle/>
          <a:p>
            <a:pPr marL="0" indent="0">
              <a:buNone/>
            </a:pPr>
            <a:r>
              <a:rPr lang="en-US" sz="2000" b="1" dirty="0">
                <a:latin typeface="Times New Roman" panose="02020603050405020304" pitchFamily="18" charset="0"/>
                <a:cs typeface="Times New Roman" panose="02020603050405020304" pitchFamily="18" charset="0"/>
              </a:rPr>
              <a:t>Political </a:t>
            </a:r>
            <a:endParaRPr lang="en-US" sz="2000" b="0" dirty="0">
              <a:effectLst/>
              <a:latin typeface="Times New Roman" panose="02020603050405020304" pitchFamily="18" charset="0"/>
              <a:cs typeface="Times New Roman" panose="02020603050405020304" pitchFamily="18" charset="0"/>
            </a:endParaRPr>
          </a:p>
          <a:p>
            <a:pPr fontAlgn="base"/>
            <a:r>
              <a:rPr lang="en-US" sz="2000" dirty="0">
                <a:latin typeface="Times New Roman" panose="02020603050405020304" pitchFamily="18" charset="0"/>
                <a:cs typeface="Times New Roman" panose="02020603050405020304" pitchFamily="18" charset="0"/>
              </a:rPr>
              <a:t>The company </a:t>
            </a:r>
            <a:r>
              <a:rPr lang="en-US" sz="2000" b="1" i="1" dirty="0">
                <a:latin typeface="Times New Roman" panose="02020603050405020304" pitchFamily="18" charset="0"/>
                <a:cs typeface="Times New Roman" panose="02020603050405020304" pitchFamily="18" charset="0"/>
              </a:rPr>
              <a:t>Tesco </a:t>
            </a:r>
            <a:r>
              <a:rPr lang="en-US" sz="2000" dirty="0">
                <a:latin typeface="Times New Roman" panose="02020603050405020304" pitchFamily="18" charset="0"/>
                <a:cs typeface="Times New Roman" panose="02020603050405020304" pitchFamily="18" charset="0"/>
              </a:rPr>
              <a:t>has been impacted by </a:t>
            </a:r>
            <a:r>
              <a:rPr lang="en-US" sz="2000" dirty="0" err="1">
                <a:latin typeface="Times New Roman" panose="02020603050405020304" pitchFamily="18" charset="0"/>
                <a:cs typeface="Times New Roman" panose="02020603050405020304" pitchFamily="18" charset="0"/>
              </a:rPr>
              <a:t>Brexit</a:t>
            </a:r>
            <a:r>
              <a:rPr lang="en-US" sz="2000" dirty="0">
                <a:latin typeface="Times New Roman" panose="02020603050405020304" pitchFamily="18" charset="0"/>
                <a:cs typeface="Times New Roman" panose="02020603050405020304" pitchFamily="18" charset="0"/>
              </a:rPr>
              <a:t>.</a:t>
            </a:r>
          </a:p>
          <a:p>
            <a:pPr fontAlgn="base"/>
            <a:r>
              <a:rPr lang="en-US" sz="2000" dirty="0">
                <a:latin typeface="Times New Roman" panose="02020603050405020304" pitchFamily="18" charset="0"/>
                <a:cs typeface="Times New Roman" panose="02020603050405020304" pitchFamily="18" charset="0"/>
              </a:rPr>
              <a:t>The company faced FDI restrictions in various countries such as India. </a:t>
            </a:r>
          </a:p>
          <a:p>
            <a:pPr marL="0" indent="0">
              <a:buNone/>
            </a:pPr>
            <a:r>
              <a:rPr lang="en-US" sz="2000" b="1" dirty="0">
                <a:latin typeface="Times New Roman" panose="02020603050405020304" pitchFamily="18" charset="0"/>
                <a:cs typeface="Times New Roman" panose="02020603050405020304" pitchFamily="18" charset="0"/>
              </a:rPr>
              <a:t>Economical </a:t>
            </a:r>
            <a:endParaRPr lang="en-US" sz="2000" b="0" dirty="0">
              <a:effectLst/>
              <a:latin typeface="Times New Roman" panose="02020603050405020304" pitchFamily="18" charset="0"/>
              <a:cs typeface="Times New Roman" panose="02020603050405020304" pitchFamily="18" charset="0"/>
            </a:endParaRPr>
          </a:p>
          <a:p>
            <a:pPr fontAlgn="base"/>
            <a:r>
              <a:rPr lang="en-US" sz="2000" dirty="0">
                <a:latin typeface="Times New Roman" panose="02020603050405020304" pitchFamily="18" charset="0"/>
                <a:cs typeface="Times New Roman" panose="02020603050405020304" pitchFamily="18" charset="0"/>
              </a:rPr>
              <a:t>The company faced fluctuations in Global exchange rates.</a:t>
            </a:r>
          </a:p>
          <a:p>
            <a:pPr marL="0" indent="0">
              <a:buNone/>
            </a:pPr>
            <a:r>
              <a:rPr lang="en-US" sz="2000" b="1" dirty="0">
                <a:latin typeface="Times New Roman" panose="02020603050405020304" pitchFamily="18" charset="0"/>
                <a:cs typeface="Times New Roman" panose="02020603050405020304" pitchFamily="18" charset="0"/>
              </a:rPr>
              <a:t>Social </a:t>
            </a:r>
            <a:endParaRPr lang="en-US" sz="2000" b="0" dirty="0">
              <a:effectLst/>
              <a:latin typeface="Times New Roman" panose="02020603050405020304" pitchFamily="18" charset="0"/>
              <a:cs typeface="Times New Roman" panose="02020603050405020304" pitchFamily="18" charset="0"/>
            </a:endParaRPr>
          </a:p>
          <a:p>
            <a:pPr fontAlgn="base"/>
            <a:r>
              <a:rPr lang="en-US" sz="2000" b="1" i="1" dirty="0">
                <a:latin typeface="Times New Roman" panose="02020603050405020304" pitchFamily="18" charset="0"/>
                <a:cs typeface="Times New Roman" panose="02020603050405020304" pitchFamily="18" charset="0"/>
              </a:rPr>
              <a:t>Tesco </a:t>
            </a:r>
            <a:r>
              <a:rPr lang="en-US" sz="2000" dirty="0">
                <a:latin typeface="Times New Roman" panose="02020603050405020304" pitchFamily="18" charset="0"/>
                <a:cs typeface="Times New Roman" panose="02020603050405020304" pitchFamily="18" charset="0"/>
              </a:rPr>
              <a:t>increased its popularity through different social media. </a:t>
            </a:r>
          </a:p>
          <a:p>
            <a:pPr fontAlgn="base"/>
            <a:r>
              <a:rPr lang="en-US" sz="2000" dirty="0">
                <a:latin typeface="Times New Roman" panose="02020603050405020304" pitchFamily="18" charset="0"/>
                <a:cs typeface="Times New Roman" panose="02020603050405020304" pitchFamily="18" charset="0"/>
              </a:rPr>
              <a:t>The company becomes the very first retail company to ban wet plastic wipes.</a:t>
            </a:r>
          </a:p>
        </p:txBody>
      </p:sp>
      <p:pic>
        <p:nvPicPr>
          <p:cNvPr id="3074" name="Picture 2"/>
          <p:cNvPicPr>
            <a:picLocks noGrp="1" noChangeAspect="1" noChangeArrowheads="1"/>
          </p:cNvPicPr>
          <p:nvPr>
            <p:ph sz="half" idx="2"/>
          </p:nvPr>
        </p:nvPicPr>
        <p:blipFill rotWithShape="1">
          <a:blip r:embed="rId3" cstate="print">
            <a:extLst>
              <a:ext uri="{28A0092B-C50C-407E-A947-70E740481C1C}">
                <a14:useLocalDpi xmlns:a14="http://schemas.microsoft.com/office/drawing/2010/main" val="0"/>
              </a:ext>
            </a:extLst>
          </a:blip>
          <a:srcRect b="5187"/>
          <a:stretch/>
        </p:blipFill>
        <p:spPr bwMode="auto">
          <a:xfrm>
            <a:off x="381000" y="2133600"/>
            <a:ext cx="4038600" cy="28867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427523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latin typeface="Times New Roman" panose="02020603050405020304" pitchFamily="18" charset="0"/>
                <a:cs typeface="Times New Roman" panose="02020603050405020304" pitchFamily="18" charset="0"/>
              </a:rPr>
              <a:t>PESTLE Analysis</a:t>
            </a:r>
            <a:endParaRPr lang="en-US" sz="4000" dirty="0"/>
          </a:p>
        </p:txBody>
      </p:sp>
      <p:sp>
        <p:nvSpPr>
          <p:cNvPr id="3" name="Content Placeholder 2"/>
          <p:cNvSpPr>
            <a:spLocks noGrp="1"/>
          </p:cNvSpPr>
          <p:nvPr>
            <p:ph idx="1"/>
          </p:nvPr>
        </p:nvSpPr>
        <p:spPr>
          <a:xfrm>
            <a:off x="457200" y="1600200"/>
            <a:ext cx="4343400" cy="4525963"/>
          </a:xfrm>
        </p:spPr>
        <p:txBody>
          <a:bodyPr>
            <a:normAutofit fontScale="92500" lnSpcReduction="10000"/>
          </a:bodyPr>
          <a:lstStyle/>
          <a:p>
            <a:pPr marL="0" indent="0">
              <a:buNone/>
            </a:pPr>
            <a:r>
              <a:rPr lang="en-US" sz="2000" b="1" dirty="0">
                <a:latin typeface="Times New Roman" panose="02020603050405020304" pitchFamily="18" charset="0"/>
                <a:cs typeface="Times New Roman" panose="02020603050405020304" pitchFamily="18" charset="0"/>
              </a:rPr>
              <a:t>Technological </a:t>
            </a:r>
            <a:endParaRPr lang="en-US" sz="2000" b="0" dirty="0">
              <a:effectLst/>
              <a:latin typeface="Times New Roman" panose="02020603050405020304" pitchFamily="18" charset="0"/>
              <a:cs typeface="Times New Roman" panose="02020603050405020304" pitchFamily="18" charset="0"/>
            </a:endParaRPr>
          </a:p>
          <a:p>
            <a:pPr fontAlgn="base"/>
            <a:r>
              <a:rPr lang="en-US" sz="2000" dirty="0">
                <a:latin typeface="Times New Roman" panose="02020603050405020304" pitchFamily="18" charset="0"/>
                <a:cs typeface="Times New Roman" panose="02020603050405020304" pitchFamily="18" charset="0"/>
              </a:rPr>
              <a:t>The company increased the popularity of RFID technology.</a:t>
            </a:r>
          </a:p>
          <a:p>
            <a:pPr fontAlgn="base"/>
            <a:r>
              <a:rPr lang="en-US" sz="2000" b="1" i="1" dirty="0">
                <a:latin typeface="Times New Roman" panose="02020603050405020304" pitchFamily="18" charset="0"/>
                <a:cs typeface="Times New Roman" panose="02020603050405020304" pitchFamily="18" charset="0"/>
              </a:rPr>
              <a:t>Tesco </a:t>
            </a:r>
            <a:r>
              <a:rPr lang="en-US" sz="2000" dirty="0">
                <a:latin typeface="Times New Roman" panose="02020603050405020304" pitchFamily="18" charset="0"/>
                <a:cs typeface="Times New Roman" panose="02020603050405020304" pitchFamily="18" charset="0"/>
              </a:rPr>
              <a:t>uses </a:t>
            </a:r>
            <a:r>
              <a:rPr lang="en-US" sz="2000" dirty="0" err="1">
                <a:latin typeface="Times New Roman" panose="02020603050405020304" pitchFamily="18" charset="0"/>
                <a:cs typeface="Times New Roman" panose="02020603050405020304" pitchFamily="18" charset="0"/>
              </a:rPr>
              <a:t>IoT</a:t>
            </a:r>
            <a:r>
              <a:rPr lang="en-US" sz="2000" dirty="0">
                <a:latin typeface="Times New Roman" panose="02020603050405020304" pitchFamily="18" charset="0"/>
                <a:cs typeface="Times New Roman" panose="02020603050405020304" pitchFamily="18" charset="0"/>
              </a:rPr>
              <a:t> in the retail business to improve the customer experience.</a:t>
            </a:r>
          </a:p>
          <a:p>
            <a:pPr marL="0" indent="0">
              <a:buNone/>
            </a:pPr>
            <a:r>
              <a:rPr lang="en-US" sz="2000" b="1" dirty="0">
                <a:latin typeface="Times New Roman" panose="02020603050405020304" pitchFamily="18" charset="0"/>
                <a:cs typeface="Times New Roman" panose="02020603050405020304" pitchFamily="18" charset="0"/>
              </a:rPr>
              <a:t>Legal </a:t>
            </a:r>
            <a:endParaRPr lang="en-US" sz="2000" b="0" dirty="0">
              <a:effectLst/>
              <a:latin typeface="Times New Roman" panose="02020603050405020304" pitchFamily="18" charset="0"/>
              <a:cs typeface="Times New Roman" panose="02020603050405020304" pitchFamily="18" charset="0"/>
            </a:endParaRPr>
          </a:p>
          <a:p>
            <a:pPr fontAlgn="base"/>
            <a:r>
              <a:rPr lang="en-US" sz="2000" dirty="0">
                <a:latin typeface="Times New Roman" panose="02020603050405020304" pitchFamily="18" charset="0"/>
                <a:cs typeface="Times New Roman" panose="02020603050405020304" pitchFamily="18" charset="0"/>
              </a:rPr>
              <a:t>It has increased stringent rules regarding customer data privacy.</a:t>
            </a:r>
          </a:p>
          <a:p>
            <a:pPr fontAlgn="base"/>
            <a:r>
              <a:rPr lang="en-US" sz="2000" dirty="0">
                <a:latin typeface="Times New Roman" panose="02020603050405020304" pitchFamily="18" charset="0"/>
                <a:cs typeface="Times New Roman" panose="02020603050405020304" pitchFamily="18" charset="0"/>
              </a:rPr>
              <a:t>The company faced copyright issues and intellectual property laws.</a:t>
            </a:r>
          </a:p>
          <a:p>
            <a:pPr marL="0" indent="0">
              <a:buNone/>
            </a:pPr>
            <a:r>
              <a:rPr lang="en-US" sz="2000" b="1" dirty="0">
                <a:latin typeface="Times New Roman" panose="02020603050405020304" pitchFamily="18" charset="0"/>
                <a:cs typeface="Times New Roman" panose="02020603050405020304" pitchFamily="18" charset="0"/>
              </a:rPr>
              <a:t>Environmental</a:t>
            </a:r>
            <a:endParaRPr lang="en-US" sz="2000" b="0" dirty="0">
              <a:effectLst/>
              <a:latin typeface="Times New Roman" panose="02020603050405020304" pitchFamily="18" charset="0"/>
              <a:cs typeface="Times New Roman" panose="02020603050405020304" pitchFamily="18" charset="0"/>
            </a:endParaRPr>
          </a:p>
          <a:p>
            <a:pPr fontAlgn="base"/>
            <a:r>
              <a:rPr lang="en-US" sz="2000" b="1" dirty="0">
                <a:latin typeface="Times New Roman" panose="02020603050405020304" pitchFamily="18" charset="0"/>
                <a:cs typeface="Times New Roman" panose="02020603050405020304" pitchFamily="18" charset="0"/>
              </a:rPr>
              <a:t> </a:t>
            </a:r>
            <a:r>
              <a:rPr lang="en-US" sz="2000" b="1" i="1" dirty="0">
                <a:latin typeface="Times New Roman" panose="02020603050405020304" pitchFamily="18" charset="0"/>
                <a:cs typeface="Times New Roman" panose="02020603050405020304" pitchFamily="18" charset="0"/>
              </a:rPr>
              <a:t>Tesco </a:t>
            </a:r>
            <a:r>
              <a:rPr lang="en-US" sz="2000" dirty="0">
                <a:latin typeface="Times New Roman" panose="02020603050405020304" pitchFamily="18" charset="0"/>
                <a:cs typeface="Times New Roman" panose="02020603050405020304" pitchFamily="18" charset="0"/>
              </a:rPr>
              <a:t>reduced its dependency on plastics.</a:t>
            </a:r>
          </a:p>
          <a:p>
            <a:pPr fontAlgn="base"/>
            <a:r>
              <a:rPr lang="en-US" sz="2000" dirty="0">
                <a:latin typeface="Times New Roman" panose="02020603050405020304" pitchFamily="18" charset="0"/>
                <a:cs typeface="Times New Roman" panose="02020603050405020304" pitchFamily="18" charset="0"/>
              </a:rPr>
              <a:t>The company is committed to addressing environmental challenges.</a:t>
            </a:r>
          </a:p>
        </p:txBody>
      </p:sp>
      <p:pic>
        <p:nvPicPr>
          <p:cNvPr id="614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3470" b="11895"/>
          <a:stretch/>
        </p:blipFill>
        <p:spPr bwMode="auto">
          <a:xfrm>
            <a:off x="5105400" y="2255520"/>
            <a:ext cx="3343275" cy="27867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322033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latin typeface="Times New Roman" panose="02020603050405020304" pitchFamily="18" charset="0"/>
                <a:cs typeface="Times New Roman" panose="02020603050405020304" pitchFamily="18" charset="0"/>
              </a:rPr>
              <a:t>Effects of Change</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1"/>
          </p:nvPr>
        </p:nvSpPr>
        <p:spPr/>
        <p:txBody>
          <a:bodyPr>
            <a:normAutofit/>
          </a:bodyPr>
          <a:lstStyle/>
          <a:p>
            <a:pPr lvl="0"/>
            <a:r>
              <a:rPr lang="en-US" sz="2000" dirty="0">
                <a:latin typeface="Times New Roman" panose="02020603050405020304" pitchFamily="18" charset="0"/>
                <a:cs typeface="Times New Roman" panose="02020603050405020304" pitchFamily="18" charset="0"/>
              </a:rPr>
              <a:t>Introduction to online shopping is the most significant change of </a:t>
            </a:r>
            <a:r>
              <a:rPr lang="en-US" sz="2000" b="1" i="1" dirty="0">
                <a:latin typeface="Times New Roman" panose="02020603050405020304" pitchFamily="18" charset="0"/>
                <a:cs typeface="Times New Roman" panose="02020603050405020304" pitchFamily="18" charset="0"/>
              </a:rPr>
              <a:t>Tesco </a:t>
            </a:r>
            <a:r>
              <a:rPr lang="en-US" sz="2000" dirty="0">
                <a:latin typeface="Times New Roman" panose="02020603050405020304" pitchFamily="18" charset="0"/>
                <a:cs typeface="Times New Roman" panose="02020603050405020304" pitchFamily="18" charset="0"/>
              </a:rPr>
              <a:t>that affected the way it operate the business. </a:t>
            </a:r>
          </a:p>
          <a:p>
            <a:pPr lvl="0"/>
            <a:r>
              <a:rPr lang="en-US" sz="2000" dirty="0">
                <a:latin typeface="Times New Roman" panose="02020603050405020304" pitchFamily="18" charset="0"/>
                <a:cs typeface="Times New Roman" panose="02020603050405020304" pitchFamily="18" charset="0"/>
              </a:rPr>
              <a:t>The change in stores is also noticeable because of “Lack of customer demand”.</a:t>
            </a:r>
          </a:p>
          <a:p>
            <a:pPr lvl="0"/>
            <a:r>
              <a:rPr lang="en-US" sz="2000" dirty="0">
                <a:latin typeface="Times New Roman" panose="02020603050405020304" pitchFamily="18" charset="0"/>
                <a:cs typeface="Times New Roman" panose="02020603050405020304" pitchFamily="18" charset="0"/>
              </a:rPr>
              <a:t>The stores are putting an importance on self-serve checkouts.</a:t>
            </a:r>
          </a:p>
        </p:txBody>
      </p:sp>
      <p:graphicFrame>
        <p:nvGraphicFramePr>
          <p:cNvPr id="5" name="Diagram 4"/>
          <p:cNvGraphicFramePr/>
          <p:nvPr>
            <p:extLst>
              <p:ext uri="{D42A27DB-BD31-4B8C-83A1-F6EECF244321}">
                <p14:modId xmlns:p14="http://schemas.microsoft.com/office/powerpoint/2010/main" val="1301417464"/>
              </p:ext>
            </p:extLst>
          </p:nvPr>
        </p:nvGraphicFramePr>
        <p:xfrm>
          <a:off x="4572000" y="1828800"/>
          <a:ext cx="4114800" cy="304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206210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latin typeface="Times New Roman" panose="02020603050405020304" pitchFamily="18" charset="0"/>
                <a:cs typeface="Times New Roman" panose="02020603050405020304" pitchFamily="18" charset="0"/>
              </a:rPr>
              <a:t>Strategies to overcome the Changes</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57200" y="1828800"/>
            <a:ext cx="3581400" cy="4297363"/>
          </a:xfrm>
        </p:spPr>
        <p:txBody>
          <a:bodyPr>
            <a:normAutofit/>
          </a:bodyPr>
          <a:lstStyle/>
          <a:p>
            <a:pPr fontAlgn="base"/>
            <a:r>
              <a:rPr lang="en-US" sz="2000" dirty="0">
                <a:latin typeface="Times New Roman" panose="02020603050405020304" pitchFamily="18" charset="0"/>
                <a:cs typeface="Times New Roman" panose="02020603050405020304" pitchFamily="18" charset="0"/>
              </a:rPr>
              <a:t>One of the most important strategies is to maintain a reputation.</a:t>
            </a:r>
          </a:p>
          <a:p>
            <a:pPr fontAlgn="base"/>
            <a:r>
              <a:rPr lang="en-US" sz="2000" dirty="0">
                <a:latin typeface="Times New Roman" panose="02020603050405020304" pitchFamily="18" charset="0"/>
                <a:cs typeface="Times New Roman" panose="02020603050405020304" pitchFamily="18" charset="0"/>
              </a:rPr>
              <a:t>Identifying the stakeholders is one of the most necessary strategies for analyzing the stakeholders in </a:t>
            </a:r>
            <a:r>
              <a:rPr lang="en-US" sz="2000" b="1" i="1" dirty="0">
                <a:latin typeface="Times New Roman" panose="02020603050405020304" pitchFamily="18" charset="0"/>
                <a:cs typeface="Times New Roman" panose="02020603050405020304" pitchFamily="18" charset="0"/>
              </a:rPr>
              <a:t>Tesco.</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 </a:t>
            </a:r>
            <a:r>
              <a:rPr lang="en-US" sz="2000" b="1" i="1" dirty="0">
                <a:latin typeface="Times New Roman" panose="02020603050405020304" pitchFamily="18" charset="0"/>
                <a:cs typeface="Times New Roman" panose="02020603050405020304" pitchFamily="18" charset="0"/>
              </a:rPr>
              <a:t>Tesco </a:t>
            </a:r>
            <a:r>
              <a:rPr lang="en-US" sz="2000" dirty="0">
                <a:latin typeface="Times New Roman" panose="02020603050405020304" pitchFamily="18" charset="0"/>
                <a:cs typeface="Times New Roman" panose="02020603050405020304" pitchFamily="18" charset="0"/>
              </a:rPr>
              <a:t>has put the marketplace very competitive and strong by cost-training the staff.</a:t>
            </a:r>
          </a:p>
        </p:txBody>
      </p:sp>
      <p:graphicFrame>
        <p:nvGraphicFramePr>
          <p:cNvPr id="5" name="Diagram 4"/>
          <p:cNvGraphicFramePr/>
          <p:nvPr>
            <p:extLst>
              <p:ext uri="{D42A27DB-BD31-4B8C-83A1-F6EECF244321}">
                <p14:modId xmlns:p14="http://schemas.microsoft.com/office/powerpoint/2010/main" val="2175008943"/>
              </p:ext>
            </p:extLst>
          </p:nvPr>
        </p:nvGraphicFramePr>
        <p:xfrm>
          <a:off x="4419600" y="1981200"/>
          <a:ext cx="3048000" cy="3124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799900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latin typeface="Times New Roman" panose="02020603050405020304" pitchFamily="18" charset="0"/>
                <a:cs typeface="Times New Roman" panose="02020603050405020304" pitchFamily="18" charset="0"/>
              </a:rPr>
              <a:t>Theoretical Management Model</a:t>
            </a:r>
            <a:endParaRPr lang="en-US" sz="40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648199" y="1905000"/>
            <a:ext cx="4365171" cy="4221163"/>
          </a:xfrm>
        </p:spPr>
        <p:txBody>
          <a:bodyPr>
            <a:normAutofit/>
          </a:bodyPr>
          <a:lstStyle/>
          <a:p>
            <a:pPr marL="0" indent="0">
              <a:buNone/>
            </a:pPr>
            <a:r>
              <a:rPr lang="en-US" sz="2000" b="1" dirty="0" err="1">
                <a:latin typeface="Times New Roman" panose="02020603050405020304" pitchFamily="18" charset="0"/>
                <a:cs typeface="Times New Roman" panose="02020603050405020304" pitchFamily="18" charset="0"/>
              </a:rPr>
              <a:t>Kotter’s</a:t>
            </a:r>
            <a:r>
              <a:rPr lang="en-US" sz="2000" b="1" dirty="0">
                <a:latin typeface="Times New Roman" panose="02020603050405020304" pitchFamily="18" charset="0"/>
                <a:cs typeface="Times New Roman" panose="02020603050405020304" pitchFamily="18" charset="0"/>
              </a:rPr>
              <a:t> 8 Steps Change Model </a:t>
            </a:r>
            <a:endParaRPr lang="en-US" sz="2000" b="0" dirty="0">
              <a:effectLst/>
              <a:latin typeface="Times New Roman" panose="02020603050405020304" pitchFamily="18" charset="0"/>
              <a:cs typeface="Times New Roman" panose="02020603050405020304" pitchFamily="18" charset="0"/>
            </a:endParaRPr>
          </a:p>
          <a:p>
            <a:pPr marL="514350" indent="-514350" fontAlgn="base">
              <a:buFont typeface="+mj-lt"/>
              <a:buAutoNum type="arabicPeriod"/>
            </a:pPr>
            <a:r>
              <a:rPr lang="en-US" sz="2000" dirty="0">
                <a:latin typeface="Times New Roman" panose="02020603050405020304" pitchFamily="18" charset="0"/>
                <a:cs typeface="Times New Roman" panose="02020603050405020304" pitchFamily="18" charset="0"/>
              </a:rPr>
              <a:t>Create Urgency</a:t>
            </a:r>
          </a:p>
          <a:p>
            <a:pPr marL="514350" indent="-514350" fontAlgn="base">
              <a:buFont typeface="+mj-lt"/>
              <a:buAutoNum type="arabicPeriod"/>
            </a:pPr>
            <a:r>
              <a:rPr lang="en-US" sz="2000" dirty="0">
                <a:latin typeface="Times New Roman" panose="02020603050405020304" pitchFamily="18" charset="0"/>
                <a:cs typeface="Times New Roman" panose="02020603050405020304" pitchFamily="18" charset="0"/>
              </a:rPr>
              <a:t>Form a Powerful Coalition</a:t>
            </a:r>
          </a:p>
          <a:p>
            <a:pPr marL="514350" indent="-514350" fontAlgn="base">
              <a:buFont typeface="+mj-lt"/>
              <a:buAutoNum type="arabicPeriod"/>
            </a:pPr>
            <a:r>
              <a:rPr lang="en-US" sz="2000" dirty="0">
                <a:latin typeface="Times New Roman" panose="02020603050405020304" pitchFamily="18" charset="0"/>
                <a:cs typeface="Times New Roman" panose="02020603050405020304" pitchFamily="18" charset="0"/>
              </a:rPr>
              <a:t>Create a vision for change</a:t>
            </a:r>
          </a:p>
          <a:p>
            <a:pPr marL="514350" indent="-514350" fontAlgn="base">
              <a:buFont typeface="+mj-lt"/>
              <a:buAutoNum type="arabicPeriod"/>
            </a:pPr>
            <a:r>
              <a:rPr lang="en-US" sz="2000" dirty="0">
                <a:latin typeface="Times New Roman" panose="02020603050405020304" pitchFamily="18" charset="0"/>
                <a:cs typeface="Times New Roman" panose="02020603050405020304" pitchFamily="18" charset="0"/>
              </a:rPr>
              <a:t>Communicate the vision</a:t>
            </a:r>
          </a:p>
          <a:p>
            <a:pPr marL="514350" indent="-514350" fontAlgn="base">
              <a:buFont typeface="+mj-lt"/>
              <a:buAutoNum type="arabicPeriod"/>
            </a:pPr>
            <a:r>
              <a:rPr lang="en-US" sz="2000" dirty="0">
                <a:latin typeface="Times New Roman" panose="02020603050405020304" pitchFamily="18" charset="0"/>
                <a:cs typeface="Times New Roman" panose="02020603050405020304" pitchFamily="18" charset="0"/>
              </a:rPr>
              <a:t>Remove obstacles</a:t>
            </a:r>
          </a:p>
          <a:p>
            <a:pPr marL="514350" indent="-514350" fontAlgn="base">
              <a:buFont typeface="+mj-lt"/>
              <a:buAutoNum type="arabicPeriod"/>
            </a:pPr>
            <a:r>
              <a:rPr lang="en-US" sz="2000" dirty="0">
                <a:latin typeface="Times New Roman" panose="02020603050405020304" pitchFamily="18" charset="0"/>
                <a:cs typeface="Times New Roman" panose="02020603050405020304" pitchFamily="18" charset="0"/>
              </a:rPr>
              <a:t>Create short-term wins</a:t>
            </a:r>
          </a:p>
          <a:p>
            <a:pPr marL="514350" indent="-514350" fontAlgn="base">
              <a:buFont typeface="+mj-lt"/>
              <a:buAutoNum type="arabicPeriod"/>
            </a:pPr>
            <a:r>
              <a:rPr lang="en-US" sz="2000" dirty="0">
                <a:latin typeface="Times New Roman" panose="02020603050405020304" pitchFamily="18" charset="0"/>
                <a:cs typeface="Times New Roman" panose="02020603050405020304" pitchFamily="18" charset="0"/>
              </a:rPr>
              <a:t>Build on the change</a:t>
            </a:r>
          </a:p>
          <a:p>
            <a:pPr marL="514350" indent="-514350" fontAlgn="base">
              <a:buFont typeface="+mj-lt"/>
              <a:buAutoNum type="arabicPeriod"/>
            </a:pPr>
            <a:r>
              <a:rPr lang="en-US" sz="2000" dirty="0">
                <a:latin typeface="Times New Roman" panose="02020603050405020304" pitchFamily="18" charset="0"/>
                <a:cs typeface="Times New Roman" panose="02020603050405020304" pitchFamily="18" charset="0"/>
              </a:rPr>
              <a:t>Anchor the Changes in Corporate Culture.</a:t>
            </a: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2438400"/>
            <a:ext cx="4186570" cy="205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785017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latin typeface="Times New Roman" panose="02020603050405020304" pitchFamily="18" charset="0"/>
                <a:cs typeface="Times New Roman" panose="02020603050405020304" pitchFamily="18" charset="0"/>
              </a:rPr>
              <a:t>Conclusion</a:t>
            </a:r>
            <a:endParaRPr lang="en-US" sz="40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57200" y="1752600"/>
            <a:ext cx="7772400" cy="4373563"/>
          </a:xfrm>
        </p:spPr>
        <p:txBody>
          <a:bodyPr>
            <a:normAutofit/>
          </a:bodyPr>
          <a:lstStyle/>
          <a:p>
            <a:pPr fontAlgn="base"/>
            <a:r>
              <a:rPr lang="en-US" sz="2000" dirty="0">
                <a:latin typeface="Times New Roman" panose="02020603050405020304" pitchFamily="18" charset="0"/>
                <a:cs typeface="Times New Roman" panose="02020603050405020304" pitchFamily="18" charset="0"/>
              </a:rPr>
              <a:t>The context concludes that the COVID-19 pandemic brought various changes in the company </a:t>
            </a:r>
            <a:r>
              <a:rPr lang="en-US" sz="2000" b="1" i="1" dirty="0">
                <a:latin typeface="Times New Roman" panose="02020603050405020304" pitchFamily="18" charset="0"/>
                <a:cs typeface="Times New Roman" panose="02020603050405020304" pitchFamily="18" charset="0"/>
              </a:rPr>
              <a:t>Tesco. </a:t>
            </a:r>
            <a:endParaRPr lang="en-US" sz="2000" dirty="0">
              <a:latin typeface="Times New Roman" panose="02020603050405020304" pitchFamily="18" charset="0"/>
              <a:cs typeface="Times New Roman" panose="02020603050405020304" pitchFamily="18" charset="0"/>
            </a:endParaRPr>
          </a:p>
          <a:p>
            <a:pPr fontAlgn="base"/>
            <a:r>
              <a:rPr lang="en-US" sz="2000" dirty="0">
                <a:latin typeface="Times New Roman" panose="02020603050405020304" pitchFamily="18" charset="0"/>
                <a:cs typeface="Times New Roman" panose="02020603050405020304" pitchFamily="18" charset="0"/>
              </a:rPr>
              <a:t> The company took different effective strategies to manage changes. </a:t>
            </a:r>
          </a:p>
          <a:p>
            <a:pPr fontAlgn="base"/>
            <a:r>
              <a:rPr lang="en-US" sz="2000" dirty="0">
                <a:latin typeface="Times New Roman" panose="02020603050405020304" pitchFamily="18" charset="0"/>
                <a:cs typeface="Times New Roman" panose="02020603050405020304" pitchFamily="18" charset="0"/>
              </a:rPr>
              <a:t>The company can use </a:t>
            </a:r>
            <a:r>
              <a:rPr lang="en-US" sz="2000" dirty="0" err="1">
                <a:latin typeface="Times New Roman" panose="02020603050405020304" pitchFamily="18" charset="0"/>
                <a:cs typeface="Times New Roman" panose="02020603050405020304" pitchFamily="18" charset="0"/>
              </a:rPr>
              <a:t>Kotter’s</a:t>
            </a:r>
            <a:r>
              <a:rPr lang="en-US" sz="2000" dirty="0">
                <a:latin typeface="Times New Roman" panose="02020603050405020304" pitchFamily="18" charset="0"/>
                <a:cs typeface="Times New Roman" panose="02020603050405020304" pitchFamily="18" charset="0"/>
              </a:rPr>
              <a:t> 8-step change model to identify the necessary changes and make the change happen. </a:t>
            </a:r>
          </a:p>
        </p:txBody>
      </p:sp>
    </p:spTree>
    <p:extLst>
      <p:ext uri="{BB962C8B-B14F-4D97-AF65-F5344CB8AC3E}">
        <p14:creationId xmlns:p14="http://schemas.microsoft.com/office/powerpoint/2010/main" val="19717105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References </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fontScale="85000" lnSpcReduction="20000"/>
          </a:bodyPr>
          <a:lstStyle/>
          <a:p>
            <a:r>
              <a:rPr lang="en-US" sz="1600" dirty="0">
                <a:latin typeface="Times New Roman" panose="02020603050405020304" pitchFamily="18" charset="0"/>
                <a:cs typeface="Times New Roman" panose="02020603050405020304" pitchFamily="18" charset="0"/>
              </a:rPr>
              <a:t>Burt, S., Coe, N.M. and Davies, K., 2019. A tactical retreat? </a:t>
            </a:r>
            <a:r>
              <a:rPr lang="en-US" sz="1600" dirty="0" err="1">
                <a:latin typeface="Times New Roman" panose="02020603050405020304" pitchFamily="18" charset="0"/>
                <a:cs typeface="Times New Roman" panose="02020603050405020304" pitchFamily="18" charset="0"/>
              </a:rPr>
              <a:t>Conceptualising</a:t>
            </a:r>
            <a:r>
              <a:rPr lang="en-US" sz="1600" dirty="0">
                <a:latin typeface="Times New Roman" panose="02020603050405020304" pitchFamily="18" charset="0"/>
                <a:cs typeface="Times New Roman" panose="02020603050405020304" pitchFamily="18" charset="0"/>
              </a:rPr>
              <a:t> the dynamics of European grocery retail divestment from East Asia. International Business Review, 28(1), pp.177-189.</a:t>
            </a:r>
          </a:p>
          <a:p>
            <a:r>
              <a:rPr lang="en-US" sz="1600" dirty="0" err="1">
                <a:latin typeface="Times New Roman" panose="02020603050405020304" pitchFamily="18" charset="0"/>
                <a:cs typeface="Times New Roman" panose="02020603050405020304" pitchFamily="18" charset="0"/>
              </a:rPr>
              <a:t>Laig</a:t>
            </a:r>
            <a:r>
              <a:rPr lang="en-US" sz="1600" dirty="0">
                <a:latin typeface="Times New Roman" panose="02020603050405020304" pitchFamily="18" charset="0"/>
                <a:cs typeface="Times New Roman" panose="02020603050405020304" pitchFamily="18" charset="0"/>
              </a:rPr>
              <a:t>, R.B.D. and </a:t>
            </a:r>
            <a:r>
              <a:rPr lang="en-US" sz="1600" dirty="0" err="1">
                <a:latin typeface="Times New Roman" panose="02020603050405020304" pitchFamily="18" charset="0"/>
                <a:cs typeface="Times New Roman" panose="02020603050405020304" pitchFamily="18" charset="0"/>
              </a:rPr>
              <a:t>Abocejo</a:t>
            </a:r>
            <a:r>
              <a:rPr lang="en-US" sz="1600" dirty="0">
                <a:latin typeface="Times New Roman" panose="02020603050405020304" pitchFamily="18" charset="0"/>
                <a:cs typeface="Times New Roman" panose="02020603050405020304" pitchFamily="18" charset="0"/>
              </a:rPr>
              <a:t>, F.T., 2021. Change management process in a mining company: </a:t>
            </a:r>
            <a:r>
              <a:rPr lang="en-US" sz="1600" dirty="0" err="1">
                <a:latin typeface="Times New Roman" panose="02020603050405020304" pitchFamily="18" charset="0"/>
                <a:cs typeface="Times New Roman" panose="02020603050405020304" pitchFamily="18" charset="0"/>
              </a:rPr>
              <a:t>Kotter’s</a:t>
            </a:r>
            <a:r>
              <a:rPr lang="en-US" sz="1600" dirty="0">
                <a:latin typeface="Times New Roman" panose="02020603050405020304" pitchFamily="18" charset="0"/>
                <a:cs typeface="Times New Roman" panose="02020603050405020304" pitchFamily="18" charset="0"/>
              </a:rPr>
              <a:t> 8-Step change model. Journal of Management, Economics, and Industrial Organization, 5(3), pp.31-50.</a:t>
            </a:r>
          </a:p>
          <a:p>
            <a:r>
              <a:rPr lang="en-US" sz="1600" dirty="0">
                <a:latin typeface="Times New Roman" panose="02020603050405020304" pitchFamily="18" charset="0"/>
                <a:cs typeface="Times New Roman" panose="02020603050405020304" pitchFamily="18" charset="0"/>
              </a:rPr>
              <a:t>Mariam-Fatima, A. and </a:t>
            </a:r>
            <a:r>
              <a:rPr lang="en-US" sz="1600" dirty="0" err="1">
                <a:latin typeface="Times New Roman" panose="02020603050405020304" pitchFamily="18" charset="0"/>
                <a:cs typeface="Times New Roman" panose="02020603050405020304" pitchFamily="18" charset="0"/>
              </a:rPr>
              <a:t>Shalini</a:t>
            </a:r>
            <a:r>
              <a:rPr lang="en-US" sz="1600" dirty="0">
                <a:latin typeface="Times New Roman" panose="02020603050405020304" pitchFamily="18" charset="0"/>
                <a:cs typeface="Times New Roman" panose="02020603050405020304" pitchFamily="18" charset="0"/>
              </a:rPr>
              <a:t>, A.A., 2021. Thin layer chromatography identification of </a:t>
            </a:r>
            <a:r>
              <a:rPr lang="en-US" sz="1600" dirty="0" err="1">
                <a:latin typeface="Times New Roman" panose="02020603050405020304" pitchFamily="18" charset="0"/>
                <a:cs typeface="Times New Roman" panose="02020603050405020304" pitchFamily="18" charset="0"/>
              </a:rPr>
              <a:t>flavoprotein</a:t>
            </a:r>
            <a:r>
              <a:rPr lang="en-US" sz="1600" dirty="0">
                <a:latin typeface="Times New Roman" panose="02020603050405020304" pitchFamily="18" charset="0"/>
                <a:cs typeface="Times New Roman" panose="02020603050405020304" pitchFamily="18" charset="0"/>
              </a:rPr>
              <a:t> compounds in crude local spinach extract. International Journal of Medical Toxicology &amp; Legal Medicine, 24(3and4), pp.216-223.</a:t>
            </a:r>
          </a:p>
          <a:p>
            <a:r>
              <a:rPr lang="en-US" sz="1600" dirty="0">
                <a:latin typeface="Times New Roman" panose="02020603050405020304" pitchFamily="18" charset="0"/>
                <a:cs typeface="Times New Roman" panose="02020603050405020304" pitchFamily="18" charset="0"/>
              </a:rPr>
              <a:t>Monte, A., 2021. A study of value chain reconfiguration processes under Covid-19 pressures: the case of Tesco PLC in the United Kingdom.</a:t>
            </a:r>
          </a:p>
          <a:p>
            <a:r>
              <a:rPr lang="en-US" sz="1600" dirty="0" err="1">
                <a:latin typeface="Times New Roman" panose="02020603050405020304" pitchFamily="18" charset="0"/>
                <a:cs typeface="Times New Roman" panose="02020603050405020304" pitchFamily="18" charset="0"/>
              </a:rPr>
              <a:t>Moura</a:t>
            </a:r>
            <a:r>
              <a:rPr lang="en-US" sz="1600" dirty="0">
                <a:latin typeface="Times New Roman" panose="02020603050405020304" pitchFamily="18" charset="0"/>
                <a:cs typeface="Times New Roman" panose="02020603050405020304" pitchFamily="18" charset="0"/>
              </a:rPr>
              <a:t>, M.B.L.D., 2021. Equity Research in Food &amp; Retail Industry-TESCO PLC (Doctoral dissertation, </a:t>
            </a:r>
            <a:r>
              <a:rPr lang="en-US" sz="1600" dirty="0" err="1">
                <a:latin typeface="Times New Roman" panose="02020603050405020304" pitchFamily="18" charset="0"/>
                <a:cs typeface="Times New Roman" panose="02020603050405020304" pitchFamily="18" charset="0"/>
              </a:rPr>
              <a:t>Instituto</a:t>
            </a:r>
            <a:r>
              <a:rPr lang="en-US" sz="1600" dirty="0">
                <a:latin typeface="Times New Roman" panose="02020603050405020304" pitchFamily="18" charset="0"/>
                <a:cs typeface="Times New Roman" panose="02020603050405020304" pitchFamily="18" charset="0"/>
              </a:rPr>
              <a:t> Superior de </a:t>
            </a:r>
            <a:r>
              <a:rPr lang="en-US" sz="1600" dirty="0" err="1">
                <a:latin typeface="Times New Roman" panose="02020603050405020304" pitchFamily="18" charset="0"/>
                <a:cs typeface="Times New Roman" panose="02020603050405020304" pitchFamily="18" charset="0"/>
              </a:rPr>
              <a:t>Economia</a:t>
            </a:r>
            <a:r>
              <a:rPr lang="en-US" sz="1600" dirty="0">
                <a:latin typeface="Times New Roman" panose="02020603050405020304" pitchFamily="18" charset="0"/>
                <a:cs typeface="Times New Roman" panose="02020603050405020304" pitchFamily="18" charset="0"/>
              </a:rPr>
              <a:t> e </a:t>
            </a:r>
            <a:r>
              <a:rPr lang="en-US" sz="1600" dirty="0" err="1">
                <a:latin typeface="Times New Roman" panose="02020603050405020304" pitchFamily="18" charset="0"/>
                <a:cs typeface="Times New Roman" panose="02020603050405020304" pitchFamily="18" charset="0"/>
              </a:rPr>
              <a:t>Gestão</a:t>
            </a:r>
            <a:r>
              <a:rPr lang="en-US" sz="1600" dirty="0">
                <a:latin typeface="Times New Roman" panose="02020603050405020304" pitchFamily="18" charset="0"/>
                <a:cs typeface="Times New Roman" panose="02020603050405020304" pitchFamily="18" charset="0"/>
              </a:rPr>
              <a:t>).</a:t>
            </a:r>
          </a:p>
          <a:p>
            <a:r>
              <a:rPr lang="en-US" sz="1600" dirty="0" err="1">
                <a:latin typeface="Times New Roman" panose="02020603050405020304" pitchFamily="18" charset="0"/>
                <a:cs typeface="Times New Roman" panose="02020603050405020304" pitchFamily="18" charset="0"/>
              </a:rPr>
              <a:t>Paavola</a:t>
            </a:r>
            <a:r>
              <a:rPr lang="en-US" sz="1600" dirty="0">
                <a:latin typeface="Times New Roman" panose="02020603050405020304" pitchFamily="18" charset="0"/>
                <a:cs typeface="Times New Roman" panose="02020603050405020304" pitchFamily="18" charset="0"/>
              </a:rPr>
              <a:t>, L. and </a:t>
            </a:r>
            <a:r>
              <a:rPr lang="en-US" sz="1600" dirty="0" err="1">
                <a:latin typeface="Times New Roman" panose="02020603050405020304" pitchFamily="18" charset="0"/>
                <a:cs typeface="Times New Roman" panose="02020603050405020304" pitchFamily="18" charset="0"/>
              </a:rPr>
              <a:t>Cuthbertson</a:t>
            </a:r>
            <a:r>
              <a:rPr lang="en-US" sz="1600" dirty="0">
                <a:latin typeface="Times New Roman" panose="02020603050405020304" pitchFamily="18" charset="0"/>
                <a:cs typeface="Times New Roman" panose="02020603050405020304" pitchFamily="18" charset="0"/>
              </a:rPr>
              <a:t>, R., 2022. Redefining capabilities as drivers of adaptation, incremental change, and transformation: Recognizing the importance of strategic and operational intent on performance. Journal of Management &amp; Organization, 28(3), pp.522-539.</a:t>
            </a:r>
          </a:p>
          <a:p>
            <a:r>
              <a:rPr lang="en-US" sz="1600" dirty="0" err="1">
                <a:latin typeface="Times New Roman" panose="02020603050405020304" pitchFamily="18" charset="0"/>
                <a:cs typeface="Times New Roman" panose="02020603050405020304" pitchFamily="18" charset="0"/>
              </a:rPr>
              <a:t>Rosnizam</a:t>
            </a:r>
            <a:r>
              <a:rPr lang="en-US" sz="1600" dirty="0">
                <a:latin typeface="Times New Roman" panose="02020603050405020304" pitchFamily="18" charset="0"/>
                <a:cs typeface="Times New Roman" panose="02020603050405020304" pitchFamily="18" charset="0"/>
              </a:rPr>
              <a:t>, M.R.A.B., </a:t>
            </a:r>
            <a:r>
              <a:rPr lang="en-US" sz="1600" dirty="0" err="1">
                <a:latin typeface="Times New Roman" panose="02020603050405020304" pitchFamily="18" charset="0"/>
                <a:cs typeface="Times New Roman" panose="02020603050405020304" pitchFamily="18" charset="0"/>
              </a:rPr>
              <a:t>Kee</a:t>
            </a:r>
            <a:r>
              <a:rPr lang="en-US" sz="1600" dirty="0">
                <a:latin typeface="Times New Roman" panose="02020603050405020304" pitchFamily="18" charset="0"/>
                <a:cs typeface="Times New Roman" panose="02020603050405020304" pitchFamily="18" charset="0"/>
              </a:rPr>
              <a:t>, D.M.H., </a:t>
            </a:r>
            <a:r>
              <a:rPr lang="en-US" sz="1600" dirty="0" err="1">
                <a:latin typeface="Times New Roman" panose="02020603050405020304" pitchFamily="18" charset="0"/>
                <a:cs typeface="Times New Roman" panose="02020603050405020304" pitchFamily="18" charset="0"/>
              </a:rPr>
              <a:t>Akhir</a:t>
            </a:r>
            <a:r>
              <a:rPr lang="en-US" sz="1600" dirty="0">
                <a:latin typeface="Times New Roman" panose="02020603050405020304" pitchFamily="18" charset="0"/>
                <a:cs typeface="Times New Roman" panose="02020603050405020304" pitchFamily="18" charset="0"/>
              </a:rPr>
              <a:t>, M.E.H.B.M., </a:t>
            </a:r>
            <a:r>
              <a:rPr lang="en-US" sz="1600" dirty="0" err="1">
                <a:latin typeface="Times New Roman" panose="02020603050405020304" pitchFamily="18" charset="0"/>
                <a:cs typeface="Times New Roman" panose="02020603050405020304" pitchFamily="18" charset="0"/>
              </a:rPr>
              <a:t>Shahqira</a:t>
            </a:r>
            <a:r>
              <a:rPr lang="en-US" sz="1600" dirty="0">
                <a:latin typeface="Times New Roman" panose="02020603050405020304" pitchFamily="18" charset="0"/>
                <a:cs typeface="Times New Roman" panose="02020603050405020304" pitchFamily="18" charset="0"/>
              </a:rPr>
              <a:t>, M., </a:t>
            </a:r>
            <a:r>
              <a:rPr lang="en-US" sz="1600" dirty="0" err="1">
                <a:latin typeface="Times New Roman" panose="02020603050405020304" pitchFamily="18" charset="0"/>
                <a:cs typeface="Times New Roman" panose="02020603050405020304" pitchFamily="18" charset="0"/>
              </a:rPr>
              <a:t>Yusoff</a:t>
            </a:r>
            <a:r>
              <a:rPr lang="en-US" sz="1600" dirty="0">
                <a:latin typeface="Times New Roman" panose="02020603050405020304" pitchFamily="18" charset="0"/>
                <a:cs typeface="Times New Roman" panose="02020603050405020304" pitchFamily="18" charset="0"/>
              </a:rPr>
              <a:t>, M.A.H.B.M., </a:t>
            </a:r>
            <a:r>
              <a:rPr lang="en-US" sz="1600" dirty="0" err="1">
                <a:latin typeface="Times New Roman" panose="02020603050405020304" pitchFamily="18" charset="0"/>
                <a:cs typeface="Times New Roman" panose="02020603050405020304" pitchFamily="18" charset="0"/>
              </a:rPr>
              <a:t>Budiman</a:t>
            </a:r>
            <a:r>
              <a:rPr lang="en-US" sz="1600" dirty="0">
                <a:latin typeface="Times New Roman" panose="02020603050405020304" pitchFamily="18" charset="0"/>
                <a:cs typeface="Times New Roman" panose="02020603050405020304" pitchFamily="18" charset="0"/>
              </a:rPr>
              <a:t>, R.S. and </a:t>
            </a:r>
            <a:r>
              <a:rPr lang="en-US" sz="1600" dirty="0" err="1">
                <a:latin typeface="Times New Roman" panose="02020603050405020304" pitchFamily="18" charset="0"/>
                <a:cs typeface="Times New Roman" panose="02020603050405020304" pitchFamily="18" charset="0"/>
              </a:rPr>
              <a:t>Alajmi</a:t>
            </a:r>
            <a:r>
              <a:rPr lang="en-US" sz="1600" dirty="0">
                <a:latin typeface="Times New Roman" panose="02020603050405020304" pitchFamily="18" charset="0"/>
                <a:cs typeface="Times New Roman" panose="02020603050405020304" pitchFamily="18" charset="0"/>
              </a:rPr>
              <a:t>, A.M., 2020. Market opportunities and challenges: A case study of Tesco. Journal of the Community Development in Asia (JCDA), 3(2), pp.18-27.</a:t>
            </a:r>
          </a:p>
          <a:p>
            <a:r>
              <a:rPr lang="en-US" sz="1600" dirty="0">
                <a:latin typeface="Times New Roman" panose="02020603050405020304" pitchFamily="18" charset="0"/>
                <a:cs typeface="Times New Roman" panose="02020603050405020304" pitchFamily="18" charset="0"/>
              </a:rPr>
              <a:t>Ward, A., Stephen, K., Argo, C., Watson, C., Harris, P., </a:t>
            </a:r>
            <a:r>
              <a:rPr lang="en-US" sz="1600" dirty="0" err="1">
                <a:latin typeface="Times New Roman" panose="02020603050405020304" pitchFamily="18" charset="0"/>
                <a:cs typeface="Times New Roman" panose="02020603050405020304" pitchFamily="18" charset="0"/>
              </a:rPr>
              <a:t>Neacsu</a:t>
            </a:r>
            <a:r>
              <a:rPr lang="en-US" sz="1600" dirty="0">
                <a:latin typeface="Times New Roman" panose="02020603050405020304" pitchFamily="18" charset="0"/>
                <a:cs typeface="Times New Roman" panose="02020603050405020304" pitchFamily="18" charset="0"/>
              </a:rPr>
              <a:t>, M., Russell, W., Grove-White, D. and Morrison, P., 2021. The human aspect of horse care: How the covid-19 pandemic impacted the wellbeing of equestrian industry stakeholders. Animals, 11(8), p.2163.</a:t>
            </a:r>
          </a:p>
          <a:p>
            <a:r>
              <a:rPr lang="en-US" sz="1600" dirty="0">
                <a:latin typeface="Times New Roman" panose="02020603050405020304" pitchFamily="18" charset="0"/>
                <a:cs typeface="Times New Roman" panose="02020603050405020304" pitchFamily="18" charset="0"/>
              </a:rPr>
              <a:t>Arab-</a:t>
            </a:r>
            <a:r>
              <a:rPr lang="en-US" sz="1600" dirty="0" err="1">
                <a:latin typeface="Times New Roman" panose="02020603050405020304" pitchFamily="18" charset="0"/>
                <a:cs typeface="Times New Roman" panose="02020603050405020304" pitchFamily="18" charset="0"/>
              </a:rPr>
              <a:t>Zozani</a:t>
            </a:r>
            <a:r>
              <a:rPr lang="en-US" sz="1600" dirty="0">
                <a:latin typeface="Times New Roman" panose="02020603050405020304" pitchFamily="18" charset="0"/>
                <a:cs typeface="Times New Roman" panose="02020603050405020304" pitchFamily="18" charset="0"/>
              </a:rPr>
              <a:t>, M., </a:t>
            </a:r>
            <a:r>
              <a:rPr lang="en-US" sz="1600" dirty="0" err="1">
                <a:latin typeface="Times New Roman" panose="02020603050405020304" pitchFamily="18" charset="0"/>
                <a:cs typeface="Times New Roman" panose="02020603050405020304" pitchFamily="18" charset="0"/>
              </a:rPr>
              <a:t>Pezeshki</a:t>
            </a:r>
            <a:r>
              <a:rPr lang="en-US" sz="1600" dirty="0">
                <a:latin typeface="Times New Roman" panose="02020603050405020304" pitchFamily="18" charset="0"/>
                <a:cs typeface="Times New Roman" panose="02020603050405020304" pitchFamily="18" charset="0"/>
              </a:rPr>
              <a:t>, M.Z., </a:t>
            </a:r>
            <a:r>
              <a:rPr lang="en-US" sz="1600" dirty="0" err="1">
                <a:latin typeface="Times New Roman" panose="02020603050405020304" pitchFamily="18" charset="0"/>
                <a:cs typeface="Times New Roman" panose="02020603050405020304" pitchFamily="18" charset="0"/>
              </a:rPr>
              <a:t>Khodayari-Zarnaq</a:t>
            </a:r>
            <a:r>
              <a:rPr lang="en-US" sz="1600" dirty="0">
                <a:latin typeface="Times New Roman" panose="02020603050405020304" pitchFamily="18" charset="0"/>
                <a:cs typeface="Times New Roman" panose="02020603050405020304" pitchFamily="18" charset="0"/>
              </a:rPr>
              <a:t>, R. and </a:t>
            </a:r>
            <a:r>
              <a:rPr lang="en-US" sz="1600" dirty="0" err="1">
                <a:latin typeface="Times New Roman" panose="02020603050405020304" pitchFamily="18" charset="0"/>
                <a:cs typeface="Times New Roman" panose="02020603050405020304" pitchFamily="18" charset="0"/>
              </a:rPr>
              <a:t>Janati</a:t>
            </a:r>
            <a:r>
              <a:rPr lang="en-US" sz="1600" dirty="0">
                <a:latin typeface="Times New Roman" panose="02020603050405020304" pitchFamily="18" charset="0"/>
                <a:cs typeface="Times New Roman" panose="02020603050405020304" pitchFamily="18" charset="0"/>
              </a:rPr>
              <a:t>, A., 2019. Balancing overuse and underuse in the Iranian healthcare system: a force field theory analysis. </a:t>
            </a:r>
            <a:r>
              <a:rPr lang="en-US" sz="1600" i="1" dirty="0">
                <a:latin typeface="Times New Roman" panose="02020603050405020304" pitchFamily="18" charset="0"/>
                <a:cs typeface="Times New Roman" panose="02020603050405020304" pitchFamily="18" charset="0"/>
              </a:rPr>
              <a:t>Ethiopian journal of health sciences</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29</a:t>
            </a:r>
            <a:r>
              <a:rPr lang="en-US" sz="1600" dirty="0">
                <a:latin typeface="Times New Roman" panose="02020603050405020304" pitchFamily="18" charset="0"/>
                <a:cs typeface="Times New Roman" panose="02020603050405020304" pitchFamily="18" charset="0"/>
              </a:rPr>
              <a:t>(2).</a:t>
            </a:r>
          </a:p>
          <a:p>
            <a:r>
              <a:rPr lang="en-US" sz="1600" dirty="0" err="1">
                <a:latin typeface="Times New Roman" panose="02020603050405020304" pitchFamily="18" charset="0"/>
                <a:cs typeface="Times New Roman" panose="02020603050405020304" pitchFamily="18" charset="0"/>
              </a:rPr>
              <a:t>Awadari</a:t>
            </a:r>
            <a:r>
              <a:rPr lang="en-US" sz="1600" dirty="0">
                <a:latin typeface="Times New Roman" panose="02020603050405020304" pitchFamily="18" charset="0"/>
                <a:cs typeface="Times New Roman" panose="02020603050405020304" pitchFamily="18" charset="0"/>
              </a:rPr>
              <a:t>, A.C. and </a:t>
            </a:r>
            <a:r>
              <a:rPr lang="en-US" sz="1600" dirty="0" err="1">
                <a:latin typeface="Times New Roman" panose="02020603050405020304" pitchFamily="18" charset="0"/>
                <a:cs typeface="Times New Roman" panose="02020603050405020304" pitchFamily="18" charset="0"/>
              </a:rPr>
              <a:t>Kanwal</a:t>
            </a:r>
            <a:r>
              <a:rPr lang="en-US" sz="1600" dirty="0">
                <a:latin typeface="Times New Roman" panose="02020603050405020304" pitchFamily="18" charset="0"/>
                <a:cs typeface="Times New Roman" panose="02020603050405020304" pitchFamily="18" charset="0"/>
              </a:rPr>
              <a:t>, S., 2019. Employee participation in organizational change: A case of Tesco PLC. </a:t>
            </a:r>
            <a:r>
              <a:rPr lang="en-US" sz="1600" i="1" dirty="0">
                <a:latin typeface="Times New Roman" panose="02020603050405020304" pitchFamily="18" charset="0"/>
                <a:cs typeface="Times New Roman" panose="02020603050405020304" pitchFamily="18" charset="0"/>
              </a:rPr>
              <a:t>International Journal of Financial, Accounting, and Management</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1</a:t>
            </a:r>
            <a:r>
              <a:rPr lang="en-US" sz="1600" dirty="0">
                <a:latin typeface="Times New Roman" panose="02020603050405020304" pitchFamily="18" charset="0"/>
                <a:cs typeface="Times New Roman" panose="02020603050405020304" pitchFamily="18" charset="0"/>
              </a:rPr>
              <a:t>(2), pp.91-99.</a:t>
            </a:r>
          </a:p>
        </p:txBody>
      </p:sp>
    </p:spTree>
    <p:extLst>
      <p:ext uri="{BB962C8B-B14F-4D97-AF65-F5344CB8AC3E}">
        <p14:creationId xmlns:p14="http://schemas.microsoft.com/office/powerpoint/2010/main" val="16260339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89942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194</TotalTime>
  <Words>1997</Words>
  <Application>Microsoft Office PowerPoint</Application>
  <PresentationFormat>On-screen Show (4:3)</PresentationFormat>
  <Paragraphs>102</Paragraphs>
  <Slides>15</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Times New Roman</vt:lpstr>
      <vt:lpstr>Clarity</vt:lpstr>
      <vt:lpstr>CHANGE &amp; STABILITY MANAGEMENT </vt:lpstr>
      <vt:lpstr>About Me: </vt:lpstr>
      <vt:lpstr>Introduction</vt:lpstr>
      <vt:lpstr>Organization Introduction</vt:lpstr>
      <vt:lpstr>Experienced Changes</vt:lpstr>
      <vt:lpstr>Key Factors and Drivers of Change</vt:lpstr>
      <vt:lpstr>Lewin’s Force Field Analysis</vt:lpstr>
      <vt:lpstr>PESTLE Analysis (Cont..)</vt:lpstr>
      <vt:lpstr>PESTLE Analysis</vt:lpstr>
      <vt:lpstr>Effects of Change</vt:lpstr>
      <vt:lpstr>Strategies to overcome the Changes</vt:lpstr>
      <vt:lpstr>Theoretical Management Model</vt:lpstr>
      <vt:lpstr>Conclusion</vt:lpstr>
      <vt:lpstr>References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dc:title>
  <dc:creator>User</dc:creator>
  <cp:lastModifiedBy>Rudhransh Saini</cp:lastModifiedBy>
  <cp:revision>16</cp:revision>
  <dcterms:created xsi:type="dcterms:W3CDTF">2023-02-20T12:28:34Z</dcterms:created>
  <dcterms:modified xsi:type="dcterms:W3CDTF">2023-02-26T16:10:24Z</dcterms:modified>
</cp:coreProperties>
</file>