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2"/>
  </p:notesMasterIdLst>
  <p:handoutMasterIdLst>
    <p:handoutMasterId r:id="rId33"/>
  </p:handoutMasterIdLst>
  <p:sldIdLst>
    <p:sldId id="256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97" r:id="rId18"/>
    <p:sldId id="285" r:id="rId19"/>
    <p:sldId id="286" r:id="rId20"/>
    <p:sldId id="287" r:id="rId21"/>
    <p:sldId id="298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  <p:sldId id="296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147" autoAdjust="0"/>
  </p:normalViewPr>
  <p:slideViewPr>
    <p:cSldViewPr>
      <p:cViewPr varScale="1">
        <p:scale>
          <a:sx n="102" d="100"/>
          <a:sy n="102" d="100"/>
        </p:scale>
        <p:origin x="18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CREATE VIEW statement cannot include the ORDER BY</a:t>
            </a:r>
            <a:r>
              <a:rPr lang="en-GB" baseline="0" dirty="0" smtClean="0"/>
              <a:t> clause!!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375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Vertical views are commonly used where the data stored</a:t>
            </a:r>
            <a:r>
              <a:rPr lang="en-GB" baseline="0" dirty="0"/>
              <a:t> in a base table is used by various users and user groups. They provide a mechanism to provide the users and user groups with virtual tables composed of only the columns they need.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836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2083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primary</a:t>
            </a:r>
            <a:r>
              <a:rPr lang="en-GB" baseline="0" dirty="0" smtClean="0"/>
              <a:t> key or candidate key is needed to update/delete specific rows.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In the case of inserts, the primary key is also needed if the primary key is not an auto increment key.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4667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answer to this question</a:t>
            </a:r>
            <a:r>
              <a:rPr lang="en-GB" baseline="0" dirty="0" smtClean="0"/>
              <a:t> is in today’s tutorial lab exercise.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77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Definition: VIEWS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04-Dec-2017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Views</a:t>
            </a:r>
          </a:p>
          <a:p>
            <a:r>
              <a:rPr lang="en-GB" dirty="0" smtClean="0"/>
              <a:t>Vertical Views</a:t>
            </a:r>
          </a:p>
          <a:p>
            <a:r>
              <a:rPr lang="en-GB" dirty="0" smtClean="0"/>
              <a:t>Horizontal Views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19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Views are derived from base relations (tables).</a:t>
            </a:r>
          </a:p>
          <a:p>
            <a:r>
              <a:rPr lang="en-GB" dirty="0"/>
              <a:t>A </a:t>
            </a:r>
            <a:r>
              <a:rPr lang="en-GB" b="1" dirty="0"/>
              <a:t>base relation</a:t>
            </a:r>
            <a:r>
              <a:rPr lang="en-GB" dirty="0"/>
              <a:t> is a named relation (table) corresponding to an entity in the conceptual schema, whose tuples (</a:t>
            </a:r>
            <a:r>
              <a:rPr lang="en-GB" i="1" dirty="0"/>
              <a:t>rows</a:t>
            </a:r>
            <a:r>
              <a:rPr lang="en-GB" dirty="0"/>
              <a:t>) are </a:t>
            </a:r>
            <a:r>
              <a:rPr lang="en-GB" i="1" dirty="0"/>
              <a:t>physically stored in the database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</a:t>
            </a:r>
            <a:r>
              <a:rPr lang="en-GB" dirty="0" smtClean="0"/>
              <a:t>(queries) operating </a:t>
            </a:r>
            <a:r>
              <a:rPr lang="en-GB" dirty="0"/>
              <a:t>on base relations to produce another relation.</a:t>
            </a:r>
          </a:p>
          <a:p>
            <a:r>
              <a:rPr lang="en-GB" dirty="0"/>
              <a:t>Put simply, it is a saved, reusable, defined query on one or more base tables </a:t>
            </a:r>
            <a:r>
              <a:rPr lang="en-GB" dirty="0" smtClean="0"/>
              <a:t>and/or </a:t>
            </a:r>
            <a:r>
              <a:rPr lang="en-GB" dirty="0"/>
              <a:t>views.</a:t>
            </a:r>
          </a:p>
        </p:txBody>
      </p:sp>
    </p:spTree>
    <p:extLst>
      <p:ext uri="{BB962C8B-B14F-4D97-AF65-F5344CB8AC3E}">
        <p14:creationId xmlns:p14="http://schemas.microsoft.com/office/powerpoint/2010/main" val="190783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 view is a </a:t>
            </a:r>
            <a:r>
              <a:rPr lang="en-GB" b="1" dirty="0"/>
              <a:t>virtual</a:t>
            </a:r>
            <a:r>
              <a:rPr lang="en-GB" dirty="0"/>
              <a:t> or </a:t>
            </a:r>
            <a:r>
              <a:rPr lang="en-GB" b="1" dirty="0"/>
              <a:t>derived</a:t>
            </a:r>
            <a:r>
              <a:rPr lang="en-GB" dirty="0"/>
              <a:t> relation.</a:t>
            </a:r>
          </a:p>
          <a:p>
            <a:pPr lvl="1"/>
            <a:r>
              <a:rPr lang="en-GB" dirty="0"/>
              <a:t>It is a relation that does not necessarily actually exist in the database but may be dynamically derived from one or more base relations.</a:t>
            </a:r>
          </a:p>
          <a:p>
            <a:pPr lvl="1"/>
            <a:r>
              <a:rPr lang="en-GB" dirty="0"/>
              <a:t>It </a:t>
            </a:r>
            <a:r>
              <a:rPr lang="en-GB" dirty="0" smtClean="0"/>
              <a:t>is typically produced </a:t>
            </a:r>
            <a:r>
              <a:rPr lang="en-GB" dirty="0"/>
              <a:t>upon request by a particular user, at the time of request.</a:t>
            </a:r>
          </a:p>
          <a:p>
            <a:r>
              <a:rPr lang="en-GB" dirty="0"/>
              <a:t>The contents of a view are defined as a query on one or more base relations.</a:t>
            </a:r>
          </a:p>
          <a:p>
            <a:r>
              <a:rPr lang="en-GB" dirty="0"/>
              <a:t>Views are dynamic and changes made to base relations that affect view attributes (columns) are immediately reflected in the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56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Provides powerful and flexible security mechanism by hiding parts of the database from certain users.</a:t>
            </a:r>
          </a:p>
          <a:p>
            <a:r>
              <a:rPr lang="en-GB" dirty="0"/>
              <a:t>Permits users to access data in a customized way, so that the same data can be seen by different users in different ways, at the same time.</a:t>
            </a:r>
          </a:p>
          <a:p>
            <a:r>
              <a:rPr lang="en-GB" dirty="0"/>
              <a:t>Can simplify complex operations on base relations. For example, operations involving joins.</a:t>
            </a:r>
          </a:p>
          <a:p>
            <a:r>
              <a:rPr lang="en-GB" dirty="0"/>
              <a:t>Views provide logical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95140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view should be designed to support the external model that the user finds familiar.</a:t>
            </a:r>
          </a:p>
          <a:p>
            <a:r>
              <a:rPr lang="en-GB" dirty="0"/>
              <a:t>What queries are needed to create the following?</a:t>
            </a:r>
          </a:p>
          <a:p>
            <a:pPr lvl="1"/>
            <a:r>
              <a:rPr lang="en-GB" dirty="0"/>
              <a:t>A user might need Branch rows that contain the names of managers as well as other columns in Branch. </a:t>
            </a:r>
          </a:p>
          <a:p>
            <a:pPr lvl="1"/>
            <a:r>
              <a:rPr lang="en-GB" dirty="0"/>
              <a:t>Some members of staff should see Staff rows without the salary columns.</a:t>
            </a:r>
          </a:p>
          <a:p>
            <a:pPr lvl="1"/>
            <a:r>
              <a:rPr lang="en-GB" dirty="0"/>
              <a:t>The user is accustomed to calling the </a:t>
            </a:r>
            <a:r>
              <a:rPr lang="en-GB" dirty="0" err="1"/>
              <a:t>branchNo</a:t>
            </a:r>
            <a:r>
              <a:rPr lang="en-GB" dirty="0"/>
              <a:t> attribute by its full name, how do you make Branch Number the heading shown in query lists?</a:t>
            </a:r>
          </a:p>
          <a:p>
            <a:pPr lvl="1"/>
            <a:r>
              <a:rPr lang="en-GB" dirty="0"/>
              <a:t>Some members of staff should see property records only for those properties that they manage.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9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 err="1"/>
              <a:t>select_statement</a:t>
            </a:r>
            <a:r>
              <a:rPr lang="en-GB" dirty="0"/>
              <a:t> is the SELECT statement that defines the view.</a:t>
            </a:r>
          </a:p>
          <a:p>
            <a:r>
              <a:rPr lang="en-GB" dirty="0"/>
              <a:t>A ‘new’ column name can be assigned to each column in a view.</a:t>
            </a:r>
          </a:p>
          <a:p>
            <a:pPr lvl="1"/>
            <a:r>
              <a:rPr lang="en-GB" dirty="0"/>
              <a:t>If omitted, each column acquires the name of the corresponding column in the select statement.</a:t>
            </a:r>
          </a:p>
          <a:p>
            <a:pPr lvl="1"/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21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New Column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‘New’ Column names are only required if:</a:t>
            </a:r>
          </a:p>
          <a:p>
            <a:pPr lvl="1"/>
            <a:r>
              <a:rPr lang="en-GB" dirty="0"/>
              <a:t>a column is derived from an arithmetic expression, a function, or a constant, etc.</a:t>
            </a:r>
          </a:p>
          <a:p>
            <a:pPr lvl="1"/>
            <a:r>
              <a:rPr lang="en-GB" dirty="0"/>
              <a:t>when two or more columns may otherwise have the same name, e.g. there is ambiguity in a column name as a result of a Join in the select statement.</a:t>
            </a:r>
          </a:p>
          <a:p>
            <a:pPr lvl="1"/>
            <a:r>
              <a:rPr lang="en-GB" dirty="0"/>
              <a:t>customised column name is required e.g. more descriptive or user friendly column name.</a:t>
            </a:r>
          </a:p>
          <a:p>
            <a:r>
              <a:rPr lang="en-GB" dirty="0"/>
              <a:t>Column names may also be specified in the select statement using alias names.</a:t>
            </a:r>
          </a:p>
        </p:txBody>
      </p:sp>
    </p:spTree>
    <p:extLst>
      <p:ext uri="{BB962C8B-B14F-4D97-AF65-F5344CB8AC3E}">
        <p14:creationId xmlns:p14="http://schemas.microsoft.com/office/powerpoint/2010/main" val="189311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06916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WITH CHECK </a:t>
            </a:r>
            <a:r>
              <a:rPr lang="en-GB" dirty="0"/>
              <a:t>option ensures that if a row fails to satisfy the WHERE clause of the defining query, it is not added to the underlying base table.</a:t>
            </a:r>
          </a:p>
          <a:p>
            <a:pPr lvl="1"/>
            <a:r>
              <a:rPr lang="en-GB" dirty="0"/>
              <a:t>It forces all </a:t>
            </a:r>
            <a:r>
              <a:rPr lang="en-GB" b="1" dirty="0"/>
              <a:t>data updates</a:t>
            </a:r>
            <a:r>
              <a:rPr lang="en-GB" dirty="0"/>
              <a:t> executed </a:t>
            </a:r>
            <a:r>
              <a:rPr lang="en-GB" b="1" dirty="0"/>
              <a:t>using the view</a:t>
            </a:r>
            <a:r>
              <a:rPr lang="en-GB" dirty="0"/>
              <a:t> to </a:t>
            </a:r>
            <a:r>
              <a:rPr lang="en-GB" b="1" dirty="0"/>
              <a:t>follow the criteria</a:t>
            </a:r>
            <a:r>
              <a:rPr lang="en-GB" dirty="0"/>
              <a:t> set within the </a:t>
            </a:r>
            <a:r>
              <a:rPr lang="en-GB" dirty="0" err="1"/>
              <a:t>select_statement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a data update does not satisfy the WHERE clause, that data will not be visible after the update action.</a:t>
            </a:r>
          </a:p>
          <a:p>
            <a:pPr lvl="1"/>
            <a:r>
              <a:rPr lang="en-GB" dirty="0"/>
              <a:t>When a row is modified through a view, the WITH CHECK OPTION makes sure the data remains visible through the view after the </a:t>
            </a:r>
            <a:r>
              <a:rPr lang="en-GB" dirty="0" smtClean="0"/>
              <a:t>modification </a:t>
            </a:r>
            <a:r>
              <a:rPr lang="en-GB" dirty="0"/>
              <a:t>is committed</a:t>
            </a:r>
            <a:r>
              <a:rPr lang="en-GB" dirty="0" smtClean="0"/>
              <a:t>.</a:t>
            </a:r>
          </a:p>
          <a:p>
            <a:r>
              <a:rPr lang="en-GB" i="1" dirty="0" smtClean="0"/>
              <a:t>More on this shortly on slide </a:t>
            </a:r>
            <a:r>
              <a:rPr lang="en-GB" i="1" dirty="0" smtClean="0"/>
              <a:t>20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852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Horizontal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horizontal view</a:t>
            </a:r>
            <a:r>
              <a:rPr lang="en-GB" dirty="0"/>
              <a:t> restricts a user’s access to </a:t>
            </a:r>
            <a:r>
              <a:rPr lang="en-GB" b="1" i="1" dirty="0"/>
              <a:t>selected rows</a:t>
            </a:r>
            <a:r>
              <a:rPr lang="en-GB" dirty="0"/>
              <a:t> of one or more tables.</a:t>
            </a:r>
          </a:p>
          <a:p>
            <a:r>
              <a:rPr lang="en-GB" dirty="0"/>
              <a:t>It </a:t>
            </a:r>
            <a:r>
              <a:rPr lang="en-GB" b="1" dirty="0"/>
              <a:t>filters selected rows using a WHERE</a:t>
            </a:r>
            <a:r>
              <a:rPr lang="en-GB" dirty="0"/>
              <a:t> clause.</a:t>
            </a:r>
          </a:p>
          <a:p>
            <a:r>
              <a:rPr lang="en-GB" dirty="0"/>
              <a:t>Create a view so that the manager at branch B0003 can see the details only for staff at his/her branch.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After executing the above, try the view using: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27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Vertical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vertical view</a:t>
            </a:r>
            <a:r>
              <a:rPr lang="en-GB" dirty="0"/>
              <a:t> restricts a user’s </a:t>
            </a:r>
            <a:r>
              <a:rPr lang="en-GB" b="1" i="1" dirty="0"/>
              <a:t>access to selected columns</a:t>
            </a:r>
            <a:r>
              <a:rPr lang="en-GB" dirty="0"/>
              <a:t> of one or more tables.</a:t>
            </a:r>
          </a:p>
          <a:p>
            <a:r>
              <a:rPr lang="en-GB" dirty="0"/>
              <a:t>Create a view of staff details at Branch B003, but excluding staff salaries.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This create view statement could also be rewritten using the previous Branch3ManagerStaff instead of the staff table (no need to add the WHERE clause again). 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b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Branch3ManagerStaff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1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and Joined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/>
          </a:bodyPr>
          <a:lstStyle/>
          <a:p>
            <a:r>
              <a:rPr lang="en-GB" dirty="0"/>
              <a:t>This view demonstrates the use of a GROUP BY clause (</a:t>
            </a:r>
            <a:r>
              <a:rPr lang="en-GB" b="1" dirty="0"/>
              <a:t>grouped view</a:t>
            </a:r>
            <a:r>
              <a:rPr lang="en-GB" dirty="0"/>
              <a:t>) and data from multiple tables (</a:t>
            </a:r>
            <a:r>
              <a:rPr lang="en-GB" b="1" dirty="0"/>
              <a:t>joined view</a:t>
            </a:r>
            <a:r>
              <a:rPr lang="en-GB" dirty="0"/>
              <a:t>).</a:t>
            </a:r>
          </a:p>
          <a:p>
            <a:r>
              <a:rPr lang="en-GB" dirty="0"/>
              <a:t>Create a view of staff who manage properties for rent showing the branch number they work at, their staff number and the number of properties they manage.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numProperties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Property p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68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Deleting a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view is removed from the database using the DROP VIEW statement: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RESTRICT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CASCADE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view definition is deleted from the database.</a:t>
            </a:r>
          </a:p>
          <a:p>
            <a:r>
              <a:rPr lang="en-GB" dirty="0"/>
              <a:t>If CASCADE is specified:</a:t>
            </a:r>
          </a:p>
          <a:p>
            <a:pPr lvl="1"/>
            <a:r>
              <a:rPr lang="en-GB" dirty="0"/>
              <a:t>All related dependent objects (all objects that reference the view) are deleted.</a:t>
            </a:r>
          </a:p>
          <a:p>
            <a:pPr lvl="1"/>
            <a:r>
              <a:rPr lang="en-GB" dirty="0"/>
              <a:t>That is, any views, and other database objects, defined using the view are also deleted.</a:t>
            </a:r>
          </a:p>
          <a:p>
            <a:r>
              <a:rPr lang="en-GB" dirty="0"/>
              <a:t>If RESTRICT is specified (</a:t>
            </a:r>
            <a:r>
              <a:rPr lang="en-GB" i="1" dirty="0"/>
              <a:t>this is the default</a:t>
            </a:r>
            <a:r>
              <a:rPr lang="en-GB" dirty="0"/>
              <a:t>):</a:t>
            </a:r>
          </a:p>
          <a:p>
            <a:pPr lvl="1"/>
            <a:r>
              <a:rPr lang="en-GB" dirty="0"/>
              <a:t>If there are any objects that depend on the view for their continued existence, the command is rejected</a:t>
            </a:r>
            <a:r>
              <a:rPr lang="en-GB" dirty="0" smtClean="0"/>
              <a:t>.</a:t>
            </a:r>
          </a:p>
          <a:p>
            <a:r>
              <a:rPr lang="en-GB" b="1" i="1" dirty="0" smtClean="0"/>
              <a:t>Note</a:t>
            </a:r>
            <a:r>
              <a:rPr lang="en-GB" dirty="0" smtClean="0"/>
              <a:t>: SQL </a:t>
            </a:r>
            <a:r>
              <a:rPr lang="en-GB" dirty="0"/>
              <a:t>Server does not </a:t>
            </a:r>
            <a:r>
              <a:rPr lang="en-GB" dirty="0" smtClean="0"/>
              <a:t>support the </a:t>
            </a:r>
            <a:r>
              <a:rPr lang="en-GB" dirty="0"/>
              <a:t>RESTRICT or CASCADE </a:t>
            </a:r>
            <a:r>
              <a:rPr lang="en-GB" dirty="0" smtClean="0"/>
              <a:t>options.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39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Restrictions on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Although standard ISO SQL imposes a number of restrictions on the creation and use of views, there are considerable variations among DBMSs.</a:t>
            </a:r>
          </a:p>
          <a:p>
            <a:r>
              <a:rPr lang="en-GB" dirty="0"/>
              <a:t>Thus, what is allowed in one DBMS may not necessarily be allowed in another e.g. in the SQL standard (</a:t>
            </a:r>
            <a:r>
              <a:rPr lang="en-GB" i="1" dirty="0"/>
              <a:t>all of which MS SQL Server allows</a:t>
            </a:r>
            <a:r>
              <a:rPr lang="en-GB" dirty="0" smtClean="0"/>
              <a:t>).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29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ISO SQL Restrictions on Using </a:t>
            </a:r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If </a:t>
            </a:r>
            <a:r>
              <a:rPr lang="en-GB" dirty="0"/>
              <a:t>a column in a view definition is based on an aggregate function:</a:t>
            </a:r>
          </a:p>
          <a:p>
            <a:pPr lvl="1"/>
            <a:r>
              <a:rPr lang="en-GB" dirty="0"/>
              <a:t>The column may only be used in the SELECT list and ORDER BY clause of queries using the view.</a:t>
            </a:r>
          </a:p>
          <a:p>
            <a:pPr lvl="1"/>
            <a:r>
              <a:rPr lang="en-GB" dirty="0"/>
              <a:t>The column may not be used in the WHERE clause or be an argument of an aggregate function.</a:t>
            </a:r>
          </a:p>
          <a:p>
            <a:r>
              <a:rPr lang="en-GB" dirty="0"/>
              <a:t>Grouped views may never be joined.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04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Updating Data Via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i="1" dirty="0"/>
              <a:t>Not all views are updateable</a:t>
            </a:r>
            <a:r>
              <a:rPr lang="en-GB" dirty="0"/>
              <a:t>.</a:t>
            </a:r>
          </a:p>
          <a:p>
            <a:r>
              <a:rPr lang="en-GB" dirty="0"/>
              <a:t>There are restrictions on the types of data updates that can be made through </a:t>
            </a:r>
            <a:r>
              <a:rPr lang="en-GB" dirty="0" smtClean="0"/>
              <a:t>views and generally:</a:t>
            </a:r>
            <a:endParaRPr lang="en-GB" dirty="0"/>
          </a:p>
          <a:p>
            <a:pPr lvl="1"/>
            <a:r>
              <a:rPr lang="en-GB" dirty="0"/>
              <a:t>Updates are allowed if the </a:t>
            </a:r>
            <a:r>
              <a:rPr lang="en-GB" dirty="0" smtClean="0"/>
              <a:t>columns being updated are from a </a:t>
            </a:r>
            <a:r>
              <a:rPr lang="en-GB" b="1" i="1" dirty="0"/>
              <a:t>single</a:t>
            </a:r>
            <a:r>
              <a:rPr lang="en-GB" dirty="0"/>
              <a:t> base </a:t>
            </a:r>
            <a:r>
              <a:rPr lang="en-GB" dirty="0" smtClean="0"/>
              <a:t>table and </a:t>
            </a:r>
            <a:r>
              <a:rPr lang="en-GB" dirty="0" smtClean="0"/>
              <a:t>contain </a:t>
            </a:r>
            <a:r>
              <a:rPr lang="en-GB" dirty="0" smtClean="0"/>
              <a:t>either the </a:t>
            </a:r>
            <a:r>
              <a:rPr lang="en-GB" dirty="0"/>
              <a:t>primary key </a:t>
            </a:r>
            <a:r>
              <a:rPr lang="en-GB" dirty="0" smtClean="0"/>
              <a:t>or a candidate key of </a:t>
            </a:r>
            <a:r>
              <a:rPr lang="en-GB" dirty="0"/>
              <a:t>the base </a:t>
            </a:r>
            <a:r>
              <a:rPr lang="en-GB" dirty="0" smtClean="0"/>
              <a:t>table.</a:t>
            </a:r>
            <a:endParaRPr lang="en-GB" dirty="0"/>
          </a:p>
          <a:p>
            <a:pPr lvl="1"/>
            <a:r>
              <a:rPr lang="en-GB" dirty="0"/>
              <a:t>Updates are </a:t>
            </a:r>
            <a:r>
              <a:rPr lang="en-GB" u="sng" dirty="0"/>
              <a:t>not</a:t>
            </a:r>
            <a:r>
              <a:rPr lang="en-GB" dirty="0"/>
              <a:t> allowed through views involving multiple base relations.</a:t>
            </a:r>
          </a:p>
          <a:p>
            <a:pPr lvl="1"/>
            <a:r>
              <a:rPr lang="en-GB" dirty="0"/>
              <a:t>Updates are </a:t>
            </a:r>
            <a:r>
              <a:rPr lang="en-GB" u="sng" dirty="0"/>
              <a:t>not</a:t>
            </a:r>
            <a:r>
              <a:rPr lang="en-GB" dirty="0"/>
              <a:t> allowed through views involving aggregation or grouping operations.</a:t>
            </a:r>
          </a:p>
          <a:p>
            <a:r>
              <a:rPr lang="en-GB" dirty="0" smtClean="0"/>
              <a:t>Thus views are classed as </a:t>
            </a:r>
            <a:r>
              <a:rPr lang="en-GB" i="1" dirty="0" smtClean="0"/>
              <a:t>theoretically not updateable</a:t>
            </a:r>
            <a:r>
              <a:rPr lang="en-GB" dirty="0" smtClean="0"/>
              <a:t>, </a:t>
            </a:r>
            <a:r>
              <a:rPr lang="en-GB" i="1" dirty="0" smtClean="0"/>
              <a:t>theoretically updatable</a:t>
            </a:r>
            <a:r>
              <a:rPr lang="en-GB" dirty="0" smtClean="0"/>
              <a:t> or </a:t>
            </a:r>
            <a:r>
              <a:rPr lang="en-GB" i="1" dirty="0" smtClean="0"/>
              <a:t>partially updatable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6525344"/>
            <a:ext cx="84332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See Furtado A. and Casanova M. (1985). Updating relational views. In Query Processing in Database Systems</a:t>
            </a:r>
          </a:p>
        </p:txBody>
      </p:sp>
    </p:spTree>
    <p:extLst>
      <p:ext uri="{BB962C8B-B14F-4D97-AF65-F5344CB8AC3E}">
        <p14:creationId xmlns:p14="http://schemas.microsoft.com/office/powerpoint/2010/main" val="206222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a view to be updateable, the DBMS must be able to trace any row or column back to its row or column in the source table</a:t>
            </a:r>
          </a:p>
          <a:p>
            <a:pPr lvl="1"/>
            <a:r>
              <a:rPr lang="en-GB" dirty="0"/>
              <a:t>It needs the </a:t>
            </a:r>
            <a:r>
              <a:rPr lang="en-GB" b="1" i="1" dirty="0"/>
              <a:t>primary key(s)</a:t>
            </a:r>
            <a:r>
              <a:rPr lang="en-GB" dirty="0"/>
              <a:t>.</a:t>
            </a:r>
          </a:p>
          <a:p>
            <a:r>
              <a:rPr lang="en-GB" dirty="0"/>
              <a:t>Consider the view just created, </a:t>
            </a:r>
            <a:r>
              <a:rPr lang="en-GB" dirty="0" err="1"/>
              <a:t>StaffPropertyCount</a:t>
            </a:r>
            <a:r>
              <a:rPr lang="en-GB" dirty="0"/>
              <a:t>. If you try to execute the following, it fails: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'S27003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/>
              <a:t>It violates the rules of updateable views.</a:t>
            </a:r>
          </a:p>
          <a:p>
            <a:pPr lvl="1"/>
            <a:r>
              <a:rPr lang="en-GB" dirty="0"/>
              <a:t>How do you specify which properties the staff manages? (The count is determined by properties managed.)</a:t>
            </a:r>
          </a:p>
          <a:p>
            <a:pPr lvl="1"/>
            <a:r>
              <a:rPr lang="en-GB" dirty="0"/>
              <a:t>Also, you are inserting a new record, what about the </a:t>
            </a:r>
            <a:r>
              <a:rPr lang="en-GB" i="1" dirty="0"/>
              <a:t>other non-null columns</a:t>
            </a:r>
            <a:r>
              <a:rPr lang="en-GB" dirty="0"/>
              <a:t> in the Property Table?</a:t>
            </a:r>
          </a:p>
        </p:txBody>
      </p:sp>
    </p:spTree>
    <p:extLst>
      <p:ext uri="{BB962C8B-B14F-4D97-AF65-F5344CB8AC3E}">
        <p14:creationId xmlns:p14="http://schemas.microsoft.com/office/powerpoint/2010/main" val="3023394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Updateable </a:t>
            </a:r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ISO specifies that a view is updateable if and only if:</a:t>
            </a:r>
          </a:p>
          <a:p>
            <a:r>
              <a:rPr lang="en-GB" dirty="0"/>
              <a:t>DISTINCT is not specified in the defining query.</a:t>
            </a:r>
          </a:p>
          <a:p>
            <a:r>
              <a:rPr lang="en-GB" dirty="0"/>
              <a:t>Every element in the SELECT list of defining query is a column name and no column appears more than once (</a:t>
            </a:r>
            <a:r>
              <a:rPr lang="en-GB" i="1" dirty="0"/>
              <a:t>columns cannot be derived or based on a computation</a:t>
            </a:r>
            <a:r>
              <a:rPr lang="en-GB" dirty="0"/>
              <a:t>).</a:t>
            </a:r>
          </a:p>
          <a:p>
            <a:r>
              <a:rPr lang="en-GB" dirty="0"/>
              <a:t>The FROM clause specifies only </a:t>
            </a:r>
            <a:r>
              <a:rPr lang="en-GB" b="1" dirty="0"/>
              <a:t>one</a:t>
            </a:r>
            <a:r>
              <a:rPr lang="en-GB" dirty="0"/>
              <a:t> table. If the source table is a view it must also satisfy these conditions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52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ISO specifies that a view is updateable if and only if:</a:t>
            </a:r>
          </a:p>
          <a:p>
            <a:r>
              <a:rPr lang="en-GB" dirty="0" smtClean="0"/>
              <a:t>The </a:t>
            </a:r>
            <a:r>
              <a:rPr lang="en-GB" dirty="0"/>
              <a:t>WHERE clause does not include any nested SELECTS that reference the table in the from clause.</a:t>
            </a:r>
          </a:p>
          <a:p>
            <a:r>
              <a:rPr lang="en-GB" dirty="0"/>
              <a:t>There is no GROUP BY or HAVING clause in the defining query.</a:t>
            </a:r>
          </a:p>
          <a:p>
            <a:r>
              <a:rPr lang="en-GB" dirty="0"/>
              <a:t>Added data does not violate integrity constraints of base table.</a:t>
            </a:r>
          </a:p>
        </p:txBody>
      </p:sp>
    </p:spTree>
    <p:extLst>
      <p:ext uri="{BB962C8B-B14F-4D97-AF65-F5344CB8AC3E}">
        <p14:creationId xmlns:p14="http://schemas.microsoft.com/office/powerpoint/2010/main" val="160652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WITH CHECK OPTION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 a horizontal view, rows exist in the view results because they satisfy the WHERE condition.</a:t>
            </a:r>
          </a:p>
          <a:p>
            <a:r>
              <a:rPr lang="en-GB" dirty="0" smtClean="0"/>
              <a:t>Because views are dynamic: 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f a row is altered such that it no longer satisfies the WHERE condition, it will disappear from the view.</a:t>
            </a:r>
          </a:p>
          <a:p>
            <a:pPr lvl="1"/>
            <a:r>
              <a:rPr lang="en-GB" dirty="0" smtClean="0"/>
              <a:t>New rows will also appear in a view when an insert or update causes them to satisfy the WHERE condition.</a:t>
            </a:r>
          </a:p>
          <a:p>
            <a:r>
              <a:rPr lang="en-GB" dirty="0" smtClean="0"/>
              <a:t>The rows that enter or leave a view are called </a:t>
            </a:r>
            <a:r>
              <a:rPr lang="en-GB" b="1" i="1" dirty="0" smtClean="0"/>
              <a:t>migrating rows</a:t>
            </a:r>
            <a:r>
              <a:rPr lang="en-GB" dirty="0" smtClean="0"/>
              <a:t>.</a:t>
            </a:r>
          </a:p>
          <a:p>
            <a:r>
              <a:rPr lang="en-GB" dirty="0" smtClean="0"/>
              <a:t>Using WITH CHECK OPTION prevents a row from migrating out of (leaving) a view.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57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Is the following view we created earlier updateable?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I modify this view definition to: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Can I run the following query?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'B0005'</a:t>
            </a:r>
            <a:b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'S26002'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69627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If the view definition is changed to: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You </a:t>
            </a:r>
            <a:r>
              <a:rPr lang="en-GB" b="1" u="sng" dirty="0"/>
              <a:t>cannot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 this view to update the branch number of any row to another branch number e.g. B0002 as the updated row will no longer be part of this view.</a:t>
            </a:r>
          </a:p>
          <a:p>
            <a:pPr lvl="1"/>
            <a:r>
              <a:rPr lang="en-GB" dirty="0"/>
              <a:t>Use this view to insert a new row with a branch number not equal to B0003 as the inserted row will not be part of this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281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think will happen if you initially created a view using a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/>
              <a:t> query: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then later updated the base table, Staff, by adding new column(s).</a:t>
            </a:r>
          </a:p>
          <a:p>
            <a:r>
              <a:rPr lang="en-GB" dirty="0"/>
              <a:t>If you execute the following query, will the new columns be </a:t>
            </a:r>
            <a:r>
              <a:rPr lang="en-GB" dirty="0" smtClean="0"/>
              <a:t>included </a:t>
            </a:r>
            <a:r>
              <a:rPr lang="en-GB" dirty="0"/>
              <a:t>in the query results?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636912"/>
            <a:ext cx="15841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14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think giving users access to views instead of base tables may be used as a security mechanism?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26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 and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Views provide a powerful and flexible security mechanism that can be used to hide parts of the database from certain users.</a:t>
            </a:r>
          </a:p>
          <a:p>
            <a:r>
              <a:rPr lang="en-GB" dirty="0"/>
              <a:t>The user is not aware of the existence of any </a:t>
            </a:r>
            <a:r>
              <a:rPr lang="en-GB" dirty="0" smtClean="0"/>
              <a:t>hidden columns </a:t>
            </a:r>
            <a:r>
              <a:rPr lang="en-GB" dirty="0"/>
              <a:t>or rows missing from the view.</a:t>
            </a:r>
          </a:p>
          <a:p>
            <a:r>
              <a:rPr lang="en-GB" dirty="0"/>
              <a:t>A view can be defined using multiple tables with users being granted access to the views but not to the underlying base tables.</a:t>
            </a:r>
          </a:p>
          <a:p>
            <a:pPr lvl="1"/>
            <a:r>
              <a:rPr lang="en-GB" dirty="0"/>
              <a:t>In this way, the view is more restrictive than simply having privileges granted to users on base table(s).</a:t>
            </a:r>
          </a:p>
        </p:txBody>
      </p:sp>
    </p:spTree>
    <p:extLst>
      <p:ext uri="{BB962C8B-B14F-4D97-AF65-F5344CB8AC3E}">
        <p14:creationId xmlns:p14="http://schemas.microsoft.com/office/powerpoint/2010/main" val="393661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Views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Data independence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Reduced complexity</a:t>
            </a:r>
          </a:p>
          <a:p>
            <a:r>
              <a:rPr lang="en-GB" dirty="0"/>
              <a:t>Convenience</a:t>
            </a:r>
          </a:p>
          <a:p>
            <a:r>
              <a:rPr lang="en-GB" dirty="0"/>
              <a:t>Customisation</a:t>
            </a:r>
          </a:p>
          <a:p>
            <a:r>
              <a:rPr lang="en-GB" dirty="0"/>
              <a:t>Data integrity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/>
              <a:t>Disadvantages</a:t>
            </a:r>
          </a:p>
          <a:p>
            <a:r>
              <a:rPr lang="en-GB"/>
              <a:t>Update restrictions</a:t>
            </a:r>
          </a:p>
          <a:p>
            <a:r>
              <a:rPr lang="en-GB"/>
              <a:t>Structure restrictions</a:t>
            </a:r>
          </a:p>
          <a:p>
            <a:r>
              <a:rPr lang="en-GB"/>
              <a:t>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21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Discuss the advantages and disadvantage of views.</a:t>
            </a:r>
          </a:p>
          <a:p>
            <a:r>
              <a:rPr lang="en-GB" dirty="0"/>
              <a:t>How can views be used </a:t>
            </a:r>
            <a:r>
              <a:rPr lang="en-GB" dirty="0" smtClean="0"/>
              <a:t>as a security mechanism in a </a:t>
            </a:r>
            <a:r>
              <a:rPr lang="en-GB" dirty="0"/>
              <a:t>Database?</a:t>
            </a:r>
          </a:p>
        </p:txBody>
      </p:sp>
    </p:spTree>
    <p:extLst>
      <p:ext uri="{BB962C8B-B14F-4D97-AF65-F5344CB8AC3E}">
        <p14:creationId xmlns:p14="http://schemas.microsoft.com/office/powerpoint/2010/main" val="3826550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06730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10511</TotalTime>
  <Words>1770</Words>
  <Application>Microsoft Office PowerPoint</Application>
  <PresentationFormat>On-screen Show (4:3)</PresentationFormat>
  <Paragraphs>173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Definition: VIEWS</vt:lpstr>
      <vt:lpstr>Today’s Lecture</vt:lpstr>
      <vt:lpstr>Views</vt:lpstr>
      <vt:lpstr>Views</vt:lpstr>
      <vt:lpstr>Purpose of Views</vt:lpstr>
      <vt:lpstr>Some Example Uses of Views</vt:lpstr>
      <vt:lpstr>Creating a View</vt:lpstr>
      <vt:lpstr>Creating a View: New Column Names</vt:lpstr>
      <vt:lpstr>Creating a View: WITH CHECK Option</vt:lpstr>
      <vt:lpstr>Creating a Horizontal View</vt:lpstr>
      <vt:lpstr>Creating a Vertical View</vt:lpstr>
      <vt:lpstr>Grouped and Joined Views</vt:lpstr>
      <vt:lpstr>Deleting a View</vt:lpstr>
      <vt:lpstr>Restrictions on Views</vt:lpstr>
      <vt:lpstr>ISO SQL Restrictions on Using Views</vt:lpstr>
      <vt:lpstr>Updating Data Via Views</vt:lpstr>
      <vt:lpstr>Updateable Views</vt:lpstr>
      <vt:lpstr>Updateable Views</vt:lpstr>
      <vt:lpstr>Updateable Views</vt:lpstr>
      <vt:lpstr>WITH CHECK OPTION</vt:lpstr>
      <vt:lpstr>Question</vt:lpstr>
      <vt:lpstr>Using WITH CHECK OPTION</vt:lpstr>
      <vt:lpstr>Question</vt:lpstr>
      <vt:lpstr>Question</vt:lpstr>
      <vt:lpstr>Views and Security</vt:lpstr>
      <vt:lpstr>Advantages and Disadvantages of Views</vt:lpstr>
      <vt:lpstr>Revision Questions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1371</cp:revision>
  <cp:lastPrinted>2017-10-24T09:14:20Z</cp:lastPrinted>
  <dcterms:created xsi:type="dcterms:W3CDTF">2013-09-18T07:00:31Z</dcterms:created>
  <dcterms:modified xsi:type="dcterms:W3CDTF">2017-12-05T08:46:33Z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