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69" r:id="rId1"/>
  </p:sldMasterIdLst>
  <p:notesMasterIdLst>
    <p:notesMasterId r:id="rId39"/>
  </p:notesMasterIdLst>
  <p:handoutMasterIdLst>
    <p:handoutMasterId r:id="rId40"/>
  </p:handoutMasterIdLst>
  <p:sldIdLst>
    <p:sldId id="256" r:id="rId2"/>
    <p:sldId id="257" r:id="rId3"/>
    <p:sldId id="259" r:id="rId4"/>
    <p:sldId id="258" r:id="rId5"/>
    <p:sldId id="260" r:id="rId6"/>
    <p:sldId id="261" r:id="rId7"/>
    <p:sldId id="262" r:id="rId8"/>
    <p:sldId id="266" r:id="rId9"/>
    <p:sldId id="263" r:id="rId10"/>
    <p:sldId id="267" r:id="rId11"/>
    <p:sldId id="268" r:id="rId12"/>
    <p:sldId id="264" r:id="rId13"/>
    <p:sldId id="319" r:id="rId14"/>
    <p:sldId id="311" r:id="rId15"/>
    <p:sldId id="265" r:id="rId16"/>
    <p:sldId id="272" r:id="rId17"/>
    <p:sldId id="273" r:id="rId18"/>
    <p:sldId id="281" r:id="rId19"/>
    <p:sldId id="274" r:id="rId20"/>
    <p:sldId id="275" r:id="rId21"/>
    <p:sldId id="276" r:id="rId22"/>
    <p:sldId id="283" r:id="rId23"/>
    <p:sldId id="282" r:id="rId24"/>
    <p:sldId id="304" r:id="rId25"/>
    <p:sldId id="278" r:id="rId26"/>
    <p:sldId id="279" r:id="rId27"/>
    <p:sldId id="312" r:id="rId28"/>
    <p:sldId id="313" r:id="rId29"/>
    <p:sldId id="314" r:id="rId30"/>
    <p:sldId id="320" r:id="rId31"/>
    <p:sldId id="321" r:id="rId32"/>
    <p:sldId id="322" r:id="rId33"/>
    <p:sldId id="323" r:id="rId34"/>
    <p:sldId id="324" r:id="rId35"/>
    <p:sldId id="325" r:id="rId36"/>
    <p:sldId id="318" r:id="rId37"/>
    <p:sldId id="326" r:id="rId38"/>
  </p:sldIdLst>
  <p:sldSz cx="12192000" cy="6858000"/>
  <p:notesSz cx="6888163" cy="967105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2C20138-D43A-4BDB-8014-05E55A9D122B}" v="14" dt="2025-04-29T09:02:50.56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9616" autoAdjust="0"/>
  </p:normalViewPr>
  <p:slideViewPr>
    <p:cSldViewPr snapToGrid="0">
      <p:cViewPr varScale="1">
        <p:scale>
          <a:sx n="89" d="100"/>
          <a:sy n="89" d="100"/>
        </p:scale>
        <p:origin x="1398"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notesMaster" Target="notesMasters/notesMaster1.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handoutMaster" Target="handoutMasters/handoutMaster1.xml"/><Relationship Id="rId45"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0" Type="http://schemas.openxmlformats.org/officeDocument/2006/relationships/slide" Target="slides/slide19.xml"/><Relationship Id="rId41" Type="http://schemas.openxmlformats.org/officeDocument/2006/relationships/presProps" Target="presProps.xml"/></Relationships>
</file>

<file path=ppt/diagrams/_rels/data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svg"/><Relationship Id="rId1" Type="http://schemas.openxmlformats.org/officeDocument/2006/relationships/image" Target="../media/image11.png"/><Relationship Id="rId4" Type="http://schemas.openxmlformats.org/officeDocument/2006/relationships/image" Target="../media/image14.svg"/></Relationships>
</file>

<file path=ppt/diagrams/_rels/drawing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svg"/><Relationship Id="rId1" Type="http://schemas.openxmlformats.org/officeDocument/2006/relationships/image" Target="../media/image11.png"/><Relationship Id="rId4" Type="http://schemas.openxmlformats.org/officeDocument/2006/relationships/image" Target="../media/image14.sv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40A1F76-94A1-480D-8F6B-677C13ACD0A4}" type="doc">
      <dgm:prSet loTypeId="urn:microsoft.com/office/officeart/2005/8/layout/vProcess5" loCatId="process" qsTypeId="urn:microsoft.com/office/officeart/2005/8/quickstyle/simple1" qsCatId="simple" csTypeId="urn:microsoft.com/office/officeart/2005/8/colors/colorful1" csCatId="colorful"/>
      <dgm:spPr/>
      <dgm:t>
        <a:bodyPr/>
        <a:lstStyle/>
        <a:p>
          <a:endParaRPr lang="en-US"/>
        </a:p>
      </dgm:t>
    </dgm:pt>
    <dgm:pt modelId="{6B51459F-CC28-4208-9C1C-EDD6D1FF584C}">
      <dgm:prSet/>
      <dgm:spPr/>
      <dgm:t>
        <a:bodyPr/>
        <a:lstStyle/>
        <a:p>
          <a:r>
            <a:rPr lang="en-GB"/>
            <a:t>The effect that an invalidating factor might have on an otherwise valid contract</a:t>
          </a:r>
          <a:endParaRPr lang="en-US"/>
        </a:p>
      </dgm:t>
    </dgm:pt>
    <dgm:pt modelId="{123924E5-B34F-4814-BA14-8922C16ADDC8}" type="parTrans" cxnId="{84B5AA15-A015-4580-908F-4BD947309CB1}">
      <dgm:prSet/>
      <dgm:spPr/>
      <dgm:t>
        <a:bodyPr/>
        <a:lstStyle/>
        <a:p>
          <a:endParaRPr lang="en-US"/>
        </a:p>
      </dgm:t>
    </dgm:pt>
    <dgm:pt modelId="{D3E696CA-0347-49B5-B58C-237917F9C0F4}" type="sibTrans" cxnId="{84B5AA15-A015-4580-908F-4BD947309CB1}">
      <dgm:prSet/>
      <dgm:spPr/>
      <dgm:t>
        <a:bodyPr/>
        <a:lstStyle/>
        <a:p>
          <a:endParaRPr lang="en-US"/>
        </a:p>
      </dgm:t>
    </dgm:pt>
    <dgm:pt modelId="{18A00230-0F5D-4B12-AF13-710195E17C6A}">
      <dgm:prSet/>
      <dgm:spPr/>
      <dgm:t>
        <a:bodyPr/>
        <a:lstStyle/>
        <a:p>
          <a:r>
            <a:rPr lang="en-GB"/>
            <a:t>The requirements for establishing a misrepresentation</a:t>
          </a:r>
          <a:endParaRPr lang="en-US"/>
        </a:p>
      </dgm:t>
    </dgm:pt>
    <dgm:pt modelId="{B488E435-1175-4B0D-B923-956480C81D9D}" type="parTrans" cxnId="{AAC40D08-0BE1-48B1-A0A9-E73EF959F5B7}">
      <dgm:prSet/>
      <dgm:spPr/>
      <dgm:t>
        <a:bodyPr/>
        <a:lstStyle/>
        <a:p>
          <a:endParaRPr lang="en-US"/>
        </a:p>
      </dgm:t>
    </dgm:pt>
    <dgm:pt modelId="{956206E3-10D8-4FC8-98CC-5460DB258447}" type="sibTrans" cxnId="{AAC40D08-0BE1-48B1-A0A9-E73EF959F5B7}">
      <dgm:prSet/>
      <dgm:spPr/>
      <dgm:t>
        <a:bodyPr/>
        <a:lstStyle/>
        <a:p>
          <a:endParaRPr lang="en-US"/>
        </a:p>
      </dgm:t>
    </dgm:pt>
    <dgm:pt modelId="{955739E0-D63A-4DBD-AD6B-7DFC2FB8ED29}">
      <dgm:prSet/>
      <dgm:spPr/>
      <dgm:t>
        <a:bodyPr/>
        <a:lstStyle/>
        <a:p>
          <a:r>
            <a:rPr lang="en-GB"/>
            <a:t>The different types of misrepresentation recognised by the courts</a:t>
          </a:r>
          <a:endParaRPr lang="en-US"/>
        </a:p>
      </dgm:t>
    </dgm:pt>
    <dgm:pt modelId="{C9B91176-583F-4B62-9F3C-A4F28D48061F}" type="parTrans" cxnId="{45A8F498-3CA2-4042-A570-CF2B44DA684E}">
      <dgm:prSet/>
      <dgm:spPr/>
      <dgm:t>
        <a:bodyPr/>
        <a:lstStyle/>
        <a:p>
          <a:endParaRPr lang="en-US"/>
        </a:p>
      </dgm:t>
    </dgm:pt>
    <dgm:pt modelId="{52EBE697-396C-48A7-BB2D-658F2135D409}" type="sibTrans" cxnId="{45A8F498-3CA2-4042-A570-CF2B44DA684E}">
      <dgm:prSet/>
      <dgm:spPr/>
      <dgm:t>
        <a:bodyPr/>
        <a:lstStyle/>
        <a:p>
          <a:endParaRPr lang="en-US"/>
        </a:p>
      </dgm:t>
    </dgm:pt>
    <dgm:pt modelId="{318F7ACF-A844-4E5A-A65D-1B84F90F78DD}">
      <dgm:prSet/>
      <dgm:spPr/>
      <dgm:t>
        <a:bodyPr/>
        <a:lstStyle/>
        <a:p>
          <a:r>
            <a:rPr lang="en-GB"/>
            <a:t>The available remedies in the event of misrepresentation occurring; and</a:t>
          </a:r>
          <a:endParaRPr lang="en-US"/>
        </a:p>
      </dgm:t>
    </dgm:pt>
    <dgm:pt modelId="{0824939B-3E54-4192-BE27-1CAFC44F5560}" type="parTrans" cxnId="{E11D1813-85CE-4979-BD55-8C69CB9BDD51}">
      <dgm:prSet/>
      <dgm:spPr/>
      <dgm:t>
        <a:bodyPr/>
        <a:lstStyle/>
        <a:p>
          <a:endParaRPr lang="en-US"/>
        </a:p>
      </dgm:t>
    </dgm:pt>
    <dgm:pt modelId="{12D0735F-F4A9-4FF2-ABC4-3675E6579273}" type="sibTrans" cxnId="{E11D1813-85CE-4979-BD55-8C69CB9BDD51}">
      <dgm:prSet/>
      <dgm:spPr/>
      <dgm:t>
        <a:bodyPr/>
        <a:lstStyle/>
        <a:p>
          <a:endParaRPr lang="en-US"/>
        </a:p>
      </dgm:t>
    </dgm:pt>
    <dgm:pt modelId="{3C5F9FDA-B90E-4641-9652-81140A195407}">
      <dgm:prSet/>
      <dgm:spPr/>
      <dgm:t>
        <a:bodyPr/>
        <a:lstStyle/>
        <a:p>
          <a:r>
            <a:rPr lang="en-GB"/>
            <a:t>The effects of the Misrepresentation Act 1967 on actions for misrepresentation.</a:t>
          </a:r>
          <a:endParaRPr lang="en-US"/>
        </a:p>
      </dgm:t>
    </dgm:pt>
    <dgm:pt modelId="{61F25DD8-42BA-4EF3-A303-3F6A9C56AA00}" type="parTrans" cxnId="{BF565096-71B8-417D-821D-1B4809DEA0A6}">
      <dgm:prSet/>
      <dgm:spPr/>
      <dgm:t>
        <a:bodyPr/>
        <a:lstStyle/>
        <a:p>
          <a:endParaRPr lang="en-US"/>
        </a:p>
      </dgm:t>
    </dgm:pt>
    <dgm:pt modelId="{346DFBDB-1DFA-49F6-805E-E511FE5783E9}" type="sibTrans" cxnId="{BF565096-71B8-417D-821D-1B4809DEA0A6}">
      <dgm:prSet/>
      <dgm:spPr/>
      <dgm:t>
        <a:bodyPr/>
        <a:lstStyle/>
        <a:p>
          <a:endParaRPr lang="en-US"/>
        </a:p>
      </dgm:t>
    </dgm:pt>
    <dgm:pt modelId="{47831717-7C1C-480B-8DF1-DE57DDE252E6}" type="pres">
      <dgm:prSet presAssocID="{540A1F76-94A1-480D-8F6B-677C13ACD0A4}" presName="outerComposite" presStyleCnt="0">
        <dgm:presLayoutVars>
          <dgm:chMax val="5"/>
          <dgm:dir/>
          <dgm:resizeHandles val="exact"/>
        </dgm:presLayoutVars>
      </dgm:prSet>
      <dgm:spPr/>
    </dgm:pt>
    <dgm:pt modelId="{932E6B03-4E7E-4D28-B16B-0F4908F2CF96}" type="pres">
      <dgm:prSet presAssocID="{540A1F76-94A1-480D-8F6B-677C13ACD0A4}" presName="dummyMaxCanvas" presStyleCnt="0">
        <dgm:presLayoutVars/>
      </dgm:prSet>
      <dgm:spPr/>
    </dgm:pt>
    <dgm:pt modelId="{BDA956C6-0FB0-44D1-B649-756283320CDF}" type="pres">
      <dgm:prSet presAssocID="{540A1F76-94A1-480D-8F6B-677C13ACD0A4}" presName="FiveNodes_1" presStyleLbl="node1" presStyleIdx="0" presStyleCnt="5">
        <dgm:presLayoutVars>
          <dgm:bulletEnabled val="1"/>
        </dgm:presLayoutVars>
      </dgm:prSet>
      <dgm:spPr/>
    </dgm:pt>
    <dgm:pt modelId="{2EACDD5D-F17F-4120-B408-A30F8D839915}" type="pres">
      <dgm:prSet presAssocID="{540A1F76-94A1-480D-8F6B-677C13ACD0A4}" presName="FiveNodes_2" presStyleLbl="node1" presStyleIdx="1" presStyleCnt="5">
        <dgm:presLayoutVars>
          <dgm:bulletEnabled val="1"/>
        </dgm:presLayoutVars>
      </dgm:prSet>
      <dgm:spPr/>
    </dgm:pt>
    <dgm:pt modelId="{4A7EF3DB-DEAD-413F-9430-C004455964AD}" type="pres">
      <dgm:prSet presAssocID="{540A1F76-94A1-480D-8F6B-677C13ACD0A4}" presName="FiveNodes_3" presStyleLbl="node1" presStyleIdx="2" presStyleCnt="5">
        <dgm:presLayoutVars>
          <dgm:bulletEnabled val="1"/>
        </dgm:presLayoutVars>
      </dgm:prSet>
      <dgm:spPr/>
    </dgm:pt>
    <dgm:pt modelId="{66A83085-9634-4EB1-8A63-6A8F57E9F878}" type="pres">
      <dgm:prSet presAssocID="{540A1F76-94A1-480D-8F6B-677C13ACD0A4}" presName="FiveNodes_4" presStyleLbl="node1" presStyleIdx="3" presStyleCnt="5">
        <dgm:presLayoutVars>
          <dgm:bulletEnabled val="1"/>
        </dgm:presLayoutVars>
      </dgm:prSet>
      <dgm:spPr/>
    </dgm:pt>
    <dgm:pt modelId="{6B2C73E9-0C47-4F4D-AC71-8E09D41C2DDA}" type="pres">
      <dgm:prSet presAssocID="{540A1F76-94A1-480D-8F6B-677C13ACD0A4}" presName="FiveNodes_5" presStyleLbl="node1" presStyleIdx="4" presStyleCnt="5">
        <dgm:presLayoutVars>
          <dgm:bulletEnabled val="1"/>
        </dgm:presLayoutVars>
      </dgm:prSet>
      <dgm:spPr/>
    </dgm:pt>
    <dgm:pt modelId="{DDFFCF4A-0084-4C0C-8485-9666FDEA84D3}" type="pres">
      <dgm:prSet presAssocID="{540A1F76-94A1-480D-8F6B-677C13ACD0A4}" presName="FiveConn_1-2" presStyleLbl="fgAccFollowNode1" presStyleIdx="0" presStyleCnt="4">
        <dgm:presLayoutVars>
          <dgm:bulletEnabled val="1"/>
        </dgm:presLayoutVars>
      </dgm:prSet>
      <dgm:spPr/>
    </dgm:pt>
    <dgm:pt modelId="{0232082D-8581-4BA8-89A3-98846448D717}" type="pres">
      <dgm:prSet presAssocID="{540A1F76-94A1-480D-8F6B-677C13ACD0A4}" presName="FiveConn_2-3" presStyleLbl="fgAccFollowNode1" presStyleIdx="1" presStyleCnt="4">
        <dgm:presLayoutVars>
          <dgm:bulletEnabled val="1"/>
        </dgm:presLayoutVars>
      </dgm:prSet>
      <dgm:spPr/>
    </dgm:pt>
    <dgm:pt modelId="{289F2BBC-F96B-42CF-8DB6-07ACC7ECE9E0}" type="pres">
      <dgm:prSet presAssocID="{540A1F76-94A1-480D-8F6B-677C13ACD0A4}" presName="FiveConn_3-4" presStyleLbl="fgAccFollowNode1" presStyleIdx="2" presStyleCnt="4">
        <dgm:presLayoutVars>
          <dgm:bulletEnabled val="1"/>
        </dgm:presLayoutVars>
      </dgm:prSet>
      <dgm:spPr/>
    </dgm:pt>
    <dgm:pt modelId="{70D8C129-D84A-477D-B8F3-1EDD9C6B5F63}" type="pres">
      <dgm:prSet presAssocID="{540A1F76-94A1-480D-8F6B-677C13ACD0A4}" presName="FiveConn_4-5" presStyleLbl="fgAccFollowNode1" presStyleIdx="3" presStyleCnt="4">
        <dgm:presLayoutVars>
          <dgm:bulletEnabled val="1"/>
        </dgm:presLayoutVars>
      </dgm:prSet>
      <dgm:spPr/>
    </dgm:pt>
    <dgm:pt modelId="{FBD0161F-C2F1-46E9-8218-7CDFB558301D}" type="pres">
      <dgm:prSet presAssocID="{540A1F76-94A1-480D-8F6B-677C13ACD0A4}" presName="FiveNodes_1_text" presStyleLbl="node1" presStyleIdx="4" presStyleCnt="5">
        <dgm:presLayoutVars>
          <dgm:bulletEnabled val="1"/>
        </dgm:presLayoutVars>
      </dgm:prSet>
      <dgm:spPr/>
    </dgm:pt>
    <dgm:pt modelId="{C77F1173-B762-4358-B38C-48E831A9C92B}" type="pres">
      <dgm:prSet presAssocID="{540A1F76-94A1-480D-8F6B-677C13ACD0A4}" presName="FiveNodes_2_text" presStyleLbl="node1" presStyleIdx="4" presStyleCnt="5">
        <dgm:presLayoutVars>
          <dgm:bulletEnabled val="1"/>
        </dgm:presLayoutVars>
      </dgm:prSet>
      <dgm:spPr/>
    </dgm:pt>
    <dgm:pt modelId="{51629E31-42E1-4E73-87B9-F83F6952DAEA}" type="pres">
      <dgm:prSet presAssocID="{540A1F76-94A1-480D-8F6B-677C13ACD0A4}" presName="FiveNodes_3_text" presStyleLbl="node1" presStyleIdx="4" presStyleCnt="5">
        <dgm:presLayoutVars>
          <dgm:bulletEnabled val="1"/>
        </dgm:presLayoutVars>
      </dgm:prSet>
      <dgm:spPr/>
    </dgm:pt>
    <dgm:pt modelId="{AC246444-7B78-492D-8447-7AD55357932B}" type="pres">
      <dgm:prSet presAssocID="{540A1F76-94A1-480D-8F6B-677C13ACD0A4}" presName="FiveNodes_4_text" presStyleLbl="node1" presStyleIdx="4" presStyleCnt="5">
        <dgm:presLayoutVars>
          <dgm:bulletEnabled val="1"/>
        </dgm:presLayoutVars>
      </dgm:prSet>
      <dgm:spPr/>
    </dgm:pt>
    <dgm:pt modelId="{23A54BDE-8F8A-4E8C-9191-9C7ADC267CDF}" type="pres">
      <dgm:prSet presAssocID="{540A1F76-94A1-480D-8F6B-677C13ACD0A4}" presName="FiveNodes_5_text" presStyleLbl="node1" presStyleIdx="4" presStyleCnt="5">
        <dgm:presLayoutVars>
          <dgm:bulletEnabled val="1"/>
        </dgm:presLayoutVars>
      </dgm:prSet>
      <dgm:spPr/>
    </dgm:pt>
  </dgm:ptLst>
  <dgm:cxnLst>
    <dgm:cxn modelId="{AAC40D08-0BE1-48B1-A0A9-E73EF959F5B7}" srcId="{540A1F76-94A1-480D-8F6B-677C13ACD0A4}" destId="{18A00230-0F5D-4B12-AF13-710195E17C6A}" srcOrd="1" destOrd="0" parTransId="{B488E435-1175-4B0D-B923-956480C81D9D}" sibTransId="{956206E3-10D8-4FC8-98CC-5460DB258447}"/>
    <dgm:cxn modelId="{A91E8D11-CD38-4170-B845-63DC22D0D0FA}" type="presOf" srcId="{3C5F9FDA-B90E-4641-9652-81140A195407}" destId="{23A54BDE-8F8A-4E8C-9191-9C7ADC267CDF}" srcOrd="1" destOrd="0" presId="urn:microsoft.com/office/officeart/2005/8/layout/vProcess5"/>
    <dgm:cxn modelId="{E11D1813-85CE-4979-BD55-8C69CB9BDD51}" srcId="{540A1F76-94A1-480D-8F6B-677C13ACD0A4}" destId="{318F7ACF-A844-4E5A-A65D-1B84F90F78DD}" srcOrd="3" destOrd="0" parTransId="{0824939B-3E54-4192-BE27-1CAFC44F5560}" sibTransId="{12D0735F-F4A9-4FF2-ABC4-3675E6579273}"/>
    <dgm:cxn modelId="{84B5AA15-A015-4580-908F-4BD947309CB1}" srcId="{540A1F76-94A1-480D-8F6B-677C13ACD0A4}" destId="{6B51459F-CC28-4208-9C1C-EDD6D1FF584C}" srcOrd="0" destOrd="0" parTransId="{123924E5-B34F-4814-BA14-8922C16ADDC8}" sibTransId="{D3E696CA-0347-49B5-B58C-237917F9C0F4}"/>
    <dgm:cxn modelId="{9F3B521C-6A62-44D7-B779-16EAFBC4BFA5}" type="presOf" srcId="{540A1F76-94A1-480D-8F6B-677C13ACD0A4}" destId="{47831717-7C1C-480B-8DF1-DE57DDE252E6}" srcOrd="0" destOrd="0" presId="urn:microsoft.com/office/officeart/2005/8/layout/vProcess5"/>
    <dgm:cxn modelId="{41F72A2F-5623-4E02-9C43-E8AB4F20E191}" type="presOf" srcId="{3C5F9FDA-B90E-4641-9652-81140A195407}" destId="{6B2C73E9-0C47-4F4D-AC71-8E09D41C2DDA}" srcOrd="0" destOrd="0" presId="urn:microsoft.com/office/officeart/2005/8/layout/vProcess5"/>
    <dgm:cxn modelId="{71B09A33-C76E-449F-89B8-EF95AC9C5712}" type="presOf" srcId="{52EBE697-396C-48A7-BB2D-658F2135D409}" destId="{289F2BBC-F96B-42CF-8DB6-07ACC7ECE9E0}" srcOrd="0" destOrd="0" presId="urn:microsoft.com/office/officeart/2005/8/layout/vProcess5"/>
    <dgm:cxn modelId="{7629B733-5750-40F3-9E08-E6EC92BD417C}" type="presOf" srcId="{12D0735F-F4A9-4FF2-ABC4-3675E6579273}" destId="{70D8C129-D84A-477D-B8F3-1EDD9C6B5F63}" srcOrd="0" destOrd="0" presId="urn:microsoft.com/office/officeart/2005/8/layout/vProcess5"/>
    <dgm:cxn modelId="{CE0A1B3B-3F01-4520-A9CE-05EE485D18F4}" type="presOf" srcId="{956206E3-10D8-4FC8-98CC-5460DB258447}" destId="{0232082D-8581-4BA8-89A3-98846448D717}" srcOrd="0" destOrd="0" presId="urn:microsoft.com/office/officeart/2005/8/layout/vProcess5"/>
    <dgm:cxn modelId="{C933FA5B-37D8-40E2-8656-ADA202B18E17}" type="presOf" srcId="{318F7ACF-A844-4E5A-A65D-1B84F90F78DD}" destId="{66A83085-9634-4EB1-8A63-6A8F57E9F878}" srcOrd="0" destOrd="0" presId="urn:microsoft.com/office/officeart/2005/8/layout/vProcess5"/>
    <dgm:cxn modelId="{06F04A8A-E2C6-49C7-AB79-3C25028587A1}" type="presOf" srcId="{955739E0-D63A-4DBD-AD6B-7DFC2FB8ED29}" destId="{51629E31-42E1-4E73-87B9-F83F6952DAEA}" srcOrd="1" destOrd="0" presId="urn:microsoft.com/office/officeart/2005/8/layout/vProcess5"/>
    <dgm:cxn modelId="{BF565096-71B8-417D-821D-1B4809DEA0A6}" srcId="{540A1F76-94A1-480D-8F6B-677C13ACD0A4}" destId="{3C5F9FDA-B90E-4641-9652-81140A195407}" srcOrd="4" destOrd="0" parTransId="{61F25DD8-42BA-4EF3-A303-3F6A9C56AA00}" sibTransId="{346DFBDB-1DFA-49F6-805E-E511FE5783E9}"/>
    <dgm:cxn modelId="{CC2DCE96-0127-4C25-BB0D-6AE46BEA29BC}" type="presOf" srcId="{6B51459F-CC28-4208-9C1C-EDD6D1FF584C}" destId="{FBD0161F-C2F1-46E9-8218-7CDFB558301D}" srcOrd="1" destOrd="0" presId="urn:microsoft.com/office/officeart/2005/8/layout/vProcess5"/>
    <dgm:cxn modelId="{45A8F498-3CA2-4042-A570-CF2B44DA684E}" srcId="{540A1F76-94A1-480D-8F6B-677C13ACD0A4}" destId="{955739E0-D63A-4DBD-AD6B-7DFC2FB8ED29}" srcOrd="2" destOrd="0" parTransId="{C9B91176-583F-4B62-9F3C-A4F28D48061F}" sibTransId="{52EBE697-396C-48A7-BB2D-658F2135D409}"/>
    <dgm:cxn modelId="{2273C9A9-872D-41DE-B4E1-66C84F56A4DF}" type="presOf" srcId="{318F7ACF-A844-4E5A-A65D-1B84F90F78DD}" destId="{AC246444-7B78-492D-8447-7AD55357932B}" srcOrd="1" destOrd="0" presId="urn:microsoft.com/office/officeart/2005/8/layout/vProcess5"/>
    <dgm:cxn modelId="{B2F84FB8-F130-4C06-A92E-0BC7A4B03F5B}" type="presOf" srcId="{18A00230-0F5D-4B12-AF13-710195E17C6A}" destId="{2EACDD5D-F17F-4120-B408-A30F8D839915}" srcOrd="0" destOrd="0" presId="urn:microsoft.com/office/officeart/2005/8/layout/vProcess5"/>
    <dgm:cxn modelId="{3F3F7ECA-4D8A-45CE-8479-D18F94ED3D64}" type="presOf" srcId="{6B51459F-CC28-4208-9C1C-EDD6D1FF584C}" destId="{BDA956C6-0FB0-44D1-B649-756283320CDF}" srcOrd="0" destOrd="0" presId="urn:microsoft.com/office/officeart/2005/8/layout/vProcess5"/>
    <dgm:cxn modelId="{D2B40FDC-37F9-47B9-A2EE-C8EB9518B9E9}" type="presOf" srcId="{18A00230-0F5D-4B12-AF13-710195E17C6A}" destId="{C77F1173-B762-4358-B38C-48E831A9C92B}" srcOrd="1" destOrd="0" presId="urn:microsoft.com/office/officeart/2005/8/layout/vProcess5"/>
    <dgm:cxn modelId="{935D6CE1-975D-4B28-9BAC-7EC225B2CD76}" type="presOf" srcId="{955739E0-D63A-4DBD-AD6B-7DFC2FB8ED29}" destId="{4A7EF3DB-DEAD-413F-9430-C004455964AD}" srcOrd="0" destOrd="0" presId="urn:microsoft.com/office/officeart/2005/8/layout/vProcess5"/>
    <dgm:cxn modelId="{BF2683F0-EEC4-4631-B73B-7914C17702CA}" type="presOf" srcId="{D3E696CA-0347-49B5-B58C-237917F9C0F4}" destId="{DDFFCF4A-0084-4C0C-8485-9666FDEA84D3}" srcOrd="0" destOrd="0" presId="urn:microsoft.com/office/officeart/2005/8/layout/vProcess5"/>
    <dgm:cxn modelId="{E205B439-4461-4A31-A0C3-9EAC91A11EF3}" type="presParOf" srcId="{47831717-7C1C-480B-8DF1-DE57DDE252E6}" destId="{932E6B03-4E7E-4D28-B16B-0F4908F2CF96}" srcOrd="0" destOrd="0" presId="urn:microsoft.com/office/officeart/2005/8/layout/vProcess5"/>
    <dgm:cxn modelId="{089D4D2D-2DF9-40E7-986D-D6C0F71F62F6}" type="presParOf" srcId="{47831717-7C1C-480B-8DF1-DE57DDE252E6}" destId="{BDA956C6-0FB0-44D1-B649-756283320CDF}" srcOrd="1" destOrd="0" presId="urn:microsoft.com/office/officeart/2005/8/layout/vProcess5"/>
    <dgm:cxn modelId="{F27578E4-D583-40F5-A3C6-7D883C3A056F}" type="presParOf" srcId="{47831717-7C1C-480B-8DF1-DE57DDE252E6}" destId="{2EACDD5D-F17F-4120-B408-A30F8D839915}" srcOrd="2" destOrd="0" presId="urn:microsoft.com/office/officeart/2005/8/layout/vProcess5"/>
    <dgm:cxn modelId="{7109ABF9-2816-4887-8858-2744A08D626C}" type="presParOf" srcId="{47831717-7C1C-480B-8DF1-DE57DDE252E6}" destId="{4A7EF3DB-DEAD-413F-9430-C004455964AD}" srcOrd="3" destOrd="0" presId="urn:microsoft.com/office/officeart/2005/8/layout/vProcess5"/>
    <dgm:cxn modelId="{858FA38D-71C3-4955-AFD6-BE1904A5C6CF}" type="presParOf" srcId="{47831717-7C1C-480B-8DF1-DE57DDE252E6}" destId="{66A83085-9634-4EB1-8A63-6A8F57E9F878}" srcOrd="4" destOrd="0" presId="urn:microsoft.com/office/officeart/2005/8/layout/vProcess5"/>
    <dgm:cxn modelId="{019914F7-C5E0-421E-91A9-11A2ACA1EEDF}" type="presParOf" srcId="{47831717-7C1C-480B-8DF1-DE57DDE252E6}" destId="{6B2C73E9-0C47-4F4D-AC71-8E09D41C2DDA}" srcOrd="5" destOrd="0" presId="urn:microsoft.com/office/officeart/2005/8/layout/vProcess5"/>
    <dgm:cxn modelId="{7D7A4A27-00EE-48BC-B0C0-D698F7893117}" type="presParOf" srcId="{47831717-7C1C-480B-8DF1-DE57DDE252E6}" destId="{DDFFCF4A-0084-4C0C-8485-9666FDEA84D3}" srcOrd="6" destOrd="0" presId="urn:microsoft.com/office/officeart/2005/8/layout/vProcess5"/>
    <dgm:cxn modelId="{CDDA16E6-2B91-4D85-8B80-FBD5994A2F87}" type="presParOf" srcId="{47831717-7C1C-480B-8DF1-DE57DDE252E6}" destId="{0232082D-8581-4BA8-89A3-98846448D717}" srcOrd="7" destOrd="0" presId="urn:microsoft.com/office/officeart/2005/8/layout/vProcess5"/>
    <dgm:cxn modelId="{666B85BF-6A42-4B9E-A64C-55F3BBABFD5E}" type="presParOf" srcId="{47831717-7C1C-480B-8DF1-DE57DDE252E6}" destId="{289F2BBC-F96B-42CF-8DB6-07ACC7ECE9E0}" srcOrd="8" destOrd="0" presId="urn:microsoft.com/office/officeart/2005/8/layout/vProcess5"/>
    <dgm:cxn modelId="{E963AE1E-C903-4E8A-AD93-AF3E6F78D6B1}" type="presParOf" srcId="{47831717-7C1C-480B-8DF1-DE57DDE252E6}" destId="{70D8C129-D84A-477D-B8F3-1EDD9C6B5F63}" srcOrd="9" destOrd="0" presId="urn:microsoft.com/office/officeart/2005/8/layout/vProcess5"/>
    <dgm:cxn modelId="{5F82F172-297E-4228-9C0D-92324579DD2C}" type="presParOf" srcId="{47831717-7C1C-480B-8DF1-DE57DDE252E6}" destId="{FBD0161F-C2F1-46E9-8218-7CDFB558301D}" srcOrd="10" destOrd="0" presId="urn:microsoft.com/office/officeart/2005/8/layout/vProcess5"/>
    <dgm:cxn modelId="{81C221EC-61D0-4ED7-A4D1-FA71F3DE936F}" type="presParOf" srcId="{47831717-7C1C-480B-8DF1-DE57DDE252E6}" destId="{C77F1173-B762-4358-B38C-48E831A9C92B}" srcOrd="11" destOrd="0" presId="urn:microsoft.com/office/officeart/2005/8/layout/vProcess5"/>
    <dgm:cxn modelId="{09B1AC72-E9B2-4DA8-912C-7FC07B2D41A5}" type="presParOf" srcId="{47831717-7C1C-480B-8DF1-DE57DDE252E6}" destId="{51629E31-42E1-4E73-87B9-F83F6952DAEA}" srcOrd="12" destOrd="0" presId="urn:microsoft.com/office/officeart/2005/8/layout/vProcess5"/>
    <dgm:cxn modelId="{198298DF-6CF9-48F6-BEF3-4376C2D664EC}" type="presParOf" srcId="{47831717-7C1C-480B-8DF1-DE57DDE252E6}" destId="{AC246444-7B78-492D-8447-7AD55357932B}" srcOrd="13" destOrd="0" presId="urn:microsoft.com/office/officeart/2005/8/layout/vProcess5"/>
    <dgm:cxn modelId="{0C6D1A97-651D-4CEC-9279-26814E2FFFD4}" type="presParOf" srcId="{47831717-7C1C-480B-8DF1-DE57DDE252E6}" destId="{23A54BDE-8F8A-4E8C-9191-9C7ADC267CDF}" srcOrd="14"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A3A66ED-E922-4F66-84D4-B74D88ABAA35}"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044EF5E5-3226-4D10-A204-6DDF58D15FED}">
      <dgm:prSet/>
      <dgm:spPr/>
      <dgm:t>
        <a:bodyPr/>
        <a:lstStyle/>
        <a:p>
          <a:r>
            <a:rPr lang="en-GB"/>
            <a:t>Inducement: The representor must intend that this false statement will induce the other party to enter into the contract and the false statement must induce the representee to enter into the contract.</a:t>
          </a:r>
          <a:endParaRPr lang="en-US"/>
        </a:p>
      </dgm:t>
    </dgm:pt>
    <dgm:pt modelId="{76E22504-0607-43E5-8F62-2692CB07BA05}" type="parTrans" cxnId="{3A0EF8FC-7D8D-4F4E-A572-158183326714}">
      <dgm:prSet/>
      <dgm:spPr/>
      <dgm:t>
        <a:bodyPr/>
        <a:lstStyle/>
        <a:p>
          <a:endParaRPr lang="en-US"/>
        </a:p>
      </dgm:t>
    </dgm:pt>
    <dgm:pt modelId="{BFFBE0B5-0942-4E3A-8966-60764D2CB293}" type="sibTrans" cxnId="{3A0EF8FC-7D8D-4F4E-A572-158183326714}">
      <dgm:prSet/>
      <dgm:spPr/>
      <dgm:t>
        <a:bodyPr/>
        <a:lstStyle/>
        <a:p>
          <a:endParaRPr lang="en-US"/>
        </a:p>
      </dgm:t>
    </dgm:pt>
    <dgm:pt modelId="{DB37A29C-772C-44A2-ADDD-E86C270F2F6F}">
      <dgm:prSet/>
      <dgm:spPr/>
      <dgm:t>
        <a:bodyPr/>
        <a:lstStyle/>
        <a:p>
          <a:r>
            <a:rPr lang="en-GB" dirty="0"/>
            <a:t>- In cases of negligent or innocent misrepresentation, the representee will have to show that </a:t>
          </a:r>
          <a:r>
            <a:rPr lang="en-GB" u="sng" dirty="0"/>
            <a:t>“but for” </a:t>
          </a:r>
          <a:r>
            <a:rPr lang="en-GB" dirty="0"/>
            <a:t>the misrepresentation they would not have entered into the contract </a:t>
          </a:r>
          <a:r>
            <a:rPr lang="en-GB" i="1" dirty="0"/>
            <a:t>(</a:t>
          </a:r>
          <a:r>
            <a:rPr lang="en-GB" i="1" dirty="0">
              <a:solidFill>
                <a:srgbClr val="0070C0"/>
              </a:solidFill>
            </a:rPr>
            <a:t>BV Neder-</a:t>
          </a:r>
          <a:r>
            <a:rPr lang="en-GB" i="1" dirty="0" err="1">
              <a:solidFill>
                <a:srgbClr val="0070C0"/>
              </a:solidFill>
            </a:rPr>
            <a:t>landse</a:t>
          </a:r>
          <a:r>
            <a:rPr lang="en-GB" i="1" dirty="0">
              <a:solidFill>
                <a:srgbClr val="0070C0"/>
              </a:solidFill>
            </a:rPr>
            <a:t> Industrie v Rembrandt Enterprises [2019]).</a:t>
          </a:r>
          <a:endParaRPr lang="en-US" dirty="0">
            <a:solidFill>
              <a:srgbClr val="0070C0"/>
            </a:solidFill>
          </a:endParaRPr>
        </a:p>
      </dgm:t>
    </dgm:pt>
    <dgm:pt modelId="{605529A2-87B3-46EE-8AFD-841B920632A9}" type="parTrans" cxnId="{02C3A393-148E-4B17-B105-18B4D5F2DFA0}">
      <dgm:prSet/>
      <dgm:spPr/>
      <dgm:t>
        <a:bodyPr/>
        <a:lstStyle/>
        <a:p>
          <a:endParaRPr lang="en-US"/>
        </a:p>
      </dgm:t>
    </dgm:pt>
    <dgm:pt modelId="{791BA40A-6314-4F88-AB10-6B6B6D6BFAE2}" type="sibTrans" cxnId="{02C3A393-148E-4B17-B105-18B4D5F2DFA0}">
      <dgm:prSet/>
      <dgm:spPr/>
      <dgm:t>
        <a:bodyPr/>
        <a:lstStyle/>
        <a:p>
          <a:endParaRPr lang="en-US"/>
        </a:p>
      </dgm:t>
    </dgm:pt>
    <dgm:pt modelId="{B0C66A8B-4706-40EC-8A16-A63FAF4E3D31}" type="pres">
      <dgm:prSet presAssocID="{DA3A66ED-E922-4F66-84D4-B74D88ABAA35}" presName="linear" presStyleCnt="0">
        <dgm:presLayoutVars>
          <dgm:animLvl val="lvl"/>
          <dgm:resizeHandles val="exact"/>
        </dgm:presLayoutVars>
      </dgm:prSet>
      <dgm:spPr/>
    </dgm:pt>
    <dgm:pt modelId="{E6F4DB70-8DE6-47C2-921C-D6D52927B83E}" type="pres">
      <dgm:prSet presAssocID="{044EF5E5-3226-4D10-A204-6DDF58D15FED}" presName="parentText" presStyleLbl="node1" presStyleIdx="0" presStyleCnt="2">
        <dgm:presLayoutVars>
          <dgm:chMax val="0"/>
          <dgm:bulletEnabled val="1"/>
        </dgm:presLayoutVars>
      </dgm:prSet>
      <dgm:spPr/>
    </dgm:pt>
    <dgm:pt modelId="{0FD2C068-DA47-4513-85D6-AB16BB724A13}" type="pres">
      <dgm:prSet presAssocID="{BFFBE0B5-0942-4E3A-8966-60764D2CB293}" presName="spacer" presStyleCnt="0"/>
      <dgm:spPr/>
    </dgm:pt>
    <dgm:pt modelId="{71271BA9-38B7-49ED-81A2-12C1CD0643C8}" type="pres">
      <dgm:prSet presAssocID="{DB37A29C-772C-44A2-ADDD-E86C270F2F6F}" presName="parentText" presStyleLbl="node1" presStyleIdx="1" presStyleCnt="2">
        <dgm:presLayoutVars>
          <dgm:chMax val="0"/>
          <dgm:bulletEnabled val="1"/>
        </dgm:presLayoutVars>
      </dgm:prSet>
      <dgm:spPr/>
    </dgm:pt>
  </dgm:ptLst>
  <dgm:cxnLst>
    <dgm:cxn modelId="{B6ABF51F-0A51-4B57-A4C8-87DD44CC4688}" type="presOf" srcId="{044EF5E5-3226-4D10-A204-6DDF58D15FED}" destId="{E6F4DB70-8DE6-47C2-921C-D6D52927B83E}" srcOrd="0" destOrd="0" presId="urn:microsoft.com/office/officeart/2005/8/layout/vList2"/>
    <dgm:cxn modelId="{68FD8F5E-A528-4F88-9B5C-00EE47833EBB}" type="presOf" srcId="{DA3A66ED-E922-4F66-84D4-B74D88ABAA35}" destId="{B0C66A8B-4706-40EC-8A16-A63FAF4E3D31}" srcOrd="0" destOrd="0" presId="urn:microsoft.com/office/officeart/2005/8/layout/vList2"/>
    <dgm:cxn modelId="{02C3A393-148E-4B17-B105-18B4D5F2DFA0}" srcId="{DA3A66ED-E922-4F66-84D4-B74D88ABAA35}" destId="{DB37A29C-772C-44A2-ADDD-E86C270F2F6F}" srcOrd="1" destOrd="0" parTransId="{605529A2-87B3-46EE-8AFD-841B920632A9}" sibTransId="{791BA40A-6314-4F88-AB10-6B6B6D6BFAE2}"/>
    <dgm:cxn modelId="{D68760DF-8FF3-4591-AB9C-2ED98E09635B}" type="presOf" srcId="{DB37A29C-772C-44A2-ADDD-E86C270F2F6F}" destId="{71271BA9-38B7-49ED-81A2-12C1CD0643C8}" srcOrd="0" destOrd="0" presId="urn:microsoft.com/office/officeart/2005/8/layout/vList2"/>
    <dgm:cxn modelId="{3A0EF8FC-7D8D-4F4E-A572-158183326714}" srcId="{DA3A66ED-E922-4F66-84D4-B74D88ABAA35}" destId="{044EF5E5-3226-4D10-A204-6DDF58D15FED}" srcOrd="0" destOrd="0" parTransId="{76E22504-0607-43E5-8F62-2692CB07BA05}" sibTransId="{BFFBE0B5-0942-4E3A-8966-60764D2CB293}"/>
    <dgm:cxn modelId="{F87B257E-CBED-4C15-AFE5-467B3916D63B}" type="presParOf" srcId="{B0C66A8B-4706-40EC-8A16-A63FAF4E3D31}" destId="{E6F4DB70-8DE6-47C2-921C-D6D52927B83E}" srcOrd="0" destOrd="0" presId="urn:microsoft.com/office/officeart/2005/8/layout/vList2"/>
    <dgm:cxn modelId="{CA250315-9BBE-4AB7-BFF4-A20C7C08A635}" type="presParOf" srcId="{B0C66A8B-4706-40EC-8A16-A63FAF4E3D31}" destId="{0FD2C068-DA47-4513-85D6-AB16BB724A13}" srcOrd="1" destOrd="0" presId="urn:microsoft.com/office/officeart/2005/8/layout/vList2"/>
    <dgm:cxn modelId="{FD32F66F-42B2-4AE0-A70B-4643F9F174EE}" type="presParOf" srcId="{B0C66A8B-4706-40EC-8A16-A63FAF4E3D31}" destId="{71271BA9-38B7-49ED-81A2-12C1CD0643C8}"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82F93AC-F1BC-495F-BEA5-B6D2AD84D981}"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348698B6-4D52-4D25-BB13-7257C42A4B3D}">
      <dgm:prSet/>
      <dgm:spPr/>
      <dgm:t>
        <a:bodyPr/>
        <a:lstStyle/>
        <a:p>
          <a:r>
            <a:rPr lang="en-GB"/>
            <a:t>Cherrilow Ltd v Butler-Creagh [2011]</a:t>
          </a:r>
          <a:endParaRPr lang="en-US"/>
        </a:p>
      </dgm:t>
    </dgm:pt>
    <dgm:pt modelId="{DD06AAC9-32E1-4D89-92D7-272C4053A48A}" type="parTrans" cxnId="{EA012397-D614-43B9-A24E-8A457B5AFB90}">
      <dgm:prSet/>
      <dgm:spPr/>
      <dgm:t>
        <a:bodyPr/>
        <a:lstStyle/>
        <a:p>
          <a:endParaRPr lang="en-US"/>
        </a:p>
      </dgm:t>
    </dgm:pt>
    <dgm:pt modelId="{EAE1DE3E-D517-476D-8C0D-10B2748CA378}" type="sibTrans" cxnId="{EA012397-D614-43B9-A24E-8A457B5AFB90}">
      <dgm:prSet/>
      <dgm:spPr/>
      <dgm:t>
        <a:bodyPr/>
        <a:lstStyle/>
        <a:p>
          <a:endParaRPr lang="en-US"/>
        </a:p>
      </dgm:t>
    </dgm:pt>
    <dgm:pt modelId="{7B3E5794-42AC-4A85-BBA5-E311F0AC9FA2}">
      <dgm:prSet/>
      <dgm:spPr/>
      <dgm:t>
        <a:bodyPr/>
        <a:lstStyle/>
        <a:p>
          <a:r>
            <a:rPr lang="en-GB"/>
            <a:t>What are the case facts?</a:t>
          </a:r>
          <a:endParaRPr lang="en-US"/>
        </a:p>
      </dgm:t>
    </dgm:pt>
    <dgm:pt modelId="{80523B4E-455C-4673-83BA-60B6A6E6D787}" type="parTrans" cxnId="{C3DB5952-1A29-4014-A833-CB5C96297D38}">
      <dgm:prSet/>
      <dgm:spPr/>
      <dgm:t>
        <a:bodyPr/>
        <a:lstStyle/>
        <a:p>
          <a:endParaRPr lang="en-US"/>
        </a:p>
      </dgm:t>
    </dgm:pt>
    <dgm:pt modelId="{97A64F99-EA30-4E68-B3E0-0E0ED01446B2}" type="sibTrans" cxnId="{C3DB5952-1A29-4014-A833-CB5C96297D38}">
      <dgm:prSet/>
      <dgm:spPr/>
      <dgm:t>
        <a:bodyPr/>
        <a:lstStyle/>
        <a:p>
          <a:endParaRPr lang="en-US"/>
        </a:p>
      </dgm:t>
    </dgm:pt>
    <dgm:pt modelId="{DC56481F-F7BA-4C51-9F43-F1D93F6713B1}">
      <dgm:prSet/>
      <dgm:spPr/>
      <dgm:t>
        <a:bodyPr/>
        <a:lstStyle/>
        <a:p>
          <a:r>
            <a:rPr lang="en-GB"/>
            <a:t>Which principle can be derived from the case? </a:t>
          </a:r>
          <a:endParaRPr lang="en-US"/>
        </a:p>
      </dgm:t>
    </dgm:pt>
    <dgm:pt modelId="{1135DA66-0518-40BC-AB38-F171CE27FF86}" type="parTrans" cxnId="{B7297C9B-D5E4-4D3C-BFC1-412A5D21EBCE}">
      <dgm:prSet/>
      <dgm:spPr/>
      <dgm:t>
        <a:bodyPr/>
        <a:lstStyle/>
        <a:p>
          <a:endParaRPr lang="en-US"/>
        </a:p>
      </dgm:t>
    </dgm:pt>
    <dgm:pt modelId="{CB6DEB3F-699E-44E9-AEF2-973682B206C1}" type="sibTrans" cxnId="{B7297C9B-D5E4-4D3C-BFC1-412A5D21EBCE}">
      <dgm:prSet/>
      <dgm:spPr/>
      <dgm:t>
        <a:bodyPr/>
        <a:lstStyle/>
        <a:p>
          <a:endParaRPr lang="en-US"/>
        </a:p>
      </dgm:t>
    </dgm:pt>
    <dgm:pt modelId="{3A5FF7C7-1300-4446-AA44-8BBB9F73B143}" type="pres">
      <dgm:prSet presAssocID="{482F93AC-F1BC-495F-BEA5-B6D2AD84D981}" presName="linear" presStyleCnt="0">
        <dgm:presLayoutVars>
          <dgm:animLvl val="lvl"/>
          <dgm:resizeHandles val="exact"/>
        </dgm:presLayoutVars>
      </dgm:prSet>
      <dgm:spPr/>
    </dgm:pt>
    <dgm:pt modelId="{4B7DA310-96DB-405C-A688-AC30E5E851D3}" type="pres">
      <dgm:prSet presAssocID="{348698B6-4D52-4D25-BB13-7257C42A4B3D}" presName="parentText" presStyleLbl="node1" presStyleIdx="0" presStyleCnt="1" custLinFactNeighborX="-37540" custLinFactNeighborY="-26298">
        <dgm:presLayoutVars>
          <dgm:chMax val="0"/>
          <dgm:bulletEnabled val="1"/>
        </dgm:presLayoutVars>
      </dgm:prSet>
      <dgm:spPr/>
    </dgm:pt>
    <dgm:pt modelId="{33E47B62-BC63-4808-AA3D-4C6ABF82B962}" type="pres">
      <dgm:prSet presAssocID="{348698B6-4D52-4D25-BB13-7257C42A4B3D}" presName="childText" presStyleLbl="revTx" presStyleIdx="0" presStyleCnt="1">
        <dgm:presLayoutVars>
          <dgm:bulletEnabled val="1"/>
        </dgm:presLayoutVars>
      </dgm:prSet>
      <dgm:spPr/>
    </dgm:pt>
  </dgm:ptLst>
  <dgm:cxnLst>
    <dgm:cxn modelId="{F0B6B501-39DD-465E-BCD4-93FD19872622}" type="presOf" srcId="{348698B6-4D52-4D25-BB13-7257C42A4B3D}" destId="{4B7DA310-96DB-405C-A688-AC30E5E851D3}" srcOrd="0" destOrd="0" presId="urn:microsoft.com/office/officeart/2005/8/layout/vList2"/>
    <dgm:cxn modelId="{DFFFC01B-E2A6-436B-91D2-D267031FB525}" type="presOf" srcId="{7B3E5794-42AC-4A85-BBA5-E311F0AC9FA2}" destId="{33E47B62-BC63-4808-AA3D-4C6ABF82B962}" srcOrd="0" destOrd="0" presId="urn:microsoft.com/office/officeart/2005/8/layout/vList2"/>
    <dgm:cxn modelId="{C3DB5952-1A29-4014-A833-CB5C96297D38}" srcId="{348698B6-4D52-4D25-BB13-7257C42A4B3D}" destId="{7B3E5794-42AC-4A85-BBA5-E311F0AC9FA2}" srcOrd="0" destOrd="0" parTransId="{80523B4E-455C-4673-83BA-60B6A6E6D787}" sibTransId="{97A64F99-EA30-4E68-B3E0-0E0ED01446B2}"/>
    <dgm:cxn modelId="{7CCA5294-DFF8-45D9-9878-5F3A916DBE16}" type="presOf" srcId="{482F93AC-F1BC-495F-BEA5-B6D2AD84D981}" destId="{3A5FF7C7-1300-4446-AA44-8BBB9F73B143}" srcOrd="0" destOrd="0" presId="urn:microsoft.com/office/officeart/2005/8/layout/vList2"/>
    <dgm:cxn modelId="{EA012397-D614-43B9-A24E-8A457B5AFB90}" srcId="{482F93AC-F1BC-495F-BEA5-B6D2AD84D981}" destId="{348698B6-4D52-4D25-BB13-7257C42A4B3D}" srcOrd="0" destOrd="0" parTransId="{DD06AAC9-32E1-4D89-92D7-272C4053A48A}" sibTransId="{EAE1DE3E-D517-476D-8C0D-10B2748CA378}"/>
    <dgm:cxn modelId="{71814097-0C6D-401F-9C7A-EAB7591E0DFA}" type="presOf" srcId="{DC56481F-F7BA-4C51-9F43-F1D93F6713B1}" destId="{33E47B62-BC63-4808-AA3D-4C6ABF82B962}" srcOrd="0" destOrd="1" presId="urn:microsoft.com/office/officeart/2005/8/layout/vList2"/>
    <dgm:cxn modelId="{B7297C9B-D5E4-4D3C-BFC1-412A5D21EBCE}" srcId="{348698B6-4D52-4D25-BB13-7257C42A4B3D}" destId="{DC56481F-F7BA-4C51-9F43-F1D93F6713B1}" srcOrd="1" destOrd="0" parTransId="{1135DA66-0518-40BC-AB38-F171CE27FF86}" sibTransId="{CB6DEB3F-699E-44E9-AEF2-973682B206C1}"/>
    <dgm:cxn modelId="{EE22B50E-DBE6-4D04-8BBA-599912742795}" type="presParOf" srcId="{3A5FF7C7-1300-4446-AA44-8BBB9F73B143}" destId="{4B7DA310-96DB-405C-A688-AC30E5E851D3}" srcOrd="0" destOrd="0" presId="urn:microsoft.com/office/officeart/2005/8/layout/vList2"/>
    <dgm:cxn modelId="{F47D0941-8F84-4337-BF63-856D6D136312}" type="presParOf" srcId="{3A5FF7C7-1300-4446-AA44-8BBB9F73B143}" destId="{33E47B62-BC63-4808-AA3D-4C6ABF82B962}" srcOrd="1"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7708F85-8639-44DF-98A8-4598F9B20ADF}"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93FA69E6-A15F-4546-A96C-C074959E88D1}">
      <dgm:prSet/>
      <dgm:spPr/>
      <dgm:t>
        <a:bodyPr/>
        <a:lstStyle/>
        <a:p>
          <a:r>
            <a:rPr lang="en-GB"/>
            <a:t>An innocent misrepresentation is one that is neither fraudulent, nor negligent. </a:t>
          </a:r>
          <a:endParaRPr lang="en-US"/>
        </a:p>
      </dgm:t>
    </dgm:pt>
    <dgm:pt modelId="{B7F6C20D-CDDC-48D4-A030-A2A25E85F8EC}" type="parTrans" cxnId="{8F2A7CE2-A6C1-4EE3-998A-42D79C0652ED}">
      <dgm:prSet/>
      <dgm:spPr/>
      <dgm:t>
        <a:bodyPr/>
        <a:lstStyle/>
        <a:p>
          <a:endParaRPr lang="en-US"/>
        </a:p>
      </dgm:t>
    </dgm:pt>
    <dgm:pt modelId="{A06FC0F0-2E76-42DA-A177-9D3F6654E305}" type="sibTrans" cxnId="{8F2A7CE2-A6C1-4EE3-998A-42D79C0652ED}">
      <dgm:prSet/>
      <dgm:spPr/>
      <dgm:t>
        <a:bodyPr/>
        <a:lstStyle/>
        <a:p>
          <a:endParaRPr lang="en-US"/>
        </a:p>
      </dgm:t>
    </dgm:pt>
    <dgm:pt modelId="{FDBEED63-E08F-4809-8D3D-6D49E6BD43DB}">
      <dgm:prSet/>
      <dgm:spPr/>
      <dgm:t>
        <a:bodyPr/>
        <a:lstStyle/>
        <a:p>
          <a:r>
            <a:rPr lang="en-GB" dirty="0"/>
            <a:t>An innocent misrepresentation will occur where a representor believed that the facts represented were true AND that they can prove they had reasonable grounds for believing those statements. </a:t>
          </a:r>
          <a:endParaRPr lang="en-US" dirty="0"/>
        </a:p>
      </dgm:t>
    </dgm:pt>
    <dgm:pt modelId="{D9770321-3C46-480F-A680-1CCDC3B6FA7B}" type="parTrans" cxnId="{A85634A0-644D-43C0-86EC-F86000F21526}">
      <dgm:prSet/>
      <dgm:spPr/>
      <dgm:t>
        <a:bodyPr/>
        <a:lstStyle/>
        <a:p>
          <a:endParaRPr lang="en-US"/>
        </a:p>
      </dgm:t>
    </dgm:pt>
    <dgm:pt modelId="{6B6C3426-244C-42CF-B85F-D5757BB8B6E4}" type="sibTrans" cxnId="{A85634A0-644D-43C0-86EC-F86000F21526}">
      <dgm:prSet/>
      <dgm:spPr/>
      <dgm:t>
        <a:bodyPr/>
        <a:lstStyle/>
        <a:p>
          <a:endParaRPr lang="en-US"/>
        </a:p>
      </dgm:t>
    </dgm:pt>
    <dgm:pt modelId="{FD6FDECF-21FB-450F-B6B7-724CCF4F720B}" type="pres">
      <dgm:prSet presAssocID="{77708F85-8639-44DF-98A8-4598F9B20ADF}" presName="root" presStyleCnt="0">
        <dgm:presLayoutVars>
          <dgm:dir/>
          <dgm:resizeHandles val="exact"/>
        </dgm:presLayoutVars>
      </dgm:prSet>
      <dgm:spPr/>
    </dgm:pt>
    <dgm:pt modelId="{51315A53-9402-4452-B674-03E1C61445CE}" type="pres">
      <dgm:prSet presAssocID="{93FA69E6-A15F-4546-A96C-C074959E88D1}" presName="compNode" presStyleCnt="0"/>
      <dgm:spPr/>
    </dgm:pt>
    <dgm:pt modelId="{64BC29E1-A997-4F89-8577-EC4969B931C5}" type="pres">
      <dgm:prSet presAssocID="{93FA69E6-A15F-4546-A96C-C074959E88D1}" presName="bgRect" presStyleLbl="bgShp" presStyleIdx="0" presStyleCnt="2"/>
      <dgm:spPr/>
    </dgm:pt>
    <dgm:pt modelId="{FBD5919D-C583-45F9-BD6A-6A3E02FACD7C}" type="pres">
      <dgm:prSet presAssocID="{93FA69E6-A15F-4546-A96C-C074959E88D1}"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Irritant"/>
        </a:ext>
      </dgm:extLst>
    </dgm:pt>
    <dgm:pt modelId="{10BF2E3D-1F6B-4864-A4FE-F4837964CBF1}" type="pres">
      <dgm:prSet presAssocID="{93FA69E6-A15F-4546-A96C-C074959E88D1}" presName="spaceRect" presStyleCnt="0"/>
      <dgm:spPr/>
    </dgm:pt>
    <dgm:pt modelId="{3524DF35-BB4C-4D5D-9AF2-96875C8E1F94}" type="pres">
      <dgm:prSet presAssocID="{93FA69E6-A15F-4546-A96C-C074959E88D1}" presName="parTx" presStyleLbl="revTx" presStyleIdx="0" presStyleCnt="2">
        <dgm:presLayoutVars>
          <dgm:chMax val="0"/>
          <dgm:chPref val="0"/>
        </dgm:presLayoutVars>
      </dgm:prSet>
      <dgm:spPr/>
    </dgm:pt>
    <dgm:pt modelId="{A65DB27E-C142-4430-92BE-2AE99EE7C8AE}" type="pres">
      <dgm:prSet presAssocID="{A06FC0F0-2E76-42DA-A177-9D3F6654E305}" presName="sibTrans" presStyleCnt="0"/>
      <dgm:spPr/>
    </dgm:pt>
    <dgm:pt modelId="{72C8A40B-109A-425A-B427-BE9863C285EC}" type="pres">
      <dgm:prSet presAssocID="{FDBEED63-E08F-4809-8D3D-6D49E6BD43DB}" presName="compNode" presStyleCnt="0"/>
      <dgm:spPr/>
    </dgm:pt>
    <dgm:pt modelId="{8BD2404E-0CDB-4C6D-9685-09A6BB93A212}" type="pres">
      <dgm:prSet presAssocID="{FDBEED63-E08F-4809-8D3D-6D49E6BD43DB}" presName="bgRect" presStyleLbl="bgShp" presStyleIdx="1" presStyleCnt="2"/>
      <dgm:spPr/>
    </dgm:pt>
    <dgm:pt modelId="{B5EECFBA-745D-4474-B068-1BE7398F9CAF}" type="pres">
      <dgm:prSet presAssocID="{FDBEED63-E08F-4809-8D3D-6D49E6BD43DB}"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Judge"/>
        </a:ext>
      </dgm:extLst>
    </dgm:pt>
    <dgm:pt modelId="{851BD3C5-AED6-486C-B600-CBACAFE6113C}" type="pres">
      <dgm:prSet presAssocID="{FDBEED63-E08F-4809-8D3D-6D49E6BD43DB}" presName="spaceRect" presStyleCnt="0"/>
      <dgm:spPr/>
    </dgm:pt>
    <dgm:pt modelId="{A2A625EB-04F2-4E9D-9B30-2BEB644CC4FE}" type="pres">
      <dgm:prSet presAssocID="{FDBEED63-E08F-4809-8D3D-6D49E6BD43DB}" presName="parTx" presStyleLbl="revTx" presStyleIdx="1" presStyleCnt="2">
        <dgm:presLayoutVars>
          <dgm:chMax val="0"/>
          <dgm:chPref val="0"/>
        </dgm:presLayoutVars>
      </dgm:prSet>
      <dgm:spPr/>
    </dgm:pt>
  </dgm:ptLst>
  <dgm:cxnLst>
    <dgm:cxn modelId="{11F29426-42B6-49E9-8FC5-B0E372DC2C27}" type="presOf" srcId="{93FA69E6-A15F-4546-A96C-C074959E88D1}" destId="{3524DF35-BB4C-4D5D-9AF2-96875C8E1F94}" srcOrd="0" destOrd="0" presId="urn:microsoft.com/office/officeart/2018/2/layout/IconVerticalSolidList"/>
    <dgm:cxn modelId="{8FB5893D-0917-41C4-A673-97FCFEAFB4BE}" type="presOf" srcId="{FDBEED63-E08F-4809-8D3D-6D49E6BD43DB}" destId="{A2A625EB-04F2-4E9D-9B30-2BEB644CC4FE}" srcOrd="0" destOrd="0" presId="urn:microsoft.com/office/officeart/2018/2/layout/IconVerticalSolidList"/>
    <dgm:cxn modelId="{145BC996-02E2-46A9-874B-FAD4BF317091}" type="presOf" srcId="{77708F85-8639-44DF-98A8-4598F9B20ADF}" destId="{FD6FDECF-21FB-450F-B6B7-724CCF4F720B}" srcOrd="0" destOrd="0" presId="urn:microsoft.com/office/officeart/2018/2/layout/IconVerticalSolidList"/>
    <dgm:cxn modelId="{A85634A0-644D-43C0-86EC-F86000F21526}" srcId="{77708F85-8639-44DF-98A8-4598F9B20ADF}" destId="{FDBEED63-E08F-4809-8D3D-6D49E6BD43DB}" srcOrd="1" destOrd="0" parTransId="{D9770321-3C46-480F-A680-1CCDC3B6FA7B}" sibTransId="{6B6C3426-244C-42CF-B85F-D5757BB8B6E4}"/>
    <dgm:cxn modelId="{8F2A7CE2-A6C1-4EE3-998A-42D79C0652ED}" srcId="{77708F85-8639-44DF-98A8-4598F9B20ADF}" destId="{93FA69E6-A15F-4546-A96C-C074959E88D1}" srcOrd="0" destOrd="0" parTransId="{B7F6C20D-CDDC-48D4-A030-A2A25E85F8EC}" sibTransId="{A06FC0F0-2E76-42DA-A177-9D3F6654E305}"/>
    <dgm:cxn modelId="{73056304-9913-49F4-9DA9-4DB0F0966966}" type="presParOf" srcId="{FD6FDECF-21FB-450F-B6B7-724CCF4F720B}" destId="{51315A53-9402-4452-B674-03E1C61445CE}" srcOrd="0" destOrd="0" presId="urn:microsoft.com/office/officeart/2018/2/layout/IconVerticalSolidList"/>
    <dgm:cxn modelId="{1E28CA55-9D7C-4FF4-8DE3-D6C4BB2DABAE}" type="presParOf" srcId="{51315A53-9402-4452-B674-03E1C61445CE}" destId="{64BC29E1-A997-4F89-8577-EC4969B931C5}" srcOrd="0" destOrd="0" presId="urn:microsoft.com/office/officeart/2018/2/layout/IconVerticalSolidList"/>
    <dgm:cxn modelId="{34777241-8DC9-45FF-B50E-0C916185512B}" type="presParOf" srcId="{51315A53-9402-4452-B674-03E1C61445CE}" destId="{FBD5919D-C583-45F9-BD6A-6A3E02FACD7C}" srcOrd="1" destOrd="0" presId="urn:microsoft.com/office/officeart/2018/2/layout/IconVerticalSolidList"/>
    <dgm:cxn modelId="{87799A52-6BF1-45A3-AB6F-0529D54C43D0}" type="presParOf" srcId="{51315A53-9402-4452-B674-03E1C61445CE}" destId="{10BF2E3D-1F6B-4864-A4FE-F4837964CBF1}" srcOrd="2" destOrd="0" presId="urn:microsoft.com/office/officeart/2018/2/layout/IconVerticalSolidList"/>
    <dgm:cxn modelId="{650F54DE-DCB1-4BB4-A5EE-8690F41DC099}" type="presParOf" srcId="{51315A53-9402-4452-B674-03E1C61445CE}" destId="{3524DF35-BB4C-4D5D-9AF2-96875C8E1F94}" srcOrd="3" destOrd="0" presId="urn:microsoft.com/office/officeart/2018/2/layout/IconVerticalSolidList"/>
    <dgm:cxn modelId="{E1812DBC-2EBF-4855-87F8-A77F5D776BFC}" type="presParOf" srcId="{FD6FDECF-21FB-450F-B6B7-724CCF4F720B}" destId="{A65DB27E-C142-4430-92BE-2AE99EE7C8AE}" srcOrd="1" destOrd="0" presId="urn:microsoft.com/office/officeart/2018/2/layout/IconVerticalSolidList"/>
    <dgm:cxn modelId="{6E376284-4865-47D5-8580-4CE0C50A4A55}" type="presParOf" srcId="{FD6FDECF-21FB-450F-B6B7-724CCF4F720B}" destId="{72C8A40B-109A-425A-B427-BE9863C285EC}" srcOrd="2" destOrd="0" presId="urn:microsoft.com/office/officeart/2018/2/layout/IconVerticalSolidList"/>
    <dgm:cxn modelId="{926A345D-E9A8-4F28-AF2F-80FEB7792387}" type="presParOf" srcId="{72C8A40B-109A-425A-B427-BE9863C285EC}" destId="{8BD2404E-0CDB-4C6D-9685-09A6BB93A212}" srcOrd="0" destOrd="0" presId="urn:microsoft.com/office/officeart/2018/2/layout/IconVerticalSolidList"/>
    <dgm:cxn modelId="{BCA41F1B-5F49-46FF-B69F-032FF0150B5A}" type="presParOf" srcId="{72C8A40B-109A-425A-B427-BE9863C285EC}" destId="{B5EECFBA-745D-4474-B068-1BE7398F9CAF}" srcOrd="1" destOrd="0" presId="urn:microsoft.com/office/officeart/2018/2/layout/IconVerticalSolidList"/>
    <dgm:cxn modelId="{74E26B2C-879D-4EB2-88B4-75B9FAA62891}" type="presParOf" srcId="{72C8A40B-109A-425A-B427-BE9863C285EC}" destId="{851BD3C5-AED6-486C-B600-CBACAFE6113C}" srcOrd="2" destOrd="0" presId="urn:microsoft.com/office/officeart/2018/2/layout/IconVerticalSolidList"/>
    <dgm:cxn modelId="{13FEE582-05E5-40FC-B92E-6F531F711CA1}" type="presParOf" srcId="{72C8A40B-109A-425A-B427-BE9863C285EC}" destId="{A2A625EB-04F2-4E9D-9B30-2BEB644CC4FE}"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6CB594F4-AEBE-4FD8-9299-3B40AF7289E4}" type="doc">
      <dgm:prSet loTypeId="urn:microsoft.com/office/officeart/2005/8/layout/vProcess5" loCatId="process" qsTypeId="urn:microsoft.com/office/officeart/2005/8/quickstyle/simple1" qsCatId="simple" csTypeId="urn:microsoft.com/office/officeart/2005/8/colors/colorful2" csCatId="colorful" phldr="1"/>
      <dgm:spPr/>
      <dgm:t>
        <a:bodyPr/>
        <a:lstStyle/>
        <a:p>
          <a:endParaRPr lang="en-US"/>
        </a:p>
      </dgm:t>
    </dgm:pt>
    <dgm:pt modelId="{BEB264B1-B692-400E-8A1A-8BDBFF7882A8}">
      <dgm:prSet/>
      <dgm:spPr/>
      <dgm:t>
        <a:bodyPr/>
        <a:lstStyle/>
        <a:p>
          <a:r>
            <a:rPr lang="en-GB"/>
            <a:t>Two types of unilateral mistake can render a contract void at common law:</a:t>
          </a:r>
          <a:endParaRPr lang="en-US"/>
        </a:p>
      </dgm:t>
    </dgm:pt>
    <dgm:pt modelId="{7EB36F16-C679-48C7-82D9-414EBF6E514D}" type="parTrans" cxnId="{D508EC4C-25BC-45E5-B970-793E42617165}">
      <dgm:prSet/>
      <dgm:spPr/>
      <dgm:t>
        <a:bodyPr/>
        <a:lstStyle/>
        <a:p>
          <a:endParaRPr lang="en-US"/>
        </a:p>
      </dgm:t>
    </dgm:pt>
    <dgm:pt modelId="{0D5F7ADD-76AB-474E-980A-C8C1717C7DEE}" type="sibTrans" cxnId="{D508EC4C-25BC-45E5-B970-793E42617165}">
      <dgm:prSet/>
      <dgm:spPr/>
      <dgm:t>
        <a:bodyPr/>
        <a:lstStyle/>
        <a:p>
          <a:endParaRPr lang="en-US"/>
        </a:p>
      </dgm:t>
    </dgm:pt>
    <dgm:pt modelId="{2F9549E2-0E8D-4ECE-A0F6-868DB9CF620A}">
      <dgm:prSet/>
      <dgm:spPr/>
      <dgm:t>
        <a:bodyPr/>
        <a:lstStyle/>
        <a:p>
          <a:r>
            <a:rPr lang="en-GB"/>
            <a:t>(1)   Mistake as to the identity</a:t>
          </a:r>
          <a:endParaRPr lang="en-US"/>
        </a:p>
      </dgm:t>
    </dgm:pt>
    <dgm:pt modelId="{A84726D1-D5D2-4ECE-AD85-0E8DFB3C8F14}" type="parTrans" cxnId="{7803F894-1CAC-4FF3-A3CC-EF66F757E00D}">
      <dgm:prSet/>
      <dgm:spPr/>
      <dgm:t>
        <a:bodyPr/>
        <a:lstStyle/>
        <a:p>
          <a:endParaRPr lang="en-US"/>
        </a:p>
      </dgm:t>
    </dgm:pt>
    <dgm:pt modelId="{BB5437A7-6736-431F-A243-EE25594C9680}" type="sibTrans" cxnId="{7803F894-1CAC-4FF3-A3CC-EF66F757E00D}">
      <dgm:prSet/>
      <dgm:spPr/>
      <dgm:t>
        <a:bodyPr/>
        <a:lstStyle/>
        <a:p>
          <a:endParaRPr lang="en-US"/>
        </a:p>
      </dgm:t>
    </dgm:pt>
    <dgm:pt modelId="{4B76127B-2310-4A6B-9585-D33D88A40E74}">
      <dgm:prSet/>
      <dgm:spPr/>
      <dgm:t>
        <a:bodyPr/>
        <a:lstStyle/>
        <a:p>
          <a:r>
            <a:rPr lang="en-GB" dirty="0"/>
            <a:t>(2)   Mistake concerning the nature of the document</a:t>
          </a:r>
          <a:endParaRPr lang="en-US" dirty="0"/>
        </a:p>
      </dgm:t>
    </dgm:pt>
    <dgm:pt modelId="{0750E2AC-BB0E-4692-AA60-D8A338F897D2}" type="parTrans" cxnId="{72CF947D-A55F-437B-8A21-4C1309394BAE}">
      <dgm:prSet/>
      <dgm:spPr/>
      <dgm:t>
        <a:bodyPr/>
        <a:lstStyle/>
        <a:p>
          <a:endParaRPr lang="en-US"/>
        </a:p>
      </dgm:t>
    </dgm:pt>
    <dgm:pt modelId="{FABD1A1F-B65A-45F9-A8DC-922096D5607A}" type="sibTrans" cxnId="{72CF947D-A55F-437B-8A21-4C1309394BAE}">
      <dgm:prSet/>
      <dgm:spPr/>
      <dgm:t>
        <a:bodyPr/>
        <a:lstStyle/>
        <a:p>
          <a:endParaRPr lang="en-US"/>
        </a:p>
      </dgm:t>
    </dgm:pt>
    <dgm:pt modelId="{A578DEB3-80C8-46C8-BBD5-9D8086ED425C}" type="pres">
      <dgm:prSet presAssocID="{6CB594F4-AEBE-4FD8-9299-3B40AF7289E4}" presName="outerComposite" presStyleCnt="0">
        <dgm:presLayoutVars>
          <dgm:chMax val="5"/>
          <dgm:dir/>
          <dgm:resizeHandles val="exact"/>
        </dgm:presLayoutVars>
      </dgm:prSet>
      <dgm:spPr/>
    </dgm:pt>
    <dgm:pt modelId="{10CD7648-64DF-4265-83F4-6C259420D63D}" type="pres">
      <dgm:prSet presAssocID="{6CB594F4-AEBE-4FD8-9299-3B40AF7289E4}" presName="dummyMaxCanvas" presStyleCnt="0">
        <dgm:presLayoutVars/>
      </dgm:prSet>
      <dgm:spPr/>
    </dgm:pt>
    <dgm:pt modelId="{DBA024CA-331C-4159-A2D4-017078A0C156}" type="pres">
      <dgm:prSet presAssocID="{6CB594F4-AEBE-4FD8-9299-3B40AF7289E4}" presName="ThreeNodes_1" presStyleLbl="node1" presStyleIdx="0" presStyleCnt="3">
        <dgm:presLayoutVars>
          <dgm:bulletEnabled val="1"/>
        </dgm:presLayoutVars>
      </dgm:prSet>
      <dgm:spPr/>
    </dgm:pt>
    <dgm:pt modelId="{6ECB202A-67BD-47DA-BA8A-315B3B4DB868}" type="pres">
      <dgm:prSet presAssocID="{6CB594F4-AEBE-4FD8-9299-3B40AF7289E4}" presName="ThreeNodes_2" presStyleLbl="node1" presStyleIdx="1" presStyleCnt="3">
        <dgm:presLayoutVars>
          <dgm:bulletEnabled val="1"/>
        </dgm:presLayoutVars>
      </dgm:prSet>
      <dgm:spPr/>
    </dgm:pt>
    <dgm:pt modelId="{8B1001A5-DF7D-4A14-BCE0-476444668A06}" type="pres">
      <dgm:prSet presAssocID="{6CB594F4-AEBE-4FD8-9299-3B40AF7289E4}" presName="ThreeNodes_3" presStyleLbl="node1" presStyleIdx="2" presStyleCnt="3" custScaleX="102201" custScaleY="90226">
        <dgm:presLayoutVars>
          <dgm:bulletEnabled val="1"/>
        </dgm:presLayoutVars>
      </dgm:prSet>
      <dgm:spPr/>
    </dgm:pt>
    <dgm:pt modelId="{34BCA52D-E3AD-437B-96F2-7D1541441B15}" type="pres">
      <dgm:prSet presAssocID="{6CB594F4-AEBE-4FD8-9299-3B40AF7289E4}" presName="ThreeConn_1-2" presStyleLbl="fgAccFollowNode1" presStyleIdx="0" presStyleCnt="2">
        <dgm:presLayoutVars>
          <dgm:bulletEnabled val="1"/>
        </dgm:presLayoutVars>
      </dgm:prSet>
      <dgm:spPr/>
    </dgm:pt>
    <dgm:pt modelId="{FB587359-984A-4199-ABD8-8C31E21DB3FB}" type="pres">
      <dgm:prSet presAssocID="{6CB594F4-AEBE-4FD8-9299-3B40AF7289E4}" presName="ThreeConn_2-3" presStyleLbl="fgAccFollowNode1" presStyleIdx="1" presStyleCnt="2">
        <dgm:presLayoutVars>
          <dgm:bulletEnabled val="1"/>
        </dgm:presLayoutVars>
      </dgm:prSet>
      <dgm:spPr/>
    </dgm:pt>
    <dgm:pt modelId="{68072EA9-6954-4191-AC9C-75E9995C9A3B}" type="pres">
      <dgm:prSet presAssocID="{6CB594F4-AEBE-4FD8-9299-3B40AF7289E4}" presName="ThreeNodes_1_text" presStyleLbl="node1" presStyleIdx="2" presStyleCnt="3">
        <dgm:presLayoutVars>
          <dgm:bulletEnabled val="1"/>
        </dgm:presLayoutVars>
      </dgm:prSet>
      <dgm:spPr/>
    </dgm:pt>
    <dgm:pt modelId="{321E4B36-31F0-41B5-B95F-A774F93E8DE3}" type="pres">
      <dgm:prSet presAssocID="{6CB594F4-AEBE-4FD8-9299-3B40AF7289E4}" presName="ThreeNodes_2_text" presStyleLbl="node1" presStyleIdx="2" presStyleCnt="3">
        <dgm:presLayoutVars>
          <dgm:bulletEnabled val="1"/>
        </dgm:presLayoutVars>
      </dgm:prSet>
      <dgm:spPr/>
    </dgm:pt>
    <dgm:pt modelId="{77395745-7FB0-4457-ADC1-9902CA4C2115}" type="pres">
      <dgm:prSet presAssocID="{6CB594F4-AEBE-4FD8-9299-3B40AF7289E4}" presName="ThreeNodes_3_text" presStyleLbl="node1" presStyleIdx="2" presStyleCnt="3">
        <dgm:presLayoutVars>
          <dgm:bulletEnabled val="1"/>
        </dgm:presLayoutVars>
      </dgm:prSet>
      <dgm:spPr/>
    </dgm:pt>
  </dgm:ptLst>
  <dgm:cxnLst>
    <dgm:cxn modelId="{F95B000A-A89D-42DF-9B30-07F921671355}" type="presOf" srcId="{4B76127B-2310-4A6B-9585-D33D88A40E74}" destId="{8B1001A5-DF7D-4A14-BCE0-476444668A06}" srcOrd="0" destOrd="0" presId="urn:microsoft.com/office/officeart/2005/8/layout/vProcess5"/>
    <dgm:cxn modelId="{818B2F11-2E08-4FB7-9EE6-19EEFE4A0006}" type="presOf" srcId="{BB5437A7-6736-431F-A243-EE25594C9680}" destId="{FB587359-984A-4199-ABD8-8C31E21DB3FB}" srcOrd="0" destOrd="0" presId="urn:microsoft.com/office/officeart/2005/8/layout/vProcess5"/>
    <dgm:cxn modelId="{A5E20231-A09D-40EA-A12A-AE8BBF30F697}" type="presOf" srcId="{0D5F7ADD-76AB-474E-980A-C8C1717C7DEE}" destId="{34BCA52D-E3AD-437B-96F2-7D1541441B15}" srcOrd="0" destOrd="0" presId="urn:microsoft.com/office/officeart/2005/8/layout/vProcess5"/>
    <dgm:cxn modelId="{428D025B-918C-4C22-83E8-F1E003F1E878}" type="presOf" srcId="{2F9549E2-0E8D-4ECE-A0F6-868DB9CF620A}" destId="{6ECB202A-67BD-47DA-BA8A-315B3B4DB868}" srcOrd="0" destOrd="0" presId="urn:microsoft.com/office/officeart/2005/8/layout/vProcess5"/>
    <dgm:cxn modelId="{3FAA3D68-B5AD-4C0F-B5D8-D905D7CCC1BA}" type="presOf" srcId="{BEB264B1-B692-400E-8A1A-8BDBFF7882A8}" destId="{68072EA9-6954-4191-AC9C-75E9995C9A3B}" srcOrd="1" destOrd="0" presId="urn:microsoft.com/office/officeart/2005/8/layout/vProcess5"/>
    <dgm:cxn modelId="{D508EC4C-25BC-45E5-B970-793E42617165}" srcId="{6CB594F4-AEBE-4FD8-9299-3B40AF7289E4}" destId="{BEB264B1-B692-400E-8A1A-8BDBFF7882A8}" srcOrd="0" destOrd="0" parTransId="{7EB36F16-C679-48C7-82D9-414EBF6E514D}" sibTransId="{0D5F7ADD-76AB-474E-980A-C8C1717C7DEE}"/>
    <dgm:cxn modelId="{72CF947D-A55F-437B-8A21-4C1309394BAE}" srcId="{6CB594F4-AEBE-4FD8-9299-3B40AF7289E4}" destId="{4B76127B-2310-4A6B-9585-D33D88A40E74}" srcOrd="2" destOrd="0" parTransId="{0750E2AC-BB0E-4692-AA60-D8A338F897D2}" sibTransId="{FABD1A1F-B65A-45F9-A8DC-922096D5607A}"/>
    <dgm:cxn modelId="{7803F894-1CAC-4FF3-A3CC-EF66F757E00D}" srcId="{6CB594F4-AEBE-4FD8-9299-3B40AF7289E4}" destId="{2F9549E2-0E8D-4ECE-A0F6-868DB9CF620A}" srcOrd="1" destOrd="0" parTransId="{A84726D1-D5D2-4ECE-AD85-0E8DFB3C8F14}" sibTransId="{BB5437A7-6736-431F-A243-EE25594C9680}"/>
    <dgm:cxn modelId="{01C7CB95-E5E2-4CBD-A8EC-C185AE31B4DE}" type="presOf" srcId="{6CB594F4-AEBE-4FD8-9299-3B40AF7289E4}" destId="{A578DEB3-80C8-46C8-BBD5-9D8086ED425C}" srcOrd="0" destOrd="0" presId="urn:microsoft.com/office/officeart/2005/8/layout/vProcess5"/>
    <dgm:cxn modelId="{2E8EBFC0-855D-4204-9724-0D7C53631088}" type="presOf" srcId="{4B76127B-2310-4A6B-9585-D33D88A40E74}" destId="{77395745-7FB0-4457-ADC1-9902CA4C2115}" srcOrd="1" destOrd="0" presId="urn:microsoft.com/office/officeart/2005/8/layout/vProcess5"/>
    <dgm:cxn modelId="{925D48D8-040B-4D51-8A9A-8DEAC12E4743}" type="presOf" srcId="{2F9549E2-0E8D-4ECE-A0F6-868DB9CF620A}" destId="{321E4B36-31F0-41B5-B95F-A774F93E8DE3}" srcOrd="1" destOrd="0" presId="urn:microsoft.com/office/officeart/2005/8/layout/vProcess5"/>
    <dgm:cxn modelId="{A8FABBDB-E414-4BB3-86D3-070357292751}" type="presOf" srcId="{BEB264B1-B692-400E-8A1A-8BDBFF7882A8}" destId="{DBA024CA-331C-4159-A2D4-017078A0C156}" srcOrd="0" destOrd="0" presId="urn:microsoft.com/office/officeart/2005/8/layout/vProcess5"/>
    <dgm:cxn modelId="{D0E0BD44-D059-41A9-8436-3F2ACA8D77EE}" type="presParOf" srcId="{A578DEB3-80C8-46C8-BBD5-9D8086ED425C}" destId="{10CD7648-64DF-4265-83F4-6C259420D63D}" srcOrd="0" destOrd="0" presId="urn:microsoft.com/office/officeart/2005/8/layout/vProcess5"/>
    <dgm:cxn modelId="{051B75A1-7776-48E9-987D-309A22E3CACB}" type="presParOf" srcId="{A578DEB3-80C8-46C8-BBD5-9D8086ED425C}" destId="{DBA024CA-331C-4159-A2D4-017078A0C156}" srcOrd="1" destOrd="0" presId="urn:microsoft.com/office/officeart/2005/8/layout/vProcess5"/>
    <dgm:cxn modelId="{76406B56-848F-40FE-8AAD-9967D148FAE6}" type="presParOf" srcId="{A578DEB3-80C8-46C8-BBD5-9D8086ED425C}" destId="{6ECB202A-67BD-47DA-BA8A-315B3B4DB868}" srcOrd="2" destOrd="0" presId="urn:microsoft.com/office/officeart/2005/8/layout/vProcess5"/>
    <dgm:cxn modelId="{90F186FC-1DD7-4AA7-A322-A9D4EE24416C}" type="presParOf" srcId="{A578DEB3-80C8-46C8-BBD5-9D8086ED425C}" destId="{8B1001A5-DF7D-4A14-BCE0-476444668A06}" srcOrd="3" destOrd="0" presId="urn:microsoft.com/office/officeart/2005/8/layout/vProcess5"/>
    <dgm:cxn modelId="{F6675835-88FB-42AA-B838-9EEB5699AEC2}" type="presParOf" srcId="{A578DEB3-80C8-46C8-BBD5-9D8086ED425C}" destId="{34BCA52D-E3AD-437B-96F2-7D1541441B15}" srcOrd="4" destOrd="0" presId="urn:microsoft.com/office/officeart/2005/8/layout/vProcess5"/>
    <dgm:cxn modelId="{A93F6847-8F0C-42D9-A367-6F642E70FF07}" type="presParOf" srcId="{A578DEB3-80C8-46C8-BBD5-9D8086ED425C}" destId="{FB587359-984A-4199-ABD8-8C31E21DB3FB}" srcOrd="5" destOrd="0" presId="urn:microsoft.com/office/officeart/2005/8/layout/vProcess5"/>
    <dgm:cxn modelId="{0271D10F-29BF-489E-8870-4E09593293AB}" type="presParOf" srcId="{A578DEB3-80C8-46C8-BBD5-9D8086ED425C}" destId="{68072EA9-6954-4191-AC9C-75E9995C9A3B}" srcOrd="6" destOrd="0" presId="urn:microsoft.com/office/officeart/2005/8/layout/vProcess5"/>
    <dgm:cxn modelId="{8549A851-19CD-42E8-B5E2-B3A2CC1CBC07}" type="presParOf" srcId="{A578DEB3-80C8-46C8-BBD5-9D8086ED425C}" destId="{321E4B36-31F0-41B5-B95F-A774F93E8DE3}" srcOrd="7" destOrd="0" presId="urn:microsoft.com/office/officeart/2005/8/layout/vProcess5"/>
    <dgm:cxn modelId="{78639C90-BA44-4B1B-A5B6-ECF78224155B}" type="presParOf" srcId="{A578DEB3-80C8-46C8-BBD5-9D8086ED425C}" destId="{77395745-7FB0-4457-ADC1-9902CA4C2115}" srcOrd="8"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DA956C6-0FB0-44D1-B649-756283320CDF}">
      <dsp:nvSpPr>
        <dsp:cNvPr id="0" name=""/>
        <dsp:cNvSpPr/>
      </dsp:nvSpPr>
      <dsp:spPr>
        <a:xfrm>
          <a:off x="0" y="0"/>
          <a:ext cx="7405962" cy="736826"/>
        </a:xfrm>
        <a:prstGeom prst="roundRect">
          <a:avLst>
            <a:gd name="adj" fmla="val 10000"/>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The effect that an invalidating factor might have on an otherwise valid contract</a:t>
          </a:r>
          <a:endParaRPr lang="en-US" sz="2000" kern="1200"/>
        </a:p>
      </dsp:txBody>
      <dsp:txXfrm>
        <a:off x="21581" y="21581"/>
        <a:ext cx="6524659" cy="693664"/>
      </dsp:txXfrm>
    </dsp:sp>
    <dsp:sp modelId="{2EACDD5D-F17F-4120-B408-A30F8D839915}">
      <dsp:nvSpPr>
        <dsp:cNvPr id="0" name=""/>
        <dsp:cNvSpPr/>
      </dsp:nvSpPr>
      <dsp:spPr>
        <a:xfrm>
          <a:off x="553042" y="839163"/>
          <a:ext cx="7405962" cy="736826"/>
        </a:xfrm>
        <a:prstGeom prst="roundRect">
          <a:avLst>
            <a:gd name="adj" fmla="val 10000"/>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The requirements for establishing a misrepresentation</a:t>
          </a:r>
          <a:endParaRPr lang="en-US" sz="2000" kern="1200"/>
        </a:p>
      </dsp:txBody>
      <dsp:txXfrm>
        <a:off x="574623" y="860744"/>
        <a:ext cx="6330820" cy="693664"/>
      </dsp:txXfrm>
    </dsp:sp>
    <dsp:sp modelId="{4A7EF3DB-DEAD-413F-9430-C004455964AD}">
      <dsp:nvSpPr>
        <dsp:cNvPr id="0" name=""/>
        <dsp:cNvSpPr/>
      </dsp:nvSpPr>
      <dsp:spPr>
        <a:xfrm>
          <a:off x="1106085" y="1678327"/>
          <a:ext cx="7405962" cy="736826"/>
        </a:xfrm>
        <a:prstGeom prst="roundRect">
          <a:avLst>
            <a:gd name="adj" fmla="val 10000"/>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The different types of misrepresentation recognised by the courts</a:t>
          </a:r>
          <a:endParaRPr lang="en-US" sz="2000" kern="1200"/>
        </a:p>
      </dsp:txBody>
      <dsp:txXfrm>
        <a:off x="1127666" y="1699908"/>
        <a:ext cx="6330820" cy="693664"/>
      </dsp:txXfrm>
    </dsp:sp>
    <dsp:sp modelId="{66A83085-9634-4EB1-8A63-6A8F57E9F878}">
      <dsp:nvSpPr>
        <dsp:cNvPr id="0" name=""/>
        <dsp:cNvSpPr/>
      </dsp:nvSpPr>
      <dsp:spPr>
        <a:xfrm>
          <a:off x="1659127" y="2517491"/>
          <a:ext cx="7405962" cy="736826"/>
        </a:xfrm>
        <a:prstGeom prst="roundRect">
          <a:avLst>
            <a:gd name="adj" fmla="val 10000"/>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The available remedies in the event of misrepresentation occurring; and</a:t>
          </a:r>
          <a:endParaRPr lang="en-US" sz="2000" kern="1200"/>
        </a:p>
      </dsp:txBody>
      <dsp:txXfrm>
        <a:off x="1680708" y="2539072"/>
        <a:ext cx="6330820" cy="693664"/>
      </dsp:txXfrm>
    </dsp:sp>
    <dsp:sp modelId="{6B2C73E9-0C47-4F4D-AC71-8E09D41C2DDA}">
      <dsp:nvSpPr>
        <dsp:cNvPr id="0" name=""/>
        <dsp:cNvSpPr/>
      </dsp:nvSpPr>
      <dsp:spPr>
        <a:xfrm>
          <a:off x="2212170" y="3356655"/>
          <a:ext cx="7405962" cy="736826"/>
        </a:xfrm>
        <a:prstGeom prst="roundRect">
          <a:avLst>
            <a:gd name="adj" fmla="val 10000"/>
          </a:avLst>
        </a:prstGeom>
        <a:solidFill>
          <a:schemeClr val="accent6">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The effects of the Misrepresentation Act 1967 on actions for misrepresentation.</a:t>
          </a:r>
          <a:endParaRPr lang="en-US" sz="2000" kern="1200"/>
        </a:p>
      </dsp:txBody>
      <dsp:txXfrm>
        <a:off x="2233751" y="3378236"/>
        <a:ext cx="6330820" cy="693664"/>
      </dsp:txXfrm>
    </dsp:sp>
    <dsp:sp modelId="{DDFFCF4A-0084-4C0C-8485-9666FDEA84D3}">
      <dsp:nvSpPr>
        <dsp:cNvPr id="0" name=""/>
        <dsp:cNvSpPr/>
      </dsp:nvSpPr>
      <dsp:spPr>
        <a:xfrm>
          <a:off x="6927025" y="538292"/>
          <a:ext cx="478937" cy="478937"/>
        </a:xfrm>
        <a:prstGeom prst="downArrow">
          <a:avLst>
            <a:gd name="adj1" fmla="val 55000"/>
            <a:gd name="adj2" fmla="val 45000"/>
          </a:avLst>
        </a:prstGeom>
        <a:solidFill>
          <a:schemeClr val="accent2">
            <a:tint val="40000"/>
            <a:alpha val="90000"/>
            <a:hueOff val="0"/>
            <a:satOff val="0"/>
            <a:lumOff val="0"/>
            <a:alphaOff val="0"/>
          </a:schemeClr>
        </a:solidFill>
        <a:ln w="19050" cap="rnd"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a:off x="7034786" y="538292"/>
        <a:ext cx="263415" cy="360400"/>
      </dsp:txXfrm>
    </dsp:sp>
    <dsp:sp modelId="{0232082D-8581-4BA8-89A3-98846448D717}">
      <dsp:nvSpPr>
        <dsp:cNvPr id="0" name=""/>
        <dsp:cNvSpPr/>
      </dsp:nvSpPr>
      <dsp:spPr>
        <a:xfrm>
          <a:off x="7480067" y="1377456"/>
          <a:ext cx="478937" cy="478937"/>
        </a:xfrm>
        <a:prstGeom prst="downArrow">
          <a:avLst>
            <a:gd name="adj1" fmla="val 55000"/>
            <a:gd name="adj2" fmla="val 45000"/>
          </a:avLst>
        </a:prstGeom>
        <a:solidFill>
          <a:schemeClr val="accent3">
            <a:tint val="40000"/>
            <a:alpha val="90000"/>
            <a:hueOff val="0"/>
            <a:satOff val="0"/>
            <a:lumOff val="0"/>
            <a:alphaOff val="0"/>
          </a:schemeClr>
        </a:solidFill>
        <a:ln w="19050" cap="rnd" cmpd="sng" algn="ctr">
          <a:solidFill>
            <a:schemeClr val="accent3">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a:off x="7587828" y="1377456"/>
        <a:ext cx="263415" cy="360400"/>
      </dsp:txXfrm>
    </dsp:sp>
    <dsp:sp modelId="{289F2BBC-F96B-42CF-8DB6-07ACC7ECE9E0}">
      <dsp:nvSpPr>
        <dsp:cNvPr id="0" name=""/>
        <dsp:cNvSpPr/>
      </dsp:nvSpPr>
      <dsp:spPr>
        <a:xfrm>
          <a:off x="8033110" y="2204340"/>
          <a:ext cx="478937" cy="478937"/>
        </a:xfrm>
        <a:prstGeom prst="downArrow">
          <a:avLst>
            <a:gd name="adj1" fmla="val 55000"/>
            <a:gd name="adj2" fmla="val 45000"/>
          </a:avLst>
        </a:prstGeom>
        <a:solidFill>
          <a:schemeClr val="accent4">
            <a:tint val="40000"/>
            <a:alpha val="90000"/>
            <a:hueOff val="0"/>
            <a:satOff val="0"/>
            <a:lumOff val="0"/>
            <a:alphaOff val="0"/>
          </a:schemeClr>
        </a:solidFill>
        <a:ln w="19050" cap="rnd" cmpd="sng" algn="ctr">
          <a:solidFill>
            <a:schemeClr val="accent4">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a:off x="8140871" y="2204340"/>
        <a:ext cx="263415" cy="360400"/>
      </dsp:txXfrm>
    </dsp:sp>
    <dsp:sp modelId="{70D8C129-D84A-477D-B8F3-1EDD9C6B5F63}">
      <dsp:nvSpPr>
        <dsp:cNvPr id="0" name=""/>
        <dsp:cNvSpPr/>
      </dsp:nvSpPr>
      <dsp:spPr>
        <a:xfrm>
          <a:off x="8586152" y="3051690"/>
          <a:ext cx="478937" cy="478937"/>
        </a:xfrm>
        <a:prstGeom prst="downArrow">
          <a:avLst>
            <a:gd name="adj1" fmla="val 55000"/>
            <a:gd name="adj2" fmla="val 45000"/>
          </a:avLst>
        </a:prstGeom>
        <a:solidFill>
          <a:schemeClr val="accent5">
            <a:tint val="40000"/>
            <a:alpha val="90000"/>
            <a:hueOff val="0"/>
            <a:satOff val="0"/>
            <a:lumOff val="0"/>
            <a:alphaOff val="0"/>
          </a:schemeClr>
        </a:solidFill>
        <a:ln w="19050" cap="rnd" cmpd="sng" algn="ctr">
          <a:solidFill>
            <a:schemeClr val="accent5">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a:off x="8693913" y="3051690"/>
        <a:ext cx="263415" cy="3604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6F4DB70-8DE6-47C2-921C-D6D52927B83E}">
      <dsp:nvSpPr>
        <dsp:cNvPr id="0" name=""/>
        <dsp:cNvSpPr/>
      </dsp:nvSpPr>
      <dsp:spPr>
        <a:xfrm>
          <a:off x="0" y="5397"/>
          <a:ext cx="8596312" cy="1902200"/>
        </a:xfrm>
        <a:prstGeom prst="round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Inducement: The representor must intend that this false statement will induce the other party to enter into the contract and the false statement must induce the representee to enter into the contract.</a:t>
          </a:r>
          <a:endParaRPr lang="en-US" sz="2300" kern="1200"/>
        </a:p>
      </dsp:txBody>
      <dsp:txXfrm>
        <a:off x="92858" y="98255"/>
        <a:ext cx="8410596" cy="1716484"/>
      </dsp:txXfrm>
    </dsp:sp>
    <dsp:sp modelId="{71271BA9-38B7-49ED-81A2-12C1CD0643C8}">
      <dsp:nvSpPr>
        <dsp:cNvPr id="0" name=""/>
        <dsp:cNvSpPr/>
      </dsp:nvSpPr>
      <dsp:spPr>
        <a:xfrm>
          <a:off x="0" y="1973838"/>
          <a:ext cx="8596312" cy="1902200"/>
        </a:xfrm>
        <a:prstGeom prst="roundRect">
          <a:avLst/>
        </a:prstGeom>
        <a:solidFill>
          <a:schemeClr val="accent2">
            <a:hueOff val="-2964286"/>
            <a:satOff val="14200"/>
            <a:lumOff val="13137"/>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dirty="0"/>
            <a:t>- In cases of negligent or innocent misrepresentation, the representee will have to show that </a:t>
          </a:r>
          <a:r>
            <a:rPr lang="en-GB" sz="2300" u="sng" kern="1200" dirty="0"/>
            <a:t>“but for” </a:t>
          </a:r>
          <a:r>
            <a:rPr lang="en-GB" sz="2300" kern="1200" dirty="0"/>
            <a:t>the misrepresentation they would not have entered into the contract </a:t>
          </a:r>
          <a:r>
            <a:rPr lang="en-GB" sz="2300" i="1" kern="1200" dirty="0"/>
            <a:t>(</a:t>
          </a:r>
          <a:r>
            <a:rPr lang="en-GB" sz="2300" i="1" kern="1200" dirty="0">
              <a:solidFill>
                <a:srgbClr val="0070C0"/>
              </a:solidFill>
            </a:rPr>
            <a:t>BV Neder-</a:t>
          </a:r>
          <a:r>
            <a:rPr lang="en-GB" sz="2300" i="1" kern="1200" dirty="0" err="1">
              <a:solidFill>
                <a:srgbClr val="0070C0"/>
              </a:solidFill>
            </a:rPr>
            <a:t>landse</a:t>
          </a:r>
          <a:r>
            <a:rPr lang="en-GB" sz="2300" i="1" kern="1200" dirty="0">
              <a:solidFill>
                <a:srgbClr val="0070C0"/>
              </a:solidFill>
            </a:rPr>
            <a:t> Industrie v Rembrandt Enterprises [2019]).</a:t>
          </a:r>
          <a:endParaRPr lang="en-US" sz="2300" kern="1200" dirty="0">
            <a:solidFill>
              <a:srgbClr val="0070C0"/>
            </a:solidFill>
          </a:endParaRPr>
        </a:p>
      </dsp:txBody>
      <dsp:txXfrm>
        <a:off x="92858" y="2066696"/>
        <a:ext cx="8410596" cy="171648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B7DA310-96DB-405C-A688-AC30E5E851D3}">
      <dsp:nvSpPr>
        <dsp:cNvPr id="0" name=""/>
        <dsp:cNvSpPr/>
      </dsp:nvSpPr>
      <dsp:spPr>
        <a:xfrm>
          <a:off x="0" y="0"/>
          <a:ext cx="6628804" cy="2790450"/>
        </a:xfrm>
        <a:prstGeom prst="roundRect">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201930" tIns="201930" rIns="201930" bIns="201930" numCol="1" spcCol="1270" anchor="ctr" anchorCtr="0">
          <a:noAutofit/>
        </a:bodyPr>
        <a:lstStyle/>
        <a:p>
          <a:pPr marL="0" lvl="0" indent="0" algn="l" defTabSz="2355850">
            <a:lnSpc>
              <a:spcPct val="90000"/>
            </a:lnSpc>
            <a:spcBef>
              <a:spcPct val="0"/>
            </a:spcBef>
            <a:spcAft>
              <a:spcPct val="35000"/>
            </a:spcAft>
            <a:buNone/>
          </a:pPr>
          <a:r>
            <a:rPr lang="en-GB" sz="5300" kern="1200"/>
            <a:t>Cherrilow Ltd v Butler-Creagh [2011]</a:t>
          </a:r>
          <a:endParaRPr lang="en-US" sz="5300" kern="1200"/>
        </a:p>
      </dsp:txBody>
      <dsp:txXfrm>
        <a:off x="136219" y="136219"/>
        <a:ext cx="6356366" cy="2518012"/>
      </dsp:txXfrm>
    </dsp:sp>
    <dsp:sp modelId="{33E47B62-BC63-4808-AA3D-4C6ABF82B962}">
      <dsp:nvSpPr>
        <dsp:cNvPr id="0" name=""/>
        <dsp:cNvSpPr/>
      </dsp:nvSpPr>
      <dsp:spPr>
        <a:xfrm>
          <a:off x="0" y="2925053"/>
          <a:ext cx="6628804" cy="19199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0465" tIns="67310" rIns="376936" bIns="67310" numCol="1" spcCol="1270" anchor="t" anchorCtr="0">
          <a:noAutofit/>
        </a:bodyPr>
        <a:lstStyle/>
        <a:p>
          <a:pPr marL="285750" lvl="1" indent="-285750" algn="l" defTabSz="1822450">
            <a:lnSpc>
              <a:spcPct val="90000"/>
            </a:lnSpc>
            <a:spcBef>
              <a:spcPct val="0"/>
            </a:spcBef>
            <a:spcAft>
              <a:spcPct val="20000"/>
            </a:spcAft>
            <a:buChar char="•"/>
          </a:pPr>
          <a:r>
            <a:rPr lang="en-GB" sz="4100" kern="1200"/>
            <a:t>What are the case facts?</a:t>
          </a:r>
          <a:endParaRPr lang="en-US" sz="4100" kern="1200"/>
        </a:p>
        <a:p>
          <a:pPr marL="285750" lvl="1" indent="-285750" algn="l" defTabSz="1822450">
            <a:lnSpc>
              <a:spcPct val="90000"/>
            </a:lnSpc>
            <a:spcBef>
              <a:spcPct val="0"/>
            </a:spcBef>
            <a:spcAft>
              <a:spcPct val="20000"/>
            </a:spcAft>
            <a:buChar char="•"/>
          </a:pPr>
          <a:r>
            <a:rPr lang="en-GB" sz="4100" kern="1200"/>
            <a:t>Which principle can be derived from the case? </a:t>
          </a:r>
          <a:endParaRPr lang="en-US" sz="4100" kern="1200"/>
        </a:p>
      </dsp:txBody>
      <dsp:txXfrm>
        <a:off x="0" y="2925053"/>
        <a:ext cx="6628804" cy="191992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4BC29E1-A997-4F89-8577-EC4969B931C5}">
      <dsp:nvSpPr>
        <dsp:cNvPr id="0" name=""/>
        <dsp:cNvSpPr/>
      </dsp:nvSpPr>
      <dsp:spPr>
        <a:xfrm>
          <a:off x="0" y="769141"/>
          <a:ext cx="9901019" cy="1419953"/>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BD5919D-C583-45F9-BD6A-6A3E02FACD7C}">
      <dsp:nvSpPr>
        <dsp:cNvPr id="0" name=""/>
        <dsp:cNvSpPr/>
      </dsp:nvSpPr>
      <dsp:spPr>
        <a:xfrm>
          <a:off x="429535" y="1088630"/>
          <a:ext cx="780974" cy="78097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3524DF35-BB4C-4D5D-9AF2-96875C8E1F94}">
      <dsp:nvSpPr>
        <dsp:cNvPr id="0" name=""/>
        <dsp:cNvSpPr/>
      </dsp:nvSpPr>
      <dsp:spPr>
        <a:xfrm>
          <a:off x="1640046" y="769141"/>
          <a:ext cx="8260973" cy="14199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0278" tIns="150278" rIns="150278" bIns="150278" numCol="1" spcCol="1270" anchor="ctr" anchorCtr="0">
          <a:noAutofit/>
        </a:bodyPr>
        <a:lstStyle/>
        <a:p>
          <a:pPr marL="0" lvl="0" indent="0" algn="l" defTabSz="933450">
            <a:lnSpc>
              <a:spcPct val="90000"/>
            </a:lnSpc>
            <a:spcBef>
              <a:spcPct val="0"/>
            </a:spcBef>
            <a:spcAft>
              <a:spcPct val="35000"/>
            </a:spcAft>
            <a:buNone/>
          </a:pPr>
          <a:r>
            <a:rPr lang="en-GB" sz="2100" kern="1200"/>
            <a:t>An innocent misrepresentation is one that is neither fraudulent, nor negligent. </a:t>
          </a:r>
          <a:endParaRPr lang="en-US" sz="2100" kern="1200"/>
        </a:p>
      </dsp:txBody>
      <dsp:txXfrm>
        <a:off x="1640046" y="769141"/>
        <a:ext cx="8260973" cy="1419953"/>
      </dsp:txXfrm>
    </dsp:sp>
    <dsp:sp modelId="{8BD2404E-0CDB-4C6D-9685-09A6BB93A212}">
      <dsp:nvSpPr>
        <dsp:cNvPr id="0" name=""/>
        <dsp:cNvSpPr/>
      </dsp:nvSpPr>
      <dsp:spPr>
        <a:xfrm>
          <a:off x="0" y="2544083"/>
          <a:ext cx="9901019" cy="1419953"/>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5EECFBA-745D-4474-B068-1BE7398F9CAF}">
      <dsp:nvSpPr>
        <dsp:cNvPr id="0" name=""/>
        <dsp:cNvSpPr/>
      </dsp:nvSpPr>
      <dsp:spPr>
        <a:xfrm>
          <a:off x="429535" y="2863572"/>
          <a:ext cx="780974" cy="78097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2A625EB-04F2-4E9D-9B30-2BEB644CC4FE}">
      <dsp:nvSpPr>
        <dsp:cNvPr id="0" name=""/>
        <dsp:cNvSpPr/>
      </dsp:nvSpPr>
      <dsp:spPr>
        <a:xfrm>
          <a:off x="1640046" y="2544083"/>
          <a:ext cx="8260973" cy="14199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0278" tIns="150278" rIns="150278" bIns="150278" numCol="1" spcCol="1270" anchor="ctr" anchorCtr="0">
          <a:noAutofit/>
        </a:bodyPr>
        <a:lstStyle/>
        <a:p>
          <a:pPr marL="0" lvl="0" indent="0" algn="l" defTabSz="933450">
            <a:lnSpc>
              <a:spcPct val="90000"/>
            </a:lnSpc>
            <a:spcBef>
              <a:spcPct val="0"/>
            </a:spcBef>
            <a:spcAft>
              <a:spcPct val="35000"/>
            </a:spcAft>
            <a:buNone/>
          </a:pPr>
          <a:r>
            <a:rPr lang="en-GB" sz="2100" kern="1200" dirty="0"/>
            <a:t>An innocent misrepresentation will occur where a representor believed that the facts represented were true AND that they can prove they had reasonable grounds for believing those statements. </a:t>
          </a:r>
          <a:endParaRPr lang="en-US" sz="2100" kern="1200" dirty="0"/>
        </a:p>
      </dsp:txBody>
      <dsp:txXfrm>
        <a:off x="1640046" y="2544083"/>
        <a:ext cx="8260973" cy="1419953"/>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BA024CA-331C-4159-A2D4-017078A0C156}">
      <dsp:nvSpPr>
        <dsp:cNvPr id="0" name=""/>
        <dsp:cNvSpPr/>
      </dsp:nvSpPr>
      <dsp:spPr>
        <a:xfrm>
          <a:off x="-44985" y="0"/>
          <a:ext cx="8175413" cy="1228044"/>
        </a:xfrm>
        <a:prstGeom prst="roundRect">
          <a:avLst>
            <a:gd name="adj" fmla="val 10000"/>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Two types of unilateral mistake can render a contract void at common law:</a:t>
          </a:r>
          <a:endParaRPr lang="en-US" sz="2900" kern="1200"/>
        </a:p>
      </dsp:txBody>
      <dsp:txXfrm>
        <a:off x="-9017" y="35968"/>
        <a:ext cx="6850257" cy="1156108"/>
      </dsp:txXfrm>
    </dsp:sp>
    <dsp:sp modelId="{6ECB202A-67BD-47DA-BA8A-315B3B4DB868}">
      <dsp:nvSpPr>
        <dsp:cNvPr id="0" name=""/>
        <dsp:cNvSpPr/>
      </dsp:nvSpPr>
      <dsp:spPr>
        <a:xfrm>
          <a:off x="676374" y="1432718"/>
          <a:ext cx="8175413" cy="1228044"/>
        </a:xfrm>
        <a:prstGeom prst="roundRect">
          <a:avLst>
            <a:gd name="adj" fmla="val 10000"/>
          </a:avLst>
        </a:prstGeom>
        <a:solidFill>
          <a:schemeClr val="accent2">
            <a:hueOff val="-1482143"/>
            <a:satOff val="7100"/>
            <a:lumOff val="6569"/>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(1)   Mistake as to the identity</a:t>
          </a:r>
          <a:endParaRPr lang="en-US" sz="2900" kern="1200"/>
        </a:p>
      </dsp:txBody>
      <dsp:txXfrm>
        <a:off x="712342" y="1468686"/>
        <a:ext cx="6583888" cy="1156108"/>
      </dsp:txXfrm>
    </dsp:sp>
    <dsp:sp modelId="{8B1001A5-DF7D-4A14-BCE0-476444668A06}">
      <dsp:nvSpPr>
        <dsp:cNvPr id="0" name=""/>
        <dsp:cNvSpPr/>
      </dsp:nvSpPr>
      <dsp:spPr>
        <a:xfrm>
          <a:off x="1307764" y="2925451"/>
          <a:ext cx="8355353" cy="1108015"/>
        </a:xfrm>
        <a:prstGeom prst="roundRect">
          <a:avLst>
            <a:gd name="adj" fmla="val 10000"/>
          </a:avLst>
        </a:prstGeom>
        <a:solidFill>
          <a:schemeClr val="accent2">
            <a:hueOff val="-2964286"/>
            <a:satOff val="14200"/>
            <a:lumOff val="13137"/>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dirty="0"/>
            <a:t>(2)   Mistake concerning the nature of the document</a:t>
          </a:r>
          <a:endParaRPr lang="en-US" sz="2900" kern="1200" dirty="0"/>
        </a:p>
      </dsp:txBody>
      <dsp:txXfrm>
        <a:off x="1340217" y="2957904"/>
        <a:ext cx="6737412" cy="1043109"/>
      </dsp:txXfrm>
    </dsp:sp>
    <dsp:sp modelId="{34BCA52D-E3AD-437B-96F2-7D1541441B15}">
      <dsp:nvSpPr>
        <dsp:cNvPr id="0" name=""/>
        <dsp:cNvSpPr/>
      </dsp:nvSpPr>
      <dsp:spPr>
        <a:xfrm>
          <a:off x="7332198" y="931267"/>
          <a:ext cx="798228" cy="798228"/>
        </a:xfrm>
        <a:prstGeom prst="downArrow">
          <a:avLst>
            <a:gd name="adj1" fmla="val 55000"/>
            <a:gd name="adj2" fmla="val 45000"/>
          </a:avLst>
        </a:prstGeom>
        <a:solidFill>
          <a:schemeClr val="accent2">
            <a:tint val="40000"/>
            <a:alpha val="90000"/>
            <a:hueOff val="0"/>
            <a:satOff val="0"/>
            <a:lumOff val="0"/>
            <a:alphaOff val="0"/>
          </a:schemeClr>
        </a:solidFill>
        <a:ln w="19050" cap="rnd"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7511799" y="931267"/>
        <a:ext cx="439026" cy="600667"/>
      </dsp:txXfrm>
    </dsp:sp>
    <dsp:sp modelId="{FB587359-984A-4199-ABD8-8C31E21DB3FB}">
      <dsp:nvSpPr>
        <dsp:cNvPr id="0" name=""/>
        <dsp:cNvSpPr/>
      </dsp:nvSpPr>
      <dsp:spPr>
        <a:xfrm>
          <a:off x="8053558" y="2355798"/>
          <a:ext cx="798228" cy="798228"/>
        </a:xfrm>
        <a:prstGeom prst="downArrow">
          <a:avLst>
            <a:gd name="adj1" fmla="val 55000"/>
            <a:gd name="adj2" fmla="val 45000"/>
          </a:avLst>
        </a:prstGeom>
        <a:solidFill>
          <a:schemeClr val="accent2">
            <a:tint val="40000"/>
            <a:alpha val="90000"/>
            <a:hueOff val="-4091839"/>
            <a:satOff val="45107"/>
            <a:lumOff val="4296"/>
            <a:alphaOff val="0"/>
          </a:schemeClr>
        </a:solidFill>
        <a:ln w="19050" cap="rnd" cmpd="sng" algn="ctr">
          <a:solidFill>
            <a:schemeClr val="accent2">
              <a:tint val="40000"/>
              <a:alpha val="90000"/>
              <a:hueOff val="-4091839"/>
              <a:satOff val="45107"/>
              <a:lumOff val="4296"/>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8233159" y="2355798"/>
        <a:ext cx="439026" cy="600667"/>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84870" cy="4852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901699" y="0"/>
            <a:ext cx="2984870" cy="485232"/>
          </a:xfrm>
          <a:prstGeom prst="rect">
            <a:avLst/>
          </a:prstGeom>
        </p:spPr>
        <p:txBody>
          <a:bodyPr vert="horz" lIns="91440" tIns="45720" rIns="91440" bIns="45720" rtlCol="0"/>
          <a:lstStyle>
            <a:lvl1pPr algn="r">
              <a:defRPr sz="1200"/>
            </a:lvl1pPr>
          </a:lstStyle>
          <a:p>
            <a:fld id="{960A6F08-C7D0-4106-8A5C-C07178576F39}" type="datetimeFigureOut">
              <a:rPr lang="en-GB" smtClean="0"/>
              <a:t>28/04/2025</a:t>
            </a:fld>
            <a:endParaRPr lang="en-GB"/>
          </a:p>
        </p:txBody>
      </p:sp>
      <p:sp>
        <p:nvSpPr>
          <p:cNvPr id="4" name="Footer Placeholder 3"/>
          <p:cNvSpPr>
            <a:spLocks noGrp="1"/>
          </p:cNvSpPr>
          <p:nvPr>
            <p:ph type="ftr" sz="quarter" idx="2"/>
          </p:nvPr>
        </p:nvSpPr>
        <p:spPr>
          <a:xfrm>
            <a:off x="0" y="9185820"/>
            <a:ext cx="2984870" cy="485231"/>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901699" y="9185820"/>
            <a:ext cx="2984870" cy="485231"/>
          </a:xfrm>
          <a:prstGeom prst="rect">
            <a:avLst/>
          </a:prstGeom>
        </p:spPr>
        <p:txBody>
          <a:bodyPr vert="horz" lIns="91440" tIns="45720" rIns="91440" bIns="45720" rtlCol="0" anchor="b"/>
          <a:lstStyle>
            <a:lvl1pPr algn="r">
              <a:defRPr sz="1200"/>
            </a:lvl1pPr>
          </a:lstStyle>
          <a:p>
            <a:fld id="{D50A83FF-F8DE-4272-AB2D-AAC226CD91E0}" type="slidenum">
              <a:rPr lang="en-GB" smtClean="0"/>
              <a:t>‹#›</a:t>
            </a:fld>
            <a:endParaRPr lang="en-GB"/>
          </a:p>
        </p:txBody>
      </p:sp>
    </p:spTree>
    <p:extLst>
      <p:ext uri="{BB962C8B-B14F-4D97-AF65-F5344CB8AC3E}">
        <p14:creationId xmlns:p14="http://schemas.microsoft.com/office/powerpoint/2010/main" val="70272832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84870" cy="4852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901699" y="0"/>
            <a:ext cx="2984870" cy="485232"/>
          </a:xfrm>
          <a:prstGeom prst="rect">
            <a:avLst/>
          </a:prstGeom>
        </p:spPr>
        <p:txBody>
          <a:bodyPr vert="horz" lIns="91440" tIns="45720" rIns="91440" bIns="45720" rtlCol="0"/>
          <a:lstStyle>
            <a:lvl1pPr algn="r">
              <a:defRPr sz="1200"/>
            </a:lvl1pPr>
          </a:lstStyle>
          <a:p>
            <a:fld id="{934496CD-BA42-453C-B2E7-1D5627164E09}" type="datetimeFigureOut">
              <a:rPr lang="en-GB" smtClean="0"/>
              <a:t>28/04/2025</a:t>
            </a:fld>
            <a:endParaRPr lang="en-GB"/>
          </a:p>
        </p:txBody>
      </p:sp>
      <p:sp>
        <p:nvSpPr>
          <p:cNvPr id="4" name="Slide Image Placeholder 3"/>
          <p:cNvSpPr>
            <a:spLocks noGrp="1" noRot="1" noChangeAspect="1"/>
          </p:cNvSpPr>
          <p:nvPr>
            <p:ph type="sldImg" idx="2"/>
          </p:nvPr>
        </p:nvSpPr>
        <p:spPr>
          <a:xfrm>
            <a:off x="542925" y="1209675"/>
            <a:ext cx="5802313" cy="32639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8817" y="4654193"/>
            <a:ext cx="5510530" cy="3807976"/>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185820"/>
            <a:ext cx="2984870" cy="485231"/>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901699" y="9185820"/>
            <a:ext cx="2984870" cy="485231"/>
          </a:xfrm>
          <a:prstGeom prst="rect">
            <a:avLst/>
          </a:prstGeom>
        </p:spPr>
        <p:txBody>
          <a:bodyPr vert="horz" lIns="91440" tIns="45720" rIns="91440" bIns="45720" rtlCol="0" anchor="b"/>
          <a:lstStyle>
            <a:lvl1pPr algn="r">
              <a:defRPr sz="1200"/>
            </a:lvl1pPr>
          </a:lstStyle>
          <a:p>
            <a:fld id="{8CC206C8-8386-4917-8268-2A18F6901A2D}" type="slidenum">
              <a:rPr lang="en-GB" smtClean="0"/>
              <a:t>‹#›</a:t>
            </a:fld>
            <a:endParaRPr lang="en-GB"/>
          </a:p>
        </p:txBody>
      </p:sp>
    </p:spTree>
    <p:extLst>
      <p:ext uri="{BB962C8B-B14F-4D97-AF65-F5344CB8AC3E}">
        <p14:creationId xmlns:p14="http://schemas.microsoft.com/office/powerpoint/2010/main" val="159115585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CC206C8-8386-4917-8268-2A18F6901A2D}" type="slidenum">
              <a:rPr lang="en-GB" smtClean="0"/>
              <a:t>1</a:t>
            </a:fld>
            <a:endParaRPr lang="en-GB"/>
          </a:p>
        </p:txBody>
      </p:sp>
    </p:spTree>
    <p:extLst>
      <p:ext uri="{BB962C8B-B14F-4D97-AF65-F5344CB8AC3E}">
        <p14:creationId xmlns:p14="http://schemas.microsoft.com/office/powerpoint/2010/main" val="45279062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CC206C8-8386-4917-8268-2A18F6901A2D}" type="slidenum">
              <a:rPr lang="en-GB" smtClean="0"/>
              <a:t>2</a:t>
            </a:fld>
            <a:endParaRPr lang="en-GB"/>
          </a:p>
        </p:txBody>
      </p:sp>
    </p:spTree>
    <p:extLst>
      <p:ext uri="{BB962C8B-B14F-4D97-AF65-F5344CB8AC3E}">
        <p14:creationId xmlns:p14="http://schemas.microsoft.com/office/powerpoint/2010/main" val="416505737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CC206C8-8386-4917-8268-2A18F6901A2D}" type="slidenum">
              <a:rPr lang="en-GB" smtClean="0"/>
              <a:t>3</a:t>
            </a:fld>
            <a:endParaRPr lang="en-GB"/>
          </a:p>
        </p:txBody>
      </p:sp>
    </p:spTree>
    <p:extLst>
      <p:ext uri="{BB962C8B-B14F-4D97-AF65-F5344CB8AC3E}">
        <p14:creationId xmlns:p14="http://schemas.microsoft.com/office/powerpoint/2010/main" val="417251396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CC206C8-8386-4917-8268-2A18F6901A2D}" type="slidenum">
              <a:rPr lang="en-GB" smtClean="0"/>
              <a:t>4</a:t>
            </a:fld>
            <a:endParaRPr lang="en-GB"/>
          </a:p>
        </p:txBody>
      </p:sp>
    </p:spTree>
    <p:extLst>
      <p:ext uri="{BB962C8B-B14F-4D97-AF65-F5344CB8AC3E}">
        <p14:creationId xmlns:p14="http://schemas.microsoft.com/office/powerpoint/2010/main" val="253531648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CC206C8-8386-4917-8268-2A18F6901A2D}" type="slidenum">
              <a:rPr lang="en-GB" smtClean="0"/>
              <a:t>5</a:t>
            </a:fld>
            <a:endParaRPr lang="en-GB"/>
          </a:p>
        </p:txBody>
      </p:sp>
    </p:spTree>
    <p:extLst>
      <p:ext uri="{BB962C8B-B14F-4D97-AF65-F5344CB8AC3E}">
        <p14:creationId xmlns:p14="http://schemas.microsoft.com/office/powerpoint/2010/main" val="299623295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CC206C8-8386-4917-8268-2A18F6901A2D}" type="slidenum">
              <a:rPr lang="en-GB" smtClean="0"/>
              <a:t>6</a:t>
            </a:fld>
            <a:endParaRPr lang="en-GB"/>
          </a:p>
        </p:txBody>
      </p:sp>
    </p:spTree>
    <p:extLst>
      <p:ext uri="{BB962C8B-B14F-4D97-AF65-F5344CB8AC3E}">
        <p14:creationId xmlns:p14="http://schemas.microsoft.com/office/powerpoint/2010/main" val="34160895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CC206C8-8386-4917-8268-2A18F6901A2D}" type="slidenum">
              <a:rPr lang="en-GB" smtClean="0"/>
              <a:t>7</a:t>
            </a:fld>
            <a:endParaRPr lang="en-GB"/>
          </a:p>
        </p:txBody>
      </p:sp>
    </p:spTree>
    <p:extLst>
      <p:ext uri="{BB962C8B-B14F-4D97-AF65-F5344CB8AC3E}">
        <p14:creationId xmlns:p14="http://schemas.microsoft.com/office/powerpoint/2010/main" val="251779431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p:txBody>
      </p:sp>
      <p:sp>
        <p:nvSpPr>
          <p:cNvPr id="4" name="Slide Number Placeholder 3"/>
          <p:cNvSpPr>
            <a:spLocks noGrp="1"/>
          </p:cNvSpPr>
          <p:nvPr>
            <p:ph type="sldNum" sz="quarter" idx="10"/>
          </p:nvPr>
        </p:nvSpPr>
        <p:spPr/>
        <p:txBody>
          <a:bodyPr/>
          <a:lstStyle/>
          <a:p>
            <a:fld id="{8CC206C8-8386-4917-8268-2A18F6901A2D}" type="slidenum">
              <a:rPr lang="en-GB" smtClean="0"/>
              <a:t>8</a:t>
            </a:fld>
            <a:endParaRPr lang="en-GB"/>
          </a:p>
        </p:txBody>
      </p:sp>
    </p:spTree>
    <p:extLst>
      <p:ext uri="{BB962C8B-B14F-4D97-AF65-F5344CB8AC3E}">
        <p14:creationId xmlns:p14="http://schemas.microsoft.com/office/powerpoint/2010/main" val="294665221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CC206C8-8386-4917-8268-2A18F6901A2D}" type="slidenum">
              <a:rPr lang="en-GB" smtClean="0"/>
              <a:t>9</a:t>
            </a:fld>
            <a:endParaRPr lang="en-GB"/>
          </a:p>
        </p:txBody>
      </p:sp>
    </p:spTree>
    <p:extLst>
      <p:ext uri="{BB962C8B-B14F-4D97-AF65-F5344CB8AC3E}">
        <p14:creationId xmlns:p14="http://schemas.microsoft.com/office/powerpoint/2010/main" val="104376142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CC206C8-8386-4917-8268-2A18F6901A2D}" type="slidenum">
              <a:rPr lang="en-GB" smtClean="0"/>
              <a:t>10</a:t>
            </a:fld>
            <a:endParaRPr lang="en-GB"/>
          </a:p>
        </p:txBody>
      </p:sp>
    </p:spTree>
    <p:extLst>
      <p:ext uri="{BB962C8B-B14F-4D97-AF65-F5344CB8AC3E}">
        <p14:creationId xmlns:p14="http://schemas.microsoft.com/office/powerpoint/2010/main" val="25049436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CC206C8-8386-4917-8268-2A18F6901A2D}" type="slidenum">
              <a:rPr lang="en-GB" smtClean="0"/>
              <a:t>11</a:t>
            </a:fld>
            <a:endParaRPr lang="en-GB"/>
          </a:p>
        </p:txBody>
      </p:sp>
    </p:spTree>
    <p:extLst>
      <p:ext uri="{BB962C8B-B14F-4D97-AF65-F5344CB8AC3E}">
        <p14:creationId xmlns:p14="http://schemas.microsoft.com/office/powerpoint/2010/main" val="303343328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CC206C8-8386-4917-8268-2A18F6901A2D}" type="slidenum">
              <a:rPr lang="en-GB" smtClean="0"/>
              <a:t>12</a:t>
            </a:fld>
            <a:endParaRPr lang="en-GB"/>
          </a:p>
        </p:txBody>
      </p:sp>
    </p:spTree>
    <p:extLst>
      <p:ext uri="{BB962C8B-B14F-4D97-AF65-F5344CB8AC3E}">
        <p14:creationId xmlns:p14="http://schemas.microsoft.com/office/powerpoint/2010/main" val="195284570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CC206C8-8386-4917-8268-2A18F6901A2D}" type="slidenum">
              <a:rPr lang="en-GB" smtClean="0"/>
              <a:t>13</a:t>
            </a:fld>
            <a:endParaRPr lang="en-GB"/>
          </a:p>
        </p:txBody>
      </p:sp>
    </p:spTree>
    <p:extLst>
      <p:ext uri="{BB962C8B-B14F-4D97-AF65-F5344CB8AC3E}">
        <p14:creationId xmlns:p14="http://schemas.microsoft.com/office/powerpoint/2010/main" val="49486351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CC206C8-8386-4917-8268-2A18F6901A2D}" type="slidenum">
              <a:rPr lang="en-GB" smtClean="0"/>
              <a:t>14</a:t>
            </a:fld>
            <a:endParaRPr lang="en-GB"/>
          </a:p>
        </p:txBody>
      </p:sp>
    </p:spTree>
    <p:extLst>
      <p:ext uri="{BB962C8B-B14F-4D97-AF65-F5344CB8AC3E}">
        <p14:creationId xmlns:p14="http://schemas.microsoft.com/office/powerpoint/2010/main" val="225472579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CC206C8-8386-4917-8268-2A18F6901A2D}" type="slidenum">
              <a:rPr lang="en-GB" smtClean="0"/>
              <a:t>15</a:t>
            </a:fld>
            <a:endParaRPr lang="en-GB"/>
          </a:p>
        </p:txBody>
      </p:sp>
    </p:spTree>
    <p:extLst>
      <p:ext uri="{BB962C8B-B14F-4D97-AF65-F5344CB8AC3E}">
        <p14:creationId xmlns:p14="http://schemas.microsoft.com/office/powerpoint/2010/main" val="112936193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p:txBody>
      </p:sp>
      <p:sp>
        <p:nvSpPr>
          <p:cNvPr id="4" name="Slide Number Placeholder 3"/>
          <p:cNvSpPr>
            <a:spLocks noGrp="1"/>
          </p:cNvSpPr>
          <p:nvPr>
            <p:ph type="sldNum" sz="quarter" idx="10"/>
          </p:nvPr>
        </p:nvSpPr>
        <p:spPr/>
        <p:txBody>
          <a:bodyPr/>
          <a:lstStyle/>
          <a:p>
            <a:fld id="{8CC206C8-8386-4917-8268-2A18F6901A2D}" type="slidenum">
              <a:rPr lang="en-GB" smtClean="0"/>
              <a:t>16</a:t>
            </a:fld>
            <a:endParaRPr lang="en-GB"/>
          </a:p>
        </p:txBody>
      </p:sp>
    </p:spTree>
    <p:extLst>
      <p:ext uri="{BB962C8B-B14F-4D97-AF65-F5344CB8AC3E}">
        <p14:creationId xmlns:p14="http://schemas.microsoft.com/office/powerpoint/2010/main" val="59075953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endParaRPr lang="en-GB" dirty="0"/>
          </a:p>
        </p:txBody>
      </p:sp>
      <p:sp>
        <p:nvSpPr>
          <p:cNvPr id="4" name="Slide Number Placeholder 3"/>
          <p:cNvSpPr>
            <a:spLocks noGrp="1"/>
          </p:cNvSpPr>
          <p:nvPr>
            <p:ph type="sldNum" sz="quarter" idx="10"/>
          </p:nvPr>
        </p:nvSpPr>
        <p:spPr/>
        <p:txBody>
          <a:bodyPr/>
          <a:lstStyle/>
          <a:p>
            <a:fld id="{8CC206C8-8386-4917-8268-2A18F6901A2D}" type="slidenum">
              <a:rPr lang="en-GB" smtClean="0"/>
              <a:t>17</a:t>
            </a:fld>
            <a:endParaRPr lang="en-GB"/>
          </a:p>
        </p:txBody>
      </p:sp>
    </p:spTree>
    <p:extLst>
      <p:ext uri="{BB962C8B-B14F-4D97-AF65-F5344CB8AC3E}">
        <p14:creationId xmlns:p14="http://schemas.microsoft.com/office/powerpoint/2010/main" val="41410539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CC206C8-8386-4917-8268-2A18F6901A2D}" type="slidenum">
              <a:rPr lang="en-GB" smtClean="0"/>
              <a:t>18</a:t>
            </a:fld>
            <a:endParaRPr lang="en-GB"/>
          </a:p>
        </p:txBody>
      </p:sp>
    </p:spTree>
    <p:extLst>
      <p:ext uri="{BB962C8B-B14F-4D97-AF65-F5344CB8AC3E}">
        <p14:creationId xmlns:p14="http://schemas.microsoft.com/office/powerpoint/2010/main" val="81491405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p:txBody>
      </p:sp>
      <p:sp>
        <p:nvSpPr>
          <p:cNvPr id="4" name="Slide Number Placeholder 3"/>
          <p:cNvSpPr>
            <a:spLocks noGrp="1"/>
          </p:cNvSpPr>
          <p:nvPr>
            <p:ph type="sldNum" sz="quarter" idx="10"/>
          </p:nvPr>
        </p:nvSpPr>
        <p:spPr/>
        <p:txBody>
          <a:bodyPr/>
          <a:lstStyle/>
          <a:p>
            <a:fld id="{8CC206C8-8386-4917-8268-2A18F6901A2D}" type="slidenum">
              <a:rPr lang="en-GB" smtClean="0"/>
              <a:t>19</a:t>
            </a:fld>
            <a:endParaRPr lang="en-GB"/>
          </a:p>
        </p:txBody>
      </p:sp>
    </p:spTree>
    <p:extLst>
      <p:ext uri="{BB962C8B-B14F-4D97-AF65-F5344CB8AC3E}">
        <p14:creationId xmlns:p14="http://schemas.microsoft.com/office/powerpoint/2010/main" val="265432761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CC206C8-8386-4917-8268-2A18F6901A2D}" type="slidenum">
              <a:rPr lang="en-GB" smtClean="0"/>
              <a:t>20</a:t>
            </a:fld>
            <a:endParaRPr lang="en-GB"/>
          </a:p>
        </p:txBody>
      </p:sp>
    </p:spTree>
    <p:extLst>
      <p:ext uri="{BB962C8B-B14F-4D97-AF65-F5344CB8AC3E}">
        <p14:creationId xmlns:p14="http://schemas.microsoft.com/office/powerpoint/2010/main" val="175461841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CC206C8-8386-4917-8268-2A18F6901A2D}" type="slidenum">
              <a:rPr lang="en-GB" smtClean="0"/>
              <a:t>21</a:t>
            </a:fld>
            <a:endParaRPr lang="en-GB"/>
          </a:p>
        </p:txBody>
      </p:sp>
    </p:spTree>
    <p:extLst>
      <p:ext uri="{BB962C8B-B14F-4D97-AF65-F5344CB8AC3E}">
        <p14:creationId xmlns:p14="http://schemas.microsoft.com/office/powerpoint/2010/main" val="46290174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CC206C8-8386-4917-8268-2A18F6901A2D}" type="slidenum">
              <a:rPr lang="en-GB" smtClean="0"/>
              <a:t>22</a:t>
            </a:fld>
            <a:endParaRPr lang="en-GB"/>
          </a:p>
        </p:txBody>
      </p:sp>
    </p:spTree>
    <p:extLst>
      <p:ext uri="{BB962C8B-B14F-4D97-AF65-F5344CB8AC3E}">
        <p14:creationId xmlns:p14="http://schemas.microsoft.com/office/powerpoint/2010/main" val="214942059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CC206C8-8386-4917-8268-2A18F6901A2D}" type="slidenum">
              <a:rPr lang="en-GB" smtClean="0"/>
              <a:t>23</a:t>
            </a:fld>
            <a:endParaRPr lang="en-GB"/>
          </a:p>
        </p:txBody>
      </p:sp>
    </p:spTree>
    <p:extLst>
      <p:ext uri="{BB962C8B-B14F-4D97-AF65-F5344CB8AC3E}">
        <p14:creationId xmlns:p14="http://schemas.microsoft.com/office/powerpoint/2010/main" val="37734594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CC206C8-8386-4917-8268-2A18F6901A2D}" type="slidenum">
              <a:rPr lang="en-GB" smtClean="0"/>
              <a:t>24</a:t>
            </a:fld>
            <a:endParaRPr lang="en-GB"/>
          </a:p>
        </p:txBody>
      </p:sp>
    </p:spTree>
    <p:extLst>
      <p:ext uri="{BB962C8B-B14F-4D97-AF65-F5344CB8AC3E}">
        <p14:creationId xmlns:p14="http://schemas.microsoft.com/office/powerpoint/2010/main" val="319085159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CC206C8-8386-4917-8268-2A18F6901A2D}" type="slidenum">
              <a:rPr lang="en-GB" smtClean="0"/>
              <a:t>25</a:t>
            </a:fld>
            <a:endParaRPr lang="en-GB"/>
          </a:p>
        </p:txBody>
      </p:sp>
    </p:spTree>
    <p:extLst>
      <p:ext uri="{BB962C8B-B14F-4D97-AF65-F5344CB8AC3E}">
        <p14:creationId xmlns:p14="http://schemas.microsoft.com/office/powerpoint/2010/main" val="403822779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r>
              <a:rPr lang="en-GB" sz="1200" b="1"/>
              <a:t>What is the difference between a voidable contract and a contract that is void?</a:t>
            </a:r>
          </a:p>
          <a:p>
            <a:pPr marL="0" indent="0">
              <a:buNone/>
            </a:pPr>
            <a:r>
              <a:rPr lang="en-GB" sz="1200" b="0"/>
              <a:t>A</a:t>
            </a:r>
            <a:r>
              <a:rPr lang="en-GB" sz="1200" b="0" baseline="0"/>
              <a:t> void contract is a contract that never existed. A voidable contract continues to exist until one of the parties decides to rescind it.</a:t>
            </a:r>
            <a:endParaRPr lang="en-GB" sz="1200" b="0"/>
          </a:p>
          <a:p>
            <a:endParaRPr lang="en-GB" sz="1200" b="1"/>
          </a:p>
          <a:p>
            <a:r>
              <a:rPr lang="en-GB" sz="1200" b="1"/>
              <a:t>2. Define misrepresentation</a:t>
            </a:r>
          </a:p>
          <a:p>
            <a:r>
              <a:rPr lang="en-GB" sz="1200" b="0"/>
              <a:t>A misrepresentation</a:t>
            </a:r>
            <a:r>
              <a:rPr lang="en-GB" sz="1200" b="0" baseline="0"/>
              <a:t> is an untrue statement of fact or law, made by one contracting party to another, which is intended to induce, and which does induce, the other party to enter into the contract by their reliance on the statement.</a:t>
            </a:r>
            <a:endParaRPr lang="en-GB" sz="1200" b="0"/>
          </a:p>
          <a:p>
            <a:endParaRPr lang="en-GB" sz="1200" b="1"/>
          </a:p>
          <a:p>
            <a:r>
              <a:rPr lang="en-GB" sz="1200" b="1"/>
              <a:t>3. What are the different types of misrepresentation?</a:t>
            </a:r>
          </a:p>
          <a:p>
            <a:r>
              <a:rPr lang="en-GB" sz="1200" b="0"/>
              <a:t> The</a:t>
            </a:r>
            <a:r>
              <a:rPr lang="en-GB" sz="1200" b="0" baseline="0"/>
              <a:t> three types of misrepresentation are:</a:t>
            </a:r>
          </a:p>
          <a:p>
            <a:r>
              <a:rPr lang="en-GB" sz="1200" b="0" baseline="0"/>
              <a:t>Fraudulent</a:t>
            </a:r>
          </a:p>
          <a:p>
            <a:r>
              <a:rPr lang="en-GB" sz="1200" b="0" baseline="0"/>
              <a:t>Negligent</a:t>
            </a:r>
          </a:p>
          <a:p>
            <a:r>
              <a:rPr lang="en-GB" sz="1200" b="0" baseline="0"/>
              <a:t>Innocent</a:t>
            </a:r>
            <a:endParaRPr lang="en-GB" sz="1200" b="0"/>
          </a:p>
          <a:p>
            <a:endParaRPr lang="en-GB" sz="1200" b="1"/>
          </a:p>
          <a:p>
            <a:r>
              <a:rPr lang="en-GB" sz="1200" b="1"/>
              <a:t>4. What is the difference between damages that are awarded on </a:t>
            </a:r>
          </a:p>
          <a:p>
            <a:pPr marL="342900" indent="-342900">
              <a:buAutoNum type="alphaLcParenR"/>
            </a:pPr>
            <a:r>
              <a:rPr lang="en-GB" sz="1200" b="1"/>
              <a:t>A tortious basis- </a:t>
            </a:r>
            <a:r>
              <a:rPr lang="en-GB" sz="1200" b="0"/>
              <a:t>aims to put the</a:t>
            </a:r>
            <a:r>
              <a:rPr lang="en-GB" sz="1200" b="0" baseline="0"/>
              <a:t> claimant back in their original before the </a:t>
            </a:r>
            <a:r>
              <a:rPr lang="en-GB" sz="1200" b="0" baseline="0" err="1"/>
              <a:t>misrep</a:t>
            </a:r>
            <a:r>
              <a:rPr lang="en-GB" sz="1200" b="0" baseline="0"/>
              <a:t>.</a:t>
            </a:r>
            <a:r>
              <a:rPr lang="en-GB" sz="1200" b="0"/>
              <a:t> </a:t>
            </a:r>
          </a:p>
          <a:p>
            <a:pPr marL="342900" indent="-342900">
              <a:buAutoNum type="alphaLcParenR"/>
            </a:pPr>
            <a:r>
              <a:rPr lang="en-GB" sz="1200" b="1"/>
              <a:t>A contractual basis – </a:t>
            </a:r>
            <a:r>
              <a:rPr lang="en-GB" sz="1200" b="0"/>
              <a:t>Would be in</a:t>
            </a:r>
            <a:r>
              <a:rPr lang="en-GB" sz="1200" b="0" baseline="0"/>
              <a:t> relation to the award of damages. These damages awarded on a contractual basis aim to put the injured party in the same contract as if the contract had been performed. </a:t>
            </a:r>
            <a:endParaRPr lang="en-GB" sz="1200" b="0"/>
          </a:p>
          <a:p>
            <a:endParaRPr lang="en-GB" sz="1200" b="1"/>
          </a:p>
          <a:p>
            <a:r>
              <a:rPr lang="en-GB" sz="1200" b="1"/>
              <a:t>5. List some bars to awarding rescission.</a:t>
            </a:r>
          </a:p>
          <a:p>
            <a:r>
              <a:rPr lang="en-GB"/>
              <a:t>Rescission will not be awarded by the courts if:</a:t>
            </a:r>
          </a:p>
          <a:p>
            <a:pPr marL="171450" indent="-171450">
              <a:buFontTx/>
              <a:buChar char="-"/>
            </a:pPr>
            <a:r>
              <a:rPr lang="en-GB"/>
              <a:t>The injured party has decided to carry</a:t>
            </a:r>
            <a:r>
              <a:rPr lang="en-GB" baseline="0"/>
              <a:t> on with (affirmed) the contract</a:t>
            </a:r>
          </a:p>
          <a:p>
            <a:pPr marL="171450" indent="-171450">
              <a:buFontTx/>
              <a:buChar char="-"/>
            </a:pPr>
            <a:r>
              <a:rPr lang="en-GB" baseline="0"/>
              <a:t>A reasonable time has elapsed</a:t>
            </a:r>
          </a:p>
          <a:p>
            <a:pPr marL="171450" indent="-171450">
              <a:buFontTx/>
              <a:buChar char="-"/>
            </a:pPr>
            <a:r>
              <a:rPr lang="en-GB" baseline="0"/>
              <a:t>It is impossible to restore the parties to their original positions</a:t>
            </a:r>
          </a:p>
          <a:p>
            <a:pPr marL="171450" indent="-171450">
              <a:buFontTx/>
              <a:buChar char="-"/>
            </a:pPr>
            <a:r>
              <a:rPr lang="en-GB" baseline="0"/>
              <a:t>An innocent third party acting in good faith has acquired rights in the subject matter of the contract.</a:t>
            </a:r>
            <a:endParaRPr lang="en-GB"/>
          </a:p>
        </p:txBody>
      </p:sp>
      <p:sp>
        <p:nvSpPr>
          <p:cNvPr id="4" name="Slide Number Placeholder 3"/>
          <p:cNvSpPr>
            <a:spLocks noGrp="1"/>
          </p:cNvSpPr>
          <p:nvPr>
            <p:ph type="sldNum" sz="quarter" idx="10"/>
          </p:nvPr>
        </p:nvSpPr>
        <p:spPr/>
        <p:txBody>
          <a:bodyPr/>
          <a:lstStyle/>
          <a:p>
            <a:fld id="{8CC206C8-8386-4917-8268-2A18F6901A2D}" type="slidenum">
              <a:rPr lang="en-GB" smtClean="0"/>
              <a:t>26</a:t>
            </a:fld>
            <a:endParaRPr lang="en-GB"/>
          </a:p>
        </p:txBody>
      </p:sp>
    </p:spTree>
    <p:extLst>
      <p:ext uri="{BB962C8B-B14F-4D97-AF65-F5344CB8AC3E}">
        <p14:creationId xmlns:p14="http://schemas.microsoft.com/office/powerpoint/2010/main" val="257964481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5"/>
          </p:nvPr>
        </p:nvSpPr>
        <p:spPr/>
        <p:txBody>
          <a:bodyPr/>
          <a:lstStyle/>
          <a:p>
            <a:fld id="{76C4EFF6-2E32-4103-9FD6-B27E4C1697F8}" type="slidenum">
              <a:rPr lang="en-GB" smtClean="0"/>
              <a:t>27</a:t>
            </a:fld>
            <a:endParaRPr lang="en-GB"/>
          </a:p>
        </p:txBody>
      </p:sp>
    </p:spTree>
    <p:extLst>
      <p:ext uri="{BB962C8B-B14F-4D97-AF65-F5344CB8AC3E}">
        <p14:creationId xmlns:p14="http://schemas.microsoft.com/office/powerpoint/2010/main" val="1201032185"/>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6C4EFF6-2E32-4103-9FD6-B27E4C1697F8}" type="slidenum">
              <a:rPr lang="en-GB" smtClean="0"/>
              <a:t>28</a:t>
            </a:fld>
            <a:endParaRPr lang="en-GB"/>
          </a:p>
        </p:txBody>
      </p:sp>
    </p:spTree>
    <p:extLst>
      <p:ext uri="{BB962C8B-B14F-4D97-AF65-F5344CB8AC3E}">
        <p14:creationId xmlns:p14="http://schemas.microsoft.com/office/powerpoint/2010/main" val="455770792"/>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p:txBody>
      </p:sp>
      <p:sp>
        <p:nvSpPr>
          <p:cNvPr id="4" name="Slide Number Placeholder 3"/>
          <p:cNvSpPr>
            <a:spLocks noGrp="1"/>
          </p:cNvSpPr>
          <p:nvPr>
            <p:ph type="sldNum" sz="quarter" idx="5"/>
          </p:nvPr>
        </p:nvSpPr>
        <p:spPr/>
        <p:txBody>
          <a:bodyPr/>
          <a:lstStyle/>
          <a:p>
            <a:fld id="{76C4EFF6-2E32-4103-9FD6-B27E4C1697F8}" type="slidenum">
              <a:rPr lang="en-GB" smtClean="0"/>
              <a:t>29</a:t>
            </a:fld>
            <a:endParaRPr lang="en-GB"/>
          </a:p>
        </p:txBody>
      </p:sp>
    </p:spTree>
    <p:extLst>
      <p:ext uri="{BB962C8B-B14F-4D97-AF65-F5344CB8AC3E}">
        <p14:creationId xmlns:p14="http://schemas.microsoft.com/office/powerpoint/2010/main" val="3990210971"/>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CC206C8-8386-4917-8268-2A18F6901A2D}" type="slidenum">
              <a:rPr lang="en-GB" smtClean="0"/>
              <a:t>30</a:t>
            </a:fld>
            <a:endParaRPr lang="en-GB"/>
          </a:p>
        </p:txBody>
      </p:sp>
    </p:spTree>
    <p:extLst>
      <p:ext uri="{BB962C8B-B14F-4D97-AF65-F5344CB8AC3E}">
        <p14:creationId xmlns:p14="http://schemas.microsoft.com/office/powerpoint/2010/main" val="2369400143"/>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CC206C8-8386-4917-8268-2A18F6901A2D}" type="slidenum">
              <a:rPr lang="en-GB" smtClean="0"/>
              <a:t>31</a:t>
            </a:fld>
            <a:endParaRPr lang="en-GB"/>
          </a:p>
        </p:txBody>
      </p:sp>
    </p:spTree>
    <p:extLst>
      <p:ext uri="{BB962C8B-B14F-4D97-AF65-F5344CB8AC3E}">
        <p14:creationId xmlns:p14="http://schemas.microsoft.com/office/powerpoint/2010/main" val="938278498"/>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CC206C8-8386-4917-8268-2A18F6901A2D}" type="slidenum">
              <a:rPr lang="en-GB" smtClean="0"/>
              <a:t>32</a:t>
            </a:fld>
            <a:endParaRPr lang="en-GB"/>
          </a:p>
        </p:txBody>
      </p:sp>
    </p:spTree>
    <p:extLst>
      <p:ext uri="{BB962C8B-B14F-4D97-AF65-F5344CB8AC3E}">
        <p14:creationId xmlns:p14="http://schemas.microsoft.com/office/powerpoint/2010/main" val="3323501739"/>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CC206C8-8386-4917-8268-2A18F6901A2D}" type="slidenum">
              <a:rPr lang="en-GB" smtClean="0"/>
              <a:t>33</a:t>
            </a:fld>
            <a:endParaRPr lang="en-GB"/>
          </a:p>
        </p:txBody>
      </p:sp>
    </p:spTree>
    <p:extLst>
      <p:ext uri="{BB962C8B-B14F-4D97-AF65-F5344CB8AC3E}">
        <p14:creationId xmlns:p14="http://schemas.microsoft.com/office/powerpoint/2010/main" val="1762881894"/>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CC206C8-8386-4917-8268-2A18F6901A2D}" type="slidenum">
              <a:rPr lang="en-GB" smtClean="0"/>
              <a:t>34</a:t>
            </a:fld>
            <a:endParaRPr lang="en-GB"/>
          </a:p>
        </p:txBody>
      </p:sp>
    </p:spTree>
    <p:extLst>
      <p:ext uri="{BB962C8B-B14F-4D97-AF65-F5344CB8AC3E}">
        <p14:creationId xmlns:p14="http://schemas.microsoft.com/office/powerpoint/2010/main" val="1095941862"/>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Mistake concerning the nature of the document</a:t>
            </a:r>
          </a:p>
          <a:p>
            <a:r>
              <a:rPr lang="en-GB" dirty="0"/>
              <a:t>The main categories of mistake falling into this category are:</a:t>
            </a:r>
          </a:p>
          <a:p>
            <a:endParaRPr lang="en-GB" dirty="0"/>
          </a:p>
          <a:p>
            <a:r>
              <a:rPr lang="en-GB" dirty="0"/>
              <a:t>(1)   Rectification</a:t>
            </a:r>
          </a:p>
          <a:p>
            <a:endParaRPr lang="en-GB" dirty="0"/>
          </a:p>
          <a:p>
            <a:r>
              <a:rPr lang="en-GB" dirty="0"/>
              <a:t>(2)   Non </a:t>
            </a:r>
            <a:r>
              <a:rPr lang="en-GB" dirty="0" err="1"/>
              <a:t>est</a:t>
            </a:r>
            <a:r>
              <a:rPr lang="en-GB" dirty="0"/>
              <a:t> factum</a:t>
            </a:r>
          </a:p>
          <a:p>
            <a:endParaRPr lang="en-GB" dirty="0"/>
          </a:p>
          <a:p>
            <a:r>
              <a:rPr lang="en-GB" dirty="0"/>
              <a:t>(1) Rectification</a:t>
            </a:r>
          </a:p>
          <a:p>
            <a:r>
              <a:rPr lang="en-GB" dirty="0"/>
              <a:t>After the agreement has been finalised, one or both of the parties to a contract may discover that the contract they signed does not accurately reflect the deal they thought they had made. This can inevitably lead to disputes when actions are taken by the other party to enforce a term that one of the parties does not believe accurately reflects their intentions. Rectification is an equitable remedy and allows a document to be amended to reflect the common intentions of the parties. Frederick E. Rose (London) Ltd v William H. Pim Junior &amp; Co Ltd [1953] is authority for the fact that rectification will only be awarded if the agreement fails to reflect the agreement of both parties. Rectification of a written document may be available where a transcription mistake has been made in putting an oral agreement into written form. The courts are generally reluctant to interfere with the terms of a written document so there is a heavy burden upon the party who is contesting the agreement to show that it is not an accurate record of their intentions.</a:t>
            </a:r>
          </a:p>
          <a:p>
            <a:endParaRPr lang="en-GB" dirty="0"/>
          </a:p>
          <a:p>
            <a:r>
              <a:rPr lang="en-GB" dirty="0"/>
              <a:t>Certain things must be proven by a party seeking rectification (</a:t>
            </a:r>
            <a:r>
              <a:rPr lang="en-GB" dirty="0" err="1"/>
              <a:t>Swainland</a:t>
            </a:r>
            <a:r>
              <a:rPr lang="en-GB" dirty="0"/>
              <a:t> Builders Ltd v Freehold Properties Ltd [2002]), which are summarised in the checklist below:</a:t>
            </a:r>
          </a:p>
          <a:p>
            <a:endParaRPr lang="en-GB" dirty="0"/>
          </a:p>
          <a:p>
            <a:endParaRPr lang="en-GB" dirty="0"/>
          </a:p>
          <a:p>
            <a:r>
              <a:rPr lang="en-GB" dirty="0"/>
              <a:t>Figure 6.6g</a:t>
            </a:r>
          </a:p>
          <a:p>
            <a:endParaRPr lang="en-GB" dirty="0"/>
          </a:p>
          <a:p>
            <a:endParaRPr lang="en-GB" dirty="0"/>
          </a:p>
          <a:p>
            <a:r>
              <a:rPr lang="en-GB" dirty="0"/>
              <a:t>An example of the application of these principles is shown in </a:t>
            </a:r>
            <a:r>
              <a:rPr lang="en-GB" b="1" dirty="0"/>
              <a:t>Joscelyne v Nissen [1970]. </a:t>
            </a:r>
            <a:r>
              <a:rPr lang="en-GB" dirty="0"/>
              <a:t>Mrs Nissen and her husband shared a house with her father Mr Joscelyne and his wife. Mr Joscelyne agreed to transfer his business to Mrs Nissen on the agreement that she would pay him a weekly pension and his and his wife’s expenses for the household costs such as gas, electricity and home help. At a later date, they committed the agreement into writing. One clause of the agreement stated that Mrs Nissen would discharge all costs in connection with the whole property. A further clause stated that Mr Joscelyne had the right to live in the ground floor flat free from all rent and outgoings of every kind. There was a breakdown in relations and Mr Joscelyne took court action against Mrs Nissen who then stopped paying the utility bills on the basis that these were neither rent nor outgoings. The court ordered rectification on the basis that convincing proof of intention had been provided.</a:t>
            </a:r>
          </a:p>
          <a:p>
            <a:endParaRPr lang="en-GB" b="1" u="sng" dirty="0"/>
          </a:p>
          <a:p>
            <a:r>
              <a:rPr lang="en-GB" b="1" u="sng" dirty="0"/>
              <a:t>6.6.5 Non </a:t>
            </a:r>
            <a:r>
              <a:rPr lang="en-GB" b="1" u="sng" dirty="0" err="1"/>
              <a:t>est</a:t>
            </a:r>
            <a:r>
              <a:rPr lang="en-GB" b="1" u="sng" dirty="0"/>
              <a:t> factum</a:t>
            </a:r>
          </a:p>
          <a:p>
            <a:r>
              <a:rPr lang="en-GB" dirty="0"/>
              <a:t>Non </a:t>
            </a:r>
            <a:r>
              <a:rPr lang="en-GB" dirty="0" err="1"/>
              <a:t>est</a:t>
            </a:r>
            <a:r>
              <a:rPr lang="en-GB" dirty="0"/>
              <a:t> factum, is a Latin phrase, meaning “it is not my deed”. It is a term used for a mistake that relates to the nature of the document signed. One example would be where someone has relied upon another person to explain and accurately describe the contents of a document and their statements have been false or inaccurate, or deliberate misrepresentation to trick a person into signing a document. They may be able to escape liability on the basis that the document does not represent their true intention and that they would not have signed the document if the true situation had been known. The defence can also be used by persons who are vulnerable, such as mentally infirm or blind persons.</a:t>
            </a:r>
          </a:p>
          <a:p>
            <a:endParaRPr lang="en-GB" dirty="0"/>
          </a:p>
          <a:p>
            <a:r>
              <a:rPr lang="en-GB" dirty="0"/>
              <a:t>The defence is rarely successful as can be seen in </a:t>
            </a:r>
            <a:r>
              <a:rPr lang="en-GB" b="1" dirty="0"/>
              <a:t>Saunders v Anglia Building Society [1971]. </a:t>
            </a:r>
            <a:r>
              <a:rPr lang="en-GB" dirty="0"/>
              <a:t>The case involved an elderly lady, Mrs Gallie who wished to give the title deeds of her property to her nephew so that he could use the property as security for a business loan. She had stipulated that the agreement was on the condition that she would be permitted to live in the house for the rest of her life. Mrs Gallie was presented with a document compiled by her nephew and his business partner, which she signed without reading, as she had lost her spectacles. She believed that the document correctly recorded her wishes. It later transpired that the true extent of the agreement permitted her nephew's business partner to grant a mortgage over the property in favour of Anglia Building Society and when the business partner defaulted on the mortgage, the Building Society sought to repossess the House. Mrs Gallie’s executrix sought a declaration that the assignment to her nephew was void because of non </a:t>
            </a:r>
            <a:r>
              <a:rPr lang="en-GB" dirty="0" err="1"/>
              <a:t>est</a:t>
            </a:r>
            <a:r>
              <a:rPr lang="en-GB" dirty="0"/>
              <a:t> factum. However, the House of Lords confirmed the decision of the Court of Appeal that the plea of non </a:t>
            </a:r>
            <a:r>
              <a:rPr lang="en-GB" dirty="0" err="1"/>
              <a:t>est</a:t>
            </a:r>
            <a:r>
              <a:rPr lang="en-GB" dirty="0"/>
              <a:t> factum could not be raised. The transaction the widow had entered into was found not to be fundamentally different from what she intended at the time and, additionally, it was also found that she had been careless in signing the document; at the very least she should have made sure that the transfer was to the person intended by her. The case is useful, in that it sets out the modern test for non </a:t>
            </a:r>
            <a:r>
              <a:rPr lang="en-GB" dirty="0" err="1"/>
              <a:t>est</a:t>
            </a:r>
            <a:r>
              <a:rPr lang="en-GB" dirty="0"/>
              <a:t> factum and requires proof that there is a fundamental or radical difference between the document signed and that which the signer believed it to be.</a:t>
            </a:r>
          </a:p>
        </p:txBody>
      </p:sp>
      <p:sp>
        <p:nvSpPr>
          <p:cNvPr id="4" name="Slide Number Placeholder 3"/>
          <p:cNvSpPr>
            <a:spLocks noGrp="1"/>
          </p:cNvSpPr>
          <p:nvPr>
            <p:ph type="sldNum" sz="quarter" idx="5"/>
          </p:nvPr>
        </p:nvSpPr>
        <p:spPr/>
        <p:txBody>
          <a:bodyPr/>
          <a:lstStyle/>
          <a:p>
            <a:fld id="{8CC206C8-8386-4917-8268-2A18F6901A2D}" type="slidenum">
              <a:rPr lang="en-GB" smtClean="0"/>
              <a:t>35</a:t>
            </a:fld>
            <a:endParaRPr lang="en-GB"/>
          </a:p>
        </p:txBody>
      </p:sp>
    </p:spTree>
    <p:extLst>
      <p:ext uri="{BB962C8B-B14F-4D97-AF65-F5344CB8AC3E}">
        <p14:creationId xmlns:p14="http://schemas.microsoft.com/office/powerpoint/2010/main" val="1387268410"/>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6C4EFF6-2E32-4103-9FD6-B27E4C1697F8}" type="slidenum">
              <a:rPr lang="en-GB" smtClean="0"/>
              <a:t>36</a:t>
            </a:fld>
            <a:endParaRPr lang="en-GB"/>
          </a:p>
        </p:txBody>
      </p:sp>
    </p:spTree>
    <p:extLst>
      <p:ext uri="{BB962C8B-B14F-4D97-AF65-F5344CB8AC3E}">
        <p14:creationId xmlns:p14="http://schemas.microsoft.com/office/powerpoint/2010/main" val="302224226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smtClean="0"/>
              <a:pPr/>
              <a:t>4/28/2025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23463492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2A54C80-263E-416B-A8E0-580EDEADCBDC}" type="datetimeFigureOut">
              <a:rPr lang="en-US" smtClean="0"/>
              <a:t>4/28/2025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19954A3-9DFD-4C44-94BA-B95130A3BA1C}" type="slidenum">
              <a:rPr lang="en-US" smtClean="0"/>
              <a:t>‹#›</a:t>
            </a:fld>
            <a:endParaRPr lang="en-US"/>
          </a:p>
        </p:txBody>
      </p:sp>
    </p:spTree>
    <p:extLst>
      <p:ext uri="{BB962C8B-B14F-4D97-AF65-F5344CB8AC3E}">
        <p14:creationId xmlns:p14="http://schemas.microsoft.com/office/powerpoint/2010/main" val="243860533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4/28/2025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8530192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42A54C80-263E-416B-A8E0-580EDEADCBDC}" type="datetimeFigureOut">
              <a:rPr lang="en-US" smtClean="0"/>
              <a:t>4/28/2025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19954A3-9DFD-4C44-94BA-B95130A3BA1C}" type="slidenum">
              <a:rPr lang="en-US" smtClean="0"/>
              <a:t>‹#›</a:t>
            </a:fld>
            <a:endParaRPr lang="en-US"/>
          </a:p>
        </p:txBody>
      </p:sp>
    </p:spTree>
    <p:extLst>
      <p:ext uri="{BB962C8B-B14F-4D97-AF65-F5344CB8AC3E}">
        <p14:creationId xmlns:p14="http://schemas.microsoft.com/office/powerpoint/2010/main" val="155183935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smtClean="0"/>
              <a:pPr/>
              <a:t>4/28/2025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32613684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smtClean="0"/>
              <a:pPr/>
              <a:t>4/28/2025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396699527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4/28/2025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44738696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smtClean="0"/>
              <a:t>4/28/2025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19954A3-9DFD-4C44-94BA-B95130A3BA1C}" type="slidenum">
              <a:rPr lang="en-US" smtClean="0"/>
              <a:t>‹#›</a:t>
            </a:fld>
            <a:endParaRPr lang="en-US"/>
          </a:p>
        </p:txBody>
      </p:sp>
    </p:spTree>
    <p:extLst>
      <p:ext uri="{BB962C8B-B14F-4D97-AF65-F5344CB8AC3E}">
        <p14:creationId xmlns:p14="http://schemas.microsoft.com/office/powerpoint/2010/main" val="8887132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4/28/2025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305081456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4/28/2025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134514600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4/28/2025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latin typeface="Arial"/>
              </a:rPr>
              <a:t>”</a:t>
            </a:r>
            <a:endParaRPr lang="en-US">
              <a:solidFill>
                <a:schemeClr val="accent1">
                  <a:lumMod val="60000"/>
                  <a:lumOff val="40000"/>
                </a:schemeClr>
              </a:solidFill>
              <a:latin typeface="Arial"/>
            </a:endParaRPr>
          </a:p>
        </p:txBody>
      </p:sp>
    </p:spTree>
    <p:extLst>
      <p:ext uri="{BB962C8B-B14F-4D97-AF65-F5344CB8AC3E}">
        <p14:creationId xmlns:p14="http://schemas.microsoft.com/office/powerpoint/2010/main" val="31457752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4/28/2025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407010486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4/28/2025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406275782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4/28/2025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136494577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5C6B4A9-1611-4792-9094-5F34BCA07E0B}" type="datetimeFigureOut">
              <a:rPr lang="en-US" smtClean="0"/>
              <a:t>4/28/2025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9333C77-0158-454C-844F-B7AB9BD7DAD4}" type="slidenum">
              <a:rPr lang="en-US" smtClean="0"/>
              <a:t>‹#›</a:t>
            </a:fld>
            <a:endParaRPr lang="en-US"/>
          </a:p>
        </p:txBody>
      </p:sp>
    </p:spTree>
    <p:extLst>
      <p:ext uri="{BB962C8B-B14F-4D97-AF65-F5344CB8AC3E}">
        <p14:creationId xmlns:p14="http://schemas.microsoft.com/office/powerpoint/2010/main" val="182588196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smtClean="0"/>
              <a:pPr/>
              <a:t>4/28/2025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9565873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smtClean="0"/>
              <a:pPr/>
              <a:t>4/28/2025</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smtClean="0"/>
              <a:pPr/>
              <a:t>‹#›</a:t>
            </a:fld>
            <a:endParaRPr lang="en-US"/>
          </a:p>
        </p:txBody>
      </p:sp>
    </p:spTree>
    <p:extLst>
      <p:ext uri="{BB962C8B-B14F-4D97-AF65-F5344CB8AC3E}">
        <p14:creationId xmlns:p14="http://schemas.microsoft.com/office/powerpoint/2010/main" val="1474892544"/>
      </p:ext>
    </p:extLst>
  </p:cSld>
  <p:clrMap bg1="lt1" tx1="dk1" bg2="lt2" tx2="dk2" accent1="accent1" accent2="accent2" accent3="accent3" accent4="accent4" accent5="accent5" accent6="accent6" hlink="hlink" folHlink="folHlink"/>
  <p:sldLayoutIdLst>
    <p:sldLayoutId id="2147483670" r:id="rId1"/>
    <p:sldLayoutId id="2147483671" r:id="rId2"/>
    <p:sldLayoutId id="2147483672" r:id="rId3"/>
    <p:sldLayoutId id="2147483673" r:id="rId4"/>
    <p:sldLayoutId id="2147483674" r:id="rId5"/>
    <p:sldLayoutId id="2147483675" r:id="rId6"/>
    <p:sldLayoutId id="2147483676" r:id="rId7"/>
    <p:sldLayoutId id="2147483677" r:id="rId8"/>
    <p:sldLayoutId id="2147483678" r:id="rId9"/>
    <p:sldLayoutId id="2147483679" r:id="rId10"/>
    <p:sldLayoutId id="2147483680" r:id="rId11"/>
    <p:sldLayoutId id="2147483681" r:id="rId12"/>
    <p:sldLayoutId id="2147483682" r:id="rId13"/>
    <p:sldLayoutId id="2147483683" r:id="rId14"/>
    <p:sldLayoutId id="2147483684" r:id="rId15"/>
    <p:sldLayoutId id="2147483685"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3.xml"/><Relationship Id="rId1" Type="http://schemas.openxmlformats.org/officeDocument/2006/relationships/slideLayout" Target="../slideLayouts/slideLayout7.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22.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26.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27.xml"/><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34.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35.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pPr algn="ctr"/>
            <a:r>
              <a:rPr lang="en-GB" u="sng" dirty="0">
                <a:solidFill>
                  <a:schemeClr val="tx1"/>
                </a:solidFill>
              </a:rPr>
              <a:t>Vitiating factors: </a:t>
            </a:r>
            <a:br>
              <a:rPr lang="en-GB" u="sng" dirty="0">
                <a:solidFill>
                  <a:schemeClr val="tx1"/>
                </a:solidFill>
              </a:rPr>
            </a:br>
            <a:br>
              <a:rPr lang="en-GB" u="sng" dirty="0">
                <a:solidFill>
                  <a:schemeClr val="tx1"/>
                </a:solidFill>
              </a:rPr>
            </a:br>
            <a:r>
              <a:rPr lang="en-GB" dirty="0"/>
              <a:t>MISREPRESENTATION</a:t>
            </a:r>
            <a:br>
              <a:rPr lang="en-GB" dirty="0"/>
            </a:br>
            <a:r>
              <a:rPr lang="en-GB" dirty="0"/>
              <a:t>&amp;</a:t>
            </a:r>
            <a:br>
              <a:rPr lang="en-GB" dirty="0"/>
            </a:br>
            <a:r>
              <a:rPr lang="en-GB" dirty="0"/>
              <a:t>MISTAKE	</a:t>
            </a:r>
          </a:p>
        </p:txBody>
      </p:sp>
      <p:sp>
        <p:nvSpPr>
          <p:cNvPr id="3" name="Subtitle 2"/>
          <p:cNvSpPr>
            <a:spLocks noGrp="1"/>
          </p:cNvSpPr>
          <p:nvPr>
            <p:ph type="subTitle" idx="1"/>
          </p:nvPr>
        </p:nvSpPr>
        <p:spPr/>
        <p:txBody>
          <a:bodyPr/>
          <a:lstStyle/>
          <a:p>
            <a:r>
              <a:rPr lang="en-GB"/>
              <a:t>LAURA KNIGHT</a:t>
            </a:r>
          </a:p>
        </p:txBody>
      </p:sp>
      <p:sp>
        <p:nvSpPr>
          <p:cNvPr id="5" name="TextBox 4">
            <a:extLst>
              <a:ext uri="{FF2B5EF4-FFF2-40B4-BE49-F238E27FC236}">
                <a16:creationId xmlns:a16="http://schemas.microsoft.com/office/drawing/2014/main" id="{73F709A9-8D19-6851-9486-F678559D13FD}"/>
              </a:ext>
            </a:extLst>
          </p:cNvPr>
          <p:cNvSpPr txBox="1"/>
          <p:nvPr/>
        </p:nvSpPr>
        <p:spPr>
          <a:xfrm>
            <a:off x="186783" y="4599282"/>
            <a:ext cx="6105292" cy="2031325"/>
          </a:xfrm>
          <a:prstGeom prst="rect">
            <a:avLst/>
          </a:prstGeom>
          <a:noFill/>
        </p:spPr>
        <p:txBody>
          <a:bodyPr wrap="square">
            <a:spAutoFit/>
          </a:bodyPr>
          <a:lstStyle/>
          <a:p>
            <a:r>
              <a:rPr lang="en-GB" dirty="0"/>
              <a:t>A: Misrepresentation</a:t>
            </a:r>
          </a:p>
          <a:p>
            <a:endParaRPr lang="en-GB" dirty="0"/>
          </a:p>
          <a:p>
            <a:r>
              <a:rPr lang="en-GB" dirty="0"/>
              <a:t>B: Mistake</a:t>
            </a:r>
          </a:p>
          <a:p>
            <a:endParaRPr lang="en-GB" dirty="0"/>
          </a:p>
          <a:p>
            <a:r>
              <a:rPr lang="en-GB" dirty="0"/>
              <a:t>C: Duress and Undue Influence</a:t>
            </a:r>
          </a:p>
          <a:p>
            <a:endParaRPr lang="en-GB" dirty="0"/>
          </a:p>
          <a:p>
            <a:r>
              <a:rPr lang="en-GB" dirty="0"/>
              <a:t>D: Illegal and Unenforceable Contracts</a:t>
            </a:r>
          </a:p>
        </p:txBody>
      </p:sp>
    </p:spTree>
    <p:extLst>
      <p:ext uri="{BB962C8B-B14F-4D97-AF65-F5344CB8AC3E}">
        <p14:creationId xmlns:p14="http://schemas.microsoft.com/office/powerpoint/2010/main" val="3937208538"/>
      </p:ext>
    </p:extLst>
  </p:cSld>
  <p:clrMapOvr>
    <a:masterClrMapping/>
  </p:clrMapOvr>
  <mc:AlternateContent xmlns:mc="http://schemas.openxmlformats.org/markup-compatibility/2006">
    <mc:Choice xmlns:p14="http://schemas.microsoft.com/office/powerpoint/2010/main" Requires="p14">
      <p:transition spd="slow" p14:dur="2000" advTm="8010"/>
    </mc:Choice>
    <mc:Fallback>
      <p:transition spd="slow" advTm="8010"/>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0B5F7E3B-C5F1-40E0-A491-558BAFBC11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241804" y="1460500"/>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2" name="Title 1"/>
          <p:cNvSpPr>
            <a:spLocks noGrp="1"/>
          </p:cNvSpPr>
          <p:nvPr>
            <p:ph type="title"/>
          </p:nvPr>
        </p:nvSpPr>
        <p:spPr>
          <a:xfrm>
            <a:off x="643467" y="816638"/>
            <a:ext cx="3367359" cy="5224724"/>
          </a:xfrm>
        </p:spPr>
        <p:txBody>
          <a:bodyPr anchor="ctr">
            <a:normAutofit/>
          </a:bodyPr>
          <a:lstStyle/>
          <a:p>
            <a:r>
              <a:rPr lang="en-GB"/>
              <a:t>LEARNING OBJECTIVES</a:t>
            </a:r>
          </a:p>
        </p:txBody>
      </p:sp>
      <p:sp>
        <p:nvSpPr>
          <p:cNvPr id="15" name="Content Placeholder 2"/>
          <p:cNvSpPr>
            <a:spLocks noGrp="1"/>
          </p:cNvSpPr>
          <p:nvPr>
            <p:ph idx="1"/>
          </p:nvPr>
        </p:nvSpPr>
        <p:spPr>
          <a:xfrm>
            <a:off x="4654295" y="816638"/>
            <a:ext cx="4619706" cy="5224724"/>
          </a:xfrm>
        </p:spPr>
        <p:txBody>
          <a:bodyPr anchor="ctr">
            <a:normAutofit/>
          </a:bodyPr>
          <a:lstStyle/>
          <a:p>
            <a:pPr marL="0" indent="0">
              <a:buNone/>
            </a:pPr>
            <a:r>
              <a:rPr lang="en-GB"/>
              <a:t>BY THE END OF THIS SESSION, YOU SHOULD BE ABLE TO . . .</a:t>
            </a:r>
          </a:p>
          <a:p>
            <a:endParaRPr lang="en-GB"/>
          </a:p>
          <a:p>
            <a:r>
              <a:rPr lang="en-GB"/>
              <a:t>Define what is meant by a vitiating factor</a:t>
            </a:r>
          </a:p>
          <a:p>
            <a:pPr marL="0" indent="0">
              <a:buNone/>
            </a:pPr>
            <a:endParaRPr lang="en-GB"/>
          </a:p>
          <a:p>
            <a:r>
              <a:rPr lang="en-GB"/>
              <a:t>Provide example situations of when misrepresentation and mistake may apply</a:t>
            </a:r>
          </a:p>
          <a:p>
            <a:endParaRPr lang="en-GB"/>
          </a:p>
          <a:p>
            <a:r>
              <a:rPr lang="en-GB"/>
              <a:t>Explain the consequences of misrepresentation and mistake of contract</a:t>
            </a:r>
          </a:p>
        </p:txBody>
      </p:sp>
    </p:spTree>
    <p:extLst>
      <p:ext uri="{BB962C8B-B14F-4D97-AF65-F5344CB8AC3E}">
        <p14:creationId xmlns:p14="http://schemas.microsoft.com/office/powerpoint/2010/main" val="2669962610"/>
      </p:ext>
    </p:extLst>
  </p:cSld>
  <p:clrMapOvr>
    <a:masterClrMapping/>
  </p:clrMapOvr>
  <mc:AlternateContent xmlns:mc="http://schemas.openxmlformats.org/markup-compatibility/2006">
    <mc:Choice xmlns:p14="http://schemas.microsoft.com/office/powerpoint/2010/main" Requires="p14">
      <p:transition spd="slow" p14:dur="2000" advTm="18668"/>
    </mc:Choice>
    <mc:Fallback>
      <p:transition spd="slow" advTm="18668"/>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5536734" y="609600"/>
            <a:ext cx="3737268" cy="1320800"/>
          </a:xfrm>
        </p:spPr>
        <p:txBody>
          <a:bodyPr>
            <a:normAutofit/>
          </a:bodyPr>
          <a:lstStyle/>
          <a:p>
            <a:r>
              <a:rPr lang="en-GB"/>
              <a:t>QUESTION</a:t>
            </a:r>
          </a:p>
        </p:txBody>
      </p:sp>
      <p:sp>
        <p:nvSpPr>
          <p:cNvPr id="3" name="Content Placeholder 2"/>
          <p:cNvSpPr>
            <a:spLocks noGrp="1"/>
          </p:cNvSpPr>
          <p:nvPr>
            <p:ph idx="1"/>
          </p:nvPr>
        </p:nvSpPr>
        <p:spPr>
          <a:xfrm>
            <a:off x="5209563" y="2160589"/>
            <a:ext cx="5055871" cy="3880773"/>
          </a:xfrm>
        </p:spPr>
        <p:txBody>
          <a:bodyPr>
            <a:normAutofit/>
          </a:bodyPr>
          <a:lstStyle/>
          <a:p>
            <a:pPr marL="0" indent="0" algn="ctr">
              <a:buNone/>
            </a:pPr>
            <a:r>
              <a:rPr lang="en-GB" sz="4400" dirty="0"/>
              <a:t>WHAT IS AN INVALIDATING FACTOR IN RELATION TO A CONTRACT?</a:t>
            </a:r>
          </a:p>
        </p:txBody>
      </p:sp>
      <p:pic>
        <p:nvPicPr>
          <p:cNvPr id="39" name="Picture 38" descr="Magnifying glass and question mark">
            <a:extLst>
              <a:ext uri="{FF2B5EF4-FFF2-40B4-BE49-F238E27FC236}">
                <a16:creationId xmlns:a16="http://schemas.microsoft.com/office/drawing/2014/main" id="{3495FA2C-DBED-78A6-1DE6-6D5A5D0B5DC0}"/>
              </a:ext>
            </a:extLst>
          </p:cNvPr>
          <p:cNvPicPr>
            <a:picLocks noChangeAspect="1"/>
          </p:cNvPicPr>
          <p:nvPr/>
        </p:nvPicPr>
        <p:blipFill>
          <a:blip r:embed="rId3"/>
          <a:srcRect l="29699" r="26051"/>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40" name="Isosceles Triangle 39">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3319698250"/>
      </p:ext>
    </p:extLst>
  </p:cSld>
  <p:clrMapOvr>
    <a:masterClrMapping/>
  </p:clrMapOvr>
  <mc:AlternateContent xmlns:mc="http://schemas.openxmlformats.org/markup-compatibility/2006">
    <mc:Choice xmlns:p14="http://schemas.microsoft.com/office/powerpoint/2010/main" Requires="p14">
      <p:transition spd="slow" p14:dur="2000" advTm="37616"/>
    </mc:Choice>
    <mc:Fallback>
      <p:transition spd="slow" advTm="3761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286933" y="609600"/>
            <a:ext cx="10197494" cy="1099457"/>
          </a:xfrm>
        </p:spPr>
        <p:txBody>
          <a:bodyPr>
            <a:normAutofit/>
          </a:bodyPr>
          <a:lstStyle/>
          <a:p>
            <a:r>
              <a:rPr lang="en-GB"/>
              <a:t>We will discuss</a:t>
            </a:r>
          </a:p>
        </p:txBody>
      </p:sp>
      <p:sp>
        <p:nvSpPr>
          <p:cNvPr id="16" name="Isosceles Triangle 15">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Isosceles Triangle 17">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10" name="Content Placeholder 2">
            <a:extLst>
              <a:ext uri="{FF2B5EF4-FFF2-40B4-BE49-F238E27FC236}">
                <a16:creationId xmlns:a16="http://schemas.microsoft.com/office/drawing/2014/main" id="{74372767-6736-B830-1BDF-22FFBBB308BA}"/>
              </a:ext>
            </a:extLst>
          </p:cNvPr>
          <p:cNvGraphicFramePr>
            <a:graphicFrameLocks noGrp="1"/>
          </p:cNvGraphicFramePr>
          <p:nvPr>
            <p:ph idx="1"/>
            <p:extLst>
              <p:ext uri="{D42A27DB-BD31-4B8C-83A1-F6EECF244321}">
                <p14:modId xmlns:p14="http://schemas.microsoft.com/office/powerpoint/2010/main" val="2950346790"/>
              </p:ext>
            </p:extLst>
          </p:nvPr>
        </p:nvGraphicFramePr>
        <p:xfrm>
          <a:off x="1286933" y="1948543"/>
          <a:ext cx="9618133" cy="409348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8294382"/>
      </p:ext>
    </p:extLst>
  </p:cSld>
  <p:clrMapOvr>
    <a:masterClrMapping/>
  </p:clrMapOvr>
  <mc:AlternateContent xmlns:mc="http://schemas.openxmlformats.org/markup-compatibility/2006">
    <mc:Choice xmlns:p14="http://schemas.microsoft.com/office/powerpoint/2010/main" Requires="p14">
      <p:transition spd="slow" p14:dur="2000" advTm="32717"/>
    </mc:Choice>
    <mc:Fallback>
      <p:transition spd="slow" advTm="32717"/>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19714" y="215143"/>
            <a:ext cx="8596668" cy="1320800"/>
          </a:xfrm>
        </p:spPr>
        <p:txBody>
          <a:bodyPr/>
          <a:lstStyle/>
          <a:p>
            <a:r>
              <a:rPr lang="en-GB"/>
              <a:t>EFFECT OF INVALIDATION</a:t>
            </a:r>
          </a:p>
        </p:txBody>
      </p:sp>
      <p:sp>
        <p:nvSpPr>
          <p:cNvPr id="3" name="Content Placeholder 2"/>
          <p:cNvSpPr>
            <a:spLocks noGrp="1"/>
          </p:cNvSpPr>
          <p:nvPr>
            <p:ph idx="1"/>
          </p:nvPr>
        </p:nvSpPr>
        <p:spPr>
          <a:xfrm>
            <a:off x="379694" y="1127778"/>
            <a:ext cx="8737554" cy="4224754"/>
          </a:xfrm>
        </p:spPr>
        <p:txBody>
          <a:bodyPr>
            <a:normAutofit/>
          </a:bodyPr>
          <a:lstStyle/>
          <a:p>
            <a:pPr marL="0" indent="0">
              <a:buNone/>
            </a:pPr>
            <a:r>
              <a:rPr lang="en-GB" sz="2800">
                <a:solidFill>
                  <a:srgbClr val="00B050"/>
                </a:solidFill>
                <a:latin typeface="Arial" panose="020B0604020202020204" pitchFamily="34" charset="0"/>
                <a:cs typeface="Arial" panose="020B0604020202020204" pitchFamily="34" charset="0"/>
              </a:rPr>
              <a:t>VOID: </a:t>
            </a:r>
            <a:r>
              <a:rPr lang="en-GB" sz="2800">
                <a:latin typeface="Arial" panose="020B0604020202020204" pitchFamily="34" charset="0"/>
                <a:cs typeface="Arial" panose="020B0604020202020204" pitchFamily="34" charset="0"/>
              </a:rPr>
              <a:t>A contract is treated as if it never existed. This means that no rights or duties can be passed under a void contract.</a:t>
            </a:r>
          </a:p>
          <a:p>
            <a:pPr marL="0" indent="0">
              <a:buNone/>
            </a:pPr>
            <a:r>
              <a:rPr lang="en-GB" sz="4000">
                <a:solidFill>
                  <a:srgbClr val="00B050"/>
                </a:solidFill>
                <a:latin typeface="Arial" panose="020B0604020202020204" pitchFamily="34" charset="0"/>
                <a:cs typeface="Arial" panose="020B0604020202020204" pitchFamily="34" charset="0"/>
              </a:rPr>
              <a:t>VOIDABLE: </a:t>
            </a:r>
            <a:r>
              <a:rPr lang="en-GB" sz="2800">
                <a:latin typeface="Arial" panose="020B0604020202020204" pitchFamily="34" charset="0"/>
                <a:cs typeface="Arial" panose="020B0604020202020204" pitchFamily="34" charset="0"/>
              </a:rPr>
              <a:t>A voidable contract is one which does exist and will continue to exist unless one of the parties decides to bring it to an end </a:t>
            </a:r>
            <a:r>
              <a:rPr lang="en-GB" sz="2800" b="1">
                <a:latin typeface="Arial" panose="020B0604020202020204" pitchFamily="34" charset="0"/>
                <a:cs typeface="Arial" panose="020B0604020202020204" pitchFamily="34" charset="0"/>
              </a:rPr>
              <a:t>(rescind). </a:t>
            </a:r>
          </a:p>
        </p:txBody>
      </p:sp>
      <p:sp>
        <p:nvSpPr>
          <p:cNvPr id="4" name="Left Arrow Callout 3"/>
          <p:cNvSpPr/>
          <p:nvPr/>
        </p:nvSpPr>
        <p:spPr>
          <a:xfrm>
            <a:off x="9053199" y="2448578"/>
            <a:ext cx="2830912" cy="1759132"/>
          </a:xfrm>
          <a:prstGeom prst="leftArrowCallout">
            <a:avLst/>
          </a:prstGeom>
          <a:solidFill>
            <a:schemeClr val="accent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p:cNvSpPr txBox="1"/>
          <p:nvPr/>
        </p:nvSpPr>
        <p:spPr>
          <a:xfrm>
            <a:off x="10016382" y="2978545"/>
            <a:ext cx="2011680" cy="523220"/>
          </a:xfrm>
          <a:prstGeom prst="rect">
            <a:avLst/>
          </a:prstGeom>
          <a:noFill/>
        </p:spPr>
        <p:txBody>
          <a:bodyPr wrap="square" rtlCol="0">
            <a:spAutoFit/>
          </a:bodyPr>
          <a:lstStyle/>
          <a:p>
            <a:r>
              <a:rPr lang="en-GB" sz="1400"/>
              <a:t>THIS APPLIES TO MISREPRESENTATION</a:t>
            </a:r>
          </a:p>
        </p:txBody>
      </p:sp>
      <p:sp>
        <p:nvSpPr>
          <p:cNvPr id="6" name="TextBox 5"/>
          <p:cNvSpPr txBox="1"/>
          <p:nvPr/>
        </p:nvSpPr>
        <p:spPr>
          <a:xfrm>
            <a:off x="536448" y="4752369"/>
            <a:ext cx="5181600" cy="1569660"/>
          </a:xfrm>
          <a:prstGeom prst="rect">
            <a:avLst/>
          </a:prstGeom>
          <a:solidFill>
            <a:srgbClr val="FFFF00"/>
          </a:solidFill>
        </p:spPr>
        <p:txBody>
          <a:bodyPr wrap="square" rtlCol="0">
            <a:spAutoFit/>
          </a:bodyPr>
          <a:lstStyle/>
          <a:p>
            <a:r>
              <a:rPr lang="en-GB" sz="2400"/>
              <a:t>Normally, a contract is rescinded by telling the other party that you want to end the contract. What if the other party cannot be traced?</a:t>
            </a:r>
          </a:p>
        </p:txBody>
      </p:sp>
      <p:sp>
        <p:nvSpPr>
          <p:cNvPr id="7" name="TextBox 6"/>
          <p:cNvSpPr txBox="1"/>
          <p:nvPr/>
        </p:nvSpPr>
        <p:spPr>
          <a:xfrm>
            <a:off x="5718048" y="5352532"/>
            <a:ext cx="2755392" cy="646331"/>
          </a:xfrm>
          <a:prstGeom prst="rect">
            <a:avLst/>
          </a:prstGeom>
          <a:noFill/>
        </p:spPr>
        <p:txBody>
          <a:bodyPr wrap="square" rtlCol="0">
            <a:spAutoFit/>
          </a:bodyPr>
          <a:lstStyle/>
          <a:p>
            <a:pPr algn="ctr"/>
            <a:r>
              <a:rPr lang="en-GB" i="1">
                <a:solidFill>
                  <a:srgbClr val="00B0F0"/>
                </a:solidFill>
              </a:rPr>
              <a:t>Car and Universal Credit v Caldwell [1964]</a:t>
            </a:r>
          </a:p>
        </p:txBody>
      </p:sp>
      <p:pic>
        <p:nvPicPr>
          <p:cNvPr id="8" name="Picture 7"/>
          <p:cNvPicPr>
            <a:picLocks noChangeAspect="1"/>
          </p:cNvPicPr>
          <p:nvPr/>
        </p:nvPicPr>
        <p:blipFill>
          <a:blip r:embed="rId3"/>
          <a:stretch>
            <a:fillRect/>
          </a:stretch>
        </p:blipFill>
        <p:spPr>
          <a:xfrm>
            <a:off x="8714912" y="4937509"/>
            <a:ext cx="3105150" cy="1476375"/>
          </a:xfrm>
          <a:prstGeom prst="rect">
            <a:avLst/>
          </a:prstGeom>
        </p:spPr>
      </p:pic>
    </p:spTree>
    <p:extLst>
      <p:ext uri="{BB962C8B-B14F-4D97-AF65-F5344CB8AC3E}">
        <p14:creationId xmlns:p14="http://schemas.microsoft.com/office/powerpoint/2010/main" val="2909469950"/>
      </p:ext>
    </p:extLst>
  </p:cSld>
  <p:clrMapOvr>
    <a:masterClrMapping/>
  </p:clrMapOvr>
  <mc:AlternateContent xmlns:mc="http://schemas.openxmlformats.org/markup-compatibility/2006">
    <mc:Choice xmlns:p14="http://schemas.microsoft.com/office/powerpoint/2010/main" Requires="p14">
      <p:transition spd="slow" p14:dur="2000" advTm="200978"/>
    </mc:Choice>
    <mc:Fallback>
      <p:transition spd="slow" advTm="200978"/>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MISREPRESENTATION DEFINED</a:t>
            </a:r>
          </a:p>
        </p:txBody>
      </p:sp>
      <p:pic>
        <p:nvPicPr>
          <p:cNvPr id="4" name="Content Placeholder 3"/>
          <p:cNvPicPr>
            <a:picLocks noGrp="1" noChangeAspect="1"/>
          </p:cNvPicPr>
          <p:nvPr>
            <p:ph idx="1"/>
          </p:nvPr>
        </p:nvPicPr>
        <p:blipFill>
          <a:blip r:embed="rId3"/>
          <a:stretch>
            <a:fillRect/>
          </a:stretch>
        </p:blipFill>
        <p:spPr>
          <a:xfrm>
            <a:off x="1513300" y="4564300"/>
            <a:ext cx="2819813" cy="1876457"/>
          </a:xfrm>
          <a:prstGeom prst="rect">
            <a:avLst/>
          </a:prstGeom>
        </p:spPr>
      </p:pic>
      <p:sp>
        <p:nvSpPr>
          <p:cNvPr id="5" name="TextBox 4"/>
          <p:cNvSpPr txBox="1"/>
          <p:nvPr/>
        </p:nvSpPr>
        <p:spPr>
          <a:xfrm>
            <a:off x="5023104" y="5047488"/>
            <a:ext cx="1024128" cy="369332"/>
          </a:xfrm>
          <a:prstGeom prst="rect">
            <a:avLst/>
          </a:prstGeom>
          <a:noFill/>
        </p:spPr>
        <p:txBody>
          <a:bodyPr wrap="square" rtlCol="0">
            <a:spAutoFit/>
          </a:bodyPr>
          <a:lstStyle/>
          <a:p>
            <a:r>
              <a:rPr lang="en-GB"/>
              <a:t>VS</a:t>
            </a:r>
          </a:p>
        </p:txBody>
      </p:sp>
      <p:pic>
        <p:nvPicPr>
          <p:cNvPr id="6" name="Picture 5"/>
          <p:cNvPicPr>
            <a:picLocks noChangeAspect="1"/>
          </p:cNvPicPr>
          <p:nvPr/>
        </p:nvPicPr>
        <p:blipFill rotWithShape="1">
          <a:blip r:embed="rId4"/>
          <a:srcRect l="8975" b="12108"/>
          <a:stretch/>
        </p:blipFill>
        <p:spPr>
          <a:xfrm>
            <a:off x="6181343" y="4516858"/>
            <a:ext cx="2028825" cy="1799924"/>
          </a:xfrm>
          <a:prstGeom prst="rect">
            <a:avLst/>
          </a:prstGeom>
        </p:spPr>
      </p:pic>
      <p:sp>
        <p:nvSpPr>
          <p:cNvPr id="7" name="TextBox 6"/>
          <p:cNvSpPr txBox="1"/>
          <p:nvPr/>
        </p:nvSpPr>
        <p:spPr>
          <a:xfrm>
            <a:off x="1367559" y="1796438"/>
            <a:ext cx="8335218" cy="1569660"/>
          </a:xfrm>
          <a:prstGeom prst="rect">
            <a:avLst/>
          </a:prstGeom>
          <a:noFill/>
        </p:spPr>
        <p:txBody>
          <a:bodyPr wrap="square" rtlCol="0">
            <a:spAutoFit/>
          </a:bodyPr>
          <a:lstStyle/>
          <a:p>
            <a:pPr algn="ctr"/>
            <a:r>
              <a:rPr lang="en-GB" sz="2400" i="1"/>
              <a:t>A misrepresentation is an untrue statement of fact or law, made by one contracting party to another, which is intended to induce and does induce the other party to enter into the contract by reliance on the statement.</a:t>
            </a:r>
          </a:p>
        </p:txBody>
      </p:sp>
    </p:spTree>
    <p:extLst>
      <p:ext uri="{BB962C8B-B14F-4D97-AF65-F5344CB8AC3E}">
        <p14:creationId xmlns:p14="http://schemas.microsoft.com/office/powerpoint/2010/main" val="2859600483"/>
      </p:ext>
    </p:extLst>
  </p:cSld>
  <p:clrMapOvr>
    <a:masterClrMapping/>
  </p:clrMapOvr>
  <mc:AlternateContent xmlns:mc="http://schemas.openxmlformats.org/markup-compatibility/2006">
    <mc:Choice xmlns:p14="http://schemas.microsoft.com/office/powerpoint/2010/main" Requires="p14">
      <p:transition spd="slow" p14:dur="2000" advTm="99939"/>
    </mc:Choice>
    <mc:Fallback>
      <p:transition spd="slow" advTm="99939"/>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STATEMENT OF FACT OR LAW</a:t>
            </a:r>
          </a:p>
        </p:txBody>
      </p:sp>
      <p:sp>
        <p:nvSpPr>
          <p:cNvPr id="3" name="Content Placeholder 2"/>
          <p:cNvSpPr>
            <a:spLocks noGrp="1"/>
          </p:cNvSpPr>
          <p:nvPr>
            <p:ph idx="1"/>
          </p:nvPr>
        </p:nvSpPr>
        <p:spPr>
          <a:xfrm>
            <a:off x="677334" y="1504951"/>
            <a:ext cx="8596668" cy="4536412"/>
          </a:xfrm>
        </p:spPr>
        <p:txBody>
          <a:bodyPr>
            <a:normAutofit/>
          </a:bodyPr>
          <a:lstStyle/>
          <a:p>
            <a:pPr marL="0" indent="0">
              <a:buNone/>
            </a:pPr>
            <a:r>
              <a:rPr lang="en-GB" sz="2800">
                <a:latin typeface="Arial" panose="020B0604020202020204" pitchFamily="34" charset="0"/>
                <a:cs typeface="Arial" panose="020B0604020202020204" pitchFamily="34" charset="0"/>
              </a:rPr>
              <a:t>Originally a misrepresentation was a false statement of FACT.</a:t>
            </a:r>
          </a:p>
          <a:p>
            <a:pPr marL="0" indent="0">
              <a:buNone/>
            </a:pPr>
            <a:r>
              <a:rPr lang="en-GB" sz="2800">
                <a:latin typeface="Arial" panose="020B0604020202020204" pitchFamily="34" charset="0"/>
                <a:cs typeface="Arial" panose="020B0604020202020204" pitchFamily="34" charset="0"/>
              </a:rPr>
              <a:t>Since </a:t>
            </a:r>
            <a:r>
              <a:rPr lang="en-GB" sz="2800" i="1" err="1">
                <a:solidFill>
                  <a:srgbClr val="00B0F0"/>
                </a:solidFill>
                <a:latin typeface="Arial" panose="020B0604020202020204" pitchFamily="34" charset="0"/>
                <a:cs typeface="Arial" panose="020B0604020202020204" pitchFamily="34" charset="0"/>
              </a:rPr>
              <a:t>Panhkhania</a:t>
            </a:r>
            <a:r>
              <a:rPr lang="en-GB" sz="2800" i="1">
                <a:solidFill>
                  <a:srgbClr val="00B0F0"/>
                </a:solidFill>
                <a:latin typeface="Arial" panose="020B0604020202020204" pitchFamily="34" charset="0"/>
                <a:cs typeface="Arial" panose="020B0604020202020204" pitchFamily="34" charset="0"/>
              </a:rPr>
              <a:t> v Hackney London Borough Council [2002] </a:t>
            </a:r>
            <a:r>
              <a:rPr lang="en-GB" sz="2800">
                <a:latin typeface="Arial" panose="020B0604020202020204" pitchFamily="34" charset="0"/>
                <a:cs typeface="Arial" panose="020B0604020202020204" pitchFamily="34" charset="0"/>
              </a:rPr>
              <a:t>– Statements of FACT &amp; LAW can now be actionable for misrepresentation.</a:t>
            </a:r>
          </a:p>
          <a:p>
            <a:pPr marL="0" indent="0">
              <a:buNone/>
            </a:pPr>
            <a:endParaRPr lang="en-GB" sz="2800">
              <a:latin typeface="Arial" panose="020B0604020202020204" pitchFamily="34" charset="0"/>
              <a:cs typeface="Arial" panose="020B0604020202020204" pitchFamily="34" charset="0"/>
            </a:endParaRPr>
          </a:p>
          <a:p>
            <a:pPr>
              <a:buFontTx/>
              <a:buChar char="-"/>
            </a:pPr>
            <a:r>
              <a:rPr lang="en-GB" sz="2800">
                <a:latin typeface="Arial" panose="020B0604020202020204" pitchFamily="34" charset="0"/>
                <a:cs typeface="Arial" panose="020B0604020202020204" pitchFamily="34" charset="0"/>
              </a:rPr>
              <a:t>The statement does not necessarily have to be in words; it can be conduct. </a:t>
            </a:r>
            <a:r>
              <a:rPr lang="en-GB" sz="2800" i="1">
                <a:solidFill>
                  <a:srgbClr val="00B0F0"/>
                </a:solidFill>
                <a:latin typeface="Arial" panose="020B0604020202020204" pitchFamily="34" charset="0"/>
                <a:cs typeface="Arial" panose="020B0604020202020204" pitchFamily="34" charset="0"/>
              </a:rPr>
              <a:t>Gordon v </a:t>
            </a:r>
            <a:r>
              <a:rPr lang="en-GB" sz="2800" i="1" err="1">
                <a:solidFill>
                  <a:srgbClr val="00B0F0"/>
                </a:solidFill>
                <a:latin typeface="Arial" panose="020B0604020202020204" pitchFamily="34" charset="0"/>
                <a:cs typeface="Arial" panose="020B0604020202020204" pitchFamily="34" charset="0"/>
              </a:rPr>
              <a:t>Selico</a:t>
            </a:r>
            <a:r>
              <a:rPr lang="en-GB" sz="2800" i="1">
                <a:solidFill>
                  <a:srgbClr val="00B0F0"/>
                </a:solidFill>
                <a:latin typeface="Arial" panose="020B0604020202020204" pitchFamily="34" charset="0"/>
                <a:cs typeface="Arial" panose="020B0604020202020204" pitchFamily="34" charset="0"/>
              </a:rPr>
              <a:t> [1985], Spice Girls ltd v Aprilia World Service [2002]</a:t>
            </a:r>
          </a:p>
          <a:p>
            <a:pPr>
              <a:buFontTx/>
              <a:buChar char="-"/>
            </a:pPr>
            <a:endParaRPr lang="en-GB" i="1">
              <a:solidFill>
                <a:srgbClr val="FF0000"/>
              </a:solidFill>
            </a:endParaRPr>
          </a:p>
          <a:p>
            <a:pPr marL="0" indent="0">
              <a:buNone/>
            </a:pPr>
            <a:endParaRPr lang="en-GB" i="1">
              <a:solidFill>
                <a:srgbClr val="FF0000"/>
              </a:solidFill>
            </a:endParaRPr>
          </a:p>
        </p:txBody>
      </p:sp>
    </p:spTree>
    <p:extLst>
      <p:ext uri="{BB962C8B-B14F-4D97-AF65-F5344CB8AC3E}">
        <p14:creationId xmlns:p14="http://schemas.microsoft.com/office/powerpoint/2010/main" val="3214831193"/>
      </p:ext>
    </p:extLst>
  </p:cSld>
  <p:clrMapOvr>
    <a:masterClrMapping/>
  </p:clrMapOvr>
  <mc:AlternateContent xmlns:mc="http://schemas.openxmlformats.org/markup-compatibility/2006">
    <mc:Choice xmlns:p14="http://schemas.microsoft.com/office/powerpoint/2010/main" Requires="p14">
      <p:transition spd="slow" p14:dur="2000" advTm="82222"/>
    </mc:Choice>
    <mc:Fallback>
      <p:transition spd="slow" advTm="82222"/>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9126" y="38671"/>
            <a:ext cx="8596668" cy="1320800"/>
          </a:xfrm>
        </p:spPr>
        <p:txBody>
          <a:bodyPr/>
          <a:lstStyle/>
          <a:p>
            <a:r>
              <a:rPr lang="en-GB"/>
              <a:t>The following matter are NOT normally misrepresentations . . . </a:t>
            </a:r>
          </a:p>
        </p:txBody>
      </p:sp>
      <p:graphicFrame>
        <p:nvGraphicFramePr>
          <p:cNvPr id="6" name="Content Placeholder 5"/>
          <p:cNvGraphicFramePr>
            <a:graphicFrameLocks noGrp="1"/>
          </p:cNvGraphicFramePr>
          <p:nvPr>
            <p:ph idx="1"/>
            <p:extLst>
              <p:ext uri="{D42A27DB-BD31-4B8C-83A1-F6EECF244321}">
                <p14:modId xmlns:p14="http://schemas.microsoft.com/office/powerpoint/2010/main" val="2694908700"/>
              </p:ext>
            </p:extLst>
          </p:nvPr>
        </p:nvGraphicFramePr>
        <p:xfrm>
          <a:off x="491236" y="1283779"/>
          <a:ext cx="11180064" cy="5358321"/>
        </p:xfrm>
        <a:graphic>
          <a:graphicData uri="http://schemas.openxmlformats.org/drawingml/2006/table">
            <a:tbl>
              <a:tblPr firstRow="1" bandRow="1">
                <a:tableStyleId>{5C22544A-7EE6-4342-B048-85BDC9FD1C3A}</a:tableStyleId>
              </a:tblPr>
              <a:tblGrid>
                <a:gridCol w="5590032">
                  <a:extLst>
                    <a:ext uri="{9D8B030D-6E8A-4147-A177-3AD203B41FA5}">
                      <a16:colId xmlns:a16="http://schemas.microsoft.com/office/drawing/2014/main" val="20000"/>
                    </a:ext>
                  </a:extLst>
                </a:gridCol>
                <a:gridCol w="5590032">
                  <a:extLst>
                    <a:ext uri="{9D8B030D-6E8A-4147-A177-3AD203B41FA5}">
                      <a16:colId xmlns:a16="http://schemas.microsoft.com/office/drawing/2014/main" val="20001"/>
                    </a:ext>
                  </a:extLst>
                </a:gridCol>
              </a:tblGrid>
              <a:tr h="571032">
                <a:tc>
                  <a:txBody>
                    <a:bodyPr/>
                    <a:lstStyle/>
                    <a:p>
                      <a:r>
                        <a:rPr lang="en-GB"/>
                        <a:t>STATEMENT</a:t>
                      </a:r>
                      <a:r>
                        <a:rPr lang="en-GB" baseline="0"/>
                        <a:t> OF OPINIONS </a:t>
                      </a:r>
                      <a:endParaRPr lang="en-GB"/>
                    </a:p>
                  </a:txBody>
                  <a:tcPr/>
                </a:tc>
                <a:tc>
                  <a:txBody>
                    <a:bodyPr/>
                    <a:lstStyle/>
                    <a:p>
                      <a:r>
                        <a:rPr lang="en-GB"/>
                        <a:t>STATEMENTS OF INTENTION</a:t>
                      </a:r>
                    </a:p>
                  </a:txBody>
                  <a:tcPr/>
                </a:tc>
                <a:extLst>
                  <a:ext uri="{0D108BD9-81ED-4DB2-BD59-A6C34878D82A}">
                    <a16:rowId xmlns:a16="http://schemas.microsoft.com/office/drawing/2014/main" val="10000"/>
                  </a:ext>
                </a:extLst>
              </a:tr>
              <a:tr h="4787289">
                <a:tc>
                  <a:txBody>
                    <a:bodyPr/>
                    <a:lstStyle/>
                    <a:p>
                      <a:r>
                        <a:rPr lang="en-GB" sz="2000" b="1" i="1" err="1">
                          <a:solidFill>
                            <a:srgbClr val="00B0F0"/>
                          </a:solidFill>
                        </a:rPr>
                        <a:t>Bissett</a:t>
                      </a:r>
                      <a:r>
                        <a:rPr lang="en-GB" sz="2000" b="1" i="1" baseline="0">
                          <a:solidFill>
                            <a:srgbClr val="00B0F0"/>
                          </a:solidFill>
                        </a:rPr>
                        <a:t> v Wilkinson [1927]</a:t>
                      </a:r>
                    </a:p>
                    <a:p>
                      <a:endParaRPr lang="en-GB" sz="2000" b="1" i="1" baseline="0">
                        <a:solidFill>
                          <a:srgbClr val="FF0000"/>
                        </a:solidFill>
                      </a:endParaRPr>
                    </a:p>
                    <a:p>
                      <a:endParaRPr lang="en-GB" sz="2000" baseline="0"/>
                    </a:p>
                    <a:p>
                      <a:endParaRPr lang="en-GB" sz="2000" baseline="0"/>
                    </a:p>
                    <a:p>
                      <a:endParaRPr lang="en-GB" sz="2000" baseline="0"/>
                    </a:p>
                    <a:p>
                      <a:endParaRPr lang="en-GB" sz="2000" baseline="0"/>
                    </a:p>
                    <a:p>
                      <a:r>
                        <a:rPr lang="en-GB" sz="2000" baseline="0"/>
                        <a:t>However, </a:t>
                      </a:r>
                    </a:p>
                    <a:p>
                      <a:r>
                        <a:rPr lang="en-GB" sz="2000" baseline="0"/>
                        <a:t>If the person making the statement is in a better position to know the facts on which his opinion is based, there may be IMPLICIT REPRESENTATION.</a:t>
                      </a:r>
                    </a:p>
                    <a:p>
                      <a:endParaRPr lang="en-GB" sz="2000" b="1" i="1" baseline="0">
                        <a:solidFill>
                          <a:srgbClr val="00B0F0"/>
                        </a:solidFill>
                      </a:endParaRPr>
                    </a:p>
                    <a:p>
                      <a:r>
                        <a:rPr lang="en-GB" sz="2000" b="1" i="1" baseline="0">
                          <a:solidFill>
                            <a:srgbClr val="00B0F0"/>
                          </a:solidFill>
                        </a:rPr>
                        <a:t>Smith v Land House Property Corp [1884]</a:t>
                      </a:r>
                    </a:p>
                    <a:p>
                      <a:r>
                        <a:rPr lang="en-GB" sz="2000" b="1" i="1" baseline="0" err="1">
                          <a:solidFill>
                            <a:srgbClr val="00B0F0"/>
                          </a:solidFill>
                        </a:rPr>
                        <a:t>Cherrilow</a:t>
                      </a:r>
                      <a:r>
                        <a:rPr lang="en-GB" sz="2000" b="1" i="1" baseline="0">
                          <a:solidFill>
                            <a:srgbClr val="00B0F0"/>
                          </a:solidFill>
                        </a:rPr>
                        <a:t> Ltd v Butler-</a:t>
                      </a:r>
                      <a:r>
                        <a:rPr lang="en-GB" sz="2000" b="1" i="1" baseline="0" err="1">
                          <a:solidFill>
                            <a:srgbClr val="00B0F0"/>
                          </a:solidFill>
                        </a:rPr>
                        <a:t>Creagh</a:t>
                      </a:r>
                      <a:r>
                        <a:rPr lang="en-GB" sz="2000" b="1" i="1" baseline="0">
                          <a:solidFill>
                            <a:srgbClr val="00B0F0"/>
                          </a:solidFill>
                        </a:rPr>
                        <a:t> [2011]</a:t>
                      </a:r>
                    </a:p>
                  </a:txBody>
                  <a:tcPr/>
                </a:tc>
                <a:tc>
                  <a:txBody>
                    <a:bodyPr/>
                    <a:lstStyle/>
                    <a:p>
                      <a:r>
                        <a:rPr lang="en-GB" sz="2400"/>
                        <a:t>Statements of intention do not normally constitute misrepresentation, unless you</a:t>
                      </a:r>
                      <a:r>
                        <a:rPr lang="en-GB" sz="2400" baseline="0"/>
                        <a:t> state the intention of doing something that you do not intend to do.</a:t>
                      </a:r>
                    </a:p>
                    <a:p>
                      <a:endParaRPr lang="en-GB" baseline="0"/>
                    </a:p>
                    <a:p>
                      <a:endParaRPr lang="en-GB" baseline="0">
                        <a:solidFill>
                          <a:srgbClr val="00B0F0"/>
                        </a:solidFill>
                      </a:endParaRPr>
                    </a:p>
                    <a:p>
                      <a:r>
                        <a:rPr lang="en-GB" i="1">
                          <a:solidFill>
                            <a:srgbClr val="00B0F0"/>
                          </a:solidFill>
                        </a:rPr>
                        <a:t>Edgington v Fitzmaurice [1885]</a:t>
                      </a:r>
                    </a:p>
                  </a:txBody>
                  <a:tcPr/>
                </a:tc>
                <a:extLst>
                  <a:ext uri="{0D108BD9-81ED-4DB2-BD59-A6C34878D82A}">
                    <a16:rowId xmlns:a16="http://schemas.microsoft.com/office/drawing/2014/main" val="10001"/>
                  </a:ext>
                </a:extLst>
              </a:tr>
            </a:tbl>
          </a:graphicData>
        </a:graphic>
      </p:graphicFrame>
      <p:pic>
        <p:nvPicPr>
          <p:cNvPr id="7" name="Picture 6"/>
          <p:cNvPicPr>
            <a:picLocks noChangeAspect="1"/>
          </p:cNvPicPr>
          <p:nvPr/>
        </p:nvPicPr>
        <p:blipFill>
          <a:blip r:embed="rId3"/>
          <a:stretch>
            <a:fillRect/>
          </a:stretch>
        </p:blipFill>
        <p:spPr>
          <a:xfrm>
            <a:off x="3742639" y="2428842"/>
            <a:ext cx="1548308" cy="1290257"/>
          </a:xfrm>
          <a:prstGeom prst="rect">
            <a:avLst/>
          </a:prstGeom>
        </p:spPr>
      </p:pic>
      <p:pic>
        <p:nvPicPr>
          <p:cNvPr id="8" name="Picture 7"/>
          <p:cNvPicPr>
            <a:picLocks noChangeAspect="1"/>
          </p:cNvPicPr>
          <p:nvPr/>
        </p:nvPicPr>
        <p:blipFill>
          <a:blip r:embed="rId4"/>
          <a:stretch>
            <a:fillRect/>
          </a:stretch>
        </p:blipFill>
        <p:spPr>
          <a:xfrm>
            <a:off x="7547494" y="5174866"/>
            <a:ext cx="2266950" cy="1247775"/>
          </a:xfrm>
          <a:prstGeom prst="rect">
            <a:avLst/>
          </a:prstGeom>
        </p:spPr>
      </p:pic>
    </p:spTree>
    <p:extLst>
      <p:ext uri="{BB962C8B-B14F-4D97-AF65-F5344CB8AC3E}">
        <p14:creationId xmlns:p14="http://schemas.microsoft.com/office/powerpoint/2010/main" val="83047228"/>
      </p:ext>
    </p:extLst>
  </p:cSld>
  <p:clrMapOvr>
    <a:masterClrMapping/>
  </p:clrMapOvr>
  <mc:AlternateContent xmlns:mc="http://schemas.openxmlformats.org/markup-compatibility/2006">
    <mc:Choice xmlns:p14="http://schemas.microsoft.com/office/powerpoint/2010/main" Requires="p14">
      <p:transition spd="slow" p14:dur="2000" advTm="253290"/>
    </mc:Choice>
    <mc:Fallback>
      <p:transition spd="slow" advTm="253290"/>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NON-DISCLOSURE</a:t>
            </a:r>
          </a:p>
        </p:txBody>
      </p:sp>
      <p:pic>
        <p:nvPicPr>
          <p:cNvPr id="6" name="Content Placeholder 5"/>
          <p:cNvPicPr>
            <a:picLocks noGrp="1" noChangeAspect="1"/>
          </p:cNvPicPr>
          <p:nvPr>
            <p:ph idx="1"/>
          </p:nvPr>
        </p:nvPicPr>
        <p:blipFill>
          <a:blip r:embed="rId3"/>
          <a:stretch>
            <a:fillRect/>
          </a:stretch>
        </p:blipFill>
        <p:spPr>
          <a:xfrm>
            <a:off x="479636" y="2118582"/>
            <a:ext cx="5839790" cy="3270282"/>
          </a:xfrm>
          <a:prstGeom prst="rect">
            <a:avLst/>
          </a:prstGeom>
        </p:spPr>
      </p:pic>
      <p:sp>
        <p:nvSpPr>
          <p:cNvPr id="7" name="TextBox 6"/>
          <p:cNvSpPr txBox="1"/>
          <p:nvPr/>
        </p:nvSpPr>
        <p:spPr>
          <a:xfrm>
            <a:off x="6595872" y="1145570"/>
            <a:ext cx="3108960" cy="1569660"/>
          </a:xfrm>
          <a:prstGeom prst="rect">
            <a:avLst/>
          </a:prstGeom>
          <a:noFill/>
        </p:spPr>
        <p:txBody>
          <a:bodyPr wrap="square" rtlCol="0">
            <a:spAutoFit/>
          </a:bodyPr>
          <a:lstStyle/>
          <a:p>
            <a:pPr algn="ctr"/>
            <a:r>
              <a:rPr lang="en-GB" sz="2400"/>
              <a:t>It is the buyers responsibility to find out about the goods before buying</a:t>
            </a:r>
          </a:p>
        </p:txBody>
      </p:sp>
      <p:sp>
        <p:nvSpPr>
          <p:cNvPr id="8" name="TextBox 7"/>
          <p:cNvSpPr txBox="1"/>
          <p:nvPr/>
        </p:nvSpPr>
        <p:spPr>
          <a:xfrm>
            <a:off x="6595872" y="3267456"/>
            <a:ext cx="3608832" cy="2246769"/>
          </a:xfrm>
          <a:prstGeom prst="rect">
            <a:avLst/>
          </a:prstGeom>
          <a:noFill/>
        </p:spPr>
        <p:txBody>
          <a:bodyPr wrap="square" rtlCol="0">
            <a:spAutoFit/>
          </a:bodyPr>
          <a:lstStyle/>
          <a:p>
            <a:r>
              <a:rPr lang="en-GB" sz="2800" b="1" i="1">
                <a:solidFill>
                  <a:srgbClr val="00B0F0"/>
                </a:solidFill>
              </a:rPr>
              <a:t>Sykes v Taylor Rose [2004]</a:t>
            </a:r>
          </a:p>
          <a:p>
            <a:endParaRPr lang="en-GB" sz="2800" b="1" i="1">
              <a:solidFill>
                <a:srgbClr val="00B0F0"/>
              </a:solidFill>
            </a:endParaRPr>
          </a:p>
          <a:p>
            <a:r>
              <a:rPr lang="en-GB" sz="2800" b="1" i="1">
                <a:solidFill>
                  <a:srgbClr val="00B0F0"/>
                </a:solidFill>
              </a:rPr>
              <a:t>Hardy v Griffiths [2014]</a:t>
            </a:r>
          </a:p>
        </p:txBody>
      </p:sp>
    </p:spTree>
    <p:extLst>
      <p:ext uri="{BB962C8B-B14F-4D97-AF65-F5344CB8AC3E}">
        <p14:creationId xmlns:p14="http://schemas.microsoft.com/office/powerpoint/2010/main" val="3933899250"/>
      </p:ext>
    </p:extLst>
  </p:cSld>
  <p:clrMapOvr>
    <a:masterClrMapping/>
  </p:clrMapOvr>
  <mc:AlternateContent xmlns:mc="http://schemas.openxmlformats.org/markup-compatibility/2006">
    <mc:Choice xmlns:p14="http://schemas.microsoft.com/office/powerpoint/2010/main" Requires="p14">
      <p:transition spd="slow" p14:dur="2000" advTm="161332"/>
    </mc:Choice>
    <mc:Fallback>
      <p:transition spd="slow" advTm="161332"/>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0"/>
            <a:ext cx="8596668" cy="1320800"/>
          </a:xfrm>
        </p:spPr>
        <p:txBody>
          <a:bodyPr>
            <a:normAutofit/>
          </a:bodyPr>
          <a:lstStyle/>
          <a:p>
            <a:pPr algn="ctr"/>
            <a:r>
              <a:rPr lang="en-GB" sz="4800">
                <a:solidFill>
                  <a:schemeClr val="tx1"/>
                </a:solidFill>
              </a:rPr>
              <a:t>Caveat Emptor: </a:t>
            </a:r>
            <a:r>
              <a:rPr lang="en-GB" sz="4800" u="sng">
                <a:solidFill>
                  <a:schemeClr val="tx1"/>
                </a:solidFill>
              </a:rPr>
              <a:t>EXCEPTIONS</a:t>
            </a:r>
          </a:p>
        </p:txBody>
      </p:sp>
      <p:sp>
        <p:nvSpPr>
          <p:cNvPr id="3" name="Content Placeholder 2"/>
          <p:cNvSpPr>
            <a:spLocks noGrp="1"/>
          </p:cNvSpPr>
          <p:nvPr>
            <p:ph idx="1"/>
          </p:nvPr>
        </p:nvSpPr>
        <p:spPr>
          <a:xfrm>
            <a:off x="409110" y="1320800"/>
            <a:ext cx="10490538" cy="4803648"/>
          </a:xfrm>
          <a:solidFill>
            <a:schemeClr val="bg1"/>
          </a:solidFill>
        </p:spPr>
        <p:txBody>
          <a:bodyPr>
            <a:normAutofit fontScale="92500" lnSpcReduction="20000"/>
          </a:bodyPr>
          <a:lstStyle/>
          <a:p>
            <a:pPr marL="514350" indent="-514350">
              <a:buAutoNum type="arabicPeriod"/>
            </a:pPr>
            <a:r>
              <a:rPr lang="en-GB" sz="2800" dirty="0">
                <a:latin typeface="Arial" panose="020B0604020202020204" pitchFamily="34" charset="0"/>
                <a:cs typeface="Arial" panose="020B0604020202020204" pitchFamily="34" charset="0"/>
              </a:rPr>
              <a:t>When one party has told a “half-truth” which he knows will give a false impression to the other party: </a:t>
            </a:r>
            <a:r>
              <a:rPr lang="en-GB" sz="2800" i="1" dirty="0">
                <a:solidFill>
                  <a:schemeClr val="accent2">
                    <a:lumMod val="60000"/>
                    <a:lumOff val="40000"/>
                  </a:schemeClr>
                </a:solidFill>
                <a:latin typeface="Arial" panose="020B0604020202020204" pitchFamily="34" charset="0"/>
                <a:cs typeface="Arial" panose="020B0604020202020204" pitchFamily="34" charset="0"/>
              </a:rPr>
              <a:t>Nottingham Patent Brick &amp;Tile Co v Butler [1886] , Webster and Others v Liddington and Others [2014]</a:t>
            </a:r>
          </a:p>
          <a:p>
            <a:pPr marL="0" indent="0">
              <a:buNone/>
            </a:pPr>
            <a:endParaRPr lang="en-GB" sz="2800" i="1" dirty="0">
              <a:solidFill>
                <a:schemeClr val="accent2">
                  <a:lumMod val="60000"/>
                  <a:lumOff val="40000"/>
                </a:schemeClr>
              </a:solidFill>
              <a:latin typeface="Arial" panose="020B0604020202020204" pitchFamily="34" charset="0"/>
              <a:cs typeface="Arial" panose="020B0604020202020204" pitchFamily="34" charset="0"/>
            </a:endParaRPr>
          </a:p>
          <a:p>
            <a:pPr marL="0" indent="0">
              <a:buNone/>
            </a:pPr>
            <a:r>
              <a:rPr lang="en-GB" sz="2800" dirty="0">
                <a:solidFill>
                  <a:schemeClr val="tx1"/>
                </a:solidFill>
                <a:latin typeface="Arial" panose="020B0604020202020204" pitchFamily="34" charset="0"/>
                <a:cs typeface="Arial" panose="020B0604020202020204" pitchFamily="34" charset="0"/>
              </a:rPr>
              <a:t>2. If a statement is accurate when it is made, but circumstances change before the contract is finally settled. </a:t>
            </a:r>
            <a:r>
              <a:rPr lang="en-GB" sz="2800" i="1" dirty="0">
                <a:solidFill>
                  <a:schemeClr val="accent2">
                    <a:lumMod val="60000"/>
                    <a:lumOff val="40000"/>
                  </a:schemeClr>
                </a:solidFill>
                <a:latin typeface="Arial" panose="020B0604020202020204" pitchFamily="34" charset="0"/>
                <a:cs typeface="Arial" panose="020B0604020202020204" pitchFamily="34" charset="0"/>
              </a:rPr>
              <a:t>With v O’Flanagan [1936]</a:t>
            </a:r>
          </a:p>
          <a:p>
            <a:pPr marL="0" indent="0">
              <a:buNone/>
            </a:pPr>
            <a:endParaRPr lang="en-GB" sz="2800" i="1" dirty="0">
              <a:solidFill>
                <a:schemeClr val="accent2">
                  <a:lumMod val="60000"/>
                  <a:lumOff val="40000"/>
                </a:schemeClr>
              </a:solidFill>
              <a:latin typeface="Arial" panose="020B0604020202020204" pitchFamily="34" charset="0"/>
              <a:cs typeface="Arial" panose="020B0604020202020204" pitchFamily="34" charset="0"/>
            </a:endParaRPr>
          </a:p>
          <a:p>
            <a:pPr marL="0" indent="0">
              <a:buNone/>
            </a:pPr>
            <a:r>
              <a:rPr lang="en-GB" sz="2800" dirty="0">
                <a:solidFill>
                  <a:schemeClr val="tx1"/>
                </a:solidFill>
                <a:latin typeface="Arial" panose="020B0604020202020204" pitchFamily="34" charset="0"/>
                <a:cs typeface="Arial" panose="020B0604020202020204" pitchFamily="34" charset="0"/>
              </a:rPr>
              <a:t>3. Contracts of utmost good faith (</a:t>
            </a:r>
            <a:r>
              <a:rPr lang="en-GB" sz="2800" dirty="0" err="1">
                <a:solidFill>
                  <a:schemeClr val="tx1"/>
                </a:solidFill>
                <a:latin typeface="Arial" panose="020B0604020202020204" pitchFamily="34" charset="0"/>
                <a:cs typeface="Arial" panose="020B0604020202020204" pitchFamily="34" charset="0"/>
              </a:rPr>
              <a:t>Uberrimae</a:t>
            </a:r>
            <a:r>
              <a:rPr lang="en-GB" sz="2800" dirty="0">
                <a:solidFill>
                  <a:schemeClr val="tx1"/>
                </a:solidFill>
                <a:latin typeface="Arial" panose="020B0604020202020204" pitchFamily="34" charset="0"/>
                <a:cs typeface="Arial" panose="020B0604020202020204" pitchFamily="34" charset="0"/>
              </a:rPr>
              <a:t> fidei) </a:t>
            </a:r>
            <a:r>
              <a:rPr lang="en-GB" sz="2800" b="1" i="1" dirty="0">
                <a:solidFill>
                  <a:schemeClr val="accent1">
                    <a:lumMod val="40000"/>
                    <a:lumOff val="60000"/>
                  </a:schemeClr>
                </a:solidFill>
                <a:latin typeface="Arial" panose="020B0604020202020204" pitchFamily="34" charset="0"/>
                <a:cs typeface="Arial" panose="020B0604020202020204" pitchFamily="34" charset="0"/>
              </a:rPr>
              <a:t>Conlon v Simms [2008]</a:t>
            </a:r>
          </a:p>
          <a:p>
            <a:pPr>
              <a:buAutoNum type="arabicPeriod"/>
            </a:pPr>
            <a:endParaRPr lang="en-GB" sz="2800" dirty="0">
              <a:solidFill>
                <a:schemeClr val="tx1"/>
              </a:solidFill>
              <a:latin typeface="Arial" panose="020B0604020202020204" pitchFamily="34" charset="0"/>
              <a:cs typeface="Arial" panose="020B0604020202020204" pitchFamily="34" charset="0"/>
            </a:endParaRPr>
          </a:p>
          <a:p>
            <a:pPr marL="0" indent="0">
              <a:buNone/>
            </a:pPr>
            <a:r>
              <a:rPr lang="en-GB" sz="2800" dirty="0">
                <a:solidFill>
                  <a:schemeClr val="tx1"/>
                </a:solidFill>
                <a:latin typeface="Arial" panose="020B0604020202020204" pitchFamily="34" charset="0"/>
                <a:cs typeface="Arial" panose="020B0604020202020204" pitchFamily="34" charset="0"/>
              </a:rPr>
              <a:t>4. Where the parties have a </a:t>
            </a:r>
            <a:r>
              <a:rPr lang="en-GB" sz="2800" b="1" dirty="0">
                <a:solidFill>
                  <a:schemeClr val="accent2">
                    <a:lumMod val="60000"/>
                    <a:lumOff val="40000"/>
                  </a:schemeClr>
                </a:solidFill>
                <a:latin typeface="Arial" panose="020B0604020202020204" pitchFamily="34" charset="0"/>
                <a:cs typeface="Arial" panose="020B0604020202020204" pitchFamily="34" charset="0"/>
              </a:rPr>
              <a:t>fiduciary relationship</a:t>
            </a:r>
          </a:p>
          <a:p>
            <a:pPr>
              <a:buAutoNum type="arabicPeriod"/>
            </a:pPr>
            <a:endParaRPr lang="en-GB" dirty="0"/>
          </a:p>
        </p:txBody>
      </p:sp>
    </p:spTree>
    <p:extLst>
      <p:ext uri="{BB962C8B-B14F-4D97-AF65-F5344CB8AC3E}">
        <p14:creationId xmlns:p14="http://schemas.microsoft.com/office/powerpoint/2010/main" val="1356290034"/>
      </p:ext>
    </p:extLst>
  </p:cSld>
  <p:clrMapOvr>
    <a:masterClrMapping/>
  </p:clrMapOvr>
  <mc:AlternateContent xmlns:mc="http://schemas.openxmlformats.org/markup-compatibility/2006">
    <mc:Choice xmlns:p14="http://schemas.microsoft.com/office/powerpoint/2010/main" Requires="p14">
      <p:transition spd="slow" p14:dur="2000" advTm="227301"/>
    </mc:Choice>
    <mc:Fallback>
      <p:transition spd="slow" advTm="227301"/>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pPr marL="0" indent="0" algn="ctr">
              <a:buNone/>
            </a:pPr>
            <a:r>
              <a:rPr lang="en-GB" sz="3600">
                <a:solidFill>
                  <a:srgbClr val="7030A0"/>
                </a:solidFill>
              </a:rPr>
              <a:t>WHAT IS A </a:t>
            </a:r>
          </a:p>
          <a:p>
            <a:pPr marL="0" indent="0" algn="ctr">
              <a:buNone/>
            </a:pPr>
            <a:r>
              <a:rPr lang="en-GB" sz="3600">
                <a:solidFill>
                  <a:srgbClr val="7030A0"/>
                </a:solidFill>
              </a:rPr>
              <a:t>a) REPRESENTOR</a:t>
            </a:r>
          </a:p>
          <a:p>
            <a:pPr marL="0" indent="0" algn="ctr">
              <a:buNone/>
            </a:pPr>
            <a:r>
              <a:rPr lang="en-GB" sz="3600">
                <a:solidFill>
                  <a:srgbClr val="7030A0"/>
                </a:solidFill>
              </a:rPr>
              <a:t>b) REPRESENTEE</a:t>
            </a:r>
          </a:p>
          <a:p>
            <a:pPr marL="0" indent="0" algn="ctr">
              <a:buNone/>
            </a:pPr>
            <a:r>
              <a:rPr lang="en-GB" sz="3600">
                <a:solidFill>
                  <a:srgbClr val="7030A0"/>
                </a:solidFill>
              </a:rPr>
              <a:t>IN RELATION TO MISREPRESENTATION?</a:t>
            </a:r>
          </a:p>
        </p:txBody>
      </p:sp>
    </p:spTree>
    <p:extLst>
      <p:ext uri="{BB962C8B-B14F-4D97-AF65-F5344CB8AC3E}">
        <p14:creationId xmlns:p14="http://schemas.microsoft.com/office/powerpoint/2010/main" val="1501890663"/>
      </p:ext>
    </p:extLst>
  </p:cSld>
  <p:clrMapOvr>
    <a:masterClrMapping/>
  </p:clrMapOvr>
  <mc:AlternateContent xmlns:mc="http://schemas.openxmlformats.org/markup-compatibility/2006">
    <mc:Choice xmlns:p14="http://schemas.microsoft.com/office/powerpoint/2010/main" Requires="p14">
      <p:transition spd="slow" p14:dur="2000" advTm="31997"/>
    </mc:Choice>
    <mc:Fallback>
      <p:transition spd="slow" advTm="31997"/>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normAutofit/>
          </a:bodyPr>
          <a:lstStyle/>
          <a:p>
            <a:r>
              <a:rPr lang="en-GB"/>
              <a:t>INDUCEMENT – Negligent or Innocent misrep</a:t>
            </a:r>
          </a:p>
        </p:txBody>
      </p:sp>
      <p:graphicFrame>
        <p:nvGraphicFramePr>
          <p:cNvPr id="5" name="Content Placeholder 2">
            <a:extLst>
              <a:ext uri="{FF2B5EF4-FFF2-40B4-BE49-F238E27FC236}">
                <a16:creationId xmlns:a16="http://schemas.microsoft.com/office/drawing/2014/main" id="{75F147C6-1092-B099-8317-014927E65458}"/>
              </a:ext>
            </a:extLst>
          </p:cNvPr>
          <p:cNvGraphicFramePr>
            <a:graphicFrameLocks noGrp="1"/>
          </p:cNvGraphicFramePr>
          <p:nvPr>
            <p:ph idx="1"/>
            <p:extLst>
              <p:ext uri="{D42A27DB-BD31-4B8C-83A1-F6EECF244321}">
                <p14:modId xmlns:p14="http://schemas.microsoft.com/office/powerpoint/2010/main" val="202736629"/>
              </p:ext>
            </p:extLst>
          </p:nvPr>
        </p:nvGraphicFramePr>
        <p:xfrm>
          <a:off x="677863" y="2160588"/>
          <a:ext cx="8596312" cy="388143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588775301"/>
      </p:ext>
    </p:extLst>
  </p:cSld>
  <p:clrMapOvr>
    <a:masterClrMapping/>
  </p:clrMapOvr>
  <mc:AlternateContent xmlns:mc="http://schemas.openxmlformats.org/markup-compatibility/2006">
    <mc:Choice xmlns:p14="http://schemas.microsoft.com/office/powerpoint/2010/main" Requires="p14">
      <p:transition spd="slow" p14:dur="2000" advTm="30952"/>
    </mc:Choice>
    <mc:Fallback>
      <p:transition spd="slow" advTm="30952"/>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9" name="Rectangle 38">
            <a:extLst>
              <a:ext uri="{FF2B5EF4-FFF2-40B4-BE49-F238E27FC236}">
                <a16:creationId xmlns:a16="http://schemas.microsoft.com/office/drawing/2014/main" id="{21029ED5-F105-4DD2-99C8-1E44228179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1" name="Group 40">
            <a:extLst>
              <a:ext uri="{FF2B5EF4-FFF2-40B4-BE49-F238E27FC236}">
                <a16:creationId xmlns:a16="http://schemas.microsoft.com/office/drawing/2014/main" id="{2D621E68-BF28-4A1C-B1A2-4E55E139E79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42" name="Straight Connector 41">
              <a:extLst>
                <a:ext uri="{FF2B5EF4-FFF2-40B4-BE49-F238E27FC236}">
                  <a16:creationId xmlns:a16="http://schemas.microsoft.com/office/drawing/2014/main" id="{BE8BBE4D-F0DF-49B9-B75A-99DAC53ACA7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43" name="Rectangle 23">
              <a:extLst>
                <a:ext uri="{FF2B5EF4-FFF2-40B4-BE49-F238E27FC236}">
                  <a16:creationId xmlns:a16="http://schemas.microsoft.com/office/drawing/2014/main" id="{E0F07DDC-34A6-46A1-9DE9-2BBE2931A5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4" name="Rectangle 25">
              <a:extLst>
                <a:ext uri="{FF2B5EF4-FFF2-40B4-BE49-F238E27FC236}">
                  <a16:creationId xmlns:a16="http://schemas.microsoft.com/office/drawing/2014/main" id="{2CEB2BF9-B8DB-45B9-86EA-D197B5B1AE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5" name="Isosceles Triangle 44">
              <a:extLst>
                <a:ext uri="{FF2B5EF4-FFF2-40B4-BE49-F238E27FC236}">
                  <a16:creationId xmlns:a16="http://schemas.microsoft.com/office/drawing/2014/main" id="{08B5BB34-3801-4E70-A981-FE007635E1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6" name="Rectangle 27">
              <a:extLst>
                <a:ext uri="{FF2B5EF4-FFF2-40B4-BE49-F238E27FC236}">
                  <a16:creationId xmlns:a16="http://schemas.microsoft.com/office/drawing/2014/main" id="{38432A75-2CEB-463C-A8F2-ABB50A79F4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7" name="Rectangle 28">
              <a:extLst>
                <a:ext uri="{FF2B5EF4-FFF2-40B4-BE49-F238E27FC236}">
                  <a16:creationId xmlns:a16="http://schemas.microsoft.com/office/drawing/2014/main" id="{E7E850B8-C050-4597-8BEB-113FEC9A27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8" name="Rectangle 29">
              <a:extLst>
                <a:ext uri="{FF2B5EF4-FFF2-40B4-BE49-F238E27FC236}">
                  <a16:creationId xmlns:a16="http://schemas.microsoft.com/office/drawing/2014/main" id="{24ACC798-9CEC-4B6F-A8DD-F8E6FCCCF1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9" name="Isosceles Triangle 48">
              <a:extLst>
                <a:ext uri="{FF2B5EF4-FFF2-40B4-BE49-F238E27FC236}">
                  <a16:creationId xmlns:a16="http://schemas.microsoft.com/office/drawing/2014/main" id="{1D58A8C6-1294-4CD9-89BC-F1E981A524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0" name="Isosceles Triangle 49">
              <a:extLst>
                <a:ext uri="{FF2B5EF4-FFF2-40B4-BE49-F238E27FC236}">
                  <a16:creationId xmlns:a16="http://schemas.microsoft.com/office/drawing/2014/main" id="{F32F2ED6-6143-46C4-A641-72D42732B6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52" name="Rectangle 51">
            <a:extLst>
              <a:ext uri="{FF2B5EF4-FFF2-40B4-BE49-F238E27FC236}">
                <a16:creationId xmlns:a16="http://schemas.microsoft.com/office/drawing/2014/main" id="{5C9652B3-A450-4ED6-8FBF-F536BA60B4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2222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TextBox 2">
            <a:extLst>
              <a:ext uri="{FF2B5EF4-FFF2-40B4-BE49-F238E27FC236}">
                <a16:creationId xmlns:a16="http://schemas.microsoft.com/office/drawing/2014/main" id="{7A4338DE-B16D-F524-ABE6-26257BD0FA93}"/>
              </a:ext>
            </a:extLst>
          </p:cNvPr>
          <p:cNvGraphicFramePr/>
          <p:nvPr>
            <p:extLst>
              <p:ext uri="{D42A27DB-BD31-4B8C-83A1-F6EECF244321}">
                <p14:modId xmlns:p14="http://schemas.microsoft.com/office/powerpoint/2010/main" val="4187816255"/>
              </p:ext>
            </p:extLst>
          </p:nvPr>
        </p:nvGraphicFramePr>
        <p:xfrm>
          <a:off x="2629184" y="737529"/>
          <a:ext cx="6628804" cy="497958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52216699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C83D2C-E077-E25F-8190-347EBCAD0003}"/>
              </a:ext>
            </a:extLst>
          </p:cNvPr>
          <p:cNvSpPr>
            <a:spLocks noGrp="1"/>
          </p:cNvSpPr>
          <p:nvPr>
            <p:ph type="title"/>
          </p:nvPr>
        </p:nvSpPr>
        <p:spPr/>
        <p:txBody>
          <a:bodyPr/>
          <a:lstStyle/>
          <a:p>
            <a:r>
              <a:rPr lang="en-GB"/>
              <a:t>INDUCEMENT – Fraudulent </a:t>
            </a:r>
            <a:r>
              <a:rPr lang="en-GB" err="1"/>
              <a:t>Misrep</a:t>
            </a:r>
            <a:endParaRPr lang="en-GB"/>
          </a:p>
        </p:txBody>
      </p:sp>
      <p:sp>
        <p:nvSpPr>
          <p:cNvPr id="3" name="Content Placeholder 2">
            <a:extLst>
              <a:ext uri="{FF2B5EF4-FFF2-40B4-BE49-F238E27FC236}">
                <a16:creationId xmlns:a16="http://schemas.microsoft.com/office/drawing/2014/main" id="{E8C74B84-66BF-B11D-2551-EE7A6EA82A62}"/>
              </a:ext>
            </a:extLst>
          </p:cNvPr>
          <p:cNvSpPr>
            <a:spLocks noGrp="1"/>
          </p:cNvSpPr>
          <p:nvPr>
            <p:ph idx="1"/>
          </p:nvPr>
        </p:nvSpPr>
        <p:spPr>
          <a:xfrm>
            <a:off x="677334" y="1385889"/>
            <a:ext cx="8596668" cy="5381624"/>
          </a:xfrm>
        </p:spPr>
        <p:txBody>
          <a:bodyPr>
            <a:normAutofit fontScale="92500" lnSpcReduction="20000"/>
          </a:bodyPr>
          <a:lstStyle/>
          <a:p>
            <a:r>
              <a:rPr lang="en-GB" dirty="0"/>
              <a:t>(1)   The representee to a fraudulent statement does not need to meet a “but for” test. According to </a:t>
            </a:r>
            <a:r>
              <a:rPr lang="en-GB" b="1" dirty="0">
                <a:solidFill>
                  <a:srgbClr val="00B0F0"/>
                </a:solidFill>
              </a:rPr>
              <a:t>Attwood v Small, </a:t>
            </a:r>
            <a:r>
              <a:rPr lang="en-GB" dirty="0"/>
              <a:t>the representee will satisfy the requirement of inducement so long as they can show that the representation was induced “in any way” by the fraudulent statement. This is so even if there are other reasons for entering into the contract and is generally described as a material inducement.</a:t>
            </a:r>
          </a:p>
          <a:p>
            <a:pPr marL="0" indent="0">
              <a:buNone/>
            </a:pPr>
            <a:endParaRPr lang="en-GB" dirty="0"/>
          </a:p>
          <a:p>
            <a:r>
              <a:rPr lang="en-GB" dirty="0"/>
              <a:t>(2)   </a:t>
            </a:r>
            <a:r>
              <a:rPr lang="en-GB" b="1" dirty="0">
                <a:solidFill>
                  <a:srgbClr val="00B0F0"/>
                </a:solidFill>
              </a:rPr>
              <a:t>In Hayward v Zurich Insurance Co plc [2016] </a:t>
            </a:r>
            <a:r>
              <a:rPr lang="en-GB" dirty="0"/>
              <a:t>the Supreme Court confirmed that this meant that the claimant will succeed if they can show that they were “influenced” by the misrepresentation. Lord Clarke also stated that the representee doesn’t need to have believed the representation; it is enough if they are influenced by it.</a:t>
            </a:r>
          </a:p>
          <a:p>
            <a:endParaRPr lang="en-GB" dirty="0"/>
          </a:p>
          <a:p>
            <a:r>
              <a:rPr lang="en-GB" dirty="0"/>
              <a:t>(3)   In </a:t>
            </a:r>
            <a:r>
              <a:rPr lang="en-GB" b="1" dirty="0">
                <a:solidFill>
                  <a:srgbClr val="00B0F0"/>
                </a:solidFill>
              </a:rPr>
              <a:t>BV </a:t>
            </a:r>
            <a:r>
              <a:rPr lang="en-GB" b="1" dirty="0" err="1">
                <a:solidFill>
                  <a:srgbClr val="00B0F0"/>
                </a:solidFill>
              </a:rPr>
              <a:t>Nederlandse</a:t>
            </a:r>
            <a:r>
              <a:rPr lang="en-GB" b="1" dirty="0">
                <a:solidFill>
                  <a:srgbClr val="00B0F0"/>
                </a:solidFill>
              </a:rPr>
              <a:t> Industrie v Rembrandt Enterprises [2019] </a:t>
            </a:r>
            <a:r>
              <a:rPr lang="en-GB" dirty="0"/>
              <a:t>Longmore LJ stated that the representee has the burden of proving that they were materially induced by the fraud but in doing so they will benefit from “a presumption of inducement”. This is a rebuttable presumption that the fraud was a material inducement that persuaded the representee to enter into the contract.</a:t>
            </a:r>
          </a:p>
          <a:p>
            <a:endParaRPr lang="en-GB" dirty="0"/>
          </a:p>
          <a:p>
            <a:r>
              <a:rPr lang="en-GB" dirty="0"/>
              <a:t>(4)   The presumption can be rebutted if facts are adduced by either party which shows that it should be.</a:t>
            </a:r>
          </a:p>
        </p:txBody>
      </p:sp>
    </p:spTree>
    <p:extLst>
      <p:ext uri="{BB962C8B-B14F-4D97-AF65-F5344CB8AC3E}">
        <p14:creationId xmlns:p14="http://schemas.microsoft.com/office/powerpoint/2010/main" val="221134065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670560" y="1682496"/>
            <a:ext cx="9046464" cy="2308324"/>
          </a:xfrm>
          <a:prstGeom prst="rect">
            <a:avLst/>
          </a:prstGeom>
          <a:noFill/>
        </p:spPr>
        <p:txBody>
          <a:bodyPr wrap="square" rtlCol="0">
            <a:spAutoFit/>
          </a:bodyPr>
          <a:lstStyle/>
          <a:p>
            <a:pPr algn="ctr"/>
            <a:r>
              <a:rPr lang="en-GB" sz="7200"/>
              <a:t>TYPES OF MISREPRESENTATION</a:t>
            </a:r>
          </a:p>
        </p:txBody>
      </p:sp>
      <p:sp>
        <p:nvSpPr>
          <p:cNvPr id="3" name="TextBox 2"/>
          <p:cNvSpPr txBox="1"/>
          <p:nvPr/>
        </p:nvSpPr>
        <p:spPr>
          <a:xfrm>
            <a:off x="762000" y="4255008"/>
            <a:ext cx="6858000" cy="1569660"/>
          </a:xfrm>
          <a:prstGeom prst="rect">
            <a:avLst/>
          </a:prstGeom>
          <a:noFill/>
        </p:spPr>
        <p:txBody>
          <a:bodyPr wrap="square" rtlCol="0">
            <a:spAutoFit/>
          </a:bodyPr>
          <a:lstStyle/>
          <a:p>
            <a:r>
              <a:rPr lang="en-GB" sz="3200"/>
              <a:t>1. FRAUDULENT</a:t>
            </a:r>
          </a:p>
          <a:p>
            <a:r>
              <a:rPr lang="en-GB" sz="3200"/>
              <a:t>2. NEGLIGENT</a:t>
            </a:r>
          </a:p>
          <a:p>
            <a:r>
              <a:rPr lang="en-GB" sz="3200"/>
              <a:t>3. INNOCENT</a:t>
            </a:r>
          </a:p>
        </p:txBody>
      </p:sp>
      <p:sp>
        <p:nvSpPr>
          <p:cNvPr id="4" name="Rounded Rectangle 3"/>
          <p:cNvSpPr/>
          <p:nvPr/>
        </p:nvSpPr>
        <p:spPr>
          <a:xfrm>
            <a:off x="5886450" y="4572000"/>
            <a:ext cx="6305550" cy="1885950"/>
          </a:xfrm>
          <a:prstGeom prst="roundRect">
            <a:avLst/>
          </a:prstGeom>
          <a:solidFill>
            <a:schemeClr val="accent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p:cNvSpPr txBox="1"/>
          <p:nvPr/>
        </p:nvSpPr>
        <p:spPr>
          <a:xfrm>
            <a:off x="6762750" y="4914900"/>
            <a:ext cx="4476750" cy="1077218"/>
          </a:xfrm>
          <a:prstGeom prst="rect">
            <a:avLst/>
          </a:prstGeom>
          <a:noFill/>
        </p:spPr>
        <p:txBody>
          <a:bodyPr wrap="square" rtlCol="0">
            <a:spAutoFit/>
          </a:bodyPr>
          <a:lstStyle/>
          <a:p>
            <a:pPr algn="ctr"/>
            <a:r>
              <a:rPr lang="en-GB" sz="3200">
                <a:solidFill>
                  <a:srgbClr val="0070C0"/>
                </a:solidFill>
                <a:latin typeface="Times New Roman" panose="02020603050405020304" pitchFamily="18" charset="0"/>
                <a:cs typeface="Times New Roman" panose="02020603050405020304" pitchFamily="18" charset="0"/>
              </a:rPr>
              <a:t>MISREPRESENTATION ACT 1967</a:t>
            </a:r>
          </a:p>
        </p:txBody>
      </p:sp>
      <p:pic>
        <p:nvPicPr>
          <p:cNvPr id="8" name="Picture 7">
            <a:extLst>
              <a:ext uri="{FF2B5EF4-FFF2-40B4-BE49-F238E27FC236}">
                <a16:creationId xmlns:a16="http://schemas.microsoft.com/office/drawing/2014/main" id="{1D145CBD-A4F5-A636-1CBE-4085CBC21F1F}"/>
              </a:ext>
            </a:extLst>
          </p:cNvPr>
          <p:cNvPicPr>
            <a:picLocks noChangeAspect="1"/>
          </p:cNvPicPr>
          <p:nvPr/>
        </p:nvPicPr>
        <p:blipFill>
          <a:blip r:embed="rId3"/>
          <a:srcRect t="15744" b="15844"/>
          <a:stretch/>
        </p:blipFill>
        <p:spPr>
          <a:xfrm>
            <a:off x="5578475" y="148363"/>
            <a:ext cx="6524625" cy="1531299"/>
          </a:xfrm>
          <a:prstGeom prst="rect">
            <a:avLst/>
          </a:prstGeom>
        </p:spPr>
      </p:pic>
    </p:spTree>
    <p:extLst>
      <p:ext uri="{BB962C8B-B14F-4D97-AF65-F5344CB8AC3E}">
        <p14:creationId xmlns:p14="http://schemas.microsoft.com/office/powerpoint/2010/main" val="607785331"/>
      </p:ext>
    </p:extLst>
  </p:cSld>
  <p:clrMapOvr>
    <a:masterClrMapping/>
  </p:clrMapOvr>
  <mc:AlternateContent xmlns:mc="http://schemas.openxmlformats.org/markup-compatibility/2006">
    <mc:Choice xmlns:p14="http://schemas.microsoft.com/office/powerpoint/2010/main" Requires="p14">
      <p:transition spd="slow" p14:dur="2000" advTm="42005"/>
    </mc:Choice>
    <mc:Fallback>
      <p:transition spd="slow" advTm="42005"/>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1. FRAUDULENT MISREP</a:t>
            </a:r>
          </a:p>
        </p:txBody>
      </p:sp>
      <p:sp>
        <p:nvSpPr>
          <p:cNvPr id="3" name="Content Placeholder 2"/>
          <p:cNvSpPr>
            <a:spLocks noGrp="1"/>
          </p:cNvSpPr>
          <p:nvPr>
            <p:ph idx="1"/>
          </p:nvPr>
        </p:nvSpPr>
        <p:spPr/>
        <p:txBody>
          <a:bodyPr>
            <a:noAutofit/>
          </a:bodyPr>
          <a:lstStyle/>
          <a:p>
            <a:pPr marL="0" indent="0">
              <a:buNone/>
            </a:pPr>
            <a:r>
              <a:rPr lang="en-GB" sz="3200" dirty="0">
                <a:latin typeface="Arial" panose="020B0604020202020204" pitchFamily="34" charset="0"/>
                <a:cs typeface="Arial" panose="020B0604020202020204" pitchFamily="34" charset="0"/>
              </a:rPr>
              <a:t>Defined in </a:t>
            </a:r>
            <a:r>
              <a:rPr lang="en-GB" sz="3200" i="1" dirty="0">
                <a:solidFill>
                  <a:srgbClr val="0070C0"/>
                </a:solidFill>
                <a:latin typeface="Arial" panose="020B0604020202020204" pitchFamily="34" charset="0"/>
                <a:cs typeface="Arial" panose="020B0604020202020204" pitchFamily="34" charset="0"/>
              </a:rPr>
              <a:t>Derry v Peek [1889]: </a:t>
            </a:r>
            <a:r>
              <a:rPr lang="en-GB" sz="3200" dirty="0">
                <a:solidFill>
                  <a:schemeClr val="tx2"/>
                </a:solidFill>
                <a:latin typeface="Arial" panose="020B0604020202020204" pitchFamily="34" charset="0"/>
                <a:cs typeface="Arial" panose="020B0604020202020204" pitchFamily="34" charset="0"/>
              </a:rPr>
              <a:t>F</a:t>
            </a:r>
            <a:r>
              <a:rPr lang="en-GB" sz="3200" dirty="0">
                <a:latin typeface="Arial" panose="020B0604020202020204" pitchFamily="34" charset="0"/>
                <a:cs typeface="Arial" panose="020B0604020202020204" pitchFamily="34" charset="0"/>
              </a:rPr>
              <a:t>raudulent </a:t>
            </a:r>
            <a:r>
              <a:rPr lang="en-GB" sz="3200" dirty="0" err="1">
                <a:latin typeface="Arial" panose="020B0604020202020204" pitchFamily="34" charset="0"/>
                <a:cs typeface="Arial" panose="020B0604020202020204" pitchFamily="34" charset="0"/>
              </a:rPr>
              <a:t>misrep</a:t>
            </a:r>
            <a:r>
              <a:rPr lang="en-GB" sz="3200" dirty="0">
                <a:latin typeface="Arial" panose="020B0604020202020204" pitchFamily="34" charset="0"/>
                <a:cs typeface="Arial" panose="020B0604020202020204" pitchFamily="34" charset="0"/>
              </a:rPr>
              <a:t> arises where:</a:t>
            </a:r>
          </a:p>
          <a:p>
            <a:pPr>
              <a:buFontTx/>
              <a:buChar char="-"/>
            </a:pPr>
            <a:r>
              <a:rPr lang="en-GB" sz="3200" dirty="0">
                <a:solidFill>
                  <a:srgbClr val="0070C0"/>
                </a:solidFill>
                <a:latin typeface="Arial" panose="020B0604020202020204" pitchFamily="34" charset="0"/>
                <a:cs typeface="Arial" panose="020B0604020202020204" pitchFamily="34" charset="0"/>
              </a:rPr>
              <a:t>A knowingly false statement is made; or</a:t>
            </a:r>
          </a:p>
          <a:p>
            <a:pPr>
              <a:buFontTx/>
              <a:buChar char="-"/>
            </a:pPr>
            <a:r>
              <a:rPr lang="en-GB" sz="3200" dirty="0">
                <a:solidFill>
                  <a:srgbClr val="0070C0"/>
                </a:solidFill>
                <a:latin typeface="Arial" panose="020B0604020202020204" pitchFamily="34" charset="0"/>
                <a:cs typeface="Arial" panose="020B0604020202020204" pitchFamily="34" charset="0"/>
              </a:rPr>
              <a:t>The statement is made without belief in its truth; or</a:t>
            </a:r>
          </a:p>
          <a:p>
            <a:pPr>
              <a:buFontTx/>
              <a:buChar char="-"/>
            </a:pPr>
            <a:r>
              <a:rPr lang="en-GB" sz="3200" dirty="0">
                <a:solidFill>
                  <a:srgbClr val="0070C0"/>
                </a:solidFill>
                <a:latin typeface="Arial" panose="020B0604020202020204" pitchFamily="34" charset="0"/>
                <a:cs typeface="Arial" panose="020B0604020202020204" pitchFamily="34" charset="0"/>
              </a:rPr>
              <a:t>The statement is made with reckless carelessness as to whether it is true or false.</a:t>
            </a:r>
          </a:p>
        </p:txBody>
      </p:sp>
      <p:pic>
        <p:nvPicPr>
          <p:cNvPr id="4" name="Picture 3"/>
          <p:cNvPicPr>
            <a:picLocks noChangeAspect="1"/>
          </p:cNvPicPr>
          <p:nvPr/>
        </p:nvPicPr>
        <p:blipFill>
          <a:blip r:embed="rId3"/>
          <a:stretch>
            <a:fillRect/>
          </a:stretch>
        </p:blipFill>
        <p:spPr>
          <a:xfrm>
            <a:off x="8858250" y="311150"/>
            <a:ext cx="2819400" cy="1619250"/>
          </a:xfrm>
          <a:prstGeom prst="rect">
            <a:avLst/>
          </a:prstGeom>
        </p:spPr>
      </p:pic>
    </p:spTree>
    <p:extLst>
      <p:ext uri="{BB962C8B-B14F-4D97-AF65-F5344CB8AC3E}">
        <p14:creationId xmlns:p14="http://schemas.microsoft.com/office/powerpoint/2010/main" val="3840161901"/>
      </p:ext>
    </p:extLst>
  </p:cSld>
  <p:clrMapOvr>
    <a:masterClrMapping/>
  </p:clrMapOvr>
  <mc:AlternateContent xmlns:mc="http://schemas.openxmlformats.org/markup-compatibility/2006">
    <mc:Choice xmlns:p14="http://schemas.microsoft.com/office/powerpoint/2010/main" Requires="p14">
      <p:transition spd="slow" p14:dur="2000" advTm="140223"/>
    </mc:Choice>
    <mc:Fallback>
      <p:transition spd="slow" advTm="140223"/>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1. Fraudulent </a:t>
            </a:r>
            <a:r>
              <a:rPr lang="en-GB" dirty="0" err="1"/>
              <a:t>Misrep</a:t>
            </a:r>
            <a:r>
              <a:rPr lang="en-GB" dirty="0"/>
              <a:t>: REMEDIES</a:t>
            </a:r>
          </a:p>
        </p:txBody>
      </p:sp>
      <p:sp>
        <p:nvSpPr>
          <p:cNvPr id="3" name="Content Placeholder 2"/>
          <p:cNvSpPr>
            <a:spLocks noGrp="1"/>
          </p:cNvSpPr>
          <p:nvPr>
            <p:ph idx="1"/>
          </p:nvPr>
        </p:nvSpPr>
        <p:spPr>
          <a:xfrm>
            <a:off x="361950" y="1657351"/>
            <a:ext cx="8912052" cy="4384012"/>
          </a:xfrm>
        </p:spPr>
        <p:txBody>
          <a:bodyPr/>
          <a:lstStyle/>
          <a:p>
            <a:r>
              <a:rPr lang="en-GB" sz="2800">
                <a:latin typeface="Arial" panose="020B0604020202020204" pitchFamily="34" charset="0"/>
                <a:cs typeface="Arial" panose="020B0604020202020204" pitchFamily="34" charset="0"/>
              </a:rPr>
              <a:t>Sue for </a:t>
            </a:r>
            <a:r>
              <a:rPr lang="en-GB" sz="2800" b="1">
                <a:latin typeface="Arial" panose="020B0604020202020204" pitchFamily="34" charset="0"/>
                <a:cs typeface="Arial" panose="020B0604020202020204" pitchFamily="34" charset="0"/>
              </a:rPr>
              <a:t>DAMAGES</a:t>
            </a:r>
            <a:r>
              <a:rPr lang="en-GB" sz="2800">
                <a:latin typeface="Arial" panose="020B0604020202020204" pitchFamily="34" charset="0"/>
                <a:cs typeface="Arial" panose="020B0604020202020204" pitchFamily="34" charset="0"/>
              </a:rPr>
              <a:t> and/or seek </a:t>
            </a:r>
            <a:r>
              <a:rPr lang="en-GB" sz="2800" b="1">
                <a:latin typeface="Arial" panose="020B0604020202020204" pitchFamily="34" charset="0"/>
                <a:cs typeface="Arial" panose="020B0604020202020204" pitchFamily="34" charset="0"/>
              </a:rPr>
              <a:t>RESCISSION</a:t>
            </a:r>
            <a:r>
              <a:rPr lang="en-GB" sz="2800">
                <a:latin typeface="Arial" panose="020B0604020202020204" pitchFamily="34" charset="0"/>
                <a:cs typeface="Arial" panose="020B0604020202020204" pitchFamily="34" charset="0"/>
              </a:rPr>
              <a:t> of the contract.</a:t>
            </a:r>
          </a:p>
          <a:p>
            <a:endParaRPr lang="en-GB">
              <a:latin typeface="Arial" panose="020B0604020202020204" pitchFamily="34" charset="0"/>
              <a:cs typeface="Arial" panose="020B0604020202020204" pitchFamily="34" charset="0"/>
            </a:endParaRPr>
          </a:p>
          <a:p>
            <a:pPr marL="0" indent="0">
              <a:buNone/>
            </a:pPr>
            <a:r>
              <a:rPr lang="en-GB" sz="2800" b="1" u="sng">
                <a:latin typeface="Arial" panose="020B0604020202020204" pitchFamily="34" charset="0"/>
                <a:cs typeface="Arial" panose="020B0604020202020204" pitchFamily="34" charset="0"/>
              </a:rPr>
              <a:t>DAMAGES</a:t>
            </a:r>
          </a:p>
          <a:p>
            <a:pPr>
              <a:buFontTx/>
              <a:buChar char="-"/>
            </a:pPr>
            <a:r>
              <a:rPr lang="en-GB" sz="2800">
                <a:latin typeface="Arial" panose="020B0604020202020204" pitchFamily="34" charset="0"/>
                <a:cs typeface="Arial" panose="020B0604020202020204" pitchFamily="34" charset="0"/>
              </a:rPr>
              <a:t>Tort of deceit: aims at putting the claimant in the position he would have been but for the </a:t>
            </a:r>
            <a:r>
              <a:rPr lang="en-GB" sz="2800" err="1">
                <a:latin typeface="Arial" panose="020B0604020202020204" pitchFamily="34" charset="0"/>
                <a:cs typeface="Arial" panose="020B0604020202020204" pitchFamily="34" charset="0"/>
              </a:rPr>
              <a:t>misrep</a:t>
            </a:r>
            <a:r>
              <a:rPr lang="en-GB" sz="2800">
                <a:latin typeface="Arial" panose="020B0604020202020204" pitchFamily="34" charset="0"/>
                <a:cs typeface="Arial" panose="020B0604020202020204" pitchFamily="34" charset="0"/>
              </a:rPr>
              <a:t>.</a:t>
            </a:r>
          </a:p>
          <a:p>
            <a:pPr>
              <a:buFontTx/>
              <a:buChar char="-"/>
            </a:pPr>
            <a:r>
              <a:rPr lang="en-GB" sz="2800" i="1">
                <a:solidFill>
                  <a:srgbClr val="00B0F0"/>
                </a:solidFill>
                <a:latin typeface="Arial" panose="020B0604020202020204" pitchFamily="34" charset="0"/>
                <a:cs typeface="Arial" panose="020B0604020202020204" pitchFamily="34" charset="0"/>
              </a:rPr>
              <a:t>Smith &amp; New Court Securities Ltd v </a:t>
            </a:r>
            <a:r>
              <a:rPr lang="en-GB" sz="2800" i="1" err="1">
                <a:solidFill>
                  <a:srgbClr val="00B0F0"/>
                </a:solidFill>
                <a:latin typeface="Arial" panose="020B0604020202020204" pitchFamily="34" charset="0"/>
                <a:cs typeface="Arial" panose="020B0604020202020204" pitchFamily="34" charset="0"/>
              </a:rPr>
              <a:t>Scrimgeour</a:t>
            </a:r>
            <a:r>
              <a:rPr lang="en-GB" sz="2800" i="1">
                <a:solidFill>
                  <a:srgbClr val="00B0F0"/>
                </a:solidFill>
                <a:latin typeface="Arial" panose="020B0604020202020204" pitchFamily="34" charset="0"/>
                <a:cs typeface="Arial" panose="020B0604020202020204" pitchFamily="34" charset="0"/>
              </a:rPr>
              <a:t> Vickers [1996]</a:t>
            </a:r>
          </a:p>
        </p:txBody>
      </p:sp>
    </p:spTree>
    <p:extLst>
      <p:ext uri="{BB962C8B-B14F-4D97-AF65-F5344CB8AC3E}">
        <p14:creationId xmlns:p14="http://schemas.microsoft.com/office/powerpoint/2010/main" val="214550583"/>
      </p:ext>
    </p:extLst>
  </p:cSld>
  <p:clrMapOvr>
    <a:masterClrMapping/>
  </p:clrMapOvr>
  <mc:AlternateContent xmlns:mc="http://schemas.openxmlformats.org/markup-compatibility/2006">
    <mc:Choice xmlns:p14="http://schemas.microsoft.com/office/powerpoint/2010/main" Requires="p14">
      <p:transition spd="slow" p14:dur="2000" advTm="73700"/>
    </mc:Choice>
    <mc:Fallback>
      <p:transition spd="slow" advTm="73700"/>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29784" y="0"/>
            <a:ext cx="8596668" cy="1320800"/>
          </a:xfrm>
        </p:spPr>
        <p:txBody>
          <a:bodyPr/>
          <a:lstStyle/>
          <a:p>
            <a:r>
              <a:rPr lang="en-GB"/>
              <a:t>Fraudulent </a:t>
            </a:r>
            <a:r>
              <a:rPr lang="en-GB" err="1"/>
              <a:t>misrep</a:t>
            </a:r>
            <a:r>
              <a:rPr lang="en-GB"/>
              <a:t>: REMEDIES</a:t>
            </a:r>
          </a:p>
        </p:txBody>
      </p:sp>
      <p:sp>
        <p:nvSpPr>
          <p:cNvPr id="3" name="Content Placeholder 2"/>
          <p:cNvSpPr>
            <a:spLocks noGrp="1"/>
          </p:cNvSpPr>
          <p:nvPr>
            <p:ph idx="1"/>
          </p:nvPr>
        </p:nvSpPr>
        <p:spPr>
          <a:xfrm>
            <a:off x="505884" y="1079500"/>
            <a:ext cx="10886016" cy="5397500"/>
          </a:xfrm>
          <a:solidFill>
            <a:schemeClr val="bg1"/>
          </a:solidFill>
        </p:spPr>
        <p:txBody>
          <a:bodyPr>
            <a:normAutofit fontScale="92500" lnSpcReduction="10000"/>
          </a:bodyPr>
          <a:lstStyle/>
          <a:p>
            <a:pPr marL="0" indent="0">
              <a:buNone/>
            </a:pPr>
            <a:r>
              <a:rPr lang="en-GB" sz="3200" b="1" u="sng" dirty="0">
                <a:latin typeface="Arial" panose="020B0604020202020204" pitchFamily="34" charset="0"/>
                <a:cs typeface="Arial" panose="020B0604020202020204" pitchFamily="34" charset="0"/>
              </a:rPr>
              <a:t>RESCISSION (cancel)</a:t>
            </a:r>
          </a:p>
          <a:p>
            <a:pPr marL="0" indent="0">
              <a:buNone/>
            </a:pPr>
            <a:r>
              <a:rPr lang="en-GB" sz="3200" dirty="0">
                <a:latin typeface="Arial" panose="020B0604020202020204" pitchFamily="34" charset="0"/>
                <a:cs typeface="Arial" panose="020B0604020202020204" pitchFamily="34" charset="0"/>
              </a:rPr>
              <a:t>Aim: to put the parties back in the position they were in before the contract was made</a:t>
            </a:r>
            <a:r>
              <a:rPr lang="en-GB" sz="3200" i="1" dirty="0">
                <a:solidFill>
                  <a:schemeClr val="accent5"/>
                </a:solidFill>
                <a:latin typeface="Arial" panose="020B0604020202020204" pitchFamily="34" charset="0"/>
                <a:cs typeface="Arial" panose="020B0604020202020204" pitchFamily="34" charset="0"/>
              </a:rPr>
              <a:t> </a:t>
            </a:r>
            <a:r>
              <a:rPr lang="en-GB" sz="3200" i="1" dirty="0">
                <a:solidFill>
                  <a:srgbClr val="0070C0"/>
                </a:solidFill>
                <a:latin typeface="Arial" panose="020B0604020202020204" pitchFamily="34" charset="0"/>
                <a:cs typeface="Arial" panose="020B0604020202020204" pitchFamily="34" charset="0"/>
              </a:rPr>
              <a:t>Car &amp; Universal Finance Co Ltd v Caldwell [1961]</a:t>
            </a:r>
          </a:p>
          <a:p>
            <a:pPr marL="0" indent="0">
              <a:buNone/>
            </a:pPr>
            <a:endParaRPr lang="en-GB" sz="3200" dirty="0">
              <a:latin typeface="Arial" panose="020B0604020202020204" pitchFamily="34" charset="0"/>
              <a:cs typeface="Arial" panose="020B0604020202020204" pitchFamily="34" charset="0"/>
            </a:endParaRPr>
          </a:p>
          <a:p>
            <a:pPr marL="0" indent="0">
              <a:buNone/>
            </a:pPr>
            <a:r>
              <a:rPr lang="en-GB" sz="3200" dirty="0">
                <a:latin typeface="Arial" panose="020B0604020202020204" pitchFamily="34" charset="0"/>
                <a:cs typeface="Arial" panose="020B0604020202020204" pitchFamily="34" charset="0"/>
              </a:rPr>
              <a:t>The remedy will not be allowed in the following circumstances:</a:t>
            </a:r>
          </a:p>
          <a:p>
            <a:pPr>
              <a:buFontTx/>
              <a:buChar char="-"/>
            </a:pPr>
            <a:r>
              <a:rPr lang="en-GB" sz="3200" dirty="0">
                <a:latin typeface="Arial" panose="020B0604020202020204" pitchFamily="34" charset="0"/>
                <a:cs typeface="Arial" panose="020B0604020202020204" pitchFamily="34" charset="0"/>
              </a:rPr>
              <a:t>Contract has been affirmed </a:t>
            </a:r>
            <a:r>
              <a:rPr lang="en-GB" sz="3200" i="1" dirty="0">
                <a:solidFill>
                  <a:srgbClr val="0070C0"/>
                </a:solidFill>
                <a:latin typeface="Arial" panose="020B0604020202020204" pitchFamily="34" charset="0"/>
                <a:cs typeface="Arial" panose="020B0604020202020204" pitchFamily="34" charset="0"/>
              </a:rPr>
              <a:t>Long v Lloyd [1958]</a:t>
            </a:r>
          </a:p>
          <a:p>
            <a:pPr>
              <a:buFontTx/>
              <a:buChar char="-"/>
            </a:pPr>
            <a:r>
              <a:rPr lang="en-GB" sz="3200" dirty="0">
                <a:latin typeface="Arial" panose="020B0604020202020204" pitchFamily="34" charset="0"/>
                <a:cs typeface="Arial" panose="020B0604020202020204" pitchFamily="34" charset="0"/>
              </a:rPr>
              <a:t>If the parties cannot be restored to their original positions</a:t>
            </a:r>
          </a:p>
          <a:p>
            <a:pPr>
              <a:buFontTx/>
              <a:buChar char="-"/>
            </a:pPr>
            <a:r>
              <a:rPr lang="en-GB" sz="3200" dirty="0">
                <a:latin typeface="Arial" panose="020B0604020202020204" pitchFamily="34" charset="0"/>
                <a:cs typeface="Arial" panose="020B0604020202020204" pitchFamily="34" charset="0"/>
              </a:rPr>
              <a:t>If a third party has acquired rights </a:t>
            </a:r>
            <a:r>
              <a:rPr lang="en-GB" sz="3200" i="1" dirty="0" err="1">
                <a:solidFill>
                  <a:srgbClr val="0070C0"/>
                </a:solidFill>
                <a:latin typeface="Arial" panose="020B0604020202020204" pitchFamily="34" charset="0"/>
                <a:cs typeface="Arial" panose="020B0604020202020204" pitchFamily="34" charset="0"/>
              </a:rPr>
              <a:t>Vigers</a:t>
            </a:r>
            <a:r>
              <a:rPr lang="en-GB" sz="3200" i="1" dirty="0">
                <a:solidFill>
                  <a:srgbClr val="0070C0"/>
                </a:solidFill>
                <a:latin typeface="Arial" panose="020B0604020202020204" pitchFamily="34" charset="0"/>
                <a:cs typeface="Arial" panose="020B0604020202020204" pitchFamily="34" charset="0"/>
              </a:rPr>
              <a:t> v Pike [1842]</a:t>
            </a:r>
          </a:p>
          <a:p>
            <a:pPr>
              <a:buFontTx/>
              <a:buChar char="-"/>
            </a:pPr>
            <a:r>
              <a:rPr lang="en-GB" sz="3200" dirty="0">
                <a:latin typeface="Arial" panose="020B0604020202020204" pitchFamily="34" charset="0"/>
                <a:cs typeface="Arial" panose="020B0604020202020204" pitchFamily="34" charset="0"/>
              </a:rPr>
              <a:t>Time lapse/delay: </a:t>
            </a:r>
            <a:r>
              <a:rPr lang="en-GB" sz="3200" i="1" dirty="0">
                <a:solidFill>
                  <a:srgbClr val="0070C0"/>
                </a:solidFill>
                <a:latin typeface="Arial" panose="020B0604020202020204" pitchFamily="34" charset="0"/>
                <a:cs typeface="Arial" panose="020B0604020202020204" pitchFamily="34" charset="0"/>
              </a:rPr>
              <a:t>Leaf v International Galleries [1950]</a:t>
            </a:r>
          </a:p>
        </p:txBody>
      </p:sp>
    </p:spTree>
    <p:extLst>
      <p:ext uri="{BB962C8B-B14F-4D97-AF65-F5344CB8AC3E}">
        <p14:creationId xmlns:p14="http://schemas.microsoft.com/office/powerpoint/2010/main" val="1829451159"/>
      </p:ext>
    </p:extLst>
  </p:cSld>
  <p:clrMapOvr>
    <a:masterClrMapping/>
  </p:clrMapOvr>
  <mc:AlternateContent xmlns:mc="http://schemas.openxmlformats.org/markup-compatibility/2006">
    <mc:Choice xmlns:p14="http://schemas.microsoft.com/office/powerpoint/2010/main" Requires="p14">
      <p:transition spd="slow" p14:dur="2000" advTm="241070"/>
    </mc:Choice>
    <mc:Fallback>
      <p:transition spd="slow" advTm="241070"/>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2. Negligent Misrepresentation</a:t>
            </a:r>
          </a:p>
        </p:txBody>
      </p:sp>
      <p:sp>
        <p:nvSpPr>
          <p:cNvPr id="3" name="Content Placeholder 2"/>
          <p:cNvSpPr>
            <a:spLocks noGrp="1"/>
          </p:cNvSpPr>
          <p:nvPr>
            <p:ph idx="1"/>
          </p:nvPr>
        </p:nvSpPr>
        <p:spPr>
          <a:xfrm>
            <a:off x="677334" y="1543050"/>
            <a:ext cx="8981016" cy="4991099"/>
          </a:xfrm>
        </p:spPr>
        <p:txBody>
          <a:bodyPr>
            <a:normAutofit/>
          </a:bodyPr>
          <a:lstStyle/>
          <a:p>
            <a:r>
              <a:rPr lang="en-GB" sz="3200" b="1">
                <a:latin typeface="Arial" panose="020B0604020202020204" pitchFamily="34" charset="0"/>
                <a:cs typeface="Arial" panose="020B0604020202020204" pitchFamily="34" charset="0"/>
              </a:rPr>
              <a:t>S2(1) MA 1967</a:t>
            </a:r>
          </a:p>
          <a:p>
            <a:r>
              <a:rPr lang="en-GB" sz="3200">
                <a:latin typeface="Arial" panose="020B0604020202020204" pitchFamily="34" charset="0"/>
                <a:cs typeface="Arial" panose="020B0604020202020204" pitchFamily="34" charset="0"/>
              </a:rPr>
              <a:t>The person making the statement must prove that he had reasonable grounds to believe, and did believe, that the statement was true.</a:t>
            </a:r>
          </a:p>
          <a:p>
            <a:pPr marL="0" indent="0">
              <a:buNone/>
            </a:pPr>
            <a:r>
              <a:rPr lang="en-GB" sz="3200">
                <a:latin typeface="Arial" panose="020B0604020202020204" pitchFamily="34" charset="0"/>
                <a:cs typeface="Arial" panose="020B0604020202020204" pitchFamily="34" charset="0"/>
              </a:rPr>
              <a:t>Cannot prove this = </a:t>
            </a:r>
            <a:r>
              <a:rPr lang="en-GB" sz="3200" b="1">
                <a:latin typeface="Arial" panose="020B0604020202020204" pitchFamily="34" charset="0"/>
                <a:cs typeface="Arial" panose="020B0604020202020204" pitchFamily="34" charset="0"/>
              </a:rPr>
              <a:t>negligent </a:t>
            </a:r>
            <a:r>
              <a:rPr lang="en-GB" sz="3200" b="1" err="1">
                <a:latin typeface="Arial" panose="020B0604020202020204" pitchFamily="34" charset="0"/>
                <a:cs typeface="Arial" panose="020B0604020202020204" pitchFamily="34" charset="0"/>
              </a:rPr>
              <a:t>misrep</a:t>
            </a:r>
            <a:endParaRPr lang="en-GB" sz="3200" b="1">
              <a:latin typeface="Arial" panose="020B0604020202020204" pitchFamily="34" charset="0"/>
              <a:cs typeface="Arial" panose="020B0604020202020204" pitchFamily="34" charset="0"/>
            </a:endParaRPr>
          </a:p>
          <a:p>
            <a:pPr marL="0" indent="0">
              <a:buNone/>
            </a:pPr>
            <a:r>
              <a:rPr lang="en-GB" sz="3200">
                <a:latin typeface="Arial" panose="020B0604020202020204" pitchFamily="34" charset="0"/>
                <a:cs typeface="Arial" panose="020B0604020202020204" pitchFamily="34" charset="0"/>
              </a:rPr>
              <a:t>Can prove this = </a:t>
            </a:r>
            <a:r>
              <a:rPr lang="en-GB" sz="3200" b="1">
                <a:latin typeface="Arial" panose="020B0604020202020204" pitchFamily="34" charset="0"/>
                <a:cs typeface="Arial" panose="020B0604020202020204" pitchFamily="34" charset="0"/>
              </a:rPr>
              <a:t>innocent </a:t>
            </a:r>
            <a:r>
              <a:rPr lang="en-GB" sz="3200" b="1" err="1">
                <a:latin typeface="Arial" panose="020B0604020202020204" pitchFamily="34" charset="0"/>
                <a:cs typeface="Arial" panose="020B0604020202020204" pitchFamily="34" charset="0"/>
              </a:rPr>
              <a:t>misrep</a:t>
            </a:r>
            <a:endParaRPr lang="en-GB" sz="3200" b="1">
              <a:latin typeface="Arial" panose="020B0604020202020204" pitchFamily="34" charset="0"/>
              <a:cs typeface="Arial" panose="020B0604020202020204" pitchFamily="34" charset="0"/>
            </a:endParaRPr>
          </a:p>
          <a:p>
            <a:r>
              <a:rPr lang="en-GB" sz="3200" i="1">
                <a:solidFill>
                  <a:srgbClr val="00B0F0"/>
                </a:solidFill>
                <a:latin typeface="Arial" panose="020B0604020202020204" pitchFamily="34" charset="0"/>
                <a:cs typeface="Arial" panose="020B0604020202020204" pitchFamily="34" charset="0"/>
              </a:rPr>
              <a:t>Howard Marine &amp; Dredging Co Ltd v A Ogden &amp; Sons (Excavations) Ltd [1978]</a:t>
            </a:r>
          </a:p>
        </p:txBody>
      </p:sp>
      <p:pic>
        <p:nvPicPr>
          <p:cNvPr id="4" name="Picture 3"/>
          <p:cNvPicPr>
            <a:picLocks noChangeAspect="1"/>
          </p:cNvPicPr>
          <p:nvPr/>
        </p:nvPicPr>
        <p:blipFill>
          <a:blip r:embed="rId3"/>
          <a:stretch>
            <a:fillRect/>
          </a:stretch>
        </p:blipFill>
        <p:spPr>
          <a:xfrm>
            <a:off x="9407352" y="5095874"/>
            <a:ext cx="2625285" cy="1438275"/>
          </a:xfrm>
          <a:prstGeom prst="rect">
            <a:avLst/>
          </a:prstGeom>
        </p:spPr>
      </p:pic>
    </p:spTree>
    <p:extLst>
      <p:ext uri="{BB962C8B-B14F-4D97-AF65-F5344CB8AC3E}">
        <p14:creationId xmlns:p14="http://schemas.microsoft.com/office/powerpoint/2010/main" val="3547914457"/>
      </p:ext>
    </p:extLst>
  </p:cSld>
  <p:clrMapOvr>
    <a:masterClrMapping/>
  </p:clrMapOvr>
  <mc:AlternateContent xmlns:mc="http://schemas.openxmlformats.org/markup-compatibility/2006">
    <mc:Choice xmlns:p14="http://schemas.microsoft.com/office/powerpoint/2010/main" Requires="p14">
      <p:transition spd="slow" p14:dur="2000" advTm="93716"/>
    </mc:Choice>
    <mc:Fallback>
      <p:transition spd="slow" advTm="93716"/>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2. Negligent </a:t>
            </a:r>
            <a:r>
              <a:rPr lang="en-GB" err="1"/>
              <a:t>misrep</a:t>
            </a:r>
            <a:r>
              <a:rPr lang="en-GB"/>
              <a:t>: REMEDIES</a:t>
            </a:r>
          </a:p>
        </p:txBody>
      </p:sp>
      <p:sp>
        <p:nvSpPr>
          <p:cNvPr id="3" name="Content Placeholder 2"/>
          <p:cNvSpPr>
            <a:spLocks noGrp="1"/>
          </p:cNvSpPr>
          <p:nvPr>
            <p:ph idx="1"/>
          </p:nvPr>
        </p:nvSpPr>
        <p:spPr>
          <a:xfrm>
            <a:off x="448734" y="1581151"/>
            <a:ext cx="10695516" cy="4593562"/>
          </a:xfrm>
          <a:solidFill>
            <a:schemeClr val="bg1"/>
          </a:solidFill>
        </p:spPr>
        <p:txBody>
          <a:bodyPr>
            <a:normAutofit lnSpcReduction="10000"/>
          </a:bodyPr>
          <a:lstStyle/>
          <a:p>
            <a:r>
              <a:rPr lang="en-GB" sz="2400">
                <a:latin typeface="Arial" panose="020B0604020202020204" pitchFamily="34" charset="0"/>
                <a:cs typeface="Arial" panose="020B0604020202020204" pitchFamily="34" charset="0"/>
              </a:rPr>
              <a:t>Damages and Rescission are available</a:t>
            </a:r>
          </a:p>
          <a:p>
            <a:endParaRPr lang="en-GB" sz="2400">
              <a:latin typeface="Arial" panose="020B0604020202020204" pitchFamily="34" charset="0"/>
              <a:cs typeface="Arial" panose="020B0604020202020204" pitchFamily="34" charset="0"/>
            </a:endParaRPr>
          </a:p>
          <a:p>
            <a:r>
              <a:rPr lang="en-GB" sz="2400" u="sng">
                <a:latin typeface="Arial" panose="020B0604020202020204" pitchFamily="34" charset="0"/>
                <a:cs typeface="Arial" panose="020B0604020202020204" pitchFamily="34" charset="0"/>
              </a:rPr>
              <a:t>DAMAGES</a:t>
            </a:r>
          </a:p>
          <a:p>
            <a:pPr marL="0" indent="0">
              <a:buNone/>
            </a:pPr>
            <a:r>
              <a:rPr lang="en-GB" sz="2400" b="1">
                <a:solidFill>
                  <a:srgbClr val="00B0F0"/>
                </a:solidFill>
                <a:latin typeface="Arial" panose="020B0604020202020204" pitchFamily="34" charset="0"/>
                <a:cs typeface="Arial" panose="020B0604020202020204" pitchFamily="34" charset="0"/>
              </a:rPr>
              <a:t>S2(1) MA 1967 </a:t>
            </a:r>
            <a:r>
              <a:rPr lang="en-GB" sz="2400">
                <a:latin typeface="Arial" panose="020B0604020202020204" pitchFamily="34" charset="0"/>
                <a:cs typeface="Arial" panose="020B0604020202020204" pitchFamily="34" charset="0"/>
              </a:rPr>
              <a:t>–provides little guidance</a:t>
            </a:r>
          </a:p>
          <a:p>
            <a:pPr marL="0" indent="0">
              <a:buNone/>
            </a:pPr>
            <a:r>
              <a:rPr lang="en-GB" sz="2400" i="1" err="1">
                <a:solidFill>
                  <a:srgbClr val="00B0F0"/>
                </a:solidFill>
                <a:latin typeface="Arial" panose="020B0604020202020204" pitchFamily="34" charset="0"/>
                <a:cs typeface="Arial" panose="020B0604020202020204" pitchFamily="34" charset="0"/>
              </a:rPr>
              <a:t>Royscot</a:t>
            </a:r>
            <a:r>
              <a:rPr lang="en-GB" sz="2400" i="1">
                <a:solidFill>
                  <a:srgbClr val="00B0F0"/>
                </a:solidFill>
                <a:latin typeface="Arial" panose="020B0604020202020204" pitchFamily="34" charset="0"/>
                <a:cs typeface="Arial" panose="020B0604020202020204" pitchFamily="34" charset="0"/>
              </a:rPr>
              <a:t> Trust Ltd v Rogerson [1991] </a:t>
            </a:r>
            <a:r>
              <a:rPr lang="en-GB" sz="2400">
                <a:latin typeface="Arial" panose="020B0604020202020204" pitchFamily="34" charset="0"/>
                <a:cs typeface="Arial" panose="020B0604020202020204" pitchFamily="34" charset="0"/>
              </a:rPr>
              <a:t>– the same measure of damages will apply to fraudulent and negligent </a:t>
            </a:r>
            <a:r>
              <a:rPr lang="en-GB" sz="2400" err="1">
                <a:latin typeface="Arial" panose="020B0604020202020204" pitchFamily="34" charset="0"/>
                <a:cs typeface="Arial" panose="020B0604020202020204" pitchFamily="34" charset="0"/>
              </a:rPr>
              <a:t>misrep</a:t>
            </a:r>
            <a:r>
              <a:rPr lang="en-GB" sz="2400">
                <a:latin typeface="Arial" panose="020B0604020202020204" pitchFamily="34" charset="0"/>
                <a:cs typeface="Arial" panose="020B0604020202020204" pitchFamily="34" charset="0"/>
              </a:rPr>
              <a:t>.</a:t>
            </a:r>
          </a:p>
          <a:p>
            <a:pPr marL="0" indent="0">
              <a:buNone/>
            </a:pPr>
            <a:endParaRPr lang="en-GB" sz="2400">
              <a:latin typeface="Arial" panose="020B0604020202020204" pitchFamily="34" charset="0"/>
              <a:cs typeface="Arial" panose="020B0604020202020204" pitchFamily="34" charset="0"/>
            </a:endParaRPr>
          </a:p>
          <a:p>
            <a:r>
              <a:rPr lang="en-GB" sz="2400" u="sng">
                <a:latin typeface="Arial" panose="020B0604020202020204" pitchFamily="34" charset="0"/>
                <a:cs typeface="Arial" panose="020B0604020202020204" pitchFamily="34" charset="0"/>
              </a:rPr>
              <a:t>RESCISSION</a:t>
            </a:r>
          </a:p>
          <a:p>
            <a:pPr marL="0" indent="0">
              <a:buNone/>
            </a:pPr>
            <a:r>
              <a:rPr lang="en-GB" sz="2400">
                <a:latin typeface="Arial" panose="020B0604020202020204" pitchFamily="34" charset="0"/>
                <a:cs typeface="Arial" panose="020B0604020202020204" pitchFamily="34" charset="0"/>
              </a:rPr>
              <a:t>As with fraudulent </a:t>
            </a:r>
            <a:r>
              <a:rPr lang="en-GB" sz="2400" err="1">
                <a:latin typeface="Arial" panose="020B0604020202020204" pitchFamily="34" charset="0"/>
                <a:cs typeface="Arial" panose="020B0604020202020204" pitchFamily="34" charset="0"/>
              </a:rPr>
              <a:t>misrep</a:t>
            </a:r>
            <a:r>
              <a:rPr lang="en-GB" sz="2400">
                <a:latin typeface="Arial" panose="020B0604020202020204" pitchFamily="34" charset="0"/>
                <a:cs typeface="Arial" panose="020B0604020202020204" pitchFamily="34" charset="0"/>
              </a:rPr>
              <a:t>, the award of rescission will be barred in some circumstances.</a:t>
            </a:r>
          </a:p>
          <a:p>
            <a:pPr marL="0" indent="0">
              <a:buNone/>
            </a:pPr>
            <a:endParaRPr lang="en-GB">
              <a:latin typeface="Arial" panose="020B0604020202020204" pitchFamily="34" charset="0"/>
              <a:cs typeface="Arial" panose="020B0604020202020204" pitchFamily="34" charset="0"/>
            </a:endParaRPr>
          </a:p>
          <a:p>
            <a:pPr marL="0" indent="0">
              <a:buNone/>
            </a:pPr>
            <a:endParaRPr lang="en-GB">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52025249"/>
      </p:ext>
    </p:extLst>
  </p:cSld>
  <p:clrMapOvr>
    <a:masterClrMapping/>
  </p:clrMapOvr>
  <mc:AlternateContent xmlns:mc="http://schemas.openxmlformats.org/markup-compatibility/2006">
    <mc:Choice xmlns:p14="http://schemas.microsoft.com/office/powerpoint/2010/main" Requires="p14">
      <p:transition spd="slow" p14:dur="2000" advTm="61324"/>
    </mc:Choice>
    <mc:Fallback>
      <p:transition spd="slow" advTm="61324"/>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3.INNOCENT misrepresentation</a:t>
            </a:r>
          </a:p>
        </p:txBody>
      </p:sp>
      <p:sp>
        <p:nvSpPr>
          <p:cNvPr id="3" name="Content Placeholder 2"/>
          <p:cNvSpPr>
            <a:spLocks noGrp="1"/>
          </p:cNvSpPr>
          <p:nvPr>
            <p:ph idx="1"/>
          </p:nvPr>
        </p:nvSpPr>
        <p:spPr/>
        <p:txBody>
          <a:bodyPr>
            <a:normAutofit/>
          </a:bodyPr>
          <a:lstStyle/>
          <a:p>
            <a:pPr marL="0" indent="0" algn="ctr">
              <a:buNone/>
            </a:pPr>
            <a:r>
              <a:rPr lang="en-GB" sz="4400"/>
              <a:t>TASK: WHAT IS INNOCENT MISREPRESENTATION?</a:t>
            </a:r>
          </a:p>
        </p:txBody>
      </p:sp>
    </p:spTree>
    <p:extLst>
      <p:ext uri="{BB962C8B-B14F-4D97-AF65-F5344CB8AC3E}">
        <p14:creationId xmlns:p14="http://schemas.microsoft.com/office/powerpoint/2010/main" val="2689394356"/>
      </p:ext>
    </p:extLst>
  </p:cSld>
  <p:clrMapOvr>
    <a:masterClrMapping/>
  </p:clrMapOvr>
  <mc:AlternateContent xmlns:mc="http://schemas.openxmlformats.org/markup-compatibility/2006">
    <mc:Choice xmlns:p14="http://schemas.microsoft.com/office/powerpoint/2010/main" Requires="p14">
      <p:transition spd="slow" p14:dur="2000" advTm="28700"/>
    </mc:Choice>
    <mc:Fallback>
      <p:transition spd="slow" advTm="28700"/>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BD7580E-8E80-421C-BB3A-A4A378E0395B}"/>
              </a:ext>
            </a:extLst>
          </p:cNvPr>
          <p:cNvSpPr>
            <a:spLocks noGrp="1"/>
          </p:cNvSpPr>
          <p:nvPr>
            <p:ph type="title"/>
          </p:nvPr>
        </p:nvSpPr>
        <p:spPr>
          <a:xfrm>
            <a:off x="1286933" y="609600"/>
            <a:ext cx="10197494" cy="1099457"/>
          </a:xfrm>
        </p:spPr>
        <p:txBody>
          <a:bodyPr>
            <a:normAutofit/>
          </a:bodyPr>
          <a:lstStyle/>
          <a:p>
            <a:r>
              <a:rPr lang="en-GB"/>
              <a:t>Innocent misrepresentation</a:t>
            </a:r>
          </a:p>
        </p:txBody>
      </p:sp>
      <p:sp>
        <p:nvSpPr>
          <p:cNvPr id="11" name="Isosceles Triangle 10">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Isosceles Triangle 12">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5" name="Content Placeholder 2">
            <a:extLst>
              <a:ext uri="{FF2B5EF4-FFF2-40B4-BE49-F238E27FC236}">
                <a16:creationId xmlns:a16="http://schemas.microsoft.com/office/drawing/2014/main" id="{8F93A589-82C8-1671-14CA-54CD6D199FD1}"/>
              </a:ext>
            </a:extLst>
          </p:cNvPr>
          <p:cNvGraphicFramePr>
            <a:graphicFrameLocks noGrp="1"/>
          </p:cNvGraphicFramePr>
          <p:nvPr>
            <p:ph idx="1"/>
            <p:extLst>
              <p:ext uri="{D42A27DB-BD31-4B8C-83A1-F6EECF244321}">
                <p14:modId xmlns:p14="http://schemas.microsoft.com/office/powerpoint/2010/main" val="3916102362"/>
              </p:ext>
            </p:extLst>
          </p:nvPr>
        </p:nvGraphicFramePr>
        <p:xfrm>
          <a:off x="1286933" y="1308847"/>
          <a:ext cx="9901020" cy="473317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72703128"/>
      </p:ext>
    </p:extLst>
  </p:cSld>
  <p:clrMapOvr>
    <a:masterClrMapping/>
  </p:clrMapOvr>
  <mc:AlternateContent xmlns:mc="http://schemas.openxmlformats.org/markup-compatibility/2006">
    <mc:Choice xmlns:p14="http://schemas.microsoft.com/office/powerpoint/2010/main" Requires="p14">
      <p:transition spd="slow" p14:dur="2000" advTm="24079"/>
    </mc:Choice>
    <mc:Fallback>
      <p:transition spd="slow" advTm="24079"/>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3. Innocent </a:t>
            </a:r>
            <a:r>
              <a:rPr lang="en-GB" err="1"/>
              <a:t>misrep</a:t>
            </a:r>
            <a:r>
              <a:rPr lang="en-GB"/>
              <a:t>: REMEDIES</a:t>
            </a:r>
          </a:p>
        </p:txBody>
      </p:sp>
      <p:sp>
        <p:nvSpPr>
          <p:cNvPr id="3" name="Content Placeholder 2"/>
          <p:cNvSpPr>
            <a:spLocks noGrp="1"/>
          </p:cNvSpPr>
          <p:nvPr>
            <p:ph idx="1"/>
          </p:nvPr>
        </p:nvSpPr>
        <p:spPr>
          <a:xfrm>
            <a:off x="677334" y="1338263"/>
            <a:ext cx="8596668" cy="4703099"/>
          </a:xfrm>
        </p:spPr>
        <p:txBody>
          <a:bodyPr>
            <a:normAutofit fontScale="92500" lnSpcReduction="10000"/>
          </a:bodyPr>
          <a:lstStyle/>
          <a:p>
            <a:r>
              <a:rPr lang="en-GB" sz="2800">
                <a:latin typeface="Arial" panose="020B0604020202020204" pitchFamily="34" charset="0"/>
                <a:cs typeface="Arial" panose="020B0604020202020204" pitchFamily="34" charset="0"/>
              </a:rPr>
              <a:t>Traditionally, only rescission was allowed.</a:t>
            </a:r>
          </a:p>
          <a:p>
            <a:r>
              <a:rPr lang="en-GB" sz="2800">
                <a:latin typeface="Arial" panose="020B0604020202020204" pitchFamily="34" charset="0"/>
                <a:cs typeface="Arial" panose="020B0604020202020204" pitchFamily="34" charset="0"/>
              </a:rPr>
              <a:t>NOW: Under </a:t>
            </a:r>
            <a:r>
              <a:rPr lang="en-GB" sz="2800">
                <a:solidFill>
                  <a:srgbClr val="FF0000"/>
                </a:solidFill>
                <a:latin typeface="Arial" panose="020B0604020202020204" pitchFamily="34" charset="0"/>
                <a:cs typeface="Arial" panose="020B0604020202020204" pitchFamily="34" charset="0"/>
              </a:rPr>
              <a:t>s2(2)MA 1967 </a:t>
            </a:r>
            <a:r>
              <a:rPr lang="en-GB" sz="2800">
                <a:latin typeface="Arial" panose="020B0604020202020204" pitchFamily="34" charset="0"/>
                <a:cs typeface="Arial" panose="020B0604020202020204" pitchFamily="34" charset="0"/>
              </a:rPr>
              <a:t>– Courts may award </a:t>
            </a:r>
            <a:r>
              <a:rPr lang="en-GB" sz="2800" b="1">
                <a:latin typeface="Arial" panose="020B0604020202020204" pitchFamily="34" charset="0"/>
                <a:cs typeface="Arial" panose="020B0604020202020204" pitchFamily="34" charset="0"/>
              </a:rPr>
              <a:t>DAMAGES IN LIEU (in place) OF RESCISSION</a:t>
            </a:r>
          </a:p>
          <a:p>
            <a:r>
              <a:rPr lang="en-GB" sz="2800">
                <a:latin typeface="Arial" panose="020B0604020202020204" pitchFamily="34" charset="0"/>
                <a:cs typeface="Arial" panose="020B0604020202020204" pitchFamily="34" charset="0"/>
              </a:rPr>
              <a:t>MA 1967 instructs the courts to consider:</a:t>
            </a:r>
          </a:p>
          <a:p>
            <a:pPr marL="0" indent="0">
              <a:buNone/>
            </a:pPr>
            <a:r>
              <a:rPr lang="en-GB" sz="2800" i="1">
                <a:latin typeface="Arial" panose="020B0604020202020204" pitchFamily="34" charset="0"/>
                <a:cs typeface="Arial" panose="020B0604020202020204" pitchFamily="34" charset="0"/>
              </a:rPr>
              <a:t>‘That it would be equitable to do so, having regard to the nature of the </a:t>
            </a:r>
            <a:r>
              <a:rPr lang="en-GB" sz="2800" i="1" err="1">
                <a:latin typeface="Arial" panose="020B0604020202020204" pitchFamily="34" charset="0"/>
                <a:cs typeface="Arial" panose="020B0604020202020204" pitchFamily="34" charset="0"/>
              </a:rPr>
              <a:t>misrep</a:t>
            </a:r>
            <a:r>
              <a:rPr lang="en-GB" sz="2800" i="1">
                <a:latin typeface="Arial" panose="020B0604020202020204" pitchFamily="34" charset="0"/>
                <a:cs typeface="Arial" panose="020B0604020202020204" pitchFamily="34" charset="0"/>
              </a:rPr>
              <a:t> and the loss that would be caused by it if the contract were upheld, as well as to the loss that rescission would cause the other party’</a:t>
            </a:r>
          </a:p>
          <a:p>
            <a:pPr marL="0" indent="0">
              <a:buNone/>
            </a:pPr>
            <a:endParaRPr lang="en-GB" sz="2800" i="1">
              <a:latin typeface="Arial" panose="020B0604020202020204" pitchFamily="34" charset="0"/>
              <a:cs typeface="Arial" panose="020B0604020202020204" pitchFamily="34" charset="0"/>
            </a:endParaRPr>
          </a:p>
          <a:p>
            <a:r>
              <a:rPr lang="en-GB" sz="2800">
                <a:latin typeface="Arial" panose="020B0604020202020204" pitchFamily="34" charset="0"/>
                <a:cs typeface="Arial" panose="020B0604020202020204" pitchFamily="34" charset="0"/>
              </a:rPr>
              <a:t>Court cannot award both remedies – the right to damages will also be lost if the power to rescind is lost.</a:t>
            </a:r>
          </a:p>
        </p:txBody>
      </p:sp>
    </p:spTree>
    <p:extLst>
      <p:ext uri="{BB962C8B-B14F-4D97-AF65-F5344CB8AC3E}">
        <p14:creationId xmlns:p14="http://schemas.microsoft.com/office/powerpoint/2010/main" val="1650643098"/>
      </p:ext>
    </p:extLst>
  </p:cSld>
  <p:clrMapOvr>
    <a:masterClrMapping/>
  </p:clrMapOvr>
  <mc:AlternateContent xmlns:mc="http://schemas.openxmlformats.org/markup-compatibility/2006">
    <mc:Choice xmlns:p14="http://schemas.microsoft.com/office/powerpoint/2010/main" Requires="p14">
      <p:transition spd="slow" p14:dur="2000" advTm="76231"/>
    </mc:Choice>
    <mc:Fallback>
      <p:transition spd="slow" advTm="76231"/>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CAFEE6E-24AD-4F18-890F-3D92982E2721}"/>
              </a:ext>
            </a:extLst>
          </p:cNvPr>
          <p:cNvSpPr txBox="1">
            <a:spLocks noGrp="1"/>
          </p:cNvSpPr>
          <p:nvPr>
            <p:ph idx="1"/>
          </p:nvPr>
        </p:nvSpPr>
        <p:spPr>
          <a:xfrm>
            <a:off x="677334" y="1571625"/>
            <a:ext cx="8596668" cy="4469737"/>
          </a:xfrm>
        </p:spPr>
        <p:txBody>
          <a:bodyPr/>
          <a:lstStyle/>
          <a:p>
            <a:pPr marL="0" lvl="0" indent="0">
              <a:buNone/>
            </a:pPr>
            <a:r>
              <a:rPr lang="en-GB" sz="2400" dirty="0"/>
              <a:t>The measure of damages under s2(2) is debatable, but is generally thought to be the less generous contractual measure.</a:t>
            </a:r>
          </a:p>
          <a:p>
            <a:pPr marL="0" lvl="0" indent="0">
              <a:buNone/>
            </a:pPr>
            <a:endParaRPr lang="en-GB" sz="2400" dirty="0"/>
          </a:p>
          <a:p>
            <a:pPr marL="0" lvl="0" indent="0">
              <a:buNone/>
            </a:pPr>
            <a:r>
              <a:rPr lang="en-GB" sz="2400" dirty="0"/>
              <a:t>Note that the Court cannot award both remedies under s2(2) and </a:t>
            </a:r>
            <a:r>
              <a:rPr lang="en-GB" sz="2400" b="1" i="1" dirty="0">
                <a:solidFill>
                  <a:srgbClr val="0070C0"/>
                </a:solidFill>
              </a:rPr>
              <a:t>Salt v </a:t>
            </a:r>
            <a:r>
              <a:rPr lang="en-GB" sz="2400" b="1" i="1" dirty="0" err="1">
                <a:solidFill>
                  <a:srgbClr val="0070C0"/>
                </a:solidFill>
              </a:rPr>
              <a:t>Stratstone</a:t>
            </a:r>
            <a:r>
              <a:rPr lang="en-GB" sz="2400" b="1" i="1" dirty="0">
                <a:solidFill>
                  <a:srgbClr val="0070C0"/>
                </a:solidFill>
              </a:rPr>
              <a:t> Specialist Ltd [2015] </a:t>
            </a:r>
            <a:r>
              <a:rPr lang="en-GB" sz="2400" dirty="0"/>
              <a:t>has confirmed the right to damages will be lost if the power to rescind is lost.  Consequently, the victim of an innocent representation may have no remedy at all, unless he/she can prove that the statement was a term of the contract.</a:t>
            </a:r>
          </a:p>
        </p:txBody>
      </p:sp>
    </p:spTree>
  </p:cSld>
  <p:clrMapOvr>
    <a:masterClrMapping/>
  </p:clrMapOvr>
  <mc:AlternateContent xmlns:mc="http://schemas.openxmlformats.org/markup-compatibility/2006">
    <mc:Choice xmlns:p14="http://schemas.microsoft.com/office/powerpoint/2010/main" Requires="p14">
      <p:transition spd="slow" p14:dur="2000" advTm="25263"/>
    </mc:Choice>
    <mc:Fallback>
      <p:transition spd="slow" advTm="25263"/>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a:t>Summary of remedies for misrepresentation</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473981494"/>
              </p:ext>
            </p:extLst>
          </p:nvPr>
        </p:nvGraphicFramePr>
        <p:xfrm>
          <a:off x="649818" y="1270000"/>
          <a:ext cx="10864848" cy="5434641"/>
        </p:xfrm>
        <a:graphic>
          <a:graphicData uri="http://schemas.openxmlformats.org/drawingml/2006/table">
            <a:tbl>
              <a:tblPr firstRow="1" bandRow="1">
                <a:tableStyleId>{5C22544A-7EE6-4342-B048-85BDC9FD1C3A}</a:tableStyleId>
              </a:tblPr>
              <a:tblGrid>
                <a:gridCol w="3608744">
                  <a:extLst>
                    <a:ext uri="{9D8B030D-6E8A-4147-A177-3AD203B41FA5}">
                      <a16:colId xmlns:a16="http://schemas.microsoft.com/office/drawing/2014/main" val="20000"/>
                    </a:ext>
                  </a:extLst>
                </a:gridCol>
                <a:gridCol w="3608744">
                  <a:extLst>
                    <a:ext uri="{9D8B030D-6E8A-4147-A177-3AD203B41FA5}">
                      <a16:colId xmlns:a16="http://schemas.microsoft.com/office/drawing/2014/main" val="20001"/>
                    </a:ext>
                  </a:extLst>
                </a:gridCol>
                <a:gridCol w="3647360">
                  <a:extLst>
                    <a:ext uri="{9D8B030D-6E8A-4147-A177-3AD203B41FA5}">
                      <a16:colId xmlns:a16="http://schemas.microsoft.com/office/drawing/2014/main" val="20002"/>
                    </a:ext>
                  </a:extLst>
                </a:gridCol>
              </a:tblGrid>
              <a:tr h="382994">
                <a:tc>
                  <a:txBody>
                    <a:bodyPr/>
                    <a:lstStyle/>
                    <a:p>
                      <a:r>
                        <a:rPr lang="en-GB"/>
                        <a:t>TYPE</a:t>
                      </a:r>
                    </a:p>
                  </a:txBody>
                  <a:tcPr/>
                </a:tc>
                <a:tc>
                  <a:txBody>
                    <a:bodyPr/>
                    <a:lstStyle/>
                    <a:p>
                      <a:r>
                        <a:rPr lang="en-GB"/>
                        <a:t>RESCISSION</a:t>
                      </a:r>
                    </a:p>
                  </a:txBody>
                  <a:tcPr/>
                </a:tc>
                <a:tc>
                  <a:txBody>
                    <a:bodyPr/>
                    <a:lstStyle/>
                    <a:p>
                      <a:r>
                        <a:rPr lang="en-GB"/>
                        <a:t>DAMAGES</a:t>
                      </a:r>
                    </a:p>
                  </a:txBody>
                  <a:tcPr/>
                </a:tc>
                <a:extLst>
                  <a:ext uri="{0D108BD9-81ED-4DB2-BD59-A6C34878D82A}">
                    <a16:rowId xmlns:a16="http://schemas.microsoft.com/office/drawing/2014/main" val="10000"/>
                  </a:ext>
                </a:extLst>
              </a:tr>
              <a:tr h="2077614">
                <a:tc>
                  <a:txBody>
                    <a:bodyPr/>
                    <a:lstStyle/>
                    <a:p>
                      <a:r>
                        <a:rPr lang="en-GB"/>
                        <a:t>FRAUDULENT</a:t>
                      </a:r>
                    </a:p>
                    <a:p>
                      <a:endParaRPr lang="en-GB"/>
                    </a:p>
                    <a:p>
                      <a:r>
                        <a:rPr lang="en-GB"/>
                        <a:t>Derry v Peek [1889]</a:t>
                      </a:r>
                    </a:p>
                  </a:txBody>
                  <a:tcPr/>
                </a:tc>
                <a:tc>
                  <a:txBody>
                    <a:bodyPr/>
                    <a:lstStyle/>
                    <a:p>
                      <a:r>
                        <a:rPr lang="en-GB"/>
                        <a:t>Available: subject to usual restrictions</a:t>
                      </a:r>
                    </a:p>
                    <a:p>
                      <a:endParaRPr lang="en-GB"/>
                    </a:p>
                  </a:txBody>
                  <a:tcPr/>
                </a:tc>
                <a:tc>
                  <a:txBody>
                    <a:bodyPr/>
                    <a:lstStyle/>
                    <a:p>
                      <a:r>
                        <a:rPr lang="en-GB"/>
                        <a:t>Available: awarded on a tortious basis</a:t>
                      </a:r>
                    </a:p>
                    <a:p>
                      <a:endParaRPr lang="en-GB"/>
                    </a:p>
                    <a:p>
                      <a:r>
                        <a:rPr lang="en-GB"/>
                        <a:t>Smith</a:t>
                      </a:r>
                      <a:r>
                        <a:rPr lang="en-GB" baseline="0"/>
                        <a:t> &amp; New Court Securities Ltd v </a:t>
                      </a:r>
                      <a:r>
                        <a:rPr lang="en-GB" baseline="0" err="1"/>
                        <a:t>Scrimgeour</a:t>
                      </a:r>
                      <a:r>
                        <a:rPr lang="en-GB" baseline="0"/>
                        <a:t> Vickers (Asset Management) Ltd [1996]</a:t>
                      </a:r>
                      <a:endParaRPr lang="en-GB"/>
                    </a:p>
                  </a:txBody>
                  <a:tcPr/>
                </a:tc>
                <a:extLst>
                  <a:ext uri="{0D108BD9-81ED-4DB2-BD59-A6C34878D82A}">
                    <a16:rowId xmlns:a16="http://schemas.microsoft.com/office/drawing/2014/main" val="10001"/>
                  </a:ext>
                </a:extLst>
              </a:tr>
              <a:tr h="1510993">
                <a:tc>
                  <a:txBody>
                    <a:bodyPr/>
                    <a:lstStyle/>
                    <a:p>
                      <a:r>
                        <a:rPr lang="en-GB"/>
                        <a:t>NEGLIGENT</a:t>
                      </a:r>
                    </a:p>
                    <a:p>
                      <a:endParaRPr lang="en-GB"/>
                    </a:p>
                    <a:p>
                      <a:r>
                        <a:rPr lang="en-GB"/>
                        <a:t>S2(1) MA 1967</a:t>
                      </a:r>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a:t>Available:</a:t>
                      </a:r>
                      <a:r>
                        <a:rPr lang="en-GB" baseline="0"/>
                        <a:t> subject to usual restrictions</a:t>
                      </a:r>
                      <a:endParaRPr lang="en-GB"/>
                    </a:p>
                    <a:p>
                      <a:endParaRPr lang="en-GB"/>
                    </a:p>
                  </a:txBody>
                  <a:tcPr/>
                </a:tc>
                <a:tc>
                  <a:txBody>
                    <a:bodyPr/>
                    <a:lstStyle/>
                    <a:p>
                      <a:r>
                        <a:rPr lang="en-GB"/>
                        <a:t>Available: awarded on a tortious basis</a:t>
                      </a:r>
                    </a:p>
                    <a:p>
                      <a:endParaRPr lang="en-GB"/>
                    </a:p>
                    <a:p>
                      <a:r>
                        <a:rPr lang="en-GB" err="1"/>
                        <a:t>Royscot</a:t>
                      </a:r>
                      <a:r>
                        <a:rPr lang="en-GB"/>
                        <a:t> Trust Ltd v Rogerson [1991]</a:t>
                      </a:r>
                    </a:p>
                  </a:txBody>
                  <a:tcPr/>
                </a:tc>
                <a:extLst>
                  <a:ext uri="{0D108BD9-81ED-4DB2-BD59-A6C34878D82A}">
                    <a16:rowId xmlns:a16="http://schemas.microsoft.com/office/drawing/2014/main" val="10002"/>
                  </a:ext>
                </a:extLst>
              </a:tr>
              <a:tr h="1371235">
                <a:tc>
                  <a:txBody>
                    <a:bodyPr/>
                    <a:lstStyle/>
                    <a:p>
                      <a:r>
                        <a:rPr lang="en-GB"/>
                        <a:t>INNOCENT</a:t>
                      </a:r>
                    </a:p>
                    <a:p>
                      <a:endParaRPr lang="en-GB"/>
                    </a:p>
                    <a:p>
                      <a:r>
                        <a:rPr lang="en-GB"/>
                        <a:t>S2(2)MA</a:t>
                      </a:r>
                      <a:r>
                        <a:rPr lang="en-GB" baseline="0"/>
                        <a:t> 1967</a:t>
                      </a:r>
                      <a:endParaRPr lang="en-GB"/>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a:t>Available:</a:t>
                      </a:r>
                      <a:r>
                        <a:rPr lang="en-GB" baseline="0"/>
                        <a:t> subject to usual restrictions</a:t>
                      </a:r>
                      <a:endParaRPr lang="en-GB"/>
                    </a:p>
                    <a:p>
                      <a:endParaRPr lang="en-GB"/>
                    </a:p>
                  </a:txBody>
                  <a:tcPr/>
                </a:tc>
                <a:tc>
                  <a:txBody>
                    <a:bodyPr/>
                    <a:lstStyle/>
                    <a:p>
                      <a:r>
                        <a:rPr lang="en-GB"/>
                        <a:t>Only available in lieu of rescission – s2(2)MA 1967</a:t>
                      </a:r>
                    </a:p>
                    <a:p>
                      <a:r>
                        <a:rPr lang="en-GB"/>
                        <a:t>Contractual basis rather than tortious</a:t>
                      </a:r>
                    </a:p>
                    <a:p>
                      <a:endParaRPr lang="en-GB"/>
                    </a:p>
                  </a:txBody>
                  <a:tcPr/>
                </a:tc>
                <a:extLst>
                  <a:ext uri="{0D108BD9-81ED-4DB2-BD59-A6C34878D82A}">
                    <a16:rowId xmlns:a16="http://schemas.microsoft.com/office/drawing/2014/main" val="10003"/>
                  </a:ext>
                </a:extLst>
              </a:tr>
            </a:tbl>
          </a:graphicData>
        </a:graphic>
      </p:graphicFrame>
    </p:spTree>
    <p:extLst>
      <p:ext uri="{BB962C8B-B14F-4D97-AF65-F5344CB8AC3E}">
        <p14:creationId xmlns:p14="http://schemas.microsoft.com/office/powerpoint/2010/main" val="1599175375"/>
      </p:ext>
    </p:extLst>
  </p:cSld>
  <p:clrMapOvr>
    <a:masterClrMapping/>
  </p:clrMapOvr>
  <mc:AlternateContent xmlns:mc="http://schemas.openxmlformats.org/markup-compatibility/2006">
    <mc:Choice xmlns:p14="http://schemas.microsoft.com/office/powerpoint/2010/main" Requires="p14">
      <p:transition spd="slow" p14:dur="2000" advTm="19760"/>
    </mc:Choice>
    <mc:Fallback>
      <p:transition spd="slow" advTm="19760"/>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44" name="Group 43">
            <a:extLst>
              <a:ext uri="{FF2B5EF4-FFF2-40B4-BE49-F238E27FC236}">
                <a16:creationId xmlns:a16="http://schemas.microsoft.com/office/drawing/2014/main" id="{10BE40E3-5550-4CDD-B4FD-387C33EBF1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45" name="Straight Connector 44">
              <a:extLst>
                <a:ext uri="{FF2B5EF4-FFF2-40B4-BE49-F238E27FC236}">
                  <a16:creationId xmlns:a16="http://schemas.microsoft.com/office/drawing/2014/main" id="{71A6B738-E50C-4653-B343-B9D6A5EA277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46" name="Straight Connector 45">
              <a:extLst>
                <a:ext uri="{FF2B5EF4-FFF2-40B4-BE49-F238E27FC236}">
                  <a16:creationId xmlns:a16="http://schemas.microsoft.com/office/drawing/2014/main" id="{498768D6-B28C-40A3-B381-39306F5816D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47" name="Rectangle 23">
              <a:extLst>
                <a:ext uri="{FF2B5EF4-FFF2-40B4-BE49-F238E27FC236}">
                  <a16:creationId xmlns:a16="http://schemas.microsoft.com/office/drawing/2014/main" id="{B27C15B9-7795-4321-AB30-DF1DEF65C1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8" name="Rectangle 25">
              <a:extLst>
                <a:ext uri="{FF2B5EF4-FFF2-40B4-BE49-F238E27FC236}">
                  <a16:creationId xmlns:a16="http://schemas.microsoft.com/office/drawing/2014/main" id="{578EC957-1F3F-4C00-B023-C8725C2171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9" name="Isosceles Triangle 48">
              <a:extLst>
                <a:ext uri="{FF2B5EF4-FFF2-40B4-BE49-F238E27FC236}">
                  <a16:creationId xmlns:a16="http://schemas.microsoft.com/office/drawing/2014/main" id="{3D642632-BBD5-46D6-A91D-9B2BF68219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0" name="Rectangle 27">
              <a:extLst>
                <a:ext uri="{FF2B5EF4-FFF2-40B4-BE49-F238E27FC236}">
                  <a16:creationId xmlns:a16="http://schemas.microsoft.com/office/drawing/2014/main" id="{BF9D518D-AFF5-4DE2-AEE2-0EC15479A9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1" name="Rectangle 28">
              <a:extLst>
                <a:ext uri="{FF2B5EF4-FFF2-40B4-BE49-F238E27FC236}">
                  <a16:creationId xmlns:a16="http://schemas.microsoft.com/office/drawing/2014/main" id="{14EF979B-B00D-460C-BD56-7EEAFB7E0F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2" name="Rectangle 29">
              <a:extLst>
                <a:ext uri="{FF2B5EF4-FFF2-40B4-BE49-F238E27FC236}">
                  <a16:creationId xmlns:a16="http://schemas.microsoft.com/office/drawing/2014/main" id="{3E40F9A1-6B82-400F-9397-26D1D36F1F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3" name="Isosceles Triangle 52">
              <a:extLst>
                <a:ext uri="{FF2B5EF4-FFF2-40B4-BE49-F238E27FC236}">
                  <a16:creationId xmlns:a16="http://schemas.microsoft.com/office/drawing/2014/main" id="{2EF7DDF1-FF86-4CA4-B08B-8939557EBD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4" name="Isosceles Triangle 53">
              <a:extLst>
                <a:ext uri="{FF2B5EF4-FFF2-40B4-BE49-F238E27FC236}">
                  <a16:creationId xmlns:a16="http://schemas.microsoft.com/office/drawing/2014/main" id="{6D7C1F89-72B2-4FDC-B9E2-04F52D5C50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pic>
        <p:nvPicPr>
          <p:cNvPr id="21" name="Picture 20" descr="A hand holding a pen and shading circles on a sheet">
            <a:extLst>
              <a:ext uri="{FF2B5EF4-FFF2-40B4-BE49-F238E27FC236}">
                <a16:creationId xmlns:a16="http://schemas.microsoft.com/office/drawing/2014/main" id="{F37A9F49-8F5C-DD60-5B5A-4531D8D17033}"/>
              </a:ext>
            </a:extLst>
          </p:cNvPr>
          <p:cNvPicPr>
            <a:picLocks noChangeAspect="1"/>
          </p:cNvPicPr>
          <p:nvPr/>
        </p:nvPicPr>
        <p:blipFill rotWithShape="1">
          <a:blip r:embed="rId3"/>
          <a:srcRect l="28011" r="4700" b="-2"/>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extBox 1"/>
          <p:cNvSpPr txBox="1"/>
          <p:nvPr/>
        </p:nvSpPr>
        <p:spPr>
          <a:xfrm>
            <a:off x="677334" y="924025"/>
            <a:ext cx="4019794" cy="5592278"/>
          </a:xfrm>
          <a:prstGeom prst="rect">
            <a:avLst/>
          </a:prstGeom>
        </p:spPr>
        <p:txBody>
          <a:bodyPr vert="horz" lIns="91440" tIns="45720" rIns="91440" bIns="45720" rtlCol="0">
            <a:normAutofit/>
          </a:bodyPr>
          <a:lstStyle/>
          <a:p>
            <a:pPr indent="-228600">
              <a:lnSpc>
                <a:spcPct val="90000"/>
              </a:lnSpc>
              <a:spcBef>
                <a:spcPts val="1000"/>
              </a:spcBef>
              <a:buClr>
                <a:schemeClr val="accent1"/>
              </a:buClr>
              <a:buSzPct val="80000"/>
              <a:buFont typeface="Wingdings 3" charset="2"/>
              <a:buChar char=""/>
            </a:pPr>
            <a:r>
              <a:rPr lang="en-US" sz="1600" b="1" u="sng">
                <a:solidFill>
                  <a:schemeClr val="tx1">
                    <a:lumMod val="75000"/>
                    <a:lumOff val="25000"/>
                  </a:schemeClr>
                </a:solidFill>
              </a:rPr>
              <a:t>SELF-ASSESSMENT QUESTIONS</a:t>
            </a:r>
          </a:p>
          <a:p>
            <a:pPr indent="-228600">
              <a:lnSpc>
                <a:spcPct val="90000"/>
              </a:lnSpc>
              <a:spcBef>
                <a:spcPts val="1000"/>
              </a:spcBef>
              <a:buClr>
                <a:schemeClr val="accent1"/>
              </a:buClr>
              <a:buSzPct val="80000"/>
              <a:buFont typeface="Wingdings 3" charset="2"/>
              <a:buChar char=""/>
            </a:pPr>
            <a:endParaRPr lang="en-US" sz="1600">
              <a:solidFill>
                <a:schemeClr val="tx1">
                  <a:lumMod val="75000"/>
                  <a:lumOff val="25000"/>
                </a:schemeClr>
              </a:solidFill>
            </a:endParaRPr>
          </a:p>
          <a:p>
            <a:pPr indent="-228600">
              <a:lnSpc>
                <a:spcPct val="90000"/>
              </a:lnSpc>
              <a:spcBef>
                <a:spcPts val="1000"/>
              </a:spcBef>
              <a:buClr>
                <a:schemeClr val="accent1"/>
              </a:buClr>
              <a:buSzPct val="80000"/>
              <a:buFont typeface="Wingdings 3" charset="2"/>
              <a:buChar char=""/>
            </a:pPr>
            <a:r>
              <a:rPr lang="en-US" sz="1600">
                <a:solidFill>
                  <a:schemeClr val="tx1">
                    <a:lumMod val="75000"/>
                    <a:lumOff val="25000"/>
                  </a:schemeClr>
                </a:solidFill>
              </a:rPr>
              <a:t>1. What is the difference between a voidable contract and a contract that is void?</a:t>
            </a:r>
          </a:p>
          <a:p>
            <a:pPr indent="-228600">
              <a:lnSpc>
                <a:spcPct val="90000"/>
              </a:lnSpc>
              <a:spcBef>
                <a:spcPts val="1000"/>
              </a:spcBef>
              <a:buClr>
                <a:schemeClr val="accent1"/>
              </a:buClr>
              <a:buSzPct val="80000"/>
              <a:buFont typeface="Wingdings 3" charset="2"/>
              <a:buChar char=""/>
            </a:pPr>
            <a:endParaRPr lang="en-US" sz="1600">
              <a:solidFill>
                <a:schemeClr val="tx1">
                  <a:lumMod val="75000"/>
                  <a:lumOff val="25000"/>
                </a:schemeClr>
              </a:solidFill>
            </a:endParaRPr>
          </a:p>
          <a:p>
            <a:pPr indent="-228600">
              <a:lnSpc>
                <a:spcPct val="90000"/>
              </a:lnSpc>
              <a:spcBef>
                <a:spcPts val="1000"/>
              </a:spcBef>
              <a:buClr>
                <a:schemeClr val="accent1"/>
              </a:buClr>
              <a:buSzPct val="80000"/>
              <a:buFont typeface="Wingdings 3" charset="2"/>
              <a:buChar char=""/>
            </a:pPr>
            <a:r>
              <a:rPr lang="en-US" sz="1600">
                <a:solidFill>
                  <a:schemeClr val="tx1">
                    <a:lumMod val="75000"/>
                    <a:lumOff val="25000"/>
                  </a:schemeClr>
                </a:solidFill>
              </a:rPr>
              <a:t>2. Define misrepresentation</a:t>
            </a:r>
          </a:p>
          <a:p>
            <a:pPr indent="-228600">
              <a:lnSpc>
                <a:spcPct val="90000"/>
              </a:lnSpc>
              <a:spcBef>
                <a:spcPts val="1000"/>
              </a:spcBef>
              <a:buClr>
                <a:schemeClr val="accent1"/>
              </a:buClr>
              <a:buSzPct val="80000"/>
              <a:buFont typeface="Wingdings 3" charset="2"/>
              <a:buChar char=""/>
            </a:pPr>
            <a:endParaRPr lang="en-US" sz="1600">
              <a:solidFill>
                <a:schemeClr val="tx1">
                  <a:lumMod val="75000"/>
                  <a:lumOff val="25000"/>
                </a:schemeClr>
              </a:solidFill>
            </a:endParaRPr>
          </a:p>
          <a:p>
            <a:pPr indent="-228600">
              <a:lnSpc>
                <a:spcPct val="90000"/>
              </a:lnSpc>
              <a:spcBef>
                <a:spcPts val="1000"/>
              </a:spcBef>
              <a:buClr>
                <a:schemeClr val="accent1"/>
              </a:buClr>
              <a:buSzPct val="80000"/>
              <a:buFont typeface="Wingdings 3" charset="2"/>
              <a:buChar char=""/>
            </a:pPr>
            <a:r>
              <a:rPr lang="en-US" sz="1600">
                <a:solidFill>
                  <a:schemeClr val="tx1">
                    <a:lumMod val="75000"/>
                    <a:lumOff val="25000"/>
                  </a:schemeClr>
                </a:solidFill>
              </a:rPr>
              <a:t>3. What are the different types of misrepresentation?</a:t>
            </a:r>
          </a:p>
          <a:p>
            <a:pPr indent="-228600">
              <a:lnSpc>
                <a:spcPct val="90000"/>
              </a:lnSpc>
              <a:spcBef>
                <a:spcPts val="1000"/>
              </a:spcBef>
              <a:buClr>
                <a:schemeClr val="accent1"/>
              </a:buClr>
              <a:buSzPct val="80000"/>
              <a:buFont typeface="Wingdings 3" charset="2"/>
              <a:buChar char=""/>
            </a:pPr>
            <a:endParaRPr lang="en-US" sz="1600">
              <a:solidFill>
                <a:schemeClr val="tx1">
                  <a:lumMod val="75000"/>
                  <a:lumOff val="25000"/>
                </a:schemeClr>
              </a:solidFill>
            </a:endParaRPr>
          </a:p>
          <a:p>
            <a:pPr indent="-228600">
              <a:lnSpc>
                <a:spcPct val="90000"/>
              </a:lnSpc>
              <a:spcBef>
                <a:spcPts val="1000"/>
              </a:spcBef>
              <a:buClr>
                <a:schemeClr val="accent1"/>
              </a:buClr>
              <a:buSzPct val="80000"/>
              <a:buFont typeface="Wingdings 3" charset="2"/>
              <a:buChar char=""/>
            </a:pPr>
            <a:r>
              <a:rPr lang="en-US" sz="1600">
                <a:solidFill>
                  <a:schemeClr val="tx1">
                    <a:lumMod val="75000"/>
                    <a:lumOff val="25000"/>
                  </a:schemeClr>
                </a:solidFill>
              </a:rPr>
              <a:t>4. What is the difference between damages that are awarded on </a:t>
            </a:r>
          </a:p>
          <a:p>
            <a:pPr marL="342900" indent="-228600">
              <a:lnSpc>
                <a:spcPct val="90000"/>
              </a:lnSpc>
              <a:spcBef>
                <a:spcPts val="1000"/>
              </a:spcBef>
              <a:buClr>
                <a:schemeClr val="accent1"/>
              </a:buClr>
              <a:buSzPct val="80000"/>
              <a:buFont typeface="Wingdings 3" charset="2"/>
              <a:buChar char=""/>
            </a:pPr>
            <a:r>
              <a:rPr lang="en-US" sz="1600">
                <a:solidFill>
                  <a:schemeClr val="tx1">
                    <a:lumMod val="75000"/>
                    <a:lumOff val="25000"/>
                  </a:schemeClr>
                </a:solidFill>
              </a:rPr>
              <a:t>A tortious basis </a:t>
            </a:r>
          </a:p>
          <a:p>
            <a:pPr marL="342900" indent="-228600">
              <a:lnSpc>
                <a:spcPct val="90000"/>
              </a:lnSpc>
              <a:spcBef>
                <a:spcPts val="1000"/>
              </a:spcBef>
              <a:buClr>
                <a:schemeClr val="accent1"/>
              </a:buClr>
              <a:buSzPct val="80000"/>
              <a:buFont typeface="Wingdings 3" charset="2"/>
              <a:buChar char=""/>
            </a:pPr>
            <a:r>
              <a:rPr lang="en-US" sz="1600">
                <a:solidFill>
                  <a:schemeClr val="tx1">
                    <a:lumMod val="75000"/>
                    <a:lumOff val="25000"/>
                  </a:schemeClr>
                </a:solidFill>
              </a:rPr>
              <a:t>A contractual basis</a:t>
            </a:r>
          </a:p>
          <a:p>
            <a:pPr indent="-228600">
              <a:lnSpc>
                <a:spcPct val="90000"/>
              </a:lnSpc>
              <a:spcBef>
                <a:spcPts val="1000"/>
              </a:spcBef>
              <a:buClr>
                <a:schemeClr val="accent1"/>
              </a:buClr>
              <a:buSzPct val="80000"/>
              <a:buFont typeface="Wingdings 3" charset="2"/>
              <a:buChar char=""/>
            </a:pPr>
            <a:endParaRPr lang="en-US" sz="1600">
              <a:solidFill>
                <a:schemeClr val="tx1">
                  <a:lumMod val="75000"/>
                  <a:lumOff val="25000"/>
                </a:schemeClr>
              </a:solidFill>
            </a:endParaRPr>
          </a:p>
          <a:p>
            <a:pPr indent="-228600">
              <a:lnSpc>
                <a:spcPct val="90000"/>
              </a:lnSpc>
              <a:spcBef>
                <a:spcPts val="1000"/>
              </a:spcBef>
              <a:buClr>
                <a:schemeClr val="accent1"/>
              </a:buClr>
              <a:buSzPct val="80000"/>
              <a:buFont typeface="Wingdings 3" charset="2"/>
              <a:buChar char=""/>
            </a:pPr>
            <a:r>
              <a:rPr lang="en-US" sz="1600">
                <a:solidFill>
                  <a:schemeClr val="tx1">
                    <a:lumMod val="75000"/>
                    <a:lumOff val="25000"/>
                  </a:schemeClr>
                </a:solidFill>
              </a:rPr>
              <a:t>5. List some bars to awarding rescission.</a:t>
            </a:r>
          </a:p>
          <a:p>
            <a:pPr indent="-228600">
              <a:lnSpc>
                <a:spcPct val="90000"/>
              </a:lnSpc>
              <a:spcBef>
                <a:spcPts val="1000"/>
              </a:spcBef>
              <a:buClr>
                <a:schemeClr val="accent1"/>
              </a:buClr>
              <a:buSzPct val="80000"/>
              <a:buFont typeface="Wingdings 3" charset="2"/>
              <a:buChar char=""/>
            </a:pPr>
            <a:endParaRPr lang="en-US" sz="1100">
              <a:solidFill>
                <a:schemeClr val="tx1">
                  <a:lumMod val="75000"/>
                  <a:lumOff val="25000"/>
                </a:schemeClr>
              </a:solidFill>
            </a:endParaRPr>
          </a:p>
          <a:p>
            <a:pPr indent="-228600">
              <a:lnSpc>
                <a:spcPct val="90000"/>
              </a:lnSpc>
              <a:spcBef>
                <a:spcPts val="1000"/>
              </a:spcBef>
              <a:buClr>
                <a:schemeClr val="accent1"/>
              </a:buClr>
              <a:buSzPct val="80000"/>
              <a:buFont typeface="Wingdings 3" charset="2"/>
              <a:buChar char=""/>
            </a:pPr>
            <a:endParaRPr lang="en-US" sz="1100">
              <a:solidFill>
                <a:schemeClr val="tx1">
                  <a:lumMod val="75000"/>
                  <a:lumOff val="25000"/>
                </a:schemeClr>
              </a:solidFill>
            </a:endParaRPr>
          </a:p>
        </p:txBody>
      </p:sp>
      <p:cxnSp>
        <p:nvCxnSpPr>
          <p:cNvPr id="56" name="Straight Connector 55">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58" name="Straight Connector 57">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60"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2"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4"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6"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8"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70"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72"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362895739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871B91-4214-46BE-B0B4-862F63E86F93}"/>
              </a:ext>
            </a:extLst>
          </p:cNvPr>
          <p:cNvSpPr>
            <a:spLocks noGrp="1"/>
          </p:cNvSpPr>
          <p:nvPr>
            <p:ph type="ctrTitle"/>
          </p:nvPr>
        </p:nvSpPr>
        <p:spPr>
          <a:xfrm>
            <a:off x="-1057272" y="-248285"/>
            <a:ext cx="9144000" cy="2764028"/>
          </a:xfrm>
        </p:spPr>
        <p:txBody>
          <a:bodyPr anchor="ctr">
            <a:normAutofit/>
          </a:bodyPr>
          <a:lstStyle/>
          <a:p>
            <a:r>
              <a:rPr lang="en-GB" sz="7200"/>
              <a:t>Mistake</a:t>
            </a:r>
          </a:p>
        </p:txBody>
      </p:sp>
      <p:pic>
        <p:nvPicPr>
          <p:cNvPr id="4" name="Picture 3">
            <a:extLst>
              <a:ext uri="{FF2B5EF4-FFF2-40B4-BE49-F238E27FC236}">
                <a16:creationId xmlns:a16="http://schemas.microsoft.com/office/drawing/2014/main" id="{1ED3ED16-BA98-4E89-CD2C-82013A187160}"/>
              </a:ext>
            </a:extLst>
          </p:cNvPr>
          <p:cNvPicPr>
            <a:picLocks noChangeAspect="1"/>
          </p:cNvPicPr>
          <p:nvPr/>
        </p:nvPicPr>
        <p:blipFill>
          <a:blip r:embed="rId3"/>
          <a:srcRect b="18712"/>
          <a:stretch/>
        </p:blipFill>
        <p:spPr>
          <a:xfrm>
            <a:off x="818279" y="2064134"/>
            <a:ext cx="8890078" cy="3050791"/>
          </a:xfrm>
          <a:prstGeom prst="rect">
            <a:avLst/>
          </a:prstGeom>
        </p:spPr>
      </p:pic>
    </p:spTree>
    <p:extLst>
      <p:ext uri="{BB962C8B-B14F-4D97-AF65-F5344CB8AC3E}">
        <p14:creationId xmlns:p14="http://schemas.microsoft.com/office/powerpoint/2010/main" val="5353981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4A3669-E5EF-4169-B8AB-008EF0CA97D3}"/>
              </a:ext>
            </a:extLst>
          </p:cNvPr>
          <p:cNvSpPr>
            <a:spLocks noGrp="1"/>
          </p:cNvSpPr>
          <p:nvPr>
            <p:ph type="title"/>
          </p:nvPr>
        </p:nvSpPr>
        <p:spPr>
          <a:xfrm>
            <a:off x="1578538" y="170700"/>
            <a:ext cx="8074815" cy="1618489"/>
          </a:xfrm>
        </p:spPr>
        <p:txBody>
          <a:bodyPr anchor="ctr">
            <a:normAutofit/>
          </a:bodyPr>
          <a:lstStyle/>
          <a:p>
            <a:r>
              <a:rPr lang="en-GB" sz="7200" dirty="0"/>
              <a:t>Types of mistake</a:t>
            </a:r>
          </a:p>
        </p:txBody>
      </p:sp>
      <p:pic>
        <p:nvPicPr>
          <p:cNvPr id="4" name="Picture 3">
            <a:extLst>
              <a:ext uri="{FF2B5EF4-FFF2-40B4-BE49-F238E27FC236}">
                <a16:creationId xmlns:a16="http://schemas.microsoft.com/office/drawing/2014/main" id="{73B6BCB6-8186-1BA2-4559-7097C41B1F94}"/>
              </a:ext>
            </a:extLst>
          </p:cNvPr>
          <p:cNvPicPr>
            <a:picLocks noChangeAspect="1"/>
          </p:cNvPicPr>
          <p:nvPr/>
        </p:nvPicPr>
        <p:blipFill>
          <a:blip r:embed="rId3"/>
          <a:stretch>
            <a:fillRect/>
          </a:stretch>
        </p:blipFill>
        <p:spPr>
          <a:xfrm>
            <a:off x="2302444" y="1789189"/>
            <a:ext cx="6410235" cy="4216216"/>
          </a:xfrm>
          <a:prstGeom prst="rect">
            <a:avLst/>
          </a:prstGeom>
        </p:spPr>
      </p:pic>
    </p:spTree>
    <p:extLst>
      <p:ext uri="{BB962C8B-B14F-4D97-AF65-F5344CB8AC3E}">
        <p14:creationId xmlns:p14="http://schemas.microsoft.com/office/powerpoint/2010/main" val="133064400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FB4859-C5BD-49F6-9C0D-4621F3FEA5D6}"/>
              </a:ext>
            </a:extLst>
          </p:cNvPr>
          <p:cNvSpPr>
            <a:spLocks noGrp="1"/>
          </p:cNvSpPr>
          <p:nvPr>
            <p:ph type="title"/>
          </p:nvPr>
        </p:nvSpPr>
        <p:spPr>
          <a:xfrm>
            <a:off x="1194141" y="-72232"/>
            <a:ext cx="10515600" cy="1325563"/>
          </a:xfrm>
        </p:spPr>
        <p:txBody>
          <a:bodyPr/>
          <a:lstStyle/>
          <a:p>
            <a:r>
              <a:rPr lang="en-GB"/>
              <a:t>Common mistake </a:t>
            </a:r>
          </a:p>
        </p:txBody>
      </p:sp>
      <p:sp>
        <p:nvSpPr>
          <p:cNvPr id="3" name="Content Placeholder 2">
            <a:extLst>
              <a:ext uri="{FF2B5EF4-FFF2-40B4-BE49-F238E27FC236}">
                <a16:creationId xmlns:a16="http://schemas.microsoft.com/office/drawing/2014/main" id="{DE3C39C2-907E-40CC-AA3F-69E4F6C0CBAB}"/>
              </a:ext>
            </a:extLst>
          </p:cNvPr>
          <p:cNvSpPr>
            <a:spLocks noGrp="1"/>
          </p:cNvSpPr>
          <p:nvPr>
            <p:ph idx="1"/>
          </p:nvPr>
        </p:nvSpPr>
        <p:spPr>
          <a:xfrm>
            <a:off x="525217" y="1253331"/>
            <a:ext cx="10515600" cy="4351338"/>
          </a:xfrm>
        </p:spPr>
        <p:txBody>
          <a:bodyPr>
            <a:normAutofit/>
          </a:bodyPr>
          <a:lstStyle/>
          <a:p>
            <a:r>
              <a:rPr lang="en-GB"/>
              <a:t>Sometimes known as ‘identical mistake’ or ‘shared mistake’ because both parties have made the same fundamental mistake. </a:t>
            </a:r>
          </a:p>
          <a:p>
            <a:pPr marL="0" indent="0">
              <a:buNone/>
            </a:pPr>
            <a:r>
              <a:rPr lang="en-GB"/>
              <a:t>• It will not operate if one party is at fault. </a:t>
            </a:r>
          </a:p>
          <a:p>
            <a:pPr marL="0" indent="0">
              <a:buNone/>
            </a:pPr>
            <a:r>
              <a:rPr lang="en-GB"/>
              <a:t>• The contract must not make express provision on the matter. </a:t>
            </a:r>
          </a:p>
          <a:p>
            <a:pPr marL="0" indent="0">
              <a:buNone/>
            </a:pPr>
            <a:r>
              <a:rPr lang="en-GB"/>
              <a:t>• The mistake must be fundamental, </a:t>
            </a:r>
          </a:p>
          <a:p>
            <a:pPr marL="0" indent="0">
              <a:buNone/>
            </a:pPr>
            <a:r>
              <a:rPr lang="en-GB"/>
              <a:t>One instance where the courts will find a fundamental mistake is where both parties are mistaken as to the very existence of the subject matter of the contract. </a:t>
            </a:r>
          </a:p>
        </p:txBody>
      </p:sp>
      <p:sp>
        <p:nvSpPr>
          <p:cNvPr id="6" name="TextBox 5">
            <a:extLst>
              <a:ext uri="{FF2B5EF4-FFF2-40B4-BE49-F238E27FC236}">
                <a16:creationId xmlns:a16="http://schemas.microsoft.com/office/drawing/2014/main" id="{08FD7DEA-E2BE-45A7-829C-4B23ABA23C4A}"/>
              </a:ext>
            </a:extLst>
          </p:cNvPr>
          <p:cNvSpPr txBox="1"/>
          <p:nvPr/>
        </p:nvSpPr>
        <p:spPr>
          <a:xfrm>
            <a:off x="3403430" y="4866005"/>
            <a:ext cx="6097022" cy="1477328"/>
          </a:xfrm>
          <a:prstGeom prst="rect">
            <a:avLst/>
          </a:prstGeom>
          <a:noFill/>
        </p:spPr>
        <p:txBody>
          <a:bodyPr wrap="square">
            <a:spAutoFit/>
          </a:bodyPr>
          <a:lstStyle/>
          <a:p>
            <a:r>
              <a:rPr lang="en-GB" err="1"/>
              <a:t>Ruhi</a:t>
            </a:r>
            <a:r>
              <a:rPr lang="en-GB"/>
              <a:t> agrees to sell her car to Bharat, but unbeknown to either of them the car has already </a:t>
            </a:r>
          </a:p>
          <a:p>
            <a:r>
              <a:rPr lang="en-GB"/>
              <a:t>been destroyed in a fire. Their contract will be rendered void as there is nothing to </a:t>
            </a:r>
          </a:p>
          <a:p>
            <a:r>
              <a:rPr lang="en-GB"/>
              <a:t>contract about.</a:t>
            </a:r>
          </a:p>
        </p:txBody>
      </p:sp>
      <p:pic>
        <p:nvPicPr>
          <p:cNvPr id="7" name="Picture 6">
            <a:extLst>
              <a:ext uri="{FF2B5EF4-FFF2-40B4-BE49-F238E27FC236}">
                <a16:creationId xmlns:a16="http://schemas.microsoft.com/office/drawing/2014/main" id="{A0281AFB-A55A-48B2-8E69-B941C6380387}"/>
              </a:ext>
            </a:extLst>
          </p:cNvPr>
          <p:cNvPicPr>
            <a:picLocks noChangeAspect="1"/>
          </p:cNvPicPr>
          <p:nvPr/>
        </p:nvPicPr>
        <p:blipFill>
          <a:blip r:embed="rId3"/>
          <a:stretch>
            <a:fillRect/>
          </a:stretch>
        </p:blipFill>
        <p:spPr>
          <a:xfrm>
            <a:off x="739010" y="5142022"/>
            <a:ext cx="2450627" cy="925294"/>
          </a:xfrm>
          <a:prstGeom prst="rect">
            <a:avLst/>
          </a:prstGeom>
        </p:spPr>
      </p:pic>
    </p:spTree>
    <p:extLst>
      <p:ext uri="{BB962C8B-B14F-4D97-AF65-F5344CB8AC3E}">
        <p14:creationId xmlns:p14="http://schemas.microsoft.com/office/powerpoint/2010/main" val="215030803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AE17D4-1DFB-A3A3-CF58-B9E381B04D6B}"/>
              </a:ext>
            </a:extLst>
          </p:cNvPr>
          <p:cNvSpPr>
            <a:spLocks noGrp="1"/>
          </p:cNvSpPr>
          <p:nvPr>
            <p:ph type="title"/>
          </p:nvPr>
        </p:nvSpPr>
        <p:spPr/>
        <p:txBody>
          <a:bodyPr>
            <a:normAutofit fontScale="90000"/>
          </a:bodyPr>
          <a:lstStyle/>
          <a:p>
            <a:r>
              <a:rPr lang="en-GB" dirty="0"/>
              <a:t>Common mistake: Mistake as to the existence of the subject matter (</a:t>
            </a:r>
            <a:r>
              <a:rPr lang="en-GB" i="1" dirty="0"/>
              <a:t>res </a:t>
            </a:r>
            <a:r>
              <a:rPr lang="en-GB" i="1" dirty="0" err="1"/>
              <a:t>extincta</a:t>
            </a:r>
            <a:r>
              <a:rPr lang="en-GB" i="1" dirty="0"/>
              <a:t>)</a:t>
            </a:r>
            <a:endParaRPr lang="en-GB" dirty="0"/>
          </a:p>
        </p:txBody>
      </p:sp>
      <p:sp>
        <p:nvSpPr>
          <p:cNvPr id="3" name="Content Placeholder 2">
            <a:extLst>
              <a:ext uri="{FF2B5EF4-FFF2-40B4-BE49-F238E27FC236}">
                <a16:creationId xmlns:a16="http://schemas.microsoft.com/office/drawing/2014/main" id="{537B26F3-9C15-4904-B0BF-B9E82CA8E3B8}"/>
              </a:ext>
            </a:extLst>
          </p:cNvPr>
          <p:cNvSpPr>
            <a:spLocks noGrp="1"/>
          </p:cNvSpPr>
          <p:nvPr>
            <p:ph idx="1"/>
          </p:nvPr>
        </p:nvSpPr>
        <p:spPr>
          <a:xfrm>
            <a:off x="677334" y="2160589"/>
            <a:ext cx="5597960" cy="3880773"/>
          </a:xfrm>
        </p:spPr>
        <p:txBody>
          <a:bodyPr/>
          <a:lstStyle/>
          <a:p>
            <a:r>
              <a:rPr lang="en-GB" dirty="0"/>
              <a:t>Where the subject matter of a contract has ceased to exist at the time the contract was agreed, the contract will be void. The common law position is supplemented by s6 SGA 1979, which states:</a:t>
            </a:r>
          </a:p>
          <a:p>
            <a:endParaRPr lang="en-GB" dirty="0"/>
          </a:p>
          <a:p>
            <a:pPr marL="0" indent="0">
              <a:buNone/>
            </a:pPr>
            <a:r>
              <a:rPr lang="en-GB" sz="2000" i="1" dirty="0">
                <a:solidFill>
                  <a:srgbClr val="0070C0"/>
                </a:solidFill>
              </a:rPr>
              <a:t>“a contract will be void where there is a contract for the sale of specific goods, and the goods without the knowledge of the seller have perished at the time when the contract was made”.</a:t>
            </a:r>
          </a:p>
        </p:txBody>
      </p:sp>
      <p:sp>
        <p:nvSpPr>
          <p:cNvPr id="5" name="TextBox 4">
            <a:extLst>
              <a:ext uri="{FF2B5EF4-FFF2-40B4-BE49-F238E27FC236}">
                <a16:creationId xmlns:a16="http://schemas.microsoft.com/office/drawing/2014/main" id="{A697479E-FEA3-D649-727F-2E0142AD333C}"/>
              </a:ext>
            </a:extLst>
          </p:cNvPr>
          <p:cNvSpPr txBox="1"/>
          <p:nvPr/>
        </p:nvSpPr>
        <p:spPr>
          <a:xfrm>
            <a:off x="7269877" y="3497730"/>
            <a:ext cx="4459942" cy="2585323"/>
          </a:xfrm>
          <a:prstGeom prst="rect">
            <a:avLst/>
          </a:prstGeom>
          <a:solidFill>
            <a:schemeClr val="accent1">
              <a:lumMod val="20000"/>
              <a:lumOff val="80000"/>
            </a:schemeClr>
          </a:solidFill>
        </p:spPr>
        <p:txBody>
          <a:bodyPr wrap="square">
            <a:spAutoFit/>
          </a:bodyPr>
          <a:lstStyle/>
          <a:p>
            <a:r>
              <a:rPr lang="en-GB" dirty="0"/>
              <a:t>Josie hired the village hall on a Monday for a birthday party to take place in two weeks time. The Council Official confirmed the booking, but unbeknown to both parties when the booking was taken, the village hall had burned down the day before (the Sunday evening). This contract would be void for common mistake.</a:t>
            </a:r>
          </a:p>
        </p:txBody>
      </p:sp>
      <p:pic>
        <p:nvPicPr>
          <p:cNvPr id="6" name="Picture 5">
            <a:extLst>
              <a:ext uri="{FF2B5EF4-FFF2-40B4-BE49-F238E27FC236}">
                <a16:creationId xmlns:a16="http://schemas.microsoft.com/office/drawing/2014/main" id="{F81E84DA-8718-28E7-8462-82F7B46483B6}"/>
              </a:ext>
            </a:extLst>
          </p:cNvPr>
          <p:cNvPicPr>
            <a:picLocks noChangeAspect="1"/>
          </p:cNvPicPr>
          <p:nvPr/>
        </p:nvPicPr>
        <p:blipFill>
          <a:blip r:embed="rId3"/>
          <a:stretch>
            <a:fillRect/>
          </a:stretch>
        </p:blipFill>
        <p:spPr>
          <a:xfrm>
            <a:off x="8274446" y="2508424"/>
            <a:ext cx="2450804" cy="920576"/>
          </a:xfrm>
          <a:prstGeom prst="rect">
            <a:avLst/>
          </a:prstGeom>
        </p:spPr>
      </p:pic>
      <p:sp>
        <p:nvSpPr>
          <p:cNvPr id="8" name="TextBox 7">
            <a:extLst>
              <a:ext uri="{FF2B5EF4-FFF2-40B4-BE49-F238E27FC236}">
                <a16:creationId xmlns:a16="http://schemas.microsoft.com/office/drawing/2014/main" id="{AB11651A-94BE-A704-9004-A6E85C53FE28}"/>
              </a:ext>
            </a:extLst>
          </p:cNvPr>
          <p:cNvSpPr txBox="1"/>
          <p:nvPr/>
        </p:nvSpPr>
        <p:spPr>
          <a:xfrm>
            <a:off x="677334" y="5971139"/>
            <a:ext cx="6104964" cy="369332"/>
          </a:xfrm>
          <a:prstGeom prst="rect">
            <a:avLst/>
          </a:prstGeom>
          <a:noFill/>
        </p:spPr>
        <p:txBody>
          <a:bodyPr wrap="square">
            <a:spAutoFit/>
          </a:bodyPr>
          <a:lstStyle/>
          <a:p>
            <a:r>
              <a:rPr lang="en-GB" dirty="0"/>
              <a:t>Couturier v Hastie [1856], </a:t>
            </a:r>
          </a:p>
        </p:txBody>
      </p:sp>
      <p:sp>
        <p:nvSpPr>
          <p:cNvPr id="10" name="TextBox 9">
            <a:extLst>
              <a:ext uri="{FF2B5EF4-FFF2-40B4-BE49-F238E27FC236}">
                <a16:creationId xmlns:a16="http://schemas.microsoft.com/office/drawing/2014/main" id="{790D7927-E19D-D2FB-8593-3D0FD0EBAE3B}"/>
              </a:ext>
            </a:extLst>
          </p:cNvPr>
          <p:cNvSpPr txBox="1"/>
          <p:nvPr/>
        </p:nvSpPr>
        <p:spPr>
          <a:xfrm>
            <a:off x="677334" y="6413778"/>
            <a:ext cx="6104964" cy="369332"/>
          </a:xfrm>
          <a:prstGeom prst="rect">
            <a:avLst/>
          </a:prstGeom>
          <a:noFill/>
        </p:spPr>
        <p:txBody>
          <a:bodyPr wrap="square">
            <a:spAutoFit/>
          </a:bodyPr>
          <a:lstStyle/>
          <a:p>
            <a:r>
              <a:rPr lang="en-GB" dirty="0"/>
              <a:t>McRae v Commonwealth Disposals Commission [1951]. </a:t>
            </a:r>
          </a:p>
        </p:txBody>
      </p:sp>
    </p:spTree>
    <p:extLst>
      <p:ext uri="{BB962C8B-B14F-4D97-AF65-F5344CB8AC3E}">
        <p14:creationId xmlns:p14="http://schemas.microsoft.com/office/powerpoint/2010/main" val="401945671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9F3101-6A96-2F33-E2D4-3EBAFFB6FE9A}"/>
              </a:ext>
            </a:extLst>
          </p:cNvPr>
          <p:cNvSpPr>
            <a:spLocks noGrp="1"/>
          </p:cNvSpPr>
          <p:nvPr>
            <p:ph type="title"/>
          </p:nvPr>
        </p:nvSpPr>
        <p:spPr>
          <a:xfrm>
            <a:off x="677334" y="609600"/>
            <a:ext cx="8596668" cy="1320800"/>
          </a:xfrm>
        </p:spPr>
        <p:txBody>
          <a:bodyPr anchor="t">
            <a:normAutofit/>
          </a:bodyPr>
          <a:lstStyle/>
          <a:p>
            <a:r>
              <a:rPr lang="en-GB" dirty="0"/>
              <a:t>Common mistake: Mistake as to the title</a:t>
            </a:r>
            <a:br>
              <a:rPr lang="en-GB" dirty="0"/>
            </a:br>
            <a:r>
              <a:rPr lang="en-GB" i="1" dirty="0"/>
              <a:t>(res </a:t>
            </a:r>
            <a:r>
              <a:rPr lang="en-GB" i="1" dirty="0" err="1"/>
              <a:t>sua</a:t>
            </a:r>
            <a:r>
              <a:rPr lang="en-GB" i="1" dirty="0"/>
              <a:t>)</a:t>
            </a:r>
            <a:endParaRPr lang="en-GB" dirty="0"/>
          </a:p>
        </p:txBody>
      </p:sp>
      <p:sp>
        <p:nvSpPr>
          <p:cNvPr id="3" name="Content Placeholder 2">
            <a:extLst>
              <a:ext uri="{FF2B5EF4-FFF2-40B4-BE49-F238E27FC236}">
                <a16:creationId xmlns:a16="http://schemas.microsoft.com/office/drawing/2014/main" id="{04E67A80-31ED-BCA1-6F3F-42690E27CD58}"/>
              </a:ext>
            </a:extLst>
          </p:cNvPr>
          <p:cNvSpPr>
            <a:spLocks noGrp="1"/>
          </p:cNvSpPr>
          <p:nvPr>
            <p:ph idx="1"/>
          </p:nvPr>
        </p:nvSpPr>
        <p:spPr>
          <a:xfrm>
            <a:off x="677334" y="2160589"/>
            <a:ext cx="5220430" cy="3880773"/>
          </a:xfrm>
        </p:spPr>
        <p:txBody>
          <a:bodyPr>
            <a:normAutofit/>
          </a:bodyPr>
          <a:lstStyle/>
          <a:p>
            <a:pPr>
              <a:lnSpc>
                <a:spcPct val="90000"/>
              </a:lnSpc>
            </a:pPr>
            <a:r>
              <a:rPr lang="en-GB" sz="1700"/>
              <a:t>A mistake in the title will occur when unbeknown to both of the parties, the buyer already owns the item that the seller is trying to sell to them. This type of transaction cannot succeed. </a:t>
            </a:r>
          </a:p>
          <a:p>
            <a:pPr>
              <a:lnSpc>
                <a:spcPct val="90000"/>
              </a:lnSpc>
            </a:pPr>
            <a:endParaRPr lang="en-GB" sz="1700"/>
          </a:p>
          <a:p>
            <a:pPr>
              <a:lnSpc>
                <a:spcPct val="90000"/>
              </a:lnSpc>
            </a:pPr>
            <a:r>
              <a:rPr lang="en-GB" sz="1700"/>
              <a:t>The case of Cooper v Phibbs [1867] involving the lease of a fishery for a three-year term illustrated this point when it transpired that the purchaser already owned the fishery at the time of the agreement. The court granted recission and it was later confirmed in Bell v Lever Bros Ltd [1932] that the agreement was void under a mistake as to title.</a:t>
            </a:r>
          </a:p>
        </p:txBody>
      </p:sp>
      <p:pic>
        <p:nvPicPr>
          <p:cNvPr id="4" name="Picture 3">
            <a:extLst>
              <a:ext uri="{FF2B5EF4-FFF2-40B4-BE49-F238E27FC236}">
                <a16:creationId xmlns:a16="http://schemas.microsoft.com/office/drawing/2014/main" id="{33CA4852-5C90-4AE2-6F5E-C78A39CCE39B}"/>
              </a:ext>
            </a:extLst>
          </p:cNvPr>
          <p:cNvPicPr>
            <a:picLocks noChangeAspect="1"/>
          </p:cNvPicPr>
          <p:nvPr/>
        </p:nvPicPr>
        <p:blipFill>
          <a:blip r:embed="rId3"/>
          <a:srcRect l="14534" r="36853" b="-2"/>
          <a:stretch/>
        </p:blipFill>
        <p:spPr>
          <a:xfrm>
            <a:off x="6127951" y="2159000"/>
            <a:ext cx="3145536" cy="3882362"/>
          </a:xfrm>
          <a:prstGeom prst="rect">
            <a:avLst/>
          </a:prstGeom>
        </p:spPr>
      </p:pic>
    </p:spTree>
    <p:extLst>
      <p:ext uri="{BB962C8B-B14F-4D97-AF65-F5344CB8AC3E}">
        <p14:creationId xmlns:p14="http://schemas.microsoft.com/office/powerpoint/2010/main" val="290037030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0AC610-1805-AFAE-852B-13F95670BFC6}"/>
              </a:ext>
            </a:extLst>
          </p:cNvPr>
          <p:cNvSpPr>
            <a:spLocks noGrp="1"/>
          </p:cNvSpPr>
          <p:nvPr>
            <p:ph type="title"/>
          </p:nvPr>
        </p:nvSpPr>
        <p:spPr>
          <a:xfrm>
            <a:off x="139451" y="179294"/>
            <a:ext cx="9255560" cy="1320800"/>
          </a:xfrm>
        </p:spPr>
        <p:txBody>
          <a:bodyPr>
            <a:normAutofit fontScale="90000"/>
          </a:bodyPr>
          <a:lstStyle/>
          <a:p>
            <a:r>
              <a:rPr lang="en-GB" dirty="0"/>
              <a:t>Common mistake: </a:t>
            </a:r>
            <a:br>
              <a:rPr lang="en-GB" dirty="0"/>
            </a:br>
            <a:r>
              <a:rPr lang="en-GB" dirty="0"/>
              <a:t>Mistake as to the quality of the subject matter</a:t>
            </a:r>
          </a:p>
        </p:txBody>
      </p:sp>
      <p:pic>
        <p:nvPicPr>
          <p:cNvPr id="5" name="Content Placeholder 4">
            <a:extLst>
              <a:ext uri="{FF2B5EF4-FFF2-40B4-BE49-F238E27FC236}">
                <a16:creationId xmlns:a16="http://schemas.microsoft.com/office/drawing/2014/main" id="{4F0BDE38-AE47-0091-4689-F1C8D0F4D8B4}"/>
              </a:ext>
            </a:extLst>
          </p:cNvPr>
          <p:cNvPicPr>
            <a:picLocks noGrp="1" noChangeAspect="1"/>
          </p:cNvPicPr>
          <p:nvPr>
            <p:ph idx="1"/>
          </p:nvPr>
        </p:nvPicPr>
        <p:blipFill>
          <a:blip r:embed="rId3"/>
          <a:stretch>
            <a:fillRect/>
          </a:stretch>
        </p:blipFill>
        <p:spPr>
          <a:xfrm>
            <a:off x="139451" y="1334913"/>
            <a:ext cx="7100047" cy="5223023"/>
          </a:xfrm>
        </p:spPr>
      </p:pic>
      <p:sp>
        <p:nvSpPr>
          <p:cNvPr id="7" name="TextBox 6">
            <a:extLst>
              <a:ext uri="{FF2B5EF4-FFF2-40B4-BE49-F238E27FC236}">
                <a16:creationId xmlns:a16="http://schemas.microsoft.com/office/drawing/2014/main" id="{BAE5BCB1-DD77-DC07-0C76-31F78D6D2D35}"/>
              </a:ext>
            </a:extLst>
          </p:cNvPr>
          <p:cNvSpPr txBox="1"/>
          <p:nvPr/>
        </p:nvSpPr>
        <p:spPr>
          <a:xfrm>
            <a:off x="7414704" y="1334913"/>
            <a:ext cx="3506338" cy="369332"/>
          </a:xfrm>
          <a:prstGeom prst="rect">
            <a:avLst/>
          </a:prstGeom>
          <a:solidFill>
            <a:schemeClr val="bg1"/>
          </a:solidFill>
        </p:spPr>
        <p:txBody>
          <a:bodyPr wrap="square">
            <a:spAutoFit/>
          </a:bodyPr>
          <a:lstStyle/>
          <a:p>
            <a:r>
              <a:rPr lang="en-GB" dirty="0"/>
              <a:t>Smith v Hughes [1871] </a:t>
            </a:r>
          </a:p>
        </p:txBody>
      </p:sp>
      <p:sp>
        <p:nvSpPr>
          <p:cNvPr id="9" name="TextBox 8">
            <a:extLst>
              <a:ext uri="{FF2B5EF4-FFF2-40B4-BE49-F238E27FC236}">
                <a16:creationId xmlns:a16="http://schemas.microsoft.com/office/drawing/2014/main" id="{846D8F81-8556-45B9-76D8-48049796C407}"/>
              </a:ext>
            </a:extLst>
          </p:cNvPr>
          <p:cNvSpPr txBox="1"/>
          <p:nvPr/>
        </p:nvSpPr>
        <p:spPr>
          <a:xfrm>
            <a:off x="7414704" y="1905071"/>
            <a:ext cx="3678866" cy="369332"/>
          </a:xfrm>
          <a:prstGeom prst="rect">
            <a:avLst/>
          </a:prstGeom>
          <a:solidFill>
            <a:schemeClr val="bg1"/>
          </a:solidFill>
        </p:spPr>
        <p:txBody>
          <a:bodyPr wrap="square">
            <a:spAutoFit/>
          </a:bodyPr>
          <a:lstStyle/>
          <a:p>
            <a:r>
              <a:rPr lang="sv-SE" dirty="0"/>
              <a:t>In Bell v Lever Bros [1932] </a:t>
            </a:r>
            <a:endParaRPr lang="en-GB" dirty="0"/>
          </a:p>
        </p:txBody>
      </p:sp>
      <p:sp>
        <p:nvSpPr>
          <p:cNvPr id="11" name="TextBox 10">
            <a:extLst>
              <a:ext uri="{FF2B5EF4-FFF2-40B4-BE49-F238E27FC236}">
                <a16:creationId xmlns:a16="http://schemas.microsoft.com/office/drawing/2014/main" id="{978800F6-629E-E5BC-83F7-7DE827E96B7C}"/>
              </a:ext>
            </a:extLst>
          </p:cNvPr>
          <p:cNvSpPr txBox="1"/>
          <p:nvPr/>
        </p:nvSpPr>
        <p:spPr>
          <a:xfrm>
            <a:off x="7414704" y="2613006"/>
            <a:ext cx="4380284" cy="369332"/>
          </a:xfrm>
          <a:prstGeom prst="rect">
            <a:avLst/>
          </a:prstGeom>
          <a:solidFill>
            <a:schemeClr val="bg1"/>
          </a:solidFill>
        </p:spPr>
        <p:txBody>
          <a:bodyPr wrap="square">
            <a:spAutoFit/>
          </a:bodyPr>
          <a:lstStyle/>
          <a:p>
            <a:r>
              <a:rPr lang="en-GB" dirty="0"/>
              <a:t>Leaf v International Galleries [1950]</a:t>
            </a:r>
          </a:p>
        </p:txBody>
      </p:sp>
      <p:sp>
        <p:nvSpPr>
          <p:cNvPr id="13" name="TextBox 12">
            <a:extLst>
              <a:ext uri="{FF2B5EF4-FFF2-40B4-BE49-F238E27FC236}">
                <a16:creationId xmlns:a16="http://schemas.microsoft.com/office/drawing/2014/main" id="{15BC717D-5AE6-9AA7-3F71-638B37371A9F}"/>
              </a:ext>
            </a:extLst>
          </p:cNvPr>
          <p:cNvSpPr txBox="1"/>
          <p:nvPr/>
        </p:nvSpPr>
        <p:spPr>
          <a:xfrm>
            <a:off x="7414704" y="3283944"/>
            <a:ext cx="4380284" cy="923330"/>
          </a:xfrm>
          <a:prstGeom prst="rect">
            <a:avLst/>
          </a:prstGeom>
          <a:solidFill>
            <a:schemeClr val="bg1"/>
          </a:solidFill>
        </p:spPr>
        <p:txBody>
          <a:bodyPr wrap="square">
            <a:spAutoFit/>
          </a:bodyPr>
          <a:lstStyle/>
          <a:p>
            <a:r>
              <a:rPr lang="fr-FR" dirty="0"/>
              <a:t>Associated </a:t>
            </a:r>
            <a:r>
              <a:rPr lang="fr-FR" dirty="0" err="1"/>
              <a:t>Japanese</a:t>
            </a:r>
            <a:r>
              <a:rPr lang="fr-FR" dirty="0"/>
              <a:t> Bank (International) Ltd v </a:t>
            </a:r>
            <a:r>
              <a:rPr lang="fr-FR" dirty="0" err="1"/>
              <a:t>Credit</a:t>
            </a:r>
            <a:r>
              <a:rPr lang="fr-FR" dirty="0"/>
              <a:t> du Nord SA [1989] </a:t>
            </a:r>
            <a:endParaRPr lang="en-GB" dirty="0"/>
          </a:p>
        </p:txBody>
      </p:sp>
      <p:sp>
        <p:nvSpPr>
          <p:cNvPr id="15" name="TextBox 14">
            <a:extLst>
              <a:ext uri="{FF2B5EF4-FFF2-40B4-BE49-F238E27FC236}">
                <a16:creationId xmlns:a16="http://schemas.microsoft.com/office/drawing/2014/main" id="{3F1DE37C-077B-0853-0CB3-F1C08305CDDA}"/>
              </a:ext>
            </a:extLst>
          </p:cNvPr>
          <p:cNvSpPr txBox="1"/>
          <p:nvPr/>
        </p:nvSpPr>
        <p:spPr>
          <a:xfrm>
            <a:off x="7414704" y="4508880"/>
            <a:ext cx="4380284" cy="646331"/>
          </a:xfrm>
          <a:prstGeom prst="rect">
            <a:avLst/>
          </a:prstGeom>
          <a:solidFill>
            <a:schemeClr val="bg1"/>
          </a:solidFill>
        </p:spPr>
        <p:txBody>
          <a:bodyPr wrap="square">
            <a:spAutoFit/>
          </a:bodyPr>
          <a:lstStyle/>
          <a:p>
            <a:r>
              <a:rPr lang="en-GB" b="1" dirty="0"/>
              <a:t>Great Peace Shipping Ltd v </a:t>
            </a:r>
            <a:r>
              <a:rPr lang="en-GB" b="1" dirty="0" err="1"/>
              <a:t>Tsavliris</a:t>
            </a:r>
            <a:r>
              <a:rPr lang="en-GB" b="1" dirty="0"/>
              <a:t> Salvage (International) Ltd [2002</a:t>
            </a:r>
            <a:endParaRPr lang="en-GB" dirty="0"/>
          </a:p>
        </p:txBody>
      </p:sp>
    </p:spTree>
    <p:extLst>
      <p:ext uri="{BB962C8B-B14F-4D97-AF65-F5344CB8AC3E}">
        <p14:creationId xmlns:p14="http://schemas.microsoft.com/office/powerpoint/2010/main" val="139904378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5FFB4B-4C9F-F2F3-1CB5-165783CAF147}"/>
              </a:ext>
            </a:extLst>
          </p:cNvPr>
          <p:cNvSpPr>
            <a:spLocks noGrp="1"/>
          </p:cNvSpPr>
          <p:nvPr>
            <p:ph type="title"/>
          </p:nvPr>
        </p:nvSpPr>
        <p:spPr/>
        <p:txBody>
          <a:bodyPr/>
          <a:lstStyle/>
          <a:p>
            <a:r>
              <a:rPr lang="en-GB" dirty="0"/>
              <a:t>Mutual mistake</a:t>
            </a:r>
          </a:p>
        </p:txBody>
      </p:sp>
      <p:sp>
        <p:nvSpPr>
          <p:cNvPr id="3" name="Content Placeholder 2">
            <a:extLst>
              <a:ext uri="{FF2B5EF4-FFF2-40B4-BE49-F238E27FC236}">
                <a16:creationId xmlns:a16="http://schemas.microsoft.com/office/drawing/2014/main" id="{822FAA24-B3E1-F8A7-B2DA-D21EBD0667BF}"/>
              </a:ext>
            </a:extLst>
          </p:cNvPr>
          <p:cNvSpPr>
            <a:spLocks noGrp="1"/>
          </p:cNvSpPr>
          <p:nvPr>
            <p:ph idx="1"/>
          </p:nvPr>
        </p:nvSpPr>
        <p:spPr>
          <a:xfrm>
            <a:off x="418541" y="1677509"/>
            <a:ext cx="10899315" cy="4775049"/>
          </a:xfrm>
          <a:solidFill>
            <a:schemeClr val="bg1"/>
          </a:solidFill>
        </p:spPr>
        <p:txBody>
          <a:bodyPr>
            <a:normAutofit fontScale="92500" lnSpcReduction="10000"/>
          </a:bodyPr>
          <a:lstStyle/>
          <a:p>
            <a:r>
              <a:rPr lang="en-GB" dirty="0"/>
              <a:t>A mistake will be classified as a mutual mistake when it can be shown that the parties to an agreement are at cross-purposes. </a:t>
            </a:r>
          </a:p>
          <a:p>
            <a:r>
              <a:rPr lang="en-GB" b="1" dirty="0"/>
              <a:t>In Smith v Hughes [1871] Blackburn J summarised the position:</a:t>
            </a:r>
          </a:p>
          <a:p>
            <a:endParaRPr lang="en-GB" b="1" dirty="0"/>
          </a:p>
          <a:p>
            <a:pPr marL="0" indent="0" algn="ctr">
              <a:buNone/>
            </a:pPr>
            <a:r>
              <a:rPr lang="en-GB" i="1" dirty="0">
                <a:solidFill>
                  <a:srgbClr val="0070C0"/>
                </a:solidFill>
              </a:rPr>
              <a:t>“If whatever a man’s real intention may be, he so conducts himself that a reasonable man would believe that he was assenting to the terms proposed by the other party and that other party upon that belief enters into the contract with him, the man thus conducting himself would be equally bound as if he had intended to agree to the other party’s terms.”</a:t>
            </a:r>
          </a:p>
          <a:p>
            <a:pPr marL="0" indent="0">
              <a:buNone/>
            </a:pPr>
            <a:endParaRPr lang="en-GB" b="1" dirty="0"/>
          </a:p>
          <a:p>
            <a:r>
              <a:rPr lang="en-GB" b="1" dirty="0"/>
              <a:t>Scriven Bros &amp; Co v Hindley &amp; Co [1913] </a:t>
            </a:r>
            <a:r>
              <a:rPr lang="en-GB" dirty="0"/>
              <a:t>provides a good example of a mistake that was upheld on the basis that the court could not affirm which product formed the subject of the contract.</a:t>
            </a:r>
          </a:p>
          <a:p>
            <a:pPr marL="0" indent="0">
              <a:buNone/>
            </a:pPr>
            <a:endParaRPr lang="en-GB" dirty="0"/>
          </a:p>
          <a:p>
            <a:endParaRPr lang="en-GB" dirty="0"/>
          </a:p>
          <a:p>
            <a:r>
              <a:rPr lang="en-GB" dirty="0"/>
              <a:t>Another leading case in the area of mutual mistake is </a:t>
            </a:r>
            <a:r>
              <a:rPr lang="en-GB" b="1" dirty="0"/>
              <a:t>Raffles v </a:t>
            </a:r>
            <a:r>
              <a:rPr lang="en-GB" b="1" dirty="0" err="1"/>
              <a:t>Wichelhaus</a:t>
            </a:r>
            <a:r>
              <a:rPr lang="en-GB" b="1" dirty="0"/>
              <a:t> [1864</a:t>
            </a:r>
            <a:r>
              <a:rPr lang="en-GB" dirty="0"/>
              <a:t>] in which the claimant agreed to sell cotton to the defendant which was “to arrive ex Peerless from Bombay”. </a:t>
            </a:r>
          </a:p>
          <a:p>
            <a:pPr marL="0" indent="0">
              <a:buNone/>
            </a:pPr>
            <a:endParaRPr lang="en-GB" dirty="0"/>
          </a:p>
          <a:p>
            <a:pPr marL="0" indent="0">
              <a:buNone/>
            </a:pPr>
            <a:endParaRPr lang="en-GB" dirty="0"/>
          </a:p>
          <a:p>
            <a:pPr marL="0" indent="0">
              <a:buNone/>
            </a:pPr>
            <a:endParaRPr lang="en-GB" b="1" dirty="0"/>
          </a:p>
          <a:p>
            <a:endParaRPr lang="en-GB" dirty="0"/>
          </a:p>
        </p:txBody>
      </p:sp>
    </p:spTree>
    <p:extLst>
      <p:ext uri="{BB962C8B-B14F-4D97-AF65-F5344CB8AC3E}">
        <p14:creationId xmlns:p14="http://schemas.microsoft.com/office/powerpoint/2010/main" val="259447443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23C7054-65E3-9CC3-949D-0BFE689EB900}"/>
              </a:ext>
            </a:extLst>
          </p:cNvPr>
          <p:cNvSpPr>
            <a:spLocks noGrp="1"/>
          </p:cNvSpPr>
          <p:nvPr>
            <p:ph type="title"/>
          </p:nvPr>
        </p:nvSpPr>
        <p:spPr>
          <a:xfrm>
            <a:off x="1286933" y="609600"/>
            <a:ext cx="10197494" cy="1099457"/>
          </a:xfrm>
        </p:spPr>
        <p:txBody>
          <a:bodyPr>
            <a:normAutofit/>
          </a:bodyPr>
          <a:lstStyle/>
          <a:p>
            <a:r>
              <a:rPr lang="en-GB" dirty="0"/>
              <a:t>Unilateral mistake: Mistake as to identity</a:t>
            </a:r>
          </a:p>
        </p:txBody>
      </p:sp>
      <p:sp>
        <p:nvSpPr>
          <p:cNvPr id="11" name="Isosceles Triangle 10">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Isosceles Triangle 12">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5" name="Content Placeholder 2">
            <a:extLst>
              <a:ext uri="{FF2B5EF4-FFF2-40B4-BE49-F238E27FC236}">
                <a16:creationId xmlns:a16="http://schemas.microsoft.com/office/drawing/2014/main" id="{7C8A616F-A856-9175-DF7A-7D889DE7E33D}"/>
              </a:ext>
            </a:extLst>
          </p:cNvPr>
          <p:cNvGraphicFramePr>
            <a:graphicFrameLocks noGrp="1"/>
          </p:cNvGraphicFramePr>
          <p:nvPr>
            <p:ph idx="1"/>
            <p:extLst>
              <p:ext uri="{D42A27DB-BD31-4B8C-83A1-F6EECF244321}">
                <p14:modId xmlns:p14="http://schemas.microsoft.com/office/powerpoint/2010/main" val="2636132014"/>
              </p:ext>
            </p:extLst>
          </p:nvPr>
        </p:nvGraphicFramePr>
        <p:xfrm>
          <a:off x="1286933" y="1948543"/>
          <a:ext cx="9618133" cy="409348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0902482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87ACC9-633A-0BCC-1EB2-34875B953F25}"/>
              </a:ext>
            </a:extLst>
          </p:cNvPr>
          <p:cNvSpPr>
            <a:spLocks noGrp="1"/>
          </p:cNvSpPr>
          <p:nvPr>
            <p:ph type="title"/>
          </p:nvPr>
        </p:nvSpPr>
        <p:spPr/>
        <p:txBody>
          <a:bodyPr/>
          <a:lstStyle/>
          <a:p>
            <a:r>
              <a:rPr lang="en-GB" dirty="0"/>
              <a:t>Unilateral mistake: Mistake concerning the nature of the document </a:t>
            </a:r>
          </a:p>
        </p:txBody>
      </p:sp>
      <p:pic>
        <p:nvPicPr>
          <p:cNvPr id="9" name="Content Placeholder 8">
            <a:extLst>
              <a:ext uri="{FF2B5EF4-FFF2-40B4-BE49-F238E27FC236}">
                <a16:creationId xmlns:a16="http://schemas.microsoft.com/office/drawing/2014/main" id="{56358AF1-219C-ACBD-72D7-F79818531137}"/>
              </a:ext>
            </a:extLst>
          </p:cNvPr>
          <p:cNvPicPr>
            <a:picLocks noGrp="1" noChangeAspect="1"/>
          </p:cNvPicPr>
          <p:nvPr>
            <p:ph idx="1"/>
          </p:nvPr>
        </p:nvPicPr>
        <p:blipFill>
          <a:blip r:embed="rId3"/>
          <a:srcRect r="19808" b="14400"/>
          <a:stretch/>
        </p:blipFill>
        <p:spPr>
          <a:xfrm>
            <a:off x="3053751" y="2766886"/>
            <a:ext cx="8018092" cy="2310944"/>
          </a:xfrm>
        </p:spPr>
      </p:pic>
      <p:sp>
        <p:nvSpPr>
          <p:cNvPr id="10" name="TextBox 9">
            <a:extLst>
              <a:ext uri="{FF2B5EF4-FFF2-40B4-BE49-F238E27FC236}">
                <a16:creationId xmlns:a16="http://schemas.microsoft.com/office/drawing/2014/main" id="{97BB72F5-0FB2-9497-A7CD-B84A519ABCAA}"/>
              </a:ext>
            </a:extLst>
          </p:cNvPr>
          <p:cNvSpPr txBox="1"/>
          <p:nvPr/>
        </p:nvSpPr>
        <p:spPr>
          <a:xfrm>
            <a:off x="431321" y="1930400"/>
            <a:ext cx="3209026" cy="461665"/>
          </a:xfrm>
          <a:prstGeom prst="rect">
            <a:avLst/>
          </a:prstGeom>
          <a:noFill/>
        </p:spPr>
        <p:txBody>
          <a:bodyPr wrap="square" rtlCol="0">
            <a:spAutoFit/>
          </a:bodyPr>
          <a:lstStyle/>
          <a:p>
            <a:r>
              <a:rPr lang="en-GB" sz="2400" b="1" dirty="0">
                <a:solidFill>
                  <a:srgbClr val="0070C0"/>
                </a:solidFill>
              </a:rPr>
              <a:t>1) Rectification</a:t>
            </a:r>
          </a:p>
        </p:txBody>
      </p:sp>
      <p:sp>
        <p:nvSpPr>
          <p:cNvPr id="11" name="TextBox 10">
            <a:extLst>
              <a:ext uri="{FF2B5EF4-FFF2-40B4-BE49-F238E27FC236}">
                <a16:creationId xmlns:a16="http://schemas.microsoft.com/office/drawing/2014/main" id="{08F92DE8-0271-B0F4-1D1E-046E1823F7B2}"/>
              </a:ext>
            </a:extLst>
          </p:cNvPr>
          <p:cNvSpPr txBox="1"/>
          <p:nvPr/>
        </p:nvSpPr>
        <p:spPr>
          <a:xfrm>
            <a:off x="677334" y="5227608"/>
            <a:ext cx="4429504" cy="400110"/>
          </a:xfrm>
          <a:prstGeom prst="rect">
            <a:avLst/>
          </a:prstGeom>
          <a:noFill/>
        </p:spPr>
        <p:txBody>
          <a:bodyPr wrap="square" rtlCol="0">
            <a:spAutoFit/>
          </a:bodyPr>
          <a:lstStyle/>
          <a:p>
            <a:r>
              <a:rPr lang="en-GB" sz="2000" b="1" u="sng" dirty="0">
                <a:solidFill>
                  <a:srgbClr val="0070C0"/>
                </a:solidFill>
              </a:rPr>
              <a:t>2) Non </a:t>
            </a:r>
            <a:r>
              <a:rPr lang="en-GB" sz="2000" b="1" u="sng" dirty="0" err="1">
                <a:solidFill>
                  <a:srgbClr val="0070C0"/>
                </a:solidFill>
              </a:rPr>
              <a:t>est</a:t>
            </a:r>
            <a:r>
              <a:rPr lang="en-GB" sz="2000" b="1" u="sng" dirty="0">
                <a:solidFill>
                  <a:srgbClr val="0070C0"/>
                </a:solidFill>
              </a:rPr>
              <a:t> factum</a:t>
            </a:r>
          </a:p>
        </p:txBody>
      </p:sp>
      <p:sp>
        <p:nvSpPr>
          <p:cNvPr id="13" name="TextBox 12">
            <a:extLst>
              <a:ext uri="{FF2B5EF4-FFF2-40B4-BE49-F238E27FC236}">
                <a16:creationId xmlns:a16="http://schemas.microsoft.com/office/drawing/2014/main" id="{78F0BAEA-3D5F-B419-C1B0-DAE64BD34439}"/>
              </a:ext>
            </a:extLst>
          </p:cNvPr>
          <p:cNvSpPr txBox="1"/>
          <p:nvPr/>
        </p:nvSpPr>
        <p:spPr>
          <a:xfrm>
            <a:off x="2764463" y="1843556"/>
            <a:ext cx="8596668" cy="923330"/>
          </a:xfrm>
          <a:prstGeom prst="rect">
            <a:avLst/>
          </a:prstGeom>
          <a:solidFill>
            <a:schemeClr val="bg1"/>
          </a:solidFill>
        </p:spPr>
        <p:txBody>
          <a:bodyPr wrap="square">
            <a:spAutoFit/>
          </a:bodyPr>
          <a:lstStyle/>
          <a:p>
            <a:r>
              <a:rPr lang="en-GB" dirty="0"/>
              <a:t>Certain things must be proven by a party seeking rectification (</a:t>
            </a:r>
            <a:r>
              <a:rPr lang="en-GB" b="1" dirty="0" err="1">
                <a:highlight>
                  <a:srgbClr val="FFFF00"/>
                </a:highlight>
              </a:rPr>
              <a:t>Swainland</a:t>
            </a:r>
            <a:r>
              <a:rPr lang="en-GB" b="1" dirty="0">
                <a:highlight>
                  <a:srgbClr val="FFFF00"/>
                </a:highlight>
              </a:rPr>
              <a:t> Builders Ltd v Freehold Properties Ltd [2002</a:t>
            </a:r>
            <a:r>
              <a:rPr lang="en-GB" dirty="0">
                <a:highlight>
                  <a:srgbClr val="FFFF00"/>
                </a:highlight>
              </a:rPr>
              <a:t>]), </a:t>
            </a:r>
            <a:r>
              <a:rPr lang="en-GB" dirty="0"/>
              <a:t>which are summarised in the checklist below:</a:t>
            </a:r>
          </a:p>
        </p:txBody>
      </p:sp>
      <p:sp>
        <p:nvSpPr>
          <p:cNvPr id="15" name="TextBox 14">
            <a:extLst>
              <a:ext uri="{FF2B5EF4-FFF2-40B4-BE49-F238E27FC236}">
                <a16:creationId xmlns:a16="http://schemas.microsoft.com/office/drawing/2014/main" id="{330432F1-EF88-E37F-0E14-9E8AF8131590}"/>
              </a:ext>
            </a:extLst>
          </p:cNvPr>
          <p:cNvSpPr txBox="1"/>
          <p:nvPr/>
        </p:nvSpPr>
        <p:spPr>
          <a:xfrm>
            <a:off x="276046" y="3737692"/>
            <a:ext cx="6107502" cy="369332"/>
          </a:xfrm>
          <a:prstGeom prst="rect">
            <a:avLst/>
          </a:prstGeom>
          <a:noFill/>
        </p:spPr>
        <p:txBody>
          <a:bodyPr wrap="square">
            <a:spAutoFit/>
          </a:bodyPr>
          <a:lstStyle/>
          <a:p>
            <a:r>
              <a:rPr lang="en-GB" dirty="0">
                <a:highlight>
                  <a:srgbClr val="FFFF00"/>
                </a:highlight>
              </a:rPr>
              <a:t>Joscelyne v Nissen [1970]. </a:t>
            </a:r>
          </a:p>
        </p:txBody>
      </p:sp>
      <p:sp>
        <p:nvSpPr>
          <p:cNvPr id="16" name="TextBox 15">
            <a:extLst>
              <a:ext uri="{FF2B5EF4-FFF2-40B4-BE49-F238E27FC236}">
                <a16:creationId xmlns:a16="http://schemas.microsoft.com/office/drawing/2014/main" id="{2467FC33-B130-8080-5751-1D275568BE8D}"/>
              </a:ext>
            </a:extLst>
          </p:cNvPr>
          <p:cNvSpPr txBox="1"/>
          <p:nvPr/>
        </p:nvSpPr>
        <p:spPr>
          <a:xfrm>
            <a:off x="677334" y="5814204"/>
            <a:ext cx="4619285" cy="923330"/>
          </a:xfrm>
          <a:prstGeom prst="rect">
            <a:avLst/>
          </a:prstGeom>
          <a:noFill/>
        </p:spPr>
        <p:txBody>
          <a:bodyPr wrap="square" rtlCol="0">
            <a:spAutoFit/>
          </a:bodyPr>
          <a:lstStyle/>
          <a:p>
            <a:r>
              <a:rPr lang="en-GB" dirty="0"/>
              <a:t>“It is not my deed” – used for a mistake that relates to the nature of the document signed. </a:t>
            </a:r>
          </a:p>
        </p:txBody>
      </p:sp>
      <p:sp>
        <p:nvSpPr>
          <p:cNvPr id="18" name="TextBox 17">
            <a:extLst>
              <a:ext uri="{FF2B5EF4-FFF2-40B4-BE49-F238E27FC236}">
                <a16:creationId xmlns:a16="http://schemas.microsoft.com/office/drawing/2014/main" id="{2A7AAB6C-B240-DE0E-F4CE-E681068C2840}"/>
              </a:ext>
            </a:extLst>
          </p:cNvPr>
          <p:cNvSpPr txBox="1"/>
          <p:nvPr/>
        </p:nvSpPr>
        <p:spPr>
          <a:xfrm>
            <a:off x="5934973" y="6001160"/>
            <a:ext cx="4619285" cy="369332"/>
          </a:xfrm>
          <a:prstGeom prst="rect">
            <a:avLst/>
          </a:prstGeom>
          <a:solidFill>
            <a:schemeClr val="bg1"/>
          </a:solidFill>
        </p:spPr>
        <p:txBody>
          <a:bodyPr wrap="square">
            <a:spAutoFit/>
          </a:bodyPr>
          <a:lstStyle/>
          <a:p>
            <a:r>
              <a:rPr lang="en-GB" dirty="0">
                <a:highlight>
                  <a:srgbClr val="FFFF00"/>
                </a:highlight>
              </a:rPr>
              <a:t>Saunders v Anglia Building Society [1971]. </a:t>
            </a:r>
          </a:p>
        </p:txBody>
      </p:sp>
    </p:spTree>
    <p:extLst>
      <p:ext uri="{BB962C8B-B14F-4D97-AF65-F5344CB8AC3E}">
        <p14:creationId xmlns:p14="http://schemas.microsoft.com/office/powerpoint/2010/main" val="377741041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B4DE830A-B531-4A3B-96F6-0ECE88B0855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1" name="Straight Connector 10">
              <a:extLst>
                <a:ext uri="{FF2B5EF4-FFF2-40B4-BE49-F238E27FC236}">
                  <a16:creationId xmlns:a16="http://schemas.microsoft.com/office/drawing/2014/main" id="{2813DF2C-461A-4A8F-9679-A172790D1F3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54CD3A85-C039-4249-86E4-1EB9318B549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887EA6D2-2883-42C2-993D-094CA6D65D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Rectangle 25">
              <a:extLst>
                <a:ext uri="{FF2B5EF4-FFF2-40B4-BE49-F238E27FC236}">
                  <a16:creationId xmlns:a16="http://schemas.microsoft.com/office/drawing/2014/main" id="{3B895046-636F-4D1B-ACA4-29AA0CB332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Isosceles Triangle 14">
              <a:extLst>
                <a:ext uri="{FF2B5EF4-FFF2-40B4-BE49-F238E27FC236}">
                  <a16:creationId xmlns:a16="http://schemas.microsoft.com/office/drawing/2014/main" id="{C6B0CDE3-E054-4EDD-A43B-F96843D8BF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7">
              <a:extLst>
                <a:ext uri="{FF2B5EF4-FFF2-40B4-BE49-F238E27FC236}">
                  <a16:creationId xmlns:a16="http://schemas.microsoft.com/office/drawing/2014/main" id="{3B66B1A2-F145-4C9B-85CC-4BF30D58CB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8">
              <a:extLst>
                <a:ext uri="{FF2B5EF4-FFF2-40B4-BE49-F238E27FC236}">
                  <a16:creationId xmlns:a16="http://schemas.microsoft.com/office/drawing/2014/main" id="{5D4FC972-94B3-4035-8D31-E668C132B4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29">
              <a:extLst>
                <a:ext uri="{FF2B5EF4-FFF2-40B4-BE49-F238E27FC236}">
                  <a16:creationId xmlns:a16="http://schemas.microsoft.com/office/drawing/2014/main" id="{374B9941-AFBE-4A77-A50E-B6EA04A746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a:extLst>
                <a:ext uri="{FF2B5EF4-FFF2-40B4-BE49-F238E27FC236}">
                  <a16:creationId xmlns:a16="http://schemas.microsoft.com/office/drawing/2014/main" id="{27A982C5-2C38-4CE9-BC18-94697AD657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Isosceles Triangle 19">
              <a:extLst>
                <a:ext uri="{FF2B5EF4-FFF2-40B4-BE49-F238E27FC236}">
                  <a16:creationId xmlns:a16="http://schemas.microsoft.com/office/drawing/2014/main" id="{0060D8D1-7BB1-498F-AFBB-ADAC130A9E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95781CA9-F81C-4F95-BC4E-89AB58B7D399}"/>
              </a:ext>
            </a:extLst>
          </p:cNvPr>
          <p:cNvSpPr>
            <a:spLocks noGrp="1"/>
          </p:cNvSpPr>
          <p:nvPr>
            <p:ph type="title"/>
          </p:nvPr>
        </p:nvSpPr>
        <p:spPr>
          <a:xfrm>
            <a:off x="985969" y="4553712"/>
            <a:ext cx="8288032" cy="1096316"/>
          </a:xfrm>
        </p:spPr>
        <p:txBody>
          <a:bodyPr vert="horz" lIns="91440" tIns="45720" rIns="91440" bIns="45720" rtlCol="0" anchor="b">
            <a:normAutofit/>
          </a:bodyPr>
          <a:lstStyle/>
          <a:p>
            <a:pPr algn="ctr"/>
            <a:r>
              <a:rPr lang="en-US" sz="4800" kern="1200">
                <a:solidFill>
                  <a:schemeClr val="accent1"/>
                </a:solidFill>
                <a:latin typeface="+mj-lt"/>
                <a:ea typeface="+mj-ea"/>
                <a:cs typeface="+mj-cs"/>
              </a:rPr>
              <a:t>Mistake or Misrepresentation?</a:t>
            </a:r>
          </a:p>
        </p:txBody>
      </p:sp>
      <p:pic>
        <p:nvPicPr>
          <p:cNvPr id="5" name="Content Placeholder 4">
            <a:extLst>
              <a:ext uri="{FF2B5EF4-FFF2-40B4-BE49-F238E27FC236}">
                <a16:creationId xmlns:a16="http://schemas.microsoft.com/office/drawing/2014/main" id="{BA5A4F20-CC5D-4E5E-82D8-51B6B6C756F2}"/>
              </a:ext>
            </a:extLst>
          </p:cNvPr>
          <p:cNvPicPr>
            <a:picLocks noGrp="1" noChangeAspect="1"/>
          </p:cNvPicPr>
          <p:nvPr>
            <p:ph idx="1"/>
          </p:nvPr>
        </p:nvPicPr>
        <p:blipFill rotWithShape="1">
          <a:blip r:embed="rId3"/>
          <a:srcRect l="37610" t="39729" r="33806" b="32308"/>
          <a:stretch/>
        </p:blipFill>
        <p:spPr>
          <a:xfrm>
            <a:off x="2603599" y="934222"/>
            <a:ext cx="5052770" cy="3299450"/>
          </a:xfrm>
          <a:prstGeom prst="rect">
            <a:avLst/>
          </a:prstGeom>
        </p:spPr>
      </p:pic>
    </p:spTree>
    <p:extLst>
      <p:ext uri="{BB962C8B-B14F-4D97-AF65-F5344CB8AC3E}">
        <p14:creationId xmlns:p14="http://schemas.microsoft.com/office/powerpoint/2010/main" val="40791711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88C9B83F-64CD-41C1-925F-A08801FFD0B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0" name="Straight Connector 9">
              <a:extLst>
                <a:ext uri="{FF2B5EF4-FFF2-40B4-BE49-F238E27FC236}">
                  <a16:creationId xmlns:a16="http://schemas.microsoft.com/office/drawing/2014/main" id="{E1655065-0BD7-4422-BEC0-4401E998090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4DDD90AC-ABEC-4A76-9C9C-AD0A5F8FC7F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2" name="Rectangle 23">
              <a:extLst>
                <a:ext uri="{FF2B5EF4-FFF2-40B4-BE49-F238E27FC236}">
                  <a16:creationId xmlns:a16="http://schemas.microsoft.com/office/drawing/2014/main" id="{21A8AFEF-EC50-4C0B-9C64-814B76C820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Rectangle 25">
              <a:extLst>
                <a:ext uri="{FF2B5EF4-FFF2-40B4-BE49-F238E27FC236}">
                  <a16:creationId xmlns:a16="http://schemas.microsoft.com/office/drawing/2014/main" id="{CAFAA800-E117-4357-84E4-56B63EA03E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Isosceles Triangle 13">
              <a:extLst>
                <a:ext uri="{FF2B5EF4-FFF2-40B4-BE49-F238E27FC236}">
                  <a16:creationId xmlns:a16="http://schemas.microsoft.com/office/drawing/2014/main" id="{8DDFC9F4-3B45-402D-8AD7-60B3F08ED7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7">
              <a:extLst>
                <a:ext uri="{FF2B5EF4-FFF2-40B4-BE49-F238E27FC236}">
                  <a16:creationId xmlns:a16="http://schemas.microsoft.com/office/drawing/2014/main" id="{F26A0854-FBE4-4587-B349-06BE192BD7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8">
              <a:extLst>
                <a:ext uri="{FF2B5EF4-FFF2-40B4-BE49-F238E27FC236}">
                  <a16:creationId xmlns:a16="http://schemas.microsoft.com/office/drawing/2014/main" id="{54A9C4C6-FF7D-470E-BFCA-CE4F60A1F0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9">
              <a:extLst>
                <a:ext uri="{FF2B5EF4-FFF2-40B4-BE49-F238E27FC236}">
                  <a16:creationId xmlns:a16="http://schemas.microsoft.com/office/drawing/2014/main" id="{B1721EA8-4871-45D4-B78F-AE805A3004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Isosceles Triangle 17">
              <a:extLst>
                <a:ext uri="{FF2B5EF4-FFF2-40B4-BE49-F238E27FC236}">
                  <a16:creationId xmlns:a16="http://schemas.microsoft.com/office/drawing/2014/main" id="{E5763971-E3A3-45C6-9BA8-2E032C7A55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a:extLst>
                <a:ext uri="{FF2B5EF4-FFF2-40B4-BE49-F238E27FC236}">
                  <a16:creationId xmlns:a16="http://schemas.microsoft.com/office/drawing/2014/main" id="{32752E94-0E01-4AF5-A43A-F2FAD8737C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12E0EC10-C03A-11D3-6264-738B1E21F95C}"/>
              </a:ext>
            </a:extLst>
          </p:cNvPr>
          <p:cNvSpPr>
            <a:spLocks noGrp="1"/>
          </p:cNvSpPr>
          <p:nvPr>
            <p:ph type="title"/>
          </p:nvPr>
        </p:nvSpPr>
        <p:spPr>
          <a:xfrm>
            <a:off x="985969" y="4473227"/>
            <a:ext cx="8288032" cy="1096648"/>
          </a:xfrm>
        </p:spPr>
        <p:txBody>
          <a:bodyPr vert="horz" lIns="91440" tIns="45720" rIns="91440" bIns="45720" rtlCol="0" anchor="b">
            <a:normAutofit/>
          </a:bodyPr>
          <a:lstStyle/>
          <a:p>
            <a:r>
              <a:rPr lang="en-US" sz="4800"/>
              <a:t>Summary</a:t>
            </a:r>
          </a:p>
        </p:txBody>
      </p:sp>
      <p:pic>
        <p:nvPicPr>
          <p:cNvPr id="6" name="Picture 5">
            <a:extLst>
              <a:ext uri="{FF2B5EF4-FFF2-40B4-BE49-F238E27FC236}">
                <a16:creationId xmlns:a16="http://schemas.microsoft.com/office/drawing/2014/main" id="{3AA60C3E-1D0A-E287-3245-C453CF332044}"/>
              </a:ext>
            </a:extLst>
          </p:cNvPr>
          <p:cNvPicPr>
            <a:picLocks noChangeAspect="1"/>
          </p:cNvPicPr>
          <p:nvPr/>
        </p:nvPicPr>
        <p:blipFill>
          <a:blip r:embed="rId2"/>
          <a:stretch>
            <a:fillRect/>
          </a:stretch>
        </p:blipFill>
        <p:spPr>
          <a:xfrm>
            <a:off x="719006" y="719667"/>
            <a:ext cx="10487025" cy="4114800"/>
          </a:xfrm>
          <a:prstGeom prst="rect">
            <a:avLst/>
          </a:prstGeom>
        </p:spPr>
      </p:pic>
    </p:spTree>
    <p:extLst>
      <p:ext uri="{BB962C8B-B14F-4D97-AF65-F5344CB8AC3E}">
        <p14:creationId xmlns:p14="http://schemas.microsoft.com/office/powerpoint/2010/main" val="13244109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0</TotalTime>
  <Words>3644</Words>
  <Application>Microsoft Office PowerPoint</Application>
  <PresentationFormat>Widescreen</PresentationFormat>
  <Paragraphs>313</Paragraphs>
  <Slides>37</Slides>
  <Notes>36</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37</vt:i4>
      </vt:variant>
    </vt:vector>
  </HeadingPairs>
  <TitlesOfParts>
    <vt:vector size="43" baseType="lpstr">
      <vt:lpstr>Arial</vt:lpstr>
      <vt:lpstr>Calibri</vt:lpstr>
      <vt:lpstr>Times New Roman</vt:lpstr>
      <vt:lpstr>Trebuchet MS</vt:lpstr>
      <vt:lpstr>Wingdings 3</vt:lpstr>
      <vt:lpstr>Facet</vt:lpstr>
      <vt:lpstr>Vitiating factors:   MISREPRESENTATION &amp; MISTAKE </vt:lpstr>
      <vt:lpstr>LEARNING OBJECTIVES</vt:lpstr>
      <vt:lpstr>QUESTION</vt:lpstr>
      <vt:lpstr>We will discuss</vt:lpstr>
      <vt:lpstr>EFFECT OF INVALIDATION</vt:lpstr>
      <vt:lpstr>MISREPRESENTATION DEFINED</vt:lpstr>
      <vt:lpstr>STATEMENT OF FACT OR LAW</vt:lpstr>
      <vt:lpstr>The following matter are NOT normally misrepresentations . . . </vt:lpstr>
      <vt:lpstr>NON-DISCLOSURE</vt:lpstr>
      <vt:lpstr>Caveat Emptor: EXCEPTIONS</vt:lpstr>
      <vt:lpstr>PowerPoint Presentation</vt:lpstr>
      <vt:lpstr>INDUCEMENT – Negligent or Innocent misrep</vt:lpstr>
      <vt:lpstr>PowerPoint Presentation</vt:lpstr>
      <vt:lpstr>INDUCEMENT – Fraudulent Misrep</vt:lpstr>
      <vt:lpstr>PowerPoint Presentation</vt:lpstr>
      <vt:lpstr>1. FRAUDULENT MISREP</vt:lpstr>
      <vt:lpstr>1. Fraudulent Misrep: REMEDIES</vt:lpstr>
      <vt:lpstr>Fraudulent misrep: REMEDIES</vt:lpstr>
      <vt:lpstr>2. Negligent Misrepresentation</vt:lpstr>
      <vt:lpstr>2. Negligent misrep: REMEDIES</vt:lpstr>
      <vt:lpstr>3.INNOCENT misrepresentation</vt:lpstr>
      <vt:lpstr>Innocent misrepresentation</vt:lpstr>
      <vt:lpstr>3. Innocent misrep: REMEDIES</vt:lpstr>
      <vt:lpstr>PowerPoint Presentation</vt:lpstr>
      <vt:lpstr>Summary of remedies for misrepresentation</vt:lpstr>
      <vt:lpstr>PowerPoint Presentation</vt:lpstr>
      <vt:lpstr>Mistake</vt:lpstr>
      <vt:lpstr>Types of mistake</vt:lpstr>
      <vt:lpstr>Common mistake </vt:lpstr>
      <vt:lpstr>Common mistake: Mistake as to the existence of the subject matter (res extincta)</vt:lpstr>
      <vt:lpstr>Common mistake: Mistake as to the title (res sua)</vt:lpstr>
      <vt:lpstr>Common mistake:  Mistake as to the quality of the subject matter</vt:lpstr>
      <vt:lpstr>Mutual mistake</vt:lpstr>
      <vt:lpstr>Unilateral mistake: Mistake as to identity</vt:lpstr>
      <vt:lpstr>Unilateral mistake: Mistake concerning the nature of the document </vt:lpstr>
      <vt:lpstr>Mistake or Misrepresentation?</vt:lpstr>
      <vt:lpstr>Summary</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MISREPRESENTATION</dc:title>
  <dc:creator>Laura Knight</dc:creator>
  <cp:lastModifiedBy>Laura Knight</cp:lastModifiedBy>
  <cp:revision>2</cp:revision>
  <cp:lastPrinted>2021-11-16T09:11:06Z</cp:lastPrinted>
  <dcterms:created xsi:type="dcterms:W3CDTF">2018-03-13T14:19:41Z</dcterms:created>
  <dcterms:modified xsi:type="dcterms:W3CDTF">2025-04-29T09:49:12Z</dcterms:modified>
</cp:coreProperties>
</file>