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400" r:id="rId4"/>
    <p:sldId id="379" r:id="rId5"/>
    <p:sldId id="452" r:id="rId6"/>
    <p:sldId id="380" r:id="rId7"/>
    <p:sldId id="453" r:id="rId8"/>
    <p:sldId id="463" r:id="rId9"/>
    <p:sldId id="464" r:id="rId10"/>
    <p:sldId id="462" r:id="rId11"/>
    <p:sldId id="454" r:id="rId12"/>
    <p:sldId id="465" r:id="rId13"/>
    <p:sldId id="466" r:id="rId14"/>
    <p:sldId id="467" r:id="rId15"/>
    <p:sldId id="468" r:id="rId16"/>
    <p:sldId id="455" r:id="rId17"/>
    <p:sldId id="456" r:id="rId18"/>
    <p:sldId id="457" r:id="rId19"/>
    <p:sldId id="458" r:id="rId20"/>
    <p:sldId id="459" r:id="rId21"/>
    <p:sldId id="460" r:id="rId22"/>
    <p:sldId id="461" r:id="rId23"/>
    <p:sldId id="472" r:id="rId24"/>
    <p:sldId id="469" r:id="rId25"/>
    <p:sldId id="440" r:id="rId26"/>
    <p:sldId id="298" r:id="rId27"/>
    <p:sldId id="378" r:id="rId28"/>
    <p:sldId id="470" r:id="rId29"/>
    <p:sldId id="471" r:id="rId30"/>
    <p:sldId id="299" r:id="rId3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400"/>
            <p14:sldId id="379"/>
            <p14:sldId id="452"/>
            <p14:sldId id="380"/>
            <p14:sldId id="453"/>
            <p14:sldId id="463"/>
            <p14:sldId id="464"/>
            <p14:sldId id="462"/>
            <p14:sldId id="454"/>
            <p14:sldId id="465"/>
            <p14:sldId id="466"/>
            <p14:sldId id="467"/>
            <p14:sldId id="468"/>
            <p14:sldId id="455"/>
            <p14:sldId id="456"/>
            <p14:sldId id="457"/>
            <p14:sldId id="458"/>
            <p14:sldId id="459"/>
            <p14:sldId id="460"/>
            <p14:sldId id="461"/>
            <p14:sldId id="472"/>
            <p14:sldId id="469"/>
            <p14:sldId id="440"/>
          </p14:sldIdLst>
        </p14:section>
        <p14:section name="Untitled Section" id="{FBA9ED2F-54F1-4A74-B6C4-CF000303B1BB}">
          <p14:sldIdLst>
            <p14:sldId id="298"/>
            <p14:sldId id="378"/>
            <p14:sldId id="470"/>
            <p14:sldId id="471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80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Organisational Health Index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54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Hrrhlpn7rI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podcast/2024/04/amazon-in-seattle-the-role-of-business-in-causing-and-solving-a-housing-crisis?ab=at_pod_art_h3x1_s01" TargetMode="External"/><Relationship Id="rId2" Type="http://schemas.openxmlformats.org/officeDocument/2006/relationships/hyperlink" Target="https://www.mckinsey.com/solutions/orgsolutions/overview/organizational-health-index/how-ohi-work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313083" y="1458931"/>
            <a:ext cx="8517834" cy="456051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LCLM 5005</a:t>
            </a:r>
            <a:br>
              <a:rPr sz="3100" dirty="0"/>
            </a:br>
            <a:r>
              <a:rPr sz="3100" dirty="0">
                <a:solidFill>
                  <a:srgbClr val="000000"/>
                </a:solidFill>
              </a:rPr>
              <a:t> </a:t>
            </a:r>
            <a:r>
              <a:rPr lang="en-GB" sz="3100" dirty="0"/>
              <a:t>Organisational Culture</a:t>
            </a:r>
            <a:endParaRPr sz="31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7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FFFF00"/>
                </a:solidFill>
              </a:rPr>
              <a:t>Organisational Health Index of an Organisation</a:t>
            </a:r>
            <a:r>
              <a:rPr lang="en-GB" sz="3200" dirty="0">
                <a:solidFill>
                  <a:srgbClr val="FFFF00"/>
                </a:solidFill>
              </a:rPr>
              <a:t>.</a:t>
            </a:r>
            <a:br>
              <a:rPr lang="en-GB" sz="3200" dirty="0">
                <a:solidFill>
                  <a:srgbClr val="FFFF00"/>
                </a:solidFill>
              </a:rPr>
            </a:br>
            <a:br>
              <a:rPr lang="en-GB" sz="3100" b="1" dirty="0"/>
            </a:br>
            <a:b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34" dirty="0"/>
              <a:t>Prepared by:</a:t>
            </a:r>
            <a:br>
              <a:rPr lang="en-GB" sz="3034" dirty="0"/>
            </a:br>
            <a:r>
              <a:rPr lang="en-GB" sz="3600" dirty="0"/>
              <a:t>Oluwaseun (Olu) Adegbite, PhD.</a:t>
            </a:r>
            <a:br>
              <a:rPr sz="3600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95209" y="1643865"/>
            <a:ext cx="8575576" cy="3877931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b="1" dirty="0"/>
              <a:t>Business Ethics, Social and Environmental Responsibility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Reasons for Unethical Business </a:t>
            </a:r>
            <a:r>
              <a:rPr lang="en-US" sz="3600" b="1" dirty="0" err="1">
                <a:solidFill>
                  <a:srgbClr val="FF0000"/>
                </a:solidFill>
              </a:rPr>
              <a:t>Behaviour</a:t>
            </a:r>
            <a:r>
              <a:rPr lang="en-US" sz="3600" b="1" dirty="0">
                <a:solidFill>
                  <a:srgbClr val="FF0000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Ways of Encouraging Ethical Business </a:t>
            </a:r>
            <a:r>
              <a:rPr lang="en-US" sz="3600" b="1" dirty="0" err="1">
                <a:solidFill>
                  <a:srgbClr val="FF0000"/>
                </a:solidFill>
              </a:rPr>
              <a:t>Behaviour</a:t>
            </a:r>
            <a:r>
              <a:rPr lang="en-US" sz="3600" b="1" dirty="0">
                <a:solidFill>
                  <a:srgbClr val="FF0000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Social Responsibility Towards Stakeholders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rgbClr val="FF0000"/>
                </a:solidFill>
              </a:rPr>
              <a:t>Meeting Ethical, Social and Environmental Responsibilities.</a:t>
            </a:r>
          </a:p>
          <a:p>
            <a:pPr lvl="0"/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La</a:t>
            </a:r>
            <a:r>
              <a:rPr lang="en-GB" dirty="0" err="1"/>
              <a:t>st</a:t>
            </a:r>
            <a:r>
              <a:rPr lang="en-GB" dirty="0"/>
              <a:t> Week (i.e., W</a:t>
            </a:r>
            <a:r>
              <a:rPr dirty="0"/>
              <a:t>eek </a:t>
            </a:r>
            <a:r>
              <a:rPr lang="en-GB" dirty="0"/>
              <a:t>6)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95209" y="1107550"/>
            <a:ext cx="8151612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600" dirty="0"/>
              <a:t>We considered…….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23290" y="1692324"/>
            <a:ext cx="8846049" cy="382947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GB" sz="36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3600" dirty="0"/>
              <a:t>.</a:t>
            </a:r>
          </a:p>
          <a:p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This Week (i.e.,</a:t>
            </a:r>
            <a:r>
              <a:rPr dirty="0"/>
              <a:t> </a:t>
            </a:r>
            <a:r>
              <a:rPr lang="en-GB" dirty="0"/>
              <a:t>W</a:t>
            </a:r>
            <a:r>
              <a:rPr dirty="0"/>
              <a:t>eek </a:t>
            </a:r>
            <a:r>
              <a:rPr lang="en-GB" dirty="0"/>
              <a:t>7)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67128" y="1107549"/>
            <a:ext cx="807969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aim t</a:t>
            </a:r>
            <a:r>
              <a:rPr sz="3200" dirty="0"/>
              <a:t>o</a:t>
            </a:r>
            <a:r>
              <a:rPr lang="en-GB" sz="3200" dirty="0"/>
              <a:t> do the following: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40478138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106851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Week 7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160981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  <a:p>
            <a:pPr marL="0" lvl="0" indent="0">
              <a:buNone/>
            </a:pPr>
            <a:r>
              <a:rPr lang="en-GB" sz="4000" dirty="0"/>
              <a:t>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C697C78-973D-CDB1-2DFB-6755EA55E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0456" y="2604977"/>
            <a:ext cx="6475228" cy="288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787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3600" dirty="0"/>
              <a:t>‘Organizational Health’ is used to </a:t>
            </a:r>
            <a:r>
              <a:rPr lang="en-GB" sz="3600" u="sng" dirty="0"/>
              <a:t>build</a:t>
            </a:r>
            <a:r>
              <a:rPr lang="en-GB" sz="3600" dirty="0"/>
              <a:t> and </a:t>
            </a:r>
            <a:r>
              <a:rPr lang="en-GB" sz="3600" u="sng" dirty="0"/>
              <a:t>sustain</a:t>
            </a:r>
            <a:r>
              <a:rPr lang="en-GB" sz="3600" dirty="0"/>
              <a:t> organisational performance.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231484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3600" dirty="0"/>
              <a:t>Organisational health index (= OHI)* is the </a:t>
            </a:r>
            <a:r>
              <a:rPr lang="en-GB" sz="3600" u="sng" dirty="0"/>
              <a:t>ability</a:t>
            </a:r>
            <a:r>
              <a:rPr lang="en-GB" sz="3600" dirty="0"/>
              <a:t> of an organisation to </a:t>
            </a:r>
            <a:r>
              <a:rPr lang="en-GB" sz="3600" u="sng" dirty="0"/>
              <a:t>align</a:t>
            </a:r>
            <a:r>
              <a:rPr lang="en-GB" sz="3600" dirty="0"/>
              <a:t>, </a:t>
            </a:r>
            <a:r>
              <a:rPr lang="en-GB" sz="3600" u="sng" dirty="0"/>
              <a:t>execute</a:t>
            </a:r>
            <a:r>
              <a:rPr lang="en-GB" sz="3600" dirty="0"/>
              <a:t> and </a:t>
            </a:r>
            <a:r>
              <a:rPr lang="en-GB" sz="3600" u="sng" dirty="0"/>
              <a:t>renew</a:t>
            </a:r>
            <a:r>
              <a:rPr lang="en-GB" sz="3600" dirty="0"/>
              <a:t> itself faster than the competition so that it can </a:t>
            </a:r>
            <a:r>
              <a:rPr lang="en-GB" sz="3600" u="sng" dirty="0"/>
              <a:t>sustain</a:t>
            </a:r>
            <a:r>
              <a:rPr lang="en-GB" sz="3600" dirty="0"/>
              <a:t> exceptional performance over time.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38059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3600" dirty="0"/>
              <a:t>The Organizational Health Index solution measures and tracks the organizational elements that drive performance. 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3600" dirty="0"/>
              <a:t>It provides a simple but powerful road map for leaders and managers to improve organizational health.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687799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1171255"/>
            <a:ext cx="8774131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US" sz="3600" b="1" dirty="0"/>
              <a:t>Class Discussion - I</a:t>
            </a:r>
          </a:p>
          <a:p>
            <a:r>
              <a:rPr lang="en-GB" sz="3200" dirty="0"/>
              <a:t>There is an argument that…..</a:t>
            </a:r>
            <a:r>
              <a:rPr lang="en-GB" sz="3200" b="1" i="1" dirty="0"/>
              <a:t>cultivating a healthy organization results in more efficient, effective, and sustainable execution of its strategic mission and vision.</a:t>
            </a:r>
          </a:p>
          <a:p>
            <a:endParaRPr lang="en-GB" sz="3200" b="1" dirty="0"/>
          </a:p>
          <a:p>
            <a:r>
              <a:rPr lang="en-GB" sz="3200" b="1" dirty="0">
                <a:solidFill>
                  <a:srgbClr val="FF0000"/>
                </a:solidFill>
              </a:rPr>
              <a:t>Do you agree with this view? Explain your view in support or against the argument.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5128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US" sz="3600" b="1" dirty="0"/>
              <a:t>Class Discussion – II</a:t>
            </a:r>
          </a:p>
          <a:p>
            <a:pPr marL="0" indent="0">
              <a:buClr>
                <a:srgbClr val="0093D8"/>
              </a:buClr>
              <a:buNone/>
            </a:pPr>
            <a:endParaRPr lang="en-US" sz="3600" b="1" dirty="0"/>
          </a:p>
          <a:p>
            <a:r>
              <a:rPr lang="en-GB" sz="3200" dirty="0"/>
              <a:t>There is an argument that…..</a:t>
            </a:r>
            <a:r>
              <a:rPr lang="en-GB" sz="3200" b="1" i="1" dirty="0"/>
              <a:t> Galen (129-200 AD)</a:t>
            </a:r>
          </a:p>
          <a:p>
            <a:r>
              <a:rPr lang="en-GB" sz="3200" b="1" i="1" dirty="0"/>
              <a:t>“Employment is nature’s physician and is essential to human happiness.”</a:t>
            </a:r>
          </a:p>
          <a:p>
            <a:endParaRPr lang="en-GB" sz="3200" b="1" i="1" dirty="0"/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>
                <a:solidFill>
                  <a:srgbClr val="FF0000"/>
                </a:solidFill>
              </a:rPr>
              <a:t>Do you agree with this view? Explain your view in support or against the argument.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7338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8196"/>
            <a:ext cx="8702212" cy="45390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2800" b="1" dirty="0"/>
              <a:t>Other Consideration in relation to  Organizational Health Index.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4000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F38CC14-31BC-7D8C-39AE-CA2EF6A25626}"/>
              </a:ext>
            </a:extLst>
          </p:cNvPr>
          <p:cNvSpPr txBox="1">
            <a:spLocks noChangeArrowheads="1"/>
          </p:cNvSpPr>
          <p:nvPr/>
        </p:nvSpPr>
        <p:spPr>
          <a:xfrm>
            <a:off x="297950" y="1956391"/>
            <a:ext cx="8620020" cy="35608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 fontScale="92500" lnSpcReduction="20000"/>
          </a:bodyPr>
          <a:lstStyle>
            <a:lvl1pPr marL="257175" marR="0" indent="-257175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1pPr>
            <a:lvl2pPr marL="587829" marR="0" indent="-244929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–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2pPr>
            <a:lvl3pPr marL="914400" marR="0" indent="-22860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3pPr>
            <a:lvl4pPr marL="1303019" marR="0" indent="-274319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–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4pPr>
            <a:lvl5pPr marL="1645920" marR="0" indent="-27432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»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5pPr>
            <a:lvl6pPr marL="1988820" marR="0" indent="-27432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6pPr>
            <a:lvl7pPr marL="2331720" marR="0" indent="-27432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7pPr>
            <a:lvl8pPr marL="2674620" marR="0" indent="-27432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8pPr>
            <a:lvl9pPr marL="3017520" marR="0" indent="-274320" algn="l" defTabSz="685800" rtl="0" latinLnBrk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Pct val="100000"/>
              <a:buFont typeface="Arial"/>
              <a:buChar char="•"/>
              <a:tabLst/>
              <a:defRPr sz="2400" b="0" i="0" u="none" strike="noStrike" cap="none" spc="0" baseline="0">
                <a:solidFill>
                  <a:srgbClr val="000000"/>
                </a:solidFill>
                <a:uFillTx/>
                <a:latin typeface="Myriad Pro"/>
                <a:ea typeface="Myriad Pro"/>
                <a:cs typeface="Myriad Pro"/>
                <a:sym typeface="Myriad Pro"/>
              </a:defRPr>
            </a:lvl9pPr>
          </a:lstStyle>
          <a:p>
            <a:pPr marL="0" indent="0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500" b="1" dirty="0">
                <a:solidFill>
                  <a:srgbClr val="FF0000"/>
                </a:solidFill>
                <a:ea typeface="+mn-ea"/>
              </a:rPr>
              <a:t>The potential</a:t>
            </a:r>
            <a:r>
              <a:rPr lang="en-GB" altLang="en-US" sz="3500" dirty="0">
                <a:solidFill>
                  <a:srgbClr val="FF0000"/>
                </a:solidFill>
                <a:ea typeface="+mn-ea"/>
              </a:rPr>
              <a:t> </a:t>
            </a:r>
            <a:r>
              <a:rPr lang="en-GB" altLang="en-US" sz="3500" b="1" dirty="0">
                <a:solidFill>
                  <a:srgbClr val="FF0000"/>
                </a:solidFill>
                <a:ea typeface="+mn-ea"/>
              </a:rPr>
              <a:t>for large-scale health impact</a:t>
            </a:r>
            <a:r>
              <a:rPr lang="en-GB" altLang="en-US" sz="3500" dirty="0">
                <a:solidFill>
                  <a:srgbClr val="FF0000"/>
                </a:solidFill>
                <a:ea typeface="+mn-ea"/>
              </a:rPr>
              <a:t>: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600" dirty="0">
                <a:ea typeface="+mn-ea"/>
              </a:rPr>
              <a:t>33 million employees in the UK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600" dirty="0">
                <a:ea typeface="+mn-ea"/>
              </a:rPr>
              <a:t>families of employees extend impact further.  </a:t>
            </a:r>
          </a:p>
          <a:p>
            <a:pPr marL="0" indent="0" hangingPunct="1">
              <a:lnSpc>
                <a:spcPct val="90000"/>
              </a:lnSpc>
              <a:buFontTx/>
              <a:buNone/>
              <a:defRPr/>
            </a:pPr>
            <a:endParaRPr lang="en-GB" altLang="en-US" sz="2000" dirty="0">
              <a:ea typeface="+mn-ea"/>
            </a:endParaRPr>
          </a:p>
          <a:p>
            <a:pPr marL="0" indent="0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3000" b="1" dirty="0">
                <a:solidFill>
                  <a:srgbClr val="FF0000"/>
                </a:solidFill>
                <a:ea typeface="+mn-ea"/>
              </a:rPr>
              <a:t>Advantages of the workplace</a:t>
            </a:r>
            <a:r>
              <a:rPr lang="en-GB" altLang="en-US" sz="3000" dirty="0">
                <a:solidFill>
                  <a:srgbClr val="FF0000"/>
                </a:solidFill>
                <a:ea typeface="+mn-ea"/>
              </a:rPr>
              <a:t>: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000" dirty="0">
                <a:ea typeface="+mn-ea"/>
              </a:rPr>
              <a:t>a microcosm of society, as to age, gender, income, ethnicity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000" dirty="0">
                <a:ea typeface="+mn-ea"/>
              </a:rPr>
              <a:t>a culture of health at work can reinforce positive health behaviours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000" dirty="0">
                <a:ea typeface="+mn-ea"/>
              </a:rPr>
              <a:t>good employer/employee relationships can help sustain wellbeing and health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000" dirty="0">
                <a:ea typeface="+mn-ea"/>
              </a:rPr>
              <a:t>powerful communication possibilities</a:t>
            </a:r>
          </a:p>
          <a:p>
            <a:pPr marL="452438" lvl="1" indent="-273050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US" sz="2000" dirty="0">
                <a:ea typeface="+mn-ea"/>
              </a:rPr>
              <a:t>infrastructure for measurement of health outcomes is often in place.</a:t>
            </a:r>
            <a:endParaRPr lang="en-GB" altLang="en-US" sz="800" dirty="0">
              <a:ea typeface="+mn-ea"/>
            </a:endParaRPr>
          </a:p>
          <a:p>
            <a:pPr marL="452438" lvl="1" indent="-273050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000" b="1" dirty="0">
                <a:ea typeface="+mn-ea"/>
              </a:rPr>
              <a:t>		</a:t>
            </a:r>
            <a:endParaRPr lang="en-GB" altLang="en-US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942639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5"/>
            <a:ext cx="8702212" cy="4345978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900" b="1" dirty="0"/>
              <a:t>Shifting your organization toward higher performance.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Assess underlying mindsets (of management/teams/ employees) and behaviours that impact performance.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Benchmark your organization’s health index against public and private sector benchmarks.</a:t>
            </a:r>
          </a:p>
        </p:txBody>
      </p:sp>
    </p:spTree>
    <p:extLst>
      <p:ext uri="{BB962C8B-B14F-4D97-AF65-F5344CB8AC3E}">
        <p14:creationId xmlns:p14="http://schemas.microsoft.com/office/powerpoint/2010/main" val="234482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1084521"/>
            <a:ext cx="8856324" cy="4432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b="1" dirty="0"/>
              <a:t>A mentally healthy workplace can influence societal wellbeing.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b="1" dirty="0"/>
              <a:t>A ripple effect…</a:t>
            </a:r>
          </a:p>
        </p:txBody>
      </p:sp>
      <p:grpSp>
        <p:nvGrpSpPr>
          <p:cNvPr id="3" name="Group 15">
            <a:extLst>
              <a:ext uri="{FF2B5EF4-FFF2-40B4-BE49-F238E27FC236}">
                <a16:creationId xmlns:a16="http://schemas.microsoft.com/office/drawing/2014/main" id="{6A939E67-A77D-3291-74E4-D207900FFE0D}"/>
              </a:ext>
            </a:extLst>
          </p:cNvPr>
          <p:cNvGrpSpPr>
            <a:grpSpLocks/>
          </p:cNvGrpSpPr>
          <p:nvPr/>
        </p:nvGrpSpPr>
        <p:grpSpPr bwMode="auto">
          <a:xfrm>
            <a:off x="319087" y="2020187"/>
            <a:ext cx="8598881" cy="3583172"/>
            <a:chOff x="8495" y="1557338"/>
            <a:chExt cx="9027558" cy="4175125"/>
          </a:xfrm>
        </p:grpSpPr>
        <p:sp>
          <p:nvSpPr>
            <p:cNvPr id="4" name="Shape 714">
              <a:extLst>
                <a:ext uri="{FF2B5EF4-FFF2-40B4-BE49-F238E27FC236}">
                  <a16:creationId xmlns:a16="http://schemas.microsoft.com/office/drawing/2014/main" id="{40E8B1C1-68EB-B146-812F-85612FDAF162}"/>
                </a:ext>
              </a:extLst>
            </p:cNvPr>
            <p:cNvSpPr/>
            <p:nvPr/>
          </p:nvSpPr>
          <p:spPr>
            <a:xfrm rot="5400000">
              <a:off x="2570584" y="-733006"/>
              <a:ext cx="4175125" cy="87558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844550">
                <a:lnSpc>
                  <a:spcPct val="90000"/>
                </a:lnSpc>
                <a:spcBef>
                  <a:spcPts val="1000"/>
                </a:spcBef>
                <a:defRPr sz="1800">
                  <a:solidFill>
                    <a:srgbClr val="FF0000"/>
                  </a:solidFill>
                  <a:latin typeface="+mn-lt"/>
                  <a:ea typeface="+mn-ea"/>
                  <a:cs typeface="+mn-cs"/>
                  <a:sym typeface="Helvetica"/>
                </a:defRPr>
              </a:pPr>
              <a:endParaRPr sz="1800">
                <a:solidFill>
                  <a:srgbClr val="FF0000"/>
                </a:solidFill>
                <a:latin typeface="+mn-lt"/>
                <a:ea typeface="+mn-ea"/>
                <a:sym typeface="Helvetica"/>
              </a:endParaRPr>
            </a:p>
          </p:txBody>
        </p:sp>
        <p:sp>
          <p:nvSpPr>
            <p:cNvPr id="5" name="Shape 715">
              <a:extLst>
                <a:ext uri="{FF2B5EF4-FFF2-40B4-BE49-F238E27FC236}">
                  <a16:creationId xmlns:a16="http://schemas.microsoft.com/office/drawing/2014/main" id="{85B9A12E-A337-9CC9-B59B-0D955E09A454}"/>
                </a:ext>
              </a:extLst>
            </p:cNvPr>
            <p:cNvSpPr/>
            <p:nvPr/>
          </p:nvSpPr>
          <p:spPr>
            <a:xfrm>
              <a:off x="350822" y="1938338"/>
              <a:ext cx="6885366" cy="341312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800100">
                <a:lnSpc>
                  <a:spcPct val="90000"/>
                </a:lnSpc>
                <a:spcBef>
                  <a:spcPts val="1000"/>
                </a:spcBef>
                <a:defRPr sz="18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"/>
                </a:defRPr>
              </a:pPr>
              <a:endParaRPr sz="1800">
                <a:solidFill>
                  <a:srgbClr val="FFFFFF"/>
                </a:solidFill>
                <a:latin typeface="+mn-lt"/>
                <a:ea typeface="+mn-ea"/>
                <a:sym typeface="Helvetica"/>
              </a:endParaRPr>
            </a:p>
          </p:txBody>
        </p:sp>
        <p:sp>
          <p:nvSpPr>
            <p:cNvPr id="6" name="Shape 716">
              <a:extLst>
                <a:ext uri="{FF2B5EF4-FFF2-40B4-BE49-F238E27FC236}">
                  <a16:creationId xmlns:a16="http://schemas.microsoft.com/office/drawing/2014/main" id="{442C5335-99B6-7A18-1F3C-733CA7DB1D08}"/>
                </a:ext>
              </a:extLst>
            </p:cNvPr>
            <p:cNvSpPr/>
            <p:nvPr/>
          </p:nvSpPr>
          <p:spPr>
            <a:xfrm>
              <a:off x="394936" y="2349501"/>
              <a:ext cx="4609066" cy="25923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755650">
                <a:lnSpc>
                  <a:spcPct val="90000"/>
                </a:lnSpc>
                <a:spcBef>
                  <a:spcPts val="1000"/>
                </a:spcBef>
                <a:defRPr sz="1600">
                  <a:solidFill>
                    <a:srgbClr val="947AD0"/>
                  </a:solidFill>
                  <a:latin typeface="+mn-lt"/>
                  <a:ea typeface="+mn-ea"/>
                  <a:cs typeface="+mn-cs"/>
                  <a:sym typeface="Helvetica"/>
                </a:defRPr>
              </a:pPr>
              <a:endParaRPr sz="1600">
                <a:solidFill>
                  <a:srgbClr val="947AD0"/>
                </a:solidFill>
                <a:latin typeface="+mn-lt"/>
                <a:ea typeface="+mn-ea"/>
                <a:sym typeface="Helvetica"/>
              </a:endParaRPr>
            </a:p>
          </p:txBody>
        </p:sp>
        <p:sp>
          <p:nvSpPr>
            <p:cNvPr id="7" name="Shape 717">
              <a:extLst>
                <a:ext uri="{FF2B5EF4-FFF2-40B4-BE49-F238E27FC236}">
                  <a16:creationId xmlns:a16="http://schemas.microsoft.com/office/drawing/2014/main" id="{E7D74504-6808-9FF3-E9CB-F44E5BD82132}"/>
                </a:ext>
              </a:extLst>
            </p:cNvPr>
            <p:cNvSpPr/>
            <p:nvPr/>
          </p:nvSpPr>
          <p:spPr>
            <a:xfrm>
              <a:off x="454932" y="2682876"/>
              <a:ext cx="2782733" cy="197008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</a:path>
              </a:pathLst>
            </a:custGeom>
            <a:noFill/>
            <a:ln w="38100" cmpd="sng">
              <a:solidFill>
                <a:schemeClr val="accent1">
                  <a:lumMod val="75000"/>
                </a:schemeClr>
              </a:solidFill>
            </a:ln>
          </p:spPr>
          <p:txBody>
            <a:bodyPr lIns="0" tIns="0" rIns="0" bIns="0" anchor="ctr"/>
            <a:lstStyle/>
            <a:p>
              <a:pPr algn="ctr" defTabSz="977900">
                <a:lnSpc>
                  <a:spcPct val="90000"/>
                </a:lnSpc>
                <a:spcBef>
                  <a:spcPts val="1000"/>
                </a:spcBef>
                <a:defRPr sz="1200">
                  <a:solidFill>
                    <a:srgbClr val="2A2A2A"/>
                  </a:solidFill>
                  <a:latin typeface="+mn-lt"/>
                  <a:ea typeface="+mn-ea"/>
                  <a:cs typeface="+mn-cs"/>
                  <a:sym typeface="Helvetica"/>
                </a:defRPr>
              </a:pPr>
              <a:endParaRPr sz="1200">
                <a:solidFill>
                  <a:srgbClr val="2A2A2A"/>
                </a:solidFill>
                <a:latin typeface="+mn-lt"/>
                <a:ea typeface="+mn-ea"/>
                <a:sym typeface="Helvetica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C286FFD-880B-96C1-19F9-37A15D63B972}"/>
                </a:ext>
              </a:extLst>
            </p:cNvPr>
            <p:cNvSpPr txBox="1"/>
            <p:nvPr/>
          </p:nvSpPr>
          <p:spPr>
            <a:xfrm>
              <a:off x="904898" y="4062413"/>
              <a:ext cx="1743399" cy="40005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 dirty="0">
                  <a:latin typeface="Calibri"/>
                  <a:ea typeface="ＭＳ Ｐゴシック" pitchFamily="34" charset="-128"/>
                  <a:cs typeface="Calibri"/>
                </a:rPr>
                <a:t>WORKFORCE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D08ED2D-3979-6A1C-53F3-B78F9F60BBF5}"/>
                </a:ext>
              </a:extLst>
            </p:cNvPr>
            <p:cNvSpPr txBox="1"/>
            <p:nvPr/>
          </p:nvSpPr>
          <p:spPr>
            <a:xfrm>
              <a:off x="3011799" y="4016376"/>
              <a:ext cx="1646347" cy="708025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 dirty="0">
                  <a:latin typeface="Calibri"/>
                  <a:ea typeface="ＭＳ Ｐゴシック" pitchFamily="34" charset="-128"/>
                  <a:cs typeface="Calibri"/>
                </a:rPr>
                <a:t>FRIENDS &amp; FAMILY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37AA6DD-E695-848F-8B3D-870A193862A9}"/>
                </a:ext>
              </a:extLst>
            </p:cNvPr>
            <p:cNvSpPr txBox="1"/>
            <p:nvPr/>
          </p:nvSpPr>
          <p:spPr>
            <a:xfrm>
              <a:off x="4658146" y="2532063"/>
              <a:ext cx="1778690" cy="400050"/>
            </a:xfrm>
            <a:prstGeom prst="rect">
              <a:avLst/>
            </a:prstGeom>
            <a:noFill/>
            <a:ln>
              <a:solidFill>
                <a:schemeClr val="accent1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sz="2000" b="1" dirty="0">
                  <a:latin typeface="Calibri"/>
                  <a:ea typeface="ＭＳ Ｐゴシック" pitchFamily="34" charset="-128"/>
                  <a:cs typeface="Calibri"/>
                </a:rPr>
                <a:t>COMMUNITY</a:t>
              </a:r>
            </a:p>
          </p:txBody>
        </p:sp>
        <p:sp>
          <p:nvSpPr>
            <p:cNvPr id="11" name="TextBox 26">
              <a:extLst>
                <a:ext uri="{FF2B5EF4-FFF2-40B4-BE49-F238E27FC236}">
                  <a16:creationId xmlns:a16="http://schemas.microsoft.com/office/drawing/2014/main" id="{9C993395-169D-89DD-490C-5926A07E60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54436" y="2536826"/>
              <a:ext cx="1256376" cy="400050"/>
            </a:xfrm>
            <a:prstGeom prst="rect">
              <a:avLst/>
            </a:prstGeom>
            <a:noFill/>
            <a:ln w="9525">
              <a:solidFill>
                <a:schemeClr val="accent1">
                  <a:lumMod val="75000"/>
                </a:schemeClr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defRPr/>
              </a:pPr>
              <a:r>
                <a:rPr lang="en-US" altLang="en-US" sz="2000" b="1" dirty="0">
                  <a:latin typeface="Calibri" panose="020F0502020204030204" pitchFamily="34" charset="0"/>
                </a:rPr>
                <a:t>SOCIETY</a:t>
              </a:r>
            </a:p>
          </p:txBody>
        </p:sp>
        <p:pic>
          <p:nvPicPr>
            <p:cNvPr id="12" name="Picture 35">
              <a:extLst>
                <a:ext uri="{FF2B5EF4-FFF2-40B4-BE49-F238E27FC236}">
                  <a16:creationId xmlns:a16="http://schemas.microsoft.com/office/drawing/2014/main" id="{CC3EC6D7-02E8-7CB0-9F8E-91C33985A4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95" y="3227387"/>
              <a:ext cx="839788" cy="83502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F63E519-D879-A02D-3B4B-3184509DAA6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25736" y="2932113"/>
              <a:ext cx="1154031" cy="1154113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C372D47-A9DE-0D35-4034-3F80ADB24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04115" y="3068638"/>
              <a:ext cx="892874" cy="892175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3B8E705-02CF-2588-6B12-3B5D1262F4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479699" y="2855913"/>
              <a:ext cx="1125798" cy="1125538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E7A2818-9326-D43C-9DFA-51B957C29A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1821" b="15349"/>
            <a:stretch/>
          </p:blipFill>
          <p:spPr>
            <a:xfrm>
              <a:off x="1270164" y="2932113"/>
              <a:ext cx="1279316" cy="1028700"/>
            </a:xfrm>
            <a:prstGeom prst="rect">
              <a:avLst/>
            </a:prstGeom>
            <a:ln>
              <a:solidFill>
                <a:schemeClr val="accent1">
                  <a:lumMod val="75000"/>
                </a:schemeClr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5410521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031358"/>
            <a:ext cx="8702212" cy="448587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5100" b="1" dirty="0"/>
              <a:t>Good for All….?</a:t>
            </a:r>
          </a:p>
          <a:p>
            <a:pPr>
              <a:defRPr/>
            </a:pPr>
            <a:r>
              <a:rPr lang="en-GB" altLang="en-US" sz="4000" dirty="0"/>
              <a:t>There is a link, in typical pyramid-shaped organisations, between poorer health and wellbeing (mental and physical) and lower motivation 	and engagement at work.</a:t>
            </a:r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4000" dirty="0"/>
              <a:t>Recognition of this should inform  management thinking about health and wellbeing to enhance productivity.</a:t>
            </a:r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4000" dirty="0"/>
              <a:t>You need top-down and bottom-up activity.</a:t>
            </a:r>
          </a:p>
          <a:p>
            <a:pPr>
              <a:defRPr/>
            </a:pPr>
            <a:endParaRPr lang="en-GB" altLang="en-US" sz="4000" dirty="0"/>
          </a:p>
          <a:p>
            <a:pPr>
              <a:defRPr/>
            </a:pPr>
            <a:r>
              <a:rPr lang="en-GB" altLang="en-US" sz="4000" b="1" dirty="0">
                <a:solidFill>
                  <a:srgbClr val="FF0000"/>
                </a:solidFill>
              </a:rPr>
              <a:t>Workers’ aggregate performance </a:t>
            </a:r>
            <a:r>
              <a:rPr lang="en-GB" altLang="en-US" sz="4000" dirty="0"/>
              <a:t>is 	          	essential to organisational success.</a:t>
            </a:r>
          </a:p>
        </p:txBody>
      </p:sp>
    </p:spTree>
    <p:extLst>
      <p:ext uri="{BB962C8B-B14F-4D97-AF65-F5344CB8AC3E}">
        <p14:creationId xmlns:p14="http://schemas.microsoft.com/office/powerpoint/2010/main" val="32722718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031358"/>
            <a:ext cx="8702212" cy="44858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b="1" dirty="0"/>
              <a:t>Need for a rethink….?</a:t>
            </a:r>
          </a:p>
          <a:p>
            <a:pPr marL="0" indent="0">
              <a:buClr>
                <a:srgbClr val="0093D8"/>
              </a:buClr>
              <a:buNone/>
            </a:pPr>
            <a:endParaRPr lang="en-GB" sz="5100" b="1" dirty="0"/>
          </a:p>
          <a:p>
            <a:pPr marL="0" indent="0">
              <a:buClr>
                <a:srgbClr val="0093D8"/>
              </a:buClr>
              <a:buNone/>
            </a:pPr>
            <a:endParaRPr lang="en-GB" sz="5100" b="1" dirty="0"/>
          </a:p>
          <a:p>
            <a:pPr marL="0" indent="0">
              <a:buClr>
                <a:srgbClr val="0093D8"/>
              </a:buClr>
              <a:buNone/>
            </a:pPr>
            <a:endParaRPr lang="en-GB" sz="5100" b="1" dirty="0"/>
          </a:p>
        </p:txBody>
      </p:sp>
      <p:sp>
        <p:nvSpPr>
          <p:cNvPr id="2" name="Text Box 5">
            <a:extLst>
              <a:ext uri="{FF2B5EF4-FFF2-40B4-BE49-F238E27FC236}">
                <a16:creationId xmlns:a16="http://schemas.microsoft.com/office/drawing/2014/main" id="{BADE5011-4E05-0003-AB6B-1D23FBD6A25B}"/>
              </a:ext>
            </a:extLst>
          </p:cNvPr>
          <p:cNvSpPr txBox="1">
            <a:spLocks noChangeArrowheads="1"/>
          </p:cNvSpPr>
          <p:nvPr/>
        </p:nvSpPr>
        <p:spPr bwMode="auto">
          <a:xfrm rot="10645003" flipV="1">
            <a:off x="3061246" y="1351826"/>
            <a:ext cx="292241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0000"/>
                </a:solidFill>
                <a:cs typeface="Arial" panose="020B0604020202020204" pitchFamily="34" charset="0"/>
              </a:rPr>
              <a:t>Top management</a:t>
            </a:r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34000485-F902-C6A0-1C38-27B6ACB2AF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2491" y="1764455"/>
            <a:ext cx="1524372" cy="3329090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4" name="Line 6">
            <a:extLst>
              <a:ext uri="{FF2B5EF4-FFF2-40B4-BE49-F238E27FC236}">
                <a16:creationId xmlns:a16="http://schemas.microsoft.com/office/drawing/2014/main" id="{D49AF320-7384-690A-3182-EFFAFF3BE187}"/>
              </a:ext>
            </a:extLst>
          </p:cNvPr>
          <p:cNvSpPr>
            <a:spLocks noChangeShapeType="1"/>
          </p:cNvSpPr>
          <p:nvPr/>
        </p:nvSpPr>
        <p:spPr bwMode="auto">
          <a:xfrm>
            <a:off x="3956069" y="1935544"/>
            <a:ext cx="930850" cy="3217509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4244F7-A091-78AB-B292-5E8252AED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212" y="2609360"/>
            <a:ext cx="1760757" cy="11712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7B4F16-4AAC-3D21-21D7-A08254F80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31" y="4146784"/>
            <a:ext cx="3067045" cy="1295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1441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spcAft>
                <a:spcPct val="30000"/>
              </a:spcAft>
              <a:buFontTx/>
              <a:buNone/>
              <a:defRPr/>
            </a:pPr>
            <a:r>
              <a:rPr lang="en-GB" altLang="en-US" b="1" dirty="0"/>
              <a:t>Key features</a:t>
            </a:r>
            <a:r>
              <a:rPr lang="en-GB" altLang="en-US" dirty="0"/>
              <a:t> common to organisations that have improved are:	</a:t>
            </a:r>
            <a:r>
              <a:rPr lang="en-GB" altLang="en-US" b="1" dirty="0"/>
              <a:t>Mental Health, well-being, resilience and engagement:</a:t>
            </a:r>
            <a:endParaRPr lang="en-GB" altLang="en-US" sz="1200" dirty="0"/>
          </a:p>
          <a:p>
            <a:pPr marL="0" indent="0">
              <a:spcBef>
                <a:spcPct val="0"/>
              </a:spcBef>
              <a:spcAft>
                <a:spcPct val="30000"/>
              </a:spcAft>
              <a:buFontTx/>
              <a:buNone/>
              <a:defRPr/>
            </a:pPr>
            <a:endParaRPr lang="en-GB" altLang="en-US" sz="800" dirty="0"/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b="1" dirty="0">
                <a:solidFill>
                  <a:srgbClr val="FF0000"/>
                </a:solidFill>
              </a:rPr>
              <a:t>Visible senior leadership</a:t>
            </a:r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dirty="0"/>
              <a:t>Board-level or equivalent engagement</a:t>
            </a:r>
          </a:p>
          <a:p>
            <a:pPr marL="457200" lvl="1" indent="0">
              <a:spcBef>
                <a:spcPct val="0"/>
              </a:spcBef>
              <a:spcAft>
                <a:spcPct val="30000"/>
              </a:spcAft>
              <a:buFontTx/>
              <a:buNone/>
              <a:defRPr/>
            </a:pPr>
            <a:endParaRPr lang="en-GB" altLang="en-US" sz="1200" dirty="0"/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dirty="0"/>
              <a:t>Accountable managers throughout organisation</a:t>
            </a:r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dirty="0"/>
              <a:t>Enabling engagement</a:t>
            </a:r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None/>
              <a:defRPr/>
            </a:pPr>
            <a:endParaRPr lang="en-GB" altLang="en-US" sz="1400" dirty="0"/>
          </a:p>
          <a:p>
            <a:pPr lvl="1">
              <a:spcBef>
                <a:spcPct val="0"/>
              </a:spcBef>
              <a:spcAft>
                <a:spcPct val="30000"/>
              </a:spcAft>
              <a:buFont typeface="Arial" charset="0"/>
              <a:buChar char="•"/>
              <a:defRPr/>
            </a:pPr>
            <a:r>
              <a:rPr lang="en-GB" altLang="en-US" sz="2000" dirty="0"/>
              <a:t>Attention to both mental and physical health improvements</a:t>
            </a:r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dirty="0"/>
              <a:t>Empowering employees to                                                           		care for their own health</a:t>
            </a:r>
          </a:p>
          <a:p>
            <a:pPr lvl="1">
              <a:spcBef>
                <a:spcPct val="0"/>
              </a:spcBef>
              <a:spcAft>
                <a:spcPct val="30000"/>
              </a:spcAft>
              <a:buFontTx/>
              <a:buChar char="•"/>
              <a:defRPr/>
            </a:pPr>
            <a:r>
              <a:rPr lang="en-GB" altLang="en-US" sz="2000" dirty="0"/>
              <a:t>Evaluation to ensure continuous                                  			improvement</a:t>
            </a:r>
          </a:p>
        </p:txBody>
      </p:sp>
    </p:spTree>
    <p:extLst>
      <p:ext uri="{BB962C8B-B14F-4D97-AF65-F5344CB8AC3E}">
        <p14:creationId xmlns:p14="http://schemas.microsoft.com/office/powerpoint/2010/main" val="36920582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4400" b="1" dirty="0"/>
              <a:t>Shifting your organization toward higher performance.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Understand your organization’s archetype to identify the six to seven “must-have” practices for success.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Prioritize intervention programs needed to improve health.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Periodically track health to ensure ongoing progress and catch potential issues early.</a:t>
            </a:r>
          </a:p>
        </p:txBody>
      </p:sp>
    </p:spTree>
    <p:extLst>
      <p:ext uri="{BB962C8B-B14F-4D97-AF65-F5344CB8AC3E}">
        <p14:creationId xmlns:p14="http://schemas.microsoft.com/office/powerpoint/2010/main" val="36434635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4400" b="1" dirty="0"/>
              <a:t>What makes OHI unique?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OHI goes beyond a typical engagement or employee survey. </a:t>
            </a:r>
          </a:p>
          <a:p>
            <a:pPr marL="0" indent="0">
              <a:buClr>
                <a:srgbClr val="0093D8"/>
              </a:buClr>
              <a:buNone/>
            </a:pPr>
            <a:endParaRPr lang="en-GB" sz="40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It prescribes interventions to improve those elements of health directly linked to performance. 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GB" sz="4000" dirty="0"/>
              <a:t>For the first time, managers are saying they know where to focus organizational efforts to deliver on their mission.</a:t>
            </a:r>
          </a:p>
        </p:txBody>
      </p:sp>
    </p:spTree>
    <p:extLst>
      <p:ext uri="{BB962C8B-B14F-4D97-AF65-F5344CB8AC3E}">
        <p14:creationId xmlns:p14="http://schemas.microsoft.com/office/powerpoint/2010/main" val="11545016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McKinsey &amp; Co has led some research in the application of OHI in organisation.</a:t>
            </a:r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r>
              <a:rPr lang="en-GB" sz="4000" dirty="0"/>
              <a:t>According to McKinsey OHI is unique in three ways:</a:t>
            </a:r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r>
              <a:rPr lang="en-GB" sz="3900" b="1" dirty="0"/>
              <a:t>Proven link between health and performance. </a:t>
            </a:r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r>
              <a:rPr lang="en-GB" sz="3900" b="1" dirty="0"/>
              <a:t>Competitive insights</a:t>
            </a:r>
            <a:r>
              <a:rPr lang="en-GB" sz="4000" b="1" dirty="0"/>
              <a:t>.</a:t>
            </a:r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r>
              <a:rPr lang="en-GB" sz="4000" b="1" dirty="0"/>
              <a:t>Archetypes</a:t>
            </a:r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endParaRPr lang="en-GB" sz="4000" b="1" dirty="0"/>
          </a:p>
          <a:p>
            <a:pPr>
              <a:buClr>
                <a:srgbClr val="0093D8"/>
              </a:buClr>
              <a:buFont typeface="Wingdings" panose="05000000000000000000" pitchFamily="2" charset="2"/>
              <a:buChar char="§"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607961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Proven link between health and performance 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dirty="0"/>
              <a:t>• McKinsey has identified the nine elements of organizational health that impact performance and help organizations change underlying mindsets and behaviours.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639883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Competitive insights 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dirty="0"/>
              <a:t>• OHI includes benchmarks against a continuously growing, proprietary database of more than 900 organizations in all industries across the globe.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222911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Archetypes</a:t>
            </a:r>
            <a:r>
              <a:rPr lang="en-GB" sz="3600" dirty="0"/>
              <a:t>  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dirty="0"/>
              <a:t>• Instead of a “one-size-fits-all” approach, McKinsey has identified four patterns of behaviours, or archetypes, to help an organization identify its optimal path forward.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9027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OHI &amp; Performance</a:t>
            </a:r>
            <a:r>
              <a:rPr lang="en-GB" sz="3600" dirty="0"/>
              <a:t> </a:t>
            </a:r>
          </a:p>
          <a:p>
            <a:pPr marL="0" indent="0">
              <a:buClr>
                <a:srgbClr val="0093D8"/>
              </a:buClr>
              <a:buNone/>
            </a:pPr>
            <a:endParaRPr lang="en-GB" sz="4000" dirty="0"/>
          </a:p>
        </p:txBody>
      </p:sp>
      <p:pic>
        <p:nvPicPr>
          <p:cNvPr id="2" name="Picture 1" descr="A diagram of a health performance&#10;&#10;Description automatically generated with medium confidence">
            <a:extLst>
              <a:ext uri="{FF2B5EF4-FFF2-40B4-BE49-F238E27FC236}">
                <a16:creationId xmlns:a16="http://schemas.microsoft.com/office/drawing/2014/main" id="{1FB98CE0-631D-D83A-BBF1-5CAE5BA46F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031" y="1808253"/>
            <a:ext cx="8691937" cy="370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7770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GB" sz="32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32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6" y="1052622"/>
            <a:ext cx="8803757" cy="446461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McKinsey</a:t>
            </a:r>
            <a:r>
              <a:rPr lang="en-GB" sz="3600" dirty="0"/>
              <a:t> </a:t>
            </a:r>
            <a:r>
              <a:rPr lang="en-GB" sz="3600" b="1" dirty="0"/>
              <a:t>OHI Diagnostic Framework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dirty="0"/>
              <a:t> </a:t>
            </a:r>
          </a:p>
          <a:p>
            <a:pPr marL="0" indent="0">
              <a:buClr>
                <a:srgbClr val="0093D8"/>
              </a:buClr>
              <a:buNone/>
            </a:pPr>
            <a:endParaRPr lang="en-GB" sz="4000" dirty="0"/>
          </a:p>
        </p:txBody>
      </p:sp>
      <p:pic>
        <p:nvPicPr>
          <p:cNvPr id="3" name="Picture 2" descr="A blue and white diagram&#10;&#10;Description automatically generated">
            <a:extLst>
              <a:ext uri="{FF2B5EF4-FFF2-40B4-BE49-F238E27FC236}">
                <a16:creationId xmlns:a16="http://schemas.microsoft.com/office/drawing/2014/main" id="{22E19D5E-EC42-4F2E-336C-8B2581CB0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1209"/>
            <a:ext cx="8803757" cy="398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6954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(OHI)of an Organisation</a:t>
            </a:r>
            <a:r>
              <a:rPr lang="en-GB" sz="4000" dirty="0"/>
              <a:t>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Clr>
                <a:srgbClr val="0093D8"/>
              </a:buClr>
              <a:buNone/>
            </a:pPr>
            <a:r>
              <a:rPr lang="en-GB" sz="4000" b="1" dirty="0"/>
              <a:t>Google’s view of OHI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b="1" dirty="0">
                <a:solidFill>
                  <a:srgbClr val="FF0000"/>
                </a:solidFill>
              </a:rPr>
              <a:t>Watch the video:</a:t>
            </a:r>
          </a:p>
          <a:p>
            <a:pPr marL="0" indent="0">
              <a:buClr>
                <a:srgbClr val="0093D8"/>
              </a:buClr>
              <a:buNone/>
            </a:pPr>
            <a:endParaRPr lang="en-GB" b="1" dirty="0"/>
          </a:p>
          <a:p>
            <a:pPr marL="0" indent="0">
              <a:buClr>
                <a:srgbClr val="0093D8"/>
              </a:buClr>
              <a:buNone/>
            </a:pPr>
            <a:r>
              <a:rPr lang="en-GB" sz="3600" b="1" dirty="0"/>
              <a:t>Organizational health and the future of the workplace</a:t>
            </a:r>
          </a:p>
          <a:p>
            <a:pPr marL="0" indent="0">
              <a:buClr>
                <a:srgbClr val="0093D8"/>
              </a:buClr>
              <a:buNone/>
            </a:pPr>
            <a:r>
              <a:rPr lang="en-GB" sz="3600" dirty="0"/>
              <a:t> </a:t>
            </a:r>
            <a:r>
              <a:rPr lang="en-GB" sz="3600" dirty="0">
                <a:hlinkClick r:id="rId2"/>
              </a:rPr>
              <a:t>https://www.youtube.com/watch?v=ZHrrhlpn7rI</a:t>
            </a:r>
            <a:endParaRPr lang="en-GB" sz="3600" dirty="0"/>
          </a:p>
          <a:p>
            <a:pPr marL="0" indent="0">
              <a:buClr>
                <a:srgbClr val="0093D8"/>
              </a:buClr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76801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68836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en-GB" sz="4000" b="1" dirty="0"/>
              <a:t>Individual Class Activity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842481"/>
            <a:ext cx="8856324" cy="473638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After watching the video:</a:t>
            </a:r>
          </a:p>
          <a:p>
            <a:pPr marL="0" indent="0">
              <a:buNone/>
            </a:pPr>
            <a:r>
              <a:rPr lang="en-GB" sz="3200" b="1" dirty="0"/>
              <a:t>Mention the 5 strategic pillars of OHI as practised at Google.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 algn="just">
              <a:buNone/>
            </a:pPr>
            <a:r>
              <a:rPr lang="en-GB" sz="3200" dirty="0"/>
              <a:t>Explain in what specific ways any 2 of these strategic pillars can contribute to healthy organisation?</a:t>
            </a:r>
          </a:p>
          <a:p>
            <a:pPr marL="0" indent="0">
              <a:buNone/>
            </a:pPr>
            <a:endParaRPr lang="en-GB" sz="2800" b="1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5825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18498" y="143838"/>
            <a:ext cx="8517277" cy="76028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sz="4000" dirty="0"/>
              <a:t>Summary</a:t>
            </a:r>
            <a:r>
              <a:rPr lang="en-GB" sz="4000" dirty="0"/>
              <a:t>…Today we have examined</a:t>
            </a:r>
            <a:r>
              <a:rPr lang="en-GB" sz="3400" dirty="0"/>
              <a:t>…</a:t>
            </a:r>
            <a:endParaRPr sz="3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02742" y="904125"/>
            <a:ext cx="8917968" cy="4767209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endParaRPr lang="en-GB" sz="4000" b="1" dirty="0">
              <a:solidFill>
                <a:srgbClr val="FF0000"/>
              </a:solidFill>
            </a:endParaRPr>
          </a:p>
          <a:p>
            <a:pPr lvl="0"/>
            <a:r>
              <a:rPr lang="en-GB" sz="40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br>
              <a:rPr lang="en-GB" sz="3600" b="1" dirty="0"/>
            </a:br>
            <a:endParaRPr lang="en-GB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215757" y="274638"/>
            <a:ext cx="8712485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Next Week, We will look at…</a:t>
            </a:r>
            <a:endParaRPr sz="4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en-GB" sz="3600" dirty="0"/>
              <a:t> </a:t>
            </a:r>
          </a:p>
          <a:p>
            <a:pPr lvl="0"/>
            <a:r>
              <a:rPr lang="en-GB" sz="4400" dirty="0"/>
              <a:t>Understanding cultural barriers to effective functioning in organisations.</a:t>
            </a:r>
          </a:p>
          <a:p>
            <a:pPr lvl="0"/>
            <a:r>
              <a:rPr lang="en-GB" sz="4400" dirty="0"/>
              <a:t>Ways to Overcoming Barriers to Effective Functioning in Organisations: Culture Clash.</a:t>
            </a:r>
          </a:p>
          <a:p>
            <a:pPr lvl="0"/>
            <a:r>
              <a:rPr lang="en-US" altLang="en-US" sz="4400" dirty="0"/>
              <a:t>Creating, Maintaining, and Changing Organizational Culture.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7091069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Next …</a:t>
            </a:r>
            <a:endParaRPr sz="4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/>
              <a:t> </a:t>
            </a:r>
            <a:r>
              <a:rPr lang="en-GB" sz="4400" b="1" dirty="0">
                <a:solidFill>
                  <a:srgbClr val="FF0000"/>
                </a:solidFill>
              </a:rPr>
              <a:t>Assignment Workshop</a:t>
            </a:r>
          </a:p>
          <a:p>
            <a:pPr lvl="0"/>
            <a:r>
              <a:rPr lang="en-GB" sz="4400" b="1" dirty="0">
                <a:solidFill>
                  <a:srgbClr val="FF0000"/>
                </a:solidFill>
              </a:rPr>
              <a:t>Component 1</a:t>
            </a:r>
          </a:p>
          <a:p>
            <a:r>
              <a:rPr lang="en-US" sz="4000" b="1" dirty="0"/>
              <a:t>Individual Report: </a:t>
            </a:r>
            <a:endParaRPr lang="en-GB" sz="4000" dirty="0"/>
          </a:p>
          <a:p>
            <a:r>
              <a:rPr lang="en-US" sz="4000" b="1" dirty="0"/>
              <a:t>Submission deadline </a:t>
            </a:r>
            <a:r>
              <a:rPr lang="en-US" sz="4000" b="1"/>
              <a:t>– Monday March 10</a:t>
            </a:r>
            <a:r>
              <a:rPr lang="en-US" sz="4000" b="1" baseline="30000"/>
              <a:t>th</a:t>
            </a:r>
            <a:r>
              <a:rPr lang="en-US" sz="4000" b="1"/>
              <a:t> @ 2:00pm.</a:t>
            </a:r>
            <a:endParaRPr lang="en-GB" sz="4000" dirty="0"/>
          </a:p>
          <a:p>
            <a:pPr lvl="0"/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0057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Next …</a:t>
            </a:r>
            <a:endParaRPr sz="4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/>
              <a:t> </a:t>
            </a:r>
            <a:endParaRPr lang="en-GB" sz="4400" b="1" dirty="0">
              <a:solidFill>
                <a:srgbClr val="FF0000"/>
              </a:solidFill>
            </a:endParaRPr>
          </a:p>
          <a:p>
            <a:pPr lvl="0"/>
            <a:r>
              <a:rPr lang="en-GB" sz="4400" b="1" dirty="0">
                <a:solidFill>
                  <a:srgbClr val="FF0000"/>
                </a:solidFill>
              </a:rPr>
              <a:t>Use the remainder of the time to complete a section of the assignment.</a:t>
            </a:r>
          </a:p>
          <a:p>
            <a:pPr lvl="0"/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6274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287676" y="123290"/>
            <a:ext cx="8568648" cy="72946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215757" y="852755"/>
            <a:ext cx="8640567" cy="4664479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pPr algn="just"/>
            <a:endParaRPr lang="en-GB" sz="3100" dirty="0"/>
          </a:p>
          <a:p>
            <a:pPr algn="just"/>
            <a:r>
              <a:rPr lang="en-GB" sz="4200" dirty="0"/>
              <a:t>Alvesson, M. (2013) Understanding Organizational Culture. Second edition. London: SAGE. </a:t>
            </a:r>
          </a:p>
          <a:p>
            <a:pPr algn="just"/>
            <a:r>
              <a:rPr lang="en-GB" sz="4200" dirty="0"/>
              <a:t>Cacciattolo, K., (2014).</a:t>
            </a:r>
            <a:r>
              <a:rPr lang="en-GB" sz="4200" i="1" dirty="0"/>
              <a:t> </a:t>
            </a:r>
            <a:r>
              <a:rPr lang="en-GB" sz="4200" dirty="0"/>
              <a:t>Understanding Organisational Cultures, European Scientific Journal November 2014 /Special Edition vol.2 </a:t>
            </a:r>
          </a:p>
          <a:p>
            <a:pPr algn="just"/>
            <a:r>
              <a:rPr lang="en-GB" sz="4200" dirty="0"/>
              <a:t>Deal, T. E. &amp; Kennedy, A. A. (2000) The New Corporate Cultures: Revitalizing the workplace after downsizing, mergers and reengineering, London-UK, TEXERE Publishing Limited. </a:t>
            </a:r>
          </a:p>
          <a:p>
            <a:pPr algn="just"/>
            <a:r>
              <a:rPr lang="en-GB" sz="4200" dirty="0"/>
              <a:t>McKinsey (2024). How OHI Works, available @: </a:t>
            </a:r>
            <a:r>
              <a:rPr lang="en-GB" sz="4200" u="sng" dirty="0">
                <a:hlinkClick r:id="rId2"/>
              </a:rPr>
              <a:t>https://www.mckinsey.com/solutions/orgsolutions/overview/organizational-health-index/how-ohi-works</a:t>
            </a:r>
            <a:r>
              <a:rPr lang="en-GB" sz="4200" dirty="0"/>
              <a:t>, (Accessed 02/06/2024).</a:t>
            </a:r>
          </a:p>
          <a:p>
            <a:pPr algn="just"/>
            <a:r>
              <a:rPr lang="en-GB" sz="4200" dirty="0"/>
              <a:t>Mullins, L., &amp; Christy, G. (2016). Management &amp; Organisational Behaviour (Eleventh ed., Always learning). </a:t>
            </a:r>
          </a:p>
          <a:p>
            <a:pPr algn="just"/>
            <a:r>
              <a:rPr lang="en-GB" sz="4200" dirty="0"/>
              <a:t>Schein, E.H. 1990. </a:t>
            </a:r>
            <a:r>
              <a:rPr lang="en-GB" sz="4200" i="1" dirty="0"/>
              <a:t>Career anchors: Discovering your real values</a:t>
            </a:r>
            <a:r>
              <a:rPr lang="en-GB" sz="4200" dirty="0"/>
              <a:t>. San Francisco: Jossey-Bass/ Pfeiffer.</a:t>
            </a:r>
            <a:endParaRPr lang="en-GB" sz="4200" b="0" i="0" u="none" strike="noStrike" baseline="0" dirty="0">
              <a:solidFill>
                <a:srgbClr val="000000"/>
              </a:solidFill>
            </a:endParaRPr>
          </a:p>
          <a:p>
            <a:pPr marL="228885" indent="-228885" defTabSz="610361">
              <a:defRPr sz="2136"/>
            </a:pPr>
            <a:r>
              <a:rPr lang="en-GB" sz="4200" dirty="0"/>
              <a:t>Spar and Healy (2024). Amazon in Seattle: The Role of Business in Causing and Solving a Housing Crisis, available @: </a:t>
            </a:r>
            <a:r>
              <a:rPr lang="en-GB" sz="4200" dirty="0">
                <a:hlinkClick r:id="rId3"/>
              </a:rPr>
              <a:t>https://hbr.org/podcast/2024/04/amazon-in-seattle-the-role-of-business-in-causing-and-solving-a-housing-crisis?ab=at_pod_art_h3x1_s01</a:t>
            </a:r>
            <a:r>
              <a:rPr lang="en-GB" sz="4200" dirty="0"/>
              <a:t>  (Accessed 08/05/2024).</a:t>
            </a: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7245</TotalTime>
  <Words>1343</Words>
  <Application>Microsoft Office PowerPoint</Application>
  <PresentationFormat>On-screen Show (4:3)</PresentationFormat>
  <Paragraphs>167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Myriad Pro</vt:lpstr>
      <vt:lpstr>Arial</vt:lpstr>
      <vt:lpstr>Calibri</vt:lpstr>
      <vt:lpstr>Wingdings</vt:lpstr>
      <vt:lpstr>20140311PresentationUWTSDTemplate</vt:lpstr>
      <vt:lpstr>      LCLM 5005  Organisational Culture Week 7:  Organisational Health Index of an Organisation.   Prepared by: Oluwaseun (Olu) Adegbite, PhD.    </vt:lpstr>
      <vt:lpstr>Last Week (i.e., Week 6)</vt:lpstr>
      <vt:lpstr>This Week (i.e., Week 7)</vt:lpstr>
      <vt:lpstr>Week 7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Organisational Health Index (OHI)of an Organisation.</vt:lpstr>
      <vt:lpstr>Individual Class Activity</vt:lpstr>
      <vt:lpstr>Summary…Today we have examined…</vt:lpstr>
      <vt:lpstr>Next Week, We will look at…</vt:lpstr>
      <vt:lpstr>Next …</vt:lpstr>
      <vt:lpstr>Next 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Olu Adegbite</cp:lastModifiedBy>
  <cp:revision>418</cp:revision>
  <dcterms:modified xsi:type="dcterms:W3CDTF">2025-02-25T16:54:19Z</dcterms:modified>
</cp:coreProperties>
</file>