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7119" autoAdjust="0"/>
  </p:normalViewPr>
  <p:slideViewPr>
    <p:cSldViewPr>
      <p:cViewPr varScale="1">
        <p:scale>
          <a:sx n="59" d="100"/>
          <a:sy n="59" d="100"/>
        </p:scale>
        <p:origin x="846"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8C5E484-15F4-4452-8852-354D4AC6A834}" type="datetimeFigureOut">
              <a:rPr lang="en-US" smtClean="0"/>
              <a:pPr/>
              <a:t>8/9/2021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8B6727A-9FCC-4DB5-9BC5-A8506CBA0288}"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prospects.ac.uk/job-profiles/retail-manager" TargetMode="External" /><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2000" b="1" u="sng" kern="1200" dirty="0">
                <a:solidFill>
                  <a:schemeClr val="tx1"/>
                </a:solidFill>
                <a:latin typeface="Times New Roman" pitchFamily="18" charset="0"/>
                <a:ea typeface="+mn-ea"/>
                <a:cs typeface="Times New Roman" pitchFamily="18" charset="0"/>
              </a:rPr>
              <a:t>Communicative skill</a:t>
            </a:r>
            <a:endParaRPr lang="en-IN" sz="2000" kern="1200" dirty="0">
              <a:solidFill>
                <a:schemeClr val="tx1"/>
              </a:solidFill>
              <a:latin typeface="Times New Roman" pitchFamily="18" charset="0"/>
              <a:ea typeface="+mn-ea"/>
              <a:cs typeface="Times New Roman" pitchFamily="18" charset="0"/>
            </a:endParaRPr>
          </a:p>
          <a:p>
            <a:pPr marL="0" marR="0" indent="0" algn="just"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tx1"/>
                </a:solidFill>
                <a:latin typeface="Times New Roman" pitchFamily="18" charset="0"/>
                <a:ea typeface="+mn-ea"/>
                <a:cs typeface="Times New Roman" pitchFamily="18" charset="0"/>
              </a:rPr>
              <a:t>Communication skill in the industry helps interact with customers and stakeholders to understand their needs and demands (prospects.ac.uk, 2021). </a:t>
            </a:r>
            <a:endParaRPr lang="en-IN" sz="2000" kern="1200" dirty="0">
              <a:solidFill>
                <a:schemeClr val="tx1"/>
              </a:solidFill>
              <a:latin typeface="Times New Roman" pitchFamily="18" charset="0"/>
              <a:ea typeface="+mn-ea"/>
              <a:cs typeface="Times New Roman" pitchFamily="18" charset="0"/>
            </a:endParaRPr>
          </a:p>
          <a:p>
            <a:pPr algn="just"/>
            <a:r>
              <a:rPr lang="en-GB" sz="2000" b="1" u="sng" kern="1200" dirty="0">
                <a:solidFill>
                  <a:schemeClr val="tx1"/>
                </a:solidFill>
                <a:latin typeface="Times New Roman" pitchFamily="18" charset="0"/>
                <a:ea typeface="+mn-ea"/>
                <a:cs typeface="Times New Roman" pitchFamily="18" charset="0"/>
              </a:rPr>
              <a:t>Analytical skills</a:t>
            </a:r>
            <a:endParaRPr lang="en-IN" sz="2000" kern="1200" dirty="0">
              <a:solidFill>
                <a:schemeClr val="tx1"/>
              </a:solidFill>
              <a:latin typeface="Times New Roman" pitchFamily="18" charset="0"/>
              <a:ea typeface="+mn-ea"/>
              <a:cs typeface="Times New Roman" pitchFamily="18" charset="0"/>
            </a:endParaRPr>
          </a:p>
          <a:p>
            <a:pPr algn="just"/>
            <a:r>
              <a:rPr lang="en-GB" sz="2000" kern="1200" dirty="0">
                <a:solidFill>
                  <a:schemeClr val="tx1"/>
                </a:solidFill>
                <a:latin typeface="Times New Roman" pitchFamily="18" charset="0"/>
                <a:ea typeface="+mn-ea"/>
                <a:cs typeface="Times New Roman" pitchFamily="18" charset="0"/>
              </a:rPr>
              <a:t>Analytical skill is important to interpret and understand the data and statistics that help analyse the facts and implement them in charts, tables and figures (Harris, 2020). The retail industry requires effective analytical skills that are helpful for the benefits of interpretation and incorporation of data. This would help in analysing the competitors, the market situation and the risks in the market. It would also help to analyse the market potentials and market issues for the better understanding of the industry and demands. </a:t>
            </a:r>
            <a:endParaRPr lang="en-IN" sz="2000" kern="1200" dirty="0">
              <a:solidFill>
                <a:schemeClr val="tx1"/>
              </a:solidFill>
              <a:latin typeface="Times New Roman" pitchFamily="18" charset="0"/>
              <a:ea typeface="+mn-ea"/>
              <a:cs typeface="Times New Roman" pitchFamily="18" charset="0"/>
            </a:endParaRPr>
          </a:p>
          <a:p>
            <a:pPr algn="just"/>
            <a:r>
              <a:rPr lang="en-GB" sz="2000" b="1" u="sng" kern="1200" dirty="0">
                <a:solidFill>
                  <a:schemeClr val="tx1"/>
                </a:solidFill>
                <a:latin typeface="Times New Roman" pitchFamily="18" charset="0"/>
                <a:ea typeface="+mn-ea"/>
                <a:cs typeface="Times New Roman" pitchFamily="18" charset="0"/>
              </a:rPr>
              <a:t>Marketing skills</a:t>
            </a:r>
            <a:endParaRPr lang="en-IN" sz="2000" kern="1200" dirty="0">
              <a:solidFill>
                <a:schemeClr val="tx1"/>
              </a:solidFill>
              <a:latin typeface="Times New Roman" pitchFamily="18" charset="0"/>
              <a:ea typeface="+mn-ea"/>
              <a:cs typeface="Times New Roman" pitchFamily="18" charset="0"/>
            </a:endParaRPr>
          </a:p>
          <a:p>
            <a:pPr algn="just"/>
            <a:r>
              <a:rPr lang="en-GB" sz="2000" kern="1200" dirty="0">
                <a:solidFill>
                  <a:schemeClr val="tx1"/>
                </a:solidFill>
                <a:latin typeface="Times New Roman" pitchFamily="18" charset="0"/>
                <a:ea typeface="+mn-ea"/>
                <a:cs typeface="Times New Roman" pitchFamily="18" charset="0"/>
              </a:rPr>
              <a:t>Marketing skill is important for the proper promotion of the products and services of the retail industry (Jain and Sharma, 2019). It is useful for advertising the business and enhances its sale, thereby increasing its profit margin. Marketing skill is also important for the enhancement of brand image that also increases brand value. Therefore, store managers must possess marketing skills to understand the effectiveness and implement strategies for promoting the products that would compel the customers to purchase the products. </a:t>
            </a:r>
            <a:endParaRPr lang="en-IN" sz="2000" kern="1200" dirty="0">
              <a:solidFill>
                <a:schemeClr val="tx1"/>
              </a:solidFill>
              <a:latin typeface="Times New Roman" pitchFamily="18" charset="0"/>
              <a:ea typeface="+mn-ea"/>
              <a:cs typeface="Times New Roman" pitchFamily="18" charset="0"/>
            </a:endParaRPr>
          </a:p>
          <a:p>
            <a:pPr algn="just"/>
            <a:r>
              <a:rPr lang="en-GB" sz="2000" b="1" u="sng" kern="1200" dirty="0">
                <a:solidFill>
                  <a:schemeClr val="tx1"/>
                </a:solidFill>
                <a:latin typeface="Times New Roman" pitchFamily="18" charset="0"/>
                <a:ea typeface="+mn-ea"/>
                <a:cs typeface="Times New Roman" pitchFamily="18" charset="0"/>
              </a:rPr>
              <a:t>Leadership capabilities</a:t>
            </a:r>
            <a:endParaRPr lang="en-IN" sz="2000" kern="1200" dirty="0">
              <a:solidFill>
                <a:schemeClr val="tx1"/>
              </a:solidFill>
              <a:latin typeface="Times New Roman" pitchFamily="18" charset="0"/>
              <a:ea typeface="+mn-ea"/>
              <a:cs typeface="Times New Roman" pitchFamily="18" charset="0"/>
            </a:endParaRPr>
          </a:p>
          <a:p>
            <a:pPr algn="just"/>
            <a:r>
              <a:rPr lang="en-GB" sz="2000" kern="1200" dirty="0">
                <a:solidFill>
                  <a:schemeClr val="tx1"/>
                </a:solidFill>
                <a:latin typeface="Times New Roman" pitchFamily="18" charset="0"/>
                <a:ea typeface="+mn-ea"/>
                <a:cs typeface="Times New Roman" pitchFamily="18" charset="0"/>
              </a:rPr>
              <a:t>The store managers must possess leadership capabilities to lead the team independently and effectively. Leadership skill is important to direct the team in the proper path for achieving success in the business (Jain and Sharma, 2019). Therefore, store managers need to possess the leadership capabilities for taking productive measures for advancement of business and enhance the sales and profits of the store. It is also important to keep the employees under control as per the organisational objectives and rules. </a:t>
            </a:r>
            <a:endParaRPr lang="en-IN" sz="2000" kern="1200" dirty="0">
              <a:solidFill>
                <a:schemeClr val="tx1"/>
              </a:solidFill>
              <a:latin typeface="Times New Roman" pitchFamily="18" charset="0"/>
              <a:ea typeface="+mn-ea"/>
              <a:cs typeface="Times New Roman" pitchFamily="18" charset="0"/>
            </a:endParaRPr>
          </a:p>
          <a:p>
            <a:pPr algn="just"/>
            <a:r>
              <a:rPr lang="en-GB" sz="2000" b="1" u="sng" kern="1200" dirty="0">
                <a:solidFill>
                  <a:schemeClr val="tx1"/>
                </a:solidFill>
                <a:latin typeface="Times New Roman" pitchFamily="18" charset="0"/>
                <a:ea typeface="+mn-ea"/>
                <a:cs typeface="Times New Roman" pitchFamily="18" charset="0"/>
              </a:rPr>
              <a:t>Teamwork capabilities</a:t>
            </a:r>
            <a:endParaRPr lang="en-IN" sz="2000" kern="1200" dirty="0">
              <a:solidFill>
                <a:schemeClr val="tx1"/>
              </a:solidFill>
              <a:latin typeface="Times New Roman" pitchFamily="18" charset="0"/>
              <a:ea typeface="+mn-ea"/>
              <a:cs typeface="Times New Roman" pitchFamily="18" charset="0"/>
            </a:endParaRPr>
          </a:p>
          <a:p>
            <a:pPr algn="just"/>
            <a:r>
              <a:rPr lang="en-GB" sz="2000" kern="1200" dirty="0">
                <a:solidFill>
                  <a:schemeClr val="tx1"/>
                </a:solidFill>
                <a:latin typeface="Times New Roman" pitchFamily="18" charset="0"/>
                <a:ea typeface="+mn-ea"/>
                <a:cs typeface="Times New Roman" pitchFamily="18" charset="0"/>
              </a:rPr>
              <a:t>Teamwork capacities help work together within-group and to collaborate for the better conduct of work and complete the work successfully (Jain and Sharma, 2019). Store managers must possess teamwork capacities for the effective completion of tasks and to share and exchange ideas and strategies with each other for success of the business. </a:t>
            </a:r>
            <a:endParaRPr lang="en-IN" sz="2000" kern="1200" dirty="0">
              <a:solidFill>
                <a:schemeClr val="tx1"/>
              </a:solidFill>
              <a:latin typeface="Times New Roman" pitchFamily="18" charset="0"/>
              <a:ea typeface="+mn-ea"/>
              <a:cs typeface="Times New Roman" pitchFamily="18" charset="0"/>
            </a:endParaRPr>
          </a:p>
          <a:p>
            <a:endParaRPr lang="en-IN" dirty="0"/>
          </a:p>
        </p:txBody>
      </p:sp>
      <p:sp>
        <p:nvSpPr>
          <p:cNvPr id="4" name="Slide Number Placeholder 3"/>
          <p:cNvSpPr>
            <a:spLocks noGrp="1"/>
          </p:cNvSpPr>
          <p:nvPr>
            <p:ph type="sldNum" sz="quarter" idx="10"/>
          </p:nvPr>
        </p:nvSpPr>
        <p:spPr/>
        <p:txBody>
          <a:bodyPr/>
          <a:lstStyle/>
          <a:p>
            <a:fld id="{48B6727A-9FCC-4DB5-9BC5-A8506CBA0288}" type="slidenum">
              <a:rPr lang="en-US" smtClean="0"/>
              <a:pPr/>
              <a:t>4</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2000" b="1" u="sng" kern="1200" dirty="0">
                <a:solidFill>
                  <a:schemeClr val="tx1"/>
                </a:solidFill>
                <a:latin typeface="Times New Roman" pitchFamily="18" charset="0"/>
                <a:ea typeface="+mn-ea"/>
                <a:cs typeface="Times New Roman" pitchFamily="18" charset="0"/>
              </a:rPr>
              <a:t>Strength</a:t>
            </a:r>
            <a:endParaRPr lang="en-IN" sz="2000" kern="1200" dirty="0">
              <a:solidFill>
                <a:schemeClr val="tx1"/>
              </a:solidFill>
              <a:latin typeface="Times New Roman" pitchFamily="18" charset="0"/>
              <a:ea typeface="+mn-ea"/>
              <a:cs typeface="Times New Roman" pitchFamily="18" charset="0"/>
            </a:endParaRPr>
          </a:p>
          <a:p>
            <a:pPr algn="just"/>
            <a:r>
              <a:rPr lang="en-GB" sz="2000" kern="1200" dirty="0">
                <a:solidFill>
                  <a:schemeClr val="tx1"/>
                </a:solidFill>
                <a:latin typeface="Times New Roman" pitchFamily="18" charset="0"/>
                <a:ea typeface="+mn-ea"/>
                <a:cs typeface="Times New Roman" pitchFamily="18" charset="0"/>
              </a:rPr>
              <a:t>Therefore, I believe I would fit the role of store manager within the retail business effectively. This is because, through proper communication, I would be able to convey the relevant information, ideas and analyse the issues faced by them properly. I also have good teamwork capabilities that would help me to work jointly with my team. This would minimise the conflicts and accelerate dispute resolution. Through teamwork, I would be able to exchange ideas and opinions with all as well as understand their concerns and issues.</a:t>
            </a:r>
          </a:p>
          <a:p>
            <a:pPr marL="0" marR="0" indent="0" algn="just" defTabSz="914400" rtl="0" eaLnBrk="1" fontAlgn="auto" latinLnBrk="0" hangingPunct="1">
              <a:lnSpc>
                <a:spcPct val="100000"/>
              </a:lnSpc>
              <a:spcBef>
                <a:spcPts val="0"/>
              </a:spcBef>
              <a:spcAft>
                <a:spcPts val="0"/>
              </a:spcAft>
              <a:buClrTx/>
              <a:buSzTx/>
              <a:buFontTx/>
              <a:buNone/>
              <a:tabLst/>
              <a:defRPr/>
            </a:pPr>
            <a:r>
              <a:rPr lang="en-GB" sz="2000" b="1" u="sng" kern="1200" dirty="0">
                <a:solidFill>
                  <a:schemeClr val="tx1"/>
                </a:solidFill>
                <a:latin typeface="Times New Roman" pitchFamily="18" charset="0"/>
                <a:ea typeface="+mn-ea"/>
                <a:cs typeface="Times New Roman" pitchFamily="18" charset="0"/>
              </a:rPr>
              <a:t>Weakness</a:t>
            </a:r>
            <a:endParaRPr lang="en-IN" sz="2000" kern="1200" dirty="0">
              <a:solidFill>
                <a:schemeClr val="tx1"/>
              </a:solidFill>
              <a:latin typeface="Times New Roman" pitchFamily="18" charset="0"/>
              <a:ea typeface="+mn-ea"/>
              <a:cs typeface="Times New Roman" pitchFamily="18" charset="0"/>
            </a:endParaRPr>
          </a:p>
          <a:p>
            <a:pPr algn="just"/>
            <a:r>
              <a:rPr lang="en-GB" sz="2000" kern="1200" dirty="0">
                <a:solidFill>
                  <a:schemeClr val="tx1"/>
                </a:solidFill>
                <a:latin typeface="Times New Roman" pitchFamily="18" charset="0"/>
                <a:ea typeface="+mn-ea"/>
                <a:cs typeface="Times New Roman" pitchFamily="18" charset="0"/>
              </a:rPr>
              <a:t>During my internship, also I failed many times to devise effective marketing strategies for the project that created confusion for me as well as my team members. Hence, I believe I need to develop the capabilities within me further. I am also weak in analytical skills that created a hassle for me in my internship and my course at the university. Therefore, I believe my weakness in analytical skills would prevent me to understand and interpret the data effectively and incorporate them into tables and charts successfully. </a:t>
            </a:r>
            <a:endParaRPr lang="en-IN" sz="2000"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48B6727A-9FCC-4DB5-9BC5-A8506CBA0288}" type="slidenum">
              <a:rPr lang="en-US" smtClean="0"/>
              <a:pPr/>
              <a:t>5</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2000" b="1" u="sng" kern="1200" dirty="0">
                <a:solidFill>
                  <a:schemeClr val="tx1"/>
                </a:solidFill>
                <a:latin typeface="Times New Roman" pitchFamily="18" charset="0"/>
                <a:ea typeface="+mn-ea"/>
                <a:cs typeface="Times New Roman" pitchFamily="18" charset="0"/>
              </a:rPr>
              <a:t>Opportunities</a:t>
            </a:r>
            <a:endParaRPr lang="en-IN" sz="2000" kern="1200" dirty="0">
              <a:solidFill>
                <a:schemeClr val="tx1"/>
              </a:solidFill>
              <a:latin typeface="Times New Roman" pitchFamily="18" charset="0"/>
              <a:ea typeface="+mn-ea"/>
              <a:cs typeface="Times New Roman" pitchFamily="18" charset="0"/>
            </a:endParaRPr>
          </a:p>
          <a:p>
            <a:pPr marL="0" marR="0" indent="0" algn="just"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tx1"/>
                </a:solidFill>
                <a:latin typeface="Times New Roman" pitchFamily="18" charset="0"/>
                <a:ea typeface="+mn-ea"/>
                <a:cs typeface="Times New Roman" pitchFamily="18" charset="0"/>
              </a:rPr>
              <a:t>It will ease out the complexities and issues that my juniors or peers may face at the store. Moreover, through teamwork, I would be able to work successfully in collaboration with my team. As a store manager, I would be responsible for encouraging my team and work with them in unison. Therefore, these two skills would act as an opportunity for me to grow and prosper in the industry and the particular job role successfully.  I can utilise my strengths in internship and apprenticeship programmes of organisations like Tesco, </a:t>
            </a:r>
            <a:r>
              <a:rPr lang="en-GB" sz="2000" kern="1200" dirty="0" err="1">
                <a:solidFill>
                  <a:schemeClr val="tx1"/>
                </a:solidFill>
                <a:latin typeface="Times New Roman" pitchFamily="18" charset="0"/>
                <a:ea typeface="+mn-ea"/>
                <a:cs typeface="Times New Roman" pitchFamily="18" charset="0"/>
              </a:rPr>
              <a:t>Aldi</a:t>
            </a:r>
            <a:r>
              <a:rPr lang="en-GB" sz="2000" kern="1200" dirty="0">
                <a:solidFill>
                  <a:schemeClr val="tx1"/>
                </a:solidFill>
                <a:latin typeface="Times New Roman" pitchFamily="18" charset="0"/>
                <a:ea typeface="+mn-ea"/>
                <a:cs typeface="Times New Roman" pitchFamily="18" charset="0"/>
              </a:rPr>
              <a:t> and others. </a:t>
            </a:r>
            <a:endParaRPr lang="en-IN" sz="2000" kern="1200" dirty="0">
              <a:solidFill>
                <a:schemeClr val="tx1"/>
              </a:solidFill>
              <a:latin typeface="Times New Roman" pitchFamily="18" charset="0"/>
              <a:ea typeface="+mn-ea"/>
              <a:cs typeface="Times New Roman" pitchFamily="18" charset="0"/>
            </a:endParaRPr>
          </a:p>
          <a:p>
            <a:pPr marL="0" marR="0" indent="0" algn="just" defTabSz="914400" rtl="0" eaLnBrk="1" fontAlgn="auto" latinLnBrk="0" hangingPunct="1">
              <a:lnSpc>
                <a:spcPct val="100000"/>
              </a:lnSpc>
              <a:spcBef>
                <a:spcPts val="0"/>
              </a:spcBef>
              <a:spcAft>
                <a:spcPts val="0"/>
              </a:spcAft>
              <a:buClrTx/>
              <a:buSzTx/>
              <a:buFontTx/>
              <a:buNone/>
              <a:tabLst/>
              <a:defRPr/>
            </a:pPr>
            <a:r>
              <a:rPr lang="en-GB" sz="2000" b="1" u="sng" kern="1200" dirty="0">
                <a:solidFill>
                  <a:schemeClr val="tx1"/>
                </a:solidFill>
                <a:latin typeface="Times New Roman" pitchFamily="18" charset="0"/>
                <a:ea typeface="+mn-ea"/>
                <a:cs typeface="Times New Roman" pitchFamily="18" charset="0"/>
              </a:rPr>
              <a:t>Threats</a:t>
            </a:r>
            <a:endParaRPr lang="en-IN" sz="2000" kern="1200" dirty="0">
              <a:solidFill>
                <a:schemeClr val="tx1"/>
              </a:solidFill>
              <a:latin typeface="Times New Roman" pitchFamily="18" charset="0"/>
              <a:ea typeface="+mn-ea"/>
              <a:cs typeface="Times New Roman" pitchFamily="18" charset="0"/>
            </a:endParaRPr>
          </a:p>
          <a:p>
            <a:pPr marL="0" marR="0" indent="0" algn="just"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tx1"/>
                </a:solidFill>
                <a:latin typeface="Times New Roman" pitchFamily="18" charset="0"/>
                <a:ea typeface="+mn-ea"/>
                <a:cs typeface="Times New Roman" pitchFamily="18" charset="0"/>
              </a:rPr>
              <a:t>This may threaten m capacity to succeed as a store manager and therefore, may create hassle for me to evolve new plans and strategies for developing the business of the store. My weakness in analytical skills may also threaten my success in the industry. This is because, without proper analytical skills, it may be difficult for me to understand the profits or loss of the business or the ways to attracts more customers and so on. </a:t>
            </a:r>
            <a:r>
              <a:rPr lang="en-GB" sz="1200" kern="1200" dirty="0">
                <a:solidFill>
                  <a:schemeClr val="tx1"/>
                </a:solidFill>
                <a:latin typeface="+mn-lt"/>
                <a:ea typeface="+mn-ea"/>
                <a:cs typeface="+mn-cs"/>
              </a:rPr>
              <a:t>Competition from peers with better skill sets is another threat that I may face.</a:t>
            </a:r>
            <a:endParaRPr lang="en-US" sz="1200" kern="1200" dirty="0">
              <a:solidFill>
                <a:schemeClr val="tx1"/>
              </a:solidFill>
              <a:latin typeface="+mn-lt"/>
              <a:ea typeface="+mn-ea"/>
              <a:cs typeface="+mn-cs"/>
            </a:endParaRPr>
          </a:p>
          <a:p>
            <a:pPr marL="0" marR="0" indent="0" algn="just" defTabSz="914400" rtl="0" eaLnBrk="1" fontAlgn="auto" latinLnBrk="0" hangingPunct="1">
              <a:lnSpc>
                <a:spcPct val="100000"/>
              </a:lnSpc>
              <a:spcBef>
                <a:spcPts val="0"/>
              </a:spcBef>
              <a:spcAft>
                <a:spcPts val="0"/>
              </a:spcAft>
              <a:buClrTx/>
              <a:buSzTx/>
              <a:buFontTx/>
              <a:buNone/>
              <a:tabLst/>
              <a:defRPr/>
            </a:pPr>
            <a:endParaRPr lang="en-IN" sz="2000" kern="1200" dirty="0">
              <a:solidFill>
                <a:schemeClr val="tx1"/>
              </a:solidFill>
              <a:latin typeface="Times New Roman" pitchFamily="18" charset="0"/>
              <a:ea typeface="+mn-ea"/>
              <a:cs typeface="Times New Roman" pitchFamily="18" charset="0"/>
            </a:endParaRPr>
          </a:p>
          <a:p>
            <a:endParaRPr lang="en-IN" dirty="0"/>
          </a:p>
        </p:txBody>
      </p:sp>
      <p:sp>
        <p:nvSpPr>
          <p:cNvPr id="4" name="Slide Number Placeholder 3"/>
          <p:cNvSpPr>
            <a:spLocks noGrp="1"/>
          </p:cNvSpPr>
          <p:nvPr>
            <p:ph type="sldNum" sz="quarter" idx="10"/>
          </p:nvPr>
        </p:nvSpPr>
        <p:spPr/>
        <p:txBody>
          <a:bodyPr/>
          <a:lstStyle/>
          <a:p>
            <a:fld id="{48B6727A-9FCC-4DB5-9BC5-A8506CBA0288}" type="slidenum">
              <a:rPr lang="en-US" smtClean="0"/>
              <a:pPr/>
              <a:t>6</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Personal developmental plan refers to the strategies that are adopted for the gaol of personal improvement and development (</a:t>
            </a:r>
            <a:r>
              <a:rPr lang="en-GB" sz="1200" kern="1200" dirty="0" err="1">
                <a:solidFill>
                  <a:schemeClr val="tx1"/>
                </a:solidFill>
                <a:latin typeface="+mn-lt"/>
                <a:ea typeface="+mn-ea"/>
                <a:cs typeface="+mn-cs"/>
              </a:rPr>
              <a:t>Rimmer</a:t>
            </a:r>
            <a:r>
              <a:rPr lang="en-GB" sz="1200" kern="1200" dirty="0">
                <a:solidFill>
                  <a:schemeClr val="tx1"/>
                </a:solidFill>
                <a:latin typeface="+mn-lt"/>
                <a:ea typeface="+mn-ea"/>
                <a:cs typeface="+mn-cs"/>
              </a:rPr>
              <a:t>, 2018).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8B6727A-9FCC-4DB5-9BC5-A8506CBA0288}" type="slidenum">
              <a:rPr lang="en-US" smtClean="0"/>
              <a:pPr/>
              <a:t>7</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above tool depicts the to-do</a:t>
            </a:r>
            <a:r>
              <a:rPr lang="en-US" baseline="0" dirty="0"/>
              <a:t> list including activities and time required for these.</a:t>
            </a:r>
            <a:endParaRPr lang="en-US" dirty="0"/>
          </a:p>
        </p:txBody>
      </p:sp>
      <p:sp>
        <p:nvSpPr>
          <p:cNvPr id="4" name="Slide Number Placeholder 3"/>
          <p:cNvSpPr>
            <a:spLocks noGrp="1"/>
          </p:cNvSpPr>
          <p:nvPr>
            <p:ph type="sldNum" sz="quarter" idx="10"/>
          </p:nvPr>
        </p:nvSpPr>
        <p:spPr/>
        <p:txBody>
          <a:bodyPr/>
          <a:lstStyle/>
          <a:p>
            <a:fld id="{48B6727A-9FCC-4DB5-9BC5-A8506CBA0288}" type="slidenum">
              <a:rPr lang="en-US" smtClean="0"/>
              <a:pPr/>
              <a:t>8</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dirty="0">
                <a:latin typeface="Arial" pitchFamily="34" charset="0"/>
                <a:cs typeface="Arial" pitchFamily="34" charset="0"/>
              </a:rPr>
              <a:t>Therefore, I need to remind myself constantly about my aims, planning and vision.</a:t>
            </a:r>
          </a:p>
          <a:p>
            <a:pPr algn="just"/>
            <a:r>
              <a:rPr lang="en-GB" sz="1200" dirty="0">
                <a:latin typeface="Arial" pitchFamily="34" charset="0"/>
                <a:cs typeface="Arial" pitchFamily="34" charset="0"/>
              </a:rPr>
              <a:t> I would implement the rest 30 per cent for taking actions and implementing the strategies. </a:t>
            </a:r>
            <a:endParaRPr lang="en-IN" sz="1200" dirty="0">
              <a:latin typeface="Arial" pitchFamily="34" charset="0"/>
              <a:cs typeface="Arial" pitchFamily="34" charset="0"/>
            </a:endParaRPr>
          </a:p>
          <a:p>
            <a:endParaRPr lang="en-US" dirty="0"/>
          </a:p>
        </p:txBody>
      </p:sp>
      <p:sp>
        <p:nvSpPr>
          <p:cNvPr id="4" name="Slide Number Placeholder 3"/>
          <p:cNvSpPr>
            <a:spLocks noGrp="1"/>
          </p:cNvSpPr>
          <p:nvPr>
            <p:ph type="sldNum" sz="quarter" idx="10"/>
          </p:nvPr>
        </p:nvSpPr>
        <p:spPr/>
        <p:txBody>
          <a:bodyPr/>
          <a:lstStyle/>
          <a:p>
            <a:fld id="{48B6727A-9FCC-4DB5-9BC5-A8506CBA0288}" type="slidenum">
              <a:rPr lang="en-US" smtClean="0"/>
              <a:pPr/>
              <a:t>9</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algn="just"/>
            <a:r>
              <a:rPr lang="en-GB" sz="1200" kern="1200" dirty="0">
                <a:solidFill>
                  <a:schemeClr val="tx1"/>
                </a:solidFill>
                <a:latin typeface="Times New Roman" pitchFamily="18" charset="0"/>
                <a:ea typeface="+mn-ea"/>
                <a:cs typeface="Times New Roman" pitchFamily="18" charset="0"/>
              </a:rPr>
              <a:t>The time management tool is a method of managing time and utilising it productively or ensuring maximising its usage and reducing its wastage (Welch </a:t>
            </a:r>
            <a:r>
              <a:rPr lang="en-GB" sz="1200" i="1" kern="1200" dirty="0">
                <a:solidFill>
                  <a:schemeClr val="tx1"/>
                </a:solidFill>
                <a:latin typeface="Times New Roman" pitchFamily="18" charset="0"/>
                <a:ea typeface="+mn-ea"/>
                <a:cs typeface="Times New Roman" pitchFamily="18" charset="0"/>
              </a:rPr>
              <a:t>et al</a:t>
            </a:r>
            <a:r>
              <a:rPr lang="en-GB" sz="1200" kern="1200" dirty="0">
                <a:solidFill>
                  <a:schemeClr val="tx1"/>
                </a:solidFill>
                <a:latin typeface="Times New Roman" pitchFamily="18" charset="0"/>
                <a:ea typeface="+mn-ea"/>
                <a:cs typeface="Times New Roman" pitchFamily="18" charset="0"/>
              </a:rPr>
              <a:t>., 2019). Therefore, a time management tool may be used by individuals of various fields to maximise the proper utility of time and prevents its misuse. Learning the skills that I have weaknesses in like the analytical skill, leadership skills and development of marketing skills is urgent and important for me presently. Therefore, I should invest my resources and time in inculcating them. However, I believe that spending time and resources in communicative skills or the skills that I already have strength is not urgently important at this point of time. Moreover, spending time in learning more skills is also not an urgent requirement. </a:t>
            </a:r>
            <a:endParaRPr lang="en-IN" sz="1200"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48B6727A-9FCC-4DB5-9BC5-A8506CBA0288}" type="slidenum">
              <a:rPr lang="en-US" smtClean="0"/>
              <a:pPr/>
              <a:t>10</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algn="just"/>
            <a:r>
              <a:rPr lang="en-GB" sz="2400" kern="1200" dirty="0">
                <a:solidFill>
                  <a:schemeClr val="tx1"/>
                </a:solidFill>
                <a:latin typeface="Times New Roman" pitchFamily="18" charset="0"/>
                <a:ea typeface="+mn-ea"/>
                <a:cs typeface="Times New Roman" pitchFamily="18" charset="0"/>
              </a:rPr>
              <a:t>Jain, T.K. and Sharma, A., (2019). Impact of Training and development on Employee Performance in Retail Sector: A Review paper. </a:t>
            </a:r>
            <a:r>
              <a:rPr lang="en-GB" sz="2400" i="1" kern="1200" dirty="0">
                <a:solidFill>
                  <a:schemeClr val="tx1"/>
                </a:solidFill>
                <a:latin typeface="Times New Roman" pitchFamily="18" charset="0"/>
                <a:ea typeface="+mn-ea"/>
                <a:cs typeface="Times New Roman" pitchFamily="18" charset="0"/>
              </a:rPr>
              <a:t>Available at SSRN 3316856</a:t>
            </a:r>
            <a:r>
              <a:rPr lang="en-GB" sz="2400" kern="1200" dirty="0">
                <a:solidFill>
                  <a:schemeClr val="tx1"/>
                </a:solidFill>
                <a:latin typeface="Times New Roman" pitchFamily="18" charset="0"/>
                <a:ea typeface="+mn-ea"/>
                <a:cs typeface="Times New Roman" pitchFamily="18" charset="0"/>
              </a:rPr>
              <a:t>.</a:t>
            </a:r>
            <a:endParaRPr lang="en-IN" sz="2400" kern="1200" dirty="0">
              <a:solidFill>
                <a:schemeClr val="tx1"/>
              </a:solidFill>
              <a:latin typeface="Times New Roman" pitchFamily="18" charset="0"/>
              <a:ea typeface="+mn-ea"/>
              <a:cs typeface="Times New Roman" pitchFamily="18" charset="0"/>
            </a:endParaRPr>
          </a:p>
          <a:p>
            <a:pPr algn="just"/>
            <a:r>
              <a:rPr lang="en-GB" sz="2400" kern="1200" dirty="0" err="1">
                <a:solidFill>
                  <a:schemeClr val="tx1"/>
                </a:solidFill>
                <a:latin typeface="Times New Roman" pitchFamily="18" charset="0"/>
                <a:ea typeface="+mn-ea"/>
                <a:cs typeface="Times New Roman" pitchFamily="18" charset="0"/>
              </a:rPr>
              <a:t>Okoro</a:t>
            </a:r>
            <a:r>
              <a:rPr lang="en-GB" sz="2400" kern="1200" dirty="0">
                <a:solidFill>
                  <a:schemeClr val="tx1"/>
                </a:solidFill>
                <a:latin typeface="Times New Roman" pitchFamily="18" charset="0"/>
                <a:ea typeface="+mn-ea"/>
                <a:cs typeface="Times New Roman" pitchFamily="18" charset="0"/>
              </a:rPr>
              <a:t>, E., Washington, M.C. and Thomas, O., (2017). The impact of interpersonal communication skills on organizational effectiveness and social self-efficacy: A synthesis. </a:t>
            </a:r>
            <a:r>
              <a:rPr lang="en-GB" sz="2400" i="1" kern="1200" dirty="0">
                <a:solidFill>
                  <a:schemeClr val="tx1"/>
                </a:solidFill>
                <a:latin typeface="Times New Roman" pitchFamily="18" charset="0"/>
                <a:ea typeface="+mn-ea"/>
                <a:cs typeface="Times New Roman" pitchFamily="18" charset="0"/>
              </a:rPr>
              <a:t>International Journal of Language and Linguistics</a:t>
            </a:r>
            <a:r>
              <a:rPr lang="en-GB" sz="2400" kern="1200" dirty="0">
                <a:solidFill>
                  <a:schemeClr val="tx1"/>
                </a:solidFill>
                <a:latin typeface="Times New Roman" pitchFamily="18" charset="0"/>
                <a:ea typeface="+mn-ea"/>
                <a:cs typeface="Times New Roman" pitchFamily="18" charset="0"/>
              </a:rPr>
              <a:t>, </a:t>
            </a:r>
            <a:r>
              <a:rPr lang="en-GB" sz="2400" i="1" kern="1200" dirty="0">
                <a:solidFill>
                  <a:schemeClr val="tx1"/>
                </a:solidFill>
                <a:latin typeface="Times New Roman" pitchFamily="18" charset="0"/>
                <a:ea typeface="+mn-ea"/>
                <a:cs typeface="Times New Roman" pitchFamily="18" charset="0"/>
              </a:rPr>
              <a:t>4</a:t>
            </a:r>
            <a:r>
              <a:rPr lang="en-GB" sz="2400" kern="1200" dirty="0">
                <a:solidFill>
                  <a:schemeClr val="tx1"/>
                </a:solidFill>
                <a:latin typeface="Times New Roman" pitchFamily="18" charset="0"/>
                <a:ea typeface="+mn-ea"/>
                <a:cs typeface="Times New Roman" pitchFamily="18" charset="0"/>
              </a:rPr>
              <a:t>(3), pp.28-32.</a:t>
            </a:r>
            <a:endParaRPr lang="en-IN" sz="2400" kern="1200" dirty="0">
              <a:solidFill>
                <a:schemeClr val="tx1"/>
              </a:solidFill>
              <a:latin typeface="Times New Roman" pitchFamily="18" charset="0"/>
              <a:ea typeface="+mn-ea"/>
              <a:cs typeface="Times New Roman" pitchFamily="18" charset="0"/>
            </a:endParaRPr>
          </a:p>
          <a:p>
            <a:pPr algn="just"/>
            <a:r>
              <a:rPr lang="en-GB" sz="2400" kern="1200" dirty="0" err="1">
                <a:solidFill>
                  <a:schemeClr val="tx1"/>
                </a:solidFill>
                <a:latin typeface="Times New Roman" pitchFamily="18" charset="0"/>
                <a:ea typeface="+mn-ea"/>
                <a:cs typeface="Times New Roman" pitchFamily="18" charset="0"/>
              </a:rPr>
              <a:t>Ornellas</a:t>
            </a:r>
            <a:r>
              <a:rPr lang="en-GB" sz="2400" kern="1200" dirty="0">
                <a:solidFill>
                  <a:schemeClr val="tx1"/>
                </a:solidFill>
                <a:latin typeface="Times New Roman" pitchFamily="18" charset="0"/>
                <a:ea typeface="+mn-ea"/>
                <a:cs typeface="Times New Roman" pitchFamily="18" charset="0"/>
              </a:rPr>
              <a:t>, A., Falkner, K. and </a:t>
            </a:r>
            <a:r>
              <a:rPr lang="en-GB" sz="2400" kern="1200" dirty="0" err="1">
                <a:solidFill>
                  <a:schemeClr val="tx1"/>
                </a:solidFill>
                <a:latin typeface="Times New Roman" pitchFamily="18" charset="0"/>
                <a:ea typeface="+mn-ea"/>
                <a:cs typeface="Times New Roman" pitchFamily="18" charset="0"/>
              </a:rPr>
              <a:t>Stålbrandt</a:t>
            </a:r>
            <a:r>
              <a:rPr lang="en-GB" sz="2400" kern="1200" dirty="0">
                <a:solidFill>
                  <a:schemeClr val="tx1"/>
                </a:solidFill>
                <a:latin typeface="Times New Roman" pitchFamily="18" charset="0"/>
                <a:ea typeface="+mn-ea"/>
                <a:cs typeface="Times New Roman" pitchFamily="18" charset="0"/>
              </a:rPr>
              <a:t>, E.E., (2019). Enhancing graduates’ employability skills through authentic learning approaches. </a:t>
            </a:r>
            <a:r>
              <a:rPr lang="en-GB" sz="2400" i="1" kern="1200" dirty="0">
                <a:solidFill>
                  <a:schemeClr val="tx1"/>
                </a:solidFill>
                <a:latin typeface="Times New Roman" pitchFamily="18" charset="0"/>
                <a:ea typeface="+mn-ea"/>
                <a:cs typeface="Times New Roman" pitchFamily="18" charset="0"/>
              </a:rPr>
              <a:t>Higher education, skills and work-based learning</a:t>
            </a:r>
            <a:r>
              <a:rPr lang="en-GB" sz="2400" kern="1200" dirty="0">
                <a:solidFill>
                  <a:schemeClr val="tx1"/>
                </a:solidFill>
                <a:latin typeface="Times New Roman" pitchFamily="18" charset="0"/>
                <a:ea typeface="+mn-ea"/>
                <a:cs typeface="Times New Roman" pitchFamily="18" charset="0"/>
              </a:rPr>
              <a:t>.</a:t>
            </a:r>
            <a:endParaRPr lang="en-IN" sz="2400" kern="1200" dirty="0">
              <a:solidFill>
                <a:schemeClr val="tx1"/>
              </a:solidFill>
              <a:latin typeface="Times New Roman" pitchFamily="18" charset="0"/>
              <a:ea typeface="+mn-ea"/>
              <a:cs typeface="Times New Roman" pitchFamily="18" charset="0"/>
            </a:endParaRPr>
          </a:p>
          <a:p>
            <a:pPr algn="just"/>
            <a:r>
              <a:rPr lang="en-GB" sz="2400" kern="1200" dirty="0">
                <a:solidFill>
                  <a:schemeClr val="tx1"/>
                </a:solidFill>
                <a:latin typeface="Times New Roman" pitchFamily="18" charset="0"/>
                <a:ea typeface="+mn-ea"/>
                <a:cs typeface="Times New Roman" pitchFamily="18" charset="0"/>
              </a:rPr>
              <a:t>prospects.ac.uk, 2021. </a:t>
            </a:r>
            <a:r>
              <a:rPr lang="en-GB" sz="2400" i="1" kern="1200" dirty="0">
                <a:solidFill>
                  <a:schemeClr val="tx1"/>
                </a:solidFill>
                <a:latin typeface="Times New Roman" pitchFamily="18" charset="0"/>
                <a:ea typeface="+mn-ea"/>
                <a:cs typeface="Times New Roman" pitchFamily="18" charset="0"/>
              </a:rPr>
              <a:t>Retail manager </a:t>
            </a:r>
            <a:r>
              <a:rPr lang="en-GB" sz="2400" kern="1200" dirty="0">
                <a:solidFill>
                  <a:schemeClr val="tx1"/>
                </a:solidFill>
                <a:latin typeface="Times New Roman" pitchFamily="18" charset="0"/>
                <a:ea typeface="+mn-ea"/>
                <a:cs typeface="Times New Roman" pitchFamily="18" charset="0"/>
              </a:rPr>
              <a:t>[Online] Available At: </a:t>
            </a:r>
            <a:r>
              <a:rPr lang="en-GB" sz="2400" u="sng" kern="1200" dirty="0">
                <a:solidFill>
                  <a:schemeClr val="tx1"/>
                </a:solidFill>
                <a:latin typeface="Times New Roman" pitchFamily="18" charset="0"/>
                <a:ea typeface="+mn-ea"/>
                <a:cs typeface="Times New Roman" pitchFamily="18" charset="0"/>
                <a:hlinkClick r:id="rId3"/>
              </a:rPr>
              <a:t>https://www.prospects.ac.uk/job-profiles/retail-manager</a:t>
            </a:r>
            <a:r>
              <a:rPr lang="en-GB" sz="2400" kern="1200" dirty="0">
                <a:solidFill>
                  <a:schemeClr val="tx1"/>
                </a:solidFill>
                <a:latin typeface="Times New Roman" pitchFamily="18" charset="0"/>
                <a:ea typeface="+mn-ea"/>
                <a:cs typeface="Times New Roman" pitchFamily="18" charset="0"/>
              </a:rPr>
              <a:t> [Accessed 7 August 2021] </a:t>
            </a:r>
            <a:endParaRPr lang="en-IN" sz="2400" kern="1200" dirty="0">
              <a:solidFill>
                <a:schemeClr val="tx1"/>
              </a:solidFill>
              <a:latin typeface="Times New Roman" pitchFamily="18" charset="0"/>
              <a:ea typeface="+mn-ea"/>
              <a:cs typeface="Times New Roman" pitchFamily="18" charset="0"/>
            </a:endParaRPr>
          </a:p>
          <a:p>
            <a:pPr algn="just"/>
            <a:r>
              <a:rPr lang="en-GB" sz="2400" kern="1200" dirty="0" err="1">
                <a:solidFill>
                  <a:schemeClr val="tx1"/>
                </a:solidFill>
                <a:latin typeface="Times New Roman" pitchFamily="18" charset="0"/>
                <a:ea typeface="+mn-ea"/>
                <a:cs typeface="Times New Roman" pitchFamily="18" charset="0"/>
              </a:rPr>
              <a:t>Rimmer</a:t>
            </a:r>
            <a:r>
              <a:rPr lang="en-GB" sz="2400" kern="1200" dirty="0">
                <a:solidFill>
                  <a:schemeClr val="tx1"/>
                </a:solidFill>
                <a:latin typeface="Times New Roman" pitchFamily="18" charset="0"/>
                <a:ea typeface="+mn-ea"/>
                <a:cs typeface="Times New Roman" pitchFamily="18" charset="0"/>
              </a:rPr>
              <a:t>, A., 2018. How do I prepare a personal development plan?. </a:t>
            </a:r>
            <a:r>
              <a:rPr lang="en-IN" sz="2400" i="1" kern="1200" dirty="0" err="1">
                <a:solidFill>
                  <a:schemeClr val="tx1"/>
                </a:solidFill>
                <a:latin typeface="Times New Roman" pitchFamily="18" charset="0"/>
                <a:ea typeface="+mn-ea"/>
                <a:cs typeface="Times New Roman" pitchFamily="18" charset="0"/>
              </a:rPr>
              <a:t>Bmj</a:t>
            </a:r>
            <a:r>
              <a:rPr lang="en-IN" sz="2400" kern="1200" dirty="0">
                <a:solidFill>
                  <a:schemeClr val="tx1"/>
                </a:solidFill>
                <a:latin typeface="Times New Roman" pitchFamily="18" charset="0"/>
                <a:ea typeface="+mn-ea"/>
                <a:cs typeface="Times New Roman" pitchFamily="18" charset="0"/>
              </a:rPr>
              <a:t>, </a:t>
            </a:r>
            <a:r>
              <a:rPr lang="en-IN" sz="2400" i="1" kern="1200" dirty="0">
                <a:solidFill>
                  <a:schemeClr val="tx1"/>
                </a:solidFill>
                <a:latin typeface="Times New Roman" pitchFamily="18" charset="0"/>
                <a:ea typeface="+mn-ea"/>
                <a:cs typeface="Times New Roman" pitchFamily="18" charset="0"/>
              </a:rPr>
              <a:t>363</a:t>
            </a:r>
            <a:r>
              <a:rPr lang="en-IN" sz="2400" kern="1200" dirty="0">
                <a:solidFill>
                  <a:schemeClr val="tx1"/>
                </a:solidFill>
                <a:latin typeface="Times New Roman" pitchFamily="18" charset="0"/>
                <a:ea typeface="+mn-ea"/>
                <a:cs typeface="Times New Roman" pitchFamily="18" charset="0"/>
              </a:rPr>
              <a:t>.</a:t>
            </a:r>
          </a:p>
          <a:p>
            <a:pPr algn="just"/>
            <a:r>
              <a:rPr lang="en-GB" sz="2400" kern="1200" dirty="0">
                <a:solidFill>
                  <a:schemeClr val="tx1"/>
                </a:solidFill>
                <a:latin typeface="Times New Roman" pitchFamily="18" charset="0"/>
                <a:ea typeface="+mn-ea"/>
                <a:cs typeface="Times New Roman" pitchFamily="18" charset="0"/>
              </a:rPr>
              <a:t>Welch, H., Hazen, E.L., </a:t>
            </a:r>
            <a:r>
              <a:rPr lang="en-GB" sz="2400" kern="1200" dirty="0" err="1">
                <a:solidFill>
                  <a:schemeClr val="tx1"/>
                </a:solidFill>
                <a:latin typeface="Times New Roman" pitchFamily="18" charset="0"/>
                <a:ea typeface="+mn-ea"/>
                <a:cs typeface="Times New Roman" pitchFamily="18" charset="0"/>
              </a:rPr>
              <a:t>Bograd</a:t>
            </a:r>
            <a:r>
              <a:rPr lang="en-GB" sz="2400" kern="1200" dirty="0">
                <a:solidFill>
                  <a:schemeClr val="tx1"/>
                </a:solidFill>
                <a:latin typeface="Times New Roman" pitchFamily="18" charset="0"/>
                <a:ea typeface="+mn-ea"/>
                <a:cs typeface="Times New Roman" pitchFamily="18" charset="0"/>
              </a:rPr>
              <a:t>, S.J., </a:t>
            </a:r>
            <a:r>
              <a:rPr lang="en-GB" sz="2400" kern="1200" dirty="0" err="1">
                <a:solidFill>
                  <a:schemeClr val="tx1"/>
                </a:solidFill>
                <a:latin typeface="Times New Roman" pitchFamily="18" charset="0"/>
                <a:ea typeface="+mn-ea"/>
                <a:cs typeface="Times New Roman" pitchFamily="18" charset="0"/>
              </a:rPr>
              <a:t>Jacox</a:t>
            </a:r>
            <a:r>
              <a:rPr lang="en-GB" sz="2400" kern="1200" dirty="0">
                <a:solidFill>
                  <a:schemeClr val="tx1"/>
                </a:solidFill>
                <a:latin typeface="Times New Roman" pitchFamily="18" charset="0"/>
                <a:ea typeface="+mn-ea"/>
                <a:cs typeface="Times New Roman" pitchFamily="18" charset="0"/>
              </a:rPr>
              <a:t>, M.G., </a:t>
            </a:r>
            <a:r>
              <a:rPr lang="en-GB" sz="2400" kern="1200" dirty="0" err="1">
                <a:solidFill>
                  <a:schemeClr val="tx1"/>
                </a:solidFill>
                <a:latin typeface="Times New Roman" pitchFamily="18" charset="0"/>
                <a:ea typeface="+mn-ea"/>
                <a:cs typeface="Times New Roman" pitchFamily="18" charset="0"/>
              </a:rPr>
              <a:t>Brodie</a:t>
            </a:r>
            <a:r>
              <a:rPr lang="en-GB" sz="2400" kern="1200" dirty="0">
                <a:solidFill>
                  <a:schemeClr val="tx1"/>
                </a:solidFill>
                <a:latin typeface="Times New Roman" pitchFamily="18" charset="0"/>
                <a:ea typeface="+mn-ea"/>
                <a:cs typeface="Times New Roman" pitchFamily="18" charset="0"/>
              </a:rPr>
              <a:t>, S., Robinson, D., Scales, K.L., Dewitt, L. and </a:t>
            </a:r>
            <a:r>
              <a:rPr lang="en-GB" sz="2400" kern="1200" dirty="0" err="1">
                <a:solidFill>
                  <a:schemeClr val="tx1"/>
                </a:solidFill>
                <a:latin typeface="Times New Roman" pitchFamily="18" charset="0"/>
                <a:ea typeface="+mn-ea"/>
                <a:cs typeface="Times New Roman" pitchFamily="18" charset="0"/>
              </a:rPr>
              <a:t>Lewison</a:t>
            </a:r>
            <a:r>
              <a:rPr lang="en-GB" sz="2400" kern="1200" dirty="0">
                <a:solidFill>
                  <a:schemeClr val="tx1"/>
                </a:solidFill>
                <a:latin typeface="Times New Roman" pitchFamily="18" charset="0"/>
                <a:ea typeface="+mn-ea"/>
                <a:cs typeface="Times New Roman" pitchFamily="18" charset="0"/>
              </a:rPr>
              <a:t>, R., (2019). Practical considerations for </a:t>
            </a:r>
            <a:r>
              <a:rPr lang="en-GB" sz="2400" kern="1200" dirty="0" err="1">
                <a:solidFill>
                  <a:schemeClr val="tx1"/>
                </a:solidFill>
                <a:latin typeface="Times New Roman" pitchFamily="18" charset="0"/>
                <a:ea typeface="+mn-ea"/>
                <a:cs typeface="Times New Roman" pitchFamily="18" charset="0"/>
              </a:rPr>
              <a:t>operationalizing</a:t>
            </a:r>
            <a:r>
              <a:rPr lang="en-GB" sz="2400" kern="1200" dirty="0">
                <a:solidFill>
                  <a:schemeClr val="tx1"/>
                </a:solidFill>
                <a:latin typeface="Times New Roman" pitchFamily="18" charset="0"/>
                <a:ea typeface="+mn-ea"/>
                <a:cs typeface="Times New Roman" pitchFamily="18" charset="0"/>
              </a:rPr>
              <a:t> dynamic management tools. </a:t>
            </a:r>
            <a:r>
              <a:rPr lang="en-GB" sz="2400" i="1" kern="1200" dirty="0">
                <a:solidFill>
                  <a:schemeClr val="tx1"/>
                </a:solidFill>
                <a:latin typeface="Times New Roman" pitchFamily="18" charset="0"/>
                <a:ea typeface="+mn-ea"/>
                <a:cs typeface="Times New Roman" pitchFamily="18" charset="0"/>
              </a:rPr>
              <a:t>Journal of Applied Ecology</a:t>
            </a:r>
            <a:r>
              <a:rPr lang="en-GB" sz="2400" kern="1200" dirty="0">
                <a:solidFill>
                  <a:schemeClr val="tx1"/>
                </a:solidFill>
                <a:latin typeface="Times New Roman" pitchFamily="18" charset="0"/>
                <a:ea typeface="+mn-ea"/>
                <a:cs typeface="Times New Roman" pitchFamily="18" charset="0"/>
              </a:rPr>
              <a:t>, </a:t>
            </a:r>
            <a:r>
              <a:rPr lang="en-GB" sz="2400" i="1" kern="1200" dirty="0">
                <a:solidFill>
                  <a:schemeClr val="tx1"/>
                </a:solidFill>
                <a:latin typeface="Times New Roman" pitchFamily="18" charset="0"/>
                <a:ea typeface="+mn-ea"/>
                <a:cs typeface="Times New Roman" pitchFamily="18" charset="0"/>
              </a:rPr>
              <a:t>56</a:t>
            </a:r>
            <a:r>
              <a:rPr lang="en-GB" sz="2400" kern="1200" dirty="0">
                <a:solidFill>
                  <a:schemeClr val="tx1"/>
                </a:solidFill>
                <a:latin typeface="Times New Roman" pitchFamily="18" charset="0"/>
                <a:ea typeface="+mn-ea"/>
                <a:cs typeface="Times New Roman" pitchFamily="18" charset="0"/>
              </a:rPr>
              <a:t>(2), pp.459-469.</a:t>
            </a:r>
            <a:endParaRPr lang="en-IN" sz="2400" kern="1200" dirty="0">
              <a:solidFill>
                <a:schemeClr val="tx1"/>
              </a:solidFill>
              <a:latin typeface="Times New Roman" pitchFamily="18" charset="0"/>
              <a:ea typeface="+mn-ea"/>
              <a:cs typeface="Times New Roman" pitchFamily="18" charset="0"/>
            </a:endParaRPr>
          </a:p>
          <a:p>
            <a:pPr algn="just"/>
            <a:r>
              <a:rPr lang="en-GB" sz="2400" b="1" u="sng" kern="1200" dirty="0">
                <a:solidFill>
                  <a:schemeClr val="tx1"/>
                </a:solidFill>
                <a:latin typeface="Times New Roman" pitchFamily="18" charset="0"/>
                <a:ea typeface="+mn-ea"/>
                <a:cs typeface="Times New Roman" pitchFamily="18" charset="0"/>
              </a:rPr>
              <a:t>Bibliography</a:t>
            </a:r>
            <a:endParaRPr lang="en-IN" sz="2400" b="1" kern="1200" dirty="0">
              <a:solidFill>
                <a:schemeClr val="tx1"/>
              </a:solidFill>
              <a:latin typeface="Times New Roman" pitchFamily="18" charset="0"/>
              <a:ea typeface="+mn-ea"/>
              <a:cs typeface="Times New Roman" pitchFamily="18" charset="0"/>
            </a:endParaRPr>
          </a:p>
          <a:p>
            <a:pPr algn="just"/>
            <a:r>
              <a:rPr lang="en-GB" sz="2400" kern="1200" dirty="0">
                <a:solidFill>
                  <a:schemeClr val="tx1"/>
                </a:solidFill>
                <a:latin typeface="Times New Roman" pitchFamily="18" charset="0"/>
                <a:ea typeface="+mn-ea"/>
                <a:cs typeface="Times New Roman" pitchFamily="18" charset="0"/>
              </a:rPr>
              <a:t>Kwiatkowski, C., (2019). Effective Team Leader and Interpersonal Communication Skills. In </a:t>
            </a:r>
            <a:r>
              <a:rPr lang="en-GB" sz="2400" i="1" kern="1200" dirty="0">
                <a:solidFill>
                  <a:schemeClr val="tx1"/>
                </a:solidFill>
                <a:latin typeface="Times New Roman" pitchFamily="18" charset="0"/>
                <a:ea typeface="+mn-ea"/>
                <a:cs typeface="Times New Roman" pitchFamily="18" charset="0"/>
              </a:rPr>
              <a:t>Sustainable Leadership for Entrepreneurs and Academics</a:t>
            </a:r>
            <a:r>
              <a:rPr lang="en-GB" sz="2400" kern="1200" dirty="0">
                <a:solidFill>
                  <a:schemeClr val="tx1"/>
                </a:solidFill>
                <a:latin typeface="Times New Roman" pitchFamily="18" charset="0"/>
                <a:ea typeface="+mn-ea"/>
                <a:cs typeface="Times New Roman" pitchFamily="18" charset="0"/>
              </a:rPr>
              <a:t> (pp. 121-130). Springer, Cham.</a:t>
            </a:r>
            <a:endParaRPr lang="en-IN" sz="2400" kern="1200" dirty="0">
              <a:solidFill>
                <a:schemeClr val="tx1"/>
              </a:solidFill>
              <a:latin typeface="Times New Roman" pitchFamily="18" charset="0"/>
              <a:ea typeface="+mn-ea"/>
              <a:cs typeface="Times New Roman" pitchFamily="18" charset="0"/>
            </a:endParaRPr>
          </a:p>
          <a:p>
            <a:pPr algn="just"/>
            <a:r>
              <a:rPr lang="en-GB" sz="2400" kern="1200" dirty="0" err="1">
                <a:solidFill>
                  <a:schemeClr val="tx1"/>
                </a:solidFill>
                <a:latin typeface="Times New Roman" pitchFamily="18" charset="0"/>
                <a:ea typeface="+mn-ea"/>
                <a:cs typeface="Times New Roman" pitchFamily="18" charset="0"/>
              </a:rPr>
              <a:t>Mahmudah</a:t>
            </a:r>
            <a:r>
              <a:rPr lang="en-GB" sz="2400" kern="1200" dirty="0">
                <a:solidFill>
                  <a:schemeClr val="tx1"/>
                </a:solidFill>
                <a:latin typeface="Times New Roman" pitchFamily="18" charset="0"/>
                <a:ea typeface="+mn-ea"/>
                <a:cs typeface="Times New Roman" pitchFamily="18" charset="0"/>
              </a:rPr>
              <a:t>, U. and Fatimah, S., (2021). Bootstrap Approach for Analyzing the Influence of Interpersonal Communication Skills on Science Performances. </a:t>
            </a:r>
            <a:r>
              <a:rPr lang="en-GB" sz="2400" i="1" kern="1200" dirty="0">
                <a:solidFill>
                  <a:schemeClr val="tx1"/>
                </a:solidFill>
                <a:latin typeface="Times New Roman" pitchFamily="18" charset="0"/>
                <a:ea typeface="+mn-ea"/>
                <a:cs typeface="Times New Roman" pitchFamily="18" charset="0"/>
              </a:rPr>
              <a:t>International Journal of Social Sciences &amp; Educational Studies</a:t>
            </a:r>
            <a:r>
              <a:rPr lang="en-GB" sz="2400" kern="1200" dirty="0">
                <a:solidFill>
                  <a:schemeClr val="tx1"/>
                </a:solidFill>
                <a:latin typeface="Times New Roman" pitchFamily="18" charset="0"/>
                <a:ea typeface="+mn-ea"/>
                <a:cs typeface="Times New Roman" pitchFamily="18" charset="0"/>
              </a:rPr>
              <a:t>, </a:t>
            </a:r>
            <a:r>
              <a:rPr lang="en-GB" sz="2400" i="1" kern="1200" dirty="0">
                <a:solidFill>
                  <a:schemeClr val="tx1"/>
                </a:solidFill>
                <a:latin typeface="Times New Roman" pitchFamily="18" charset="0"/>
                <a:ea typeface="+mn-ea"/>
                <a:cs typeface="Times New Roman" pitchFamily="18" charset="0"/>
              </a:rPr>
              <a:t>8</a:t>
            </a:r>
            <a:r>
              <a:rPr lang="en-GB" sz="2400" kern="1200" dirty="0">
                <a:solidFill>
                  <a:schemeClr val="tx1"/>
                </a:solidFill>
                <a:latin typeface="Times New Roman" pitchFamily="18" charset="0"/>
                <a:ea typeface="+mn-ea"/>
                <a:cs typeface="Times New Roman" pitchFamily="18" charset="0"/>
              </a:rPr>
              <a:t>(1), pp.137-148.</a:t>
            </a:r>
            <a:endParaRPr lang="en-IN" sz="2400" kern="1200" dirty="0">
              <a:solidFill>
                <a:schemeClr val="tx1"/>
              </a:solidFill>
              <a:latin typeface="Times New Roman" pitchFamily="18" charset="0"/>
              <a:ea typeface="+mn-ea"/>
              <a:cs typeface="Times New Roman" pitchFamily="18" charset="0"/>
            </a:endParaRPr>
          </a:p>
          <a:p>
            <a:pPr algn="just"/>
            <a:r>
              <a:rPr lang="en-GB" sz="2400" kern="1200" dirty="0" err="1">
                <a:solidFill>
                  <a:schemeClr val="tx1"/>
                </a:solidFill>
                <a:latin typeface="Times New Roman" pitchFamily="18" charset="0"/>
                <a:ea typeface="+mn-ea"/>
                <a:cs typeface="Times New Roman" pitchFamily="18" charset="0"/>
              </a:rPr>
              <a:t>McGunagle</a:t>
            </a:r>
            <a:r>
              <a:rPr lang="en-GB" sz="2400" kern="1200" dirty="0">
                <a:solidFill>
                  <a:schemeClr val="tx1"/>
                </a:solidFill>
                <a:latin typeface="Times New Roman" pitchFamily="18" charset="0"/>
                <a:ea typeface="+mn-ea"/>
                <a:cs typeface="Times New Roman" pitchFamily="18" charset="0"/>
              </a:rPr>
              <a:t>, D. and </a:t>
            </a:r>
            <a:r>
              <a:rPr lang="en-GB" sz="2400" kern="1200" dirty="0" err="1">
                <a:solidFill>
                  <a:schemeClr val="tx1"/>
                </a:solidFill>
                <a:latin typeface="Times New Roman" pitchFamily="18" charset="0"/>
                <a:ea typeface="+mn-ea"/>
                <a:cs typeface="Times New Roman" pitchFamily="18" charset="0"/>
              </a:rPr>
              <a:t>Zizka</a:t>
            </a:r>
            <a:r>
              <a:rPr lang="en-GB" sz="2400" kern="1200" dirty="0">
                <a:solidFill>
                  <a:schemeClr val="tx1"/>
                </a:solidFill>
                <a:latin typeface="Times New Roman" pitchFamily="18" charset="0"/>
                <a:ea typeface="+mn-ea"/>
                <a:cs typeface="Times New Roman" pitchFamily="18" charset="0"/>
              </a:rPr>
              <a:t>, L., (2020). Employability skills for 21st-century STEM students: the employers' perspective. </a:t>
            </a:r>
            <a:r>
              <a:rPr lang="en-GB" sz="2400" i="1" kern="1200" dirty="0">
                <a:solidFill>
                  <a:schemeClr val="tx1"/>
                </a:solidFill>
                <a:latin typeface="Times New Roman" pitchFamily="18" charset="0"/>
                <a:ea typeface="+mn-ea"/>
                <a:cs typeface="Times New Roman" pitchFamily="18" charset="0"/>
              </a:rPr>
              <a:t>Higher Education, Skills and Work-Based Learning</a:t>
            </a:r>
            <a:r>
              <a:rPr lang="en-GB" sz="2400" kern="1200" dirty="0">
                <a:solidFill>
                  <a:schemeClr val="tx1"/>
                </a:solidFill>
                <a:latin typeface="Times New Roman" pitchFamily="18" charset="0"/>
                <a:ea typeface="+mn-ea"/>
                <a:cs typeface="Times New Roman" pitchFamily="18" charset="0"/>
              </a:rPr>
              <a:t>.</a:t>
            </a:r>
            <a:endParaRPr lang="en-IN" sz="2400" kern="1200" dirty="0">
              <a:solidFill>
                <a:schemeClr val="tx1"/>
              </a:solidFill>
              <a:latin typeface="Times New Roman" pitchFamily="18" charset="0"/>
              <a:ea typeface="+mn-ea"/>
              <a:cs typeface="Times New Roman" pitchFamily="18" charset="0"/>
            </a:endParaRPr>
          </a:p>
          <a:p>
            <a:pPr algn="just"/>
            <a:r>
              <a:rPr lang="en-GB" sz="2400" kern="1200" dirty="0">
                <a:solidFill>
                  <a:schemeClr val="tx1"/>
                </a:solidFill>
                <a:latin typeface="Times New Roman" pitchFamily="18" charset="0"/>
                <a:ea typeface="+mn-ea"/>
                <a:cs typeface="Times New Roman" pitchFamily="18" charset="0"/>
              </a:rPr>
              <a:t>Wilson, L., Ho, S. and Brookes, R.H., (2018). Student perceptions of teamwork within assessment tasks in undergraduate science degrees. </a:t>
            </a:r>
            <a:r>
              <a:rPr lang="en-GB" sz="2400" i="1" kern="1200" dirty="0">
                <a:solidFill>
                  <a:schemeClr val="tx1"/>
                </a:solidFill>
                <a:latin typeface="Times New Roman" pitchFamily="18" charset="0"/>
                <a:ea typeface="+mn-ea"/>
                <a:cs typeface="Times New Roman" pitchFamily="18" charset="0"/>
              </a:rPr>
              <a:t>Assessment &amp; Evaluation in Higher Education</a:t>
            </a:r>
            <a:r>
              <a:rPr lang="en-GB" sz="2400" kern="1200" dirty="0">
                <a:solidFill>
                  <a:schemeClr val="tx1"/>
                </a:solidFill>
                <a:latin typeface="Times New Roman" pitchFamily="18" charset="0"/>
                <a:ea typeface="+mn-ea"/>
                <a:cs typeface="Times New Roman" pitchFamily="18" charset="0"/>
              </a:rPr>
              <a:t>, </a:t>
            </a:r>
            <a:r>
              <a:rPr lang="en-GB" sz="2400" i="1" kern="1200" dirty="0">
                <a:solidFill>
                  <a:schemeClr val="tx1"/>
                </a:solidFill>
                <a:latin typeface="Times New Roman" pitchFamily="18" charset="0"/>
                <a:ea typeface="+mn-ea"/>
                <a:cs typeface="Times New Roman" pitchFamily="18" charset="0"/>
              </a:rPr>
              <a:t>43</a:t>
            </a:r>
            <a:r>
              <a:rPr lang="en-GB" sz="2400" kern="1200" dirty="0">
                <a:solidFill>
                  <a:schemeClr val="tx1"/>
                </a:solidFill>
                <a:latin typeface="Times New Roman" pitchFamily="18" charset="0"/>
                <a:ea typeface="+mn-ea"/>
                <a:cs typeface="Times New Roman" pitchFamily="18" charset="0"/>
              </a:rPr>
              <a:t>(5), pp.786-799.</a:t>
            </a:r>
            <a:endParaRPr lang="en-IN" sz="2400" kern="1200" dirty="0">
              <a:solidFill>
                <a:schemeClr val="tx1"/>
              </a:solidFill>
              <a:latin typeface="Times New Roman" pitchFamily="18" charset="0"/>
              <a:ea typeface="+mn-ea"/>
              <a:cs typeface="Times New Roman" pitchFamily="18" charset="0"/>
            </a:endParaRPr>
          </a:p>
          <a:p>
            <a:endParaRPr lang="en-IN" dirty="0"/>
          </a:p>
        </p:txBody>
      </p:sp>
      <p:sp>
        <p:nvSpPr>
          <p:cNvPr id="4" name="Slide Number Placeholder 3"/>
          <p:cNvSpPr>
            <a:spLocks noGrp="1"/>
          </p:cNvSpPr>
          <p:nvPr>
            <p:ph type="sldNum" sz="quarter" idx="10"/>
          </p:nvPr>
        </p:nvSpPr>
        <p:spPr/>
        <p:txBody>
          <a:bodyPr/>
          <a:lstStyle/>
          <a:p>
            <a:fld id="{48B6727A-9FCC-4DB5-9BC5-A8506CBA0288}" type="slidenum">
              <a:rPr lang="en-US" smtClean="0"/>
              <a:pPr/>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EF7B41-F5F9-4CB3-863F-FCA6F04EEF58}" type="datetimeFigureOut">
              <a:rPr lang="en-US" smtClean="0"/>
              <a:pPr/>
              <a:t>8/9/2021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19847A-7C6A-4887-8542-7BC5DDFC54AF}"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EF7B41-F5F9-4CB3-863F-FCA6F04EEF58}" type="datetimeFigureOut">
              <a:rPr lang="en-US" smtClean="0"/>
              <a:pPr/>
              <a:t>8/9/2021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19847A-7C6A-4887-8542-7BC5DDFC54AF}"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EF7B41-F5F9-4CB3-863F-FCA6F04EEF58}" type="datetimeFigureOut">
              <a:rPr lang="en-US" smtClean="0"/>
              <a:pPr/>
              <a:t>8/9/2021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19847A-7C6A-4887-8542-7BC5DDFC54AF}"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EF7B41-F5F9-4CB3-863F-FCA6F04EEF58}" type="datetimeFigureOut">
              <a:rPr lang="en-US" smtClean="0"/>
              <a:pPr/>
              <a:t>8/9/2021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19847A-7C6A-4887-8542-7BC5DDFC54AF}"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EF7B41-F5F9-4CB3-863F-FCA6F04EEF58}" type="datetimeFigureOut">
              <a:rPr lang="en-US" smtClean="0"/>
              <a:pPr/>
              <a:t>8/9/2021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319847A-7C6A-4887-8542-7BC5DDFC54AF}"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EF7B41-F5F9-4CB3-863F-FCA6F04EEF58}" type="datetimeFigureOut">
              <a:rPr lang="en-US" smtClean="0"/>
              <a:pPr/>
              <a:t>8/9/2021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319847A-7C6A-4887-8542-7BC5DDFC54AF}"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EF7B41-F5F9-4CB3-863F-FCA6F04EEF58}" type="datetimeFigureOut">
              <a:rPr lang="en-US" smtClean="0"/>
              <a:pPr/>
              <a:t>8/9/2021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319847A-7C6A-4887-8542-7BC5DDFC54AF}"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EF7B41-F5F9-4CB3-863F-FCA6F04EEF58}" type="datetimeFigureOut">
              <a:rPr lang="en-US" smtClean="0"/>
              <a:pPr/>
              <a:t>8/9/2021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19847A-7C6A-4887-8542-7BC5DDFC54AF}"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EF7B41-F5F9-4CB3-863F-FCA6F04EEF58}" type="datetimeFigureOut">
              <a:rPr lang="en-US" smtClean="0"/>
              <a:pPr/>
              <a:t>8/9/2021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19847A-7C6A-4887-8542-7BC5DDFC54AF}"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EF7B41-F5F9-4CB3-863F-FCA6F04EEF58}" type="datetimeFigureOut">
              <a:rPr lang="en-US" smtClean="0"/>
              <a:pPr/>
              <a:t>8/9/2021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19847A-7C6A-4887-8542-7BC5DDFC54AF}"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EF7B41-F5F9-4CB3-863F-FCA6F04EEF58}" type="datetimeFigureOut">
              <a:rPr lang="en-US" smtClean="0"/>
              <a:pPr/>
              <a:t>8/9/2021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19847A-7C6A-4887-8542-7BC5DDFC54AF}"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EF7B41-F5F9-4CB3-863F-FCA6F04EEF58}" type="datetimeFigureOut">
              <a:rPr lang="en-US" smtClean="0"/>
              <a:pPr/>
              <a:t>8/9/2021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19847A-7C6A-4887-8542-7BC5DDFC54AF}"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1.xml" /><Relationship Id="rId1" Type="http://schemas.openxmlformats.org/officeDocument/2006/relationships/slideLayout" Target="../slideLayouts/slideLayout2.xml" /><Relationship Id="rId4" Type="http://schemas.openxmlformats.org/officeDocument/2006/relationships/image" Target="../media/image6.jpeg" /></Relationships>
</file>

<file path=ppt/slides/_rels/slide5.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2.xml" /><Relationship Id="rId1" Type="http://schemas.openxmlformats.org/officeDocument/2006/relationships/slideLayout" Target="../slideLayouts/slideLayout2.xml" /><Relationship Id="rId5" Type="http://schemas.openxmlformats.org/officeDocument/2006/relationships/image" Target="../media/image9.jpeg" /><Relationship Id="rId4" Type="http://schemas.openxmlformats.org/officeDocument/2006/relationships/image" Target="../media/image8.png" /></Relationships>
</file>

<file path=ppt/slides/_rels/slide6.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3.xml" /><Relationship Id="rId1" Type="http://schemas.openxmlformats.org/officeDocument/2006/relationships/slideLayout" Target="../slideLayouts/slideLayout2.xml" /><Relationship Id="rId4" Type="http://schemas.openxmlformats.org/officeDocument/2006/relationships/image" Target="../media/image10.jpeg" /></Relationships>
</file>

<file path=ppt/slides/_rels/slide7.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4.xml" /><Relationship Id="rId1" Type="http://schemas.openxmlformats.org/officeDocument/2006/relationships/slideLayout" Target="../slideLayouts/slideLayout2.xml" /><Relationship Id="rId4" Type="http://schemas.openxmlformats.org/officeDocument/2006/relationships/image" Target="../media/image11.jpeg" /></Relationships>
</file>

<file path=ppt/slides/_rels/slide8.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6.xml" /><Relationship Id="rId1" Type="http://schemas.openxmlformats.org/officeDocument/2006/relationships/slideLayout" Target="../slideLayouts/slideLayout2.xml" /><Relationship Id="rId4" Type="http://schemas.openxmlformats.org/officeDocument/2006/relationships/image" Target="../media/image13.jpeg" /></Relationships>
</file>

<file path=ppt/slides/_rels/slide10.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7.xml" /><Relationship Id="rId1" Type="http://schemas.openxmlformats.org/officeDocument/2006/relationships/slideLayout" Target="../slideLayouts/slideLayout2.xml" /><Relationship Id="rId4" Type="http://schemas.openxmlformats.org/officeDocument/2006/relationships/image" Target="../media/image14.png" /></Relationships>
</file>

<file path=ppt/slides/_rels/slide11.xml.rels><?xml version="1.0" encoding="UTF-8" standalone="yes"?>
<Relationships xmlns="http://schemas.openxmlformats.org/package/2006/relationships"><Relationship Id="rId2" Type="http://schemas.openxmlformats.org/officeDocument/2006/relationships/image" Target="../media/image15.jpe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image" Target="../media/image16.jpe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228600"/>
            <a:ext cx="7772400" cy="2438400"/>
          </a:xfr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1"/>
          </a:lnRef>
          <a:fillRef idx="2">
            <a:schemeClr val="accent1"/>
          </a:fillRef>
          <a:effectRef idx="1">
            <a:schemeClr val="accent1"/>
          </a:effectRef>
          <a:fontRef idx="minor">
            <a:schemeClr val="dk1"/>
          </a:fontRef>
        </p:style>
        <p:txBody>
          <a:bodyPr>
            <a:noAutofit/>
          </a:bodyPr>
          <a:lstStyle/>
          <a:p>
            <a:r>
              <a:rPr lang="en-US" sz="4000" b="1" u="sng" dirty="0">
                <a:latin typeface="Arial" pitchFamily="34" charset="0"/>
                <a:cs typeface="Arial" pitchFamily="34" charset="0"/>
              </a:rPr>
              <a:t>Individual presentation-academic and employability skills</a:t>
            </a:r>
          </a:p>
        </p:txBody>
      </p:sp>
      <p:pic>
        <p:nvPicPr>
          <p:cNvPr id="5" name="Picture 4" descr="Skills_edited-1.jpg"/>
          <p:cNvPicPr>
            <a:picLocks noChangeAspect="1"/>
          </p:cNvPicPr>
          <p:nvPr/>
        </p:nvPicPr>
        <p:blipFill>
          <a:blip r:embed="rId2"/>
          <a:stretch>
            <a:fillRect/>
          </a:stretch>
        </p:blipFill>
        <p:spPr>
          <a:xfrm>
            <a:off x="685800" y="3048000"/>
            <a:ext cx="7620000" cy="321945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000"/>
            <a:lum/>
          </a:blip>
          <a:srcRect/>
          <a:stretch>
            <a:fillRect t="-35000" b="-35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3"/>
          </a:lnRef>
          <a:fillRef idx="2">
            <a:schemeClr val="accent3"/>
          </a:fillRef>
          <a:effectRef idx="1">
            <a:schemeClr val="accent3"/>
          </a:effectRef>
          <a:fontRef idx="minor">
            <a:schemeClr val="dk1"/>
          </a:fontRef>
        </p:style>
        <p:txBody>
          <a:bodyPr/>
          <a:lstStyle/>
          <a:p>
            <a:r>
              <a:rPr lang="en-US" b="1" dirty="0"/>
              <a:t>Table of slides</a:t>
            </a:r>
          </a:p>
        </p:txBody>
      </p:sp>
      <p:sp>
        <p:nvSpPr>
          <p:cNvPr id="3" name="Content Placeholder 2"/>
          <p:cNvSpPr>
            <a:spLocks noGrp="1"/>
          </p:cNvSpPr>
          <p:nvPr>
            <p:ph idx="1"/>
          </p:nvPr>
        </p:nvSpPr>
        <p:spPr/>
        <p:txBody>
          <a:bodyPr>
            <a:normAutofit/>
          </a:bodyPr>
          <a:lstStyle/>
          <a:p>
            <a:pPr algn="just">
              <a:buNone/>
            </a:pPr>
            <a:r>
              <a:rPr lang="en-US" sz="2400" b="1" dirty="0">
                <a:latin typeface="Arial" pitchFamily="34" charset="0"/>
                <a:cs typeface="Arial" pitchFamily="34" charset="0"/>
              </a:rPr>
              <a:t>Slide 3- </a:t>
            </a:r>
            <a:r>
              <a:rPr lang="en-US" sz="2400" dirty="0">
                <a:latin typeface="Arial" pitchFamily="34" charset="0"/>
                <a:cs typeface="Arial" pitchFamily="34" charset="0"/>
              </a:rPr>
              <a:t>Introduction</a:t>
            </a:r>
          </a:p>
          <a:p>
            <a:pPr algn="just">
              <a:buNone/>
            </a:pPr>
            <a:r>
              <a:rPr lang="en-US" sz="2400" b="1" dirty="0">
                <a:latin typeface="Arial" pitchFamily="34" charset="0"/>
                <a:cs typeface="Arial" pitchFamily="34" charset="0"/>
              </a:rPr>
              <a:t>Slide 4 to 9- </a:t>
            </a:r>
            <a:r>
              <a:rPr lang="en-US" sz="2400" dirty="0">
                <a:latin typeface="Arial" pitchFamily="34" charset="0"/>
                <a:cs typeface="Arial" pitchFamily="34" charset="0"/>
              </a:rPr>
              <a:t>Main body</a:t>
            </a:r>
          </a:p>
          <a:p>
            <a:pPr algn="just">
              <a:buNone/>
            </a:pPr>
            <a:r>
              <a:rPr lang="en-US" sz="2400" b="1" dirty="0">
                <a:latin typeface="Arial" pitchFamily="34" charset="0"/>
                <a:cs typeface="Arial" pitchFamily="34" charset="0"/>
              </a:rPr>
              <a:t>Slide 10-</a:t>
            </a:r>
            <a:r>
              <a:rPr lang="en-US" sz="2400" dirty="0">
                <a:latin typeface="Arial" pitchFamily="34" charset="0"/>
                <a:cs typeface="Arial" pitchFamily="34" charset="0"/>
              </a:rPr>
              <a:t>Reference List</a:t>
            </a:r>
          </a:p>
          <a:p>
            <a:pPr algn="just">
              <a:buNone/>
            </a:pPr>
            <a:r>
              <a:rPr lang="en-US" sz="2400" b="1" dirty="0">
                <a:latin typeface="Arial" pitchFamily="34" charset="0"/>
                <a:cs typeface="Arial" pitchFamily="34" charset="0"/>
              </a:rPr>
              <a:t>Slide 11- </a:t>
            </a:r>
            <a:r>
              <a:rPr lang="en-US" sz="2400" dirty="0">
                <a:latin typeface="Arial" pitchFamily="34" charset="0"/>
                <a:cs typeface="Arial" pitchFamily="34" charset="0"/>
              </a:rPr>
              <a:t>Conclusion</a:t>
            </a:r>
          </a:p>
          <a:p>
            <a:pPr algn="just">
              <a:buNone/>
            </a:pPr>
            <a:r>
              <a:rPr lang="en-US" sz="2400" b="1" dirty="0">
                <a:latin typeface="Arial" pitchFamily="34" charset="0"/>
                <a:cs typeface="Arial" pitchFamily="34" charset="0"/>
              </a:rPr>
              <a:t>Slide 12- </a:t>
            </a:r>
            <a:r>
              <a:rPr lang="en-US" sz="2400" dirty="0">
                <a:latin typeface="Arial" pitchFamily="34" charset="0"/>
                <a:cs typeface="Arial" pitchFamily="34" charset="0"/>
              </a:rPr>
              <a:t>Reference List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6000"/>
            <a:lum/>
          </a:blip>
          <a:srcRect/>
          <a:stretch>
            <a:fillRect l="-11000" r="-11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6"/>
          </a:lnRef>
          <a:fillRef idx="3">
            <a:schemeClr val="accent6"/>
          </a:fillRef>
          <a:effectRef idx="2">
            <a:schemeClr val="accent6"/>
          </a:effectRef>
          <a:fontRef idx="minor">
            <a:schemeClr val="lt1"/>
          </a:fontRef>
        </p:style>
        <p:txBody>
          <a:bodyPr>
            <a:normAutofit/>
          </a:bodyPr>
          <a:lstStyle/>
          <a:p>
            <a:r>
              <a:rPr lang="en-US" sz="3600" b="1" dirty="0">
                <a:solidFill>
                  <a:schemeClr val="tx1"/>
                </a:solidFill>
                <a:latin typeface="Arial" pitchFamily="34" charset="0"/>
                <a:cs typeface="Arial" pitchFamily="34" charset="0"/>
              </a:rPr>
              <a:t>Introduction</a:t>
            </a:r>
          </a:p>
        </p:txBody>
      </p:sp>
      <p:sp>
        <p:nvSpPr>
          <p:cNvPr id="3" name="Content Placeholder 2"/>
          <p:cNvSpPr>
            <a:spLocks noGrp="1"/>
          </p:cNvSpPr>
          <p:nvPr>
            <p:ph idx="1"/>
          </p:nvPr>
        </p:nvSpPr>
        <p:spPr>
          <a:xfrm>
            <a:off x="228600" y="1600200"/>
            <a:ext cx="4724400" cy="4525963"/>
          </a:xfrm>
        </p:spPr>
        <p:txBody>
          <a:bodyPr>
            <a:noAutofit/>
          </a:bodyPr>
          <a:lstStyle/>
          <a:p>
            <a:pPr algn="just"/>
            <a:r>
              <a:rPr lang="en-GB" sz="2000" dirty="0">
                <a:latin typeface="Arial" pitchFamily="34" charset="0"/>
                <a:cs typeface="Arial" pitchFamily="34" charset="0"/>
              </a:rPr>
              <a:t>Academic and employability skills refer to the skills and knowledge that are required for gaining academic and employment development (</a:t>
            </a:r>
            <a:r>
              <a:rPr lang="en-GB" sz="2000" dirty="0" err="1">
                <a:latin typeface="Arial" pitchFamily="34" charset="0"/>
                <a:cs typeface="Arial" pitchFamily="34" charset="0"/>
              </a:rPr>
              <a:t>Ornellas</a:t>
            </a:r>
            <a:r>
              <a:rPr lang="en-GB" sz="2000" dirty="0">
                <a:latin typeface="Arial" pitchFamily="34" charset="0"/>
                <a:cs typeface="Arial" pitchFamily="34" charset="0"/>
              </a:rPr>
              <a:t> </a:t>
            </a:r>
            <a:r>
              <a:rPr lang="en-GB" sz="2000" i="1" dirty="0">
                <a:latin typeface="Arial" pitchFamily="34" charset="0"/>
                <a:cs typeface="Arial" pitchFamily="34" charset="0"/>
              </a:rPr>
              <a:t>et al</a:t>
            </a:r>
            <a:r>
              <a:rPr lang="en-GB" sz="2000" dirty="0">
                <a:latin typeface="Arial" pitchFamily="34" charset="0"/>
                <a:cs typeface="Arial" pitchFamily="34" charset="0"/>
              </a:rPr>
              <a:t>., 2019). These skills are effective for proper success and development of academics and career. The presentation will analyse the skills and competencies of chosen career that is store manager in a retail business. It will also help me present a SWOT analysis based on the skills required for the job post. Besides, the presentation will also include time management tools. </a:t>
            </a:r>
            <a:endParaRPr lang="en-US" sz="2000" dirty="0">
              <a:latin typeface="Arial" pitchFamily="34" charset="0"/>
              <a:cs typeface="Arial" pitchFamily="34" charset="0"/>
            </a:endParaRPr>
          </a:p>
        </p:txBody>
      </p:sp>
      <p:pic>
        <p:nvPicPr>
          <p:cNvPr id="4" name="Picture 3" descr="Demanded-Employability.png"/>
          <p:cNvPicPr>
            <a:picLocks noChangeAspect="1"/>
          </p:cNvPicPr>
          <p:nvPr/>
        </p:nvPicPr>
        <p:blipFill>
          <a:blip r:embed="rId3"/>
          <a:stretch>
            <a:fillRect/>
          </a:stretch>
        </p:blipFill>
        <p:spPr>
          <a:xfrm>
            <a:off x="5334000" y="1905000"/>
            <a:ext cx="3466638" cy="4191000"/>
          </a:xfrm>
          <a:prstGeom prst="round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0000"/>
            <a:lum/>
          </a:blip>
          <a:srcRect/>
          <a:stretch>
            <a:fillRect l="-28000" r="-28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417638"/>
          </a:xfr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4"/>
          </a:lnRef>
          <a:fillRef idx="2">
            <a:schemeClr val="accent4"/>
          </a:fillRef>
          <a:effectRef idx="1">
            <a:schemeClr val="accent4"/>
          </a:effectRef>
          <a:fontRef idx="minor">
            <a:schemeClr val="dk1"/>
          </a:fontRef>
        </p:style>
        <p:txBody>
          <a:bodyPr>
            <a:noAutofit/>
          </a:bodyPr>
          <a:lstStyle/>
          <a:p>
            <a:br>
              <a:rPr lang="en-GB" sz="3600" b="1" dirty="0">
                <a:latin typeface="Arial" pitchFamily="34" charset="0"/>
                <a:cs typeface="Arial" pitchFamily="34" charset="0"/>
              </a:rPr>
            </a:br>
            <a:r>
              <a:rPr lang="en-GB" sz="3600" b="1" dirty="0">
                <a:latin typeface="Arial" pitchFamily="34" charset="0"/>
                <a:cs typeface="Arial" pitchFamily="34" charset="0"/>
              </a:rPr>
              <a:t>Skills and competencies required for Store Manager in Retail Business</a:t>
            </a:r>
            <a:br>
              <a:rPr lang="en-US" sz="3600" dirty="0">
                <a:latin typeface="Arial" pitchFamily="34" charset="0"/>
                <a:cs typeface="Arial" pitchFamily="34" charset="0"/>
              </a:rPr>
            </a:br>
            <a:endParaRPr lang="en-US" sz="3600" dirty="0">
              <a:latin typeface="Arial" pitchFamily="34" charset="0"/>
              <a:cs typeface="Arial" pitchFamily="34" charset="0"/>
            </a:endParaRPr>
          </a:p>
        </p:txBody>
      </p:sp>
      <p:sp>
        <p:nvSpPr>
          <p:cNvPr id="3" name="Content Placeholder 2"/>
          <p:cNvSpPr>
            <a:spLocks noGrp="1"/>
          </p:cNvSpPr>
          <p:nvPr>
            <p:ph idx="1"/>
          </p:nvPr>
        </p:nvSpPr>
        <p:spPr>
          <a:xfrm>
            <a:off x="685800" y="1600200"/>
            <a:ext cx="4191000" cy="4343400"/>
          </a:xfrm>
        </p:spPr>
        <p:txBody>
          <a:bodyPr>
            <a:normAutofit fontScale="77500" lnSpcReduction="20000"/>
          </a:bodyPr>
          <a:lstStyle/>
          <a:p>
            <a:pPr algn="just">
              <a:buNone/>
            </a:pPr>
            <a:r>
              <a:rPr lang="en-GB" sz="2900" b="1" u="sng" dirty="0">
                <a:latin typeface="Arial" pitchFamily="34" charset="0"/>
                <a:cs typeface="Arial" pitchFamily="34" charset="0"/>
              </a:rPr>
              <a:t>Communicative skill</a:t>
            </a:r>
            <a:endParaRPr lang="en-IN" sz="2900" dirty="0">
              <a:latin typeface="Arial" pitchFamily="34" charset="0"/>
              <a:cs typeface="Arial" pitchFamily="34" charset="0"/>
            </a:endParaRPr>
          </a:p>
          <a:p>
            <a:pPr algn="just"/>
            <a:r>
              <a:rPr lang="en-GB" sz="2900" dirty="0">
                <a:latin typeface="Arial" pitchFamily="34" charset="0"/>
                <a:cs typeface="Arial" pitchFamily="34" charset="0"/>
              </a:rPr>
              <a:t>Communicative skills are essential in the retail industry as consumers drive the industry.</a:t>
            </a:r>
          </a:p>
          <a:p>
            <a:pPr algn="just"/>
            <a:r>
              <a:rPr lang="en-GB" sz="2900" dirty="0">
                <a:latin typeface="Arial" pitchFamily="34" charset="0"/>
                <a:cs typeface="Arial" pitchFamily="34" charset="0"/>
              </a:rPr>
              <a:t>Therefore, it is important to maintain good interaction with the customers and the stakeholders for effective identification of issues and resolve their problems, analyse their preferences and insist them purchase the products.</a:t>
            </a:r>
          </a:p>
          <a:p>
            <a:endParaRPr lang="en-US" dirty="0">
              <a:latin typeface="Arial" pitchFamily="34" charset="0"/>
              <a:cs typeface="Arial" pitchFamily="34" charset="0"/>
            </a:endParaRPr>
          </a:p>
        </p:txBody>
      </p:sp>
      <p:pic>
        <p:nvPicPr>
          <p:cNvPr id="4" name="Picture 3" descr="images.jpg"/>
          <p:cNvPicPr>
            <a:picLocks noChangeAspect="1"/>
          </p:cNvPicPr>
          <p:nvPr/>
        </p:nvPicPr>
        <p:blipFill>
          <a:blip r:embed="rId4"/>
          <a:stretch>
            <a:fillRect/>
          </a:stretch>
        </p:blipFill>
        <p:spPr>
          <a:xfrm>
            <a:off x="5257800" y="3352800"/>
            <a:ext cx="3657600" cy="1495425"/>
          </a:xfrm>
          <a:prstGeom prst="rect">
            <a:avLst/>
          </a:prstGeom>
          <a:effectLst>
            <a:reflection blurRad="6350" stA="50000" endA="295" endPos="92000" dist="101600" dir="5400000" sy="-100000" algn="bl" rotWithShape="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1000"/>
            <a:lum/>
          </a:blip>
          <a:srcRect/>
          <a:stretch>
            <a:fillRect l="-25000" r="-25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33400" y="304800"/>
            <a:ext cx="6096000" cy="1143000"/>
          </a:xfr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5"/>
          </a:lnRef>
          <a:fillRef idx="2">
            <a:schemeClr val="accent5"/>
          </a:fillRef>
          <a:effectRef idx="1">
            <a:schemeClr val="accent5"/>
          </a:effectRef>
          <a:fontRef idx="minor">
            <a:schemeClr val="dk1"/>
          </a:fontRef>
        </p:style>
        <p:txBody>
          <a:bodyPr>
            <a:normAutofit/>
          </a:bodyPr>
          <a:lstStyle/>
          <a:p>
            <a:r>
              <a:rPr lang="en-US" sz="3600" b="1" dirty="0">
                <a:latin typeface="Arial" pitchFamily="34" charset="0"/>
                <a:cs typeface="Arial" pitchFamily="34" charset="0"/>
              </a:rPr>
              <a:t>Personal SWOT analysis</a:t>
            </a:r>
          </a:p>
        </p:txBody>
      </p:sp>
      <p:pic>
        <p:nvPicPr>
          <p:cNvPr id="1026" name="Picture 2"/>
          <p:cNvPicPr>
            <a:picLocks noChangeAspect="1" noChangeArrowheads="1"/>
          </p:cNvPicPr>
          <p:nvPr/>
        </p:nvPicPr>
        <p:blipFill>
          <a:blip r:embed="rId4"/>
          <a:srcRect/>
          <a:stretch>
            <a:fillRect/>
          </a:stretch>
        </p:blipFill>
        <p:spPr bwMode="auto">
          <a:xfrm>
            <a:off x="7239000" y="304800"/>
            <a:ext cx="1600200" cy="1147763"/>
          </a:xfrm>
          <a:prstGeom prst="rect">
            <a:avLst/>
          </a:prstGeom>
          <a:noFill/>
          <a:ln w="9525">
            <a:noFill/>
            <a:miter lim="800000"/>
            <a:headEnd/>
            <a:tailEnd/>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graphicFrame>
        <p:nvGraphicFramePr>
          <p:cNvPr id="10" name="Content Placeholder 9"/>
          <p:cNvGraphicFramePr>
            <a:graphicFrameLocks noGrp="1"/>
          </p:cNvGraphicFramePr>
          <p:nvPr>
            <p:ph idx="1"/>
          </p:nvPr>
        </p:nvGraphicFramePr>
        <p:xfrm>
          <a:off x="457200" y="1600200"/>
          <a:ext cx="8229600" cy="3200400"/>
        </p:xfrm>
        <a:graphic>
          <a:graphicData uri="http://schemas.openxmlformats.org/drawingml/2006/table">
            <a:tbl>
              <a:tblPr firstRow="1" bandRow="1">
                <a:tableStyleId>{7DF18680-E054-41AD-8BC1-D1AEF772440D}</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200400">
                <a:tc>
                  <a:txBody>
                    <a:bodyPr/>
                    <a:lstStyle/>
                    <a:p>
                      <a:r>
                        <a:rPr lang="en-US" b="1" dirty="0">
                          <a:solidFill>
                            <a:schemeClr val="tx1"/>
                          </a:solidFill>
                          <a:latin typeface="Arial" pitchFamily="34" charset="0"/>
                          <a:cs typeface="Arial" pitchFamily="34" charset="0"/>
                        </a:rPr>
                        <a:t>Strength</a:t>
                      </a:r>
                    </a:p>
                    <a:p>
                      <a:pPr algn="just"/>
                      <a:r>
                        <a:rPr lang="en-GB" sz="2000" b="0" kern="1200" dirty="0">
                          <a:solidFill>
                            <a:schemeClr val="tx1"/>
                          </a:solidFill>
                          <a:latin typeface="Arial" pitchFamily="34" charset="0"/>
                          <a:ea typeface="+mn-ea"/>
                          <a:cs typeface="Arial" pitchFamily="34" charset="0"/>
                        </a:rPr>
                        <a:t>I believe I have good communication skill that helps me to share my strategies and plans with my juniors and peers. </a:t>
                      </a:r>
                    </a:p>
                    <a:p>
                      <a:pPr algn="just"/>
                      <a:r>
                        <a:rPr lang="en-GB" sz="2000" b="0" kern="1200" dirty="0">
                          <a:solidFill>
                            <a:schemeClr val="tx1"/>
                          </a:solidFill>
                          <a:latin typeface="Arial" pitchFamily="34" charset="0"/>
                          <a:ea typeface="+mn-ea"/>
                          <a:cs typeface="Arial" pitchFamily="34" charset="0"/>
                        </a:rPr>
                        <a:t>It helps to exchange the effective ideas and understand the opinions and counter-opinions of others regarding it (</a:t>
                      </a:r>
                      <a:r>
                        <a:rPr lang="en-GB" sz="2000" b="0" kern="1200" dirty="0" err="1">
                          <a:solidFill>
                            <a:schemeClr val="tx1"/>
                          </a:solidFill>
                          <a:latin typeface="Arial" pitchFamily="34" charset="0"/>
                          <a:ea typeface="+mn-ea"/>
                          <a:cs typeface="Arial" pitchFamily="34" charset="0"/>
                        </a:rPr>
                        <a:t>Okoro</a:t>
                      </a:r>
                      <a:r>
                        <a:rPr lang="en-GB" sz="2000" b="0" kern="1200" dirty="0">
                          <a:solidFill>
                            <a:schemeClr val="tx1"/>
                          </a:solidFill>
                          <a:latin typeface="Arial" pitchFamily="34" charset="0"/>
                          <a:ea typeface="+mn-ea"/>
                          <a:cs typeface="Arial" pitchFamily="34" charset="0"/>
                        </a:rPr>
                        <a:t> </a:t>
                      </a:r>
                      <a:r>
                        <a:rPr lang="en-GB" sz="2000" b="0" i="1" kern="1200" dirty="0">
                          <a:solidFill>
                            <a:schemeClr val="tx1"/>
                          </a:solidFill>
                          <a:latin typeface="Arial" pitchFamily="34" charset="0"/>
                          <a:ea typeface="+mn-ea"/>
                          <a:cs typeface="Arial" pitchFamily="34" charset="0"/>
                        </a:rPr>
                        <a:t>et al</a:t>
                      </a:r>
                      <a:r>
                        <a:rPr lang="en-GB" sz="2000" b="0" kern="1200" dirty="0">
                          <a:solidFill>
                            <a:schemeClr val="tx1"/>
                          </a:solidFill>
                          <a:latin typeface="Arial" pitchFamily="34" charset="0"/>
                          <a:ea typeface="+mn-ea"/>
                          <a:cs typeface="Arial" pitchFamily="34" charset="0"/>
                        </a:rPr>
                        <a:t>., 2017). </a:t>
                      </a:r>
                      <a:endParaRPr lang="en-US" sz="2000" b="0" dirty="0">
                        <a:solidFill>
                          <a:schemeClr val="tx1"/>
                        </a:solidFill>
                        <a:latin typeface="Arial" pitchFamily="34" charset="0"/>
                        <a:cs typeface="Arial" pitchFamily="34" charset="0"/>
                      </a:endParaRPr>
                    </a:p>
                  </a:txBody>
                  <a:tcPr>
                    <a:cell3D prstMaterial="dkEdge">
                      <a:bevel/>
                      <a:lightRig rig="flood" dir="t"/>
                    </a:cell3D>
                  </a:tcPr>
                </a:tc>
                <a:tc>
                  <a:txBody>
                    <a:bodyPr/>
                    <a:lstStyle/>
                    <a:p>
                      <a:r>
                        <a:rPr lang="en-US" b="1" dirty="0">
                          <a:solidFill>
                            <a:schemeClr val="tx1"/>
                          </a:solidFill>
                          <a:latin typeface="Arial" pitchFamily="34" charset="0"/>
                          <a:cs typeface="Arial" pitchFamily="34" charset="0"/>
                        </a:rPr>
                        <a:t>Weakness</a:t>
                      </a:r>
                    </a:p>
                    <a:p>
                      <a:pPr algn="just"/>
                      <a:r>
                        <a:rPr lang="en-GB" sz="2000" b="0" kern="1200" dirty="0">
                          <a:solidFill>
                            <a:schemeClr val="tx1"/>
                          </a:solidFill>
                          <a:latin typeface="Arial" pitchFamily="34" charset="0"/>
                          <a:ea typeface="+mn-ea"/>
                          <a:cs typeface="Arial" pitchFamily="34" charset="0"/>
                        </a:rPr>
                        <a:t>My marketing capacities are not very sound, as I have not mastered the art of promoting products and services. </a:t>
                      </a:r>
                    </a:p>
                    <a:p>
                      <a:pPr algn="just"/>
                      <a:r>
                        <a:rPr lang="en-GB" sz="2000" b="0" kern="1200" dirty="0">
                          <a:solidFill>
                            <a:schemeClr val="tx1"/>
                          </a:solidFill>
                          <a:latin typeface="Arial" pitchFamily="34" charset="0"/>
                          <a:ea typeface="+mn-ea"/>
                          <a:cs typeface="Arial" pitchFamily="34" charset="0"/>
                        </a:rPr>
                        <a:t>This has resulted in the lack of marketing skills within me. </a:t>
                      </a:r>
                      <a:endParaRPr lang="en-US" sz="2000" b="0" dirty="0">
                        <a:solidFill>
                          <a:schemeClr val="tx1"/>
                        </a:solidFill>
                        <a:latin typeface="Arial" pitchFamily="34" charset="0"/>
                        <a:cs typeface="Arial" pitchFamily="34" charset="0"/>
                      </a:endParaRPr>
                    </a:p>
                  </a:txBody>
                  <a:tcPr/>
                </a:tc>
                <a:extLst>
                  <a:ext uri="{0D108BD9-81ED-4DB2-BD59-A6C34878D82A}">
                    <a16:rowId xmlns:a16="http://schemas.microsoft.com/office/drawing/2014/main" val="10000"/>
                  </a:ext>
                </a:extLst>
              </a:tr>
            </a:tbl>
          </a:graphicData>
        </a:graphic>
      </p:graphicFrame>
      <p:pic>
        <p:nvPicPr>
          <p:cNvPr id="11" name="Picture 10" descr="download (3).jpg"/>
          <p:cNvPicPr>
            <a:picLocks noChangeAspect="1"/>
          </p:cNvPicPr>
          <p:nvPr/>
        </p:nvPicPr>
        <p:blipFill>
          <a:blip r:embed="rId5"/>
          <a:stretch>
            <a:fillRect/>
          </a:stretch>
        </p:blipFill>
        <p:spPr>
          <a:xfrm>
            <a:off x="1676400" y="4953000"/>
            <a:ext cx="5943600" cy="1514475"/>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1000" r="-11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3">
            <a:schemeClr val="lt1"/>
          </a:lnRef>
          <a:fillRef idx="1">
            <a:schemeClr val="accent5"/>
          </a:fillRef>
          <a:effectRef idx="1">
            <a:schemeClr val="accent5"/>
          </a:effectRef>
          <a:fontRef idx="minor">
            <a:schemeClr val="lt1"/>
          </a:fontRef>
        </p:style>
        <p:txBody>
          <a:bodyPr/>
          <a:lstStyle/>
          <a:p>
            <a:r>
              <a:rPr lang="en-US" b="1" dirty="0">
                <a:latin typeface="Arial" pitchFamily="34" charset="0"/>
                <a:cs typeface="Arial" pitchFamily="34" charset="0"/>
              </a:rPr>
              <a:t>Cont..</a:t>
            </a:r>
          </a:p>
        </p:txBody>
      </p:sp>
      <p:graphicFrame>
        <p:nvGraphicFramePr>
          <p:cNvPr id="5" name="Content Placeholder 4"/>
          <p:cNvGraphicFramePr>
            <a:graphicFrameLocks noGrp="1"/>
          </p:cNvGraphicFramePr>
          <p:nvPr>
            <p:ph idx="1"/>
          </p:nvPr>
        </p:nvGraphicFramePr>
        <p:xfrm>
          <a:off x="457200" y="1600200"/>
          <a:ext cx="8229600" cy="3413760"/>
        </p:xfrm>
        <a:graphic>
          <a:graphicData uri="http://schemas.openxmlformats.org/drawingml/2006/table">
            <a:tbl>
              <a:tblPr firstRow="1" bandRow="1">
                <a:tableStyleId>{7DF18680-E054-41AD-8BC1-D1AEF772440D}</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2438400">
                <a:tc>
                  <a:txBody>
                    <a:bodyPr/>
                    <a:lstStyle/>
                    <a:p>
                      <a:r>
                        <a:rPr lang="en-US" dirty="0">
                          <a:solidFill>
                            <a:schemeClr val="tx1"/>
                          </a:solidFill>
                          <a:latin typeface="Arial" pitchFamily="34" charset="0"/>
                          <a:cs typeface="Arial" pitchFamily="34" charset="0"/>
                        </a:rPr>
                        <a:t>Opportunity</a:t>
                      </a:r>
                    </a:p>
                    <a:p>
                      <a:pPr algn="just"/>
                      <a:r>
                        <a:rPr lang="en-GB" sz="2000" b="0" kern="1200" dirty="0">
                          <a:solidFill>
                            <a:schemeClr val="tx1"/>
                          </a:solidFill>
                          <a:latin typeface="Arial" pitchFamily="34" charset="0"/>
                          <a:cs typeface="Arial" pitchFamily="34" charset="0"/>
                        </a:rPr>
                        <a:t>My communicative and teamwork capacities may act as opportunities for me as these would guide me to succeed and prosper in the business. </a:t>
                      </a:r>
                    </a:p>
                    <a:p>
                      <a:pPr algn="just"/>
                      <a:r>
                        <a:rPr lang="en-GB" sz="2000" b="0" kern="1200" dirty="0">
                          <a:solidFill>
                            <a:schemeClr val="tx1"/>
                          </a:solidFill>
                          <a:latin typeface="Arial" pitchFamily="34" charset="0"/>
                          <a:cs typeface="Arial" pitchFamily="34" charset="0"/>
                        </a:rPr>
                        <a:t>Through communicative skills, I would be able to interact with customers, employees and other stakeholders of my company in future. </a:t>
                      </a:r>
                      <a:endParaRPr lang="en-US" sz="2000" b="0" dirty="0">
                        <a:solidFill>
                          <a:schemeClr val="tx1"/>
                        </a:solidFill>
                        <a:latin typeface="Arial" pitchFamily="34" charset="0"/>
                        <a:cs typeface="Arial" pitchFamily="34" charset="0"/>
                      </a:endParaRPr>
                    </a:p>
                  </a:txBody>
                  <a:tcPr/>
                </a:tc>
                <a:tc>
                  <a:txBody>
                    <a:bodyPr/>
                    <a:lstStyle/>
                    <a:p>
                      <a:r>
                        <a:rPr lang="en-US" dirty="0">
                          <a:solidFill>
                            <a:schemeClr val="tx1"/>
                          </a:solidFill>
                          <a:latin typeface="Arial" pitchFamily="34" charset="0"/>
                          <a:cs typeface="Arial" pitchFamily="34" charset="0"/>
                        </a:rPr>
                        <a:t>Threat</a:t>
                      </a:r>
                    </a:p>
                    <a:p>
                      <a:pPr algn="just"/>
                      <a:r>
                        <a:rPr lang="en-GB" sz="2000" b="0" kern="1200" dirty="0">
                          <a:solidFill>
                            <a:schemeClr val="tx1"/>
                          </a:solidFill>
                          <a:latin typeface="Arial" pitchFamily="34" charset="0"/>
                          <a:cs typeface="Arial" pitchFamily="34" charset="0"/>
                        </a:rPr>
                        <a:t>My weakness in marketing capabilities would threaten my ability to succeed in the business further. </a:t>
                      </a:r>
                    </a:p>
                    <a:p>
                      <a:pPr algn="just"/>
                      <a:r>
                        <a:rPr lang="en-GB" sz="2000" b="0" kern="1200" dirty="0">
                          <a:solidFill>
                            <a:schemeClr val="tx1"/>
                          </a:solidFill>
                          <a:latin typeface="Arial" pitchFamily="34" charset="0"/>
                          <a:cs typeface="Arial" pitchFamily="34" charset="0"/>
                        </a:rPr>
                        <a:t>It would prevent me to apply strategies that would promote the sales and profits of the business. </a:t>
                      </a:r>
                      <a:endParaRPr lang="en-US" sz="2000" b="0" dirty="0">
                        <a:solidFill>
                          <a:schemeClr val="tx1"/>
                        </a:solidFill>
                        <a:latin typeface="Arial" pitchFamily="34" charset="0"/>
                        <a:cs typeface="Arial" pitchFamily="34" charset="0"/>
                      </a:endParaRPr>
                    </a:p>
                  </a:txBody>
                  <a:tcPr/>
                </a:tc>
                <a:extLst>
                  <a:ext uri="{0D108BD9-81ED-4DB2-BD59-A6C34878D82A}">
                    <a16:rowId xmlns:a16="http://schemas.microsoft.com/office/drawing/2014/main" val="10000"/>
                  </a:ext>
                </a:extLst>
              </a:tr>
            </a:tbl>
          </a:graphicData>
        </a:graphic>
      </p:graphicFrame>
      <p:pic>
        <p:nvPicPr>
          <p:cNvPr id="6" name="Picture 5" descr="download (4).jpg"/>
          <p:cNvPicPr>
            <a:picLocks noChangeAspect="1"/>
          </p:cNvPicPr>
          <p:nvPr/>
        </p:nvPicPr>
        <p:blipFill>
          <a:blip r:embed="rId4"/>
          <a:stretch>
            <a:fillRect/>
          </a:stretch>
        </p:blipFill>
        <p:spPr>
          <a:xfrm>
            <a:off x="1981200" y="5105400"/>
            <a:ext cx="5486400" cy="1371600"/>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27000" r="-27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00400" y="0"/>
            <a:ext cx="5486400" cy="1600200"/>
          </a:xfr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4"/>
          </a:lnRef>
          <a:fillRef idx="2">
            <a:schemeClr val="accent4"/>
          </a:fillRef>
          <a:effectRef idx="1">
            <a:schemeClr val="accent4"/>
          </a:effectRef>
          <a:fontRef idx="minor">
            <a:schemeClr val="dk1"/>
          </a:fontRef>
        </p:style>
        <p:txBody>
          <a:bodyPr>
            <a:noAutofit/>
          </a:bodyPr>
          <a:lstStyle/>
          <a:p>
            <a:br>
              <a:rPr lang="en-GB" sz="3600" b="1" dirty="0">
                <a:latin typeface="Arial" pitchFamily="34" charset="0"/>
                <a:cs typeface="Arial" pitchFamily="34" charset="0"/>
              </a:rPr>
            </a:br>
            <a:r>
              <a:rPr lang="en-GB" sz="3600" b="1" dirty="0">
                <a:latin typeface="Arial" pitchFamily="34" charset="0"/>
                <a:cs typeface="Arial" pitchFamily="34" charset="0"/>
              </a:rPr>
              <a:t>Personal Developmental Plan</a:t>
            </a:r>
            <a:r>
              <a:rPr lang="en-GB" sz="3600" dirty="0">
                <a:latin typeface="Arial" pitchFamily="34" charset="0"/>
                <a:cs typeface="Arial" pitchFamily="34" charset="0"/>
              </a:rPr>
              <a:t>  </a:t>
            </a:r>
            <a:br>
              <a:rPr lang="en-US" sz="3600" dirty="0">
                <a:latin typeface="Arial" pitchFamily="34" charset="0"/>
                <a:cs typeface="Arial" pitchFamily="34" charset="0"/>
              </a:rPr>
            </a:br>
            <a:br>
              <a:rPr lang="en-US" sz="3600" dirty="0">
                <a:latin typeface="Arial" pitchFamily="34" charset="0"/>
                <a:cs typeface="Arial" pitchFamily="34" charset="0"/>
              </a:rPr>
            </a:br>
            <a:endParaRPr lang="en-US" sz="3600" dirty="0">
              <a:latin typeface="Arial" pitchFamily="34" charset="0"/>
              <a:cs typeface="Arial" pitchFamily="34" charset="0"/>
            </a:endParaRPr>
          </a:p>
        </p:txBody>
      </p:sp>
      <p:graphicFrame>
        <p:nvGraphicFramePr>
          <p:cNvPr id="4" name="Content Placeholder 3"/>
          <p:cNvGraphicFramePr>
            <a:graphicFrameLocks noGrp="1"/>
          </p:cNvGraphicFramePr>
          <p:nvPr>
            <p:ph idx="1"/>
          </p:nvPr>
        </p:nvGraphicFramePr>
        <p:xfrm>
          <a:off x="685800" y="1828800"/>
          <a:ext cx="8229600" cy="4930140"/>
        </p:xfrm>
        <a:graphic>
          <a:graphicData uri="http://schemas.openxmlformats.org/drawingml/2006/table">
            <a:tbl>
              <a:tblPr firstRow="1" bandRow="1">
                <a:tableStyleId>{00A15C55-8517-42AA-B614-E9B94910E393}</a:tableStyleId>
              </a:tblPr>
              <a:tblGrid>
                <a:gridCol w="1645920">
                  <a:extLst>
                    <a:ext uri="{9D8B030D-6E8A-4147-A177-3AD203B41FA5}">
                      <a16:colId xmlns:a16="http://schemas.microsoft.com/office/drawing/2014/main" val="20000"/>
                    </a:ext>
                  </a:extLst>
                </a:gridCol>
                <a:gridCol w="1645920">
                  <a:extLst>
                    <a:ext uri="{9D8B030D-6E8A-4147-A177-3AD203B41FA5}">
                      <a16:colId xmlns:a16="http://schemas.microsoft.com/office/drawing/2014/main" val="20001"/>
                    </a:ext>
                  </a:extLst>
                </a:gridCol>
                <a:gridCol w="1645920">
                  <a:extLst>
                    <a:ext uri="{9D8B030D-6E8A-4147-A177-3AD203B41FA5}">
                      <a16:colId xmlns:a16="http://schemas.microsoft.com/office/drawing/2014/main" val="20002"/>
                    </a:ext>
                  </a:extLst>
                </a:gridCol>
                <a:gridCol w="1645920">
                  <a:extLst>
                    <a:ext uri="{9D8B030D-6E8A-4147-A177-3AD203B41FA5}">
                      <a16:colId xmlns:a16="http://schemas.microsoft.com/office/drawing/2014/main" val="20003"/>
                    </a:ext>
                  </a:extLst>
                </a:gridCol>
                <a:gridCol w="1645920">
                  <a:extLst>
                    <a:ext uri="{9D8B030D-6E8A-4147-A177-3AD203B41FA5}">
                      <a16:colId xmlns:a16="http://schemas.microsoft.com/office/drawing/2014/main" val="20004"/>
                    </a:ext>
                  </a:extLst>
                </a:gridCol>
              </a:tblGrid>
              <a:tr h="1028700">
                <a:tc>
                  <a:txBody>
                    <a:bodyPr/>
                    <a:lstStyle/>
                    <a:p>
                      <a:pPr algn="just"/>
                      <a:r>
                        <a:rPr lang="en-GB" sz="1400" b="1" u="sng" kern="1200" dirty="0">
                          <a:solidFill>
                            <a:schemeClr val="lt1"/>
                          </a:solidFill>
                          <a:latin typeface="Arial" pitchFamily="34" charset="0"/>
                          <a:ea typeface="+mn-ea"/>
                          <a:cs typeface="Arial" pitchFamily="34" charset="0"/>
                        </a:rPr>
                        <a:t>Objectives</a:t>
                      </a:r>
                      <a:endParaRPr lang="en-US" sz="1400" dirty="0">
                        <a:latin typeface="Arial" pitchFamily="34" charset="0"/>
                        <a:cs typeface="Arial" pitchFamily="34" charset="0"/>
                      </a:endParaRPr>
                    </a:p>
                  </a:txBody>
                  <a:tcPr>
                    <a:cell3D prstMaterial="dkEdge">
                      <a:bevel prst="relaxedInset"/>
                      <a:lightRig rig="flood" dir="t"/>
                    </a:cell3D>
                  </a:tcPr>
                </a:tc>
                <a:tc>
                  <a:txBody>
                    <a:bodyPr/>
                    <a:lstStyle/>
                    <a:p>
                      <a:pPr algn="just"/>
                      <a:r>
                        <a:rPr lang="en-GB" sz="1400" b="1" u="sng" kern="1200" dirty="0">
                          <a:solidFill>
                            <a:schemeClr val="lt1"/>
                          </a:solidFill>
                          <a:latin typeface="Arial" pitchFamily="34" charset="0"/>
                          <a:ea typeface="+mn-ea"/>
                          <a:cs typeface="Arial" pitchFamily="34" charset="0"/>
                        </a:rPr>
                        <a:t>Strategies</a:t>
                      </a:r>
                      <a:endParaRPr lang="en-US" sz="1400" dirty="0">
                        <a:latin typeface="Arial" pitchFamily="34" charset="0"/>
                        <a:cs typeface="Arial" pitchFamily="34" charset="0"/>
                      </a:endParaRPr>
                    </a:p>
                  </a:txBody>
                  <a:tcPr>
                    <a:cell3D prstMaterial="dkEdge">
                      <a:bevel prst="relaxedInset"/>
                      <a:lightRig rig="flood" dir="t"/>
                    </a:cell3D>
                  </a:tcPr>
                </a:tc>
                <a:tc>
                  <a:txBody>
                    <a:bodyPr/>
                    <a:lstStyle/>
                    <a:p>
                      <a:pPr algn="just"/>
                      <a:r>
                        <a:rPr lang="en-GB" sz="1400" b="1" u="sng" kern="1200" dirty="0">
                          <a:solidFill>
                            <a:schemeClr val="lt1"/>
                          </a:solidFill>
                          <a:latin typeface="Arial" pitchFamily="34" charset="0"/>
                          <a:ea typeface="+mn-ea"/>
                          <a:cs typeface="Arial" pitchFamily="34" charset="0"/>
                        </a:rPr>
                        <a:t>Resources</a:t>
                      </a:r>
                      <a:endParaRPr lang="en-US" sz="1400" dirty="0">
                        <a:latin typeface="Arial" pitchFamily="34" charset="0"/>
                        <a:cs typeface="Arial" pitchFamily="34" charset="0"/>
                      </a:endParaRPr>
                    </a:p>
                  </a:txBody>
                  <a:tcPr>
                    <a:cell3D prstMaterial="dkEdge">
                      <a:bevel prst="relaxedInset"/>
                      <a:lightRig rig="flood" dir="t"/>
                    </a:cell3D>
                  </a:tcPr>
                </a:tc>
                <a:tc>
                  <a:txBody>
                    <a:bodyPr/>
                    <a:lstStyle/>
                    <a:p>
                      <a:pPr algn="just"/>
                      <a:r>
                        <a:rPr lang="en-GB" sz="1400" b="1" u="sng" kern="1200" dirty="0">
                          <a:solidFill>
                            <a:schemeClr val="lt1"/>
                          </a:solidFill>
                          <a:latin typeface="Arial" pitchFamily="34" charset="0"/>
                          <a:ea typeface="+mn-ea"/>
                          <a:cs typeface="Arial" pitchFamily="34" charset="0"/>
                        </a:rPr>
                        <a:t>Success criteria</a:t>
                      </a:r>
                      <a:endParaRPr lang="en-US" sz="1400" dirty="0">
                        <a:latin typeface="Arial" pitchFamily="34" charset="0"/>
                        <a:cs typeface="Arial" pitchFamily="34" charset="0"/>
                      </a:endParaRPr>
                    </a:p>
                  </a:txBody>
                  <a:tcPr>
                    <a:cell3D prstMaterial="dkEdge">
                      <a:bevel prst="relaxedInset"/>
                      <a:lightRig rig="flood" dir="t"/>
                    </a:cell3D>
                  </a:tcPr>
                </a:tc>
                <a:tc>
                  <a:txBody>
                    <a:bodyPr/>
                    <a:lstStyle/>
                    <a:p>
                      <a:pPr algn="just"/>
                      <a:r>
                        <a:rPr lang="en-GB" sz="1400" b="1" u="sng" kern="1200" dirty="0">
                          <a:solidFill>
                            <a:schemeClr val="lt1"/>
                          </a:solidFill>
                          <a:latin typeface="Arial" pitchFamily="34" charset="0"/>
                          <a:ea typeface="+mn-ea"/>
                          <a:cs typeface="Arial" pitchFamily="34" charset="0"/>
                        </a:rPr>
                        <a:t>Timeframe</a:t>
                      </a:r>
                      <a:endParaRPr lang="en-US" sz="1400" dirty="0">
                        <a:latin typeface="Arial" pitchFamily="34" charset="0"/>
                        <a:cs typeface="Arial" pitchFamily="34" charset="0"/>
                      </a:endParaRPr>
                    </a:p>
                  </a:txBody>
                  <a:tcPr>
                    <a:cell3D prstMaterial="dkEdge">
                      <a:bevel prst="relaxedInset"/>
                      <a:lightRig rig="flood" dir="t"/>
                    </a:cell3D>
                  </a:tcPr>
                </a:tc>
                <a:extLst>
                  <a:ext uri="{0D108BD9-81ED-4DB2-BD59-A6C34878D82A}">
                    <a16:rowId xmlns:a16="http://schemas.microsoft.com/office/drawing/2014/main" val="10000"/>
                  </a:ext>
                </a:extLst>
              </a:tr>
              <a:tr h="1028700">
                <a:tc>
                  <a:txBody>
                    <a:bodyPr/>
                    <a:lstStyle/>
                    <a:p>
                      <a:pPr algn="just"/>
                      <a:r>
                        <a:rPr lang="en-GB" sz="1400" b="1" u="sng" kern="1200" dirty="0">
                          <a:solidFill>
                            <a:schemeClr val="dk1"/>
                          </a:solidFill>
                          <a:latin typeface="Arial" pitchFamily="34" charset="0"/>
                          <a:ea typeface="+mn-ea"/>
                          <a:cs typeface="Arial" pitchFamily="34" charset="0"/>
                        </a:rPr>
                        <a:t>Marketing skills</a:t>
                      </a:r>
                      <a:endParaRPr lang="en-US" sz="1400" dirty="0">
                        <a:latin typeface="Arial" pitchFamily="34" charset="0"/>
                        <a:cs typeface="Arial" pitchFamily="34" charset="0"/>
                      </a:endParaRPr>
                    </a:p>
                  </a:txBody>
                  <a:tcPr>
                    <a:cell3D prstMaterial="dkEdge">
                      <a:bevel prst="relaxedInset"/>
                      <a:lightRig rig="flood" dir="t"/>
                    </a:cell3D>
                  </a:tcPr>
                </a:tc>
                <a:tc>
                  <a:txBody>
                    <a:bodyPr/>
                    <a:lstStyle/>
                    <a:p>
                      <a:pPr algn="just"/>
                      <a:r>
                        <a:rPr lang="en-GB" sz="1400" kern="1200" dirty="0">
                          <a:solidFill>
                            <a:schemeClr val="dk1"/>
                          </a:solidFill>
                          <a:latin typeface="Arial" pitchFamily="34" charset="0"/>
                          <a:ea typeface="+mn-ea"/>
                          <a:cs typeface="Arial" pitchFamily="34" charset="0"/>
                        </a:rPr>
                        <a:t>Marketing skills may be developed and improved by referring to books about the subject. </a:t>
                      </a:r>
                      <a:endParaRPr lang="en-US" sz="1400" dirty="0">
                        <a:latin typeface="Arial" pitchFamily="34" charset="0"/>
                        <a:cs typeface="Arial" pitchFamily="34" charset="0"/>
                      </a:endParaRPr>
                    </a:p>
                  </a:txBody>
                  <a:tcPr>
                    <a:cell3D prstMaterial="dkEdge">
                      <a:bevel prst="relaxedInset"/>
                      <a:lightRig rig="flood" dir="t"/>
                    </a:cell3D>
                  </a:tcPr>
                </a:tc>
                <a:tc>
                  <a:txBody>
                    <a:bodyPr/>
                    <a:lstStyle/>
                    <a:p>
                      <a:pPr algn="just"/>
                      <a:r>
                        <a:rPr lang="en-GB" sz="1400" kern="1200" dirty="0">
                          <a:solidFill>
                            <a:schemeClr val="dk1"/>
                          </a:solidFill>
                          <a:latin typeface="Arial" pitchFamily="34" charset="0"/>
                          <a:ea typeface="+mn-ea"/>
                          <a:cs typeface="Arial" pitchFamily="34" charset="0"/>
                        </a:rPr>
                        <a:t>Books, video tutorials and articles</a:t>
                      </a:r>
                      <a:endParaRPr lang="en-US" sz="1400" dirty="0">
                        <a:latin typeface="Arial" pitchFamily="34" charset="0"/>
                        <a:cs typeface="Arial" pitchFamily="34" charset="0"/>
                      </a:endParaRPr>
                    </a:p>
                  </a:txBody>
                  <a:tcPr>
                    <a:cell3D prstMaterial="dkEdge">
                      <a:bevel prst="relaxedInset"/>
                      <a:lightRig rig="flood" dir="t"/>
                    </a:cell3D>
                  </a:tcPr>
                </a:tc>
                <a:tc>
                  <a:txBody>
                    <a:bodyPr/>
                    <a:lstStyle/>
                    <a:p>
                      <a:pPr algn="just"/>
                      <a:r>
                        <a:rPr lang="en-GB" sz="1400" kern="1200" dirty="0">
                          <a:solidFill>
                            <a:schemeClr val="dk1"/>
                          </a:solidFill>
                          <a:latin typeface="Arial" pitchFamily="34" charset="0"/>
                          <a:ea typeface="+mn-ea"/>
                          <a:cs typeface="Arial" pitchFamily="34" charset="0"/>
                        </a:rPr>
                        <a:t>Effective evolution of innovative strategies. </a:t>
                      </a:r>
                      <a:endParaRPr lang="en-US" sz="1400" dirty="0">
                        <a:latin typeface="Arial" pitchFamily="34" charset="0"/>
                        <a:cs typeface="Arial" pitchFamily="34" charset="0"/>
                      </a:endParaRPr>
                    </a:p>
                  </a:txBody>
                  <a:tcPr>
                    <a:cell3D prstMaterial="dkEdge">
                      <a:bevel prst="relaxedInset"/>
                      <a:lightRig rig="flood" dir="t"/>
                    </a:cell3D>
                  </a:tcPr>
                </a:tc>
                <a:tc>
                  <a:txBody>
                    <a:bodyPr/>
                    <a:lstStyle/>
                    <a:p>
                      <a:pPr algn="just"/>
                      <a:r>
                        <a:rPr lang="en-GB" sz="1400" kern="1200" dirty="0">
                          <a:solidFill>
                            <a:schemeClr val="dk1"/>
                          </a:solidFill>
                          <a:latin typeface="Arial" pitchFamily="34" charset="0"/>
                          <a:ea typeface="+mn-ea"/>
                          <a:cs typeface="Arial" pitchFamily="34" charset="0"/>
                        </a:rPr>
                        <a:t>5 months</a:t>
                      </a:r>
                      <a:endParaRPr lang="en-US" sz="1400" dirty="0">
                        <a:latin typeface="Arial" pitchFamily="34" charset="0"/>
                        <a:cs typeface="Arial" pitchFamily="34" charset="0"/>
                      </a:endParaRPr>
                    </a:p>
                  </a:txBody>
                  <a:tcPr>
                    <a:cell3D prstMaterial="dkEdge">
                      <a:bevel prst="relaxedInset"/>
                      <a:lightRig rig="flood" dir="t"/>
                    </a:cell3D>
                  </a:tcPr>
                </a:tc>
                <a:extLst>
                  <a:ext uri="{0D108BD9-81ED-4DB2-BD59-A6C34878D82A}">
                    <a16:rowId xmlns:a16="http://schemas.microsoft.com/office/drawing/2014/main" val="10001"/>
                  </a:ext>
                </a:extLst>
              </a:tr>
              <a:tr h="1028700">
                <a:tc>
                  <a:txBody>
                    <a:bodyPr/>
                    <a:lstStyle/>
                    <a:p>
                      <a:pPr algn="just"/>
                      <a:r>
                        <a:rPr lang="en-GB" sz="1400" b="1" u="sng" kern="1200" dirty="0">
                          <a:solidFill>
                            <a:schemeClr val="dk1"/>
                          </a:solidFill>
                          <a:latin typeface="Arial" pitchFamily="34" charset="0"/>
                          <a:ea typeface="+mn-ea"/>
                          <a:cs typeface="Arial" pitchFamily="34" charset="0"/>
                        </a:rPr>
                        <a:t>Analytical skills</a:t>
                      </a:r>
                      <a:endParaRPr lang="en-US" sz="1400" dirty="0">
                        <a:latin typeface="Arial" pitchFamily="34" charset="0"/>
                        <a:cs typeface="Arial" pitchFamily="34" charset="0"/>
                      </a:endParaRPr>
                    </a:p>
                  </a:txBody>
                  <a:tcPr>
                    <a:cell3D prstMaterial="dkEdge">
                      <a:bevel prst="relaxedInset"/>
                      <a:lightRig rig="flood" dir="t"/>
                    </a:cell3D>
                  </a:tcPr>
                </a:tc>
                <a:tc>
                  <a:txBody>
                    <a:bodyPr/>
                    <a:lstStyle/>
                    <a:p>
                      <a:pPr algn="just"/>
                      <a:r>
                        <a:rPr lang="en-GB" sz="1400" kern="1200" dirty="0">
                          <a:solidFill>
                            <a:schemeClr val="dk1"/>
                          </a:solidFill>
                          <a:latin typeface="Arial" pitchFamily="34" charset="0"/>
                          <a:ea typeface="+mn-ea"/>
                          <a:cs typeface="Arial" pitchFamily="34" charset="0"/>
                        </a:rPr>
                        <a:t>Analytical skills may be developed by referring to video tutorials from experts. </a:t>
                      </a:r>
                      <a:endParaRPr lang="en-US" sz="1400" dirty="0">
                        <a:latin typeface="Arial" pitchFamily="34" charset="0"/>
                        <a:cs typeface="Arial" pitchFamily="34" charset="0"/>
                      </a:endParaRPr>
                    </a:p>
                  </a:txBody>
                  <a:tcPr>
                    <a:cell3D prstMaterial="dkEdge">
                      <a:bevel prst="relaxedInset"/>
                      <a:lightRig rig="flood" dir="t"/>
                    </a:cell3D>
                  </a:tcPr>
                </a:tc>
                <a:tc>
                  <a:txBody>
                    <a:bodyPr/>
                    <a:lstStyle/>
                    <a:p>
                      <a:pPr algn="just"/>
                      <a:r>
                        <a:rPr lang="en-GB" sz="1400" kern="1200" dirty="0">
                          <a:solidFill>
                            <a:schemeClr val="dk1"/>
                          </a:solidFill>
                          <a:latin typeface="Arial" pitchFamily="34" charset="0"/>
                          <a:ea typeface="+mn-ea"/>
                          <a:cs typeface="Arial" pitchFamily="34" charset="0"/>
                        </a:rPr>
                        <a:t>Video tutorials, books, articles and journals </a:t>
                      </a:r>
                      <a:endParaRPr lang="en-US" sz="1400" dirty="0">
                        <a:latin typeface="Arial" pitchFamily="34" charset="0"/>
                        <a:cs typeface="Arial" pitchFamily="34" charset="0"/>
                      </a:endParaRPr>
                    </a:p>
                  </a:txBody>
                  <a:tcPr>
                    <a:cell3D prstMaterial="dkEdge">
                      <a:bevel prst="relaxedInset"/>
                      <a:lightRig rig="flood" dir="t"/>
                    </a:cell3D>
                  </a:tcPr>
                </a:tc>
                <a:tc>
                  <a:txBody>
                    <a:bodyPr/>
                    <a:lstStyle/>
                    <a:p>
                      <a:pPr algn="just"/>
                      <a:r>
                        <a:rPr lang="en-GB" sz="1400" kern="1200" dirty="0">
                          <a:solidFill>
                            <a:schemeClr val="dk1"/>
                          </a:solidFill>
                          <a:latin typeface="Arial" pitchFamily="34" charset="0"/>
                          <a:ea typeface="+mn-ea"/>
                          <a:cs typeface="Arial" pitchFamily="34" charset="0"/>
                        </a:rPr>
                        <a:t>Interpreting the scale of improvement </a:t>
                      </a:r>
                      <a:endParaRPr lang="en-US" sz="1400" dirty="0">
                        <a:latin typeface="Arial" pitchFamily="34" charset="0"/>
                        <a:cs typeface="Arial" pitchFamily="34" charset="0"/>
                      </a:endParaRPr>
                    </a:p>
                  </a:txBody>
                  <a:tcPr>
                    <a:cell3D prstMaterial="dkEdge">
                      <a:bevel prst="relaxedInset"/>
                      <a:lightRig rig="flood" dir="t"/>
                    </a:cell3D>
                  </a:tcPr>
                </a:tc>
                <a:tc>
                  <a:txBody>
                    <a:bodyPr/>
                    <a:lstStyle/>
                    <a:p>
                      <a:pPr algn="just"/>
                      <a:r>
                        <a:rPr lang="en-GB" sz="1400" kern="1200" dirty="0">
                          <a:solidFill>
                            <a:schemeClr val="dk1"/>
                          </a:solidFill>
                          <a:latin typeface="Arial" pitchFamily="34" charset="0"/>
                          <a:ea typeface="+mn-ea"/>
                          <a:cs typeface="Arial" pitchFamily="34" charset="0"/>
                        </a:rPr>
                        <a:t>3 months</a:t>
                      </a:r>
                      <a:endParaRPr lang="en-US" sz="1400" dirty="0">
                        <a:latin typeface="Arial" pitchFamily="34" charset="0"/>
                        <a:cs typeface="Arial" pitchFamily="34" charset="0"/>
                      </a:endParaRPr>
                    </a:p>
                  </a:txBody>
                  <a:tcPr>
                    <a:cell3D prstMaterial="dkEdge">
                      <a:bevel prst="relaxedInset"/>
                      <a:lightRig rig="flood" dir="t"/>
                    </a:cell3D>
                  </a:tcPr>
                </a:tc>
                <a:extLst>
                  <a:ext uri="{0D108BD9-81ED-4DB2-BD59-A6C34878D82A}">
                    <a16:rowId xmlns:a16="http://schemas.microsoft.com/office/drawing/2014/main" val="10002"/>
                  </a:ext>
                </a:extLst>
              </a:tr>
              <a:tr h="0">
                <a:tc>
                  <a:txBody>
                    <a:bodyPr/>
                    <a:lstStyle/>
                    <a:p>
                      <a:pPr algn="just"/>
                      <a:r>
                        <a:rPr lang="en-GB" sz="1400" b="1" u="sng" kern="1200" dirty="0">
                          <a:solidFill>
                            <a:schemeClr val="dk1"/>
                          </a:solidFill>
                          <a:latin typeface="Arial" pitchFamily="34" charset="0"/>
                          <a:ea typeface="+mn-ea"/>
                          <a:cs typeface="Arial" pitchFamily="34" charset="0"/>
                        </a:rPr>
                        <a:t>Leadership skills</a:t>
                      </a:r>
                      <a:endParaRPr lang="en-US" sz="1400" dirty="0">
                        <a:latin typeface="Arial" pitchFamily="34" charset="0"/>
                        <a:cs typeface="Arial" pitchFamily="34" charset="0"/>
                      </a:endParaRPr>
                    </a:p>
                  </a:txBody>
                  <a:tcPr>
                    <a:cell3D prstMaterial="dkEdge">
                      <a:bevel prst="relaxedInset"/>
                      <a:lightRig rig="flood" dir="t"/>
                    </a:cell3D>
                  </a:tcPr>
                </a:tc>
                <a:tc>
                  <a:txBody>
                    <a:bodyPr/>
                    <a:lstStyle/>
                    <a:p>
                      <a:pPr algn="just"/>
                      <a:r>
                        <a:rPr lang="en-GB" sz="1400" kern="1200" dirty="0">
                          <a:solidFill>
                            <a:schemeClr val="dk1"/>
                          </a:solidFill>
                          <a:latin typeface="Arial" pitchFamily="34" charset="0"/>
                          <a:ea typeface="+mn-ea"/>
                          <a:cs typeface="Arial" pitchFamily="34" charset="0"/>
                        </a:rPr>
                        <a:t>The leadership skill may be developed by taking lessons from the efficient and prominent leaders</a:t>
                      </a:r>
                      <a:endParaRPr lang="en-US" sz="1400" dirty="0">
                        <a:latin typeface="Arial" pitchFamily="34" charset="0"/>
                        <a:cs typeface="Arial" pitchFamily="34" charset="0"/>
                      </a:endParaRPr>
                    </a:p>
                  </a:txBody>
                  <a:tcPr>
                    <a:cell3D prstMaterial="dkEdge">
                      <a:bevel prst="relaxedInset"/>
                      <a:lightRig rig="flood" dir="t"/>
                    </a:cell3D>
                  </a:tcPr>
                </a:tc>
                <a:tc>
                  <a:txBody>
                    <a:bodyPr/>
                    <a:lstStyle/>
                    <a:p>
                      <a:pPr algn="just"/>
                      <a:r>
                        <a:rPr lang="en-GB" sz="1400" kern="1200" dirty="0">
                          <a:solidFill>
                            <a:schemeClr val="dk1"/>
                          </a:solidFill>
                          <a:latin typeface="Arial" pitchFamily="34" charset="0"/>
                          <a:ea typeface="+mn-ea"/>
                          <a:cs typeface="Arial" pitchFamily="34" charset="0"/>
                        </a:rPr>
                        <a:t>Books, blogs and articles</a:t>
                      </a:r>
                      <a:endParaRPr lang="en-US" sz="1400" dirty="0">
                        <a:latin typeface="Arial" pitchFamily="34" charset="0"/>
                        <a:cs typeface="Arial" pitchFamily="34" charset="0"/>
                      </a:endParaRPr>
                    </a:p>
                  </a:txBody>
                  <a:tcPr>
                    <a:cell3D prstMaterial="dkEdge">
                      <a:bevel prst="relaxedInset"/>
                      <a:lightRig rig="flood" dir="t"/>
                    </a:cell3D>
                  </a:tcPr>
                </a:tc>
                <a:tc>
                  <a:txBody>
                    <a:bodyPr/>
                    <a:lstStyle/>
                    <a:p>
                      <a:pPr algn="just"/>
                      <a:r>
                        <a:rPr lang="en-GB" sz="1400" kern="1200" dirty="0">
                          <a:solidFill>
                            <a:schemeClr val="dk1"/>
                          </a:solidFill>
                          <a:latin typeface="Arial" pitchFamily="34" charset="0"/>
                          <a:ea typeface="+mn-ea"/>
                          <a:cs typeface="Arial" pitchFamily="34" charset="0"/>
                        </a:rPr>
                        <a:t>Analysing the methods and approaches of leadership style. </a:t>
                      </a:r>
                      <a:endParaRPr lang="en-US" sz="1400" dirty="0">
                        <a:latin typeface="Arial" pitchFamily="34" charset="0"/>
                        <a:cs typeface="Arial" pitchFamily="34" charset="0"/>
                      </a:endParaRPr>
                    </a:p>
                  </a:txBody>
                  <a:tcPr>
                    <a:cell3D prstMaterial="dkEdge">
                      <a:bevel prst="relaxedInset"/>
                      <a:lightRig rig="flood" dir="t"/>
                    </a:cell3D>
                  </a:tcPr>
                </a:tc>
                <a:tc>
                  <a:txBody>
                    <a:bodyPr/>
                    <a:lstStyle/>
                    <a:p>
                      <a:pPr algn="just"/>
                      <a:r>
                        <a:rPr lang="en-GB" sz="1400" kern="1200" dirty="0">
                          <a:solidFill>
                            <a:schemeClr val="dk1"/>
                          </a:solidFill>
                          <a:latin typeface="Arial" pitchFamily="34" charset="0"/>
                          <a:ea typeface="+mn-ea"/>
                          <a:cs typeface="Arial" pitchFamily="34" charset="0"/>
                        </a:rPr>
                        <a:t>3 months</a:t>
                      </a:r>
                      <a:endParaRPr lang="en-US" sz="1400" dirty="0">
                        <a:latin typeface="Arial" pitchFamily="34" charset="0"/>
                        <a:cs typeface="Arial" pitchFamily="34" charset="0"/>
                      </a:endParaRPr>
                    </a:p>
                  </a:txBody>
                  <a:tcPr>
                    <a:cell3D prstMaterial="dkEdge">
                      <a:bevel prst="relaxedInset"/>
                      <a:lightRig rig="flood" dir="t"/>
                    </a:cell3D>
                  </a:tcPr>
                </a:tc>
                <a:extLst>
                  <a:ext uri="{0D108BD9-81ED-4DB2-BD59-A6C34878D82A}">
                    <a16:rowId xmlns:a16="http://schemas.microsoft.com/office/drawing/2014/main" val="10003"/>
                  </a:ext>
                </a:extLst>
              </a:tr>
            </a:tbl>
          </a:graphicData>
        </a:graphic>
      </p:graphicFrame>
      <p:pic>
        <p:nvPicPr>
          <p:cNvPr id="5" name="Picture 4" descr="download (5).jpg"/>
          <p:cNvPicPr>
            <a:picLocks noChangeAspect="1"/>
          </p:cNvPicPr>
          <p:nvPr/>
        </p:nvPicPr>
        <p:blipFill>
          <a:blip r:embed="rId4"/>
          <a:stretch>
            <a:fillRect/>
          </a:stretch>
        </p:blipFill>
        <p:spPr>
          <a:xfrm>
            <a:off x="381000" y="228600"/>
            <a:ext cx="2468811" cy="1352550"/>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24000" r="-24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6"/>
          </a:lnRef>
          <a:fillRef idx="2">
            <a:schemeClr val="accent6"/>
          </a:fillRef>
          <a:effectRef idx="1">
            <a:schemeClr val="accent6"/>
          </a:effectRef>
          <a:fontRef idx="minor">
            <a:schemeClr val="dk1"/>
          </a:fontRef>
        </p:style>
        <p:txBody>
          <a:bodyPr>
            <a:normAutofit/>
          </a:bodyPr>
          <a:lstStyle/>
          <a:p>
            <a:r>
              <a:rPr lang="en-US" sz="3600" b="1" dirty="0">
                <a:latin typeface="Arial" pitchFamily="34" charset="0"/>
                <a:cs typeface="Arial" pitchFamily="34" charset="0"/>
              </a:rPr>
              <a:t>Time management tools</a:t>
            </a:r>
          </a:p>
        </p:txBody>
      </p:sp>
      <p:graphicFrame>
        <p:nvGraphicFramePr>
          <p:cNvPr id="4" name="Content Placeholder 3"/>
          <p:cNvGraphicFramePr>
            <a:graphicFrameLocks noGrp="1"/>
          </p:cNvGraphicFramePr>
          <p:nvPr>
            <p:ph idx="1"/>
          </p:nvPr>
        </p:nvGraphicFramePr>
        <p:xfrm>
          <a:off x="533400" y="2743200"/>
          <a:ext cx="8229600" cy="3764280"/>
        </p:xfrm>
        <a:graphic>
          <a:graphicData uri="http://schemas.openxmlformats.org/drawingml/2006/table">
            <a:tbl>
              <a:tblPr firstRow="1" bandRow="1">
                <a:tableStyleId>{93296810-A885-4BE3-A3E7-6D5BEEA58F35}</a:tableStyleId>
              </a:tblPr>
              <a:tblGrid>
                <a:gridCol w="1645920">
                  <a:extLst>
                    <a:ext uri="{9D8B030D-6E8A-4147-A177-3AD203B41FA5}">
                      <a16:colId xmlns:a16="http://schemas.microsoft.com/office/drawing/2014/main" val="20000"/>
                    </a:ext>
                  </a:extLst>
                </a:gridCol>
                <a:gridCol w="1645920">
                  <a:extLst>
                    <a:ext uri="{9D8B030D-6E8A-4147-A177-3AD203B41FA5}">
                      <a16:colId xmlns:a16="http://schemas.microsoft.com/office/drawing/2014/main" val="20001"/>
                    </a:ext>
                  </a:extLst>
                </a:gridCol>
                <a:gridCol w="1645920">
                  <a:extLst>
                    <a:ext uri="{9D8B030D-6E8A-4147-A177-3AD203B41FA5}">
                      <a16:colId xmlns:a16="http://schemas.microsoft.com/office/drawing/2014/main" val="20002"/>
                    </a:ext>
                  </a:extLst>
                </a:gridCol>
                <a:gridCol w="1645920">
                  <a:extLst>
                    <a:ext uri="{9D8B030D-6E8A-4147-A177-3AD203B41FA5}">
                      <a16:colId xmlns:a16="http://schemas.microsoft.com/office/drawing/2014/main" val="20003"/>
                    </a:ext>
                  </a:extLst>
                </a:gridCol>
                <a:gridCol w="1645920">
                  <a:extLst>
                    <a:ext uri="{9D8B030D-6E8A-4147-A177-3AD203B41FA5}">
                      <a16:colId xmlns:a16="http://schemas.microsoft.com/office/drawing/2014/main" val="20004"/>
                    </a:ext>
                  </a:extLst>
                </a:gridCol>
              </a:tblGrid>
              <a:tr h="939800">
                <a:tc>
                  <a:txBody>
                    <a:bodyPr/>
                    <a:lstStyle/>
                    <a:p>
                      <a:pPr algn="just"/>
                      <a:r>
                        <a:rPr lang="en-GB" sz="1400" b="1" u="sng" kern="1200" dirty="0">
                          <a:solidFill>
                            <a:schemeClr val="lt1"/>
                          </a:solidFill>
                          <a:latin typeface="Arial" pitchFamily="34" charset="0"/>
                          <a:ea typeface="+mn-ea"/>
                          <a:cs typeface="Arial" pitchFamily="34" charset="0"/>
                        </a:rPr>
                        <a:t>Activity</a:t>
                      </a:r>
                      <a:endParaRPr lang="en-US" sz="1400" dirty="0">
                        <a:latin typeface="Arial" pitchFamily="34" charset="0"/>
                        <a:cs typeface="Arial" pitchFamily="34" charset="0"/>
                      </a:endParaRPr>
                    </a:p>
                  </a:txBody>
                  <a:tcPr/>
                </a:tc>
                <a:tc>
                  <a:txBody>
                    <a:bodyPr/>
                    <a:lstStyle/>
                    <a:p>
                      <a:pPr algn="just"/>
                      <a:r>
                        <a:rPr lang="en-GB" sz="1400" b="1" u="sng" kern="1200" dirty="0">
                          <a:solidFill>
                            <a:schemeClr val="lt1"/>
                          </a:solidFill>
                          <a:latin typeface="Arial" pitchFamily="34" charset="0"/>
                          <a:ea typeface="+mn-ea"/>
                          <a:cs typeface="Arial" pitchFamily="34" charset="0"/>
                        </a:rPr>
                        <a:t>Time required</a:t>
                      </a:r>
                      <a:endParaRPr lang="en-US" sz="1400" dirty="0">
                        <a:latin typeface="Arial" pitchFamily="34" charset="0"/>
                        <a:cs typeface="Arial" pitchFamily="34" charset="0"/>
                      </a:endParaRPr>
                    </a:p>
                  </a:txBody>
                  <a:tcPr/>
                </a:tc>
                <a:tc>
                  <a:txBody>
                    <a:bodyPr/>
                    <a:lstStyle/>
                    <a:p>
                      <a:pPr algn="just"/>
                      <a:r>
                        <a:rPr lang="en-GB" sz="1400" b="1" u="sng" kern="1200" dirty="0">
                          <a:solidFill>
                            <a:schemeClr val="lt1"/>
                          </a:solidFill>
                          <a:latin typeface="Arial" pitchFamily="34" charset="0"/>
                          <a:ea typeface="+mn-ea"/>
                          <a:cs typeface="Arial" pitchFamily="34" charset="0"/>
                        </a:rPr>
                        <a:t>Priority</a:t>
                      </a:r>
                      <a:endParaRPr lang="en-US" sz="1400" dirty="0">
                        <a:latin typeface="Arial" pitchFamily="34" charset="0"/>
                        <a:cs typeface="Arial" pitchFamily="34" charset="0"/>
                      </a:endParaRPr>
                    </a:p>
                  </a:txBody>
                  <a:tcPr/>
                </a:tc>
                <a:tc>
                  <a:txBody>
                    <a:bodyPr/>
                    <a:lstStyle/>
                    <a:p>
                      <a:pPr algn="just"/>
                      <a:r>
                        <a:rPr lang="en-GB" sz="1400" b="1" u="sng" kern="1200" dirty="0">
                          <a:solidFill>
                            <a:schemeClr val="lt1"/>
                          </a:solidFill>
                          <a:latin typeface="Arial" pitchFamily="34" charset="0"/>
                          <a:ea typeface="+mn-ea"/>
                          <a:cs typeface="Arial" pitchFamily="34" charset="0"/>
                        </a:rPr>
                        <a:t>Time</a:t>
                      </a:r>
                      <a:endParaRPr lang="en-US" sz="1400" dirty="0">
                        <a:latin typeface="Arial" pitchFamily="34" charset="0"/>
                        <a:cs typeface="Arial" pitchFamily="34" charset="0"/>
                      </a:endParaRPr>
                    </a:p>
                  </a:txBody>
                  <a:tcPr/>
                </a:tc>
                <a:tc>
                  <a:txBody>
                    <a:bodyPr/>
                    <a:lstStyle/>
                    <a:p>
                      <a:pPr algn="just"/>
                      <a:r>
                        <a:rPr lang="en-GB" sz="1400" b="1" u="sng" kern="1200" dirty="0">
                          <a:solidFill>
                            <a:schemeClr val="lt1"/>
                          </a:solidFill>
                          <a:latin typeface="Arial" pitchFamily="34" charset="0"/>
                          <a:ea typeface="+mn-ea"/>
                          <a:cs typeface="Arial" pitchFamily="34" charset="0"/>
                        </a:rPr>
                        <a:t>Activity</a:t>
                      </a:r>
                      <a:endParaRPr lang="en-US" sz="1400" dirty="0">
                        <a:latin typeface="Arial" pitchFamily="34" charset="0"/>
                        <a:cs typeface="Arial" pitchFamily="34" charset="0"/>
                      </a:endParaRPr>
                    </a:p>
                  </a:txBody>
                  <a:tcPr/>
                </a:tc>
                <a:extLst>
                  <a:ext uri="{0D108BD9-81ED-4DB2-BD59-A6C34878D82A}">
                    <a16:rowId xmlns:a16="http://schemas.microsoft.com/office/drawing/2014/main" val="10000"/>
                  </a:ext>
                </a:extLst>
              </a:tr>
              <a:tr h="939800">
                <a:tc>
                  <a:txBody>
                    <a:bodyPr/>
                    <a:lstStyle/>
                    <a:p>
                      <a:pPr algn="just"/>
                      <a:r>
                        <a:rPr lang="en-GB" sz="1400" b="1" kern="1200" dirty="0">
                          <a:solidFill>
                            <a:schemeClr val="dk1"/>
                          </a:solidFill>
                          <a:latin typeface="Arial" pitchFamily="34" charset="0"/>
                          <a:ea typeface="+mn-ea"/>
                          <a:cs typeface="Arial" pitchFamily="34" charset="0"/>
                        </a:rPr>
                        <a:t>Read books</a:t>
                      </a:r>
                      <a:endParaRPr lang="en-US" sz="1400" dirty="0">
                        <a:latin typeface="Arial" pitchFamily="34" charset="0"/>
                        <a:cs typeface="Arial" pitchFamily="34" charset="0"/>
                      </a:endParaRPr>
                    </a:p>
                  </a:txBody>
                  <a:tcPr/>
                </a:tc>
                <a:tc>
                  <a:txBody>
                    <a:bodyPr/>
                    <a:lstStyle/>
                    <a:p>
                      <a:pPr algn="just"/>
                      <a:r>
                        <a:rPr lang="en-GB" sz="1400" kern="1200" dirty="0">
                          <a:solidFill>
                            <a:schemeClr val="dk1"/>
                          </a:solidFill>
                          <a:latin typeface="Arial" pitchFamily="34" charset="0"/>
                          <a:ea typeface="+mn-ea"/>
                          <a:cs typeface="Arial" pitchFamily="34" charset="0"/>
                        </a:rPr>
                        <a:t>2 hours</a:t>
                      </a:r>
                      <a:endParaRPr lang="en-US" sz="1400" dirty="0">
                        <a:latin typeface="Arial" pitchFamily="34" charset="0"/>
                        <a:cs typeface="Arial" pitchFamily="34" charset="0"/>
                      </a:endParaRPr>
                    </a:p>
                  </a:txBody>
                  <a:tcPr/>
                </a:tc>
                <a:tc>
                  <a:txBody>
                    <a:bodyPr/>
                    <a:lstStyle/>
                    <a:p>
                      <a:pPr algn="just"/>
                      <a:r>
                        <a:rPr lang="en-GB" sz="1400" kern="1200" dirty="0">
                          <a:solidFill>
                            <a:schemeClr val="dk1"/>
                          </a:solidFill>
                          <a:latin typeface="Arial" pitchFamily="34" charset="0"/>
                          <a:ea typeface="+mn-ea"/>
                          <a:cs typeface="Arial" pitchFamily="34" charset="0"/>
                        </a:rPr>
                        <a:t>High</a:t>
                      </a:r>
                      <a:endParaRPr lang="en-US" sz="1400" dirty="0">
                        <a:latin typeface="Arial" pitchFamily="34" charset="0"/>
                        <a:cs typeface="Arial" pitchFamily="34" charset="0"/>
                      </a:endParaRPr>
                    </a:p>
                  </a:txBody>
                  <a:tcPr/>
                </a:tc>
                <a:tc>
                  <a:txBody>
                    <a:bodyPr/>
                    <a:lstStyle/>
                    <a:p>
                      <a:pPr algn="just"/>
                      <a:r>
                        <a:rPr lang="en-GB" sz="1400" kern="1200" dirty="0">
                          <a:solidFill>
                            <a:schemeClr val="dk1"/>
                          </a:solidFill>
                          <a:latin typeface="Arial" pitchFamily="34" charset="0"/>
                          <a:ea typeface="+mn-ea"/>
                          <a:cs typeface="Arial" pitchFamily="34" charset="0"/>
                        </a:rPr>
                        <a:t>4:00-6:00 PM </a:t>
                      </a:r>
                      <a:endParaRPr lang="en-US" sz="1400" dirty="0">
                        <a:latin typeface="Arial" pitchFamily="34" charset="0"/>
                        <a:cs typeface="Arial" pitchFamily="34" charset="0"/>
                      </a:endParaRPr>
                    </a:p>
                  </a:txBody>
                  <a:tcPr/>
                </a:tc>
                <a:tc>
                  <a:txBody>
                    <a:bodyPr/>
                    <a:lstStyle/>
                    <a:p>
                      <a:pPr algn="just"/>
                      <a:r>
                        <a:rPr lang="en-GB" sz="1400" kern="1200" dirty="0">
                          <a:solidFill>
                            <a:schemeClr val="dk1"/>
                          </a:solidFill>
                          <a:latin typeface="Arial" pitchFamily="34" charset="0"/>
                          <a:ea typeface="+mn-ea"/>
                          <a:cs typeface="Arial" pitchFamily="34" charset="0"/>
                        </a:rPr>
                        <a:t>Making notes of relevant points, revising the notes</a:t>
                      </a:r>
                      <a:endParaRPr lang="en-US" sz="1400" dirty="0">
                        <a:latin typeface="Arial" pitchFamily="34" charset="0"/>
                        <a:cs typeface="Arial" pitchFamily="34" charset="0"/>
                      </a:endParaRPr>
                    </a:p>
                  </a:txBody>
                  <a:tcPr/>
                </a:tc>
                <a:extLst>
                  <a:ext uri="{0D108BD9-81ED-4DB2-BD59-A6C34878D82A}">
                    <a16:rowId xmlns:a16="http://schemas.microsoft.com/office/drawing/2014/main" val="10001"/>
                  </a:ext>
                </a:extLst>
              </a:tr>
              <a:tr h="939800">
                <a:tc>
                  <a:txBody>
                    <a:bodyPr/>
                    <a:lstStyle/>
                    <a:p>
                      <a:pPr algn="just"/>
                      <a:r>
                        <a:rPr lang="en-GB" sz="1400" b="1" kern="1200" dirty="0">
                          <a:solidFill>
                            <a:schemeClr val="dk1"/>
                          </a:solidFill>
                          <a:latin typeface="Arial" pitchFamily="34" charset="0"/>
                          <a:ea typeface="+mn-ea"/>
                          <a:cs typeface="Arial" pitchFamily="34" charset="0"/>
                        </a:rPr>
                        <a:t>Watch video tutorials</a:t>
                      </a:r>
                      <a:endParaRPr lang="en-US" sz="1400" dirty="0">
                        <a:latin typeface="Arial" pitchFamily="34" charset="0"/>
                        <a:cs typeface="Arial" pitchFamily="34" charset="0"/>
                      </a:endParaRPr>
                    </a:p>
                  </a:txBody>
                  <a:tcPr/>
                </a:tc>
                <a:tc>
                  <a:txBody>
                    <a:bodyPr/>
                    <a:lstStyle/>
                    <a:p>
                      <a:pPr algn="just"/>
                      <a:r>
                        <a:rPr lang="en-GB" sz="1400" kern="1200" dirty="0">
                          <a:solidFill>
                            <a:schemeClr val="dk1"/>
                          </a:solidFill>
                          <a:latin typeface="Arial" pitchFamily="34" charset="0"/>
                          <a:ea typeface="+mn-ea"/>
                          <a:cs typeface="Arial" pitchFamily="34" charset="0"/>
                        </a:rPr>
                        <a:t>1 hour</a:t>
                      </a:r>
                      <a:endParaRPr lang="en-US" sz="1400" dirty="0">
                        <a:latin typeface="Arial" pitchFamily="34" charset="0"/>
                        <a:cs typeface="Arial" pitchFamily="34" charset="0"/>
                      </a:endParaRPr>
                    </a:p>
                  </a:txBody>
                  <a:tcPr/>
                </a:tc>
                <a:tc>
                  <a:txBody>
                    <a:bodyPr/>
                    <a:lstStyle/>
                    <a:p>
                      <a:pPr algn="just"/>
                      <a:r>
                        <a:rPr lang="en-GB" sz="1400" kern="1200" dirty="0">
                          <a:solidFill>
                            <a:schemeClr val="dk1"/>
                          </a:solidFill>
                          <a:latin typeface="Arial" pitchFamily="34" charset="0"/>
                          <a:ea typeface="+mn-ea"/>
                          <a:cs typeface="Arial" pitchFamily="34" charset="0"/>
                        </a:rPr>
                        <a:t>Medium</a:t>
                      </a:r>
                      <a:endParaRPr lang="en-US" sz="1400" dirty="0">
                        <a:latin typeface="Arial" pitchFamily="34" charset="0"/>
                        <a:cs typeface="Arial" pitchFamily="34" charset="0"/>
                      </a:endParaRPr>
                    </a:p>
                  </a:txBody>
                  <a:tcPr/>
                </a:tc>
                <a:tc>
                  <a:txBody>
                    <a:bodyPr/>
                    <a:lstStyle/>
                    <a:p>
                      <a:pPr algn="just">
                        <a:lnSpc>
                          <a:spcPct val="150000"/>
                        </a:lnSpc>
                        <a:spcAft>
                          <a:spcPts val="0"/>
                        </a:spcAft>
                      </a:pPr>
                      <a:r>
                        <a:rPr lang="en-GB" sz="1400" dirty="0">
                          <a:solidFill>
                            <a:srgbClr val="000000"/>
                          </a:solidFill>
                          <a:latin typeface="Arial" pitchFamily="34" charset="0"/>
                          <a:ea typeface="Calibri"/>
                          <a:cs typeface="Arial" pitchFamily="34" charset="0"/>
                        </a:rPr>
                        <a:t>7:00-8:00 PM</a:t>
                      </a:r>
                      <a:endParaRPr lang="en-IN" sz="1400" dirty="0">
                        <a:solidFill>
                          <a:srgbClr val="000000"/>
                        </a:solidFill>
                        <a:latin typeface="Arial" pitchFamily="34" charset="0"/>
                        <a:ea typeface="Calibri"/>
                        <a:cs typeface="Arial" pitchFamily="34" charset="0"/>
                      </a:endParaRPr>
                    </a:p>
                  </a:txBody>
                  <a:tcPr marL="68580" marR="68580" marT="0" marB="0"/>
                </a:tc>
                <a:tc>
                  <a:txBody>
                    <a:bodyPr/>
                    <a:lstStyle/>
                    <a:p>
                      <a:pPr algn="just"/>
                      <a:r>
                        <a:rPr lang="en-GB" sz="1400" kern="1200" dirty="0">
                          <a:solidFill>
                            <a:schemeClr val="dk1"/>
                          </a:solidFill>
                          <a:latin typeface="Arial" pitchFamily="34" charset="0"/>
                          <a:ea typeface="+mn-ea"/>
                          <a:cs typeface="Arial" pitchFamily="34" charset="0"/>
                        </a:rPr>
                        <a:t>Making notes of the subjects learnt</a:t>
                      </a:r>
                      <a:endParaRPr lang="en-US" sz="1400" dirty="0">
                        <a:latin typeface="Arial" pitchFamily="34" charset="0"/>
                        <a:cs typeface="Arial" pitchFamily="34" charset="0"/>
                      </a:endParaRPr>
                    </a:p>
                  </a:txBody>
                  <a:tcPr/>
                </a:tc>
                <a:extLst>
                  <a:ext uri="{0D108BD9-81ED-4DB2-BD59-A6C34878D82A}">
                    <a16:rowId xmlns:a16="http://schemas.microsoft.com/office/drawing/2014/main" val="10002"/>
                  </a:ext>
                </a:extLst>
              </a:tr>
              <a:tr h="939800">
                <a:tc>
                  <a:txBody>
                    <a:bodyPr/>
                    <a:lstStyle/>
                    <a:p>
                      <a:pPr algn="just"/>
                      <a:r>
                        <a:rPr lang="en-GB" sz="1400" b="1" kern="1200" dirty="0">
                          <a:solidFill>
                            <a:schemeClr val="dk1"/>
                          </a:solidFill>
                          <a:latin typeface="Arial" pitchFamily="34" charset="0"/>
                          <a:ea typeface="+mn-ea"/>
                          <a:cs typeface="Arial" pitchFamily="34" charset="0"/>
                        </a:rPr>
                        <a:t>Join coaching sessions</a:t>
                      </a:r>
                      <a:endParaRPr lang="en-US" sz="1400" dirty="0">
                        <a:latin typeface="Arial" pitchFamily="34" charset="0"/>
                        <a:cs typeface="Arial" pitchFamily="34" charset="0"/>
                      </a:endParaRPr>
                    </a:p>
                  </a:txBody>
                  <a:tcPr/>
                </a:tc>
                <a:tc>
                  <a:txBody>
                    <a:bodyPr/>
                    <a:lstStyle/>
                    <a:p>
                      <a:pPr algn="just"/>
                      <a:r>
                        <a:rPr lang="en-GB" sz="1400" kern="1200" dirty="0">
                          <a:solidFill>
                            <a:schemeClr val="dk1"/>
                          </a:solidFill>
                          <a:latin typeface="Arial" pitchFamily="34" charset="0"/>
                          <a:ea typeface="+mn-ea"/>
                          <a:cs typeface="Arial" pitchFamily="34" charset="0"/>
                        </a:rPr>
                        <a:t>2 hours</a:t>
                      </a:r>
                      <a:endParaRPr lang="en-US" sz="1400" dirty="0">
                        <a:latin typeface="Arial" pitchFamily="34" charset="0"/>
                        <a:cs typeface="Arial" pitchFamily="34" charset="0"/>
                      </a:endParaRPr>
                    </a:p>
                  </a:txBody>
                  <a:tcPr/>
                </a:tc>
                <a:tc>
                  <a:txBody>
                    <a:bodyPr/>
                    <a:lstStyle/>
                    <a:p>
                      <a:pPr algn="just"/>
                      <a:r>
                        <a:rPr lang="en-GB" sz="1400" kern="1200" dirty="0">
                          <a:solidFill>
                            <a:schemeClr val="dk1"/>
                          </a:solidFill>
                          <a:latin typeface="Arial" pitchFamily="34" charset="0"/>
                          <a:ea typeface="+mn-ea"/>
                          <a:cs typeface="Arial" pitchFamily="34" charset="0"/>
                        </a:rPr>
                        <a:t>High</a:t>
                      </a:r>
                      <a:endParaRPr lang="en-US" sz="1400" dirty="0">
                        <a:latin typeface="Arial" pitchFamily="34" charset="0"/>
                        <a:cs typeface="Arial" pitchFamily="34" charset="0"/>
                      </a:endParaRPr>
                    </a:p>
                  </a:txBody>
                  <a:tcPr/>
                </a:tc>
                <a:tc>
                  <a:txBody>
                    <a:bodyPr/>
                    <a:lstStyle/>
                    <a:p>
                      <a:pPr algn="just"/>
                      <a:r>
                        <a:rPr lang="en-GB" sz="1400" kern="1200" dirty="0">
                          <a:solidFill>
                            <a:schemeClr val="dk1"/>
                          </a:solidFill>
                          <a:latin typeface="Arial" pitchFamily="34" charset="0"/>
                          <a:ea typeface="+mn-ea"/>
                          <a:cs typeface="Arial" pitchFamily="34" charset="0"/>
                        </a:rPr>
                        <a:t>12:00-2:00 PM</a:t>
                      </a:r>
                      <a:endParaRPr lang="en-US" sz="1400" dirty="0">
                        <a:latin typeface="Arial" pitchFamily="34" charset="0"/>
                        <a:cs typeface="Arial" pitchFamily="34" charset="0"/>
                      </a:endParaRPr>
                    </a:p>
                  </a:txBody>
                  <a:tcPr/>
                </a:tc>
                <a:tc>
                  <a:txBody>
                    <a:bodyPr/>
                    <a:lstStyle/>
                    <a:p>
                      <a:pPr algn="just"/>
                      <a:r>
                        <a:rPr lang="en-GB" sz="1400" kern="1200" dirty="0">
                          <a:solidFill>
                            <a:schemeClr val="dk1"/>
                          </a:solidFill>
                          <a:latin typeface="Arial" pitchFamily="34" charset="0"/>
                          <a:ea typeface="+mn-ea"/>
                          <a:cs typeface="Arial" pitchFamily="34" charset="0"/>
                        </a:rPr>
                        <a:t>Attending the classes, making notes, revising the class notes</a:t>
                      </a:r>
                      <a:endParaRPr lang="en-US" sz="1400" dirty="0">
                        <a:latin typeface="Arial" pitchFamily="34" charset="0"/>
                        <a:cs typeface="Arial" pitchFamily="34" charset="0"/>
                      </a:endParaRPr>
                    </a:p>
                  </a:txBody>
                  <a:tcPr/>
                </a:tc>
                <a:extLst>
                  <a:ext uri="{0D108BD9-81ED-4DB2-BD59-A6C34878D82A}">
                    <a16:rowId xmlns:a16="http://schemas.microsoft.com/office/drawing/2014/main" val="10003"/>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000"/>
            <a:lum/>
          </a:blip>
          <a:srcRect/>
          <a:stretch>
            <a:fillRect l="-25000" r="-25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ln/>
        </p:spPr>
        <p:style>
          <a:lnRef idx="1">
            <a:schemeClr val="dk1"/>
          </a:lnRef>
          <a:fillRef idx="2">
            <a:schemeClr val="dk1"/>
          </a:fillRef>
          <a:effectRef idx="1">
            <a:schemeClr val="dk1"/>
          </a:effectRef>
          <a:fontRef idx="minor">
            <a:schemeClr val="dk1"/>
          </a:fontRef>
        </p:style>
        <p:txBody>
          <a:bodyPr/>
          <a:lstStyle/>
          <a:p>
            <a:r>
              <a:rPr lang="en-US" b="1" dirty="0">
                <a:latin typeface="Arial" pitchFamily="34" charset="0"/>
                <a:cs typeface="Arial" pitchFamily="34" charset="0"/>
              </a:rPr>
              <a:t>Cont..</a:t>
            </a:r>
          </a:p>
        </p:txBody>
      </p:sp>
      <p:sp>
        <p:nvSpPr>
          <p:cNvPr id="3" name="Content Placeholder 2"/>
          <p:cNvSpPr>
            <a:spLocks noGrp="1"/>
          </p:cNvSpPr>
          <p:nvPr>
            <p:ph idx="1"/>
          </p:nvPr>
        </p:nvSpPr>
        <p:spPr>
          <a:xfrm>
            <a:off x="457200" y="1600200"/>
            <a:ext cx="8229600" cy="2514599"/>
          </a:xfrm>
        </p:spPr>
        <p:txBody>
          <a:bodyPr>
            <a:normAutofit fontScale="32500" lnSpcReduction="20000"/>
          </a:bodyPr>
          <a:lstStyle/>
          <a:p>
            <a:pPr algn="just">
              <a:buNone/>
            </a:pPr>
            <a:r>
              <a:rPr lang="en-GB" sz="8000" b="1" dirty="0">
                <a:latin typeface="Arial" pitchFamily="34" charset="0"/>
                <a:cs typeface="Arial" pitchFamily="34" charset="0"/>
              </a:rPr>
              <a:t>70-30 rules</a:t>
            </a:r>
          </a:p>
          <a:p>
            <a:pPr algn="just"/>
            <a:r>
              <a:rPr lang="en-GB" sz="8000" dirty="0">
                <a:latin typeface="Arial" pitchFamily="34" charset="0"/>
                <a:cs typeface="Arial" pitchFamily="34" charset="0"/>
              </a:rPr>
              <a:t>In order to manage my time effectively may apply the time management rule of 70-30. </a:t>
            </a:r>
          </a:p>
          <a:p>
            <a:pPr algn="just"/>
            <a:r>
              <a:rPr lang="en-GB" sz="8000" dirty="0">
                <a:latin typeface="Arial" pitchFamily="34" charset="0"/>
                <a:cs typeface="Arial" pitchFamily="34" charset="0"/>
              </a:rPr>
              <a:t>According to this rule, I need to be aware of my decisions and strategies 70 per cent of times. </a:t>
            </a:r>
          </a:p>
          <a:p>
            <a:pPr>
              <a:buNone/>
            </a:pPr>
            <a:endParaRPr lang="en-US" dirty="0">
              <a:latin typeface="Arial" pitchFamily="34" charset="0"/>
              <a:cs typeface="Arial" pitchFamily="34" charset="0"/>
            </a:endParaRPr>
          </a:p>
        </p:txBody>
      </p:sp>
      <p:pic>
        <p:nvPicPr>
          <p:cNvPr id="4" name="Picture 3" descr="download (6).jpg"/>
          <p:cNvPicPr>
            <a:picLocks noChangeAspect="1"/>
          </p:cNvPicPr>
          <p:nvPr/>
        </p:nvPicPr>
        <p:blipFill>
          <a:blip r:embed="rId4"/>
          <a:stretch>
            <a:fillRect/>
          </a:stretch>
        </p:blipFill>
        <p:spPr>
          <a:xfrm>
            <a:off x="1447800" y="4572000"/>
            <a:ext cx="6553200" cy="1743075"/>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5000"/>
            <a:lum/>
          </a:blip>
          <a:srcRect/>
          <a:stretch>
            <a:fillRect l="-30000" r="-30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4"/>
          </a:lnRef>
          <a:fillRef idx="2">
            <a:schemeClr val="accent4"/>
          </a:fillRef>
          <a:effectRef idx="1">
            <a:schemeClr val="accent4"/>
          </a:effectRef>
          <a:fontRef idx="minor">
            <a:schemeClr val="dk1"/>
          </a:fontRef>
        </p:style>
        <p:txBody>
          <a:bodyPr/>
          <a:lstStyle/>
          <a:p>
            <a:r>
              <a:rPr lang="en-US" b="1" dirty="0">
                <a:latin typeface="Arial" pitchFamily="34" charset="0"/>
                <a:cs typeface="Arial" pitchFamily="34" charset="0"/>
              </a:rPr>
              <a:t>Cont..</a:t>
            </a:r>
          </a:p>
        </p:txBody>
      </p:sp>
      <p:graphicFrame>
        <p:nvGraphicFramePr>
          <p:cNvPr id="4" name="Content Placeholder 3"/>
          <p:cNvGraphicFramePr>
            <a:graphicFrameLocks noGrp="1"/>
          </p:cNvGraphicFramePr>
          <p:nvPr>
            <p:ph idx="1"/>
          </p:nvPr>
        </p:nvGraphicFramePr>
        <p:xfrm>
          <a:off x="457200" y="1600200"/>
          <a:ext cx="8229600" cy="3352800"/>
        </p:xfrm>
        <a:graphic>
          <a:graphicData uri="http://schemas.openxmlformats.org/drawingml/2006/table">
            <a:tbl>
              <a:tblPr firstRow="1" bandRow="1">
                <a:tableStyleId>{00A15C55-8517-42AA-B614-E9B94910E393}</a:tableStyleId>
              </a:tblPr>
              <a:tblGrid>
                <a:gridCol w="274320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1117600">
                <a:tc>
                  <a:txBody>
                    <a:bodyPr/>
                    <a:lstStyle/>
                    <a:p>
                      <a:pPr algn="just"/>
                      <a:endParaRPr lang="en-US" sz="1600" dirty="0">
                        <a:latin typeface="Arial" pitchFamily="34" charset="0"/>
                        <a:cs typeface="Arial" pitchFamily="34" charset="0"/>
                      </a:endParaRPr>
                    </a:p>
                  </a:txBody>
                  <a:tcPr>
                    <a:cell3D prstMaterial="dkEdge">
                      <a:bevel prst="relaxedInset"/>
                      <a:lightRig rig="flood" dir="t"/>
                    </a:cell3D>
                  </a:tcPr>
                </a:tc>
                <a:tc>
                  <a:txBody>
                    <a:bodyPr/>
                    <a:lstStyle/>
                    <a:p>
                      <a:pPr algn="just"/>
                      <a:r>
                        <a:rPr lang="en-GB" sz="1600" b="1" u="sng" kern="1200" dirty="0">
                          <a:solidFill>
                            <a:schemeClr val="lt1"/>
                          </a:solidFill>
                          <a:latin typeface="Arial" pitchFamily="34" charset="0"/>
                          <a:ea typeface="+mn-ea"/>
                          <a:cs typeface="Arial" pitchFamily="34" charset="0"/>
                        </a:rPr>
                        <a:t>Urgent</a:t>
                      </a:r>
                      <a:endParaRPr lang="en-US" sz="1600" dirty="0">
                        <a:latin typeface="Arial" pitchFamily="34" charset="0"/>
                        <a:cs typeface="Arial" pitchFamily="34" charset="0"/>
                      </a:endParaRPr>
                    </a:p>
                  </a:txBody>
                  <a:tcPr>
                    <a:cell3D prstMaterial="dkEdge">
                      <a:bevel prst="relaxedInset"/>
                      <a:lightRig rig="flood" dir="t"/>
                    </a:cell3D>
                  </a:tcPr>
                </a:tc>
                <a:tc>
                  <a:txBody>
                    <a:bodyPr/>
                    <a:lstStyle/>
                    <a:p>
                      <a:pPr algn="just"/>
                      <a:r>
                        <a:rPr lang="en-GB" sz="1600" b="1" u="sng" kern="1200" dirty="0">
                          <a:solidFill>
                            <a:schemeClr val="lt1"/>
                          </a:solidFill>
                          <a:latin typeface="Arial" pitchFamily="34" charset="0"/>
                          <a:ea typeface="+mn-ea"/>
                          <a:cs typeface="Arial" pitchFamily="34" charset="0"/>
                        </a:rPr>
                        <a:t>Not Urgent</a:t>
                      </a:r>
                      <a:endParaRPr lang="en-US" sz="1600" dirty="0">
                        <a:latin typeface="Arial" pitchFamily="34" charset="0"/>
                        <a:cs typeface="Arial" pitchFamily="34" charset="0"/>
                      </a:endParaRPr>
                    </a:p>
                  </a:txBody>
                  <a:tcPr>
                    <a:cell3D prstMaterial="dkEdge">
                      <a:bevel prst="relaxedInset"/>
                      <a:lightRig rig="flood" dir="t"/>
                    </a:cell3D>
                  </a:tcPr>
                </a:tc>
                <a:extLst>
                  <a:ext uri="{0D108BD9-81ED-4DB2-BD59-A6C34878D82A}">
                    <a16:rowId xmlns:a16="http://schemas.microsoft.com/office/drawing/2014/main" val="10000"/>
                  </a:ext>
                </a:extLst>
              </a:tr>
              <a:tr h="1117600">
                <a:tc>
                  <a:txBody>
                    <a:bodyPr/>
                    <a:lstStyle/>
                    <a:p>
                      <a:pPr algn="just"/>
                      <a:r>
                        <a:rPr lang="en-GB" sz="1600" b="1" kern="1200" dirty="0">
                          <a:solidFill>
                            <a:schemeClr val="dk1"/>
                          </a:solidFill>
                          <a:latin typeface="Arial" pitchFamily="34" charset="0"/>
                          <a:ea typeface="+mn-ea"/>
                          <a:cs typeface="Arial" pitchFamily="34" charset="0"/>
                        </a:rPr>
                        <a:t>Important</a:t>
                      </a:r>
                      <a:endParaRPr lang="en-US" sz="1600" dirty="0">
                        <a:latin typeface="Arial" pitchFamily="34" charset="0"/>
                        <a:cs typeface="Arial" pitchFamily="34" charset="0"/>
                      </a:endParaRPr>
                    </a:p>
                  </a:txBody>
                  <a:tcPr>
                    <a:cell3D prstMaterial="dkEdge">
                      <a:bevel prst="relaxedInset"/>
                      <a:lightRig rig="flood" dir="t"/>
                    </a:cell3D>
                  </a:tcPr>
                </a:tc>
                <a:tc>
                  <a:txBody>
                    <a:bodyPr/>
                    <a:lstStyle/>
                    <a:p>
                      <a:pPr lvl="0" algn="just">
                        <a:buFont typeface="Arial" pitchFamily="34" charset="0"/>
                        <a:buChar char="•"/>
                      </a:pPr>
                      <a:r>
                        <a:rPr lang="en-GB" sz="1600" kern="1200" dirty="0">
                          <a:solidFill>
                            <a:schemeClr val="dk1"/>
                          </a:solidFill>
                          <a:latin typeface="Arial" pitchFamily="34" charset="0"/>
                          <a:ea typeface="+mn-ea"/>
                          <a:cs typeface="Arial" pitchFamily="34" charset="0"/>
                        </a:rPr>
                        <a:t>Learning analytical skills</a:t>
                      </a:r>
                      <a:endParaRPr lang="en-IN" sz="1600" kern="1200" dirty="0">
                        <a:solidFill>
                          <a:schemeClr val="dk1"/>
                        </a:solidFill>
                        <a:latin typeface="Arial" pitchFamily="34" charset="0"/>
                        <a:ea typeface="+mn-ea"/>
                        <a:cs typeface="Arial" pitchFamily="34" charset="0"/>
                      </a:endParaRPr>
                    </a:p>
                    <a:p>
                      <a:pPr lvl="0" algn="just">
                        <a:buFont typeface="Arial" pitchFamily="34" charset="0"/>
                        <a:buChar char="•"/>
                      </a:pPr>
                      <a:r>
                        <a:rPr lang="en-GB" sz="1600" kern="1200" dirty="0">
                          <a:solidFill>
                            <a:schemeClr val="dk1"/>
                          </a:solidFill>
                          <a:latin typeface="Arial" pitchFamily="34" charset="0"/>
                          <a:ea typeface="+mn-ea"/>
                          <a:cs typeface="Arial" pitchFamily="34" charset="0"/>
                        </a:rPr>
                        <a:t>Learning and developing marketing skills</a:t>
                      </a:r>
                      <a:endParaRPr lang="en-IN" sz="1600" kern="1200" dirty="0">
                        <a:solidFill>
                          <a:schemeClr val="dk1"/>
                        </a:solidFill>
                        <a:latin typeface="Arial" pitchFamily="34" charset="0"/>
                        <a:ea typeface="+mn-ea"/>
                        <a:cs typeface="Arial" pitchFamily="34" charset="0"/>
                      </a:endParaRPr>
                    </a:p>
                    <a:p>
                      <a:pPr algn="just">
                        <a:buFont typeface="Arial" pitchFamily="34" charset="0"/>
                        <a:buChar char="•"/>
                      </a:pPr>
                      <a:r>
                        <a:rPr lang="en-GB" sz="1600" kern="1200" dirty="0">
                          <a:solidFill>
                            <a:schemeClr val="dk1"/>
                          </a:solidFill>
                          <a:latin typeface="Arial" pitchFamily="34" charset="0"/>
                          <a:ea typeface="+mn-ea"/>
                          <a:cs typeface="Arial" pitchFamily="34" charset="0"/>
                        </a:rPr>
                        <a:t>Inculcating leadership skills</a:t>
                      </a:r>
                      <a:endParaRPr lang="en-US" sz="1600" dirty="0">
                        <a:latin typeface="Arial" pitchFamily="34" charset="0"/>
                        <a:cs typeface="Arial" pitchFamily="34" charset="0"/>
                      </a:endParaRPr>
                    </a:p>
                  </a:txBody>
                  <a:tcPr>
                    <a:cell3D prstMaterial="dkEdge">
                      <a:bevel prst="relaxedInset"/>
                      <a:lightRig rig="flood" dir="t"/>
                    </a:cell3D>
                  </a:tcPr>
                </a:tc>
                <a:tc>
                  <a:txBody>
                    <a:bodyPr/>
                    <a:lstStyle/>
                    <a:p>
                      <a:pPr lvl="0" algn="just">
                        <a:buFont typeface="Arial" pitchFamily="34" charset="0"/>
                        <a:buChar char="•"/>
                      </a:pPr>
                      <a:r>
                        <a:rPr lang="en-GB" sz="1600" kern="1200" dirty="0">
                          <a:solidFill>
                            <a:schemeClr val="dk1"/>
                          </a:solidFill>
                          <a:latin typeface="Arial" pitchFamily="34" charset="0"/>
                          <a:ea typeface="+mn-ea"/>
                          <a:cs typeface="Arial" pitchFamily="34" charset="0"/>
                        </a:rPr>
                        <a:t>Focusing more on communicative skills</a:t>
                      </a:r>
                      <a:endParaRPr lang="en-IN" sz="1600" kern="1200" dirty="0">
                        <a:solidFill>
                          <a:schemeClr val="dk1"/>
                        </a:solidFill>
                        <a:latin typeface="Arial" pitchFamily="34" charset="0"/>
                        <a:ea typeface="+mn-ea"/>
                        <a:cs typeface="Arial" pitchFamily="34" charset="0"/>
                      </a:endParaRPr>
                    </a:p>
                    <a:p>
                      <a:pPr algn="just">
                        <a:buFont typeface="Arial" pitchFamily="34" charset="0"/>
                        <a:buChar char="•"/>
                      </a:pPr>
                      <a:r>
                        <a:rPr lang="en-GB" sz="1600" kern="1200" dirty="0">
                          <a:solidFill>
                            <a:schemeClr val="dk1"/>
                          </a:solidFill>
                          <a:latin typeface="Arial" pitchFamily="34" charset="0"/>
                          <a:ea typeface="+mn-ea"/>
                          <a:cs typeface="Arial" pitchFamily="34" charset="0"/>
                        </a:rPr>
                        <a:t>Emphasising on development of other skills</a:t>
                      </a:r>
                      <a:endParaRPr lang="en-US" sz="1600" dirty="0">
                        <a:latin typeface="Arial" pitchFamily="34" charset="0"/>
                        <a:cs typeface="Arial" pitchFamily="34" charset="0"/>
                      </a:endParaRPr>
                    </a:p>
                  </a:txBody>
                  <a:tcPr>
                    <a:cell3D prstMaterial="dkEdge">
                      <a:bevel prst="relaxedInset"/>
                      <a:lightRig rig="flood" dir="t"/>
                    </a:cell3D>
                  </a:tcPr>
                </a:tc>
                <a:extLst>
                  <a:ext uri="{0D108BD9-81ED-4DB2-BD59-A6C34878D82A}">
                    <a16:rowId xmlns:a16="http://schemas.microsoft.com/office/drawing/2014/main" val="10001"/>
                  </a:ext>
                </a:extLst>
              </a:tr>
              <a:tr h="1117600">
                <a:tc>
                  <a:txBody>
                    <a:bodyPr/>
                    <a:lstStyle/>
                    <a:p>
                      <a:pPr algn="just"/>
                      <a:r>
                        <a:rPr lang="en-GB" sz="1600" b="1" kern="1200" dirty="0">
                          <a:solidFill>
                            <a:schemeClr val="dk1"/>
                          </a:solidFill>
                          <a:latin typeface="Arial" pitchFamily="34" charset="0"/>
                          <a:ea typeface="+mn-ea"/>
                          <a:cs typeface="Arial" pitchFamily="34" charset="0"/>
                        </a:rPr>
                        <a:t>Not Important</a:t>
                      </a:r>
                      <a:endParaRPr lang="en-US" sz="1600" dirty="0">
                        <a:latin typeface="Arial" pitchFamily="34" charset="0"/>
                        <a:cs typeface="Arial" pitchFamily="34" charset="0"/>
                      </a:endParaRPr>
                    </a:p>
                  </a:txBody>
                  <a:tcPr>
                    <a:cell3D prstMaterial="dkEdge">
                      <a:bevel prst="relaxedInset"/>
                      <a:lightRig rig="flood" dir="t"/>
                    </a:cell3D>
                  </a:tcPr>
                </a:tc>
                <a:tc>
                  <a:txBody>
                    <a:bodyPr/>
                    <a:lstStyle/>
                    <a:p>
                      <a:pPr marL="0" marR="0" lvl="0" indent="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sz="1600" kern="1200" dirty="0">
                          <a:solidFill>
                            <a:schemeClr val="dk1"/>
                          </a:solidFill>
                          <a:latin typeface="Arial" pitchFamily="34" charset="0"/>
                          <a:ea typeface="+mn-ea"/>
                          <a:cs typeface="Arial" pitchFamily="34" charset="0"/>
                        </a:rPr>
                        <a:t>Joining course or learning skills for succeeding in retail industry</a:t>
                      </a:r>
                      <a:endParaRPr lang="en-IN" sz="1600" kern="1200" dirty="0">
                        <a:solidFill>
                          <a:schemeClr val="dk1"/>
                        </a:solidFill>
                        <a:latin typeface="Arial" pitchFamily="34" charset="0"/>
                        <a:ea typeface="+mn-ea"/>
                        <a:cs typeface="Arial" pitchFamily="34" charset="0"/>
                      </a:endParaRPr>
                    </a:p>
                    <a:p>
                      <a:pPr algn="just"/>
                      <a:endParaRPr lang="en-US" sz="1600" dirty="0">
                        <a:latin typeface="Arial" pitchFamily="34" charset="0"/>
                        <a:cs typeface="Arial" pitchFamily="34" charset="0"/>
                      </a:endParaRPr>
                    </a:p>
                  </a:txBody>
                  <a:tcPr>
                    <a:cell3D prstMaterial="dkEdge">
                      <a:bevel prst="relaxedInset"/>
                      <a:lightRig rig="flood" dir="t"/>
                    </a:cell3D>
                  </a:tcPr>
                </a:tc>
                <a:tc>
                  <a:txBody>
                    <a:bodyPr/>
                    <a:lstStyle/>
                    <a:p>
                      <a:pPr marL="0" marR="0" lvl="0" indent="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sz="1600" kern="1200" dirty="0">
                          <a:solidFill>
                            <a:schemeClr val="dk1"/>
                          </a:solidFill>
                          <a:latin typeface="Arial" pitchFamily="34" charset="0"/>
                          <a:ea typeface="+mn-ea"/>
                          <a:cs typeface="Arial" pitchFamily="34" charset="0"/>
                        </a:rPr>
                        <a:t>Investing in extravagant resources for the development of skills</a:t>
                      </a:r>
                      <a:endParaRPr lang="en-IN" sz="1600" kern="1200" dirty="0">
                        <a:solidFill>
                          <a:schemeClr val="dk1"/>
                        </a:solidFill>
                        <a:latin typeface="Arial" pitchFamily="34" charset="0"/>
                        <a:ea typeface="+mn-ea"/>
                        <a:cs typeface="Arial" pitchFamily="34" charset="0"/>
                      </a:endParaRPr>
                    </a:p>
                    <a:p>
                      <a:pPr algn="just"/>
                      <a:endParaRPr lang="en-US" sz="1600" dirty="0">
                        <a:latin typeface="Arial" pitchFamily="34" charset="0"/>
                        <a:cs typeface="Arial" pitchFamily="34" charset="0"/>
                      </a:endParaRPr>
                    </a:p>
                  </a:txBody>
                  <a:tcPr>
                    <a:cell3D prstMaterial="dkEdge">
                      <a:bevel prst="relaxedInset"/>
                      <a:lightRig rig="flood" dir="t"/>
                    </a:cell3D>
                  </a:tcPr>
                </a:tc>
                <a:extLst>
                  <a:ext uri="{0D108BD9-81ED-4DB2-BD59-A6C34878D82A}">
                    <a16:rowId xmlns:a16="http://schemas.microsoft.com/office/drawing/2014/main" val="10002"/>
                  </a:ext>
                </a:extLst>
              </a:tr>
            </a:tbl>
          </a:graphicData>
        </a:graphic>
      </p:graphicFrame>
      <p:pic>
        <p:nvPicPr>
          <p:cNvPr id="3074" name="Picture 2"/>
          <p:cNvPicPr>
            <a:picLocks noChangeAspect="1" noChangeArrowheads="1"/>
          </p:cNvPicPr>
          <p:nvPr/>
        </p:nvPicPr>
        <p:blipFill>
          <a:blip r:embed="rId4"/>
          <a:srcRect/>
          <a:stretch>
            <a:fillRect/>
          </a:stretch>
        </p:blipFill>
        <p:spPr bwMode="auto">
          <a:xfrm>
            <a:off x="1371600" y="5048250"/>
            <a:ext cx="6324600" cy="1809750"/>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6000"/>
            <a:lum/>
          </a:blip>
          <a:srcRect/>
          <a:stretch>
            <a:fillRect l="-21000" r="-21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2162"/>
          </a:xfr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3"/>
          </a:lnRef>
          <a:fillRef idx="2">
            <a:schemeClr val="accent3"/>
          </a:fillRef>
          <a:effectRef idx="1">
            <a:schemeClr val="accent3"/>
          </a:effectRef>
          <a:fontRef idx="minor">
            <a:schemeClr val="dk1"/>
          </a:fontRef>
        </p:style>
        <p:txBody>
          <a:bodyPr>
            <a:normAutofit/>
          </a:bodyPr>
          <a:lstStyle/>
          <a:p>
            <a:r>
              <a:rPr lang="en-US" sz="3600" b="1" dirty="0">
                <a:latin typeface="Arial" pitchFamily="34" charset="0"/>
                <a:cs typeface="Arial" pitchFamily="34" charset="0"/>
              </a:rPr>
              <a:t>Conclusion</a:t>
            </a:r>
          </a:p>
        </p:txBody>
      </p:sp>
      <p:sp>
        <p:nvSpPr>
          <p:cNvPr id="3" name="Content Placeholder 2"/>
          <p:cNvSpPr>
            <a:spLocks noGrp="1"/>
          </p:cNvSpPr>
          <p:nvPr>
            <p:ph idx="1"/>
          </p:nvPr>
        </p:nvSpPr>
        <p:spPr>
          <a:xfrm>
            <a:off x="457200" y="1219200"/>
            <a:ext cx="8229600" cy="5638800"/>
          </a:xfrm>
        </p:spPr>
        <p:txBody>
          <a:bodyPr>
            <a:noAutofit/>
          </a:bodyPr>
          <a:lstStyle/>
          <a:p>
            <a:pPr algn="just">
              <a:buNone/>
            </a:pPr>
            <a:r>
              <a:rPr lang="en-GB" sz="2800" dirty="0">
                <a:latin typeface="Arial" pitchFamily="34" charset="0"/>
                <a:cs typeface="Arial" pitchFamily="34" charset="0"/>
              </a:rPr>
              <a:t>Employability and academic skills are important sources of personal and professional growth. It is important to realise the skills that are required to succeed in the desired field. Therefore, frameworks like SWOT analysis, time management tools and others are important to be implemented effectively. These frameworks would guide as sources of development for individuals in their professional field. For effective implementation of skills and their development, it is important to manage time that would help to maximise the potentials of further improvement. </a:t>
            </a:r>
            <a:endParaRPr lang="en-US" sz="2800" dirty="0">
              <a:latin typeface="Arial" pitchFamily="34" charset="0"/>
              <a:cs typeface="Arial" pitchFamily="34" charset="0"/>
            </a:endParaRPr>
          </a:p>
          <a:p>
            <a:pPr algn="just"/>
            <a:endParaRPr lang="en-US" sz="2800" dirty="0">
              <a:latin typeface="Arial" pitchFamily="34" charset="0"/>
              <a:cs typeface="Arial"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l="-38000" r="-38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6"/>
          </a:lnRef>
          <a:fillRef idx="2">
            <a:schemeClr val="accent6"/>
          </a:fillRef>
          <a:effectRef idx="1">
            <a:schemeClr val="accent6"/>
          </a:effectRef>
          <a:fontRef idx="minor">
            <a:schemeClr val="dk1"/>
          </a:fontRef>
        </p:style>
        <p:txBody>
          <a:bodyPr>
            <a:normAutofit/>
          </a:bodyPr>
          <a:lstStyle/>
          <a:p>
            <a:r>
              <a:rPr lang="en-US" sz="3600" b="1" dirty="0">
                <a:latin typeface="Arial" pitchFamily="34" charset="0"/>
                <a:cs typeface="Arial" pitchFamily="34" charset="0"/>
              </a:rPr>
              <a:t>Reference List</a:t>
            </a:r>
          </a:p>
        </p:txBody>
      </p:sp>
      <p:sp>
        <p:nvSpPr>
          <p:cNvPr id="3" name="Content Placeholder 2"/>
          <p:cNvSpPr>
            <a:spLocks noGrp="1"/>
          </p:cNvSpPr>
          <p:nvPr>
            <p:ph idx="1"/>
          </p:nvPr>
        </p:nvSpPr>
        <p:spPr/>
        <p:txBody>
          <a:bodyPr/>
          <a:lstStyle/>
          <a:p>
            <a:pPr algn="just"/>
            <a:r>
              <a:rPr lang="en-GB" sz="2400" dirty="0">
                <a:latin typeface="Arial" pitchFamily="34" charset="0"/>
                <a:cs typeface="Arial" pitchFamily="34" charset="0"/>
              </a:rPr>
              <a:t>Harris, E.D., (2020). </a:t>
            </a:r>
            <a:r>
              <a:rPr lang="en-GB" sz="2400" i="1" dirty="0">
                <a:latin typeface="Arial" pitchFamily="34" charset="0"/>
                <a:cs typeface="Arial" pitchFamily="34" charset="0"/>
              </a:rPr>
              <a:t>Effective Strategies for Sustaining Small Retail Businesses</a:t>
            </a:r>
            <a:r>
              <a:rPr lang="en-GB" sz="2400" dirty="0">
                <a:latin typeface="Arial" pitchFamily="34" charset="0"/>
                <a:cs typeface="Arial" pitchFamily="34" charset="0"/>
              </a:rPr>
              <a:t> (Doctoral dissertation, Walden University).</a:t>
            </a:r>
            <a:endParaRPr lang="en-IN" sz="2400" dirty="0">
              <a:latin typeface="Arial" pitchFamily="34" charset="0"/>
              <a:cs typeface="Arial" pitchFamily="34" charset="0"/>
            </a:endParaRPr>
          </a:p>
          <a:p>
            <a:pPr algn="just"/>
            <a:r>
              <a:rPr lang="en-GB" sz="2400" dirty="0">
                <a:latin typeface="Arial" pitchFamily="34" charset="0"/>
                <a:cs typeface="Arial" pitchFamily="34" charset="0"/>
              </a:rPr>
              <a:t>Herman, M., 2017. Creating a Personal SWOT Analysis. </a:t>
            </a:r>
            <a:r>
              <a:rPr lang="en-IN" sz="2400" i="1" dirty="0">
                <a:latin typeface="Arial" pitchFamily="34" charset="0"/>
                <a:cs typeface="Arial" pitchFamily="34" charset="0"/>
              </a:rPr>
              <a:t>MRH Enterprises LLC. </a:t>
            </a:r>
            <a:r>
              <a:rPr lang="en-IN" sz="2400" i="1" dirty="0" err="1">
                <a:latin typeface="Arial" pitchFamily="34" charset="0"/>
                <a:cs typeface="Arial" pitchFamily="34" charset="0"/>
              </a:rPr>
              <a:t>Fecha</a:t>
            </a:r>
            <a:r>
              <a:rPr lang="en-IN" sz="2400" i="1" dirty="0">
                <a:latin typeface="Arial" pitchFamily="34" charset="0"/>
                <a:cs typeface="Arial" pitchFamily="34" charset="0"/>
              </a:rPr>
              <a:t> de </a:t>
            </a:r>
            <a:r>
              <a:rPr lang="en-IN" sz="2400" i="1" dirty="0" err="1">
                <a:latin typeface="Arial" pitchFamily="34" charset="0"/>
                <a:cs typeface="Arial" pitchFamily="34" charset="0"/>
              </a:rPr>
              <a:t>consulta</a:t>
            </a:r>
            <a:r>
              <a:rPr lang="en-IN" sz="2400" dirty="0">
                <a:latin typeface="Arial" pitchFamily="34" charset="0"/>
                <a:cs typeface="Arial" pitchFamily="34" charset="0"/>
              </a:rPr>
              <a:t>, </a:t>
            </a:r>
            <a:r>
              <a:rPr lang="en-IN" sz="2400" i="1" dirty="0">
                <a:latin typeface="Arial" pitchFamily="34" charset="0"/>
                <a:cs typeface="Arial" pitchFamily="34" charset="0"/>
              </a:rPr>
              <a:t>20</a:t>
            </a:r>
            <a:r>
              <a:rPr lang="en-IN" sz="2400" dirty="0">
                <a:latin typeface="Arial" pitchFamily="34" charset="0"/>
                <a:cs typeface="Arial" pitchFamily="34" charset="0"/>
              </a:rPr>
              <a:t>.</a:t>
            </a:r>
          </a:p>
          <a:p>
            <a:endParaRPr lang="en-US" dirty="0">
              <a:latin typeface="Arial" pitchFamily="34" charset="0"/>
              <a:cs typeface="Arial"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25000" r="-25000"/>
          </a:stretch>
        </a:blipFill>
        <a:effectLst/>
      </p:bgPr>
    </p:bg>
    <p:spTree>
      <p:nvGrpSpPr>
        <p:cNvPr id="1" name=""/>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86</TotalTime>
  <Words>2100</Words>
  <Application>Microsoft Office PowerPoint</Application>
  <PresentationFormat>On-screen Show (4:3)</PresentationFormat>
  <Paragraphs>132</Paragraphs>
  <Slides>13</Slides>
  <Notes>8</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Individual presentation-academic and employability skills</vt:lpstr>
      <vt:lpstr>Table of slides</vt:lpstr>
      <vt:lpstr>Introduction</vt:lpstr>
      <vt:lpstr> Skills and competencies required for Store Manager in Retail Business </vt:lpstr>
      <vt:lpstr>Personal SWOT analysis</vt:lpstr>
      <vt:lpstr>Cont..</vt:lpstr>
      <vt:lpstr> Personal Developmental Plan    </vt:lpstr>
      <vt:lpstr>Time management tools</vt:lpstr>
      <vt:lpstr>Cont..</vt:lpstr>
      <vt:lpstr>Cont..</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Home</dc:creator>
  <cp:lastModifiedBy>Pamini Uthayarajah</cp:lastModifiedBy>
  <cp:revision>79</cp:revision>
  <dcterms:created xsi:type="dcterms:W3CDTF">2021-08-07T07:41:26Z</dcterms:created>
  <dcterms:modified xsi:type="dcterms:W3CDTF">2021-08-09T10:26:11Z</dcterms:modified>
</cp:coreProperties>
</file>