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81" r:id="rId4"/>
  </p:sldMasterIdLst>
  <p:notesMasterIdLst>
    <p:notesMasterId r:id="rId15"/>
  </p:notesMasterIdLst>
  <p:sldIdLst>
    <p:sldId id="256" r:id="rId5"/>
    <p:sldId id="259" r:id="rId6"/>
    <p:sldId id="260" r:id="rId7"/>
    <p:sldId id="262" r:id="rId8"/>
    <p:sldId id="261" r:id="rId9"/>
    <p:sldId id="268" r:id="rId10"/>
    <p:sldId id="270" r:id="rId11"/>
    <p:sldId id="272" r:id="rId12"/>
    <p:sldId id="290" r:id="rId13"/>
    <p:sldId id="312" r:id="rId14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AD889F7A-3A70-4CD7-B43B-A5FED3A80255}">
  <a:tblStyle styleId="{AD889F7A-3A70-4CD7-B43B-A5FED3A8025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575ADC9-9EE3-4843-B8CE-9FB46419475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28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53" y="5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1e122c60b65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1e122c60b65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54dda1946d_6_2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54dda1946d_6_2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g54dda1946d_6_3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2" name="Google Shape;282;g54dda1946d_6_3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g54dda1946d_6_3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1" name="Google Shape;301;g54dda1946d_6_3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14072739ea5_12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Google Shape;294;g14072739ea5_12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54ff9c4cb4_3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54ff9c4cb4_3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" name="Google Shape;441;g54dda1946d_6_3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2" name="Google Shape;442;g54dda1946d_6_3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g54dda1946d_4_27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5" name="Google Shape;465;g54dda1946d_4_27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" name="Google Shape;923;g135e18421cc_13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4" name="Google Shape;924;g135e18421cc_13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s://bit.ly/3A1uf1Q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>
            <a:spLocks noGrp="1"/>
          </p:cNvSpPr>
          <p:nvPr>
            <p:ph type="pic" idx="2"/>
          </p:nvPr>
        </p:nvSpPr>
        <p:spPr>
          <a:xfrm>
            <a:off x="-50" y="10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713225" y="2061775"/>
            <a:ext cx="4879500" cy="1920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5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713225" y="3982375"/>
            <a:ext cx="48795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>
                <a:solidFill>
                  <a:schemeClr val="dk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 txBox="1">
            <a:spLocks noGrp="1"/>
          </p:cNvSpPr>
          <p:nvPr>
            <p:ph type="title"/>
          </p:nvPr>
        </p:nvSpPr>
        <p:spPr>
          <a:xfrm>
            <a:off x="4048675" y="2574200"/>
            <a:ext cx="4382100" cy="1654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 idx="2" hasCustomPrompt="1"/>
          </p:nvPr>
        </p:nvSpPr>
        <p:spPr>
          <a:xfrm>
            <a:off x="5568025" y="1326225"/>
            <a:ext cx="1343400" cy="10341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3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5" name="Google Shape;15;p3"/>
          <p:cNvSpPr txBox="1">
            <a:spLocks noGrp="1"/>
          </p:cNvSpPr>
          <p:nvPr>
            <p:ph type="subTitle" idx="1"/>
          </p:nvPr>
        </p:nvSpPr>
        <p:spPr>
          <a:xfrm>
            <a:off x="4048675" y="4229000"/>
            <a:ext cx="4382100" cy="37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3"/>
          <p:cNvSpPr>
            <a:spLocks noGrp="1"/>
          </p:cNvSpPr>
          <p:nvPr>
            <p:ph type="pic" idx="3"/>
          </p:nvPr>
        </p:nvSpPr>
        <p:spPr>
          <a:xfrm>
            <a:off x="0" y="0"/>
            <a:ext cx="33078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4007400" cy="117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subTitle" idx="1"/>
          </p:nvPr>
        </p:nvSpPr>
        <p:spPr>
          <a:xfrm>
            <a:off x="720000" y="1881550"/>
            <a:ext cx="4007400" cy="19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Nunito Light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600"/>
              <a:buFont typeface="Nunito Light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500"/>
              <a:buFont typeface="Nunito Light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E76A28"/>
              </a:buClr>
              <a:buSzPts val="1400"/>
              <a:buFont typeface="Nunito Light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999999"/>
              </a:buClr>
              <a:buSzPts val="1300"/>
              <a:buFont typeface="Nunito Light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rgbClr val="999999"/>
              </a:buClr>
              <a:buSzPts val="1400"/>
              <a:buFont typeface="Nunito Light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 txBox="1">
            <a:spLocks noGrp="1"/>
          </p:cNvSpPr>
          <p:nvPr>
            <p:ph type="title"/>
          </p:nvPr>
        </p:nvSpPr>
        <p:spPr>
          <a:xfrm>
            <a:off x="2135550" y="539500"/>
            <a:ext cx="4872900" cy="1460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9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9"/>
          <p:cNvSpPr txBox="1">
            <a:spLocks noGrp="1"/>
          </p:cNvSpPr>
          <p:nvPr>
            <p:ph type="subTitle" idx="1"/>
          </p:nvPr>
        </p:nvSpPr>
        <p:spPr>
          <a:xfrm>
            <a:off x="2135550" y="2166975"/>
            <a:ext cx="4872900" cy="67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9"/>
          <p:cNvSpPr>
            <a:spLocks noGrp="1"/>
          </p:cNvSpPr>
          <p:nvPr>
            <p:ph type="pic" idx="2"/>
          </p:nvPr>
        </p:nvSpPr>
        <p:spPr>
          <a:xfrm>
            <a:off x="0" y="3183325"/>
            <a:ext cx="9144000" cy="19683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6"/>
        </a:soli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BLANK_1_1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4"/>
          <p:cNvSpPr txBox="1">
            <a:spLocks noGrp="1"/>
          </p:cNvSpPr>
          <p:nvPr>
            <p:ph type="title"/>
          </p:nvPr>
        </p:nvSpPr>
        <p:spPr>
          <a:xfrm>
            <a:off x="4406875" y="3489550"/>
            <a:ext cx="4023900" cy="53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2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sp>
        <p:nvSpPr>
          <p:cNvPr id="69" name="Google Shape;69;p14"/>
          <p:cNvSpPr txBox="1">
            <a:spLocks noGrp="1"/>
          </p:cNvSpPr>
          <p:nvPr>
            <p:ph type="subTitle" idx="1"/>
          </p:nvPr>
        </p:nvSpPr>
        <p:spPr>
          <a:xfrm>
            <a:off x="4406875" y="539500"/>
            <a:ext cx="4023900" cy="29499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3000"/>
              <a:buNone/>
              <a:defRPr sz="3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>
            <a:spLocks noGrp="1"/>
          </p:cNvSpPr>
          <p:nvPr>
            <p:ph type="title"/>
          </p:nvPr>
        </p:nvSpPr>
        <p:spPr>
          <a:xfrm>
            <a:off x="720000" y="1491525"/>
            <a:ext cx="2947500" cy="2098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5"/>
          <p:cNvSpPr txBox="1">
            <a:spLocks noGrp="1"/>
          </p:cNvSpPr>
          <p:nvPr>
            <p:ph type="subTitle" idx="1"/>
          </p:nvPr>
        </p:nvSpPr>
        <p:spPr>
          <a:xfrm>
            <a:off x="720000" y="3590300"/>
            <a:ext cx="2947500" cy="101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5"/>
          <p:cNvSpPr>
            <a:spLocks noGrp="1"/>
          </p:cNvSpPr>
          <p:nvPr>
            <p:ph type="pic" idx="2"/>
          </p:nvPr>
        </p:nvSpPr>
        <p:spPr>
          <a:xfrm>
            <a:off x="4539871" y="0"/>
            <a:ext cx="4604100" cy="5143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_AND_TWO_COLUMNS_1_1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20"/>
          <p:cNvSpPr txBox="1">
            <a:spLocks noGrp="1"/>
          </p:cNvSpPr>
          <p:nvPr>
            <p:ph type="subTitle" idx="1"/>
          </p:nvPr>
        </p:nvSpPr>
        <p:spPr>
          <a:xfrm>
            <a:off x="4298852" y="1444025"/>
            <a:ext cx="3316200" cy="26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0"/>
          <p:cNvSpPr txBox="1">
            <a:spLocks noGrp="1"/>
          </p:cNvSpPr>
          <p:nvPr>
            <p:ph type="subTitle" idx="2"/>
          </p:nvPr>
        </p:nvSpPr>
        <p:spPr>
          <a:xfrm>
            <a:off x="720000" y="1444025"/>
            <a:ext cx="3316200" cy="26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109" name="Google Shape;109;p20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8158750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10" name="Google Shape;110;p20"/>
          <p:cNvCxnSpPr>
            <a:endCxn id="109" idx="2"/>
          </p:cNvCxnSpPr>
          <p:nvPr/>
        </p:nvCxnSpPr>
        <p:spPr>
          <a:xfrm>
            <a:off x="11650" y="4604000"/>
            <a:ext cx="8147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8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5"/>
          <p:cNvSpPr txBox="1">
            <a:spLocks noGrp="1"/>
          </p:cNvSpPr>
          <p:nvPr>
            <p:ph type="title" hasCustomPrompt="1"/>
          </p:nvPr>
        </p:nvSpPr>
        <p:spPr>
          <a:xfrm>
            <a:off x="4474550" y="539500"/>
            <a:ext cx="3956100" cy="822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67" name="Google Shape;167;p25"/>
          <p:cNvSpPr txBox="1">
            <a:spLocks noGrp="1"/>
          </p:cNvSpPr>
          <p:nvPr>
            <p:ph type="subTitle" idx="1"/>
          </p:nvPr>
        </p:nvSpPr>
        <p:spPr>
          <a:xfrm>
            <a:off x="4474550" y="1351275"/>
            <a:ext cx="3956100" cy="3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168" name="Google Shape;168;p25"/>
          <p:cNvSpPr txBox="1">
            <a:spLocks noGrp="1"/>
          </p:cNvSpPr>
          <p:nvPr>
            <p:ph type="title" idx="2" hasCustomPrompt="1"/>
          </p:nvPr>
        </p:nvSpPr>
        <p:spPr>
          <a:xfrm>
            <a:off x="4474550" y="1794910"/>
            <a:ext cx="3956100" cy="822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69" name="Google Shape;169;p25"/>
          <p:cNvSpPr txBox="1">
            <a:spLocks noGrp="1"/>
          </p:cNvSpPr>
          <p:nvPr>
            <p:ph type="subTitle" idx="3"/>
          </p:nvPr>
        </p:nvSpPr>
        <p:spPr>
          <a:xfrm>
            <a:off x="4474550" y="2609187"/>
            <a:ext cx="3956100" cy="3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170" name="Google Shape;170;p25"/>
          <p:cNvSpPr txBox="1">
            <a:spLocks noGrp="1"/>
          </p:cNvSpPr>
          <p:nvPr>
            <p:ph type="title" idx="4" hasCustomPrompt="1"/>
          </p:nvPr>
        </p:nvSpPr>
        <p:spPr>
          <a:xfrm>
            <a:off x="4474550" y="3050296"/>
            <a:ext cx="3956100" cy="822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71" name="Google Shape;171;p25"/>
          <p:cNvSpPr txBox="1">
            <a:spLocks noGrp="1"/>
          </p:cNvSpPr>
          <p:nvPr>
            <p:ph type="subTitle" idx="5"/>
          </p:nvPr>
        </p:nvSpPr>
        <p:spPr>
          <a:xfrm>
            <a:off x="4474550" y="3867125"/>
            <a:ext cx="3956100" cy="37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 sz="16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CUSTOM_3_1">
    <p:spTree>
      <p:nvGrpSpPr>
        <p:cNvPr id="1" name="Shape 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p30"/>
          <p:cNvSpPr txBox="1">
            <a:spLocks noGrp="1"/>
          </p:cNvSpPr>
          <p:nvPr>
            <p:ph type="title"/>
          </p:nvPr>
        </p:nvSpPr>
        <p:spPr>
          <a:xfrm>
            <a:off x="713225" y="540000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 sz="7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05" name="Google Shape;205;p30"/>
          <p:cNvSpPr txBox="1">
            <a:spLocks noGrp="1"/>
          </p:cNvSpPr>
          <p:nvPr>
            <p:ph type="subTitle" idx="1"/>
          </p:nvPr>
        </p:nvSpPr>
        <p:spPr>
          <a:xfrm>
            <a:off x="713225" y="1676150"/>
            <a:ext cx="4448100" cy="1058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30"/>
          <p:cNvSpPr txBox="1"/>
          <p:nvPr/>
        </p:nvSpPr>
        <p:spPr>
          <a:xfrm>
            <a:off x="713225" y="3643050"/>
            <a:ext cx="3837600" cy="76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chemeClr val="dk1"/>
                </a:solidFill>
                <a:latin typeface="Lexend Deca"/>
                <a:ea typeface="Lexend Deca"/>
                <a:cs typeface="Lexend Deca"/>
                <a:sym typeface="Lexend Deca"/>
              </a:rPr>
              <a:t>CREDITS:</a:t>
            </a:r>
            <a:r>
              <a:rPr lang="en" sz="1200">
                <a:solidFill>
                  <a:schemeClr val="dk1"/>
                </a:solidFill>
                <a:latin typeface="Lexend Deca"/>
                <a:ea typeface="Lexend Deca"/>
                <a:cs typeface="Lexend Deca"/>
                <a:sym typeface="Lexend Deca"/>
              </a:rPr>
              <a:t> This presentation template was created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Lexend Deca"/>
                <a:ea typeface="Lexend Deca"/>
                <a:cs typeface="Lexend Deca"/>
                <a:sym typeface="Lexend Deca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1"/>
                </a:solidFill>
                <a:latin typeface="Lexend Deca"/>
                <a:ea typeface="Lexend Deca"/>
                <a:cs typeface="Lexend Deca"/>
                <a:sym typeface="Lexend Deca"/>
              </a:rPr>
              <a:t>, and includes icons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Lexend Deca"/>
                <a:ea typeface="Lexend Deca"/>
                <a:cs typeface="Lexend Deca"/>
                <a:sym typeface="Lexend Deca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1"/>
                </a:solidFill>
                <a:latin typeface="Lexend Deca"/>
                <a:ea typeface="Lexend Deca"/>
                <a:cs typeface="Lexend Deca"/>
                <a:sym typeface="Lexend Deca"/>
              </a:rPr>
              <a:t>, and infographics &amp; images by </a:t>
            </a:r>
            <a:r>
              <a:rPr lang="en" sz="1200" b="1">
                <a:solidFill>
                  <a:schemeClr val="dk1"/>
                </a:solidFill>
                <a:uFill>
                  <a:noFill/>
                </a:uFill>
                <a:latin typeface="Lexend Deca"/>
                <a:ea typeface="Lexend Deca"/>
                <a:cs typeface="Lexend Deca"/>
                <a:sym typeface="Lexend Deca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200">
                <a:solidFill>
                  <a:schemeClr val="dk1"/>
                </a:solidFill>
                <a:latin typeface="Lexend Deca"/>
                <a:ea typeface="Lexend Deca"/>
                <a:cs typeface="Lexend Deca"/>
                <a:sym typeface="Lexend Deca"/>
              </a:rPr>
              <a:t> </a:t>
            </a:r>
            <a:endParaRPr sz="1200" b="1">
              <a:solidFill>
                <a:schemeClr val="dk1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8" name="Google Shape;208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80600" y="539500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09" name="Google Shape;209;p31"/>
          <p:cNvCxnSpPr>
            <a:stCxn id="208" idx="2"/>
            <a:endCxn id="210" idx="2"/>
          </p:cNvCxnSpPr>
          <p:nvPr/>
        </p:nvCxnSpPr>
        <p:spPr>
          <a:xfrm>
            <a:off x="713225" y="804751"/>
            <a:ext cx="0" cy="35340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10" name="Google Shape;210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580600" y="4338750"/>
            <a:ext cx="265251" cy="265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98150" y="539500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2" name="Google Shape;212;p31"/>
          <p:cNvCxnSpPr>
            <a:stCxn id="211" idx="2"/>
            <a:endCxn id="213" idx="2"/>
          </p:cNvCxnSpPr>
          <p:nvPr/>
        </p:nvCxnSpPr>
        <p:spPr>
          <a:xfrm>
            <a:off x="8430775" y="804751"/>
            <a:ext cx="0" cy="35340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13" name="Google Shape;213;p3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10800000">
            <a:off x="8298150" y="4338750"/>
            <a:ext cx="265251" cy="265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9_1"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Google Shape;215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580600" y="4068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6" name="Google Shape;216;p32"/>
          <p:cNvCxnSpPr>
            <a:stCxn id="215" idx="2"/>
            <a:endCxn id="217" idx="2"/>
          </p:cNvCxnSpPr>
          <p:nvPr/>
        </p:nvCxnSpPr>
        <p:spPr>
          <a:xfrm>
            <a:off x="845851" y="539500"/>
            <a:ext cx="74523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17" name="Google Shape;217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8298150" y="406875"/>
            <a:ext cx="265251" cy="265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18" name="Google Shape;218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-5400000">
            <a:off x="580600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9" name="Google Shape;219;p32"/>
          <p:cNvCxnSpPr>
            <a:stCxn id="218" idx="2"/>
            <a:endCxn id="220" idx="2"/>
          </p:cNvCxnSpPr>
          <p:nvPr/>
        </p:nvCxnSpPr>
        <p:spPr>
          <a:xfrm>
            <a:off x="845851" y="4604000"/>
            <a:ext cx="74523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20" name="Google Shape;220;p3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 rot="5400000">
            <a:off x="8298150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lata"/>
              <a:buNone/>
              <a:defRPr sz="3200">
                <a:solidFill>
                  <a:schemeClr val="dk1"/>
                </a:solidFill>
                <a:latin typeface="Alata"/>
                <a:ea typeface="Alata"/>
                <a:cs typeface="Alata"/>
                <a:sym typeface="Alat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ebas Neue"/>
              <a:buNone/>
              <a:defRPr sz="35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●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○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■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●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○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■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●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Lexend Deca Light"/>
              <a:buChar char="○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Lexend Deca Light"/>
              <a:buChar char="■"/>
              <a:defRPr>
                <a:solidFill>
                  <a:schemeClr val="dk1"/>
                </a:solidFill>
                <a:latin typeface="Lexend Deca Light"/>
                <a:ea typeface="Lexend Deca Light"/>
                <a:cs typeface="Lexend Deca Light"/>
                <a:sym typeface="Lexend Deca Ligh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3" r:id="rId3"/>
    <p:sldLayoutId id="2147483655" r:id="rId4"/>
    <p:sldLayoutId id="2147483658" r:id="rId5"/>
    <p:sldLayoutId id="2147483660" r:id="rId6"/>
    <p:sldLayoutId id="2147483661" r:id="rId7"/>
    <p:sldLayoutId id="2147483666" r:id="rId8"/>
    <p:sldLayoutId id="2147483671" r:id="rId9"/>
    <p:sldLayoutId id="2147483676" r:id="rId10"/>
    <p:sldLayoutId id="2147483677" r:id="rId11"/>
    <p:sldLayoutId id="2147483678" r:id="rId12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topics/5437/ryanair/" TargetMode="External"/><Relationship Id="rId2" Type="http://schemas.openxmlformats.org/officeDocument/2006/relationships/hyperlink" Target="https://corporate.ryanair.com/about-us/our-network/" TargetMode="Externa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36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1094" r="7817" b="11102"/>
          <a:stretch/>
        </p:blipFill>
        <p:spPr>
          <a:xfrm>
            <a:off x="-50" y="100"/>
            <a:ext cx="9144003" cy="5143501"/>
          </a:xfrm>
          <a:prstGeom prst="rect">
            <a:avLst/>
          </a:prstGeom>
        </p:spPr>
      </p:pic>
      <p:sp>
        <p:nvSpPr>
          <p:cNvPr id="232" name="Google Shape;232;p36"/>
          <p:cNvSpPr/>
          <p:nvPr/>
        </p:nvSpPr>
        <p:spPr>
          <a:xfrm>
            <a:off x="0" y="125"/>
            <a:ext cx="9144000" cy="5143500"/>
          </a:xfrm>
          <a:prstGeom prst="rect">
            <a:avLst/>
          </a:prstGeom>
          <a:gradFill>
            <a:gsLst>
              <a:gs pos="0">
                <a:schemeClr val="lt1">
                  <a:alpha val="49690"/>
                </a:schemeClr>
              </a:gs>
              <a:gs pos="100000">
                <a:srgbClr val="384957">
                  <a:alpha val="0"/>
                  <a:alpha val="49690"/>
                </a:srgbClr>
              </a:gs>
            </a:gsLst>
            <a:lin ang="1890073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</a:endParaRPr>
          </a:p>
        </p:txBody>
      </p:sp>
      <p:sp>
        <p:nvSpPr>
          <p:cNvPr id="233" name="Google Shape;233;p36"/>
          <p:cNvSpPr txBox="1">
            <a:spLocks noGrp="1"/>
          </p:cNvSpPr>
          <p:nvPr>
            <p:ph type="ctrTitle"/>
          </p:nvPr>
        </p:nvSpPr>
        <p:spPr>
          <a:xfrm>
            <a:off x="713225" y="2061775"/>
            <a:ext cx="4879500" cy="1920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dirty="0"/>
              <a:t>How can a budget airline improve customer experience whilst remaining cost effective?</a:t>
            </a:r>
            <a:endParaRPr sz="3600" dirty="0"/>
          </a:p>
        </p:txBody>
      </p:sp>
      <p:sp>
        <p:nvSpPr>
          <p:cNvPr id="234" name="Google Shape;234;p36"/>
          <p:cNvSpPr txBox="1">
            <a:spLocks noGrp="1"/>
          </p:cNvSpPr>
          <p:nvPr>
            <p:ph type="subTitle" idx="1"/>
          </p:nvPr>
        </p:nvSpPr>
        <p:spPr>
          <a:xfrm>
            <a:off x="713225" y="3982375"/>
            <a:ext cx="4879500" cy="4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</a:t>
            </a:r>
            <a:r>
              <a:rPr lang="en" dirty="0"/>
              <a:t> bid proposal to improve the customer experience with Ryanair</a:t>
            </a:r>
            <a:endParaRPr dirty="0"/>
          </a:p>
        </p:txBody>
      </p:sp>
      <p:cxnSp>
        <p:nvCxnSpPr>
          <p:cNvPr id="235" name="Google Shape;235;p36"/>
          <p:cNvCxnSpPr>
            <a:stCxn id="236" idx="3"/>
          </p:cNvCxnSpPr>
          <p:nvPr/>
        </p:nvCxnSpPr>
        <p:spPr>
          <a:xfrm>
            <a:off x="1738600" y="541025"/>
            <a:ext cx="6626700" cy="75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237" name="Google Shape;237;p36"/>
          <p:cNvCxnSpPr>
            <a:endCxn id="238" idx="2"/>
          </p:cNvCxnSpPr>
          <p:nvPr/>
        </p:nvCxnSpPr>
        <p:spPr>
          <a:xfrm>
            <a:off x="721325" y="4604000"/>
            <a:ext cx="74442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238" name="Google Shape;238;p3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8165525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sp>
        <p:nvSpPr>
          <p:cNvPr id="236" name="Google Shape;236;p36"/>
          <p:cNvSpPr txBox="1"/>
          <p:nvPr/>
        </p:nvSpPr>
        <p:spPr>
          <a:xfrm>
            <a:off x="712000" y="408425"/>
            <a:ext cx="1026600" cy="26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100" dirty="0">
              <a:solidFill>
                <a:schemeClr val="dk1"/>
              </a:solidFill>
              <a:latin typeface="Lexend Deca"/>
              <a:ea typeface="Lexend Deca"/>
              <a:cs typeface="Lexend Deca"/>
              <a:sym typeface="Lexend Dec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2" name="Google Shape;272;p39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33853" b="33850"/>
          <a:stretch/>
        </p:blipFill>
        <p:spPr>
          <a:xfrm>
            <a:off x="0" y="3183325"/>
            <a:ext cx="9144003" cy="1968299"/>
          </a:xfrm>
          <a:prstGeom prst="rect">
            <a:avLst/>
          </a:prstGeom>
        </p:spPr>
      </p:pic>
      <p:sp>
        <p:nvSpPr>
          <p:cNvPr id="273" name="Google Shape;273;p39"/>
          <p:cNvSpPr txBox="1">
            <a:spLocks noGrp="1"/>
          </p:cNvSpPr>
          <p:nvPr>
            <p:ph type="title"/>
          </p:nvPr>
        </p:nvSpPr>
        <p:spPr>
          <a:xfrm>
            <a:off x="1605334" y="372725"/>
            <a:ext cx="5933333" cy="1627475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8800" dirty="0"/>
              <a:t>Introduction</a:t>
            </a:r>
            <a:endParaRPr sz="8800" dirty="0"/>
          </a:p>
        </p:txBody>
      </p:sp>
      <p:pic>
        <p:nvPicPr>
          <p:cNvPr id="275" name="Google Shape;275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7594500" y="1861675"/>
            <a:ext cx="265251" cy="265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Google Shape;276;p3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5400000" flipH="1">
            <a:off x="1284250" y="18616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77" name="Google Shape;277;p39"/>
          <p:cNvCxnSpPr>
            <a:cxnSpLocks/>
            <a:endCxn id="275" idx="2"/>
          </p:cNvCxnSpPr>
          <p:nvPr/>
        </p:nvCxnSpPr>
        <p:spPr>
          <a:xfrm>
            <a:off x="1549500" y="1994300"/>
            <a:ext cx="6045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40"/>
          <p:cNvSpPr txBox="1">
            <a:spLocks noGrp="1"/>
          </p:cNvSpPr>
          <p:nvPr>
            <p:ph type="title" idx="2"/>
          </p:nvPr>
        </p:nvSpPr>
        <p:spPr>
          <a:xfrm>
            <a:off x="4229877" y="772565"/>
            <a:ext cx="3486765" cy="78428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Overview on Ryanair </a:t>
            </a:r>
            <a:endParaRPr sz="2800" dirty="0"/>
          </a:p>
        </p:txBody>
      </p:sp>
      <p:pic>
        <p:nvPicPr>
          <p:cNvPr id="287" name="Google Shape;287;p40"/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/>
          </a:blip>
          <a:srcRect l="17845" r="17845"/>
          <a:stretch/>
        </p:blipFill>
        <p:spPr>
          <a:xfrm>
            <a:off x="0" y="0"/>
            <a:ext cx="3307800" cy="5143500"/>
          </a:xfrm>
          <a:prstGeom prst="rect">
            <a:avLst/>
          </a:prstGeom>
        </p:spPr>
      </p:pic>
      <p:pic>
        <p:nvPicPr>
          <p:cNvPr id="288" name="Google Shape;288;p4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8165525" y="406875"/>
            <a:ext cx="265251" cy="265251"/>
          </a:xfrm>
          <a:prstGeom prst="rect">
            <a:avLst/>
          </a:prstGeom>
          <a:noFill/>
          <a:ln>
            <a:noFill/>
          </a:ln>
        </p:spPr>
      </p:pic>
      <p:sp>
        <p:nvSpPr>
          <p:cNvPr id="289" name="Google Shape;289;p40"/>
          <p:cNvSpPr/>
          <p:nvPr/>
        </p:nvSpPr>
        <p:spPr>
          <a:xfrm flipH="1">
            <a:off x="817724" y="3350"/>
            <a:ext cx="25299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40"/>
          <p:cNvSpPr/>
          <p:nvPr/>
        </p:nvSpPr>
        <p:spPr>
          <a:xfrm flipH="1">
            <a:off x="2627082" y="3350"/>
            <a:ext cx="8352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291" name="Google Shape;291;p40"/>
          <p:cNvCxnSpPr>
            <a:endCxn id="288" idx="2"/>
          </p:cNvCxnSpPr>
          <p:nvPr/>
        </p:nvCxnSpPr>
        <p:spPr>
          <a:xfrm>
            <a:off x="1925" y="539500"/>
            <a:ext cx="8163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C7FF7DD-9961-A3D8-0B3B-82CDDC56A7CF}"/>
              </a:ext>
            </a:extLst>
          </p:cNvPr>
          <p:cNvSpPr txBox="1"/>
          <p:nvPr/>
        </p:nvSpPr>
        <p:spPr>
          <a:xfrm>
            <a:off x="4423316" y="1680116"/>
            <a:ext cx="3902959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1"/>
                </a:solidFill>
              </a:rPr>
              <a:t>Low-cost budget airline based in Ireland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Discovered in 1984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Ryanair operates to 37 different countries and serves over 250 airports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>
                <a:solidFill>
                  <a:schemeClr val="tx1"/>
                </a:solidFill>
              </a:rPr>
              <a:t>Ryanair currently employs over 27,000 members of staff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r>
              <a:rPr lang="en-GB" sz="1600" dirty="0" err="1">
                <a:solidFill>
                  <a:schemeClr val="tx1"/>
                </a:solidFill>
              </a:rPr>
              <a:t>corporateryanair</a:t>
            </a:r>
            <a:r>
              <a:rPr lang="en-GB" sz="1600" dirty="0">
                <a:solidFill>
                  <a:schemeClr val="tx1"/>
                </a:solidFill>
              </a:rPr>
              <a:t>, 2024</a:t>
            </a:r>
          </a:p>
          <a:p>
            <a:r>
              <a:rPr lang="en-GB" sz="1600" dirty="0" err="1">
                <a:solidFill>
                  <a:schemeClr val="tx1"/>
                </a:solidFill>
              </a:rPr>
              <a:t>statista</a:t>
            </a:r>
            <a:r>
              <a:rPr lang="en-GB" sz="1600" dirty="0">
                <a:solidFill>
                  <a:schemeClr val="tx1"/>
                </a:solidFill>
              </a:rPr>
              <a:t>, 2019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2"/>
          <p:cNvSpPr txBox="1">
            <a:spLocks noGrp="1"/>
          </p:cNvSpPr>
          <p:nvPr>
            <p:ph type="title"/>
          </p:nvPr>
        </p:nvSpPr>
        <p:spPr>
          <a:xfrm>
            <a:off x="563882" y="642238"/>
            <a:ext cx="4595415" cy="1173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Ryanair Customer Review</a:t>
            </a:r>
            <a:endParaRPr dirty="0"/>
          </a:p>
        </p:txBody>
      </p:sp>
      <p:sp>
        <p:nvSpPr>
          <p:cNvPr id="304" name="Google Shape;304;p42"/>
          <p:cNvSpPr txBox="1">
            <a:spLocks noGrp="1"/>
          </p:cNvSpPr>
          <p:nvPr>
            <p:ph type="subTitle" idx="1"/>
          </p:nvPr>
        </p:nvSpPr>
        <p:spPr>
          <a:xfrm>
            <a:off x="720000" y="1881550"/>
            <a:ext cx="4007400" cy="19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 dirty="0"/>
              <a:t>Customer rating: 4 stars out of 10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16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 dirty="0"/>
              <a:t>Rating of 44% according to </a:t>
            </a:r>
            <a:r>
              <a:rPr lang="en-GB" sz="1600" dirty="0" err="1"/>
              <a:t>SkyTrax</a:t>
            </a:r>
            <a:endParaRPr lang="en-GB" sz="16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GB" sz="16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600" dirty="0"/>
              <a:t>Airlinequality.com, 2024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pic>
        <p:nvPicPr>
          <p:cNvPr id="305" name="Google Shape;305;p4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r="31558"/>
          <a:stretch/>
        </p:blipFill>
        <p:spPr>
          <a:xfrm>
            <a:off x="5623754" y="0"/>
            <a:ext cx="3520347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306" name="Google Shape;306;p42"/>
          <p:cNvSpPr/>
          <p:nvPr/>
        </p:nvSpPr>
        <p:spPr>
          <a:xfrm>
            <a:off x="5544942" y="3350"/>
            <a:ext cx="28077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42"/>
          <p:cNvSpPr/>
          <p:nvPr/>
        </p:nvSpPr>
        <p:spPr>
          <a:xfrm>
            <a:off x="5417700" y="3350"/>
            <a:ext cx="9270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08" name="Google Shape;308;p42"/>
          <p:cNvCxnSpPr>
            <a:endCxn id="309" idx="2"/>
          </p:cNvCxnSpPr>
          <p:nvPr/>
        </p:nvCxnSpPr>
        <p:spPr>
          <a:xfrm rot="10800000">
            <a:off x="978475" y="4604000"/>
            <a:ext cx="8165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09" name="Google Shape;309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5400000">
            <a:off x="713225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4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Project Proposal</a:t>
            </a:r>
            <a:endParaRPr dirty="0"/>
          </a:p>
        </p:txBody>
      </p:sp>
      <p:sp>
        <p:nvSpPr>
          <p:cNvPr id="297" name="Google Shape;297;p41"/>
          <p:cNvSpPr txBox="1">
            <a:spLocks noGrp="1"/>
          </p:cNvSpPr>
          <p:nvPr>
            <p:ph type="subTitle" idx="1"/>
          </p:nvPr>
        </p:nvSpPr>
        <p:spPr>
          <a:xfrm>
            <a:off x="4298852" y="1444025"/>
            <a:ext cx="3316200" cy="308337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Objectives: identify ways Ryanair can improve customer experience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Define a budget airline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</a:t>
            </a:r>
            <a:r>
              <a:rPr lang="en" dirty="0"/>
              <a:t>nalyse customer experience trends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Evaluate the relationship between service quality and cost-effectiveness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I</a:t>
            </a:r>
            <a:r>
              <a:rPr lang="en" dirty="0"/>
              <a:t>dentify cost-effective strategies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Develop and provide recommendations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98" name="Google Shape;298;p41"/>
          <p:cNvSpPr txBox="1">
            <a:spLocks noGrp="1"/>
          </p:cNvSpPr>
          <p:nvPr>
            <p:ph type="subTitle" idx="2"/>
          </p:nvPr>
        </p:nvSpPr>
        <p:spPr>
          <a:xfrm>
            <a:off x="720000" y="1444025"/>
            <a:ext cx="3316200" cy="266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Aim: The aim of this project is to critically evaluate what Ryanair can do to improve the customer experience whilst remaining cost-effective</a:t>
            </a:r>
            <a:endParaRPr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27" name="Google Shape;427;p48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7845" r="17845"/>
          <a:stretch/>
        </p:blipFill>
        <p:spPr>
          <a:xfrm>
            <a:off x="0" y="0"/>
            <a:ext cx="33078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28" name="Google Shape;428;p48"/>
          <p:cNvSpPr/>
          <p:nvPr/>
        </p:nvSpPr>
        <p:spPr>
          <a:xfrm flipH="1">
            <a:off x="817724" y="3350"/>
            <a:ext cx="25299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9" name="Google Shape;429;p48"/>
          <p:cNvSpPr/>
          <p:nvPr/>
        </p:nvSpPr>
        <p:spPr>
          <a:xfrm flipH="1">
            <a:off x="2627082" y="3350"/>
            <a:ext cx="8352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430" name="Google Shape;430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8158750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431" name="Google Shape;431;p48"/>
          <p:cNvCxnSpPr>
            <a:endCxn id="430" idx="2"/>
          </p:cNvCxnSpPr>
          <p:nvPr/>
        </p:nvCxnSpPr>
        <p:spPr>
          <a:xfrm>
            <a:off x="11650" y="4604000"/>
            <a:ext cx="8147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4E5EDB27-211B-A8A6-0084-770C48BCE58E}"/>
              </a:ext>
            </a:extLst>
          </p:cNvPr>
          <p:cNvSpPr txBox="1"/>
          <p:nvPr/>
        </p:nvSpPr>
        <p:spPr>
          <a:xfrm>
            <a:off x="3836020" y="705637"/>
            <a:ext cx="29587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Scope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408223-D668-FD7C-C538-CF19612D4375}"/>
              </a:ext>
            </a:extLst>
          </p:cNvPr>
          <p:cNvSpPr txBox="1"/>
          <p:nvPr/>
        </p:nvSpPr>
        <p:spPr>
          <a:xfrm>
            <a:off x="3836020" y="1531434"/>
            <a:ext cx="385088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The scope is to investigate strategies for improving customer experience within the budget airline industry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This research will also assess the balance between enhancing service quality and remaining cost-effective, identifying feasible strategies that do not significantly raise operational costs.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6" name="Google Shape;446;p5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r="10482"/>
          <a:stretch/>
        </p:blipFill>
        <p:spPr>
          <a:xfrm>
            <a:off x="4539871" y="0"/>
            <a:ext cx="4604229" cy="5143500"/>
          </a:xfrm>
          <a:prstGeom prst="rect">
            <a:avLst/>
          </a:prstGeom>
        </p:spPr>
      </p:pic>
      <p:sp>
        <p:nvSpPr>
          <p:cNvPr id="447" name="Google Shape;447;p50"/>
          <p:cNvSpPr/>
          <p:nvPr/>
        </p:nvSpPr>
        <p:spPr>
          <a:xfrm>
            <a:off x="4436793" y="3350"/>
            <a:ext cx="36723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8" name="Google Shape;448;p50"/>
          <p:cNvSpPr/>
          <p:nvPr/>
        </p:nvSpPr>
        <p:spPr>
          <a:xfrm>
            <a:off x="4270375" y="3350"/>
            <a:ext cx="12126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49" name="Google Shape;449;p50"/>
          <p:cNvCxnSpPr>
            <a:endCxn id="450" idx="2"/>
          </p:cNvCxnSpPr>
          <p:nvPr/>
        </p:nvCxnSpPr>
        <p:spPr>
          <a:xfrm rot="10800000">
            <a:off x="978475" y="539500"/>
            <a:ext cx="8165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50" name="Google Shape;450;p5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5400000">
            <a:off x="713225" y="406875"/>
            <a:ext cx="265251" cy="265251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35EB240-1226-F7EB-68DB-B69A78812A7D}"/>
              </a:ext>
            </a:extLst>
          </p:cNvPr>
          <p:cNvSpPr txBox="1"/>
          <p:nvPr/>
        </p:nvSpPr>
        <p:spPr>
          <a:xfrm>
            <a:off x="516165" y="1108440"/>
            <a:ext cx="44126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Timeline and Work Activities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FEA16A-191C-54BF-E9B5-6F8E386CFBBE}"/>
              </a:ext>
            </a:extLst>
          </p:cNvPr>
          <p:cNvSpPr txBox="1"/>
          <p:nvPr/>
        </p:nvSpPr>
        <p:spPr>
          <a:xfrm>
            <a:off x="575638" y="1825838"/>
            <a:ext cx="37235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Data Collection</a:t>
            </a:r>
          </a:p>
          <a:p>
            <a:r>
              <a:rPr lang="en-GB" sz="1800" dirty="0">
                <a:solidFill>
                  <a:schemeClr val="tx1"/>
                </a:solidFill>
              </a:rPr>
              <a:t>Synthesizing Research</a:t>
            </a:r>
          </a:p>
          <a:p>
            <a:r>
              <a:rPr lang="en-GB" sz="1800" dirty="0">
                <a:solidFill>
                  <a:schemeClr val="tx1"/>
                </a:solidFill>
              </a:rPr>
              <a:t>Literature Review</a:t>
            </a:r>
          </a:p>
          <a:p>
            <a:r>
              <a:rPr lang="en-GB" sz="1800" dirty="0">
                <a:solidFill>
                  <a:schemeClr val="tx1"/>
                </a:solidFill>
              </a:rPr>
              <a:t>Research Methods</a:t>
            </a:r>
          </a:p>
          <a:p>
            <a:r>
              <a:rPr lang="en-GB" sz="1800" dirty="0">
                <a:solidFill>
                  <a:schemeClr val="tx1"/>
                </a:solidFill>
              </a:rPr>
              <a:t>Findings</a:t>
            </a:r>
          </a:p>
          <a:p>
            <a:r>
              <a:rPr lang="en-GB" sz="1800" dirty="0">
                <a:solidFill>
                  <a:schemeClr val="tx1"/>
                </a:solidFill>
              </a:rPr>
              <a:t>Recommendations</a:t>
            </a:r>
          </a:p>
          <a:p>
            <a:r>
              <a:rPr lang="en-GB" sz="1800" dirty="0">
                <a:solidFill>
                  <a:schemeClr val="tx1"/>
                </a:solidFill>
              </a:rPr>
              <a:t>Review and Final Adjustments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3" name="Google Shape;473;p5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3255" r="13263"/>
          <a:stretch/>
        </p:blipFill>
        <p:spPr>
          <a:xfrm>
            <a:off x="0" y="0"/>
            <a:ext cx="3779585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74" name="Google Shape;474;p52"/>
          <p:cNvSpPr/>
          <p:nvPr/>
        </p:nvSpPr>
        <p:spPr>
          <a:xfrm flipH="1">
            <a:off x="934289" y="3350"/>
            <a:ext cx="28908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5" name="Google Shape;475;p52"/>
          <p:cNvSpPr/>
          <p:nvPr/>
        </p:nvSpPr>
        <p:spPr>
          <a:xfrm flipH="1">
            <a:off x="3001800" y="3350"/>
            <a:ext cx="9543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76" name="Google Shape;476;p52"/>
          <p:cNvCxnSpPr>
            <a:endCxn id="477" idx="2"/>
          </p:cNvCxnSpPr>
          <p:nvPr/>
        </p:nvCxnSpPr>
        <p:spPr>
          <a:xfrm rot="10800000">
            <a:off x="978475" y="4604000"/>
            <a:ext cx="81651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477" name="Google Shape;477;p5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5400000">
            <a:off x="713225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9169138-B8C6-4DFA-B38E-10E79EDFD462}"/>
              </a:ext>
            </a:extLst>
          </p:cNvPr>
          <p:cNvSpPr txBox="1"/>
          <p:nvPr/>
        </p:nvSpPr>
        <p:spPr>
          <a:xfrm>
            <a:off x="4393580" y="617034"/>
            <a:ext cx="33379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Resources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1B4BD4-2645-11C8-585C-4EF40A42F10A}"/>
              </a:ext>
            </a:extLst>
          </p:cNvPr>
          <p:cNvSpPr txBox="1"/>
          <p:nvPr/>
        </p:nvSpPr>
        <p:spPr>
          <a:xfrm>
            <a:off x="4393580" y="1211324"/>
            <a:ext cx="27432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tx1"/>
                </a:solidFill>
              </a:rPr>
              <a:t>Identifying tools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Equipment software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Technology</a:t>
            </a:r>
          </a:p>
          <a:p>
            <a:endParaRPr lang="en-GB" sz="1800" dirty="0">
              <a:solidFill>
                <a:schemeClr val="tx1"/>
              </a:solidFill>
            </a:endParaRPr>
          </a:p>
          <a:p>
            <a:r>
              <a:rPr lang="en-GB" sz="1800" dirty="0">
                <a:solidFill>
                  <a:schemeClr val="tx1"/>
                </a:solidFill>
              </a:rPr>
              <a:t>TripAdvisor website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9" name="Google Shape;929;p7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758" r="16765"/>
          <a:stretch/>
        </p:blipFill>
        <p:spPr>
          <a:xfrm>
            <a:off x="5724790" y="0"/>
            <a:ext cx="341931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930" name="Google Shape;930;p70"/>
          <p:cNvSpPr/>
          <p:nvPr/>
        </p:nvSpPr>
        <p:spPr>
          <a:xfrm>
            <a:off x="5648240" y="3350"/>
            <a:ext cx="27273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1" name="Google Shape;931;p70"/>
          <p:cNvSpPr/>
          <p:nvPr/>
        </p:nvSpPr>
        <p:spPr>
          <a:xfrm>
            <a:off x="5524650" y="3350"/>
            <a:ext cx="900600" cy="5143500"/>
          </a:xfrm>
          <a:prstGeom prst="rect">
            <a:avLst/>
          </a:prstGeom>
          <a:gradFill>
            <a:gsLst>
              <a:gs pos="0">
                <a:schemeClr val="lt1"/>
              </a:gs>
              <a:gs pos="100000">
                <a:srgbClr val="384957">
                  <a:alpha val="0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932" name="Google Shape;932;p7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400000">
            <a:off x="8165525" y="4471375"/>
            <a:ext cx="265251" cy="265251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33" name="Google Shape;933;p70"/>
          <p:cNvCxnSpPr>
            <a:stCxn id="932" idx="2"/>
          </p:cNvCxnSpPr>
          <p:nvPr/>
        </p:nvCxnSpPr>
        <p:spPr>
          <a:xfrm rot="10800000">
            <a:off x="1925" y="4604000"/>
            <a:ext cx="8163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4FE1B1A4-FF2C-A54B-4CE8-FE37EAA211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</a:rPr>
              <a:t>Thanks for listening!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571D60-E4C2-D0E3-8A81-F4F6BAFCF1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3335" y="1338597"/>
            <a:ext cx="6074832" cy="1011348"/>
          </a:xfrm>
        </p:spPr>
        <p:txBody>
          <a:bodyPr/>
          <a:lstStyle/>
          <a:p>
            <a:pPr algn="l"/>
            <a:r>
              <a:rPr lang="en-GB" dirty="0"/>
              <a:t>Corporate Ryanair -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Ryanair (2024). </a:t>
            </a:r>
            <a:r>
              <a:rPr lang="en-GB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Our Network | Ryanair’s Corporate Website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[online] corporate.ryanair.com. Available at: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2"/>
              </a:rPr>
              <a:t>https://corporate.ryanair.com/about-us/our-network/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/>
            <a:r>
              <a:rPr lang="en-GB" dirty="0">
                <a:solidFill>
                  <a:schemeClr val="tx1"/>
                </a:solidFill>
              </a:rPr>
              <a:t>Statista -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Statista (2019). </a:t>
            </a:r>
            <a:r>
              <a:rPr lang="en-GB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Topic: Ryanair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[online] www.statista.com. Available at: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  <a:hlinkClick r:id="rId3"/>
              </a:rPr>
              <a:t>https://www.statista.com/topics/5437/ryanair/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</a:t>
            </a:r>
          </a:p>
          <a:p>
            <a:pPr algn="l"/>
            <a:endParaRPr lang="en-GB" dirty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Airline Quality - Skytrax (n.d.). </a:t>
            </a:r>
            <a:r>
              <a:rPr lang="en-GB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Ryanair Customer Reviews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[online] SKYTRAX. Available at: https://www.airlinequality.com/airline-reviews/ryanair/.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TripAdvisor - 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Tripadvisor (2022). </a:t>
            </a:r>
            <a:r>
              <a:rPr lang="en-GB" b="0" i="1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Ryanair Reviews and Flights - Tripadvisor</a:t>
            </a:r>
            <a:r>
              <a:rPr lang="en-GB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. [online] www.tripadvisor.co.uk. Available at: https://www.tripadvisor.co.uk/Airline_Review-d8729141-Reviews-Ryanair.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en-GB" b="0" i="0" dirty="0">
              <a:solidFill>
                <a:schemeClr val="tx1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794EA2A-A00B-EAE8-B2A5-E5F215194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15997"/>
            <a:ext cx="3956100" cy="8226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44719692"/>
      </p:ext>
    </p:extLst>
  </p:cSld>
  <p:clrMapOvr>
    <a:masterClrMapping/>
  </p:clrMapOvr>
</p:sld>
</file>

<file path=ppt/theme/theme1.xml><?xml version="1.0" encoding="utf-8"?>
<a:theme xmlns:a="http://schemas.openxmlformats.org/drawingml/2006/main" name="Plane Flying in the Sky by Slidesgo">
  <a:themeElements>
    <a:clrScheme name="Simple Light">
      <a:dk1>
        <a:srgbClr val="FFFFFF"/>
      </a:dk1>
      <a:lt1>
        <a:srgbClr val="384957"/>
      </a:lt1>
      <a:dk2>
        <a:srgbClr val="DBEEFF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FFFFF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6" ma:contentTypeDescription="Create a new document." ma:contentTypeScope="" ma:versionID="d80513c5eb9080b2acbde20b696f6ab2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c76d86e2388d878d2c3a5a77a971811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17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2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b23fa32-4003-4364-bee1-595462966394" xsi:nil="true"/>
  </documentManagement>
</p:properties>
</file>

<file path=customXml/itemProps1.xml><?xml version="1.0" encoding="utf-8"?>
<ds:datastoreItem xmlns:ds="http://schemas.openxmlformats.org/officeDocument/2006/customXml" ds:itemID="{0CBCF6D1-AD26-4E58-AD44-8259D125CCD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1BE9FEA-78E3-4210-8265-90B863AB7A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6949D2D-69FD-4F21-9208-5354A8CBDD3D}">
  <ds:schemaRefs>
    <ds:schemaRef ds:uri="http://purl.org/dc/elements/1.1/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f54e4810-f1f5-4bce-aa8e-e4722dc561be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10477</TotalTime>
  <Words>367</Words>
  <Application>Microsoft Office PowerPoint</Application>
  <PresentationFormat>On-screen Show (16:9)</PresentationFormat>
  <Paragraphs>69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Alata</vt:lpstr>
      <vt:lpstr>Arial</vt:lpstr>
      <vt:lpstr>Calibri</vt:lpstr>
      <vt:lpstr>Lexend Deca</vt:lpstr>
      <vt:lpstr>Lexend Deca Light</vt:lpstr>
      <vt:lpstr>Nunito Light</vt:lpstr>
      <vt:lpstr>PT Sans</vt:lpstr>
      <vt:lpstr>Plane Flying in the Sky by Slidesgo</vt:lpstr>
      <vt:lpstr>How can a budget airline improve customer experience whilst remaining cost effective?</vt:lpstr>
      <vt:lpstr>Introduction</vt:lpstr>
      <vt:lpstr>Overview on Ryanair </vt:lpstr>
      <vt:lpstr>Ryanair Customer Review</vt:lpstr>
      <vt:lpstr>Project Proposal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Matthew Morgan</dc:creator>
  <cp:lastModifiedBy>Matthew Morgan (2005877)</cp:lastModifiedBy>
  <cp:revision>6</cp:revision>
  <dcterms:modified xsi:type="dcterms:W3CDTF">2024-11-13T23:28:09Z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