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6"/>
  </p:notesMasterIdLst>
  <p:handoutMasterIdLst>
    <p:handoutMasterId r:id="rId17"/>
  </p:handoutMasterIdLst>
  <p:sldIdLst>
    <p:sldId id="260" r:id="rId5"/>
    <p:sldId id="450" r:id="rId6"/>
    <p:sldId id="504" r:id="rId7"/>
    <p:sldId id="508" r:id="rId8"/>
    <p:sldId id="509" r:id="rId9"/>
    <p:sldId id="461" r:id="rId10"/>
    <p:sldId id="463" r:id="rId11"/>
    <p:sldId id="464" r:id="rId12"/>
    <p:sldId id="469" r:id="rId13"/>
    <p:sldId id="510" r:id="rId14"/>
    <p:sldId id="454"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2218" autoAdjust="0"/>
  </p:normalViewPr>
  <p:slideViewPr>
    <p:cSldViewPr>
      <p:cViewPr varScale="1">
        <p:scale>
          <a:sx n="103" d="100"/>
          <a:sy n="103" d="100"/>
        </p:scale>
        <p:origin x="1854" y="102"/>
      </p:cViewPr>
      <p:guideLst>
        <p:guide orient="horz" pos="2160"/>
        <p:guide pos="2880"/>
      </p:guideLst>
    </p:cSldViewPr>
  </p:slideViewPr>
  <p:notesTextViewPr>
    <p:cViewPr>
      <p:scale>
        <a:sx n="1" d="1"/>
        <a:sy n="1" d="1"/>
      </p:scale>
      <p:origin x="0" y="0"/>
    </p:cViewPr>
  </p:notesTextViewPr>
  <p:notesViewPr>
    <p:cSldViewPr>
      <p:cViewPr varScale="1">
        <p:scale>
          <a:sx n="87" d="100"/>
          <a:sy n="87" d="100"/>
        </p:scale>
        <p:origin x="3840" y="66"/>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02/08/2024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02/08/2024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ts val="0"/>
              </a:spcBef>
              <a:spcAft>
                <a:spcPts val="0"/>
              </a:spcAft>
              <a:buClrTx/>
              <a:buSzTx/>
              <a:buFontTx/>
              <a:buNone/>
              <a:tabLst/>
              <a:defRPr/>
            </a:pPr>
            <a:r>
              <a:rPr lang="en-GB" b="0" i="0" dirty="0">
                <a:solidFill>
                  <a:srgbClr val="0A0A0A"/>
                </a:solidFill>
                <a:effectLst/>
                <a:latin typeface="Roboto" panose="02000000000000000000" pitchFamily="2" charset="0"/>
              </a:rPr>
              <a:t>Elis Aspire Smart Body Scale</a:t>
            </a:r>
          </a:p>
          <a:p>
            <a:pPr algn="l" fontAlgn="base"/>
            <a:endParaRPr lang="en-GB" b="0" i="0" dirty="0">
              <a:solidFill>
                <a:srgbClr val="0A0A0A"/>
              </a:solidFill>
              <a:effectLst/>
              <a:latin typeface="Roboto" panose="02000000000000000000" pitchFamily="2" charset="0"/>
            </a:endParaRPr>
          </a:p>
          <a:p>
            <a:pPr algn="l" fontAlgn="base"/>
            <a:r>
              <a:rPr lang="en-GB" b="0" i="0" dirty="0">
                <a:solidFill>
                  <a:srgbClr val="0A0A0A"/>
                </a:solidFill>
                <a:effectLst/>
                <a:latin typeface="Roboto" panose="02000000000000000000" pitchFamily="2" charset="0"/>
              </a:rPr>
              <a:t>Track your weight and fitness goals with the Elis Aspire Smart Body Scale. Perfect for those looking to get fit or learn about your body type with 13 body metrics. Connect with Wi-Fi for greater convenience and automatically sync to the </a:t>
            </a:r>
            <a:r>
              <a:rPr lang="en-GB" b="0" i="0" dirty="0" err="1">
                <a:solidFill>
                  <a:srgbClr val="0A0A0A"/>
                </a:solidFill>
                <a:effectLst/>
                <a:latin typeface="Roboto" panose="02000000000000000000" pitchFamily="2" charset="0"/>
              </a:rPr>
              <a:t>Renpho</a:t>
            </a:r>
            <a:r>
              <a:rPr lang="en-GB" b="0" i="0" dirty="0">
                <a:solidFill>
                  <a:srgbClr val="0A0A0A"/>
                </a:solidFill>
                <a:effectLst/>
                <a:latin typeface="Roboto" panose="02000000000000000000" pitchFamily="2" charset="0"/>
              </a:rPr>
              <a:t> Health app. Step on the scale, track your data and see your trends overtime.</a:t>
            </a:r>
          </a:p>
          <a:p>
            <a:pPr algn="l" fontAlgn="base"/>
            <a:r>
              <a:rPr lang="en-GB" b="1" i="0" dirty="0">
                <a:solidFill>
                  <a:srgbClr val="0A0A0A"/>
                </a:solidFill>
                <a:effectLst/>
                <a:latin typeface="Roboto" panose="02000000000000000000" pitchFamily="2" charset="0"/>
              </a:rPr>
              <a:t>BENEFITS</a:t>
            </a:r>
            <a:endParaRPr lang="en-GB" b="0" i="0" dirty="0">
              <a:solidFill>
                <a:srgbClr val="0A0A0A"/>
              </a:solidFill>
              <a:effectLst/>
              <a:latin typeface="Roboto" panose="02000000000000000000" pitchFamily="2" charset="0"/>
            </a:endParaRPr>
          </a:p>
          <a:p>
            <a:pPr algn="l" fontAlgn="base">
              <a:buFont typeface="Arial" panose="020B0604020202020204" pitchFamily="34" charset="0"/>
              <a:buChar char="•"/>
            </a:pPr>
            <a:r>
              <a:rPr lang="en-GB" b="0" i="0" dirty="0">
                <a:solidFill>
                  <a:srgbClr val="0A0A0A"/>
                </a:solidFill>
                <a:effectLst/>
                <a:latin typeface="Roboto" panose="02000000000000000000" pitchFamily="2" charset="0"/>
              </a:rPr>
              <a:t>Delivers comprehensive insight to help you reach your health and fitness goals.</a:t>
            </a:r>
          </a:p>
          <a:p>
            <a:pPr algn="l" fontAlgn="base">
              <a:buFont typeface="Arial" panose="020B0604020202020204" pitchFamily="34" charset="0"/>
              <a:buChar char="•"/>
            </a:pPr>
            <a:r>
              <a:rPr lang="en-GB" b="0" i="0" dirty="0">
                <a:solidFill>
                  <a:srgbClr val="0A0A0A"/>
                </a:solidFill>
                <a:effectLst/>
                <a:latin typeface="Roboto" panose="02000000000000000000" pitchFamily="2" charset="0"/>
              </a:rPr>
              <a:t>Provides real-time information to track progress</a:t>
            </a:r>
          </a:p>
          <a:p>
            <a:pPr algn="l" fontAlgn="base">
              <a:buFont typeface="Arial" panose="020B0604020202020204" pitchFamily="34" charset="0"/>
              <a:buChar char="•"/>
            </a:pPr>
            <a:r>
              <a:rPr lang="en-GB" b="0" i="0" dirty="0">
                <a:solidFill>
                  <a:srgbClr val="0A0A0A"/>
                </a:solidFill>
                <a:effectLst/>
                <a:latin typeface="Roboto" panose="02000000000000000000" pitchFamily="2" charset="0"/>
              </a:rPr>
              <a:t>Track your milestones by using the </a:t>
            </a:r>
            <a:r>
              <a:rPr lang="en-GB" b="0" i="0" dirty="0" err="1">
                <a:solidFill>
                  <a:srgbClr val="0A0A0A"/>
                </a:solidFill>
                <a:effectLst/>
                <a:latin typeface="Roboto" panose="02000000000000000000" pitchFamily="2" charset="0"/>
              </a:rPr>
              <a:t>Renpho</a:t>
            </a:r>
            <a:r>
              <a:rPr lang="en-GB" b="0" i="0" dirty="0">
                <a:solidFill>
                  <a:srgbClr val="0A0A0A"/>
                </a:solidFill>
                <a:effectLst/>
                <a:latin typeface="Roboto" panose="02000000000000000000" pitchFamily="2" charset="0"/>
              </a:rPr>
              <a:t> Health app</a:t>
            </a:r>
          </a:p>
          <a:p>
            <a:pPr algn="l" fontAlgn="base">
              <a:buFont typeface="Arial" panose="020B0604020202020204" pitchFamily="34" charset="0"/>
              <a:buChar char="•"/>
            </a:pPr>
            <a:r>
              <a:rPr lang="en-GB" b="0" i="0" dirty="0">
                <a:solidFill>
                  <a:srgbClr val="0A0A0A"/>
                </a:solidFill>
                <a:effectLst/>
                <a:latin typeface="Roboto" panose="02000000000000000000" pitchFamily="2" charset="0"/>
              </a:rPr>
              <a:t>Access your data on any device by syncing with Samsung Health, Fitbit, Google Fit, or Apple Health</a:t>
            </a:r>
          </a:p>
          <a:p>
            <a:pPr algn="l" fontAlgn="base">
              <a:buFont typeface="Arial" panose="020B0604020202020204" pitchFamily="34" charset="0"/>
              <a:buChar char="•"/>
            </a:pPr>
            <a:r>
              <a:rPr lang="en-GB" b="0" i="0" dirty="0">
                <a:solidFill>
                  <a:srgbClr val="0A0A0A"/>
                </a:solidFill>
                <a:effectLst/>
                <a:latin typeface="Roboto" panose="02000000000000000000" pitchFamily="2" charset="0"/>
              </a:rPr>
              <a:t>Unlimited users for the entire family to share progress</a:t>
            </a:r>
          </a:p>
          <a:p>
            <a:pPr algn="l" fontAlgn="base"/>
            <a:r>
              <a:rPr lang="en-GB" b="1" i="0" dirty="0">
                <a:solidFill>
                  <a:srgbClr val="0A0A0A"/>
                </a:solidFill>
                <a:effectLst/>
                <a:latin typeface="Roboto" panose="02000000000000000000" pitchFamily="2" charset="0"/>
              </a:rPr>
              <a:t>Body Composition Analysis</a:t>
            </a:r>
            <a:br>
              <a:rPr lang="en-GB" b="0" i="0" dirty="0">
                <a:solidFill>
                  <a:srgbClr val="0A0A0A"/>
                </a:solidFill>
                <a:effectLst/>
                <a:latin typeface="Roboto" panose="02000000000000000000" pitchFamily="2" charset="0"/>
              </a:rPr>
            </a:br>
            <a:r>
              <a:rPr lang="en-GB" b="0" i="0" dirty="0">
                <a:solidFill>
                  <a:srgbClr val="0A0A0A"/>
                </a:solidFill>
                <a:effectLst/>
                <a:latin typeface="Roboto" panose="02000000000000000000" pitchFamily="2" charset="0"/>
              </a:rPr>
              <a:t>Gain detailed information on 13 essential body measurements (Body Weight, BMI, Body Fat%, Body Water %, Skeletal Muscle, Fat-free Body Weight, Muscle Mass, Bone Mass, Protein, BMR, Subcutaneous Fat, Visceral Fat, and Metabolic Age).</a:t>
            </a:r>
          </a:p>
          <a:p>
            <a:pPr algn="l" fontAlgn="base"/>
            <a:r>
              <a:rPr lang="en-GB" b="1" i="0" dirty="0">
                <a:solidFill>
                  <a:srgbClr val="0A0A0A"/>
                </a:solidFill>
                <a:effectLst/>
                <a:latin typeface="Roboto" panose="02000000000000000000" pitchFamily="2" charset="0"/>
              </a:rPr>
              <a:t>Set Your Goals</a:t>
            </a:r>
            <a:br>
              <a:rPr lang="en-GB" b="0" i="0" dirty="0">
                <a:solidFill>
                  <a:srgbClr val="0A0A0A"/>
                </a:solidFill>
                <a:effectLst/>
                <a:latin typeface="Roboto" panose="02000000000000000000" pitchFamily="2" charset="0"/>
              </a:rPr>
            </a:br>
            <a:r>
              <a:rPr lang="en-GB" b="0" i="0" dirty="0">
                <a:solidFill>
                  <a:srgbClr val="0A0A0A"/>
                </a:solidFill>
                <a:effectLst/>
                <a:latin typeface="Roboto" panose="02000000000000000000" pitchFamily="2" charset="0"/>
              </a:rPr>
              <a:t>Reach key milestones by managing your goals through the app.</a:t>
            </a:r>
          </a:p>
          <a:p>
            <a:pPr algn="l" fontAlgn="base"/>
            <a:r>
              <a:rPr lang="en-GB" b="1" i="0" dirty="0">
                <a:solidFill>
                  <a:srgbClr val="0A0A0A"/>
                </a:solidFill>
                <a:effectLst/>
                <a:latin typeface="Roboto" panose="02000000000000000000" pitchFamily="2" charset="0"/>
              </a:rPr>
              <a:t>Personalised User Experience</a:t>
            </a:r>
            <a:br>
              <a:rPr lang="en-GB" b="0" i="0" dirty="0">
                <a:solidFill>
                  <a:srgbClr val="0A0A0A"/>
                </a:solidFill>
                <a:effectLst/>
                <a:latin typeface="Roboto" panose="02000000000000000000" pitchFamily="2" charset="0"/>
              </a:rPr>
            </a:br>
            <a:r>
              <a:rPr lang="en-GB" b="0" i="0" dirty="0">
                <a:solidFill>
                  <a:srgbClr val="0A0A0A"/>
                </a:solidFill>
                <a:effectLst/>
                <a:latin typeface="Roboto" panose="02000000000000000000" pitchFamily="2" charset="0"/>
              </a:rPr>
              <a:t>Get accurate progress data through graphs that update in real-time.</a:t>
            </a: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3</a:t>
            </a:fld>
            <a:endParaRPr lang="en-GB"/>
          </a:p>
        </p:txBody>
      </p:sp>
    </p:spTree>
    <p:extLst>
      <p:ext uri="{BB962C8B-B14F-4D97-AF65-F5344CB8AC3E}">
        <p14:creationId xmlns:p14="http://schemas.microsoft.com/office/powerpoint/2010/main" val="38447796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AE79D3-DFF3-D00F-C01B-53EACC2E8CC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C751465-03AD-E2BF-9E77-2CB802FB812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0D22B9C-DE35-6B8E-6ACD-ADE7A843159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B9750E9-7B7E-9875-937A-E58127AD1C1D}"/>
              </a:ext>
            </a:extLst>
          </p:cNvPr>
          <p:cNvSpPr>
            <a:spLocks noGrp="1"/>
          </p:cNvSpPr>
          <p:nvPr>
            <p:ph type="sldNum" sz="quarter" idx="5"/>
          </p:nvPr>
        </p:nvSpPr>
        <p:spPr/>
        <p:txBody>
          <a:bodyPr/>
          <a:lstStyle/>
          <a:p>
            <a:fld id="{17EA8173-6EA7-483C-A1E0-CFB4950086E9}" type="slidenum">
              <a:rPr lang="en-GB" smtClean="0"/>
              <a:t>4</a:t>
            </a:fld>
            <a:endParaRPr lang="en-GB"/>
          </a:p>
        </p:txBody>
      </p:sp>
    </p:spTree>
    <p:extLst>
      <p:ext uri="{BB962C8B-B14F-4D97-AF65-F5344CB8AC3E}">
        <p14:creationId xmlns:p14="http://schemas.microsoft.com/office/powerpoint/2010/main" val="22302059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10</a:t>
            </a:fld>
            <a:endParaRPr lang="en-GB"/>
          </a:p>
        </p:txBody>
      </p:sp>
    </p:spTree>
    <p:extLst>
      <p:ext uri="{BB962C8B-B14F-4D97-AF65-F5344CB8AC3E}">
        <p14:creationId xmlns:p14="http://schemas.microsoft.com/office/powerpoint/2010/main" val="260568017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02/08/2024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transition spd="slow">
    <p:push dir="u"/>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02/08/2024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transition spd="slow">
    <p:push dir="u"/>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02/08/2024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transition spd="slow">
    <p:push dir="u"/>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02/08/2024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transition spd="slow">
    <p:push dir="u"/>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02/08/2024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transition spd="slow">
    <p:push dir="u"/>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02/08/2024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transition spd="slow">
    <p:push dir="u"/>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02/08/2024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transition spd="slow">
    <p:push dir="u"/>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02/08/2024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transition spd="slow">
    <p:push dir="u"/>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02/08/2024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transition spd="slow">
    <p:push dir="u"/>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02/08/2024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transition spd="slow">
    <p:push dir="u"/>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02/08/2024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transition spd="slow">
    <p:push dir="u"/>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02/08/2024</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spd="slow">
    <p:push dir="u"/>
  </p:transition>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71600" y="1916833"/>
            <a:ext cx="7992888" cy="1440160"/>
          </a:xfrm>
        </p:spPr>
        <p:txBody>
          <a:bodyPr>
            <a:noAutofit/>
          </a:bodyPr>
          <a:lstStyle/>
          <a:p>
            <a:br>
              <a:rPr lang="en-GB" sz="3600" b="1" i="1" dirty="0">
                <a:solidFill>
                  <a:schemeClr val="bg1"/>
                </a:solidFill>
              </a:rPr>
            </a:br>
            <a:r>
              <a:rPr lang="en-GB" sz="3600" b="1" dirty="0">
                <a:solidFill>
                  <a:schemeClr val="bg1"/>
                </a:solidFill>
              </a:rPr>
              <a:t>Population Health and Public Health Promotion</a:t>
            </a:r>
            <a:br>
              <a:rPr lang="en-GB" sz="3600" b="1" i="1" dirty="0">
                <a:solidFill>
                  <a:schemeClr val="bg1"/>
                </a:solidFill>
              </a:rPr>
            </a:br>
            <a:br>
              <a:rPr lang="en-GB" sz="3600" b="1" i="1" dirty="0">
                <a:solidFill>
                  <a:schemeClr val="bg1"/>
                </a:solidFill>
              </a:rPr>
            </a:br>
            <a:r>
              <a:rPr lang="en-GB" sz="3600" b="1" i="1" dirty="0">
                <a:solidFill>
                  <a:schemeClr val="bg1"/>
                </a:solidFill>
              </a:rPr>
              <a:t>Big Data in Healthcare </a:t>
            </a:r>
            <a:br>
              <a:rPr lang="en-GB" sz="3600" b="1" i="1" dirty="0">
                <a:solidFill>
                  <a:schemeClr val="bg1"/>
                </a:solidFill>
                <a:latin typeface="Arial" panose="020B0604020202020204" pitchFamily="34" charset="0"/>
                <a:cs typeface="Arial" panose="020B0604020202020204" pitchFamily="34" charset="0"/>
              </a:rPr>
            </a:br>
            <a:r>
              <a:rPr lang="en-GB" sz="3600" b="1" i="1" dirty="0">
                <a:solidFill>
                  <a:schemeClr val="bg1"/>
                </a:solidFill>
                <a:latin typeface="Arial" panose="020B0604020202020204" pitchFamily="34" charset="0"/>
                <a:cs typeface="Arial" panose="020B0604020202020204" pitchFamily="34" charset="0"/>
              </a:rPr>
              <a:t>Wearable and Implantable Technologies</a:t>
            </a:r>
            <a:br>
              <a:rPr lang="en-GB" sz="3600" b="1" i="1" dirty="0">
                <a:solidFill>
                  <a:schemeClr val="bg1"/>
                </a:solidFill>
                <a:latin typeface="Arial" panose="020B0604020202020204" pitchFamily="34" charset="0"/>
                <a:cs typeface="Arial" panose="020B0604020202020204" pitchFamily="34" charset="0"/>
              </a:rPr>
            </a:br>
            <a:br>
              <a:rPr lang="en-GB" sz="3600" b="1" i="1" dirty="0">
                <a:solidFill>
                  <a:schemeClr val="bg1"/>
                </a:solidFill>
                <a:latin typeface="Arial" panose="020B0604020202020204" pitchFamily="34" charset="0"/>
                <a:cs typeface="Arial" panose="020B0604020202020204" pitchFamily="34" charset="0"/>
              </a:rPr>
            </a:br>
            <a:r>
              <a:rPr lang="en-GB" sz="3600" b="1" dirty="0">
                <a:solidFill>
                  <a:schemeClr val="bg1"/>
                </a:solidFill>
                <a:latin typeface="Arial" panose="020B0604020202020204" pitchFamily="34" charset="0"/>
                <a:cs typeface="Arial" panose="020B0604020202020204" pitchFamily="34" charset="0"/>
              </a:rPr>
              <a:t>Week 8</a:t>
            </a:r>
            <a:endParaRPr lang="en-GB" sz="3200" b="1" dirty="0">
              <a:solidFill>
                <a:schemeClr val="bg1"/>
              </a:solidFill>
              <a:latin typeface="Arial" panose="020B0604020202020204" pitchFamily="34" charset="0"/>
              <a:cs typeface="Arial" panose="020B0604020202020204" pitchFamily="34" charset="0"/>
            </a:endParaRP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251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a:solidFill>
                <a:schemeClr val="bg1"/>
              </a:solidFill>
            </a:endParaRPr>
          </a:p>
        </p:txBody>
      </p:sp>
      <p:sp>
        <p:nvSpPr>
          <p:cNvPr id="5" name="TextBox 4">
            <a:extLst>
              <a:ext uri="{FF2B5EF4-FFF2-40B4-BE49-F238E27FC236}">
                <a16:creationId xmlns:a16="http://schemas.microsoft.com/office/drawing/2014/main" id="{ADFE276F-6869-41C6-B887-3EC4A210430D}"/>
              </a:ext>
            </a:extLst>
          </p:cNvPr>
          <p:cNvSpPr txBox="1"/>
          <p:nvPr/>
        </p:nvSpPr>
        <p:spPr>
          <a:xfrm>
            <a:off x="107504" y="5508521"/>
            <a:ext cx="2664296" cy="400110"/>
          </a:xfrm>
          <a:prstGeom prst="rect">
            <a:avLst/>
          </a:prstGeom>
          <a:noFill/>
        </p:spPr>
        <p:txBody>
          <a:bodyPr wrap="square">
            <a:spAutoFit/>
          </a:body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000" b="1" i="0" u="none" strike="noStrike" kern="1200" cap="none" spc="0" normalizeH="0" baseline="0" noProof="0" dirty="0">
                <a:ln>
                  <a:noFill/>
                </a:ln>
                <a:solidFill>
                  <a:prstClr val="white"/>
                </a:solidFill>
                <a:effectLst/>
                <a:uLnTx/>
                <a:uFillTx/>
                <a:latin typeface="Arial" panose="020B0604020202020204" pitchFamily="34" charset="0"/>
                <a:cs typeface="Arial" panose="020B0604020202020204" pitchFamily="34" charset="0"/>
              </a:rPr>
              <a:t>Dr </a:t>
            </a:r>
            <a:r>
              <a:rPr lang="en-GB" sz="2000" b="1" dirty="0">
                <a:solidFill>
                  <a:prstClr val="white"/>
                </a:solidFill>
                <a:latin typeface="Arial" panose="020B0604020202020204" pitchFamily="34" charset="0"/>
                <a:cs typeface="Arial" panose="020B0604020202020204" pitchFamily="34" charset="0"/>
              </a:rPr>
              <a:t>Ping Wu</a:t>
            </a:r>
            <a:endParaRPr kumimoji="0" lang="en-GB" sz="2000" b="0" i="0" u="none" strike="noStrike" kern="1200" cap="none" spc="0" normalizeH="0" baseline="0" noProof="0" dirty="0">
              <a:ln>
                <a:noFill/>
              </a:ln>
              <a:solidFill>
                <a:prstClr val="black">
                  <a:tint val="75000"/>
                </a:prstClr>
              </a:solidFill>
              <a:effectLst/>
              <a:uLnTx/>
              <a:uFillTx/>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95684286"/>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284CC-33D5-13DA-B2ED-25F00A71DB84}"/>
              </a:ext>
            </a:extLst>
          </p:cNvPr>
          <p:cNvSpPr>
            <a:spLocks noGrp="1"/>
          </p:cNvSpPr>
          <p:nvPr>
            <p:ph type="title"/>
          </p:nvPr>
        </p:nvSpPr>
        <p:spPr/>
        <p:txBody>
          <a:bodyPr>
            <a:normAutofit/>
          </a:bodyPr>
          <a:lstStyle/>
          <a:p>
            <a:r>
              <a:rPr lang="en-GB" b="1" dirty="0">
                <a:latin typeface="Arial" panose="020B0604020202020204" pitchFamily="34" charset="0"/>
                <a:cs typeface="Arial" panose="020B0604020202020204" pitchFamily="34" charset="0"/>
              </a:rPr>
              <a:t>Learning objectives</a:t>
            </a:r>
          </a:p>
        </p:txBody>
      </p:sp>
      <p:sp>
        <p:nvSpPr>
          <p:cNvPr id="3" name="Content Placeholder 2">
            <a:extLst>
              <a:ext uri="{FF2B5EF4-FFF2-40B4-BE49-F238E27FC236}">
                <a16:creationId xmlns:a16="http://schemas.microsoft.com/office/drawing/2014/main" id="{9AD6F64A-255D-C778-4B76-31A5018CDC03}"/>
              </a:ext>
            </a:extLst>
          </p:cNvPr>
          <p:cNvSpPr>
            <a:spLocks noGrp="1"/>
          </p:cNvSpPr>
          <p:nvPr>
            <p:ph idx="1"/>
          </p:nvPr>
        </p:nvSpPr>
        <p:spPr>
          <a:xfrm>
            <a:off x="349188" y="1260364"/>
            <a:ext cx="8445624" cy="4337272"/>
          </a:xfrm>
        </p:spPr>
        <p:txBody>
          <a:bodyPr>
            <a:noAutofit/>
          </a:bodyPr>
          <a:lstStyle/>
          <a:p>
            <a:pPr marL="0" indent="0">
              <a:buNone/>
            </a:pPr>
            <a:r>
              <a:rPr lang="en-GB" sz="2600" dirty="0">
                <a:latin typeface="Arial" panose="020B0604020202020204" pitchFamily="34" charset="0"/>
                <a:cs typeface="Arial" panose="020B0604020202020204" pitchFamily="34" charset="0"/>
              </a:rPr>
              <a:t>At the end of this session, student should be able to: </a:t>
            </a:r>
          </a:p>
          <a:p>
            <a:pPr lvl="0" algn="just" rtl="0">
              <a:lnSpc>
                <a:spcPct val="115000"/>
              </a:lnSpc>
              <a:buFont typeface="Wingdings" panose="05000000000000000000" pitchFamily="2" charset="2"/>
              <a:buChar char="§"/>
            </a:pPr>
            <a:r>
              <a:rPr lang="en-GB" sz="2600" dirty="0">
                <a:latin typeface="Arial" panose="020B0604020202020204" pitchFamily="34" charset="0"/>
                <a:ea typeface="Arial" panose="020B0604020202020204" pitchFamily="34" charset="0"/>
                <a:cs typeface="Arial" panose="020B0604020202020204" pitchFamily="34" charset="0"/>
              </a:rPr>
              <a:t>Reflections on the concept of Big Data/IoT, and their application in healthcare</a:t>
            </a:r>
          </a:p>
          <a:p>
            <a:pPr lvl="0" algn="just">
              <a:lnSpc>
                <a:spcPct val="115000"/>
              </a:lnSpc>
              <a:buFont typeface="Wingdings" panose="05000000000000000000" pitchFamily="2" charset="2"/>
              <a:buChar char="§"/>
            </a:pPr>
            <a:r>
              <a:rPr lang="en-GB" sz="2600" dirty="0">
                <a:latin typeface="Arial" panose="020B0604020202020204" pitchFamily="34" charset="0"/>
                <a:ea typeface="Arial" panose="020B0604020202020204" pitchFamily="34" charset="0"/>
                <a:cs typeface="Arial" panose="020B0604020202020204" pitchFamily="34" charset="0"/>
              </a:rPr>
              <a:t>Present group findings on  Wearable and Implantable Technologies</a:t>
            </a:r>
          </a:p>
          <a:p>
            <a:pPr lvl="0" algn="just">
              <a:lnSpc>
                <a:spcPct val="115000"/>
              </a:lnSpc>
              <a:buFont typeface="Wingdings" panose="05000000000000000000" pitchFamily="2" charset="2"/>
              <a:buChar char="§"/>
            </a:pPr>
            <a:r>
              <a:rPr lang="en-GB" sz="2600" dirty="0">
                <a:latin typeface="Arial" panose="020B0604020202020204" pitchFamily="34" charset="0"/>
                <a:ea typeface="Arial" panose="020B0604020202020204" pitchFamily="34" charset="0"/>
                <a:cs typeface="Arial" panose="020B0604020202020204" pitchFamily="34" charset="0"/>
              </a:rPr>
              <a:t>Watch recorded guest lecture </a:t>
            </a:r>
          </a:p>
          <a:p>
            <a:pPr lvl="0" algn="just">
              <a:lnSpc>
                <a:spcPct val="115000"/>
              </a:lnSpc>
              <a:buFont typeface="Wingdings" panose="05000000000000000000" pitchFamily="2" charset="2"/>
              <a:buChar char="§"/>
            </a:pPr>
            <a:r>
              <a:rPr lang="en-GB" sz="2600" dirty="0">
                <a:latin typeface="Arial" panose="020B0604020202020204" pitchFamily="34" charset="0"/>
                <a:ea typeface="Arial" panose="020B0604020202020204" pitchFamily="34" charset="0"/>
                <a:cs typeface="Arial" panose="020B0604020202020204" pitchFamily="34" charset="0"/>
              </a:rPr>
              <a:t>Discussion on wearable and implantable technologies</a:t>
            </a:r>
          </a:p>
          <a:p>
            <a:pPr marL="0" lvl="0" indent="0" algn="just">
              <a:lnSpc>
                <a:spcPct val="115000"/>
              </a:lnSpc>
              <a:buNone/>
            </a:pPr>
            <a:r>
              <a:rPr lang="en-GB" sz="2600" dirty="0">
                <a:effectLst/>
                <a:latin typeface="Arial" panose="020B0604020202020204" pitchFamily="34" charset="0"/>
                <a:ea typeface="Arial" panose="020B0604020202020204" pitchFamily="34" charset="0"/>
                <a:cs typeface="Arial" panose="020B0604020202020204" pitchFamily="34" charset="0"/>
              </a:rPr>
              <a:t>Discuss assignment brief for Component 2 (group presentation)</a:t>
            </a:r>
          </a:p>
          <a:p>
            <a:pPr lvl="0" algn="just" rtl="0">
              <a:lnSpc>
                <a:spcPct val="115000"/>
              </a:lnSpc>
              <a:buFont typeface="Wingdings" panose="05000000000000000000" pitchFamily="2" charset="2"/>
              <a:buChar char="§"/>
            </a:pPr>
            <a:endParaRPr lang="en-GB" sz="2800" dirty="0">
              <a:effectLst/>
              <a:latin typeface="Arial" panose="020B0604020202020204" pitchFamily="34" charset="0"/>
              <a:ea typeface="Arial" panose="020B0604020202020204" pitchFamily="34" charset="0"/>
              <a:cs typeface="Arial" panose="020B0604020202020204" pitchFamily="34" charset="0"/>
            </a:endParaRPr>
          </a:p>
          <a:p>
            <a:pPr marL="0" indent="0">
              <a:buNone/>
            </a:pPr>
            <a:endParaRPr lang="en-GB" sz="1800" dirty="0">
              <a:cs typeface="Arial" panose="020B0604020202020204" pitchFamily="34" charset="0"/>
            </a:endParaRPr>
          </a:p>
        </p:txBody>
      </p:sp>
    </p:spTree>
    <p:extLst>
      <p:ext uri="{BB962C8B-B14F-4D97-AF65-F5344CB8AC3E}">
        <p14:creationId xmlns:p14="http://schemas.microsoft.com/office/powerpoint/2010/main" val="31279628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1000"/>
                                        <p:tgtEl>
                                          <p:spTgt spid="3">
                                            <p:txEl>
                                              <p:pRg st="4" end="4"/>
                                            </p:txEl>
                                          </p:spTgt>
                                        </p:tgtEl>
                                      </p:cBhvr>
                                    </p:animEffect>
                                    <p:anim calcmode="lin" valueType="num">
                                      <p:cBhvr>
                                        <p:cTn id="4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5" end="5"/>
                                            </p:txEl>
                                          </p:spTgt>
                                        </p:tgtEl>
                                        <p:attrNameLst>
                                          <p:attrName>style.visibility</p:attrName>
                                        </p:attrNameLst>
                                      </p:cBhvr>
                                      <p:to>
                                        <p:strVal val="visible"/>
                                      </p:to>
                                    </p:set>
                                    <p:animEffect transition="in" filter="fade">
                                      <p:cBhvr>
                                        <p:cTn id="49" dur="1000"/>
                                        <p:tgtEl>
                                          <p:spTgt spid="3">
                                            <p:txEl>
                                              <p:pRg st="5" end="5"/>
                                            </p:txEl>
                                          </p:spTgt>
                                        </p:tgtEl>
                                      </p:cBhvr>
                                    </p:animEffect>
                                    <p:anim calcmode="lin" valueType="num">
                                      <p:cBhvr>
                                        <p:cTn id="5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5123E3-8131-A3E2-3D49-64523A3D6F88}"/>
              </a:ext>
            </a:extLst>
          </p:cNvPr>
          <p:cNvSpPr>
            <a:spLocks noGrp="1"/>
          </p:cNvSpPr>
          <p:nvPr>
            <p:ph type="title"/>
          </p:nvPr>
        </p:nvSpPr>
        <p:spPr/>
        <p:txBody>
          <a:bodyPr/>
          <a:lstStyle/>
          <a:p>
            <a:r>
              <a:rPr lang="en-GB" dirty="0"/>
              <a:t>Latest health tech news?</a:t>
            </a:r>
          </a:p>
        </p:txBody>
      </p:sp>
      <p:pic>
        <p:nvPicPr>
          <p:cNvPr id="1026" name="Picture 2" descr="Technology In Healthcare: How Advancements In Tech Have Revolutionized The  Medical Industry - UK Tech News">
            <a:extLst>
              <a:ext uri="{FF2B5EF4-FFF2-40B4-BE49-F238E27FC236}">
                <a16:creationId xmlns:a16="http://schemas.microsoft.com/office/drawing/2014/main" id="{4DEBFBDA-558C-1A95-0D4F-A60E0D54A30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1865" r="-2631" b="16949"/>
          <a:stretch/>
        </p:blipFill>
        <p:spPr bwMode="auto">
          <a:xfrm>
            <a:off x="1151620" y="1700808"/>
            <a:ext cx="7020780" cy="30243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71860764"/>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9294BD-1AF2-F1F3-2609-64882B6D1D9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06EA6BB-05A5-3C9A-8131-A1D3B31E6E28}"/>
              </a:ext>
            </a:extLst>
          </p:cNvPr>
          <p:cNvSpPr>
            <a:spLocks noGrp="1"/>
          </p:cNvSpPr>
          <p:nvPr>
            <p:ph type="title"/>
          </p:nvPr>
        </p:nvSpPr>
        <p:spPr>
          <a:xfrm>
            <a:off x="611560" y="222346"/>
            <a:ext cx="8229600" cy="1143000"/>
          </a:xfrm>
        </p:spPr>
        <p:txBody>
          <a:bodyPr>
            <a:normAutofit fontScale="90000"/>
          </a:bodyPr>
          <a:lstStyle/>
          <a:p>
            <a:r>
              <a:rPr lang="en-GB" dirty="0"/>
              <a:t>Group Activity – Wearable and Implantable </a:t>
            </a:r>
          </a:p>
        </p:txBody>
      </p:sp>
      <p:sp>
        <p:nvSpPr>
          <p:cNvPr id="3" name="Content Placeholder 2">
            <a:extLst>
              <a:ext uri="{FF2B5EF4-FFF2-40B4-BE49-F238E27FC236}">
                <a16:creationId xmlns:a16="http://schemas.microsoft.com/office/drawing/2014/main" id="{55119910-1C3B-08B9-D350-F19AD95B8C91}"/>
              </a:ext>
            </a:extLst>
          </p:cNvPr>
          <p:cNvSpPr>
            <a:spLocks noGrp="1"/>
          </p:cNvSpPr>
          <p:nvPr>
            <p:ph idx="1"/>
          </p:nvPr>
        </p:nvSpPr>
        <p:spPr/>
        <p:txBody>
          <a:bodyPr>
            <a:noAutofit/>
          </a:bodyPr>
          <a:lstStyle/>
          <a:p>
            <a:pPr marL="0" indent="0">
              <a:buNone/>
            </a:pPr>
            <a:r>
              <a:rPr lang="en-GB" sz="2300" dirty="0">
                <a:latin typeface="Arial" panose="020B0604020202020204" pitchFamily="34" charset="0"/>
                <a:cs typeface="Arial" panose="020B0604020202020204" pitchFamily="34" charset="0"/>
              </a:rPr>
              <a:t>Break out in smaller groups and address the below questions (30min)</a:t>
            </a:r>
          </a:p>
          <a:p>
            <a:r>
              <a:rPr lang="en-GB" sz="2300" dirty="0">
                <a:latin typeface="Arial" panose="020B0604020202020204" pitchFamily="34" charset="0"/>
                <a:cs typeface="Arial" panose="020B0604020202020204" pitchFamily="34" charset="0"/>
              </a:rPr>
              <a:t>What is wearable and implantable </a:t>
            </a:r>
          </a:p>
          <a:p>
            <a:r>
              <a:rPr lang="en-GB" sz="2300" dirty="0">
                <a:latin typeface="Arial" panose="020B0604020202020204" pitchFamily="34" charset="0"/>
                <a:cs typeface="Arial" panose="020B0604020202020204" pitchFamily="34" charset="0"/>
              </a:rPr>
              <a:t>Provide 3 examples of how these technologies are used in public health and social care</a:t>
            </a:r>
          </a:p>
          <a:p>
            <a:r>
              <a:rPr lang="en-GB" sz="2300" dirty="0">
                <a:latin typeface="Arial" panose="020B0604020202020204" pitchFamily="34" charset="0"/>
                <a:cs typeface="Arial" panose="020B0604020202020204" pitchFamily="34" charset="0"/>
              </a:rPr>
              <a:t>What are the benefits of using these technologies</a:t>
            </a:r>
          </a:p>
          <a:p>
            <a:r>
              <a:rPr lang="en-GB" sz="2300" dirty="0">
                <a:latin typeface="Arial" panose="020B0604020202020204" pitchFamily="34" charset="0"/>
                <a:cs typeface="Arial" panose="020B0604020202020204" pitchFamily="34" charset="0"/>
              </a:rPr>
              <a:t>What can be the shortfalls of using these technologies</a:t>
            </a:r>
          </a:p>
          <a:p>
            <a:endParaRPr lang="en-GB" sz="2300" dirty="0">
              <a:latin typeface="Arial" panose="020B0604020202020204" pitchFamily="34" charset="0"/>
              <a:cs typeface="Arial" panose="020B0604020202020204" pitchFamily="34" charset="0"/>
            </a:endParaRPr>
          </a:p>
          <a:p>
            <a:pPr marL="0" indent="0">
              <a:buNone/>
            </a:pPr>
            <a:r>
              <a:rPr lang="en-GB" sz="2300" dirty="0">
                <a:latin typeface="Arial" panose="020B0604020202020204" pitchFamily="34" charset="0"/>
                <a:cs typeface="Arial" panose="020B0604020202020204" pitchFamily="34" charset="0"/>
              </a:rPr>
              <a:t>Present your findings in class</a:t>
            </a:r>
          </a:p>
        </p:txBody>
      </p:sp>
    </p:spTree>
    <p:extLst>
      <p:ext uri="{BB962C8B-B14F-4D97-AF65-F5344CB8AC3E}">
        <p14:creationId xmlns:p14="http://schemas.microsoft.com/office/powerpoint/2010/main" val="192341539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1000"/>
                                        <p:tgtEl>
                                          <p:spTgt spid="3">
                                            <p:txEl>
                                              <p:pRg st="4" end="4"/>
                                            </p:txEl>
                                          </p:spTgt>
                                        </p:tgtEl>
                                      </p:cBhvr>
                                    </p:animEffect>
                                    <p:anim calcmode="lin" valueType="num">
                                      <p:cBhvr>
                                        <p:cTn id="4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F3926-33FA-A61D-ADD5-C2F0C8CF97D2}"/>
              </a:ext>
            </a:extLst>
          </p:cNvPr>
          <p:cNvSpPr>
            <a:spLocks noGrp="1"/>
          </p:cNvSpPr>
          <p:nvPr>
            <p:ph type="title"/>
          </p:nvPr>
        </p:nvSpPr>
        <p:spPr/>
        <p:txBody>
          <a:bodyPr>
            <a:normAutofit fontScale="90000"/>
          </a:bodyPr>
          <a:lstStyle/>
          <a:p>
            <a:r>
              <a:rPr lang="en-GB" dirty="0"/>
              <a:t>Guest Lecture on Wearables and Implantable</a:t>
            </a:r>
          </a:p>
        </p:txBody>
      </p:sp>
      <p:sp>
        <p:nvSpPr>
          <p:cNvPr id="7" name="TextBox 6">
            <a:extLst>
              <a:ext uri="{FF2B5EF4-FFF2-40B4-BE49-F238E27FC236}">
                <a16:creationId xmlns:a16="http://schemas.microsoft.com/office/drawing/2014/main" id="{DA97EEA7-9D1C-981A-D68D-A61D7B80F9B6}"/>
              </a:ext>
            </a:extLst>
          </p:cNvPr>
          <p:cNvSpPr txBox="1"/>
          <p:nvPr/>
        </p:nvSpPr>
        <p:spPr>
          <a:xfrm>
            <a:off x="1043608" y="2204864"/>
            <a:ext cx="7416824" cy="1938992"/>
          </a:xfrm>
          <a:prstGeom prst="rect">
            <a:avLst/>
          </a:prstGeom>
          <a:noFill/>
        </p:spPr>
        <p:txBody>
          <a:bodyPr wrap="square">
            <a:spAutoFit/>
          </a:bodyPr>
          <a:lstStyle/>
          <a:p>
            <a:r>
              <a:rPr lang="en-GB" sz="3000" dirty="0"/>
              <a:t>By Mark Huntly and </a:t>
            </a:r>
            <a:r>
              <a:rPr lang="en-US" sz="3000" dirty="0">
                <a:latin typeface="Calibri"/>
                <a:ea typeface="DengXian"/>
                <a:cs typeface="Times New Roman"/>
              </a:rPr>
              <a:t>Adesua </a:t>
            </a:r>
            <a:r>
              <a:rPr lang="en-US" sz="3000" dirty="0" err="1">
                <a:latin typeface="Calibri"/>
                <a:ea typeface="DengXian"/>
                <a:cs typeface="Times New Roman"/>
              </a:rPr>
              <a:t>Iyenoma</a:t>
            </a:r>
            <a:r>
              <a:rPr lang="en-US" sz="3000" dirty="0">
                <a:latin typeface="Calibri"/>
                <a:ea typeface="DengXian"/>
                <a:cs typeface="Times New Roman"/>
              </a:rPr>
              <a:t> </a:t>
            </a:r>
            <a:r>
              <a:rPr lang="en-GB" sz="3000" dirty="0"/>
              <a:t>from Wales Institute of Digital Information (a collaboration between the UWTSD and the NHS Wales Informatics Service) </a:t>
            </a:r>
          </a:p>
        </p:txBody>
      </p:sp>
    </p:spTree>
    <p:extLst>
      <p:ext uri="{BB962C8B-B14F-4D97-AF65-F5344CB8AC3E}">
        <p14:creationId xmlns:p14="http://schemas.microsoft.com/office/powerpoint/2010/main" val="2982927053"/>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B908CA-2385-64B6-567B-1539150B151C}"/>
              </a:ext>
            </a:extLst>
          </p:cNvPr>
          <p:cNvSpPr>
            <a:spLocks noGrp="1"/>
          </p:cNvSpPr>
          <p:nvPr>
            <p:ph type="title"/>
          </p:nvPr>
        </p:nvSpPr>
        <p:spPr/>
        <p:txBody>
          <a:bodyPr>
            <a:normAutofit fontScale="90000"/>
          </a:bodyPr>
          <a:lstStyle/>
          <a:p>
            <a:r>
              <a:rPr lang="en-GB" dirty="0"/>
              <a:t>Drive for implantable and wearable</a:t>
            </a:r>
          </a:p>
        </p:txBody>
      </p:sp>
      <p:sp>
        <p:nvSpPr>
          <p:cNvPr id="3" name="Content Placeholder 2">
            <a:extLst>
              <a:ext uri="{FF2B5EF4-FFF2-40B4-BE49-F238E27FC236}">
                <a16:creationId xmlns:a16="http://schemas.microsoft.com/office/drawing/2014/main" id="{8725BAE7-BFCF-BAB5-6398-8CDC9B151464}"/>
              </a:ext>
            </a:extLst>
          </p:cNvPr>
          <p:cNvSpPr>
            <a:spLocks noGrp="1"/>
          </p:cNvSpPr>
          <p:nvPr>
            <p:ph idx="1"/>
          </p:nvPr>
        </p:nvSpPr>
        <p:spPr/>
        <p:txBody>
          <a:bodyPr/>
          <a:lstStyle/>
          <a:p>
            <a:r>
              <a:rPr lang="en-GB" dirty="0"/>
              <a:t>Growing older population </a:t>
            </a:r>
          </a:p>
          <a:p>
            <a:r>
              <a:rPr lang="en-GB" dirty="0"/>
              <a:t>Increase rate of chronic disease</a:t>
            </a:r>
          </a:p>
          <a:p>
            <a:r>
              <a:rPr lang="en-GB" dirty="0"/>
              <a:t>COVID-19</a:t>
            </a:r>
          </a:p>
          <a:p>
            <a:r>
              <a:rPr lang="en-GB" dirty="0"/>
              <a:t>Changing demographics</a:t>
            </a:r>
          </a:p>
        </p:txBody>
      </p:sp>
    </p:spTree>
    <p:extLst>
      <p:ext uri="{BB962C8B-B14F-4D97-AF65-F5344CB8AC3E}">
        <p14:creationId xmlns:p14="http://schemas.microsoft.com/office/powerpoint/2010/main" val="25296681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C9E00-6460-B7A9-EC76-A9DA30D18FE8}"/>
              </a:ext>
            </a:extLst>
          </p:cNvPr>
          <p:cNvSpPr>
            <a:spLocks noGrp="1"/>
          </p:cNvSpPr>
          <p:nvPr>
            <p:ph type="title"/>
          </p:nvPr>
        </p:nvSpPr>
        <p:spPr/>
        <p:txBody>
          <a:bodyPr>
            <a:normAutofit/>
          </a:bodyPr>
          <a:lstStyle/>
          <a:p>
            <a:r>
              <a:rPr lang="en-GB" dirty="0"/>
              <a:t>Use in healthcare </a:t>
            </a:r>
          </a:p>
        </p:txBody>
      </p:sp>
      <p:sp>
        <p:nvSpPr>
          <p:cNvPr id="3" name="Content Placeholder 2">
            <a:extLst>
              <a:ext uri="{FF2B5EF4-FFF2-40B4-BE49-F238E27FC236}">
                <a16:creationId xmlns:a16="http://schemas.microsoft.com/office/drawing/2014/main" id="{E4971421-AD44-C5F4-DF0A-3F3B9A842AAE}"/>
              </a:ext>
            </a:extLst>
          </p:cNvPr>
          <p:cNvSpPr>
            <a:spLocks noGrp="1"/>
          </p:cNvSpPr>
          <p:nvPr>
            <p:ph idx="1"/>
          </p:nvPr>
        </p:nvSpPr>
        <p:spPr/>
        <p:txBody>
          <a:bodyPr>
            <a:normAutofit fontScale="70000" lnSpcReduction="20000"/>
          </a:bodyPr>
          <a:lstStyle/>
          <a:p>
            <a:r>
              <a:rPr lang="en-GB" dirty="0"/>
              <a:t>Disease prevention </a:t>
            </a:r>
          </a:p>
          <a:p>
            <a:r>
              <a:rPr lang="en-GB" dirty="0"/>
              <a:t>Real-time data collection </a:t>
            </a:r>
          </a:p>
          <a:p>
            <a:r>
              <a:rPr lang="en-GB" dirty="0"/>
              <a:t>Early detection of disease</a:t>
            </a:r>
          </a:p>
          <a:p>
            <a:r>
              <a:rPr lang="en-GB" dirty="0"/>
              <a:t>Real-time monitoring of disease </a:t>
            </a:r>
          </a:p>
          <a:p>
            <a:r>
              <a:rPr lang="en-GB" dirty="0"/>
              <a:t>Virtual patient care </a:t>
            </a:r>
          </a:p>
          <a:p>
            <a:r>
              <a:rPr lang="en-GB" dirty="0"/>
              <a:t>Tailored treatment</a:t>
            </a:r>
          </a:p>
          <a:p>
            <a:r>
              <a:rPr lang="en-GB" dirty="0"/>
              <a:t>Improved access 	</a:t>
            </a:r>
          </a:p>
          <a:p>
            <a:r>
              <a:rPr lang="en-GB" dirty="0"/>
              <a:t>Reduces the need for invasive monitoring and treatment</a:t>
            </a:r>
          </a:p>
          <a:p>
            <a:pPr marL="0" indent="0">
              <a:buNone/>
            </a:pPr>
            <a:endParaRPr lang="en-GB" dirty="0"/>
          </a:p>
          <a:p>
            <a:pPr marL="0" indent="0">
              <a:buNone/>
            </a:pPr>
            <a:r>
              <a:rPr lang="en-GB" dirty="0" err="1"/>
              <a:t>Gaobotse</a:t>
            </a:r>
            <a:r>
              <a:rPr lang="en-GB" dirty="0"/>
              <a:t> et al (2022); </a:t>
            </a:r>
            <a:r>
              <a:rPr lang="en-GB" b="0" i="0" dirty="0">
                <a:solidFill>
                  <a:srgbClr val="222222"/>
                </a:solidFill>
                <a:effectLst/>
                <a:latin typeface="Arial" panose="020B0604020202020204" pitchFamily="34" charset="0"/>
              </a:rPr>
              <a:t>Andreu-Perez et al (2015)</a:t>
            </a:r>
            <a:endParaRPr lang="en-GB" dirty="0"/>
          </a:p>
        </p:txBody>
      </p:sp>
    </p:spTree>
    <p:extLst>
      <p:ext uri="{BB962C8B-B14F-4D97-AF65-F5344CB8AC3E}">
        <p14:creationId xmlns:p14="http://schemas.microsoft.com/office/powerpoint/2010/main" val="254390780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1000"/>
                                        <p:tgtEl>
                                          <p:spTgt spid="3">
                                            <p:txEl>
                                              <p:pRg st="4" end="4"/>
                                            </p:txEl>
                                          </p:spTgt>
                                        </p:tgtEl>
                                      </p:cBhvr>
                                    </p:animEffect>
                                    <p:anim calcmode="lin" valueType="num">
                                      <p:cBhvr>
                                        <p:cTn id="4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5" end="5"/>
                                            </p:txEl>
                                          </p:spTgt>
                                        </p:tgtEl>
                                        <p:attrNameLst>
                                          <p:attrName>style.visibility</p:attrName>
                                        </p:attrNameLst>
                                      </p:cBhvr>
                                      <p:to>
                                        <p:strVal val="visible"/>
                                      </p:to>
                                    </p:set>
                                    <p:animEffect transition="in" filter="fade">
                                      <p:cBhvr>
                                        <p:cTn id="49" dur="1000"/>
                                        <p:tgtEl>
                                          <p:spTgt spid="3">
                                            <p:txEl>
                                              <p:pRg st="5" end="5"/>
                                            </p:txEl>
                                          </p:spTgt>
                                        </p:tgtEl>
                                      </p:cBhvr>
                                    </p:animEffect>
                                    <p:anim calcmode="lin" valueType="num">
                                      <p:cBhvr>
                                        <p:cTn id="5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6" end="6"/>
                                            </p:txEl>
                                          </p:spTgt>
                                        </p:tgtEl>
                                        <p:attrNameLst>
                                          <p:attrName>style.visibility</p:attrName>
                                        </p:attrNameLst>
                                      </p:cBhvr>
                                      <p:to>
                                        <p:strVal val="visible"/>
                                      </p:to>
                                    </p:set>
                                    <p:animEffect transition="in" filter="fade">
                                      <p:cBhvr>
                                        <p:cTn id="56" dur="1000"/>
                                        <p:tgtEl>
                                          <p:spTgt spid="3">
                                            <p:txEl>
                                              <p:pRg st="6" end="6"/>
                                            </p:txEl>
                                          </p:spTgt>
                                        </p:tgtEl>
                                      </p:cBhvr>
                                    </p:animEffect>
                                    <p:anim calcmode="lin" valueType="num">
                                      <p:cBhvr>
                                        <p:cTn id="57"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3">
                                            <p:txEl>
                                              <p:pRg st="7" end="7"/>
                                            </p:txEl>
                                          </p:spTgt>
                                        </p:tgtEl>
                                        <p:attrNameLst>
                                          <p:attrName>style.visibility</p:attrName>
                                        </p:attrNameLst>
                                      </p:cBhvr>
                                      <p:to>
                                        <p:strVal val="visible"/>
                                      </p:to>
                                    </p:set>
                                    <p:animEffect transition="in" filter="fade">
                                      <p:cBhvr>
                                        <p:cTn id="63" dur="1000"/>
                                        <p:tgtEl>
                                          <p:spTgt spid="3">
                                            <p:txEl>
                                              <p:pRg st="7" end="7"/>
                                            </p:txEl>
                                          </p:spTgt>
                                        </p:tgtEl>
                                      </p:cBhvr>
                                    </p:animEffect>
                                    <p:anim calcmode="lin" valueType="num">
                                      <p:cBhvr>
                                        <p:cTn id="64"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65"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3">
                                            <p:txEl>
                                              <p:pRg st="9" end="9"/>
                                            </p:txEl>
                                          </p:spTgt>
                                        </p:tgtEl>
                                        <p:attrNameLst>
                                          <p:attrName>style.visibility</p:attrName>
                                        </p:attrNameLst>
                                      </p:cBhvr>
                                      <p:to>
                                        <p:strVal val="visible"/>
                                      </p:to>
                                    </p:set>
                                    <p:animEffect transition="in" filter="fade">
                                      <p:cBhvr>
                                        <p:cTn id="70" dur="1000"/>
                                        <p:tgtEl>
                                          <p:spTgt spid="3">
                                            <p:txEl>
                                              <p:pRg st="9" end="9"/>
                                            </p:txEl>
                                          </p:spTgt>
                                        </p:tgtEl>
                                      </p:cBhvr>
                                    </p:animEffect>
                                    <p:anim calcmode="lin" valueType="num">
                                      <p:cBhvr>
                                        <p:cTn id="71"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72"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70EE4F-3052-A854-9191-CC6E498E2EF1}"/>
              </a:ext>
            </a:extLst>
          </p:cNvPr>
          <p:cNvSpPr>
            <a:spLocks noGrp="1"/>
          </p:cNvSpPr>
          <p:nvPr>
            <p:ph type="title"/>
          </p:nvPr>
        </p:nvSpPr>
        <p:spPr/>
        <p:txBody>
          <a:bodyPr>
            <a:normAutofit/>
          </a:bodyPr>
          <a:lstStyle/>
          <a:p>
            <a:r>
              <a:rPr lang="en-GB" dirty="0"/>
              <a:t>Health promotion </a:t>
            </a:r>
          </a:p>
        </p:txBody>
      </p:sp>
      <p:sp>
        <p:nvSpPr>
          <p:cNvPr id="3" name="Content Placeholder 2">
            <a:extLst>
              <a:ext uri="{FF2B5EF4-FFF2-40B4-BE49-F238E27FC236}">
                <a16:creationId xmlns:a16="http://schemas.microsoft.com/office/drawing/2014/main" id="{9085C571-2C82-3C2C-B4D1-8B36D9226981}"/>
              </a:ext>
            </a:extLst>
          </p:cNvPr>
          <p:cNvSpPr>
            <a:spLocks noGrp="1"/>
          </p:cNvSpPr>
          <p:nvPr>
            <p:ph idx="1"/>
          </p:nvPr>
        </p:nvSpPr>
        <p:spPr/>
        <p:txBody>
          <a:bodyPr>
            <a:normAutofit lnSpcReduction="10000"/>
          </a:bodyPr>
          <a:lstStyle/>
          <a:p>
            <a:pPr marL="0" indent="0">
              <a:buNone/>
            </a:pPr>
            <a:r>
              <a:rPr lang="en-GB" dirty="0"/>
              <a:t>Empowering leading to lifestyle modification</a:t>
            </a:r>
          </a:p>
          <a:p>
            <a:r>
              <a:rPr lang="en-GB" dirty="0"/>
              <a:t>Monitoring </a:t>
            </a:r>
          </a:p>
          <a:p>
            <a:r>
              <a:rPr lang="en-GB" dirty="0"/>
              <a:t>Data collection</a:t>
            </a:r>
          </a:p>
          <a:p>
            <a:r>
              <a:rPr lang="en-GB" dirty="0"/>
              <a:t>Provision of information </a:t>
            </a:r>
          </a:p>
          <a:p>
            <a:r>
              <a:rPr lang="en-GB" dirty="0"/>
              <a:t>Serve as “nudge”</a:t>
            </a:r>
          </a:p>
          <a:p>
            <a:r>
              <a:rPr lang="en-GB" dirty="0"/>
              <a:t>Identify ‘at risk’ group</a:t>
            </a:r>
          </a:p>
          <a:p>
            <a:r>
              <a:rPr lang="en-GB" dirty="0"/>
              <a:t>Aids groups comparisons  </a:t>
            </a:r>
          </a:p>
        </p:txBody>
      </p:sp>
    </p:spTree>
    <p:extLst>
      <p:ext uri="{BB962C8B-B14F-4D97-AF65-F5344CB8AC3E}">
        <p14:creationId xmlns:p14="http://schemas.microsoft.com/office/powerpoint/2010/main" val="501981584"/>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1000"/>
                                        <p:tgtEl>
                                          <p:spTgt spid="3">
                                            <p:txEl>
                                              <p:pRg st="4" end="4"/>
                                            </p:txEl>
                                          </p:spTgt>
                                        </p:tgtEl>
                                      </p:cBhvr>
                                    </p:animEffect>
                                    <p:anim calcmode="lin" valueType="num">
                                      <p:cBhvr>
                                        <p:cTn id="4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5" end="5"/>
                                            </p:txEl>
                                          </p:spTgt>
                                        </p:tgtEl>
                                        <p:attrNameLst>
                                          <p:attrName>style.visibility</p:attrName>
                                        </p:attrNameLst>
                                      </p:cBhvr>
                                      <p:to>
                                        <p:strVal val="visible"/>
                                      </p:to>
                                    </p:set>
                                    <p:animEffect transition="in" filter="fade">
                                      <p:cBhvr>
                                        <p:cTn id="49" dur="1000"/>
                                        <p:tgtEl>
                                          <p:spTgt spid="3">
                                            <p:txEl>
                                              <p:pRg st="5" end="5"/>
                                            </p:txEl>
                                          </p:spTgt>
                                        </p:tgtEl>
                                      </p:cBhvr>
                                    </p:animEffect>
                                    <p:anim calcmode="lin" valueType="num">
                                      <p:cBhvr>
                                        <p:cTn id="5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6" end="6"/>
                                            </p:txEl>
                                          </p:spTgt>
                                        </p:tgtEl>
                                        <p:attrNameLst>
                                          <p:attrName>style.visibility</p:attrName>
                                        </p:attrNameLst>
                                      </p:cBhvr>
                                      <p:to>
                                        <p:strVal val="visible"/>
                                      </p:to>
                                    </p:set>
                                    <p:animEffect transition="in" filter="fade">
                                      <p:cBhvr>
                                        <p:cTn id="56" dur="1000"/>
                                        <p:tgtEl>
                                          <p:spTgt spid="3">
                                            <p:txEl>
                                              <p:pRg st="6" end="6"/>
                                            </p:txEl>
                                          </p:spTgt>
                                        </p:tgtEl>
                                      </p:cBhvr>
                                    </p:animEffect>
                                    <p:anim calcmode="lin" valueType="num">
                                      <p:cBhvr>
                                        <p:cTn id="57"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1AE987-8576-7ACB-B67F-CC4F978D0AAF}"/>
              </a:ext>
            </a:extLst>
          </p:cNvPr>
          <p:cNvSpPr>
            <a:spLocks noGrp="1"/>
          </p:cNvSpPr>
          <p:nvPr>
            <p:ph type="title"/>
          </p:nvPr>
        </p:nvSpPr>
        <p:spPr/>
        <p:txBody>
          <a:bodyPr/>
          <a:lstStyle/>
          <a:p>
            <a:r>
              <a:rPr lang="en-GB" dirty="0"/>
              <a:t>Criticism </a:t>
            </a:r>
          </a:p>
        </p:txBody>
      </p:sp>
      <p:sp>
        <p:nvSpPr>
          <p:cNvPr id="3" name="Content Placeholder 2">
            <a:extLst>
              <a:ext uri="{FF2B5EF4-FFF2-40B4-BE49-F238E27FC236}">
                <a16:creationId xmlns:a16="http://schemas.microsoft.com/office/drawing/2014/main" id="{41160CCB-4878-DACF-2FE5-38408CCB14AB}"/>
              </a:ext>
            </a:extLst>
          </p:cNvPr>
          <p:cNvSpPr>
            <a:spLocks noGrp="1"/>
          </p:cNvSpPr>
          <p:nvPr>
            <p:ph idx="1"/>
          </p:nvPr>
        </p:nvSpPr>
        <p:spPr/>
        <p:txBody>
          <a:bodyPr/>
          <a:lstStyle/>
          <a:p>
            <a:r>
              <a:rPr lang="en-GB" dirty="0"/>
              <a:t>Energy consumption – need to recharge</a:t>
            </a:r>
          </a:p>
          <a:p>
            <a:r>
              <a:rPr lang="en-GB" dirty="0"/>
              <a:t>Privacy concerns </a:t>
            </a:r>
          </a:p>
          <a:p>
            <a:r>
              <a:rPr lang="en-GB" dirty="0"/>
              <a:t>Lack of evidence – Hesitancy </a:t>
            </a:r>
          </a:p>
          <a:p>
            <a:r>
              <a:rPr lang="en-GB" dirty="0"/>
              <a:t>Potential of a “Nocebo effect”</a:t>
            </a:r>
          </a:p>
          <a:p>
            <a:r>
              <a:rPr lang="en-GB" dirty="0"/>
              <a:t>Tendency to individualised</a:t>
            </a:r>
          </a:p>
          <a:p>
            <a:r>
              <a:rPr lang="en-GB" dirty="0"/>
              <a:t>Can be victim blaming </a:t>
            </a:r>
          </a:p>
        </p:txBody>
      </p:sp>
    </p:spTree>
    <p:extLst>
      <p:ext uri="{BB962C8B-B14F-4D97-AF65-F5344CB8AC3E}">
        <p14:creationId xmlns:p14="http://schemas.microsoft.com/office/powerpoint/2010/main" val="215680773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1000"/>
                                        <p:tgtEl>
                                          <p:spTgt spid="3">
                                            <p:txEl>
                                              <p:pRg st="4" end="4"/>
                                            </p:txEl>
                                          </p:spTgt>
                                        </p:tgtEl>
                                      </p:cBhvr>
                                    </p:animEffect>
                                    <p:anim calcmode="lin" valueType="num">
                                      <p:cBhvr>
                                        <p:cTn id="4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5" end="5"/>
                                            </p:txEl>
                                          </p:spTgt>
                                        </p:tgtEl>
                                        <p:attrNameLst>
                                          <p:attrName>style.visibility</p:attrName>
                                        </p:attrNameLst>
                                      </p:cBhvr>
                                      <p:to>
                                        <p:strVal val="visible"/>
                                      </p:to>
                                    </p:set>
                                    <p:animEffect transition="in" filter="fade">
                                      <p:cBhvr>
                                        <p:cTn id="49" dur="1000"/>
                                        <p:tgtEl>
                                          <p:spTgt spid="3">
                                            <p:txEl>
                                              <p:pRg st="5" end="5"/>
                                            </p:txEl>
                                          </p:spTgt>
                                        </p:tgtEl>
                                      </p:cBhvr>
                                    </p:animEffect>
                                    <p:anim calcmode="lin" valueType="num">
                                      <p:cBhvr>
                                        <p:cTn id="5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FDCBDB-FBC9-B17A-EB83-37F3544A1382}"/>
              </a:ext>
            </a:extLst>
          </p:cNvPr>
          <p:cNvSpPr>
            <a:spLocks noGrp="1"/>
          </p:cNvSpPr>
          <p:nvPr>
            <p:ph type="title"/>
          </p:nvPr>
        </p:nvSpPr>
        <p:spPr/>
        <p:txBody>
          <a:bodyPr/>
          <a:lstStyle/>
          <a:p>
            <a:r>
              <a:rPr lang="en-GB" dirty="0"/>
              <a:t>Quizzes</a:t>
            </a:r>
          </a:p>
        </p:txBody>
      </p:sp>
      <p:sp>
        <p:nvSpPr>
          <p:cNvPr id="4" name="TextBox 3">
            <a:extLst>
              <a:ext uri="{FF2B5EF4-FFF2-40B4-BE49-F238E27FC236}">
                <a16:creationId xmlns:a16="http://schemas.microsoft.com/office/drawing/2014/main" id="{CC81E7E1-E38F-679B-25EC-A70BCA407A25}"/>
              </a:ext>
            </a:extLst>
          </p:cNvPr>
          <p:cNvSpPr txBox="1"/>
          <p:nvPr/>
        </p:nvSpPr>
        <p:spPr>
          <a:xfrm>
            <a:off x="899592" y="1417638"/>
            <a:ext cx="6984776" cy="3231654"/>
          </a:xfrm>
          <a:prstGeom prst="rect">
            <a:avLst/>
          </a:prstGeom>
          <a:noFill/>
        </p:spPr>
        <p:txBody>
          <a:bodyPr wrap="square">
            <a:spAutoFit/>
          </a:bodyPr>
          <a:lstStyle/>
          <a:p>
            <a:r>
              <a:rPr lang="en-GB" sz="2800" dirty="0"/>
              <a:t>Telehealth wearables</a:t>
            </a:r>
          </a:p>
          <a:p>
            <a:r>
              <a:rPr lang="en-GB" sz="2800" dirty="0"/>
              <a:t>https://mylang.org/quizzes/805779/</a:t>
            </a:r>
          </a:p>
          <a:p>
            <a:endParaRPr lang="en-GB" sz="2800" dirty="0"/>
          </a:p>
          <a:p>
            <a:r>
              <a:rPr lang="en-GB" sz="2800" dirty="0"/>
              <a:t>Implantable devices</a:t>
            </a:r>
          </a:p>
          <a:p>
            <a:r>
              <a:rPr lang="en-GB" sz="2800" dirty="0"/>
              <a:t>https://mylang.org/quizzes/121469/</a:t>
            </a:r>
          </a:p>
          <a:p>
            <a:endParaRPr lang="en-GB" sz="2800" dirty="0"/>
          </a:p>
          <a:p>
            <a:endParaRPr lang="en-GB" dirty="0"/>
          </a:p>
          <a:p>
            <a:endParaRPr lang="en-GB" dirty="0"/>
          </a:p>
        </p:txBody>
      </p:sp>
    </p:spTree>
    <p:extLst>
      <p:ext uri="{BB962C8B-B14F-4D97-AF65-F5344CB8AC3E}">
        <p14:creationId xmlns:p14="http://schemas.microsoft.com/office/powerpoint/2010/main" val="1674568740"/>
      </p:ext>
    </p:extLst>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FE7143-9511-FE82-7CC9-5CABC660968C}"/>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194446CE-A06D-7923-4DE6-8A2AF3554E4F}"/>
              </a:ext>
            </a:extLst>
          </p:cNvPr>
          <p:cNvSpPr>
            <a:spLocks noGrp="1"/>
          </p:cNvSpPr>
          <p:nvPr>
            <p:ph idx="1"/>
          </p:nvPr>
        </p:nvSpPr>
        <p:spPr>
          <a:xfrm>
            <a:off x="390364" y="1196752"/>
            <a:ext cx="8363272" cy="4248472"/>
          </a:xfrm>
        </p:spPr>
        <p:txBody>
          <a:bodyPr>
            <a:noAutofit/>
          </a:bodyPr>
          <a:lstStyle/>
          <a:p>
            <a:r>
              <a:rPr lang="en-GB" sz="1800" b="0" i="0" dirty="0">
                <a:solidFill>
                  <a:srgbClr val="222222"/>
                </a:solidFill>
                <a:effectLst/>
                <a:latin typeface="Arial" panose="020B0604020202020204" pitchFamily="34" charset="0"/>
              </a:rPr>
              <a:t>Andreu-Perez, J., </a:t>
            </a:r>
            <a:r>
              <a:rPr lang="en-GB" sz="1800" b="0" i="0" dirty="0" err="1">
                <a:solidFill>
                  <a:srgbClr val="222222"/>
                </a:solidFill>
                <a:effectLst/>
                <a:latin typeface="Arial" panose="020B0604020202020204" pitchFamily="34" charset="0"/>
              </a:rPr>
              <a:t>Leff</a:t>
            </a:r>
            <a:r>
              <a:rPr lang="en-GB" sz="1800" b="0" i="0" dirty="0">
                <a:solidFill>
                  <a:srgbClr val="222222"/>
                </a:solidFill>
                <a:effectLst/>
                <a:latin typeface="Arial" panose="020B0604020202020204" pitchFamily="34" charset="0"/>
              </a:rPr>
              <a:t>, D. R., Ip, H. M., &amp; Yang, G. Z. (2015). From wearable sensors to smart implants-–toward pervasive and personalized healthcare. </a:t>
            </a:r>
            <a:r>
              <a:rPr lang="en-GB" sz="1800" b="0" i="1" dirty="0">
                <a:solidFill>
                  <a:srgbClr val="222222"/>
                </a:solidFill>
                <a:effectLst/>
                <a:latin typeface="Arial" panose="020B0604020202020204" pitchFamily="34" charset="0"/>
              </a:rPr>
              <a:t>IEEE Transactions on Biomedical Engineering</a:t>
            </a:r>
            <a:r>
              <a:rPr lang="en-GB" sz="1800" b="0" i="0" dirty="0">
                <a:solidFill>
                  <a:srgbClr val="222222"/>
                </a:solidFill>
                <a:effectLst/>
                <a:latin typeface="Arial" panose="020B0604020202020204" pitchFamily="34" charset="0"/>
              </a:rPr>
              <a:t>, </a:t>
            </a:r>
            <a:r>
              <a:rPr lang="en-GB" sz="1800" b="0" i="1" dirty="0">
                <a:solidFill>
                  <a:srgbClr val="222222"/>
                </a:solidFill>
                <a:effectLst/>
                <a:latin typeface="Arial" panose="020B0604020202020204" pitchFamily="34" charset="0"/>
              </a:rPr>
              <a:t>62</a:t>
            </a:r>
            <a:r>
              <a:rPr lang="en-GB" sz="1800" b="0" i="0" dirty="0">
                <a:solidFill>
                  <a:srgbClr val="222222"/>
                </a:solidFill>
                <a:effectLst/>
                <a:latin typeface="Arial" panose="020B0604020202020204" pitchFamily="34" charset="0"/>
              </a:rPr>
              <a:t>(12), 2750-2762.</a:t>
            </a:r>
          </a:p>
          <a:p>
            <a:r>
              <a:rPr lang="en-GB" sz="1800" b="0" i="0" dirty="0" err="1">
                <a:solidFill>
                  <a:srgbClr val="222222"/>
                </a:solidFill>
                <a:effectLst/>
                <a:latin typeface="Arial" panose="020B0604020202020204" pitchFamily="34" charset="0"/>
              </a:rPr>
              <a:t>Gaobotse</a:t>
            </a:r>
            <a:r>
              <a:rPr lang="en-GB" sz="1800" b="0" i="0" dirty="0">
                <a:solidFill>
                  <a:srgbClr val="222222"/>
                </a:solidFill>
                <a:effectLst/>
                <a:latin typeface="Arial" panose="020B0604020202020204" pitchFamily="34" charset="0"/>
              </a:rPr>
              <a:t>, G., </a:t>
            </a:r>
            <a:r>
              <a:rPr lang="en-GB" sz="1800" b="0" i="0" dirty="0" err="1">
                <a:solidFill>
                  <a:srgbClr val="222222"/>
                </a:solidFill>
                <a:effectLst/>
                <a:latin typeface="Arial" panose="020B0604020202020204" pitchFamily="34" charset="0"/>
              </a:rPr>
              <a:t>Mbunge</a:t>
            </a:r>
            <a:r>
              <a:rPr lang="en-GB" sz="1800" b="0" i="0" dirty="0">
                <a:solidFill>
                  <a:srgbClr val="222222"/>
                </a:solidFill>
                <a:effectLst/>
                <a:latin typeface="Arial" panose="020B0604020202020204" pitchFamily="34" charset="0"/>
              </a:rPr>
              <a:t>, E., </a:t>
            </a:r>
            <a:r>
              <a:rPr lang="en-GB" sz="1800" b="0" i="0" dirty="0" err="1">
                <a:solidFill>
                  <a:srgbClr val="222222"/>
                </a:solidFill>
                <a:effectLst/>
                <a:latin typeface="Arial" panose="020B0604020202020204" pitchFamily="34" charset="0"/>
              </a:rPr>
              <a:t>Batani</a:t>
            </a:r>
            <a:r>
              <a:rPr lang="en-GB" sz="1800" b="0" i="0" dirty="0">
                <a:solidFill>
                  <a:srgbClr val="222222"/>
                </a:solidFill>
                <a:effectLst/>
                <a:latin typeface="Arial" panose="020B0604020202020204" pitchFamily="34" charset="0"/>
              </a:rPr>
              <a:t>, J., &amp; </a:t>
            </a:r>
            <a:r>
              <a:rPr lang="en-GB" sz="1800" b="0" i="0" dirty="0" err="1">
                <a:solidFill>
                  <a:srgbClr val="222222"/>
                </a:solidFill>
                <a:effectLst/>
                <a:latin typeface="Arial" panose="020B0604020202020204" pitchFamily="34" charset="0"/>
              </a:rPr>
              <a:t>Muchemwa</a:t>
            </a:r>
            <a:r>
              <a:rPr lang="en-GB" sz="1800" b="0" i="0" dirty="0">
                <a:solidFill>
                  <a:srgbClr val="222222"/>
                </a:solidFill>
                <a:effectLst/>
                <a:latin typeface="Arial" panose="020B0604020202020204" pitchFamily="34" charset="0"/>
              </a:rPr>
              <a:t>, B. (2022). Non-invasive smart implants in healthcare: Redefining healthcare services delivery through sensors and emerging digital health technologies. </a:t>
            </a:r>
            <a:r>
              <a:rPr lang="en-GB" sz="1800" b="0" i="1" dirty="0">
                <a:solidFill>
                  <a:srgbClr val="222222"/>
                </a:solidFill>
                <a:effectLst/>
                <a:latin typeface="Arial" panose="020B0604020202020204" pitchFamily="34" charset="0"/>
              </a:rPr>
              <a:t>Sensors International</a:t>
            </a:r>
            <a:r>
              <a:rPr lang="en-GB" sz="1800" b="0" i="0" dirty="0">
                <a:solidFill>
                  <a:srgbClr val="222222"/>
                </a:solidFill>
                <a:effectLst/>
                <a:latin typeface="Arial" panose="020B0604020202020204" pitchFamily="34" charset="0"/>
              </a:rPr>
              <a:t>, </a:t>
            </a:r>
            <a:r>
              <a:rPr lang="en-GB" sz="1800" b="0" i="1" dirty="0">
                <a:solidFill>
                  <a:srgbClr val="222222"/>
                </a:solidFill>
                <a:effectLst/>
                <a:latin typeface="Arial" panose="020B0604020202020204" pitchFamily="34" charset="0"/>
              </a:rPr>
              <a:t>3</a:t>
            </a:r>
            <a:r>
              <a:rPr lang="en-GB" sz="1800" b="0" i="0" dirty="0">
                <a:solidFill>
                  <a:srgbClr val="222222"/>
                </a:solidFill>
                <a:effectLst/>
                <a:latin typeface="Arial" panose="020B0604020202020204" pitchFamily="34" charset="0"/>
              </a:rPr>
              <a:t>, 100156.</a:t>
            </a:r>
          </a:p>
        </p:txBody>
      </p:sp>
    </p:spTree>
    <p:extLst>
      <p:ext uri="{BB962C8B-B14F-4D97-AF65-F5344CB8AC3E}">
        <p14:creationId xmlns:p14="http://schemas.microsoft.com/office/powerpoint/2010/main" val="3202481065"/>
      </p:ext>
    </p:extLst>
  </p:cSld>
  <p:clrMapOvr>
    <a:masterClrMapping/>
  </p:clrMapOvr>
  <p:transition spd="slow">
    <p:push dir="u"/>
  </p:transition>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2" ma:contentTypeDescription="Create a new document." ma:contentTypeScope="" ma:versionID="52f795333ace41bef08649b18825776b">
  <xsd:schema xmlns:xsd="http://www.w3.org/2001/XMLSchema" xmlns:xs="http://www.w3.org/2001/XMLSchema" xmlns:p="http://schemas.microsoft.com/office/2006/metadata/properties" xmlns:ns3="f856874f-9946-48cd-ac29-4cb76853c4c1" targetNamespace="http://schemas.microsoft.com/office/2006/metadata/properties" ma:root="true" ma:fieldsID="7a6da204620c827d4f9b8b623575ef93" ns3:_="">
    <xsd:import namespace="f856874f-9946-48cd-ac29-4cb76853c4c1"/>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3D7929B-5B4C-4CAE-8D27-458BB31CA3A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56874f-9946-48cd-ac29-4cb76853c4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f856874f-9946-48cd-ac29-4cb76853c4c1"/>
    <ds:schemaRef ds:uri="http://www.w3.org/XML/1998/namespace"/>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193</TotalTime>
  <Words>623</Words>
  <Application>Microsoft Office PowerPoint</Application>
  <PresentationFormat>On-screen Show (4:3)</PresentationFormat>
  <Paragraphs>76</Paragraphs>
  <Slides>11</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Myriad Pro</vt:lpstr>
      <vt:lpstr>Arial</vt:lpstr>
      <vt:lpstr>Calibri</vt:lpstr>
      <vt:lpstr>Roboto</vt:lpstr>
      <vt:lpstr>Wingdings</vt:lpstr>
      <vt:lpstr>20140311PresentationUWTSDTemplate</vt:lpstr>
      <vt:lpstr> Population Health and Public Health Promotion  Big Data in Healthcare  Wearable and Implantable Technologies  Week 8</vt:lpstr>
      <vt:lpstr>Learning objectives</vt:lpstr>
      <vt:lpstr>Latest health tech news?</vt:lpstr>
      <vt:lpstr>Group Activity – Wearable and Implantable </vt:lpstr>
      <vt:lpstr>Guest Lecture on Wearables and Implantable</vt:lpstr>
      <vt:lpstr>Drive for implantable and wearable</vt:lpstr>
      <vt:lpstr>Use in healthcare </vt:lpstr>
      <vt:lpstr>Health promotion </vt:lpstr>
      <vt:lpstr>Criticism </vt:lpstr>
      <vt:lpstr>Quizzes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Ping Wu</cp:lastModifiedBy>
  <cp:revision>102</cp:revision>
  <dcterms:created xsi:type="dcterms:W3CDTF">2015-04-14T15:21:28Z</dcterms:created>
  <dcterms:modified xsi:type="dcterms:W3CDTF">2024-08-02T09:59:38Z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