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65" r:id="rId1"/>
  </p:sldMasterIdLst>
  <p:sldIdLst>
    <p:sldId id="256" r:id="rId2"/>
    <p:sldId id="257" r:id="rId3"/>
    <p:sldId id="259" r:id="rId4"/>
    <p:sldId id="266" r:id="rId5"/>
    <p:sldId id="269" r:id="rId6"/>
    <p:sldId id="292" r:id="rId7"/>
    <p:sldId id="302" r:id="rId8"/>
    <p:sldId id="296" r:id="rId9"/>
    <p:sldId id="301" r:id="rId10"/>
    <p:sldId id="294" r:id="rId11"/>
    <p:sldId id="287" r:id="rId12"/>
    <p:sldId id="298" r:id="rId13"/>
    <p:sldId id="299" r:id="rId14"/>
    <p:sldId id="300" r:id="rId15"/>
    <p:sldId id="262" r:id="rId16"/>
    <p:sldId id="305" r:id="rId17"/>
    <p:sldId id="304" r:id="rId18"/>
    <p:sldId id="303" r:id="rId19"/>
    <p:sldId id="306" r:id="rId20"/>
    <p:sldId id="307" r:id="rId21"/>
    <p:sldId id="308" r:id="rId22"/>
    <p:sldId id="309" r:id="rId23"/>
    <p:sldId id="310" r:id="rId24"/>
    <p:sldId id="311" r:id="rId25"/>
    <p:sldId id="295" r:id="rId26"/>
    <p:sldId id="267" r:id="rId27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015" autoAdjust="0"/>
    <p:restoredTop sz="94660"/>
  </p:normalViewPr>
  <p:slideViewPr>
    <p:cSldViewPr snapToGrid="0">
      <p:cViewPr varScale="1">
        <p:scale>
          <a:sx n="92" d="100"/>
          <a:sy n="92" d="100"/>
        </p:scale>
        <p:origin x="84" y="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2454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42416" y="2514601"/>
            <a:ext cx="6600451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942416" y="4777380"/>
            <a:ext cx="6600451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7/21/2016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8"/>
          <p:cNvSpPr/>
          <p:nvPr/>
        </p:nvSpPr>
        <p:spPr bwMode="auto">
          <a:xfrm>
            <a:off x="-31719" y="4321158"/>
            <a:ext cx="1395473" cy="781781"/>
          </a:xfrm>
          <a:custGeom>
            <a:avLst/>
            <a:gdLst/>
            <a:ahLst/>
            <a:cxnLst/>
            <a:rect l="l" t="t" r="r" b="b"/>
            <a:pathLst>
              <a:path w="8042" h="10000">
                <a:moveTo>
                  <a:pt x="5799" y="10000"/>
                </a:moveTo>
                <a:cubicBezTo>
                  <a:pt x="5880" y="10000"/>
                  <a:pt x="5934" y="9940"/>
                  <a:pt x="5961" y="9880"/>
                </a:cubicBezTo>
                <a:cubicBezTo>
                  <a:pt x="5961" y="9820"/>
                  <a:pt x="5988" y="9820"/>
                  <a:pt x="5988" y="9820"/>
                </a:cubicBezTo>
                <a:lnTo>
                  <a:pt x="8042" y="5260"/>
                </a:lnTo>
                <a:cubicBezTo>
                  <a:pt x="8096" y="5140"/>
                  <a:pt x="8096" y="4901"/>
                  <a:pt x="8042" y="4721"/>
                </a:cubicBezTo>
                <a:lnTo>
                  <a:pt x="5988" y="221"/>
                </a:lnTo>
                <a:cubicBezTo>
                  <a:pt x="5988" y="160"/>
                  <a:pt x="5961" y="160"/>
                  <a:pt x="5961" y="160"/>
                </a:cubicBezTo>
                <a:cubicBezTo>
                  <a:pt x="5934" y="101"/>
                  <a:pt x="5880" y="41"/>
                  <a:pt x="5799" y="41"/>
                </a:cubicBezTo>
                <a:lnTo>
                  <a:pt x="18" y="0"/>
                </a:lnTo>
                <a:cubicBezTo>
                  <a:pt x="12" y="3330"/>
                  <a:pt x="6" y="6661"/>
                  <a:pt x="0" y="9991"/>
                </a:cubicBezTo>
                <a:lnTo>
                  <a:pt x="5799" y="1000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23334" y="4529541"/>
            <a:ext cx="584978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5462178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5201" y="624110"/>
            <a:ext cx="6589199" cy="128089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42415" y="2133600"/>
            <a:ext cx="6591985" cy="377762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7/21/2016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346282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5" y="2074562"/>
            <a:ext cx="6591985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42415" y="3581400"/>
            <a:ext cx="6591985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7/21/2016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58" y="3166527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11228" y="3244140"/>
            <a:ext cx="584978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6948636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942416" y="2136706"/>
            <a:ext cx="3197531" cy="376739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337307" y="2136706"/>
            <a:ext cx="3197093" cy="376739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7/21/2016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0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11228" y="787783"/>
            <a:ext cx="584978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5492500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65352" y="2226626"/>
            <a:ext cx="287459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942415" y="2802888"/>
            <a:ext cx="3197532" cy="3105703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6154" y="2223398"/>
            <a:ext cx="28732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333715" y="2799660"/>
            <a:ext cx="3195680" cy="3105703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7/21/2016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11228" y="787783"/>
            <a:ext cx="584978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8768173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5200" y="624110"/>
            <a:ext cx="6589200" cy="128089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7/21/2016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961780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7/21/2016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278786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5" y="446088"/>
            <a:ext cx="2629584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43494" y="446089"/>
            <a:ext cx="3790906" cy="5414963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2415" y="1598613"/>
            <a:ext cx="2629584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7/21/2016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8957821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5" y="4800600"/>
            <a:ext cx="6591985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942415" y="634965"/>
            <a:ext cx="6591985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2415" y="5367338"/>
            <a:ext cx="6591985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7/21/2016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4910660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11228" y="4983088"/>
            <a:ext cx="584978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8985919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5" y="609600"/>
            <a:ext cx="6591985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42415" y="4354046"/>
            <a:ext cx="6591985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7/21/2016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3166527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11228" y="3244140"/>
            <a:ext cx="584978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2794429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88123" y="609600"/>
            <a:ext cx="6109587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415972" y="3505200"/>
            <a:ext cx="5653888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42415" y="4354046"/>
            <a:ext cx="6591985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7/21/2016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9" name="Freeform 11"/>
          <p:cNvSpPr/>
          <p:nvPr/>
        </p:nvSpPr>
        <p:spPr bwMode="auto">
          <a:xfrm flipV="1">
            <a:off x="58" y="3166527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11228" y="3244140"/>
            <a:ext cx="584978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1808316" y="648005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8169533" y="290530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52931831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5" y="2438401"/>
            <a:ext cx="6591985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2415" y="5181600"/>
            <a:ext cx="6591985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7/21/2016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58" y="4910660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11228" y="4983088"/>
            <a:ext cx="584978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5286510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"/>
          <p:cNvSpPr>
            <a:spLocks noGrp="1"/>
          </p:cNvSpPr>
          <p:nvPr>
            <p:ph type="title"/>
          </p:nvPr>
        </p:nvSpPr>
        <p:spPr>
          <a:xfrm>
            <a:off x="2188123" y="609600"/>
            <a:ext cx="6109587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942415" y="4343400"/>
            <a:ext cx="6688292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2415" y="5181600"/>
            <a:ext cx="6688292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7/21/2016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20" name="Freeform 11"/>
          <p:cNvSpPr/>
          <p:nvPr/>
        </p:nvSpPr>
        <p:spPr bwMode="auto">
          <a:xfrm flipV="1">
            <a:off x="58" y="4910660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11228" y="4983088"/>
            <a:ext cx="584978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1" name="TextBox 10"/>
          <p:cNvSpPr txBox="1"/>
          <p:nvPr/>
        </p:nvSpPr>
        <p:spPr>
          <a:xfrm>
            <a:off x="1808316" y="648005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8169533" y="290530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66010687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6" y="627407"/>
            <a:ext cx="6591984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942415" y="4343400"/>
            <a:ext cx="6591985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2415" y="5181600"/>
            <a:ext cx="6591985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7/21/2016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4910660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11228" y="4983088"/>
            <a:ext cx="584978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2610860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7/21/2016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243053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78535" y="627406"/>
            <a:ext cx="1656132" cy="5283817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42416" y="627406"/>
            <a:ext cx="4716348" cy="5283817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7/21/2016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189871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6" name="Group 35"/>
          <p:cNvGrpSpPr/>
          <p:nvPr/>
        </p:nvGrpSpPr>
        <p:grpSpPr>
          <a:xfrm>
            <a:off x="1" y="228600"/>
            <a:ext cx="1981200" cy="6638628"/>
            <a:chOff x="2487613" y="285750"/>
            <a:chExt cx="2428875" cy="5654676"/>
          </a:xfrm>
        </p:grpSpPr>
        <p:sp>
          <p:nvSpPr>
            <p:cNvPr id="37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8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9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0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1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2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3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4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5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6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7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8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49" name="Group 48"/>
          <p:cNvGrpSpPr/>
          <p:nvPr/>
        </p:nvGrpSpPr>
        <p:grpSpPr>
          <a:xfrm>
            <a:off x="20421" y="749"/>
            <a:ext cx="1952272" cy="6852504"/>
            <a:chOff x="6627813" y="196102"/>
            <a:chExt cx="1952625" cy="5677649"/>
          </a:xfrm>
        </p:grpSpPr>
        <p:sp>
          <p:nvSpPr>
            <p:cNvPr id="50" name="Freeform 27"/>
            <p:cNvSpPr/>
            <p:nvPr/>
          </p:nvSpPr>
          <p:spPr bwMode="auto">
            <a:xfrm>
              <a:off x="6627813" y="196102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1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2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3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4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5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6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7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8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9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60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61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62" name="Rectangle 61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945200" y="624110"/>
            <a:ext cx="6589200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42415" y="2133600"/>
            <a:ext cx="6591985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772400" y="6135089"/>
            <a:ext cx="766380" cy="37017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smtClean="0"/>
              <a:pPr/>
              <a:t>7/21/2016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42415" y="6135809"/>
            <a:ext cx="57164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11228" y="787783"/>
            <a:ext cx="58497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986224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6" r:id="rId1"/>
    <p:sldLayoutId id="2147483667" r:id="rId2"/>
    <p:sldLayoutId id="2147483668" r:id="rId3"/>
    <p:sldLayoutId id="2147483669" r:id="rId4"/>
    <p:sldLayoutId id="2147483670" r:id="rId5"/>
    <p:sldLayoutId id="2147483671" r:id="rId6"/>
    <p:sldLayoutId id="2147483672" r:id="rId7"/>
    <p:sldLayoutId id="2147483673" r:id="rId8"/>
    <p:sldLayoutId id="2147483674" r:id="rId9"/>
    <p:sldLayoutId id="2147483675" r:id="rId10"/>
    <p:sldLayoutId id="2147483676" r:id="rId11"/>
    <p:sldLayoutId id="2147483677" r:id="rId12"/>
    <p:sldLayoutId id="2147483678" r:id="rId13"/>
    <p:sldLayoutId id="2147483679" r:id="rId14"/>
    <p:sldLayoutId id="2147483680" r:id="rId15"/>
    <p:sldLayoutId id="2147483681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2">
              <a:lumMod val="7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lawplainandsimple.com/" TargetMode="External"/><Relationship Id="rId2" Type="http://schemas.openxmlformats.org/officeDocument/2006/relationships/hyperlink" Target="http://www.businessdictionary.com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lease-advice.org/" TargetMode="External"/><Relationship Id="rId5" Type="http://schemas.openxmlformats.org/officeDocument/2006/relationships/hyperlink" Target="http://www.swarb.co.uk/" TargetMode="External"/><Relationship Id="rId4" Type="http://schemas.openxmlformats.org/officeDocument/2006/relationships/hyperlink" Target="http://www.inbrief.co.uk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42416" y="2462645"/>
            <a:ext cx="6600451" cy="2314737"/>
          </a:xfrm>
        </p:spPr>
        <p:txBody>
          <a:bodyPr>
            <a:normAutofit/>
          </a:bodyPr>
          <a:lstStyle/>
          <a:p>
            <a:r>
              <a:rPr lang="en-GB" dirty="0" smtClean="0"/>
              <a:t>Property Law &amp; Practice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Lara Hopkinson</a:t>
            </a:r>
          </a:p>
          <a:p>
            <a:r>
              <a:rPr lang="en-GB" dirty="0" smtClean="0"/>
              <a:t>Senior Lecturer</a:t>
            </a:r>
          </a:p>
          <a:p>
            <a:r>
              <a:rPr lang="en-GB" dirty="0" smtClean="0"/>
              <a:t>Architecture, Built &amp; Natural Environments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776872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Recap from last week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Covenants</a:t>
            </a:r>
          </a:p>
          <a:p>
            <a:pPr lvl="1"/>
            <a:r>
              <a:rPr lang="en-GB" dirty="0" smtClean="0"/>
              <a:t>Some </a:t>
            </a:r>
            <a:r>
              <a:rPr lang="en-GB" dirty="0"/>
              <a:t>basics</a:t>
            </a:r>
          </a:p>
          <a:p>
            <a:pPr lvl="1"/>
            <a:r>
              <a:rPr lang="en-GB" dirty="0"/>
              <a:t>Types of covenant</a:t>
            </a:r>
          </a:p>
          <a:p>
            <a:pPr lvl="1"/>
            <a:r>
              <a:rPr lang="en-GB" dirty="0"/>
              <a:t>Key case</a:t>
            </a:r>
          </a:p>
          <a:p>
            <a:pPr lvl="1"/>
            <a:r>
              <a:rPr lang="en-GB" dirty="0"/>
              <a:t>Passing the burden</a:t>
            </a:r>
          </a:p>
          <a:p>
            <a:pPr lvl="1"/>
            <a:r>
              <a:rPr lang="en-GB" dirty="0"/>
              <a:t>Enforcing &amp; termination</a:t>
            </a:r>
          </a:p>
          <a:p>
            <a:r>
              <a:rPr lang="en-GB" dirty="0"/>
              <a:t>Bailments</a:t>
            </a:r>
          </a:p>
          <a:p>
            <a:pPr lvl="1"/>
            <a:r>
              <a:rPr lang="en-GB" dirty="0"/>
              <a:t>Basics</a:t>
            </a:r>
          </a:p>
          <a:p>
            <a:pPr lvl="1"/>
            <a:endParaRPr lang="en-GB" dirty="0" smtClean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634653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Topics for this week</a:t>
            </a:r>
            <a:endParaRPr lang="en-GB" dirty="0"/>
          </a:p>
        </p:txBody>
      </p:sp>
      <p:sp>
        <p:nvSpPr>
          <p:cNvPr id="5" name="Content Placeholder 2"/>
          <p:cNvSpPr>
            <a:spLocks noGrp="1"/>
          </p:cNvSpPr>
          <p:nvPr>
            <p:ph idx="1"/>
          </p:nvPr>
        </p:nvSpPr>
        <p:spPr>
          <a:xfrm>
            <a:off x="1942415" y="2133599"/>
            <a:ext cx="6591985" cy="4215245"/>
          </a:xfrm>
        </p:spPr>
        <p:txBody>
          <a:bodyPr/>
          <a:lstStyle/>
          <a:p>
            <a:r>
              <a:rPr lang="en-GB" dirty="0" smtClean="0"/>
              <a:t>Leases</a:t>
            </a:r>
            <a:endParaRPr lang="en-GB" dirty="0"/>
          </a:p>
          <a:p>
            <a:pPr lvl="1"/>
            <a:r>
              <a:rPr lang="en-GB" dirty="0"/>
              <a:t>What do you remember?</a:t>
            </a:r>
          </a:p>
          <a:p>
            <a:pPr lvl="1"/>
            <a:r>
              <a:rPr lang="en-GB" dirty="0"/>
              <a:t>Some </a:t>
            </a:r>
            <a:r>
              <a:rPr lang="en-GB" dirty="0" smtClean="0"/>
              <a:t>basics</a:t>
            </a:r>
          </a:p>
          <a:p>
            <a:r>
              <a:rPr lang="en-GB" dirty="0" smtClean="0"/>
              <a:t>Licenses</a:t>
            </a:r>
          </a:p>
          <a:p>
            <a:pPr lvl="1"/>
            <a:r>
              <a:rPr lang="en-GB" dirty="0" smtClean="0"/>
              <a:t>What do you remember?</a:t>
            </a:r>
          </a:p>
          <a:p>
            <a:pPr lvl="1"/>
            <a:r>
              <a:rPr lang="en-GB" dirty="0" smtClean="0"/>
              <a:t>Some basics</a:t>
            </a:r>
          </a:p>
          <a:p>
            <a:r>
              <a:rPr lang="en-GB" dirty="0" smtClean="0"/>
              <a:t>Extensions</a:t>
            </a:r>
          </a:p>
          <a:p>
            <a:pPr lvl="1"/>
            <a:r>
              <a:rPr lang="en-GB" dirty="0" smtClean="0"/>
              <a:t>What this relates to</a:t>
            </a:r>
          </a:p>
          <a:p>
            <a:r>
              <a:rPr lang="en-GB" dirty="0" smtClean="0"/>
              <a:t>Enfranchisements</a:t>
            </a:r>
          </a:p>
          <a:p>
            <a:pPr lvl="1"/>
            <a:r>
              <a:rPr lang="en-GB" dirty="0" smtClean="0"/>
              <a:t>What </a:t>
            </a:r>
            <a:r>
              <a:rPr lang="en-GB" smtClean="0"/>
              <a:t>this relates to</a:t>
            </a:r>
            <a:endParaRPr lang="en-GB" dirty="0" smtClean="0"/>
          </a:p>
          <a:p>
            <a:pPr lvl="1"/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29442112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Questions for you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What is a lease?</a:t>
            </a:r>
          </a:p>
          <a:p>
            <a:endParaRPr lang="en-GB" dirty="0" smtClean="0"/>
          </a:p>
          <a:p>
            <a:r>
              <a:rPr lang="en-GB" dirty="0" smtClean="0"/>
              <a:t>What are the essential elements?</a:t>
            </a:r>
          </a:p>
          <a:p>
            <a:endParaRPr lang="en-GB" dirty="0"/>
          </a:p>
          <a:p>
            <a:r>
              <a:rPr lang="en-GB" dirty="0" smtClean="0"/>
              <a:t>How are covenants outlined?</a:t>
            </a:r>
          </a:p>
          <a:p>
            <a:endParaRPr lang="en-GB" dirty="0" smtClean="0"/>
          </a:p>
          <a:p>
            <a:r>
              <a:rPr lang="en-GB" dirty="0" smtClean="0"/>
              <a:t>How can leases be terminated?</a:t>
            </a:r>
          </a:p>
          <a:p>
            <a:pPr marL="0" indent="0">
              <a:buNone/>
            </a:pP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30736477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Some basics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42415" y="2133599"/>
            <a:ext cx="6591985" cy="4048259"/>
          </a:xfrm>
        </p:spPr>
        <p:txBody>
          <a:bodyPr/>
          <a:lstStyle/>
          <a:p>
            <a:r>
              <a:rPr lang="en-GB" dirty="0" smtClean="0"/>
              <a:t>“</a:t>
            </a:r>
            <a:r>
              <a:rPr lang="en-GB" i="1" dirty="0" smtClean="0"/>
              <a:t>An estate in land, whose duration is either fixed at the outset or fixed later by notice to quit by either the landlord or tenant</a:t>
            </a:r>
            <a:r>
              <a:rPr lang="en-GB" dirty="0" smtClean="0"/>
              <a:t>”</a:t>
            </a:r>
          </a:p>
          <a:p>
            <a:r>
              <a:rPr lang="en-GB" dirty="0" smtClean="0"/>
              <a:t>“</a:t>
            </a:r>
            <a:r>
              <a:rPr lang="en-GB" i="1" dirty="0" smtClean="0"/>
              <a:t>A legal document outlining the terms under which one party agrees to rent property from another party</a:t>
            </a:r>
            <a:r>
              <a:rPr lang="en-GB" dirty="0" smtClean="0"/>
              <a:t>”</a:t>
            </a:r>
          </a:p>
          <a:p>
            <a:r>
              <a:rPr lang="en-GB" dirty="0" smtClean="0"/>
              <a:t>If only one party is able to give notice, this is not a valid lease</a:t>
            </a:r>
          </a:p>
          <a:p>
            <a:pPr lvl="1"/>
            <a:r>
              <a:rPr lang="en-GB" dirty="0" err="1" smtClean="0"/>
              <a:t>Mexfield</a:t>
            </a:r>
            <a:r>
              <a:rPr lang="en-GB" dirty="0" smtClean="0"/>
              <a:t> Housing Co-Operative Ltd v </a:t>
            </a:r>
            <a:r>
              <a:rPr lang="en-GB" dirty="0" err="1" smtClean="0"/>
              <a:t>Berrisford</a:t>
            </a:r>
            <a:r>
              <a:rPr lang="en-GB" dirty="0" smtClean="0"/>
              <a:t> [2011]</a:t>
            </a:r>
          </a:p>
          <a:p>
            <a:r>
              <a:rPr lang="en-GB" dirty="0" smtClean="0"/>
              <a:t>Considered a legal estate in land</a:t>
            </a:r>
          </a:p>
          <a:p>
            <a:endParaRPr lang="en-GB" dirty="0" smtClean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034738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Types of lease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42415" y="1808019"/>
            <a:ext cx="6591985" cy="4790208"/>
          </a:xfrm>
        </p:spPr>
        <p:txBody>
          <a:bodyPr>
            <a:normAutofit/>
          </a:bodyPr>
          <a:lstStyle/>
          <a:p>
            <a:r>
              <a:rPr lang="en-GB" dirty="0" smtClean="0"/>
              <a:t>Concurrent lease (also called overriding)</a:t>
            </a:r>
          </a:p>
          <a:p>
            <a:r>
              <a:rPr lang="en-GB" dirty="0" smtClean="0"/>
              <a:t>Full Repairing and Insuring (FRI) lease</a:t>
            </a:r>
          </a:p>
          <a:p>
            <a:r>
              <a:rPr lang="en-GB" dirty="0" smtClean="0"/>
              <a:t>Ground lease</a:t>
            </a:r>
          </a:p>
          <a:p>
            <a:r>
              <a:rPr lang="en-GB" dirty="0" smtClean="0"/>
              <a:t>Head lease</a:t>
            </a:r>
          </a:p>
          <a:p>
            <a:r>
              <a:rPr lang="en-GB" dirty="0" smtClean="0"/>
              <a:t>Institutional lease</a:t>
            </a:r>
          </a:p>
          <a:p>
            <a:r>
              <a:rPr lang="en-GB" dirty="0" smtClean="0"/>
              <a:t>Internal repairing lease</a:t>
            </a:r>
          </a:p>
          <a:p>
            <a:r>
              <a:rPr lang="en-GB" dirty="0" smtClean="0"/>
              <a:t>Long lease</a:t>
            </a:r>
          </a:p>
          <a:p>
            <a:r>
              <a:rPr lang="en-GB" dirty="0" smtClean="0"/>
              <a:t>Occupation / occupational lease</a:t>
            </a:r>
          </a:p>
          <a:p>
            <a:r>
              <a:rPr lang="en-GB" dirty="0" smtClean="0"/>
              <a:t>Pre-let</a:t>
            </a:r>
          </a:p>
          <a:p>
            <a:r>
              <a:rPr lang="en-GB" dirty="0" smtClean="0"/>
              <a:t>Reversionary lease</a:t>
            </a:r>
          </a:p>
          <a:p>
            <a:r>
              <a:rPr lang="en-GB" dirty="0" smtClean="0"/>
              <a:t>Sublease / sub-</a:t>
            </a:r>
            <a:r>
              <a:rPr lang="en-GB" dirty="0" err="1" smtClean="0"/>
              <a:t>underlease</a:t>
            </a:r>
            <a:endParaRPr lang="en-GB" dirty="0" smtClean="0"/>
          </a:p>
          <a:p>
            <a:r>
              <a:rPr lang="en-GB" dirty="0" smtClean="0"/>
              <a:t>Tenancy at will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604578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Parties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42415" y="2133599"/>
            <a:ext cx="6591985" cy="4329545"/>
          </a:xfrm>
        </p:spPr>
        <p:txBody>
          <a:bodyPr/>
          <a:lstStyle/>
          <a:p>
            <a:r>
              <a:rPr lang="en-GB" dirty="0" smtClean="0"/>
              <a:t>Who are the main parties in a lease?</a:t>
            </a:r>
          </a:p>
          <a:p>
            <a:pPr lvl="1"/>
            <a:r>
              <a:rPr lang="en-GB" dirty="0" smtClean="0"/>
              <a:t>Landlord (lessor)</a:t>
            </a:r>
          </a:p>
          <a:p>
            <a:pPr lvl="1"/>
            <a:r>
              <a:rPr lang="en-GB" dirty="0" smtClean="0"/>
              <a:t>Tenant (lessee)</a:t>
            </a:r>
          </a:p>
          <a:p>
            <a:r>
              <a:rPr lang="en-GB" dirty="0" smtClean="0"/>
              <a:t>Guarantor</a:t>
            </a:r>
          </a:p>
          <a:p>
            <a:pPr lvl="1"/>
            <a:r>
              <a:rPr lang="en-GB" dirty="0" smtClean="0"/>
              <a:t>Required if tenant is not financially sound</a:t>
            </a:r>
          </a:p>
          <a:p>
            <a:pPr lvl="1"/>
            <a:r>
              <a:rPr lang="en-GB" dirty="0" smtClean="0"/>
              <a:t>Must seek independent legal advice or could be invalid</a:t>
            </a:r>
          </a:p>
          <a:p>
            <a:pPr lvl="2"/>
            <a:r>
              <a:rPr lang="en-GB" dirty="0" smtClean="0"/>
              <a:t>Trustees of Beardsley Theobalds Retirement benefit scheme v Yardley [2011]</a:t>
            </a:r>
          </a:p>
          <a:p>
            <a:pPr lvl="1"/>
            <a:r>
              <a:rPr lang="en-GB" dirty="0" smtClean="0"/>
              <a:t>Limits to the extent they can help tenants</a:t>
            </a:r>
          </a:p>
          <a:p>
            <a:pPr lvl="2"/>
            <a:r>
              <a:rPr lang="en-GB" dirty="0" smtClean="0"/>
              <a:t>K/S Victoria Street v House of Fraser (Stores management) Ltd [2011]</a:t>
            </a:r>
          </a:p>
          <a:p>
            <a:pPr lvl="1"/>
            <a:r>
              <a:rPr lang="en-GB" dirty="0" smtClean="0"/>
              <a:t>Bank guarantee or security deposit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480412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Extent of demise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42415" y="2133600"/>
            <a:ext cx="6591985" cy="4589172"/>
          </a:xfrm>
        </p:spPr>
        <p:txBody>
          <a:bodyPr/>
          <a:lstStyle/>
          <a:p>
            <a:r>
              <a:rPr lang="en-GB" dirty="0" smtClean="0"/>
              <a:t>Demise = grant of a lease</a:t>
            </a:r>
          </a:p>
          <a:p>
            <a:pPr lvl="1"/>
            <a:r>
              <a:rPr lang="en-GB" dirty="0" smtClean="0"/>
              <a:t>The premises</a:t>
            </a:r>
          </a:p>
          <a:p>
            <a:pPr lvl="1"/>
            <a:r>
              <a:rPr lang="en-GB" dirty="0" smtClean="0"/>
              <a:t>The habendum</a:t>
            </a:r>
          </a:p>
          <a:p>
            <a:pPr lvl="1"/>
            <a:r>
              <a:rPr lang="en-GB" dirty="0" smtClean="0"/>
              <a:t>The reddendum</a:t>
            </a:r>
          </a:p>
          <a:p>
            <a:r>
              <a:rPr lang="en-GB" dirty="0" smtClean="0"/>
              <a:t>Lease of whole</a:t>
            </a:r>
          </a:p>
          <a:p>
            <a:r>
              <a:rPr lang="en-GB" dirty="0" smtClean="0"/>
              <a:t>Lease of part</a:t>
            </a:r>
          </a:p>
          <a:p>
            <a:r>
              <a:rPr lang="en-GB" dirty="0" smtClean="0"/>
              <a:t>Multi-let buildings</a:t>
            </a:r>
          </a:p>
          <a:p>
            <a:r>
              <a:rPr lang="en-GB" dirty="0" smtClean="0"/>
              <a:t>Plans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77098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Covenants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Lease terms</a:t>
            </a:r>
          </a:p>
          <a:p>
            <a:r>
              <a:rPr lang="en-GB" dirty="0" smtClean="0"/>
              <a:t>How can these be set out?</a:t>
            </a:r>
          </a:p>
          <a:p>
            <a:endParaRPr lang="en-GB" dirty="0"/>
          </a:p>
          <a:p>
            <a:r>
              <a:rPr lang="en-GB" dirty="0" smtClean="0"/>
              <a:t>Express</a:t>
            </a:r>
          </a:p>
          <a:p>
            <a:r>
              <a:rPr lang="en-GB" dirty="0" smtClean="0"/>
              <a:t>Implied</a:t>
            </a:r>
          </a:p>
          <a:p>
            <a:pPr lvl="1"/>
            <a:r>
              <a:rPr lang="en-GB" dirty="0" smtClean="0"/>
              <a:t>By landlord to give quiet enjoyment &amp; not derogate from grant</a:t>
            </a:r>
          </a:p>
          <a:p>
            <a:pPr lvl="1"/>
            <a:r>
              <a:rPr lang="en-GB" dirty="0" smtClean="0"/>
              <a:t>By tenant to pay rent &amp; other outgoings, &amp; use premises in tenant-like manner</a:t>
            </a:r>
          </a:p>
          <a:p>
            <a:r>
              <a:rPr lang="en-GB" dirty="0" smtClean="0"/>
              <a:t>Usual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043554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Principal covenants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Rent</a:t>
            </a:r>
          </a:p>
          <a:p>
            <a:r>
              <a:rPr lang="en-GB" dirty="0" smtClean="0"/>
              <a:t>Rent review and VAT</a:t>
            </a:r>
          </a:p>
          <a:p>
            <a:r>
              <a:rPr lang="en-GB" dirty="0" smtClean="0"/>
              <a:t>Repair and decoration</a:t>
            </a:r>
          </a:p>
          <a:p>
            <a:pPr lvl="1"/>
            <a:r>
              <a:rPr lang="en-GB" dirty="0" err="1" smtClean="0"/>
              <a:t>Ravenseft</a:t>
            </a:r>
            <a:r>
              <a:rPr lang="en-GB" dirty="0" smtClean="0"/>
              <a:t> v </a:t>
            </a:r>
            <a:r>
              <a:rPr lang="en-GB" dirty="0" err="1" smtClean="0"/>
              <a:t>Davstone</a:t>
            </a:r>
            <a:r>
              <a:rPr lang="en-GB" dirty="0" smtClean="0"/>
              <a:t> [1979]</a:t>
            </a:r>
          </a:p>
          <a:p>
            <a:pPr lvl="1"/>
            <a:r>
              <a:rPr lang="en-GB" dirty="0" smtClean="0"/>
              <a:t>Credit Suisse v </a:t>
            </a:r>
            <a:r>
              <a:rPr lang="en-GB" dirty="0" err="1" smtClean="0"/>
              <a:t>Beegas</a:t>
            </a:r>
            <a:r>
              <a:rPr lang="en-GB" dirty="0" smtClean="0"/>
              <a:t> Nominees Ltd [1994]</a:t>
            </a:r>
          </a:p>
          <a:p>
            <a:r>
              <a:rPr lang="en-GB" dirty="0" smtClean="0"/>
              <a:t>Alterations and improvements</a:t>
            </a:r>
          </a:p>
          <a:p>
            <a:pPr lvl="1"/>
            <a:r>
              <a:rPr lang="en-GB" dirty="0" smtClean="0"/>
              <a:t>Absolute</a:t>
            </a:r>
          </a:p>
          <a:p>
            <a:pPr lvl="1"/>
            <a:r>
              <a:rPr lang="en-GB" dirty="0" smtClean="0"/>
              <a:t>qualified</a:t>
            </a:r>
          </a:p>
          <a:p>
            <a:endParaRPr lang="en-GB" dirty="0" smtClean="0"/>
          </a:p>
          <a:p>
            <a:endParaRPr lang="en-GB" dirty="0" smtClean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524813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Principal covenants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42415" y="2133599"/>
            <a:ext cx="6591985" cy="3955473"/>
          </a:xfrm>
        </p:spPr>
        <p:txBody>
          <a:bodyPr>
            <a:normAutofit/>
          </a:bodyPr>
          <a:lstStyle/>
          <a:p>
            <a:r>
              <a:rPr lang="en-GB" dirty="0" smtClean="0"/>
              <a:t>Dealings</a:t>
            </a:r>
          </a:p>
          <a:p>
            <a:pPr lvl="1"/>
            <a:r>
              <a:rPr lang="en-GB" dirty="0" err="1" smtClean="0"/>
              <a:t>Akici</a:t>
            </a:r>
            <a:r>
              <a:rPr lang="en-GB" dirty="0" smtClean="0"/>
              <a:t> v </a:t>
            </a:r>
            <a:r>
              <a:rPr lang="en-GB" dirty="0" err="1" smtClean="0"/>
              <a:t>Butlin</a:t>
            </a:r>
            <a:r>
              <a:rPr lang="en-GB" dirty="0" smtClean="0"/>
              <a:t> [2005]</a:t>
            </a:r>
          </a:p>
          <a:p>
            <a:pPr lvl="1"/>
            <a:r>
              <a:rPr lang="en-GB" dirty="0" err="1"/>
              <a:t>Homebase</a:t>
            </a:r>
            <a:r>
              <a:rPr lang="en-GB" dirty="0"/>
              <a:t> Ltd v </a:t>
            </a:r>
            <a:r>
              <a:rPr lang="en-GB" dirty="0" err="1"/>
              <a:t>Grantchester</a:t>
            </a:r>
            <a:r>
              <a:rPr lang="en-GB" dirty="0"/>
              <a:t> Developments (Falkirk) Ltd [2015] </a:t>
            </a:r>
          </a:p>
          <a:p>
            <a:r>
              <a:rPr lang="en-GB" dirty="0" smtClean="0"/>
              <a:t>Insurance</a:t>
            </a:r>
          </a:p>
          <a:p>
            <a:pPr lvl="1"/>
            <a:r>
              <a:rPr lang="en-GB" dirty="0"/>
              <a:t>Ansari v New India Insurance [2009] </a:t>
            </a:r>
            <a:endParaRPr lang="en-GB" dirty="0" smtClean="0"/>
          </a:p>
          <a:p>
            <a:pPr lvl="1"/>
            <a:r>
              <a:rPr lang="en-GB" dirty="0"/>
              <a:t>Mark </a:t>
            </a:r>
            <a:r>
              <a:rPr lang="en-GB" dirty="0" err="1"/>
              <a:t>Rowlands</a:t>
            </a:r>
            <a:r>
              <a:rPr lang="en-GB" dirty="0"/>
              <a:t> Ltd v </a:t>
            </a:r>
            <a:r>
              <a:rPr lang="en-GB" dirty="0" err="1"/>
              <a:t>Berni</a:t>
            </a:r>
            <a:r>
              <a:rPr lang="en-GB" dirty="0"/>
              <a:t> Inns Ltd [1986]</a:t>
            </a:r>
          </a:p>
          <a:p>
            <a:r>
              <a:rPr lang="en-GB" dirty="0"/>
              <a:t>Service </a:t>
            </a:r>
            <a:r>
              <a:rPr lang="en-GB" dirty="0" smtClean="0"/>
              <a:t>charge</a:t>
            </a:r>
          </a:p>
          <a:p>
            <a:pPr lvl="1"/>
            <a:r>
              <a:rPr lang="en-GB" dirty="0"/>
              <a:t>Paddington Basin Development &amp; Others v West End Quay Estate Management &amp; Others [2010]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624986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Length of term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42415" y="2133600"/>
            <a:ext cx="6591985" cy="4383110"/>
          </a:xfrm>
        </p:spPr>
        <p:txBody>
          <a:bodyPr/>
          <a:lstStyle/>
          <a:p>
            <a:r>
              <a:rPr lang="en-GB" dirty="0" smtClean="0"/>
              <a:t>Time for which </a:t>
            </a:r>
            <a:r>
              <a:rPr lang="en-GB" b="1" dirty="0" smtClean="0"/>
              <a:t>possession</a:t>
            </a:r>
            <a:r>
              <a:rPr lang="en-GB" dirty="0" smtClean="0"/>
              <a:t> is entitled</a:t>
            </a:r>
          </a:p>
          <a:p>
            <a:r>
              <a:rPr lang="en-GB" dirty="0" smtClean="0"/>
              <a:t>Defining the term</a:t>
            </a:r>
          </a:p>
          <a:p>
            <a:pPr lvl="1"/>
            <a:r>
              <a:rPr lang="en-GB" dirty="0" smtClean="0"/>
              <a:t>City of London Corporation v Fell [1994]</a:t>
            </a:r>
          </a:p>
          <a:p>
            <a:pPr lvl="1"/>
            <a:r>
              <a:rPr lang="en-GB" dirty="0" smtClean="0"/>
              <a:t>Newham (London Borough) v Thomas-Van </a:t>
            </a:r>
            <a:r>
              <a:rPr lang="en-GB" dirty="0" err="1" smtClean="0"/>
              <a:t>Staden</a:t>
            </a:r>
            <a:r>
              <a:rPr lang="en-GB" dirty="0" smtClean="0"/>
              <a:t> [2008]</a:t>
            </a:r>
          </a:p>
          <a:p>
            <a:r>
              <a:rPr lang="en-GB" dirty="0" smtClean="0"/>
              <a:t>When a term starts</a:t>
            </a:r>
          </a:p>
          <a:p>
            <a:pPr lvl="1"/>
            <a:r>
              <a:rPr lang="en-GB" dirty="0" smtClean="0"/>
              <a:t>Date on lease</a:t>
            </a:r>
          </a:p>
          <a:p>
            <a:pPr lvl="1"/>
            <a:r>
              <a:rPr lang="en-GB" dirty="0" smtClean="0"/>
              <a:t>Can be delayed (up to 21 years)</a:t>
            </a:r>
          </a:p>
          <a:p>
            <a:pPr lvl="1"/>
            <a:r>
              <a:rPr lang="en-GB" dirty="0" smtClean="0"/>
              <a:t>Nomenclature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747223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Break clauses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42415" y="2133599"/>
            <a:ext cx="6591985" cy="4099775"/>
          </a:xfrm>
        </p:spPr>
        <p:txBody>
          <a:bodyPr/>
          <a:lstStyle/>
          <a:p>
            <a:r>
              <a:rPr lang="en-GB" dirty="0" smtClean="0"/>
              <a:t>Enables completion of fixed-term lease by expiry on pre-agreed date(s)</a:t>
            </a:r>
          </a:p>
          <a:p>
            <a:r>
              <a:rPr lang="en-GB" dirty="0" smtClean="0"/>
              <a:t>An ‘option’ – break or renew</a:t>
            </a:r>
          </a:p>
          <a:p>
            <a:r>
              <a:rPr lang="en-GB" dirty="0" smtClean="0"/>
              <a:t>Break conditions</a:t>
            </a:r>
          </a:p>
          <a:p>
            <a:r>
              <a:rPr lang="en-GB" dirty="0" smtClean="0"/>
              <a:t>Strict compliance</a:t>
            </a:r>
          </a:p>
          <a:p>
            <a:pPr lvl="1"/>
            <a:r>
              <a:rPr lang="en-GB" dirty="0" err="1" smtClean="0"/>
              <a:t>Bairstow</a:t>
            </a:r>
            <a:r>
              <a:rPr lang="en-GB" dirty="0" smtClean="0"/>
              <a:t> Eves v Ripley [1992]</a:t>
            </a:r>
          </a:p>
          <a:p>
            <a:pPr lvl="1"/>
            <a:r>
              <a:rPr lang="en-GB" dirty="0" smtClean="0"/>
              <a:t>Avocet Industrial Estates LLP v </a:t>
            </a:r>
            <a:r>
              <a:rPr lang="en-GB" dirty="0" err="1" smtClean="0"/>
              <a:t>Merol</a:t>
            </a:r>
            <a:r>
              <a:rPr lang="en-GB" dirty="0" smtClean="0"/>
              <a:t> Ltd &amp; Another [2011]</a:t>
            </a:r>
          </a:p>
          <a:p>
            <a:r>
              <a:rPr lang="en-GB" dirty="0" smtClean="0"/>
              <a:t>Payment of break premium</a:t>
            </a:r>
          </a:p>
          <a:p>
            <a:r>
              <a:rPr lang="en-GB" dirty="0" smtClean="0"/>
              <a:t>Vacant possession</a:t>
            </a:r>
          </a:p>
          <a:p>
            <a:r>
              <a:rPr lang="en-GB" dirty="0" smtClean="0"/>
              <a:t>Material compliance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478230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Break notice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Special form of notice to quit</a:t>
            </a:r>
          </a:p>
          <a:p>
            <a:r>
              <a:rPr lang="en-GB" dirty="0" smtClean="0"/>
              <a:t>Issues to consider when served</a:t>
            </a:r>
          </a:p>
          <a:p>
            <a:r>
              <a:rPr lang="en-GB" dirty="0" smtClean="0"/>
              <a:t>Comply with notice conditions</a:t>
            </a:r>
          </a:p>
          <a:p>
            <a:pPr lvl="1"/>
            <a:r>
              <a:rPr lang="en-GB" dirty="0" smtClean="0"/>
              <a:t>Date</a:t>
            </a:r>
          </a:p>
          <a:p>
            <a:pPr lvl="1"/>
            <a:r>
              <a:rPr lang="en-GB" dirty="0" smtClean="0"/>
              <a:t>Location </a:t>
            </a:r>
          </a:p>
          <a:p>
            <a:pPr lvl="1"/>
            <a:r>
              <a:rPr lang="en-GB" dirty="0" smtClean="0"/>
              <a:t>Etc.</a:t>
            </a:r>
          </a:p>
          <a:p>
            <a:r>
              <a:rPr lang="en-GB" dirty="0" smtClean="0"/>
              <a:t>Who can give notice?</a:t>
            </a:r>
          </a:p>
          <a:p>
            <a:r>
              <a:rPr lang="en-GB" dirty="0" smtClean="0"/>
              <a:t>To whom must it be served?</a:t>
            </a:r>
          </a:p>
          <a:p>
            <a:r>
              <a:rPr lang="en-GB" dirty="0" smtClean="0"/>
              <a:t>Withdrawing a notice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829910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5201" y="624109"/>
            <a:ext cx="6589199" cy="1672282"/>
          </a:xfrm>
        </p:spPr>
        <p:txBody>
          <a:bodyPr>
            <a:noAutofit/>
          </a:bodyPr>
          <a:lstStyle/>
          <a:p>
            <a:r>
              <a:rPr lang="en-GB" dirty="0" smtClean="0"/>
              <a:t>What is the difference between a lease and a licence?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42415" y="2493817"/>
            <a:ext cx="6016729" cy="4074407"/>
          </a:xfrm>
        </p:spPr>
        <p:txBody>
          <a:bodyPr>
            <a:normAutofit/>
          </a:bodyPr>
          <a:lstStyle/>
          <a:p>
            <a:r>
              <a:rPr lang="en-GB" dirty="0" smtClean="0"/>
              <a:t>Lease creates an </a:t>
            </a:r>
            <a:r>
              <a:rPr lang="en-GB" b="1" dirty="0" smtClean="0"/>
              <a:t>interest</a:t>
            </a:r>
            <a:r>
              <a:rPr lang="en-GB" dirty="0" smtClean="0"/>
              <a:t> in a property</a:t>
            </a:r>
          </a:p>
          <a:p>
            <a:r>
              <a:rPr lang="en-GB" dirty="0" smtClean="0"/>
              <a:t>Licence enables </a:t>
            </a:r>
            <a:r>
              <a:rPr lang="en-GB" b="1" dirty="0" smtClean="0"/>
              <a:t>rights</a:t>
            </a:r>
            <a:r>
              <a:rPr lang="en-GB" dirty="0" smtClean="0"/>
              <a:t> over a property</a:t>
            </a:r>
          </a:p>
          <a:p>
            <a:pPr lvl="1"/>
            <a:r>
              <a:rPr lang="en-GB" dirty="0" smtClean="0"/>
              <a:t>Permission to occupy</a:t>
            </a:r>
          </a:p>
          <a:p>
            <a:r>
              <a:rPr lang="en-GB" dirty="0" smtClean="0"/>
              <a:t>Both can be unwritten</a:t>
            </a:r>
          </a:p>
          <a:p>
            <a:r>
              <a:rPr lang="en-GB" dirty="0" smtClean="0"/>
              <a:t>Key issue – excusive possession</a:t>
            </a:r>
          </a:p>
          <a:p>
            <a:pPr lvl="1"/>
            <a:r>
              <a:rPr lang="en-GB" dirty="0" smtClean="0"/>
              <a:t>If exists = lease</a:t>
            </a:r>
          </a:p>
          <a:p>
            <a:pPr lvl="1"/>
            <a:r>
              <a:rPr lang="en-GB" dirty="0" smtClean="0"/>
              <a:t>If not present = licence</a:t>
            </a:r>
          </a:p>
          <a:p>
            <a:r>
              <a:rPr lang="en-GB" dirty="0" smtClean="0"/>
              <a:t>Case – Street v </a:t>
            </a:r>
            <a:r>
              <a:rPr lang="en-GB" dirty="0" err="1" smtClean="0"/>
              <a:t>Mountford</a:t>
            </a:r>
            <a:r>
              <a:rPr lang="en-GB" dirty="0" smtClean="0"/>
              <a:t> [1985]</a:t>
            </a:r>
          </a:p>
          <a:p>
            <a:pPr lvl="1"/>
            <a:r>
              <a:rPr lang="en-GB" dirty="0" smtClean="0"/>
              <a:t>Also see </a:t>
            </a:r>
            <a:r>
              <a:rPr lang="en-GB" dirty="0" err="1" smtClean="0"/>
              <a:t>Aslan</a:t>
            </a:r>
            <a:r>
              <a:rPr lang="en-GB" dirty="0" smtClean="0"/>
              <a:t> v Murphy [1990] and </a:t>
            </a:r>
            <a:r>
              <a:rPr lang="en-GB" dirty="0" err="1" smtClean="0"/>
              <a:t>Antoniades</a:t>
            </a:r>
            <a:r>
              <a:rPr lang="en-GB" dirty="0" smtClean="0"/>
              <a:t> v Villiers [1990]</a:t>
            </a:r>
          </a:p>
          <a:p>
            <a:pPr lvl="1"/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34035374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Lease or licence?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err="1" smtClean="0"/>
              <a:t>Appah</a:t>
            </a:r>
            <a:r>
              <a:rPr lang="en-GB" dirty="0" smtClean="0"/>
              <a:t> v </a:t>
            </a:r>
            <a:r>
              <a:rPr lang="en-GB" dirty="0" err="1" smtClean="0"/>
              <a:t>Parncliffe</a:t>
            </a:r>
            <a:r>
              <a:rPr lang="en-GB" dirty="0" smtClean="0"/>
              <a:t> Investment Ltd [1964]</a:t>
            </a:r>
          </a:p>
          <a:p>
            <a:endParaRPr lang="en-GB" dirty="0"/>
          </a:p>
          <a:p>
            <a:r>
              <a:rPr lang="en-GB" dirty="0" err="1" smtClean="0"/>
              <a:t>Somma</a:t>
            </a:r>
            <a:r>
              <a:rPr lang="en-GB" dirty="0" smtClean="0"/>
              <a:t> v </a:t>
            </a:r>
            <a:r>
              <a:rPr lang="en-GB" dirty="0" err="1" smtClean="0"/>
              <a:t>Hazelhurst</a:t>
            </a:r>
            <a:r>
              <a:rPr lang="en-GB" dirty="0" smtClean="0"/>
              <a:t> [1978]</a:t>
            </a:r>
          </a:p>
          <a:p>
            <a:endParaRPr lang="en-GB" dirty="0" smtClean="0"/>
          </a:p>
          <a:p>
            <a:r>
              <a:rPr lang="en-GB" dirty="0"/>
              <a:t>Family Housing Association v Jones [1990</a:t>
            </a:r>
            <a:r>
              <a:rPr lang="en-GB" dirty="0" smtClean="0"/>
              <a:t>]</a:t>
            </a:r>
          </a:p>
          <a:p>
            <a:endParaRPr lang="en-GB" dirty="0"/>
          </a:p>
          <a:p>
            <a:r>
              <a:rPr lang="en-GB" dirty="0" smtClean="0"/>
              <a:t>Westminster City Council v Clarke [1992]</a:t>
            </a:r>
          </a:p>
          <a:p>
            <a:endParaRPr lang="en-GB" dirty="0" smtClean="0"/>
          </a:p>
          <a:p>
            <a:r>
              <a:rPr lang="en-GB" dirty="0" err="1" smtClean="0"/>
              <a:t>Bruton</a:t>
            </a:r>
            <a:r>
              <a:rPr lang="en-GB" dirty="0" smtClean="0"/>
              <a:t> v London &amp; Quadrant Housing Trust [2000]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0314367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5201" y="399246"/>
            <a:ext cx="6589199" cy="148107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Leasehold Reform, Housing and Urban Development Act 1993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Amends the Leasehold Reform Act 1967</a:t>
            </a:r>
          </a:p>
          <a:p>
            <a:r>
              <a:rPr lang="en-GB" dirty="0" smtClean="0"/>
              <a:t>Sets out rights to:</a:t>
            </a:r>
          </a:p>
          <a:p>
            <a:pPr lvl="1"/>
            <a:r>
              <a:rPr lang="en-GB" dirty="0" smtClean="0"/>
              <a:t>Buy out landlords interest (enfranchisement)</a:t>
            </a:r>
          </a:p>
          <a:p>
            <a:pPr lvl="1"/>
            <a:r>
              <a:rPr lang="en-GB" dirty="0" smtClean="0"/>
              <a:t>Acquire an extended lease term</a:t>
            </a:r>
          </a:p>
          <a:p>
            <a:pPr lvl="1"/>
            <a:r>
              <a:rPr lang="en-GB" dirty="0" smtClean="0"/>
              <a:t>Procedures for both </a:t>
            </a:r>
          </a:p>
          <a:p>
            <a:r>
              <a:rPr lang="en-GB" dirty="0" smtClean="0"/>
              <a:t>Further amended by </a:t>
            </a:r>
            <a:r>
              <a:rPr lang="en-GB" dirty="0" err="1" smtClean="0"/>
              <a:t>Commonhold</a:t>
            </a:r>
            <a:r>
              <a:rPr lang="en-GB" dirty="0" smtClean="0"/>
              <a:t> and Leasehold Reform Act 2002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4637760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Extensions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Governed by statute for long leaseholders</a:t>
            </a:r>
          </a:p>
          <a:p>
            <a:pPr lvl="1"/>
            <a:r>
              <a:rPr lang="en-GB" dirty="0" smtClean="0"/>
              <a:t>21 years +</a:t>
            </a:r>
          </a:p>
          <a:p>
            <a:r>
              <a:rPr lang="en-GB" dirty="0" smtClean="0"/>
              <a:t>From 2 years + occupation</a:t>
            </a:r>
          </a:p>
          <a:p>
            <a:r>
              <a:rPr lang="en-GB" dirty="0" smtClean="0"/>
              <a:t>Confers right to grant:</a:t>
            </a:r>
          </a:p>
          <a:p>
            <a:pPr lvl="1"/>
            <a:r>
              <a:rPr lang="en-GB" dirty="0" smtClean="0"/>
              <a:t>90 years in addition (flats)</a:t>
            </a:r>
          </a:p>
          <a:p>
            <a:pPr lvl="1"/>
            <a:r>
              <a:rPr lang="en-GB" dirty="0" smtClean="0"/>
              <a:t>50 years in addition (houses)</a:t>
            </a:r>
          </a:p>
          <a:p>
            <a:r>
              <a:rPr lang="en-GB" dirty="0" smtClean="0"/>
              <a:t>Qualifying tenants</a:t>
            </a:r>
          </a:p>
          <a:p>
            <a:r>
              <a:rPr lang="en-GB" dirty="0" smtClean="0"/>
              <a:t>Requires set process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2198887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Extensions process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42415" y="2133600"/>
            <a:ext cx="6591985" cy="4177048"/>
          </a:xfrm>
        </p:spPr>
        <p:txBody>
          <a:bodyPr/>
          <a:lstStyle/>
          <a:p>
            <a:r>
              <a:rPr lang="en-GB" dirty="0" smtClean="0"/>
              <a:t>Check eligibility</a:t>
            </a:r>
          </a:p>
          <a:p>
            <a:r>
              <a:rPr lang="en-GB" dirty="0" smtClean="0"/>
              <a:t>Serve notice to competent landlord</a:t>
            </a:r>
          </a:p>
          <a:p>
            <a:r>
              <a:rPr lang="en-GB" dirty="0" smtClean="0"/>
              <a:t>Instruct professionals</a:t>
            </a:r>
          </a:p>
          <a:p>
            <a:pPr lvl="1"/>
            <a:r>
              <a:rPr lang="en-GB" dirty="0" err="1" smtClean="0"/>
              <a:t>Valuer</a:t>
            </a:r>
            <a:endParaRPr lang="en-GB" dirty="0" smtClean="0"/>
          </a:p>
          <a:p>
            <a:pPr lvl="1"/>
            <a:r>
              <a:rPr lang="en-GB" dirty="0" smtClean="0"/>
              <a:t>Solicitor</a:t>
            </a:r>
          </a:p>
          <a:p>
            <a:r>
              <a:rPr lang="en-GB" dirty="0" smtClean="0"/>
              <a:t>Assess the premium payable</a:t>
            </a:r>
          </a:p>
          <a:p>
            <a:r>
              <a:rPr lang="en-GB" dirty="0" smtClean="0"/>
              <a:t>Gather information</a:t>
            </a:r>
          </a:p>
          <a:p>
            <a:r>
              <a:rPr lang="en-GB" dirty="0" smtClean="0"/>
              <a:t>Assessing finance</a:t>
            </a:r>
          </a:p>
          <a:p>
            <a:r>
              <a:rPr lang="en-GB" dirty="0" smtClean="0"/>
              <a:t>Service the notice</a:t>
            </a:r>
          </a:p>
        </p:txBody>
      </p:sp>
    </p:spTree>
    <p:extLst>
      <p:ext uri="{BB962C8B-B14F-4D97-AF65-F5344CB8AC3E}">
        <p14:creationId xmlns:p14="http://schemas.microsoft.com/office/powerpoint/2010/main" val="386762513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Extensions process (</a:t>
            </a:r>
            <a:r>
              <a:rPr lang="en-GB" dirty="0" err="1" smtClean="0"/>
              <a:t>contd</a:t>
            </a:r>
            <a:r>
              <a:rPr lang="en-GB" dirty="0" smtClean="0"/>
              <a:t>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Preparing for subsequent procedures</a:t>
            </a:r>
          </a:p>
          <a:p>
            <a:pPr lvl="1"/>
            <a:r>
              <a:rPr lang="en-GB" dirty="0" smtClean="0"/>
              <a:t>Landlord deposit</a:t>
            </a:r>
          </a:p>
          <a:p>
            <a:pPr lvl="1"/>
            <a:r>
              <a:rPr lang="en-GB" dirty="0" smtClean="0"/>
              <a:t>Landlord counter-offer</a:t>
            </a:r>
          </a:p>
          <a:p>
            <a:pPr lvl="1"/>
            <a:r>
              <a:rPr lang="en-GB" dirty="0" smtClean="0"/>
              <a:t>Assignment of the application</a:t>
            </a:r>
          </a:p>
          <a:p>
            <a:pPr lvl="1"/>
            <a:r>
              <a:rPr lang="en-GB" dirty="0" smtClean="0"/>
              <a:t>Personal representatives</a:t>
            </a:r>
          </a:p>
          <a:p>
            <a:pPr lvl="1"/>
            <a:r>
              <a:rPr lang="en-GB" dirty="0" smtClean="0"/>
              <a:t>Terms of the new lease</a:t>
            </a:r>
          </a:p>
          <a:p>
            <a:pPr lvl="1"/>
            <a:r>
              <a:rPr lang="en-GB" dirty="0" smtClean="0"/>
              <a:t>Statutory </a:t>
            </a:r>
            <a:r>
              <a:rPr lang="en-GB" dirty="0" err="1" smtClean="0"/>
              <a:t>timelimits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028941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Enfranchisement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Provides the right to purchase the freehold / </a:t>
            </a:r>
            <a:r>
              <a:rPr lang="en-GB" dirty="0" err="1" smtClean="0"/>
              <a:t>headleases</a:t>
            </a:r>
            <a:endParaRPr lang="en-GB" dirty="0" smtClean="0"/>
          </a:p>
          <a:p>
            <a:pPr lvl="1"/>
            <a:r>
              <a:rPr lang="en-GB" dirty="0" smtClean="0"/>
              <a:t>In cooperation with other tenants (e.g. block of flats)</a:t>
            </a:r>
          </a:p>
          <a:p>
            <a:pPr lvl="1"/>
            <a:r>
              <a:rPr lang="en-GB" dirty="0" smtClean="0"/>
              <a:t>Either an independent building OR part that is capable of independent development</a:t>
            </a:r>
          </a:p>
          <a:p>
            <a:pPr lvl="1"/>
            <a:r>
              <a:rPr lang="en-GB" dirty="0" smtClean="0"/>
              <a:t>Contains 2 or more flats</a:t>
            </a:r>
          </a:p>
          <a:p>
            <a:pPr lvl="1"/>
            <a:r>
              <a:rPr lang="en-GB" dirty="0" smtClean="0"/>
              <a:t>At lease two thirds of flats held by qualifying tenants</a:t>
            </a:r>
          </a:p>
          <a:p>
            <a:pPr lvl="1"/>
            <a:endParaRPr lang="en-GB" dirty="0" smtClean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8403165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Enfranchisement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 building will NOT qualify if:</a:t>
            </a:r>
          </a:p>
          <a:p>
            <a:endParaRPr lang="en-GB" dirty="0"/>
          </a:p>
          <a:p>
            <a:pPr lvl="1"/>
            <a:r>
              <a:rPr lang="en-GB" dirty="0" smtClean="0"/>
              <a:t>It comprises 4 units or less</a:t>
            </a:r>
          </a:p>
          <a:p>
            <a:pPr lvl="1"/>
            <a:r>
              <a:rPr lang="en-GB" dirty="0" smtClean="0"/>
              <a:t>Has a resident freeholder</a:t>
            </a:r>
          </a:p>
          <a:p>
            <a:pPr lvl="1"/>
            <a:r>
              <a:rPr lang="en-GB" dirty="0" smtClean="0"/>
              <a:t>More than 25% internal floor space is for non-residential purposes</a:t>
            </a:r>
          </a:p>
          <a:p>
            <a:pPr lvl="1"/>
            <a:r>
              <a:rPr lang="en-GB" dirty="0" smtClean="0"/>
              <a:t>Building is part of an operational railway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0751097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Preparing a claim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Serve an information notice</a:t>
            </a:r>
          </a:p>
          <a:p>
            <a:r>
              <a:rPr lang="en-GB" dirty="0" smtClean="0"/>
              <a:t>Establish qualification</a:t>
            </a:r>
          </a:p>
          <a:p>
            <a:r>
              <a:rPr lang="en-GB" dirty="0" smtClean="0"/>
              <a:t>Sufficient number of tenants</a:t>
            </a:r>
          </a:p>
          <a:p>
            <a:r>
              <a:rPr lang="en-GB" dirty="0" smtClean="0"/>
              <a:t>Establish the cost</a:t>
            </a:r>
          </a:p>
          <a:p>
            <a:r>
              <a:rPr lang="en-GB" dirty="0" smtClean="0"/>
              <a:t>Establish the finance</a:t>
            </a:r>
          </a:p>
          <a:p>
            <a:r>
              <a:rPr lang="en-GB" dirty="0" smtClean="0"/>
              <a:t>Method of purchasing freehold</a:t>
            </a:r>
          </a:p>
          <a:p>
            <a:r>
              <a:rPr lang="en-GB" dirty="0" smtClean="0"/>
              <a:t>Establish tax implications</a:t>
            </a:r>
          </a:p>
          <a:p>
            <a:r>
              <a:rPr lang="en-GB" dirty="0" smtClean="0"/>
              <a:t>Establish participation agreement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170617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Making a claim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Similar to acquiring an extension</a:t>
            </a:r>
          </a:p>
          <a:p>
            <a:r>
              <a:rPr lang="en-GB" dirty="0" smtClean="0"/>
              <a:t>Legislation sets time limits – strictly adhered to</a:t>
            </a:r>
          </a:p>
          <a:p>
            <a:r>
              <a:rPr lang="en-GB" dirty="0" smtClean="0"/>
              <a:t>Serve initial notice</a:t>
            </a:r>
          </a:p>
          <a:p>
            <a:r>
              <a:rPr lang="en-GB" dirty="0" smtClean="0"/>
              <a:t>Procedural notice (freeholder)</a:t>
            </a:r>
          </a:p>
          <a:p>
            <a:r>
              <a:rPr lang="en-GB" dirty="0" smtClean="0"/>
              <a:t>Counter-notice</a:t>
            </a:r>
          </a:p>
          <a:p>
            <a:r>
              <a:rPr lang="en-GB" dirty="0" smtClean="0"/>
              <a:t>Agreement of terms</a:t>
            </a:r>
          </a:p>
          <a:p>
            <a:r>
              <a:rPr lang="en-GB" dirty="0" smtClean="0"/>
              <a:t>Qualifying tenants become freeholder</a:t>
            </a:r>
          </a:p>
          <a:p>
            <a:pPr lvl="1"/>
            <a:r>
              <a:rPr lang="en-GB" dirty="0" smtClean="0"/>
              <a:t>Management &amp; service charge responsibilities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502703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For next week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Pre-reading:</a:t>
            </a:r>
          </a:p>
          <a:p>
            <a:endParaRPr lang="en-GB" dirty="0"/>
          </a:p>
          <a:p>
            <a:r>
              <a:rPr lang="en-GB" dirty="0" smtClean="0"/>
              <a:t>Land </a:t>
            </a:r>
            <a:r>
              <a:rPr lang="en-GB" dirty="0" smtClean="0"/>
              <a:t>Registration</a:t>
            </a:r>
          </a:p>
          <a:p>
            <a:pPr lvl="1"/>
            <a:r>
              <a:rPr lang="en-GB" dirty="0" smtClean="0"/>
              <a:t>Look through Land Registration Act 1925 AND Land Registration Act 2002</a:t>
            </a:r>
          </a:p>
          <a:p>
            <a:pPr lvl="1"/>
            <a:r>
              <a:rPr lang="en-GB" dirty="0" smtClean="0"/>
              <a:t>What are the </a:t>
            </a:r>
            <a:r>
              <a:rPr lang="en-GB" smtClean="0"/>
              <a:t>key differences?</a:t>
            </a: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14278566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Useful information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42414" y="2133600"/>
            <a:ext cx="6900249" cy="3777622"/>
          </a:xfrm>
        </p:spPr>
        <p:txBody>
          <a:bodyPr/>
          <a:lstStyle/>
          <a:p>
            <a:r>
              <a:rPr lang="en-GB" dirty="0" smtClean="0"/>
              <a:t>Business Dictionary (</a:t>
            </a:r>
            <a:r>
              <a:rPr lang="en-GB" dirty="0" smtClean="0">
                <a:hlinkClick r:id="rId2"/>
              </a:rPr>
              <a:t>www.businessdictionary.com</a:t>
            </a:r>
            <a:r>
              <a:rPr lang="en-GB" dirty="0" smtClean="0"/>
              <a:t>) </a:t>
            </a:r>
          </a:p>
          <a:p>
            <a:r>
              <a:rPr lang="en-GB" dirty="0" smtClean="0"/>
              <a:t>Law plain and simple (</a:t>
            </a:r>
            <a:r>
              <a:rPr lang="en-GB" dirty="0" smtClean="0">
                <a:hlinkClick r:id="rId3"/>
              </a:rPr>
              <a:t>www.lawplainandsimple.com</a:t>
            </a:r>
            <a:r>
              <a:rPr lang="en-GB" dirty="0" smtClean="0"/>
              <a:t>) </a:t>
            </a:r>
          </a:p>
          <a:p>
            <a:r>
              <a:rPr lang="en-GB" dirty="0" smtClean="0"/>
              <a:t>In Brief (</a:t>
            </a:r>
            <a:r>
              <a:rPr lang="en-GB" dirty="0" smtClean="0">
                <a:hlinkClick r:id="rId4"/>
              </a:rPr>
              <a:t>www.inbrief.co.uk</a:t>
            </a:r>
            <a:r>
              <a:rPr lang="en-GB" dirty="0" smtClean="0"/>
              <a:t>) </a:t>
            </a:r>
          </a:p>
          <a:p>
            <a:r>
              <a:rPr lang="en-GB" dirty="0" err="1" smtClean="0"/>
              <a:t>Swarb</a:t>
            </a:r>
            <a:r>
              <a:rPr lang="en-GB" dirty="0" smtClean="0"/>
              <a:t> (</a:t>
            </a:r>
            <a:r>
              <a:rPr lang="en-GB" dirty="0" smtClean="0">
                <a:hlinkClick r:id="rId5"/>
              </a:rPr>
              <a:t>www.swarb.co.uk</a:t>
            </a:r>
            <a:r>
              <a:rPr lang="en-GB" dirty="0" smtClean="0"/>
              <a:t>) </a:t>
            </a:r>
          </a:p>
          <a:p>
            <a:r>
              <a:rPr lang="en-GB" dirty="0" smtClean="0"/>
              <a:t>Lease advice (</a:t>
            </a:r>
            <a:r>
              <a:rPr lang="en-GB" dirty="0" smtClean="0">
                <a:hlinkClick r:id="rId6"/>
              </a:rPr>
              <a:t>www.lease-advice.org</a:t>
            </a:r>
            <a:r>
              <a:rPr lang="en-GB" dirty="0" smtClean="0"/>
              <a:t>) </a:t>
            </a:r>
          </a:p>
          <a:p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6798082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2E5369"/>
      </a:dk2>
      <a:lt2>
        <a:srgbClr val="CFE2E7"/>
      </a:lt2>
      <a:accent1>
        <a:srgbClr val="353535"/>
      </a:accent1>
      <a:accent2>
        <a:srgbClr val="1CACE3"/>
      </a:accent2>
      <a:accent3>
        <a:srgbClr val="265991"/>
      </a:accent3>
      <a:accent4>
        <a:srgbClr val="7E40CC"/>
      </a:accent4>
      <a:accent5>
        <a:srgbClr val="B927E9"/>
      </a:accent5>
      <a:accent6>
        <a:srgbClr val="E833BF"/>
      </a:accent6>
      <a:hlink>
        <a:srgbClr val="2DA0F1"/>
      </a:hlink>
      <a:folHlink>
        <a:srgbClr val="7ED1E6"/>
      </a:folHlink>
    </a:clrScheme>
    <a:fontScheme name="Wisp">
      <a:majorFont>
        <a:latin typeface="Century Gothic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4F34B87B-9C7A-41AE-A6CB-48536223DFF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3855</TotalTime>
  <Words>1022</Words>
  <Application>Microsoft Office PowerPoint</Application>
  <PresentationFormat>On-screen Show (4:3)</PresentationFormat>
  <Paragraphs>225</Paragraphs>
  <Slides>26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30" baseType="lpstr">
      <vt:lpstr>Arial</vt:lpstr>
      <vt:lpstr>Century Gothic</vt:lpstr>
      <vt:lpstr>Wingdings 3</vt:lpstr>
      <vt:lpstr>Wisp</vt:lpstr>
      <vt:lpstr>Property Law &amp; Practice</vt:lpstr>
      <vt:lpstr>Recap from last week </vt:lpstr>
      <vt:lpstr>Topics for this week</vt:lpstr>
      <vt:lpstr>Questions for you</vt:lpstr>
      <vt:lpstr>Some basics</vt:lpstr>
      <vt:lpstr>Types of lease</vt:lpstr>
      <vt:lpstr>Parties</vt:lpstr>
      <vt:lpstr>Extent of demise</vt:lpstr>
      <vt:lpstr>Covenants </vt:lpstr>
      <vt:lpstr>Principal covenants</vt:lpstr>
      <vt:lpstr>Principal covenants</vt:lpstr>
      <vt:lpstr>Length of term</vt:lpstr>
      <vt:lpstr>Break clauses</vt:lpstr>
      <vt:lpstr>Break notice</vt:lpstr>
      <vt:lpstr>What is the difference between a lease and a licence?</vt:lpstr>
      <vt:lpstr>Lease or licence?</vt:lpstr>
      <vt:lpstr>Leasehold Reform, Housing and Urban Development Act 1993</vt:lpstr>
      <vt:lpstr>Extensions </vt:lpstr>
      <vt:lpstr>Extensions process</vt:lpstr>
      <vt:lpstr>Extensions process (contd)</vt:lpstr>
      <vt:lpstr>Enfranchisement </vt:lpstr>
      <vt:lpstr>Enfranchisement </vt:lpstr>
      <vt:lpstr>Preparing a claim</vt:lpstr>
      <vt:lpstr>Making a claim</vt:lpstr>
      <vt:lpstr>For next week</vt:lpstr>
      <vt:lpstr>Useful information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Latent Defects Insurance</dc:title>
  <dc:creator>Lara Hopkinson</dc:creator>
  <cp:lastModifiedBy>Lara Hopkinson</cp:lastModifiedBy>
  <cp:revision>82</cp:revision>
  <dcterms:created xsi:type="dcterms:W3CDTF">2016-03-09T09:17:43Z</dcterms:created>
  <dcterms:modified xsi:type="dcterms:W3CDTF">2016-07-21T10:36:12Z</dcterms:modified>
</cp:coreProperties>
</file>