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4.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5.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3" r:id="rId3"/>
    <p:sldId id="284" r:id="rId4"/>
    <p:sldId id="266" r:id="rId5"/>
    <p:sldId id="269" r:id="rId6"/>
    <p:sldId id="270" r:id="rId7"/>
    <p:sldId id="281" r:id="rId8"/>
    <p:sldId id="282" r:id="rId9"/>
    <p:sldId id="283" r:id="rId10"/>
    <p:sldId id="276" r:id="rId11"/>
    <p:sldId id="271" r:id="rId12"/>
    <p:sldId id="268" r:id="rId13"/>
    <p:sldId id="285" r:id="rId14"/>
    <p:sldId id="261" r:id="rId15"/>
    <p:sldId id="265" r:id="rId16"/>
    <p:sldId id="272" r:id="rId17"/>
    <p:sldId id="28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5711E65-74CC-4E0A-ACD9-05D21DAB107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DD132C64-9BBA-4064-AAC0-27591CAE46F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5233C53-7048-4081-ADEF-AB32A8C7A99D}" type="datetime1">
              <a:rPr lang="en-GB"/>
              <a:pPr lvl="0"/>
              <a:t>18/11/2020</a:t>
            </a:fld>
            <a:endParaRPr lang="en-GB"/>
          </a:p>
        </p:txBody>
      </p:sp>
      <p:sp>
        <p:nvSpPr>
          <p:cNvPr id="4" name="Slide Image Placeholder 3">
            <a:extLst>
              <a:ext uri="{FF2B5EF4-FFF2-40B4-BE49-F238E27FC236}">
                <a16:creationId xmlns:a16="http://schemas.microsoft.com/office/drawing/2014/main" id="{AC653D86-2FFC-4BF4-8861-0D5CA05CB24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95C45CA-4A4C-41C9-97E4-07CDB26285F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6B8308BB-9B07-4DA3-A2D1-17EF19C4164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1798B425-AE81-42A0-B740-3AC40772C3D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3D76A0E-837D-4A23-AC48-B13E7AC84682}" type="slidenum">
              <a:t>‹#›</a:t>
            </a:fld>
            <a:endParaRPr lang="en-GB"/>
          </a:p>
        </p:txBody>
      </p:sp>
    </p:spTree>
    <p:extLst>
      <p:ext uri="{BB962C8B-B14F-4D97-AF65-F5344CB8AC3E}">
        <p14:creationId xmlns:p14="http://schemas.microsoft.com/office/powerpoint/2010/main" val="138232576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B1D597-2BA7-4CAC-BD9E-284454316D5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4C1E174-AB2C-4EA3-A19F-43BE3275C7A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4C7A35D-2D67-49AE-B6E2-36D11A1DCE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08D90F-1615-4E43-B19F-02538299969C}"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93D2B8-14F6-4FBB-8B4C-66D6F7DA44D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AE09B6B-F4CA-4E6E-A62B-5C389DBECD8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AB40324-27B2-462F-B4C6-CD24BAF9E32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82A6CA5-31F1-4EAF-8599-16AE9562682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Carl </a:t>
            </a:r>
            <a:r>
              <a:rPr lang="en-GB" dirty="0" err="1"/>
              <a:t>jung</a:t>
            </a:r>
            <a:r>
              <a:rPr lang="en-GB" dirty="0"/>
              <a:t> –word association </a:t>
            </a:r>
          </a:p>
        </p:txBody>
      </p:sp>
      <p:sp>
        <p:nvSpPr>
          <p:cNvPr id="4" name="Slide Number Placeholder 3"/>
          <p:cNvSpPr>
            <a:spLocks noGrp="1"/>
          </p:cNvSpPr>
          <p:nvPr>
            <p:ph type="sldNum" sz="quarter" idx="5"/>
          </p:nvPr>
        </p:nvSpPr>
        <p:spPr/>
        <p:txBody>
          <a:bodyPr/>
          <a:lstStyle/>
          <a:p>
            <a:pPr lvl="0"/>
            <a:fld id="{83D76A0E-837D-4A23-AC48-B13E7AC84682}" type="slidenum">
              <a:rPr lang="en-GB" smtClean="0"/>
              <a:t>5</a:t>
            </a:fld>
            <a:endParaRPr lang="en-GB"/>
          </a:p>
        </p:txBody>
      </p:sp>
    </p:spTree>
    <p:extLst>
      <p:ext uri="{BB962C8B-B14F-4D97-AF65-F5344CB8AC3E}">
        <p14:creationId xmlns:p14="http://schemas.microsoft.com/office/powerpoint/2010/main" val="2421813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MENTION ABOUT VIDEO</a:t>
            </a:r>
          </a:p>
        </p:txBody>
      </p:sp>
      <p:sp>
        <p:nvSpPr>
          <p:cNvPr id="4" name="Slide Number Placeholder 3"/>
          <p:cNvSpPr>
            <a:spLocks noGrp="1"/>
          </p:cNvSpPr>
          <p:nvPr>
            <p:ph type="sldNum" sz="quarter" idx="5"/>
          </p:nvPr>
        </p:nvSpPr>
        <p:spPr/>
        <p:txBody>
          <a:bodyPr/>
          <a:lstStyle/>
          <a:p>
            <a:pPr lvl="0"/>
            <a:fld id="{83D76A0E-837D-4A23-AC48-B13E7AC84682}" type="slidenum">
              <a:rPr lang="en-GB" smtClean="0"/>
              <a:t>9</a:t>
            </a:fld>
            <a:endParaRPr lang="en-GB"/>
          </a:p>
        </p:txBody>
      </p:sp>
    </p:spTree>
    <p:extLst>
      <p:ext uri="{BB962C8B-B14F-4D97-AF65-F5344CB8AC3E}">
        <p14:creationId xmlns:p14="http://schemas.microsoft.com/office/powerpoint/2010/main" val="976627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5F1960-B5DF-4358-9E3B-333E3BFA4F6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6A85B67-625E-4DC0-AD88-2E99A666098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1BE8118-B914-4067-9BFE-9B3238B35AE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fld id="{B8711DE2-2C70-490B-9148-1BA2B71EE8C0}"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E6310ED-CD79-4546-8349-D59931918AAE}"/>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25D8A210-FB52-4846-9F7C-211B6E5C162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1DCB3C35-7FC4-4777-82E0-C5A285FBFB2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8F065A8C-43C8-484B-AC9F-9E80773E84A7}"/>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B48F93D3-E4FE-4E71-84A5-655872E5CC71}"/>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D3EAC139-B03B-434C-AB72-EB1A88819688}"/>
              </a:ext>
            </a:extLst>
          </p:cNvPr>
          <p:cNvSpPr txBox="1">
            <a:spLocks noGrp="1"/>
          </p:cNvSpPr>
          <p:nvPr>
            <p:ph type="dt" sz="half" idx="7"/>
          </p:nvPr>
        </p:nvSpPr>
        <p:spPr>
          <a:xfrm rot="5400013">
            <a:off x="10158938" y="1792224"/>
            <a:ext cx="990596" cy="304796"/>
          </a:xfrm>
        </p:spPr>
        <p:txBody>
          <a:bodyPr anchor="t"/>
          <a:lstStyle>
            <a:lvl1pPr algn="l">
              <a:defRPr b="0">
                <a:solidFill>
                  <a:srgbClr val="FFFFFF"/>
                </a:solidFill>
              </a:defRPr>
            </a:lvl1pPr>
          </a:lstStyle>
          <a:p>
            <a:pPr lvl="0"/>
            <a:fld id="{80475695-FE7D-4E57-8B79-AE5DCF063151}" type="datetime1">
              <a:rPr lang="en-GB"/>
              <a:pPr lvl="0"/>
              <a:t>18/11/2020</a:t>
            </a:fld>
            <a:endParaRPr lang="en-GB"/>
          </a:p>
        </p:txBody>
      </p:sp>
      <p:sp>
        <p:nvSpPr>
          <p:cNvPr id="8" name="Footer Placeholder 4">
            <a:extLst>
              <a:ext uri="{FF2B5EF4-FFF2-40B4-BE49-F238E27FC236}">
                <a16:creationId xmlns:a16="http://schemas.microsoft.com/office/drawing/2014/main" id="{B4AE4C6D-6314-449F-9019-F2C1DE496886}"/>
              </a:ext>
            </a:extLst>
          </p:cNvPr>
          <p:cNvSpPr txBox="1">
            <a:spLocks noGrp="1"/>
          </p:cNvSpPr>
          <p:nvPr>
            <p:ph type="ftr" sz="quarter" idx="9"/>
          </p:nvPr>
        </p:nvSpPr>
        <p:spPr>
          <a:xfrm rot="5400013">
            <a:off x="8951925"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AE113C0C-0CCD-46F4-8854-43386539C72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37B189F4-41D9-48A4-9F27-13CBA5F319CF}"/>
              </a:ext>
            </a:extLst>
          </p:cNvPr>
          <p:cNvSpPr txBox="1">
            <a:spLocks noGrp="1"/>
          </p:cNvSpPr>
          <p:nvPr>
            <p:ph type="sldNum" sz="quarter" idx="8"/>
          </p:nvPr>
        </p:nvSpPr>
        <p:spPr/>
        <p:txBody>
          <a:bodyPr/>
          <a:lstStyle>
            <a:lvl1pPr>
              <a:defRPr/>
            </a:lvl1pPr>
          </a:lstStyle>
          <a:p>
            <a:pPr lvl="0"/>
            <a:fld id="{A9ED11A8-E3EC-440F-B02C-DC1960C65307}" type="slidenum">
              <a:t>‹#›</a:t>
            </a:fld>
            <a:endParaRPr lang="en-GB"/>
          </a:p>
        </p:txBody>
      </p:sp>
    </p:spTree>
    <p:extLst>
      <p:ext uri="{BB962C8B-B14F-4D97-AF65-F5344CB8AC3E}">
        <p14:creationId xmlns:p14="http://schemas.microsoft.com/office/powerpoint/2010/main" val="28602377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61C46-B45F-4746-9066-58106600CCC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0E89842-C725-46BC-B4C5-98008030DCE3}"/>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B3DF10-5534-4848-B578-AFC79C371F4A}"/>
              </a:ext>
            </a:extLst>
          </p:cNvPr>
          <p:cNvSpPr txBox="1">
            <a:spLocks noGrp="1"/>
          </p:cNvSpPr>
          <p:nvPr>
            <p:ph type="dt" sz="half" idx="7"/>
          </p:nvPr>
        </p:nvSpPr>
        <p:spPr/>
        <p:txBody>
          <a:bodyPr/>
          <a:lstStyle>
            <a:lvl1pPr>
              <a:defRPr/>
            </a:lvl1pPr>
          </a:lstStyle>
          <a:p>
            <a:pPr lvl="0"/>
            <a:fld id="{D2DFBF48-AABC-45B7-A3E8-336B17D63F1B}" type="datetime1">
              <a:rPr lang="en-GB"/>
              <a:pPr lvl="0"/>
              <a:t>18/11/2020</a:t>
            </a:fld>
            <a:endParaRPr lang="en-GB"/>
          </a:p>
        </p:txBody>
      </p:sp>
      <p:sp>
        <p:nvSpPr>
          <p:cNvPr id="5" name="Footer Placeholder 4">
            <a:extLst>
              <a:ext uri="{FF2B5EF4-FFF2-40B4-BE49-F238E27FC236}">
                <a16:creationId xmlns:a16="http://schemas.microsoft.com/office/drawing/2014/main" id="{0266E7C9-EE94-42C7-8C47-28584C6FA09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BF31F23-46F2-4357-9816-23CDC245DFFB}"/>
              </a:ext>
            </a:extLst>
          </p:cNvPr>
          <p:cNvSpPr txBox="1">
            <a:spLocks noGrp="1"/>
          </p:cNvSpPr>
          <p:nvPr>
            <p:ph type="sldNum" sz="quarter" idx="8"/>
          </p:nvPr>
        </p:nvSpPr>
        <p:spPr/>
        <p:txBody>
          <a:bodyPr/>
          <a:lstStyle>
            <a:lvl1pPr>
              <a:defRPr/>
            </a:lvl1pPr>
          </a:lstStyle>
          <a:p>
            <a:pPr lvl="0"/>
            <a:fld id="{A9470B41-7AFB-490F-A168-82BF6BEB90C7}" type="slidenum">
              <a:t>‹#›</a:t>
            </a:fld>
            <a:endParaRPr lang="en-GB"/>
          </a:p>
        </p:txBody>
      </p:sp>
    </p:spTree>
    <p:extLst>
      <p:ext uri="{BB962C8B-B14F-4D97-AF65-F5344CB8AC3E}">
        <p14:creationId xmlns:p14="http://schemas.microsoft.com/office/powerpoint/2010/main" val="142671118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A6F619F1-3CB6-45F9-B568-01265EBBB061}"/>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EEC19D24-29D4-46D1-99DC-96D83F4E6CF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17DA13F8-C3FB-4FC9-97D9-714BA3A092E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D76FC0E6-C309-4E65-96E3-62225A3B4C0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9C846920-F6F7-4FAF-B9B8-023F0E9996C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99148F0E-425D-4453-A64C-882C3781AE0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0079B810-B975-4E5D-B00E-07E8000414E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D0D712A4-2C00-471E-91AE-1A8CAF3E9883}"/>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6598280A-D0A7-4570-A64D-447A5C748CE1}"/>
                </a:ext>
              </a:extLst>
            </p:cNvPr>
            <p:cNvSpPr/>
            <p:nvPr/>
          </p:nvSpPr>
          <p:spPr>
            <a:xfrm rot="16200004">
              <a:off x="3787248" y="2801662"/>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60E0227F-A383-4E34-8F29-8F74BA1C19A4}"/>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164E6CA6-9CA0-4815-8E8F-8B59415C88B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2C5517AC-01B6-4837-808E-F07DA29611C9}"/>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B21135D0-1BCB-44C4-91F8-15915AF74404}"/>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76BFE736-E89D-48CF-BB2B-C3D77524CA81}"/>
              </a:ext>
            </a:extLst>
          </p:cNvPr>
          <p:cNvSpPr txBox="1">
            <a:spLocks noGrp="1"/>
          </p:cNvSpPr>
          <p:nvPr>
            <p:ph type="dt" sz="half" idx="7"/>
          </p:nvPr>
        </p:nvSpPr>
        <p:spPr/>
        <p:txBody>
          <a:bodyPr/>
          <a:lstStyle>
            <a:lvl1pPr>
              <a:defRPr/>
            </a:lvl1pPr>
          </a:lstStyle>
          <a:p>
            <a:pPr lvl="0"/>
            <a:fld id="{C31096B9-3D62-43DC-9E5A-5A09E952CAE2}" type="datetime1">
              <a:rPr lang="en-GB"/>
              <a:pPr lvl="0"/>
              <a:t>18/11/2020</a:t>
            </a:fld>
            <a:endParaRPr lang="en-GB"/>
          </a:p>
        </p:txBody>
      </p:sp>
      <p:sp>
        <p:nvSpPr>
          <p:cNvPr id="16" name="Footer Placeholder 4">
            <a:extLst>
              <a:ext uri="{FF2B5EF4-FFF2-40B4-BE49-F238E27FC236}">
                <a16:creationId xmlns:a16="http://schemas.microsoft.com/office/drawing/2014/main" id="{5AD8328F-7CA1-41F1-80EA-740FC736DF43}"/>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1FF13D22-916B-44E3-B97C-B6FFA1D1C45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4C928A8D-E69E-4582-BD19-D9B094229695}"/>
              </a:ext>
            </a:extLst>
          </p:cNvPr>
          <p:cNvSpPr txBox="1">
            <a:spLocks noGrp="1"/>
          </p:cNvSpPr>
          <p:nvPr>
            <p:ph type="sldNum" sz="quarter" idx="8"/>
          </p:nvPr>
        </p:nvSpPr>
        <p:spPr/>
        <p:txBody>
          <a:bodyPr/>
          <a:lstStyle>
            <a:lvl1pPr>
              <a:defRPr/>
            </a:lvl1pPr>
          </a:lstStyle>
          <a:p>
            <a:pPr lvl="0"/>
            <a:fld id="{4EF88179-E9A5-4E8A-9DE0-F714EEAD7473}" type="slidenum">
              <a:t>‹#›</a:t>
            </a:fld>
            <a:endParaRPr lang="en-GB"/>
          </a:p>
        </p:txBody>
      </p:sp>
    </p:spTree>
    <p:extLst>
      <p:ext uri="{BB962C8B-B14F-4D97-AF65-F5344CB8AC3E}">
        <p14:creationId xmlns:p14="http://schemas.microsoft.com/office/powerpoint/2010/main" val="1569798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5B758-DA20-48B8-8DBD-31E70C66434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CC3C633-F600-40FD-AF9E-DAD6B1095A89}"/>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45C69DC-8B0B-44B6-A7FB-2CA545A8869C}"/>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1FFEBD-4150-4598-B3E0-47D0FDF3A98D}"/>
              </a:ext>
            </a:extLst>
          </p:cNvPr>
          <p:cNvSpPr txBox="1">
            <a:spLocks noGrp="1"/>
          </p:cNvSpPr>
          <p:nvPr>
            <p:ph type="dt" sz="half" idx="7"/>
          </p:nvPr>
        </p:nvSpPr>
        <p:spPr/>
        <p:txBody>
          <a:bodyPr/>
          <a:lstStyle>
            <a:lvl1pPr>
              <a:defRPr/>
            </a:lvl1pPr>
          </a:lstStyle>
          <a:p>
            <a:pPr lvl="0"/>
            <a:fld id="{7AAFE488-077B-46C7-92BF-8B14A89EBE3C}" type="datetime1">
              <a:rPr lang="en-GB"/>
              <a:pPr lvl="0"/>
              <a:t>18/11/2020</a:t>
            </a:fld>
            <a:endParaRPr lang="en-GB"/>
          </a:p>
        </p:txBody>
      </p:sp>
      <p:sp>
        <p:nvSpPr>
          <p:cNvPr id="6" name="Footer Placeholder 5">
            <a:extLst>
              <a:ext uri="{FF2B5EF4-FFF2-40B4-BE49-F238E27FC236}">
                <a16:creationId xmlns:a16="http://schemas.microsoft.com/office/drawing/2014/main" id="{BA505BC3-5CFE-4133-AB60-AE4A1FDCE8B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F950704-8B6E-422A-96FD-4511938933A9}"/>
              </a:ext>
            </a:extLst>
          </p:cNvPr>
          <p:cNvSpPr txBox="1">
            <a:spLocks noGrp="1"/>
          </p:cNvSpPr>
          <p:nvPr>
            <p:ph type="sldNum" sz="quarter" idx="8"/>
          </p:nvPr>
        </p:nvSpPr>
        <p:spPr/>
        <p:txBody>
          <a:bodyPr/>
          <a:lstStyle>
            <a:lvl1pPr>
              <a:defRPr/>
            </a:lvl1pPr>
          </a:lstStyle>
          <a:p>
            <a:pPr lvl="0"/>
            <a:fld id="{37E2F1BA-F5BC-4840-9DAD-74D1B22FE5EC}" type="slidenum">
              <a:t>‹#›</a:t>
            </a:fld>
            <a:endParaRPr lang="en-GB"/>
          </a:p>
        </p:txBody>
      </p:sp>
    </p:spTree>
    <p:extLst>
      <p:ext uri="{BB962C8B-B14F-4D97-AF65-F5344CB8AC3E}">
        <p14:creationId xmlns:p14="http://schemas.microsoft.com/office/powerpoint/2010/main" val="474942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2820A-6D19-4451-A446-6F3C79D3DC06}"/>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959C3CE-E2B1-47C2-AD98-918BBAD3F410}"/>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9B12B422-E245-4349-8848-745C1E607940}"/>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EFD12ED-B2B2-4792-B329-0C3C79960869}"/>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853504AB-1AC7-4BB8-9119-292A23F41ECF}"/>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84BA64-8D54-461F-9FD4-60E635222FDE}"/>
              </a:ext>
            </a:extLst>
          </p:cNvPr>
          <p:cNvSpPr txBox="1">
            <a:spLocks noGrp="1"/>
          </p:cNvSpPr>
          <p:nvPr>
            <p:ph type="dt" sz="half" idx="7"/>
          </p:nvPr>
        </p:nvSpPr>
        <p:spPr/>
        <p:txBody>
          <a:bodyPr/>
          <a:lstStyle>
            <a:lvl1pPr>
              <a:defRPr/>
            </a:lvl1pPr>
          </a:lstStyle>
          <a:p>
            <a:pPr lvl="0"/>
            <a:fld id="{80B0DD69-04B8-4F39-9D6F-9DE6D421B234}" type="datetime1">
              <a:rPr lang="en-GB"/>
              <a:pPr lvl="0"/>
              <a:t>18/11/2020</a:t>
            </a:fld>
            <a:endParaRPr lang="en-GB"/>
          </a:p>
        </p:txBody>
      </p:sp>
      <p:sp>
        <p:nvSpPr>
          <p:cNvPr id="8" name="Footer Placeholder 7">
            <a:extLst>
              <a:ext uri="{FF2B5EF4-FFF2-40B4-BE49-F238E27FC236}">
                <a16:creationId xmlns:a16="http://schemas.microsoft.com/office/drawing/2014/main" id="{8803AA0E-9CDB-47AC-8270-25269E86C4E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2A7D224-B582-4C59-B918-7A08578258E1}"/>
              </a:ext>
            </a:extLst>
          </p:cNvPr>
          <p:cNvSpPr txBox="1">
            <a:spLocks noGrp="1"/>
          </p:cNvSpPr>
          <p:nvPr>
            <p:ph type="sldNum" sz="quarter" idx="8"/>
          </p:nvPr>
        </p:nvSpPr>
        <p:spPr/>
        <p:txBody>
          <a:bodyPr/>
          <a:lstStyle>
            <a:lvl1pPr>
              <a:defRPr/>
            </a:lvl1pPr>
          </a:lstStyle>
          <a:p>
            <a:pPr lvl="0"/>
            <a:fld id="{3D73B660-4B54-4B2E-BA9E-4BE092D2645B}" type="slidenum">
              <a:t>‹#›</a:t>
            </a:fld>
            <a:endParaRPr lang="en-GB"/>
          </a:p>
        </p:txBody>
      </p:sp>
    </p:spTree>
    <p:extLst>
      <p:ext uri="{BB962C8B-B14F-4D97-AF65-F5344CB8AC3E}">
        <p14:creationId xmlns:p14="http://schemas.microsoft.com/office/powerpoint/2010/main" val="1748976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3B01A-1F46-4FDD-B4A9-3E5F243FCB80}"/>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8A03251-B835-4215-A3C5-CC4CAE458140}"/>
              </a:ext>
            </a:extLst>
          </p:cNvPr>
          <p:cNvSpPr txBox="1">
            <a:spLocks noGrp="1"/>
          </p:cNvSpPr>
          <p:nvPr>
            <p:ph type="dt" sz="half" idx="7"/>
          </p:nvPr>
        </p:nvSpPr>
        <p:spPr/>
        <p:txBody>
          <a:bodyPr/>
          <a:lstStyle>
            <a:lvl1pPr>
              <a:defRPr/>
            </a:lvl1pPr>
          </a:lstStyle>
          <a:p>
            <a:pPr lvl="0"/>
            <a:fld id="{D48DF620-A27C-46D4-AD2A-2C61B31B58F9}" type="datetime1">
              <a:rPr lang="en-GB"/>
              <a:pPr lvl="0"/>
              <a:t>18/11/2020</a:t>
            </a:fld>
            <a:endParaRPr lang="en-GB"/>
          </a:p>
        </p:txBody>
      </p:sp>
      <p:sp>
        <p:nvSpPr>
          <p:cNvPr id="4" name="Footer Placeholder 3">
            <a:extLst>
              <a:ext uri="{FF2B5EF4-FFF2-40B4-BE49-F238E27FC236}">
                <a16:creationId xmlns:a16="http://schemas.microsoft.com/office/drawing/2014/main" id="{E8E0FA67-174E-4122-99E3-A628F2580CC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35D4A69-ACE6-4934-8B4F-501F9F4CEE58}"/>
              </a:ext>
            </a:extLst>
          </p:cNvPr>
          <p:cNvSpPr txBox="1">
            <a:spLocks noGrp="1"/>
          </p:cNvSpPr>
          <p:nvPr>
            <p:ph type="sldNum" sz="quarter" idx="8"/>
          </p:nvPr>
        </p:nvSpPr>
        <p:spPr/>
        <p:txBody>
          <a:bodyPr/>
          <a:lstStyle>
            <a:lvl1pPr>
              <a:defRPr/>
            </a:lvl1pPr>
          </a:lstStyle>
          <a:p>
            <a:pPr lvl="0"/>
            <a:fld id="{44F8C2FA-6F2A-440E-B1BC-F2731CF0E701}" type="slidenum">
              <a:t>‹#›</a:t>
            </a:fld>
            <a:endParaRPr lang="en-GB"/>
          </a:p>
        </p:txBody>
      </p:sp>
    </p:spTree>
    <p:extLst>
      <p:ext uri="{BB962C8B-B14F-4D97-AF65-F5344CB8AC3E}">
        <p14:creationId xmlns:p14="http://schemas.microsoft.com/office/powerpoint/2010/main" val="242926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75EE49-E472-4B1C-AB83-480044E0E077}"/>
              </a:ext>
            </a:extLst>
          </p:cNvPr>
          <p:cNvSpPr txBox="1">
            <a:spLocks noGrp="1"/>
          </p:cNvSpPr>
          <p:nvPr>
            <p:ph type="dt" sz="half" idx="7"/>
          </p:nvPr>
        </p:nvSpPr>
        <p:spPr/>
        <p:txBody>
          <a:bodyPr/>
          <a:lstStyle>
            <a:lvl1pPr>
              <a:defRPr/>
            </a:lvl1pPr>
          </a:lstStyle>
          <a:p>
            <a:pPr lvl="0"/>
            <a:fld id="{553F8BC3-C1EC-496F-8C1A-E862BDAA0141}" type="datetime1">
              <a:rPr lang="en-GB"/>
              <a:pPr lvl="0"/>
              <a:t>18/11/2020</a:t>
            </a:fld>
            <a:endParaRPr lang="en-GB"/>
          </a:p>
        </p:txBody>
      </p:sp>
      <p:sp>
        <p:nvSpPr>
          <p:cNvPr id="3" name="Footer Placeholder 2">
            <a:extLst>
              <a:ext uri="{FF2B5EF4-FFF2-40B4-BE49-F238E27FC236}">
                <a16:creationId xmlns:a16="http://schemas.microsoft.com/office/drawing/2014/main" id="{45415FC3-E752-4B34-9F94-49EF91CCD254}"/>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12A6C029-3B4C-4A2E-B113-629168A45C4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1B59329D-0E92-4DDE-A8CA-C47DA3695221}"/>
              </a:ext>
            </a:extLst>
          </p:cNvPr>
          <p:cNvSpPr txBox="1">
            <a:spLocks noGrp="1"/>
          </p:cNvSpPr>
          <p:nvPr>
            <p:ph type="sldNum" sz="quarter" idx="8"/>
          </p:nvPr>
        </p:nvSpPr>
        <p:spPr/>
        <p:txBody>
          <a:bodyPr/>
          <a:lstStyle>
            <a:lvl1pPr>
              <a:defRPr/>
            </a:lvl1pPr>
          </a:lstStyle>
          <a:p>
            <a:pPr lvl="0"/>
            <a:fld id="{A0479AD1-82F1-4BBD-B488-035915C0A480}" type="slidenum">
              <a:t>‹#›</a:t>
            </a:fld>
            <a:endParaRPr lang="en-GB"/>
          </a:p>
        </p:txBody>
      </p:sp>
    </p:spTree>
    <p:extLst>
      <p:ext uri="{BB962C8B-B14F-4D97-AF65-F5344CB8AC3E}">
        <p14:creationId xmlns:p14="http://schemas.microsoft.com/office/powerpoint/2010/main" val="203635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98D357B-DDDC-486D-9E6A-D2094AAF2933}"/>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70C06451-08EE-444B-BA02-BE1FE1BA802C}"/>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86E52A45-4A42-4FC2-8483-C4C35B81C96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1BE3178B-FDED-4256-9B59-F8C1762CB955}"/>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9FE0E1B1-037B-4B3B-A3DB-86DC360C10D2}"/>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2CDECC87-1448-43CF-A3D3-627B0CEE16F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E61B372E-07C8-4035-AAE1-51B607C4969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F7965284-F8D1-409E-8D5A-BECEABDCE72F}"/>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7F29662E-C67D-440D-B3D7-8B9C836ABE8B}"/>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274A67B3-0B1B-4A78-9F94-EDC077CED91D}"/>
                </a:ext>
              </a:extLst>
            </p:cNvPr>
            <p:cNvSpPr/>
            <p:nvPr/>
          </p:nvSpPr>
          <p:spPr>
            <a:xfrm rot="16200004">
              <a:off x="2229375" y="2801662"/>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314FB48D-FE14-4D5D-8190-E02CAC38D75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9F21576D-CB47-458A-8603-D4C6A90163FD}"/>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4A50A275-9E00-4C72-B675-493B4EBE1850}"/>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51195BD5-6702-4F15-B0DA-629A46C49997}"/>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259FB3AA-C52D-4471-8EC0-61CF5771E8E9}"/>
              </a:ext>
            </a:extLst>
          </p:cNvPr>
          <p:cNvSpPr txBox="1">
            <a:spLocks noGrp="1"/>
          </p:cNvSpPr>
          <p:nvPr>
            <p:ph type="dt" sz="half" idx="7"/>
          </p:nvPr>
        </p:nvSpPr>
        <p:spPr/>
        <p:txBody>
          <a:bodyPr/>
          <a:lstStyle>
            <a:lvl1pPr>
              <a:defRPr/>
            </a:lvl1pPr>
          </a:lstStyle>
          <a:p>
            <a:pPr lvl="0"/>
            <a:fld id="{E72F8405-9DDE-478D-BA17-517832CD2110}" type="datetime1">
              <a:rPr lang="en-GB"/>
              <a:pPr lvl="0"/>
              <a:t>18/11/2020</a:t>
            </a:fld>
            <a:endParaRPr lang="en-GB"/>
          </a:p>
        </p:txBody>
      </p:sp>
      <p:sp>
        <p:nvSpPr>
          <p:cNvPr id="17" name="Footer Placeholder 5">
            <a:extLst>
              <a:ext uri="{FF2B5EF4-FFF2-40B4-BE49-F238E27FC236}">
                <a16:creationId xmlns:a16="http://schemas.microsoft.com/office/drawing/2014/main" id="{644CC6CD-0525-4F04-8EC8-58E098CC6B1F}"/>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02D4C143-8DF6-482D-A769-3B4C1E874B8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499DBD3A-2F13-4D4E-9531-C85DCA0DD60A}"/>
              </a:ext>
            </a:extLst>
          </p:cNvPr>
          <p:cNvSpPr txBox="1">
            <a:spLocks noGrp="1"/>
          </p:cNvSpPr>
          <p:nvPr>
            <p:ph type="sldNum" sz="quarter" idx="8"/>
          </p:nvPr>
        </p:nvSpPr>
        <p:spPr/>
        <p:txBody>
          <a:bodyPr/>
          <a:lstStyle>
            <a:lvl1pPr>
              <a:defRPr/>
            </a:lvl1pPr>
          </a:lstStyle>
          <a:p>
            <a:pPr lvl="0"/>
            <a:fld id="{471C8E8F-5D3E-4CBC-A6BF-2FC33D67BF05}" type="slidenum">
              <a:t>‹#›</a:t>
            </a:fld>
            <a:endParaRPr lang="en-GB"/>
          </a:p>
        </p:txBody>
      </p:sp>
    </p:spTree>
    <p:extLst>
      <p:ext uri="{BB962C8B-B14F-4D97-AF65-F5344CB8AC3E}">
        <p14:creationId xmlns:p14="http://schemas.microsoft.com/office/powerpoint/2010/main" val="116233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F32554AF-4B8A-403C-91BF-1AC8BF542E43}"/>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314C473C-FA1A-44E9-9566-27A214EAE78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18F691E9-369D-41B0-8FC4-3A33E5FA6CF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C4EF0798-33B6-4656-BF3E-A5A4E3C4E89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6CE3DB2A-D7CE-46D7-8D82-50654F5C325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CA1099F7-1FA6-4ECA-9F30-76CF350FA694}"/>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3F9A547F-1D1E-4F6E-8DC1-330C65F1EAD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E9C8BD18-30BB-4D85-82D2-F072E3738E98}"/>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D2CA7A86-8F92-4CAE-B61B-6361AEE56373}"/>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B8A9FD33-51CA-43D4-8BDA-6691183E57DB}"/>
                </a:ext>
              </a:extLst>
            </p:cNvPr>
            <p:cNvSpPr/>
            <p:nvPr/>
          </p:nvSpPr>
          <p:spPr>
            <a:xfrm rot="16200004">
              <a:off x="3295438" y="2801662"/>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917DBB8C-BD24-4D73-ADEA-C2E6780C9466}"/>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4B025035-D282-47D7-9CF8-3D6828A70FDC}"/>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35FA0F69-7B7B-4773-B4D8-7848474AB9A6}"/>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B4BA5B09-0E95-4071-9B03-E7A08853556B}"/>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FF82C927-0417-4B94-8077-EB6315E58441}"/>
              </a:ext>
            </a:extLst>
          </p:cNvPr>
          <p:cNvSpPr txBox="1">
            <a:spLocks noGrp="1"/>
          </p:cNvSpPr>
          <p:nvPr>
            <p:ph type="dt" sz="half" idx="7"/>
          </p:nvPr>
        </p:nvSpPr>
        <p:spPr/>
        <p:txBody>
          <a:bodyPr/>
          <a:lstStyle>
            <a:lvl1pPr>
              <a:defRPr/>
            </a:lvl1pPr>
          </a:lstStyle>
          <a:p>
            <a:pPr lvl="0"/>
            <a:fld id="{218F4C5E-AC3E-46AD-BB82-3C113FE8EA04}" type="datetime1">
              <a:rPr lang="en-GB"/>
              <a:pPr lvl="0"/>
              <a:t>18/11/2020</a:t>
            </a:fld>
            <a:endParaRPr lang="en-GB"/>
          </a:p>
        </p:txBody>
      </p:sp>
      <p:sp>
        <p:nvSpPr>
          <p:cNvPr id="17" name="Footer Placeholder 5">
            <a:extLst>
              <a:ext uri="{FF2B5EF4-FFF2-40B4-BE49-F238E27FC236}">
                <a16:creationId xmlns:a16="http://schemas.microsoft.com/office/drawing/2014/main" id="{B09012A2-CF95-4966-B3AC-A95D394B4C71}"/>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92480DA6-455F-4909-84DD-CB25E3AC0D6E}"/>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13BDE757-BC8B-4953-9EB9-F9E936220A26}"/>
              </a:ext>
            </a:extLst>
          </p:cNvPr>
          <p:cNvSpPr txBox="1">
            <a:spLocks noGrp="1"/>
          </p:cNvSpPr>
          <p:nvPr>
            <p:ph type="sldNum" sz="quarter" idx="8"/>
          </p:nvPr>
        </p:nvSpPr>
        <p:spPr/>
        <p:txBody>
          <a:bodyPr/>
          <a:lstStyle>
            <a:lvl1pPr>
              <a:defRPr/>
            </a:lvl1pPr>
          </a:lstStyle>
          <a:p>
            <a:pPr lvl="0"/>
            <a:fld id="{E6CBF2AC-D4D8-4F0B-A7A6-DEDCFDA679A7}" type="slidenum">
              <a:t>‹#›</a:t>
            </a:fld>
            <a:endParaRPr lang="en-GB"/>
          </a:p>
        </p:txBody>
      </p:sp>
    </p:spTree>
    <p:extLst>
      <p:ext uri="{BB962C8B-B14F-4D97-AF65-F5344CB8AC3E}">
        <p14:creationId xmlns:p14="http://schemas.microsoft.com/office/powerpoint/2010/main" val="2165737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F7111AE3-6C03-48E6-B957-5E8F0CA9933D}"/>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03357B81-AF05-474E-BA0F-14B9423CA226}"/>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DD1A3DC6-2876-4816-9D44-65BFB08046D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88533580-BA80-46DF-A0EE-857FAF52F1F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2D4CEB2D-5B7F-42CB-90DE-5C7A979A78E7}"/>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0612251D-747C-44AE-B9EB-A23F3319D24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B27D3A98-49E6-4423-8F67-096844CDF8E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98FC2DDE-9AB6-43AA-B9AE-108B6FE6CB93}"/>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49D25A2D-6287-40E2-BACD-262C50F9D74A}"/>
                </a:ext>
              </a:extLst>
            </p:cNvPr>
            <p:cNvSpPr/>
            <p:nvPr/>
          </p:nvSpPr>
          <p:spPr>
            <a:xfrm rot="10799991">
              <a:off x="459458" y="321082"/>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5AA1FA8B-E832-4C5C-AF3C-273596492906}"/>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5AA6A4E-AE2B-49F3-936F-C22E7D541F30}"/>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6FFCACEB-4CDC-4C40-8CC6-894B6D96E7BA}"/>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5066BF73-896C-491B-B1EA-4D9BEDEC7912}"/>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AC8A15C3-D22E-4269-A935-8FBE7387A062}"/>
              </a:ext>
            </a:extLst>
          </p:cNvPr>
          <p:cNvSpPr txBox="1">
            <a:spLocks noGrp="1"/>
          </p:cNvSpPr>
          <p:nvPr>
            <p:ph type="dt" sz="half" idx="7"/>
          </p:nvPr>
        </p:nvSpPr>
        <p:spPr/>
        <p:txBody>
          <a:bodyPr/>
          <a:lstStyle>
            <a:lvl1pPr>
              <a:defRPr/>
            </a:lvl1pPr>
          </a:lstStyle>
          <a:p>
            <a:pPr lvl="0"/>
            <a:fld id="{A56E59C0-9967-44A2-80B2-295A9BCBE5F4}" type="datetime1">
              <a:rPr lang="en-GB"/>
              <a:pPr lvl="0"/>
              <a:t>18/11/2020</a:t>
            </a:fld>
            <a:endParaRPr lang="en-GB"/>
          </a:p>
        </p:txBody>
      </p:sp>
      <p:sp>
        <p:nvSpPr>
          <p:cNvPr id="16" name="Footer Placeholder 5">
            <a:extLst>
              <a:ext uri="{FF2B5EF4-FFF2-40B4-BE49-F238E27FC236}">
                <a16:creationId xmlns:a16="http://schemas.microsoft.com/office/drawing/2014/main" id="{7653EDB9-D628-4F1C-888A-42F3EA5E0CAC}"/>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48CD3A01-B1A3-459F-93A9-8889E905483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3B929AF7-3871-4565-8552-6636EFF70189}"/>
              </a:ext>
            </a:extLst>
          </p:cNvPr>
          <p:cNvSpPr txBox="1">
            <a:spLocks noGrp="1"/>
          </p:cNvSpPr>
          <p:nvPr>
            <p:ph type="sldNum" sz="quarter" idx="8"/>
          </p:nvPr>
        </p:nvSpPr>
        <p:spPr/>
        <p:txBody>
          <a:bodyPr/>
          <a:lstStyle>
            <a:lvl1pPr>
              <a:defRPr/>
            </a:lvl1pPr>
          </a:lstStyle>
          <a:p>
            <a:pPr lvl="0"/>
            <a:fld id="{729B80E5-E1D1-4566-845C-11509E69C6B4}" type="slidenum">
              <a:t>‹#›</a:t>
            </a:fld>
            <a:endParaRPr lang="en-GB"/>
          </a:p>
        </p:txBody>
      </p:sp>
    </p:spTree>
    <p:extLst>
      <p:ext uri="{BB962C8B-B14F-4D97-AF65-F5344CB8AC3E}">
        <p14:creationId xmlns:p14="http://schemas.microsoft.com/office/powerpoint/2010/main" val="3383697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CAA8E6C-25E4-4C2E-B526-C22FE425B47B}"/>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AA86FB89-0CBA-492C-A6E4-06A86088080A}"/>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1E5E1F87-6A1A-40C0-8C23-C359B8BCCCD0}"/>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0777EF00-12E3-4064-A43B-D182CBE72EF8}"/>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0C752CB5-C898-4B18-9871-8A3310E8F52B}"/>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1E8521C9-A0BC-4DA8-A6D6-8434F3D64EA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0A09293B-92B5-441C-8F3F-E27E563931F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4ACF99D5-15C8-4646-A1C9-161BE82DCF78}"/>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4CEABCC2-EB20-4966-916F-3D09769C4BE0}"/>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2FBD5653-823C-4099-A30A-C8AA8AE7D40F}"/>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5AE4719D-BE52-49D0-B1E7-D7CB6316C1ED}"/>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EC0B5B8D-3FAA-4457-9800-B06191285BD2}"/>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A8C8E369-1275-4395-84F7-11EE7B2D082F}"/>
              </a:ext>
            </a:extLst>
          </p:cNvPr>
          <p:cNvSpPr txBox="1">
            <a:spLocks noGrp="1"/>
          </p:cNvSpPr>
          <p:nvPr>
            <p:ph type="dt" sz="half" idx="7"/>
          </p:nvPr>
        </p:nvSpPr>
        <p:spPr/>
        <p:txBody>
          <a:bodyPr/>
          <a:lstStyle>
            <a:lvl1pPr>
              <a:defRPr/>
            </a:lvl1pPr>
          </a:lstStyle>
          <a:p>
            <a:pPr lvl="0"/>
            <a:fld id="{DD3E3044-8D9A-49B6-91E1-55F0318CBB01}" type="datetime1">
              <a:rPr lang="en-GB"/>
              <a:pPr lvl="0"/>
              <a:t>18/11/2020</a:t>
            </a:fld>
            <a:endParaRPr lang="en-GB"/>
          </a:p>
        </p:txBody>
      </p:sp>
      <p:sp>
        <p:nvSpPr>
          <p:cNvPr id="15" name="Footer Placeholder 4">
            <a:extLst>
              <a:ext uri="{FF2B5EF4-FFF2-40B4-BE49-F238E27FC236}">
                <a16:creationId xmlns:a16="http://schemas.microsoft.com/office/drawing/2014/main" id="{FDEAF779-2243-4923-B18C-56BA674CF51E}"/>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EA157FC6-4A48-4C75-A37A-0FDF88950BF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BD3EA632-2AF6-4418-B399-707495F4C129}"/>
              </a:ext>
            </a:extLst>
          </p:cNvPr>
          <p:cNvSpPr txBox="1">
            <a:spLocks noGrp="1"/>
          </p:cNvSpPr>
          <p:nvPr>
            <p:ph type="sldNum" sz="quarter" idx="8"/>
          </p:nvPr>
        </p:nvSpPr>
        <p:spPr/>
        <p:txBody>
          <a:bodyPr/>
          <a:lstStyle>
            <a:lvl1pPr>
              <a:defRPr/>
            </a:lvl1pPr>
          </a:lstStyle>
          <a:p>
            <a:pPr lvl="0"/>
            <a:fld id="{4ADF6EF8-3F7D-4494-AE00-C3EDE756D870}" type="slidenum">
              <a:t>‹#›</a:t>
            </a:fld>
            <a:endParaRPr lang="en-GB"/>
          </a:p>
        </p:txBody>
      </p:sp>
    </p:spTree>
    <p:extLst>
      <p:ext uri="{BB962C8B-B14F-4D97-AF65-F5344CB8AC3E}">
        <p14:creationId xmlns:p14="http://schemas.microsoft.com/office/powerpoint/2010/main" val="2146090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464C009-FFA7-4BB5-A68C-DCAE0B6B4397}"/>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182F7B2A-CE0D-4269-80F3-9CC4DECE8BA6}"/>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847E5A17-703B-4367-9564-9F24A126C1A3}"/>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05915D81-3D78-4989-8114-FE8DBE26F10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5DA76A6F-BF43-4CFC-A338-A4069066EFDF}"/>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651181B5-C016-4FA2-AA26-DE038D1B934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A9D5BD65-998B-4827-A20E-3376C72997F8}"/>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7C75374-B375-4FBF-B78F-E589AFEC5B5D}"/>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FCD429C-11BA-4D53-AC10-08B3750FE33B}"/>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8C24894D-2A65-4F7D-BEDC-89450E303D2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935E2D83-475F-42F8-81C6-A1F358E81FC8}"/>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B47F42ED-18FE-4823-82A2-670DFDA3EC57}"/>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833092EE-9989-4FB3-9945-90CA9A429961}"/>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4083036C-810B-4B7F-8FAE-AF567268A3A3}"/>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E03DC57C-6F1A-4F85-A7E1-15CE117FA560}"/>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03E75172-D00A-48E1-ABB1-D769B90F93F2}"/>
              </a:ext>
            </a:extLst>
          </p:cNvPr>
          <p:cNvSpPr txBox="1">
            <a:spLocks noGrp="1"/>
          </p:cNvSpPr>
          <p:nvPr>
            <p:ph type="dt" sz="half" idx="7"/>
          </p:nvPr>
        </p:nvSpPr>
        <p:spPr/>
        <p:txBody>
          <a:bodyPr/>
          <a:lstStyle>
            <a:lvl1pPr>
              <a:defRPr/>
            </a:lvl1pPr>
          </a:lstStyle>
          <a:p>
            <a:pPr lvl="0"/>
            <a:fld id="{CAB4AE7C-7323-489A-A648-4A1954ECE4BD}" type="datetime1">
              <a:rPr lang="en-GB"/>
              <a:pPr lvl="0"/>
              <a:t>18/11/2020</a:t>
            </a:fld>
            <a:endParaRPr lang="en-GB"/>
          </a:p>
        </p:txBody>
      </p:sp>
      <p:sp>
        <p:nvSpPr>
          <p:cNvPr id="18" name="Footer Placeholder 4">
            <a:extLst>
              <a:ext uri="{FF2B5EF4-FFF2-40B4-BE49-F238E27FC236}">
                <a16:creationId xmlns:a16="http://schemas.microsoft.com/office/drawing/2014/main" id="{90D3CD7D-E927-4052-94B6-7CA37E8DAD99}"/>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74A57982-145A-418C-B526-B691CD2E49CE}"/>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A57D7D0B-81BC-4D28-B980-70839BDADF4A}"/>
              </a:ext>
            </a:extLst>
          </p:cNvPr>
          <p:cNvSpPr txBox="1">
            <a:spLocks noGrp="1"/>
          </p:cNvSpPr>
          <p:nvPr>
            <p:ph type="sldNum" sz="quarter" idx="8"/>
          </p:nvPr>
        </p:nvSpPr>
        <p:spPr/>
        <p:txBody>
          <a:bodyPr/>
          <a:lstStyle>
            <a:lvl1pPr>
              <a:defRPr/>
            </a:lvl1pPr>
          </a:lstStyle>
          <a:p>
            <a:pPr lvl="0"/>
            <a:fld id="{D2D5A891-7BB2-4EF3-9993-EDF030458C09}" type="slidenum">
              <a:t>‹#›</a:t>
            </a:fld>
            <a:endParaRPr lang="en-GB"/>
          </a:p>
        </p:txBody>
      </p:sp>
    </p:spTree>
    <p:extLst>
      <p:ext uri="{BB962C8B-B14F-4D97-AF65-F5344CB8AC3E}">
        <p14:creationId xmlns:p14="http://schemas.microsoft.com/office/powerpoint/2010/main" val="41026869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C0381AB1-94C4-4F52-AF92-30BA72035F63}"/>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A525A44B-A28A-4732-8FA2-D049AC478C9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94ABF5D2-2B1A-4D17-9ADC-60025CB2941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5BC5B1A9-A5BD-4C75-A878-2C6096017C9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CBF34430-94B9-40FB-AA49-CC391721CCB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FD9F0F28-5ACC-4467-BC72-36EFE17B57D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5BD5B178-13E2-41B9-AFFC-3574064C529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5DD5B81E-C6C4-4413-A599-B3180417A453}"/>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48D1C24A-6F7F-41F3-96B1-B6A4B6BA015E}"/>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BE9164E-64D1-48A7-92A3-9561010C920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B7642F8B-233C-4CCD-9E1B-6E47F67888D6}"/>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206677FF-E96A-4B52-A947-8844346FD2E8}"/>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DF647029-9F21-449F-A404-ABD6BEF5AF93}"/>
              </a:ext>
            </a:extLst>
          </p:cNvPr>
          <p:cNvSpPr txBox="1">
            <a:spLocks noGrp="1"/>
          </p:cNvSpPr>
          <p:nvPr>
            <p:ph type="dt" sz="half" idx="7"/>
          </p:nvPr>
        </p:nvSpPr>
        <p:spPr/>
        <p:txBody>
          <a:bodyPr/>
          <a:lstStyle>
            <a:lvl1pPr>
              <a:defRPr/>
            </a:lvl1pPr>
          </a:lstStyle>
          <a:p>
            <a:pPr lvl="0"/>
            <a:fld id="{D16D378E-90D4-44EB-BDFE-D2C3B69B853B}" type="datetime1">
              <a:rPr lang="en-GB"/>
              <a:pPr lvl="0"/>
              <a:t>18/11/2020</a:t>
            </a:fld>
            <a:endParaRPr lang="en-GB"/>
          </a:p>
        </p:txBody>
      </p:sp>
      <p:sp>
        <p:nvSpPr>
          <p:cNvPr id="15" name="Footer Placeholder 4">
            <a:extLst>
              <a:ext uri="{FF2B5EF4-FFF2-40B4-BE49-F238E27FC236}">
                <a16:creationId xmlns:a16="http://schemas.microsoft.com/office/drawing/2014/main" id="{C9B9BA2E-C9F3-47A3-A3D3-54A34062CFFF}"/>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014296BD-5103-423E-958E-076663159B6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0E4927EC-DBCE-4201-9F89-679E858F0E0E}"/>
              </a:ext>
            </a:extLst>
          </p:cNvPr>
          <p:cNvSpPr txBox="1">
            <a:spLocks noGrp="1"/>
          </p:cNvSpPr>
          <p:nvPr>
            <p:ph type="sldNum" sz="quarter" idx="8"/>
          </p:nvPr>
        </p:nvSpPr>
        <p:spPr/>
        <p:txBody>
          <a:bodyPr/>
          <a:lstStyle>
            <a:lvl1pPr>
              <a:defRPr/>
            </a:lvl1pPr>
          </a:lstStyle>
          <a:p>
            <a:pPr lvl="0"/>
            <a:fld id="{287039BB-D9EB-4759-B1BC-52622F913B90}" type="slidenum">
              <a:t>‹#›</a:t>
            </a:fld>
            <a:endParaRPr lang="en-GB"/>
          </a:p>
        </p:txBody>
      </p:sp>
    </p:spTree>
    <p:extLst>
      <p:ext uri="{BB962C8B-B14F-4D97-AF65-F5344CB8AC3E}">
        <p14:creationId xmlns:p14="http://schemas.microsoft.com/office/powerpoint/2010/main" val="3356946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8C5DC-32EE-4708-8B17-87AB040F4AAD}"/>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F8D9AE0-1C81-481E-AE11-68175E25CC0D}"/>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01A571B0-5CB2-4462-AF4F-89D2E1C3DD86}"/>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E6611822-C782-43FF-8B0F-1897D4EDB7E6}"/>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41A51545-5521-4404-BC26-126BC0D6FFE8}"/>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5D56F3B0-BF04-49C2-87B4-E25E403DBD17}"/>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CDC187AE-7953-4488-9806-19126D59F6BE}"/>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FE2082EC-4C2D-47E2-A747-F43F3C1F5C77}"/>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EB5225A5-00D8-409C-BA9A-B08852B32E81}"/>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9CF1393C-05AE-44EF-8222-ABE5712CFA84}"/>
              </a:ext>
            </a:extLst>
          </p:cNvPr>
          <p:cNvSpPr txBox="1">
            <a:spLocks noGrp="1"/>
          </p:cNvSpPr>
          <p:nvPr>
            <p:ph type="dt" sz="half" idx="7"/>
          </p:nvPr>
        </p:nvSpPr>
        <p:spPr/>
        <p:txBody>
          <a:bodyPr/>
          <a:lstStyle>
            <a:lvl1pPr>
              <a:defRPr/>
            </a:lvl1pPr>
          </a:lstStyle>
          <a:p>
            <a:pPr lvl="0"/>
            <a:fld id="{DF5ED44C-8F68-4FB6-9813-2D145EB1932F}" type="datetime1">
              <a:rPr lang="en-GB"/>
              <a:pPr lvl="0"/>
              <a:t>18/11/2020</a:t>
            </a:fld>
            <a:endParaRPr lang="en-GB"/>
          </a:p>
        </p:txBody>
      </p:sp>
      <p:sp>
        <p:nvSpPr>
          <p:cNvPr id="12" name="Footer Placeholder 7">
            <a:extLst>
              <a:ext uri="{FF2B5EF4-FFF2-40B4-BE49-F238E27FC236}">
                <a16:creationId xmlns:a16="http://schemas.microsoft.com/office/drawing/2014/main" id="{A04C9EBA-3FBD-41BE-8835-01EC7FD63925}"/>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9E2E17A0-5FE6-48C9-B76D-EDB6109D4B14}"/>
              </a:ext>
            </a:extLst>
          </p:cNvPr>
          <p:cNvSpPr txBox="1">
            <a:spLocks noGrp="1"/>
          </p:cNvSpPr>
          <p:nvPr>
            <p:ph type="sldNum" sz="quarter" idx="8"/>
          </p:nvPr>
        </p:nvSpPr>
        <p:spPr/>
        <p:txBody>
          <a:bodyPr/>
          <a:lstStyle>
            <a:lvl1pPr>
              <a:defRPr/>
            </a:lvl1pPr>
          </a:lstStyle>
          <a:p>
            <a:pPr lvl="0"/>
            <a:fld id="{7D764C42-048D-487F-9341-4A43E84235E0}" type="slidenum">
              <a:t>‹#›</a:t>
            </a:fld>
            <a:endParaRPr lang="en-GB"/>
          </a:p>
        </p:txBody>
      </p:sp>
    </p:spTree>
    <p:extLst>
      <p:ext uri="{BB962C8B-B14F-4D97-AF65-F5344CB8AC3E}">
        <p14:creationId xmlns:p14="http://schemas.microsoft.com/office/powerpoint/2010/main" val="3479511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66A4-D71C-4598-9546-E6F7F89D0AE5}"/>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15416FD-8768-4AF0-BCED-8DBEF5D196C2}"/>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ECEDD022-927C-47F7-B567-D620B0259E27}"/>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63481CFA-A03B-4DE7-958A-7C05F193B3BF}"/>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C8AFE674-56D7-4FDE-A848-3BDD449E9F63}"/>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49B4D5A9-EAE9-4E09-8672-57AA81DADF42}"/>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E3BD495C-9638-4B7B-BF7A-B9A79D6E96EE}"/>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AACF5664-59BA-4F14-9A88-C82DD1832D3F}"/>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4F2DBB00-378E-45DF-896E-9D857DB07D0F}"/>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F9FDD3C5-EAFC-43C5-A776-9EBDB578C32D}"/>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D65B5817-DFEA-4758-BBA9-6AEEE15A943E}"/>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3ED3406-6043-4018-8D76-01039654CA27}"/>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83A3CA05-E42B-4AD8-973B-7C4B8BD7E604}"/>
              </a:ext>
            </a:extLst>
          </p:cNvPr>
          <p:cNvSpPr txBox="1">
            <a:spLocks noGrp="1"/>
          </p:cNvSpPr>
          <p:nvPr>
            <p:ph type="dt" sz="half" idx="7"/>
          </p:nvPr>
        </p:nvSpPr>
        <p:spPr/>
        <p:txBody>
          <a:bodyPr/>
          <a:lstStyle>
            <a:lvl1pPr>
              <a:defRPr/>
            </a:lvl1pPr>
          </a:lstStyle>
          <a:p>
            <a:pPr lvl="0"/>
            <a:fld id="{853FB543-3691-4F43-8AB9-09563AA4D2B2}" type="datetime1">
              <a:rPr lang="en-GB"/>
              <a:pPr lvl="0"/>
              <a:t>18/11/2020</a:t>
            </a:fld>
            <a:endParaRPr lang="en-GB"/>
          </a:p>
        </p:txBody>
      </p:sp>
      <p:sp>
        <p:nvSpPr>
          <p:cNvPr id="15" name="Footer Placeholder 7">
            <a:extLst>
              <a:ext uri="{FF2B5EF4-FFF2-40B4-BE49-F238E27FC236}">
                <a16:creationId xmlns:a16="http://schemas.microsoft.com/office/drawing/2014/main" id="{56D5A029-84A0-4D0D-A1EC-554F7715A19B}"/>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B25E8DE3-EDA7-419B-B052-0073D3CF9FA4}"/>
              </a:ext>
            </a:extLst>
          </p:cNvPr>
          <p:cNvSpPr txBox="1">
            <a:spLocks noGrp="1"/>
          </p:cNvSpPr>
          <p:nvPr>
            <p:ph type="sldNum" sz="quarter" idx="8"/>
          </p:nvPr>
        </p:nvSpPr>
        <p:spPr/>
        <p:txBody>
          <a:bodyPr/>
          <a:lstStyle>
            <a:lvl1pPr>
              <a:defRPr/>
            </a:lvl1pPr>
          </a:lstStyle>
          <a:p>
            <a:pPr lvl="0"/>
            <a:fld id="{B3376F9C-837D-42E5-BF3D-95639912FA8B}" type="slidenum">
              <a:t>‹#›</a:t>
            </a:fld>
            <a:endParaRPr lang="en-GB"/>
          </a:p>
        </p:txBody>
      </p:sp>
    </p:spTree>
    <p:extLst>
      <p:ext uri="{BB962C8B-B14F-4D97-AF65-F5344CB8AC3E}">
        <p14:creationId xmlns:p14="http://schemas.microsoft.com/office/powerpoint/2010/main" val="2499953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E17FB-CE5F-45A6-95F6-9343D37B9DE7}"/>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1B8254E-A111-414C-A4E8-A175706BD5F5}"/>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0F2E51-923B-4E22-8855-D0CE76859E8A}"/>
              </a:ext>
            </a:extLst>
          </p:cNvPr>
          <p:cNvSpPr txBox="1">
            <a:spLocks noGrp="1"/>
          </p:cNvSpPr>
          <p:nvPr>
            <p:ph type="dt" sz="half" idx="7"/>
          </p:nvPr>
        </p:nvSpPr>
        <p:spPr>
          <a:xfrm>
            <a:off x="10695435" y="6391838"/>
            <a:ext cx="990596" cy="304796"/>
          </a:xfrm>
        </p:spPr>
        <p:txBody>
          <a:bodyPr/>
          <a:lstStyle>
            <a:lvl1pPr>
              <a:defRPr/>
            </a:lvl1pPr>
          </a:lstStyle>
          <a:p>
            <a:pPr lvl="0"/>
            <a:fld id="{FB3B8D61-F400-488A-AD3A-5E62C5343EFE}" type="datetime1">
              <a:rPr lang="en-GB"/>
              <a:pPr lvl="0"/>
              <a:t>18/11/2020</a:t>
            </a:fld>
            <a:endParaRPr lang="en-GB"/>
          </a:p>
        </p:txBody>
      </p:sp>
      <p:sp>
        <p:nvSpPr>
          <p:cNvPr id="5" name="Footer Placeholder 4">
            <a:extLst>
              <a:ext uri="{FF2B5EF4-FFF2-40B4-BE49-F238E27FC236}">
                <a16:creationId xmlns:a16="http://schemas.microsoft.com/office/drawing/2014/main" id="{38048A3A-7DBE-47E8-AD3F-2A23BE3B193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7430EF-C0DE-4A81-8770-F60A558EED5A}"/>
              </a:ext>
            </a:extLst>
          </p:cNvPr>
          <p:cNvSpPr txBox="1">
            <a:spLocks noGrp="1"/>
          </p:cNvSpPr>
          <p:nvPr>
            <p:ph type="sldNum" sz="quarter" idx="8"/>
          </p:nvPr>
        </p:nvSpPr>
        <p:spPr/>
        <p:txBody>
          <a:bodyPr/>
          <a:lstStyle>
            <a:lvl1pPr>
              <a:defRPr/>
            </a:lvl1pPr>
          </a:lstStyle>
          <a:p>
            <a:pPr lvl="0"/>
            <a:fld id="{91074CD3-32A5-46E7-A44A-EA9DD6755CF0}" type="slidenum">
              <a:t>‹#›</a:t>
            </a:fld>
            <a:endParaRPr lang="en-GB"/>
          </a:p>
        </p:txBody>
      </p:sp>
    </p:spTree>
    <p:extLst>
      <p:ext uri="{BB962C8B-B14F-4D97-AF65-F5344CB8AC3E}">
        <p14:creationId xmlns:p14="http://schemas.microsoft.com/office/powerpoint/2010/main" val="3112059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14C2F54C-E1CD-4227-8359-D88275E5143C}"/>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1D39FDE3-C9FB-4D47-A19B-B49B88746520}"/>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A14E916D-ACAE-463B-A1C4-ED9E79077B1D}"/>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DC530B5C-ACA0-40A0-8452-35F546C1B4CD}"/>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AE32AD72-1891-4654-A736-5B53A99F3B9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7C413E1E-4AF3-4796-B52D-E6CC2F0FC62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4404D68E-FB0B-483A-B7ED-66CB9385F12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6FBA2E9D-6AC3-49A1-865D-38B1D45401F2}"/>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D52347CE-D965-4825-9A16-FD59ED18B2BC}"/>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39101149-2145-49C9-A1C9-E1B102D8AA5A}"/>
                </a:ext>
              </a:extLst>
            </p:cNvPr>
            <p:cNvSpPr/>
            <p:nvPr/>
          </p:nvSpPr>
          <p:spPr>
            <a:xfrm rot="5400013">
              <a:off x="4449237" y="2801754"/>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AE03AF18-0F16-4872-A2F4-CE62D67767B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50ECBCB0-24A1-4A6D-83ED-16DDA7D83937}"/>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57D635DD-F8F3-409E-8942-D9B66ABA52E9}"/>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27D5135B-AC46-4CEA-95D0-CD947AA87D4B}"/>
              </a:ext>
            </a:extLst>
          </p:cNvPr>
          <p:cNvSpPr txBox="1">
            <a:spLocks noGrp="1"/>
          </p:cNvSpPr>
          <p:nvPr>
            <p:ph type="dt" sz="half" idx="7"/>
          </p:nvPr>
        </p:nvSpPr>
        <p:spPr>
          <a:xfrm>
            <a:off x="10653107" y="6391838"/>
            <a:ext cx="992133" cy="304796"/>
          </a:xfrm>
        </p:spPr>
        <p:txBody>
          <a:bodyPr/>
          <a:lstStyle>
            <a:lvl1pPr>
              <a:defRPr/>
            </a:lvl1pPr>
          </a:lstStyle>
          <a:p>
            <a:pPr lvl="0"/>
            <a:fld id="{06807734-B6F3-4F8C-A86B-D87DC633E81A}" type="datetime1">
              <a:rPr lang="en-GB"/>
              <a:pPr lvl="0"/>
              <a:t>18/11/2020</a:t>
            </a:fld>
            <a:endParaRPr lang="en-GB"/>
          </a:p>
        </p:txBody>
      </p:sp>
      <p:sp>
        <p:nvSpPr>
          <p:cNvPr id="16" name="Footer Placeholder 4">
            <a:extLst>
              <a:ext uri="{FF2B5EF4-FFF2-40B4-BE49-F238E27FC236}">
                <a16:creationId xmlns:a16="http://schemas.microsoft.com/office/drawing/2014/main" id="{6C434237-B803-40F1-B009-F9A43D7526F5}"/>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12783AF0-808F-4460-BA18-802E92AF99E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77FAEDE6-97B1-4F60-A916-DED03E91321A}"/>
              </a:ext>
            </a:extLst>
          </p:cNvPr>
          <p:cNvSpPr txBox="1">
            <a:spLocks noGrp="1"/>
          </p:cNvSpPr>
          <p:nvPr>
            <p:ph type="sldNum" sz="quarter" idx="8"/>
          </p:nvPr>
        </p:nvSpPr>
        <p:spPr/>
        <p:txBody>
          <a:bodyPr/>
          <a:lstStyle>
            <a:lvl1pPr>
              <a:defRPr/>
            </a:lvl1pPr>
          </a:lstStyle>
          <a:p>
            <a:pPr lvl="0"/>
            <a:fld id="{8C5EAF36-F9DD-4035-8767-7C42AF6C4571}" type="slidenum">
              <a:t>‹#›</a:t>
            </a:fld>
            <a:endParaRPr lang="en-GB"/>
          </a:p>
        </p:txBody>
      </p:sp>
    </p:spTree>
    <p:extLst>
      <p:ext uri="{BB962C8B-B14F-4D97-AF65-F5344CB8AC3E}">
        <p14:creationId xmlns:p14="http://schemas.microsoft.com/office/powerpoint/2010/main" val="4015465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2F7F951-AB49-45F5-9160-1DB99B792527}"/>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A1087747-1D3D-419C-9CA7-64E8BE7BDEE5}"/>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A892CD83-7C82-4581-BB2E-530B787106C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D691F86E-06FF-486A-90F0-C5960E71734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DC67F38C-D4F3-4746-ADE4-ED886E7E7FE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65EF6A1C-2DE5-4139-AA99-A28A085BA3DF}"/>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1988B6E5-2BFC-4490-9E93-AAC5A12A883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DFB325EA-172E-4E30-9B76-D474E2616733}"/>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D4308E28-1372-447F-AAB3-B61C0D233DDB}"/>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48123052-60AE-4D58-BBA3-00319BDD738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5E8A3CA8-B102-4EEC-9D7C-60AB654CE429}"/>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8CF8A411-56ED-487C-BB58-EDD229BB6D07}"/>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2561CBCC-945D-4434-ACDE-B1EA3469566A}"/>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8EBEAAF3-90A1-43C3-B69F-7A0DA674DB72}" type="datetime1">
              <a:rPr lang="en-GB"/>
              <a:pPr lvl="0"/>
              <a:t>18/11/2020</a:t>
            </a:fld>
            <a:endParaRPr lang="en-GB"/>
          </a:p>
        </p:txBody>
      </p:sp>
      <p:sp>
        <p:nvSpPr>
          <p:cNvPr id="15" name="Footer Placeholder 4">
            <a:extLst>
              <a:ext uri="{FF2B5EF4-FFF2-40B4-BE49-F238E27FC236}">
                <a16:creationId xmlns:a16="http://schemas.microsoft.com/office/drawing/2014/main" id="{A4DEE7DB-9140-4D6F-A441-CB7731F095E0}"/>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0DDE3132-2EC2-45D0-B5E7-A4C2EDA697FB}"/>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523B82CA-FB95-4AD7-82DC-7D4A05B8319A}"/>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3D16E3AC-FE6C-4AAB-A046-2946FD3933C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3.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4.m4a"/><Relationship Id="rId7" Type="http://schemas.openxmlformats.org/officeDocument/2006/relationships/image" Target="../media/image7.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6.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3.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8.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3.png"/><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1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hyperlink" Target="https://www.bing.com/videos/search?q=id+ego+and+supego&amp;&amp;view=detail&amp;mid=283C485F8F1A2C4768D5283C485F8F1A2C4768D5&amp;&amp;FORM=VRDGAR" TargetMode="Externa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0.xml"/><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3.png"/><Relationship Id="rId2" Type="http://schemas.microsoft.com/office/2007/relationships/media" Target="../media/media12.m4a"/><Relationship Id="rId1" Type="http://schemas.openxmlformats.org/officeDocument/2006/relationships/tags" Target="../tags/tag11.xml"/><Relationship Id="rId6" Type="http://schemas.openxmlformats.org/officeDocument/2006/relationships/image" Target="../media/image15.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2.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3.xml"/><Relationship Id="rId6" Type="http://schemas.openxmlformats.org/officeDocument/2006/relationships/image" Target="../media/image3.png"/><Relationship Id="rId5" Type="http://schemas.openxmlformats.org/officeDocument/2006/relationships/image" Target="../media/image16.jp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929DFCA8-0810-4930-8584-CC6FF67E8D3E}"/>
              </a:ext>
            </a:extLst>
          </p:cNvPr>
          <p:cNvPicPr>
            <a:picLocks noChangeAspect="1"/>
          </p:cNvPicPr>
          <p:nvPr/>
        </p:nvPicPr>
        <p:blipFill>
          <a:blip r:embed="rId6"/>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0A70FC4-41BC-4D91-BA17-731E35345159}"/>
              </a:ext>
            </a:extLst>
          </p:cNvPr>
          <p:cNvSpPr txBox="1">
            <a:spLocks noGrp="1"/>
          </p:cNvSpPr>
          <p:nvPr>
            <p:ph type="ctrTitle"/>
          </p:nvPr>
        </p:nvSpPr>
        <p:spPr>
          <a:xfrm>
            <a:off x="199485" y="4417347"/>
            <a:ext cx="5186906" cy="483260"/>
          </a:xfrm>
        </p:spPr>
        <p:txBody>
          <a:bodyPr/>
          <a:lstStyle/>
          <a:p>
            <a:pPr lvl="0"/>
            <a:r>
              <a:rPr lang="en-GB" sz="4400" b="1">
                <a:solidFill>
                  <a:srgbClr val="F2F2F2"/>
                </a:solidFill>
              </a:rPr>
              <a:t>THE UNDERSTANDING OF LIFE SPAN DEVELOPMENT THROUGH THE PSYCHODYNAMIC APPROACH </a:t>
            </a:r>
          </a:p>
        </p:txBody>
      </p:sp>
      <p:sp>
        <p:nvSpPr>
          <p:cNvPr id="4" name="Subtitle 2">
            <a:extLst>
              <a:ext uri="{FF2B5EF4-FFF2-40B4-BE49-F238E27FC236}">
                <a16:creationId xmlns:a16="http://schemas.microsoft.com/office/drawing/2014/main" id="{AF4BF7C2-A7A4-417A-96C0-7F4A10F2ECA3}"/>
              </a:ext>
            </a:extLst>
          </p:cNvPr>
          <p:cNvSpPr txBox="1">
            <a:spLocks noGrp="1"/>
          </p:cNvSpPr>
          <p:nvPr>
            <p:ph type="subTitle" idx="1"/>
          </p:nvPr>
        </p:nvSpPr>
        <p:spPr>
          <a:xfrm>
            <a:off x="7546451" y="5637175"/>
            <a:ext cx="9448796" cy="685800"/>
          </a:xfrm>
        </p:spPr>
        <p:txBody>
          <a:bodyPr/>
          <a:lstStyle/>
          <a:p>
            <a:pPr lvl="0">
              <a:spcBef>
                <a:spcPts val="700"/>
              </a:spcBef>
            </a:pPr>
            <a:r>
              <a:rPr lang="en-GB" sz="2800"/>
              <a:t>By Megan Currums </a:t>
            </a:r>
          </a:p>
        </p:txBody>
      </p:sp>
      <p:pic>
        <p:nvPicPr>
          <p:cNvPr id="6" name="Audio 5">
            <a:hlinkClick r:id="" action="ppaction://media"/>
            <a:extLst>
              <a:ext uri="{FF2B5EF4-FFF2-40B4-BE49-F238E27FC236}">
                <a16:creationId xmlns:a16="http://schemas.microsoft.com/office/drawing/2014/main" id="{D8572250-0B48-4E41-9E8B-032E54FB120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cSld>
  <p:clrMapOvr>
    <a:masterClrMapping/>
  </p:clrMapOvr>
  <p:transition spd="slow" advTm="813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80">
                                          <p:stCondLst>
                                            <p:cond delay="0"/>
                                          </p:stCondLst>
                                        </p:cTn>
                                        <p:tgtEl>
                                          <p:spTgt spid="3"/>
                                        </p:tgtEl>
                                      </p:cBhvr>
                                    </p:animEffect>
                                    <p:anim calcmode="lin" valueType="num">
                                      <p:cBhvr>
                                        <p:cTn id="12" dur="1822">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3" dur="664">
                                          <p:stCondLst>
                                            <p:cond delay="0"/>
                                          </p:stCondLst>
                                        </p:cTn>
                                        <p:tgtEl>
                                          <p:spTgt spid="3"/>
                                        </p:tgtEl>
                                        <p:attrNameLst>
                                          <p:attrName>ppt_y</p:attrName>
                                        </p:attrNameLst>
                                      </p:cBhvr>
                                      <p:tavLst>
                                        <p:tav tm="0" fmla="#ppt_y-sin(pi*$)/3">
                                          <p:val>
                                            <p:strVal val="0.5"/>
                                          </p:val>
                                        </p:tav>
                                        <p:tav tm="100000">
                                          <p:val>
                                            <p:strVal val="1"/>
                                          </p:val>
                                        </p:tav>
                                      </p:tavLst>
                                    </p:anim>
                                    <p:anim calcmode="lin" valueType="num">
                                      <p:cBhvr>
                                        <p:cTn id="14" dur="664">
                                          <p:stCondLst>
                                            <p:cond delay="664"/>
                                          </p:stCondLst>
                                        </p:cTn>
                                        <p:tgtEl>
                                          <p:spTgt spid="3"/>
                                        </p:tgtEl>
                                        <p:attrNameLst>
                                          <p:attrName>ppt_y</p:attrName>
                                        </p:attrNameLst>
                                      </p:cBhvr>
                                      <p:tavLst>
                                        <p:tav tm="0" fmla="#ppt_y-sin(pi*$)/9">
                                          <p:val>
                                            <p:strVal val="0"/>
                                          </p:val>
                                        </p:tav>
                                        <p:tav tm="100000">
                                          <p:val>
                                            <p:strVal val="1"/>
                                          </p:val>
                                        </p:tav>
                                      </p:tavLst>
                                    </p:anim>
                                    <p:anim calcmode="lin" valueType="num">
                                      <p:cBhvr>
                                        <p:cTn id="15" dur="332">
                                          <p:stCondLst>
                                            <p:cond delay="1324"/>
                                          </p:stCondLst>
                                        </p:cTn>
                                        <p:tgtEl>
                                          <p:spTgt spid="3"/>
                                        </p:tgtEl>
                                        <p:attrNameLst>
                                          <p:attrName>ppt_y</p:attrName>
                                        </p:attrNameLst>
                                      </p:cBhvr>
                                      <p:tavLst>
                                        <p:tav tm="0" fmla="#ppt_y-sin(pi*$)/27">
                                          <p:val>
                                            <p:strVal val="0"/>
                                          </p:val>
                                        </p:tav>
                                        <p:tav tm="100000">
                                          <p:val>
                                            <p:strVal val="1"/>
                                          </p:val>
                                        </p:tav>
                                      </p:tavLst>
                                    </p:anim>
                                    <p:anim calcmode="lin" valueType="num">
                                      <p:cBhvr>
                                        <p:cTn id="16" dur="164">
                                          <p:stCondLst>
                                            <p:cond delay="1656"/>
                                          </p:stCondLst>
                                        </p:cTn>
                                        <p:tgtEl>
                                          <p:spTgt spid="3"/>
                                        </p:tgtEl>
                                        <p:attrNameLst>
                                          <p:attrName>ppt_y</p:attrName>
                                        </p:attrNameLst>
                                      </p:cBhvr>
                                      <p:tavLst>
                                        <p:tav tm="0" fmla="#ppt_y-sin(pi*$)/81">
                                          <p:val>
                                            <p:strVal val="0"/>
                                          </p:val>
                                        </p:tav>
                                        <p:tav tm="100000">
                                          <p:val>
                                            <p:strVal val="1"/>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6"/>
                </p:tgtEl>
              </p:cMediaNode>
            </p:audio>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47705-E89F-484D-B0B7-0D416B1B1371}"/>
              </a:ext>
            </a:extLst>
          </p:cNvPr>
          <p:cNvSpPr txBox="1">
            <a:spLocks noGrp="1"/>
          </p:cNvSpPr>
          <p:nvPr>
            <p:ph type="title"/>
          </p:nvPr>
        </p:nvSpPr>
        <p:spPr>
          <a:xfrm>
            <a:off x="925281" y="212268"/>
            <a:ext cx="9905996" cy="1904996"/>
          </a:xfrm>
        </p:spPr>
        <p:txBody>
          <a:bodyPr/>
          <a:lstStyle/>
          <a:p>
            <a:pPr lvl="0"/>
            <a:r>
              <a:rPr lang="en-GB" u="sng">
                <a:solidFill>
                  <a:srgbClr val="FFFFFF"/>
                </a:solidFill>
              </a:rPr>
              <a:t>Main assumptions </a:t>
            </a:r>
          </a:p>
        </p:txBody>
      </p:sp>
      <p:sp>
        <p:nvSpPr>
          <p:cNvPr id="3" name="Content Placeholder 2">
            <a:extLst>
              <a:ext uri="{FF2B5EF4-FFF2-40B4-BE49-F238E27FC236}">
                <a16:creationId xmlns:a16="http://schemas.microsoft.com/office/drawing/2014/main" id="{C55BB41A-8B85-4EA7-9086-596895DAB827}"/>
              </a:ext>
            </a:extLst>
          </p:cNvPr>
          <p:cNvSpPr txBox="1">
            <a:spLocks noGrp="1"/>
          </p:cNvSpPr>
          <p:nvPr>
            <p:ph idx="1"/>
          </p:nvPr>
        </p:nvSpPr>
        <p:spPr>
          <a:xfrm>
            <a:off x="559786" y="2569034"/>
            <a:ext cx="9905996" cy="3124203"/>
          </a:xfrm>
        </p:spPr>
        <p:txBody>
          <a:bodyPr>
            <a:normAutofit fontScale="92500" lnSpcReduction="10000"/>
          </a:bodyPr>
          <a:lstStyle/>
          <a:p>
            <a:pPr lvl="0">
              <a:lnSpc>
                <a:spcPct val="150000"/>
              </a:lnSpc>
              <a:spcBef>
                <a:spcPts val="600"/>
              </a:spcBef>
            </a:pPr>
            <a:r>
              <a:rPr lang="en-GB" sz="2400" dirty="0">
                <a:solidFill>
                  <a:srgbClr val="FF3399"/>
                </a:solidFill>
              </a:rPr>
              <a:t>Unconscious activity determines how we behave.</a:t>
            </a:r>
          </a:p>
          <a:p>
            <a:pPr lvl="0">
              <a:lnSpc>
                <a:spcPct val="150000"/>
              </a:lnSpc>
              <a:spcBef>
                <a:spcPts val="600"/>
              </a:spcBef>
            </a:pPr>
            <a:r>
              <a:rPr lang="en-GB" sz="2400" dirty="0">
                <a:solidFill>
                  <a:srgbClr val="FF3399"/>
                </a:solidFill>
              </a:rPr>
              <a:t>We possess ‘drives’ or ‘instincts’ that ‘energize’ our minds to motivate behaviour as we develop through our lives.</a:t>
            </a:r>
          </a:p>
          <a:p>
            <a:pPr lvl="0">
              <a:lnSpc>
                <a:spcPct val="150000"/>
              </a:lnSpc>
              <a:spcBef>
                <a:spcPts val="600"/>
              </a:spcBef>
            </a:pPr>
            <a:r>
              <a:rPr lang="en-GB" sz="2400" dirty="0">
                <a:solidFill>
                  <a:srgbClr val="FF3399"/>
                </a:solidFill>
              </a:rPr>
              <a:t>Our psyche is comprised of the ID, ego and superego.</a:t>
            </a:r>
          </a:p>
          <a:p>
            <a:pPr lvl="0">
              <a:lnSpc>
                <a:spcPct val="150000"/>
              </a:lnSpc>
              <a:spcBef>
                <a:spcPts val="600"/>
              </a:spcBef>
            </a:pPr>
            <a:r>
              <a:rPr lang="en-GB" sz="2400" dirty="0">
                <a:solidFill>
                  <a:srgbClr val="FF3399"/>
                </a:solidFill>
              </a:rPr>
              <a:t>Childhood experiences have significant importance in determining our personality when we reach adulthood</a:t>
            </a:r>
            <a:r>
              <a:rPr lang="en-GB" sz="2400" dirty="0"/>
              <a:t>.</a:t>
            </a:r>
          </a:p>
        </p:txBody>
      </p:sp>
      <p:pic>
        <p:nvPicPr>
          <p:cNvPr id="4" name="Picture 3">
            <a:extLst>
              <a:ext uri="{FF2B5EF4-FFF2-40B4-BE49-F238E27FC236}">
                <a16:creationId xmlns:a16="http://schemas.microsoft.com/office/drawing/2014/main" id="{98F7B4C6-0F08-4DF0-ADA7-57040E55B869}"/>
              </a:ext>
            </a:extLst>
          </p:cNvPr>
          <p:cNvPicPr>
            <a:picLocks noChangeAspect="1"/>
          </p:cNvPicPr>
          <p:nvPr/>
        </p:nvPicPr>
        <p:blipFill>
          <a:blip r:embed="rId5"/>
          <a:stretch>
            <a:fillRect/>
          </a:stretch>
        </p:blipFill>
        <p:spPr>
          <a:xfrm>
            <a:off x="8819863" y="90006"/>
            <a:ext cx="3291840" cy="2351315"/>
          </a:xfrm>
          <a:prstGeom prst="rect">
            <a:avLst/>
          </a:prstGeom>
          <a:noFill/>
          <a:ln cap="flat">
            <a:noFill/>
          </a:ln>
        </p:spPr>
      </p:pic>
      <p:pic>
        <p:nvPicPr>
          <p:cNvPr id="5" name="Audio 4">
            <a:hlinkClick r:id="" action="ppaction://media"/>
            <a:extLst>
              <a:ext uri="{FF2B5EF4-FFF2-40B4-BE49-F238E27FC236}">
                <a16:creationId xmlns:a16="http://schemas.microsoft.com/office/drawing/2014/main" id="{115D8F65-65A7-4DB7-8BE6-A4D65D10C05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slow" advTm="2761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fade">
                                      <p:cBhvr>
                                        <p:cTn id="45" dur="1000"/>
                                        <p:tgtEl>
                                          <p:spTgt spid="4"/>
                                        </p:tgtEl>
                                      </p:cBhvr>
                                    </p:animEffect>
                                    <p:anim calcmode="lin" valueType="num">
                                      <p:cBhvr>
                                        <p:cTn id="46" dur="1000" fill="hold"/>
                                        <p:tgtEl>
                                          <p:spTgt spid="4"/>
                                        </p:tgtEl>
                                        <p:attrNameLst>
                                          <p:attrName>ppt_x</p:attrName>
                                        </p:attrNameLst>
                                      </p:cBhvr>
                                      <p:tavLst>
                                        <p:tav tm="0">
                                          <p:val>
                                            <p:strVal val="#ppt_x"/>
                                          </p:val>
                                        </p:tav>
                                        <p:tav tm="100000">
                                          <p:val>
                                            <p:strVal val="#ppt_x"/>
                                          </p:val>
                                        </p:tav>
                                      </p:tavLst>
                                    </p:anim>
                                    <p:anim calcmode="lin" valueType="num">
                                      <p:cBhvr>
                                        <p:cTn id="4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55EB0-55A7-412E-B469-7FE50E275055}"/>
              </a:ext>
            </a:extLst>
          </p:cNvPr>
          <p:cNvSpPr txBox="1">
            <a:spLocks noGrp="1"/>
          </p:cNvSpPr>
          <p:nvPr>
            <p:ph type="title"/>
          </p:nvPr>
        </p:nvSpPr>
        <p:spPr/>
        <p:txBody>
          <a:bodyPr/>
          <a:lstStyle/>
          <a:p>
            <a:pPr lvl="0"/>
            <a:r>
              <a:rPr lang="en-GB" u="sng"/>
              <a:t>SIGMUND FREUD</a:t>
            </a:r>
          </a:p>
        </p:txBody>
      </p:sp>
      <p:pic>
        <p:nvPicPr>
          <p:cNvPr id="3" name="Content Placeholder 3">
            <a:extLst>
              <a:ext uri="{FF2B5EF4-FFF2-40B4-BE49-F238E27FC236}">
                <a16:creationId xmlns:a16="http://schemas.microsoft.com/office/drawing/2014/main" id="{3C655205-FB3D-45C9-9E6E-5979355647AB}"/>
              </a:ext>
            </a:extLst>
          </p:cNvPr>
          <p:cNvPicPr>
            <a:picLocks noGrp="1" noChangeAspect="1"/>
          </p:cNvPicPr>
          <p:nvPr>
            <p:ph idx="1"/>
          </p:nvPr>
        </p:nvPicPr>
        <p:blipFill>
          <a:blip r:embed="rId5"/>
          <a:stretch>
            <a:fillRect/>
          </a:stretch>
        </p:blipFill>
        <p:spPr>
          <a:xfrm>
            <a:off x="9634036" y="2513639"/>
            <a:ext cx="2447921" cy="2867028"/>
          </a:xfrm>
        </p:spPr>
      </p:pic>
      <p:sp>
        <p:nvSpPr>
          <p:cNvPr id="4" name="TextBox 4">
            <a:extLst>
              <a:ext uri="{FF2B5EF4-FFF2-40B4-BE49-F238E27FC236}">
                <a16:creationId xmlns:a16="http://schemas.microsoft.com/office/drawing/2014/main" id="{B1DC8BE2-CC7B-44A7-AA8E-9F1712A90C75}"/>
              </a:ext>
            </a:extLst>
          </p:cNvPr>
          <p:cNvSpPr txBox="1"/>
          <p:nvPr/>
        </p:nvSpPr>
        <p:spPr>
          <a:xfrm>
            <a:off x="2901272" y="5380667"/>
            <a:ext cx="9375032" cy="1477332"/>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pitchFamily="34"/>
              </a:rPr>
              <a:t>“In many criminals, especially youthful ones, it is possible to detect a very powerful sense of guilt which existed before the crime, and is therefore not its result but its motive. It is as if it was a relief to be able to fasten this unconscious sense of guilt on to something real and immediate.”</a:t>
            </a: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pitchFamily="34"/>
              </a:rPr>
              <a:t>― Sigmund Freud, The Ego and the Id</a:t>
            </a:r>
          </a:p>
        </p:txBody>
      </p:sp>
      <p:sp>
        <p:nvSpPr>
          <p:cNvPr id="5" name="TextBox 6">
            <a:extLst>
              <a:ext uri="{FF2B5EF4-FFF2-40B4-BE49-F238E27FC236}">
                <a16:creationId xmlns:a16="http://schemas.microsoft.com/office/drawing/2014/main" id="{995DE64C-0746-4615-A710-5C4D0EA53BA8}"/>
              </a:ext>
            </a:extLst>
          </p:cNvPr>
          <p:cNvSpPr txBox="1"/>
          <p:nvPr/>
        </p:nvSpPr>
        <p:spPr>
          <a:xfrm>
            <a:off x="259003" y="2382898"/>
            <a:ext cx="9375032" cy="26776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Century Gothic" pitchFamily="34"/>
              </a:rPr>
              <a:t>Freud was born on 6 May 1856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kern="0" dirty="0">
              <a:solidFill>
                <a:srgbClr val="000000"/>
              </a:solidFill>
              <a:latin typeface="Century Gothic"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Century Gothic" pitchFamily="34"/>
              </a:rPr>
              <a:t>In 1873, Freud studied medicine at the University of Vienna. He worked at the Vienna General Hospital.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dirty="0">
              <a:solidFill>
                <a:srgbClr val="000000"/>
              </a:solidFill>
              <a:uFillTx/>
              <a:latin typeface="Century Gothic"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Century Gothic" pitchFamily="34"/>
              </a:rPr>
              <a:t>On his later return to Vienna, Freud set up in private practice, specialising in nervous and brain disorders.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dirty="0">
              <a:solidFill>
                <a:srgbClr val="000000"/>
              </a:solidFill>
              <a:uFillTx/>
              <a:latin typeface="Century Gothic"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Century Gothic" pitchFamily="34"/>
              </a:rPr>
              <a:t>In 1902, Freud was appointed Professor of Neuropathology at the University of Vienna until 1938.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dirty="0">
              <a:solidFill>
                <a:srgbClr val="000000"/>
              </a:solidFill>
              <a:uFillTx/>
              <a:latin typeface="Century Gothic"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Century Gothic" pitchFamily="34"/>
              </a:rPr>
              <a:t>In 1923, he published 'The Ego and the Id', which divided the mind into the 'id, the 'ego' and the 'superego'.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dirty="0">
              <a:solidFill>
                <a:srgbClr val="000000"/>
              </a:solidFill>
              <a:uFillTx/>
              <a:latin typeface="Century Gothic"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Century Gothic" pitchFamily="34"/>
              </a:rPr>
              <a:t>Freud was diagnosed with cancer in his jaw in 1923, and had more than 30 operations. He died of cancer on 23 September 1939.</a:t>
            </a:r>
          </a:p>
        </p:txBody>
      </p:sp>
      <p:pic>
        <p:nvPicPr>
          <p:cNvPr id="13" name="Audio 12">
            <a:hlinkClick r:id="" action="ppaction://media"/>
            <a:extLst>
              <a:ext uri="{FF2B5EF4-FFF2-40B4-BE49-F238E27FC236}">
                <a16:creationId xmlns:a16="http://schemas.microsoft.com/office/drawing/2014/main" id="{1BAB1A67-53F2-45C5-947D-9C8341A678C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med" advTm="7280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ppt_x</p:attrName>
                                        </p:attrNameLst>
                                      </p:cBhvr>
                                      <p:tavLst>
                                        <p:tav tm="0">
                                          <p:val>
                                            <p:strVal val="#ppt_x"/>
                                          </p:val>
                                        </p:tav>
                                        <p:tav tm="100000">
                                          <p:val>
                                            <p:strVal val="#ppt_x"/>
                                          </p:val>
                                        </p:tav>
                                      </p:tavLst>
                                    </p:anim>
                                    <p:anim calcmode="lin" valueType="num">
                                      <p:cBhvr>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500" fill="hold"/>
                                        <p:tgtEl>
                                          <p:spTgt spid="5"/>
                                        </p:tgtEl>
                                        <p:attrNameLst>
                                          <p:attrName>ppt_x</p:attrName>
                                        </p:attrNameLst>
                                      </p:cBhvr>
                                      <p:tavLst>
                                        <p:tav tm="0">
                                          <p:val>
                                            <p:strVal val="#ppt_x"/>
                                          </p:val>
                                        </p:tav>
                                        <p:tav tm="100000">
                                          <p:val>
                                            <p:strVal val="#ppt_x"/>
                                          </p:val>
                                        </p:tav>
                                      </p:tavLst>
                                    </p:anim>
                                    <p:anim calcmode="lin" valueType="num">
                                      <p:cBhvr>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p:cTn id="29" dur="500" fill="hold"/>
                                        <p:tgtEl>
                                          <p:spTgt spid="4"/>
                                        </p:tgtEl>
                                        <p:attrNameLst>
                                          <p:attrName>ppt_x</p:attrName>
                                        </p:attrNameLst>
                                      </p:cBhvr>
                                      <p:tavLst>
                                        <p:tav tm="0">
                                          <p:val>
                                            <p:strVal val="#ppt_x"/>
                                          </p:val>
                                        </p:tav>
                                        <p:tav tm="100000">
                                          <p:val>
                                            <p:strVal val="#ppt_x"/>
                                          </p:val>
                                        </p:tav>
                                      </p:tavLst>
                                    </p:anim>
                                    <p:anim calcmode="lin" valueType="num">
                                      <p:cBhvr>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3"/>
                </p:tgtEl>
              </p:cMediaNode>
            </p:audio>
          </p:childTnLst>
        </p:cTn>
      </p:par>
    </p:tnLst>
    <p:bldLst>
      <p:bldP spid="2"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08B7-2957-48F0-81AB-48B219F777C9}"/>
              </a:ext>
            </a:extLst>
          </p:cNvPr>
          <p:cNvSpPr txBox="1">
            <a:spLocks noGrp="1"/>
          </p:cNvSpPr>
          <p:nvPr>
            <p:ph type="title"/>
          </p:nvPr>
        </p:nvSpPr>
        <p:spPr>
          <a:xfrm>
            <a:off x="554720" y="-640"/>
            <a:ext cx="9905996" cy="1904996"/>
          </a:xfrm>
        </p:spPr>
        <p:txBody>
          <a:bodyPr/>
          <a:lstStyle/>
          <a:p>
            <a:pPr lvl="0"/>
            <a:r>
              <a:rPr lang="en-GB" u="sng">
                <a:solidFill>
                  <a:srgbClr val="FFFFFF"/>
                </a:solidFill>
              </a:rPr>
              <a:t>THE UNCONCIOUS MIND </a:t>
            </a:r>
          </a:p>
        </p:txBody>
      </p:sp>
      <p:sp>
        <p:nvSpPr>
          <p:cNvPr id="3" name="Content Placeholder 2">
            <a:extLst>
              <a:ext uri="{FF2B5EF4-FFF2-40B4-BE49-F238E27FC236}">
                <a16:creationId xmlns:a16="http://schemas.microsoft.com/office/drawing/2014/main" id="{A15669C5-51FD-439C-9460-F1CBE7854BE1}"/>
              </a:ext>
            </a:extLst>
          </p:cNvPr>
          <p:cNvSpPr txBox="1">
            <a:spLocks noGrp="1"/>
          </p:cNvSpPr>
          <p:nvPr>
            <p:ph idx="1"/>
          </p:nvPr>
        </p:nvSpPr>
        <p:spPr>
          <a:xfrm>
            <a:off x="886748" y="1189616"/>
            <a:ext cx="8825660" cy="3416298"/>
          </a:xfrm>
        </p:spPr>
        <p:txBody>
          <a:bodyPr/>
          <a:lstStyle/>
          <a:p>
            <a:pPr lvl="0">
              <a:spcBef>
                <a:spcPts val="700"/>
              </a:spcBef>
            </a:pPr>
            <a:r>
              <a:rPr lang="en-GB" sz="2400">
                <a:solidFill>
                  <a:srgbClr val="F2F2F2"/>
                </a:solidFill>
              </a:rPr>
              <a:t>Freud (1900, 1905) used the analogy of an iceberg to describe the three levels of the mind.</a:t>
            </a:r>
          </a:p>
        </p:txBody>
      </p:sp>
      <p:pic>
        <p:nvPicPr>
          <p:cNvPr id="4" name="Picture 3">
            <a:extLst>
              <a:ext uri="{FF2B5EF4-FFF2-40B4-BE49-F238E27FC236}">
                <a16:creationId xmlns:a16="http://schemas.microsoft.com/office/drawing/2014/main" id="{E46F5BBC-8CFE-41DB-B83B-F50CDD544FAB}"/>
              </a:ext>
            </a:extLst>
          </p:cNvPr>
          <p:cNvPicPr>
            <a:picLocks noChangeAspect="1"/>
          </p:cNvPicPr>
          <p:nvPr/>
        </p:nvPicPr>
        <p:blipFill>
          <a:blip r:embed="rId6"/>
          <a:stretch>
            <a:fillRect/>
          </a:stretch>
        </p:blipFill>
        <p:spPr>
          <a:xfrm>
            <a:off x="8476945" y="2243654"/>
            <a:ext cx="3007324" cy="4108006"/>
          </a:xfrm>
          <a:prstGeom prst="rect">
            <a:avLst/>
          </a:prstGeom>
          <a:noFill/>
          <a:ln cap="flat">
            <a:noFill/>
          </a:ln>
        </p:spPr>
      </p:pic>
      <p:cxnSp>
        <p:nvCxnSpPr>
          <p:cNvPr id="5" name="Straight Arrow Connector 5">
            <a:extLst>
              <a:ext uri="{FF2B5EF4-FFF2-40B4-BE49-F238E27FC236}">
                <a16:creationId xmlns:a16="http://schemas.microsoft.com/office/drawing/2014/main" id="{C6AD0DD3-7DC3-45B8-85FB-BE8C748C691A}"/>
              </a:ext>
            </a:extLst>
          </p:cNvPr>
          <p:cNvCxnSpPr/>
          <p:nvPr/>
        </p:nvCxnSpPr>
        <p:spPr>
          <a:xfrm flipH="1">
            <a:off x="7348154" y="3278663"/>
            <a:ext cx="2364255" cy="0"/>
          </a:xfrm>
          <a:prstGeom prst="straightConnector1">
            <a:avLst/>
          </a:prstGeom>
          <a:noFill/>
          <a:ln w="9528" cap="rnd">
            <a:solidFill>
              <a:srgbClr val="B31166"/>
            </a:solidFill>
            <a:prstDash val="solid"/>
            <a:miter/>
            <a:tailEnd type="arrow"/>
          </a:ln>
        </p:spPr>
      </p:cxnSp>
      <p:cxnSp>
        <p:nvCxnSpPr>
          <p:cNvPr id="6" name="Straight Arrow Connector 7">
            <a:extLst>
              <a:ext uri="{FF2B5EF4-FFF2-40B4-BE49-F238E27FC236}">
                <a16:creationId xmlns:a16="http://schemas.microsoft.com/office/drawing/2014/main" id="{6A13A300-58B4-4241-925B-4B7DC56217DE}"/>
              </a:ext>
            </a:extLst>
          </p:cNvPr>
          <p:cNvCxnSpPr/>
          <p:nvPr/>
        </p:nvCxnSpPr>
        <p:spPr>
          <a:xfrm flipH="1">
            <a:off x="6808567" y="4106561"/>
            <a:ext cx="2364264" cy="0"/>
          </a:xfrm>
          <a:prstGeom prst="straightConnector1">
            <a:avLst/>
          </a:prstGeom>
          <a:noFill/>
          <a:ln w="9528" cap="rnd">
            <a:solidFill>
              <a:srgbClr val="B31166"/>
            </a:solidFill>
            <a:prstDash val="solid"/>
            <a:miter/>
            <a:tailEnd type="arrow"/>
          </a:ln>
        </p:spPr>
      </p:cxnSp>
      <p:cxnSp>
        <p:nvCxnSpPr>
          <p:cNvPr id="7" name="Straight Arrow Connector 9">
            <a:extLst>
              <a:ext uri="{FF2B5EF4-FFF2-40B4-BE49-F238E27FC236}">
                <a16:creationId xmlns:a16="http://schemas.microsoft.com/office/drawing/2014/main" id="{575C4539-30CF-4CEF-B281-456D7F2427C9}"/>
              </a:ext>
            </a:extLst>
          </p:cNvPr>
          <p:cNvCxnSpPr/>
          <p:nvPr/>
        </p:nvCxnSpPr>
        <p:spPr>
          <a:xfrm flipH="1">
            <a:off x="7348154" y="5259857"/>
            <a:ext cx="2364255" cy="0"/>
          </a:xfrm>
          <a:prstGeom prst="straightConnector1">
            <a:avLst/>
          </a:prstGeom>
          <a:noFill/>
          <a:ln w="9528" cap="rnd">
            <a:solidFill>
              <a:srgbClr val="B31166"/>
            </a:solidFill>
            <a:prstDash val="solid"/>
            <a:miter/>
            <a:tailEnd type="arrow"/>
          </a:ln>
        </p:spPr>
      </p:cxnSp>
      <p:sp>
        <p:nvSpPr>
          <p:cNvPr id="8" name="TextBox 7">
            <a:extLst>
              <a:ext uri="{FF2B5EF4-FFF2-40B4-BE49-F238E27FC236}">
                <a16:creationId xmlns:a16="http://schemas.microsoft.com/office/drawing/2014/main" id="{947994F9-CF62-4440-84C7-6588A3E260E0}"/>
              </a:ext>
            </a:extLst>
          </p:cNvPr>
          <p:cNvSpPr txBox="1"/>
          <p:nvPr/>
        </p:nvSpPr>
        <p:spPr>
          <a:xfrm>
            <a:off x="4256166" y="3044732"/>
            <a:ext cx="3341912"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3399"/>
                </a:solidFill>
                <a:effectLst>
                  <a:outerShdw dist="38096" dir="2700000">
                    <a:srgbClr val="000000"/>
                  </a:outerShdw>
                </a:effectLst>
                <a:uFillTx/>
                <a:latin typeface="Century Gothic"/>
              </a:rPr>
              <a:t>CONSCIOUS MIND </a:t>
            </a:r>
          </a:p>
        </p:txBody>
      </p:sp>
      <p:sp>
        <p:nvSpPr>
          <p:cNvPr id="9" name="TextBox 8">
            <a:extLst>
              <a:ext uri="{FF2B5EF4-FFF2-40B4-BE49-F238E27FC236}">
                <a16:creationId xmlns:a16="http://schemas.microsoft.com/office/drawing/2014/main" id="{AC7763B9-7359-4AEC-B981-424C470BA65A}"/>
              </a:ext>
            </a:extLst>
          </p:cNvPr>
          <p:cNvSpPr txBox="1"/>
          <p:nvPr/>
        </p:nvSpPr>
        <p:spPr>
          <a:xfrm>
            <a:off x="4206880" y="3882158"/>
            <a:ext cx="2601687" cy="830997"/>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3399"/>
                </a:solidFill>
                <a:effectLst>
                  <a:outerShdw dist="38096" dir="2700000">
                    <a:srgbClr val="000000"/>
                  </a:outerShdw>
                </a:effectLst>
                <a:uFillTx/>
                <a:latin typeface="Century Gothic"/>
              </a:rPr>
              <a:t>PRECONSCIOUS MIND</a:t>
            </a:r>
          </a:p>
        </p:txBody>
      </p:sp>
      <p:sp>
        <p:nvSpPr>
          <p:cNvPr id="10" name="TextBox 9">
            <a:extLst>
              <a:ext uri="{FF2B5EF4-FFF2-40B4-BE49-F238E27FC236}">
                <a16:creationId xmlns:a16="http://schemas.microsoft.com/office/drawing/2014/main" id="{451BEDD3-EE33-4895-B410-EAD1585D19AB}"/>
              </a:ext>
            </a:extLst>
          </p:cNvPr>
          <p:cNvSpPr txBox="1"/>
          <p:nvPr/>
        </p:nvSpPr>
        <p:spPr>
          <a:xfrm>
            <a:off x="4827812" y="5082802"/>
            <a:ext cx="2547106" cy="830997"/>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3399"/>
                </a:solidFill>
                <a:effectLst>
                  <a:outerShdw dist="38096" dir="2700000">
                    <a:srgbClr val="000000"/>
                  </a:outerShdw>
                </a:effectLst>
                <a:uFillTx/>
                <a:latin typeface="Century Gothic"/>
              </a:rPr>
              <a:t>UNCONSCIOUS MIND</a:t>
            </a:r>
          </a:p>
        </p:txBody>
      </p:sp>
      <p:pic>
        <p:nvPicPr>
          <p:cNvPr id="11" name="Picture 10">
            <a:extLst>
              <a:ext uri="{FF2B5EF4-FFF2-40B4-BE49-F238E27FC236}">
                <a16:creationId xmlns:a16="http://schemas.microsoft.com/office/drawing/2014/main" id="{19267972-6871-4FCF-8551-1CEFC26107C0}"/>
              </a:ext>
            </a:extLst>
          </p:cNvPr>
          <p:cNvPicPr>
            <a:picLocks noChangeAspect="1"/>
          </p:cNvPicPr>
          <p:nvPr/>
        </p:nvPicPr>
        <p:blipFill>
          <a:blip r:embed="rId7"/>
          <a:stretch>
            <a:fillRect/>
          </a:stretch>
        </p:blipFill>
        <p:spPr>
          <a:xfrm>
            <a:off x="63623" y="2243654"/>
            <a:ext cx="2998015" cy="4244973"/>
          </a:xfrm>
          <a:prstGeom prst="rect">
            <a:avLst/>
          </a:prstGeom>
          <a:noFill/>
          <a:ln cap="flat">
            <a:noFill/>
          </a:ln>
        </p:spPr>
      </p:pic>
      <p:pic>
        <p:nvPicPr>
          <p:cNvPr id="16" name="Audio 15">
            <a:hlinkClick r:id="" action="ppaction://media"/>
            <a:extLst>
              <a:ext uri="{FF2B5EF4-FFF2-40B4-BE49-F238E27FC236}">
                <a16:creationId xmlns:a16="http://schemas.microsoft.com/office/drawing/2014/main" id="{D1E1C099-673A-4440-8FBA-A61233864D03}"/>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88738" y="6154738"/>
            <a:ext cx="487362" cy="487362"/>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1743"/>
    </mc:Choice>
    <mc:Fallback>
      <p:transition spd="slow" advTm="51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anim calcmode="lin" valueType="num">
                                      <p:cBhvr>
                                        <p:cTn id="25" dur="1000" fill="hold"/>
                                        <p:tgtEl>
                                          <p:spTgt spid="4"/>
                                        </p:tgtEl>
                                        <p:attrNameLst>
                                          <p:attrName>ppt_x</p:attrName>
                                        </p:attrNameLst>
                                      </p:cBhvr>
                                      <p:tavLst>
                                        <p:tav tm="0">
                                          <p:val>
                                            <p:strVal val="#ppt_x"/>
                                          </p:val>
                                        </p:tav>
                                        <p:tav tm="100000">
                                          <p:val>
                                            <p:strVal val="#ppt_x"/>
                                          </p:val>
                                        </p:tav>
                                      </p:tavLst>
                                    </p:anim>
                                    <p:anim calcmode="lin" valueType="num">
                                      <p:cBhvr>
                                        <p:cTn id="2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1000"/>
                                        <p:tgtEl>
                                          <p:spTgt spid="8"/>
                                        </p:tgtEl>
                                      </p:cBhvr>
                                    </p:animEffect>
                                    <p:anim calcmode="lin" valueType="num">
                                      <p:cBhvr>
                                        <p:cTn id="39" dur="1000" fill="hold"/>
                                        <p:tgtEl>
                                          <p:spTgt spid="8"/>
                                        </p:tgtEl>
                                        <p:attrNameLst>
                                          <p:attrName>ppt_x</p:attrName>
                                        </p:attrNameLst>
                                      </p:cBhvr>
                                      <p:tavLst>
                                        <p:tav tm="0">
                                          <p:val>
                                            <p:strVal val="#ppt_x"/>
                                          </p:val>
                                        </p:tav>
                                        <p:tav tm="100000">
                                          <p:val>
                                            <p:strVal val="#ppt_x"/>
                                          </p:val>
                                        </p:tav>
                                      </p:tavLst>
                                    </p:anim>
                                    <p:anim calcmode="lin" valueType="num">
                                      <p:cBhvr>
                                        <p:cTn id="4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1000"/>
                                        <p:tgtEl>
                                          <p:spTgt spid="6"/>
                                        </p:tgtEl>
                                      </p:cBhvr>
                                    </p:animEffect>
                                    <p:anim calcmode="lin" valueType="num">
                                      <p:cBhvr>
                                        <p:cTn id="46" dur="1000" fill="hold"/>
                                        <p:tgtEl>
                                          <p:spTgt spid="6"/>
                                        </p:tgtEl>
                                        <p:attrNameLst>
                                          <p:attrName>ppt_x</p:attrName>
                                        </p:attrNameLst>
                                      </p:cBhvr>
                                      <p:tavLst>
                                        <p:tav tm="0">
                                          <p:val>
                                            <p:strVal val="#ppt_x"/>
                                          </p:val>
                                        </p:tav>
                                        <p:tav tm="100000">
                                          <p:val>
                                            <p:strVal val="#ppt_x"/>
                                          </p:val>
                                        </p:tav>
                                      </p:tavLst>
                                    </p:anim>
                                    <p:anim calcmode="lin" valueType="num">
                                      <p:cBhvr>
                                        <p:cTn id="4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1000"/>
                                        <p:tgtEl>
                                          <p:spTgt spid="9"/>
                                        </p:tgtEl>
                                      </p:cBhvr>
                                    </p:animEffect>
                                    <p:anim calcmode="lin" valueType="num">
                                      <p:cBhvr>
                                        <p:cTn id="53" dur="1000" fill="hold"/>
                                        <p:tgtEl>
                                          <p:spTgt spid="9"/>
                                        </p:tgtEl>
                                        <p:attrNameLst>
                                          <p:attrName>ppt_x</p:attrName>
                                        </p:attrNameLst>
                                      </p:cBhvr>
                                      <p:tavLst>
                                        <p:tav tm="0">
                                          <p:val>
                                            <p:strVal val="#ppt_x"/>
                                          </p:val>
                                        </p:tav>
                                        <p:tav tm="100000">
                                          <p:val>
                                            <p:strVal val="#ppt_x"/>
                                          </p:val>
                                        </p:tav>
                                      </p:tavLst>
                                    </p:anim>
                                    <p:anim calcmode="lin" valueType="num">
                                      <p:cBhvr>
                                        <p:cTn id="5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7"/>
                                        </p:tgtEl>
                                        <p:attrNameLst>
                                          <p:attrName>style.visibility</p:attrName>
                                        </p:attrNameLst>
                                      </p:cBhvr>
                                      <p:to>
                                        <p:strVal val="visible"/>
                                      </p:to>
                                    </p:set>
                                    <p:animEffect transition="in" filter="fade">
                                      <p:cBhvr>
                                        <p:cTn id="59" dur="1000"/>
                                        <p:tgtEl>
                                          <p:spTgt spid="7"/>
                                        </p:tgtEl>
                                      </p:cBhvr>
                                    </p:animEffect>
                                    <p:anim calcmode="lin" valueType="num">
                                      <p:cBhvr>
                                        <p:cTn id="60" dur="1000" fill="hold"/>
                                        <p:tgtEl>
                                          <p:spTgt spid="7"/>
                                        </p:tgtEl>
                                        <p:attrNameLst>
                                          <p:attrName>ppt_x</p:attrName>
                                        </p:attrNameLst>
                                      </p:cBhvr>
                                      <p:tavLst>
                                        <p:tav tm="0">
                                          <p:val>
                                            <p:strVal val="#ppt_x"/>
                                          </p:val>
                                        </p:tav>
                                        <p:tav tm="100000">
                                          <p:val>
                                            <p:strVal val="#ppt_x"/>
                                          </p:val>
                                        </p:tav>
                                      </p:tavLst>
                                    </p:anim>
                                    <p:anim calcmode="lin" valueType="num">
                                      <p:cBhvr>
                                        <p:cTn id="6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10"/>
                                        </p:tgtEl>
                                        <p:attrNameLst>
                                          <p:attrName>style.visibility</p:attrName>
                                        </p:attrNameLst>
                                      </p:cBhvr>
                                      <p:to>
                                        <p:strVal val="visible"/>
                                      </p:to>
                                    </p:set>
                                    <p:animEffect transition="in" filter="fade">
                                      <p:cBhvr>
                                        <p:cTn id="66" dur="1000"/>
                                        <p:tgtEl>
                                          <p:spTgt spid="10"/>
                                        </p:tgtEl>
                                      </p:cBhvr>
                                    </p:animEffect>
                                    <p:anim calcmode="lin" valueType="num">
                                      <p:cBhvr>
                                        <p:cTn id="67" dur="1000" fill="hold"/>
                                        <p:tgtEl>
                                          <p:spTgt spid="10"/>
                                        </p:tgtEl>
                                        <p:attrNameLst>
                                          <p:attrName>ppt_x</p:attrName>
                                        </p:attrNameLst>
                                      </p:cBhvr>
                                      <p:tavLst>
                                        <p:tav tm="0">
                                          <p:val>
                                            <p:strVal val="#ppt_x"/>
                                          </p:val>
                                        </p:tav>
                                        <p:tav tm="100000">
                                          <p:val>
                                            <p:strVal val="#ppt_x"/>
                                          </p:val>
                                        </p:tav>
                                      </p:tavLst>
                                    </p:anim>
                                    <p:anim calcmode="lin" valueType="num">
                                      <p:cBhvr>
                                        <p:cTn id="6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p:cTn id="73" dur="500" fill="hold"/>
                                        <p:tgtEl>
                                          <p:spTgt spid="11"/>
                                        </p:tgtEl>
                                        <p:attrNameLst>
                                          <p:attrName>ppt_x</p:attrName>
                                        </p:attrNameLst>
                                      </p:cBhvr>
                                      <p:tavLst>
                                        <p:tav tm="0">
                                          <p:val>
                                            <p:strVal val="#ppt_x"/>
                                          </p:val>
                                        </p:tav>
                                        <p:tav tm="100000">
                                          <p:val>
                                            <p:strVal val="#ppt_x"/>
                                          </p:val>
                                        </p:tav>
                                      </p:tavLst>
                                    </p:anim>
                                    <p:anim calcmode="lin" valueType="num">
                                      <p:cBhvr>
                                        <p:cTn id="7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16"/>
                </p:tgtEl>
              </p:cMediaNode>
            </p:audio>
          </p:childTnLst>
        </p:cTn>
      </p:par>
    </p:tnLst>
    <p:bldLst>
      <p:bldP spid="2" grpId="0"/>
      <p:bldP spid="3" grpId="0" build="p"/>
      <p:bldP spid="8" grpId="0"/>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802A6-538B-455E-823E-F316B01704C6}"/>
              </a:ext>
            </a:extLst>
          </p:cNvPr>
          <p:cNvSpPr txBox="1">
            <a:spLocks noGrp="1"/>
          </p:cNvSpPr>
          <p:nvPr>
            <p:ph type="title"/>
          </p:nvPr>
        </p:nvSpPr>
        <p:spPr>
          <a:xfrm>
            <a:off x="614129" y="0"/>
            <a:ext cx="9905996" cy="1904996"/>
          </a:xfrm>
        </p:spPr>
        <p:txBody>
          <a:bodyPr/>
          <a:lstStyle/>
          <a:p>
            <a:pPr lvl="0"/>
            <a:r>
              <a:rPr lang="en-GB" u="sng">
                <a:solidFill>
                  <a:srgbClr val="FFFFFF"/>
                </a:solidFill>
              </a:rPr>
              <a:t>OPENING UP THE UNCONCIOUS MIND </a:t>
            </a:r>
          </a:p>
        </p:txBody>
      </p:sp>
      <p:sp>
        <p:nvSpPr>
          <p:cNvPr id="3" name="Content Placeholder 2">
            <a:extLst>
              <a:ext uri="{FF2B5EF4-FFF2-40B4-BE49-F238E27FC236}">
                <a16:creationId xmlns:a16="http://schemas.microsoft.com/office/drawing/2014/main" id="{DB16A0BF-BB53-46B4-897E-35522CB26191}"/>
              </a:ext>
            </a:extLst>
          </p:cNvPr>
          <p:cNvSpPr txBox="1">
            <a:spLocks noGrp="1"/>
          </p:cNvSpPr>
          <p:nvPr>
            <p:ph idx="1"/>
          </p:nvPr>
        </p:nvSpPr>
        <p:spPr>
          <a:xfrm>
            <a:off x="990167" y="2745924"/>
            <a:ext cx="6118076" cy="2207078"/>
          </a:xfrm>
        </p:spPr>
        <p:txBody>
          <a:bodyPr>
            <a:normAutofit fontScale="25000" lnSpcReduction="20000"/>
          </a:bodyPr>
          <a:lstStyle/>
          <a:p>
            <a:pPr>
              <a:lnSpc>
                <a:spcPct val="150000"/>
              </a:lnSpc>
              <a:spcBef>
                <a:spcPts val="1100"/>
              </a:spcBef>
            </a:pPr>
            <a:r>
              <a:rPr lang="en-GB" sz="8000" dirty="0">
                <a:solidFill>
                  <a:srgbClr val="FF3399"/>
                </a:solidFill>
                <a:cs typeface="Times New Roman" pitchFamily="18"/>
              </a:rPr>
              <a:t>Hypnosis </a:t>
            </a:r>
          </a:p>
          <a:p>
            <a:pPr>
              <a:lnSpc>
                <a:spcPct val="150000"/>
              </a:lnSpc>
              <a:spcBef>
                <a:spcPts val="1100"/>
              </a:spcBef>
            </a:pPr>
            <a:r>
              <a:rPr lang="en-GB" sz="8000" dirty="0">
                <a:solidFill>
                  <a:srgbClr val="FF3399"/>
                </a:solidFill>
                <a:cs typeface="Times New Roman" pitchFamily="18"/>
              </a:rPr>
              <a:t>Dream analysis </a:t>
            </a:r>
          </a:p>
          <a:p>
            <a:pPr>
              <a:lnSpc>
                <a:spcPct val="150000"/>
              </a:lnSpc>
              <a:spcBef>
                <a:spcPts val="1100"/>
              </a:spcBef>
            </a:pPr>
            <a:r>
              <a:rPr lang="en-GB" sz="8000" dirty="0">
                <a:solidFill>
                  <a:srgbClr val="FF3399"/>
                </a:solidFill>
                <a:cs typeface="Times New Roman" pitchFamily="18"/>
              </a:rPr>
              <a:t>Freudian slips </a:t>
            </a:r>
          </a:p>
          <a:p>
            <a:pPr>
              <a:lnSpc>
                <a:spcPct val="150000"/>
              </a:lnSpc>
              <a:spcBef>
                <a:spcPts val="1100"/>
              </a:spcBef>
            </a:pPr>
            <a:r>
              <a:rPr lang="en-GB" sz="8000" dirty="0">
                <a:solidFill>
                  <a:srgbClr val="FF3399"/>
                </a:solidFill>
                <a:cs typeface="Times New Roman" pitchFamily="18"/>
              </a:rPr>
              <a:t>Rorschach inkblot test </a:t>
            </a:r>
          </a:p>
          <a:p>
            <a:pPr>
              <a:lnSpc>
                <a:spcPct val="150000"/>
              </a:lnSpc>
              <a:spcBef>
                <a:spcPts val="1100"/>
              </a:spcBef>
            </a:pPr>
            <a:r>
              <a:rPr lang="en-GB" sz="8000" dirty="0">
                <a:solidFill>
                  <a:srgbClr val="FF3399"/>
                </a:solidFill>
                <a:cs typeface="Times New Roman" pitchFamily="18"/>
              </a:rPr>
              <a:t>Word association </a:t>
            </a:r>
          </a:p>
          <a:p>
            <a:pPr>
              <a:lnSpc>
                <a:spcPct val="150000"/>
              </a:lnSpc>
              <a:spcBef>
                <a:spcPts val="100"/>
              </a:spcBef>
            </a:pPr>
            <a:endParaRPr lang="en-GB" sz="3200" dirty="0">
              <a:solidFill>
                <a:srgbClr val="FF3399"/>
              </a:solidFill>
              <a:cs typeface="Times New Roman" pitchFamily="18"/>
            </a:endParaRPr>
          </a:p>
          <a:p>
            <a:pPr>
              <a:lnSpc>
                <a:spcPct val="150000"/>
              </a:lnSpc>
              <a:spcBef>
                <a:spcPts val="100"/>
              </a:spcBef>
            </a:pPr>
            <a:endParaRPr lang="en-GB" sz="3200" dirty="0">
              <a:solidFill>
                <a:srgbClr val="FF3399"/>
              </a:solidFill>
              <a:cs typeface="Times New Roman" pitchFamily="18"/>
            </a:endParaRPr>
          </a:p>
          <a:p>
            <a:pPr lvl="0">
              <a:lnSpc>
                <a:spcPct val="50000"/>
              </a:lnSpc>
              <a:spcBef>
                <a:spcPts val="100"/>
              </a:spcBef>
            </a:pPr>
            <a:endParaRPr lang="en-GB" sz="300" dirty="0"/>
          </a:p>
        </p:txBody>
      </p:sp>
      <p:pic>
        <p:nvPicPr>
          <p:cNvPr id="4" name="Picture 3">
            <a:extLst>
              <a:ext uri="{FF2B5EF4-FFF2-40B4-BE49-F238E27FC236}">
                <a16:creationId xmlns:a16="http://schemas.microsoft.com/office/drawing/2014/main" id="{90B74DF2-904F-468D-B195-D446556FB344}"/>
              </a:ext>
            </a:extLst>
          </p:cNvPr>
          <p:cNvPicPr>
            <a:picLocks noChangeAspect="1"/>
          </p:cNvPicPr>
          <p:nvPr/>
        </p:nvPicPr>
        <p:blipFill>
          <a:blip r:embed="rId6"/>
          <a:stretch>
            <a:fillRect/>
          </a:stretch>
        </p:blipFill>
        <p:spPr>
          <a:xfrm>
            <a:off x="7635550" y="2786067"/>
            <a:ext cx="4556446" cy="3189509"/>
          </a:xfrm>
          <a:prstGeom prst="rect">
            <a:avLst/>
          </a:prstGeom>
          <a:noFill/>
          <a:ln cap="flat">
            <a:noFill/>
          </a:ln>
        </p:spPr>
      </p:pic>
      <p:pic>
        <p:nvPicPr>
          <p:cNvPr id="14" name="Audio 13">
            <a:hlinkClick r:id="" action="ppaction://media"/>
            <a:extLst>
              <a:ext uri="{FF2B5EF4-FFF2-40B4-BE49-F238E27FC236}">
                <a16:creationId xmlns:a16="http://schemas.microsoft.com/office/drawing/2014/main" id="{C9A91420-30A2-480C-854F-EE15E2955D1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cSld>
  <p:clrMapOvr>
    <a:masterClrMapping/>
  </p:clrMapOvr>
  <p:transition spd="slow" advTm="9003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500" fill="hold"/>
                                        <p:tgtEl>
                                          <p:spTgt spid="4"/>
                                        </p:tgtEl>
                                        <p:attrNameLst>
                                          <p:attrName>ppt_x</p:attrName>
                                        </p:attrNameLst>
                                      </p:cBhvr>
                                      <p:tavLst>
                                        <p:tav tm="0">
                                          <p:val>
                                            <p:strVal val="#ppt_x"/>
                                          </p:val>
                                        </p:tav>
                                        <p:tav tm="100000">
                                          <p:val>
                                            <p:strVal val="#ppt_x"/>
                                          </p:val>
                                        </p:tav>
                                      </p:tavLst>
                                    </p:anim>
                                    <p:anim calcmode="lin" valueType="num">
                                      <p:cBhvr>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p:cTn id="4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p:cTn id="4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14"/>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8E21-2307-4894-A1CD-F3EA7153EAA5}"/>
              </a:ext>
            </a:extLst>
          </p:cNvPr>
          <p:cNvSpPr txBox="1">
            <a:spLocks noGrp="1"/>
          </p:cNvSpPr>
          <p:nvPr>
            <p:ph type="title"/>
          </p:nvPr>
        </p:nvSpPr>
        <p:spPr>
          <a:xfrm>
            <a:off x="844777" y="0"/>
            <a:ext cx="9905996" cy="1904996"/>
          </a:xfrm>
        </p:spPr>
        <p:txBody>
          <a:bodyPr/>
          <a:lstStyle/>
          <a:p>
            <a:pPr lvl="0"/>
            <a:r>
              <a:rPr lang="en-GB" u="sng">
                <a:solidFill>
                  <a:srgbClr val="FFFFFF"/>
                </a:solidFill>
              </a:rPr>
              <a:t>Quick task </a:t>
            </a:r>
          </a:p>
        </p:txBody>
      </p:sp>
      <p:pic>
        <p:nvPicPr>
          <p:cNvPr id="3" name="Content Placeholder 3">
            <a:extLst>
              <a:ext uri="{FF2B5EF4-FFF2-40B4-BE49-F238E27FC236}">
                <a16:creationId xmlns:a16="http://schemas.microsoft.com/office/drawing/2014/main" id="{CC31CA52-181F-45AA-9AF2-D4BADB73CABD}"/>
              </a:ext>
            </a:extLst>
          </p:cNvPr>
          <p:cNvPicPr>
            <a:picLocks noGrp="1" noChangeAspect="1"/>
          </p:cNvPicPr>
          <p:nvPr>
            <p:ph idx="1"/>
          </p:nvPr>
        </p:nvPicPr>
        <p:blipFill>
          <a:blip r:embed="rId5"/>
          <a:stretch>
            <a:fillRect/>
          </a:stretch>
        </p:blipFill>
        <p:spPr>
          <a:xfrm>
            <a:off x="3756922" y="2579915"/>
            <a:ext cx="5231483" cy="4278084"/>
          </a:xfrm>
        </p:spPr>
      </p:pic>
      <p:pic>
        <p:nvPicPr>
          <p:cNvPr id="6" name="Audio 5">
            <a:hlinkClick r:id="" action="ppaction://media"/>
            <a:extLst>
              <a:ext uri="{FF2B5EF4-FFF2-40B4-BE49-F238E27FC236}">
                <a16:creationId xmlns:a16="http://schemas.microsoft.com/office/drawing/2014/main" id="{AA9EBDC9-01F3-4102-BF5F-D518FEFBC58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slow" advTm="1329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ppt_x</p:attrName>
                                        </p:attrNameLst>
                                      </p:cBhvr>
                                      <p:tavLst>
                                        <p:tav tm="0">
                                          <p:val>
                                            <p:strVal val="#ppt_x"/>
                                          </p:val>
                                        </p:tav>
                                        <p:tav tm="100000">
                                          <p:val>
                                            <p:strVal val="#ppt_x"/>
                                          </p:val>
                                        </p:tav>
                                      </p:tavLst>
                                    </p:anim>
                                    <p:anim calcmode="lin" valueType="num">
                                      <p:cBhvr>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5EBA-702A-4291-9416-523273B7C73B}"/>
              </a:ext>
            </a:extLst>
          </p:cNvPr>
          <p:cNvSpPr txBox="1">
            <a:spLocks noGrp="1"/>
          </p:cNvSpPr>
          <p:nvPr>
            <p:ph type="title"/>
          </p:nvPr>
        </p:nvSpPr>
        <p:spPr/>
        <p:txBody>
          <a:bodyPr/>
          <a:lstStyle/>
          <a:p>
            <a:pPr lvl="0"/>
            <a:r>
              <a:rPr lang="en-GB" u="sng"/>
              <a:t>Relevant research of theory</a:t>
            </a:r>
          </a:p>
        </p:txBody>
      </p:sp>
      <p:sp>
        <p:nvSpPr>
          <p:cNvPr id="3" name="Content Placeholder 2">
            <a:extLst>
              <a:ext uri="{FF2B5EF4-FFF2-40B4-BE49-F238E27FC236}">
                <a16:creationId xmlns:a16="http://schemas.microsoft.com/office/drawing/2014/main" id="{5DBE8C19-344E-4838-9679-6879232312C9}"/>
              </a:ext>
            </a:extLst>
          </p:cNvPr>
          <p:cNvSpPr txBox="1">
            <a:spLocks noGrp="1"/>
          </p:cNvSpPr>
          <p:nvPr>
            <p:ph idx="1"/>
          </p:nvPr>
        </p:nvSpPr>
        <p:spPr>
          <a:xfrm>
            <a:off x="726326" y="2468029"/>
            <a:ext cx="8125440" cy="3416298"/>
          </a:xfrm>
        </p:spPr>
        <p:txBody>
          <a:bodyPr>
            <a:normAutofit fontScale="77500" lnSpcReduction="20000"/>
          </a:bodyPr>
          <a:lstStyle/>
          <a:p>
            <a:pPr lvl="0">
              <a:lnSpc>
                <a:spcPct val="170000"/>
              </a:lnSpc>
            </a:pPr>
            <a:r>
              <a:rPr lang="en-GB" sz="1600" dirty="0">
                <a:solidFill>
                  <a:srgbClr val="FF3399"/>
                </a:solidFill>
              </a:rPr>
              <a:t>Williams (1994) investigated repression in women who had been diagnosed as suffering childhood sexual assaults. Thirty-eight per cent of the females had no recall of the earlier abuse and of those who did recall it, 16 per cent reported that at one time they hadn’t been able to recall it, but had now ‘recovered’ the memories. Williams also found that the earlier the age the abuse had supposedly occurred, the more likely it was not be remembered. These findings suggest painful memories can be forgotten and then later `recovered’, supporting the concept of repression.</a:t>
            </a:r>
          </a:p>
          <a:p>
            <a:pPr lvl="0">
              <a:lnSpc>
                <a:spcPct val="170000"/>
              </a:lnSpc>
            </a:pPr>
            <a:r>
              <a:rPr lang="en-GB" sz="1600" dirty="0">
                <a:solidFill>
                  <a:srgbClr val="FF3399"/>
                </a:solidFill>
              </a:rPr>
              <a:t>Karon &amp; Widener (1997) found that many Second World War veterans who suffered battlefield trauma, repressed the memories, and the resulting mental disturbance was only relieved by these memories being recovered in therapy, giving further support to the validity of repression as an explanation of forgetting. (Forgetting: Repression, 2018)</a:t>
            </a:r>
          </a:p>
        </p:txBody>
      </p:sp>
      <p:pic>
        <p:nvPicPr>
          <p:cNvPr id="4" name="Picture 3">
            <a:extLst>
              <a:ext uri="{FF2B5EF4-FFF2-40B4-BE49-F238E27FC236}">
                <a16:creationId xmlns:a16="http://schemas.microsoft.com/office/drawing/2014/main" id="{DAD366B4-F803-49D2-BCBF-091B39119775}"/>
              </a:ext>
            </a:extLst>
          </p:cNvPr>
          <p:cNvPicPr>
            <a:picLocks noChangeAspect="1"/>
          </p:cNvPicPr>
          <p:nvPr/>
        </p:nvPicPr>
        <p:blipFill>
          <a:blip r:embed="rId5"/>
          <a:stretch>
            <a:fillRect/>
          </a:stretch>
        </p:blipFill>
        <p:spPr>
          <a:xfrm>
            <a:off x="8810628" y="3104616"/>
            <a:ext cx="3381378" cy="2143125"/>
          </a:xfrm>
          <a:prstGeom prst="rect">
            <a:avLst/>
          </a:prstGeom>
          <a:noFill/>
          <a:ln cap="flat">
            <a:noFill/>
          </a:ln>
        </p:spPr>
      </p:pic>
      <p:pic>
        <p:nvPicPr>
          <p:cNvPr id="5" name="Audio 4">
            <a:hlinkClick r:id="" action="ppaction://media"/>
            <a:extLst>
              <a:ext uri="{FF2B5EF4-FFF2-40B4-BE49-F238E27FC236}">
                <a16:creationId xmlns:a16="http://schemas.microsoft.com/office/drawing/2014/main" id="{DC105D09-4B0C-436C-8935-C70E5F2926D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med" advTm="7942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p:cTn id="29" dur="500" fill="hold"/>
                                        <p:tgtEl>
                                          <p:spTgt spid="4"/>
                                        </p:tgtEl>
                                        <p:attrNameLst>
                                          <p:attrName>ppt_x</p:attrName>
                                        </p:attrNameLst>
                                      </p:cBhvr>
                                      <p:tavLst>
                                        <p:tav tm="0">
                                          <p:val>
                                            <p:strVal val="#ppt_x"/>
                                          </p:val>
                                        </p:tav>
                                        <p:tav tm="100000">
                                          <p:val>
                                            <p:strVal val="#ppt_x"/>
                                          </p:val>
                                        </p:tav>
                                      </p:tavLst>
                                    </p:anim>
                                    <p:anim calcmode="lin" valueType="num">
                                      <p:cBhvr>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896A5-FD4E-4280-B5A0-DBFA9AEF21E9}"/>
              </a:ext>
            </a:extLst>
          </p:cNvPr>
          <p:cNvSpPr txBox="1">
            <a:spLocks noGrp="1"/>
          </p:cNvSpPr>
          <p:nvPr>
            <p:ph type="title"/>
          </p:nvPr>
        </p:nvSpPr>
        <p:spPr/>
        <p:txBody>
          <a:bodyPr/>
          <a:lstStyle/>
          <a:p>
            <a:pPr lvl="0"/>
            <a:r>
              <a:rPr lang="en-GB"/>
              <a:t>THE CASE OF ANNA O</a:t>
            </a:r>
          </a:p>
        </p:txBody>
      </p:sp>
      <p:sp>
        <p:nvSpPr>
          <p:cNvPr id="3" name="Content Placeholder 2">
            <a:extLst>
              <a:ext uri="{FF2B5EF4-FFF2-40B4-BE49-F238E27FC236}">
                <a16:creationId xmlns:a16="http://schemas.microsoft.com/office/drawing/2014/main" id="{FA9B35EB-816D-423A-964A-8ED65CADBD76}"/>
              </a:ext>
            </a:extLst>
          </p:cNvPr>
          <p:cNvSpPr txBox="1">
            <a:spLocks noGrp="1"/>
          </p:cNvSpPr>
          <p:nvPr>
            <p:ph idx="1"/>
          </p:nvPr>
        </p:nvSpPr>
        <p:spPr>
          <a:xfrm>
            <a:off x="459740" y="2366129"/>
            <a:ext cx="7911262" cy="3007150"/>
          </a:xfrm>
        </p:spPr>
        <p:txBody>
          <a:bodyPr>
            <a:normAutofit fontScale="25000" lnSpcReduction="20000"/>
          </a:bodyPr>
          <a:lstStyle/>
          <a:p>
            <a:pPr lvl="0">
              <a:lnSpc>
                <a:spcPct val="170000"/>
              </a:lnSpc>
            </a:pPr>
            <a:r>
              <a:rPr lang="en-GB" sz="4400" dirty="0">
                <a:solidFill>
                  <a:srgbClr val="121212"/>
                </a:solidFill>
                <a:latin typeface="Century Gothic" pitchFamily="34"/>
              </a:rPr>
              <a:t>Anna O suffered from hysteria, a condition in which the patient exhibits physical symptoms without an apparent physical cause.</a:t>
            </a:r>
          </a:p>
          <a:p>
            <a:pPr lvl="0">
              <a:lnSpc>
                <a:spcPct val="170000"/>
              </a:lnSpc>
            </a:pPr>
            <a:r>
              <a:rPr lang="en-GB" sz="4400" dirty="0">
                <a:solidFill>
                  <a:srgbClr val="121212"/>
                </a:solidFill>
                <a:latin typeface="Century Gothic" pitchFamily="34"/>
              </a:rPr>
              <a:t>During discussions with her, it became apparent that she had developed a fear of drinking when a dog she hated drank from her glass. Her other symptoms originated when caring for her sick father.</a:t>
            </a:r>
          </a:p>
          <a:p>
            <a:pPr lvl="0">
              <a:lnSpc>
                <a:spcPct val="170000"/>
              </a:lnSpc>
            </a:pPr>
            <a:r>
              <a:rPr lang="en-GB" sz="4400" dirty="0">
                <a:solidFill>
                  <a:srgbClr val="121212"/>
                </a:solidFill>
                <a:latin typeface="Century Gothic" pitchFamily="34"/>
              </a:rPr>
              <a:t>She would not express her anxiety for his illness but did express it later, during psychoanalysis. As soon as she had the opportunity to make these unconscious thoughts conscious, her paralysis disappeared.</a:t>
            </a:r>
          </a:p>
          <a:p>
            <a:pPr lvl="0">
              <a:lnSpc>
                <a:spcPct val="170000"/>
              </a:lnSpc>
            </a:pPr>
            <a:r>
              <a:rPr lang="en-GB" sz="4400" dirty="0">
                <a:solidFill>
                  <a:srgbClr val="121212"/>
                </a:solidFill>
                <a:latin typeface="Century Gothic" pitchFamily="34"/>
              </a:rPr>
              <a:t>Breuer discussed the case with his friend Freud. </a:t>
            </a:r>
          </a:p>
          <a:p>
            <a:pPr lvl="0">
              <a:lnSpc>
                <a:spcPct val="170000"/>
              </a:lnSpc>
            </a:pPr>
            <a:r>
              <a:rPr lang="en-GB" sz="4400" dirty="0">
                <a:solidFill>
                  <a:srgbClr val="121212"/>
                </a:solidFill>
                <a:latin typeface="Century Gothic" pitchFamily="34"/>
              </a:rPr>
              <a:t>However, Freud was not just advancing an explanation of a particular illness.  He was </a:t>
            </a:r>
            <a:r>
              <a:rPr lang="en-GB" sz="4400" dirty="0" err="1">
                <a:solidFill>
                  <a:srgbClr val="121212"/>
                </a:solidFill>
                <a:latin typeface="Century Gothic" pitchFamily="34"/>
              </a:rPr>
              <a:t>infact</a:t>
            </a:r>
            <a:r>
              <a:rPr lang="en-GB" sz="4400" dirty="0">
                <a:solidFill>
                  <a:srgbClr val="121212"/>
                </a:solidFill>
                <a:latin typeface="Century Gothic" pitchFamily="34"/>
              </a:rPr>
              <a:t> proposing a revolutionary new theory of the human psyche itself.</a:t>
            </a:r>
          </a:p>
          <a:p>
            <a:pPr lvl="0">
              <a:lnSpc>
                <a:spcPct val="170000"/>
              </a:lnSpc>
            </a:pPr>
            <a:r>
              <a:rPr lang="en-GB" sz="4400" dirty="0">
                <a:solidFill>
                  <a:srgbClr val="121212"/>
                </a:solidFill>
                <a:latin typeface="Century Gothic" pitchFamily="34"/>
              </a:rPr>
              <a:t>This theory emerged “bit by bit” as a result of Freud’s clinical investigations, and it led him to propose that there were at least three levels of the mind.</a:t>
            </a:r>
          </a:p>
          <a:p>
            <a:pPr marL="0" lvl="0" indent="0" defTabSz="914400">
              <a:lnSpc>
                <a:spcPct val="170000"/>
              </a:lnSpc>
              <a:spcBef>
                <a:spcPts val="0"/>
              </a:spcBef>
              <a:buNone/>
            </a:pPr>
            <a:br>
              <a:rPr lang="en-GB" sz="4400" kern="0" dirty="0">
                <a:solidFill>
                  <a:srgbClr val="000000"/>
                </a:solidFill>
                <a:latin typeface="Century Gothic" pitchFamily="34"/>
              </a:rPr>
            </a:br>
            <a:endParaRPr lang="en-GB" sz="4400" kern="0" dirty="0">
              <a:solidFill>
                <a:srgbClr val="000000"/>
              </a:solidFill>
              <a:latin typeface="Century Gothic" pitchFamily="34"/>
            </a:endParaRPr>
          </a:p>
          <a:p>
            <a:pPr lvl="0">
              <a:lnSpc>
                <a:spcPct val="60000"/>
              </a:lnSpc>
            </a:pPr>
            <a:endParaRPr lang="en-GB" sz="500" dirty="0"/>
          </a:p>
        </p:txBody>
      </p:sp>
      <p:pic>
        <p:nvPicPr>
          <p:cNvPr id="4" name="Picture 3">
            <a:extLst>
              <a:ext uri="{FF2B5EF4-FFF2-40B4-BE49-F238E27FC236}">
                <a16:creationId xmlns:a16="http://schemas.microsoft.com/office/drawing/2014/main" id="{155C2C9F-7F4F-441F-B6E6-E5BF79D9CD92}"/>
              </a:ext>
            </a:extLst>
          </p:cNvPr>
          <p:cNvPicPr>
            <a:picLocks noChangeAspect="1"/>
          </p:cNvPicPr>
          <p:nvPr/>
        </p:nvPicPr>
        <p:blipFill>
          <a:blip r:embed="rId5"/>
          <a:stretch>
            <a:fillRect/>
          </a:stretch>
        </p:blipFill>
        <p:spPr>
          <a:xfrm>
            <a:off x="8809229" y="3264417"/>
            <a:ext cx="3185568" cy="1928561"/>
          </a:xfrm>
          <a:prstGeom prst="rect">
            <a:avLst/>
          </a:prstGeom>
          <a:noFill/>
          <a:ln cap="flat">
            <a:noFill/>
          </a:ln>
        </p:spPr>
      </p:pic>
      <p:pic>
        <p:nvPicPr>
          <p:cNvPr id="8" name="Audio 7">
            <a:hlinkClick r:id="" action="ppaction://media"/>
            <a:extLst>
              <a:ext uri="{FF2B5EF4-FFF2-40B4-BE49-F238E27FC236}">
                <a16:creationId xmlns:a16="http://schemas.microsoft.com/office/drawing/2014/main" id="{725CE632-3CF3-4F0F-89BF-BD405AFF170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med" advTm="5511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gtEl>
                                        <p:attrNameLst>
                                          <p:attrName>style.visibility</p:attrName>
                                        </p:attrNameLst>
                                      </p:cBhvr>
                                      <p:to>
                                        <p:strVal val="visible"/>
                                      </p:to>
                                    </p:set>
                                    <p:anim calcmode="lin" valueType="num">
                                      <p:cBhvr>
                                        <p:cTn id="59" dur="500" fill="hold"/>
                                        <p:tgtEl>
                                          <p:spTgt spid="4"/>
                                        </p:tgtEl>
                                        <p:attrNameLst>
                                          <p:attrName>ppt_x</p:attrName>
                                        </p:attrNameLst>
                                      </p:cBhvr>
                                      <p:tavLst>
                                        <p:tav tm="0">
                                          <p:val>
                                            <p:strVal val="#ppt_x"/>
                                          </p:val>
                                        </p:tav>
                                        <p:tav tm="100000">
                                          <p:val>
                                            <p:strVal val="#ppt_x"/>
                                          </p:val>
                                        </p:tav>
                                      </p:tavLst>
                                    </p:anim>
                                    <p:anim calcmode="lin" valueType="num">
                                      <p:cBhvr>
                                        <p:cTn id="6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0A65E-0237-4074-88CD-2280022B6DF1}"/>
              </a:ext>
            </a:extLst>
          </p:cNvPr>
          <p:cNvSpPr txBox="1">
            <a:spLocks noGrp="1"/>
          </p:cNvSpPr>
          <p:nvPr>
            <p:ph type="title"/>
          </p:nvPr>
        </p:nvSpPr>
        <p:spPr/>
        <p:txBody>
          <a:bodyPr/>
          <a:lstStyle/>
          <a:p>
            <a:pPr lvl="0"/>
            <a:r>
              <a:rPr lang="en-GB"/>
              <a:t>ID, EGO AND THE SUPEREGO</a:t>
            </a:r>
          </a:p>
        </p:txBody>
      </p:sp>
      <p:sp>
        <p:nvSpPr>
          <p:cNvPr id="3" name="Content Placeholder 2">
            <a:extLst>
              <a:ext uri="{FF2B5EF4-FFF2-40B4-BE49-F238E27FC236}">
                <a16:creationId xmlns:a16="http://schemas.microsoft.com/office/drawing/2014/main" id="{26D0E138-811F-41C4-951C-CB48C223AD86}"/>
              </a:ext>
            </a:extLst>
          </p:cNvPr>
          <p:cNvSpPr txBox="1">
            <a:spLocks noGrp="1"/>
          </p:cNvSpPr>
          <p:nvPr>
            <p:ph idx="1"/>
          </p:nvPr>
        </p:nvSpPr>
        <p:spPr>
          <a:xfrm>
            <a:off x="175464" y="2292931"/>
            <a:ext cx="8825660" cy="3416298"/>
          </a:xfrm>
        </p:spPr>
        <p:txBody>
          <a:bodyPr/>
          <a:lstStyle/>
          <a:p>
            <a:pPr lvl="0">
              <a:lnSpc>
                <a:spcPct val="150000"/>
              </a:lnSpc>
            </a:pPr>
            <a:r>
              <a:rPr lang="en-GB" dirty="0"/>
              <a:t>Freud (1923) then later developed a more defined model of the mind which compared the entities id, ego, and superego. Freud called this “the psychic apparatus”. </a:t>
            </a:r>
          </a:p>
        </p:txBody>
      </p:sp>
      <p:pic>
        <p:nvPicPr>
          <p:cNvPr id="4" name="Picture 3">
            <a:extLst>
              <a:ext uri="{FF2B5EF4-FFF2-40B4-BE49-F238E27FC236}">
                <a16:creationId xmlns:a16="http://schemas.microsoft.com/office/drawing/2014/main" id="{3D3F78F2-66D4-4D68-B6D3-C46FA6D7DDAD}"/>
              </a:ext>
            </a:extLst>
          </p:cNvPr>
          <p:cNvPicPr>
            <a:picLocks noChangeAspect="1"/>
          </p:cNvPicPr>
          <p:nvPr/>
        </p:nvPicPr>
        <p:blipFill>
          <a:blip r:embed="rId6"/>
          <a:stretch>
            <a:fillRect/>
          </a:stretch>
        </p:blipFill>
        <p:spPr>
          <a:xfrm>
            <a:off x="2500207" y="3686110"/>
            <a:ext cx="5810253" cy="2952753"/>
          </a:xfrm>
          <a:prstGeom prst="rect">
            <a:avLst/>
          </a:prstGeom>
          <a:noFill/>
          <a:ln cap="flat">
            <a:noFill/>
          </a:ln>
        </p:spPr>
      </p:pic>
      <p:pic>
        <p:nvPicPr>
          <p:cNvPr id="9" name="Audio 8">
            <a:hlinkClick r:id="" action="ppaction://media"/>
            <a:extLst>
              <a:ext uri="{FF2B5EF4-FFF2-40B4-BE49-F238E27FC236}">
                <a16:creationId xmlns:a16="http://schemas.microsoft.com/office/drawing/2014/main" id="{42153750-1007-40EA-A46C-29219B5E146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
        <p:nvSpPr>
          <p:cNvPr id="11" name="TextBox 10">
            <a:extLst>
              <a:ext uri="{FF2B5EF4-FFF2-40B4-BE49-F238E27FC236}">
                <a16:creationId xmlns:a16="http://schemas.microsoft.com/office/drawing/2014/main" id="{B3943973-A511-45C8-9518-BB56D9E1B80B}"/>
              </a:ext>
            </a:extLst>
          </p:cNvPr>
          <p:cNvSpPr txBox="1"/>
          <p:nvPr/>
        </p:nvSpPr>
        <p:spPr>
          <a:xfrm>
            <a:off x="8310460" y="5035335"/>
            <a:ext cx="3937003" cy="1286186"/>
          </a:xfrm>
          <a:prstGeom prst="rect">
            <a:avLst/>
          </a:prstGeom>
          <a:noFill/>
        </p:spPr>
        <p:txBody>
          <a:bodyPr wrap="square">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pitchFamily="34"/>
              </a:rPr>
              <a:t>“Where id is, there shall ego be”</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pitchFamily="34"/>
              </a:rPr>
              <a:t>― Sigmund Freud, The Ego and the Id</a:t>
            </a:r>
          </a:p>
        </p:txBody>
      </p:sp>
    </p:spTree>
    <p:custDataLst>
      <p:tags r:id="rId1"/>
    </p:custDataLst>
  </p:cSld>
  <p:clrMapOvr>
    <a:masterClrMapping/>
  </p:clrMapOvr>
  <p:transition spd="med" advTm="4235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p:cTn id="23" dur="500" fill="hold"/>
                                        <p:tgtEl>
                                          <p:spTgt spid="4"/>
                                        </p:tgtEl>
                                        <p:attrNameLst>
                                          <p:attrName>ppt_x</p:attrName>
                                        </p:attrNameLst>
                                      </p:cBhvr>
                                      <p:tavLst>
                                        <p:tav tm="0">
                                          <p:val>
                                            <p:strVal val="#ppt_x"/>
                                          </p:val>
                                        </p:tav>
                                        <p:tav tm="100000">
                                          <p:val>
                                            <p:strVal val="#ppt_x"/>
                                          </p:val>
                                        </p:tav>
                                      </p:tavLst>
                                    </p:anim>
                                    <p:anim calcmode="lin" valueType="num">
                                      <p:cBhvr>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E886-D1E1-4C5F-A6E0-C4259EC58B74}"/>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2B14F2-94EB-466D-9662-C3485DD55938}"/>
              </a:ext>
            </a:extLst>
          </p:cNvPr>
          <p:cNvSpPr txBox="1">
            <a:spLocks noGrp="1"/>
          </p:cNvSpPr>
          <p:nvPr>
            <p:ph idx="1"/>
          </p:nvPr>
        </p:nvSpPr>
        <p:spPr>
          <a:xfrm>
            <a:off x="1141408" y="4686299"/>
            <a:ext cx="9905996" cy="3124203"/>
          </a:xfrm>
        </p:spPr>
        <p:txBody>
          <a:bodyPr/>
          <a:lstStyle/>
          <a:p>
            <a:endParaRPr lang="en-GB"/>
          </a:p>
        </p:txBody>
      </p:sp>
      <p:pic>
        <p:nvPicPr>
          <p:cNvPr id="4" name="Picture 3">
            <a:hlinkClick r:id="rId4"/>
            <a:extLst>
              <a:ext uri="{FF2B5EF4-FFF2-40B4-BE49-F238E27FC236}">
                <a16:creationId xmlns:a16="http://schemas.microsoft.com/office/drawing/2014/main" id="{94A52F96-6600-4012-8E66-B4354C5E6E6C}"/>
              </a:ext>
            </a:extLst>
          </p:cNvPr>
          <p:cNvPicPr>
            <a:picLocks noChangeAspect="1"/>
          </p:cNvPicPr>
          <p:nvPr/>
        </p:nvPicPr>
        <p:blipFill>
          <a:blip r:embed="rId5"/>
          <a:stretch>
            <a:fillRect/>
          </a:stretch>
        </p:blipFill>
        <p:spPr>
          <a:xfrm>
            <a:off x="0" y="-76196"/>
            <a:ext cx="12191996" cy="6951104"/>
          </a:xfrm>
          <a:prstGeom prst="rect">
            <a:avLst/>
          </a:prstGeom>
          <a:noFill/>
          <a:ln cap="flat">
            <a:noFill/>
          </a:ln>
        </p:spPr>
      </p:pic>
      <p:pic>
        <p:nvPicPr>
          <p:cNvPr id="5" name="Audio 4">
            <a:hlinkClick r:id="" action="ppaction://media"/>
            <a:extLst>
              <a:ext uri="{FF2B5EF4-FFF2-40B4-BE49-F238E27FC236}">
                <a16:creationId xmlns:a16="http://schemas.microsoft.com/office/drawing/2014/main" id="{6E44F3E6-8577-4F77-B58F-F1AF231384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cSld>
  <p:clrMapOvr>
    <a:masterClrMapping/>
  </p:clrMapOvr>
  <p:transition spd="slow" advTm="1157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303D-3403-4965-82B0-738AF2043767}"/>
              </a:ext>
            </a:extLst>
          </p:cNvPr>
          <p:cNvSpPr txBox="1">
            <a:spLocks noGrp="1"/>
          </p:cNvSpPr>
          <p:nvPr>
            <p:ph type="title"/>
          </p:nvPr>
        </p:nvSpPr>
        <p:spPr>
          <a:xfrm>
            <a:off x="715508" y="344399"/>
            <a:ext cx="9905996" cy="1904996"/>
          </a:xfrm>
        </p:spPr>
        <p:txBody>
          <a:bodyPr/>
          <a:lstStyle/>
          <a:p>
            <a:pPr lvl="0"/>
            <a:r>
              <a:rPr lang="en-GB" u="sng">
                <a:solidFill>
                  <a:srgbClr val="FFFFFF"/>
                </a:solidFill>
              </a:rPr>
              <a:t>QUICK TASK</a:t>
            </a:r>
          </a:p>
        </p:txBody>
      </p:sp>
      <p:sp>
        <p:nvSpPr>
          <p:cNvPr id="3" name="Content Placeholder 2">
            <a:extLst>
              <a:ext uri="{FF2B5EF4-FFF2-40B4-BE49-F238E27FC236}">
                <a16:creationId xmlns:a16="http://schemas.microsoft.com/office/drawing/2014/main" id="{134BDC9D-F096-4C96-AD1B-3109A87A48DD}"/>
              </a:ext>
            </a:extLst>
          </p:cNvPr>
          <p:cNvSpPr txBox="1">
            <a:spLocks noGrp="1"/>
          </p:cNvSpPr>
          <p:nvPr>
            <p:ph idx="1"/>
          </p:nvPr>
        </p:nvSpPr>
        <p:spPr>
          <a:xfrm>
            <a:off x="535207" y="2532897"/>
            <a:ext cx="11440893" cy="3124203"/>
          </a:xfrm>
        </p:spPr>
        <p:txBody>
          <a:bodyPr>
            <a:noAutofit/>
          </a:bodyPr>
          <a:lstStyle/>
          <a:p>
            <a:pPr marL="0" lvl="0" indent="0">
              <a:lnSpc>
                <a:spcPct val="150000"/>
              </a:lnSpc>
              <a:spcBef>
                <a:spcPts val="600"/>
              </a:spcBef>
              <a:buNone/>
            </a:pPr>
            <a:r>
              <a:rPr lang="en-GB" dirty="0">
                <a:solidFill>
                  <a:srgbClr val="FF3399"/>
                </a:solidFill>
              </a:rPr>
              <a:t>You are stranded with thirty people on a lifeboat that is intended to hold only seven. No one can paddle the boat and it is going to sink, and everyone is going to drown including yourself. It occurs to you that you can save some of the people in the lifeboat by throwing all but the strongest rowers overboard. </a:t>
            </a:r>
          </a:p>
          <a:p>
            <a:pPr marL="0" lvl="0" indent="0">
              <a:lnSpc>
                <a:spcPct val="150000"/>
              </a:lnSpc>
              <a:spcBef>
                <a:spcPts val="600"/>
              </a:spcBef>
              <a:buNone/>
            </a:pPr>
            <a:r>
              <a:rPr lang="en-GB" dirty="0">
                <a:solidFill>
                  <a:srgbClr val="FF3399"/>
                </a:solidFill>
              </a:rPr>
              <a:t>What would your ID do?</a:t>
            </a:r>
          </a:p>
          <a:p>
            <a:pPr marL="0" lvl="0" indent="0">
              <a:lnSpc>
                <a:spcPct val="150000"/>
              </a:lnSpc>
              <a:spcBef>
                <a:spcPts val="600"/>
              </a:spcBef>
              <a:buNone/>
            </a:pPr>
            <a:r>
              <a:rPr lang="en-GB" dirty="0">
                <a:solidFill>
                  <a:srgbClr val="FF3399"/>
                </a:solidFill>
              </a:rPr>
              <a:t>What would your EGO do?</a:t>
            </a:r>
          </a:p>
          <a:p>
            <a:pPr marL="0" lvl="0" indent="0">
              <a:lnSpc>
                <a:spcPct val="150000"/>
              </a:lnSpc>
              <a:spcBef>
                <a:spcPts val="600"/>
              </a:spcBef>
              <a:buNone/>
            </a:pPr>
            <a:r>
              <a:rPr lang="en-GB" dirty="0">
                <a:solidFill>
                  <a:srgbClr val="FF3399"/>
                </a:solidFill>
              </a:rPr>
              <a:t>What would your Super Ego do?</a:t>
            </a:r>
            <a:endParaRPr lang="en-GB" sz="2400" dirty="0">
              <a:solidFill>
                <a:srgbClr val="FF3399"/>
              </a:solidFill>
            </a:endParaRPr>
          </a:p>
        </p:txBody>
      </p:sp>
      <p:pic>
        <p:nvPicPr>
          <p:cNvPr id="4" name="Picture 5">
            <a:extLst>
              <a:ext uri="{FF2B5EF4-FFF2-40B4-BE49-F238E27FC236}">
                <a16:creationId xmlns:a16="http://schemas.microsoft.com/office/drawing/2014/main" id="{25440575-3CDC-4630-A080-5B4F40B35795}"/>
              </a:ext>
            </a:extLst>
          </p:cNvPr>
          <p:cNvPicPr>
            <a:picLocks noChangeAspect="1"/>
          </p:cNvPicPr>
          <p:nvPr/>
        </p:nvPicPr>
        <p:blipFill>
          <a:blip r:embed="rId5"/>
          <a:stretch>
            <a:fillRect/>
          </a:stretch>
        </p:blipFill>
        <p:spPr>
          <a:xfrm>
            <a:off x="8031155" y="3980704"/>
            <a:ext cx="3062746" cy="2532897"/>
          </a:xfrm>
          <a:prstGeom prst="rect">
            <a:avLst/>
          </a:prstGeom>
          <a:noFill/>
          <a:ln cap="flat">
            <a:noFill/>
          </a:ln>
        </p:spPr>
      </p:pic>
      <p:pic>
        <p:nvPicPr>
          <p:cNvPr id="6" name="Audio 5">
            <a:hlinkClick r:id="" action="ppaction://media"/>
            <a:extLst>
              <a:ext uri="{FF2B5EF4-FFF2-40B4-BE49-F238E27FC236}">
                <a16:creationId xmlns:a16="http://schemas.microsoft.com/office/drawing/2014/main" id="{A49E0EB6-4ADE-41D7-B212-617385643CB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slow" advTm="2826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p:cTn id="41" dur="500" fill="hold"/>
                                        <p:tgtEl>
                                          <p:spTgt spid="4"/>
                                        </p:tgtEl>
                                        <p:attrNameLst>
                                          <p:attrName>ppt_x</p:attrName>
                                        </p:attrNameLst>
                                      </p:cBhvr>
                                      <p:tavLst>
                                        <p:tav tm="0">
                                          <p:val>
                                            <p:strVal val="#ppt_x"/>
                                          </p:val>
                                        </p:tav>
                                        <p:tav tm="100000">
                                          <p:val>
                                            <p:strVal val="#ppt_x"/>
                                          </p:val>
                                        </p:tav>
                                      </p:tavLst>
                                    </p:anim>
                                    <p:anim calcmode="lin" valueType="num">
                                      <p:cBhvr>
                                        <p:cTn id="4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0A33F-63D7-49E4-BF8C-F51DA65E10FA}"/>
              </a:ext>
            </a:extLst>
          </p:cNvPr>
          <p:cNvSpPr txBox="1">
            <a:spLocks noGrp="1"/>
          </p:cNvSpPr>
          <p:nvPr>
            <p:ph type="title"/>
          </p:nvPr>
        </p:nvSpPr>
        <p:spPr>
          <a:xfrm>
            <a:off x="803839" y="235979"/>
            <a:ext cx="9905996" cy="1904996"/>
          </a:xfrm>
        </p:spPr>
        <p:txBody>
          <a:bodyPr/>
          <a:lstStyle/>
          <a:p>
            <a:pPr lvl="0"/>
            <a:r>
              <a:rPr lang="en-GB" u="sng">
                <a:solidFill>
                  <a:srgbClr val="FFFFFF"/>
                </a:solidFill>
              </a:rPr>
              <a:t>DEFENCE MECHANISMS </a:t>
            </a:r>
          </a:p>
        </p:txBody>
      </p:sp>
      <p:sp>
        <p:nvSpPr>
          <p:cNvPr id="3" name="Content Placeholder 2">
            <a:extLst>
              <a:ext uri="{FF2B5EF4-FFF2-40B4-BE49-F238E27FC236}">
                <a16:creationId xmlns:a16="http://schemas.microsoft.com/office/drawing/2014/main" id="{D4965D4E-6C1D-4171-A68E-858866703B95}"/>
              </a:ext>
            </a:extLst>
          </p:cNvPr>
          <p:cNvSpPr txBox="1">
            <a:spLocks noGrp="1"/>
          </p:cNvSpPr>
          <p:nvPr>
            <p:ph idx="1"/>
          </p:nvPr>
        </p:nvSpPr>
        <p:spPr>
          <a:xfrm>
            <a:off x="295534" y="2339263"/>
            <a:ext cx="3514725" cy="3416298"/>
          </a:xfrm>
        </p:spPr>
        <p:txBody>
          <a:bodyPr/>
          <a:lstStyle/>
          <a:p>
            <a:pPr lvl="0">
              <a:lnSpc>
                <a:spcPct val="150000"/>
              </a:lnSpc>
            </a:pPr>
            <a:r>
              <a:rPr lang="en-GB" dirty="0">
                <a:solidFill>
                  <a:srgbClr val="000000"/>
                </a:solidFill>
              </a:rPr>
              <a:t>The ID and the Super Ego are in constant conflict which is why the ego needs to mediate between them </a:t>
            </a:r>
          </a:p>
        </p:txBody>
      </p:sp>
      <p:pic>
        <p:nvPicPr>
          <p:cNvPr id="4" name="Picture 3">
            <a:extLst>
              <a:ext uri="{FF2B5EF4-FFF2-40B4-BE49-F238E27FC236}">
                <a16:creationId xmlns:a16="http://schemas.microsoft.com/office/drawing/2014/main" id="{02F0E75D-36DE-43BB-803D-8777423ECFE8}"/>
              </a:ext>
            </a:extLst>
          </p:cNvPr>
          <p:cNvPicPr>
            <a:picLocks noChangeAspect="1"/>
          </p:cNvPicPr>
          <p:nvPr/>
        </p:nvPicPr>
        <p:blipFill>
          <a:blip r:embed="rId6"/>
          <a:stretch>
            <a:fillRect/>
          </a:stretch>
        </p:blipFill>
        <p:spPr>
          <a:xfrm>
            <a:off x="6165360" y="2339263"/>
            <a:ext cx="3514725" cy="3857625"/>
          </a:xfrm>
          <a:prstGeom prst="rect">
            <a:avLst/>
          </a:prstGeom>
          <a:noFill/>
          <a:ln cap="flat">
            <a:noFill/>
          </a:ln>
        </p:spPr>
      </p:pic>
      <p:sp>
        <p:nvSpPr>
          <p:cNvPr id="5" name="Oval 4">
            <a:extLst>
              <a:ext uri="{FF2B5EF4-FFF2-40B4-BE49-F238E27FC236}">
                <a16:creationId xmlns:a16="http://schemas.microsoft.com/office/drawing/2014/main" id="{6A7CDF15-5742-457F-A256-7F2CDC9194BF}"/>
              </a:ext>
            </a:extLst>
          </p:cNvPr>
          <p:cNvSpPr/>
          <p:nvPr/>
        </p:nvSpPr>
        <p:spPr>
          <a:xfrm>
            <a:off x="9113111" y="2191268"/>
            <a:ext cx="2718483" cy="96382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r>
              <a:rPr lang="en-GB" sz="1800" b="0" i="0" u="none" strike="noStrike" kern="1200" cap="none" spc="0" baseline="0">
                <a:solidFill>
                  <a:srgbClr val="FFFFFF"/>
                </a:solidFill>
                <a:uFillTx/>
                <a:latin typeface="Century Gothic"/>
              </a:rPr>
              <a:t>DENIAL </a:t>
            </a:r>
          </a:p>
        </p:txBody>
      </p:sp>
      <p:sp>
        <p:nvSpPr>
          <p:cNvPr id="6" name="Oval 6">
            <a:extLst>
              <a:ext uri="{FF2B5EF4-FFF2-40B4-BE49-F238E27FC236}">
                <a16:creationId xmlns:a16="http://schemas.microsoft.com/office/drawing/2014/main" id="{59777CBC-0C22-481A-86A9-D30EF7E13B1D}"/>
              </a:ext>
            </a:extLst>
          </p:cNvPr>
          <p:cNvSpPr/>
          <p:nvPr/>
        </p:nvSpPr>
        <p:spPr>
          <a:xfrm>
            <a:off x="9350599" y="4816382"/>
            <a:ext cx="2718483" cy="96382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r>
              <a:rPr lang="en-GB" sz="1800" b="0" i="0" u="none" strike="noStrike" kern="1200" cap="none" spc="0" baseline="0">
                <a:solidFill>
                  <a:srgbClr val="FFFFFF"/>
                </a:solidFill>
                <a:uFillTx/>
                <a:latin typeface="Century Gothic"/>
              </a:rPr>
              <a:t>DISPLACEMENT  </a:t>
            </a:r>
          </a:p>
        </p:txBody>
      </p:sp>
      <p:sp>
        <p:nvSpPr>
          <p:cNvPr id="7" name="Oval 8">
            <a:extLst>
              <a:ext uri="{FF2B5EF4-FFF2-40B4-BE49-F238E27FC236}">
                <a16:creationId xmlns:a16="http://schemas.microsoft.com/office/drawing/2014/main" id="{0D938570-63C9-4325-AEE1-6B7EDC6422F5}"/>
              </a:ext>
            </a:extLst>
          </p:cNvPr>
          <p:cNvSpPr/>
          <p:nvPr/>
        </p:nvSpPr>
        <p:spPr>
          <a:xfrm>
            <a:off x="9387870" y="3363720"/>
            <a:ext cx="2718483" cy="96382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r>
              <a:rPr lang="en-GB" sz="1800" b="0" i="0" u="none" strike="noStrike" kern="1200" cap="none" spc="0" baseline="0">
                <a:solidFill>
                  <a:srgbClr val="FFFFFF"/>
                </a:solidFill>
                <a:uFillTx/>
                <a:latin typeface="Century Gothic"/>
              </a:rPr>
              <a:t>REPRESSION  </a:t>
            </a:r>
          </a:p>
        </p:txBody>
      </p:sp>
      <p:sp>
        <p:nvSpPr>
          <p:cNvPr id="8" name="Oval 10">
            <a:extLst>
              <a:ext uri="{FF2B5EF4-FFF2-40B4-BE49-F238E27FC236}">
                <a16:creationId xmlns:a16="http://schemas.microsoft.com/office/drawing/2014/main" id="{79479859-5DFB-4BAC-AAF1-9367E8D59C62}"/>
              </a:ext>
            </a:extLst>
          </p:cNvPr>
          <p:cNvSpPr/>
          <p:nvPr/>
        </p:nvSpPr>
        <p:spPr>
          <a:xfrm>
            <a:off x="3954158" y="2399897"/>
            <a:ext cx="2718483" cy="96382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r>
              <a:rPr lang="en-GB" sz="1800" b="0" i="0" u="none" strike="noStrike" kern="1200" cap="none" spc="0" baseline="0">
                <a:solidFill>
                  <a:srgbClr val="FFFFFF"/>
                </a:solidFill>
                <a:uFillTx/>
                <a:latin typeface="Century Gothic"/>
              </a:rPr>
              <a:t>REGRESSION  </a:t>
            </a:r>
          </a:p>
        </p:txBody>
      </p:sp>
      <p:sp>
        <p:nvSpPr>
          <p:cNvPr id="9" name="Oval 12">
            <a:extLst>
              <a:ext uri="{FF2B5EF4-FFF2-40B4-BE49-F238E27FC236}">
                <a16:creationId xmlns:a16="http://schemas.microsoft.com/office/drawing/2014/main" id="{02B2B137-0780-4110-9277-E9CBF955707B}"/>
              </a:ext>
            </a:extLst>
          </p:cNvPr>
          <p:cNvSpPr/>
          <p:nvPr/>
        </p:nvSpPr>
        <p:spPr>
          <a:xfrm>
            <a:off x="3200400" y="3565501"/>
            <a:ext cx="3090854" cy="96382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r>
              <a:rPr lang="en-GB" sz="1800" b="0" i="0" u="none" strike="noStrike" kern="1200" cap="none" spc="0" baseline="0">
                <a:solidFill>
                  <a:srgbClr val="FFFFFF"/>
                </a:solidFill>
                <a:uFillTx/>
                <a:latin typeface="Century Gothic"/>
              </a:rPr>
              <a:t>RATIONALIZATION</a:t>
            </a:r>
          </a:p>
        </p:txBody>
      </p:sp>
      <p:sp>
        <p:nvSpPr>
          <p:cNvPr id="10" name="Oval 14">
            <a:extLst>
              <a:ext uri="{FF2B5EF4-FFF2-40B4-BE49-F238E27FC236}">
                <a16:creationId xmlns:a16="http://schemas.microsoft.com/office/drawing/2014/main" id="{7C2A05B4-5FCF-4E52-B86C-E8477407A5D2}"/>
              </a:ext>
            </a:extLst>
          </p:cNvPr>
          <p:cNvSpPr/>
          <p:nvPr/>
        </p:nvSpPr>
        <p:spPr>
          <a:xfrm>
            <a:off x="3572771" y="4886782"/>
            <a:ext cx="2718483" cy="96382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FFFFFF"/>
                </a:solidFill>
                <a:uFillTx/>
              </a:defRPr>
            </a:pPr>
            <a:r>
              <a:rPr lang="en-GB" sz="1800" b="0" i="0" u="none" strike="noStrike" kern="1200" cap="none" spc="0" baseline="0">
                <a:solidFill>
                  <a:srgbClr val="FFFFFF"/>
                </a:solidFill>
                <a:uFillTx/>
                <a:latin typeface="Century Gothic"/>
              </a:rPr>
              <a:t>PROJECTION  </a:t>
            </a:r>
          </a:p>
        </p:txBody>
      </p:sp>
      <p:pic>
        <p:nvPicPr>
          <p:cNvPr id="13" name="Audio 12">
            <a:hlinkClick r:id="" action="ppaction://media"/>
            <a:extLst>
              <a:ext uri="{FF2B5EF4-FFF2-40B4-BE49-F238E27FC236}">
                <a16:creationId xmlns:a16="http://schemas.microsoft.com/office/drawing/2014/main" id="{E9800ABF-7BA6-4305-B51C-15B20BAF3A6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cSld>
  <p:clrMapOvr>
    <a:masterClrMapping/>
  </p:clrMapOvr>
  <p:transition spd="slow" advTm="10196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p:cTn id="23" dur="500" fill="hold"/>
                                        <p:tgtEl>
                                          <p:spTgt spid="4"/>
                                        </p:tgtEl>
                                        <p:attrNameLst>
                                          <p:attrName>ppt_x</p:attrName>
                                        </p:attrNameLst>
                                      </p:cBhvr>
                                      <p:tavLst>
                                        <p:tav tm="0">
                                          <p:val>
                                            <p:strVal val="#ppt_x"/>
                                          </p:val>
                                        </p:tav>
                                        <p:tav tm="100000">
                                          <p:val>
                                            <p:strVal val="#ppt_x"/>
                                          </p:val>
                                        </p:tav>
                                      </p:tavLst>
                                    </p:anim>
                                    <p:anim calcmode="lin" valueType="num">
                                      <p:cBhvr>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500" fill="hold"/>
                                        <p:tgtEl>
                                          <p:spTgt spid="5"/>
                                        </p:tgtEl>
                                        <p:attrNameLst>
                                          <p:attrName>ppt_x</p:attrName>
                                        </p:attrNameLst>
                                      </p:cBhvr>
                                      <p:tavLst>
                                        <p:tav tm="0">
                                          <p:val>
                                            <p:strVal val="#ppt_x"/>
                                          </p:val>
                                        </p:tav>
                                        <p:tav tm="100000">
                                          <p:val>
                                            <p:strVal val="#ppt_x"/>
                                          </p:val>
                                        </p:tav>
                                      </p:tavLst>
                                    </p:anim>
                                    <p:anim calcmode="lin" valueType="num">
                                      <p:cBhvr>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500" fill="hold"/>
                                        <p:tgtEl>
                                          <p:spTgt spid="7"/>
                                        </p:tgtEl>
                                        <p:attrNameLst>
                                          <p:attrName>ppt_x</p:attrName>
                                        </p:attrNameLst>
                                      </p:cBhvr>
                                      <p:tavLst>
                                        <p:tav tm="0">
                                          <p:val>
                                            <p:strVal val="#ppt_x"/>
                                          </p:val>
                                        </p:tav>
                                        <p:tav tm="100000">
                                          <p:val>
                                            <p:strVal val="#ppt_x"/>
                                          </p:val>
                                        </p:tav>
                                      </p:tavLst>
                                    </p:anim>
                                    <p:anim calcmode="lin" valueType="num">
                                      <p:cBhvr>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p:cTn id="41" dur="500" fill="hold"/>
                                        <p:tgtEl>
                                          <p:spTgt spid="6"/>
                                        </p:tgtEl>
                                        <p:attrNameLst>
                                          <p:attrName>ppt_x</p:attrName>
                                        </p:attrNameLst>
                                      </p:cBhvr>
                                      <p:tavLst>
                                        <p:tav tm="0">
                                          <p:val>
                                            <p:strVal val="#ppt_x"/>
                                          </p:val>
                                        </p:tav>
                                        <p:tav tm="100000">
                                          <p:val>
                                            <p:strVal val="#ppt_x"/>
                                          </p:val>
                                        </p:tav>
                                      </p:tavLst>
                                    </p:anim>
                                    <p:anim calcmode="lin" valueType="num">
                                      <p:cBhvr>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p:cTn id="47" dur="500" fill="hold"/>
                                        <p:tgtEl>
                                          <p:spTgt spid="8"/>
                                        </p:tgtEl>
                                        <p:attrNameLst>
                                          <p:attrName>ppt_x</p:attrName>
                                        </p:attrNameLst>
                                      </p:cBhvr>
                                      <p:tavLst>
                                        <p:tav tm="0">
                                          <p:val>
                                            <p:strVal val="#ppt_x"/>
                                          </p:val>
                                        </p:tav>
                                        <p:tav tm="100000">
                                          <p:val>
                                            <p:strVal val="#ppt_x"/>
                                          </p:val>
                                        </p:tav>
                                      </p:tavLst>
                                    </p:anim>
                                    <p:anim calcmode="lin" valueType="num">
                                      <p:cBhvr>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500" fill="hold"/>
                                        <p:tgtEl>
                                          <p:spTgt spid="9"/>
                                        </p:tgtEl>
                                        <p:attrNameLst>
                                          <p:attrName>ppt_x</p:attrName>
                                        </p:attrNameLst>
                                      </p:cBhvr>
                                      <p:tavLst>
                                        <p:tav tm="0">
                                          <p:val>
                                            <p:strVal val="#ppt_x"/>
                                          </p:val>
                                        </p:tav>
                                        <p:tav tm="100000">
                                          <p:val>
                                            <p:strVal val="#ppt_x"/>
                                          </p:val>
                                        </p:tav>
                                      </p:tavLst>
                                    </p:anim>
                                    <p:anim calcmode="lin" valueType="num">
                                      <p:cBhvr>
                                        <p:cTn id="5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p:cTn id="59" dur="500" fill="hold"/>
                                        <p:tgtEl>
                                          <p:spTgt spid="10"/>
                                        </p:tgtEl>
                                        <p:attrNameLst>
                                          <p:attrName>ppt_x</p:attrName>
                                        </p:attrNameLst>
                                      </p:cBhvr>
                                      <p:tavLst>
                                        <p:tav tm="0">
                                          <p:val>
                                            <p:strVal val="#ppt_x"/>
                                          </p:val>
                                        </p:tav>
                                        <p:tav tm="100000">
                                          <p:val>
                                            <p:strVal val="#ppt_x"/>
                                          </p:val>
                                        </p:tav>
                                      </p:tavLst>
                                    </p:anim>
                                    <p:anim calcmode="lin" valueType="num">
                                      <p:cBhvr>
                                        <p:cTn id="6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13"/>
                </p:tgtEl>
              </p:cMediaNode>
            </p:audio>
          </p:childTnLst>
        </p:cTn>
      </p:par>
    </p:tnLst>
    <p:bldLst>
      <p:bldP spid="2" grpId="0"/>
      <p:bldP spid="3" grpId="0" build="p"/>
      <p:bldP spid="5" grpId="0" animBg="1"/>
      <p:bldP spid="6" grpId="0" animBg="1"/>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711D6-8429-4AAF-9907-FA7253F81EE2}"/>
              </a:ext>
            </a:extLst>
          </p:cNvPr>
          <p:cNvSpPr txBox="1">
            <a:spLocks noGrp="1"/>
          </p:cNvSpPr>
          <p:nvPr>
            <p:ph type="title"/>
          </p:nvPr>
        </p:nvSpPr>
        <p:spPr>
          <a:xfrm>
            <a:off x="1021604" y="866778"/>
            <a:ext cx="8761415" cy="706968"/>
          </a:xfrm>
        </p:spPr>
        <p:txBody>
          <a:bodyPr/>
          <a:lstStyle/>
          <a:p>
            <a:pPr lvl="0"/>
            <a:r>
              <a:rPr lang="en-GB" sz="3200" u="sng"/>
              <a:t>THERAPIES THAT USE THE PSYCHODYNAMIC APPROACH </a:t>
            </a:r>
          </a:p>
        </p:txBody>
      </p:sp>
      <p:sp>
        <p:nvSpPr>
          <p:cNvPr id="3" name="TextBox 4">
            <a:extLst>
              <a:ext uri="{FF2B5EF4-FFF2-40B4-BE49-F238E27FC236}">
                <a16:creationId xmlns:a16="http://schemas.microsoft.com/office/drawing/2014/main" id="{23C0ADB0-93F1-4B07-B5DE-8F004BB2ED3A}"/>
              </a:ext>
            </a:extLst>
          </p:cNvPr>
          <p:cNvSpPr txBox="1"/>
          <p:nvPr/>
        </p:nvSpPr>
        <p:spPr>
          <a:xfrm>
            <a:off x="178745" y="2182551"/>
            <a:ext cx="6096003" cy="152208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dirty="0">
                <a:solidFill>
                  <a:srgbClr val="FF3300"/>
                </a:solidFill>
                <a:uFillTx/>
                <a:latin typeface="Century Gothic" pitchFamily="34"/>
              </a:rPr>
              <a:t>DYNAMIC INTERPERSONAL THERAPY (DIT)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FF3300"/>
                </a:solidFill>
                <a:uFillTx/>
                <a:latin typeface="Century Gothic" pitchFamily="34"/>
              </a:rPr>
              <a:t>This is a short-term therapy that helps individuals change moods by understanding and changing the ways you interact with others.</a:t>
            </a:r>
          </a:p>
        </p:txBody>
      </p:sp>
      <p:sp>
        <p:nvSpPr>
          <p:cNvPr id="4" name="TextBox 6">
            <a:extLst>
              <a:ext uri="{FF2B5EF4-FFF2-40B4-BE49-F238E27FC236}">
                <a16:creationId xmlns:a16="http://schemas.microsoft.com/office/drawing/2014/main" id="{0A0218F0-1F1F-4A85-BD72-A19190F66256}"/>
              </a:ext>
            </a:extLst>
          </p:cNvPr>
          <p:cNvSpPr txBox="1"/>
          <p:nvPr/>
        </p:nvSpPr>
        <p:spPr>
          <a:xfrm>
            <a:off x="10125078" y="6368530"/>
            <a:ext cx="609600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(Jacobson, 2017)</a:t>
            </a:r>
            <a:endParaRPr lang="en-GB" sz="1800" b="0" i="0" u="none" strike="noStrike" kern="1200" cap="none" spc="0" baseline="0">
              <a:solidFill>
                <a:srgbClr val="000000"/>
              </a:solidFill>
              <a:uFillTx/>
              <a:latin typeface="Calibri"/>
            </a:endParaRPr>
          </a:p>
        </p:txBody>
      </p:sp>
      <p:sp>
        <p:nvSpPr>
          <p:cNvPr id="5" name="TextBox 8">
            <a:extLst>
              <a:ext uri="{FF2B5EF4-FFF2-40B4-BE49-F238E27FC236}">
                <a16:creationId xmlns:a16="http://schemas.microsoft.com/office/drawing/2014/main" id="{8C780047-DDAC-4C1F-9FDC-4386D5123C54}"/>
              </a:ext>
            </a:extLst>
          </p:cNvPr>
          <p:cNvSpPr txBox="1"/>
          <p:nvPr/>
        </p:nvSpPr>
        <p:spPr>
          <a:xfrm>
            <a:off x="314934" y="5414846"/>
            <a:ext cx="8110535" cy="115275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dirty="0">
                <a:solidFill>
                  <a:srgbClr val="0066FF"/>
                </a:solidFill>
                <a:uFillTx/>
                <a:latin typeface="Century Gothic" pitchFamily="34"/>
              </a:rPr>
              <a:t>EMOTIONALLY FOCUSED THERAPY (EFT)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66FF"/>
                </a:solidFill>
                <a:uFillTx/>
                <a:latin typeface="Century Gothic" pitchFamily="34"/>
              </a:rPr>
              <a:t>This is a short-term treatment for couples and families. This helps develop greater emotional intelligence and security within relationships.</a:t>
            </a:r>
          </a:p>
        </p:txBody>
      </p:sp>
      <p:sp>
        <p:nvSpPr>
          <p:cNvPr id="6" name="TextBox 12">
            <a:extLst>
              <a:ext uri="{FF2B5EF4-FFF2-40B4-BE49-F238E27FC236}">
                <a16:creationId xmlns:a16="http://schemas.microsoft.com/office/drawing/2014/main" id="{EA8A4A78-B6FE-4E11-83A8-2EE2338CE9F8}"/>
              </a:ext>
            </a:extLst>
          </p:cNvPr>
          <p:cNvSpPr txBox="1"/>
          <p:nvPr/>
        </p:nvSpPr>
        <p:spPr>
          <a:xfrm>
            <a:off x="4186138" y="3737063"/>
            <a:ext cx="8112867" cy="115275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dirty="0">
                <a:solidFill>
                  <a:srgbClr val="00FF00"/>
                </a:solidFill>
                <a:uFillTx/>
                <a:latin typeface="Century Gothic" pitchFamily="34"/>
              </a:rPr>
              <a:t>SYSTEMIC THERAPY</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FF00"/>
                </a:solidFill>
                <a:uFillTx/>
                <a:latin typeface="Century Gothic" pitchFamily="34"/>
              </a:rPr>
              <a:t>Systemic therapy, often called ‘family therapy’, works to repair the ‘system’ that a family or group has created amongst themselves. </a:t>
            </a:r>
          </a:p>
        </p:txBody>
      </p:sp>
      <p:pic>
        <p:nvPicPr>
          <p:cNvPr id="9" name="Audio 8">
            <a:hlinkClick r:id="" action="ppaction://media"/>
            <a:extLst>
              <a:ext uri="{FF2B5EF4-FFF2-40B4-BE49-F238E27FC236}">
                <a16:creationId xmlns:a16="http://schemas.microsoft.com/office/drawing/2014/main" id="{412C4328-F6F0-4D2E-B67A-3A35BD84BC26}"/>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cSld>
  <p:clrMapOvr>
    <a:masterClrMapping/>
  </p:clrMapOvr>
  <p:transition spd="med" advTm="4004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ppt_x</p:attrName>
                                        </p:attrNameLst>
                                      </p:cBhvr>
                                      <p:tavLst>
                                        <p:tav tm="0">
                                          <p:val>
                                            <p:strVal val="#ppt_x"/>
                                          </p:val>
                                        </p:tav>
                                        <p:tav tm="100000">
                                          <p:val>
                                            <p:strVal val="#ppt_x"/>
                                          </p:val>
                                        </p:tav>
                                      </p:tavLst>
                                    </p:anim>
                                    <p:anim calcmode="lin" valueType="num">
                                      <p:cBhvr>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ppt_x</p:attrName>
                                        </p:attrNameLst>
                                      </p:cBhvr>
                                      <p:tavLst>
                                        <p:tav tm="0">
                                          <p:val>
                                            <p:strVal val="#ppt_x"/>
                                          </p:val>
                                        </p:tav>
                                        <p:tav tm="100000">
                                          <p:val>
                                            <p:strVal val="#ppt_x"/>
                                          </p:val>
                                        </p:tav>
                                      </p:tavLst>
                                    </p:anim>
                                    <p:anim calcmode="lin" valueType="num">
                                      <p:cBhvr>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500" fill="hold"/>
                                        <p:tgtEl>
                                          <p:spTgt spid="5"/>
                                        </p:tgtEl>
                                        <p:attrNameLst>
                                          <p:attrName>ppt_x</p:attrName>
                                        </p:attrNameLst>
                                      </p:cBhvr>
                                      <p:tavLst>
                                        <p:tav tm="0">
                                          <p:val>
                                            <p:strVal val="#ppt_x"/>
                                          </p:val>
                                        </p:tav>
                                        <p:tav tm="100000">
                                          <p:val>
                                            <p:strVal val="#ppt_x"/>
                                          </p:val>
                                        </p:tav>
                                      </p:tavLst>
                                    </p:anim>
                                    <p:anim calcmode="lin" valueType="num">
                                      <p:cBhvr>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 fill="hold"/>
                                        <p:tgtEl>
                                          <p:spTgt spid="4"/>
                                        </p:tgtEl>
                                        <p:attrNameLst>
                                          <p:attrName>ppt_x</p:attrName>
                                        </p:attrNameLst>
                                      </p:cBhvr>
                                      <p:tavLst>
                                        <p:tav tm="0">
                                          <p:val>
                                            <p:strVal val="#ppt_x"/>
                                          </p:val>
                                        </p:tav>
                                        <p:tav tm="100000">
                                          <p:val>
                                            <p:strVal val="#ppt_x"/>
                                          </p:val>
                                        </p:tav>
                                      </p:tavLst>
                                    </p:anim>
                                    <p:anim calcmode="lin" valueType="num">
                                      <p:cBhvr>
                                        <p:cTn id="3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9"/>
                </p:tgtEl>
              </p:cMediaNode>
            </p:audio>
          </p:childTnLst>
        </p:cTn>
      </p:par>
    </p:tnLst>
    <p:bldLst>
      <p:bldP spid="2" grpId="0"/>
      <p:bldP spid="3" grpId="0"/>
      <p:bldP spid="4" grpId="0"/>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F7858-E328-4337-B722-5667964DA2E1}"/>
              </a:ext>
            </a:extLst>
          </p:cNvPr>
          <p:cNvSpPr txBox="1">
            <a:spLocks noGrp="1"/>
          </p:cNvSpPr>
          <p:nvPr>
            <p:ph type="title"/>
          </p:nvPr>
        </p:nvSpPr>
        <p:spPr>
          <a:xfrm>
            <a:off x="513435" y="174430"/>
            <a:ext cx="9905996" cy="1904996"/>
          </a:xfrm>
        </p:spPr>
        <p:txBody>
          <a:bodyPr/>
          <a:lstStyle/>
          <a:p>
            <a:pPr lvl="0"/>
            <a:r>
              <a:rPr lang="en-GB" u="sng">
                <a:solidFill>
                  <a:srgbClr val="FFFFFF"/>
                </a:solidFill>
              </a:rPr>
              <a:t>How reliable is this approach?</a:t>
            </a:r>
          </a:p>
        </p:txBody>
      </p:sp>
      <p:pic>
        <p:nvPicPr>
          <p:cNvPr id="3" name="Picture 11" descr="A picture containing drawing&#10;&#10;Description automatically generated">
            <a:extLst>
              <a:ext uri="{FF2B5EF4-FFF2-40B4-BE49-F238E27FC236}">
                <a16:creationId xmlns:a16="http://schemas.microsoft.com/office/drawing/2014/main" id="{028CD312-7A96-46B7-9A05-9501798FD504}"/>
              </a:ext>
            </a:extLst>
          </p:cNvPr>
          <p:cNvPicPr>
            <a:picLocks noChangeAspect="1"/>
          </p:cNvPicPr>
          <p:nvPr/>
        </p:nvPicPr>
        <p:blipFill>
          <a:blip r:embed="rId5"/>
          <a:stretch>
            <a:fillRect/>
          </a:stretch>
        </p:blipFill>
        <p:spPr>
          <a:xfrm>
            <a:off x="2004300" y="1827903"/>
            <a:ext cx="7646615" cy="4044208"/>
          </a:xfrm>
          <a:prstGeom prst="rect">
            <a:avLst/>
          </a:prstGeom>
          <a:noFill/>
          <a:ln cap="flat">
            <a:noFill/>
          </a:ln>
        </p:spPr>
      </p:pic>
      <p:sp>
        <p:nvSpPr>
          <p:cNvPr id="4" name="Rectangle 3">
            <a:extLst>
              <a:ext uri="{FF2B5EF4-FFF2-40B4-BE49-F238E27FC236}">
                <a16:creationId xmlns:a16="http://schemas.microsoft.com/office/drawing/2014/main" id="{19505D11-FC6C-4C12-86D6-006915F9145D}"/>
              </a:ext>
            </a:extLst>
          </p:cNvPr>
          <p:cNvSpPr/>
          <p:nvPr/>
        </p:nvSpPr>
        <p:spPr>
          <a:xfrm>
            <a:off x="-37189" y="1963866"/>
            <a:ext cx="5089955" cy="419467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Century Gothic" pitchFamily="34"/>
              </a:rPr>
              <a:t>Strengths</a:t>
            </a:r>
            <a:endParaRPr lang="en-GB" sz="1800" b="0" i="0" u="none" strike="noStrike" kern="1200" cap="none" spc="0" baseline="0" dirty="0">
              <a:solidFill>
                <a:srgbClr val="000000"/>
              </a:solidFill>
              <a:uFillTx/>
              <a:latin typeface="Century Gothic" pitchFamily="34"/>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pitchFamily="34"/>
              </a:rPr>
              <a:t>- Freud highlighted a link between childhood experience and adult characteristics.</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pitchFamily="34"/>
              </a:rPr>
              <a:t>- Case studies embraces our complex behaviour.</a:t>
            </a:r>
          </a:p>
          <a:p>
            <a:pPr marL="285750" marR="0" lvl="0" indent="-285750" algn="l" defTabSz="457200" rtl="0" fontAlgn="auto" hangingPunct="1">
              <a:lnSpc>
                <a:spcPct val="150000"/>
              </a:lnSpc>
              <a:spcBef>
                <a:spcPts val="0"/>
              </a:spcBef>
              <a:spcAft>
                <a:spcPts val="0"/>
              </a:spcAft>
              <a:buFontTx/>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pitchFamily="34"/>
              </a:rPr>
              <a:t>Some evidence supports the existence of ego defence mechanisms </a:t>
            </a:r>
            <a:endParaRPr lang="en-GB" kern="0" dirty="0">
              <a:solidFill>
                <a:srgbClr val="000000"/>
              </a:solidFill>
              <a:latin typeface="Century Gothic" pitchFamily="34"/>
            </a:endParaRPr>
          </a:p>
          <a:p>
            <a:pPr marL="285750" marR="0" lvl="0" indent="-285750" algn="l" defTabSz="457200" rtl="0" fontAlgn="auto" hangingPunct="1">
              <a:lnSpc>
                <a:spcPct val="150000"/>
              </a:lnSpc>
              <a:spcBef>
                <a:spcPts val="0"/>
              </a:spcBef>
              <a:spcAft>
                <a:spcPts val="0"/>
              </a:spcAft>
              <a:buFontTx/>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pitchFamily="34"/>
              </a:rPr>
              <a:t>Modern day psychiatry still uses Freudian psychoanalytic techniques.</a:t>
            </a:r>
          </a:p>
        </p:txBody>
      </p:sp>
      <p:sp>
        <p:nvSpPr>
          <p:cNvPr id="5" name="Rectangle 4">
            <a:extLst>
              <a:ext uri="{FF2B5EF4-FFF2-40B4-BE49-F238E27FC236}">
                <a16:creationId xmlns:a16="http://schemas.microsoft.com/office/drawing/2014/main" id="{7C980A4D-3D07-4F71-A0B2-15E310553AC4}"/>
              </a:ext>
            </a:extLst>
          </p:cNvPr>
          <p:cNvSpPr/>
          <p:nvPr/>
        </p:nvSpPr>
        <p:spPr>
          <a:xfrm>
            <a:off x="6353667" y="2021646"/>
            <a:ext cx="5767546" cy="4194674"/>
          </a:xfrm>
          <a:prstGeom prst="rect">
            <a:avLst/>
          </a:prstGeom>
          <a:noFill/>
          <a:ln cap="flat">
            <a:noFill/>
            <a:prstDash val="solid"/>
          </a:ln>
        </p:spPr>
        <p:txBody>
          <a:bodyPr vert="horz" wrap="square" lIns="91440" tIns="45720" rIns="91440" bIns="45720" anchor="t" anchorCtr="0" compatLnSpc="1">
            <a:spAutoFit/>
          </a:bodyPr>
          <a:lstStyle/>
          <a:p>
            <a:pPr marL="0" marR="0" lvl="0" indent="0" algn="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0" cap="none" spc="0" baseline="0" dirty="0">
                <a:solidFill>
                  <a:srgbClr val="000000"/>
                </a:solidFill>
                <a:uFillTx/>
                <a:latin typeface="Century Gothic" pitchFamily="34"/>
              </a:rPr>
              <a:t>Weaknesses</a:t>
            </a:r>
            <a:endParaRPr lang="en-GB" sz="1800" b="0" i="0" u="none" strike="noStrike" kern="0" cap="none" spc="0" baseline="0" dirty="0">
              <a:solidFill>
                <a:srgbClr val="000000"/>
              </a:solidFill>
              <a:uFillTx/>
              <a:latin typeface="Century Gothic" pitchFamily="34"/>
            </a:endParaRPr>
          </a:p>
          <a:p>
            <a:pPr marL="0" marR="0" lvl="0" indent="0" algn="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entury Gothic" pitchFamily="34"/>
              </a:rPr>
              <a:t>- Argued that Freud's approach overemphasises childhood experience</a:t>
            </a:r>
          </a:p>
          <a:p>
            <a:pPr marL="0" marR="0" lvl="0" indent="0" algn="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entury Gothic" pitchFamily="34"/>
              </a:rPr>
              <a:t>- By using case studies to support theories, the approach does not use controlled experiments to collect empirical evidence, so is considered far less scientific than other approaches.</a:t>
            </a:r>
          </a:p>
          <a:p>
            <a:pPr marL="0" marR="0" lvl="0" indent="0" algn="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entury Gothic" pitchFamily="34"/>
              </a:rPr>
              <a:t>- Case study evidence is difficult to generalise to wider populations.</a:t>
            </a:r>
          </a:p>
          <a:p>
            <a:pPr marL="0" marR="0" lvl="0" indent="0" algn="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entury Gothic" pitchFamily="34"/>
              </a:rPr>
              <a:t>- Considered unfalsifiable could be proved wrong. </a:t>
            </a:r>
          </a:p>
        </p:txBody>
      </p:sp>
      <p:pic>
        <p:nvPicPr>
          <p:cNvPr id="8" name="Audio 7">
            <a:hlinkClick r:id="" action="ppaction://media"/>
            <a:extLst>
              <a:ext uri="{FF2B5EF4-FFF2-40B4-BE49-F238E27FC236}">
                <a16:creationId xmlns:a16="http://schemas.microsoft.com/office/drawing/2014/main" id="{A63DD066-813E-48B1-A5D1-D593B28801E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cSld>
  <p:clrMapOvr>
    <a:masterClrMapping/>
  </p:clrMapOvr>
  <p:transition spd="med" advTm="5174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ppt_x</p:attrName>
                                        </p:attrNameLst>
                                      </p:cBhvr>
                                      <p:tavLst>
                                        <p:tav tm="0">
                                          <p:val>
                                            <p:strVal val="#ppt_x"/>
                                          </p:val>
                                        </p:tav>
                                        <p:tav tm="100000">
                                          <p:val>
                                            <p:strVal val="#ppt_x"/>
                                          </p:val>
                                        </p:tav>
                                      </p:tavLst>
                                    </p:anim>
                                    <p:anim calcmode="lin" valueType="num">
                                      <p:cBhvr>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p:cTn id="23" dur="500" fill="hold"/>
                                        <p:tgtEl>
                                          <p:spTgt spid="4"/>
                                        </p:tgtEl>
                                        <p:attrNameLst>
                                          <p:attrName>ppt_x</p:attrName>
                                        </p:attrNameLst>
                                      </p:cBhvr>
                                      <p:tavLst>
                                        <p:tav tm="0">
                                          <p:val>
                                            <p:strVal val="#ppt_x"/>
                                          </p:val>
                                        </p:tav>
                                        <p:tav tm="100000">
                                          <p:val>
                                            <p:strVal val="#ppt_x"/>
                                          </p:val>
                                        </p:tav>
                                      </p:tavLst>
                                    </p:anim>
                                    <p:anim calcmode="lin" valueType="num">
                                      <p:cBhvr>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500" fill="hold"/>
                                        <p:tgtEl>
                                          <p:spTgt spid="5"/>
                                        </p:tgtEl>
                                        <p:attrNameLst>
                                          <p:attrName>ppt_x</p:attrName>
                                        </p:attrNameLst>
                                      </p:cBhvr>
                                      <p:tavLst>
                                        <p:tav tm="0">
                                          <p:val>
                                            <p:strVal val="#ppt_x"/>
                                          </p:val>
                                        </p:tav>
                                        <p:tav tm="100000">
                                          <p:val>
                                            <p:strVal val="#ppt_x"/>
                                          </p:val>
                                        </p:tav>
                                      </p:tavLst>
                                    </p:anim>
                                    <p:anim calcmode="lin" valueType="num">
                                      <p:cBhvr>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8"/>
                </p:tgtEl>
              </p:cMediaNode>
            </p:audio>
          </p:childTnLst>
        </p:cTn>
      </p:par>
    </p:tnLst>
    <p:bldLst>
      <p:bldP spid="2" grpId="0"/>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10">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2520-94BA-4084-B62B-99FB5660A19D}"/>
              </a:ext>
            </a:extLst>
          </p:cNvPr>
          <p:cNvSpPr txBox="1">
            <a:spLocks noGrp="1"/>
          </p:cNvSpPr>
          <p:nvPr>
            <p:ph type="title"/>
          </p:nvPr>
        </p:nvSpPr>
        <p:spPr>
          <a:xfrm>
            <a:off x="685050" y="2371725"/>
            <a:ext cx="3658358" cy="2900796"/>
          </a:xfrm>
        </p:spPr>
        <p:txBody>
          <a:bodyPr anchor="b"/>
          <a:lstStyle/>
          <a:p>
            <a:pPr lvl="0"/>
            <a:r>
              <a:rPr lang="en-US" sz="4800" spc="200">
                <a:solidFill>
                  <a:srgbClr val="FF33CC"/>
                </a:solidFill>
              </a:rPr>
              <a:t>THANK YOU ALL FOR LISTENING </a:t>
            </a:r>
          </a:p>
        </p:txBody>
      </p:sp>
      <p:pic>
        <p:nvPicPr>
          <p:cNvPr id="3" name="Content Placeholder 3">
            <a:extLst>
              <a:ext uri="{FF2B5EF4-FFF2-40B4-BE49-F238E27FC236}">
                <a16:creationId xmlns:a16="http://schemas.microsoft.com/office/drawing/2014/main" id="{3F27DD7D-B70A-415D-B450-A5DB1B1CA6BE}"/>
              </a:ext>
            </a:extLst>
          </p:cNvPr>
          <p:cNvPicPr>
            <a:picLocks noChangeAspect="1"/>
          </p:cNvPicPr>
          <p:nvPr/>
        </p:nvPicPr>
        <p:blipFill>
          <a:blip r:embed="rId4"/>
          <a:srcRect l="10709" r="9922"/>
          <a:stretch>
            <a:fillRect/>
          </a:stretch>
        </p:blipFill>
        <p:spPr>
          <a:xfrm>
            <a:off x="4658255" y="978"/>
            <a:ext cx="7533741" cy="6858000"/>
          </a:xfrm>
          <a:prstGeom prst="rect">
            <a:avLst/>
          </a:prstGeom>
          <a:noFill/>
          <a:ln cap="flat">
            <a:noFill/>
          </a:ln>
        </p:spPr>
      </p:pic>
      <p:pic>
        <p:nvPicPr>
          <p:cNvPr id="4" name="Audio 3">
            <a:hlinkClick r:id="" action="ppaction://media"/>
            <a:extLst>
              <a:ext uri="{FF2B5EF4-FFF2-40B4-BE49-F238E27FC236}">
                <a16:creationId xmlns:a16="http://schemas.microsoft.com/office/drawing/2014/main" id="{C820CDDE-CDA4-465E-9494-7E48384E5A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p:transition spd="slow" advTm="666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86F64-9744-470C-A8FB-1D264A977CD0}"/>
              </a:ext>
            </a:extLst>
          </p:cNvPr>
          <p:cNvSpPr txBox="1">
            <a:spLocks noGrp="1"/>
          </p:cNvSpPr>
          <p:nvPr>
            <p:ph type="title"/>
          </p:nvPr>
        </p:nvSpPr>
        <p:spPr>
          <a:xfrm>
            <a:off x="734555" y="278270"/>
            <a:ext cx="9905996" cy="1904996"/>
          </a:xfrm>
        </p:spPr>
        <p:txBody>
          <a:bodyPr/>
          <a:lstStyle/>
          <a:p>
            <a:pPr lvl="0"/>
            <a:r>
              <a:rPr lang="en-GB" u="sng">
                <a:solidFill>
                  <a:srgbClr val="FFFFFF"/>
                </a:solidFill>
              </a:rPr>
              <a:t>Reference List </a:t>
            </a:r>
          </a:p>
        </p:txBody>
      </p:sp>
      <p:sp>
        <p:nvSpPr>
          <p:cNvPr id="3" name="Content Placeholder 2">
            <a:extLst>
              <a:ext uri="{FF2B5EF4-FFF2-40B4-BE49-F238E27FC236}">
                <a16:creationId xmlns:a16="http://schemas.microsoft.com/office/drawing/2014/main" id="{F174A6D0-1BBD-476F-A531-92D95D40928C}"/>
              </a:ext>
            </a:extLst>
          </p:cNvPr>
          <p:cNvSpPr txBox="1">
            <a:spLocks noGrp="1"/>
          </p:cNvSpPr>
          <p:nvPr>
            <p:ph idx="1"/>
          </p:nvPr>
        </p:nvSpPr>
        <p:spPr>
          <a:xfrm>
            <a:off x="507418" y="2251993"/>
            <a:ext cx="11684582" cy="4606007"/>
          </a:xfrm>
        </p:spPr>
        <p:txBody>
          <a:bodyPr>
            <a:normAutofit fontScale="85000" lnSpcReduction="20000"/>
          </a:bodyPr>
          <a:lstStyle/>
          <a:p>
            <a:pPr lvl="0">
              <a:lnSpc>
                <a:spcPct val="150000"/>
              </a:lnSpc>
            </a:pPr>
            <a:r>
              <a:rPr lang="en-GB" sz="1400" dirty="0">
                <a:latin typeface="Century Gothic" pitchFamily="34"/>
              </a:rPr>
              <a:t>tutor2u. 2020. </a:t>
            </a:r>
            <a:r>
              <a:rPr lang="en-GB" sz="1400" i="1" dirty="0">
                <a:latin typeface="Century Gothic" pitchFamily="34"/>
              </a:rPr>
              <a:t>the psychodynamic approach</a:t>
            </a:r>
            <a:r>
              <a:rPr lang="en-GB" sz="1400" dirty="0">
                <a:latin typeface="Century Gothic" pitchFamily="34"/>
              </a:rPr>
              <a:t>. (online) Available at: https://www.tutor2u.net/psychology/reference/the-psychodynamic-approach. (Accessed 4 November 2020).</a:t>
            </a:r>
          </a:p>
          <a:p>
            <a:pPr lvl="0">
              <a:lnSpc>
                <a:spcPct val="150000"/>
              </a:lnSpc>
            </a:pPr>
            <a:r>
              <a:rPr lang="en-GB" sz="1400" dirty="0">
                <a:latin typeface="Century Gothic" pitchFamily="34"/>
              </a:rPr>
              <a:t>Lumen. 2020. </a:t>
            </a:r>
            <a:r>
              <a:rPr lang="en-GB" sz="1400" i="1" dirty="0">
                <a:latin typeface="Century Gothic" pitchFamily="34"/>
              </a:rPr>
              <a:t>Psychodynamic Theories</a:t>
            </a:r>
            <a:r>
              <a:rPr lang="en-GB" sz="1400" dirty="0">
                <a:latin typeface="Century Gothic" pitchFamily="34"/>
              </a:rPr>
              <a:t>. (online) Available at: https://courses.lumenlearning.com/wmopen-lifespandevelopment/chapter/psychodynamic-theories/. (Accessed 4 November 2020).</a:t>
            </a:r>
          </a:p>
          <a:p>
            <a:pPr lvl="0">
              <a:lnSpc>
                <a:spcPct val="150000"/>
              </a:lnSpc>
            </a:pPr>
            <a:r>
              <a:rPr lang="en-GB" sz="1400" dirty="0">
                <a:solidFill>
                  <a:srgbClr val="2C3E50"/>
                </a:solidFill>
                <a:latin typeface="Century Gothic" pitchFamily="34"/>
              </a:rPr>
              <a:t> A-Level Psychology. (2018). Forgetting: Repression. (online) Available at: https://alevelpsychology.net/memory/forgetting-repression/ (Accessed 5 November 2020).</a:t>
            </a:r>
          </a:p>
          <a:p>
            <a:pPr lvl="0">
              <a:lnSpc>
                <a:spcPct val="150000"/>
              </a:lnSpc>
            </a:pPr>
            <a:r>
              <a:rPr lang="en-GB" sz="1400" dirty="0"/>
              <a:t>McLeod, S. A. (2015). </a:t>
            </a:r>
            <a:r>
              <a:rPr lang="en-GB" sz="1400" i="1" dirty="0"/>
              <a:t>*</a:t>
            </a:r>
            <a:r>
              <a:rPr lang="en-GB" sz="1400" dirty="0"/>
              <a:t>. Simply Psychology. https://www.simplypsychology.org/unconscious-mind.html</a:t>
            </a:r>
            <a:r>
              <a:rPr lang="en-GB" sz="1400" dirty="0">
                <a:solidFill>
                  <a:srgbClr val="2C3E50"/>
                </a:solidFill>
                <a:latin typeface="Century Gothic" pitchFamily="34"/>
              </a:rPr>
              <a:t>(Accessed 9 November 2020).</a:t>
            </a:r>
          </a:p>
          <a:p>
            <a:pPr lvl="0">
              <a:lnSpc>
                <a:spcPct val="150000"/>
              </a:lnSpc>
            </a:pPr>
            <a:r>
              <a:rPr lang="en-GB" sz="1400" dirty="0">
                <a:solidFill>
                  <a:srgbClr val="2C3E50"/>
                </a:solidFill>
                <a:latin typeface="Century Gothic" pitchFamily="34"/>
              </a:rPr>
              <a:t>n.d. (image) Available at: &lt;https://kmrciugjeu-flywheel.netdna-ssl.com/wp-content/uploads/2019/09/homer-simpson-devil-god.jpg&gt; (Accessed 4 November 2020).</a:t>
            </a:r>
          </a:p>
          <a:p>
            <a:pPr lvl="0">
              <a:lnSpc>
                <a:spcPct val="150000"/>
              </a:lnSpc>
            </a:pPr>
            <a:r>
              <a:rPr lang="en-GB" sz="1400" dirty="0">
                <a:latin typeface="Century Gothic" pitchFamily="34"/>
              </a:rPr>
              <a:t>Cslbehring.com. n.d. (image) Available at: &lt;https://www.cslbehring.com/-/media/global-csl-behring/vita-images/science-emoji--vita.jpg&gt; (Accessed 12 November 2020).</a:t>
            </a:r>
          </a:p>
          <a:p>
            <a:pPr lvl="0">
              <a:lnSpc>
                <a:spcPct val="150000"/>
              </a:lnSpc>
            </a:pPr>
            <a:r>
              <a:rPr lang="en-GB" sz="1400" dirty="0">
                <a:latin typeface="Century Gothic" pitchFamily="34"/>
              </a:rPr>
              <a:t>2014. (image) Available at: &lt;http://totallyhistory.com/wp-content/uploads/2014/01/Sigmund-Freud.jpg&gt; (Accessed 12 November 2020)</a:t>
            </a:r>
          </a:p>
          <a:p>
            <a:pPr lvl="0">
              <a:lnSpc>
                <a:spcPct val="150000"/>
              </a:lnSpc>
            </a:pPr>
            <a:r>
              <a:rPr lang="en-GB" sz="1400" dirty="0">
                <a:latin typeface="Century Gothic" pitchFamily="34"/>
              </a:rPr>
              <a:t>Goodtherapy.org. 2016. </a:t>
            </a:r>
            <a:r>
              <a:rPr lang="en-GB" sz="1400" i="1" dirty="0">
                <a:latin typeface="Century Gothic" pitchFamily="34"/>
              </a:rPr>
              <a:t>Dream Analysis. </a:t>
            </a:r>
            <a:r>
              <a:rPr lang="en-GB" sz="1400" dirty="0">
                <a:latin typeface="Century Gothic" pitchFamily="34"/>
              </a:rPr>
              <a:t>(online) Available at: &lt;https://www.goodtherapy.org/learn-about-therapy/types/dream-analysis#:~:text=Dream%20analysis%20is%20a%20therapeutic%20technique%20best%20known,a%20way%20of%20tapping%20into%20this%20unconscious%20material.&gt; (Accessed 18 November 2020).</a:t>
            </a:r>
          </a:p>
        </p:txBody>
      </p:sp>
      <p:pic>
        <p:nvPicPr>
          <p:cNvPr id="4" name="Audio 3">
            <a:hlinkClick r:id="" action="ppaction://media"/>
            <a:extLst>
              <a:ext uri="{FF2B5EF4-FFF2-40B4-BE49-F238E27FC236}">
                <a16:creationId xmlns:a16="http://schemas.microsoft.com/office/drawing/2014/main" id="{D747CEAB-6ED2-4FCE-94FB-F34E3CDF98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cSld>
  <p:clrMapOvr>
    <a:masterClrMapping/>
  </p:clrMapOvr>
  <p:transition spd="slow" advTm="168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20448-FA09-49AC-8814-45FA4EA63E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7947B5B-456D-4211-B6C9-9F3071BBBF49}"/>
              </a:ext>
            </a:extLst>
          </p:cNvPr>
          <p:cNvSpPr>
            <a:spLocks noGrp="1"/>
          </p:cNvSpPr>
          <p:nvPr>
            <p:ph idx="1"/>
          </p:nvPr>
        </p:nvSpPr>
        <p:spPr>
          <a:xfrm>
            <a:off x="311085" y="2158738"/>
            <a:ext cx="11283884" cy="4581427"/>
          </a:xfrm>
        </p:spPr>
        <p:txBody>
          <a:bodyPr>
            <a:normAutofit fontScale="92500" lnSpcReduction="10000"/>
          </a:bodyPr>
          <a:lstStyle/>
          <a:p>
            <a:pPr>
              <a:lnSpc>
                <a:spcPct val="150000"/>
              </a:lnSpc>
            </a:pPr>
            <a:r>
              <a:rPr lang="en-GB" sz="1200" b="0" i="0" dirty="0">
                <a:solidFill>
                  <a:srgbClr val="000000"/>
                </a:solidFill>
                <a:effectLst/>
                <a:latin typeface="Century Gothic" panose="020B0502020202020204" pitchFamily="34" charset="0"/>
              </a:rPr>
              <a:t>Cherry, K., 2020. </a:t>
            </a:r>
            <a:r>
              <a:rPr lang="en-GB" sz="1200" b="0" i="1" dirty="0">
                <a:solidFill>
                  <a:srgbClr val="000000"/>
                </a:solidFill>
                <a:effectLst/>
                <a:latin typeface="Century Gothic" panose="020B0502020202020204" pitchFamily="34" charset="0"/>
              </a:rPr>
              <a:t>5 Myths About Hypnosis Debunked</a:t>
            </a:r>
            <a:r>
              <a:rPr lang="en-GB" sz="1200" b="0" i="0" dirty="0">
                <a:solidFill>
                  <a:srgbClr val="000000"/>
                </a:solidFill>
                <a:effectLst/>
                <a:latin typeface="Century Gothic" panose="020B0502020202020204" pitchFamily="34" charset="0"/>
              </a:rPr>
              <a:t>. </a:t>
            </a:r>
            <a:r>
              <a:rPr lang="en-GB" sz="1200" dirty="0">
                <a:solidFill>
                  <a:srgbClr val="000000"/>
                </a:solidFill>
                <a:latin typeface="Century Gothic" panose="020B0502020202020204" pitchFamily="34" charset="0"/>
              </a:rPr>
              <a:t>(</a:t>
            </a:r>
            <a:r>
              <a:rPr lang="en-GB" sz="1200" b="0" i="0" dirty="0">
                <a:solidFill>
                  <a:srgbClr val="000000"/>
                </a:solidFill>
                <a:effectLst/>
                <a:latin typeface="Century Gothic" panose="020B0502020202020204" pitchFamily="34" charset="0"/>
              </a:rPr>
              <a:t>online)</a:t>
            </a:r>
            <a:r>
              <a:rPr lang="en-GB" sz="1200" b="0" i="0" dirty="0" err="1">
                <a:solidFill>
                  <a:srgbClr val="000000"/>
                </a:solidFill>
                <a:effectLst/>
                <a:latin typeface="Century Gothic" panose="020B0502020202020204" pitchFamily="34" charset="0"/>
              </a:rPr>
              <a:t>Verywell</a:t>
            </a:r>
            <a:r>
              <a:rPr lang="en-GB" sz="1200" b="0" i="0" dirty="0">
                <a:solidFill>
                  <a:srgbClr val="000000"/>
                </a:solidFill>
                <a:effectLst/>
                <a:latin typeface="Century Gothic" panose="020B0502020202020204" pitchFamily="34" charset="0"/>
              </a:rPr>
              <a:t> Mind. Available at: &lt;https://www.verywellmind.com/what-is-hypnosis-2795921&gt; (Accessed 18 November 2020).</a:t>
            </a:r>
          </a:p>
          <a:p>
            <a:pPr>
              <a:lnSpc>
                <a:spcPct val="150000"/>
              </a:lnSpc>
            </a:pPr>
            <a:r>
              <a:rPr lang="en-GB" sz="1200" dirty="0">
                <a:latin typeface="Century Gothic" panose="020B0502020202020204" pitchFamily="34" charset="0"/>
              </a:rPr>
              <a:t>McLeod, S.A 2019. (online) Simplypsychology.org. Available at: &lt;https://www.simplypsychology.org/defense-mechanisms.html#:~:text=1%20Identification%20with%20the%20Aggressor.%202%20Repression.%203,Denial.%207%20Regression.%208%20Rationalization.%209%20Reaction%20Formation.&gt; (Accessed 18 November 2020).</a:t>
            </a:r>
          </a:p>
          <a:p>
            <a:pPr>
              <a:lnSpc>
                <a:spcPct val="150000"/>
              </a:lnSpc>
            </a:pPr>
            <a:r>
              <a:rPr lang="en-GB" sz="1200" dirty="0">
                <a:latin typeface="Century Gothic" panose="020B0502020202020204" pitchFamily="34" charset="0"/>
              </a:rPr>
              <a:t>Jacobson, S., 2017. The Psychodynamic Approach - What Therapies Use It And Is It For You? - Harley Therapy™ Blog. (online) Harley Therapy™ Blog. Available at: &lt;https://www.harleytherapy.co.uk/counselling/psychodynamic-approach.htm&gt; (Accessed 18 November 2020).</a:t>
            </a:r>
          </a:p>
          <a:p>
            <a:pPr>
              <a:lnSpc>
                <a:spcPct val="150000"/>
              </a:lnSpc>
            </a:pPr>
            <a:r>
              <a:rPr lang="en-GB" sz="1200" dirty="0">
                <a:latin typeface="Century Gothic" panose="020B0502020202020204" pitchFamily="34" charset="0"/>
              </a:rPr>
              <a:t>Psychology Today. n.d. Psychodynamic Therapy. (online) Available at: &lt;https://www.psychologytoday.com/us/therapy-types/psychodynamic-therapy#:~:text=Psychodynamic%20therapy%20is%20primarily%20used%20to (Accessed 5 November 2020)</a:t>
            </a:r>
          </a:p>
          <a:p>
            <a:pPr>
              <a:lnSpc>
                <a:spcPct val="150000"/>
              </a:lnSpc>
            </a:pPr>
            <a:r>
              <a:rPr lang="en-GB" sz="1200" dirty="0">
                <a:latin typeface="Century Gothic" panose="020B0502020202020204" pitchFamily="34" charset="0"/>
              </a:rPr>
              <a:t>Klein, A., 2020. </a:t>
            </a:r>
            <a:r>
              <a:rPr lang="en-GB" sz="1200" i="1" dirty="0">
                <a:latin typeface="Century Gothic" panose="020B0502020202020204" pitchFamily="34" charset="0"/>
              </a:rPr>
              <a:t>Freudian Slip: Meaning, Examples, Other Explanations</a:t>
            </a:r>
            <a:r>
              <a:rPr lang="en-GB" sz="1200" dirty="0">
                <a:latin typeface="Century Gothic" panose="020B0502020202020204" pitchFamily="34" charset="0"/>
              </a:rPr>
              <a:t>. (online) Healthline. Available at: &lt;https://www.healthline.com/health/freudian-slip&gt; (Accessed 18 November 2020).</a:t>
            </a:r>
          </a:p>
          <a:p>
            <a:pPr>
              <a:lnSpc>
                <a:spcPct val="150000"/>
              </a:lnSpc>
            </a:pPr>
            <a:r>
              <a:rPr lang="en-GB" sz="1200" dirty="0">
                <a:latin typeface="Century Gothic" panose="020B0502020202020204" pitchFamily="34" charset="0"/>
              </a:rPr>
              <a:t>Exploring your mind. 2020. Jung Test: The Test That Finds Trauma In Patients. (online) Available at: &lt;https://exploringyourmind.com/carl-jung-word-association-test/&gt; (Accessed 18 November 2020).</a:t>
            </a:r>
          </a:p>
          <a:p>
            <a:pPr>
              <a:lnSpc>
                <a:spcPct val="150000"/>
              </a:lnSpc>
            </a:pPr>
            <a:r>
              <a:rPr lang="en-GB" sz="1200" dirty="0">
                <a:latin typeface="Century Gothic" panose="020B0502020202020204" pitchFamily="34" charset="0"/>
              </a:rPr>
              <a:t>Theinkblot.com. n.d. Online Rorschach Test. (online) Available at: &lt;http://theinkblot.com/#:~:text=The%20inkblot%20test%20%28also%20called%20the%20%22Rorschach%22%20test%29,personality%20characteristics%20and%20emotional%20functioning%20of%20their%20patients.&gt; (Accessed 18 November 2020).</a:t>
            </a:r>
          </a:p>
        </p:txBody>
      </p:sp>
      <p:pic>
        <p:nvPicPr>
          <p:cNvPr id="4" name="Audio 3">
            <a:hlinkClick r:id="" action="ppaction://media"/>
            <a:extLst>
              <a:ext uri="{FF2B5EF4-FFF2-40B4-BE49-F238E27FC236}">
                <a16:creationId xmlns:a16="http://schemas.microsoft.com/office/drawing/2014/main" id="{82DF4627-8A3E-48E7-87FE-0F45C2BD48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03697060"/>
      </p:ext>
    </p:extLst>
  </p:cSld>
  <p:clrMapOvr>
    <a:masterClrMapping/>
  </p:clrMapOvr>
  <mc:AlternateContent xmlns:mc="http://schemas.openxmlformats.org/markup-compatibility/2006">
    <mc:Choice xmlns:p14="http://schemas.microsoft.com/office/powerpoint/2010/main" Requires="p14">
      <p:transition spd="slow" p14:dur="2000" advTm="3087"/>
    </mc:Choice>
    <mc:Fallback>
      <p:transition spd="slow" advTm="3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4.9"/>
</p:tagLst>
</file>

<file path=ppt/tags/tag2.xml><?xml version="1.0" encoding="utf-8"?>
<p:tagLst xmlns:a="http://schemas.openxmlformats.org/drawingml/2006/main" xmlns:r="http://schemas.openxmlformats.org/officeDocument/2006/relationships" xmlns:p="http://schemas.openxmlformats.org/presentationml/2006/main">
  <p:tag name="TIMING" val="|0.8|2.2|3.8|6.9|4.2|6.8"/>
</p:tagLst>
</file>

<file path=ppt/tags/tag3.xml><?xml version="1.0" encoding="utf-8"?>
<p:tagLst xmlns:a="http://schemas.openxmlformats.org/drawingml/2006/main" xmlns:r="http://schemas.openxmlformats.org/officeDocument/2006/relationships" xmlns:p="http://schemas.openxmlformats.org/presentationml/2006/main">
  <p:tag name="TIMING" val="|0|1.6|9.2|41.5"/>
</p:tagLst>
</file>

<file path=ppt/tags/tag4.xml><?xml version="1.0" encoding="utf-8"?>
<p:tagLst xmlns:a="http://schemas.openxmlformats.org/drawingml/2006/main" xmlns:r="http://schemas.openxmlformats.org/officeDocument/2006/relationships" xmlns:p="http://schemas.openxmlformats.org/presentationml/2006/main">
  <p:tag name="TIMING" val="|0.6|2.6|4.2|2.3|2.7|8|1.2|16.5|1.8|10.5"/>
</p:tagLst>
</file>

<file path=ppt/tags/tag5.xml><?xml version="1.0" encoding="utf-8"?>
<p:tagLst xmlns:a="http://schemas.openxmlformats.org/drawingml/2006/main" xmlns:r="http://schemas.openxmlformats.org/officeDocument/2006/relationships" xmlns:p="http://schemas.openxmlformats.org/presentationml/2006/main">
  <p:tag name="TIMING" val="|0|1.2|2|12.7|16.7|19|16"/>
</p:tagLst>
</file>

<file path=ppt/tags/tag6.xml><?xml version="1.0" encoding="utf-8"?>
<p:tagLst xmlns:a="http://schemas.openxmlformats.org/drawingml/2006/main" xmlns:r="http://schemas.openxmlformats.org/officeDocument/2006/relationships" xmlns:p="http://schemas.openxmlformats.org/presentationml/2006/main">
  <p:tag name="TIMING" val="|0|2.1"/>
</p:tagLst>
</file>

<file path=ppt/tags/tag7.xml><?xml version="1.0" encoding="utf-8"?>
<p:tagLst xmlns:a="http://schemas.openxmlformats.org/drawingml/2006/main" xmlns:r="http://schemas.openxmlformats.org/officeDocument/2006/relationships" xmlns:p="http://schemas.openxmlformats.org/presentationml/2006/main">
  <p:tag name="TIMING" val="|0.6|5|41.4|30"/>
</p:tagLst>
</file>

<file path=ppt/tags/tag8.xml><?xml version="1.0" encoding="utf-8"?>
<p:tagLst xmlns:a="http://schemas.openxmlformats.org/drawingml/2006/main" xmlns:r="http://schemas.openxmlformats.org/officeDocument/2006/relationships" xmlns:p="http://schemas.openxmlformats.org/presentationml/2006/main">
  <p:tag name="TIMING" val="|0|1.1|7.3|10.3|12.6|3.1|8.8|8.2|1.6"/>
</p:tagLst>
</file>

<file path=ppt/tags/tag9.xml><?xml version="1.0" encoding="utf-8"?>
<p:tagLst xmlns:a="http://schemas.openxmlformats.org/drawingml/2006/main" xmlns:r="http://schemas.openxmlformats.org/officeDocument/2006/relationships" xmlns:p="http://schemas.openxmlformats.org/presentationml/2006/main">
  <p:tag name="TIMING" val="|0|1|12.6|5.1"/>
</p:tagLst>
</file>

<file path=ppt/tags/tag10.xml><?xml version="1.0" encoding="utf-8"?>
<p:tagLst xmlns:a="http://schemas.openxmlformats.org/drawingml/2006/main" xmlns:r="http://schemas.openxmlformats.org/officeDocument/2006/relationships" xmlns:p="http://schemas.openxmlformats.org/presentationml/2006/main">
  <p:tag name="TIMING" val="|0|2.4|3.5|1|0.9|0.9"/>
</p:tagLst>
</file>

<file path=ppt/tags/tag11.xml><?xml version="1.0" encoding="utf-8"?>
<p:tagLst xmlns:a="http://schemas.openxmlformats.org/drawingml/2006/main" xmlns:r="http://schemas.openxmlformats.org/officeDocument/2006/relationships" xmlns:p="http://schemas.openxmlformats.org/presentationml/2006/main">
  <p:tag name="TIMING" val="|0|0|6.5|0.5|14.2|10.4|16.3|20.3|12.6"/>
</p:tagLst>
</file>

<file path=ppt/tags/tag12.xml><?xml version="1.0" encoding="utf-8"?>
<p:tagLst xmlns:a="http://schemas.openxmlformats.org/drawingml/2006/main" xmlns:r="http://schemas.openxmlformats.org/officeDocument/2006/relationships" xmlns:p="http://schemas.openxmlformats.org/presentationml/2006/main">
  <p:tag name="TIMING" val="|0.4|4.1|9.1|9.7|10.8"/>
</p:tagLst>
</file>

<file path=ppt/tags/tag13.xml><?xml version="1.0" encoding="utf-8"?>
<p:tagLst xmlns:a="http://schemas.openxmlformats.org/drawingml/2006/main" xmlns:r="http://schemas.openxmlformats.org/officeDocument/2006/relationships" xmlns:p="http://schemas.openxmlformats.org/presentationml/2006/main">
  <p:tag name="TIMING" val="|0|2.9|1.3|19.2"/>
</p:tagLst>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13652</TotalTime>
  <Words>1701</Words>
  <Application>Microsoft Office PowerPoint</Application>
  <PresentationFormat>Widescreen</PresentationFormat>
  <Paragraphs>105</Paragraphs>
  <Slides>17</Slides>
  <Notes>5</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Open Sans</vt:lpstr>
      <vt:lpstr>Wingdings 3</vt:lpstr>
      <vt:lpstr>Ion Boardroom</vt:lpstr>
      <vt:lpstr>THE UNDERSTANDING OF LIFE SPAN DEVELOPMENT THROUGH THE PSYCHODYNAMIC APPROACH </vt:lpstr>
      <vt:lpstr>Main assumptions </vt:lpstr>
      <vt:lpstr>SIGMUND FREUD</vt:lpstr>
      <vt:lpstr>THE UNCONCIOUS MIND </vt:lpstr>
      <vt:lpstr>OPENING UP THE UNCONCIOUS MIND </vt:lpstr>
      <vt:lpstr>Quick task </vt:lpstr>
      <vt:lpstr>Relevant research of theory</vt:lpstr>
      <vt:lpstr>THE CASE OF ANNA O</vt:lpstr>
      <vt:lpstr>ID, EGO AND THE SUPEREGO</vt:lpstr>
      <vt:lpstr>PowerPoint Presentation</vt:lpstr>
      <vt:lpstr>QUICK TASK</vt:lpstr>
      <vt:lpstr>DEFENCE MECHANISMS </vt:lpstr>
      <vt:lpstr>THERAPIES THAT USE THE PSYCHODYNAMIC APPROACH </vt:lpstr>
      <vt:lpstr>How reliable is this approach?</vt:lpstr>
      <vt:lpstr>THANK YOU ALL FOR LISTENING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understanding of life span development through the psychodynamic approach </dc:title>
  <dc:creator>megan currums</dc:creator>
  <cp:lastModifiedBy>megan currums</cp:lastModifiedBy>
  <cp:revision>55</cp:revision>
  <dcterms:created xsi:type="dcterms:W3CDTF">2020-10-16T09:04:08Z</dcterms:created>
  <dcterms:modified xsi:type="dcterms:W3CDTF">2020-11-18T21:48:14Z</dcterms:modified>
</cp:coreProperties>
</file>