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57" r:id="rId3"/>
    <p:sldId id="258" r:id="rId4"/>
    <p:sldId id="259" r:id="rId5"/>
    <p:sldId id="260" r:id="rId6"/>
    <p:sldId id="261" r:id="rId7"/>
    <p:sldId id="262" r:id="rId8"/>
    <p:sldId id="263" r:id="rId9"/>
    <p:sldId id="264" r:id="rId10"/>
    <p:sldId id="265" r:id="rId11"/>
    <p:sldId id="282" r:id="rId12"/>
    <p:sldId id="283" r:id="rId13"/>
    <p:sldId id="284" r:id="rId14"/>
    <p:sldId id="285" r:id="rId15"/>
    <p:sldId id="286" r:id="rId16"/>
    <p:sldId id="287" r:id="rId17"/>
    <p:sldId id="275" r:id="rId18"/>
    <p:sldId id="276" r:id="rId19"/>
    <p:sldId id="277" r:id="rId20"/>
    <p:sldId id="278" r:id="rId21"/>
    <p:sldId id="279" r:id="rId22"/>
    <p:sldId id="280" r:id="rId23"/>
    <p:sldId id="281" r:id="rId24"/>
    <p:sldId id="267" r:id="rId25"/>
    <p:sldId id="268" r:id="rId26"/>
    <p:sldId id="274" r:id="rId27"/>
    <p:sldId id="272" r:id="rId28"/>
    <p:sldId id="273" r:id="rId29"/>
    <p:sldId id="295" r:id="rId30"/>
    <p:sldId id="296" r:id="rId31"/>
    <p:sldId id="297" r:id="rId32"/>
    <p:sldId id="299" r:id="rId33"/>
    <p:sldId id="298" r:id="rId34"/>
    <p:sldId id="301" r:id="rId35"/>
    <p:sldId id="300" r:id="rId36"/>
    <p:sldId id="302" r:id="rId37"/>
    <p:sldId id="303" r:id="rId38"/>
    <p:sldId id="292" r:id="rId39"/>
    <p:sldId id="304" r:id="rId40"/>
    <p:sldId id="305" r:id="rId41"/>
    <p:sldId id="306" r:id="rId42"/>
    <p:sldId id="307" r:id="rId43"/>
    <p:sldId id="29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5" d="100"/>
          <a:sy n="55" d="100"/>
        </p:scale>
        <p:origin x="2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ata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ata9.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ata12.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4" Type="http://schemas.openxmlformats.org/officeDocument/2006/relationships/image" Target="../media/image9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rawing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4" Type="http://schemas.openxmlformats.org/officeDocument/2006/relationships/image" Target="../media/image9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50100A-32E7-4399-B454-846564EA1B1B}"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3BB80AF0-5DB4-4C10-BA49-CA8C9290DE7A}">
      <dgm:prSet/>
      <dgm:spPr/>
      <dgm:t>
        <a:bodyPr/>
        <a:lstStyle/>
        <a:p>
          <a:r>
            <a:rPr lang="en-GB" b="1"/>
            <a:t>1. Invest in Modern Machinery:</a:t>
          </a:r>
          <a:endParaRPr lang="en-US"/>
        </a:p>
      </dgm:t>
    </dgm:pt>
    <dgm:pt modelId="{79135198-9FE1-4769-9F92-95857175B73F}" type="parTrans" cxnId="{77A77EED-1C5B-4E70-8DD0-C0C812A9230E}">
      <dgm:prSet/>
      <dgm:spPr/>
      <dgm:t>
        <a:bodyPr/>
        <a:lstStyle/>
        <a:p>
          <a:endParaRPr lang="en-US"/>
        </a:p>
      </dgm:t>
    </dgm:pt>
    <dgm:pt modelId="{A6F752A8-888C-40CE-BEEA-0D12FC040A77}" type="sibTrans" cxnId="{77A77EED-1C5B-4E70-8DD0-C0C812A9230E}">
      <dgm:prSet/>
      <dgm:spPr/>
      <dgm:t>
        <a:bodyPr/>
        <a:lstStyle/>
        <a:p>
          <a:endParaRPr lang="en-US"/>
        </a:p>
      </dgm:t>
    </dgm:pt>
    <dgm:pt modelId="{2C46EFDF-1C30-40EE-B2F6-5D8DD1C8C216}">
      <dgm:prSet/>
      <dgm:spPr/>
      <dgm:t>
        <a:bodyPr/>
        <a:lstStyle/>
        <a:p>
          <a:r>
            <a:rPr lang="en-GB" b="1"/>
            <a:t>Replace old, noisy machines with quieter, modern equipment</a:t>
          </a:r>
          <a:endParaRPr lang="en-US"/>
        </a:p>
      </dgm:t>
    </dgm:pt>
    <dgm:pt modelId="{355C2B5F-F8C8-43DB-A4AE-A9C86E995450}" type="parTrans" cxnId="{C282174A-BE45-4349-A5BE-9D40AE98BF48}">
      <dgm:prSet/>
      <dgm:spPr/>
      <dgm:t>
        <a:bodyPr/>
        <a:lstStyle/>
        <a:p>
          <a:endParaRPr lang="en-US"/>
        </a:p>
      </dgm:t>
    </dgm:pt>
    <dgm:pt modelId="{34BD0040-EFD4-4509-83A6-D9B842058F27}" type="sibTrans" cxnId="{C282174A-BE45-4349-A5BE-9D40AE98BF48}">
      <dgm:prSet/>
      <dgm:spPr/>
      <dgm:t>
        <a:bodyPr/>
        <a:lstStyle/>
        <a:p>
          <a:endParaRPr lang="en-US"/>
        </a:p>
      </dgm:t>
    </dgm:pt>
    <dgm:pt modelId="{90B8EE64-FEBC-4F41-87A1-1B8E0111C898}">
      <dgm:prSet/>
      <dgm:spPr/>
      <dgm:t>
        <a:bodyPr/>
        <a:lstStyle/>
        <a:p>
          <a:r>
            <a:rPr lang="en-GB" b="1"/>
            <a:t>Benefits: Reduced noise, improved efficiency, better food safety compliance</a:t>
          </a:r>
          <a:endParaRPr lang="en-US"/>
        </a:p>
      </dgm:t>
    </dgm:pt>
    <dgm:pt modelId="{2B04CEC2-84EA-4B1B-B5F8-2AD77E11680E}" type="parTrans" cxnId="{30E7A43D-A2E4-45F6-B52E-34F5D43EB524}">
      <dgm:prSet/>
      <dgm:spPr/>
      <dgm:t>
        <a:bodyPr/>
        <a:lstStyle/>
        <a:p>
          <a:endParaRPr lang="en-US"/>
        </a:p>
      </dgm:t>
    </dgm:pt>
    <dgm:pt modelId="{E6F9CFFD-86FC-423D-8E9E-70BBF3BB4152}" type="sibTrans" cxnId="{30E7A43D-A2E4-45F6-B52E-34F5D43EB524}">
      <dgm:prSet/>
      <dgm:spPr/>
      <dgm:t>
        <a:bodyPr/>
        <a:lstStyle/>
        <a:p>
          <a:endParaRPr lang="en-US"/>
        </a:p>
      </dgm:t>
    </dgm:pt>
    <dgm:pt modelId="{954F2027-BEC2-4159-BF6D-0D0434C0CECE}">
      <dgm:prSet/>
      <dgm:spPr/>
      <dgm:t>
        <a:bodyPr/>
        <a:lstStyle/>
        <a:p>
          <a:r>
            <a:rPr lang="en-GB" b="1"/>
            <a:t>Long-term investment that addresses root cause</a:t>
          </a:r>
          <a:endParaRPr lang="en-US"/>
        </a:p>
      </dgm:t>
    </dgm:pt>
    <dgm:pt modelId="{DD91F72A-3148-4BE5-98A7-4071D54DBBD6}" type="parTrans" cxnId="{E83D35ED-8E85-4284-996C-9004398475FD}">
      <dgm:prSet/>
      <dgm:spPr/>
      <dgm:t>
        <a:bodyPr/>
        <a:lstStyle/>
        <a:p>
          <a:endParaRPr lang="en-US"/>
        </a:p>
      </dgm:t>
    </dgm:pt>
    <dgm:pt modelId="{284BD931-FAAD-4672-B970-4929329B712C}" type="sibTrans" cxnId="{E83D35ED-8E85-4284-996C-9004398475FD}">
      <dgm:prSet/>
      <dgm:spPr/>
      <dgm:t>
        <a:bodyPr/>
        <a:lstStyle/>
        <a:p>
          <a:endParaRPr lang="en-US"/>
        </a:p>
      </dgm:t>
    </dgm:pt>
    <dgm:pt modelId="{56C2D0C9-18CE-41C5-8BBB-F4924D305568}">
      <dgm:prSet/>
      <dgm:spPr/>
      <dgm:t>
        <a:bodyPr/>
        <a:lstStyle/>
        <a:p>
          <a:r>
            <a:rPr lang="en-GB" b="1"/>
            <a:t>2. Engineering Controls:</a:t>
          </a:r>
          <a:endParaRPr lang="en-US"/>
        </a:p>
      </dgm:t>
    </dgm:pt>
    <dgm:pt modelId="{421ED71A-985E-455F-BF49-5AB9880AECF9}" type="parTrans" cxnId="{3158F237-39FA-472C-A238-F1EAAEA22B7F}">
      <dgm:prSet/>
      <dgm:spPr/>
      <dgm:t>
        <a:bodyPr/>
        <a:lstStyle/>
        <a:p>
          <a:endParaRPr lang="en-US"/>
        </a:p>
      </dgm:t>
    </dgm:pt>
    <dgm:pt modelId="{7EA629E3-FD65-4334-A22A-1133BA6A844D}" type="sibTrans" cxnId="{3158F237-39FA-472C-A238-F1EAAEA22B7F}">
      <dgm:prSet/>
      <dgm:spPr/>
      <dgm:t>
        <a:bodyPr/>
        <a:lstStyle/>
        <a:p>
          <a:endParaRPr lang="en-US"/>
        </a:p>
      </dgm:t>
    </dgm:pt>
    <dgm:pt modelId="{382654DD-3DAE-4C39-A140-96EF544EFA9F}">
      <dgm:prSet/>
      <dgm:spPr/>
      <dgm:t>
        <a:bodyPr/>
        <a:lstStyle/>
        <a:p>
          <a:r>
            <a:rPr lang="en-GB" b="1"/>
            <a:t>Install sound-absorbing materials on walls and ceilings</a:t>
          </a:r>
          <a:endParaRPr lang="en-US"/>
        </a:p>
      </dgm:t>
    </dgm:pt>
    <dgm:pt modelId="{50D07F8F-25A9-4F44-8CBF-4CCA764235B6}" type="parTrans" cxnId="{E6C8191C-6C1F-4EB2-A145-18ECA645A3BB}">
      <dgm:prSet/>
      <dgm:spPr/>
      <dgm:t>
        <a:bodyPr/>
        <a:lstStyle/>
        <a:p>
          <a:endParaRPr lang="en-US"/>
        </a:p>
      </dgm:t>
    </dgm:pt>
    <dgm:pt modelId="{79E41220-A9A3-40F3-8C0C-BABE2C56F96B}" type="sibTrans" cxnId="{E6C8191C-6C1F-4EB2-A145-18ECA645A3BB}">
      <dgm:prSet/>
      <dgm:spPr/>
      <dgm:t>
        <a:bodyPr/>
        <a:lstStyle/>
        <a:p>
          <a:endParaRPr lang="en-US"/>
        </a:p>
      </dgm:t>
    </dgm:pt>
    <dgm:pt modelId="{77723A57-0FF7-4E1E-91B1-D825AFE74B63}">
      <dgm:prSet/>
      <dgm:spPr/>
      <dgm:t>
        <a:bodyPr/>
        <a:lstStyle/>
        <a:p>
          <a:r>
            <a:rPr lang="en-GB" b="1"/>
            <a:t>Create acoustic barriers or enclosures around noisiest equipment</a:t>
          </a:r>
          <a:endParaRPr lang="en-US"/>
        </a:p>
      </dgm:t>
    </dgm:pt>
    <dgm:pt modelId="{6254B14D-C068-40C0-A155-4BD50E4224B2}" type="parTrans" cxnId="{72E8B48F-7889-42EE-9BC9-B021FD608643}">
      <dgm:prSet/>
      <dgm:spPr/>
      <dgm:t>
        <a:bodyPr/>
        <a:lstStyle/>
        <a:p>
          <a:endParaRPr lang="en-US"/>
        </a:p>
      </dgm:t>
    </dgm:pt>
    <dgm:pt modelId="{7545D213-2039-466D-A26E-D7FBFFBA46A1}" type="sibTrans" cxnId="{72E8B48F-7889-42EE-9BC9-B021FD608643}">
      <dgm:prSet/>
      <dgm:spPr/>
      <dgm:t>
        <a:bodyPr/>
        <a:lstStyle/>
        <a:p>
          <a:endParaRPr lang="en-US"/>
        </a:p>
      </dgm:t>
    </dgm:pt>
    <dgm:pt modelId="{E2D4446A-B8DB-475E-8166-37F9B50F7A87}">
      <dgm:prSet/>
      <dgm:spPr/>
      <dgm:t>
        <a:bodyPr/>
        <a:lstStyle/>
        <a:p>
          <a:r>
            <a:rPr lang="en-GB" b="1"/>
            <a:t>Provide noise-cancelling headsets for essential verbal communication</a:t>
          </a:r>
          <a:endParaRPr lang="en-US"/>
        </a:p>
      </dgm:t>
    </dgm:pt>
    <dgm:pt modelId="{FE844222-BD7F-411E-847E-22A9A78E6D7D}" type="parTrans" cxnId="{5A3BA2BA-EBC3-443B-9269-7FB3D4FD03D7}">
      <dgm:prSet/>
      <dgm:spPr/>
      <dgm:t>
        <a:bodyPr/>
        <a:lstStyle/>
        <a:p>
          <a:endParaRPr lang="en-US"/>
        </a:p>
      </dgm:t>
    </dgm:pt>
    <dgm:pt modelId="{A6D4FEB8-8AAA-40F8-8C65-FFE6BD9DDCAC}" type="sibTrans" cxnId="{5A3BA2BA-EBC3-443B-9269-7FB3D4FD03D7}">
      <dgm:prSet/>
      <dgm:spPr/>
      <dgm:t>
        <a:bodyPr/>
        <a:lstStyle/>
        <a:p>
          <a:endParaRPr lang="en-US"/>
        </a:p>
      </dgm:t>
    </dgm:pt>
    <dgm:pt modelId="{AD9F7E28-F96F-4A08-9C94-DF35F81D7943}">
      <dgm:prSet/>
      <dgm:spPr/>
      <dgm:t>
        <a:bodyPr/>
        <a:lstStyle/>
        <a:p>
          <a:r>
            <a:rPr lang="en-GB" b="1"/>
            <a:t>3. Administrative Controls:</a:t>
          </a:r>
          <a:endParaRPr lang="en-US"/>
        </a:p>
      </dgm:t>
    </dgm:pt>
    <dgm:pt modelId="{21CB13EA-FF25-446D-B550-783D44F19903}" type="parTrans" cxnId="{E8DD1519-54DC-4B48-8D55-F87B261B13E0}">
      <dgm:prSet/>
      <dgm:spPr/>
      <dgm:t>
        <a:bodyPr/>
        <a:lstStyle/>
        <a:p>
          <a:endParaRPr lang="en-US"/>
        </a:p>
      </dgm:t>
    </dgm:pt>
    <dgm:pt modelId="{FAFBD6A7-7903-42A4-8323-DF9B55DFE006}" type="sibTrans" cxnId="{E8DD1519-54DC-4B48-8D55-F87B261B13E0}">
      <dgm:prSet/>
      <dgm:spPr/>
      <dgm:t>
        <a:bodyPr/>
        <a:lstStyle/>
        <a:p>
          <a:endParaRPr lang="en-US"/>
        </a:p>
      </dgm:t>
    </dgm:pt>
    <dgm:pt modelId="{B10DCA28-FE63-4671-99EB-20D86720FF49}">
      <dgm:prSet/>
      <dgm:spPr/>
      <dgm:t>
        <a:bodyPr/>
        <a:lstStyle/>
        <a:p>
          <a:r>
            <a:rPr lang="en-GB" b="1"/>
            <a:t>Schedule critical verbal communications during machinery downtime</a:t>
          </a:r>
          <a:endParaRPr lang="en-US"/>
        </a:p>
      </dgm:t>
    </dgm:pt>
    <dgm:pt modelId="{AB3223EA-B90E-4A4E-AE60-CA22BDFA5457}" type="parTrans" cxnId="{89372ACF-6FC0-4352-9039-2091FEA185CF}">
      <dgm:prSet/>
      <dgm:spPr/>
      <dgm:t>
        <a:bodyPr/>
        <a:lstStyle/>
        <a:p>
          <a:endParaRPr lang="en-US"/>
        </a:p>
      </dgm:t>
    </dgm:pt>
    <dgm:pt modelId="{418EBCCC-7548-433F-8E08-C42BC65524A7}" type="sibTrans" cxnId="{89372ACF-6FC0-4352-9039-2091FEA185CF}">
      <dgm:prSet/>
      <dgm:spPr/>
      <dgm:t>
        <a:bodyPr/>
        <a:lstStyle/>
        <a:p>
          <a:endParaRPr lang="en-US"/>
        </a:p>
      </dgm:t>
    </dgm:pt>
    <dgm:pt modelId="{CDE05712-AF9B-4923-B9EF-5EF728E82A80}">
      <dgm:prSet/>
      <dgm:spPr/>
      <dgm:t>
        <a:bodyPr/>
        <a:lstStyle/>
        <a:p>
          <a:r>
            <a:rPr lang="en-GB" b="1"/>
            <a:t>Designate a quiet area for safety briefings and handovers</a:t>
          </a:r>
          <a:endParaRPr lang="en-US"/>
        </a:p>
      </dgm:t>
    </dgm:pt>
    <dgm:pt modelId="{0594E8D5-F2D7-498E-A40C-F8A4283F1834}" type="parTrans" cxnId="{3FFE2949-CEA5-4308-81B8-93815BBE7E68}">
      <dgm:prSet/>
      <dgm:spPr/>
      <dgm:t>
        <a:bodyPr/>
        <a:lstStyle/>
        <a:p>
          <a:endParaRPr lang="en-US"/>
        </a:p>
      </dgm:t>
    </dgm:pt>
    <dgm:pt modelId="{07FF155C-ABC8-4A28-80F9-1C0E38C1B29B}" type="sibTrans" cxnId="{3FFE2949-CEA5-4308-81B8-93815BBE7E68}">
      <dgm:prSet/>
      <dgm:spPr/>
      <dgm:t>
        <a:bodyPr/>
        <a:lstStyle/>
        <a:p>
          <a:endParaRPr lang="en-US"/>
        </a:p>
      </dgm:t>
    </dgm:pt>
    <dgm:pt modelId="{98CA1820-13E0-42A6-8A66-D433CA9C57B9}">
      <dgm:prSet/>
      <dgm:spPr/>
      <dgm:t>
        <a:bodyPr/>
        <a:lstStyle/>
        <a:p>
          <a:r>
            <a:rPr lang="en-GB" b="1"/>
            <a:t>Implement visual warning systems (lights) for critical alerts instead of relying on voice</a:t>
          </a:r>
          <a:endParaRPr lang="en-US"/>
        </a:p>
      </dgm:t>
    </dgm:pt>
    <dgm:pt modelId="{C729A96A-2B84-4FCD-942B-EA458D13B26D}" type="parTrans" cxnId="{726F8445-DCAB-4B5F-B86F-FC4C1C3BAFB3}">
      <dgm:prSet/>
      <dgm:spPr/>
      <dgm:t>
        <a:bodyPr/>
        <a:lstStyle/>
        <a:p>
          <a:endParaRPr lang="en-US"/>
        </a:p>
      </dgm:t>
    </dgm:pt>
    <dgm:pt modelId="{C27B2350-C71B-42E0-8F67-3CF997810860}" type="sibTrans" cxnId="{726F8445-DCAB-4B5F-B86F-FC4C1C3BAFB3}">
      <dgm:prSet/>
      <dgm:spPr/>
      <dgm:t>
        <a:bodyPr/>
        <a:lstStyle/>
        <a:p>
          <a:endParaRPr lang="en-US"/>
        </a:p>
      </dgm:t>
    </dgm:pt>
    <dgm:pt modelId="{70BC40BA-9B75-451C-81EA-413D3E506E5F}">
      <dgm:prSet/>
      <dgm:spPr/>
      <dgm:t>
        <a:bodyPr/>
        <a:lstStyle/>
        <a:p>
          <a:r>
            <a:rPr lang="en-GB" b="1"/>
            <a:t>4. Provide Alternative Communication Channels:</a:t>
          </a:r>
          <a:endParaRPr lang="en-US"/>
        </a:p>
      </dgm:t>
    </dgm:pt>
    <dgm:pt modelId="{254CCF09-7AC4-48F5-B311-13B42900D3E5}" type="parTrans" cxnId="{895007FD-BB6E-4E25-8C09-742D584CB19E}">
      <dgm:prSet/>
      <dgm:spPr/>
      <dgm:t>
        <a:bodyPr/>
        <a:lstStyle/>
        <a:p>
          <a:endParaRPr lang="en-US"/>
        </a:p>
      </dgm:t>
    </dgm:pt>
    <dgm:pt modelId="{660FA4E7-4398-4D58-844D-69CD8E9180CF}" type="sibTrans" cxnId="{895007FD-BB6E-4E25-8C09-742D584CB19E}">
      <dgm:prSet/>
      <dgm:spPr/>
      <dgm:t>
        <a:bodyPr/>
        <a:lstStyle/>
        <a:p>
          <a:endParaRPr lang="en-US"/>
        </a:p>
      </dgm:t>
    </dgm:pt>
    <dgm:pt modelId="{146337B9-A6A8-4F8D-ADB3-251A1845C8FD}">
      <dgm:prSet/>
      <dgm:spPr/>
      <dgm:t>
        <a:bodyPr/>
        <a:lstStyle/>
        <a:p>
          <a:r>
            <a:rPr lang="en-GB" b="1"/>
            <a:t>Use two-way radios with headsets for managers and key staff</a:t>
          </a:r>
          <a:endParaRPr lang="en-US"/>
        </a:p>
      </dgm:t>
    </dgm:pt>
    <dgm:pt modelId="{CE689684-B01F-448A-B136-CF03439C0641}" type="parTrans" cxnId="{BA68B46D-F568-4D4E-A6C6-6BAE91830B0B}">
      <dgm:prSet/>
      <dgm:spPr/>
      <dgm:t>
        <a:bodyPr/>
        <a:lstStyle/>
        <a:p>
          <a:endParaRPr lang="en-US"/>
        </a:p>
      </dgm:t>
    </dgm:pt>
    <dgm:pt modelId="{38489A19-C2F0-4506-B164-738E9E12118C}" type="sibTrans" cxnId="{BA68B46D-F568-4D4E-A6C6-6BAE91830B0B}">
      <dgm:prSet/>
      <dgm:spPr/>
      <dgm:t>
        <a:bodyPr/>
        <a:lstStyle/>
        <a:p>
          <a:endParaRPr lang="en-US"/>
        </a:p>
      </dgm:t>
    </dgm:pt>
    <dgm:pt modelId="{435C6764-1356-4409-970B-B2A4D17ED8B4}">
      <dgm:prSet/>
      <dgm:spPr/>
      <dgm:t>
        <a:bodyPr/>
        <a:lstStyle/>
        <a:p>
          <a:r>
            <a:rPr lang="en-GB" b="1"/>
            <a:t>Implement digital screens for displaying important instructions</a:t>
          </a:r>
          <a:endParaRPr lang="en-US"/>
        </a:p>
      </dgm:t>
    </dgm:pt>
    <dgm:pt modelId="{BC0ED18B-453B-4708-AD10-5BF55144C4C7}" type="parTrans" cxnId="{4BE81512-CE5F-446F-8FCD-7AD32F574BAF}">
      <dgm:prSet/>
      <dgm:spPr/>
      <dgm:t>
        <a:bodyPr/>
        <a:lstStyle/>
        <a:p>
          <a:endParaRPr lang="en-US"/>
        </a:p>
      </dgm:t>
    </dgm:pt>
    <dgm:pt modelId="{723242D4-FBDD-4FD2-95F6-9F7CC9927354}" type="sibTrans" cxnId="{4BE81512-CE5F-446F-8FCD-7AD32F574BAF}">
      <dgm:prSet/>
      <dgm:spPr/>
      <dgm:t>
        <a:bodyPr/>
        <a:lstStyle/>
        <a:p>
          <a:endParaRPr lang="en-US"/>
        </a:p>
      </dgm:t>
    </dgm:pt>
    <dgm:pt modelId="{6B60E8FA-0AAC-47A2-8061-A1166AEA6514}">
      <dgm:prSet/>
      <dgm:spPr/>
      <dgm:t>
        <a:bodyPr/>
        <a:lstStyle/>
        <a:p>
          <a:r>
            <a:rPr lang="en-GB" b="1"/>
            <a:t>Regular written shift handover logs that must be read and signed</a:t>
          </a:r>
          <a:endParaRPr lang="en-US"/>
        </a:p>
      </dgm:t>
    </dgm:pt>
    <dgm:pt modelId="{8C5D9662-4293-48E5-B2F1-A4476BDBABDF}" type="parTrans" cxnId="{FB4CA9DF-8505-40E0-941D-4539ECEFA818}">
      <dgm:prSet/>
      <dgm:spPr/>
      <dgm:t>
        <a:bodyPr/>
        <a:lstStyle/>
        <a:p>
          <a:endParaRPr lang="en-US"/>
        </a:p>
      </dgm:t>
    </dgm:pt>
    <dgm:pt modelId="{D1D96C9B-7F39-4E35-9A9B-79CD8837D1DE}" type="sibTrans" cxnId="{FB4CA9DF-8505-40E0-941D-4539ECEFA818}">
      <dgm:prSet/>
      <dgm:spPr/>
      <dgm:t>
        <a:bodyPr/>
        <a:lstStyle/>
        <a:p>
          <a:endParaRPr lang="en-US"/>
        </a:p>
      </dgm:t>
    </dgm:pt>
    <dgm:pt modelId="{F06C19A7-6A8D-4A6D-A184-5B66AA676374}" type="pres">
      <dgm:prSet presAssocID="{6550100A-32E7-4399-B454-846564EA1B1B}" presName="linear" presStyleCnt="0">
        <dgm:presLayoutVars>
          <dgm:dir/>
          <dgm:animLvl val="lvl"/>
          <dgm:resizeHandles val="exact"/>
        </dgm:presLayoutVars>
      </dgm:prSet>
      <dgm:spPr/>
    </dgm:pt>
    <dgm:pt modelId="{E5CE641F-A2BB-43D9-BE4C-DF0EC1D13A0F}" type="pres">
      <dgm:prSet presAssocID="{3BB80AF0-5DB4-4C10-BA49-CA8C9290DE7A}" presName="parentLin" presStyleCnt="0"/>
      <dgm:spPr/>
    </dgm:pt>
    <dgm:pt modelId="{120CB4E0-0A88-44A6-B4AF-BA518F6F1DD0}" type="pres">
      <dgm:prSet presAssocID="{3BB80AF0-5DB4-4C10-BA49-CA8C9290DE7A}" presName="parentLeftMargin" presStyleLbl="node1" presStyleIdx="0" presStyleCnt="4"/>
      <dgm:spPr/>
    </dgm:pt>
    <dgm:pt modelId="{1F589585-41C2-420D-BAD6-167C83BD4729}" type="pres">
      <dgm:prSet presAssocID="{3BB80AF0-5DB4-4C10-BA49-CA8C9290DE7A}" presName="parentText" presStyleLbl="node1" presStyleIdx="0" presStyleCnt="4">
        <dgm:presLayoutVars>
          <dgm:chMax val="0"/>
          <dgm:bulletEnabled val="1"/>
        </dgm:presLayoutVars>
      </dgm:prSet>
      <dgm:spPr/>
    </dgm:pt>
    <dgm:pt modelId="{AD8B5272-95CE-46CA-853C-13F358FD20FC}" type="pres">
      <dgm:prSet presAssocID="{3BB80AF0-5DB4-4C10-BA49-CA8C9290DE7A}" presName="negativeSpace" presStyleCnt="0"/>
      <dgm:spPr/>
    </dgm:pt>
    <dgm:pt modelId="{F6EE9E43-2746-4DE9-8C93-E289009D9065}" type="pres">
      <dgm:prSet presAssocID="{3BB80AF0-5DB4-4C10-BA49-CA8C9290DE7A}" presName="childText" presStyleLbl="conFgAcc1" presStyleIdx="0" presStyleCnt="4">
        <dgm:presLayoutVars>
          <dgm:bulletEnabled val="1"/>
        </dgm:presLayoutVars>
      </dgm:prSet>
      <dgm:spPr/>
    </dgm:pt>
    <dgm:pt modelId="{B9D377B0-6918-42F4-B9F1-718C567554A5}" type="pres">
      <dgm:prSet presAssocID="{A6F752A8-888C-40CE-BEEA-0D12FC040A77}" presName="spaceBetweenRectangles" presStyleCnt="0"/>
      <dgm:spPr/>
    </dgm:pt>
    <dgm:pt modelId="{D6AAD725-B52D-4966-8C7C-0242569D73AC}" type="pres">
      <dgm:prSet presAssocID="{56C2D0C9-18CE-41C5-8BBB-F4924D305568}" presName="parentLin" presStyleCnt="0"/>
      <dgm:spPr/>
    </dgm:pt>
    <dgm:pt modelId="{327E9694-A42C-4F51-8704-CC6A6F112690}" type="pres">
      <dgm:prSet presAssocID="{56C2D0C9-18CE-41C5-8BBB-F4924D305568}" presName="parentLeftMargin" presStyleLbl="node1" presStyleIdx="0" presStyleCnt="4"/>
      <dgm:spPr/>
    </dgm:pt>
    <dgm:pt modelId="{C06C994D-FB86-44D0-BA1D-22E20D86B591}" type="pres">
      <dgm:prSet presAssocID="{56C2D0C9-18CE-41C5-8BBB-F4924D305568}" presName="parentText" presStyleLbl="node1" presStyleIdx="1" presStyleCnt="4">
        <dgm:presLayoutVars>
          <dgm:chMax val="0"/>
          <dgm:bulletEnabled val="1"/>
        </dgm:presLayoutVars>
      </dgm:prSet>
      <dgm:spPr/>
    </dgm:pt>
    <dgm:pt modelId="{6B944E6B-12F6-428E-B63F-11E7A0B64159}" type="pres">
      <dgm:prSet presAssocID="{56C2D0C9-18CE-41C5-8BBB-F4924D305568}" presName="negativeSpace" presStyleCnt="0"/>
      <dgm:spPr/>
    </dgm:pt>
    <dgm:pt modelId="{5897481D-B98E-407D-B1D1-DE50C89D66DB}" type="pres">
      <dgm:prSet presAssocID="{56C2D0C9-18CE-41C5-8BBB-F4924D305568}" presName="childText" presStyleLbl="conFgAcc1" presStyleIdx="1" presStyleCnt="4">
        <dgm:presLayoutVars>
          <dgm:bulletEnabled val="1"/>
        </dgm:presLayoutVars>
      </dgm:prSet>
      <dgm:spPr/>
    </dgm:pt>
    <dgm:pt modelId="{4D8780F2-387C-4D09-A56B-E5941311A290}" type="pres">
      <dgm:prSet presAssocID="{7EA629E3-FD65-4334-A22A-1133BA6A844D}" presName="spaceBetweenRectangles" presStyleCnt="0"/>
      <dgm:spPr/>
    </dgm:pt>
    <dgm:pt modelId="{990A20E2-58B5-46D8-BDCB-E9B0491292CF}" type="pres">
      <dgm:prSet presAssocID="{AD9F7E28-F96F-4A08-9C94-DF35F81D7943}" presName="parentLin" presStyleCnt="0"/>
      <dgm:spPr/>
    </dgm:pt>
    <dgm:pt modelId="{2064C7E6-FF2F-4E19-A355-381964A3DC9C}" type="pres">
      <dgm:prSet presAssocID="{AD9F7E28-F96F-4A08-9C94-DF35F81D7943}" presName="parentLeftMargin" presStyleLbl="node1" presStyleIdx="1" presStyleCnt="4"/>
      <dgm:spPr/>
    </dgm:pt>
    <dgm:pt modelId="{7B910D31-30A2-4E7A-8864-D2652806544C}" type="pres">
      <dgm:prSet presAssocID="{AD9F7E28-F96F-4A08-9C94-DF35F81D7943}" presName="parentText" presStyleLbl="node1" presStyleIdx="2" presStyleCnt="4">
        <dgm:presLayoutVars>
          <dgm:chMax val="0"/>
          <dgm:bulletEnabled val="1"/>
        </dgm:presLayoutVars>
      </dgm:prSet>
      <dgm:spPr/>
    </dgm:pt>
    <dgm:pt modelId="{89AF00DE-690A-41DB-96D7-DCD2DFD32505}" type="pres">
      <dgm:prSet presAssocID="{AD9F7E28-F96F-4A08-9C94-DF35F81D7943}" presName="negativeSpace" presStyleCnt="0"/>
      <dgm:spPr/>
    </dgm:pt>
    <dgm:pt modelId="{F9C94030-26D1-476B-AD1C-2426C37D6786}" type="pres">
      <dgm:prSet presAssocID="{AD9F7E28-F96F-4A08-9C94-DF35F81D7943}" presName="childText" presStyleLbl="conFgAcc1" presStyleIdx="2" presStyleCnt="4">
        <dgm:presLayoutVars>
          <dgm:bulletEnabled val="1"/>
        </dgm:presLayoutVars>
      </dgm:prSet>
      <dgm:spPr/>
    </dgm:pt>
    <dgm:pt modelId="{1870B32C-19A1-4E29-8793-82F12758BEF3}" type="pres">
      <dgm:prSet presAssocID="{FAFBD6A7-7903-42A4-8323-DF9B55DFE006}" presName="spaceBetweenRectangles" presStyleCnt="0"/>
      <dgm:spPr/>
    </dgm:pt>
    <dgm:pt modelId="{7917B413-99D9-40EB-AF88-C49A6115267A}" type="pres">
      <dgm:prSet presAssocID="{70BC40BA-9B75-451C-81EA-413D3E506E5F}" presName="parentLin" presStyleCnt="0"/>
      <dgm:spPr/>
    </dgm:pt>
    <dgm:pt modelId="{7473CC50-603A-4F81-8E55-E334CBE2EBC0}" type="pres">
      <dgm:prSet presAssocID="{70BC40BA-9B75-451C-81EA-413D3E506E5F}" presName="parentLeftMargin" presStyleLbl="node1" presStyleIdx="2" presStyleCnt="4"/>
      <dgm:spPr/>
    </dgm:pt>
    <dgm:pt modelId="{5C2E3CAC-B8AA-424E-AAC1-274B2E763E5E}" type="pres">
      <dgm:prSet presAssocID="{70BC40BA-9B75-451C-81EA-413D3E506E5F}" presName="parentText" presStyleLbl="node1" presStyleIdx="3" presStyleCnt="4">
        <dgm:presLayoutVars>
          <dgm:chMax val="0"/>
          <dgm:bulletEnabled val="1"/>
        </dgm:presLayoutVars>
      </dgm:prSet>
      <dgm:spPr/>
    </dgm:pt>
    <dgm:pt modelId="{71DB4754-A999-4377-AC5C-24935D5DDB71}" type="pres">
      <dgm:prSet presAssocID="{70BC40BA-9B75-451C-81EA-413D3E506E5F}" presName="negativeSpace" presStyleCnt="0"/>
      <dgm:spPr/>
    </dgm:pt>
    <dgm:pt modelId="{99097256-3F8D-4FB4-AF21-E79CED7801ED}" type="pres">
      <dgm:prSet presAssocID="{70BC40BA-9B75-451C-81EA-413D3E506E5F}" presName="childText" presStyleLbl="conFgAcc1" presStyleIdx="3" presStyleCnt="4">
        <dgm:presLayoutVars>
          <dgm:bulletEnabled val="1"/>
        </dgm:presLayoutVars>
      </dgm:prSet>
      <dgm:spPr/>
    </dgm:pt>
  </dgm:ptLst>
  <dgm:cxnLst>
    <dgm:cxn modelId="{9020FA00-A60C-412C-8EFF-BB6BAAF00EB5}" type="presOf" srcId="{954F2027-BEC2-4159-BF6D-0D0434C0CECE}" destId="{F6EE9E43-2746-4DE9-8C93-E289009D9065}" srcOrd="0" destOrd="2" presId="urn:microsoft.com/office/officeart/2005/8/layout/list1"/>
    <dgm:cxn modelId="{F77E9505-96F9-4C59-8BFD-64D9F8E581BE}" type="presOf" srcId="{70BC40BA-9B75-451C-81EA-413D3E506E5F}" destId="{5C2E3CAC-B8AA-424E-AAC1-274B2E763E5E}" srcOrd="1" destOrd="0" presId="urn:microsoft.com/office/officeart/2005/8/layout/list1"/>
    <dgm:cxn modelId="{4BE81512-CE5F-446F-8FCD-7AD32F574BAF}" srcId="{70BC40BA-9B75-451C-81EA-413D3E506E5F}" destId="{435C6764-1356-4409-970B-B2A4D17ED8B4}" srcOrd="1" destOrd="0" parTransId="{BC0ED18B-453B-4708-AD10-5BF55144C4C7}" sibTransId="{723242D4-FBDD-4FD2-95F6-9F7CC9927354}"/>
    <dgm:cxn modelId="{E8DD1519-54DC-4B48-8D55-F87B261B13E0}" srcId="{6550100A-32E7-4399-B454-846564EA1B1B}" destId="{AD9F7E28-F96F-4A08-9C94-DF35F81D7943}" srcOrd="2" destOrd="0" parTransId="{21CB13EA-FF25-446D-B550-783D44F19903}" sibTransId="{FAFBD6A7-7903-42A4-8323-DF9B55DFE006}"/>
    <dgm:cxn modelId="{9B37771B-A9BD-4A22-ADFC-7A62DB18DA2D}" type="presOf" srcId="{3BB80AF0-5DB4-4C10-BA49-CA8C9290DE7A}" destId="{1F589585-41C2-420D-BAD6-167C83BD4729}" srcOrd="1" destOrd="0" presId="urn:microsoft.com/office/officeart/2005/8/layout/list1"/>
    <dgm:cxn modelId="{E6C8191C-6C1F-4EB2-A145-18ECA645A3BB}" srcId="{56C2D0C9-18CE-41C5-8BBB-F4924D305568}" destId="{382654DD-3DAE-4C39-A140-96EF544EFA9F}" srcOrd="0" destOrd="0" parTransId="{50D07F8F-25A9-4F44-8CBF-4CCA764235B6}" sibTransId="{79E41220-A9A3-40F3-8C0C-BABE2C56F96B}"/>
    <dgm:cxn modelId="{BCFCD123-FD72-4F00-82A3-6111A1226817}" type="presOf" srcId="{90B8EE64-FEBC-4F41-87A1-1B8E0111C898}" destId="{F6EE9E43-2746-4DE9-8C93-E289009D9065}" srcOrd="0" destOrd="1" presId="urn:microsoft.com/office/officeart/2005/8/layout/list1"/>
    <dgm:cxn modelId="{5E44E323-A839-48F4-B0E1-E3FFF1DC5D67}" type="presOf" srcId="{70BC40BA-9B75-451C-81EA-413D3E506E5F}" destId="{7473CC50-603A-4F81-8E55-E334CBE2EBC0}" srcOrd="0" destOrd="0" presId="urn:microsoft.com/office/officeart/2005/8/layout/list1"/>
    <dgm:cxn modelId="{8B80F92B-0948-47E7-BD4E-5F35EDB1911E}" type="presOf" srcId="{AD9F7E28-F96F-4A08-9C94-DF35F81D7943}" destId="{2064C7E6-FF2F-4E19-A355-381964A3DC9C}" srcOrd="0" destOrd="0" presId="urn:microsoft.com/office/officeart/2005/8/layout/list1"/>
    <dgm:cxn modelId="{3158F237-39FA-472C-A238-F1EAAEA22B7F}" srcId="{6550100A-32E7-4399-B454-846564EA1B1B}" destId="{56C2D0C9-18CE-41C5-8BBB-F4924D305568}" srcOrd="1" destOrd="0" parTransId="{421ED71A-985E-455F-BF49-5AB9880AECF9}" sibTransId="{7EA629E3-FD65-4334-A22A-1133BA6A844D}"/>
    <dgm:cxn modelId="{30E7A43D-A2E4-45F6-B52E-34F5D43EB524}" srcId="{3BB80AF0-5DB4-4C10-BA49-CA8C9290DE7A}" destId="{90B8EE64-FEBC-4F41-87A1-1B8E0111C898}" srcOrd="1" destOrd="0" parTransId="{2B04CEC2-84EA-4B1B-B5F8-2AD77E11680E}" sibTransId="{E6F9CFFD-86FC-423D-8E9E-70BBF3BB4152}"/>
    <dgm:cxn modelId="{F1C52C3F-C72E-4AC0-BA49-C475376CE6EC}" type="presOf" srcId="{146337B9-A6A8-4F8D-ADB3-251A1845C8FD}" destId="{99097256-3F8D-4FB4-AF21-E79CED7801ED}" srcOrd="0" destOrd="0" presId="urn:microsoft.com/office/officeart/2005/8/layout/list1"/>
    <dgm:cxn modelId="{726F8445-DCAB-4B5F-B86F-FC4C1C3BAFB3}" srcId="{AD9F7E28-F96F-4A08-9C94-DF35F81D7943}" destId="{98CA1820-13E0-42A6-8A66-D433CA9C57B9}" srcOrd="2" destOrd="0" parTransId="{C729A96A-2B84-4FCD-942B-EA458D13B26D}" sibTransId="{C27B2350-C71B-42E0-8F67-3CF997810860}"/>
    <dgm:cxn modelId="{3FFE2949-CEA5-4308-81B8-93815BBE7E68}" srcId="{AD9F7E28-F96F-4A08-9C94-DF35F81D7943}" destId="{CDE05712-AF9B-4923-B9EF-5EF728E82A80}" srcOrd="1" destOrd="0" parTransId="{0594E8D5-F2D7-498E-A40C-F8A4283F1834}" sibTransId="{07FF155C-ABC8-4A28-80F9-1C0E38C1B29B}"/>
    <dgm:cxn modelId="{1C70074A-28B6-455F-903A-9B0E242EBB20}" type="presOf" srcId="{3BB80AF0-5DB4-4C10-BA49-CA8C9290DE7A}" destId="{120CB4E0-0A88-44A6-B4AF-BA518F6F1DD0}" srcOrd="0" destOrd="0" presId="urn:microsoft.com/office/officeart/2005/8/layout/list1"/>
    <dgm:cxn modelId="{C282174A-BE45-4349-A5BE-9D40AE98BF48}" srcId="{3BB80AF0-5DB4-4C10-BA49-CA8C9290DE7A}" destId="{2C46EFDF-1C30-40EE-B2F6-5D8DD1C8C216}" srcOrd="0" destOrd="0" parTransId="{355C2B5F-F8C8-43DB-A4AE-A9C86E995450}" sibTransId="{34BD0040-EFD4-4509-83A6-D9B842058F27}"/>
    <dgm:cxn modelId="{35951F6B-3121-4BA8-AE27-87C763E33B21}" type="presOf" srcId="{435C6764-1356-4409-970B-B2A4D17ED8B4}" destId="{99097256-3F8D-4FB4-AF21-E79CED7801ED}" srcOrd="0" destOrd="1" presId="urn:microsoft.com/office/officeart/2005/8/layout/list1"/>
    <dgm:cxn modelId="{201EDB6C-2EB9-4678-8294-A756C4D37252}" type="presOf" srcId="{2C46EFDF-1C30-40EE-B2F6-5D8DD1C8C216}" destId="{F6EE9E43-2746-4DE9-8C93-E289009D9065}" srcOrd="0" destOrd="0" presId="urn:microsoft.com/office/officeart/2005/8/layout/list1"/>
    <dgm:cxn modelId="{BA68B46D-F568-4D4E-A6C6-6BAE91830B0B}" srcId="{70BC40BA-9B75-451C-81EA-413D3E506E5F}" destId="{146337B9-A6A8-4F8D-ADB3-251A1845C8FD}" srcOrd="0" destOrd="0" parTransId="{CE689684-B01F-448A-B136-CF03439C0641}" sibTransId="{38489A19-C2F0-4506-B164-738E9E12118C}"/>
    <dgm:cxn modelId="{85A5E26E-9BD0-41FC-B9C1-6BE75AE9E805}" type="presOf" srcId="{6B60E8FA-0AAC-47A2-8061-A1166AEA6514}" destId="{99097256-3F8D-4FB4-AF21-E79CED7801ED}" srcOrd="0" destOrd="2" presId="urn:microsoft.com/office/officeart/2005/8/layout/list1"/>
    <dgm:cxn modelId="{29BA6854-77CD-49FA-9DAF-5EFF3B459C27}" type="presOf" srcId="{56C2D0C9-18CE-41C5-8BBB-F4924D305568}" destId="{C06C994D-FB86-44D0-BA1D-22E20D86B591}" srcOrd="1" destOrd="0" presId="urn:microsoft.com/office/officeart/2005/8/layout/list1"/>
    <dgm:cxn modelId="{2971047F-1B0E-4D0A-83CB-985500AA7B43}" type="presOf" srcId="{6550100A-32E7-4399-B454-846564EA1B1B}" destId="{F06C19A7-6A8D-4A6D-A184-5B66AA676374}" srcOrd="0" destOrd="0" presId="urn:microsoft.com/office/officeart/2005/8/layout/list1"/>
    <dgm:cxn modelId="{5025A48D-5E1E-4314-9305-21C89420A2DA}" type="presOf" srcId="{B10DCA28-FE63-4671-99EB-20D86720FF49}" destId="{F9C94030-26D1-476B-AD1C-2426C37D6786}" srcOrd="0" destOrd="0" presId="urn:microsoft.com/office/officeart/2005/8/layout/list1"/>
    <dgm:cxn modelId="{72E8B48F-7889-42EE-9BC9-B021FD608643}" srcId="{56C2D0C9-18CE-41C5-8BBB-F4924D305568}" destId="{77723A57-0FF7-4E1E-91B1-D825AFE74B63}" srcOrd="1" destOrd="0" parTransId="{6254B14D-C068-40C0-A155-4BD50E4224B2}" sibTransId="{7545D213-2039-466D-A26E-D7FBFFBA46A1}"/>
    <dgm:cxn modelId="{4596A090-05E3-4BF3-9607-8901279A3826}" type="presOf" srcId="{AD9F7E28-F96F-4A08-9C94-DF35F81D7943}" destId="{7B910D31-30A2-4E7A-8864-D2652806544C}" srcOrd="1" destOrd="0" presId="urn:microsoft.com/office/officeart/2005/8/layout/list1"/>
    <dgm:cxn modelId="{5D37699B-84C9-422B-9F7F-3382A88898BD}" type="presOf" srcId="{382654DD-3DAE-4C39-A140-96EF544EFA9F}" destId="{5897481D-B98E-407D-B1D1-DE50C89D66DB}" srcOrd="0" destOrd="0" presId="urn:microsoft.com/office/officeart/2005/8/layout/list1"/>
    <dgm:cxn modelId="{7215BE9D-F474-4548-8B2B-6DF587A88C2B}" type="presOf" srcId="{56C2D0C9-18CE-41C5-8BBB-F4924D305568}" destId="{327E9694-A42C-4F51-8704-CC6A6F112690}" srcOrd="0" destOrd="0" presId="urn:microsoft.com/office/officeart/2005/8/layout/list1"/>
    <dgm:cxn modelId="{CBEF60AB-C778-47CE-B8D2-AA0AD9E8834E}" type="presOf" srcId="{98CA1820-13E0-42A6-8A66-D433CA9C57B9}" destId="{F9C94030-26D1-476B-AD1C-2426C37D6786}" srcOrd="0" destOrd="2" presId="urn:microsoft.com/office/officeart/2005/8/layout/list1"/>
    <dgm:cxn modelId="{5A3BA2BA-EBC3-443B-9269-7FB3D4FD03D7}" srcId="{56C2D0C9-18CE-41C5-8BBB-F4924D305568}" destId="{E2D4446A-B8DB-475E-8166-37F9B50F7A87}" srcOrd="2" destOrd="0" parTransId="{FE844222-BD7F-411E-847E-22A9A78E6D7D}" sibTransId="{A6D4FEB8-8AAA-40F8-8C65-FFE6BD9DDCAC}"/>
    <dgm:cxn modelId="{89372ACF-6FC0-4352-9039-2091FEA185CF}" srcId="{AD9F7E28-F96F-4A08-9C94-DF35F81D7943}" destId="{B10DCA28-FE63-4671-99EB-20D86720FF49}" srcOrd="0" destOrd="0" parTransId="{AB3223EA-B90E-4A4E-AE60-CA22BDFA5457}" sibTransId="{418EBCCC-7548-433F-8E08-C42BC65524A7}"/>
    <dgm:cxn modelId="{6CA249D7-A833-49C3-AF42-64C59A87D89D}" type="presOf" srcId="{CDE05712-AF9B-4923-B9EF-5EF728E82A80}" destId="{F9C94030-26D1-476B-AD1C-2426C37D6786}" srcOrd="0" destOrd="1" presId="urn:microsoft.com/office/officeart/2005/8/layout/list1"/>
    <dgm:cxn modelId="{FB4CA9DF-8505-40E0-941D-4539ECEFA818}" srcId="{70BC40BA-9B75-451C-81EA-413D3E506E5F}" destId="{6B60E8FA-0AAC-47A2-8061-A1166AEA6514}" srcOrd="2" destOrd="0" parTransId="{8C5D9662-4293-48E5-B2F1-A4476BDBABDF}" sibTransId="{D1D96C9B-7F39-4E35-9A9B-79CD8837D1DE}"/>
    <dgm:cxn modelId="{E83D35ED-8E85-4284-996C-9004398475FD}" srcId="{3BB80AF0-5DB4-4C10-BA49-CA8C9290DE7A}" destId="{954F2027-BEC2-4159-BF6D-0D0434C0CECE}" srcOrd="2" destOrd="0" parTransId="{DD91F72A-3148-4BE5-98A7-4071D54DBBD6}" sibTransId="{284BD931-FAAD-4672-B970-4929329B712C}"/>
    <dgm:cxn modelId="{77A77EED-1C5B-4E70-8DD0-C0C812A9230E}" srcId="{6550100A-32E7-4399-B454-846564EA1B1B}" destId="{3BB80AF0-5DB4-4C10-BA49-CA8C9290DE7A}" srcOrd="0" destOrd="0" parTransId="{79135198-9FE1-4769-9F92-95857175B73F}" sibTransId="{A6F752A8-888C-40CE-BEEA-0D12FC040A77}"/>
    <dgm:cxn modelId="{192F1FEE-0D5E-4BBB-9B77-D0570907E2A0}" type="presOf" srcId="{E2D4446A-B8DB-475E-8166-37F9B50F7A87}" destId="{5897481D-B98E-407D-B1D1-DE50C89D66DB}" srcOrd="0" destOrd="2" presId="urn:microsoft.com/office/officeart/2005/8/layout/list1"/>
    <dgm:cxn modelId="{B585E5FC-B9E5-4CDC-9331-EEB6A14B7FFD}" type="presOf" srcId="{77723A57-0FF7-4E1E-91B1-D825AFE74B63}" destId="{5897481D-B98E-407D-B1D1-DE50C89D66DB}" srcOrd="0" destOrd="1" presId="urn:microsoft.com/office/officeart/2005/8/layout/list1"/>
    <dgm:cxn modelId="{895007FD-BB6E-4E25-8C09-742D584CB19E}" srcId="{6550100A-32E7-4399-B454-846564EA1B1B}" destId="{70BC40BA-9B75-451C-81EA-413D3E506E5F}" srcOrd="3" destOrd="0" parTransId="{254CCF09-7AC4-48F5-B311-13B42900D3E5}" sibTransId="{660FA4E7-4398-4D58-844D-69CD8E9180CF}"/>
    <dgm:cxn modelId="{209A246C-1509-43A9-8C35-0BAB97F15036}" type="presParOf" srcId="{F06C19A7-6A8D-4A6D-A184-5B66AA676374}" destId="{E5CE641F-A2BB-43D9-BE4C-DF0EC1D13A0F}" srcOrd="0" destOrd="0" presId="urn:microsoft.com/office/officeart/2005/8/layout/list1"/>
    <dgm:cxn modelId="{5F04BF25-B99C-49E0-9C0D-A615D0BF4E2F}" type="presParOf" srcId="{E5CE641F-A2BB-43D9-BE4C-DF0EC1D13A0F}" destId="{120CB4E0-0A88-44A6-B4AF-BA518F6F1DD0}" srcOrd="0" destOrd="0" presId="urn:microsoft.com/office/officeart/2005/8/layout/list1"/>
    <dgm:cxn modelId="{0B28EDB3-82FE-41B9-AEE3-684F70DF43D4}" type="presParOf" srcId="{E5CE641F-A2BB-43D9-BE4C-DF0EC1D13A0F}" destId="{1F589585-41C2-420D-BAD6-167C83BD4729}" srcOrd="1" destOrd="0" presId="urn:microsoft.com/office/officeart/2005/8/layout/list1"/>
    <dgm:cxn modelId="{E59BC8E6-AFC7-4356-B245-C6584213FC2C}" type="presParOf" srcId="{F06C19A7-6A8D-4A6D-A184-5B66AA676374}" destId="{AD8B5272-95CE-46CA-853C-13F358FD20FC}" srcOrd="1" destOrd="0" presId="urn:microsoft.com/office/officeart/2005/8/layout/list1"/>
    <dgm:cxn modelId="{1131C8DD-DED4-48D9-A764-CA9914A690A9}" type="presParOf" srcId="{F06C19A7-6A8D-4A6D-A184-5B66AA676374}" destId="{F6EE9E43-2746-4DE9-8C93-E289009D9065}" srcOrd="2" destOrd="0" presId="urn:microsoft.com/office/officeart/2005/8/layout/list1"/>
    <dgm:cxn modelId="{A6F3D0CB-3E30-4B4F-BD69-6A8B1BE173CF}" type="presParOf" srcId="{F06C19A7-6A8D-4A6D-A184-5B66AA676374}" destId="{B9D377B0-6918-42F4-B9F1-718C567554A5}" srcOrd="3" destOrd="0" presId="urn:microsoft.com/office/officeart/2005/8/layout/list1"/>
    <dgm:cxn modelId="{53622315-20EB-4EBB-99A5-937D81864EC4}" type="presParOf" srcId="{F06C19A7-6A8D-4A6D-A184-5B66AA676374}" destId="{D6AAD725-B52D-4966-8C7C-0242569D73AC}" srcOrd="4" destOrd="0" presId="urn:microsoft.com/office/officeart/2005/8/layout/list1"/>
    <dgm:cxn modelId="{E2D70ECF-8A14-46D2-BE1C-4186B8FDBF31}" type="presParOf" srcId="{D6AAD725-B52D-4966-8C7C-0242569D73AC}" destId="{327E9694-A42C-4F51-8704-CC6A6F112690}" srcOrd="0" destOrd="0" presId="urn:microsoft.com/office/officeart/2005/8/layout/list1"/>
    <dgm:cxn modelId="{4D4822D0-0047-4A54-8796-8D4BE1B28B8E}" type="presParOf" srcId="{D6AAD725-B52D-4966-8C7C-0242569D73AC}" destId="{C06C994D-FB86-44D0-BA1D-22E20D86B591}" srcOrd="1" destOrd="0" presId="urn:microsoft.com/office/officeart/2005/8/layout/list1"/>
    <dgm:cxn modelId="{1D957364-A623-472A-9436-7E8775D5627A}" type="presParOf" srcId="{F06C19A7-6A8D-4A6D-A184-5B66AA676374}" destId="{6B944E6B-12F6-428E-B63F-11E7A0B64159}" srcOrd="5" destOrd="0" presId="urn:microsoft.com/office/officeart/2005/8/layout/list1"/>
    <dgm:cxn modelId="{3B010C09-B4DD-42D2-998A-DD48443B6749}" type="presParOf" srcId="{F06C19A7-6A8D-4A6D-A184-5B66AA676374}" destId="{5897481D-B98E-407D-B1D1-DE50C89D66DB}" srcOrd="6" destOrd="0" presId="urn:microsoft.com/office/officeart/2005/8/layout/list1"/>
    <dgm:cxn modelId="{F2051E44-BB7A-4EB4-9DEE-D18B86D49DBF}" type="presParOf" srcId="{F06C19A7-6A8D-4A6D-A184-5B66AA676374}" destId="{4D8780F2-387C-4D09-A56B-E5941311A290}" srcOrd="7" destOrd="0" presId="urn:microsoft.com/office/officeart/2005/8/layout/list1"/>
    <dgm:cxn modelId="{63FD8AAA-C8CE-46FD-8FF5-2F0E29D7CFF5}" type="presParOf" srcId="{F06C19A7-6A8D-4A6D-A184-5B66AA676374}" destId="{990A20E2-58B5-46D8-BDCB-E9B0491292CF}" srcOrd="8" destOrd="0" presId="urn:microsoft.com/office/officeart/2005/8/layout/list1"/>
    <dgm:cxn modelId="{3DFC8624-62F5-4B22-B362-07F03F10F8F1}" type="presParOf" srcId="{990A20E2-58B5-46D8-BDCB-E9B0491292CF}" destId="{2064C7E6-FF2F-4E19-A355-381964A3DC9C}" srcOrd="0" destOrd="0" presId="urn:microsoft.com/office/officeart/2005/8/layout/list1"/>
    <dgm:cxn modelId="{84DD0BA5-AAB1-4ABC-9803-885488637C3D}" type="presParOf" srcId="{990A20E2-58B5-46D8-BDCB-E9B0491292CF}" destId="{7B910D31-30A2-4E7A-8864-D2652806544C}" srcOrd="1" destOrd="0" presId="urn:microsoft.com/office/officeart/2005/8/layout/list1"/>
    <dgm:cxn modelId="{852C4D49-2881-48A1-8337-FD9D16126778}" type="presParOf" srcId="{F06C19A7-6A8D-4A6D-A184-5B66AA676374}" destId="{89AF00DE-690A-41DB-96D7-DCD2DFD32505}" srcOrd="9" destOrd="0" presId="urn:microsoft.com/office/officeart/2005/8/layout/list1"/>
    <dgm:cxn modelId="{E1A28C36-95B7-4784-A125-245E81688EF2}" type="presParOf" srcId="{F06C19A7-6A8D-4A6D-A184-5B66AA676374}" destId="{F9C94030-26D1-476B-AD1C-2426C37D6786}" srcOrd="10" destOrd="0" presId="urn:microsoft.com/office/officeart/2005/8/layout/list1"/>
    <dgm:cxn modelId="{745916B7-5189-466E-BC97-DB9216E72BBC}" type="presParOf" srcId="{F06C19A7-6A8D-4A6D-A184-5B66AA676374}" destId="{1870B32C-19A1-4E29-8793-82F12758BEF3}" srcOrd="11" destOrd="0" presId="urn:microsoft.com/office/officeart/2005/8/layout/list1"/>
    <dgm:cxn modelId="{9D8E9CA7-188A-4F71-8534-6D3091E37989}" type="presParOf" srcId="{F06C19A7-6A8D-4A6D-A184-5B66AA676374}" destId="{7917B413-99D9-40EB-AF88-C49A6115267A}" srcOrd="12" destOrd="0" presId="urn:microsoft.com/office/officeart/2005/8/layout/list1"/>
    <dgm:cxn modelId="{CF6A3FFF-9ECE-407C-B0A8-45A6EF852A9A}" type="presParOf" srcId="{7917B413-99D9-40EB-AF88-C49A6115267A}" destId="{7473CC50-603A-4F81-8E55-E334CBE2EBC0}" srcOrd="0" destOrd="0" presId="urn:microsoft.com/office/officeart/2005/8/layout/list1"/>
    <dgm:cxn modelId="{C4A37480-FEC8-4475-A345-14169F9A8CB1}" type="presParOf" srcId="{7917B413-99D9-40EB-AF88-C49A6115267A}" destId="{5C2E3CAC-B8AA-424E-AAC1-274B2E763E5E}" srcOrd="1" destOrd="0" presId="urn:microsoft.com/office/officeart/2005/8/layout/list1"/>
    <dgm:cxn modelId="{19578243-AF1A-48F7-9991-B9A70E2F94A4}" type="presParOf" srcId="{F06C19A7-6A8D-4A6D-A184-5B66AA676374}" destId="{71DB4754-A999-4377-AC5C-24935D5DDB71}" srcOrd="13" destOrd="0" presId="urn:microsoft.com/office/officeart/2005/8/layout/list1"/>
    <dgm:cxn modelId="{7FBE56AE-198F-41AF-AFD7-25C2CB9197F6}" type="presParOf" srcId="{F06C19A7-6A8D-4A6D-A184-5B66AA676374}" destId="{99097256-3F8D-4FB4-AF21-E79CED7801E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B3BCE1-7C9C-40D0-AED2-A6882DF7DB9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6135EA7-4D17-418F-AD95-7F30DCB6FE35}">
      <dgm:prSet/>
      <dgm:spPr/>
      <dgm:t>
        <a:bodyPr/>
        <a:lstStyle/>
        <a:p>
          <a:r>
            <a:rPr lang="en-GB" b="1"/>
            <a:t>Summary of Findings:</a:t>
          </a:r>
          <a:endParaRPr lang="en-US"/>
        </a:p>
      </dgm:t>
    </dgm:pt>
    <dgm:pt modelId="{227241BF-F706-4415-B99F-2DB26F2829B4}" type="parTrans" cxnId="{3C9C7A41-6AC8-4FDD-BDBA-3BF3E99DF8BA}">
      <dgm:prSet/>
      <dgm:spPr/>
      <dgm:t>
        <a:bodyPr/>
        <a:lstStyle/>
        <a:p>
          <a:endParaRPr lang="en-US"/>
        </a:p>
      </dgm:t>
    </dgm:pt>
    <dgm:pt modelId="{B9A47AB3-E525-46D8-B993-902377C64C71}" type="sibTrans" cxnId="{3C9C7A41-6AC8-4FDD-BDBA-3BF3E99DF8BA}">
      <dgm:prSet/>
      <dgm:spPr/>
      <dgm:t>
        <a:bodyPr/>
        <a:lstStyle/>
        <a:p>
          <a:endParaRPr lang="en-US"/>
        </a:p>
      </dgm:t>
    </dgm:pt>
    <dgm:pt modelId="{3A22C133-7CCF-4FBC-BE72-20B70DEE1BAD}">
      <dgm:prSet/>
      <dgm:spPr/>
      <dgm:t>
        <a:bodyPr/>
        <a:lstStyle/>
        <a:p>
          <a:r>
            <a:rPr lang="en-GB" b="1"/>
            <a:t>Flight Foods Ltd. is losing business due to communication failures</a:t>
          </a:r>
          <a:endParaRPr lang="en-US"/>
        </a:p>
      </dgm:t>
    </dgm:pt>
    <dgm:pt modelId="{8974635C-0876-4113-B6BA-8F1955B8AC55}" type="parTrans" cxnId="{4176B657-6773-4FC7-B3AC-AE566D33D4F1}">
      <dgm:prSet/>
      <dgm:spPr/>
      <dgm:t>
        <a:bodyPr/>
        <a:lstStyle/>
        <a:p>
          <a:endParaRPr lang="en-US"/>
        </a:p>
      </dgm:t>
    </dgm:pt>
    <dgm:pt modelId="{0EC9DFEB-24E6-48BE-BEC3-2C1DC64F5278}" type="sibTrans" cxnId="{4176B657-6773-4FC7-B3AC-AE566D33D4F1}">
      <dgm:prSet/>
      <dgm:spPr/>
      <dgm:t>
        <a:bodyPr/>
        <a:lstStyle/>
        <a:p>
          <a:endParaRPr lang="en-US"/>
        </a:p>
      </dgm:t>
    </dgm:pt>
    <dgm:pt modelId="{9FBE9D3D-A220-46AD-A3A1-F1BF384DC8E6}">
      <dgm:prSet/>
      <dgm:spPr/>
      <dgm:t>
        <a:bodyPr/>
        <a:lstStyle/>
        <a:p>
          <a:r>
            <a:rPr lang="en-GB" b="1"/>
            <a:t>Environmental noise is a significant barrier identified in the case study</a:t>
          </a:r>
          <a:endParaRPr lang="en-US"/>
        </a:p>
      </dgm:t>
    </dgm:pt>
    <dgm:pt modelId="{965953AD-5B8F-430F-A763-4E8F57B7D771}" type="parTrans" cxnId="{AF0159DA-1B37-42D3-9034-F9761F4B8D3B}">
      <dgm:prSet/>
      <dgm:spPr/>
      <dgm:t>
        <a:bodyPr/>
        <a:lstStyle/>
        <a:p>
          <a:endParaRPr lang="en-US"/>
        </a:p>
      </dgm:t>
    </dgm:pt>
    <dgm:pt modelId="{7E991AE9-9257-4663-8DE8-712C44CE73FE}" type="sibTrans" cxnId="{AF0159DA-1B37-42D3-9034-F9761F4B8D3B}">
      <dgm:prSet/>
      <dgm:spPr/>
      <dgm:t>
        <a:bodyPr/>
        <a:lstStyle/>
        <a:p>
          <a:endParaRPr lang="en-US"/>
        </a:p>
      </dgm:t>
    </dgm:pt>
    <dgm:pt modelId="{43738C6B-F125-409A-B803-8F8C890CE62E}">
      <dgm:prSet/>
      <dgm:spPr/>
      <dgm:t>
        <a:bodyPr/>
        <a:lstStyle/>
        <a:p>
          <a:r>
            <a:rPr lang="en-GB" b="1"/>
            <a:t>Shannon and Weaver's model helps us understand how noise distorts messages</a:t>
          </a:r>
          <a:endParaRPr lang="en-US"/>
        </a:p>
      </dgm:t>
    </dgm:pt>
    <dgm:pt modelId="{3639220D-47F0-4F01-A3CA-0FB68553ACCE}" type="parTrans" cxnId="{9E5538AA-DB8D-49C8-922F-08DB1C92CCBB}">
      <dgm:prSet/>
      <dgm:spPr/>
      <dgm:t>
        <a:bodyPr/>
        <a:lstStyle/>
        <a:p>
          <a:endParaRPr lang="en-US"/>
        </a:p>
      </dgm:t>
    </dgm:pt>
    <dgm:pt modelId="{F89CD5CF-BFD0-4C78-9E63-60995B753D0C}" type="sibTrans" cxnId="{9E5538AA-DB8D-49C8-922F-08DB1C92CCBB}">
      <dgm:prSet/>
      <dgm:spPr/>
      <dgm:t>
        <a:bodyPr/>
        <a:lstStyle/>
        <a:p>
          <a:endParaRPr lang="en-US"/>
        </a:p>
      </dgm:t>
    </dgm:pt>
    <dgm:pt modelId="{1368768A-7582-4128-8DE7-F1A5A660F1E7}">
      <dgm:prSet/>
      <dgm:spPr/>
      <dgm:t>
        <a:bodyPr/>
        <a:lstStyle/>
        <a:p>
          <a:r>
            <a:rPr lang="en-GB" b="1"/>
            <a:t>Evidence shows loud, clanking machinery prevents effective verbal communication</a:t>
          </a:r>
          <a:endParaRPr lang="en-US"/>
        </a:p>
      </dgm:t>
    </dgm:pt>
    <dgm:pt modelId="{320545B0-3FC5-4A2A-99D0-0F2EBDD198F5}" type="parTrans" cxnId="{4AF02CA4-6131-414B-B4BB-4B035BF7F5B2}">
      <dgm:prSet/>
      <dgm:spPr/>
      <dgm:t>
        <a:bodyPr/>
        <a:lstStyle/>
        <a:p>
          <a:endParaRPr lang="en-US"/>
        </a:p>
      </dgm:t>
    </dgm:pt>
    <dgm:pt modelId="{717EAF0A-505C-45B6-B228-538F23BD47AD}" type="sibTrans" cxnId="{4AF02CA4-6131-414B-B4BB-4B035BF7F5B2}">
      <dgm:prSet/>
      <dgm:spPr/>
      <dgm:t>
        <a:bodyPr/>
        <a:lstStyle/>
        <a:p>
          <a:endParaRPr lang="en-US"/>
        </a:p>
      </dgm:t>
    </dgm:pt>
    <dgm:pt modelId="{B003697C-C45C-4349-9B6C-F8AC9E52DF34}">
      <dgm:prSet/>
      <dgm:spPr/>
      <dgm:t>
        <a:bodyPr/>
        <a:lstStyle/>
        <a:p>
          <a:r>
            <a:rPr lang="en-GB" b="1"/>
            <a:t>This leads to stress, reliance on ineffective signs, and critical food safety failures</a:t>
          </a:r>
          <a:endParaRPr lang="en-US"/>
        </a:p>
      </dgm:t>
    </dgm:pt>
    <dgm:pt modelId="{53E26B72-C001-4041-B714-FEF8E26C827C}" type="parTrans" cxnId="{C904538D-CFD0-4651-83F1-2B573DBEBFD7}">
      <dgm:prSet/>
      <dgm:spPr/>
      <dgm:t>
        <a:bodyPr/>
        <a:lstStyle/>
        <a:p>
          <a:endParaRPr lang="en-US"/>
        </a:p>
      </dgm:t>
    </dgm:pt>
    <dgm:pt modelId="{45D6255E-7CA9-422F-9A6F-81C7C136E0F8}" type="sibTrans" cxnId="{C904538D-CFD0-4651-83F1-2B573DBEBFD7}">
      <dgm:prSet/>
      <dgm:spPr/>
      <dgm:t>
        <a:bodyPr/>
        <a:lstStyle/>
        <a:p>
          <a:endParaRPr lang="en-US"/>
        </a:p>
      </dgm:t>
    </dgm:pt>
    <dgm:pt modelId="{D8DD775E-ED90-47CB-9D98-C0D8034C3366}">
      <dgm:prSet/>
      <dgm:spPr/>
      <dgm:t>
        <a:bodyPr/>
        <a:lstStyle/>
        <a:p>
          <a:r>
            <a:rPr lang="en-GB" b="1"/>
            <a:t>Key Message:</a:t>
          </a:r>
          <a:endParaRPr lang="en-US"/>
        </a:p>
      </dgm:t>
    </dgm:pt>
    <dgm:pt modelId="{35845CF4-16FF-401A-8E97-D4B45762D1F7}" type="parTrans" cxnId="{2257191D-E186-4D99-8772-8885A63B2F2B}">
      <dgm:prSet/>
      <dgm:spPr/>
      <dgm:t>
        <a:bodyPr/>
        <a:lstStyle/>
        <a:p>
          <a:endParaRPr lang="en-US"/>
        </a:p>
      </dgm:t>
    </dgm:pt>
    <dgm:pt modelId="{4BF7A0D7-DBEB-4C80-AF65-410280BF2EB0}" type="sibTrans" cxnId="{2257191D-E186-4D99-8772-8885A63B2F2B}">
      <dgm:prSet/>
      <dgm:spPr/>
      <dgm:t>
        <a:bodyPr/>
        <a:lstStyle/>
        <a:p>
          <a:endParaRPr lang="en-US"/>
        </a:p>
      </dgm:t>
    </dgm:pt>
    <dgm:pt modelId="{56CFD324-7E0D-4AC8-B867-BD5C5362484D}">
      <dgm:prSet/>
      <dgm:spPr/>
      <dgm:t>
        <a:bodyPr/>
        <a:lstStyle/>
        <a:p>
          <a:r>
            <a:rPr lang="en-GB" b="1"/>
            <a:t>The chicken left out overnight was not due to "idiots" but to a failure of communication caused by environmental noise</a:t>
          </a:r>
          <a:endParaRPr lang="en-US"/>
        </a:p>
      </dgm:t>
    </dgm:pt>
    <dgm:pt modelId="{11F7C635-A6D3-429C-B9CB-B7A2D8156EB3}" type="parTrans" cxnId="{627A1FD6-E868-41FC-ACF0-5DFA1385B8C8}">
      <dgm:prSet/>
      <dgm:spPr/>
      <dgm:t>
        <a:bodyPr/>
        <a:lstStyle/>
        <a:p>
          <a:endParaRPr lang="en-US"/>
        </a:p>
      </dgm:t>
    </dgm:pt>
    <dgm:pt modelId="{3A032029-D91B-43B5-A3A7-5F014D130637}" type="sibTrans" cxnId="{627A1FD6-E868-41FC-ACF0-5DFA1385B8C8}">
      <dgm:prSet/>
      <dgm:spPr/>
      <dgm:t>
        <a:bodyPr/>
        <a:lstStyle/>
        <a:p>
          <a:endParaRPr lang="en-US"/>
        </a:p>
      </dgm:t>
    </dgm:pt>
    <dgm:pt modelId="{0C114032-28F1-4541-9B15-C2D1822A3806}">
      <dgm:prSet/>
      <dgm:spPr/>
      <dgm:t>
        <a:bodyPr/>
        <a:lstStyle/>
        <a:p>
          <a:r>
            <a:rPr lang="en-GB" b="1"/>
            <a:t>Call to Action:</a:t>
          </a:r>
          <a:endParaRPr lang="en-US"/>
        </a:p>
      </dgm:t>
    </dgm:pt>
    <dgm:pt modelId="{97809F0D-7EB3-437B-ADFD-2D0604128861}" type="parTrans" cxnId="{55C49781-64E9-47C1-8DEC-71347EFF86F9}">
      <dgm:prSet/>
      <dgm:spPr/>
      <dgm:t>
        <a:bodyPr/>
        <a:lstStyle/>
        <a:p>
          <a:endParaRPr lang="en-US"/>
        </a:p>
      </dgm:t>
    </dgm:pt>
    <dgm:pt modelId="{2E6C5F0D-15A0-4970-812F-45D11BF0F1BA}" type="sibTrans" cxnId="{55C49781-64E9-47C1-8DEC-71347EFF86F9}">
      <dgm:prSet/>
      <dgm:spPr/>
      <dgm:t>
        <a:bodyPr/>
        <a:lstStyle/>
        <a:p>
          <a:endParaRPr lang="en-US"/>
        </a:p>
      </dgm:t>
    </dgm:pt>
    <dgm:pt modelId="{1FE52CFC-8D03-4AB6-B260-95215E10796A}">
      <dgm:prSet/>
      <dgm:spPr/>
      <dgm:t>
        <a:bodyPr/>
        <a:lstStyle/>
        <a:p>
          <a:r>
            <a:rPr lang="en-GB" b="1"/>
            <a:t>Flight Foods must invest in reducing environmental noise to improve communication, food safety, and ultimately regain customer trust</a:t>
          </a:r>
          <a:endParaRPr lang="en-US"/>
        </a:p>
      </dgm:t>
    </dgm:pt>
    <dgm:pt modelId="{EAD27ADF-FCC9-44D3-BA39-7DB09BD6EA1C}" type="parTrans" cxnId="{9B69062E-E3B9-4F6E-BEED-5DAAA4A55369}">
      <dgm:prSet/>
      <dgm:spPr/>
      <dgm:t>
        <a:bodyPr/>
        <a:lstStyle/>
        <a:p>
          <a:endParaRPr lang="en-US"/>
        </a:p>
      </dgm:t>
    </dgm:pt>
    <dgm:pt modelId="{E441B931-86B6-4DFE-AD51-C2AFE367A6CE}" type="sibTrans" cxnId="{9B69062E-E3B9-4F6E-BEED-5DAAA4A55369}">
      <dgm:prSet/>
      <dgm:spPr/>
      <dgm:t>
        <a:bodyPr/>
        <a:lstStyle/>
        <a:p>
          <a:endParaRPr lang="en-US"/>
        </a:p>
      </dgm:t>
    </dgm:pt>
    <dgm:pt modelId="{697D344B-173C-4577-8B0C-845081B3BBD3}" type="pres">
      <dgm:prSet presAssocID="{06B3BCE1-7C9C-40D0-AED2-A6882DF7DB90}" presName="linear" presStyleCnt="0">
        <dgm:presLayoutVars>
          <dgm:animLvl val="lvl"/>
          <dgm:resizeHandles val="exact"/>
        </dgm:presLayoutVars>
      </dgm:prSet>
      <dgm:spPr/>
    </dgm:pt>
    <dgm:pt modelId="{19C811B5-C9BD-4446-A5F5-5E6DD1C2EA97}" type="pres">
      <dgm:prSet presAssocID="{56135EA7-4D17-418F-AD95-7F30DCB6FE35}" presName="parentText" presStyleLbl="node1" presStyleIdx="0" presStyleCnt="3">
        <dgm:presLayoutVars>
          <dgm:chMax val="0"/>
          <dgm:bulletEnabled val="1"/>
        </dgm:presLayoutVars>
      </dgm:prSet>
      <dgm:spPr/>
    </dgm:pt>
    <dgm:pt modelId="{45CD1658-3AE8-414A-B2C5-619B3A3DCC94}" type="pres">
      <dgm:prSet presAssocID="{56135EA7-4D17-418F-AD95-7F30DCB6FE35}" presName="childText" presStyleLbl="revTx" presStyleIdx="0" presStyleCnt="3">
        <dgm:presLayoutVars>
          <dgm:bulletEnabled val="1"/>
        </dgm:presLayoutVars>
      </dgm:prSet>
      <dgm:spPr/>
    </dgm:pt>
    <dgm:pt modelId="{CD30C86E-F64C-4F3B-8203-E5D460DFE843}" type="pres">
      <dgm:prSet presAssocID="{D8DD775E-ED90-47CB-9D98-C0D8034C3366}" presName="parentText" presStyleLbl="node1" presStyleIdx="1" presStyleCnt="3">
        <dgm:presLayoutVars>
          <dgm:chMax val="0"/>
          <dgm:bulletEnabled val="1"/>
        </dgm:presLayoutVars>
      </dgm:prSet>
      <dgm:spPr/>
    </dgm:pt>
    <dgm:pt modelId="{E5FFE404-36A7-433B-AA25-BE2F21A33B86}" type="pres">
      <dgm:prSet presAssocID="{D8DD775E-ED90-47CB-9D98-C0D8034C3366}" presName="childText" presStyleLbl="revTx" presStyleIdx="1" presStyleCnt="3">
        <dgm:presLayoutVars>
          <dgm:bulletEnabled val="1"/>
        </dgm:presLayoutVars>
      </dgm:prSet>
      <dgm:spPr/>
    </dgm:pt>
    <dgm:pt modelId="{8A0F16E0-0893-46CD-AAC1-C47A34DADB25}" type="pres">
      <dgm:prSet presAssocID="{0C114032-28F1-4541-9B15-C2D1822A3806}" presName="parentText" presStyleLbl="node1" presStyleIdx="2" presStyleCnt="3">
        <dgm:presLayoutVars>
          <dgm:chMax val="0"/>
          <dgm:bulletEnabled val="1"/>
        </dgm:presLayoutVars>
      </dgm:prSet>
      <dgm:spPr/>
    </dgm:pt>
    <dgm:pt modelId="{0C6A615B-2127-4024-915F-92352C523B59}" type="pres">
      <dgm:prSet presAssocID="{0C114032-28F1-4541-9B15-C2D1822A3806}" presName="childText" presStyleLbl="revTx" presStyleIdx="2" presStyleCnt="3">
        <dgm:presLayoutVars>
          <dgm:bulletEnabled val="1"/>
        </dgm:presLayoutVars>
      </dgm:prSet>
      <dgm:spPr/>
    </dgm:pt>
  </dgm:ptLst>
  <dgm:cxnLst>
    <dgm:cxn modelId="{B894DD01-3275-45A1-812F-CCF999D03F1D}" type="presOf" srcId="{56135EA7-4D17-418F-AD95-7F30DCB6FE35}" destId="{19C811B5-C9BD-4446-A5F5-5E6DD1C2EA97}" srcOrd="0" destOrd="0" presId="urn:microsoft.com/office/officeart/2005/8/layout/vList2"/>
    <dgm:cxn modelId="{3815CA07-04CD-42A7-A12A-79BFD6A5384D}" type="presOf" srcId="{D8DD775E-ED90-47CB-9D98-C0D8034C3366}" destId="{CD30C86E-F64C-4F3B-8203-E5D460DFE843}" srcOrd="0" destOrd="0" presId="urn:microsoft.com/office/officeart/2005/8/layout/vList2"/>
    <dgm:cxn modelId="{2257191D-E186-4D99-8772-8885A63B2F2B}" srcId="{06B3BCE1-7C9C-40D0-AED2-A6882DF7DB90}" destId="{D8DD775E-ED90-47CB-9D98-C0D8034C3366}" srcOrd="1" destOrd="0" parTransId="{35845CF4-16FF-401A-8E97-D4B45762D1F7}" sibTransId="{4BF7A0D7-DBEB-4C80-AF65-410280BF2EB0}"/>
    <dgm:cxn modelId="{9B69062E-E3B9-4F6E-BEED-5DAAA4A55369}" srcId="{0C114032-28F1-4541-9B15-C2D1822A3806}" destId="{1FE52CFC-8D03-4AB6-B260-95215E10796A}" srcOrd="0" destOrd="0" parTransId="{EAD27ADF-FCC9-44D3-BA39-7DB09BD6EA1C}" sibTransId="{E441B931-86B6-4DFE-AD51-C2AFE367A6CE}"/>
    <dgm:cxn modelId="{FB3BD739-666E-4979-B2F2-D014C0938FE8}" type="presOf" srcId="{06B3BCE1-7C9C-40D0-AED2-A6882DF7DB90}" destId="{697D344B-173C-4577-8B0C-845081B3BBD3}" srcOrd="0" destOrd="0" presId="urn:microsoft.com/office/officeart/2005/8/layout/vList2"/>
    <dgm:cxn modelId="{3C9C7A41-6AC8-4FDD-BDBA-3BF3E99DF8BA}" srcId="{06B3BCE1-7C9C-40D0-AED2-A6882DF7DB90}" destId="{56135EA7-4D17-418F-AD95-7F30DCB6FE35}" srcOrd="0" destOrd="0" parTransId="{227241BF-F706-4415-B99F-2DB26F2829B4}" sibTransId="{B9A47AB3-E525-46D8-B993-902377C64C71}"/>
    <dgm:cxn modelId="{578E6F65-78BD-4A31-9506-3B3724E842F6}" type="presOf" srcId="{1FE52CFC-8D03-4AB6-B260-95215E10796A}" destId="{0C6A615B-2127-4024-915F-92352C523B59}" srcOrd="0" destOrd="0" presId="urn:microsoft.com/office/officeart/2005/8/layout/vList2"/>
    <dgm:cxn modelId="{3EF62166-1481-4FEA-A1A2-022428C4CE11}" type="presOf" srcId="{43738C6B-F125-409A-B803-8F8C890CE62E}" destId="{45CD1658-3AE8-414A-B2C5-619B3A3DCC94}" srcOrd="0" destOrd="2" presId="urn:microsoft.com/office/officeart/2005/8/layout/vList2"/>
    <dgm:cxn modelId="{B22CBD4D-3122-4019-9605-9C725F4B4B17}" type="presOf" srcId="{9FBE9D3D-A220-46AD-A3A1-F1BF384DC8E6}" destId="{45CD1658-3AE8-414A-B2C5-619B3A3DCC94}" srcOrd="0" destOrd="1" presId="urn:microsoft.com/office/officeart/2005/8/layout/vList2"/>
    <dgm:cxn modelId="{4176B657-6773-4FC7-B3AC-AE566D33D4F1}" srcId="{56135EA7-4D17-418F-AD95-7F30DCB6FE35}" destId="{3A22C133-7CCF-4FBC-BE72-20B70DEE1BAD}" srcOrd="0" destOrd="0" parTransId="{8974635C-0876-4113-B6BA-8F1955B8AC55}" sibTransId="{0EC9DFEB-24E6-48BE-BEC3-2C1DC64F5278}"/>
    <dgm:cxn modelId="{55C49781-64E9-47C1-8DEC-71347EFF86F9}" srcId="{06B3BCE1-7C9C-40D0-AED2-A6882DF7DB90}" destId="{0C114032-28F1-4541-9B15-C2D1822A3806}" srcOrd="2" destOrd="0" parTransId="{97809F0D-7EB3-437B-ADFD-2D0604128861}" sibTransId="{2E6C5F0D-15A0-4970-812F-45D11BF0F1BA}"/>
    <dgm:cxn modelId="{88093487-5CD7-4C23-80C9-6E319116A329}" type="presOf" srcId="{B003697C-C45C-4349-9B6C-F8AC9E52DF34}" destId="{45CD1658-3AE8-414A-B2C5-619B3A3DCC94}" srcOrd="0" destOrd="4" presId="urn:microsoft.com/office/officeart/2005/8/layout/vList2"/>
    <dgm:cxn modelId="{EB8AB58B-141F-4826-983C-D092B1778F06}" type="presOf" srcId="{0C114032-28F1-4541-9B15-C2D1822A3806}" destId="{8A0F16E0-0893-46CD-AAC1-C47A34DADB25}" srcOrd="0" destOrd="0" presId="urn:microsoft.com/office/officeart/2005/8/layout/vList2"/>
    <dgm:cxn modelId="{C904538D-CFD0-4651-83F1-2B573DBEBFD7}" srcId="{56135EA7-4D17-418F-AD95-7F30DCB6FE35}" destId="{B003697C-C45C-4349-9B6C-F8AC9E52DF34}" srcOrd="4" destOrd="0" parTransId="{53E26B72-C001-4041-B714-FEF8E26C827C}" sibTransId="{45D6255E-7CA9-422F-9A6F-81C7C136E0F8}"/>
    <dgm:cxn modelId="{882C9698-9D43-452F-A909-18824F4C8FC2}" type="presOf" srcId="{3A22C133-7CCF-4FBC-BE72-20B70DEE1BAD}" destId="{45CD1658-3AE8-414A-B2C5-619B3A3DCC94}" srcOrd="0" destOrd="0" presId="urn:microsoft.com/office/officeart/2005/8/layout/vList2"/>
    <dgm:cxn modelId="{4AF02CA4-6131-414B-B4BB-4B035BF7F5B2}" srcId="{56135EA7-4D17-418F-AD95-7F30DCB6FE35}" destId="{1368768A-7582-4128-8DE7-F1A5A660F1E7}" srcOrd="3" destOrd="0" parTransId="{320545B0-3FC5-4A2A-99D0-0F2EBDD198F5}" sibTransId="{717EAF0A-505C-45B6-B228-538F23BD47AD}"/>
    <dgm:cxn modelId="{9E5538AA-DB8D-49C8-922F-08DB1C92CCBB}" srcId="{56135EA7-4D17-418F-AD95-7F30DCB6FE35}" destId="{43738C6B-F125-409A-B803-8F8C890CE62E}" srcOrd="2" destOrd="0" parTransId="{3639220D-47F0-4F01-A3CA-0FB68553ACCE}" sibTransId="{F89CD5CF-BFD0-4C78-9E63-60995B753D0C}"/>
    <dgm:cxn modelId="{4EED37AD-DF06-46EC-8DE2-BA2F263E4768}" type="presOf" srcId="{56CFD324-7E0D-4AC8-B867-BD5C5362484D}" destId="{E5FFE404-36A7-433B-AA25-BE2F21A33B86}" srcOrd="0" destOrd="0" presId="urn:microsoft.com/office/officeart/2005/8/layout/vList2"/>
    <dgm:cxn modelId="{F2F2EFB7-60C6-44D0-8C82-88D181416B6F}" type="presOf" srcId="{1368768A-7582-4128-8DE7-F1A5A660F1E7}" destId="{45CD1658-3AE8-414A-B2C5-619B3A3DCC94}" srcOrd="0" destOrd="3" presId="urn:microsoft.com/office/officeart/2005/8/layout/vList2"/>
    <dgm:cxn modelId="{627A1FD6-E868-41FC-ACF0-5DFA1385B8C8}" srcId="{D8DD775E-ED90-47CB-9D98-C0D8034C3366}" destId="{56CFD324-7E0D-4AC8-B867-BD5C5362484D}" srcOrd="0" destOrd="0" parTransId="{11F7C635-A6D3-429C-B9CB-B7A2D8156EB3}" sibTransId="{3A032029-D91B-43B5-A3A7-5F014D130637}"/>
    <dgm:cxn modelId="{AF0159DA-1B37-42D3-9034-F9761F4B8D3B}" srcId="{56135EA7-4D17-418F-AD95-7F30DCB6FE35}" destId="{9FBE9D3D-A220-46AD-A3A1-F1BF384DC8E6}" srcOrd="1" destOrd="0" parTransId="{965953AD-5B8F-430F-A763-4E8F57B7D771}" sibTransId="{7E991AE9-9257-4663-8DE8-712C44CE73FE}"/>
    <dgm:cxn modelId="{D698EE7E-B159-45F9-A3CA-C3686B3D6B8E}" type="presParOf" srcId="{697D344B-173C-4577-8B0C-845081B3BBD3}" destId="{19C811B5-C9BD-4446-A5F5-5E6DD1C2EA97}" srcOrd="0" destOrd="0" presId="urn:microsoft.com/office/officeart/2005/8/layout/vList2"/>
    <dgm:cxn modelId="{89807FAC-0E1F-4F9B-8BF6-41674C63191D}" type="presParOf" srcId="{697D344B-173C-4577-8B0C-845081B3BBD3}" destId="{45CD1658-3AE8-414A-B2C5-619B3A3DCC94}" srcOrd="1" destOrd="0" presId="urn:microsoft.com/office/officeart/2005/8/layout/vList2"/>
    <dgm:cxn modelId="{749A7162-AC2B-441A-80AD-09AF3D0FC2DF}" type="presParOf" srcId="{697D344B-173C-4577-8B0C-845081B3BBD3}" destId="{CD30C86E-F64C-4F3B-8203-E5D460DFE843}" srcOrd="2" destOrd="0" presId="urn:microsoft.com/office/officeart/2005/8/layout/vList2"/>
    <dgm:cxn modelId="{917883E9-9B07-42C2-A82D-C89DD9A87EFD}" type="presParOf" srcId="{697D344B-173C-4577-8B0C-845081B3BBD3}" destId="{E5FFE404-36A7-433B-AA25-BE2F21A33B86}" srcOrd="3" destOrd="0" presId="urn:microsoft.com/office/officeart/2005/8/layout/vList2"/>
    <dgm:cxn modelId="{A816156E-29B6-43D3-B97E-DFB7E866352D}" type="presParOf" srcId="{697D344B-173C-4577-8B0C-845081B3BBD3}" destId="{8A0F16E0-0893-46CD-AAC1-C47A34DADB25}" srcOrd="4" destOrd="0" presId="urn:microsoft.com/office/officeart/2005/8/layout/vList2"/>
    <dgm:cxn modelId="{EA2959D6-A055-4452-8CDB-34C0FB06ABE5}" type="presParOf" srcId="{697D344B-173C-4577-8B0C-845081B3BBD3}" destId="{0C6A615B-2127-4024-915F-92352C523B59}"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C04D2F-4EF3-4F81-B881-2703FD6D4E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C104C1C-74E2-457D-B334-CB71FC13BCC1}">
      <dgm:prSet/>
      <dgm:spPr/>
      <dgm:t>
        <a:bodyPr/>
        <a:lstStyle/>
        <a:p>
          <a:pPr rtl="0"/>
          <a:r>
            <a:rPr lang="en-GB" dirty="0"/>
            <a:t>Workforce weightings reflect 5 cultural </a:t>
          </a:r>
          <a:r>
            <a:rPr lang="en-GB"/>
            <a:t>groups</a:t>
          </a:r>
          <a:endParaRPr lang="en-US">
            <a:latin typeface="Grandview Display"/>
          </a:endParaRPr>
        </a:p>
      </dgm:t>
    </dgm:pt>
    <dgm:pt modelId="{961D4A5E-CCF6-4C4F-8CA4-148A10B9E28B}" type="parTrans" cxnId="{DBD6947D-852F-4EEC-B37A-8BCB17FE95BB}">
      <dgm:prSet/>
      <dgm:spPr/>
      <dgm:t>
        <a:bodyPr/>
        <a:lstStyle/>
        <a:p>
          <a:endParaRPr lang="en-US"/>
        </a:p>
      </dgm:t>
    </dgm:pt>
    <dgm:pt modelId="{0562CF97-C26B-4E98-8980-5DE828E10BF2}" type="sibTrans" cxnId="{DBD6947D-852F-4EEC-B37A-8BCB17FE95BB}">
      <dgm:prSet/>
      <dgm:spPr/>
      <dgm:t>
        <a:bodyPr/>
        <a:lstStyle/>
        <a:p>
          <a:endParaRPr lang="en-US"/>
        </a:p>
      </dgm:t>
    </dgm:pt>
    <dgm:pt modelId="{37384301-5A05-494E-91B7-67E8BBCC71B3}">
      <dgm:prSet/>
      <dgm:spPr/>
      <dgm:t>
        <a:bodyPr/>
        <a:lstStyle/>
        <a:p>
          <a:pPr>
            <a:lnSpc>
              <a:spcPct val="100000"/>
            </a:lnSpc>
          </a:pPr>
          <a:r>
            <a:rPr lang="en-GB"/>
            <a:t>Employees often speak in their native languages</a:t>
          </a:r>
          <a:endParaRPr lang="en-US"/>
        </a:p>
      </dgm:t>
    </dgm:pt>
    <dgm:pt modelId="{F35F6067-0A8F-4EB9-A642-7ABB6C4DED36}" type="parTrans" cxnId="{9C45393A-49E6-4407-A840-96AE5CAA07C5}">
      <dgm:prSet/>
      <dgm:spPr/>
      <dgm:t>
        <a:bodyPr/>
        <a:lstStyle/>
        <a:p>
          <a:endParaRPr lang="en-US"/>
        </a:p>
      </dgm:t>
    </dgm:pt>
    <dgm:pt modelId="{3B83EDE6-0661-422F-B279-E707905E7A14}" type="sibTrans" cxnId="{9C45393A-49E6-4407-A840-96AE5CAA07C5}">
      <dgm:prSet/>
      <dgm:spPr/>
      <dgm:t>
        <a:bodyPr/>
        <a:lstStyle/>
        <a:p>
          <a:endParaRPr lang="en-US"/>
        </a:p>
      </dgm:t>
    </dgm:pt>
    <dgm:pt modelId="{5CCE1921-21D6-49A0-8391-13EB00045FC4}">
      <dgm:prSet/>
      <dgm:spPr/>
      <dgm:t>
        <a:bodyPr/>
        <a:lstStyle/>
        <a:p>
          <a:pPr>
            <a:lnSpc>
              <a:spcPct val="100000"/>
            </a:lnSpc>
          </a:pPr>
          <a:r>
            <a:rPr lang="en-GB" dirty="0"/>
            <a:t>Gary mainly gives instructions in English</a:t>
          </a:r>
          <a:endParaRPr lang="en-US" dirty="0"/>
        </a:p>
      </dgm:t>
    </dgm:pt>
    <dgm:pt modelId="{07D8A359-AE7E-442C-990F-27EA2B185381}" type="parTrans" cxnId="{0978EBE7-600E-4442-8EDF-03D542DAA3CE}">
      <dgm:prSet/>
      <dgm:spPr/>
      <dgm:t>
        <a:bodyPr/>
        <a:lstStyle/>
        <a:p>
          <a:endParaRPr lang="en-US"/>
        </a:p>
      </dgm:t>
    </dgm:pt>
    <dgm:pt modelId="{AF0CAC67-D24A-443F-9A20-87F200C3F4AB}" type="sibTrans" cxnId="{0978EBE7-600E-4442-8EDF-03D542DAA3CE}">
      <dgm:prSet/>
      <dgm:spPr/>
      <dgm:t>
        <a:bodyPr/>
        <a:lstStyle/>
        <a:p>
          <a:endParaRPr lang="en-US"/>
        </a:p>
      </dgm:t>
    </dgm:pt>
    <dgm:pt modelId="{BFFB5074-6F40-4A2B-9D25-8B2ED4F23FB1}">
      <dgm:prSet/>
      <dgm:spPr/>
      <dgm:t>
        <a:bodyPr/>
        <a:lstStyle/>
        <a:p>
          <a:pPr>
            <a:lnSpc>
              <a:spcPct val="100000"/>
            </a:lnSpc>
          </a:pPr>
          <a:r>
            <a:rPr lang="en-GB"/>
            <a:t>Miscommunication leads to food safety and quality problems</a:t>
          </a:r>
          <a:endParaRPr lang="en-US"/>
        </a:p>
      </dgm:t>
    </dgm:pt>
    <dgm:pt modelId="{748C68BA-49B2-4365-8E23-CCDED980F492}" type="parTrans" cxnId="{841AE9AD-FD98-4F41-B90F-1DC71E6CBC11}">
      <dgm:prSet/>
      <dgm:spPr/>
      <dgm:t>
        <a:bodyPr/>
        <a:lstStyle/>
        <a:p>
          <a:endParaRPr lang="en-US"/>
        </a:p>
      </dgm:t>
    </dgm:pt>
    <dgm:pt modelId="{0BAD49A2-11C7-4074-8E30-9F80067A36A1}" type="sibTrans" cxnId="{841AE9AD-FD98-4F41-B90F-1DC71E6CBC11}">
      <dgm:prSet/>
      <dgm:spPr/>
      <dgm:t>
        <a:bodyPr/>
        <a:lstStyle/>
        <a:p>
          <a:endParaRPr lang="en-US"/>
        </a:p>
      </dgm:t>
    </dgm:pt>
    <dgm:pt modelId="{BF7668CF-746C-4B9E-83D7-C986721AB21B}">
      <dgm:prSet phldr="0"/>
      <dgm:spPr/>
      <dgm:t>
        <a:bodyPr/>
        <a:lstStyle/>
        <a:p>
          <a:pPr>
            <a:lnSpc>
              <a:spcPct val="100000"/>
            </a:lnSpc>
          </a:pPr>
          <a:r>
            <a:rPr lang="en-GB" dirty="0"/>
            <a:t>Many workers lack English skill</a:t>
          </a:r>
        </a:p>
      </dgm:t>
    </dgm:pt>
    <dgm:pt modelId="{C1EE5AFC-4380-463D-BB41-EEB68ADB5D6E}" type="parTrans" cxnId="{890B4F3E-C70E-4C10-9463-48A1D7E1FE2C}">
      <dgm:prSet/>
      <dgm:spPr/>
      <dgm:t>
        <a:bodyPr/>
        <a:lstStyle/>
        <a:p>
          <a:endParaRPr lang="en-GB"/>
        </a:p>
      </dgm:t>
    </dgm:pt>
    <dgm:pt modelId="{B9F40A5D-345D-4878-970D-9CEC91CFA072}" type="sibTrans" cxnId="{890B4F3E-C70E-4C10-9463-48A1D7E1FE2C}">
      <dgm:prSet/>
      <dgm:spPr/>
      <dgm:t>
        <a:bodyPr/>
        <a:lstStyle/>
        <a:p>
          <a:endParaRPr lang="en-GB"/>
        </a:p>
      </dgm:t>
    </dgm:pt>
    <dgm:pt modelId="{9622691C-30B6-4C66-A9E1-A940A7D65FFD}" type="pres">
      <dgm:prSet presAssocID="{CAC04D2F-4EF3-4F81-B881-2703FD6D4EC8}" presName="root" presStyleCnt="0">
        <dgm:presLayoutVars>
          <dgm:dir/>
          <dgm:resizeHandles val="exact"/>
        </dgm:presLayoutVars>
      </dgm:prSet>
      <dgm:spPr/>
    </dgm:pt>
    <dgm:pt modelId="{972942C8-9783-4860-BF39-80DB9EE35D0D}" type="pres">
      <dgm:prSet presAssocID="{CC104C1C-74E2-457D-B334-CB71FC13BCC1}" presName="compNode" presStyleCnt="0"/>
      <dgm:spPr/>
    </dgm:pt>
    <dgm:pt modelId="{3C8FC3A3-1639-4CFD-8A2A-C450252CCFE3}" type="pres">
      <dgm:prSet presAssocID="{CC104C1C-74E2-457D-B334-CB71FC13BCC1}" presName="bgRect" presStyleLbl="bgShp" presStyleIdx="0" presStyleCnt="5"/>
      <dgm:spPr/>
    </dgm:pt>
    <dgm:pt modelId="{1827102A-FE94-4C64-AE5A-CC24B0747809}" type="pres">
      <dgm:prSet presAssocID="{CC104C1C-74E2-457D-B334-CB71FC13BC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8157C33-2E1C-4117-BCFF-0E3599642D88}" type="pres">
      <dgm:prSet presAssocID="{CC104C1C-74E2-457D-B334-CB71FC13BCC1}" presName="spaceRect" presStyleCnt="0"/>
      <dgm:spPr/>
    </dgm:pt>
    <dgm:pt modelId="{9F5ADAF6-7161-4396-BCC7-2A04C58A238A}" type="pres">
      <dgm:prSet presAssocID="{CC104C1C-74E2-457D-B334-CB71FC13BCC1}" presName="parTx" presStyleLbl="revTx" presStyleIdx="0" presStyleCnt="5">
        <dgm:presLayoutVars>
          <dgm:chMax val="0"/>
          <dgm:chPref val="0"/>
        </dgm:presLayoutVars>
      </dgm:prSet>
      <dgm:spPr/>
    </dgm:pt>
    <dgm:pt modelId="{521A6BB5-4A9A-4AD9-B7B5-4F0AA2A1CC4D}" type="pres">
      <dgm:prSet presAssocID="{0562CF97-C26B-4E98-8980-5DE828E10BF2}" presName="sibTrans" presStyleCnt="0"/>
      <dgm:spPr/>
    </dgm:pt>
    <dgm:pt modelId="{83E5C235-95CE-404C-806A-3BB2462305FB}" type="pres">
      <dgm:prSet presAssocID="{BF7668CF-746C-4B9E-83D7-C986721AB21B}" presName="compNode" presStyleCnt="0"/>
      <dgm:spPr/>
    </dgm:pt>
    <dgm:pt modelId="{D22CEF04-BC8B-4144-9CE2-53C349A3B69D}" type="pres">
      <dgm:prSet presAssocID="{BF7668CF-746C-4B9E-83D7-C986721AB21B}" presName="bgRect" presStyleLbl="bgShp" presStyleIdx="1" presStyleCnt="5"/>
      <dgm:spPr/>
    </dgm:pt>
    <dgm:pt modelId="{AD28B6A0-1B1E-4531-9B26-729E257BA767}" type="pres">
      <dgm:prSet presAssocID="{BF7668CF-746C-4B9E-83D7-C986721AB21B}" presName="iconRect" presStyleLbl="node1" presStyleIdx="1" presStyleCnt="5"/>
      <dgm:spPr/>
    </dgm:pt>
    <dgm:pt modelId="{DBD653D9-5712-4036-A420-FBB2A3015E87}" type="pres">
      <dgm:prSet presAssocID="{BF7668CF-746C-4B9E-83D7-C986721AB21B}" presName="spaceRect" presStyleCnt="0"/>
      <dgm:spPr/>
    </dgm:pt>
    <dgm:pt modelId="{2F38E2B9-DCA1-4305-B6E5-7E9FCAE0C4BB}" type="pres">
      <dgm:prSet presAssocID="{BF7668CF-746C-4B9E-83D7-C986721AB21B}" presName="parTx" presStyleLbl="revTx" presStyleIdx="1" presStyleCnt="5">
        <dgm:presLayoutVars>
          <dgm:chMax val="0"/>
          <dgm:chPref val="0"/>
        </dgm:presLayoutVars>
      </dgm:prSet>
      <dgm:spPr/>
    </dgm:pt>
    <dgm:pt modelId="{1DFE409D-1217-4450-AEE5-05DEF1E5369A}" type="pres">
      <dgm:prSet presAssocID="{B9F40A5D-345D-4878-970D-9CEC91CFA072}" presName="sibTrans" presStyleCnt="0"/>
      <dgm:spPr/>
    </dgm:pt>
    <dgm:pt modelId="{58430807-E399-4A78-85A6-03715A09B28D}" type="pres">
      <dgm:prSet presAssocID="{37384301-5A05-494E-91B7-67E8BBCC71B3}" presName="compNode" presStyleCnt="0"/>
      <dgm:spPr/>
    </dgm:pt>
    <dgm:pt modelId="{E44309DD-FACB-4D31-AC60-B79528B38F0B}" type="pres">
      <dgm:prSet presAssocID="{37384301-5A05-494E-91B7-67E8BBCC71B3}" presName="bgRect" presStyleLbl="bgShp" presStyleIdx="2" presStyleCnt="5"/>
      <dgm:spPr/>
    </dgm:pt>
    <dgm:pt modelId="{7249E51E-7220-49BF-BD40-AE3F2DB69CFA}" type="pres">
      <dgm:prSet presAssocID="{37384301-5A05-494E-91B7-67E8BBCC71B3}" presName="icon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F0AB5F2-C562-4CCB-876B-69FFBAC07E70}" type="pres">
      <dgm:prSet presAssocID="{37384301-5A05-494E-91B7-67E8BBCC71B3}" presName="spaceRect" presStyleCnt="0"/>
      <dgm:spPr/>
    </dgm:pt>
    <dgm:pt modelId="{0468AF85-A9BC-4924-BB94-3DDFEEE1D25F}" type="pres">
      <dgm:prSet presAssocID="{37384301-5A05-494E-91B7-67E8BBCC71B3}" presName="parTx" presStyleLbl="revTx" presStyleIdx="2" presStyleCnt="5">
        <dgm:presLayoutVars>
          <dgm:chMax val="0"/>
          <dgm:chPref val="0"/>
        </dgm:presLayoutVars>
      </dgm:prSet>
      <dgm:spPr/>
    </dgm:pt>
    <dgm:pt modelId="{7378C66D-6EC0-4023-81A8-AE3589286304}" type="pres">
      <dgm:prSet presAssocID="{3B83EDE6-0661-422F-B279-E707905E7A14}" presName="sibTrans" presStyleCnt="0"/>
      <dgm:spPr/>
    </dgm:pt>
    <dgm:pt modelId="{3C04F698-A231-4826-B3DD-E5BCBB5A7210}" type="pres">
      <dgm:prSet presAssocID="{5CCE1921-21D6-49A0-8391-13EB00045FC4}" presName="compNode" presStyleCnt="0"/>
      <dgm:spPr/>
    </dgm:pt>
    <dgm:pt modelId="{E5BF607F-924C-41D4-B05C-92A65494BE8B}" type="pres">
      <dgm:prSet presAssocID="{5CCE1921-21D6-49A0-8391-13EB00045FC4}" presName="bgRect" presStyleLbl="bgShp" presStyleIdx="3" presStyleCnt="5"/>
      <dgm:spPr/>
    </dgm:pt>
    <dgm:pt modelId="{0928AE98-763E-4AA8-878C-F682011CE334}" type="pres">
      <dgm:prSet presAssocID="{5CCE1921-21D6-49A0-8391-13EB00045FC4}" presName="iconRect" presStyleLbl="node1" presStyleIdx="3"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C758A011-8B46-4B91-878D-006F59BC401E}" type="pres">
      <dgm:prSet presAssocID="{5CCE1921-21D6-49A0-8391-13EB00045FC4}" presName="spaceRect" presStyleCnt="0"/>
      <dgm:spPr/>
    </dgm:pt>
    <dgm:pt modelId="{818C844D-DDAE-4A27-BFAA-D65F08D07F7E}" type="pres">
      <dgm:prSet presAssocID="{5CCE1921-21D6-49A0-8391-13EB00045FC4}" presName="parTx" presStyleLbl="revTx" presStyleIdx="3" presStyleCnt="5">
        <dgm:presLayoutVars>
          <dgm:chMax val="0"/>
          <dgm:chPref val="0"/>
        </dgm:presLayoutVars>
      </dgm:prSet>
      <dgm:spPr/>
    </dgm:pt>
    <dgm:pt modelId="{3A5BA1A7-5167-41EF-9B00-09B45E061B96}" type="pres">
      <dgm:prSet presAssocID="{AF0CAC67-D24A-443F-9A20-87F200C3F4AB}" presName="sibTrans" presStyleCnt="0"/>
      <dgm:spPr/>
    </dgm:pt>
    <dgm:pt modelId="{8F15CF95-B55E-4594-9CD7-1C6CBEC96430}" type="pres">
      <dgm:prSet presAssocID="{BFFB5074-6F40-4A2B-9D25-8B2ED4F23FB1}" presName="compNode" presStyleCnt="0"/>
      <dgm:spPr/>
    </dgm:pt>
    <dgm:pt modelId="{6287A840-D2FE-4ADA-94BB-08541E3C8894}" type="pres">
      <dgm:prSet presAssocID="{BFFB5074-6F40-4A2B-9D25-8B2ED4F23FB1}" presName="bgRect" presStyleLbl="bgShp" presStyleIdx="4" presStyleCnt="5"/>
      <dgm:spPr/>
    </dgm:pt>
    <dgm:pt modelId="{3B1C0C0D-88E7-4F5A-BEF6-C3673E47C033}" type="pres">
      <dgm:prSet presAssocID="{BFFB5074-6F40-4A2B-9D25-8B2ED4F23FB1}"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k and knife"/>
        </a:ext>
      </dgm:extLst>
    </dgm:pt>
    <dgm:pt modelId="{486D4254-147C-4F88-AFD6-9986E27F170E}" type="pres">
      <dgm:prSet presAssocID="{BFFB5074-6F40-4A2B-9D25-8B2ED4F23FB1}" presName="spaceRect" presStyleCnt="0"/>
      <dgm:spPr/>
    </dgm:pt>
    <dgm:pt modelId="{436CB33A-EBA1-4E64-8D55-E3F0E49F7F7B}" type="pres">
      <dgm:prSet presAssocID="{BFFB5074-6F40-4A2B-9D25-8B2ED4F23FB1}" presName="parTx" presStyleLbl="revTx" presStyleIdx="4" presStyleCnt="5">
        <dgm:presLayoutVars>
          <dgm:chMax val="0"/>
          <dgm:chPref val="0"/>
        </dgm:presLayoutVars>
      </dgm:prSet>
      <dgm:spPr/>
    </dgm:pt>
  </dgm:ptLst>
  <dgm:cxnLst>
    <dgm:cxn modelId="{62C82B06-7997-4BCB-9EE4-107B7D3A6A80}" type="presOf" srcId="{5CCE1921-21D6-49A0-8391-13EB00045FC4}" destId="{818C844D-DDAE-4A27-BFAA-D65F08D07F7E}" srcOrd="0" destOrd="0" presId="urn:microsoft.com/office/officeart/2018/2/layout/IconVerticalSolidList"/>
    <dgm:cxn modelId="{9C45393A-49E6-4407-A840-96AE5CAA07C5}" srcId="{CAC04D2F-4EF3-4F81-B881-2703FD6D4EC8}" destId="{37384301-5A05-494E-91B7-67E8BBCC71B3}" srcOrd="2" destOrd="0" parTransId="{F35F6067-0A8F-4EB9-A642-7ABB6C4DED36}" sibTransId="{3B83EDE6-0661-422F-B279-E707905E7A14}"/>
    <dgm:cxn modelId="{890B4F3E-C70E-4C10-9463-48A1D7E1FE2C}" srcId="{CAC04D2F-4EF3-4F81-B881-2703FD6D4EC8}" destId="{BF7668CF-746C-4B9E-83D7-C986721AB21B}" srcOrd="1" destOrd="0" parTransId="{C1EE5AFC-4380-463D-BB41-EEB68ADB5D6E}" sibTransId="{B9F40A5D-345D-4878-970D-9CEC91CFA072}"/>
    <dgm:cxn modelId="{DBD6947D-852F-4EEC-B37A-8BCB17FE95BB}" srcId="{CAC04D2F-4EF3-4F81-B881-2703FD6D4EC8}" destId="{CC104C1C-74E2-457D-B334-CB71FC13BCC1}" srcOrd="0" destOrd="0" parTransId="{961D4A5E-CCF6-4C4F-8CA4-148A10B9E28B}" sibTransId="{0562CF97-C26B-4E98-8980-5DE828E10BF2}"/>
    <dgm:cxn modelId="{958F6AAC-712E-4A65-A3A6-840132715E1E}" type="presOf" srcId="{BF7668CF-746C-4B9E-83D7-C986721AB21B}" destId="{2F38E2B9-DCA1-4305-B6E5-7E9FCAE0C4BB}" srcOrd="0" destOrd="0" presId="urn:microsoft.com/office/officeart/2018/2/layout/IconVerticalSolidList"/>
    <dgm:cxn modelId="{841AE9AD-FD98-4F41-B90F-1DC71E6CBC11}" srcId="{CAC04D2F-4EF3-4F81-B881-2703FD6D4EC8}" destId="{BFFB5074-6F40-4A2B-9D25-8B2ED4F23FB1}" srcOrd="4" destOrd="0" parTransId="{748C68BA-49B2-4365-8E23-CCDED980F492}" sibTransId="{0BAD49A2-11C7-4074-8E30-9F80067A36A1}"/>
    <dgm:cxn modelId="{438181C7-AB2B-4FE4-9C2B-CD0B09389501}" type="presOf" srcId="{CAC04D2F-4EF3-4F81-B881-2703FD6D4EC8}" destId="{9622691C-30B6-4C66-A9E1-A940A7D65FFD}" srcOrd="0" destOrd="0" presId="urn:microsoft.com/office/officeart/2018/2/layout/IconVerticalSolidList"/>
    <dgm:cxn modelId="{F7C9ACDA-DC06-4A10-8C3C-B0297FDA57C6}" type="presOf" srcId="{37384301-5A05-494E-91B7-67E8BBCC71B3}" destId="{0468AF85-A9BC-4924-BB94-3DDFEEE1D25F}" srcOrd="0" destOrd="0" presId="urn:microsoft.com/office/officeart/2018/2/layout/IconVerticalSolidList"/>
    <dgm:cxn modelId="{215368E7-64C7-48B4-9340-962D6A56CDC2}" type="presOf" srcId="{BFFB5074-6F40-4A2B-9D25-8B2ED4F23FB1}" destId="{436CB33A-EBA1-4E64-8D55-E3F0E49F7F7B}" srcOrd="0" destOrd="0" presId="urn:microsoft.com/office/officeart/2018/2/layout/IconVerticalSolidList"/>
    <dgm:cxn modelId="{0978EBE7-600E-4442-8EDF-03D542DAA3CE}" srcId="{CAC04D2F-4EF3-4F81-B881-2703FD6D4EC8}" destId="{5CCE1921-21D6-49A0-8391-13EB00045FC4}" srcOrd="3" destOrd="0" parTransId="{07D8A359-AE7E-442C-990F-27EA2B185381}" sibTransId="{AF0CAC67-D24A-443F-9A20-87F200C3F4AB}"/>
    <dgm:cxn modelId="{F06C4BF4-5AC5-4B8F-9A90-E0D0D3DD76C9}" type="presOf" srcId="{CC104C1C-74E2-457D-B334-CB71FC13BCC1}" destId="{9F5ADAF6-7161-4396-BCC7-2A04C58A238A}" srcOrd="0" destOrd="0" presId="urn:microsoft.com/office/officeart/2018/2/layout/IconVerticalSolidList"/>
    <dgm:cxn modelId="{2BF68C99-A6CB-4568-893E-1F635A559FAF}" type="presParOf" srcId="{9622691C-30B6-4C66-A9E1-A940A7D65FFD}" destId="{972942C8-9783-4860-BF39-80DB9EE35D0D}" srcOrd="0" destOrd="0" presId="urn:microsoft.com/office/officeart/2018/2/layout/IconVerticalSolidList"/>
    <dgm:cxn modelId="{B80F4327-D933-4A5D-BFA4-52CAAE86BCFF}" type="presParOf" srcId="{972942C8-9783-4860-BF39-80DB9EE35D0D}" destId="{3C8FC3A3-1639-4CFD-8A2A-C450252CCFE3}" srcOrd="0" destOrd="0" presId="urn:microsoft.com/office/officeart/2018/2/layout/IconVerticalSolidList"/>
    <dgm:cxn modelId="{9F45AA85-CC01-422B-9DA7-A9034DB58004}" type="presParOf" srcId="{972942C8-9783-4860-BF39-80DB9EE35D0D}" destId="{1827102A-FE94-4C64-AE5A-CC24B0747809}" srcOrd="1" destOrd="0" presId="urn:microsoft.com/office/officeart/2018/2/layout/IconVerticalSolidList"/>
    <dgm:cxn modelId="{0FD33692-5A64-4620-8378-082DC91E2B15}" type="presParOf" srcId="{972942C8-9783-4860-BF39-80DB9EE35D0D}" destId="{D8157C33-2E1C-4117-BCFF-0E3599642D88}" srcOrd="2" destOrd="0" presId="urn:microsoft.com/office/officeart/2018/2/layout/IconVerticalSolidList"/>
    <dgm:cxn modelId="{F8CC3993-7D9B-493B-A2F5-DFEDDA93C296}" type="presParOf" srcId="{972942C8-9783-4860-BF39-80DB9EE35D0D}" destId="{9F5ADAF6-7161-4396-BCC7-2A04C58A238A}" srcOrd="3" destOrd="0" presId="urn:microsoft.com/office/officeart/2018/2/layout/IconVerticalSolidList"/>
    <dgm:cxn modelId="{DFC57DC1-AC5D-4E2A-96EF-F6366DD604C9}" type="presParOf" srcId="{9622691C-30B6-4C66-A9E1-A940A7D65FFD}" destId="{521A6BB5-4A9A-4AD9-B7B5-4F0AA2A1CC4D}" srcOrd="1" destOrd="0" presId="urn:microsoft.com/office/officeart/2018/2/layout/IconVerticalSolidList"/>
    <dgm:cxn modelId="{A1701E0C-2FE4-4860-BFB0-AE83705828AD}" type="presParOf" srcId="{9622691C-30B6-4C66-A9E1-A940A7D65FFD}" destId="{83E5C235-95CE-404C-806A-3BB2462305FB}" srcOrd="2" destOrd="0" presId="urn:microsoft.com/office/officeart/2018/2/layout/IconVerticalSolidList"/>
    <dgm:cxn modelId="{699BE944-9C9E-4D87-8424-682F49BA83B4}" type="presParOf" srcId="{83E5C235-95CE-404C-806A-3BB2462305FB}" destId="{D22CEF04-BC8B-4144-9CE2-53C349A3B69D}" srcOrd="0" destOrd="0" presId="urn:microsoft.com/office/officeart/2018/2/layout/IconVerticalSolidList"/>
    <dgm:cxn modelId="{11BEF99E-5789-4CC8-98FE-04F83EB350C7}" type="presParOf" srcId="{83E5C235-95CE-404C-806A-3BB2462305FB}" destId="{AD28B6A0-1B1E-4531-9B26-729E257BA767}" srcOrd="1" destOrd="0" presId="urn:microsoft.com/office/officeart/2018/2/layout/IconVerticalSolidList"/>
    <dgm:cxn modelId="{FABFC8AC-EF84-4B60-BFAF-00672A8ABF74}" type="presParOf" srcId="{83E5C235-95CE-404C-806A-3BB2462305FB}" destId="{DBD653D9-5712-4036-A420-FBB2A3015E87}" srcOrd="2" destOrd="0" presId="urn:microsoft.com/office/officeart/2018/2/layout/IconVerticalSolidList"/>
    <dgm:cxn modelId="{0A525E2F-B5A4-4617-8E1D-BABB1F31E771}" type="presParOf" srcId="{83E5C235-95CE-404C-806A-3BB2462305FB}" destId="{2F38E2B9-DCA1-4305-B6E5-7E9FCAE0C4BB}" srcOrd="3" destOrd="0" presId="urn:microsoft.com/office/officeart/2018/2/layout/IconVerticalSolidList"/>
    <dgm:cxn modelId="{613A4C7D-DE90-4EB4-98EC-BDB2650DBC4F}" type="presParOf" srcId="{9622691C-30B6-4C66-A9E1-A940A7D65FFD}" destId="{1DFE409D-1217-4450-AEE5-05DEF1E5369A}" srcOrd="3" destOrd="0" presId="urn:microsoft.com/office/officeart/2018/2/layout/IconVerticalSolidList"/>
    <dgm:cxn modelId="{C5D16292-B294-41F6-B01C-C6F1B7DAA8F7}" type="presParOf" srcId="{9622691C-30B6-4C66-A9E1-A940A7D65FFD}" destId="{58430807-E399-4A78-85A6-03715A09B28D}" srcOrd="4" destOrd="0" presId="urn:microsoft.com/office/officeart/2018/2/layout/IconVerticalSolidList"/>
    <dgm:cxn modelId="{F047429B-00B0-4382-B9DD-7F1D2F38EAFC}" type="presParOf" srcId="{58430807-E399-4A78-85A6-03715A09B28D}" destId="{E44309DD-FACB-4D31-AC60-B79528B38F0B}" srcOrd="0" destOrd="0" presId="urn:microsoft.com/office/officeart/2018/2/layout/IconVerticalSolidList"/>
    <dgm:cxn modelId="{020806D7-7281-4F90-B11A-B731ACC1B999}" type="presParOf" srcId="{58430807-E399-4A78-85A6-03715A09B28D}" destId="{7249E51E-7220-49BF-BD40-AE3F2DB69CFA}" srcOrd="1" destOrd="0" presId="urn:microsoft.com/office/officeart/2018/2/layout/IconVerticalSolidList"/>
    <dgm:cxn modelId="{CB3EA764-EAB3-43E5-89A5-A5DCE76F3B96}" type="presParOf" srcId="{58430807-E399-4A78-85A6-03715A09B28D}" destId="{0F0AB5F2-C562-4CCB-876B-69FFBAC07E70}" srcOrd="2" destOrd="0" presId="urn:microsoft.com/office/officeart/2018/2/layout/IconVerticalSolidList"/>
    <dgm:cxn modelId="{7B274606-C8EA-45F3-966C-D8031A5F8A59}" type="presParOf" srcId="{58430807-E399-4A78-85A6-03715A09B28D}" destId="{0468AF85-A9BC-4924-BB94-3DDFEEE1D25F}" srcOrd="3" destOrd="0" presId="urn:microsoft.com/office/officeart/2018/2/layout/IconVerticalSolidList"/>
    <dgm:cxn modelId="{75DC8D72-6A2C-47CE-9805-FEBEB9ADBE2D}" type="presParOf" srcId="{9622691C-30B6-4C66-A9E1-A940A7D65FFD}" destId="{7378C66D-6EC0-4023-81A8-AE3589286304}" srcOrd="5" destOrd="0" presId="urn:microsoft.com/office/officeart/2018/2/layout/IconVerticalSolidList"/>
    <dgm:cxn modelId="{88FEDB45-34D5-4495-9FC4-7CCBA15CF532}" type="presParOf" srcId="{9622691C-30B6-4C66-A9E1-A940A7D65FFD}" destId="{3C04F698-A231-4826-B3DD-E5BCBB5A7210}" srcOrd="6" destOrd="0" presId="urn:microsoft.com/office/officeart/2018/2/layout/IconVerticalSolidList"/>
    <dgm:cxn modelId="{1A255193-8A73-4F31-80B8-3CCFB654A6D6}" type="presParOf" srcId="{3C04F698-A231-4826-B3DD-E5BCBB5A7210}" destId="{E5BF607F-924C-41D4-B05C-92A65494BE8B}" srcOrd="0" destOrd="0" presId="urn:microsoft.com/office/officeart/2018/2/layout/IconVerticalSolidList"/>
    <dgm:cxn modelId="{45ECEBBB-46FE-4AF4-9856-B9D7F6989C3D}" type="presParOf" srcId="{3C04F698-A231-4826-B3DD-E5BCBB5A7210}" destId="{0928AE98-763E-4AA8-878C-F682011CE334}" srcOrd="1" destOrd="0" presId="urn:microsoft.com/office/officeart/2018/2/layout/IconVerticalSolidList"/>
    <dgm:cxn modelId="{12A6CBE0-889F-45B8-A07C-AB164DABF0CD}" type="presParOf" srcId="{3C04F698-A231-4826-B3DD-E5BCBB5A7210}" destId="{C758A011-8B46-4B91-878D-006F59BC401E}" srcOrd="2" destOrd="0" presId="urn:microsoft.com/office/officeart/2018/2/layout/IconVerticalSolidList"/>
    <dgm:cxn modelId="{96A0F2CA-BB8A-4763-9A45-18105965AD4E}" type="presParOf" srcId="{3C04F698-A231-4826-B3DD-E5BCBB5A7210}" destId="{818C844D-DDAE-4A27-BFAA-D65F08D07F7E}" srcOrd="3" destOrd="0" presId="urn:microsoft.com/office/officeart/2018/2/layout/IconVerticalSolidList"/>
    <dgm:cxn modelId="{A1F5B789-0459-416D-BE90-85730BADBA58}" type="presParOf" srcId="{9622691C-30B6-4C66-A9E1-A940A7D65FFD}" destId="{3A5BA1A7-5167-41EF-9B00-09B45E061B96}" srcOrd="7" destOrd="0" presId="urn:microsoft.com/office/officeart/2018/2/layout/IconVerticalSolidList"/>
    <dgm:cxn modelId="{CE6F7C69-7216-4A3E-A6FD-19E1EB016825}" type="presParOf" srcId="{9622691C-30B6-4C66-A9E1-A940A7D65FFD}" destId="{8F15CF95-B55E-4594-9CD7-1C6CBEC96430}" srcOrd="8" destOrd="0" presId="urn:microsoft.com/office/officeart/2018/2/layout/IconVerticalSolidList"/>
    <dgm:cxn modelId="{B3CA373D-9058-4214-B155-74412778F0B2}" type="presParOf" srcId="{8F15CF95-B55E-4594-9CD7-1C6CBEC96430}" destId="{6287A840-D2FE-4ADA-94BB-08541E3C8894}" srcOrd="0" destOrd="0" presId="urn:microsoft.com/office/officeart/2018/2/layout/IconVerticalSolidList"/>
    <dgm:cxn modelId="{1CC4A7EA-5E1D-47A1-A774-9F4D613A80B4}" type="presParOf" srcId="{8F15CF95-B55E-4594-9CD7-1C6CBEC96430}" destId="{3B1C0C0D-88E7-4F5A-BEF6-C3673E47C033}" srcOrd="1" destOrd="0" presId="urn:microsoft.com/office/officeart/2018/2/layout/IconVerticalSolidList"/>
    <dgm:cxn modelId="{F6177D12-B04A-4231-ADE9-0978EBDA3803}" type="presParOf" srcId="{8F15CF95-B55E-4594-9CD7-1C6CBEC96430}" destId="{486D4254-147C-4F88-AFD6-9986E27F170E}" srcOrd="2" destOrd="0" presId="urn:microsoft.com/office/officeart/2018/2/layout/IconVerticalSolidList"/>
    <dgm:cxn modelId="{79833643-FABA-48AD-B24E-0E0E3F125A32}" type="presParOf" srcId="{8F15CF95-B55E-4594-9CD7-1C6CBEC96430}" destId="{436CB33A-EBA1-4E64-8D55-E3F0E49F7F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D9EDC1-EA89-4020-AC09-5455A17DC1C9}"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2A1275DB-7CA9-4CED-BB2A-95097629E161}">
      <dgm:prSet/>
      <dgm:spPr/>
      <dgm:t>
        <a:bodyPr/>
        <a:lstStyle/>
        <a:p>
          <a:r>
            <a:rPr lang="en-GB">
              <a:ea typeface="+mn-ea"/>
              <a:cs typeface="+mn-cs"/>
            </a:rPr>
            <a:t>People from five different cultures work here.</a:t>
          </a:r>
          <a:endParaRPr lang="en-US">
            <a:ea typeface="+mn-ea"/>
            <a:cs typeface="+mn-cs"/>
          </a:endParaRPr>
        </a:p>
      </dgm:t>
    </dgm:pt>
    <dgm:pt modelId="{97CB589C-4C7B-4FBF-A955-CB42DC1782B5}" type="parTrans" cxnId="{A94DA0D6-39BF-42D1-BB3F-EE976822E7ED}">
      <dgm:prSet/>
      <dgm:spPr/>
      <dgm:t>
        <a:bodyPr/>
        <a:lstStyle/>
        <a:p>
          <a:endParaRPr lang="en-US"/>
        </a:p>
      </dgm:t>
    </dgm:pt>
    <dgm:pt modelId="{A3CB800D-DECF-4E20-B7C7-B2D2A0615B46}" type="sibTrans" cxnId="{A94DA0D6-39BF-42D1-BB3F-EE976822E7ED}">
      <dgm:prSet/>
      <dgm:spPr/>
      <dgm:t>
        <a:bodyPr/>
        <a:lstStyle/>
        <a:p>
          <a:endParaRPr lang="en-US"/>
        </a:p>
      </dgm:t>
    </dgm:pt>
    <dgm:pt modelId="{A5740434-1396-4389-BA8A-29B306AD5A33}">
      <dgm:prSet/>
      <dgm:spPr/>
      <dgm:t>
        <a:bodyPr/>
        <a:lstStyle/>
        <a:p>
          <a:r>
            <a:rPr lang="en-GB">
              <a:ea typeface="+mn-ea"/>
              <a:cs typeface="+mn-cs"/>
            </a:rPr>
            <a:t>A lot of the workers are immigrants </a:t>
          </a:r>
          <a:r>
            <a:rPr lang="en-GB">
              <a:latin typeface="Neue Haas Grotesk Text Pro"/>
              <a:ea typeface="+mn-ea"/>
              <a:cs typeface="+mn-cs"/>
            </a:rPr>
            <a:t>different</a:t>
          </a:r>
          <a:r>
            <a:rPr lang="en-GB">
              <a:ea typeface="+mn-ea"/>
              <a:cs typeface="+mn-cs"/>
            </a:rPr>
            <a:t> languages and ways of talking.</a:t>
          </a:r>
          <a:endParaRPr lang="en-US">
            <a:ea typeface="+mn-ea"/>
            <a:cs typeface="+mn-cs"/>
          </a:endParaRPr>
        </a:p>
      </dgm:t>
    </dgm:pt>
    <dgm:pt modelId="{35CD2E7E-AFB5-43F7-8D7D-71755D2EBF4E}" type="parTrans" cxnId="{4AD3718B-60F6-498A-9594-DBDEE1CBCE4C}">
      <dgm:prSet/>
      <dgm:spPr/>
      <dgm:t>
        <a:bodyPr/>
        <a:lstStyle/>
        <a:p>
          <a:endParaRPr lang="en-US"/>
        </a:p>
      </dgm:t>
    </dgm:pt>
    <dgm:pt modelId="{FD5468E9-55B8-4030-B178-B99D24E3CDB6}" type="sibTrans" cxnId="{4AD3718B-60F6-498A-9594-DBDEE1CBCE4C}">
      <dgm:prSet/>
      <dgm:spPr/>
      <dgm:t>
        <a:bodyPr/>
        <a:lstStyle/>
        <a:p>
          <a:endParaRPr lang="en-US"/>
        </a:p>
      </dgm:t>
    </dgm:pt>
    <dgm:pt modelId="{5C029B9A-51CC-4CDF-ACC6-4B4604946274}">
      <dgm:prSet phldr="0"/>
      <dgm:spPr/>
      <dgm:t>
        <a:bodyPr/>
        <a:lstStyle/>
        <a:p>
          <a:pPr rtl="0"/>
          <a:r>
            <a:rPr lang="en-GB">
              <a:latin typeface="Calibri"/>
              <a:ea typeface="Calibri"/>
              <a:cs typeface="Calibri"/>
            </a:rPr>
            <a:t>Some staff are not very good at speaking English.</a:t>
          </a:r>
          <a:endParaRPr lang="en-GB">
            <a:ea typeface="+mn-ea"/>
            <a:cs typeface="+mn-cs"/>
          </a:endParaRPr>
        </a:p>
      </dgm:t>
    </dgm:pt>
    <dgm:pt modelId="{A4642897-6E95-4570-8F3A-9C2B673F9476}" type="parTrans" cxnId="{F46360A9-98F4-466F-877D-3D97EC756D11}">
      <dgm:prSet/>
      <dgm:spPr/>
      <dgm:t>
        <a:bodyPr/>
        <a:lstStyle/>
        <a:p>
          <a:endParaRPr lang="en-US"/>
        </a:p>
      </dgm:t>
    </dgm:pt>
    <dgm:pt modelId="{251B69D7-5429-41AC-879C-A9FA98F37D77}" type="sibTrans" cxnId="{F46360A9-98F4-466F-877D-3D97EC756D11}">
      <dgm:prSet/>
      <dgm:spPr/>
      <dgm:t>
        <a:bodyPr/>
        <a:lstStyle/>
        <a:p>
          <a:endParaRPr lang="en-US"/>
        </a:p>
      </dgm:t>
    </dgm:pt>
    <dgm:pt modelId="{66C8BEA7-992E-4C91-AF1E-2624B4BF6943}">
      <dgm:prSet phldr="0"/>
      <dgm:spPr/>
      <dgm:t>
        <a:bodyPr/>
        <a:lstStyle/>
        <a:p>
          <a:pPr rtl="0"/>
          <a:r>
            <a:rPr lang="en-GB">
              <a:latin typeface="Calibri"/>
              <a:ea typeface="Calibri"/>
              <a:cs typeface="Calibri"/>
            </a:rPr>
            <a:t>Different ideas about how to keep food safe.</a:t>
          </a:r>
          <a:endParaRPr lang="en-US">
            <a:latin typeface="Calibri"/>
            <a:ea typeface="Calibri"/>
            <a:cs typeface="Calibri"/>
          </a:endParaRPr>
        </a:p>
      </dgm:t>
    </dgm:pt>
    <dgm:pt modelId="{9677E74F-1D0E-45CC-96B4-D7E718ECAE7C}" type="parTrans" cxnId="{B7C35CAF-C396-435E-9ABD-A70445E53E07}">
      <dgm:prSet/>
      <dgm:spPr/>
    </dgm:pt>
    <dgm:pt modelId="{D5A0D79E-F308-4615-90E7-B678269EA82D}" type="sibTrans" cxnId="{B7C35CAF-C396-435E-9ABD-A70445E53E07}">
      <dgm:prSet/>
      <dgm:spPr/>
    </dgm:pt>
    <dgm:pt modelId="{485E4D49-A609-484C-BE29-BA8576958D24}" type="pres">
      <dgm:prSet presAssocID="{94D9EDC1-EA89-4020-AC09-5455A17DC1C9}" presName="vert0" presStyleCnt="0">
        <dgm:presLayoutVars>
          <dgm:dir/>
          <dgm:animOne val="branch"/>
          <dgm:animLvl val="lvl"/>
        </dgm:presLayoutVars>
      </dgm:prSet>
      <dgm:spPr/>
    </dgm:pt>
    <dgm:pt modelId="{07D8AF34-5EF0-4D1F-A3B6-45A49C3812F8}" type="pres">
      <dgm:prSet presAssocID="{2A1275DB-7CA9-4CED-BB2A-95097629E161}" presName="thickLine" presStyleLbl="alignNode1" presStyleIdx="0" presStyleCnt="4"/>
      <dgm:spPr/>
    </dgm:pt>
    <dgm:pt modelId="{6779E90F-58DA-4F5D-8DBD-6C126B823A98}" type="pres">
      <dgm:prSet presAssocID="{2A1275DB-7CA9-4CED-BB2A-95097629E161}" presName="horz1" presStyleCnt="0"/>
      <dgm:spPr/>
    </dgm:pt>
    <dgm:pt modelId="{D1738131-65B6-4F7B-A23E-0F1E2D18015E}" type="pres">
      <dgm:prSet presAssocID="{2A1275DB-7CA9-4CED-BB2A-95097629E161}" presName="tx1" presStyleLbl="revTx" presStyleIdx="0" presStyleCnt="4"/>
      <dgm:spPr/>
    </dgm:pt>
    <dgm:pt modelId="{624003A1-CF18-4F2F-907D-6D64427FB1D7}" type="pres">
      <dgm:prSet presAssocID="{2A1275DB-7CA9-4CED-BB2A-95097629E161}" presName="vert1" presStyleCnt="0"/>
      <dgm:spPr/>
    </dgm:pt>
    <dgm:pt modelId="{DFFCE5E1-924F-4F63-AAC0-0C12EF9CE7E3}" type="pres">
      <dgm:prSet presAssocID="{A5740434-1396-4389-BA8A-29B306AD5A33}" presName="thickLine" presStyleLbl="alignNode1" presStyleIdx="1" presStyleCnt="4"/>
      <dgm:spPr/>
    </dgm:pt>
    <dgm:pt modelId="{ACF944E0-8B16-41C2-8FB1-DE33F1CFEB64}" type="pres">
      <dgm:prSet presAssocID="{A5740434-1396-4389-BA8A-29B306AD5A33}" presName="horz1" presStyleCnt="0"/>
      <dgm:spPr/>
    </dgm:pt>
    <dgm:pt modelId="{D5D8A342-365D-4961-8472-118E4BE96155}" type="pres">
      <dgm:prSet presAssocID="{A5740434-1396-4389-BA8A-29B306AD5A33}" presName="tx1" presStyleLbl="revTx" presStyleIdx="1" presStyleCnt="4"/>
      <dgm:spPr/>
    </dgm:pt>
    <dgm:pt modelId="{4719C440-B678-4B1D-9224-22FC20DBA691}" type="pres">
      <dgm:prSet presAssocID="{A5740434-1396-4389-BA8A-29B306AD5A33}" presName="vert1" presStyleCnt="0"/>
      <dgm:spPr/>
    </dgm:pt>
    <dgm:pt modelId="{3A7B80F4-073E-4043-BE50-9B407AFB4E13}" type="pres">
      <dgm:prSet presAssocID="{5C029B9A-51CC-4CDF-ACC6-4B4604946274}" presName="thickLine" presStyleLbl="alignNode1" presStyleIdx="2" presStyleCnt="4"/>
      <dgm:spPr/>
    </dgm:pt>
    <dgm:pt modelId="{D8EE1B1D-454C-489A-BCB8-69C663E9C7EE}" type="pres">
      <dgm:prSet presAssocID="{5C029B9A-51CC-4CDF-ACC6-4B4604946274}" presName="horz1" presStyleCnt="0"/>
      <dgm:spPr/>
    </dgm:pt>
    <dgm:pt modelId="{3AEEAA5D-C4E8-498A-8A22-94C12A0BDFE6}" type="pres">
      <dgm:prSet presAssocID="{5C029B9A-51CC-4CDF-ACC6-4B4604946274}" presName="tx1" presStyleLbl="revTx" presStyleIdx="2" presStyleCnt="4"/>
      <dgm:spPr/>
    </dgm:pt>
    <dgm:pt modelId="{12F6251B-DD2D-4051-B66C-34DFD8A45D38}" type="pres">
      <dgm:prSet presAssocID="{5C029B9A-51CC-4CDF-ACC6-4B4604946274}" presName="vert1" presStyleCnt="0"/>
      <dgm:spPr/>
    </dgm:pt>
    <dgm:pt modelId="{950C1083-5D4B-40A5-8E91-B71B98C782F5}" type="pres">
      <dgm:prSet presAssocID="{66C8BEA7-992E-4C91-AF1E-2624B4BF6943}" presName="thickLine" presStyleLbl="alignNode1" presStyleIdx="3" presStyleCnt="4"/>
      <dgm:spPr/>
    </dgm:pt>
    <dgm:pt modelId="{2BAF4E62-00DC-4926-A841-F02D96D975F3}" type="pres">
      <dgm:prSet presAssocID="{66C8BEA7-992E-4C91-AF1E-2624B4BF6943}" presName="horz1" presStyleCnt="0"/>
      <dgm:spPr/>
    </dgm:pt>
    <dgm:pt modelId="{A8F8A302-4B7D-4D8F-B5BA-3A84870D0B37}" type="pres">
      <dgm:prSet presAssocID="{66C8BEA7-992E-4C91-AF1E-2624B4BF6943}" presName="tx1" presStyleLbl="revTx" presStyleIdx="3" presStyleCnt="4"/>
      <dgm:spPr/>
    </dgm:pt>
    <dgm:pt modelId="{9E263935-C4A2-4C9A-B8AB-58971462D4AB}" type="pres">
      <dgm:prSet presAssocID="{66C8BEA7-992E-4C91-AF1E-2624B4BF6943}" presName="vert1" presStyleCnt="0"/>
      <dgm:spPr/>
    </dgm:pt>
  </dgm:ptLst>
  <dgm:cxnLst>
    <dgm:cxn modelId="{606EBA0E-790A-4F5B-AFEA-775464642ED7}" type="presOf" srcId="{5C029B9A-51CC-4CDF-ACC6-4B4604946274}" destId="{3AEEAA5D-C4E8-498A-8A22-94C12A0BDFE6}" srcOrd="0" destOrd="0" presId="urn:microsoft.com/office/officeart/2008/layout/LinedList"/>
    <dgm:cxn modelId="{4AD3718B-60F6-498A-9594-DBDEE1CBCE4C}" srcId="{94D9EDC1-EA89-4020-AC09-5455A17DC1C9}" destId="{A5740434-1396-4389-BA8A-29B306AD5A33}" srcOrd="1" destOrd="0" parTransId="{35CD2E7E-AFB5-43F7-8D7D-71755D2EBF4E}" sibTransId="{FD5468E9-55B8-4030-B178-B99D24E3CDB6}"/>
    <dgm:cxn modelId="{CF20248F-9CDB-455C-859D-65FF911DFDCC}" type="presOf" srcId="{94D9EDC1-EA89-4020-AC09-5455A17DC1C9}" destId="{485E4D49-A609-484C-BE29-BA8576958D24}" srcOrd="0" destOrd="0" presId="urn:microsoft.com/office/officeart/2008/layout/LinedList"/>
    <dgm:cxn modelId="{F46360A9-98F4-466F-877D-3D97EC756D11}" srcId="{94D9EDC1-EA89-4020-AC09-5455A17DC1C9}" destId="{5C029B9A-51CC-4CDF-ACC6-4B4604946274}" srcOrd="2" destOrd="0" parTransId="{A4642897-6E95-4570-8F3A-9C2B673F9476}" sibTransId="{251B69D7-5429-41AC-879C-A9FA98F37D77}"/>
    <dgm:cxn modelId="{B7C35CAF-C396-435E-9ABD-A70445E53E07}" srcId="{94D9EDC1-EA89-4020-AC09-5455A17DC1C9}" destId="{66C8BEA7-992E-4C91-AF1E-2624B4BF6943}" srcOrd="3" destOrd="0" parTransId="{9677E74F-1D0E-45CC-96B4-D7E718ECAE7C}" sibTransId="{D5A0D79E-F308-4615-90E7-B678269EA82D}"/>
    <dgm:cxn modelId="{142180B7-5ECF-45B8-8DE2-C78855DF2DD6}" type="presOf" srcId="{66C8BEA7-992E-4C91-AF1E-2624B4BF6943}" destId="{A8F8A302-4B7D-4D8F-B5BA-3A84870D0B37}" srcOrd="0" destOrd="0" presId="urn:microsoft.com/office/officeart/2008/layout/LinedList"/>
    <dgm:cxn modelId="{255577BC-CDBC-440E-A3D0-F974648A94AA}" type="presOf" srcId="{A5740434-1396-4389-BA8A-29B306AD5A33}" destId="{D5D8A342-365D-4961-8472-118E4BE96155}" srcOrd="0" destOrd="0" presId="urn:microsoft.com/office/officeart/2008/layout/LinedList"/>
    <dgm:cxn modelId="{A94DA0D6-39BF-42D1-BB3F-EE976822E7ED}" srcId="{94D9EDC1-EA89-4020-AC09-5455A17DC1C9}" destId="{2A1275DB-7CA9-4CED-BB2A-95097629E161}" srcOrd="0" destOrd="0" parTransId="{97CB589C-4C7B-4FBF-A955-CB42DC1782B5}" sibTransId="{A3CB800D-DECF-4E20-B7C7-B2D2A0615B46}"/>
    <dgm:cxn modelId="{C8BB64F3-68A3-4229-ADDD-CBAC8F2DBE3A}" type="presOf" srcId="{2A1275DB-7CA9-4CED-BB2A-95097629E161}" destId="{D1738131-65B6-4F7B-A23E-0F1E2D18015E}" srcOrd="0" destOrd="0" presId="urn:microsoft.com/office/officeart/2008/layout/LinedList"/>
    <dgm:cxn modelId="{3E831017-0515-4EC8-BA89-943116FDB3C9}" type="presParOf" srcId="{485E4D49-A609-484C-BE29-BA8576958D24}" destId="{07D8AF34-5EF0-4D1F-A3B6-45A49C3812F8}" srcOrd="0" destOrd="0" presId="urn:microsoft.com/office/officeart/2008/layout/LinedList"/>
    <dgm:cxn modelId="{D06E8B14-B9A0-428F-9500-0CC670A2F9A1}" type="presParOf" srcId="{485E4D49-A609-484C-BE29-BA8576958D24}" destId="{6779E90F-58DA-4F5D-8DBD-6C126B823A98}" srcOrd="1" destOrd="0" presId="urn:microsoft.com/office/officeart/2008/layout/LinedList"/>
    <dgm:cxn modelId="{289C4613-A8B0-4E25-88FC-0ADB047194CC}" type="presParOf" srcId="{6779E90F-58DA-4F5D-8DBD-6C126B823A98}" destId="{D1738131-65B6-4F7B-A23E-0F1E2D18015E}" srcOrd="0" destOrd="0" presId="urn:microsoft.com/office/officeart/2008/layout/LinedList"/>
    <dgm:cxn modelId="{D18C2D9F-9220-46F3-B8E0-26833DDBCBB4}" type="presParOf" srcId="{6779E90F-58DA-4F5D-8DBD-6C126B823A98}" destId="{624003A1-CF18-4F2F-907D-6D64427FB1D7}" srcOrd="1" destOrd="0" presId="urn:microsoft.com/office/officeart/2008/layout/LinedList"/>
    <dgm:cxn modelId="{220221E1-AB1B-4045-96E1-A7DBC3A10138}" type="presParOf" srcId="{485E4D49-A609-484C-BE29-BA8576958D24}" destId="{DFFCE5E1-924F-4F63-AAC0-0C12EF9CE7E3}" srcOrd="2" destOrd="0" presId="urn:microsoft.com/office/officeart/2008/layout/LinedList"/>
    <dgm:cxn modelId="{DF8831D2-F720-4146-8748-4B2C9E3DD7CE}" type="presParOf" srcId="{485E4D49-A609-484C-BE29-BA8576958D24}" destId="{ACF944E0-8B16-41C2-8FB1-DE33F1CFEB64}" srcOrd="3" destOrd="0" presId="urn:microsoft.com/office/officeart/2008/layout/LinedList"/>
    <dgm:cxn modelId="{349EE1D3-B19E-42C7-B2B3-7778B20140D6}" type="presParOf" srcId="{ACF944E0-8B16-41C2-8FB1-DE33F1CFEB64}" destId="{D5D8A342-365D-4961-8472-118E4BE96155}" srcOrd="0" destOrd="0" presId="urn:microsoft.com/office/officeart/2008/layout/LinedList"/>
    <dgm:cxn modelId="{620D7754-E8B1-4E4F-A399-8B2FB99570AA}" type="presParOf" srcId="{ACF944E0-8B16-41C2-8FB1-DE33F1CFEB64}" destId="{4719C440-B678-4B1D-9224-22FC20DBA691}" srcOrd="1" destOrd="0" presId="urn:microsoft.com/office/officeart/2008/layout/LinedList"/>
    <dgm:cxn modelId="{B5814E1E-B546-43F9-BAC2-A29C1044663B}" type="presParOf" srcId="{485E4D49-A609-484C-BE29-BA8576958D24}" destId="{3A7B80F4-073E-4043-BE50-9B407AFB4E13}" srcOrd="4" destOrd="0" presId="urn:microsoft.com/office/officeart/2008/layout/LinedList"/>
    <dgm:cxn modelId="{341545E9-630F-4B31-91CD-27D5BEEE6E5B}" type="presParOf" srcId="{485E4D49-A609-484C-BE29-BA8576958D24}" destId="{D8EE1B1D-454C-489A-BCB8-69C663E9C7EE}" srcOrd="5" destOrd="0" presId="urn:microsoft.com/office/officeart/2008/layout/LinedList"/>
    <dgm:cxn modelId="{80E4494B-F659-4C03-BDBA-044800644BEB}" type="presParOf" srcId="{D8EE1B1D-454C-489A-BCB8-69C663E9C7EE}" destId="{3AEEAA5D-C4E8-498A-8A22-94C12A0BDFE6}" srcOrd="0" destOrd="0" presId="urn:microsoft.com/office/officeart/2008/layout/LinedList"/>
    <dgm:cxn modelId="{2AD944A4-1ED1-4F51-9D6B-8672BAA2B997}" type="presParOf" srcId="{D8EE1B1D-454C-489A-BCB8-69C663E9C7EE}" destId="{12F6251B-DD2D-4051-B66C-34DFD8A45D38}" srcOrd="1" destOrd="0" presId="urn:microsoft.com/office/officeart/2008/layout/LinedList"/>
    <dgm:cxn modelId="{02802F7D-2E53-4076-887B-81A095B8DA28}" type="presParOf" srcId="{485E4D49-A609-484C-BE29-BA8576958D24}" destId="{950C1083-5D4B-40A5-8E91-B71B98C782F5}" srcOrd="6" destOrd="0" presId="urn:microsoft.com/office/officeart/2008/layout/LinedList"/>
    <dgm:cxn modelId="{725F6908-572A-4527-9A82-AF8B02DED57D}" type="presParOf" srcId="{485E4D49-A609-484C-BE29-BA8576958D24}" destId="{2BAF4E62-00DC-4926-A841-F02D96D975F3}" srcOrd="7" destOrd="0" presId="urn:microsoft.com/office/officeart/2008/layout/LinedList"/>
    <dgm:cxn modelId="{191A297D-94C5-4B34-BC4B-7B227B37AB78}" type="presParOf" srcId="{2BAF4E62-00DC-4926-A841-F02D96D975F3}" destId="{A8F8A302-4B7D-4D8F-B5BA-3A84870D0B37}" srcOrd="0" destOrd="0" presId="urn:microsoft.com/office/officeart/2008/layout/LinedList"/>
    <dgm:cxn modelId="{8F830B0E-4244-4422-9AA6-A760B38BBB7E}" type="presParOf" srcId="{2BAF4E62-00DC-4926-A841-F02D96D975F3}" destId="{9E263935-C4A2-4C9A-B8AB-58971462D4A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653DD7-9307-4C9F-ADFA-BA06A855A4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B79880-7C6A-4048-B060-9ECE91B600D6}">
      <dgm:prSet/>
      <dgm:spPr/>
      <dgm:t>
        <a:bodyPr/>
        <a:lstStyle/>
        <a:p>
          <a:r>
            <a:rPr lang="en-US"/>
            <a:t>Provide clear rules </a:t>
          </a:r>
        </a:p>
      </dgm:t>
    </dgm:pt>
    <dgm:pt modelId="{3657114D-B94B-4C2C-9A64-2C04AE08AEBC}" type="parTrans" cxnId="{F21C3496-78AE-4F4F-B514-18AB9BD917BB}">
      <dgm:prSet/>
      <dgm:spPr/>
      <dgm:t>
        <a:bodyPr/>
        <a:lstStyle/>
        <a:p>
          <a:endParaRPr lang="en-US"/>
        </a:p>
      </dgm:t>
    </dgm:pt>
    <dgm:pt modelId="{16B28D64-6BBD-4C6D-917A-A733C5F4FA6C}" type="sibTrans" cxnId="{F21C3496-78AE-4F4F-B514-18AB9BD917BB}">
      <dgm:prSet/>
      <dgm:spPr/>
      <dgm:t>
        <a:bodyPr/>
        <a:lstStyle/>
        <a:p>
          <a:endParaRPr lang="en-US"/>
        </a:p>
      </dgm:t>
    </dgm:pt>
    <dgm:pt modelId="{366C628F-2196-4322-8412-E005FA8B1E93}">
      <dgm:prSet/>
      <dgm:spPr/>
      <dgm:t>
        <a:bodyPr/>
        <a:lstStyle/>
        <a:p>
          <a:r>
            <a:rPr lang="en-US"/>
            <a:t>Provide food hygiene training course for staff</a:t>
          </a:r>
        </a:p>
      </dgm:t>
    </dgm:pt>
    <dgm:pt modelId="{88E7636B-B847-4ACE-A246-DFBF816D106B}" type="parTrans" cxnId="{41188AA8-1B68-472E-90E5-51EF2C996990}">
      <dgm:prSet/>
      <dgm:spPr/>
      <dgm:t>
        <a:bodyPr/>
        <a:lstStyle/>
        <a:p>
          <a:endParaRPr lang="en-US"/>
        </a:p>
      </dgm:t>
    </dgm:pt>
    <dgm:pt modelId="{6754B96B-E48C-4D23-BDB1-E8D63C30CB78}" type="sibTrans" cxnId="{41188AA8-1B68-472E-90E5-51EF2C996990}">
      <dgm:prSet/>
      <dgm:spPr/>
      <dgm:t>
        <a:bodyPr/>
        <a:lstStyle/>
        <a:p>
          <a:endParaRPr lang="en-US"/>
        </a:p>
      </dgm:t>
    </dgm:pt>
    <dgm:pt modelId="{3FE4829D-FC89-46B7-9DD0-760FFD2A7199}">
      <dgm:prSet/>
      <dgm:spPr/>
      <dgm:t>
        <a:bodyPr/>
        <a:lstStyle/>
        <a:p>
          <a:r>
            <a:rPr lang="en-GB"/>
            <a:t>Train staff for cultural awareness training </a:t>
          </a:r>
          <a:endParaRPr lang="en-US"/>
        </a:p>
      </dgm:t>
    </dgm:pt>
    <dgm:pt modelId="{739B73DE-5538-4638-8FC8-E5766A49BEDF}" type="parTrans" cxnId="{179AAE3B-E507-4A8A-8210-64E9E1BBD73C}">
      <dgm:prSet/>
      <dgm:spPr/>
      <dgm:t>
        <a:bodyPr/>
        <a:lstStyle/>
        <a:p>
          <a:endParaRPr lang="en-US"/>
        </a:p>
      </dgm:t>
    </dgm:pt>
    <dgm:pt modelId="{F734ABB4-46A8-4D3F-A1CE-9E6308A48FAD}" type="sibTrans" cxnId="{179AAE3B-E507-4A8A-8210-64E9E1BBD73C}">
      <dgm:prSet/>
      <dgm:spPr/>
      <dgm:t>
        <a:bodyPr/>
        <a:lstStyle/>
        <a:p>
          <a:endParaRPr lang="en-US"/>
        </a:p>
      </dgm:t>
    </dgm:pt>
    <dgm:pt modelId="{5A39B56B-9FF6-4B22-873F-8DA81CD40FDE}">
      <dgm:prSet/>
      <dgm:spPr/>
      <dgm:t>
        <a:bodyPr/>
        <a:lstStyle/>
        <a:p>
          <a:r>
            <a:rPr lang="en-GB"/>
            <a:t>Use visual instructions and symbols</a:t>
          </a:r>
          <a:endParaRPr lang="en-US"/>
        </a:p>
      </dgm:t>
    </dgm:pt>
    <dgm:pt modelId="{20472446-2586-4912-83D1-8BA31AC3745A}" type="parTrans" cxnId="{B4E7E97F-5799-4796-8C42-4D3F863ACF47}">
      <dgm:prSet/>
      <dgm:spPr/>
      <dgm:t>
        <a:bodyPr/>
        <a:lstStyle/>
        <a:p>
          <a:endParaRPr lang="en-US"/>
        </a:p>
      </dgm:t>
    </dgm:pt>
    <dgm:pt modelId="{651985A1-1939-4CE9-884D-E0D63230E746}" type="sibTrans" cxnId="{B4E7E97F-5799-4796-8C42-4D3F863ACF47}">
      <dgm:prSet/>
      <dgm:spPr/>
      <dgm:t>
        <a:bodyPr/>
        <a:lstStyle/>
        <a:p>
          <a:endParaRPr lang="en-US"/>
        </a:p>
      </dgm:t>
    </dgm:pt>
    <dgm:pt modelId="{752D7556-3711-467B-A39B-BBA52300FA6A}">
      <dgm:prSet/>
      <dgm:spPr/>
      <dgm:t>
        <a:bodyPr/>
        <a:lstStyle/>
        <a:p>
          <a:r>
            <a:rPr lang="en-GB"/>
            <a:t>Translate text to other languages</a:t>
          </a:r>
          <a:endParaRPr lang="en-US"/>
        </a:p>
      </dgm:t>
    </dgm:pt>
    <dgm:pt modelId="{5B553336-FE1E-4849-BCDF-97121059FF7D}" type="parTrans" cxnId="{60FBF98D-BB19-4820-82E0-21641093838B}">
      <dgm:prSet/>
      <dgm:spPr/>
      <dgm:t>
        <a:bodyPr/>
        <a:lstStyle/>
        <a:p>
          <a:endParaRPr lang="en-US"/>
        </a:p>
      </dgm:t>
    </dgm:pt>
    <dgm:pt modelId="{36A71831-D691-47CB-AD15-76CF6E74CC92}" type="sibTrans" cxnId="{60FBF98D-BB19-4820-82E0-21641093838B}">
      <dgm:prSet/>
      <dgm:spPr/>
      <dgm:t>
        <a:bodyPr/>
        <a:lstStyle/>
        <a:p>
          <a:endParaRPr lang="en-US"/>
        </a:p>
      </dgm:t>
    </dgm:pt>
    <dgm:pt modelId="{8CDD838A-9AFF-4D55-BAC0-CEB6EABE0AA0}" type="pres">
      <dgm:prSet presAssocID="{12653DD7-9307-4C9F-ADFA-BA06A855A475}" presName="root" presStyleCnt="0">
        <dgm:presLayoutVars>
          <dgm:dir/>
          <dgm:resizeHandles val="exact"/>
        </dgm:presLayoutVars>
      </dgm:prSet>
      <dgm:spPr/>
    </dgm:pt>
    <dgm:pt modelId="{33138C7F-7EB7-40A9-A2FB-F7E58A1B036E}" type="pres">
      <dgm:prSet presAssocID="{36B79880-7C6A-4048-B060-9ECE91B600D6}" presName="compNode" presStyleCnt="0"/>
      <dgm:spPr/>
    </dgm:pt>
    <dgm:pt modelId="{6ED0EE77-A7D8-4A4C-A44B-9B9F8F8B26F4}" type="pres">
      <dgm:prSet presAssocID="{36B79880-7C6A-4048-B060-9ECE91B600D6}" presName="bgRect" presStyleLbl="bgShp" presStyleIdx="0" presStyleCnt="5"/>
      <dgm:spPr/>
    </dgm:pt>
    <dgm:pt modelId="{ECBE9F8E-83DF-481B-9264-F5C733308757}" type="pres">
      <dgm:prSet presAssocID="{36B79880-7C6A-4048-B060-9ECE91B600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07545F28-6B16-452F-B608-1291A76BEC66}" type="pres">
      <dgm:prSet presAssocID="{36B79880-7C6A-4048-B060-9ECE91B600D6}" presName="spaceRect" presStyleCnt="0"/>
      <dgm:spPr/>
    </dgm:pt>
    <dgm:pt modelId="{C92EE891-A639-478E-9ACA-44D3AB7BCA04}" type="pres">
      <dgm:prSet presAssocID="{36B79880-7C6A-4048-B060-9ECE91B600D6}" presName="parTx" presStyleLbl="revTx" presStyleIdx="0" presStyleCnt="5">
        <dgm:presLayoutVars>
          <dgm:chMax val="0"/>
          <dgm:chPref val="0"/>
        </dgm:presLayoutVars>
      </dgm:prSet>
      <dgm:spPr/>
    </dgm:pt>
    <dgm:pt modelId="{C5BF57BE-56F0-42F6-9DC3-149942061C9F}" type="pres">
      <dgm:prSet presAssocID="{16B28D64-6BBD-4C6D-917A-A733C5F4FA6C}" presName="sibTrans" presStyleCnt="0"/>
      <dgm:spPr/>
    </dgm:pt>
    <dgm:pt modelId="{FAACA09E-9EF2-4187-A3AB-ACB0ABF4BB1A}" type="pres">
      <dgm:prSet presAssocID="{366C628F-2196-4322-8412-E005FA8B1E93}" presName="compNode" presStyleCnt="0"/>
      <dgm:spPr/>
    </dgm:pt>
    <dgm:pt modelId="{21BBDDD7-267E-4EC6-97DE-D9C05E2710EE}" type="pres">
      <dgm:prSet presAssocID="{366C628F-2196-4322-8412-E005FA8B1E93}" presName="bgRect" presStyleLbl="bgShp" presStyleIdx="1" presStyleCnt="5"/>
      <dgm:spPr/>
    </dgm:pt>
    <dgm:pt modelId="{409E1DBA-F444-4F6E-B8E4-DE6544AA776C}" type="pres">
      <dgm:prSet presAssocID="{366C628F-2196-4322-8412-E005FA8B1E9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k and knife"/>
        </a:ext>
      </dgm:extLst>
    </dgm:pt>
    <dgm:pt modelId="{4BA1D14F-88E0-4D5F-A77E-D139C1496C51}" type="pres">
      <dgm:prSet presAssocID="{366C628F-2196-4322-8412-E005FA8B1E93}" presName="spaceRect" presStyleCnt="0"/>
      <dgm:spPr/>
    </dgm:pt>
    <dgm:pt modelId="{D397BE0C-7C81-4630-8D44-4FE1F8D4BD46}" type="pres">
      <dgm:prSet presAssocID="{366C628F-2196-4322-8412-E005FA8B1E93}" presName="parTx" presStyleLbl="revTx" presStyleIdx="1" presStyleCnt="5">
        <dgm:presLayoutVars>
          <dgm:chMax val="0"/>
          <dgm:chPref val="0"/>
        </dgm:presLayoutVars>
      </dgm:prSet>
      <dgm:spPr/>
    </dgm:pt>
    <dgm:pt modelId="{5384BF8D-09AC-4B11-A670-BEE811551794}" type="pres">
      <dgm:prSet presAssocID="{6754B96B-E48C-4D23-BDB1-E8D63C30CB78}" presName="sibTrans" presStyleCnt="0"/>
      <dgm:spPr/>
    </dgm:pt>
    <dgm:pt modelId="{BAD05780-7273-4F72-895C-46E54FD11692}" type="pres">
      <dgm:prSet presAssocID="{3FE4829D-FC89-46B7-9DD0-760FFD2A7199}" presName="compNode" presStyleCnt="0"/>
      <dgm:spPr/>
    </dgm:pt>
    <dgm:pt modelId="{21ACD1F9-8A26-453E-ABBC-C39C8631E2FC}" type="pres">
      <dgm:prSet presAssocID="{3FE4829D-FC89-46B7-9DD0-760FFD2A7199}" presName="bgRect" presStyleLbl="bgShp" presStyleIdx="2" presStyleCnt="5"/>
      <dgm:spPr/>
    </dgm:pt>
    <dgm:pt modelId="{C5D52621-5691-49E4-BADD-1D96AC7BC11B}" type="pres">
      <dgm:prSet presAssocID="{3FE4829D-FC89-46B7-9DD0-760FFD2A719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5CD9CE8F-6C84-4E64-B76F-0BD5B5279CB5}" type="pres">
      <dgm:prSet presAssocID="{3FE4829D-FC89-46B7-9DD0-760FFD2A7199}" presName="spaceRect" presStyleCnt="0"/>
      <dgm:spPr/>
    </dgm:pt>
    <dgm:pt modelId="{C25D4B28-DCDF-466C-86B9-41779F68F53C}" type="pres">
      <dgm:prSet presAssocID="{3FE4829D-FC89-46B7-9DD0-760FFD2A7199}" presName="parTx" presStyleLbl="revTx" presStyleIdx="2" presStyleCnt="5">
        <dgm:presLayoutVars>
          <dgm:chMax val="0"/>
          <dgm:chPref val="0"/>
        </dgm:presLayoutVars>
      </dgm:prSet>
      <dgm:spPr/>
    </dgm:pt>
    <dgm:pt modelId="{909A21F8-5B86-42DA-BA5D-B116F0AC6FFC}" type="pres">
      <dgm:prSet presAssocID="{F734ABB4-46A8-4D3F-A1CE-9E6308A48FAD}" presName="sibTrans" presStyleCnt="0"/>
      <dgm:spPr/>
    </dgm:pt>
    <dgm:pt modelId="{E15D7523-2E4C-4AB9-B55D-EA9F6BF91B72}" type="pres">
      <dgm:prSet presAssocID="{5A39B56B-9FF6-4B22-873F-8DA81CD40FDE}" presName="compNode" presStyleCnt="0"/>
      <dgm:spPr/>
    </dgm:pt>
    <dgm:pt modelId="{94A77C9A-B263-429E-B327-FB6A25722C3B}" type="pres">
      <dgm:prSet presAssocID="{5A39B56B-9FF6-4B22-873F-8DA81CD40FDE}" presName="bgRect" presStyleLbl="bgShp" presStyleIdx="3" presStyleCnt="5"/>
      <dgm:spPr/>
    </dgm:pt>
    <dgm:pt modelId="{EBA78329-A2A6-4674-813A-65EF99F8684F}" type="pres">
      <dgm:prSet presAssocID="{5A39B56B-9FF6-4B22-873F-8DA81CD40FD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C091FA70-0273-44D7-856F-4F377D0F905B}" type="pres">
      <dgm:prSet presAssocID="{5A39B56B-9FF6-4B22-873F-8DA81CD40FDE}" presName="spaceRect" presStyleCnt="0"/>
      <dgm:spPr/>
    </dgm:pt>
    <dgm:pt modelId="{F9DD46F7-33D3-4847-8472-1908C027FE8A}" type="pres">
      <dgm:prSet presAssocID="{5A39B56B-9FF6-4B22-873F-8DA81CD40FDE}" presName="parTx" presStyleLbl="revTx" presStyleIdx="3" presStyleCnt="5">
        <dgm:presLayoutVars>
          <dgm:chMax val="0"/>
          <dgm:chPref val="0"/>
        </dgm:presLayoutVars>
      </dgm:prSet>
      <dgm:spPr/>
    </dgm:pt>
    <dgm:pt modelId="{9DC49469-CF4E-4D7D-9B81-A5753FCB29E0}" type="pres">
      <dgm:prSet presAssocID="{651985A1-1939-4CE9-884D-E0D63230E746}" presName="sibTrans" presStyleCnt="0"/>
      <dgm:spPr/>
    </dgm:pt>
    <dgm:pt modelId="{EAB3A94E-050A-46CC-A1AF-EBB84330D985}" type="pres">
      <dgm:prSet presAssocID="{752D7556-3711-467B-A39B-BBA52300FA6A}" presName="compNode" presStyleCnt="0"/>
      <dgm:spPr/>
    </dgm:pt>
    <dgm:pt modelId="{46517994-E8E9-4FFB-B5A2-1C4766F6D6B9}" type="pres">
      <dgm:prSet presAssocID="{752D7556-3711-467B-A39B-BBA52300FA6A}" presName="bgRect" presStyleLbl="bgShp" presStyleIdx="4" presStyleCnt="5"/>
      <dgm:spPr/>
    </dgm:pt>
    <dgm:pt modelId="{63D44716-AD2A-4718-911D-AAD671E6602A}" type="pres">
      <dgm:prSet presAssocID="{752D7556-3711-467B-A39B-BBA52300FA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D5A251B3-6DDA-4312-84D4-DC465254A4B8}" type="pres">
      <dgm:prSet presAssocID="{752D7556-3711-467B-A39B-BBA52300FA6A}" presName="spaceRect" presStyleCnt="0"/>
      <dgm:spPr/>
    </dgm:pt>
    <dgm:pt modelId="{E122504D-7401-4861-A9E0-B0E15E715EDA}" type="pres">
      <dgm:prSet presAssocID="{752D7556-3711-467B-A39B-BBA52300FA6A}" presName="parTx" presStyleLbl="revTx" presStyleIdx="4" presStyleCnt="5">
        <dgm:presLayoutVars>
          <dgm:chMax val="0"/>
          <dgm:chPref val="0"/>
        </dgm:presLayoutVars>
      </dgm:prSet>
      <dgm:spPr/>
    </dgm:pt>
  </dgm:ptLst>
  <dgm:cxnLst>
    <dgm:cxn modelId="{3A0C8A29-51E7-43F6-8DC0-7FB0EBA56A8D}" type="presOf" srcId="{366C628F-2196-4322-8412-E005FA8B1E93}" destId="{D397BE0C-7C81-4630-8D44-4FE1F8D4BD46}" srcOrd="0" destOrd="0" presId="urn:microsoft.com/office/officeart/2018/2/layout/IconVerticalSolidList"/>
    <dgm:cxn modelId="{179AAE3B-E507-4A8A-8210-64E9E1BBD73C}" srcId="{12653DD7-9307-4C9F-ADFA-BA06A855A475}" destId="{3FE4829D-FC89-46B7-9DD0-760FFD2A7199}" srcOrd="2" destOrd="0" parTransId="{739B73DE-5538-4638-8FC8-E5766A49BEDF}" sibTransId="{F734ABB4-46A8-4D3F-A1CE-9E6308A48FAD}"/>
    <dgm:cxn modelId="{B4E7E97F-5799-4796-8C42-4D3F863ACF47}" srcId="{12653DD7-9307-4C9F-ADFA-BA06A855A475}" destId="{5A39B56B-9FF6-4B22-873F-8DA81CD40FDE}" srcOrd="3" destOrd="0" parTransId="{20472446-2586-4912-83D1-8BA31AC3745A}" sibTransId="{651985A1-1939-4CE9-884D-E0D63230E746}"/>
    <dgm:cxn modelId="{60FBF98D-BB19-4820-82E0-21641093838B}" srcId="{12653DD7-9307-4C9F-ADFA-BA06A855A475}" destId="{752D7556-3711-467B-A39B-BBA52300FA6A}" srcOrd="4" destOrd="0" parTransId="{5B553336-FE1E-4849-BCDF-97121059FF7D}" sibTransId="{36A71831-D691-47CB-AD15-76CF6E74CC92}"/>
    <dgm:cxn modelId="{F21C3496-78AE-4F4F-B514-18AB9BD917BB}" srcId="{12653DD7-9307-4C9F-ADFA-BA06A855A475}" destId="{36B79880-7C6A-4048-B060-9ECE91B600D6}" srcOrd="0" destOrd="0" parTransId="{3657114D-B94B-4C2C-9A64-2C04AE08AEBC}" sibTransId="{16B28D64-6BBD-4C6D-917A-A733C5F4FA6C}"/>
    <dgm:cxn modelId="{A4CCF8A1-2E8B-4C6B-BA09-54E8BF7390AC}" type="presOf" srcId="{3FE4829D-FC89-46B7-9DD0-760FFD2A7199}" destId="{C25D4B28-DCDF-466C-86B9-41779F68F53C}" srcOrd="0" destOrd="0" presId="urn:microsoft.com/office/officeart/2018/2/layout/IconVerticalSolidList"/>
    <dgm:cxn modelId="{C8CB8BA7-1C09-4F2E-B8CD-FA176B86E1D6}" type="presOf" srcId="{12653DD7-9307-4C9F-ADFA-BA06A855A475}" destId="{8CDD838A-9AFF-4D55-BAC0-CEB6EABE0AA0}" srcOrd="0" destOrd="0" presId="urn:microsoft.com/office/officeart/2018/2/layout/IconVerticalSolidList"/>
    <dgm:cxn modelId="{41188AA8-1B68-472E-90E5-51EF2C996990}" srcId="{12653DD7-9307-4C9F-ADFA-BA06A855A475}" destId="{366C628F-2196-4322-8412-E005FA8B1E93}" srcOrd="1" destOrd="0" parTransId="{88E7636B-B847-4ACE-A246-DFBF816D106B}" sibTransId="{6754B96B-E48C-4D23-BDB1-E8D63C30CB78}"/>
    <dgm:cxn modelId="{D7560DBB-EEE7-4912-8503-11386FC71AB6}" type="presOf" srcId="{752D7556-3711-467B-A39B-BBA52300FA6A}" destId="{E122504D-7401-4861-A9E0-B0E15E715EDA}" srcOrd="0" destOrd="0" presId="urn:microsoft.com/office/officeart/2018/2/layout/IconVerticalSolidList"/>
    <dgm:cxn modelId="{3D4FF6CF-AA05-4D04-82CE-D8636393BF0F}" type="presOf" srcId="{36B79880-7C6A-4048-B060-9ECE91B600D6}" destId="{C92EE891-A639-478E-9ACA-44D3AB7BCA04}" srcOrd="0" destOrd="0" presId="urn:microsoft.com/office/officeart/2018/2/layout/IconVerticalSolidList"/>
    <dgm:cxn modelId="{C772EAD0-5C82-4B89-B8C8-829B226FCFE8}" type="presOf" srcId="{5A39B56B-9FF6-4B22-873F-8DA81CD40FDE}" destId="{F9DD46F7-33D3-4847-8472-1908C027FE8A}" srcOrd="0" destOrd="0" presId="urn:microsoft.com/office/officeart/2018/2/layout/IconVerticalSolidList"/>
    <dgm:cxn modelId="{76480A82-0696-4DDC-A0A4-EEC923131FCE}" type="presParOf" srcId="{8CDD838A-9AFF-4D55-BAC0-CEB6EABE0AA0}" destId="{33138C7F-7EB7-40A9-A2FB-F7E58A1B036E}" srcOrd="0" destOrd="0" presId="urn:microsoft.com/office/officeart/2018/2/layout/IconVerticalSolidList"/>
    <dgm:cxn modelId="{F894A010-D28A-4D39-A9C7-C7FB19529C5F}" type="presParOf" srcId="{33138C7F-7EB7-40A9-A2FB-F7E58A1B036E}" destId="{6ED0EE77-A7D8-4A4C-A44B-9B9F8F8B26F4}" srcOrd="0" destOrd="0" presId="urn:microsoft.com/office/officeart/2018/2/layout/IconVerticalSolidList"/>
    <dgm:cxn modelId="{A46C7336-CE57-4538-B51E-0959CCAD2374}" type="presParOf" srcId="{33138C7F-7EB7-40A9-A2FB-F7E58A1B036E}" destId="{ECBE9F8E-83DF-481B-9264-F5C733308757}" srcOrd="1" destOrd="0" presId="urn:microsoft.com/office/officeart/2018/2/layout/IconVerticalSolidList"/>
    <dgm:cxn modelId="{AE4D35EA-FCC2-41AA-A32F-390516C9D231}" type="presParOf" srcId="{33138C7F-7EB7-40A9-A2FB-F7E58A1B036E}" destId="{07545F28-6B16-452F-B608-1291A76BEC66}" srcOrd="2" destOrd="0" presId="urn:microsoft.com/office/officeart/2018/2/layout/IconVerticalSolidList"/>
    <dgm:cxn modelId="{803452B7-6793-482E-BA97-AA4FA555CEC0}" type="presParOf" srcId="{33138C7F-7EB7-40A9-A2FB-F7E58A1B036E}" destId="{C92EE891-A639-478E-9ACA-44D3AB7BCA04}" srcOrd="3" destOrd="0" presId="urn:microsoft.com/office/officeart/2018/2/layout/IconVerticalSolidList"/>
    <dgm:cxn modelId="{39147B23-3D62-4188-A598-BCA27244D71D}" type="presParOf" srcId="{8CDD838A-9AFF-4D55-BAC0-CEB6EABE0AA0}" destId="{C5BF57BE-56F0-42F6-9DC3-149942061C9F}" srcOrd="1" destOrd="0" presId="urn:microsoft.com/office/officeart/2018/2/layout/IconVerticalSolidList"/>
    <dgm:cxn modelId="{20058A78-645B-4ABB-A299-47D939481234}" type="presParOf" srcId="{8CDD838A-9AFF-4D55-BAC0-CEB6EABE0AA0}" destId="{FAACA09E-9EF2-4187-A3AB-ACB0ABF4BB1A}" srcOrd="2" destOrd="0" presId="urn:microsoft.com/office/officeart/2018/2/layout/IconVerticalSolidList"/>
    <dgm:cxn modelId="{C5F3C868-650E-4396-B589-4D03A08696B1}" type="presParOf" srcId="{FAACA09E-9EF2-4187-A3AB-ACB0ABF4BB1A}" destId="{21BBDDD7-267E-4EC6-97DE-D9C05E2710EE}" srcOrd="0" destOrd="0" presId="urn:microsoft.com/office/officeart/2018/2/layout/IconVerticalSolidList"/>
    <dgm:cxn modelId="{E2EB4643-1D9B-4675-BF94-6C860A6382B0}" type="presParOf" srcId="{FAACA09E-9EF2-4187-A3AB-ACB0ABF4BB1A}" destId="{409E1DBA-F444-4F6E-B8E4-DE6544AA776C}" srcOrd="1" destOrd="0" presId="urn:microsoft.com/office/officeart/2018/2/layout/IconVerticalSolidList"/>
    <dgm:cxn modelId="{991F24B9-9785-4DD0-94D9-B16C6B6C4543}" type="presParOf" srcId="{FAACA09E-9EF2-4187-A3AB-ACB0ABF4BB1A}" destId="{4BA1D14F-88E0-4D5F-A77E-D139C1496C51}" srcOrd="2" destOrd="0" presId="urn:microsoft.com/office/officeart/2018/2/layout/IconVerticalSolidList"/>
    <dgm:cxn modelId="{3E3870AA-E43C-4540-9884-3B69BC902AAD}" type="presParOf" srcId="{FAACA09E-9EF2-4187-A3AB-ACB0ABF4BB1A}" destId="{D397BE0C-7C81-4630-8D44-4FE1F8D4BD46}" srcOrd="3" destOrd="0" presId="urn:microsoft.com/office/officeart/2018/2/layout/IconVerticalSolidList"/>
    <dgm:cxn modelId="{7ED5BFF2-5A49-4B49-870A-EA14700E4B80}" type="presParOf" srcId="{8CDD838A-9AFF-4D55-BAC0-CEB6EABE0AA0}" destId="{5384BF8D-09AC-4B11-A670-BEE811551794}" srcOrd="3" destOrd="0" presId="urn:microsoft.com/office/officeart/2018/2/layout/IconVerticalSolidList"/>
    <dgm:cxn modelId="{03A0E4D7-D0C2-4136-810C-D96D329D8C70}" type="presParOf" srcId="{8CDD838A-9AFF-4D55-BAC0-CEB6EABE0AA0}" destId="{BAD05780-7273-4F72-895C-46E54FD11692}" srcOrd="4" destOrd="0" presId="urn:microsoft.com/office/officeart/2018/2/layout/IconVerticalSolidList"/>
    <dgm:cxn modelId="{2BEE03F4-F096-4AE1-B094-E049C6645E15}" type="presParOf" srcId="{BAD05780-7273-4F72-895C-46E54FD11692}" destId="{21ACD1F9-8A26-453E-ABBC-C39C8631E2FC}" srcOrd="0" destOrd="0" presId="urn:microsoft.com/office/officeart/2018/2/layout/IconVerticalSolidList"/>
    <dgm:cxn modelId="{74E1ABC8-5910-4746-A2D6-8DCD483C559F}" type="presParOf" srcId="{BAD05780-7273-4F72-895C-46E54FD11692}" destId="{C5D52621-5691-49E4-BADD-1D96AC7BC11B}" srcOrd="1" destOrd="0" presId="urn:microsoft.com/office/officeart/2018/2/layout/IconVerticalSolidList"/>
    <dgm:cxn modelId="{137E3AB2-CA9D-4267-84F3-DF0DE88035DB}" type="presParOf" srcId="{BAD05780-7273-4F72-895C-46E54FD11692}" destId="{5CD9CE8F-6C84-4E64-B76F-0BD5B5279CB5}" srcOrd="2" destOrd="0" presId="urn:microsoft.com/office/officeart/2018/2/layout/IconVerticalSolidList"/>
    <dgm:cxn modelId="{929E6E9A-08B4-479E-95EE-63A48821D92E}" type="presParOf" srcId="{BAD05780-7273-4F72-895C-46E54FD11692}" destId="{C25D4B28-DCDF-466C-86B9-41779F68F53C}" srcOrd="3" destOrd="0" presId="urn:microsoft.com/office/officeart/2018/2/layout/IconVerticalSolidList"/>
    <dgm:cxn modelId="{6D3DBF58-60C3-4ECA-B6E5-35546517285C}" type="presParOf" srcId="{8CDD838A-9AFF-4D55-BAC0-CEB6EABE0AA0}" destId="{909A21F8-5B86-42DA-BA5D-B116F0AC6FFC}" srcOrd="5" destOrd="0" presId="urn:microsoft.com/office/officeart/2018/2/layout/IconVerticalSolidList"/>
    <dgm:cxn modelId="{A2ED6A0F-F662-4A04-97A9-CA42AFF24DBD}" type="presParOf" srcId="{8CDD838A-9AFF-4D55-BAC0-CEB6EABE0AA0}" destId="{E15D7523-2E4C-4AB9-B55D-EA9F6BF91B72}" srcOrd="6" destOrd="0" presId="urn:microsoft.com/office/officeart/2018/2/layout/IconVerticalSolidList"/>
    <dgm:cxn modelId="{32E70A9A-B301-4884-BF31-6F23B97E1BC7}" type="presParOf" srcId="{E15D7523-2E4C-4AB9-B55D-EA9F6BF91B72}" destId="{94A77C9A-B263-429E-B327-FB6A25722C3B}" srcOrd="0" destOrd="0" presId="urn:microsoft.com/office/officeart/2018/2/layout/IconVerticalSolidList"/>
    <dgm:cxn modelId="{17675287-795B-4FCD-AC42-8264A4124D59}" type="presParOf" srcId="{E15D7523-2E4C-4AB9-B55D-EA9F6BF91B72}" destId="{EBA78329-A2A6-4674-813A-65EF99F8684F}" srcOrd="1" destOrd="0" presId="urn:microsoft.com/office/officeart/2018/2/layout/IconVerticalSolidList"/>
    <dgm:cxn modelId="{DD8E7597-EDA0-4354-B6AF-92A690F49477}" type="presParOf" srcId="{E15D7523-2E4C-4AB9-B55D-EA9F6BF91B72}" destId="{C091FA70-0273-44D7-856F-4F377D0F905B}" srcOrd="2" destOrd="0" presId="urn:microsoft.com/office/officeart/2018/2/layout/IconVerticalSolidList"/>
    <dgm:cxn modelId="{CA1CB455-EDC2-412C-BD68-F6A7CEDD89DE}" type="presParOf" srcId="{E15D7523-2E4C-4AB9-B55D-EA9F6BF91B72}" destId="{F9DD46F7-33D3-4847-8472-1908C027FE8A}" srcOrd="3" destOrd="0" presId="urn:microsoft.com/office/officeart/2018/2/layout/IconVerticalSolidList"/>
    <dgm:cxn modelId="{4F1B7023-CEDC-43A8-877D-456A8D86433F}" type="presParOf" srcId="{8CDD838A-9AFF-4D55-BAC0-CEB6EABE0AA0}" destId="{9DC49469-CF4E-4D7D-9B81-A5753FCB29E0}" srcOrd="7" destOrd="0" presId="urn:microsoft.com/office/officeart/2018/2/layout/IconVerticalSolidList"/>
    <dgm:cxn modelId="{E0AB822F-BABC-4280-9900-468790594D5B}" type="presParOf" srcId="{8CDD838A-9AFF-4D55-BAC0-CEB6EABE0AA0}" destId="{EAB3A94E-050A-46CC-A1AF-EBB84330D985}" srcOrd="8" destOrd="0" presId="urn:microsoft.com/office/officeart/2018/2/layout/IconVerticalSolidList"/>
    <dgm:cxn modelId="{05B052EB-3E1E-4FA2-95CC-0D4C7A242056}" type="presParOf" srcId="{EAB3A94E-050A-46CC-A1AF-EBB84330D985}" destId="{46517994-E8E9-4FFB-B5A2-1C4766F6D6B9}" srcOrd="0" destOrd="0" presId="urn:microsoft.com/office/officeart/2018/2/layout/IconVerticalSolidList"/>
    <dgm:cxn modelId="{D2675BA4-7699-4C24-80AC-E6FD07EF09E6}" type="presParOf" srcId="{EAB3A94E-050A-46CC-A1AF-EBB84330D985}" destId="{63D44716-AD2A-4718-911D-AAD671E6602A}" srcOrd="1" destOrd="0" presId="urn:microsoft.com/office/officeart/2018/2/layout/IconVerticalSolidList"/>
    <dgm:cxn modelId="{DC700E6C-81B5-4A49-AFA9-92BA212A171B}" type="presParOf" srcId="{EAB3A94E-050A-46CC-A1AF-EBB84330D985}" destId="{D5A251B3-6DDA-4312-84D4-DC465254A4B8}" srcOrd="2" destOrd="0" presId="urn:microsoft.com/office/officeart/2018/2/layout/IconVerticalSolidList"/>
    <dgm:cxn modelId="{C10124F9-4AFA-4BA4-93B3-90A6A6FA5DBF}" type="presParOf" srcId="{EAB3A94E-050A-46CC-A1AF-EBB84330D985}" destId="{E122504D-7401-4861-A9E0-B0E15E715E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CD1F7A-2305-463D-9BAA-D4D93DDDF5A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904A7BF-E1BC-4E36-BF14-263B08F0DF12}">
      <dgm:prSet/>
      <dgm:spPr/>
      <dgm:t>
        <a:bodyPr/>
        <a:lstStyle/>
        <a:p>
          <a:r>
            <a:rPr lang="en-US" dirty="0" err="1"/>
            <a:t>Programme</a:t>
          </a:r>
          <a:r>
            <a:rPr lang="en-US" dirty="0"/>
            <a:t>:  Cert HE Business Skills for the Workplace</a:t>
          </a:r>
        </a:p>
      </dgm:t>
    </dgm:pt>
    <dgm:pt modelId="{E8965401-4E8C-42AD-BFEF-4B8DF676CF99}" type="parTrans" cxnId="{18BA4B04-E398-443C-AD38-174357408347}">
      <dgm:prSet/>
      <dgm:spPr/>
      <dgm:t>
        <a:bodyPr/>
        <a:lstStyle/>
        <a:p>
          <a:endParaRPr lang="en-US"/>
        </a:p>
      </dgm:t>
    </dgm:pt>
    <dgm:pt modelId="{74D8B768-6031-4F06-A908-E2A9685CB819}" type="sibTrans" cxnId="{18BA4B04-E398-443C-AD38-174357408347}">
      <dgm:prSet/>
      <dgm:spPr/>
      <dgm:t>
        <a:bodyPr/>
        <a:lstStyle/>
        <a:p>
          <a:endParaRPr lang="en-US"/>
        </a:p>
      </dgm:t>
    </dgm:pt>
    <dgm:pt modelId="{AD85C8A7-5695-4DFE-AD77-C523A022A1A0}">
      <dgm:prSet/>
      <dgm:spPr/>
      <dgm:t>
        <a:bodyPr/>
        <a:lstStyle/>
        <a:p>
          <a:r>
            <a:rPr lang="en-US"/>
            <a:t>Module:  Effective Teamwork and Communication </a:t>
          </a:r>
        </a:p>
      </dgm:t>
    </dgm:pt>
    <dgm:pt modelId="{A1BEB348-50E8-4104-997D-98EEEC932EBA}" type="parTrans" cxnId="{6144BF96-0EB8-4773-AAA6-5F74A98EDF2A}">
      <dgm:prSet/>
      <dgm:spPr/>
      <dgm:t>
        <a:bodyPr/>
        <a:lstStyle/>
        <a:p>
          <a:endParaRPr lang="en-US"/>
        </a:p>
      </dgm:t>
    </dgm:pt>
    <dgm:pt modelId="{DDEDB816-A67A-4BCE-8A36-F9F4B063C2EC}" type="sibTrans" cxnId="{6144BF96-0EB8-4773-AAA6-5F74A98EDF2A}">
      <dgm:prSet/>
      <dgm:spPr/>
      <dgm:t>
        <a:bodyPr/>
        <a:lstStyle/>
        <a:p>
          <a:endParaRPr lang="en-US"/>
        </a:p>
      </dgm:t>
    </dgm:pt>
    <dgm:pt modelId="{B1B483BC-C93D-4D8C-A9F8-923B19A0B43B}">
      <dgm:prSet/>
      <dgm:spPr/>
      <dgm:t>
        <a:bodyPr/>
        <a:lstStyle/>
        <a:p>
          <a:r>
            <a:rPr lang="en-US"/>
            <a:t>Module Code: LCLM4003</a:t>
          </a:r>
        </a:p>
      </dgm:t>
    </dgm:pt>
    <dgm:pt modelId="{A05DC852-1E3A-4C68-B225-EFB2754A2A52}" type="parTrans" cxnId="{78004527-17FD-47B2-A0B8-B0AD6E5D0794}">
      <dgm:prSet/>
      <dgm:spPr/>
      <dgm:t>
        <a:bodyPr/>
        <a:lstStyle/>
        <a:p>
          <a:endParaRPr lang="en-US"/>
        </a:p>
      </dgm:t>
    </dgm:pt>
    <dgm:pt modelId="{F9804273-7FE5-400F-A584-02E548B10CD0}" type="sibTrans" cxnId="{78004527-17FD-47B2-A0B8-B0AD6E5D0794}">
      <dgm:prSet/>
      <dgm:spPr/>
      <dgm:t>
        <a:bodyPr/>
        <a:lstStyle/>
        <a:p>
          <a:endParaRPr lang="en-US"/>
        </a:p>
      </dgm:t>
    </dgm:pt>
    <dgm:pt modelId="{50B58202-AEA6-4835-A5D5-2A8EE7B4792B}" type="pres">
      <dgm:prSet presAssocID="{62CD1F7A-2305-463D-9BAA-D4D93DDDF5A0}" presName="root" presStyleCnt="0">
        <dgm:presLayoutVars>
          <dgm:dir/>
          <dgm:resizeHandles val="exact"/>
        </dgm:presLayoutVars>
      </dgm:prSet>
      <dgm:spPr/>
    </dgm:pt>
    <dgm:pt modelId="{F11B7C02-6386-4FD1-8FE9-7125D61B5379}" type="pres">
      <dgm:prSet presAssocID="{9904A7BF-E1BC-4E36-BF14-263B08F0DF12}" presName="compNode" presStyleCnt="0"/>
      <dgm:spPr/>
    </dgm:pt>
    <dgm:pt modelId="{712ECDF9-1015-468A-B5FA-581E078499BF}" type="pres">
      <dgm:prSet presAssocID="{9904A7BF-E1BC-4E36-BF14-263B08F0DF12}" presName="bgRect" presStyleLbl="bgShp" presStyleIdx="0" presStyleCnt="3"/>
      <dgm:spPr/>
    </dgm:pt>
    <dgm:pt modelId="{7CB8F1A5-E0F6-4CFB-845A-F0A3DB845F31}" type="pres">
      <dgm:prSet presAssocID="{9904A7BF-E1BC-4E36-BF14-263B08F0DF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F183DFF3-06B6-4CAC-AB12-5AA3D89C454A}" type="pres">
      <dgm:prSet presAssocID="{9904A7BF-E1BC-4E36-BF14-263B08F0DF12}" presName="spaceRect" presStyleCnt="0"/>
      <dgm:spPr/>
    </dgm:pt>
    <dgm:pt modelId="{4EADED23-C236-4FBF-9CD3-1D9F5239BB54}" type="pres">
      <dgm:prSet presAssocID="{9904A7BF-E1BC-4E36-BF14-263B08F0DF12}" presName="parTx" presStyleLbl="revTx" presStyleIdx="0" presStyleCnt="3">
        <dgm:presLayoutVars>
          <dgm:chMax val="0"/>
          <dgm:chPref val="0"/>
        </dgm:presLayoutVars>
      </dgm:prSet>
      <dgm:spPr/>
    </dgm:pt>
    <dgm:pt modelId="{617D9317-D563-45FF-9963-923FA036F2EA}" type="pres">
      <dgm:prSet presAssocID="{74D8B768-6031-4F06-A908-E2A9685CB819}" presName="sibTrans" presStyleCnt="0"/>
      <dgm:spPr/>
    </dgm:pt>
    <dgm:pt modelId="{3865B289-36EB-4431-9459-41ADC606926C}" type="pres">
      <dgm:prSet presAssocID="{AD85C8A7-5695-4DFE-AD77-C523A022A1A0}" presName="compNode" presStyleCnt="0"/>
      <dgm:spPr/>
    </dgm:pt>
    <dgm:pt modelId="{22124C1C-3CFE-4B30-82B9-48507CE9643C}" type="pres">
      <dgm:prSet presAssocID="{AD85C8A7-5695-4DFE-AD77-C523A022A1A0}" presName="bgRect" presStyleLbl="bgShp" presStyleIdx="1" presStyleCnt="3"/>
      <dgm:spPr/>
    </dgm:pt>
    <dgm:pt modelId="{1B97B3A6-649F-409E-8333-9A036CA1E784}" type="pres">
      <dgm:prSet presAssocID="{AD85C8A7-5695-4DFE-AD77-C523A022A1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2B65419B-BE5B-4F78-B7EF-328D165A3150}" type="pres">
      <dgm:prSet presAssocID="{AD85C8A7-5695-4DFE-AD77-C523A022A1A0}" presName="spaceRect" presStyleCnt="0"/>
      <dgm:spPr/>
    </dgm:pt>
    <dgm:pt modelId="{D9FC0612-DD49-4C0F-AC15-845D525C06B2}" type="pres">
      <dgm:prSet presAssocID="{AD85C8A7-5695-4DFE-AD77-C523A022A1A0}" presName="parTx" presStyleLbl="revTx" presStyleIdx="1" presStyleCnt="3">
        <dgm:presLayoutVars>
          <dgm:chMax val="0"/>
          <dgm:chPref val="0"/>
        </dgm:presLayoutVars>
      </dgm:prSet>
      <dgm:spPr/>
    </dgm:pt>
    <dgm:pt modelId="{98687F6F-F6A4-4367-B604-DA26A4B12B2B}" type="pres">
      <dgm:prSet presAssocID="{DDEDB816-A67A-4BCE-8A36-F9F4B063C2EC}" presName="sibTrans" presStyleCnt="0"/>
      <dgm:spPr/>
    </dgm:pt>
    <dgm:pt modelId="{4D0133D1-4E81-4C1B-B8E1-E22643F1572D}" type="pres">
      <dgm:prSet presAssocID="{B1B483BC-C93D-4D8C-A9F8-923B19A0B43B}" presName="compNode" presStyleCnt="0"/>
      <dgm:spPr/>
    </dgm:pt>
    <dgm:pt modelId="{8A52E209-FFAF-4679-A832-03EFE844CA9B}" type="pres">
      <dgm:prSet presAssocID="{B1B483BC-C93D-4D8C-A9F8-923B19A0B43B}" presName="bgRect" presStyleLbl="bgShp" presStyleIdx="2" presStyleCnt="3"/>
      <dgm:spPr/>
    </dgm:pt>
    <dgm:pt modelId="{540FA444-AF6C-4CF7-B1E1-08CDED6EB941}" type="pres">
      <dgm:prSet presAssocID="{B1B483BC-C93D-4D8C-A9F8-923B19A0B4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3EF59588-E1F9-4B7D-B11A-BD56E83AEA6C}" type="pres">
      <dgm:prSet presAssocID="{B1B483BC-C93D-4D8C-A9F8-923B19A0B43B}" presName="spaceRect" presStyleCnt="0"/>
      <dgm:spPr/>
    </dgm:pt>
    <dgm:pt modelId="{075DAC4A-4A85-41CC-88D6-C3B52509B9F3}" type="pres">
      <dgm:prSet presAssocID="{B1B483BC-C93D-4D8C-A9F8-923B19A0B43B}" presName="parTx" presStyleLbl="revTx" presStyleIdx="2" presStyleCnt="3">
        <dgm:presLayoutVars>
          <dgm:chMax val="0"/>
          <dgm:chPref val="0"/>
        </dgm:presLayoutVars>
      </dgm:prSet>
      <dgm:spPr/>
    </dgm:pt>
  </dgm:ptLst>
  <dgm:cxnLst>
    <dgm:cxn modelId="{18BA4B04-E398-443C-AD38-174357408347}" srcId="{62CD1F7A-2305-463D-9BAA-D4D93DDDF5A0}" destId="{9904A7BF-E1BC-4E36-BF14-263B08F0DF12}" srcOrd="0" destOrd="0" parTransId="{E8965401-4E8C-42AD-BFEF-4B8DF676CF99}" sibTransId="{74D8B768-6031-4F06-A908-E2A9685CB819}"/>
    <dgm:cxn modelId="{78004527-17FD-47B2-A0B8-B0AD6E5D0794}" srcId="{62CD1F7A-2305-463D-9BAA-D4D93DDDF5A0}" destId="{B1B483BC-C93D-4D8C-A9F8-923B19A0B43B}" srcOrd="2" destOrd="0" parTransId="{A05DC852-1E3A-4C68-B225-EFB2754A2A52}" sibTransId="{F9804273-7FE5-400F-A584-02E548B10CD0}"/>
    <dgm:cxn modelId="{855E3878-F14F-4EA3-8C82-9F705C682B8A}" type="presOf" srcId="{AD85C8A7-5695-4DFE-AD77-C523A022A1A0}" destId="{D9FC0612-DD49-4C0F-AC15-845D525C06B2}" srcOrd="0" destOrd="0" presId="urn:microsoft.com/office/officeart/2018/2/layout/IconVerticalSolidList"/>
    <dgm:cxn modelId="{F49F0F84-4FC4-4D38-BE81-BF7B8AF6800B}" type="presOf" srcId="{B1B483BC-C93D-4D8C-A9F8-923B19A0B43B}" destId="{075DAC4A-4A85-41CC-88D6-C3B52509B9F3}" srcOrd="0" destOrd="0" presId="urn:microsoft.com/office/officeart/2018/2/layout/IconVerticalSolidList"/>
    <dgm:cxn modelId="{6144BF96-0EB8-4773-AAA6-5F74A98EDF2A}" srcId="{62CD1F7A-2305-463D-9BAA-D4D93DDDF5A0}" destId="{AD85C8A7-5695-4DFE-AD77-C523A022A1A0}" srcOrd="1" destOrd="0" parTransId="{A1BEB348-50E8-4104-997D-98EEEC932EBA}" sibTransId="{DDEDB816-A67A-4BCE-8A36-F9F4B063C2EC}"/>
    <dgm:cxn modelId="{A8D1029A-A047-46D5-B706-750D5D29188C}" type="presOf" srcId="{62CD1F7A-2305-463D-9BAA-D4D93DDDF5A0}" destId="{50B58202-AEA6-4835-A5D5-2A8EE7B4792B}" srcOrd="0" destOrd="0" presId="urn:microsoft.com/office/officeart/2018/2/layout/IconVerticalSolidList"/>
    <dgm:cxn modelId="{286386B6-0D9D-408D-B787-0B547323597B}" type="presOf" srcId="{9904A7BF-E1BC-4E36-BF14-263B08F0DF12}" destId="{4EADED23-C236-4FBF-9CD3-1D9F5239BB54}" srcOrd="0" destOrd="0" presId="urn:microsoft.com/office/officeart/2018/2/layout/IconVerticalSolidList"/>
    <dgm:cxn modelId="{7A981B4B-F0FB-4DB9-A1AD-C5EE39C7707A}" type="presParOf" srcId="{50B58202-AEA6-4835-A5D5-2A8EE7B4792B}" destId="{F11B7C02-6386-4FD1-8FE9-7125D61B5379}" srcOrd="0" destOrd="0" presId="urn:microsoft.com/office/officeart/2018/2/layout/IconVerticalSolidList"/>
    <dgm:cxn modelId="{3A3ADB39-1147-4CA3-90B4-EAD9AE3303B5}" type="presParOf" srcId="{F11B7C02-6386-4FD1-8FE9-7125D61B5379}" destId="{712ECDF9-1015-468A-B5FA-581E078499BF}" srcOrd="0" destOrd="0" presId="urn:microsoft.com/office/officeart/2018/2/layout/IconVerticalSolidList"/>
    <dgm:cxn modelId="{4ABC0810-BC68-490D-8C5C-8A5BACAC5DC0}" type="presParOf" srcId="{F11B7C02-6386-4FD1-8FE9-7125D61B5379}" destId="{7CB8F1A5-E0F6-4CFB-845A-F0A3DB845F31}" srcOrd="1" destOrd="0" presId="urn:microsoft.com/office/officeart/2018/2/layout/IconVerticalSolidList"/>
    <dgm:cxn modelId="{345414AA-25DD-4448-A031-3A7772FF05C6}" type="presParOf" srcId="{F11B7C02-6386-4FD1-8FE9-7125D61B5379}" destId="{F183DFF3-06B6-4CAC-AB12-5AA3D89C454A}" srcOrd="2" destOrd="0" presId="urn:microsoft.com/office/officeart/2018/2/layout/IconVerticalSolidList"/>
    <dgm:cxn modelId="{16AE6D2F-4147-4B27-B837-B8F0CFF65872}" type="presParOf" srcId="{F11B7C02-6386-4FD1-8FE9-7125D61B5379}" destId="{4EADED23-C236-4FBF-9CD3-1D9F5239BB54}" srcOrd="3" destOrd="0" presId="urn:microsoft.com/office/officeart/2018/2/layout/IconVerticalSolidList"/>
    <dgm:cxn modelId="{E089D0C8-F7B3-4981-9324-B773A259C9C1}" type="presParOf" srcId="{50B58202-AEA6-4835-A5D5-2A8EE7B4792B}" destId="{617D9317-D563-45FF-9963-923FA036F2EA}" srcOrd="1" destOrd="0" presId="urn:microsoft.com/office/officeart/2018/2/layout/IconVerticalSolidList"/>
    <dgm:cxn modelId="{93E291F4-3D0A-44FA-A918-FD9AA044F8FB}" type="presParOf" srcId="{50B58202-AEA6-4835-A5D5-2A8EE7B4792B}" destId="{3865B289-36EB-4431-9459-41ADC606926C}" srcOrd="2" destOrd="0" presId="urn:microsoft.com/office/officeart/2018/2/layout/IconVerticalSolidList"/>
    <dgm:cxn modelId="{1E50EF1A-7CEA-4562-A0DD-9EBD16FDDB7E}" type="presParOf" srcId="{3865B289-36EB-4431-9459-41ADC606926C}" destId="{22124C1C-3CFE-4B30-82B9-48507CE9643C}" srcOrd="0" destOrd="0" presId="urn:microsoft.com/office/officeart/2018/2/layout/IconVerticalSolidList"/>
    <dgm:cxn modelId="{36575289-3126-4BDE-B3A5-96C0086E0B2F}" type="presParOf" srcId="{3865B289-36EB-4431-9459-41ADC606926C}" destId="{1B97B3A6-649F-409E-8333-9A036CA1E784}" srcOrd="1" destOrd="0" presId="urn:microsoft.com/office/officeart/2018/2/layout/IconVerticalSolidList"/>
    <dgm:cxn modelId="{A82173D8-9EBE-4B04-9BA5-44D6FAD5A50E}" type="presParOf" srcId="{3865B289-36EB-4431-9459-41ADC606926C}" destId="{2B65419B-BE5B-4F78-B7EF-328D165A3150}" srcOrd="2" destOrd="0" presId="urn:microsoft.com/office/officeart/2018/2/layout/IconVerticalSolidList"/>
    <dgm:cxn modelId="{08C22084-C80C-486A-96CE-8CE153C8A80D}" type="presParOf" srcId="{3865B289-36EB-4431-9459-41ADC606926C}" destId="{D9FC0612-DD49-4C0F-AC15-845D525C06B2}" srcOrd="3" destOrd="0" presId="urn:microsoft.com/office/officeart/2018/2/layout/IconVerticalSolidList"/>
    <dgm:cxn modelId="{F2BEFE32-6A03-48F4-9414-F1FD0659440E}" type="presParOf" srcId="{50B58202-AEA6-4835-A5D5-2A8EE7B4792B}" destId="{98687F6F-F6A4-4367-B604-DA26A4B12B2B}" srcOrd="3" destOrd="0" presId="urn:microsoft.com/office/officeart/2018/2/layout/IconVerticalSolidList"/>
    <dgm:cxn modelId="{0C83145A-FF3A-4C89-A647-8E44A5287B48}" type="presParOf" srcId="{50B58202-AEA6-4835-A5D5-2A8EE7B4792B}" destId="{4D0133D1-4E81-4C1B-B8E1-E22643F1572D}" srcOrd="4" destOrd="0" presId="urn:microsoft.com/office/officeart/2018/2/layout/IconVerticalSolidList"/>
    <dgm:cxn modelId="{69C7B109-22D6-48A7-BCAA-29DF95CAC0BD}" type="presParOf" srcId="{4D0133D1-4E81-4C1B-B8E1-E22643F1572D}" destId="{8A52E209-FFAF-4679-A832-03EFE844CA9B}" srcOrd="0" destOrd="0" presId="urn:microsoft.com/office/officeart/2018/2/layout/IconVerticalSolidList"/>
    <dgm:cxn modelId="{04A969E4-8BE6-4C74-AEA8-8AB089B32666}" type="presParOf" srcId="{4D0133D1-4E81-4C1B-B8E1-E22643F1572D}" destId="{540FA444-AF6C-4CF7-B1E1-08CDED6EB941}" srcOrd="1" destOrd="0" presId="urn:microsoft.com/office/officeart/2018/2/layout/IconVerticalSolidList"/>
    <dgm:cxn modelId="{32799E78-E115-464E-9548-F349C91B65CF}" type="presParOf" srcId="{4D0133D1-4E81-4C1B-B8E1-E22643F1572D}" destId="{3EF59588-E1F9-4B7D-B11A-BD56E83AEA6C}" srcOrd="2" destOrd="0" presId="urn:microsoft.com/office/officeart/2018/2/layout/IconVerticalSolidList"/>
    <dgm:cxn modelId="{D70AB10B-13B2-4260-AB99-231B158E0AED}" type="presParOf" srcId="{4D0133D1-4E81-4C1B-B8E1-E22643F1572D}" destId="{075DAC4A-4A85-41CC-88D6-C3B52509B9F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E0AA25-B15D-42D1-B439-FB5FD9CC51AD}" type="doc">
      <dgm:prSet loTypeId="urn:microsoft.com/office/officeart/2005/8/layout/default" loCatId="list" qsTypeId="urn:microsoft.com/office/officeart/2005/8/quickstyle/simple2" qsCatId="simple" csTypeId="urn:microsoft.com/office/officeart/2005/8/colors/accent2_2" csCatId="accent2" phldr="1"/>
      <dgm:spPr/>
      <dgm:t>
        <a:bodyPr/>
        <a:lstStyle/>
        <a:p>
          <a:endParaRPr lang="en-US"/>
        </a:p>
      </dgm:t>
    </dgm:pt>
    <dgm:pt modelId="{9BC71FCC-ACBE-4910-B7BD-F418ED45958B}">
      <dgm:prSet/>
      <dgm:spPr/>
      <dgm:t>
        <a:bodyPr/>
        <a:lstStyle/>
        <a:p>
          <a:r>
            <a:rPr lang="en-US" dirty="0"/>
            <a:t>Flight Foods are the manufacturer of ready meals to airlines.</a:t>
          </a:r>
        </a:p>
      </dgm:t>
    </dgm:pt>
    <dgm:pt modelId="{7A95185C-D59A-4E5B-A183-9FDBE50368DA}" type="parTrans" cxnId="{6DA68BC1-C2B2-40CB-87DB-0E6F2F6EE972}">
      <dgm:prSet/>
      <dgm:spPr/>
      <dgm:t>
        <a:bodyPr/>
        <a:lstStyle/>
        <a:p>
          <a:endParaRPr lang="en-US"/>
        </a:p>
      </dgm:t>
    </dgm:pt>
    <dgm:pt modelId="{67197C1A-551B-4A90-B7AC-23BF6294FA8F}" type="sibTrans" cxnId="{6DA68BC1-C2B2-40CB-87DB-0E6F2F6EE972}">
      <dgm:prSet/>
      <dgm:spPr/>
      <dgm:t>
        <a:bodyPr/>
        <a:lstStyle/>
        <a:p>
          <a:endParaRPr lang="en-US"/>
        </a:p>
      </dgm:t>
    </dgm:pt>
    <dgm:pt modelId="{2B70F58C-3603-4493-B4D2-30060B32F47E}">
      <dgm:prSet/>
      <dgm:spPr/>
      <dgm:t>
        <a:bodyPr/>
        <a:lstStyle/>
        <a:p>
          <a:r>
            <a:rPr lang="en-US" dirty="0"/>
            <a:t>The issue is the declining of business due to its poor standards.</a:t>
          </a:r>
        </a:p>
      </dgm:t>
    </dgm:pt>
    <dgm:pt modelId="{565C1716-B006-4EFF-B0FB-12F531C31DBB}" type="parTrans" cxnId="{CCCE693A-EFBB-4236-8FF1-D302618CA2D1}">
      <dgm:prSet/>
      <dgm:spPr/>
      <dgm:t>
        <a:bodyPr/>
        <a:lstStyle/>
        <a:p>
          <a:endParaRPr lang="en-US"/>
        </a:p>
      </dgm:t>
    </dgm:pt>
    <dgm:pt modelId="{EB0486F4-7850-41FF-B268-2FFAE1EEE2A8}" type="sibTrans" cxnId="{CCCE693A-EFBB-4236-8FF1-D302618CA2D1}">
      <dgm:prSet/>
      <dgm:spPr/>
      <dgm:t>
        <a:bodyPr/>
        <a:lstStyle/>
        <a:p>
          <a:endParaRPr lang="en-US"/>
        </a:p>
      </dgm:t>
    </dgm:pt>
    <dgm:pt modelId="{C0A660B5-8808-4B5B-A72A-4CE319196F6F}">
      <dgm:prSet/>
      <dgm:spPr/>
      <dgm:t>
        <a:bodyPr/>
        <a:lstStyle/>
        <a:p>
          <a:r>
            <a:rPr lang="en-US" dirty="0"/>
            <a:t> 40 employers ages ranging from 16-year-olds to 60-year-olds. </a:t>
          </a:r>
        </a:p>
      </dgm:t>
    </dgm:pt>
    <dgm:pt modelId="{40884286-DEE8-477C-9610-6EC4A9064CF7}" type="parTrans" cxnId="{548A8D29-6C8D-4D39-9BDA-591950E8C352}">
      <dgm:prSet/>
      <dgm:spPr/>
      <dgm:t>
        <a:bodyPr/>
        <a:lstStyle/>
        <a:p>
          <a:endParaRPr lang="en-US"/>
        </a:p>
      </dgm:t>
    </dgm:pt>
    <dgm:pt modelId="{FA615F9F-2620-4B5B-AFEE-22DDDE883437}" type="sibTrans" cxnId="{548A8D29-6C8D-4D39-9BDA-591950E8C352}">
      <dgm:prSet/>
      <dgm:spPr/>
      <dgm:t>
        <a:bodyPr/>
        <a:lstStyle/>
        <a:p>
          <a:endParaRPr lang="en-US"/>
        </a:p>
      </dgm:t>
    </dgm:pt>
    <dgm:pt modelId="{38B6F26E-603E-4FBE-9490-2188529ABD2A}">
      <dgm:prSet/>
      <dgm:spPr/>
      <dgm:t>
        <a:bodyPr/>
        <a:lstStyle/>
        <a:p>
          <a:r>
            <a:rPr lang="en-US" dirty="0"/>
            <a:t>Most employers are immigrants,  from 5 different districts and culture groups. </a:t>
          </a:r>
        </a:p>
      </dgm:t>
    </dgm:pt>
    <dgm:pt modelId="{539FF428-EF7A-4A78-8722-1D4948F93319}" type="parTrans" cxnId="{CB76323F-34DB-41E8-A1D5-782B632F76D4}">
      <dgm:prSet/>
      <dgm:spPr/>
      <dgm:t>
        <a:bodyPr/>
        <a:lstStyle/>
        <a:p>
          <a:endParaRPr lang="en-US"/>
        </a:p>
      </dgm:t>
    </dgm:pt>
    <dgm:pt modelId="{82B98E71-3E69-486A-9991-606B769ABEB6}" type="sibTrans" cxnId="{CB76323F-34DB-41E8-A1D5-782B632F76D4}">
      <dgm:prSet/>
      <dgm:spPr/>
      <dgm:t>
        <a:bodyPr/>
        <a:lstStyle/>
        <a:p>
          <a:endParaRPr lang="en-US"/>
        </a:p>
      </dgm:t>
    </dgm:pt>
    <dgm:pt modelId="{C131CCDC-32DF-4535-9A1D-B78E08EF8268}">
      <dgm:prSet/>
      <dgm:spPr/>
      <dgm:t>
        <a:bodyPr/>
        <a:lstStyle/>
        <a:p>
          <a:r>
            <a:rPr lang="en-US" dirty="0"/>
            <a:t>Gary faces challenges.  Overwhelmed, stressed, </a:t>
          </a:r>
        </a:p>
      </dgm:t>
    </dgm:pt>
    <dgm:pt modelId="{606F875C-5B10-49F1-A317-881B157BC337}" type="parTrans" cxnId="{5876D8A2-9B8E-45BE-909A-9D850E35DDA1}">
      <dgm:prSet/>
      <dgm:spPr/>
      <dgm:t>
        <a:bodyPr/>
        <a:lstStyle/>
        <a:p>
          <a:endParaRPr lang="en-US"/>
        </a:p>
      </dgm:t>
    </dgm:pt>
    <dgm:pt modelId="{B9368961-1562-4484-B6B4-F86252CAA205}" type="sibTrans" cxnId="{5876D8A2-9B8E-45BE-909A-9D850E35DDA1}">
      <dgm:prSet/>
      <dgm:spPr/>
      <dgm:t>
        <a:bodyPr/>
        <a:lstStyle/>
        <a:p>
          <a:endParaRPr lang="en-US"/>
        </a:p>
      </dgm:t>
    </dgm:pt>
    <dgm:pt modelId="{07CE3161-ED25-468D-B5A9-BD43FD18B217}">
      <dgm:prSet/>
      <dgm:spPr/>
      <dgm:t>
        <a:bodyPr/>
        <a:lstStyle/>
        <a:p>
          <a:r>
            <a:rPr lang="en-US" dirty="0"/>
            <a:t>Language Barriers</a:t>
          </a:r>
        </a:p>
      </dgm:t>
    </dgm:pt>
    <dgm:pt modelId="{DAD6E8A7-FB04-416E-A1C0-B3F692209D96}" type="parTrans" cxnId="{ECDE3D40-16A0-4AAB-A224-3C01E964B7E7}">
      <dgm:prSet/>
      <dgm:spPr/>
      <dgm:t>
        <a:bodyPr/>
        <a:lstStyle/>
        <a:p>
          <a:endParaRPr lang="en-US"/>
        </a:p>
      </dgm:t>
    </dgm:pt>
    <dgm:pt modelId="{D47B9621-F07B-4CDA-BF1F-65615C42A051}" type="sibTrans" cxnId="{ECDE3D40-16A0-4AAB-A224-3C01E964B7E7}">
      <dgm:prSet/>
      <dgm:spPr/>
      <dgm:t>
        <a:bodyPr/>
        <a:lstStyle/>
        <a:p>
          <a:endParaRPr lang="en-US"/>
        </a:p>
      </dgm:t>
    </dgm:pt>
    <dgm:pt modelId="{1628BD24-6FED-4680-AC90-CDCF0AA6D01B}" type="pres">
      <dgm:prSet presAssocID="{5EE0AA25-B15D-42D1-B439-FB5FD9CC51AD}" presName="diagram" presStyleCnt="0">
        <dgm:presLayoutVars>
          <dgm:dir/>
          <dgm:resizeHandles val="exact"/>
        </dgm:presLayoutVars>
      </dgm:prSet>
      <dgm:spPr/>
    </dgm:pt>
    <dgm:pt modelId="{E9CF7F26-7A95-4B3E-B47F-031E69029649}" type="pres">
      <dgm:prSet presAssocID="{9BC71FCC-ACBE-4910-B7BD-F418ED45958B}" presName="node" presStyleLbl="node1" presStyleIdx="0" presStyleCnt="6">
        <dgm:presLayoutVars>
          <dgm:bulletEnabled val="1"/>
        </dgm:presLayoutVars>
      </dgm:prSet>
      <dgm:spPr/>
    </dgm:pt>
    <dgm:pt modelId="{419F45D7-C701-4DC9-B657-0069442A364F}" type="pres">
      <dgm:prSet presAssocID="{67197C1A-551B-4A90-B7AC-23BF6294FA8F}" presName="sibTrans" presStyleCnt="0"/>
      <dgm:spPr/>
    </dgm:pt>
    <dgm:pt modelId="{5DE642A5-E6E7-42B2-859A-082CA285AB79}" type="pres">
      <dgm:prSet presAssocID="{2B70F58C-3603-4493-B4D2-30060B32F47E}" presName="node" presStyleLbl="node1" presStyleIdx="1" presStyleCnt="6">
        <dgm:presLayoutVars>
          <dgm:bulletEnabled val="1"/>
        </dgm:presLayoutVars>
      </dgm:prSet>
      <dgm:spPr/>
    </dgm:pt>
    <dgm:pt modelId="{AFA5301F-1C36-42C4-93BA-FD2394686C72}" type="pres">
      <dgm:prSet presAssocID="{EB0486F4-7850-41FF-B268-2FFAE1EEE2A8}" presName="sibTrans" presStyleCnt="0"/>
      <dgm:spPr/>
    </dgm:pt>
    <dgm:pt modelId="{5EF51B91-71D3-49F7-8FF1-4EC1D8B4129E}" type="pres">
      <dgm:prSet presAssocID="{C0A660B5-8808-4B5B-A72A-4CE319196F6F}" presName="node" presStyleLbl="node1" presStyleIdx="2" presStyleCnt="6">
        <dgm:presLayoutVars>
          <dgm:bulletEnabled val="1"/>
        </dgm:presLayoutVars>
      </dgm:prSet>
      <dgm:spPr/>
    </dgm:pt>
    <dgm:pt modelId="{B5199ED1-DDB0-4FC4-91B6-5A11A204B8C9}" type="pres">
      <dgm:prSet presAssocID="{FA615F9F-2620-4B5B-AFEE-22DDDE883437}" presName="sibTrans" presStyleCnt="0"/>
      <dgm:spPr/>
    </dgm:pt>
    <dgm:pt modelId="{1F9AC06D-2373-4261-9EE4-EF20BC80EF9B}" type="pres">
      <dgm:prSet presAssocID="{38B6F26E-603E-4FBE-9490-2188529ABD2A}" presName="node" presStyleLbl="node1" presStyleIdx="3" presStyleCnt="6">
        <dgm:presLayoutVars>
          <dgm:bulletEnabled val="1"/>
        </dgm:presLayoutVars>
      </dgm:prSet>
      <dgm:spPr/>
    </dgm:pt>
    <dgm:pt modelId="{26A6B956-ABB8-4A50-B342-5CBDA687C700}" type="pres">
      <dgm:prSet presAssocID="{82B98E71-3E69-486A-9991-606B769ABEB6}" presName="sibTrans" presStyleCnt="0"/>
      <dgm:spPr/>
    </dgm:pt>
    <dgm:pt modelId="{B0B8EABE-FF7E-4467-9916-889A6F6EE087}" type="pres">
      <dgm:prSet presAssocID="{C131CCDC-32DF-4535-9A1D-B78E08EF8268}" presName="node" presStyleLbl="node1" presStyleIdx="4" presStyleCnt="6">
        <dgm:presLayoutVars>
          <dgm:bulletEnabled val="1"/>
        </dgm:presLayoutVars>
      </dgm:prSet>
      <dgm:spPr/>
    </dgm:pt>
    <dgm:pt modelId="{3587B0BB-A7EA-4830-986C-D507E06503B8}" type="pres">
      <dgm:prSet presAssocID="{B9368961-1562-4484-B6B4-F86252CAA205}" presName="sibTrans" presStyleCnt="0"/>
      <dgm:spPr/>
    </dgm:pt>
    <dgm:pt modelId="{16F627F8-317B-4CEB-843A-551B67A969AB}" type="pres">
      <dgm:prSet presAssocID="{07CE3161-ED25-468D-B5A9-BD43FD18B217}" presName="node" presStyleLbl="node1" presStyleIdx="5" presStyleCnt="6">
        <dgm:presLayoutVars>
          <dgm:bulletEnabled val="1"/>
        </dgm:presLayoutVars>
      </dgm:prSet>
      <dgm:spPr/>
    </dgm:pt>
  </dgm:ptLst>
  <dgm:cxnLst>
    <dgm:cxn modelId="{5655F814-A876-4EA0-8084-F3193A8F56B4}" type="presOf" srcId="{07CE3161-ED25-468D-B5A9-BD43FD18B217}" destId="{16F627F8-317B-4CEB-843A-551B67A969AB}" srcOrd="0" destOrd="0" presId="urn:microsoft.com/office/officeart/2005/8/layout/default"/>
    <dgm:cxn modelId="{548A8D29-6C8D-4D39-9BDA-591950E8C352}" srcId="{5EE0AA25-B15D-42D1-B439-FB5FD9CC51AD}" destId="{C0A660B5-8808-4B5B-A72A-4CE319196F6F}" srcOrd="2" destOrd="0" parTransId="{40884286-DEE8-477C-9610-6EC4A9064CF7}" sibTransId="{FA615F9F-2620-4B5B-AFEE-22DDDE883437}"/>
    <dgm:cxn modelId="{BDE0672B-1F54-426D-82D9-6EA9324318B7}" type="presOf" srcId="{C0A660B5-8808-4B5B-A72A-4CE319196F6F}" destId="{5EF51B91-71D3-49F7-8FF1-4EC1D8B4129E}" srcOrd="0" destOrd="0" presId="urn:microsoft.com/office/officeart/2005/8/layout/default"/>
    <dgm:cxn modelId="{CCCE693A-EFBB-4236-8FF1-D302618CA2D1}" srcId="{5EE0AA25-B15D-42D1-B439-FB5FD9CC51AD}" destId="{2B70F58C-3603-4493-B4D2-30060B32F47E}" srcOrd="1" destOrd="0" parTransId="{565C1716-B006-4EFF-B0FB-12F531C31DBB}" sibTransId="{EB0486F4-7850-41FF-B268-2FFAE1EEE2A8}"/>
    <dgm:cxn modelId="{CB76323F-34DB-41E8-A1D5-782B632F76D4}" srcId="{5EE0AA25-B15D-42D1-B439-FB5FD9CC51AD}" destId="{38B6F26E-603E-4FBE-9490-2188529ABD2A}" srcOrd="3" destOrd="0" parTransId="{539FF428-EF7A-4A78-8722-1D4948F93319}" sibTransId="{82B98E71-3E69-486A-9991-606B769ABEB6}"/>
    <dgm:cxn modelId="{50CC0F40-4164-44FD-990D-87931E76C204}" type="presOf" srcId="{9BC71FCC-ACBE-4910-B7BD-F418ED45958B}" destId="{E9CF7F26-7A95-4B3E-B47F-031E69029649}" srcOrd="0" destOrd="0" presId="urn:microsoft.com/office/officeart/2005/8/layout/default"/>
    <dgm:cxn modelId="{ECDE3D40-16A0-4AAB-A224-3C01E964B7E7}" srcId="{5EE0AA25-B15D-42D1-B439-FB5FD9CC51AD}" destId="{07CE3161-ED25-468D-B5A9-BD43FD18B217}" srcOrd="5" destOrd="0" parTransId="{DAD6E8A7-FB04-416E-A1C0-B3F692209D96}" sibTransId="{D47B9621-F07B-4CDA-BF1F-65615C42A051}"/>
    <dgm:cxn modelId="{8B024A6E-B73B-4D4F-A3B5-42C2CDFF373A}" type="presOf" srcId="{38B6F26E-603E-4FBE-9490-2188529ABD2A}" destId="{1F9AC06D-2373-4261-9EE4-EF20BC80EF9B}" srcOrd="0" destOrd="0" presId="urn:microsoft.com/office/officeart/2005/8/layout/default"/>
    <dgm:cxn modelId="{33132F85-6A00-4EA3-9AF0-45788600E6F4}" type="presOf" srcId="{5EE0AA25-B15D-42D1-B439-FB5FD9CC51AD}" destId="{1628BD24-6FED-4680-AC90-CDCF0AA6D01B}" srcOrd="0" destOrd="0" presId="urn:microsoft.com/office/officeart/2005/8/layout/default"/>
    <dgm:cxn modelId="{5876D8A2-9B8E-45BE-909A-9D850E35DDA1}" srcId="{5EE0AA25-B15D-42D1-B439-FB5FD9CC51AD}" destId="{C131CCDC-32DF-4535-9A1D-B78E08EF8268}" srcOrd="4" destOrd="0" parTransId="{606F875C-5B10-49F1-A317-881B157BC337}" sibTransId="{B9368961-1562-4484-B6B4-F86252CAA205}"/>
    <dgm:cxn modelId="{6DA68BC1-C2B2-40CB-87DB-0E6F2F6EE972}" srcId="{5EE0AA25-B15D-42D1-B439-FB5FD9CC51AD}" destId="{9BC71FCC-ACBE-4910-B7BD-F418ED45958B}" srcOrd="0" destOrd="0" parTransId="{7A95185C-D59A-4E5B-A183-9FDBE50368DA}" sibTransId="{67197C1A-551B-4A90-B7AC-23BF6294FA8F}"/>
    <dgm:cxn modelId="{24B4DFDD-9B62-4A30-AB06-5818BB6A01B0}" type="presOf" srcId="{C131CCDC-32DF-4535-9A1D-B78E08EF8268}" destId="{B0B8EABE-FF7E-4467-9916-889A6F6EE087}" srcOrd="0" destOrd="0" presId="urn:microsoft.com/office/officeart/2005/8/layout/default"/>
    <dgm:cxn modelId="{E268AFE2-4D43-45A1-9934-D13FF43DDAF0}" type="presOf" srcId="{2B70F58C-3603-4493-B4D2-30060B32F47E}" destId="{5DE642A5-E6E7-42B2-859A-082CA285AB79}" srcOrd="0" destOrd="0" presId="urn:microsoft.com/office/officeart/2005/8/layout/default"/>
    <dgm:cxn modelId="{C0612A8A-B8D0-4CA0-8F94-7E6B9EE83DC5}" type="presParOf" srcId="{1628BD24-6FED-4680-AC90-CDCF0AA6D01B}" destId="{E9CF7F26-7A95-4B3E-B47F-031E69029649}" srcOrd="0" destOrd="0" presId="urn:microsoft.com/office/officeart/2005/8/layout/default"/>
    <dgm:cxn modelId="{D4209D9E-B55B-4A35-AA79-BBB3B8D7F7C7}" type="presParOf" srcId="{1628BD24-6FED-4680-AC90-CDCF0AA6D01B}" destId="{419F45D7-C701-4DC9-B657-0069442A364F}" srcOrd="1" destOrd="0" presId="urn:microsoft.com/office/officeart/2005/8/layout/default"/>
    <dgm:cxn modelId="{57137B78-4A4D-4894-8993-0A5BEFFAB8EB}" type="presParOf" srcId="{1628BD24-6FED-4680-AC90-CDCF0AA6D01B}" destId="{5DE642A5-E6E7-42B2-859A-082CA285AB79}" srcOrd="2" destOrd="0" presId="urn:microsoft.com/office/officeart/2005/8/layout/default"/>
    <dgm:cxn modelId="{35F7651C-C92F-44A4-83FC-27EDE6B1F354}" type="presParOf" srcId="{1628BD24-6FED-4680-AC90-CDCF0AA6D01B}" destId="{AFA5301F-1C36-42C4-93BA-FD2394686C72}" srcOrd="3" destOrd="0" presId="urn:microsoft.com/office/officeart/2005/8/layout/default"/>
    <dgm:cxn modelId="{5E4FC6CE-CC72-40C2-B4AB-1803A75350CD}" type="presParOf" srcId="{1628BD24-6FED-4680-AC90-CDCF0AA6D01B}" destId="{5EF51B91-71D3-49F7-8FF1-4EC1D8B4129E}" srcOrd="4" destOrd="0" presId="urn:microsoft.com/office/officeart/2005/8/layout/default"/>
    <dgm:cxn modelId="{9518B96E-B90F-4E90-B078-73BB4638B679}" type="presParOf" srcId="{1628BD24-6FED-4680-AC90-CDCF0AA6D01B}" destId="{B5199ED1-DDB0-4FC4-91B6-5A11A204B8C9}" srcOrd="5" destOrd="0" presId="urn:microsoft.com/office/officeart/2005/8/layout/default"/>
    <dgm:cxn modelId="{BAFBBB1F-F857-4FB8-8BF2-466FCEED672F}" type="presParOf" srcId="{1628BD24-6FED-4680-AC90-CDCF0AA6D01B}" destId="{1F9AC06D-2373-4261-9EE4-EF20BC80EF9B}" srcOrd="6" destOrd="0" presId="urn:microsoft.com/office/officeart/2005/8/layout/default"/>
    <dgm:cxn modelId="{2DE9C98B-3E9A-4C39-BBF2-0850B5448339}" type="presParOf" srcId="{1628BD24-6FED-4680-AC90-CDCF0AA6D01B}" destId="{26A6B956-ABB8-4A50-B342-5CBDA687C700}" srcOrd="7" destOrd="0" presId="urn:microsoft.com/office/officeart/2005/8/layout/default"/>
    <dgm:cxn modelId="{BA7FC15F-D116-4328-868B-4556457726A4}" type="presParOf" srcId="{1628BD24-6FED-4680-AC90-CDCF0AA6D01B}" destId="{B0B8EABE-FF7E-4467-9916-889A6F6EE087}" srcOrd="8" destOrd="0" presId="urn:microsoft.com/office/officeart/2005/8/layout/default"/>
    <dgm:cxn modelId="{A4E63288-343A-49C2-8986-671AF3518CA5}" type="presParOf" srcId="{1628BD24-6FED-4680-AC90-CDCF0AA6D01B}" destId="{3587B0BB-A7EA-4830-986C-D507E06503B8}" srcOrd="9" destOrd="0" presId="urn:microsoft.com/office/officeart/2005/8/layout/default"/>
    <dgm:cxn modelId="{BFBB07A5-49E5-4090-8D6E-E97A142C0903}" type="presParOf" srcId="{1628BD24-6FED-4680-AC90-CDCF0AA6D01B}" destId="{16F627F8-317B-4CEB-843A-551B67A969A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EE0AA25-B15D-42D1-B439-FB5FD9CC51AD}" type="doc">
      <dgm:prSet loTypeId="urn:microsoft.com/office/officeart/2005/8/layout/default" loCatId="list" qsTypeId="urn:microsoft.com/office/officeart/2005/8/quickstyle/simple2" qsCatId="simple" csTypeId="urn:microsoft.com/office/officeart/2005/8/colors/accent2_2" csCatId="accent2" phldr="1"/>
      <dgm:spPr/>
      <dgm:t>
        <a:bodyPr/>
        <a:lstStyle/>
        <a:p>
          <a:endParaRPr lang="en-US"/>
        </a:p>
      </dgm:t>
    </dgm:pt>
    <dgm:pt modelId="{1628BD24-6FED-4680-AC90-CDCF0AA6D01B}" type="pres">
      <dgm:prSet presAssocID="{5EE0AA25-B15D-42D1-B439-FB5FD9CC51AD}" presName="diagram" presStyleCnt="0">
        <dgm:presLayoutVars>
          <dgm:dir/>
          <dgm:resizeHandles val="exact"/>
        </dgm:presLayoutVars>
      </dgm:prSet>
      <dgm:spPr/>
    </dgm:pt>
  </dgm:ptLst>
  <dgm:cxnLst>
    <dgm:cxn modelId="{33132F85-6A00-4EA3-9AF0-45788600E6F4}" type="presOf" srcId="{5EE0AA25-B15D-42D1-B439-FB5FD9CC51AD}" destId="{1628BD24-6FED-4680-AC90-CDCF0AA6D01B}"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3E549B-E1EC-48BF-A153-07AA6EDBFD1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E4823C2-AEC2-4642-87D6-A3AD3DE23C9A}">
      <dgm:prSet/>
      <dgm:spPr/>
      <dgm:t>
        <a:bodyPr/>
        <a:lstStyle/>
        <a:p>
          <a:pPr>
            <a:lnSpc>
              <a:spcPct val="100000"/>
            </a:lnSpc>
          </a:pPr>
          <a:r>
            <a:rPr lang="en-US"/>
            <a:t>Gary and workers have different;</a:t>
          </a:r>
        </a:p>
      </dgm:t>
    </dgm:pt>
    <dgm:pt modelId="{0572C42A-7E0C-4953-A4F5-E79452EC8A8C}" type="parTrans" cxnId="{52AAEEEF-466C-45B4-936C-5055BA8756A8}">
      <dgm:prSet/>
      <dgm:spPr/>
      <dgm:t>
        <a:bodyPr/>
        <a:lstStyle/>
        <a:p>
          <a:endParaRPr lang="en-US"/>
        </a:p>
      </dgm:t>
    </dgm:pt>
    <dgm:pt modelId="{ABCCB79C-0F71-4FBA-A60A-BC2838FE6733}" type="sibTrans" cxnId="{52AAEEEF-466C-45B4-936C-5055BA8756A8}">
      <dgm:prSet/>
      <dgm:spPr/>
      <dgm:t>
        <a:bodyPr/>
        <a:lstStyle/>
        <a:p>
          <a:endParaRPr lang="en-US"/>
        </a:p>
      </dgm:t>
    </dgm:pt>
    <dgm:pt modelId="{490C9D77-F552-46C1-8A47-59702271296E}">
      <dgm:prSet/>
      <dgm:spPr/>
      <dgm:t>
        <a:bodyPr/>
        <a:lstStyle/>
        <a:p>
          <a:pPr>
            <a:lnSpc>
              <a:spcPct val="100000"/>
            </a:lnSpc>
          </a:pPr>
          <a:r>
            <a:rPr lang="en-US"/>
            <a:t>Cultural backgrounds </a:t>
          </a:r>
        </a:p>
      </dgm:t>
    </dgm:pt>
    <dgm:pt modelId="{67521670-A802-470B-8836-84F7EFA9D8D5}" type="parTrans" cxnId="{F86C4C58-A5CB-4885-97F5-9899AF4F9E7C}">
      <dgm:prSet/>
      <dgm:spPr/>
      <dgm:t>
        <a:bodyPr/>
        <a:lstStyle/>
        <a:p>
          <a:endParaRPr lang="en-US"/>
        </a:p>
      </dgm:t>
    </dgm:pt>
    <dgm:pt modelId="{E992E9B5-39F0-48F3-BA12-5003E2B25C98}" type="sibTrans" cxnId="{F86C4C58-A5CB-4885-97F5-9899AF4F9E7C}">
      <dgm:prSet/>
      <dgm:spPr/>
      <dgm:t>
        <a:bodyPr/>
        <a:lstStyle/>
        <a:p>
          <a:endParaRPr lang="en-US"/>
        </a:p>
      </dgm:t>
    </dgm:pt>
    <dgm:pt modelId="{39E9A443-5F18-408F-B293-68534E496FD0}">
      <dgm:prSet/>
      <dgm:spPr/>
      <dgm:t>
        <a:bodyPr/>
        <a:lstStyle/>
        <a:p>
          <a:pPr>
            <a:lnSpc>
              <a:spcPct val="100000"/>
            </a:lnSpc>
          </a:pPr>
          <a:r>
            <a:rPr lang="en-US"/>
            <a:t>Languages</a:t>
          </a:r>
        </a:p>
      </dgm:t>
    </dgm:pt>
    <dgm:pt modelId="{E5A934CB-CD24-46E2-BF6D-F660D506BBE7}" type="parTrans" cxnId="{F0ABB285-3852-4046-B986-134C6B4E1D52}">
      <dgm:prSet/>
      <dgm:spPr/>
      <dgm:t>
        <a:bodyPr/>
        <a:lstStyle/>
        <a:p>
          <a:endParaRPr lang="en-US"/>
        </a:p>
      </dgm:t>
    </dgm:pt>
    <dgm:pt modelId="{25264B45-A93D-4D02-805E-7A7727214DBF}" type="sibTrans" cxnId="{F0ABB285-3852-4046-B986-134C6B4E1D52}">
      <dgm:prSet/>
      <dgm:spPr/>
      <dgm:t>
        <a:bodyPr/>
        <a:lstStyle/>
        <a:p>
          <a:endParaRPr lang="en-US"/>
        </a:p>
      </dgm:t>
    </dgm:pt>
    <dgm:pt modelId="{45F95519-5FB9-4065-8EF3-513784C8DB37}">
      <dgm:prSet/>
      <dgm:spPr/>
      <dgm:t>
        <a:bodyPr/>
        <a:lstStyle/>
        <a:p>
          <a:pPr>
            <a:lnSpc>
              <a:spcPct val="100000"/>
            </a:lnSpc>
          </a:pPr>
          <a:r>
            <a:rPr lang="en-US"/>
            <a:t>Work experience</a:t>
          </a:r>
        </a:p>
      </dgm:t>
    </dgm:pt>
    <dgm:pt modelId="{A3AC54C0-0DF5-46FE-81E6-D03B93CD6697}" type="parTrans" cxnId="{83C04F88-0E05-4ECA-B42D-D46C7FA9619F}">
      <dgm:prSet/>
      <dgm:spPr/>
      <dgm:t>
        <a:bodyPr/>
        <a:lstStyle/>
        <a:p>
          <a:endParaRPr lang="en-US"/>
        </a:p>
      </dgm:t>
    </dgm:pt>
    <dgm:pt modelId="{07055A5A-6326-41CC-B88F-53AD266FFEA1}" type="sibTrans" cxnId="{83C04F88-0E05-4ECA-B42D-D46C7FA9619F}">
      <dgm:prSet/>
      <dgm:spPr/>
      <dgm:t>
        <a:bodyPr/>
        <a:lstStyle/>
        <a:p>
          <a:endParaRPr lang="en-US"/>
        </a:p>
      </dgm:t>
    </dgm:pt>
    <dgm:pt modelId="{C99CF7B2-5262-4E1A-855E-78F95C227611}" type="pres">
      <dgm:prSet presAssocID="{4E3E549B-E1EC-48BF-A153-07AA6EDBFD13}" presName="root" presStyleCnt="0">
        <dgm:presLayoutVars>
          <dgm:dir/>
          <dgm:resizeHandles val="exact"/>
        </dgm:presLayoutVars>
      </dgm:prSet>
      <dgm:spPr/>
    </dgm:pt>
    <dgm:pt modelId="{A98E3DBF-BFA9-4E66-91C7-F78C49D47ED1}" type="pres">
      <dgm:prSet presAssocID="{0E4823C2-AEC2-4642-87D6-A3AD3DE23C9A}" presName="compNode" presStyleCnt="0"/>
      <dgm:spPr/>
    </dgm:pt>
    <dgm:pt modelId="{679CE249-BD6F-4834-8242-18759B84E3BD}" type="pres">
      <dgm:prSet presAssocID="{0E4823C2-AEC2-4642-87D6-A3AD3DE23C9A}" presName="bgRect" presStyleLbl="bgShp" presStyleIdx="0" presStyleCnt="4"/>
      <dgm:spPr/>
    </dgm:pt>
    <dgm:pt modelId="{A5EE8EB0-1979-4486-96E6-D088F2FC4AB6}" type="pres">
      <dgm:prSet presAssocID="{0E4823C2-AEC2-4642-87D6-A3AD3DE23C9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5A1D9469-1453-4495-A892-4355764AF969}" type="pres">
      <dgm:prSet presAssocID="{0E4823C2-AEC2-4642-87D6-A3AD3DE23C9A}" presName="spaceRect" presStyleCnt="0"/>
      <dgm:spPr/>
    </dgm:pt>
    <dgm:pt modelId="{EFAC4228-0DDF-44CB-ADCC-64B0B17C7BBE}" type="pres">
      <dgm:prSet presAssocID="{0E4823C2-AEC2-4642-87D6-A3AD3DE23C9A}" presName="parTx" presStyleLbl="revTx" presStyleIdx="0" presStyleCnt="4">
        <dgm:presLayoutVars>
          <dgm:chMax val="0"/>
          <dgm:chPref val="0"/>
        </dgm:presLayoutVars>
      </dgm:prSet>
      <dgm:spPr/>
    </dgm:pt>
    <dgm:pt modelId="{AB95B176-E806-4FAF-8D35-50A412172D6E}" type="pres">
      <dgm:prSet presAssocID="{ABCCB79C-0F71-4FBA-A60A-BC2838FE6733}" presName="sibTrans" presStyleCnt="0"/>
      <dgm:spPr/>
    </dgm:pt>
    <dgm:pt modelId="{629613F3-8861-4CE4-8BCE-BE5FC7FA98EF}" type="pres">
      <dgm:prSet presAssocID="{490C9D77-F552-46C1-8A47-59702271296E}" presName="compNode" presStyleCnt="0"/>
      <dgm:spPr/>
    </dgm:pt>
    <dgm:pt modelId="{A281907A-4C97-42C4-AFFC-A5EE0BF805F3}" type="pres">
      <dgm:prSet presAssocID="{490C9D77-F552-46C1-8A47-59702271296E}" presName="bgRect" presStyleLbl="bgShp" presStyleIdx="1" presStyleCnt="4"/>
      <dgm:spPr/>
    </dgm:pt>
    <dgm:pt modelId="{EE360E74-889A-47B8-A754-61A21BBE71F7}" type="pres">
      <dgm:prSet presAssocID="{490C9D77-F552-46C1-8A47-5970227129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E3106C4-5C1F-46CA-904E-7012BA5014D3}" type="pres">
      <dgm:prSet presAssocID="{490C9D77-F552-46C1-8A47-59702271296E}" presName="spaceRect" presStyleCnt="0"/>
      <dgm:spPr/>
    </dgm:pt>
    <dgm:pt modelId="{0430773D-071C-469F-8B89-7C01E4B6E0F8}" type="pres">
      <dgm:prSet presAssocID="{490C9D77-F552-46C1-8A47-59702271296E}" presName="parTx" presStyleLbl="revTx" presStyleIdx="1" presStyleCnt="4">
        <dgm:presLayoutVars>
          <dgm:chMax val="0"/>
          <dgm:chPref val="0"/>
        </dgm:presLayoutVars>
      </dgm:prSet>
      <dgm:spPr/>
    </dgm:pt>
    <dgm:pt modelId="{98A4D7C2-9399-4543-897E-2BFFEEF495EC}" type="pres">
      <dgm:prSet presAssocID="{E992E9B5-39F0-48F3-BA12-5003E2B25C98}" presName="sibTrans" presStyleCnt="0"/>
      <dgm:spPr/>
    </dgm:pt>
    <dgm:pt modelId="{69686011-D9F2-46B2-9059-4EBC0ACA9D22}" type="pres">
      <dgm:prSet presAssocID="{39E9A443-5F18-408F-B293-68534E496FD0}" presName="compNode" presStyleCnt="0"/>
      <dgm:spPr/>
    </dgm:pt>
    <dgm:pt modelId="{3EFCE54C-FD2E-4BEF-903B-FF6636DB2673}" type="pres">
      <dgm:prSet presAssocID="{39E9A443-5F18-408F-B293-68534E496FD0}" presName="bgRect" presStyleLbl="bgShp" presStyleIdx="2" presStyleCnt="4"/>
      <dgm:spPr/>
    </dgm:pt>
    <dgm:pt modelId="{15210DA7-F2B4-4386-8C4E-552B9D535141}" type="pres">
      <dgm:prSet presAssocID="{39E9A443-5F18-408F-B293-68534E496F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D340D7EF-46F3-4403-B2AC-75DE02E534F1}" type="pres">
      <dgm:prSet presAssocID="{39E9A443-5F18-408F-B293-68534E496FD0}" presName="spaceRect" presStyleCnt="0"/>
      <dgm:spPr/>
    </dgm:pt>
    <dgm:pt modelId="{0A86ECDE-C850-49AA-A650-CCB2AD72E258}" type="pres">
      <dgm:prSet presAssocID="{39E9A443-5F18-408F-B293-68534E496FD0}" presName="parTx" presStyleLbl="revTx" presStyleIdx="2" presStyleCnt="4">
        <dgm:presLayoutVars>
          <dgm:chMax val="0"/>
          <dgm:chPref val="0"/>
        </dgm:presLayoutVars>
      </dgm:prSet>
      <dgm:spPr/>
    </dgm:pt>
    <dgm:pt modelId="{7C011355-82E9-4142-8675-19EE217564A6}" type="pres">
      <dgm:prSet presAssocID="{25264B45-A93D-4D02-805E-7A7727214DBF}" presName="sibTrans" presStyleCnt="0"/>
      <dgm:spPr/>
    </dgm:pt>
    <dgm:pt modelId="{6CD8C2FF-481E-4B38-A15D-51EBC768E06A}" type="pres">
      <dgm:prSet presAssocID="{45F95519-5FB9-4065-8EF3-513784C8DB37}" presName="compNode" presStyleCnt="0"/>
      <dgm:spPr/>
    </dgm:pt>
    <dgm:pt modelId="{5718E3AE-CC55-466C-BDDC-5CB2586860FC}" type="pres">
      <dgm:prSet presAssocID="{45F95519-5FB9-4065-8EF3-513784C8DB37}" presName="bgRect" presStyleLbl="bgShp" presStyleIdx="3" presStyleCnt="4"/>
      <dgm:spPr/>
    </dgm:pt>
    <dgm:pt modelId="{6019CBE4-5355-4AB2-9912-3E348B12A9EE}" type="pres">
      <dgm:prSet presAssocID="{45F95519-5FB9-4065-8EF3-513784C8DB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345FD966-8C41-44AC-BD2E-966322CD4B38}" type="pres">
      <dgm:prSet presAssocID="{45F95519-5FB9-4065-8EF3-513784C8DB37}" presName="spaceRect" presStyleCnt="0"/>
      <dgm:spPr/>
    </dgm:pt>
    <dgm:pt modelId="{E939285C-E45D-474A-8039-35C5AC6F81EE}" type="pres">
      <dgm:prSet presAssocID="{45F95519-5FB9-4065-8EF3-513784C8DB37}" presName="parTx" presStyleLbl="revTx" presStyleIdx="3" presStyleCnt="4">
        <dgm:presLayoutVars>
          <dgm:chMax val="0"/>
          <dgm:chPref val="0"/>
        </dgm:presLayoutVars>
      </dgm:prSet>
      <dgm:spPr/>
    </dgm:pt>
  </dgm:ptLst>
  <dgm:cxnLst>
    <dgm:cxn modelId="{F3394C01-268D-472A-8D5B-1EA5D24D0A99}" type="presOf" srcId="{39E9A443-5F18-408F-B293-68534E496FD0}" destId="{0A86ECDE-C850-49AA-A650-CCB2AD72E258}" srcOrd="0" destOrd="0" presId="urn:microsoft.com/office/officeart/2018/2/layout/IconVerticalSolidList"/>
    <dgm:cxn modelId="{18F60122-2F92-49E1-AD27-5A8487813900}" type="presOf" srcId="{490C9D77-F552-46C1-8A47-59702271296E}" destId="{0430773D-071C-469F-8B89-7C01E4B6E0F8}" srcOrd="0" destOrd="0" presId="urn:microsoft.com/office/officeart/2018/2/layout/IconVerticalSolidList"/>
    <dgm:cxn modelId="{7B11DF48-DFCB-4F6D-8FA7-259ADAE81FF4}" type="presOf" srcId="{4E3E549B-E1EC-48BF-A153-07AA6EDBFD13}" destId="{C99CF7B2-5262-4E1A-855E-78F95C227611}" srcOrd="0" destOrd="0" presId="urn:microsoft.com/office/officeart/2018/2/layout/IconVerticalSolidList"/>
    <dgm:cxn modelId="{F86C4C58-A5CB-4885-97F5-9899AF4F9E7C}" srcId="{4E3E549B-E1EC-48BF-A153-07AA6EDBFD13}" destId="{490C9D77-F552-46C1-8A47-59702271296E}" srcOrd="1" destOrd="0" parTransId="{67521670-A802-470B-8836-84F7EFA9D8D5}" sibTransId="{E992E9B5-39F0-48F3-BA12-5003E2B25C98}"/>
    <dgm:cxn modelId="{F0ABB285-3852-4046-B986-134C6B4E1D52}" srcId="{4E3E549B-E1EC-48BF-A153-07AA6EDBFD13}" destId="{39E9A443-5F18-408F-B293-68534E496FD0}" srcOrd="2" destOrd="0" parTransId="{E5A934CB-CD24-46E2-BF6D-F660D506BBE7}" sibTransId="{25264B45-A93D-4D02-805E-7A7727214DBF}"/>
    <dgm:cxn modelId="{83C04F88-0E05-4ECA-B42D-D46C7FA9619F}" srcId="{4E3E549B-E1EC-48BF-A153-07AA6EDBFD13}" destId="{45F95519-5FB9-4065-8EF3-513784C8DB37}" srcOrd="3" destOrd="0" parTransId="{A3AC54C0-0DF5-46FE-81E6-D03B93CD6697}" sibTransId="{07055A5A-6326-41CC-B88F-53AD266FFEA1}"/>
    <dgm:cxn modelId="{C97A0AA6-898E-4761-9268-A27B677E2ED9}" type="presOf" srcId="{0E4823C2-AEC2-4642-87D6-A3AD3DE23C9A}" destId="{EFAC4228-0DDF-44CB-ADCC-64B0B17C7BBE}" srcOrd="0" destOrd="0" presId="urn:microsoft.com/office/officeart/2018/2/layout/IconVerticalSolidList"/>
    <dgm:cxn modelId="{104A78CD-EE0E-4323-AC3E-E9B57A180128}" type="presOf" srcId="{45F95519-5FB9-4065-8EF3-513784C8DB37}" destId="{E939285C-E45D-474A-8039-35C5AC6F81EE}" srcOrd="0" destOrd="0" presId="urn:microsoft.com/office/officeart/2018/2/layout/IconVerticalSolidList"/>
    <dgm:cxn modelId="{52AAEEEF-466C-45B4-936C-5055BA8756A8}" srcId="{4E3E549B-E1EC-48BF-A153-07AA6EDBFD13}" destId="{0E4823C2-AEC2-4642-87D6-A3AD3DE23C9A}" srcOrd="0" destOrd="0" parTransId="{0572C42A-7E0C-4953-A4F5-E79452EC8A8C}" sibTransId="{ABCCB79C-0F71-4FBA-A60A-BC2838FE6733}"/>
    <dgm:cxn modelId="{277AAB8D-6036-4973-AD16-E55ADC0C7603}" type="presParOf" srcId="{C99CF7B2-5262-4E1A-855E-78F95C227611}" destId="{A98E3DBF-BFA9-4E66-91C7-F78C49D47ED1}" srcOrd="0" destOrd="0" presId="urn:microsoft.com/office/officeart/2018/2/layout/IconVerticalSolidList"/>
    <dgm:cxn modelId="{2C65949E-F7D8-4369-AB0D-49A1DDA78DF9}" type="presParOf" srcId="{A98E3DBF-BFA9-4E66-91C7-F78C49D47ED1}" destId="{679CE249-BD6F-4834-8242-18759B84E3BD}" srcOrd="0" destOrd="0" presId="urn:microsoft.com/office/officeart/2018/2/layout/IconVerticalSolidList"/>
    <dgm:cxn modelId="{73AF7880-067F-497A-B4CC-F3BB292C4778}" type="presParOf" srcId="{A98E3DBF-BFA9-4E66-91C7-F78C49D47ED1}" destId="{A5EE8EB0-1979-4486-96E6-D088F2FC4AB6}" srcOrd="1" destOrd="0" presId="urn:microsoft.com/office/officeart/2018/2/layout/IconVerticalSolidList"/>
    <dgm:cxn modelId="{8568107A-1775-4733-B90D-5514D7123F2A}" type="presParOf" srcId="{A98E3DBF-BFA9-4E66-91C7-F78C49D47ED1}" destId="{5A1D9469-1453-4495-A892-4355764AF969}" srcOrd="2" destOrd="0" presId="urn:microsoft.com/office/officeart/2018/2/layout/IconVerticalSolidList"/>
    <dgm:cxn modelId="{1F11A717-1449-4FB6-96B9-F3EFE91F0A61}" type="presParOf" srcId="{A98E3DBF-BFA9-4E66-91C7-F78C49D47ED1}" destId="{EFAC4228-0DDF-44CB-ADCC-64B0B17C7BBE}" srcOrd="3" destOrd="0" presId="urn:microsoft.com/office/officeart/2018/2/layout/IconVerticalSolidList"/>
    <dgm:cxn modelId="{F4163314-F428-409C-A151-4251AE52E6F2}" type="presParOf" srcId="{C99CF7B2-5262-4E1A-855E-78F95C227611}" destId="{AB95B176-E806-4FAF-8D35-50A412172D6E}" srcOrd="1" destOrd="0" presId="urn:microsoft.com/office/officeart/2018/2/layout/IconVerticalSolidList"/>
    <dgm:cxn modelId="{A8B776CD-4743-4B54-8319-CE1BBBFE7C02}" type="presParOf" srcId="{C99CF7B2-5262-4E1A-855E-78F95C227611}" destId="{629613F3-8861-4CE4-8BCE-BE5FC7FA98EF}" srcOrd="2" destOrd="0" presId="urn:microsoft.com/office/officeart/2018/2/layout/IconVerticalSolidList"/>
    <dgm:cxn modelId="{A22C8522-6C7B-4095-8FC0-9EADC2D79745}" type="presParOf" srcId="{629613F3-8861-4CE4-8BCE-BE5FC7FA98EF}" destId="{A281907A-4C97-42C4-AFFC-A5EE0BF805F3}" srcOrd="0" destOrd="0" presId="urn:microsoft.com/office/officeart/2018/2/layout/IconVerticalSolidList"/>
    <dgm:cxn modelId="{9497E669-DE5E-4A1E-B446-D9D106A6FFE2}" type="presParOf" srcId="{629613F3-8861-4CE4-8BCE-BE5FC7FA98EF}" destId="{EE360E74-889A-47B8-A754-61A21BBE71F7}" srcOrd="1" destOrd="0" presId="urn:microsoft.com/office/officeart/2018/2/layout/IconVerticalSolidList"/>
    <dgm:cxn modelId="{8CF05355-60FB-4570-A704-655AE3653E2C}" type="presParOf" srcId="{629613F3-8861-4CE4-8BCE-BE5FC7FA98EF}" destId="{DE3106C4-5C1F-46CA-904E-7012BA5014D3}" srcOrd="2" destOrd="0" presId="urn:microsoft.com/office/officeart/2018/2/layout/IconVerticalSolidList"/>
    <dgm:cxn modelId="{A9CE407B-4A50-4A11-80C8-D980C72AF0B4}" type="presParOf" srcId="{629613F3-8861-4CE4-8BCE-BE5FC7FA98EF}" destId="{0430773D-071C-469F-8B89-7C01E4B6E0F8}" srcOrd="3" destOrd="0" presId="urn:microsoft.com/office/officeart/2018/2/layout/IconVerticalSolidList"/>
    <dgm:cxn modelId="{5396B701-4C0D-42C5-9CD4-CA2B5FE3EA44}" type="presParOf" srcId="{C99CF7B2-5262-4E1A-855E-78F95C227611}" destId="{98A4D7C2-9399-4543-897E-2BFFEEF495EC}" srcOrd="3" destOrd="0" presId="urn:microsoft.com/office/officeart/2018/2/layout/IconVerticalSolidList"/>
    <dgm:cxn modelId="{58270F8C-6F18-4584-A769-0A8A6EB8AC32}" type="presParOf" srcId="{C99CF7B2-5262-4E1A-855E-78F95C227611}" destId="{69686011-D9F2-46B2-9059-4EBC0ACA9D22}" srcOrd="4" destOrd="0" presId="urn:microsoft.com/office/officeart/2018/2/layout/IconVerticalSolidList"/>
    <dgm:cxn modelId="{AF9FC688-20BA-40C4-A547-4B83C58CCF60}" type="presParOf" srcId="{69686011-D9F2-46B2-9059-4EBC0ACA9D22}" destId="{3EFCE54C-FD2E-4BEF-903B-FF6636DB2673}" srcOrd="0" destOrd="0" presId="urn:microsoft.com/office/officeart/2018/2/layout/IconVerticalSolidList"/>
    <dgm:cxn modelId="{B5F44858-1D47-4BD8-9277-C25B55145790}" type="presParOf" srcId="{69686011-D9F2-46B2-9059-4EBC0ACA9D22}" destId="{15210DA7-F2B4-4386-8C4E-552B9D535141}" srcOrd="1" destOrd="0" presId="urn:microsoft.com/office/officeart/2018/2/layout/IconVerticalSolidList"/>
    <dgm:cxn modelId="{F24FD2A5-00F9-4BBB-81FE-4793255EF6FC}" type="presParOf" srcId="{69686011-D9F2-46B2-9059-4EBC0ACA9D22}" destId="{D340D7EF-46F3-4403-B2AC-75DE02E534F1}" srcOrd="2" destOrd="0" presId="urn:microsoft.com/office/officeart/2018/2/layout/IconVerticalSolidList"/>
    <dgm:cxn modelId="{E1E94B6D-6E88-4998-B07E-52BCFCB47F53}" type="presParOf" srcId="{69686011-D9F2-46B2-9059-4EBC0ACA9D22}" destId="{0A86ECDE-C850-49AA-A650-CCB2AD72E258}" srcOrd="3" destOrd="0" presId="urn:microsoft.com/office/officeart/2018/2/layout/IconVerticalSolidList"/>
    <dgm:cxn modelId="{04D83DA4-4D9D-45B0-86F7-36154435FC63}" type="presParOf" srcId="{C99CF7B2-5262-4E1A-855E-78F95C227611}" destId="{7C011355-82E9-4142-8675-19EE217564A6}" srcOrd="5" destOrd="0" presId="urn:microsoft.com/office/officeart/2018/2/layout/IconVerticalSolidList"/>
    <dgm:cxn modelId="{362CF494-6498-4574-9B0F-5CD6BEAFF89F}" type="presParOf" srcId="{C99CF7B2-5262-4E1A-855E-78F95C227611}" destId="{6CD8C2FF-481E-4B38-A15D-51EBC768E06A}" srcOrd="6" destOrd="0" presId="urn:microsoft.com/office/officeart/2018/2/layout/IconVerticalSolidList"/>
    <dgm:cxn modelId="{1DCE77FF-C2CB-40EC-BE8B-BA00CCEFFCA5}" type="presParOf" srcId="{6CD8C2FF-481E-4B38-A15D-51EBC768E06A}" destId="{5718E3AE-CC55-466C-BDDC-5CB2586860FC}" srcOrd="0" destOrd="0" presId="urn:microsoft.com/office/officeart/2018/2/layout/IconVerticalSolidList"/>
    <dgm:cxn modelId="{058BE090-F494-4606-861B-8E97E0D593A3}" type="presParOf" srcId="{6CD8C2FF-481E-4B38-A15D-51EBC768E06A}" destId="{6019CBE4-5355-4AB2-9912-3E348B12A9EE}" srcOrd="1" destOrd="0" presId="urn:microsoft.com/office/officeart/2018/2/layout/IconVerticalSolidList"/>
    <dgm:cxn modelId="{4F48C800-493E-4BAA-AC81-0FB325E21B90}" type="presParOf" srcId="{6CD8C2FF-481E-4B38-A15D-51EBC768E06A}" destId="{345FD966-8C41-44AC-BD2E-966322CD4B38}" srcOrd="2" destOrd="0" presId="urn:microsoft.com/office/officeart/2018/2/layout/IconVerticalSolidList"/>
    <dgm:cxn modelId="{03D657DD-C03C-46C4-932B-2A48323E541D}" type="presParOf" srcId="{6CD8C2FF-481E-4B38-A15D-51EBC768E06A}" destId="{E939285C-E45D-474A-8039-35C5AC6F81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781B9E-CC2C-4230-A097-FEF8730DF87C}"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72711FE9-CAEA-4BF0-89D7-A1C26135883B}">
      <dgm:prSet phldrT="[Text]" phldr="0"/>
      <dgm:spPr/>
      <dgm:t>
        <a:bodyPr/>
        <a:lstStyle/>
        <a:p>
          <a:r>
            <a:rPr lang="en-GB" dirty="0"/>
            <a:t>Gary</a:t>
          </a:r>
        </a:p>
      </dgm:t>
    </dgm:pt>
    <dgm:pt modelId="{DDB06925-64B9-490B-B16D-8F5105E618DB}" type="parTrans" cxnId="{D8F2F57C-DCD0-477C-8E00-1254C6CA8AA1}">
      <dgm:prSet/>
      <dgm:spPr/>
      <dgm:t>
        <a:bodyPr/>
        <a:lstStyle/>
        <a:p>
          <a:endParaRPr lang="en-GB"/>
        </a:p>
      </dgm:t>
    </dgm:pt>
    <dgm:pt modelId="{40E75731-7681-4AF4-8A1E-54583D560D80}" type="sibTrans" cxnId="{D8F2F57C-DCD0-477C-8E00-1254C6CA8AA1}">
      <dgm:prSet/>
      <dgm:spPr/>
      <dgm:t>
        <a:bodyPr/>
        <a:lstStyle/>
        <a:p>
          <a:endParaRPr lang="en-GB"/>
        </a:p>
      </dgm:t>
    </dgm:pt>
    <dgm:pt modelId="{82B9D49A-A821-45BB-B93A-71347558E462}">
      <dgm:prSet phldrT="[Text]" phldr="0"/>
      <dgm:spPr/>
      <dgm:t>
        <a:bodyPr/>
        <a:lstStyle/>
        <a:p>
          <a:r>
            <a:rPr lang="en-GB" dirty="0"/>
            <a:t>Shouting</a:t>
          </a:r>
        </a:p>
      </dgm:t>
    </dgm:pt>
    <dgm:pt modelId="{8788A35B-06EE-4331-85AF-4E457BFB7325}" type="parTrans" cxnId="{A550B279-F453-46EF-A241-462C9C9F63A7}">
      <dgm:prSet/>
      <dgm:spPr/>
      <dgm:t>
        <a:bodyPr/>
        <a:lstStyle/>
        <a:p>
          <a:endParaRPr lang="en-GB"/>
        </a:p>
      </dgm:t>
    </dgm:pt>
    <dgm:pt modelId="{074933A2-D8BF-446E-A3F7-AB52A8A719EA}" type="sibTrans" cxnId="{A550B279-F453-46EF-A241-462C9C9F63A7}">
      <dgm:prSet/>
      <dgm:spPr/>
      <dgm:t>
        <a:bodyPr/>
        <a:lstStyle/>
        <a:p>
          <a:endParaRPr lang="en-GB"/>
        </a:p>
      </dgm:t>
    </dgm:pt>
    <dgm:pt modelId="{C89A8D4D-C01A-4D22-B6DF-009445579AB9}">
      <dgm:prSet phldrT="[Text]" phldr="0"/>
      <dgm:spPr/>
      <dgm:t>
        <a:bodyPr/>
        <a:lstStyle/>
        <a:p>
          <a:r>
            <a:rPr lang="en-GB" dirty="0"/>
            <a:t>Factory floor and Loud machinery noise</a:t>
          </a:r>
        </a:p>
      </dgm:t>
    </dgm:pt>
    <dgm:pt modelId="{FECDF3B1-4C15-4266-B741-80355F4E400B}" type="parTrans" cxnId="{A4B0EC96-513D-4378-BEEC-52390E779ADE}">
      <dgm:prSet/>
      <dgm:spPr/>
      <dgm:t>
        <a:bodyPr/>
        <a:lstStyle/>
        <a:p>
          <a:endParaRPr lang="en-GB"/>
        </a:p>
      </dgm:t>
    </dgm:pt>
    <dgm:pt modelId="{CAD194F9-095E-4B42-9BDB-28D55B7A5EE5}" type="sibTrans" cxnId="{A4B0EC96-513D-4378-BEEC-52390E779ADE}">
      <dgm:prSet/>
      <dgm:spPr/>
      <dgm:t>
        <a:bodyPr/>
        <a:lstStyle/>
        <a:p>
          <a:endParaRPr lang="en-GB"/>
        </a:p>
      </dgm:t>
    </dgm:pt>
    <dgm:pt modelId="{362F764F-0E15-4441-828A-1D333E782360}">
      <dgm:prSet/>
      <dgm:spPr/>
      <dgm:t>
        <a:bodyPr/>
        <a:lstStyle/>
        <a:p>
          <a:r>
            <a:rPr lang="en-GB" dirty="0"/>
            <a:t>Machines</a:t>
          </a:r>
        </a:p>
        <a:p>
          <a:r>
            <a:rPr lang="en-GB" dirty="0"/>
            <a:t>Factory floor</a:t>
          </a:r>
        </a:p>
        <a:p>
          <a:r>
            <a:rPr lang="en-GB" dirty="0"/>
            <a:t>Language barrier</a:t>
          </a:r>
        </a:p>
      </dgm:t>
    </dgm:pt>
    <dgm:pt modelId="{43098261-0385-4AC0-BEB9-8D4F30457C6F}" type="parTrans" cxnId="{AD662DDC-ABBF-43E6-AC6A-96EFB7699469}">
      <dgm:prSet/>
      <dgm:spPr/>
      <dgm:t>
        <a:bodyPr/>
        <a:lstStyle/>
        <a:p>
          <a:endParaRPr lang="en-GB"/>
        </a:p>
      </dgm:t>
    </dgm:pt>
    <dgm:pt modelId="{CC7598FE-3C87-4F90-ACC0-03549112B845}" type="sibTrans" cxnId="{AD662DDC-ABBF-43E6-AC6A-96EFB7699469}">
      <dgm:prSet/>
      <dgm:spPr/>
      <dgm:t>
        <a:bodyPr/>
        <a:lstStyle/>
        <a:p>
          <a:endParaRPr lang="en-GB"/>
        </a:p>
      </dgm:t>
    </dgm:pt>
    <dgm:pt modelId="{DC52E7A9-0A87-4B76-8A72-1D318408B7EE}">
      <dgm:prSet/>
      <dgm:spPr/>
      <dgm:t>
        <a:bodyPr/>
        <a:lstStyle/>
        <a:p>
          <a:r>
            <a:rPr lang="en-GB" dirty="0"/>
            <a:t>Workers</a:t>
          </a:r>
        </a:p>
      </dgm:t>
    </dgm:pt>
    <dgm:pt modelId="{0E96DCD1-9F40-4AD2-B54B-80725393EA7E}" type="parTrans" cxnId="{57F00046-79A2-4715-B885-3F3C8E6C0D47}">
      <dgm:prSet/>
      <dgm:spPr/>
      <dgm:t>
        <a:bodyPr/>
        <a:lstStyle/>
        <a:p>
          <a:endParaRPr lang="en-GB"/>
        </a:p>
      </dgm:t>
    </dgm:pt>
    <dgm:pt modelId="{ABBA08ED-9600-4ADA-BA36-16A8C834E8A9}" type="sibTrans" cxnId="{57F00046-79A2-4715-B885-3F3C8E6C0D47}">
      <dgm:prSet/>
      <dgm:spPr/>
      <dgm:t>
        <a:bodyPr/>
        <a:lstStyle/>
        <a:p>
          <a:endParaRPr lang="en-GB"/>
        </a:p>
      </dgm:t>
    </dgm:pt>
    <dgm:pt modelId="{52ED0057-F868-44AA-9341-20983BEFE278}" type="pres">
      <dgm:prSet presAssocID="{68781B9E-CC2C-4230-A097-FEF8730DF87C}" presName="Name0" presStyleCnt="0">
        <dgm:presLayoutVars>
          <dgm:dir/>
          <dgm:resizeHandles val="exact"/>
        </dgm:presLayoutVars>
      </dgm:prSet>
      <dgm:spPr/>
    </dgm:pt>
    <dgm:pt modelId="{0ED50CD8-BD11-4B64-ABD6-F086BABDA58E}" type="pres">
      <dgm:prSet presAssocID="{72711FE9-CAEA-4BF0-89D7-A1C26135883B}" presName="node" presStyleLbl="node1" presStyleIdx="0" presStyleCnt="5">
        <dgm:presLayoutVars>
          <dgm:bulletEnabled val="1"/>
        </dgm:presLayoutVars>
      </dgm:prSet>
      <dgm:spPr/>
    </dgm:pt>
    <dgm:pt modelId="{D4FB3A0A-FAD7-46CA-8737-EFB5F692DC80}" type="pres">
      <dgm:prSet presAssocID="{40E75731-7681-4AF4-8A1E-54583D560D80}" presName="sibTrans" presStyleLbl="sibTrans2D1" presStyleIdx="0" presStyleCnt="4"/>
      <dgm:spPr/>
    </dgm:pt>
    <dgm:pt modelId="{10B41A3C-8D4F-4F26-B41C-3FC0241C80B8}" type="pres">
      <dgm:prSet presAssocID="{40E75731-7681-4AF4-8A1E-54583D560D80}" presName="connectorText" presStyleLbl="sibTrans2D1" presStyleIdx="0" presStyleCnt="4"/>
      <dgm:spPr/>
    </dgm:pt>
    <dgm:pt modelId="{9D96AB22-7344-41D6-8914-E23D40BD2523}" type="pres">
      <dgm:prSet presAssocID="{82B9D49A-A821-45BB-B93A-71347558E462}" presName="node" presStyleLbl="node1" presStyleIdx="1" presStyleCnt="5">
        <dgm:presLayoutVars>
          <dgm:bulletEnabled val="1"/>
        </dgm:presLayoutVars>
      </dgm:prSet>
      <dgm:spPr/>
    </dgm:pt>
    <dgm:pt modelId="{9D49793F-A634-4D49-A8F0-B7B57FE38C47}" type="pres">
      <dgm:prSet presAssocID="{074933A2-D8BF-446E-A3F7-AB52A8A719EA}" presName="sibTrans" presStyleLbl="sibTrans2D1" presStyleIdx="1" presStyleCnt="4"/>
      <dgm:spPr/>
    </dgm:pt>
    <dgm:pt modelId="{5328E25B-5F45-4DC7-9666-ADC5E793F1C8}" type="pres">
      <dgm:prSet presAssocID="{074933A2-D8BF-446E-A3F7-AB52A8A719EA}" presName="connectorText" presStyleLbl="sibTrans2D1" presStyleIdx="1" presStyleCnt="4"/>
      <dgm:spPr/>
    </dgm:pt>
    <dgm:pt modelId="{B796DCDB-0A78-497C-A00B-5177235FC6DA}" type="pres">
      <dgm:prSet presAssocID="{C89A8D4D-C01A-4D22-B6DF-009445579AB9}" presName="node" presStyleLbl="node1" presStyleIdx="2" presStyleCnt="5">
        <dgm:presLayoutVars>
          <dgm:bulletEnabled val="1"/>
        </dgm:presLayoutVars>
      </dgm:prSet>
      <dgm:spPr/>
    </dgm:pt>
    <dgm:pt modelId="{5FCA68E6-C1B3-4BA0-8C33-1C16115678F9}" type="pres">
      <dgm:prSet presAssocID="{CAD194F9-095E-4B42-9BDB-28D55B7A5EE5}" presName="sibTrans" presStyleLbl="sibTrans2D1" presStyleIdx="2" presStyleCnt="4"/>
      <dgm:spPr/>
    </dgm:pt>
    <dgm:pt modelId="{8CB1B493-18DD-4478-9F39-DC0589D2C865}" type="pres">
      <dgm:prSet presAssocID="{CAD194F9-095E-4B42-9BDB-28D55B7A5EE5}" presName="connectorText" presStyleLbl="sibTrans2D1" presStyleIdx="2" presStyleCnt="4"/>
      <dgm:spPr/>
    </dgm:pt>
    <dgm:pt modelId="{30DBC1ED-5F41-4752-81A5-230F30B2AF26}" type="pres">
      <dgm:prSet presAssocID="{362F764F-0E15-4441-828A-1D333E782360}" presName="node" presStyleLbl="node1" presStyleIdx="3" presStyleCnt="5">
        <dgm:presLayoutVars>
          <dgm:bulletEnabled val="1"/>
        </dgm:presLayoutVars>
      </dgm:prSet>
      <dgm:spPr/>
    </dgm:pt>
    <dgm:pt modelId="{16AF3096-8443-48B2-B5E4-1801FF79E643}" type="pres">
      <dgm:prSet presAssocID="{CC7598FE-3C87-4F90-ACC0-03549112B845}" presName="sibTrans" presStyleLbl="sibTrans2D1" presStyleIdx="3" presStyleCnt="4"/>
      <dgm:spPr/>
    </dgm:pt>
    <dgm:pt modelId="{51FE788E-350B-4FAF-8DF4-C4B91BCF5C8B}" type="pres">
      <dgm:prSet presAssocID="{CC7598FE-3C87-4F90-ACC0-03549112B845}" presName="connectorText" presStyleLbl="sibTrans2D1" presStyleIdx="3" presStyleCnt="4"/>
      <dgm:spPr/>
    </dgm:pt>
    <dgm:pt modelId="{027FE0AA-F3F9-4DA0-A471-BF106B355222}" type="pres">
      <dgm:prSet presAssocID="{DC52E7A9-0A87-4B76-8A72-1D318408B7EE}" presName="node" presStyleLbl="node1" presStyleIdx="4" presStyleCnt="5">
        <dgm:presLayoutVars>
          <dgm:bulletEnabled val="1"/>
        </dgm:presLayoutVars>
      </dgm:prSet>
      <dgm:spPr/>
    </dgm:pt>
  </dgm:ptLst>
  <dgm:cxnLst>
    <dgm:cxn modelId="{ED3A3E02-5441-4D58-9288-C1D4D37063BA}" type="presOf" srcId="{074933A2-D8BF-446E-A3F7-AB52A8A719EA}" destId="{9D49793F-A634-4D49-A8F0-B7B57FE38C47}" srcOrd="0" destOrd="0" presId="urn:microsoft.com/office/officeart/2005/8/layout/process1"/>
    <dgm:cxn modelId="{736F5708-E47A-4FFF-961D-36174DE98B98}" type="presOf" srcId="{CC7598FE-3C87-4F90-ACC0-03549112B845}" destId="{51FE788E-350B-4FAF-8DF4-C4B91BCF5C8B}" srcOrd="1" destOrd="0" presId="urn:microsoft.com/office/officeart/2005/8/layout/process1"/>
    <dgm:cxn modelId="{0B54650B-1DB4-4875-96C6-FBA37AAEE234}" type="presOf" srcId="{72711FE9-CAEA-4BF0-89D7-A1C26135883B}" destId="{0ED50CD8-BD11-4B64-ABD6-F086BABDA58E}" srcOrd="0" destOrd="0" presId="urn:microsoft.com/office/officeart/2005/8/layout/process1"/>
    <dgm:cxn modelId="{938D962D-509B-481F-9CD4-6CA961FBF121}" type="presOf" srcId="{362F764F-0E15-4441-828A-1D333E782360}" destId="{30DBC1ED-5F41-4752-81A5-230F30B2AF26}" srcOrd="0" destOrd="0" presId="urn:microsoft.com/office/officeart/2005/8/layout/process1"/>
    <dgm:cxn modelId="{13C61E3C-14A1-42EC-9953-8CAFD215CEC6}" type="presOf" srcId="{CAD194F9-095E-4B42-9BDB-28D55B7A5EE5}" destId="{8CB1B493-18DD-4478-9F39-DC0589D2C865}" srcOrd="1" destOrd="0" presId="urn:microsoft.com/office/officeart/2005/8/layout/process1"/>
    <dgm:cxn modelId="{DF82B940-BA75-4D8A-8C2C-4C1DE38ED94D}" type="presOf" srcId="{C89A8D4D-C01A-4D22-B6DF-009445579AB9}" destId="{B796DCDB-0A78-497C-A00B-5177235FC6DA}" srcOrd="0" destOrd="0" presId="urn:microsoft.com/office/officeart/2005/8/layout/process1"/>
    <dgm:cxn modelId="{39A94365-029C-4946-9ACA-803C57CC4F5B}" type="presOf" srcId="{CAD194F9-095E-4B42-9BDB-28D55B7A5EE5}" destId="{5FCA68E6-C1B3-4BA0-8C33-1C16115678F9}" srcOrd="0" destOrd="0" presId="urn:microsoft.com/office/officeart/2005/8/layout/process1"/>
    <dgm:cxn modelId="{57F00046-79A2-4715-B885-3F3C8E6C0D47}" srcId="{68781B9E-CC2C-4230-A097-FEF8730DF87C}" destId="{DC52E7A9-0A87-4B76-8A72-1D318408B7EE}" srcOrd="4" destOrd="0" parTransId="{0E96DCD1-9F40-4AD2-B54B-80725393EA7E}" sibTransId="{ABBA08ED-9600-4ADA-BA36-16A8C834E8A9}"/>
    <dgm:cxn modelId="{8D853B69-F951-4F15-9C87-343BB415FDDA}" type="presOf" srcId="{DC52E7A9-0A87-4B76-8A72-1D318408B7EE}" destId="{027FE0AA-F3F9-4DA0-A471-BF106B355222}" srcOrd="0" destOrd="0" presId="urn:microsoft.com/office/officeart/2005/8/layout/process1"/>
    <dgm:cxn modelId="{74BE0F51-672E-4D63-ADBE-3886F6E95D3B}" type="presOf" srcId="{074933A2-D8BF-446E-A3F7-AB52A8A719EA}" destId="{5328E25B-5F45-4DC7-9666-ADC5E793F1C8}" srcOrd="1" destOrd="0" presId="urn:microsoft.com/office/officeart/2005/8/layout/process1"/>
    <dgm:cxn modelId="{F1A89973-FEAE-402B-ABC0-BE9FB1A3FAA2}" type="presOf" srcId="{CC7598FE-3C87-4F90-ACC0-03549112B845}" destId="{16AF3096-8443-48B2-B5E4-1801FF79E643}" srcOrd="0" destOrd="0" presId="urn:microsoft.com/office/officeart/2005/8/layout/process1"/>
    <dgm:cxn modelId="{A550B279-F453-46EF-A241-462C9C9F63A7}" srcId="{68781B9E-CC2C-4230-A097-FEF8730DF87C}" destId="{82B9D49A-A821-45BB-B93A-71347558E462}" srcOrd="1" destOrd="0" parTransId="{8788A35B-06EE-4331-85AF-4E457BFB7325}" sibTransId="{074933A2-D8BF-446E-A3F7-AB52A8A719EA}"/>
    <dgm:cxn modelId="{D8F2F57C-DCD0-477C-8E00-1254C6CA8AA1}" srcId="{68781B9E-CC2C-4230-A097-FEF8730DF87C}" destId="{72711FE9-CAEA-4BF0-89D7-A1C26135883B}" srcOrd="0" destOrd="0" parTransId="{DDB06925-64B9-490B-B16D-8F5105E618DB}" sibTransId="{40E75731-7681-4AF4-8A1E-54583D560D80}"/>
    <dgm:cxn modelId="{A4B0EC96-513D-4378-BEEC-52390E779ADE}" srcId="{68781B9E-CC2C-4230-A097-FEF8730DF87C}" destId="{C89A8D4D-C01A-4D22-B6DF-009445579AB9}" srcOrd="2" destOrd="0" parTransId="{FECDF3B1-4C15-4266-B741-80355F4E400B}" sibTransId="{CAD194F9-095E-4B42-9BDB-28D55B7A5EE5}"/>
    <dgm:cxn modelId="{F02760B5-7DC0-476C-8F09-33EFD38CD10A}" type="presOf" srcId="{40E75731-7681-4AF4-8A1E-54583D560D80}" destId="{D4FB3A0A-FAD7-46CA-8737-EFB5F692DC80}" srcOrd="0" destOrd="0" presId="urn:microsoft.com/office/officeart/2005/8/layout/process1"/>
    <dgm:cxn modelId="{92E375BF-EB9D-4DC7-BB9C-A677EE29D271}" type="presOf" srcId="{68781B9E-CC2C-4230-A097-FEF8730DF87C}" destId="{52ED0057-F868-44AA-9341-20983BEFE278}" srcOrd="0" destOrd="0" presId="urn:microsoft.com/office/officeart/2005/8/layout/process1"/>
    <dgm:cxn modelId="{AD662DDC-ABBF-43E6-AC6A-96EFB7699469}" srcId="{68781B9E-CC2C-4230-A097-FEF8730DF87C}" destId="{362F764F-0E15-4441-828A-1D333E782360}" srcOrd="3" destOrd="0" parTransId="{43098261-0385-4AC0-BEB9-8D4F30457C6F}" sibTransId="{CC7598FE-3C87-4F90-ACC0-03549112B845}"/>
    <dgm:cxn modelId="{7761A3E6-5793-4DB4-854E-86044609CC34}" type="presOf" srcId="{82B9D49A-A821-45BB-B93A-71347558E462}" destId="{9D96AB22-7344-41D6-8914-E23D40BD2523}" srcOrd="0" destOrd="0" presId="urn:microsoft.com/office/officeart/2005/8/layout/process1"/>
    <dgm:cxn modelId="{B02115FA-1AEC-4F5E-A15E-22430245A411}" type="presOf" srcId="{40E75731-7681-4AF4-8A1E-54583D560D80}" destId="{10B41A3C-8D4F-4F26-B41C-3FC0241C80B8}" srcOrd="1" destOrd="0" presId="urn:microsoft.com/office/officeart/2005/8/layout/process1"/>
    <dgm:cxn modelId="{5EC58B46-B686-4B3C-8461-92B6F39FE9D3}" type="presParOf" srcId="{52ED0057-F868-44AA-9341-20983BEFE278}" destId="{0ED50CD8-BD11-4B64-ABD6-F086BABDA58E}" srcOrd="0" destOrd="0" presId="urn:microsoft.com/office/officeart/2005/8/layout/process1"/>
    <dgm:cxn modelId="{0B13EACA-C51D-426F-8C13-A423DA70903C}" type="presParOf" srcId="{52ED0057-F868-44AA-9341-20983BEFE278}" destId="{D4FB3A0A-FAD7-46CA-8737-EFB5F692DC80}" srcOrd="1" destOrd="0" presId="urn:microsoft.com/office/officeart/2005/8/layout/process1"/>
    <dgm:cxn modelId="{964FE8BB-C04A-4363-BC90-7BA174CAA558}" type="presParOf" srcId="{D4FB3A0A-FAD7-46CA-8737-EFB5F692DC80}" destId="{10B41A3C-8D4F-4F26-B41C-3FC0241C80B8}" srcOrd="0" destOrd="0" presId="urn:microsoft.com/office/officeart/2005/8/layout/process1"/>
    <dgm:cxn modelId="{C456A45F-9F25-4AB5-9620-F3DCD094AB99}" type="presParOf" srcId="{52ED0057-F868-44AA-9341-20983BEFE278}" destId="{9D96AB22-7344-41D6-8914-E23D40BD2523}" srcOrd="2" destOrd="0" presId="urn:microsoft.com/office/officeart/2005/8/layout/process1"/>
    <dgm:cxn modelId="{CCE938BA-A693-4136-8639-63B1E777CE48}" type="presParOf" srcId="{52ED0057-F868-44AA-9341-20983BEFE278}" destId="{9D49793F-A634-4D49-A8F0-B7B57FE38C47}" srcOrd="3" destOrd="0" presId="urn:microsoft.com/office/officeart/2005/8/layout/process1"/>
    <dgm:cxn modelId="{FA5AE95F-48BF-4859-AD29-24D4127B85C4}" type="presParOf" srcId="{9D49793F-A634-4D49-A8F0-B7B57FE38C47}" destId="{5328E25B-5F45-4DC7-9666-ADC5E793F1C8}" srcOrd="0" destOrd="0" presId="urn:microsoft.com/office/officeart/2005/8/layout/process1"/>
    <dgm:cxn modelId="{2B6E4274-B713-4E5C-8EB2-5D211ACBD353}" type="presParOf" srcId="{52ED0057-F868-44AA-9341-20983BEFE278}" destId="{B796DCDB-0A78-497C-A00B-5177235FC6DA}" srcOrd="4" destOrd="0" presId="urn:microsoft.com/office/officeart/2005/8/layout/process1"/>
    <dgm:cxn modelId="{46A9C7FE-99C0-42DD-8D48-2CC5C166AEDE}" type="presParOf" srcId="{52ED0057-F868-44AA-9341-20983BEFE278}" destId="{5FCA68E6-C1B3-4BA0-8C33-1C16115678F9}" srcOrd="5" destOrd="0" presId="urn:microsoft.com/office/officeart/2005/8/layout/process1"/>
    <dgm:cxn modelId="{D1026655-8EA1-4FAA-990A-ECAC489F9461}" type="presParOf" srcId="{5FCA68E6-C1B3-4BA0-8C33-1C16115678F9}" destId="{8CB1B493-18DD-4478-9F39-DC0589D2C865}" srcOrd="0" destOrd="0" presId="urn:microsoft.com/office/officeart/2005/8/layout/process1"/>
    <dgm:cxn modelId="{16EE8BD9-46E1-4697-B891-2A0530BB3197}" type="presParOf" srcId="{52ED0057-F868-44AA-9341-20983BEFE278}" destId="{30DBC1ED-5F41-4752-81A5-230F30B2AF26}" srcOrd="6" destOrd="0" presId="urn:microsoft.com/office/officeart/2005/8/layout/process1"/>
    <dgm:cxn modelId="{74C4719B-FFFA-493B-A54A-235740A3915E}" type="presParOf" srcId="{52ED0057-F868-44AA-9341-20983BEFE278}" destId="{16AF3096-8443-48B2-B5E4-1801FF79E643}" srcOrd="7" destOrd="0" presId="urn:microsoft.com/office/officeart/2005/8/layout/process1"/>
    <dgm:cxn modelId="{6D0B9857-2262-4546-B52D-DE45DDF29272}" type="presParOf" srcId="{16AF3096-8443-48B2-B5E4-1801FF79E643}" destId="{51FE788E-350B-4FAF-8DF4-C4B91BCF5C8B}" srcOrd="0" destOrd="0" presId="urn:microsoft.com/office/officeart/2005/8/layout/process1"/>
    <dgm:cxn modelId="{24E69A2C-CA7E-472A-B290-24DEACD42A03}" type="presParOf" srcId="{52ED0057-F868-44AA-9341-20983BEFE278}" destId="{027FE0AA-F3F9-4DA0-A471-BF106B355222}"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B480FAC-9046-4497-B178-F4E8EC9ECDA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3A2BC380-8890-42DB-ADF1-47138CDCEA5D}">
      <dgm:prSet phldrT="[Text]" phldr="0"/>
      <dgm:spPr/>
      <dgm:t>
        <a:bodyPr/>
        <a:lstStyle/>
        <a:p>
          <a:r>
            <a:rPr lang="en-GB" dirty="0"/>
            <a:t>Sender</a:t>
          </a:r>
        </a:p>
      </dgm:t>
    </dgm:pt>
    <dgm:pt modelId="{1286A6C1-4E8D-4F26-BFC4-F182E023941B}" type="parTrans" cxnId="{B52B36EE-E43B-4686-B268-D5E5CA49CC11}">
      <dgm:prSet/>
      <dgm:spPr/>
      <dgm:t>
        <a:bodyPr/>
        <a:lstStyle/>
        <a:p>
          <a:endParaRPr lang="en-GB"/>
        </a:p>
      </dgm:t>
    </dgm:pt>
    <dgm:pt modelId="{FD6FD506-592A-48AD-A97E-3FA74629BABD}" type="sibTrans" cxnId="{B52B36EE-E43B-4686-B268-D5E5CA49CC11}">
      <dgm:prSet/>
      <dgm:spPr/>
      <dgm:t>
        <a:bodyPr/>
        <a:lstStyle/>
        <a:p>
          <a:endParaRPr lang="en-GB"/>
        </a:p>
      </dgm:t>
    </dgm:pt>
    <dgm:pt modelId="{9AF7548F-FABA-4949-99E1-72484011A04D}">
      <dgm:prSet phldrT="[Text]" phldr="0"/>
      <dgm:spPr/>
      <dgm:t>
        <a:bodyPr/>
        <a:lstStyle/>
        <a:p>
          <a:r>
            <a:rPr lang="en-GB" dirty="0"/>
            <a:t>Encoder</a:t>
          </a:r>
        </a:p>
      </dgm:t>
    </dgm:pt>
    <dgm:pt modelId="{254D2977-6062-41CE-ABB1-63A4F0999915}" type="parTrans" cxnId="{C73F3C42-CBDF-428B-B8A1-D609BEE34CCF}">
      <dgm:prSet/>
      <dgm:spPr/>
      <dgm:t>
        <a:bodyPr/>
        <a:lstStyle/>
        <a:p>
          <a:endParaRPr lang="en-GB"/>
        </a:p>
      </dgm:t>
    </dgm:pt>
    <dgm:pt modelId="{6E9BC0EB-D6CC-4623-897C-9B1A0B1EF9C8}" type="sibTrans" cxnId="{C73F3C42-CBDF-428B-B8A1-D609BEE34CCF}">
      <dgm:prSet/>
      <dgm:spPr/>
      <dgm:t>
        <a:bodyPr/>
        <a:lstStyle/>
        <a:p>
          <a:endParaRPr lang="en-GB"/>
        </a:p>
      </dgm:t>
    </dgm:pt>
    <dgm:pt modelId="{D3FB3611-C55C-45B4-99EE-5FFED5C751E5}">
      <dgm:prSet phldrT="[Text]" phldr="0"/>
      <dgm:spPr/>
      <dgm:t>
        <a:bodyPr/>
        <a:lstStyle/>
        <a:p>
          <a:r>
            <a:rPr lang="en-GB" dirty="0"/>
            <a:t>Receiver</a:t>
          </a:r>
        </a:p>
      </dgm:t>
    </dgm:pt>
    <dgm:pt modelId="{ACAC7062-2838-49B6-A484-18A089E87D4C}" type="parTrans" cxnId="{5D2BF412-241B-445A-AD40-075AE1C66D36}">
      <dgm:prSet/>
      <dgm:spPr/>
      <dgm:t>
        <a:bodyPr/>
        <a:lstStyle/>
        <a:p>
          <a:endParaRPr lang="en-GB"/>
        </a:p>
      </dgm:t>
    </dgm:pt>
    <dgm:pt modelId="{FC5331FF-4D21-4E60-AC27-48BC42D23F7F}" type="sibTrans" cxnId="{5D2BF412-241B-445A-AD40-075AE1C66D36}">
      <dgm:prSet/>
      <dgm:spPr/>
      <dgm:t>
        <a:bodyPr/>
        <a:lstStyle/>
        <a:p>
          <a:endParaRPr lang="en-GB"/>
        </a:p>
      </dgm:t>
    </dgm:pt>
    <dgm:pt modelId="{8880E477-3CB8-49B9-A025-A22108EEC0B6}">
      <dgm:prSet phldrT="[Text]" phldr="0"/>
      <dgm:spPr/>
      <dgm:t>
        <a:bodyPr/>
        <a:lstStyle/>
        <a:p>
          <a:r>
            <a:rPr lang="en-GB"/>
            <a:t>Channel</a:t>
          </a:r>
          <a:endParaRPr lang="en-GB" dirty="0"/>
        </a:p>
      </dgm:t>
    </dgm:pt>
    <dgm:pt modelId="{5EB42853-66B5-45B1-9687-34881144D9B0}" type="parTrans" cxnId="{896BC194-5648-478A-A6DC-F70CDB6BC6B0}">
      <dgm:prSet/>
      <dgm:spPr/>
      <dgm:t>
        <a:bodyPr/>
        <a:lstStyle/>
        <a:p>
          <a:endParaRPr lang="en-GB"/>
        </a:p>
      </dgm:t>
    </dgm:pt>
    <dgm:pt modelId="{9F7A4AB1-51A9-4E72-968C-4BDC4B17DDD0}" type="sibTrans" cxnId="{896BC194-5648-478A-A6DC-F70CDB6BC6B0}">
      <dgm:prSet/>
      <dgm:spPr/>
      <dgm:t>
        <a:bodyPr/>
        <a:lstStyle/>
        <a:p>
          <a:endParaRPr lang="en-GB"/>
        </a:p>
      </dgm:t>
    </dgm:pt>
    <dgm:pt modelId="{241BE7E8-ACBF-48C4-8B55-6E62FA668FD5}">
      <dgm:prSet phldrT="[Text]" phldr="0"/>
      <dgm:spPr/>
      <dgm:t>
        <a:bodyPr/>
        <a:lstStyle/>
        <a:p>
          <a:r>
            <a:rPr lang="en-GB"/>
            <a:t>Decoder</a:t>
          </a:r>
          <a:endParaRPr lang="en-GB" dirty="0"/>
        </a:p>
      </dgm:t>
    </dgm:pt>
    <dgm:pt modelId="{3D14EA22-3FF1-460F-A799-D17419CF3AFC}" type="parTrans" cxnId="{1E8B640B-9BFB-4AF6-A081-E60BCFB25A07}">
      <dgm:prSet/>
      <dgm:spPr/>
      <dgm:t>
        <a:bodyPr/>
        <a:lstStyle/>
        <a:p>
          <a:endParaRPr lang="en-GB"/>
        </a:p>
      </dgm:t>
    </dgm:pt>
    <dgm:pt modelId="{A2EB43CD-2D74-4DA3-ABC2-5B59BC9469AF}" type="sibTrans" cxnId="{1E8B640B-9BFB-4AF6-A081-E60BCFB25A07}">
      <dgm:prSet/>
      <dgm:spPr/>
      <dgm:t>
        <a:bodyPr/>
        <a:lstStyle/>
        <a:p>
          <a:endParaRPr lang="en-GB"/>
        </a:p>
      </dgm:t>
    </dgm:pt>
    <dgm:pt modelId="{E3BED73A-2306-48B5-9E54-C79E2D1A2F40}" type="pres">
      <dgm:prSet presAssocID="{BB480FAC-9046-4497-B178-F4E8EC9ECDA2}" presName="Name0" presStyleCnt="0">
        <dgm:presLayoutVars>
          <dgm:dir/>
          <dgm:resizeHandles val="exact"/>
        </dgm:presLayoutVars>
      </dgm:prSet>
      <dgm:spPr/>
    </dgm:pt>
    <dgm:pt modelId="{79F3E2EB-16C8-44CA-93E9-81DFD6F501B8}" type="pres">
      <dgm:prSet presAssocID="{3A2BC380-8890-42DB-ADF1-47138CDCEA5D}" presName="node" presStyleLbl="node1" presStyleIdx="0" presStyleCnt="5">
        <dgm:presLayoutVars>
          <dgm:bulletEnabled val="1"/>
        </dgm:presLayoutVars>
      </dgm:prSet>
      <dgm:spPr/>
    </dgm:pt>
    <dgm:pt modelId="{B8E1D9A0-F23D-45B5-803B-F03F90ED79A5}" type="pres">
      <dgm:prSet presAssocID="{FD6FD506-592A-48AD-A97E-3FA74629BABD}" presName="sibTrans" presStyleLbl="sibTrans2D1" presStyleIdx="0" presStyleCnt="4"/>
      <dgm:spPr/>
    </dgm:pt>
    <dgm:pt modelId="{F469A889-66E1-43FA-92CD-845AE19BE8B5}" type="pres">
      <dgm:prSet presAssocID="{FD6FD506-592A-48AD-A97E-3FA74629BABD}" presName="connectorText" presStyleLbl="sibTrans2D1" presStyleIdx="0" presStyleCnt="4"/>
      <dgm:spPr/>
    </dgm:pt>
    <dgm:pt modelId="{A723936B-B8A2-4629-9B71-49C91C9D0252}" type="pres">
      <dgm:prSet presAssocID="{9AF7548F-FABA-4949-99E1-72484011A04D}" presName="node" presStyleLbl="node1" presStyleIdx="1" presStyleCnt="5">
        <dgm:presLayoutVars>
          <dgm:bulletEnabled val="1"/>
        </dgm:presLayoutVars>
      </dgm:prSet>
      <dgm:spPr/>
    </dgm:pt>
    <dgm:pt modelId="{219F1AEA-6E1B-42C0-AEB5-81FF344E099E}" type="pres">
      <dgm:prSet presAssocID="{6E9BC0EB-D6CC-4623-897C-9B1A0B1EF9C8}" presName="sibTrans" presStyleLbl="sibTrans2D1" presStyleIdx="1" presStyleCnt="4"/>
      <dgm:spPr/>
    </dgm:pt>
    <dgm:pt modelId="{606E126F-84E9-4C25-B92C-DA00DA0E33B3}" type="pres">
      <dgm:prSet presAssocID="{6E9BC0EB-D6CC-4623-897C-9B1A0B1EF9C8}" presName="connectorText" presStyleLbl="sibTrans2D1" presStyleIdx="1" presStyleCnt="4"/>
      <dgm:spPr/>
    </dgm:pt>
    <dgm:pt modelId="{F42DC939-927B-4635-974C-BD291E1EF120}" type="pres">
      <dgm:prSet presAssocID="{8880E477-3CB8-49B9-A025-A22108EEC0B6}" presName="node" presStyleLbl="node1" presStyleIdx="2" presStyleCnt="5">
        <dgm:presLayoutVars>
          <dgm:bulletEnabled val="1"/>
        </dgm:presLayoutVars>
      </dgm:prSet>
      <dgm:spPr/>
    </dgm:pt>
    <dgm:pt modelId="{5404A027-36F9-49B6-9CD5-45843CDF7F5E}" type="pres">
      <dgm:prSet presAssocID="{9F7A4AB1-51A9-4E72-968C-4BDC4B17DDD0}" presName="sibTrans" presStyleLbl="sibTrans2D1" presStyleIdx="2" presStyleCnt="4"/>
      <dgm:spPr/>
    </dgm:pt>
    <dgm:pt modelId="{D4DEA28F-28C0-4FA3-9F14-E63382071DB9}" type="pres">
      <dgm:prSet presAssocID="{9F7A4AB1-51A9-4E72-968C-4BDC4B17DDD0}" presName="connectorText" presStyleLbl="sibTrans2D1" presStyleIdx="2" presStyleCnt="4"/>
      <dgm:spPr/>
    </dgm:pt>
    <dgm:pt modelId="{C55ADBAA-367A-4DD4-8D50-514598A33180}" type="pres">
      <dgm:prSet presAssocID="{241BE7E8-ACBF-48C4-8B55-6E62FA668FD5}" presName="node" presStyleLbl="node1" presStyleIdx="3" presStyleCnt="5">
        <dgm:presLayoutVars>
          <dgm:bulletEnabled val="1"/>
        </dgm:presLayoutVars>
      </dgm:prSet>
      <dgm:spPr/>
    </dgm:pt>
    <dgm:pt modelId="{A7F6A473-46D1-45F9-9C08-E6C0405C63E9}" type="pres">
      <dgm:prSet presAssocID="{A2EB43CD-2D74-4DA3-ABC2-5B59BC9469AF}" presName="sibTrans" presStyleLbl="sibTrans2D1" presStyleIdx="3" presStyleCnt="4"/>
      <dgm:spPr/>
    </dgm:pt>
    <dgm:pt modelId="{FC79B63F-5C37-475B-9D8F-CFC84CFD899A}" type="pres">
      <dgm:prSet presAssocID="{A2EB43CD-2D74-4DA3-ABC2-5B59BC9469AF}" presName="connectorText" presStyleLbl="sibTrans2D1" presStyleIdx="3" presStyleCnt="4"/>
      <dgm:spPr/>
    </dgm:pt>
    <dgm:pt modelId="{A3B2F018-F303-4DE9-ADA6-3851ACB6E4C0}" type="pres">
      <dgm:prSet presAssocID="{D3FB3611-C55C-45B4-99EE-5FFED5C751E5}" presName="node" presStyleLbl="node1" presStyleIdx="4" presStyleCnt="5">
        <dgm:presLayoutVars>
          <dgm:bulletEnabled val="1"/>
        </dgm:presLayoutVars>
      </dgm:prSet>
      <dgm:spPr/>
    </dgm:pt>
  </dgm:ptLst>
  <dgm:cxnLst>
    <dgm:cxn modelId="{1E8B640B-9BFB-4AF6-A081-E60BCFB25A07}" srcId="{BB480FAC-9046-4497-B178-F4E8EC9ECDA2}" destId="{241BE7E8-ACBF-48C4-8B55-6E62FA668FD5}" srcOrd="3" destOrd="0" parTransId="{3D14EA22-3FF1-460F-A799-D17419CF3AFC}" sibTransId="{A2EB43CD-2D74-4DA3-ABC2-5B59BC9469AF}"/>
    <dgm:cxn modelId="{03D2D010-8525-4BCF-A903-FA0217FA3E03}" type="presOf" srcId="{6E9BC0EB-D6CC-4623-897C-9B1A0B1EF9C8}" destId="{606E126F-84E9-4C25-B92C-DA00DA0E33B3}" srcOrd="1" destOrd="0" presId="urn:microsoft.com/office/officeart/2005/8/layout/process1"/>
    <dgm:cxn modelId="{5D2BF412-241B-445A-AD40-075AE1C66D36}" srcId="{BB480FAC-9046-4497-B178-F4E8EC9ECDA2}" destId="{D3FB3611-C55C-45B4-99EE-5FFED5C751E5}" srcOrd="4" destOrd="0" parTransId="{ACAC7062-2838-49B6-A484-18A089E87D4C}" sibTransId="{FC5331FF-4D21-4E60-AC27-48BC42D23F7F}"/>
    <dgm:cxn modelId="{C73F3C42-CBDF-428B-B8A1-D609BEE34CCF}" srcId="{BB480FAC-9046-4497-B178-F4E8EC9ECDA2}" destId="{9AF7548F-FABA-4949-99E1-72484011A04D}" srcOrd="1" destOrd="0" parTransId="{254D2977-6062-41CE-ABB1-63A4F0999915}" sibTransId="{6E9BC0EB-D6CC-4623-897C-9B1A0B1EF9C8}"/>
    <dgm:cxn modelId="{FF6B1473-248F-412A-8A7E-DC7921040A1B}" type="presOf" srcId="{9F7A4AB1-51A9-4E72-968C-4BDC4B17DDD0}" destId="{D4DEA28F-28C0-4FA3-9F14-E63382071DB9}" srcOrd="1" destOrd="0" presId="urn:microsoft.com/office/officeart/2005/8/layout/process1"/>
    <dgm:cxn modelId="{9B8CC776-57B4-4115-8B43-D301C9459502}" type="presOf" srcId="{D3FB3611-C55C-45B4-99EE-5FFED5C751E5}" destId="{A3B2F018-F303-4DE9-ADA6-3851ACB6E4C0}" srcOrd="0" destOrd="0" presId="urn:microsoft.com/office/officeart/2005/8/layout/process1"/>
    <dgm:cxn modelId="{2EA34859-400B-4942-9606-F019A6BDEA63}" type="presOf" srcId="{241BE7E8-ACBF-48C4-8B55-6E62FA668FD5}" destId="{C55ADBAA-367A-4DD4-8D50-514598A33180}" srcOrd="0" destOrd="0" presId="urn:microsoft.com/office/officeart/2005/8/layout/process1"/>
    <dgm:cxn modelId="{896BC194-5648-478A-A6DC-F70CDB6BC6B0}" srcId="{BB480FAC-9046-4497-B178-F4E8EC9ECDA2}" destId="{8880E477-3CB8-49B9-A025-A22108EEC0B6}" srcOrd="2" destOrd="0" parTransId="{5EB42853-66B5-45B1-9687-34881144D9B0}" sibTransId="{9F7A4AB1-51A9-4E72-968C-4BDC4B17DDD0}"/>
    <dgm:cxn modelId="{080076A0-9C17-4997-A778-E576B2606D16}" type="presOf" srcId="{6E9BC0EB-D6CC-4623-897C-9B1A0B1EF9C8}" destId="{219F1AEA-6E1B-42C0-AEB5-81FF344E099E}" srcOrd="0" destOrd="0" presId="urn:microsoft.com/office/officeart/2005/8/layout/process1"/>
    <dgm:cxn modelId="{E6924CB1-6A66-458E-A617-84485E64451D}" type="presOf" srcId="{A2EB43CD-2D74-4DA3-ABC2-5B59BC9469AF}" destId="{FC79B63F-5C37-475B-9D8F-CFC84CFD899A}" srcOrd="1" destOrd="0" presId="urn:microsoft.com/office/officeart/2005/8/layout/process1"/>
    <dgm:cxn modelId="{E04C12BA-1C2B-451F-8B70-588275B66B9F}" type="presOf" srcId="{8880E477-3CB8-49B9-A025-A22108EEC0B6}" destId="{F42DC939-927B-4635-974C-BD291E1EF120}" srcOrd="0" destOrd="0" presId="urn:microsoft.com/office/officeart/2005/8/layout/process1"/>
    <dgm:cxn modelId="{5DE89FBB-DAD6-4A9E-9092-A6E2A02B897F}" type="presOf" srcId="{9F7A4AB1-51A9-4E72-968C-4BDC4B17DDD0}" destId="{5404A027-36F9-49B6-9CD5-45843CDF7F5E}" srcOrd="0" destOrd="0" presId="urn:microsoft.com/office/officeart/2005/8/layout/process1"/>
    <dgm:cxn modelId="{69659FBC-5B5E-4F3F-9107-3ED20B6E31A2}" type="presOf" srcId="{3A2BC380-8890-42DB-ADF1-47138CDCEA5D}" destId="{79F3E2EB-16C8-44CA-93E9-81DFD6F501B8}" srcOrd="0" destOrd="0" presId="urn:microsoft.com/office/officeart/2005/8/layout/process1"/>
    <dgm:cxn modelId="{DAE8C2BD-879A-45CB-817E-18CA0A970F77}" type="presOf" srcId="{FD6FD506-592A-48AD-A97E-3FA74629BABD}" destId="{B8E1D9A0-F23D-45B5-803B-F03F90ED79A5}" srcOrd="0" destOrd="0" presId="urn:microsoft.com/office/officeart/2005/8/layout/process1"/>
    <dgm:cxn modelId="{10EBBADF-3485-4975-90CE-CD4C57CE618A}" type="presOf" srcId="{9AF7548F-FABA-4949-99E1-72484011A04D}" destId="{A723936B-B8A2-4629-9B71-49C91C9D0252}" srcOrd="0" destOrd="0" presId="urn:microsoft.com/office/officeart/2005/8/layout/process1"/>
    <dgm:cxn modelId="{441333E1-C005-412D-BCD2-8D13302A7167}" type="presOf" srcId="{A2EB43CD-2D74-4DA3-ABC2-5B59BC9469AF}" destId="{A7F6A473-46D1-45F9-9C08-E6C0405C63E9}" srcOrd="0" destOrd="0" presId="urn:microsoft.com/office/officeart/2005/8/layout/process1"/>
    <dgm:cxn modelId="{86628EE9-7DB1-48F4-82B3-7DF792E94906}" type="presOf" srcId="{FD6FD506-592A-48AD-A97E-3FA74629BABD}" destId="{F469A889-66E1-43FA-92CD-845AE19BE8B5}" srcOrd="1" destOrd="0" presId="urn:microsoft.com/office/officeart/2005/8/layout/process1"/>
    <dgm:cxn modelId="{B52B36EE-E43B-4686-B268-D5E5CA49CC11}" srcId="{BB480FAC-9046-4497-B178-F4E8EC9ECDA2}" destId="{3A2BC380-8890-42DB-ADF1-47138CDCEA5D}" srcOrd="0" destOrd="0" parTransId="{1286A6C1-4E8D-4F26-BFC4-F182E023941B}" sibTransId="{FD6FD506-592A-48AD-A97E-3FA74629BABD}"/>
    <dgm:cxn modelId="{3DCF87F7-E73E-45ED-80C4-12832369B5DA}" type="presOf" srcId="{BB480FAC-9046-4497-B178-F4E8EC9ECDA2}" destId="{E3BED73A-2306-48B5-9E54-C79E2D1A2F40}" srcOrd="0" destOrd="0" presId="urn:microsoft.com/office/officeart/2005/8/layout/process1"/>
    <dgm:cxn modelId="{10B0A32B-F531-4A29-8203-BE96EE6EC780}" type="presParOf" srcId="{E3BED73A-2306-48B5-9E54-C79E2D1A2F40}" destId="{79F3E2EB-16C8-44CA-93E9-81DFD6F501B8}" srcOrd="0" destOrd="0" presId="urn:microsoft.com/office/officeart/2005/8/layout/process1"/>
    <dgm:cxn modelId="{193461AD-ED61-4691-9908-B81AB0C466F0}" type="presParOf" srcId="{E3BED73A-2306-48B5-9E54-C79E2D1A2F40}" destId="{B8E1D9A0-F23D-45B5-803B-F03F90ED79A5}" srcOrd="1" destOrd="0" presId="urn:microsoft.com/office/officeart/2005/8/layout/process1"/>
    <dgm:cxn modelId="{72B55678-1EFB-46CC-9C6E-DA5F4A5AA0D4}" type="presParOf" srcId="{B8E1D9A0-F23D-45B5-803B-F03F90ED79A5}" destId="{F469A889-66E1-43FA-92CD-845AE19BE8B5}" srcOrd="0" destOrd="0" presId="urn:microsoft.com/office/officeart/2005/8/layout/process1"/>
    <dgm:cxn modelId="{6DE0947B-5D7E-4F1C-B262-DA54E52F7933}" type="presParOf" srcId="{E3BED73A-2306-48B5-9E54-C79E2D1A2F40}" destId="{A723936B-B8A2-4629-9B71-49C91C9D0252}" srcOrd="2" destOrd="0" presId="urn:microsoft.com/office/officeart/2005/8/layout/process1"/>
    <dgm:cxn modelId="{1DDBCBE2-3B1F-422D-9F53-1DB57A490CC3}" type="presParOf" srcId="{E3BED73A-2306-48B5-9E54-C79E2D1A2F40}" destId="{219F1AEA-6E1B-42C0-AEB5-81FF344E099E}" srcOrd="3" destOrd="0" presId="urn:microsoft.com/office/officeart/2005/8/layout/process1"/>
    <dgm:cxn modelId="{2E273A05-8CB8-4A9C-BA82-5D765210330E}" type="presParOf" srcId="{219F1AEA-6E1B-42C0-AEB5-81FF344E099E}" destId="{606E126F-84E9-4C25-B92C-DA00DA0E33B3}" srcOrd="0" destOrd="0" presId="urn:microsoft.com/office/officeart/2005/8/layout/process1"/>
    <dgm:cxn modelId="{D33540BE-B74C-478C-9437-CDE1BEB22F0E}" type="presParOf" srcId="{E3BED73A-2306-48B5-9E54-C79E2D1A2F40}" destId="{F42DC939-927B-4635-974C-BD291E1EF120}" srcOrd="4" destOrd="0" presId="urn:microsoft.com/office/officeart/2005/8/layout/process1"/>
    <dgm:cxn modelId="{21C989E2-DFA9-45B5-8ACD-019D45AFC1A0}" type="presParOf" srcId="{E3BED73A-2306-48B5-9E54-C79E2D1A2F40}" destId="{5404A027-36F9-49B6-9CD5-45843CDF7F5E}" srcOrd="5" destOrd="0" presId="urn:microsoft.com/office/officeart/2005/8/layout/process1"/>
    <dgm:cxn modelId="{A27C900D-9977-405E-B9AC-3B7DFC00C2D5}" type="presParOf" srcId="{5404A027-36F9-49B6-9CD5-45843CDF7F5E}" destId="{D4DEA28F-28C0-4FA3-9F14-E63382071DB9}" srcOrd="0" destOrd="0" presId="urn:microsoft.com/office/officeart/2005/8/layout/process1"/>
    <dgm:cxn modelId="{DA833AA1-B94E-46CF-9B84-BBA9309AAE98}" type="presParOf" srcId="{E3BED73A-2306-48B5-9E54-C79E2D1A2F40}" destId="{C55ADBAA-367A-4DD4-8D50-514598A33180}" srcOrd="6" destOrd="0" presId="urn:microsoft.com/office/officeart/2005/8/layout/process1"/>
    <dgm:cxn modelId="{EEB79FFD-85B0-495B-B17F-6A2E5FF92D41}" type="presParOf" srcId="{E3BED73A-2306-48B5-9E54-C79E2D1A2F40}" destId="{A7F6A473-46D1-45F9-9C08-E6C0405C63E9}" srcOrd="7" destOrd="0" presId="urn:microsoft.com/office/officeart/2005/8/layout/process1"/>
    <dgm:cxn modelId="{584AB8C5-4C1B-4A6D-B6BD-637FE0A161E4}" type="presParOf" srcId="{A7F6A473-46D1-45F9-9C08-E6C0405C63E9}" destId="{FC79B63F-5C37-475B-9D8F-CFC84CFD899A}" srcOrd="0" destOrd="0" presId="urn:microsoft.com/office/officeart/2005/8/layout/process1"/>
    <dgm:cxn modelId="{919EF76E-A9D7-45D3-B234-E9CF72EBC7DF}" type="presParOf" srcId="{E3BED73A-2306-48B5-9E54-C79E2D1A2F40}" destId="{A3B2F018-F303-4DE9-ADA6-3851ACB6E4C0}" srcOrd="8"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E9CC1E7-67BD-41A0-9DE1-7FFE6C6A8FA9}"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08D2D060-02AB-4A01-9591-70A88922D9AF}">
      <dgm:prSet/>
      <dgm:spPr/>
      <dgm:t>
        <a:bodyPr/>
        <a:lstStyle/>
        <a:p>
          <a:r>
            <a:rPr lang="en-GB" dirty="0"/>
            <a:t>Source </a:t>
          </a:r>
        </a:p>
      </dgm:t>
    </dgm:pt>
    <dgm:pt modelId="{8066C310-74A0-4C38-95B1-3B94A5D3B6DD}" type="parTrans" cxnId="{F432B989-C7D2-4746-B7C3-4DE8C825BCEF}">
      <dgm:prSet/>
      <dgm:spPr/>
      <dgm:t>
        <a:bodyPr/>
        <a:lstStyle/>
        <a:p>
          <a:endParaRPr lang="en-US"/>
        </a:p>
      </dgm:t>
    </dgm:pt>
    <dgm:pt modelId="{A1C692E8-B1FF-43F4-AF4F-71001CC39D8D}" type="sibTrans" cxnId="{F432B989-C7D2-4746-B7C3-4DE8C825BCEF}">
      <dgm:prSet/>
      <dgm:spPr/>
      <dgm:t>
        <a:bodyPr/>
        <a:lstStyle/>
        <a:p>
          <a:endParaRPr lang="en-US"/>
        </a:p>
      </dgm:t>
    </dgm:pt>
    <dgm:pt modelId="{87857624-359F-4824-8D2C-E922A3F10DE4}">
      <dgm:prSet/>
      <dgm:spPr/>
      <dgm:t>
        <a:bodyPr/>
        <a:lstStyle/>
        <a:p>
          <a:r>
            <a:rPr lang="en-GB" dirty="0"/>
            <a:t>Message</a:t>
          </a:r>
        </a:p>
        <a:p>
          <a:endParaRPr lang="en-US" dirty="0"/>
        </a:p>
      </dgm:t>
    </dgm:pt>
    <dgm:pt modelId="{A6B955A4-E374-4B9B-B392-21339D46B525}" type="parTrans" cxnId="{C2C3F42C-D3F2-46F6-A9F7-33B414E77D86}">
      <dgm:prSet/>
      <dgm:spPr/>
      <dgm:t>
        <a:bodyPr/>
        <a:lstStyle/>
        <a:p>
          <a:endParaRPr lang="en-US"/>
        </a:p>
      </dgm:t>
    </dgm:pt>
    <dgm:pt modelId="{C9CE806D-8EC7-437E-8D9C-3CD424B5BBB3}" type="sibTrans" cxnId="{C2C3F42C-D3F2-46F6-A9F7-33B414E77D86}">
      <dgm:prSet/>
      <dgm:spPr/>
      <dgm:t>
        <a:bodyPr/>
        <a:lstStyle/>
        <a:p>
          <a:endParaRPr lang="en-US"/>
        </a:p>
      </dgm:t>
    </dgm:pt>
    <dgm:pt modelId="{D19438ED-81BF-4DB6-B9C3-C0A773058B82}">
      <dgm:prSet/>
      <dgm:spPr/>
      <dgm:t>
        <a:bodyPr/>
        <a:lstStyle/>
        <a:p>
          <a:r>
            <a:rPr lang="en-GB" dirty="0"/>
            <a:t>Channel</a:t>
          </a:r>
          <a:endParaRPr lang="en-US" dirty="0"/>
        </a:p>
      </dgm:t>
    </dgm:pt>
    <dgm:pt modelId="{B6E9FF43-D204-4B0F-BE72-41B54383AB33}" type="parTrans" cxnId="{A5C60E6B-23F9-4DA1-AAB1-E313A8307D78}">
      <dgm:prSet/>
      <dgm:spPr/>
      <dgm:t>
        <a:bodyPr/>
        <a:lstStyle/>
        <a:p>
          <a:endParaRPr lang="en-US"/>
        </a:p>
      </dgm:t>
    </dgm:pt>
    <dgm:pt modelId="{1B8BD24D-803C-4531-958E-AE89E6CEE59B}" type="sibTrans" cxnId="{A5C60E6B-23F9-4DA1-AAB1-E313A8307D78}">
      <dgm:prSet/>
      <dgm:spPr/>
      <dgm:t>
        <a:bodyPr/>
        <a:lstStyle/>
        <a:p>
          <a:endParaRPr lang="en-US"/>
        </a:p>
      </dgm:t>
    </dgm:pt>
    <dgm:pt modelId="{5A364972-C804-4554-9A1F-B9B35FC73ECF}">
      <dgm:prSet/>
      <dgm:spPr/>
      <dgm:t>
        <a:bodyPr/>
        <a:lstStyle/>
        <a:p>
          <a:r>
            <a:rPr lang="en-GB" dirty="0"/>
            <a:t>Receiver</a:t>
          </a:r>
        </a:p>
        <a:p>
          <a:endParaRPr lang="en-US" dirty="0"/>
        </a:p>
        <a:p>
          <a:endParaRPr lang="en-US" dirty="0"/>
        </a:p>
        <a:p>
          <a:endParaRPr lang="en-US" dirty="0"/>
        </a:p>
      </dgm:t>
    </dgm:pt>
    <dgm:pt modelId="{03BB93CD-BFF1-48DD-9DD4-00AACB6B7715}" type="parTrans" cxnId="{539ABE6F-0598-4F39-A826-BB02AADAB525}">
      <dgm:prSet/>
      <dgm:spPr/>
      <dgm:t>
        <a:bodyPr/>
        <a:lstStyle/>
        <a:p>
          <a:endParaRPr lang="en-US"/>
        </a:p>
      </dgm:t>
    </dgm:pt>
    <dgm:pt modelId="{EA14E002-7762-4D03-A6C0-0DB14D692E5C}" type="sibTrans" cxnId="{539ABE6F-0598-4F39-A826-BB02AADAB525}">
      <dgm:prSet/>
      <dgm:spPr/>
      <dgm:t>
        <a:bodyPr/>
        <a:lstStyle/>
        <a:p>
          <a:endParaRPr lang="en-US"/>
        </a:p>
      </dgm:t>
    </dgm:pt>
    <dgm:pt modelId="{77ECBFFF-11E4-4EF2-9E17-1A8691FDA6E8}" type="pres">
      <dgm:prSet presAssocID="{EE9CC1E7-67BD-41A0-9DE1-7FFE6C6A8FA9}" presName="root" presStyleCnt="0">
        <dgm:presLayoutVars>
          <dgm:dir/>
          <dgm:resizeHandles val="exact"/>
        </dgm:presLayoutVars>
      </dgm:prSet>
      <dgm:spPr/>
    </dgm:pt>
    <dgm:pt modelId="{3C8C7874-2D28-4042-9702-E6AEED5D6D79}" type="pres">
      <dgm:prSet presAssocID="{08D2D060-02AB-4A01-9591-70A88922D9AF}" presName="compNode" presStyleCnt="0"/>
      <dgm:spPr/>
    </dgm:pt>
    <dgm:pt modelId="{C1DCD901-A963-4972-94A2-DE451437BD65}" type="pres">
      <dgm:prSet presAssocID="{08D2D060-02AB-4A01-9591-70A88922D9A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ya"/>
        </a:ext>
      </dgm:extLst>
    </dgm:pt>
    <dgm:pt modelId="{F9D1E4E4-9765-4EAE-987F-87EB836EA02A}" type="pres">
      <dgm:prSet presAssocID="{08D2D060-02AB-4A01-9591-70A88922D9AF}" presName="spaceRect" presStyleCnt="0"/>
      <dgm:spPr/>
    </dgm:pt>
    <dgm:pt modelId="{D0511CA1-46F5-47BB-8AE1-B48955D5E7AE}" type="pres">
      <dgm:prSet presAssocID="{08D2D060-02AB-4A01-9591-70A88922D9AF}" presName="textRect" presStyleLbl="revTx" presStyleIdx="0" presStyleCnt="4">
        <dgm:presLayoutVars>
          <dgm:chMax val="1"/>
          <dgm:chPref val="1"/>
        </dgm:presLayoutVars>
      </dgm:prSet>
      <dgm:spPr/>
    </dgm:pt>
    <dgm:pt modelId="{C64C0559-E5FC-4451-A047-289B166BCDE7}" type="pres">
      <dgm:prSet presAssocID="{A1C692E8-B1FF-43F4-AF4F-71001CC39D8D}" presName="sibTrans" presStyleCnt="0"/>
      <dgm:spPr/>
    </dgm:pt>
    <dgm:pt modelId="{89A7AA8A-6FED-4281-BA50-CCE7EB05F45F}" type="pres">
      <dgm:prSet presAssocID="{87857624-359F-4824-8D2C-E922A3F10DE4}" presName="compNode" presStyleCnt="0"/>
      <dgm:spPr/>
    </dgm:pt>
    <dgm:pt modelId="{54D10CB9-0582-4104-A012-DB36CED89BCE}" type="pres">
      <dgm:prSet presAssocID="{87857624-359F-4824-8D2C-E922A3F10D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CBDF159-6C9A-42F2-9E1B-C0B54003C143}" type="pres">
      <dgm:prSet presAssocID="{87857624-359F-4824-8D2C-E922A3F10DE4}" presName="spaceRect" presStyleCnt="0"/>
      <dgm:spPr/>
    </dgm:pt>
    <dgm:pt modelId="{4ADFB648-BF9A-4631-81C9-EF1FF658851B}" type="pres">
      <dgm:prSet presAssocID="{87857624-359F-4824-8D2C-E922A3F10DE4}" presName="textRect" presStyleLbl="revTx" presStyleIdx="1" presStyleCnt="4">
        <dgm:presLayoutVars>
          <dgm:chMax val="1"/>
          <dgm:chPref val="1"/>
        </dgm:presLayoutVars>
      </dgm:prSet>
      <dgm:spPr/>
    </dgm:pt>
    <dgm:pt modelId="{366A04C0-A64A-4050-8A56-DA895EDB28E0}" type="pres">
      <dgm:prSet presAssocID="{C9CE806D-8EC7-437E-8D9C-3CD424B5BBB3}" presName="sibTrans" presStyleCnt="0"/>
      <dgm:spPr/>
    </dgm:pt>
    <dgm:pt modelId="{F6CC57D3-80D3-44C7-A19B-9484C9EC8880}" type="pres">
      <dgm:prSet presAssocID="{D19438ED-81BF-4DB6-B9C3-C0A773058B82}" presName="compNode" presStyleCnt="0"/>
      <dgm:spPr/>
    </dgm:pt>
    <dgm:pt modelId="{9C7FDFAF-C56E-45DE-8DE1-78E23B4E3BB9}" type="pres">
      <dgm:prSet presAssocID="{D19438ED-81BF-4DB6-B9C3-C0A773058B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mote control"/>
        </a:ext>
      </dgm:extLst>
    </dgm:pt>
    <dgm:pt modelId="{E914473F-65F8-4C58-861D-BCFE6CDD93C2}" type="pres">
      <dgm:prSet presAssocID="{D19438ED-81BF-4DB6-B9C3-C0A773058B82}" presName="spaceRect" presStyleCnt="0"/>
      <dgm:spPr/>
    </dgm:pt>
    <dgm:pt modelId="{7727DAAE-F22D-43C1-90A0-5B589A57964A}" type="pres">
      <dgm:prSet presAssocID="{D19438ED-81BF-4DB6-B9C3-C0A773058B82}" presName="textRect" presStyleLbl="revTx" presStyleIdx="2" presStyleCnt="4">
        <dgm:presLayoutVars>
          <dgm:chMax val="1"/>
          <dgm:chPref val="1"/>
        </dgm:presLayoutVars>
      </dgm:prSet>
      <dgm:spPr/>
    </dgm:pt>
    <dgm:pt modelId="{1478A76C-A690-4D4A-BFBB-F30BBD641B24}" type="pres">
      <dgm:prSet presAssocID="{1B8BD24D-803C-4531-958E-AE89E6CEE59B}" presName="sibTrans" presStyleCnt="0"/>
      <dgm:spPr/>
    </dgm:pt>
    <dgm:pt modelId="{AB4CA567-AF4B-40DC-B030-5FA17FE99C8C}" type="pres">
      <dgm:prSet presAssocID="{5A364972-C804-4554-9A1F-B9B35FC73ECF}" presName="compNode" presStyleCnt="0"/>
      <dgm:spPr/>
    </dgm:pt>
    <dgm:pt modelId="{F8EC56EA-3659-4872-8958-8AA0DB11DF87}" type="pres">
      <dgm:prSet presAssocID="{5A364972-C804-4554-9A1F-B9B35FC73E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reless"/>
        </a:ext>
      </dgm:extLst>
    </dgm:pt>
    <dgm:pt modelId="{9DBED0BE-82C3-4DC2-8AE1-725A663A8136}" type="pres">
      <dgm:prSet presAssocID="{5A364972-C804-4554-9A1F-B9B35FC73ECF}" presName="spaceRect" presStyleCnt="0"/>
      <dgm:spPr/>
    </dgm:pt>
    <dgm:pt modelId="{71D0BF08-8DB9-4EBB-8B88-DD8586206E06}" type="pres">
      <dgm:prSet presAssocID="{5A364972-C804-4554-9A1F-B9B35FC73ECF}" presName="textRect" presStyleLbl="revTx" presStyleIdx="3" presStyleCnt="4">
        <dgm:presLayoutVars>
          <dgm:chMax val="1"/>
          <dgm:chPref val="1"/>
        </dgm:presLayoutVars>
      </dgm:prSet>
      <dgm:spPr/>
    </dgm:pt>
  </dgm:ptLst>
  <dgm:cxnLst>
    <dgm:cxn modelId="{C2C3F42C-D3F2-46F6-A9F7-33B414E77D86}" srcId="{EE9CC1E7-67BD-41A0-9DE1-7FFE6C6A8FA9}" destId="{87857624-359F-4824-8D2C-E922A3F10DE4}" srcOrd="1" destOrd="0" parTransId="{A6B955A4-E374-4B9B-B392-21339D46B525}" sibTransId="{C9CE806D-8EC7-437E-8D9C-3CD424B5BBB3}"/>
    <dgm:cxn modelId="{E81BC630-73D0-40C7-A9B5-2714F897A315}" type="presOf" srcId="{08D2D060-02AB-4A01-9591-70A88922D9AF}" destId="{D0511CA1-46F5-47BB-8AE1-B48955D5E7AE}" srcOrd="0" destOrd="0" presId="urn:microsoft.com/office/officeart/2018/2/layout/IconLabelList"/>
    <dgm:cxn modelId="{A5C60E6B-23F9-4DA1-AAB1-E313A8307D78}" srcId="{EE9CC1E7-67BD-41A0-9DE1-7FFE6C6A8FA9}" destId="{D19438ED-81BF-4DB6-B9C3-C0A773058B82}" srcOrd="2" destOrd="0" parTransId="{B6E9FF43-D204-4B0F-BE72-41B54383AB33}" sibTransId="{1B8BD24D-803C-4531-958E-AE89E6CEE59B}"/>
    <dgm:cxn modelId="{539ABE6F-0598-4F39-A826-BB02AADAB525}" srcId="{EE9CC1E7-67BD-41A0-9DE1-7FFE6C6A8FA9}" destId="{5A364972-C804-4554-9A1F-B9B35FC73ECF}" srcOrd="3" destOrd="0" parTransId="{03BB93CD-BFF1-48DD-9DD4-00AACB6B7715}" sibTransId="{EA14E002-7762-4D03-A6C0-0DB14D692E5C}"/>
    <dgm:cxn modelId="{7AFFF270-95E8-48AC-83F0-735FBAF1CA3C}" type="presOf" srcId="{EE9CC1E7-67BD-41A0-9DE1-7FFE6C6A8FA9}" destId="{77ECBFFF-11E4-4EF2-9E17-1A8691FDA6E8}" srcOrd="0" destOrd="0" presId="urn:microsoft.com/office/officeart/2018/2/layout/IconLabelList"/>
    <dgm:cxn modelId="{63F87C7A-285B-43C6-AEF0-74B797AE37EF}" type="presOf" srcId="{D19438ED-81BF-4DB6-B9C3-C0A773058B82}" destId="{7727DAAE-F22D-43C1-90A0-5B589A57964A}" srcOrd="0" destOrd="0" presId="urn:microsoft.com/office/officeart/2018/2/layout/IconLabelList"/>
    <dgm:cxn modelId="{F432B989-C7D2-4746-B7C3-4DE8C825BCEF}" srcId="{EE9CC1E7-67BD-41A0-9DE1-7FFE6C6A8FA9}" destId="{08D2D060-02AB-4A01-9591-70A88922D9AF}" srcOrd="0" destOrd="0" parTransId="{8066C310-74A0-4C38-95B1-3B94A5D3B6DD}" sibTransId="{A1C692E8-B1FF-43F4-AF4F-71001CC39D8D}"/>
    <dgm:cxn modelId="{4E04BFAD-680B-4935-AA14-69083ABBCEFE}" type="presOf" srcId="{87857624-359F-4824-8D2C-E922A3F10DE4}" destId="{4ADFB648-BF9A-4631-81C9-EF1FF658851B}" srcOrd="0" destOrd="0" presId="urn:microsoft.com/office/officeart/2018/2/layout/IconLabelList"/>
    <dgm:cxn modelId="{A0D544BA-DA8B-49F0-B8C9-F184D797CA34}" type="presOf" srcId="{5A364972-C804-4554-9A1F-B9B35FC73ECF}" destId="{71D0BF08-8DB9-4EBB-8B88-DD8586206E06}" srcOrd="0" destOrd="0" presId="urn:microsoft.com/office/officeart/2018/2/layout/IconLabelList"/>
    <dgm:cxn modelId="{35F240FC-FC1B-4D47-AB80-0C5C10AEEBE4}" type="presParOf" srcId="{77ECBFFF-11E4-4EF2-9E17-1A8691FDA6E8}" destId="{3C8C7874-2D28-4042-9702-E6AEED5D6D79}" srcOrd="0" destOrd="0" presId="urn:microsoft.com/office/officeart/2018/2/layout/IconLabelList"/>
    <dgm:cxn modelId="{6E028495-32E6-4DAB-B56A-614A99F8B922}" type="presParOf" srcId="{3C8C7874-2D28-4042-9702-E6AEED5D6D79}" destId="{C1DCD901-A963-4972-94A2-DE451437BD65}" srcOrd="0" destOrd="0" presId="urn:microsoft.com/office/officeart/2018/2/layout/IconLabelList"/>
    <dgm:cxn modelId="{D9862D48-E7C4-47B8-8D5A-498C535A1C10}" type="presParOf" srcId="{3C8C7874-2D28-4042-9702-E6AEED5D6D79}" destId="{F9D1E4E4-9765-4EAE-987F-87EB836EA02A}" srcOrd="1" destOrd="0" presId="urn:microsoft.com/office/officeart/2018/2/layout/IconLabelList"/>
    <dgm:cxn modelId="{5B3204D5-9F33-412A-8B82-BD32B37A2AD8}" type="presParOf" srcId="{3C8C7874-2D28-4042-9702-E6AEED5D6D79}" destId="{D0511CA1-46F5-47BB-8AE1-B48955D5E7AE}" srcOrd="2" destOrd="0" presId="urn:microsoft.com/office/officeart/2018/2/layout/IconLabelList"/>
    <dgm:cxn modelId="{7A62EF3F-8AE4-462D-8ECA-EA28ACD280A9}" type="presParOf" srcId="{77ECBFFF-11E4-4EF2-9E17-1A8691FDA6E8}" destId="{C64C0559-E5FC-4451-A047-289B166BCDE7}" srcOrd="1" destOrd="0" presId="urn:microsoft.com/office/officeart/2018/2/layout/IconLabelList"/>
    <dgm:cxn modelId="{2116C8AC-E200-49C3-9399-1C5704DFE285}" type="presParOf" srcId="{77ECBFFF-11E4-4EF2-9E17-1A8691FDA6E8}" destId="{89A7AA8A-6FED-4281-BA50-CCE7EB05F45F}" srcOrd="2" destOrd="0" presId="urn:microsoft.com/office/officeart/2018/2/layout/IconLabelList"/>
    <dgm:cxn modelId="{25DA5C3B-CCC2-4347-BDBF-9D9E141D3D68}" type="presParOf" srcId="{89A7AA8A-6FED-4281-BA50-CCE7EB05F45F}" destId="{54D10CB9-0582-4104-A012-DB36CED89BCE}" srcOrd="0" destOrd="0" presId="urn:microsoft.com/office/officeart/2018/2/layout/IconLabelList"/>
    <dgm:cxn modelId="{AC390BDD-C0FA-4DA2-A6D6-6F1CA64747AB}" type="presParOf" srcId="{89A7AA8A-6FED-4281-BA50-CCE7EB05F45F}" destId="{8CBDF159-6C9A-42F2-9E1B-C0B54003C143}" srcOrd="1" destOrd="0" presId="urn:microsoft.com/office/officeart/2018/2/layout/IconLabelList"/>
    <dgm:cxn modelId="{C2DF78CA-5F8D-4462-A940-B650D2CD210D}" type="presParOf" srcId="{89A7AA8A-6FED-4281-BA50-CCE7EB05F45F}" destId="{4ADFB648-BF9A-4631-81C9-EF1FF658851B}" srcOrd="2" destOrd="0" presId="urn:microsoft.com/office/officeart/2018/2/layout/IconLabelList"/>
    <dgm:cxn modelId="{1196F9AB-9286-436F-92A4-40FE50BB9275}" type="presParOf" srcId="{77ECBFFF-11E4-4EF2-9E17-1A8691FDA6E8}" destId="{366A04C0-A64A-4050-8A56-DA895EDB28E0}" srcOrd="3" destOrd="0" presId="urn:microsoft.com/office/officeart/2018/2/layout/IconLabelList"/>
    <dgm:cxn modelId="{8449BCE9-80FA-40D2-8868-7759248066C4}" type="presParOf" srcId="{77ECBFFF-11E4-4EF2-9E17-1A8691FDA6E8}" destId="{F6CC57D3-80D3-44C7-A19B-9484C9EC8880}" srcOrd="4" destOrd="0" presId="urn:microsoft.com/office/officeart/2018/2/layout/IconLabelList"/>
    <dgm:cxn modelId="{4C32EBA2-4679-43E6-91D3-5BBAB7B2033F}" type="presParOf" srcId="{F6CC57D3-80D3-44C7-A19B-9484C9EC8880}" destId="{9C7FDFAF-C56E-45DE-8DE1-78E23B4E3BB9}" srcOrd="0" destOrd="0" presId="urn:microsoft.com/office/officeart/2018/2/layout/IconLabelList"/>
    <dgm:cxn modelId="{ACC6ABDF-9410-4D8A-B18E-ABB3608F2317}" type="presParOf" srcId="{F6CC57D3-80D3-44C7-A19B-9484C9EC8880}" destId="{E914473F-65F8-4C58-861D-BCFE6CDD93C2}" srcOrd="1" destOrd="0" presId="urn:microsoft.com/office/officeart/2018/2/layout/IconLabelList"/>
    <dgm:cxn modelId="{0F2A198B-5F88-49DF-94A4-51F97DA29E9C}" type="presParOf" srcId="{F6CC57D3-80D3-44C7-A19B-9484C9EC8880}" destId="{7727DAAE-F22D-43C1-90A0-5B589A57964A}" srcOrd="2" destOrd="0" presId="urn:microsoft.com/office/officeart/2018/2/layout/IconLabelList"/>
    <dgm:cxn modelId="{55E713E5-691D-4A35-A4F2-88DD8204070C}" type="presParOf" srcId="{77ECBFFF-11E4-4EF2-9E17-1A8691FDA6E8}" destId="{1478A76C-A690-4D4A-BFBB-F30BBD641B24}" srcOrd="5" destOrd="0" presId="urn:microsoft.com/office/officeart/2018/2/layout/IconLabelList"/>
    <dgm:cxn modelId="{CEC5C437-0A36-4565-977C-672D83348DE8}" type="presParOf" srcId="{77ECBFFF-11E4-4EF2-9E17-1A8691FDA6E8}" destId="{AB4CA567-AF4B-40DC-B030-5FA17FE99C8C}" srcOrd="6" destOrd="0" presId="urn:microsoft.com/office/officeart/2018/2/layout/IconLabelList"/>
    <dgm:cxn modelId="{03F9D536-8D91-4BA3-94EC-EF4B42DD7DF0}" type="presParOf" srcId="{AB4CA567-AF4B-40DC-B030-5FA17FE99C8C}" destId="{F8EC56EA-3659-4872-8958-8AA0DB11DF87}" srcOrd="0" destOrd="0" presId="urn:microsoft.com/office/officeart/2018/2/layout/IconLabelList"/>
    <dgm:cxn modelId="{EC7772BD-46E7-42F9-AFB0-FF2FB5B0DE36}" type="presParOf" srcId="{AB4CA567-AF4B-40DC-B030-5FA17FE99C8C}" destId="{9DBED0BE-82C3-4DC2-8AE1-725A663A8136}" srcOrd="1" destOrd="0" presId="urn:microsoft.com/office/officeart/2018/2/layout/IconLabelList"/>
    <dgm:cxn modelId="{8490EE7F-586F-4389-A8D9-A50A7875934A}" type="presParOf" srcId="{AB4CA567-AF4B-40DC-B030-5FA17FE99C8C}" destId="{71D0BF08-8DB9-4EBB-8B88-DD8586206E0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EE9E43-2746-4DE9-8C93-E289009D9065}">
      <dsp:nvSpPr>
        <dsp:cNvPr id="0" name=""/>
        <dsp:cNvSpPr/>
      </dsp:nvSpPr>
      <dsp:spPr>
        <a:xfrm>
          <a:off x="0" y="372042"/>
          <a:ext cx="6666833" cy="982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70764" rIns="517420" bIns="92456" numCol="1" spcCol="1270" anchor="t" anchorCtr="0">
          <a:noAutofit/>
        </a:bodyPr>
        <a:lstStyle/>
        <a:p>
          <a:pPr marL="114300" lvl="1" indent="-114300" algn="l" defTabSz="577850">
            <a:lnSpc>
              <a:spcPct val="90000"/>
            </a:lnSpc>
            <a:spcBef>
              <a:spcPct val="0"/>
            </a:spcBef>
            <a:spcAft>
              <a:spcPct val="15000"/>
            </a:spcAft>
            <a:buChar char="•"/>
          </a:pPr>
          <a:r>
            <a:rPr lang="en-GB" sz="1300" b="1" kern="1200"/>
            <a:t>Replace old, noisy machines with quieter, modern equipment</a:t>
          </a:r>
          <a:endParaRPr lang="en-US" sz="1300" kern="1200"/>
        </a:p>
        <a:p>
          <a:pPr marL="114300" lvl="1" indent="-114300" algn="l" defTabSz="577850">
            <a:lnSpc>
              <a:spcPct val="90000"/>
            </a:lnSpc>
            <a:spcBef>
              <a:spcPct val="0"/>
            </a:spcBef>
            <a:spcAft>
              <a:spcPct val="15000"/>
            </a:spcAft>
            <a:buChar char="•"/>
          </a:pPr>
          <a:r>
            <a:rPr lang="en-GB" sz="1300" b="1" kern="1200"/>
            <a:t>Benefits: Reduced noise, improved efficiency, better food safety compliance</a:t>
          </a:r>
          <a:endParaRPr lang="en-US" sz="1300" kern="1200"/>
        </a:p>
        <a:p>
          <a:pPr marL="114300" lvl="1" indent="-114300" algn="l" defTabSz="577850">
            <a:lnSpc>
              <a:spcPct val="90000"/>
            </a:lnSpc>
            <a:spcBef>
              <a:spcPct val="0"/>
            </a:spcBef>
            <a:spcAft>
              <a:spcPct val="15000"/>
            </a:spcAft>
            <a:buChar char="•"/>
          </a:pPr>
          <a:r>
            <a:rPr lang="en-GB" sz="1300" b="1" kern="1200"/>
            <a:t>Long-term investment that addresses root cause</a:t>
          </a:r>
          <a:endParaRPr lang="en-US" sz="1300" kern="1200"/>
        </a:p>
      </dsp:txBody>
      <dsp:txXfrm>
        <a:off x="0" y="372042"/>
        <a:ext cx="6666833" cy="982800"/>
      </dsp:txXfrm>
    </dsp:sp>
    <dsp:sp modelId="{1F589585-41C2-420D-BAD6-167C83BD4729}">
      <dsp:nvSpPr>
        <dsp:cNvPr id="0" name=""/>
        <dsp:cNvSpPr/>
      </dsp:nvSpPr>
      <dsp:spPr>
        <a:xfrm>
          <a:off x="333341" y="180162"/>
          <a:ext cx="4666783"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a:lnSpc>
              <a:spcPct val="90000"/>
            </a:lnSpc>
            <a:spcBef>
              <a:spcPct val="0"/>
            </a:spcBef>
            <a:spcAft>
              <a:spcPct val="35000"/>
            </a:spcAft>
            <a:buNone/>
          </a:pPr>
          <a:r>
            <a:rPr lang="en-GB" sz="1300" b="1" kern="1200"/>
            <a:t>1. Invest in Modern Machinery:</a:t>
          </a:r>
          <a:endParaRPr lang="en-US" sz="1300" kern="1200"/>
        </a:p>
      </dsp:txBody>
      <dsp:txXfrm>
        <a:off x="352075" y="198896"/>
        <a:ext cx="4629315" cy="346292"/>
      </dsp:txXfrm>
    </dsp:sp>
    <dsp:sp modelId="{5897481D-B98E-407D-B1D1-DE50C89D66DB}">
      <dsp:nvSpPr>
        <dsp:cNvPr id="0" name=""/>
        <dsp:cNvSpPr/>
      </dsp:nvSpPr>
      <dsp:spPr>
        <a:xfrm>
          <a:off x="0" y="1616922"/>
          <a:ext cx="6666833" cy="982800"/>
        </a:xfrm>
        <a:prstGeom prst="rect">
          <a:avLst/>
        </a:prstGeom>
        <a:solidFill>
          <a:schemeClr val="lt1">
            <a:alpha val="90000"/>
            <a:hueOff val="0"/>
            <a:satOff val="0"/>
            <a:lumOff val="0"/>
            <a:alphaOff val="0"/>
          </a:schemeClr>
        </a:soli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70764" rIns="517420" bIns="92456" numCol="1" spcCol="1270" anchor="t" anchorCtr="0">
          <a:noAutofit/>
        </a:bodyPr>
        <a:lstStyle/>
        <a:p>
          <a:pPr marL="114300" lvl="1" indent="-114300" algn="l" defTabSz="577850">
            <a:lnSpc>
              <a:spcPct val="90000"/>
            </a:lnSpc>
            <a:spcBef>
              <a:spcPct val="0"/>
            </a:spcBef>
            <a:spcAft>
              <a:spcPct val="15000"/>
            </a:spcAft>
            <a:buChar char="•"/>
          </a:pPr>
          <a:r>
            <a:rPr lang="en-GB" sz="1300" b="1" kern="1200"/>
            <a:t>Install sound-absorbing materials on walls and ceilings</a:t>
          </a:r>
          <a:endParaRPr lang="en-US" sz="1300" kern="1200"/>
        </a:p>
        <a:p>
          <a:pPr marL="114300" lvl="1" indent="-114300" algn="l" defTabSz="577850">
            <a:lnSpc>
              <a:spcPct val="90000"/>
            </a:lnSpc>
            <a:spcBef>
              <a:spcPct val="0"/>
            </a:spcBef>
            <a:spcAft>
              <a:spcPct val="15000"/>
            </a:spcAft>
            <a:buChar char="•"/>
          </a:pPr>
          <a:r>
            <a:rPr lang="en-GB" sz="1300" b="1" kern="1200"/>
            <a:t>Create acoustic barriers or enclosures around noisiest equipment</a:t>
          </a:r>
          <a:endParaRPr lang="en-US" sz="1300" kern="1200"/>
        </a:p>
        <a:p>
          <a:pPr marL="114300" lvl="1" indent="-114300" algn="l" defTabSz="577850">
            <a:lnSpc>
              <a:spcPct val="90000"/>
            </a:lnSpc>
            <a:spcBef>
              <a:spcPct val="0"/>
            </a:spcBef>
            <a:spcAft>
              <a:spcPct val="15000"/>
            </a:spcAft>
            <a:buChar char="•"/>
          </a:pPr>
          <a:r>
            <a:rPr lang="en-GB" sz="1300" b="1" kern="1200"/>
            <a:t>Provide noise-cancelling headsets for essential verbal communication</a:t>
          </a:r>
          <a:endParaRPr lang="en-US" sz="1300" kern="1200"/>
        </a:p>
      </dsp:txBody>
      <dsp:txXfrm>
        <a:off x="0" y="1616922"/>
        <a:ext cx="6666833" cy="982800"/>
      </dsp:txXfrm>
    </dsp:sp>
    <dsp:sp modelId="{C06C994D-FB86-44D0-BA1D-22E20D86B591}">
      <dsp:nvSpPr>
        <dsp:cNvPr id="0" name=""/>
        <dsp:cNvSpPr/>
      </dsp:nvSpPr>
      <dsp:spPr>
        <a:xfrm>
          <a:off x="333341" y="1425042"/>
          <a:ext cx="4666783" cy="3837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a:lnSpc>
              <a:spcPct val="90000"/>
            </a:lnSpc>
            <a:spcBef>
              <a:spcPct val="0"/>
            </a:spcBef>
            <a:spcAft>
              <a:spcPct val="35000"/>
            </a:spcAft>
            <a:buNone/>
          </a:pPr>
          <a:r>
            <a:rPr lang="en-GB" sz="1300" b="1" kern="1200"/>
            <a:t>2. Engineering Controls:</a:t>
          </a:r>
          <a:endParaRPr lang="en-US" sz="1300" kern="1200"/>
        </a:p>
      </dsp:txBody>
      <dsp:txXfrm>
        <a:off x="352075" y="1443776"/>
        <a:ext cx="4629315" cy="346292"/>
      </dsp:txXfrm>
    </dsp:sp>
    <dsp:sp modelId="{F9C94030-26D1-476B-AD1C-2426C37D6786}">
      <dsp:nvSpPr>
        <dsp:cNvPr id="0" name=""/>
        <dsp:cNvSpPr/>
      </dsp:nvSpPr>
      <dsp:spPr>
        <a:xfrm>
          <a:off x="0" y="2861802"/>
          <a:ext cx="6666833" cy="1167075"/>
        </a:xfrm>
        <a:prstGeom prst="rect">
          <a:avLst/>
        </a:prstGeom>
        <a:solidFill>
          <a:schemeClr val="lt1">
            <a:alpha val="90000"/>
            <a:hueOff val="0"/>
            <a:satOff val="0"/>
            <a:lumOff val="0"/>
            <a:alphaOff val="0"/>
          </a:schemeClr>
        </a:soli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70764" rIns="517420" bIns="92456" numCol="1" spcCol="1270" anchor="t" anchorCtr="0">
          <a:noAutofit/>
        </a:bodyPr>
        <a:lstStyle/>
        <a:p>
          <a:pPr marL="114300" lvl="1" indent="-114300" algn="l" defTabSz="577850">
            <a:lnSpc>
              <a:spcPct val="90000"/>
            </a:lnSpc>
            <a:spcBef>
              <a:spcPct val="0"/>
            </a:spcBef>
            <a:spcAft>
              <a:spcPct val="15000"/>
            </a:spcAft>
            <a:buChar char="•"/>
          </a:pPr>
          <a:r>
            <a:rPr lang="en-GB" sz="1300" b="1" kern="1200"/>
            <a:t>Schedule critical verbal communications during machinery downtime</a:t>
          </a:r>
          <a:endParaRPr lang="en-US" sz="1300" kern="1200"/>
        </a:p>
        <a:p>
          <a:pPr marL="114300" lvl="1" indent="-114300" algn="l" defTabSz="577850">
            <a:lnSpc>
              <a:spcPct val="90000"/>
            </a:lnSpc>
            <a:spcBef>
              <a:spcPct val="0"/>
            </a:spcBef>
            <a:spcAft>
              <a:spcPct val="15000"/>
            </a:spcAft>
            <a:buChar char="•"/>
          </a:pPr>
          <a:r>
            <a:rPr lang="en-GB" sz="1300" b="1" kern="1200"/>
            <a:t>Designate a quiet area for safety briefings and handovers</a:t>
          </a:r>
          <a:endParaRPr lang="en-US" sz="1300" kern="1200"/>
        </a:p>
        <a:p>
          <a:pPr marL="114300" lvl="1" indent="-114300" algn="l" defTabSz="577850">
            <a:lnSpc>
              <a:spcPct val="90000"/>
            </a:lnSpc>
            <a:spcBef>
              <a:spcPct val="0"/>
            </a:spcBef>
            <a:spcAft>
              <a:spcPct val="15000"/>
            </a:spcAft>
            <a:buChar char="•"/>
          </a:pPr>
          <a:r>
            <a:rPr lang="en-GB" sz="1300" b="1" kern="1200"/>
            <a:t>Implement visual warning systems (lights) for critical alerts instead of relying on voice</a:t>
          </a:r>
          <a:endParaRPr lang="en-US" sz="1300" kern="1200"/>
        </a:p>
      </dsp:txBody>
      <dsp:txXfrm>
        <a:off x="0" y="2861802"/>
        <a:ext cx="6666833" cy="1167075"/>
      </dsp:txXfrm>
    </dsp:sp>
    <dsp:sp modelId="{7B910D31-30A2-4E7A-8864-D2652806544C}">
      <dsp:nvSpPr>
        <dsp:cNvPr id="0" name=""/>
        <dsp:cNvSpPr/>
      </dsp:nvSpPr>
      <dsp:spPr>
        <a:xfrm>
          <a:off x="333341" y="2669922"/>
          <a:ext cx="4666783" cy="3837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a:lnSpc>
              <a:spcPct val="90000"/>
            </a:lnSpc>
            <a:spcBef>
              <a:spcPct val="0"/>
            </a:spcBef>
            <a:spcAft>
              <a:spcPct val="35000"/>
            </a:spcAft>
            <a:buNone/>
          </a:pPr>
          <a:r>
            <a:rPr lang="en-GB" sz="1300" b="1" kern="1200"/>
            <a:t>3. Administrative Controls:</a:t>
          </a:r>
          <a:endParaRPr lang="en-US" sz="1300" kern="1200"/>
        </a:p>
      </dsp:txBody>
      <dsp:txXfrm>
        <a:off x="352075" y="2688656"/>
        <a:ext cx="4629315" cy="346292"/>
      </dsp:txXfrm>
    </dsp:sp>
    <dsp:sp modelId="{99097256-3F8D-4FB4-AF21-E79CED7801ED}">
      <dsp:nvSpPr>
        <dsp:cNvPr id="0" name=""/>
        <dsp:cNvSpPr/>
      </dsp:nvSpPr>
      <dsp:spPr>
        <a:xfrm>
          <a:off x="0" y="4290957"/>
          <a:ext cx="6666833" cy="9828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70764" rIns="517420" bIns="92456" numCol="1" spcCol="1270" anchor="t" anchorCtr="0">
          <a:noAutofit/>
        </a:bodyPr>
        <a:lstStyle/>
        <a:p>
          <a:pPr marL="114300" lvl="1" indent="-114300" algn="l" defTabSz="577850">
            <a:lnSpc>
              <a:spcPct val="90000"/>
            </a:lnSpc>
            <a:spcBef>
              <a:spcPct val="0"/>
            </a:spcBef>
            <a:spcAft>
              <a:spcPct val="15000"/>
            </a:spcAft>
            <a:buChar char="•"/>
          </a:pPr>
          <a:r>
            <a:rPr lang="en-GB" sz="1300" b="1" kern="1200"/>
            <a:t>Use two-way radios with headsets for managers and key staff</a:t>
          </a:r>
          <a:endParaRPr lang="en-US" sz="1300" kern="1200"/>
        </a:p>
        <a:p>
          <a:pPr marL="114300" lvl="1" indent="-114300" algn="l" defTabSz="577850">
            <a:lnSpc>
              <a:spcPct val="90000"/>
            </a:lnSpc>
            <a:spcBef>
              <a:spcPct val="0"/>
            </a:spcBef>
            <a:spcAft>
              <a:spcPct val="15000"/>
            </a:spcAft>
            <a:buChar char="•"/>
          </a:pPr>
          <a:r>
            <a:rPr lang="en-GB" sz="1300" b="1" kern="1200"/>
            <a:t>Implement digital screens for displaying important instructions</a:t>
          </a:r>
          <a:endParaRPr lang="en-US" sz="1300" kern="1200"/>
        </a:p>
        <a:p>
          <a:pPr marL="114300" lvl="1" indent="-114300" algn="l" defTabSz="577850">
            <a:lnSpc>
              <a:spcPct val="90000"/>
            </a:lnSpc>
            <a:spcBef>
              <a:spcPct val="0"/>
            </a:spcBef>
            <a:spcAft>
              <a:spcPct val="15000"/>
            </a:spcAft>
            <a:buChar char="•"/>
          </a:pPr>
          <a:r>
            <a:rPr lang="en-GB" sz="1300" b="1" kern="1200"/>
            <a:t>Regular written shift handover logs that must be read and signed</a:t>
          </a:r>
          <a:endParaRPr lang="en-US" sz="1300" kern="1200"/>
        </a:p>
      </dsp:txBody>
      <dsp:txXfrm>
        <a:off x="0" y="4290957"/>
        <a:ext cx="6666833" cy="982800"/>
      </dsp:txXfrm>
    </dsp:sp>
    <dsp:sp modelId="{5C2E3CAC-B8AA-424E-AAC1-274B2E763E5E}">
      <dsp:nvSpPr>
        <dsp:cNvPr id="0" name=""/>
        <dsp:cNvSpPr/>
      </dsp:nvSpPr>
      <dsp:spPr>
        <a:xfrm>
          <a:off x="333341" y="4099077"/>
          <a:ext cx="4666783" cy="3837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a:lnSpc>
              <a:spcPct val="90000"/>
            </a:lnSpc>
            <a:spcBef>
              <a:spcPct val="0"/>
            </a:spcBef>
            <a:spcAft>
              <a:spcPct val="35000"/>
            </a:spcAft>
            <a:buNone/>
          </a:pPr>
          <a:r>
            <a:rPr lang="en-GB" sz="1300" b="1" kern="1200"/>
            <a:t>4. Provide Alternative Communication Channels:</a:t>
          </a:r>
          <a:endParaRPr lang="en-US" sz="1300" kern="1200"/>
        </a:p>
      </dsp:txBody>
      <dsp:txXfrm>
        <a:off x="352075" y="4117811"/>
        <a:ext cx="4629315"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C811B5-C9BD-4446-A5F5-5E6DD1C2EA97}">
      <dsp:nvSpPr>
        <dsp:cNvPr id="0" name=""/>
        <dsp:cNvSpPr/>
      </dsp:nvSpPr>
      <dsp:spPr>
        <a:xfrm>
          <a:off x="0" y="31932"/>
          <a:ext cx="6666833" cy="5405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Summary of Findings:</a:t>
          </a:r>
          <a:endParaRPr lang="en-US" sz="2200" kern="1200"/>
        </a:p>
      </dsp:txBody>
      <dsp:txXfrm>
        <a:off x="26387" y="58319"/>
        <a:ext cx="6614059" cy="487766"/>
      </dsp:txXfrm>
    </dsp:sp>
    <dsp:sp modelId="{45CD1658-3AE8-414A-B2C5-619B3A3DCC94}">
      <dsp:nvSpPr>
        <dsp:cNvPr id="0" name=""/>
        <dsp:cNvSpPr/>
      </dsp:nvSpPr>
      <dsp:spPr>
        <a:xfrm>
          <a:off x="0" y="572472"/>
          <a:ext cx="6666833" cy="2459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1" kern="1200"/>
            <a:t>Flight Foods Ltd. is losing business due to communication failures</a:t>
          </a:r>
          <a:endParaRPr lang="en-US" sz="1700" kern="1200"/>
        </a:p>
        <a:p>
          <a:pPr marL="171450" lvl="1" indent="-171450" algn="l" defTabSz="755650">
            <a:lnSpc>
              <a:spcPct val="90000"/>
            </a:lnSpc>
            <a:spcBef>
              <a:spcPct val="0"/>
            </a:spcBef>
            <a:spcAft>
              <a:spcPct val="20000"/>
            </a:spcAft>
            <a:buChar char="•"/>
          </a:pPr>
          <a:r>
            <a:rPr lang="en-GB" sz="1700" b="1" kern="1200"/>
            <a:t>Environmental noise is a significant barrier identified in the case study</a:t>
          </a:r>
          <a:endParaRPr lang="en-US" sz="1700" kern="1200"/>
        </a:p>
        <a:p>
          <a:pPr marL="171450" lvl="1" indent="-171450" algn="l" defTabSz="755650">
            <a:lnSpc>
              <a:spcPct val="90000"/>
            </a:lnSpc>
            <a:spcBef>
              <a:spcPct val="0"/>
            </a:spcBef>
            <a:spcAft>
              <a:spcPct val="20000"/>
            </a:spcAft>
            <a:buChar char="•"/>
          </a:pPr>
          <a:r>
            <a:rPr lang="en-GB" sz="1700" b="1" kern="1200"/>
            <a:t>Shannon and Weaver's model helps us understand how noise distorts messages</a:t>
          </a:r>
          <a:endParaRPr lang="en-US" sz="1700" kern="1200"/>
        </a:p>
        <a:p>
          <a:pPr marL="171450" lvl="1" indent="-171450" algn="l" defTabSz="755650">
            <a:lnSpc>
              <a:spcPct val="90000"/>
            </a:lnSpc>
            <a:spcBef>
              <a:spcPct val="0"/>
            </a:spcBef>
            <a:spcAft>
              <a:spcPct val="20000"/>
            </a:spcAft>
            <a:buChar char="•"/>
          </a:pPr>
          <a:r>
            <a:rPr lang="en-GB" sz="1700" b="1" kern="1200"/>
            <a:t>Evidence shows loud, clanking machinery prevents effective verbal communication</a:t>
          </a:r>
          <a:endParaRPr lang="en-US" sz="1700" kern="1200"/>
        </a:p>
        <a:p>
          <a:pPr marL="171450" lvl="1" indent="-171450" algn="l" defTabSz="755650">
            <a:lnSpc>
              <a:spcPct val="90000"/>
            </a:lnSpc>
            <a:spcBef>
              <a:spcPct val="0"/>
            </a:spcBef>
            <a:spcAft>
              <a:spcPct val="20000"/>
            </a:spcAft>
            <a:buChar char="•"/>
          </a:pPr>
          <a:r>
            <a:rPr lang="en-GB" sz="1700" b="1" kern="1200"/>
            <a:t>This leads to stress, reliance on ineffective signs, and critical food safety failures</a:t>
          </a:r>
          <a:endParaRPr lang="en-US" sz="1700" kern="1200"/>
        </a:p>
      </dsp:txBody>
      <dsp:txXfrm>
        <a:off x="0" y="572472"/>
        <a:ext cx="6666833" cy="2459160"/>
      </dsp:txXfrm>
    </dsp:sp>
    <dsp:sp modelId="{CD30C86E-F64C-4F3B-8203-E5D460DFE843}">
      <dsp:nvSpPr>
        <dsp:cNvPr id="0" name=""/>
        <dsp:cNvSpPr/>
      </dsp:nvSpPr>
      <dsp:spPr>
        <a:xfrm>
          <a:off x="0" y="3031632"/>
          <a:ext cx="6666833" cy="54054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Key Message:</a:t>
          </a:r>
          <a:endParaRPr lang="en-US" sz="2200" kern="1200"/>
        </a:p>
      </dsp:txBody>
      <dsp:txXfrm>
        <a:off x="26387" y="3058019"/>
        <a:ext cx="6614059" cy="487766"/>
      </dsp:txXfrm>
    </dsp:sp>
    <dsp:sp modelId="{E5FFE404-36A7-433B-AA25-BE2F21A33B86}">
      <dsp:nvSpPr>
        <dsp:cNvPr id="0" name=""/>
        <dsp:cNvSpPr/>
      </dsp:nvSpPr>
      <dsp:spPr>
        <a:xfrm>
          <a:off x="0" y="3572172"/>
          <a:ext cx="6666833" cy="53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1" kern="1200"/>
            <a:t>The chicken left out overnight was not due to "idiots" but to a failure of communication caused by environmental noise</a:t>
          </a:r>
          <a:endParaRPr lang="en-US" sz="1700" kern="1200"/>
        </a:p>
      </dsp:txBody>
      <dsp:txXfrm>
        <a:off x="0" y="3572172"/>
        <a:ext cx="6666833" cy="535095"/>
      </dsp:txXfrm>
    </dsp:sp>
    <dsp:sp modelId="{8A0F16E0-0893-46CD-AAC1-C47A34DADB25}">
      <dsp:nvSpPr>
        <dsp:cNvPr id="0" name=""/>
        <dsp:cNvSpPr/>
      </dsp:nvSpPr>
      <dsp:spPr>
        <a:xfrm>
          <a:off x="0" y="4107267"/>
          <a:ext cx="6666833" cy="5405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Call to Action:</a:t>
          </a:r>
          <a:endParaRPr lang="en-US" sz="2200" kern="1200"/>
        </a:p>
      </dsp:txBody>
      <dsp:txXfrm>
        <a:off x="26387" y="4133654"/>
        <a:ext cx="6614059" cy="487766"/>
      </dsp:txXfrm>
    </dsp:sp>
    <dsp:sp modelId="{0C6A615B-2127-4024-915F-92352C523B59}">
      <dsp:nvSpPr>
        <dsp:cNvPr id="0" name=""/>
        <dsp:cNvSpPr/>
      </dsp:nvSpPr>
      <dsp:spPr>
        <a:xfrm>
          <a:off x="0" y="4647807"/>
          <a:ext cx="6666833" cy="774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1" kern="1200"/>
            <a:t>Flight Foods must invest in reducing environmental noise to improve communication, food safety, and ultimately regain customer trust</a:t>
          </a:r>
          <a:endParaRPr lang="en-US" sz="1700" kern="1200"/>
        </a:p>
      </dsp:txBody>
      <dsp:txXfrm>
        <a:off x="0" y="4647807"/>
        <a:ext cx="6666833" cy="7741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FC3A3-1639-4CFD-8A2A-C450252CCFE3}">
      <dsp:nvSpPr>
        <dsp:cNvPr id="0" name=""/>
        <dsp:cNvSpPr/>
      </dsp:nvSpPr>
      <dsp:spPr>
        <a:xfrm>
          <a:off x="0" y="3841"/>
          <a:ext cx="7008972" cy="818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7102A-FE94-4C64-AE5A-CC24B0747809}">
      <dsp:nvSpPr>
        <dsp:cNvPr id="0" name=""/>
        <dsp:cNvSpPr/>
      </dsp:nvSpPr>
      <dsp:spPr>
        <a:xfrm>
          <a:off x="247535" y="187959"/>
          <a:ext cx="450064" cy="4500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5ADAF6-7161-4396-BCC7-2A04C58A238A}">
      <dsp:nvSpPr>
        <dsp:cNvPr id="0" name=""/>
        <dsp:cNvSpPr/>
      </dsp:nvSpPr>
      <dsp:spPr>
        <a:xfrm>
          <a:off x="945135" y="3841"/>
          <a:ext cx="6063836" cy="81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03" tIns="86603" rIns="86603" bIns="86603" numCol="1" spcCol="1270" anchor="ctr" anchorCtr="0">
          <a:noAutofit/>
        </a:bodyPr>
        <a:lstStyle/>
        <a:p>
          <a:pPr marL="0" lvl="0" indent="0" algn="l" defTabSz="844550" rtl="0">
            <a:lnSpc>
              <a:spcPct val="90000"/>
            </a:lnSpc>
            <a:spcBef>
              <a:spcPct val="0"/>
            </a:spcBef>
            <a:spcAft>
              <a:spcPct val="35000"/>
            </a:spcAft>
            <a:buNone/>
          </a:pPr>
          <a:r>
            <a:rPr lang="en-GB" sz="1900" kern="1200" dirty="0"/>
            <a:t>Workforce weightings reflect 5 cultural </a:t>
          </a:r>
          <a:r>
            <a:rPr lang="en-GB" sz="1900" kern="1200"/>
            <a:t>groups</a:t>
          </a:r>
          <a:endParaRPr lang="en-US" sz="1900" kern="1200">
            <a:latin typeface="Grandview Display"/>
          </a:endParaRPr>
        </a:p>
      </dsp:txBody>
      <dsp:txXfrm>
        <a:off x="945135" y="3841"/>
        <a:ext cx="6063836" cy="818299"/>
      </dsp:txXfrm>
    </dsp:sp>
    <dsp:sp modelId="{D22CEF04-BC8B-4144-9CE2-53C349A3B69D}">
      <dsp:nvSpPr>
        <dsp:cNvPr id="0" name=""/>
        <dsp:cNvSpPr/>
      </dsp:nvSpPr>
      <dsp:spPr>
        <a:xfrm>
          <a:off x="0" y="1026716"/>
          <a:ext cx="7008972" cy="818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8B6A0-1B1E-4531-9B26-729E257BA767}">
      <dsp:nvSpPr>
        <dsp:cNvPr id="0" name=""/>
        <dsp:cNvSpPr/>
      </dsp:nvSpPr>
      <dsp:spPr>
        <a:xfrm>
          <a:off x="247535" y="1210833"/>
          <a:ext cx="450064" cy="450064"/>
        </a:xfrm>
        <a:prstGeom prst="rect">
          <a:avLst/>
        </a:prstGeom>
        <a:solidFill>
          <a:schemeClr val="accent3">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38E2B9-DCA1-4305-B6E5-7E9FCAE0C4BB}">
      <dsp:nvSpPr>
        <dsp:cNvPr id="0" name=""/>
        <dsp:cNvSpPr/>
      </dsp:nvSpPr>
      <dsp:spPr>
        <a:xfrm>
          <a:off x="945135" y="1026716"/>
          <a:ext cx="6063836" cy="81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03" tIns="86603" rIns="86603" bIns="86603" numCol="1" spcCol="1270" anchor="ctr" anchorCtr="0">
          <a:noAutofit/>
        </a:bodyPr>
        <a:lstStyle/>
        <a:p>
          <a:pPr marL="0" lvl="0" indent="0" algn="l" defTabSz="844550">
            <a:lnSpc>
              <a:spcPct val="100000"/>
            </a:lnSpc>
            <a:spcBef>
              <a:spcPct val="0"/>
            </a:spcBef>
            <a:spcAft>
              <a:spcPct val="35000"/>
            </a:spcAft>
            <a:buNone/>
          </a:pPr>
          <a:r>
            <a:rPr lang="en-GB" sz="1900" kern="1200" dirty="0"/>
            <a:t>Many workers lack English skill</a:t>
          </a:r>
        </a:p>
      </dsp:txBody>
      <dsp:txXfrm>
        <a:off x="945135" y="1026716"/>
        <a:ext cx="6063836" cy="818299"/>
      </dsp:txXfrm>
    </dsp:sp>
    <dsp:sp modelId="{E44309DD-FACB-4D31-AC60-B79528B38F0B}">
      <dsp:nvSpPr>
        <dsp:cNvPr id="0" name=""/>
        <dsp:cNvSpPr/>
      </dsp:nvSpPr>
      <dsp:spPr>
        <a:xfrm>
          <a:off x="0" y="2049590"/>
          <a:ext cx="7008972" cy="818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9E51E-7220-49BF-BD40-AE3F2DB69CFA}">
      <dsp:nvSpPr>
        <dsp:cNvPr id="0" name=""/>
        <dsp:cNvSpPr/>
      </dsp:nvSpPr>
      <dsp:spPr>
        <a:xfrm>
          <a:off x="247535" y="2233707"/>
          <a:ext cx="450064" cy="4500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68AF85-A9BC-4924-BB94-3DDFEEE1D25F}">
      <dsp:nvSpPr>
        <dsp:cNvPr id="0" name=""/>
        <dsp:cNvSpPr/>
      </dsp:nvSpPr>
      <dsp:spPr>
        <a:xfrm>
          <a:off x="945135" y="2049590"/>
          <a:ext cx="6063836" cy="81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03" tIns="86603" rIns="86603" bIns="86603" numCol="1" spcCol="1270" anchor="ctr" anchorCtr="0">
          <a:noAutofit/>
        </a:bodyPr>
        <a:lstStyle/>
        <a:p>
          <a:pPr marL="0" lvl="0" indent="0" algn="l" defTabSz="844550">
            <a:lnSpc>
              <a:spcPct val="100000"/>
            </a:lnSpc>
            <a:spcBef>
              <a:spcPct val="0"/>
            </a:spcBef>
            <a:spcAft>
              <a:spcPct val="35000"/>
            </a:spcAft>
            <a:buNone/>
          </a:pPr>
          <a:r>
            <a:rPr lang="en-GB" sz="1900" kern="1200"/>
            <a:t>Employees often speak in their native languages</a:t>
          </a:r>
          <a:endParaRPr lang="en-US" sz="1900" kern="1200"/>
        </a:p>
      </dsp:txBody>
      <dsp:txXfrm>
        <a:off x="945135" y="2049590"/>
        <a:ext cx="6063836" cy="818299"/>
      </dsp:txXfrm>
    </dsp:sp>
    <dsp:sp modelId="{E5BF607F-924C-41D4-B05C-92A65494BE8B}">
      <dsp:nvSpPr>
        <dsp:cNvPr id="0" name=""/>
        <dsp:cNvSpPr/>
      </dsp:nvSpPr>
      <dsp:spPr>
        <a:xfrm>
          <a:off x="0" y="3072464"/>
          <a:ext cx="7008972" cy="818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8AE98-763E-4AA8-878C-F682011CE334}">
      <dsp:nvSpPr>
        <dsp:cNvPr id="0" name=""/>
        <dsp:cNvSpPr/>
      </dsp:nvSpPr>
      <dsp:spPr>
        <a:xfrm>
          <a:off x="247535" y="3256581"/>
          <a:ext cx="450064" cy="4500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8C844D-DDAE-4A27-BFAA-D65F08D07F7E}">
      <dsp:nvSpPr>
        <dsp:cNvPr id="0" name=""/>
        <dsp:cNvSpPr/>
      </dsp:nvSpPr>
      <dsp:spPr>
        <a:xfrm>
          <a:off x="945135" y="3072464"/>
          <a:ext cx="6063836" cy="81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03" tIns="86603" rIns="86603" bIns="86603" numCol="1" spcCol="1270" anchor="ctr" anchorCtr="0">
          <a:noAutofit/>
        </a:bodyPr>
        <a:lstStyle/>
        <a:p>
          <a:pPr marL="0" lvl="0" indent="0" algn="l" defTabSz="844550">
            <a:lnSpc>
              <a:spcPct val="100000"/>
            </a:lnSpc>
            <a:spcBef>
              <a:spcPct val="0"/>
            </a:spcBef>
            <a:spcAft>
              <a:spcPct val="35000"/>
            </a:spcAft>
            <a:buNone/>
          </a:pPr>
          <a:r>
            <a:rPr lang="en-GB" sz="1900" kern="1200" dirty="0"/>
            <a:t>Gary mainly gives instructions in English</a:t>
          </a:r>
          <a:endParaRPr lang="en-US" sz="1900" kern="1200" dirty="0"/>
        </a:p>
      </dsp:txBody>
      <dsp:txXfrm>
        <a:off x="945135" y="3072464"/>
        <a:ext cx="6063836" cy="818299"/>
      </dsp:txXfrm>
    </dsp:sp>
    <dsp:sp modelId="{6287A840-D2FE-4ADA-94BB-08541E3C8894}">
      <dsp:nvSpPr>
        <dsp:cNvPr id="0" name=""/>
        <dsp:cNvSpPr/>
      </dsp:nvSpPr>
      <dsp:spPr>
        <a:xfrm>
          <a:off x="0" y="4095338"/>
          <a:ext cx="7008972" cy="818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C0C0D-88E7-4F5A-BEF6-C3673E47C033}">
      <dsp:nvSpPr>
        <dsp:cNvPr id="0" name=""/>
        <dsp:cNvSpPr/>
      </dsp:nvSpPr>
      <dsp:spPr>
        <a:xfrm>
          <a:off x="247535" y="4279456"/>
          <a:ext cx="450064" cy="4500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6CB33A-EBA1-4E64-8D55-E3F0E49F7F7B}">
      <dsp:nvSpPr>
        <dsp:cNvPr id="0" name=""/>
        <dsp:cNvSpPr/>
      </dsp:nvSpPr>
      <dsp:spPr>
        <a:xfrm>
          <a:off x="945135" y="4095338"/>
          <a:ext cx="6063836" cy="81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03" tIns="86603" rIns="86603" bIns="86603" numCol="1" spcCol="1270" anchor="ctr" anchorCtr="0">
          <a:noAutofit/>
        </a:bodyPr>
        <a:lstStyle/>
        <a:p>
          <a:pPr marL="0" lvl="0" indent="0" algn="l" defTabSz="844550">
            <a:lnSpc>
              <a:spcPct val="100000"/>
            </a:lnSpc>
            <a:spcBef>
              <a:spcPct val="0"/>
            </a:spcBef>
            <a:spcAft>
              <a:spcPct val="35000"/>
            </a:spcAft>
            <a:buNone/>
          </a:pPr>
          <a:r>
            <a:rPr lang="en-GB" sz="1900" kern="1200"/>
            <a:t>Miscommunication leads to food safety and quality problems</a:t>
          </a:r>
          <a:endParaRPr lang="en-US" sz="1900" kern="1200"/>
        </a:p>
      </dsp:txBody>
      <dsp:txXfrm>
        <a:off x="945135" y="4095338"/>
        <a:ext cx="6063836" cy="818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8AF34-5EF0-4D1F-A3B6-45A49C3812F8}">
      <dsp:nvSpPr>
        <dsp:cNvPr id="0" name=""/>
        <dsp:cNvSpPr/>
      </dsp:nvSpPr>
      <dsp:spPr>
        <a:xfrm>
          <a:off x="0" y="0"/>
          <a:ext cx="603504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1738131-65B6-4F7B-A23E-0F1E2D18015E}">
      <dsp:nvSpPr>
        <dsp:cNvPr id="0" name=""/>
        <dsp:cNvSpPr/>
      </dsp:nvSpPr>
      <dsp:spPr>
        <a:xfrm>
          <a:off x="0" y="0"/>
          <a:ext cx="6035041" cy="1024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ea typeface="+mn-ea"/>
              <a:cs typeface="+mn-cs"/>
            </a:rPr>
            <a:t>People from five different cultures work here.</a:t>
          </a:r>
          <a:endParaRPr lang="en-US" sz="2600" kern="1200">
            <a:ea typeface="+mn-ea"/>
            <a:cs typeface="+mn-cs"/>
          </a:endParaRPr>
        </a:p>
      </dsp:txBody>
      <dsp:txXfrm>
        <a:off x="0" y="0"/>
        <a:ext cx="6035041" cy="1024128"/>
      </dsp:txXfrm>
    </dsp:sp>
    <dsp:sp modelId="{DFFCE5E1-924F-4F63-AAC0-0C12EF9CE7E3}">
      <dsp:nvSpPr>
        <dsp:cNvPr id="0" name=""/>
        <dsp:cNvSpPr/>
      </dsp:nvSpPr>
      <dsp:spPr>
        <a:xfrm>
          <a:off x="0" y="1024128"/>
          <a:ext cx="603504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5D8A342-365D-4961-8472-118E4BE96155}">
      <dsp:nvSpPr>
        <dsp:cNvPr id="0" name=""/>
        <dsp:cNvSpPr/>
      </dsp:nvSpPr>
      <dsp:spPr>
        <a:xfrm>
          <a:off x="0" y="1024128"/>
          <a:ext cx="6035041" cy="1024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ea typeface="+mn-ea"/>
              <a:cs typeface="+mn-cs"/>
            </a:rPr>
            <a:t>A lot of the workers are immigrants </a:t>
          </a:r>
          <a:r>
            <a:rPr lang="en-GB" sz="2600" kern="1200">
              <a:latin typeface="Neue Haas Grotesk Text Pro"/>
              <a:ea typeface="+mn-ea"/>
              <a:cs typeface="+mn-cs"/>
            </a:rPr>
            <a:t>different</a:t>
          </a:r>
          <a:r>
            <a:rPr lang="en-GB" sz="2600" kern="1200">
              <a:ea typeface="+mn-ea"/>
              <a:cs typeface="+mn-cs"/>
            </a:rPr>
            <a:t> languages and ways of talking.</a:t>
          </a:r>
          <a:endParaRPr lang="en-US" sz="2600" kern="1200">
            <a:ea typeface="+mn-ea"/>
            <a:cs typeface="+mn-cs"/>
          </a:endParaRPr>
        </a:p>
      </dsp:txBody>
      <dsp:txXfrm>
        <a:off x="0" y="1024128"/>
        <a:ext cx="6035041" cy="1024128"/>
      </dsp:txXfrm>
    </dsp:sp>
    <dsp:sp modelId="{3A7B80F4-073E-4043-BE50-9B407AFB4E13}">
      <dsp:nvSpPr>
        <dsp:cNvPr id="0" name=""/>
        <dsp:cNvSpPr/>
      </dsp:nvSpPr>
      <dsp:spPr>
        <a:xfrm>
          <a:off x="0" y="2048256"/>
          <a:ext cx="603504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EEAA5D-C4E8-498A-8A22-94C12A0BDFE6}">
      <dsp:nvSpPr>
        <dsp:cNvPr id="0" name=""/>
        <dsp:cNvSpPr/>
      </dsp:nvSpPr>
      <dsp:spPr>
        <a:xfrm>
          <a:off x="0" y="2048256"/>
          <a:ext cx="6035041" cy="1024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kern="1200">
              <a:latin typeface="Calibri"/>
              <a:ea typeface="Calibri"/>
              <a:cs typeface="Calibri"/>
            </a:rPr>
            <a:t>Some staff are not very good at speaking English.</a:t>
          </a:r>
          <a:endParaRPr lang="en-GB" sz="2600" kern="1200">
            <a:ea typeface="+mn-ea"/>
            <a:cs typeface="+mn-cs"/>
          </a:endParaRPr>
        </a:p>
      </dsp:txBody>
      <dsp:txXfrm>
        <a:off x="0" y="2048256"/>
        <a:ext cx="6035041" cy="1024128"/>
      </dsp:txXfrm>
    </dsp:sp>
    <dsp:sp modelId="{950C1083-5D4B-40A5-8E91-B71B98C782F5}">
      <dsp:nvSpPr>
        <dsp:cNvPr id="0" name=""/>
        <dsp:cNvSpPr/>
      </dsp:nvSpPr>
      <dsp:spPr>
        <a:xfrm>
          <a:off x="0" y="3072383"/>
          <a:ext cx="603504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8F8A302-4B7D-4D8F-B5BA-3A84870D0B37}">
      <dsp:nvSpPr>
        <dsp:cNvPr id="0" name=""/>
        <dsp:cNvSpPr/>
      </dsp:nvSpPr>
      <dsp:spPr>
        <a:xfrm>
          <a:off x="0" y="3072383"/>
          <a:ext cx="6035041" cy="1024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kern="1200">
              <a:latin typeface="Calibri"/>
              <a:ea typeface="Calibri"/>
              <a:cs typeface="Calibri"/>
            </a:rPr>
            <a:t>Different ideas about how to keep food safe.</a:t>
          </a:r>
          <a:endParaRPr lang="en-US" sz="2600" kern="1200">
            <a:latin typeface="Calibri"/>
            <a:ea typeface="Calibri"/>
            <a:cs typeface="Calibri"/>
          </a:endParaRPr>
        </a:p>
      </dsp:txBody>
      <dsp:txXfrm>
        <a:off x="0" y="3072383"/>
        <a:ext cx="6035041" cy="10241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0EE77-A7D8-4A4C-A44B-9B9F8F8B26F4}">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E9F8E-83DF-481B-9264-F5C733308757}">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2EE891-A639-478E-9ACA-44D3AB7BCA04}">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Provide clear rules </a:t>
          </a:r>
        </a:p>
      </dsp:txBody>
      <dsp:txXfrm>
        <a:off x="1112187" y="4520"/>
        <a:ext cx="5837252" cy="962932"/>
      </dsp:txXfrm>
    </dsp:sp>
    <dsp:sp modelId="{21BBDDD7-267E-4EC6-97DE-D9C05E2710EE}">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E1DBA-F444-4F6E-B8E4-DE6544AA776C}">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97BE0C-7C81-4630-8D44-4FE1F8D4BD46}">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Provide food hygiene training course for staff</a:t>
          </a:r>
        </a:p>
      </dsp:txBody>
      <dsp:txXfrm>
        <a:off x="1112187" y="1208186"/>
        <a:ext cx="5837252" cy="962932"/>
      </dsp:txXfrm>
    </dsp:sp>
    <dsp:sp modelId="{21ACD1F9-8A26-453E-ABBC-C39C8631E2FC}">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52621-5691-49E4-BADD-1D96AC7BC11B}">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5D4B28-DCDF-466C-86B9-41779F68F53C}">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Train staff for cultural awareness training </a:t>
          </a:r>
          <a:endParaRPr lang="en-US" sz="1900" kern="1200"/>
        </a:p>
      </dsp:txBody>
      <dsp:txXfrm>
        <a:off x="1112187" y="2411852"/>
        <a:ext cx="5837252" cy="962932"/>
      </dsp:txXfrm>
    </dsp:sp>
    <dsp:sp modelId="{94A77C9A-B263-429E-B327-FB6A25722C3B}">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78329-A2A6-4674-813A-65EF99F8684F}">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DD46F7-33D3-4847-8472-1908C027FE8A}">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Use visual instructions and symbols</a:t>
          </a:r>
          <a:endParaRPr lang="en-US" sz="1900" kern="1200"/>
        </a:p>
      </dsp:txBody>
      <dsp:txXfrm>
        <a:off x="1112187" y="3615518"/>
        <a:ext cx="5837252" cy="962932"/>
      </dsp:txXfrm>
    </dsp:sp>
    <dsp:sp modelId="{46517994-E8E9-4FFB-B5A2-1C4766F6D6B9}">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44716-AD2A-4718-911D-AAD671E6602A}">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22504D-7401-4861-A9E0-B0E15E715EDA}">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GB" sz="1900" kern="1200"/>
            <a:t>Translate text to other languages</a:t>
          </a:r>
          <a:endParaRPr lang="en-US" sz="1900" kern="1200"/>
        </a:p>
      </dsp:txBody>
      <dsp:txXfrm>
        <a:off x="1112187" y="4819184"/>
        <a:ext cx="5837252" cy="9629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ECDF9-1015-468A-B5FA-581E078499BF}">
      <dsp:nvSpPr>
        <dsp:cNvPr id="0" name=""/>
        <dsp:cNvSpPr/>
      </dsp:nvSpPr>
      <dsp:spPr>
        <a:xfrm>
          <a:off x="0" y="492"/>
          <a:ext cx="10665845" cy="11528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8F1A5-E0F6-4CFB-845A-F0A3DB845F31}">
      <dsp:nvSpPr>
        <dsp:cNvPr id="0" name=""/>
        <dsp:cNvSpPr/>
      </dsp:nvSpPr>
      <dsp:spPr>
        <a:xfrm>
          <a:off x="348737" y="259884"/>
          <a:ext cx="634069" cy="6340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ADED23-C236-4FBF-9CD3-1D9F5239BB54}">
      <dsp:nvSpPr>
        <dsp:cNvPr id="0" name=""/>
        <dsp:cNvSpPr/>
      </dsp:nvSpPr>
      <dsp:spPr>
        <a:xfrm>
          <a:off x="1331544" y="492"/>
          <a:ext cx="9334300" cy="1152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010" tIns="122010" rIns="122010" bIns="122010" numCol="1" spcCol="1270" anchor="ctr" anchorCtr="0">
          <a:noAutofit/>
        </a:bodyPr>
        <a:lstStyle/>
        <a:p>
          <a:pPr marL="0" lvl="0" indent="0" algn="l" defTabSz="1111250">
            <a:lnSpc>
              <a:spcPct val="90000"/>
            </a:lnSpc>
            <a:spcBef>
              <a:spcPct val="0"/>
            </a:spcBef>
            <a:spcAft>
              <a:spcPct val="35000"/>
            </a:spcAft>
            <a:buNone/>
          </a:pPr>
          <a:r>
            <a:rPr lang="en-US" sz="2500" kern="1200" dirty="0" err="1"/>
            <a:t>Programme</a:t>
          </a:r>
          <a:r>
            <a:rPr lang="en-US" sz="2500" kern="1200" dirty="0"/>
            <a:t>:  Cert HE Business Skills for the Workplace</a:t>
          </a:r>
        </a:p>
      </dsp:txBody>
      <dsp:txXfrm>
        <a:off x="1331544" y="492"/>
        <a:ext cx="9334300" cy="1152852"/>
      </dsp:txXfrm>
    </dsp:sp>
    <dsp:sp modelId="{22124C1C-3CFE-4B30-82B9-48507CE9643C}">
      <dsp:nvSpPr>
        <dsp:cNvPr id="0" name=""/>
        <dsp:cNvSpPr/>
      </dsp:nvSpPr>
      <dsp:spPr>
        <a:xfrm>
          <a:off x="0" y="1441558"/>
          <a:ext cx="10665845" cy="11528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7B3A6-649F-409E-8333-9A036CA1E784}">
      <dsp:nvSpPr>
        <dsp:cNvPr id="0" name=""/>
        <dsp:cNvSpPr/>
      </dsp:nvSpPr>
      <dsp:spPr>
        <a:xfrm>
          <a:off x="348737" y="1700950"/>
          <a:ext cx="634069" cy="6340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C0612-DD49-4C0F-AC15-845D525C06B2}">
      <dsp:nvSpPr>
        <dsp:cNvPr id="0" name=""/>
        <dsp:cNvSpPr/>
      </dsp:nvSpPr>
      <dsp:spPr>
        <a:xfrm>
          <a:off x="1331544" y="1441558"/>
          <a:ext cx="9334300" cy="1152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010" tIns="122010" rIns="122010" bIns="122010" numCol="1" spcCol="1270" anchor="ctr" anchorCtr="0">
          <a:noAutofit/>
        </a:bodyPr>
        <a:lstStyle/>
        <a:p>
          <a:pPr marL="0" lvl="0" indent="0" algn="l" defTabSz="1111250">
            <a:lnSpc>
              <a:spcPct val="90000"/>
            </a:lnSpc>
            <a:spcBef>
              <a:spcPct val="0"/>
            </a:spcBef>
            <a:spcAft>
              <a:spcPct val="35000"/>
            </a:spcAft>
            <a:buNone/>
          </a:pPr>
          <a:r>
            <a:rPr lang="en-US" sz="2500" kern="1200"/>
            <a:t>Module:  Effective Teamwork and Communication </a:t>
          </a:r>
        </a:p>
      </dsp:txBody>
      <dsp:txXfrm>
        <a:off x="1331544" y="1441558"/>
        <a:ext cx="9334300" cy="1152852"/>
      </dsp:txXfrm>
    </dsp:sp>
    <dsp:sp modelId="{8A52E209-FFAF-4679-A832-03EFE844CA9B}">
      <dsp:nvSpPr>
        <dsp:cNvPr id="0" name=""/>
        <dsp:cNvSpPr/>
      </dsp:nvSpPr>
      <dsp:spPr>
        <a:xfrm>
          <a:off x="0" y="2882624"/>
          <a:ext cx="10665845" cy="11528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0FA444-AF6C-4CF7-B1E1-08CDED6EB941}">
      <dsp:nvSpPr>
        <dsp:cNvPr id="0" name=""/>
        <dsp:cNvSpPr/>
      </dsp:nvSpPr>
      <dsp:spPr>
        <a:xfrm>
          <a:off x="348737" y="3142016"/>
          <a:ext cx="634069" cy="6340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5DAC4A-4A85-41CC-88D6-C3B52509B9F3}">
      <dsp:nvSpPr>
        <dsp:cNvPr id="0" name=""/>
        <dsp:cNvSpPr/>
      </dsp:nvSpPr>
      <dsp:spPr>
        <a:xfrm>
          <a:off x="1331544" y="2882624"/>
          <a:ext cx="9334300" cy="1152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010" tIns="122010" rIns="122010" bIns="122010" numCol="1" spcCol="1270" anchor="ctr" anchorCtr="0">
          <a:noAutofit/>
        </a:bodyPr>
        <a:lstStyle/>
        <a:p>
          <a:pPr marL="0" lvl="0" indent="0" algn="l" defTabSz="1111250">
            <a:lnSpc>
              <a:spcPct val="90000"/>
            </a:lnSpc>
            <a:spcBef>
              <a:spcPct val="0"/>
            </a:spcBef>
            <a:spcAft>
              <a:spcPct val="35000"/>
            </a:spcAft>
            <a:buNone/>
          </a:pPr>
          <a:r>
            <a:rPr lang="en-US" sz="2500" kern="1200"/>
            <a:t>Module Code: LCLM4003</a:t>
          </a:r>
        </a:p>
      </dsp:txBody>
      <dsp:txXfrm>
        <a:off x="1331544" y="2882624"/>
        <a:ext cx="9334300" cy="11528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F7F26-7A95-4B3E-B47F-031E69029649}">
      <dsp:nvSpPr>
        <dsp:cNvPr id="0" name=""/>
        <dsp:cNvSpPr/>
      </dsp:nvSpPr>
      <dsp:spPr>
        <a:xfrm>
          <a:off x="0" y="391358"/>
          <a:ext cx="3333076" cy="199984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Flight Foods are the manufacturer of ready meals to airlines.</a:t>
          </a:r>
        </a:p>
      </dsp:txBody>
      <dsp:txXfrm>
        <a:off x="0" y="391358"/>
        <a:ext cx="3333076" cy="1999845"/>
      </dsp:txXfrm>
    </dsp:sp>
    <dsp:sp modelId="{5DE642A5-E6E7-42B2-859A-082CA285AB79}">
      <dsp:nvSpPr>
        <dsp:cNvPr id="0" name=""/>
        <dsp:cNvSpPr/>
      </dsp:nvSpPr>
      <dsp:spPr>
        <a:xfrm>
          <a:off x="3666384" y="391358"/>
          <a:ext cx="3333076" cy="199984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The issue is the declining of business due to its poor standards.</a:t>
          </a:r>
        </a:p>
      </dsp:txBody>
      <dsp:txXfrm>
        <a:off x="3666384" y="391358"/>
        <a:ext cx="3333076" cy="1999845"/>
      </dsp:txXfrm>
    </dsp:sp>
    <dsp:sp modelId="{5EF51B91-71D3-49F7-8FF1-4EC1D8B4129E}">
      <dsp:nvSpPr>
        <dsp:cNvPr id="0" name=""/>
        <dsp:cNvSpPr/>
      </dsp:nvSpPr>
      <dsp:spPr>
        <a:xfrm>
          <a:off x="7332768" y="391358"/>
          <a:ext cx="3333076" cy="199984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 40 employers ages ranging from 16-year-olds to 60-year-olds. </a:t>
          </a:r>
        </a:p>
      </dsp:txBody>
      <dsp:txXfrm>
        <a:off x="7332768" y="391358"/>
        <a:ext cx="3333076" cy="1999845"/>
      </dsp:txXfrm>
    </dsp:sp>
    <dsp:sp modelId="{1F9AC06D-2373-4261-9EE4-EF20BC80EF9B}">
      <dsp:nvSpPr>
        <dsp:cNvPr id="0" name=""/>
        <dsp:cNvSpPr/>
      </dsp:nvSpPr>
      <dsp:spPr>
        <a:xfrm>
          <a:off x="0" y="2724512"/>
          <a:ext cx="3333076" cy="199984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Most employers are immigrants,  from 5 different districts and culture groups. </a:t>
          </a:r>
        </a:p>
      </dsp:txBody>
      <dsp:txXfrm>
        <a:off x="0" y="2724512"/>
        <a:ext cx="3333076" cy="1999845"/>
      </dsp:txXfrm>
    </dsp:sp>
    <dsp:sp modelId="{B0B8EABE-FF7E-4467-9916-889A6F6EE087}">
      <dsp:nvSpPr>
        <dsp:cNvPr id="0" name=""/>
        <dsp:cNvSpPr/>
      </dsp:nvSpPr>
      <dsp:spPr>
        <a:xfrm>
          <a:off x="3666384" y="2724512"/>
          <a:ext cx="3333076" cy="199984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Gary faces challenges.  Overwhelmed, stressed, </a:t>
          </a:r>
        </a:p>
      </dsp:txBody>
      <dsp:txXfrm>
        <a:off x="3666384" y="2724512"/>
        <a:ext cx="3333076" cy="1999845"/>
      </dsp:txXfrm>
    </dsp:sp>
    <dsp:sp modelId="{16F627F8-317B-4CEB-843A-551B67A969AB}">
      <dsp:nvSpPr>
        <dsp:cNvPr id="0" name=""/>
        <dsp:cNvSpPr/>
      </dsp:nvSpPr>
      <dsp:spPr>
        <a:xfrm>
          <a:off x="7332768" y="2724512"/>
          <a:ext cx="3333076" cy="199984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Language Barriers</a:t>
          </a:r>
        </a:p>
      </dsp:txBody>
      <dsp:txXfrm>
        <a:off x="7332768" y="2724512"/>
        <a:ext cx="3333076" cy="19998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CE249-BD6F-4834-8242-18759B84E3BD}">
      <dsp:nvSpPr>
        <dsp:cNvPr id="0" name=""/>
        <dsp:cNvSpPr/>
      </dsp:nvSpPr>
      <dsp:spPr>
        <a:xfrm>
          <a:off x="0" y="1509"/>
          <a:ext cx="6002111" cy="76480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EE8EB0-1979-4486-96E6-D088F2FC4AB6}">
      <dsp:nvSpPr>
        <dsp:cNvPr id="0" name=""/>
        <dsp:cNvSpPr/>
      </dsp:nvSpPr>
      <dsp:spPr>
        <a:xfrm>
          <a:off x="231352" y="173589"/>
          <a:ext cx="420641" cy="420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C4228-0DDF-44CB-ADCC-64B0B17C7BBE}">
      <dsp:nvSpPr>
        <dsp:cNvPr id="0" name=""/>
        <dsp:cNvSpPr/>
      </dsp:nvSpPr>
      <dsp:spPr>
        <a:xfrm>
          <a:off x="883347" y="1509"/>
          <a:ext cx="5118763" cy="764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42" tIns="80942" rIns="80942" bIns="80942" numCol="1" spcCol="1270" anchor="ctr" anchorCtr="0">
          <a:noAutofit/>
        </a:bodyPr>
        <a:lstStyle/>
        <a:p>
          <a:pPr marL="0" lvl="0" indent="0" algn="l" defTabSz="977900">
            <a:lnSpc>
              <a:spcPct val="100000"/>
            </a:lnSpc>
            <a:spcBef>
              <a:spcPct val="0"/>
            </a:spcBef>
            <a:spcAft>
              <a:spcPct val="35000"/>
            </a:spcAft>
            <a:buNone/>
          </a:pPr>
          <a:r>
            <a:rPr lang="en-US" sz="2200" kern="1200"/>
            <a:t>Gary and workers have different;</a:t>
          </a:r>
        </a:p>
      </dsp:txBody>
      <dsp:txXfrm>
        <a:off x="883347" y="1509"/>
        <a:ext cx="5118763" cy="764802"/>
      </dsp:txXfrm>
    </dsp:sp>
    <dsp:sp modelId="{A281907A-4C97-42C4-AFFC-A5EE0BF805F3}">
      <dsp:nvSpPr>
        <dsp:cNvPr id="0" name=""/>
        <dsp:cNvSpPr/>
      </dsp:nvSpPr>
      <dsp:spPr>
        <a:xfrm>
          <a:off x="0" y="957512"/>
          <a:ext cx="6002111" cy="76480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60E74-889A-47B8-A754-61A21BBE71F7}">
      <dsp:nvSpPr>
        <dsp:cNvPr id="0" name=""/>
        <dsp:cNvSpPr/>
      </dsp:nvSpPr>
      <dsp:spPr>
        <a:xfrm>
          <a:off x="231352" y="1129593"/>
          <a:ext cx="420641" cy="420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30773D-071C-469F-8B89-7C01E4B6E0F8}">
      <dsp:nvSpPr>
        <dsp:cNvPr id="0" name=""/>
        <dsp:cNvSpPr/>
      </dsp:nvSpPr>
      <dsp:spPr>
        <a:xfrm>
          <a:off x="883347" y="957512"/>
          <a:ext cx="5118763" cy="764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42" tIns="80942" rIns="80942" bIns="80942" numCol="1" spcCol="1270" anchor="ctr" anchorCtr="0">
          <a:noAutofit/>
        </a:bodyPr>
        <a:lstStyle/>
        <a:p>
          <a:pPr marL="0" lvl="0" indent="0" algn="l" defTabSz="977900">
            <a:lnSpc>
              <a:spcPct val="100000"/>
            </a:lnSpc>
            <a:spcBef>
              <a:spcPct val="0"/>
            </a:spcBef>
            <a:spcAft>
              <a:spcPct val="35000"/>
            </a:spcAft>
            <a:buNone/>
          </a:pPr>
          <a:r>
            <a:rPr lang="en-US" sz="2200" kern="1200"/>
            <a:t>Cultural backgrounds </a:t>
          </a:r>
        </a:p>
      </dsp:txBody>
      <dsp:txXfrm>
        <a:off x="883347" y="957512"/>
        <a:ext cx="5118763" cy="764802"/>
      </dsp:txXfrm>
    </dsp:sp>
    <dsp:sp modelId="{3EFCE54C-FD2E-4BEF-903B-FF6636DB2673}">
      <dsp:nvSpPr>
        <dsp:cNvPr id="0" name=""/>
        <dsp:cNvSpPr/>
      </dsp:nvSpPr>
      <dsp:spPr>
        <a:xfrm>
          <a:off x="0" y="1913515"/>
          <a:ext cx="6002111" cy="76480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210DA7-F2B4-4386-8C4E-552B9D535141}">
      <dsp:nvSpPr>
        <dsp:cNvPr id="0" name=""/>
        <dsp:cNvSpPr/>
      </dsp:nvSpPr>
      <dsp:spPr>
        <a:xfrm>
          <a:off x="231352" y="2085596"/>
          <a:ext cx="420641" cy="420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6ECDE-C850-49AA-A650-CCB2AD72E258}">
      <dsp:nvSpPr>
        <dsp:cNvPr id="0" name=""/>
        <dsp:cNvSpPr/>
      </dsp:nvSpPr>
      <dsp:spPr>
        <a:xfrm>
          <a:off x="883347" y="1913515"/>
          <a:ext cx="5118763" cy="764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42" tIns="80942" rIns="80942" bIns="80942" numCol="1" spcCol="1270" anchor="ctr" anchorCtr="0">
          <a:noAutofit/>
        </a:bodyPr>
        <a:lstStyle/>
        <a:p>
          <a:pPr marL="0" lvl="0" indent="0" algn="l" defTabSz="977900">
            <a:lnSpc>
              <a:spcPct val="100000"/>
            </a:lnSpc>
            <a:spcBef>
              <a:spcPct val="0"/>
            </a:spcBef>
            <a:spcAft>
              <a:spcPct val="35000"/>
            </a:spcAft>
            <a:buNone/>
          </a:pPr>
          <a:r>
            <a:rPr lang="en-US" sz="2200" kern="1200"/>
            <a:t>Languages</a:t>
          </a:r>
        </a:p>
      </dsp:txBody>
      <dsp:txXfrm>
        <a:off x="883347" y="1913515"/>
        <a:ext cx="5118763" cy="764802"/>
      </dsp:txXfrm>
    </dsp:sp>
    <dsp:sp modelId="{5718E3AE-CC55-466C-BDDC-5CB2586860FC}">
      <dsp:nvSpPr>
        <dsp:cNvPr id="0" name=""/>
        <dsp:cNvSpPr/>
      </dsp:nvSpPr>
      <dsp:spPr>
        <a:xfrm>
          <a:off x="0" y="2869519"/>
          <a:ext cx="6002111" cy="76480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9CBE4-5355-4AB2-9912-3E348B12A9EE}">
      <dsp:nvSpPr>
        <dsp:cNvPr id="0" name=""/>
        <dsp:cNvSpPr/>
      </dsp:nvSpPr>
      <dsp:spPr>
        <a:xfrm>
          <a:off x="231352" y="3041599"/>
          <a:ext cx="420641" cy="420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9285C-E45D-474A-8039-35C5AC6F81EE}">
      <dsp:nvSpPr>
        <dsp:cNvPr id="0" name=""/>
        <dsp:cNvSpPr/>
      </dsp:nvSpPr>
      <dsp:spPr>
        <a:xfrm>
          <a:off x="883347" y="2869519"/>
          <a:ext cx="5118763" cy="764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42" tIns="80942" rIns="80942" bIns="80942" numCol="1" spcCol="1270" anchor="ctr" anchorCtr="0">
          <a:noAutofit/>
        </a:bodyPr>
        <a:lstStyle/>
        <a:p>
          <a:pPr marL="0" lvl="0" indent="0" algn="l" defTabSz="977900">
            <a:lnSpc>
              <a:spcPct val="100000"/>
            </a:lnSpc>
            <a:spcBef>
              <a:spcPct val="0"/>
            </a:spcBef>
            <a:spcAft>
              <a:spcPct val="35000"/>
            </a:spcAft>
            <a:buNone/>
          </a:pPr>
          <a:r>
            <a:rPr lang="en-US" sz="2200" kern="1200"/>
            <a:t>Work experience</a:t>
          </a:r>
        </a:p>
      </dsp:txBody>
      <dsp:txXfrm>
        <a:off x="883347" y="2869519"/>
        <a:ext cx="5118763" cy="7648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50CD8-BD11-4B64-ABD6-F086BABDA58E}">
      <dsp:nvSpPr>
        <dsp:cNvPr id="0" name=""/>
        <dsp:cNvSpPr/>
      </dsp:nvSpPr>
      <dsp:spPr>
        <a:xfrm>
          <a:off x="4647" y="207032"/>
          <a:ext cx="1440673" cy="16747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Gary</a:t>
          </a:r>
        </a:p>
      </dsp:txBody>
      <dsp:txXfrm>
        <a:off x="46843" y="249228"/>
        <a:ext cx="1356281" cy="1590391"/>
      </dsp:txXfrm>
    </dsp:sp>
    <dsp:sp modelId="{D4FB3A0A-FAD7-46CA-8737-EFB5F692DC80}">
      <dsp:nvSpPr>
        <dsp:cNvPr id="0" name=""/>
        <dsp:cNvSpPr/>
      </dsp:nvSpPr>
      <dsp:spPr>
        <a:xfrm>
          <a:off x="1589388" y="865780"/>
          <a:ext cx="305422" cy="357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589388" y="937237"/>
        <a:ext cx="213795" cy="214373"/>
      </dsp:txXfrm>
    </dsp:sp>
    <dsp:sp modelId="{9D96AB22-7344-41D6-8914-E23D40BD2523}">
      <dsp:nvSpPr>
        <dsp:cNvPr id="0" name=""/>
        <dsp:cNvSpPr/>
      </dsp:nvSpPr>
      <dsp:spPr>
        <a:xfrm>
          <a:off x="2021590" y="207032"/>
          <a:ext cx="1440673" cy="16747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Shouting</a:t>
          </a:r>
        </a:p>
      </dsp:txBody>
      <dsp:txXfrm>
        <a:off x="2063786" y="249228"/>
        <a:ext cx="1356281" cy="1590391"/>
      </dsp:txXfrm>
    </dsp:sp>
    <dsp:sp modelId="{9D49793F-A634-4D49-A8F0-B7B57FE38C47}">
      <dsp:nvSpPr>
        <dsp:cNvPr id="0" name=""/>
        <dsp:cNvSpPr/>
      </dsp:nvSpPr>
      <dsp:spPr>
        <a:xfrm>
          <a:off x="3606332" y="865780"/>
          <a:ext cx="305422" cy="357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606332" y="937237"/>
        <a:ext cx="213795" cy="214373"/>
      </dsp:txXfrm>
    </dsp:sp>
    <dsp:sp modelId="{B796DCDB-0A78-497C-A00B-5177235FC6DA}">
      <dsp:nvSpPr>
        <dsp:cNvPr id="0" name=""/>
        <dsp:cNvSpPr/>
      </dsp:nvSpPr>
      <dsp:spPr>
        <a:xfrm>
          <a:off x="4038534" y="207032"/>
          <a:ext cx="1440673" cy="16747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Factory floor and Loud machinery noise</a:t>
          </a:r>
        </a:p>
      </dsp:txBody>
      <dsp:txXfrm>
        <a:off x="4080730" y="249228"/>
        <a:ext cx="1356281" cy="1590391"/>
      </dsp:txXfrm>
    </dsp:sp>
    <dsp:sp modelId="{5FCA68E6-C1B3-4BA0-8C33-1C16115678F9}">
      <dsp:nvSpPr>
        <dsp:cNvPr id="0" name=""/>
        <dsp:cNvSpPr/>
      </dsp:nvSpPr>
      <dsp:spPr>
        <a:xfrm>
          <a:off x="5623275" y="865780"/>
          <a:ext cx="305422" cy="357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623275" y="937237"/>
        <a:ext cx="213795" cy="214373"/>
      </dsp:txXfrm>
    </dsp:sp>
    <dsp:sp modelId="{30DBC1ED-5F41-4752-81A5-230F30B2AF26}">
      <dsp:nvSpPr>
        <dsp:cNvPr id="0" name=""/>
        <dsp:cNvSpPr/>
      </dsp:nvSpPr>
      <dsp:spPr>
        <a:xfrm>
          <a:off x="6055478" y="207032"/>
          <a:ext cx="1440673" cy="16747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Machines</a:t>
          </a:r>
        </a:p>
        <a:p>
          <a:pPr marL="0" lvl="0" indent="0" algn="ctr" defTabSz="800100">
            <a:lnSpc>
              <a:spcPct val="90000"/>
            </a:lnSpc>
            <a:spcBef>
              <a:spcPct val="0"/>
            </a:spcBef>
            <a:spcAft>
              <a:spcPct val="35000"/>
            </a:spcAft>
            <a:buNone/>
          </a:pPr>
          <a:r>
            <a:rPr lang="en-GB" sz="1800" kern="1200" dirty="0"/>
            <a:t>Factory floor</a:t>
          </a:r>
        </a:p>
        <a:p>
          <a:pPr marL="0" lvl="0" indent="0" algn="ctr" defTabSz="800100">
            <a:lnSpc>
              <a:spcPct val="90000"/>
            </a:lnSpc>
            <a:spcBef>
              <a:spcPct val="0"/>
            </a:spcBef>
            <a:spcAft>
              <a:spcPct val="35000"/>
            </a:spcAft>
            <a:buNone/>
          </a:pPr>
          <a:r>
            <a:rPr lang="en-GB" sz="1800" kern="1200" dirty="0"/>
            <a:t>Language barrier</a:t>
          </a:r>
        </a:p>
      </dsp:txBody>
      <dsp:txXfrm>
        <a:off x="6097674" y="249228"/>
        <a:ext cx="1356281" cy="1590391"/>
      </dsp:txXfrm>
    </dsp:sp>
    <dsp:sp modelId="{16AF3096-8443-48B2-B5E4-1801FF79E643}">
      <dsp:nvSpPr>
        <dsp:cNvPr id="0" name=""/>
        <dsp:cNvSpPr/>
      </dsp:nvSpPr>
      <dsp:spPr>
        <a:xfrm>
          <a:off x="7640219" y="865780"/>
          <a:ext cx="305422" cy="3572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640219" y="937237"/>
        <a:ext cx="213795" cy="214373"/>
      </dsp:txXfrm>
    </dsp:sp>
    <dsp:sp modelId="{027FE0AA-F3F9-4DA0-A471-BF106B355222}">
      <dsp:nvSpPr>
        <dsp:cNvPr id="0" name=""/>
        <dsp:cNvSpPr/>
      </dsp:nvSpPr>
      <dsp:spPr>
        <a:xfrm>
          <a:off x="8072421" y="207032"/>
          <a:ext cx="1440673" cy="167478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Workers</a:t>
          </a:r>
        </a:p>
      </dsp:txBody>
      <dsp:txXfrm>
        <a:off x="8114617" y="249228"/>
        <a:ext cx="1356281" cy="159039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3E2EB-16C8-44CA-93E9-81DFD6F501B8}">
      <dsp:nvSpPr>
        <dsp:cNvPr id="0" name=""/>
        <dsp:cNvSpPr/>
      </dsp:nvSpPr>
      <dsp:spPr>
        <a:xfrm>
          <a:off x="4695" y="918015"/>
          <a:ext cx="1455503" cy="87330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Sender</a:t>
          </a:r>
        </a:p>
      </dsp:txBody>
      <dsp:txXfrm>
        <a:off x="30273" y="943593"/>
        <a:ext cx="1404347" cy="822146"/>
      </dsp:txXfrm>
    </dsp:sp>
    <dsp:sp modelId="{B8E1D9A0-F23D-45B5-803B-F03F90ED79A5}">
      <dsp:nvSpPr>
        <dsp:cNvPr id="0" name=""/>
        <dsp:cNvSpPr/>
      </dsp:nvSpPr>
      <dsp:spPr>
        <a:xfrm>
          <a:off x="1605749" y="1174184"/>
          <a:ext cx="308566" cy="360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605749" y="1246377"/>
        <a:ext cx="215996" cy="216578"/>
      </dsp:txXfrm>
    </dsp:sp>
    <dsp:sp modelId="{A723936B-B8A2-4629-9B71-49C91C9D0252}">
      <dsp:nvSpPr>
        <dsp:cNvPr id="0" name=""/>
        <dsp:cNvSpPr/>
      </dsp:nvSpPr>
      <dsp:spPr>
        <a:xfrm>
          <a:off x="2042400" y="918015"/>
          <a:ext cx="1455503" cy="87330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Encoder</a:t>
          </a:r>
        </a:p>
      </dsp:txBody>
      <dsp:txXfrm>
        <a:off x="2067978" y="943593"/>
        <a:ext cx="1404347" cy="822146"/>
      </dsp:txXfrm>
    </dsp:sp>
    <dsp:sp modelId="{219F1AEA-6E1B-42C0-AEB5-81FF344E099E}">
      <dsp:nvSpPr>
        <dsp:cNvPr id="0" name=""/>
        <dsp:cNvSpPr/>
      </dsp:nvSpPr>
      <dsp:spPr>
        <a:xfrm>
          <a:off x="3643454" y="1174184"/>
          <a:ext cx="308566" cy="360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643454" y="1246377"/>
        <a:ext cx="215996" cy="216578"/>
      </dsp:txXfrm>
    </dsp:sp>
    <dsp:sp modelId="{F42DC939-927B-4635-974C-BD291E1EF120}">
      <dsp:nvSpPr>
        <dsp:cNvPr id="0" name=""/>
        <dsp:cNvSpPr/>
      </dsp:nvSpPr>
      <dsp:spPr>
        <a:xfrm>
          <a:off x="4080105" y="918015"/>
          <a:ext cx="1455503" cy="87330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Channel</a:t>
          </a:r>
          <a:endParaRPr lang="en-GB" sz="2500" kern="1200" dirty="0"/>
        </a:p>
      </dsp:txBody>
      <dsp:txXfrm>
        <a:off x="4105683" y="943593"/>
        <a:ext cx="1404347" cy="822146"/>
      </dsp:txXfrm>
    </dsp:sp>
    <dsp:sp modelId="{5404A027-36F9-49B6-9CD5-45843CDF7F5E}">
      <dsp:nvSpPr>
        <dsp:cNvPr id="0" name=""/>
        <dsp:cNvSpPr/>
      </dsp:nvSpPr>
      <dsp:spPr>
        <a:xfrm>
          <a:off x="5681159" y="1174184"/>
          <a:ext cx="308566" cy="360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681159" y="1246377"/>
        <a:ext cx="215996" cy="216578"/>
      </dsp:txXfrm>
    </dsp:sp>
    <dsp:sp modelId="{C55ADBAA-367A-4DD4-8D50-514598A33180}">
      <dsp:nvSpPr>
        <dsp:cNvPr id="0" name=""/>
        <dsp:cNvSpPr/>
      </dsp:nvSpPr>
      <dsp:spPr>
        <a:xfrm>
          <a:off x="6117810" y="918015"/>
          <a:ext cx="1455503" cy="87330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Decoder</a:t>
          </a:r>
          <a:endParaRPr lang="en-GB" sz="2500" kern="1200" dirty="0"/>
        </a:p>
      </dsp:txBody>
      <dsp:txXfrm>
        <a:off x="6143388" y="943593"/>
        <a:ext cx="1404347" cy="822146"/>
      </dsp:txXfrm>
    </dsp:sp>
    <dsp:sp modelId="{A7F6A473-46D1-45F9-9C08-E6C0405C63E9}">
      <dsp:nvSpPr>
        <dsp:cNvPr id="0" name=""/>
        <dsp:cNvSpPr/>
      </dsp:nvSpPr>
      <dsp:spPr>
        <a:xfrm>
          <a:off x="7718864" y="1174184"/>
          <a:ext cx="308566" cy="360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7718864" y="1246377"/>
        <a:ext cx="215996" cy="216578"/>
      </dsp:txXfrm>
    </dsp:sp>
    <dsp:sp modelId="{A3B2F018-F303-4DE9-ADA6-3851ACB6E4C0}">
      <dsp:nvSpPr>
        <dsp:cNvPr id="0" name=""/>
        <dsp:cNvSpPr/>
      </dsp:nvSpPr>
      <dsp:spPr>
        <a:xfrm>
          <a:off x="8155515" y="918015"/>
          <a:ext cx="1455503" cy="87330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Receiver</a:t>
          </a:r>
        </a:p>
      </dsp:txBody>
      <dsp:txXfrm>
        <a:off x="8181093" y="943593"/>
        <a:ext cx="1404347" cy="82214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CD901-A963-4972-94A2-DE451437BD65}">
      <dsp:nvSpPr>
        <dsp:cNvPr id="0" name=""/>
        <dsp:cNvSpPr/>
      </dsp:nvSpPr>
      <dsp:spPr>
        <a:xfrm>
          <a:off x="464211" y="1117681"/>
          <a:ext cx="757001" cy="757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511CA1-46F5-47BB-8AE1-B48955D5E7AE}">
      <dsp:nvSpPr>
        <dsp:cNvPr id="0" name=""/>
        <dsp:cNvSpPr/>
      </dsp:nvSpPr>
      <dsp:spPr>
        <a:xfrm>
          <a:off x="1599" y="2141918"/>
          <a:ext cx="1682226" cy="75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Source </a:t>
          </a:r>
        </a:p>
      </dsp:txBody>
      <dsp:txXfrm>
        <a:off x="1599" y="2141918"/>
        <a:ext cx="1682226" cy="757001"/>
      </dsp:txXfrm>
    </dsp:sp>
    <dsp:sp modelId="{54D10CB9-0582-4104-A012-DB36CED89BCE}">
      <dsp:nvSpPr>
        <dsp:cNvPr id="0" name=""/>
        <dsp:cNvSpPr/>
      </dsp:nvSpPr>
      <dsp:spPr>
        <a:xfrm>
          <a:off x="2440827" y="1117681"/>
          <a:ext cx="757001" cy="757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DFB648-BF9A-4631-81C9-EF1FF658851B}">
      <dsp:nvSpPr>
        <dsp:cNvPr id="0" name=""/>
        <dsp:cNvSpPr/>
      </dsp:nvSpPr>
      <dsp:spPr>
        <a:xfrm>
          <a:off x="1978215" y="2141918"/>
          <a:ext cx="1682226" cy="75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Message</a:t>
          </a:r>
        </a:p>
        <a:p>
          <a:pPr marL="0" lvl="0" indent="0" algn="ctr" defTabSz="488950">
            <a:lnSpc>
              <a:spcPct val="90000"/>
            </a:lnSpc>
            <a:spcBef>
              <a:spcPct val="0"/>
            </a:spcBef>
            <a:spcAft>
              <a:spcPct val="35000"/>
            </a:spcAft>
            <a:buNone/>
          </a:pPr>
          <a:endParaRPr lang="en-US" sz="1100" kern="1200" dirty="0"/>
        </a:p>
      </dsp:txBody>
      <dsp:txXfrm>
        <a:off x="1978215" y="2141918"/>
        <a:ext cx="1682226" cy="757001"/>
      </dsp:txXfrm>
    </dsp:sp>
    <dsp:sp modelId="{9C7FDFAF-C56E-45DE-8DE1-78E23B4E3BB9}">
      <dsp:nvSpPr>
        <dsp:cNvPr id="0" name=""/>
        <dsp:cNvSpPr/>
      </dsp:nvSpPr>
      <dsp:spPr>
        <a:xfrm>
          <a:off x="4417444" y="1117681"/>
          <a:ext cx="757001" cy="757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27DAAE-F22D-43C1-90A0-5B589A57964A}">
      <dsp:nvSpPr>
        <dsp:cNvPr id="0" name=""/>
        <dsp:cNvSpPr/>
      </dsp:nvSpPr>
      <dsp:spPr>
        <a:xfrm>
          <a:off x="3954831" y="2141918"/>
          <a:ext cx="1682226" cy="75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Channel</a:t>
          </a:r>
          <a:endParaRPr lang="en-US" sz="1100" kern="1200" dirty="0"/>
        </a:p>
      </dsp:txBody>
      <dsp:txXfrm>
        <a:off x="3954831" y="2141918"/>
        <a:ext cx="1682226" cy="757001"/>
      </dsp:txXfrm>
    </dsp:sp>
    <dsp:sp modelId="{F8EC56EA-3659-4872-8958-8AA0DB11DF87}">
      <dsp:nvSpPr>
        <dsp:cNvPr id="0" name=""/>
        <dsp:cNvSpPr/>
      </dsp:nvSpPr>
      <dsp:spPr>
        <a:xfrm>
          <a:off x="6394060" y="1117681"/>
          <a:ext cx="757001" cy="7570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D0BF08-8DB9-4EBB-8B88-DD8586206E06}">
      <dsp:nvSpPr>
        <dsp:cNvPr id="0" name=""/>
        <dsp:cNvSpPr/>
      </dsp:nvSpPr>
      <dsp:spPr>
        <a:xfrm>
          <a:off x="5931448" y="2141918"/>
          <a:ext cx="1682226" cy="757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Receiver</a:t>
          </a:r>
        </a:p>
        <a:p>
          <a:pPr marL="0" lvl="0" indent="0" algn="ctr" defTabSz="488950">
            <a:lnSpc>
              <a:spcPct val="90000"/>
            </a:lnSpc>
            <a:spcBef>
              <a:spcPct val="0"/>
            </a:spcBef>
            <a:spcAft>
              <a:spcPct val="35000"/>
            </a:spcAft>
            <a:buNone/>
          </a:pPr>
          <a:endParaRPr lang="en-US" sz="1100" kern="1200" dirty="0"/>
        </a:p>
        <a:p>
          <a:pPr marL="0" lvl="0" indent="0" algn="ctr" defTabSz="488950">
            <a:lnSpc>
              <a:spcPct val="90000"/>
            </a:lnSpc>
            <a:spcBef>
              <a:spcPct val="0"/>
            </a:spcBef>
            <a:spcAft>
              <a:spcPct val="35000"/>
            </a:spcAft>
            <a:buNone/>
          </a:pPr>
          <a:endParaRPr lang="en-US" sz="1100" kern="1200" dirty="0"/>
        </a:p>
        <a:p>
          <a:pPr marL="0" lvl="0" indent="0" algn="ctr" defTabSz="488950">
            <a:lnSpc>
              <a:spcPct val="90000"/>
            </a:lnSpc>
            <a:spcBef>
              <a:spcPct val="0"/>
            </a:spcBef>
            <a:spcAft>
              <a:spcPct val="35000"/>
            </a:spcAft>
            <a:buNone/>
          </a:pPr>
          <a:endParaRPr lang="en-US" sz="1100" kern="1200" dirty="0"/>
        </a:p>
      </dsp:txBody>
      <dsp:txXfrm>
        <a:off x="5931448" y="2141918"/>
        <a:ext cx="1682226" cy="75700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BD222D-B958-4D6B-9838-2BD788C2C08E}"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8638D1-6688-47C4-96FC-04F736E7A71F}" type="slidenum">
              <a:rPr lang="en-GB" smtClean="0"/>
              <a:t>‹#›</a:t>
            </a:fld>
            <a:endParaRPr lang="en-GB"/>
          </a:p>
        </p:txBody>
      </p:sp>
    </p:spTree>
    <p:extLst>
      <p:ext uri="{BB962C8B-B14F-4D97-AF65-F5344CB8AC3E}">
        <p14:creationId xmlns:p14="http://schemas.microsoft.com/office/powerpoint/2010/main" val="761182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8638D1-6688-47C4-96FC-04F736E7A71F}" type="slidenum">
              <a:rPr lang="en-GB" smtClean="0"/>
              <a:t>4</a:t>
            </a:fld>
            <a:endParaRPr lang="en-GB"/>
          </a:p>
        </p:txBody>
      </p:sp>
    </p:spTree>
    <p:extLst>
      <p:ext uri="{BB962C8B-B14F-4D97-AF65-F5344CB8AC3E}">
        <p14:creationId xmlns:p14="http://schemas.microsoft.com/office/powerpoint/2010/main" val="986813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8638D1-6688-47C4-96FC-04F736E7A71F}" type="slidenum">
              <a:rPr lang="en-GB" smtClean="0"/>
              <a:t>5</a:t>
            </a:fld>
            <a:endParaRPr lang="en-GB"/>
          </a:p>
        </p:txBody>
      </p:sp>
    </p:spTree>
    <p:extLst>
      <p:ext uri="{BB962C8B-B14F-4D97-AF65-F5344CB8AC3E}">
        <p14:creationId xmlns:p14="http://schemas.microsoft.com/office/powerpoint/2010/main" val="3630135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8638D1-6688-47C4-96FC-04F736E7A71F}" type="slidenum">
              <a:rPr lang="en-GB" smtClean="0"/>
              <a:t>7</a:t>
            </a:fld>
            <a:endParaRPr lang="en-GB"/>
          </a:p>
        </p:txBody>
      </p:sp>
    </p:spTree>
    <p:extLst>
      <p:ext uri="{BB962C8B-B14F-4D97-AF65-F5344CB8AC3E}">
        <p14:creationId xmlns:p14="http://schemas.microsoft.com/office/powerpoint/2010/main" val="3125997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508638D1-6688-47C4-96FC-04F736E7A71F}" type="slidenum">
              <a:rPr lang="en-GB" smtClean="0"/>
              <a:t>8</a:t>
            </a:fld>
            <a:endParaRPr lang="en-GB"/>
          </a:p>
        </p:txBody>
      </p:sp>
    </p:spTree>
    <p:extLst>
      <p:ext uri="{BB962C8B-B14F-4D97-AF65-F5344CB8AC3E}">
        <p14:creationId xmlns:p14="http://schemas.microsoft.com/office/powerpoint/2010/main" val="3518939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In this presentation, the communication failure involving Flight Foods will be discussed as per the Age/Generational Differences. Airlines also grumble about the quality of services offered by the firm, yet it is not the fault of the employees. According to Gary, who is the floor manager, the older ones seem to know, but there seems to be a problem with the younger ones. Whatever I may tell them, they seem to do something different. This demonstrates one of the major barriers; the communication style adopted by Gary in the ideals of his generation fails to appeal to younger employees who possess different expectations, values and ways of information processing. This generational gap has to be dealt with, or the quality of instructions will continue to be misperceived (Halder and </a:t>
            </a:r>
            <a:r>
              <a:rPr lang="en-GB" sz="1800" dirty="0" err="1">
                <a:effectLst/>
                <a:latin typeface="Times New Roman" panose="02020603050405020304" pitchFamily="18" charset="0"/>
                <a:ea typeface="Calibri" panose="020F0502020204030204" pitchFamily="34" charset="0"/>
              </a:rPr>
              <a:t>Saha</a:t>
            </a:r>
            <a:r>
              <a:rPr lang="en-GB" sz="1800" dirty="0">
                <a:effectLst/>
                <a:latin typeface="Times New Roman" panose="02020603050405020304" pitchFamily="18" charset="0"/>
                <a:ea typeface="Calibri" panose="020F0502020204030204" pitchFamily="34" charset="0"/>
              </a:rPr>
              <a:t>, 2023).</a:t>
            </a:r>
          </a:p>
        </p:txBody>
      </p:sp>
      <p:sp>
        <p:nvSpPr>
          <p:cNvPr id="4" name="Slide Number Placeholder 3"/>
          <p:cNvSpPr>
            <a:spLocks noGrp="1"/>
          </p:cNvSpPr>
          <p:nvPr>
            <p:ph type="sldNum" sz="quarter" idx="5"/>
          </p:nvPr>
        </p:nvSpPr>
        <p:spPr/>
        <p:txBody>
          <a:bodyPr/>
          <a:lstStyle/>
          <a:p>
            <a:fld id="{51E2BF69-BA7F-4B62-B76A-7D23076D404D}" type="slidenum">
              <a:rPr lang="en-GB" smtClean="0"/>
              <a:t>18</a:t>
            </a:fld>
            <a:endParaRPr lang="en-GB"/>
          </a:p>
        </p:txBody>
      </p:sp>
    </p:spTree>
    <p:extLst>
      <p:ext uri="{BB962C8B-B14F-4D97-AF65-F5344CB8AC3E}">
        <p14:creationId xmlns:p14="http://schemas.microsoft.com/office/powerpoint/2010/main" val="351658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generational gap has an enormous impact on communication in the workplace. Gary (a Baby Boomer or Gen X, aged 50+) is typically a face-to-face and direct learner, respects the hierarchical power, and was trained in an on-the-job fashion. On the other hand, younger workers (Gen Z and Millennials, 16-30) are not so because they love to communicate digitally, such as context and purpose (the reason behind things), do not like authoritarian leadership styles and learn visually, through videos and infographics (Ren and Li, 2025). This is the discrepancy in Flight Foods. Gary resorts to </a:t>
            </a:r>
            <a:r>
              <a:rPr lang="en-GB" sz="1800" dirty="0" err="1">
                <a:effectLst/>
                <a:latin typeface="Times New Roman" panose="02020603050405020304" pitchFamily="18" charset="0"/>
                <a:ea typeface="Calibri" panose="020F0502020204030204" pitchFamily="34" charset="0"/>
              </a:rPr>
              <a:t>snap-on</a:t>
            </a:r>
            <a:r>
              <a:rPr lang="en-GB" sz="1800" dirty="0">
                <a:effectLst/>
                <a:latin typeface="Times New Roman" panose="02020603050405020304" pitchFamily="18" charset="0"/>
                <a:ea typeface="Calibri" panose="020F0502020204030204" pitchFamily="34" charset="0"/>
              </a:rPr>
              <a:t> verbal commanding through shouting out over equipment, and younger employees seek to have good explanations and may also need to be supported by written or pictorial means. The result: Gary has been left behind; young employees are alienated.</a:t>
            </a:r>
          </a:p>
        </p:txBody>
      </p:sp>
      <p:sp>
        <p:nvSpPr>
          <p:cNvPr id="4" name="Slide Number Placeholder 3"/>
          <p:cNvSpPr>
            <a:spLocks noGrp="1"/>
          </p:cNvSpPr>
          <p:nvPr>
            <p:ph type="sldNum" sz="quarter" idx="5"/>
          </p:nvPr>
        </p:nvSpPr>
        <p:spPr/>
        <p:txBody>
          <a:bodyPr/>
          <a:lstStyle/>
          <a:p>
            <a:fld id="{51E2BF69-BA7F-4B62-B76A-7D23076D404D}" type="slidenum">
              <a:rPr lang="en-GB" smtClean="0"/>
              <a:t>19</a:t>
            </a:fld>
            <a:endParaRPr lang="en-GB"/>
          </a:p>
        </p:txBody>
      </p:sp>
    </p:spTree>
    <p:extLst>
      <p:ext uri="{BB962C8B-B14F-4D97-AF65-F5344CB8AC3E}">
        <p14:creationId xmlns:p14="http://schemas.microsoft.com/office/powerpoint/2010/main" val="3609753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Two models of communication explain that. It is a psychological noise model developed by Shannon and Weaver (1949) since the noise is viewed to be internal distractions which distort messages. Generational differences in this case were an obstacle to the noise in psychology: Gary is frustrated, and the younger employees are disengaged; this is a filter that cannot enable a successful delivery. Schramm (1954) brings out the Fields of Experience in a model. The effectiveness of communication lies in the fact that the sender and the recipient share a common ground. The traditional hierarchy and verbal commands are another aspect of Gary's work, as well as online communication and group education, which are other aspects of the work of younger workers. The overlapping of these disciplines is virtually </a:t>
            </a:r>
            <a:r>
              <a:rPr lang="en-GB" sz="1800" dirty="0" err="1">
                <a:effectLst/>
                <a:latin typeface="Times New Roman" panose="02020603050405020304" pitchFamily="18" charset="0"/>
                <a:ea typeface="Calibri" panose="020F0502020204030204" pitchFamily="34" charset="0"/>
              </a:rPr>
              <a:t>nonexistent</a:t>
            </a:r>
            <a:r>
              <a:rPr lang="en-GB" sz="1800" dirty="0">
                <a:effectLst/>
                <a:latin typeface="Times New Roman" panose="02020603050405020304" pitchFamily="18" charset="0"/>
                <a:ea typeface="Calibri" panose="020F0502020204030204" pitchFamily="34" charset="0"/>
              </a:rPr>
              <a:t>, such that Gary passes messages in his language, yet his messages are deciphered by younger employees, by way of their utterly different faculty of vision. The message is not even able to come through in the desired manner (Saad et al., 2025).</a:t>
            </a:r>
          </a:p>
        </p:txBody>
      </p:sp>
      <p:sp>
        <p:nvSpPr>
          <p:cNvPr id="4" name="Slide Number Placeholder 3"/>
          <p:cNvSpPr>
            <a:spLocks noGrp="1"/>
          </p:cNvSpPr>
          <p:nvPr>
            <p:ph type="sldNum" sz="quarter" idx="5"/>
          </p:nvPr>
        </p:nvSpPr>
        <p:spPr/>
        <p:txBody>
          <a:bodyPr/>
          <a:lstStyle/>
          <a:p>
            <a:fld id="{51E2BF69-BA7F-4B62-B76A-7D23076D404D}" type="slidenum">
              <a:rPr lang="en-GB" smtClean="0"/>
              <a:t>20</a:t>
            </a:fld>
            <a:endParaRPr lang="en-GB"/>
          </a:p>
        </p:txBody>
      </p:sp>
    </p:spTree>
    <p:extLst>
      <p:ext uri="{BB962C8B-B14F-4D97-AF65-F5344CB8AC3E}">
        <p14:creationId xmlns:p14="http://schemas.microsoft.com/office/powerpoint/2010/main" val="2743428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SMCR model developed by </a:t>
            </a:r>
            <a:r>
              <a:rPr lang="en-GB" sz="1800" dirty="0" err="1">
                <a:effectLst/>
                <a:latin typeface="Times New Roman" panose="02020603050405020304" pitchFamily="18" charset="0"/>
                <a:ea typeface="Calibri" panose="020F0502020204030204" pitchFamily="34" charset="0"/>
              </a:rPr>
              <a:t>Berlo</a:t>
            </a:r>
            <a:r>
              <a:rPr lang="en-GB" sz="1800" dirty="0">
                <a:effectLst/>
                <a:latin typeface="Times New Roman" panose="02020603050405020304" pitchFamily="18" charset="0"/>
                <a:ea typeface="Calibri" panose="020F0502020204030204" pitchFamily="34" charset="0"/>
              </a:rPr>
              <a:t> (1960) can be used to help understand the breakdown of communication in different places. Examining each component:</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Source (Gary): He has a direct, authoritative, impatient communication style and attitude, which is founded on his generational norms.</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Message: He employs short verbal messages that fail to provide him with the context the younger workers need.</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Channel: The only channel that it has is screaming through the loud sound machines, and it does not consider a visual or digital channel.</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Receiver (Young Workers): They are not the same in communication, attitudes and knowledge because of their age. They require interactivity, pictures and purpose.</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communication failure can be attributed to the fact that the communication was done by a generational Source using the wrong Message over a narrow Channel to the Receivers whose expectations are completely different (De Jager, 2023).</a:t>
            </a:r>
          </a:p>
        </p:txBody>
      </p:sp>
      <p:sp>
        <p:nvSpPr>
          <p:cNvPr id="4" name="Slide Number Placeholder 3"/>
          <p:cNvSpPr>
            <a:spLocks noGrp="1"/>
          </p:cNvSpPr>
          <p:nvPr>
            <p:ph type="sldNum" sz="quarter" idx="5"/>
          </p:nvPr>
        </p:nvSpPr>
        <p:spPr/>
        <p:txBody>
          <a:bodyPr/>
          <a:lstStyle/>
          <a:p>
            <a:fld id="{51E2BF69-BA7F-4B62-B76A-7D23076D404D}" type="slidenum">
              <a:rPr lang="en-GB" smtClean="0"/>
              <a:t>21</a:t>
            </a:fld>
            <a:endParaRPr lang="en-GB"/>
          </a:p>
        </p:txBody>
      </p:sp>
    </p:spTree>
    <p:extLst>
      <p:ext uri="{BB962C8B-B14F-4D97-AF65-F5344CB8AC3E}">
        <p14:creationId xmlns:p14="http://schemas.microsoft.com/office/powerpoint/2010/main" val="3474772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Overall, Gary should adopt a different approach to overcome this challenge. First of all, make communication more multi-dimensional to support the oral instructions with greater visual forms, such as infographics, where there will be both right and wrong practices to show the younger generations that are more visually oriented. Second, explain to them why rules matter, such as meat left out breeds bacteria that make people sick. The case provides the younger workers with some sense of purpose, a common goal, which Schramm believes in. Third, embrace technology to create short videos to watch at the start of the shift on the phone. Fourth, employ cross-generational mentoring as this is a process of placing the young workers into the hands of the people who seem to know more than they do to the older workers to replicate the same experience. In conclusion, the generational barrier in Flight Foods is present, though it can be addressed. By repositioning his style to the younger workers on their level, Gary is finally able to communicate his message and quality food back.</a:t>
            </a:r>
          </a:p>
        </p:txBody>
      </p:sp>
      <p:sp>
        <p:nvSpPr>
          <p:cNvPr id="4" name="Slide Number Placeholder 3"/>
          <p:cNvSpPr>
            <a:spLocks noGrp="1"/>
          </p:cNvSpPr>
          <p:nvPr>
            <p:ph type="sldNum" sz="quarter" idx="5"/>
          </p:nvPr>
        </p:nvSpPr>
        <p:spPr/>
        <p:txBody>
          <a:bodyPr/>
          <a:lstStyle/>
          <a:p>
            <a:fld id="{51E2BF69-BA7F-4B62-B76A-7D23076D404D}" type="slidenum">
              <a:rPr lang="en-GB" smtClean="0"/>
              <a:t>22</a:t>
            </a:fld>
            <a:endParaRPr lang="en-GB"/>
          </a:p>
        </p:txBody>
      </p:sp>
    </p:spTree>
    <p:extLst>
      <p:ext uri="{BB962C8B-B14F-4D97-AF65-F5344CB8AC3E}">
        <p14:creationId xmlns:p14="http://schemas.microsoft.com/office/powerpoint/2010/main" val="3709160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De Jager, S. (2023) “Semantic noise and conceptual stagnation in natural language processing,” </a:t>
            </a:r>
            <a:r>
              <a:rPr lang="en-GB" sz="1800" i="1" dirty="0" err="1">
                <a:effectLst/>
                <a:latin typeface="Times New Roman" panose="02020603050405020304" pitchFamily="18" charset="0"/>
                <a:ea typeface="Calibri" panose="020F0502020204030204" pitchFamily="34" charset="0"/>
              </a:rPr>
              <a:t>Angelaki</a:t>
            </a:r>
            <a:r>
              <a:rPr lang="en-GB" sz="1800" dirty="0">
                <a:effectLst/>
                <a:latin typeface="Times New Roman" panose="02020603050405020304" pitchFamily="18" charset="0"/>
                <a:ea typeface="Calibri" panose="020F0502020204030204" pitchFamily="34" charset="0"/>
              </a:rPr>
              <a:t>, 28(3), pp. 111–132. Available at: https://doi.org/10.1080/0969725X.2023.2216555.</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Halder, S. and </a:t>
            </a:r>
            <a:r>
              <a:rPr lang="en-GB" sz="1800" dirty="0" err="1">
                <a:effectLst/>
                <a:latin typeface="Times New Roman" panose="02020603050405020304" pitchFamily="18" charset="0"/>
                <a:ea typeface="Calibri" panose="020F0502020204030204" pitchFamily="34" charset="0"/>
              </a:rPr>
              <a:t>Saha</a:t>
            </a:r>
            <a:r>
              <a:rPr lang="en-GB" sz="1800" dirty="0">
                <a:effectLst/>
                <a:latin typeface="Times New Roman" panose="02020603050405020304" pitchFamily="18" charset="0"/>
                <a:ea typeface="Calibri" panose="020F0502020204030204" pitchFamily="34" charset="0"/>
              </a:rPr>
              <a:t>, S. (2023). </a:t>
            </a:r>
            <a:r>
              <a:rPr lang="en-GB" sz="1800" i="1" dirty="0">
                <a:effectLst/>
                <a:latin typeface="Times New Roman" panose="02020603050405020304" pitchFamily="18" charset="0"/>
                <a:ea typeface="Calibri" panose="020F0502020204030204" pitchFamily="34" charset="0"/>
              </a:rPr>
              <a:t>The </a:t>
            </a:r>
            <a:r>
              <a:rPr lang="en-GB" sz="1800" i="1" dirty="0" err="1">
                <a:effectLst/>
                <a:latin typeface="Times New Roman" panose="02020603050405020304" pitchFamily="18" charset="0"/>
                <a:ea typeface="Calibri" panose="020F0502020204030204" pitchFamily="34" charset="0"/>
              </a:rPr>
              <a:t>routledge</a:t>
            </a:r>
            <a:r>
              <a:rPr lang="en-GB" sz="1800" i="1" dirty="0">
                <a:effectLst/>
                <a:latin typeface="Times New Roman" panose="02020603050405020304" pitchFamily="18" charset="0"/>
                <a:ea typeface="Calibri" panose="020F0502020204030204" pitchFamily="34" charset="0"/>
              </a:rPr>
              <a:t> handbook of education technology</a:t>
            </a:r>
            <a:r>
              <a:rPr lang="en-GB" sz="1800" dirty="0">
                <a:effectLst/>
                <a:latin typeface="Times New Roman" panose="02020603050405020304" pitchFamily="18" charset="0"/>
                <a:ea typeface="Calibri" panose="020F0502020204030204" pitchFamily="34" charset="0"/>
              </a:rPr>
              <a:t>. Taylor &amp; Francis. Available at: https://books.google.com/books?id=0cGnEAAAQBAJ&amp;pg=PT78&amp;dq=schramm+model+of+communication&amp;hl=en&amp;newbks=1&amp;newbks_redir=1&amp;sa=X&amp;ved=2ahUKEwjJv-3gqoGTAxVX9zgGHRoHB68Q6AF6BAgGEAM.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Ren, Y. and Li, H. (2025) “The generational differences in mating criteria among Chinese youth,” </a:t>
            </a:r>
            <a:r>
              <a:rPr lang="en-GB" sz="1800" i="1" dirty="0">
                <a:effectLst/>
                <a:latin typeface="Times New Roman" panose="02020603050405020304" pitchFamily="18" charset="0"/>
                <a:ea typeface="Calibri" panose="020F0502020204030204" pitchFamily="34" charset="0"/>
              </a:rPr>
              <a:t>Journal of Human Behaviour in the Social Environment</a:t>
            </a:r>
            <a:r>
              <a:rPr lang="en-GB" sz="1800" dirty="0">
                <a:effectLst/>
                <a:latin typeface="Times New Roman" panose="02020603050405020304" pitchFamily="18" charset="0"/>
                <a:ea typeface="Calibri" panose="020F0502020204030204" pitchFamily="34" charset="0"/>
              </a:rPr>
              <a:t>, pp. 1–19. Available at: https://doi.org/10.1080/10911359.2025.2563757.</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Saad, W., </a:t>
            </a:r>
            <a:r>
              <a:rPr lang="en-GB" sz="1800" dirty="0" err="1">
                <a:effectLst/>
                <a:latin typeface="Times New Roman" panose="02020603050405020304" pitchFamily="18" charset="0"/>
                <a:ea typeface="Calibri" panose="020F0502020204030204" pitchFamily="34" charset="0"/>
              </a:rPr>
              <a:t>Chaccour</a:t>
            </a:r>
            <a:r>
              <a:rPr lang="en-GB" sz="1800" dirty="0">
                <a:effectLst/>
                <a:latin typeface="Times New Roman" panose="02020603050405020304" pitchFamily="18" charset="0"/>
                <a:ea typeface="Calibri" panose="020F0502020204030204" pitchFamily="34" charset="0"/>
              </a:rPr>
              <a:t>, C., Thomas, C.K. and </a:t>
            </a:r>
            <a:r>
              <a:rPr lang="en-GB" sz="1800" dirty="0" err="1">
                <a:effectLst/>
                <a:latin typeface="Times New Roman" panose="02020603050405020304" pitchFamily="18" charset="0"/>
                <a:ea typeface="Calibri" panose="020F0502020204030204" pitchFamily="34" charset="0"/>
              </a:rPr>
              <a:t>Debbah</a:t>
            </a:r>
            <a:r>
              <a:rPr lang="en-GB" sz="1800" dirty="0">
                <a:effectLst/>
                <a:latin typeface="Times New Roman" panose="02020603050405020304" pitchFamily="18" charset="0"/>
                <a:ea typeface="Calibri" panose="020F0502020204030204" pitchFamily="34" charset="0"/>
              </a:rPr>
              <a:t>, M. (2025). </a:t>
            </a:r>
            <a:r>
              <a:rPr lang="en-GB" sz="1800" i="1" dirty="0">
                <a:effectLst/>
                <a:latin typeface="Times New Roman" panose="02020603050405020304" pitchFamily="18" charset="0"/>
                <a:ea typeface="Calibri" panose="020F0502020204030204" pitchFamily="34" charset="0"/>
              </a:rPr>
              <a:t>Foundations of semantic communication networks</a:t>
            </a:r>
            <a:r>
              <a:rPr lang="en-GB" sz="1800" dirty="0">
                <a:effectLst/>
                <a:latin typeface="Times New Roman" panose="02020603050405020304" pitchFamily="18" charset="0"/>
                <a:ea typeface="Calibri" panose="020F0502020204030204" pitchFamily="34" charset="0"/>
              </a:rPr>
              <a:t>. John Wiley &amp; Sons. Available at: https://books.google.com/books?id=n5w3EQAAQBAJ&amp;pg=PA25&amp;dq=Semantic+distortion&amp;hl=en&amp;newbks=1&amp;newbks_redir=1&amp;sa=X&amp;ved=2ahUKEwj1pMT0q4GTAxVge2wGHW4XB_sQ6AF6BAgGEAM.</a:t>
            </a:r>
          </a:p>
          <a:p>
            <a:pPr algn="just">
              <a:lnSpc>
                <a:spcPct val="150000"/>
              </a:lnSpc>
              <a:spcBef>
                <a:spcPts val="1200"/>
              </a:spcBef>
              <a:spcAft>
                <a:spcPts val="600"/>
              </a:spcAft>
            </a:pP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51E2BF69-BA7F-4B62-B76A-7D23076D404D}" type="slidenum">
              <a:rPr lang="en-GB" smtClean="0"/>
              <a:t>23</a:t>
            </a:fld>
            <a:endParaRPr lang="en-GB"/>
          </a:p>
        </p:txBody>
      </p:sp>
    </p:spTree>
    <p:extLst>
      <p:ext uri="{BB962C8B-B14F-4D97-AF65-F5344CB8AC3E}">
        <p14:creationId xmlns:p14="http://schemas.microsoft.com/office/powerpoint/2010/main" val="2700986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36</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37</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38</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39</a:t>
            </a:fld>
            <a:endParaRPr lang="en-US" dirty="0"/>
          </a:p>
        </p:txBody>
      </p:sp>
    </p:spTree>
    <p:extLst>
      <p:ext uri="{BB962C8B-B14F-4D97-AF65-F5344CB8AC3E}">
        <p14:creationId xmlns:p14="http://schemas.microsoft.com/office/powerpoint/2010/main" val="31104013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0F4DE-4979-D67A-7E92-1CC0ED9DA5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A0D98E-20A7-C38A-4AC4-1AC3F29CB1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A6D348-F110-AF98-A93D-FE1DAFF52EF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E7C2D5E-4629-D35A-D730-48D1CE87CCBD}"/>
              </a:ext>
            </a:extLst>
          </p:cNvPr>
          <p:cNvSpPr>
            <a:spLocks noGrp="1"/>
          </p:cNvSpPr>
          <p:nvPr>
            <p:ph type="sldNum" sz="quarter" idx="5"/>
          </p:nvPr>
        </p:nvSpPr>
        <p:spPr/>
        <p:txBody>
          <a:bodyPr/>
          <a:lstStyle/>
          <a:p>
            <a:fld id="{10895658-EA1F-4910-80AB-4DA76E167475}" type="slidenum">
              <a:rPr lang="en-US" smtClean="0"/>
              <a:t>40</a:t>
            </a:fld>
            <a:endParaRPr lang="en-US" dirty="0"/>
          </a:p>
        </p:txBody>
      </p:sp>
    </p:spTree>
    <p:extLst>
      <p:ext uri="{BB962C8B-B14F-4D97-AF65-F5344CB8AC3E}">
        <p14:creationId xmlns:p14="http://schemas.microsoft.com/office/powerpoint/2010/main" val="5738574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42</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F564-B4B4-77FF-2476-0DCD2DAF23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5EE1A9-84B7-80D7-A025-A4DDDE0132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045FDF-D41C-09C9-00FD-DF29CBA6B64B}"/>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5" name="Footer Placeholder 4">
            <a:extLst>
              <a:ext uri="{FF2B5EF4-FFF2-40B4-BE49-F238E27FC236}">
                <a16:creationId xmlns:a16="http://schemas.microsoft.com/office/drawing/2014/main" id="{ECD55FFC-00F3-61D8-B91F-422C869F4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8A0733-13AB-2624-3950-75CD5C7A04E6}"/>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2343688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A2FD5-B48F-D43C-F71A-B10EAEC78F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8D2B9B-A9C3-57E3-80BF-1F2FA91F8E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0998C-C0EE-5F90-C8C3-1445578D5BB1}"/>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5" name="Footer Placeholder 4">
            <a:extLst>
              <a:ext uri="{FF2B5EF4-FFF2-40B4-BE49-F238E27FC236}">
                <a16:creationId xmlns:a16="http://schemas.microsoft.com/office/drawing/2014/main" id="{325BB967-237F-0DBC-E7E4-436E87D2D4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65103E-0F89-AB10-1B81-333CB96BBEDE}"/>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2319163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E05D5-1AA4-4456-608E-562167DE11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5803D4-31DB-4711-B867-72BCC1D61C7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F7EBDB-9890-5CD9-92C3-EB557DFB753B}"/>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5" name="Footer Placeholder 4">
            <a:extLst>
              <a:ext uri="{FF2B5EF4-FFF2-40B4-BE49-F238E27FC236}">
                <a16:creationId xmlns:a16="http://schemas.microsoft.com/office/drawing/2014/main" id="{199F1266-7B98-8A58-4798-B1C2E5E94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9DC0E1-A580-5648-895F-F265C942BE40}"/>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4117807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97ABF-38FB-34AA-5572-83478DBF4E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EE1A91-F3F6-D82C-31A9-96AE100BE1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2E10EA-835E-0639-1E5F-61287AC740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7E17E7-5B2B-BEC9-F874-88C366A534C9}"/>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6" name="Footer Placeholder 5">
            <a:extLst>
              <a:ext uri="{FF2B5EF4-FFF2-40B4-BE49-F238E27FC236}">
                <a16:creationId xmlns:a16="http://schemas.microsoft.com/office/drawing/2014/main" id="{FED65041-8EE9-14FA-1F51-FC5C222531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6E90D9-5496-44CD-BBE3-161CC1876DAC}"/>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3198153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208B-2C75-1F2B-3677-D0B3AEA3D3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4003EB-B9FD-F91D-741D-CBBF9D123B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BB1893-311F-151C-4AF2-955E8C7FA6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67EDD8-F317-4765-CB62-CCDE44EA57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95301B-563D-0932-70A9-FAB8153161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BE2568-D37E-6988-E867-30F2D28E962B}"/>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8" name="Footer Placeholder 7">
            <a:extLst>
              <a:ext uri="{FF2B5EF4-FFF2-40B4-BE49-F238E27FC236}">
                <a16:creationId xmlns:a16="http://schemas.microsoft.com/office/drawing/2014/main" id="{0C95F0F0-F5B0-37BA-7DA2-77102E2AEB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CB0FBA-D842-DDCF-B627-8B458F1DE1D1}"/>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3360507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82768-A67F-F39C-3143-1A209FD698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9FA751-A529-7828-621F-3E1251AC2636}"/>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4" name="Footer Placeholder 3">
            <a:extLst>
              <a:ext uri="{FF2B5EF4-FFF2-40B4-BE49-F238E27FC236}">
                <a16:creationId xmlns:a16="http://schemas.microsoft.com/office/drawing/2014/main" id="{AF94D9E6-CC39-CB75-E172-65FC5B7E03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654F84-BC66-C88D-5AE5-E94D6AC80608}"/>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528002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255037-76D2-2969-161E-CA393B3F1150}"/>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3" name="Footer Placeholder 2">
            <a:extLst>
              <a:ext uri="{FF2B5EF4-FFF2-40B4-BE49-F238E27FC236}">
                <a16:creationId xmlns:a16="http://schemas.microsoft.com/office/drawing/2014/main" id="{B23F1981-0E40-6CE9-8041-CFB4C03AB0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3C364E-B946-0E2C-C058-09335E9C0990}"/>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1723553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B49B8-0026-2CD9-CA88-BB58F9A840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FBF2AE-775B-8DD1-05CB-87169542D0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599788-C6FF-8147-07D1-938302FEB4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05DDAB-F307-1517-8AEB-0408446135F9}"/>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6" name="Footer Placeholder 5">
            <a:extLst>
              <a:ext uri="{FF2B5EF4-FFF2-40B4-BE49-F238E27FC236}">
                <a16:creationId xmlns:a16="http://schemas.microsoft.com/office/drawing/2014/main" id="{4A146464-6F18-8882-CAF4-1871BFDC18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B2E3D4-BC0C-9587-04DF-B3D6A0C3954D}"/>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3452066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342BC-D83B-0B43-1FB9-8749916DCA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1E7895-8499-0965-D856-B6C7C9DE94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AC215D-A322-F948-FDC8-4491370DC9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5ECBCA-E9CC-410A-06CA-9DF72A6C3097}"/>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6" name="Footer Placeholder 5">
            <a:extLst>
              <a:ext uri="{FF2B5EF4-FFF2-40B4-BE49-F238E27FC236}">
                <a16:creationId xmlns:a16="http://schemas.microsoft.com/office/drawing/2014/main" id="{AFEBAB90-1455-0216-5BC5-2550D9367D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385CC-70B5-F196-7FBE-3789B74F9384}"/>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1879512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CCC9-D9DC-A7D4-4B91-C2D9485998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207C3B-F8CB-B19E-06A4-5E8AEE0C5E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7A2D2-C52A-5585-30E9-255AA8289FD3}"/>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5" name="Footer Placeholder 4">
            <a:extLst>
              <a:ext uri="{FF2B5EF4-FFF2-40B4-BE49-F238E27FC236}">
                <a16:creationId xmlns:a16="http://schemas.microsoft.com/office/drawing/2014/main" id="{F55DB1BD-C856-232E-D8F1-FD67C3BA68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3AEC5D-162C-AD94-D51F-B06951BCF669}"/>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832407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D47158-8DFE-BD9A-4F58-C28AF5345D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0805A2-1D39-37B7-A639-4F8ADEFFE6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DBC411-E78A-B034-5F54-1F8E507DD863}"/>
              </a:ext>
            </a:extLst>
          </p:cNvPr>
          <p:cNvSpPr>
            <a:spLocks noGrp="1"/>
          </p:cNvSpPr>
          <p:nvPr>
            <p:ph type="dt" sz="half" idx="10"/>
          </p:nvPr>
        </p:nvSpPr>
        <p:spPr/>
        <p:txBody>
          <a:bodyPr/>
          <a:lstStyle/>
          <a:p>
            <a:fld id="{DA88B86B-FCAF-4585-A45A-357B6CB07814}" type="datetimeFigureOut">
              <a:rPr lang="en-GB" smtClean="0"/>
              <a:t>15/03/2026</a:t>
            </a:fld>
            <a:endParaRPr lang="en-GB"/>
          </a:p>
        </p:txBody>
      </p:sp>
      <p:sp>
        <p:nvSpPr>
          <p:cNvPr id="5" name="Footer Placeholder 4">
            <a:extLst>
              <a:ext uri="{FF2B5EF4-FFF2-40B4-BE49-F238E27FC236}">
                <a16:creationId xmlns:a16="http://schemas.microsoft.com/office/drawing/2014/main" id="{420A0E0F-9849-4AE6-B73C-9FE12471F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406ECD-0A6F-BB0F-9963-05735804406D}"/>
              </a:ext>
            </a:extLst>
          </p:cNvPr>
          <p:cNvSpPr>
            <a:spLocks noGrp="1"/>
          </p:cNvSpPr>
          <p:nvPr>
            <p:ph type="sldNum" sz="quarter" idx="12"/>
          </p:nvPr>
        </p:nvSpPr>
        <p:spPr/>
        <p:txBody>
          <a:bodyPr/>
          <a:lstStyle/>
          <a:p>
            <a:fld id="{E2004DC4-7641-462E-BA5E-45BC72EDF87E}" type="slidenum">
              <a:rPr lang="en-GB" smtClean="0"/>
              <a:t>‹#›</a:t>
            </a:fld>
            <a:endParaRPr lang="en-GB"/>
          </a:p>
        </p:txBody>
      </p:sp>
    </p:spTree>
    <p:extLst>
      <p:ext uri="{BB962C8B-B14F-4D97-AF65-F5344CB8AC3E}">
        <p14:creationId xmlns:p14="http://schemas.microsoft.com/office/powerpoint/2010/main" val="1837999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513124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115272606"/>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53263801"/>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077903589"/>
      </p:ext>
    </p:extLst>
  </p:cSld>
  <p:clrMapOvr>
    <a:masterClrMapping/>
  </p:clrMapOvr>
  <p:extLst>
    <p:ext uri="{DCECCB84-F9BA-43D5-87BE-67443E8EF086}">
      <p15:sldGuideLst xmlns:p15="http://schemas.microsoft.com/office/powerpoint/2012/main">
        <p15:guide id="1" pos="7392">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9077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69568947"/>
      </p:ext>
    </p:extLst>
  </p:cSld>
  <p:clrMapOvr>
    <a:masterClrMapping/>
  </p:clrMapOvr>
  <p:extLst>
    <p:ext uri="{DCECCB84-F9BA-43D5-87BE-67443E8EF086}">
      <p15:sldGuideLst xmlns:p15="http://schemas.microsoft.com/office/powerpoint/2012/main">
        <p15:guide id="1" orient="horz" pos="1080">
          <p15:clr>
            <a:srgbClr val="FBAE40"/>
          </p15:clr>
        </p15:guide>
        <p15:guide id="2" orient="horz" pos="2160">
          <p15:clr>
            <a:srgbClr val="FBAE40"/>
          </p15:clr>
        </p15:guide>
        <p15:guide id="3" orient="horz" pos="3240">
          <p15:clr>
            <a:srgbClr val="FBAE40"/>
          </p15:clr>
        </p15:guide>
        <p15:guide id="4" orient="horz" pos="2260">
          <p15:clr>
            <a:srgbClr val="FBAE40"/>
          </p15:clr>
        </p15:guide>
        <p15:guide id="5" pos="7296">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320353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BF1161-928B-9B75-1AE6-F141177BE7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326848-EF8A-8340-F03B-7F792B1050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DAC1A-7DEE-C8D6-E4CE-C8DADF7081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A88B86B-FCAF-4585-A45A-357B6CB07814}" type="datetimeFigureOut">
              <a:rPr lang="en-GB" smtClean="0"/>
              <a:t>15/03/2026</a:t>
            </a:fld>
            <a:endParaRPr lang="en-GB"/>
          </a:p>
        </p:txBody>
      </p:sp>
      <p:sp>
        <p:nvSpPr>
          <p:cNvPr id="5" name="Footer Placeholder 4">
            <a:extLst>
              <a:ext uri="{FF2B5EF4-FFF2-40B4-BE49-F238E27FC236}">
                <a16:creationId xmlns:a16="http://schemas.microsoft.com/office/drawing/2014/main" id="{626A188B-53FF-C0DC-DE18-4E55D14804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38B69C2-AAEE-0544-65C2-8FD1A4E274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004DC4-7641-462E-BA5E-45BC72EDF87E}" type="slidenum">
              <a:rPr lang="en-GB" smtClean="0"/>
              <a:t>‹#›</a:t>
            </a:fld>
            <a:endParaRPr lang="en-GB"/>
          </a:p>
        </p:txBody>
      </p:sp>
    </p:spTree>
    <p:extLst>
      <p:ext uri="{BB962C8B-B14F-4D97-AF65-F5344CB8AC3E}">
        <p14:creationId xmlns:p14="http://schemas.microsoft.com/office/powerpoint/2010/main" val="3025107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joeteft.com/2017/10/24/change-my-view/" TargetMode="External"/><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26.tif"/><Relationship Id="rId2" Type="http://schemas.openxmlformats.org/officeDocument/2006/relationships/image" Target="../media/image25.png"/><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cid:image001.png@01D0EA4A.2BD679A0" TargetMode="External"/><Relationship Id="rId3" Type="http://schemas.openxmlformats.org/officeDocument/2006/relationships/image" Target="../media/image33.svg"/><Relationship Id="rId7" Type="http://schemas.openxmlformats.org/officeDocument/2006/relationships/image" Target="../media/image37.svg"/><Relationship Id="rId12" Type="http://schemas.openxmlformats.org/officeDocument/2006/relationships/image" Target="../media/image42.png"/><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41.svg"/><Relationship Id="rId5" Type="http://schemas.openxmlformats.org/officeDocument/2006/relationships/image" Target="../media/image35.sv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svg"/></Relationships>
</file>

<file path=ppt/slides/_rels/slide1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8.png"/><Relationship Id="rId7"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3.svg"/><Relationship Id="rId11" Type="http://schemas.openxmlformats.org/officeDocument/2006/relationships/image" Target="../media/image45.jpeg"/><Relationship Id="rId5" Type="http://schemas.openxmlformats.org/officeDocument/2006/relationships/image" Target="../media/image32.png"/><Relationship Id="rId10" Type="http://schemas.openxmlformats.org/officeDocument/2006/relationships/image" Target="../media/image44.svg"/><Relationship Id="rId4" Type="http://schemas.openxmlformats.org/officeDocument/2006/relationships/image" Target="../media/image39.svg"/><Relationship Id="rId9" Type="http://schemas.openxmlformats.org/officeDocument/2006/relationships/image" Target="../media/image43.png"/></Relationships>
</file>

<file path=ppt/slides/_rels/slide19.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52.png"/><Relationship Id="rId3" Type="http://schemas.openxmlformats.org/officeDocument/2006/relationships/image" Target="../media/image46.png"/><Relationship Id="rId7" Type="http://schemas.openxmlformats.org/officeDocument/2006/relationships/image" Target="../media/image32.png"/><Relationship Id="rId12" Type="http://schemas.openxmlformats.org/officeDocument/2006/relationships/image" Target="../media/image51.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9.svg"/><Relationship Id="rId11" Type="http://schemas.openxmlformats.org/officeDocument/2006/relationships/image" Target="../media/image50.png"/><Relationship Id="rId5" Type="http://schemas.openxmlformats.org/officeDocument/2006/relationships/image" Target="../media/image38.png"/><Relationship Id="rId10" Type="http://schemas.openxmlformats.org/officeDocument/2006/relationships/image" Target="../media/image49.svg"/><Relationship Id="rId4" Type="http://schemas.openxmlformats.org/officeDocument/2006/relationships/image" Target="../media/image47.svg"/><Relationship Id="rId9" Type="http://schemas.openxmlformats.org/officeDocument/2006/relationships/image" Target="../media/image48.png"/></Relationships>
</file>

<file path=ppt/slides/_rels/slide2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32.png"/><Relationship Id="rId7"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33.svg"/><Relationship Id="rId9"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5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33.sv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5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33.sv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33.svg"/></Relationships>
</file>

<file path=ppt/slides/_rels/slide24.xml.rels><?xml version="1.0" encoding="UTF-8" standalone="yes"?>
<Relationships xmlns="http://schemas.openxmlformats.org/package/2006/relationships"><Relationship Id="rId3" Type="http://schemas.openxmlformats.org/officeDocument/2006/relationships/hyperlink" Target="https://researchleap.com/tag/cultural-communication/" TargetMode="External"/><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www.flickr.com/photos/mrmystery/3956382954" TargetMode="External"/><Relationship Id="rId7" Type="http://schemas.openxmlformats.org/officeDocument/2006/relationships/diagramColors" Target="../diagrams/colors4.xml"/><Relationship Id="rId2"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0.png"/><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image" Target="../media/image78.png"/><Relationship Id="rId1" Type="http://schemas.openxmlformats.org/officeDocument/2006/relationships/slideLayout" Target="../slideLayouts/slideLayout1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hyperlink" Target="https://pxhere.com/en/photo/1179028" TargetMode="External"/></Relationships>
</file>

<file path=ppt/slides/_rels/slide38.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39.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90.jpg"/><Relationship Id="rId7" Type="http://schemas.openxmlformats.org/officeDocument/2006/relationships/diagramQuickStyle" Target="../diagrams/quickStyle12.xm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hyperlink" Target="https://pxhere.com/en/photo/1179028" TargetMode="External"/><Relationship Id="rId9" Type="http://schemas.microsoft.com/office/2007/relationships/diagramDrawing" Target="../diagrams/drawing12.xml"/></Relationships>
</file>

<file path=ppt/slides/_rels/slide40.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hyperlink" Target="https://pxhere.com/en/photo/1179028"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pxhere.com/en/photo/1179028" TargetMode="External"/><Relationship Id="rId2" Type="http://schemas.openxmlformats.org/officeDocument/2006/relationships/image" Target="../media/image90.jp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pxhere.com/en/photo/1179028"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sciencedirect.com/journal/journal-of-safety-research" TargetMode="External"/><Relationship Id="rId3" Type="http://schemas.openxmlformats.org/officeDocument/2006/relationships/hyperlink" Target="https://monoskop.org/images/8/8e/Shannon_Claude_E_War-ren_The_mathematical_Theory_of_communication.pdf" TargetMode="External"/><Relationship Id="rId7" Type="http://schemas.openxmlformats.org/officeDocument/2006/relationships/hyperlink" Target="https://us.sagepub.com/en-us/nam/bridging-differences/book226103" TargetMode="External"/><Relationship Id="rId2" Type="http://schemas.openxmlformats.org/officeDocument/2006/relationships/hyperlink" Target="https://www.communicationtheory.org/shannon-and-weaver-model-of-communication/" TargetMode="External"/><Relationship Id="rId1" Type="http://schemas.openxmlformats.org/officeDocument/2006/relationships/slideLayout" Target="../slideLayouts/slideLayout18.xml"/><Relationship Id="rId6" Type="http://schemas.openxmlformats.org/officeDocument/2006/relationships/hyperlink" Target="http://www.routledge.com/Management-communication-A-Case-Analysis-Approach/Orourke/p/book/9780132729875" TargetMode="External"/><Relationship Id="rId5" Type="http://schemas.openxmlformats.org/officeDocument/2006/relationships/hyperlink" Target="https://www.communicationstheory.org/schrams-model-of-communication/" TargetMode="External"/><Relationship Id="rId10" Type="http://schemas.openxmlformats.org/officeDocument/2006/relationships/hyperlink" Target="https://archive.org/details/processofcommuni0000berl" TargetMode="External"/><Relationship Id="rId4" Type="http://schemas.openxmlformats.org/officeDocument/2006/relationships/hyperlink" Target="https://hbr.org/2006/01/the-compotent-manager" TargetMode="External"/><Relationship Id="rId9" Type="http://schemas.openxmlformats.org/officeDocument/2006/relationships/hyperlink" Target="https://www.goodreads.com/book/show/26329.Emotinal_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7F94237-0536-4DB1-8C95-39E355CED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4" name="Picture 23" descr="Plane in red circle">
            <a:extLst>
              <a:ext uri="{FF2B5EF4-FFF2-40B4-BE49-F238E27FC236}">
                <a16:creationId xmlns:a16="http://schemas.microsoft.com/office/drawing/2014/main" id="{79746885-DE6A-EFA3-C52D-90A0CA0724F6}"/>
              </a:ext>
            </a:extLst>
          </p:cNvPr>
          <p:cNvPicPr>
            <a:picLocks noChangeAspect="1"/>
          </p:cNvPicPr>
          <p:nvPr/>
        </p:nvPicPr>
        <p:blipFill>
          <a:blip r:embed="rId2">
            <a:duotone>
              <a:schemeClr val="accent1">
                <a:shade val="45000"/>
                <a:satMod val="135000"/>
              </a:schemeClr>
              <a:prstClr val="white"/>
            </a:duotone>
            <a:alphaModFix amt="35000"/>
          </a:blip>
          <a:srcRect t="8439" b="11204"/>
          <a:stretch>
            <a:fillRect/>
          </a:stretch>
        </p:blipFill>
        <p:spPr>
          <a:xfrm>
            <a:off x="0" y="-8867"/>
            <a:ext cx="12191981" cy="6857989"/>
          </a:xfrm>
          <a:prstGeom prst="rect">
            <a:avLst/>
          </a:prstGeom>
        </p:spPr>
      </p:pic>
      <p:sp>
        <p:nvSpPr>
          <p:cNvPr id="2" name="Title 1">
            <a:extLst>
              <a:ext uri="{FF2B5EF4-FFF2-40B4-BE49-F238E27FC236}">
                <a16:creationId xmlns:a16="http://schemas.microsoft.com/office/drawing/2014/main" id="{D8F92EEB-F020-366D-08D5-589A63CA95E9}"/>
              </a:ext>
            </a:extLst>
          </p:cNvPr>
          <p:cNvSpPr>
            <a:spLocks noGrp="1"/>
          </p:cNvSpPr>
          <p:nvPr>
            <p:ph type="ctrTitle"/>
          </p:nvPr>
        </p:nvSpPr>
        <p:spPr>
          <a:xfrm>
            <a:off x="-222862" y="62093"/>
            <a:ext cx="11744301" cy="3059938"/>
          </a:xfrm>
        </p:spPr>
        <p:txBody>
          <a:bodyPr anchor="t">
            <a:normAutofit/>
          </a:bodyPr>
          <a:lstStyle/>
          <a:p>
            <a:pPr algn="r"/>
            <a:r>
              <a:rPr lang="en-GB" sz="5000" b="1" dirty="0"/>
              <a:t>Environmental Noise as a Communication Barrier at Flight Foods Ltd.: An Analysis of Manufacturing Operations</a:t>
            </a:r>
          </a:p>
        </p:txBody>
      </p:sp>
      <p:sp>
        <p:nvSpPr>
          <p:cNvPr id="3" name="Subtitle 2">
            <a:extLst>
              <a:ext uri="{FF2B5EF4-FFF2-40B4-BE49-F238E27FC236}">
                <a16:creationId xmlns:a16="http://schemas.microsoft.com/office/drawing/2014/main" id="{1DD70A20-C5F3-AA56-AD75-68A8C539AAC4}"/>
              </a:ext>
            </a:extLst>
          </p:cNvPr>
          <p:cNvSpPr>
            <a:spLocks noGrp="1"/>
          </p:cNvSpPr>
          <p:nvPr>
            <p:ph type="subTitle" idx="1"/>
          </p:nvPr>
        </p:nvSpPr>
        <p:spPr>
          <a:xfrm>
            <a:off x="1208228" y="5972174"/>
            <a:ext cx="8578699" cy="504825"/>
          </a:xfrm>
        </p:spPr>
        <p:txBody>
          <a:bodyPr>
            <a:normAutofit fontScale="25000" lnSpcReduction="20000"/>
          </a:bodyPr>
          <a:lstStyle/>
          <a:p>
            <a:pPr algn="l"/>
            <a:r>
              <a:rPr lang="en-GB" sz="500" b="1">
                <a:solidFill>
                  <a:srgbClr val="FFFFFF"/>
                </a:solidFill>
              </a:rPr>
              <a:t>Student Name: Meirosu Mihaela</a:t>
            </a:r>
          </a:p>
          <a:p>
            <a:pPr algn="l"/>
            <a:r>
              <a:rPr lang="en-GB" sz="500" b="1">
                <a:solidFill>
                  <a:srgbClr val="FFFFFF"/>
                </a:solidFill>
              </a:rPr>
              <a:t>ID number: 2435735</a:t>
            </a:r>
          </a:p>
          <a:p>
            <a:pPr algn="l"/>
            <a:r>
              <a:rPr lang="en-GB" sz="500" b="1">
                <a:solidFill>
                  <a:srgbClr val="FFFFFF"/>
                </a:solidFill>
              </a:rPr>
              <a:t>Partner’s Name:</a:t>
            </a:r>
          </a:p>
          <a:p>
            <a:pPr algn="l"/>
            <a:r>
              <a:rPr lang="en-GB" sz="500" b="1">
                <a:solidFill>
                  <a:srgbClr val="FFFFFF"/>
                </a:solidFill>
              </a:rPr>
              <a:t>Partner’s ID numbers:</a:t>
            </a:r>
          </a:p>
          <a:p>
            <a:pPr algn="l"/>
            <a:r>
              <a:rPr lang="en-GB" sz="500" b="1">
                <a:solidFill>
                  <a:srgbClr val="FFFFFF"/>
                </a:solidFill>
              </a:rPr>
              <a:t>Date: 16.03.2026</a:t>
            </a:r>
          </a:p>
          <a:p>
            <a:pPr algn="l"/>
            <a:r>
              <a:rPr lang="en-GB" sz="500" b="1">
                <a:solidFill>
                  <a:srgbClr val="FFFFFF"/>
                </a:solidFill>
              </a:rPr>
              <a:t>Module name: Effective Teamwork and Communication </a:t>
            </a:r>
          </a:p>
          <a:p>
            <a:pPr algn="l"/>
            <a:r>
              <a:rPr lang="en-GB" sz="500" b="1">
                <a:solidFill>
                  <a:srgbClr val="FFFFFF"/>
                </a:solidFill>
              </a:rPr>
              <a:t>Module code: LCLM4003</a:t>
            </a:r>
          </a:p>
          <a:p>
            <a:pPr algn="l"/>
            <a:endParaRPr lang="en-GB" sz="500">
              <a:solidFill>
                <a:srgbClr val="FFFFFF"/>
              </a:solidFill>
            </a:endParaRPr>
          </a:p>
        </p:txBody>
      </p:sp>
      <p:sp>
        <p:nvSpPr>
          <p:cNvPr id="3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4"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38" name="Straight Connector 3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4"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D6BAC55-DBBF-58DD-8BA7-C14B3BBBA632}"/>
              </a:ext>
            </a:extLst>
          </p:cNvPr>
          <p:cNvSpPr txBox="1"/>
          <p:nvPr/>
        </p:nvSpPr>
        <p:spPr>
          <a:xfrm>
            <a:off x="1078977" y="3041266"/>
            <a:ext cx="6217920" cy="2293448"/>
          </a:xfrm>
          <a:prstGeom prst="rect">
            <a:avLst/>
          </a:prstGeom>
          <a:noFill/>
        </p:spPr>
        <p:txBody>
          <a:bodyPr wrap="square">
            <a:spAutoFit/>
          </a:bodyPr>
          <a:lstStyle/>
          <a:p>
            <a:pPr>
              <a:lnSpc>
                <a:spcPct val="115000"/>
              </a:lnSpc>
              <a:spcAft>
                <a:spcPts val="800"/>
              </a:spcAft>
              <a:buNone/>
            </a:pPr>
            <a:br>
              <a:rPr lang="en-GB" sz="1800" b="1" kern="100" dirty="0">
                <a:effectLst/>
                <a:latin typeface="Aptos" panose="020B0004020202020204" pitchFamily="34" charset="0"/>
                <a:ea typeface="Aptos" panose="020B0004020202020204" pitchFamily="34" charset="0"/>
                <a:cs typeface="Times New Roman" panose="02020603050405020304" pitchFamily="18" charset="0"/>
              </a:rPr>
            </a:br>
            <a:r>
              <a:rPr lang="en-GB" sz="2000" b="1" kern="100" dirty="0">
                <a:effectLst/>
                <a:latin typeface="Aptos" panose="020B0004020202020204" pitchFamily="34" charset="0"/>
                <a:ea typeface="Aptos" panose="020B0004020202020204" pitchFamily="34" charset="0"/>
                <a:cs typeface="Times New Roman" panose="02020603050405020304" pitchFamily="18" charset="0"/>
              </a:rPr>
              <a:t>Student Name: Meirosu Mihaela</a:t>
            </a:r>
            <a:br>
              <a:rPr lang="en-GB" sz="2000" b="1" kern="100" dirty="0">
                <a:effectLst/>
                <a:latin typeface="Aptos" panose="020B0004020202020204" pitchFamily="34" charset="0"/>
                <a:ea typeface="Aptos" panose="020B0004020202020204" pitchFamily="34" charset="0"/>
                <a:cs typeface="Times New Roman" panose="02020603050405020304" pitchFamily="18" charset="0"/>
              </a:rPr>
            </a:br>
            <a:r>
              <a:rPr lang="en-GB" sz="2000" b="1" kern="100" dirty="0">
                <a:latin typeface="Aptos" panose="020B0004020202020204" pitchFamily="34" charset="0"/>
                <a:ea typeface="Aptos" panose="020B0004020202020204" pitchFamily="34" charset="0"/>
                <a:cs typeface="Times New Roman" panose="02020603050405020304" pitchFamily="18" charset="0"/>
              </a:rPr>
              <a:t>Student ID:2435735</a:t>
            </a:r>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Date: </a:t>
            </a:r>
            <a:r>
              <a:rPr lang="en-GB" sz="2000" b="1" kern="100" dirty="0">
                <a:latin typeface="Aptos" panose="020B0004020202020204" pitchFamily="34" charset="0"/>
                <a:ea typeface="Aptos" panose="020B0004020202020204" pitchFamily="34" charset="0"/>
                <a:cs typeface="Times New Roman" panose="02020603050405020304" pitchFamily="18" charset="0"/>
              </a:rPr>
              <a:t>16.03.2026</a:t>
            </a:r>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2000" b="1" dirty="0">
                <a:effectLst/>
                <a:latin typeface="Aptos" panose="020B0004020202020204" pitchFamily="34" charset="0"/>
                <a:ea typeface="Aptos" panose="020B0004020202020204" pitchFamily="34" charset="0"/>
                <a:cs typeface="Times New Roman" panose="02020603050405020304" pitchFamily="18" charset="0"/>
              </a:rPr>
              <a:t>Course:</a:t>
            </a:r>
            <a:r>
              <a:rPr lang="en-GB" sz="2000" dirty="0">
                <a:effectLst/>
                <a:latin typeface="Aptos" panose="020B0004020202020204" pitchFamily="34" charset="0"/>
                <a:ea typeface="Aptos" panose="020B0004020202020204" pitchFamily="34" charset="0"/>
                <a:cs typeface="Times New Roman" panose="02020603050405020304" pitchFamily="18" charset="0"/>
              </a:rPr>
              <a:t> </a:t>
            </a:r>
            <a:r>
              <a:rPr lang="en-GB" sz="2000" b="1" dirty="0"/>
              <a:t>Effective Teamwork and Communication , LCLM4003</a:t>
            </a:r>
            <a:endParaRPr lang="en-GB" sz="2000" dirty="0"/>
          </a:p>
        </p:txBody>
      </p:sp>
    </p:spTree>
    <p:extLst>
      <p:ext uri="{BB962C8B-B14F-4D97-AF65-F5344CB8AC3E}">
        <p14:creationId xmlns:p14="http://schemas.microsoft.com/office/powerpoint/2010/main" val="251315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11C40D-D878-D88F-2CB7-C1B119B8894C}"/>
              </a:ext>
            </a:extLst>
          </p:cNvPr>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4400" b="1" u="sng" kern="1200" dirty="0">
                <a:latin typeface="+mj-lt"/>
                <a:ea typeface="+mj-ea"/>
                <a:cs typeface="+mj-cs"/>
              </a:rPr>
              <a:t>Presentation Overview</a:t>
            </a:r>
          </a:p>
        </p:txBody>
      </p:sp>
      <p:sp>
        <p:nvSpPr>
          <p:cNvPr id="32" name="Arc 3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4" name="Oval 3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ubtitle 3">
            <a:extLst>
              <a:ext uri="{FF2B5EF4-FFF2-40B4-BE49-F238E27FC236}">
                <a16:creationId xmlns:a16="http://schemas.microsoft.com/office/drawing/2014/main" id="{F6B2EF9C-971C-CB32-36EF-A0BB6A2A8847}"/>
              </a:ext>
            </a:extLst>
          </p:cNvPr>
          <p:cNvSpPr>
            <a:spLocks noGrp="1"/>
          </p:cNvSpPr>
          <p:nvPr>
            <p:ph type="subTitle" idx="1"/>
          </p:nvPr>
        </p:nvSpPr>
        <p:spPr>
          <a:xfrm>
            <a:off x="5370153" y="1526033"/>
            <a:ext cx="5536397" cy="3935281"/>
          </a:xfrm>
        </p:spPr>
        <p:txBody>
          <a:bodyPr vert="horz" lIns="91440" tIns="45720" rIns="91440" bIns="45720" rtlCol="0">
            <a:normAutofit/>
          </a:bodyPr>
          <a:lstStyle/>
          <a:p>
            <a:pPr lvl="0" indent="-228600" algn="l">
              <a:buFont typeface="Arial" panose="020B0604020202020204" pitchFamily="34" charset="0"/>
              <a:buChar char="•"/>
            </a:pPr>
            <a:r>
              <a:rPr lang="en-US" sz="1700" b="1" dirty="0"/>
              <a:t>Introduction:</a:t>
            </a:r>
            <a:r>
              <a:rPr lang="en-US" sz="1700" dirty="0"/>
              <a:t> Flight Foods Ltd. – Company background and the problem</a:t>
            </a:r>
          </a:p>
          <a:p>
            <a:pPr lvl="0" indent="-228600" algn="l">
              <a:buFont typeface="Arial" panose="020B0604020202020204" pitchFamily="34" charset="0"/>
              <a:buChar char="•"/>
            </a:pPr>
            <a:r>
              <a:rPr lang="en-US" sz="1700" b="1" dirty="0"/>
              <a:t>Theoretical Framework:</a:t>
            </a:r>
            <a:r>
              <a:rPr lang="en-US" sz="1700" dirty="0"/>
              <a:t> Shannon and Weaver's Communication Model (1949)</a:t>
            </a:r>
          </a:p>
          <a:p>
            <a:pPr lvl="0" indent="-228600" algn="l">
              <a:buFont typeface="Arial" panose="020B0604020202020204" pitchFamily="34" charset="0"/>
              <a:buChar char="•"/>
            </a:pPr>
            <a:r>
              <a:rPr lang="en-US" sz="1700" b="1" dirty="0"/>
              <a:t>Barrier Analysis:</a:t>
            </a:r>
            <a:r>
              <a:rPr lang="en-US" sz="1700" dirty="0"/>
              <a:t> Environmental Noise – Definition and evidence from the case study</a:t>
            </a:r>
          </a:p>
          <a:p>
            <a:pPr lvl="0" indent="-228600" algn="l">
              <a:buFont typeface="Arial" panose="020B0604020202020204" pitchFamily="34" charset="0"/>
              <a:buChar char="•"/>
            </a:pPr>
            <a:r>
              <a:rPr lang="en-US" sz="1700" b="1" dirty="0"/>
              <a:t>Impact Analysis:</a:t>
            </a:r>
            <a:r>
              <a:rPr lang="en-US" sz="1700" dirty="0"/>
              <a:t> How environmental noise affects operations and food safety</a:t>
            </a:r>
          </a:p>
          <a:p>
            <a:pPr lvl="0" indent="-228600" algn="l">
              <a:buFont typeface="Arial" panose="020B0604020202020204" pitchFamily="34" charset="0"/>
              <a:buChar char="•"/>
            </a:pPr>
            <a:r>
              <a:rPr lang="en-US" sz="1700" b="1" dirty="0"/>
              <a:t>Recommendations:</a:t>
            </a:r>
            <a:r>
              <a:rPr lang="en-US" sz="1700" dirty="0"/>
              <a:t> Practical strategies to reduce environmental noise</a:t>
            </a:r>
          </a:p>
          <a:p>
            <a:pPr lvl="0" indent="-228600" algn="l">
              <a:buFont typeface="Arial" panose="020B0604020202020204" pitchFamily="34" charset="0"/>
              <a:buChar char="•"/>
            </a:pPr>
            <a:r>
              <a:rPr lang="en-US" sz="1700" b="1" dirty="0"/>
              <a:t>Conclusion:</a:t>
            </a:r>
            <a:r>
              <a:rPr lang="en-US" sz="1700" dirty="0"/>
              <a:t> Summary of key findings</a:t>
            </a:r>
          </a:p>
          <a:p>
            <a:pPr lvl="0" indent="-228600" algn="l">
              <a:buFont typeface="Arial" panose="020B0604020202020204" pitchFamily="34" charset="0"/>
              <a:buChar char="•"/>
            </a:pPr>
            <a:r>
              <a:rPr lang="en-US" sz="1700" b="1" dirty="0"/>
              <a:t>Reference List</a:t>
            </a:r>
            <a:endParaRPr lang="en-US" sz="1700" dirty="0"/>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126112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D1C13-DD90-6A2A-585A-3C17E4F7071B}"/>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u="sng" kern="1200">
                <a:solidFill>
                  <a:srgbClr val="FFFFFF"/>
                </a:solidFill>
                <a:latin typeface="+mj-lt"/>
                <a:ea typeface="+mj-ea"/>
                <a:cs typeface="+mj-cs"/>
              </a:rPr>
              <a:t>Flight Foods Ltd.: Situation Overview</a:t>
            </a:r>
          </a:p>
        </p:txBody>
      </p:sp>
      <p:sp>
        <p:nvSpPr>
          <p:cNvPr id="7" name="TextBox 6">
            <a:extLst>
              <a:ext uri="{FF2B5EF4-FFF2-40B4-BE49-F238E27FC236}">
                <a16:creationId xmlns:a16="http://schemas.microsoft.com/office/drawing/2014/main" id="{4B929798-E86F-3024-3938-E63C9C428D2C}"/>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marL="342900" lvl="0" indent="-228600">
              <a:lnSpc>
                <a:spcPct val="90000"/>
              </a:lnSpc>
              <a:spcAft>
                <a:spcPts val="800"/>
              </a:spcAft>
              <a:buSzPts val="1000"/>
              <a:buFont typeface="Arial" panose="020B0604020202020204" pitchFamily="34" charset="0"/>
              <a:buChar char="•"/>
              <a:tabLst>
                <a:tab pos="457200" algn="l"/>
              </a:tabLst>
            </a:pPr>
            <a:r>
              <a:rPr lang="en-US" sz="1700" b="1">
                <a:effectLst/>
              </a:rPr>
              <a:t>Company Profile:</a:t>
            </a:r>
          </a:p>
          <a:p>
            <a:pPr marL="742950" lvl="1" indent="-228600">
              <a:lnSpc>
                <a:spcPct val="90000"/>
              </a:lnSpc>
              <a:spcAft>
                <a:spcPts val="800"/>
              </a:spcAft>
              <a:buSzPts val="1000"/>
              <a:buFont typeface="Arial" panose="020B0604020202020204" pitchFamily="34" charset="0"/>
              <a:buChar char="•"/>
              <a:tabLst>
                <a:tab pos="914400" algn="l"/>
              </a:tabLst>
            </a:pPr>
            <a:r>
              <a:rPr lang="en-US" sz="1700">
                <a:effectLst/>
              </a:rPr>
              <a:t>Medium-sized manufacturer</a:t>
            </a:r>
          </a:p>
          <a:p>
            <a:pPr marL="742950" lvl="1" indent="-228600">
              <a:lnSpc>
                <a:spcPct val="90000"/>
              </a:lnSpc>
              <a:spcAft>
                <a:spcPts val="800"/>
              </a:spcAft>
              <a:buSzPts val="1000"/>
              <a:buFont typeface="Arial" panose="020B0604020202020204" pitchFamily="34" charset="0"/>
              <a:buChar char="•"/>
              <a:tabLst>
                <a:tab pos="914400" algn="l"/>
              </a:tabLst>
            </a:pPr>
            <a:r>
              <a:rPr lang="en-US" sz="1700">
                <a:effectLst/>
              </a:rPr>
              <a:t>Produces ready meals for airlines</a:t>
            </a:r>
          </a:p>
          <a:p>
            <a:pPr marL="742950" lvl="1" indent="-228600">
              <a:lnSpc>
                <a:spcPct val="90000"/>
              </a:lnSpc>
              <a:spcAft>
                <a:spcPts val="800"/>
              </a:spcAft>
              <a:buSzPts val="1000"/>
              <a:buFont typeface="Arial" panose="020B0604020202020204" pitchFamily="34" charset="0"/>
              <a:buChar char="•"/>
              <a:tabLst>
                <a:tab pos="914400" algn="l"/>
              </a:tabLst>
            </a:pPr>
            <a:r>
              <a:rPr lang="en-US" sz="1700">
                <a:effectLst/>
              </a:rPr>
              <a:t>Factory floor: 40 workers, aged 16-60, from 5 distinct cultural groups</a:t>
            </a:r>
          </a:p>
          <a:p>
            <a:pPr marL="742950" lvl="1" indent="-228600">
              <a:lnSpc>
                <a:spcPct val="90000"/>
              </a:lnSpc>
              <a:spcAft>
                <a:spcPts val="800"/>
              </a:spcAft>
              <a:buSzPts val="1000"/>
              <a:buFont typeface="Arial" panose="020B0604020202020204" pitchFamily="34" charset="0"/>
              <a:buChar char="•"/>
              <a:tabLst>
                <a:tab pos="914400" algn="l"/>
              </a:tabLst>
            </a:pPr>
            <a:r>
              <a:rPr lang="en-US" sz="1700">
                <a:effectLst/>
              </a:rPr>
              <a:t>Floor Manager: Gary (English, qualified in Food Hygiene)</a:t>
            </a:r>
          </a:p>
          <a:p>
            <a:pPr marL="342900" lvl="0" indent="-228600">
              <a:lnSpc>
                <a:spcPct val="90000"/>
              </a:lnSpc>
              <a:spcAft>
                <a:spcPts val="800"/>
              </a:spcAft>
              <a:buSzPts val="1000"/>
              <a:buFont typeface="Arial" panose="020B0604020202020204" pitchFamily="34" charset="0"/>
              <a:buChar char="•"/>
              <a:tabLst>
                <a:tab pos="457200" algn="l"/>
              </a:tabLst>
            </a:pPr>
            <a:r>
              <a:rPr lang="en-US" sz="1700" b="1">
                <a:effectLst/>
              </a:rPr>
              <a:t>The Problem:</a:t>
            </a:r>
          </a:p>
          <a:p>
            <a:pPr marL="742950" lvl="1" indent="-228600">
              <a:lnSpc>
                <a:spcPct val="90000"/>
              </a:lnSpc>
              <a:spcAft>
                <a:spcPts val="800"/>
              </a:spcAft>
              <a:buSzPts val="1000"/>
              <a:buFont typeface="Arial" panose="020B0604020202020204" pitchFamily="34" charset="0"/>
              <a:buChar char="•"/>
              <a:tabLst>
                <a:tab pos="914400" algn="l"/>
              </a:tabLst>
            </a:pPr>
            <a:r>
              <a:rPr lang="en-US" sz="1700">
                <a:effectLst/>
              </a:rPr>
              <a:t>Attempting to increase market share but losing business</a:t>
            </a:r>
          </a:p>
          <a:p>
            <a:pPr marL="742950" lvl="1" indent="-228600">
              <a:lnSpc>
                <a:spcPct val="90000"/>
              </a:lnSpc>
              <a:spcAft>
                <a:spcPts val="800"/>
              </a:spcAft>
              <a:buSzPts val="1000"/>
              <a:buFont typeface="Arial" panose="020B0604020202020204" pitchFamily="34" charset="0"/>
              <a:buChar char="•"/>
              <a:tabLst>
                <a:tab pos="914400" algn="l"/>
              </a:tabLst>
            </a:pPr>
            <a:r>
              <a:rPr lang="en-US" sz="1700">
                <a:effectLst/>
              </a:rPr>
              <a:t>Airline complaints about:</a:t>
            </a:r>
          </a:p>
          <a:p>
            <a:pPr marL="1143000" lvl="2" indent="-228600">
              <a:lnSpc>
                <a:spcPct val="90000"/>
              </a:lnSpc>
              <a:spcAft>
                <a:spcPts val="800"/>
              </a:spcAft>
              <a:buSzPts val="1000"/>
              <a:buFont typeface="Arial" panose="020B0604020202020204" pitchFamily="34" charset="0"/>
              <a:buChar char="•"/>
              <a:tabLst>
                <a:tab pos="1371600" algn="l"/>
              </a:tabLst>
            </a:pPr>
            <a:r>
              <a:rPr lang="en-US" sz="1700">
                <a:effectLst/>
              </a:rPr>
              <a:t>Undercooked food</a:t>
            </a:r>
          </a:p>
          <a:p>
            <a:pPr marL="1143000" lvl="2" indent="-228600">
              <a:lnSpc>
                <a:spcPct val="90000"/>
              </a:lnSpc>
              <a:spcAft>
                <a:spcPts val="800"/>
              </a:spcAft>
              <a:buSzPts val="1000"/>
              <a:buFont typeface="Arial" panose="020B0604020202020204" pitchFamily="34" charset="0"/>
              <a:buChar char="•"/>
              <a:tabLst>
                <a:tab pos="1371600" algn="l"/>
              </a:tabLst>
            </a:pPr>
            <a:r>
              <a:rPr lang="en-US" sz="1700">
                <a:effectLst/>
              </a:rPr>
              <a:t>Poor packaging</a:t>
            </a:r>
          </a:p>
          <a:p>
            <a:pPr marL="1143000" lvl="2" indent="-228600">
              <a:lnSpc>
                <a:spcPct val="90000"/>
              </a:lnSpc>
              <a:spcAft>
                <a:spcPts val="800"/>
              </a:spcAft>
              <a:buSzPts val="1000"/>
              <a:buFont typeface="Arial" panose="020B0604020202020204" pitchFamily="34" charset="0"/>
              <a:buChar char="•"/>
              <a:tabLst>
                <a:tab pos="1371600" algn="l"/>
              </a:tabLst>
            </a:pPr>
            <a:r>
              <a:rPr lang="en-US" sz="1700">
                <a:effectLst/>
              </a:rPr>
              <a:t>Meat found in vegetarian meals</a:t>
            </a:r>
          </a:p>
          <a:p>
            <a:pPr marL="742950" lvl="1" indent="-228600">
              <a:lnSpc>
                <a:spcPct val="90000"/>
              </a:lnSpc>
              <a:spcAft>
                <a:spcPts val="800"/>
              </a:spcAft>
              <a:buSzPts val="1000"/>
              <a:buFont typeface="Arial" panose="020B0604020202020204" pitchFamily="34" charset="0"/>
              <a:buChar char="•"/>
              <a:tabLst>
                <a:tab pos="914400" algn="l"/>
              </a:tabLst>
            </a:pPr>
            <a:r>
              <a:rPr lang="en-US" sz="1700">
                <a:effectLst/>
              </a:rPr>
              <a:t>Consultancy firm hired to investigate operations</a:t>
            </a:r>
          </a:p>
          <a:p>
            <a:pPr indent="-228600">
              <a:lnSpc>
                <a:spcPct val="90000"/>
              </a:lnSpc>
              <a:buFont typeface="Arial" panose="020B0604020202020204" pitchFamily="34" charset="0"/>
              <a:buChar char="•"/>
            </a:pPr>
            <a:r>
              <a:rPr lang="en-US" sz="1700">
                <a:effectLst/>
              </a:rPr>
              <a:t>Critical Incident: Chicken trays left out overnight, becoming "sticky and smelly"</a:t>
            </a:r>
            <a:endParaRPr lang="en-US" sz="1700"/>
          </a:p>
        </p:txBody>
      </p:sp>
    </p:spTree>
    <p:extLst>
      <p:ext uri="{BB962C8B-B14F-4D97-AF65-F5344CB8AC3E}">
        <p14:creationId xmlns:p14="http://schemas.microsoft.com/office/powerpoint/2010/main" val="3452478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074122D-3D06-BBB4-F331-670761B486A0}"/>
              </a:ext>
            </a:extLst>
          </p:cNvPr>
          <p:cNvSpPr>
            <a:spLocks noGrp="1"/>
          </p:cNvSpPr>
          <p:nvPr>
            <p:ph type="title"/>
          </p:nvPr>
        </p:nvSpPr>
        <p:spPr>
          <a:xfrm>
            <a:off x="-415810" y="79065"/>
            <a:ext cx="8680174" cy="2043716"/>
          </a:xfrm>
        </p:spPr>
        <p:txBody>
          <a:bodyPr vert="horz" lIns="91440" tIns="45720" rIns="91440" bIns="45720" rtlCol="0" anchor="t">
            <a:normAutofit/>
          </a:bodyPr>
          <a:lstStyle/>
          <a:p>
            <a:pPr algn="r"/>
            <a:r>
              <a:rPr lang="en-GB" b="1" u="sng" dirty="0"/>
              <a:t>Understanding Communication: The Shannon-Weaver Model</a:t>
            </a:r>
            <a:endParaRPr lang="en-US" sz="8000" b="1" u="sng" kern="1200" dirty="0">
              <a:solidFill>
                <a:srgbClr val="FFFFFF"/>
              </a:solidFill>
              <a:latin typeface="+mj-lt"/>
              <a:ea typeface="+mj-ea"/>
              <a:cs typeface="+mj-cs"/>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9" name="Rectangle 8">
            <a:extLst>
              <a:ext uri="{FF2B5EF4-FFF2-40B4-BE49-F238E27FC236}">
                <a16:creationId xmlns:a16="http://schemas.microsoft.com/office/drawing/2014/main" id="{B548A5D4-64F0-8011-FD25-81F95016C098}"/>
              </a:ext>
            </a:extLst>
          </p:cNvPr>
          <p:cNvSpPr/>
          <p:nvPr/>
        </p:nvSpPr>
        <p:spPr>
          <a:xfrm>
            <a:off x="48268" y="1547879"/>
            <a:ext cx="2251323" cy="6489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Information</a:t>
            </a:r>
            <a:r>
              <a:rPr lang="en-GB"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 </a:t>
            </a:r>
            <a:r>
              <a:rPr lang="en-GB" b="1"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Source</a:t>
            </a:r>
            <a:endParaRPr lang="en-GB" b="1" dirty="0">
              <a:solidFill>
                <a:schemeClr val="tx1"/>
              </a:solidFill>
            </a:endParaRPr>
          </a:p>
        </p:txBody>
      </p:sp>
      <p:sp>
        <p:nvSpPr>
          <p:cNvPr id="11" name="Rectangle 10">
            <a:extLst>
              <a:ext uri="{FF2B5EF4-FFF2-40B4-BE49-F238E27FC236}">
                <a16:creationId xmlns:a16="http://schemas.microsoft.com/office/drawing/2014/main" id="{6E693274-BB96-D92E-8F45-02C7FF872A4A}"/>
              </a:ext>
            </a:extLst>
          </p:cNvPr>
          <p:cNvSpPr/>
          <p:nvPr/>
        </p:nvSpPr>
        <p:spPr>
          <a:xfrm>
            <a:off x="2772423" y="1547880"/>
            <a:ext cx="2009773" cy="6559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Transmitter</a:t>
            </a:r>
            <a:endParaRPr lang="en-GB" b="1" dirty="0">
              <a:solidFill>
                <a:schemeClr val="tx1"/>
              </a:solidFill>
            </a:endParaRPr>
          </a:p>
        </p:txBody>
      </p:sp>
      <p:sp>
        <p:nvSpPr>
          <p:cNvPr id="13" name="Rectangle 12">
            <a:extLst>
              <a:ext uri="{FF2B5EF4-FFF2-40B4-BE49-F238E27FC236}">
                <a16:creationId xmlns:a16="http://schemas.microsoft.com/office/drawing/2014/main" id="{C170DC2B-DC76-F0E6-E73F-696A7A45301D}"/>
              </a:ext>
            </a:extLst>
          </p:cNvPr>
          <p:cNvSpPr/>
          <p:nvPr/>
        </p:nvSpPr>
        <p:spPr>
          <a:xfrm>
            <a:off x="5198006" y="1547878"/>
            <a:ext cx="2085975" cy="6489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Signal</a:t>
            </a:r>
            <a:endParaRPr lang="en-GB" b="1" dirty="0">
              <a:solidFill>
                <a:schemeClr val="tx1"/>
              </a:solidFill>
            </a:endParaRPr>
          </a:p>
        </p:txBody>
      </p:sp>
      <p:sp>
        <p:nvSpPr>
          <p:cNvPr id="15" name="Rectangle 14">
            <a:extLst>
              <a:ext uri="{FF2B5EF4-FFF2-40B4-BE49-F238E27FC236}">
                <a16:creationId xmlns:a16="http://schemas.microsoft.com/office/drawing/2014/main" id="{E23A2E60-65BF-7F3E-5713-A869A4A71E72}"/>
              </a:ext>
            </a:extLst>
          </p:cNvPr>
          <p:cNvSpPr/>
          <p:nvPr/>
        </p:nvSpPr>
        <p:spPr>
          <a:xfrm>
            <a:off x="7680611" y="1547878"/>
            <a:ext cx="1828800" cy="6489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Receiver</a:t>
            </a:r>
            <a:endParaRPr lang="en-GB" b="1" dirty="0">
              <a:solidFill>
                <a:schemeClr val="tx1"/>
              </a:solidFill>
            </a:endParaRPr>
          </a:p>
        </p:txBody>
      </p:sp>
      <p:sp>
        <p:nvSpPr>
          <p:cNvPr id="17" name="Rectangle 16">
            <a:extLst>
              <a:ext uri="{FF2B5EF4-FFF2-40B4-BE49-F238E27FC236}">
                <a16:creationId xmlns:a16="http://schemas.microsoft.com/office/drawing/2014/main" id="{547A0183-169D-3EF1-9C21-3788470AFEF1}"/>
              </a:ext>
            </a:extLst>
          </p:cNvPr>
          <p:cNvSpPr/>
          <p:nvPr/>
        </p:nvSpPr>
        <p:spPr>
          <a:xfrm>
            <a:off x="9875786" y="1547880"/>
            <a:ext cx="1446194" cy="6559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Destination</a:t>
            </a:r>
            <a:endParaRPr lang="en-GB" b="1" dirty="0">
              <a:solidFill>
                <a:schemeClr val="tx1"/>
              </a:solidFill>
            </a:endParaRPr>
          </a:p>
        </p:txBody>
      </p:sp>
      <p:sp>
        <p:nvSpPr>
          <p:cNvPr id="19" name="Rectangle 18">
            <a:extLst>
              <a:ext uri="{FF2B5EF4-FFF2-40B4-BE49-F238E27FC236}">
                <a16:creationId xmlns:a16="http://schemas.microsoft.com/office/drawing/2014/main" id="{B005F20A-18C3-D246-0E2A-0CB1EE9F69E6}"/>
              </a:ext>
            </a:extLst>
          </p:cNvPr>
          <p:cNvSpPr/>
          <p:nvPr/>
        </p:nvSpPr>
        <p:spPr>
          <a:xfrm>
            <a:off x="4839545" y="2930285"/>
            <a:ext cx="2720860" cy="6559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NOISE</a:t>
            </a:r>
            <a:endParaRPr lang="en-GB" b="1" dirty="0">
              <a:solidFill>
                <a:schemeClr val="tx1"/>
              </a:solidFill>
            </a:endParaRPr>
          </a:p>
        </p:txBody>
      </p:sp>
      <p:sp>
        <p:nvSpPr>
          <p:cNvPr id="21" name="Arrow: Right 20">
            <a:extLst>
              <a:ext uri="{FF2B5EF4-FFF2-40B4-BE49-F238E27FC236}">
                <a16:creationId xmlns:a16="http://schemas.microsoft.com/office/drawing/2014/main" id="{2203D3BE-BF2C-45A8-891E-D6F68A1645F2}"/>
              </a:ext>
            </a:extLst>
          </p:cNvPr>
          <p:cNvSpPr/>
          <p:nvPr/>
        </p:nvSpPr>
        <p:spPr>
          <a:xfrm>
            <a:off x="2439045" y="1719330"/>
            <a:ext cx="214683" cy="2190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28949D8C-FD7D-42FD-C9C2-E99BC524E919}"/>
              </a:ext>
            </a:extLst>
          </p:cNvPr>
          <p:cNvSpPr/>
          <p:nvPr/>
        </p:nvSpPr>
        <p:spPr>
          <a:xfrm>
            <a:off x="4886504" y="1759356"/>
            <a:ext cx="214683" cy="2190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ACADC517-20C7-D7DD-EEE3-3909FCB8C4BF}"/>
              </a:ext>
            </a:extLst>
          </p:cNvPr>
          <p:cNvSpPr/>
          <p:nvPr/>
        </p:nvSpPr>
        <p:spPr>
          <a:xfrm>
            <a:off x="7373065" y="1727785"/>
            <a:ext cx="214683" cy="2190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Right 24">
            <a:extLst>
              <a:ext uri="{FF2B5EF4-FFF2-40B4-BE49-F238E27FC236}">
                <a16:creationId xmlns:a16="http://schemas.microsoft.com/office/drawing/2014/main" id="{295835CB-397E-07BA-D8C1-0644FF748F37}"/>
              </a:ext>
            </a:extLst>
          </p:cNvPr>
          <p:cNvSpPr/>
          <p:nvPr/>
        </p:nvSpPr>
        <p:spPr>
          <a:xfrm>
            <a:off x="9553864" y="1727785"/>
            <a:ext cx="214683" cy="2190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Down 30">
            <a:extLst>
              <a:ext uri="{FF2B5EF4-FFF2-40B4-BE49-F238E27FC236}">
                <a16:creationId xmlns:a16="http://schemas.microsoft.com/office/drawing/2014/main" id="{FA2D17F8-642F-21AF-5A9E-6051054BF437}"/>
              </a:ext>
            </a:extLst>
          </p:cNvPr>
          <p:cNvSpPr/>
          <p:nvPr/>
        </p:nvSpPr>
        <p:spPr>
          <a:xfrm rot="10800000">
            <a:off x="6096000" y="2361553"/>
            <a:ext cx="333378" cy="4095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529EA1E9-9622-29BF-15E9-082245998028}"/>
              </a:ext>
            </a:extLst>
          </p:cNvPr>
          <p:cNvSpPr txBox="1"/>
          <p:nvPr/>
        </p:nvSpPr>
        <p:spPr>
          <a:xfrm>
            <a:off x="977717" y="3875238"/>
            <a:ext cx="9737105" cy="3139321"/>
          </a:xfrm>
          <a:prstGeom prst="rect">
            <a:avLst/>
          </a:prstGeom>
          <a:noFill/>
        </p:spPr>
        <p:txBody>
          <a:bodyPr wrap="square">
            <a:spAutoFit/>
          </a:bodyPr>
          <a:lstStyle/>
          <a:p>
            <a:pPr>
              <a:buFont typeface="Arial" panose="020B0604020202020204" pitchFamily="34" charset="0"/>
              <a:buChar char="•"/>
            </a:pPr>
            <a:r>
              <a:rPr lang="en-GB" dirty="0"/>
              <a:t>Key Components:</a:t>
            </a:r>
          </a:p>
          <a:p>
            <a:pPr marL="742950" lvl="1" indent="-285750">
              <a:buFont typeface="Arial" panose="020B0604020202020204" pitchFamily="34" charset="0"/>
              <a:buChar char="•"/>
            </a:pPr>
            <a:r>
              <a:rPr lang="en-GB" dirty="0"/>
              <a:t>Sender (Information Source): The person with the message (Gary, the floor manager)</a:t>
            </a:r>
          </a:p>
          <a:p>
            <a:pPr marL="742950" lvl="1" indent="-285750">
              <a:buFont typeface="Arial" panose="020B0604020202020204" pitchFamily="34" charset="0"/>
              <a:buChar char="•"/>
            </a:pPr>
            <a:r>
              <a:rPr lang="en-GB" dirty="0"/>
              <a:t>Encoder (Transmitter): How the message is converted for sending (Gary's spoken words)</a:t>
            </a:r>
          </a:p>
          <a:p>
            <a:pPr marL="742950" lvl="1" indent="-285750">
              <a:buFont typeface="Arial" panose="020B0604020202020204" pitchFamily="34" charset="0"/>
              <a:buChar char="•"/>
            </a:pPr>
            <a:r>
              <a:rPr lang="en-GB" dirty="0"/>
              <a:t>Channel: The medium through which the message travels (air, sound waves)</a:t>
            </a:r>
          </a:p>
          <a:p>
            <a:pPr marL="742950" lvl="1" indent="-285750">
              <a:buFont typeface="Arial" panose="020B0604020202020204" pitchFamily="34" charset="0"/>
              <a:buChar char="•"/>
            </a:pPr>
            <a:r>
              <a:rPr lang="en-GB" dirty="0"/>
              <a:t>Noise: Anything that interferes with or distorts the message</a:t>
            </a:r>
          </a:p>
          <a:p>
            <a:pPr marL="742950" lvl="1" indent="-285750">
              <a:buFont typeface="Arial" panose="020B0604020202020204" pitchFamily="34" charset="0"/>
              <a:buChar char="•"/>
            </a:pPr>
            <a:r>
              <a:rPr lang="en-GB" dirty="0"/>
              <a:t>Decoder: How the receiver interprets the signal (workers' ears and brains)</a:t>
            </a:r>
          </a:p>
          <a:p>
            <a:pPr marL="742950" lvl="1" indent="-285750">
              <a:buFont typeface="Arial" panose="020B0604020202020204" pitchFamily="34" charset="0"/>
              <a:buChar char="•"/>
            </a:pPr>
            <a:r>
              <a:rPr lang="en-GB" dirty="0"/>
              <a:t>Receiver (Destination): The person the message is intended for (the 40 factory workers)</a:t>
            </a:r>
          </a:p>
          <a:p>
            <a:pPr>
              <a:buFont typeface="Arial" panose="020B0604020202020204" pitchFamily="34" charset="0"/>
              <a:buChar char="•"/>
            </a:pPr>
            <a:r>
              <a:rPr lang="en-GB" dirty="0"/>
              <a:t>Relevance to Case Study: This model helps us pinpoint exactly where communication breaks down. In this presentation, we focus on NOISE as the primary barrier.  (Shannon and Weaver, 1949)</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704039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4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Rectangle 5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765F0-F56B-A0C8-50EF-E0D6ABDF08FF}"/>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700" b="1" kern="1200">
                <a:solidFill>
                  <a:srgbClr val="FFFFFF"/>
                </a:solidFill>
                <a:latin typeface="+mj-lt"/>
                <a:ea typeface="+mj-ea"/>
                <a:cs typeface="+mj-cs"/>
              </a:rPr>
              <a:t>Defining Environmental Noise</a:t>
            </a:r>
          </a:p>
        </p:txBody>
      </p:sp>
      <p:sp>
        <p:nvSpPr>
          <p:cNvPr id="7" name="TextBox 6">
            <a:extLst>
              <a:ext uri="{FF2B5EF4-FFF2-40B4-BE49-F238E27FC236}">
                <a16:creationId xmlns:a16="http://schemas.microsoft.com/office/drawing/2014/main" id="{017FB6B7-D8B3-09F0-FC44-DD1CE61CC4F9}"/>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r>
              <a:rPr lang="en-US" sz="1900" dirty="0">
                <a:effectLst/>
              </a:rPr>
              <a:t>Content:</a:t>
            </a:r>
          </a:p>
          <a:p>
            <a:pPr marL="342900" lvl="0" indent="-228600">
              <a:lnSpc>
                <a:spcPct val="90000"/>
              </a:lnSpc>
              <a:spcAft>
                <a:spcPts val="800"/>
              </a:spcAft>
              <a:buSzPts val="1000"/>
              <a:buFont typeface="Arial" panose="020B0604020202020204" pitchFamily="34" charset="0"/>
              <a:buChar char="•"/>
              <a:tabLst>
                <a:tab pos="457200" algn="l"/>
              </a:tabLst>
            </a:pPr>
            <a:r>
              <a:rPr lang="en-US" sz="1900" dirty="0">
                <a:effectLst/>
              </a:rPr>
              <a:t>Environmental Noise (Physical Noise): External sounds or physical distractions in the environment that interfere with the transmission or reception of a message.</a:t>
            </a:r>
          </a:p>
          <a:p>
            <a:pPr marL="342900" lvl="0" indent="-228600">
              <a:lnSpc>
                <a:spcPct val="90000"/>
              </a:lnSpc>
              <a:spcAft>
                <a:spcPts val="800"/>
              </a:spcAft>
              <a:buSzPts val="1000"/>
              <a:buFont typeface="Arial" panose="020B0604020202020204" pitchFamily="34" charset="0"/>
              <a:buChar char="•"/>
              <a:tabLst>
                <a:tab pos="457200" algn="l"/>
              </a:tabLst>
            </a:pPr>
            <a:r>
              <a:rPr lang="en-US" sz="1900" dirty="0">
                <a:effectLst/>
              </a:rPr>
              <a:t>Characteristics:</a:t>
            </a:r>
          </a:p>
          <a:p>
            <a:pPr marL="742950" lvl="1" indent="-228600">
              <a:lnSpc>
                <a:spcPct val="90000"/>
              </a:lnSpc>
              <a:spcAft>
                <a:spcPts val="800"/>
              </a:spcAft>
              <a:buSzPts val="1000"/>
              <a:buFont typeface="Arial" panose="020B0604020202020204" pitchFamily="34" charset="0"/>
              <a:buChar char="•"/>
              <a:tabLst>
                <a:tab pos="914400" algn="l"/>
              </a:tabLst>
            </a:pPr>
            <a:r>
              <a:rPr lang="en-US" sz="1900" dirty="0">
                <a:effectLst/>
              </a:rPr>
              <a:t>Originates in the physical surroundings</a:t>
            </a:r>
          </a:p>
          <a:p>
            <a:pPr marL="742950" lvl="1" indent="-228600">
              <a:lnSpc>
                <a:spcPct val="90000"/>
              </a:lnSpc>
              <a:spcAft>
                <a:spcPts val="800"/>
              </a:spcAft>
              <a:buSzPts val="1000"/>
              <a:buFont typeface="Arial" panose="020B0604020202020204" pitchFamily="34" charset="0"/>
              <a:buChar char="•"/>
              <a:tabLst>
                <a:tab pos="914400" algn="l"/>
              </a:tabLst>
            </a:pPr>
            <a:r>
              <a:rPr lang="en-US" sz="1900" dirty="0">
                <a:effectLst/>
              </a:rPr>
              <a:t>Disrupts the communication channel</a:t>
            </a:r>
          </a:p>
          <a:p>
            <a:pPr marL="742950" lvl="1" indent="-228600">
              <a:lnSpc>
                <a:spcPct val="90000"/>
              </a:lnSpc>
              <a:spcAft>
                <a:spcPts val="800"/>
              </a:spcAft>
              <a:buSzPts val="1000"/>
              <a:buFont typeface="Arial" panose="020B0604020202020204" pitchFamily="34" charset="0"/>
              <a:buChar char="•"/>
              <a:tabLst>
                <a:tab pos="914400" algn="l"/>
              </a:tabLst>
            </a:pPr>
            <a:r>
              <a:rPr lang="en-US" sz="1900" dirty="0">
                <a:effectLst/>
              </a:rPr>
              <a:t>Can be audible (sounds) or physical (distractions)</a:t>
            </a:r>
          </a:p>
          <a:p>
            <a:pPr marL="742950" lvl="1" indent="-228600">
              <a:lnSpc>
                <a:spcPct val="90000"/>
              </a:lnSpc>
              <a:spcAft>
                <a:spcPts val="800"/>
              </a:spcAft>
              <a:buSzPts val="1000"/>
              <a:buFont typeface="Arial" panose="020B0604020202020204" pitchFamily="34" charset="0"/>
              <a:buChar char="•"/>
              <a:tabLst>
                <a:tab pos="914400" algn="l"/>
              </a:tabLst>
            </a:pPr>
            <a:r>
              <a:rPr lang="en-US" sz="1900" dirty="0">
                <a:effectLst/>
              </a:rPr>
              <a:t>Prevents the receiver from hearing or focusing on the message</a:t>
            </a:r>
          </a:p>
          <a:p>
            <a:pPr marL="342900" lvl="0" indent="-228600">
              <a:lnSpc>
                <a:spcPct val="90000"/>
              </a:lnSpc>
              <a:spcAft>
                <a:spcPts val="800"/>
              </a:spcAft>
              <a:buSzPts val="1000"/>
              <a:buFont typeface="Arial" panose="020B0604020202020204" pitchFamily="34" charset="0"/>
              <a:buChar char="•"/>
              <a:tabLst>
                <a:tab pos="457200" algn="l"/>
              </a:tabLst>
            </a:pPr>
            <a:r>
              <a:rPr lang="en-US" sz="1900" dirty="0">
                <a:effectLst/>
              </a:rPr>
              <a:t>Examples in General Context:</a:t>
            </a:r>
          </a:p>
          <a:p>
            <a:pPr marL="742950" lvl="1" indent="-228600">
              <a:lnSpc>
                <a:spcPct val="90000"/>
              </a:lnSpc>
              <a:spcAft>
                <a:spcPts val="800"/>
              </a:spcAft>
              <a:buSzPts val="1000"/>
              <a:buFont typeface="Arial" panose="020B0604020202020204" pitchFamily="34" charset="0"/>
              <a:buChar char="•"/>
              <a:tabLst>
                <a:tab pos="914400" algn="l"/>
              </a:tabLst>
            </a:pPr>
            <a:r>
              <a:rPr lang="en-US" sz="1900" dirty="0">
                <a:effectLst/>
              </a:rPr>
              <a:t>Loud machinery in a factory</a:t>
            </a:r>
          </a:p>
          <a:p>
            <a:pPr marL="742950" lvl="1" indent="-228600">
              <a:lnSpc>
                <a:spcPct val="90000"/>
              </a:lnSpc>
              <a:spcAft>
                <a:spcPts val="800"/>
              </a:spcAft>
              <a:buSzPts val="1000"/>
              <a:buFont typeface="Arial" panose="020B0604020202020204" pitchFamily="34" charset="0"/>
              <a:buChar char="•"/>
              <a:tabLst>
                <a:tab pos="914400" algn="l"/>
              </a:tabLst>
            </a:pPr>
            <a:r>
              <a:rPr lang="en-US" sz="1900" dirty="0">
                <a:effectLst/>
              </a:rPr>
              <a:t>Traffic noise outside a window</a:t>
            </a:r>
          </a:p>
          <a:p>
            <a:pPr marL="742950" lvl="1" indent="-228600">
              <a:lnSpc>
                <a:spcPct val="90000"/>
              </a:lnSpc>
              <a:spcAft>
                <a:spcPts val="800"/>
              </a:spcAft>
              <a:buSzPts val="1000"/>
              <a:buFont typeface="Arial" panose="020B0604020202020204" pitchFamily="34" charset="0"/>
              <a:buChar char="•"/>
              <a:tabLst>
                <a:tab pos="914400" algn="l"/>
              </a:tabLst>
            </a:pPr>
            <a:r>
              <a:rPr lang="en-US" sz="1900" dirty="0">
                <a:effectLst/>
              </a:rPr>
              <a:t>Poor mobile phone reception</a:t>
            </a:r>
          </a:p>
          <a:p>
            <a:pPr indent="-228600">
              <a:lnSpc>
                <a:spcPct val="90000"/>
              </a:lnSpc>
              <a:buFont typeface="Arial" panose="020B0604020202020204" pitchFamily="34" charset="0"/>
              <a:buChar char="•"/>
            </a:pPr>
            <a:r>
              <a:rPr lang="en-US" sz="1900" dirty="0">
                <a:effectLst/>
              </a:rPr>
              <a:t>Other people talking during a conversation </a:t>
            </a:r>
            <a:r>
              <a:rPr lang="en-GB" sz="2000" dirty="0"/>
              <a:t>(Shannon and Weaver, 1949; Bovee and Thill, 2022)</a:t>
            </a:r>
          </a:p>
          <a:p>
            <a:pPr indent="-228600">
              <a:lnSpc>
                <a:spcPct val="90000"/>
              </a:lnSpc>
              <a:buFont typeface="Arial" panose="020B0604020202020204" pitchFamily="34" charset="0"/>
              <a:buChar char="•"/>
            </a:pPr>
            <a:endParaRPr lang="en-US" sz="1900" dirty="0"/>
          </a:p>
        </p:txBody>
      </p:sp>
    </p:spTree>
    <p:extLst>
      <p:ext uri="{BB962C8B-B14F-4D97-AF65-F5344CB8AC3E}">
        <p14:creationId xmlns:p14="http://schemas.microsoft.com/office/powerpoint/2010/main" val="2446966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5D038-D98A-15F6-4515-515345F3C93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u="sng" kern="1200">
                <a:solidFill>
                  <a:schemeClr val="bg1"/>
                </a:solidFill>
                <a:latin typeface="+mj-lt"/>
                <a:ea typeface="+mj-ea"/>
                <a:cs typeface="+mj-cs"/>
              </a:rPr>
              <a:t>Evidence from the Case Study</a:t>
            </a:r>
          </a:p>
        </p:txBody>
      </p:sp>
      <p:graphicFrame>
        <p:nvGraphicFramePr>
          <p:cNvPr id="5" name="Table 4">
            <a:extLst>
              <a:ext uri="{FF2B5EF4-FFF2-40B4-BE49-F238E27FC236}">
                <a16:creationId xmlns:a16="http://schemas.microsoft.com/office/drawing/2014/main" id="{C297E4EE-FADE-EAB4-D34B-41CA9F61DE95}"/>
              </a:ext>
            </a:extLst>
          </p:cNvPr>
          <p:cNvGraphicFramePr>
            <a:graphicFrameLocks noGrp="1"/>
          </p:cNvGraphicFramePr>
          <p:nvPr>
            <p:extLst>
              <p:ext uri="{D42A27DB-BD31-4B8C-83A1-F6EECF244321}">
                <p14:modId xmlns:p14="http://schemas.microsoft.com/office/powerpoint/2010/main" val="3295835103"/>
              </p:ext>
            </p:extLst>
          </p:nvPr>
        </p:nvGraphicFramePr>
        <p:xfrm>
          <a:off x="643467" y="1692419"/>
          <a:ext cx="10905067" cy="4359819"/>
        </p:xfrm>
        <a:graphic>
          <a:graphicData uri="http://schemas.openxmlformats.org/drawingml/2006/table">
            <a:tbl>
              <a:tblPr firstRow="1" bandRow="1">
                <a:tableStyleId>{5C22544A-7EE6-4342-B048-85BDC9FD1C3A}</a:tableStyleId>
              </a:tblPr>
              <a:tblGrid>
                <a:gridCol w="4377259">
                  <a:extLst>
                    <a:ext uri="{9D8B030D-6E8A-4147-A177-3AD203B41FA5}">
                      <a16:colId xmlns:a16="http://schemas.microsoft.com/office/drawing/2014/main" val="1173386437"/>
                    </a:ext>
                  </a:extLst>
                </a:gridCol>
                <a:gridCol w="6527808">
                  <a:extLst>
                    <a:ext uri="{9D8B030D-6E8A-4147-A177-3AD203B41FA5}">
                      <a16:colId xmlns:a16="http://schemas.microsoft.com/office/drawing/2014/main" val="2305454215"/>
                    </a:ext>
                  </a:extLst>
                </a:gridCol>
              </a:tblGrid>
              <a:tr h="568868">
                <a:tc>
                  <a:txBody>
                    <a:bodyPr/>
                    <a:lstStyle/>
                    <a:p>
                      <a:r>
                        <a:rPr lang="en-GB" sz="2600" b="1" kern="1200">
                          <a:solidFill>
                            <a:schemeClr val="tx1"/>
                          </a:solidFill>
                          <a:effectLst/>
                          <a:latin typeface="+mn-lt"/>
                          <a:ea typeface="+mn-ea"/>
                          <a:cs typeface="+mn-cs"/>
                        </a:rPr>
                        <a:t>Evidence</a:t>
                      </a:r>
                      <a:endParaRPr lang="en-GB" sz="2600">
                        <a:solidFill>
                          <a:schemeClr val="tx1"/>
                        </a:solidFill>
                      </a:endParaRPr>
                    </a:p>
                  </a:txBody>
                  <a:tcPr marL="120183" marR="120183" marT="60092" marB="60092"/>
                </a:tc>
                <a:tc>
                  <a:txBody>
                    <a:bodyPr/>
                    <a:lstStyle/>
                    <a:p>
                      <a:r>
                        <a:rPr lang="en-GB" sz="2400" b="1" kern="1200">
                          <a:solidFill>
                            <a:schemeClr val="tx1"/>
                          </a:solidFill>
                          <a:effectLst/>
                          <a:latin typeface="+mn-lt"/>
                          <a:ea typeface="+mn-ea"/>
                          <a:cs typeface="+mn-cs"/>
                        </a:rPr>
                        <a:t>Direct Quote from Case Study</a:t>
                      </a:r>
                      <a:endParaRPr lang="en-GB" sz="2400">
                        <a:solidFill>
                          <a:schemeClr val="tx1"/>
                        </a:solidFill>
                      </a:endParaRPr>
                    </a:p>
                  </a:txBody>
                  <a:tcPr marL="120183" marR="120183" marT="60092" marB="60092"/>
                </a:tc>
                <a:extLst>
                  <a:ext uri="{0D108BD9-81ED-4DB2-BD59-A6C34878D82A}">
                    <a16:rowId xmlns:a16="http://schemas.microsoft.com/office/drawing/2014/main" val="1023077680"/>
                  </a:ext>
                </a:extLst>
              </a:tr>
              <a:tr h="568868">
                <a:tc>
                  <a:txBody>
                    <a:bodyPr/>
                    <a:lstStyle/>
                    <a:p>
                      <a:r>
                        <a:rPr lang="en-GB" sz="2600" b="1" kern="1200">
                          <a:solidFill>
                            <a:schemeClr val="dk1"/>
                          </a:solidFill>
                          <a:effectLst/>
                          <a:latin typeface="+mn-lt"/>
                          <a:ea typeface="+mn-ea"/>
                          <a:cs typeface="+mn-cs"/>
                        </a:rPr>
                        <a:t>Old Machinery</a:t>
                      </a:r>
                      <a:endParaRPr lang="en-GB" sz="2600"/>
                    </a:p>
                  </a:txBody>
                  <a:tcPr marL="120183" marR="120183" marT="60092" marB="60092"/>
                </a:tc>
                <a:tc>
                  <a:txBody>
                    <a:bodyPr/>
                    <a:lstStyle/>
                    <a:p>
                      <a:r>
                        <a:rPr lang="en-GB" sz="2400" b="1" kern="1200">
                          <a:solidFill>
                            <a:schemeClr val="tx1"/>
                          </a:solidFill>
                          <a:effectLst/>
                          <a:latin typeface="+mn-lt"/>
                          <a:ea typeface="+mn-ea"/>
                          <a:cs typeface="+mn-cs"/>
                        </a:rPr>
                        <a:t>"It is packed with old noisy machines"</a:t>
                      </a:r>
                      <a:endParaRPr lang="en-GB" sz="2400" b="1">
                        <a:solidFill>
                          <a:schemeClr val="tx1"/>
                        </a:solidFill>
                      </a:endParaRPr>
                    </a:p>
                  </a:txBody>
                  <a:tcPr marL="120183" marR="120183" marT="60092" marB="60092"/>
                </a:tc>
                <a:extLst>
                  <a:ext uri="{0D108BD9-81ED-4DB2-BD59-A6C34878D82A}">
                    <a16:rowId xmlns:a16="http://schemas.microsoft.com/office/drawing/2014/main" val="3031983389"/>
                  </a:ext>
                </a:extLst>
              </a:tr>
              <a:tr h="568868">
                <a:tc>
                  <a:txBody>
                    <a:bodyPr/>
                    <a:lstStyle/>
                    <a:p>
                      <a:r>
                        <a:rPr lang="en-GB" sz="2600" b="1" kern="1200">
                          <a:solidFill>
                            <a:schemeClr val="dk1"/>
                          </a:solidFill>
                          <a:effectLst/>
                          <a:latin typeface="+mn-lt"/>
                          <a:ea typeface="+mn-ea"/>
                          <a:cs typeface="+mn-cs"/>
                        </a:rPr>
                        <a:t>Constant Noise</a:t>
                      </a:r>
                      <a:endParaRPr lang="en-GB" sz="2600"/>
                    </a:p>
                  </a:txBody>
                  <a:tcPr marL="120183" marR="120183" marT="60092" marB="60092"/>
                </a:tc>
                <a:tc>
                  <a:txBody>
                    <a:bodyPr/>
                    <a:lstStyle/>
                    <a:p>
                      <a:r>
                        <a:rPr lang="en-GB" sz="2400" b="1" kern="1200">
                          <a:solidFill>
                            <a:schemeClr val="dk1"/>
                          </a:solidFill>
                          <a:effectLst/>
                          <a:latin typeface="+mn-lt"/>
                          <a:ea typeface="+mn-ea"/>
                          <a:cs typeface="+mn-cs"/>
                        </a:rPr>
                        <a:t>“Machines are "clanking and banging"</a:t>
                      </a:r>
                      <a:endParaRPr lang="en-GB" sz="2400" b="1"/>
                    </a:p>
                  </a:txBody>
                  <a:tcPr marL="120183" marR="120183" marT="60092" marB="60092"/>
                </a:tc>
                <a:extLst>
                  <a:ext uri="{0D108BD9-81ED-4DB2-BD59-A6C34878D82A}">
                    <a16:rowId xmlns:a16="http://schemas.microsoft.com/office/drawing/2014/main" val="3609274094"/>
                  </a:ext>
                </a:extLst>
              </a:tr>
              <a:tr h="889357">
                <a:tc>
                  <a:txBody>
                    <a:bodyPr/>
                    <a:lstStyle/>
                    <a:p>
                      <a:r>
                        <a:rPr lang="en-GB" sz="2600" b="1" kern="1200">
                          <a:solidFill>
                            <a:schemeClr val="dk1"/>
                          </a:solidFill>
                          <a:effectLst/>
                          <a:latin typeface="+mn-lt"/>
                          <a:ea typeface="+mn-ea"/>
                          <a:cs typeface="+mn-cs"/>
                        </a:rPr>
                        <a:t>Gary's Description</a:t>
                      </a:r>
                      <a:endParaRPr lang="en-GB" sz="2600" b="1"/>
                    </a:p>
                  </a:txBody>
                  <a:tcPr marL="120183" marR="120183" marT="60092" marB="60092"/>
                </a:tc>
                <a:tc>
                  <a:txBody>
                    <a:bodyPr/>
                    <a:lstStyle/>
                    <a:p>
                      <a:r>
                        <a:rPr lang="en-GB" sz="2400" b="1" kern="1200">
                          <a:solidFill>
                            <a:schemeClr val="dk1"/>
                          </a:solidFill>
                          <a:effectLst/>
                          <a:latin typeface="+mn-lt"/>
                          <a:ea typeface="+mn-ea"/>
                          <a:cs typeface="+mn-cs"/>
                        </a:rPr>
                        <a:t>He describes the factory floor as a "madhouse"</a:t>
                      </a:r>
                      <a:endParaRPr lang="en-GB" sz="2400" b="1"/>
                    </a:p>
                  </a:txBody>
                  <a:tcPr marL="120183" marR="120183" marT="60092" marB="60092"/>
                </a:tc>
                <a:extLst>
                  <a:ext uri="{0D108BD9-81ED-4DB2-BD59-A6C34878D82A}">
                    <a16:rowId xmlns:a16="http://schemas.microsoft.com/office/drawing/2014/main" val="647528343"/>
                  </a:ext>
                </a:extLst>
              </a:tr>
              <a:tr h="881929">
                <a:tc>
                  <a:txBody>
                    <a:bodyPr/>
                    <a:lstStyle/>
                    <a:p>
                      <a:pPr>
                        <a:lnSpc>
                          <a:spcPct val="115000"/>
                        </a:lnSpc>
                        <a:spcAft>
                          <a:spcPts val="800"/>
                        </a:spcAft>
                        <a:buNone/>
                      </a:pPr>
                      <a:r>
                        <a:rPr lang="en-GB" sz="2600" b="1" kern="100">
                          <a:effectLst/>
                          <a:latin typeface="Aptos" panose="020B0004020202020204" pitchFamily="34" charset="0"/>
                          <a:ea typeface="Aptos" panose="020B0004020202020204" pitchFamily="34" charset="0"/>
                          <a:cs typeface="Times New Roman" panose="02020603050405020304" pitchFamily="18" charset="0"/>
                        </a:rPr>
                        <a:t>  </a:t>
                      </a:r>
                      <a:r>
                        <a:rPr lang="en-GB" sz="2600" b="1" kern="100">
                          <a:effectLst/>
                          <a:latin typeface="+mn-lt"/>
                          <a:ea typeface="Aptos" panose="020B0004020202020204" pitchFamily="34" charset="0"/>
                          <a:cs typeface="Times New Roman" panose="02020603050405020304" pitchFamily="18" charset="0"/>
                        </a:rPr>
                        <a:t>Impact on Communication</a:t>
                      </a:r>
                    </a:p>
                  </a:txBody>
                  <a:tcPr marL="12519" marR="12519" marT="12519" marB="12519" anchor="ctr"/>
                </a:tc>
                <a:tc>
                  <a:txBody>
                    <a:bodyPr/>
                    <a:lstStyle/>
                    <a:p>
                      <a:pP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Gary is "running around... trying to explain" because verbal instructions cannot be heard</a:t>
                      </a:r>
                    </a:p>
                  </a:txBody>
                  <a:tcPr marL="12519" marR="12519" marT="12519" marB="12519" anchor="ctr"/>
                </a:tc>
                <a:extLst>
                  <a:ext uri="{0D108BD9-81ED-4DB2-BD59-A6C34878D82A}">
                    <a16:rowId xmlns:a16="http://schemas.microsoft.com/office/drawing/2014/main" val="3251933530"/>
                  </a:ext>
                </a:extLst>
              </a:tr>
              <a:tr h="881929">
                <a:tc>
                  <a:txBody>
                    <a:bodyPr/>
                    <a:lstStyle/>
                    <a:p>
                      <a:r>
                        <a:rPr lang="en-GB" sz="2600" b="1" kern="1200">
                          <a:solidFill>
                            <a:schemeClr val="dk1"/>
                          </a:solidFill>
                          <a:effectLst/>
                          <a:latin typeface="+mn-lt"/>
                          <a:ea typeface="+mn-ea"/>
                          <a:cs typeface="+mn-cs"/>
                        </a:rPr>
                        <a:t>Forced Adaptation</a:t>
                      </a:r>
                      <a:endParaRPr lang="en-GB" sz="2600"/>
                    </a:p>
                  </a:txBody>
                  <a:tcPr marL="120183" marR="120183" marT="60092" marB="60092"/>
                </a:tc>
                <a:tc>
                  <a:txBody>
                    <a:bodyPr/>
                    <a:lstStyle/>
                    <a:p>
                      <a:pP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Gary had to plaster walls with signs because spoken words were ineffective</a:t>
                      </a:r>
                    </a:p>
                  </a:txBody>
                  <a:tcPr marL="12519" marR="12519" marT="12519" marB="12519" anchor="ctr"/>
                </a:tc>
                <a:extLst>
                  <a:ext uri="{0D108BD9-81ED-4DB2-BD59-A6C34878D82A}">
                    <a16:rowId xmlns:a16="http://schemas.microsoft.com/office/drawing/2014/main" val="3692274577"/>
                  </a:ext>
                </a:extLst>
              </a:tr>
            </a:tbl>
          </a:graphicData>
        </a:graphic>
      </p:graphicFrame>
    </p:spTree>
    <p:extLst>
      <p:ext uri="{BB962C8B-B14F-4D97-AF65-F5344CB8AC3E}">
        <p14:creationId xmlns:p14="http://schemas.microsoft.com/office/powerpoint/2010/main" val="239132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759F53D-33B6-89F4-8AF0-36A8B508F1AD}"/>
              </a:ext>
            </a:extLst>
          </p:cNvPr>
          <p:cNvSpPr>
            <a:spLocks noGrp="1"/>
          </p:cNvSpPr>
          <p:nvPr>
            <p:ph type="title"/>
          </p:nvPr>
        </p:nvSpPr>
        <p:spPr>
          <a:xfrm>
            <a:off x="0" y="42515"/>
            <a:ext cx="9528310" cy="679869"/>
          </a:xfrm>
        </p:spPr>
        <p:txBody>
          <a:bodyPr vert="horz" lIns="91440" tIns="45720" rIns="91440" bIns="45720" rtlCol="0" anchor="t">
            <a:normAutofit fontScale="90000"/>
          </a:bodyPr>
          <a:lstStyle/>
          <a:p>
            <a:pPr algn="r"/>
            <a:r>
              <a:rPr lang="en-GB" b="1" u="sng" dirty="0"/>
              <a:t>The Consequences of Environmental Noise</a:t>
            </a:r>
            <a:endParaRPr lang="en-US" sz="8000" b="1" u="sng" kern="1200" dirty="0">
              <a:solidFill>
                <a:srgbClr val="FFFFFF"/>
              </a:solidFill>
              <a:latin typeface="+mj-lt"/>
              <a:ea typeface="+mj-ea"/>
              <a:cs typeface="+mj-cs"/>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5" name="TextBox 4">
            <a:extLst>
              <a:ext uri="{FF2B5EF4-FFF2-40B4-BE49-F238E27FC236}">
                <a16:creationId xmlns:a16="http://schemas.microsoft.com/office/drawing/2014/main" id="{2FC5ACDB-1E34-433D-9FBE-1E4045897438}"/>
              </a:ext>
            </a:extLst>
          </p:cNvPr>
          <p:cNvSpPr txBox="1"/>
          <p:nvPr/>
        </p:nvSpPr>
        <p:spPr>
          <a:xfrm>
            <a:off x="115231" y="715898"/>
            <a:ext cx="7435815" cy="2780377"/>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1. Verbal Instructions Are Not Heard:</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Gary cannot effectively communicate daily tasks or hygiene rules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Workers may not hear critical safety warnings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Important information is lost in the "clanking and banging"</a:t>
            </a: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2. Increased Manager Stress and Fatigue:</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Gary must "run around" constantly, exhausting himself</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Stress leads to poor judgment (as seen in Gary's personal hygiene failures)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Manager cannot supervise effectively when constantly fighting noise</a:t>
            </a:r>
          </a:p>
        </p:txBody>
      </p:sp>
      <p:sp>
        <p:nvSpPr>
          <p:cNvPr id="7" name="TextBox 6">
            <a:extLst>
              <a:ext uri="{FF2B5EF4-FFF2-40B4-BE49-F238E27FC236}">
                <a16:creationId xmlns:a16="http://schemas.microsoft.com/office/drawing/2014/main" id="{0736A33C-222D-A734-4CFC-806B99105650}"/>
              </a:ext>
            </a:extLst>
          </p:cNvPr>
          <p:cNvSpPr txBox="1"/>
          <p:nvPr/>
        </p:nvSpPr>
        <p:spPr>
          <a:xfrm>
            <a:off x="838200" y="3376858"/>
            <a:ext cx="6680132" cy="3523657"/>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3. Reliance on Ineffective Alternatives: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Signs become the primary communication method</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Signs cannot answer questions or provide clarification</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Signs assume literacy and language comprehension (problematic with diverse workforce)</a:t>
            </a: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4. Direct Link to Food Safety Failures: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The chicken left out overnight – likely due to night shift workers not receiving or hearing proper handover instructions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Undercooked food – cooking instructions not properly communicated or heard</a:t>
            </a:r>
          </a:p>
          <a:p>
            <a:pPr marL="742950" lvl="1" indent="-285750">
              <a:lnSpc>
                <a:spcPct val="115000"/>
              </a:lnSpc>
              <a:spcAft>
                <a:spcPts val="800"/>
              </a:spcAft>
              <a:buSzPts val="1000"/>
              <a:buFont typeface="Courier New" panose="02070309020205020404" pitchFamily="49" charset="0"/>
              <a:buChar char="o"/>
              <a:tabLst>
                <a:tab pos="914400" algn="l"/>
              </a:tabLst>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Meat in vegetarian meals – cross-contamination instructions missed</a:t>
            </a:r>
          </a:p>
        </p:txBody>
      </p:sp>
      <p:sp>
        <p:nvSpPr>
          <p:cNvPr id="4" name="TextBox 3">
            <a:extLst>
              <a:ext uri="{FF2B5EF4-FFF2-40B4-BE49-F238E27FC236}">
                <a16:creationId xmlns:a16="http://schemas.microsoft.com/office/drawing/2014/main" id="{117384A1-C4CB-60DF-D23E-599B6D989B61}"/>
              </a:ext>
            </a:extLst>
          </p:cNvPr>
          <p:cNvSpPr txBox="1"/>
          <p:nvPr/>
        </p:nvSpPr>
        <p:spPr>
          <a:xfrm>
            <a:off x="6312408" y="1072601"/>
            <a:ext cx="6163056" cy="646331"/>
          </a:xfrm>
          <a:prstGeom prst="rect">
            <a:avLst/>
          </a:prstGeom>
          <a:noFill/>
        </p:spPr>
        <p:txBody>
          <a:bodyPr wrap="square">
            <a:spAutoFit/>
          </a:bodyPr>
          <a:lstStyle/>
          <a:p>
            <a:r>
              <a:rPr lang="en-GB" b="1" dirty="0"/>
              <a:t>(Shannon and Weaver, 1949; Schramm, 1954)</a:t>
            </a:r>
          </a:p>
          <a:p>
            <a:endParaRPr lang="en-GB" b="1" dirty="0"/>
          </a:p>
        </p:txBody>
      </p:sp>
    </p:spTree>
    <p:extLst>
      <p:ext uri="{BB962C8B-B14F-4D97-AF65-F5344CB8AC3E}">
        <p14:creationId xmlns:p14="http://schemas.microsoft.com/office/powerpoint/2010/main" val="4147540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F9FB8-FD2D-BCD1-BFA8-3BA7CE17F912}"/>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2800" b="1" u="sng" kern="1200" dirty="0">
                <a:solidFill>
                  <a:srgbClr val="FFFFFF"/>
                </a:solidFill>
                <a:latin typeface="+mj-lt"/>
                <a:ea typeface="+mj-ea"/>
                <a:cs typeface="+mj-cs"/>
              </a:rPr>
              <a:t>Practical Recommendations for Flight Foods</a:t>
            </a:r>
          </a:p>
        </p:txBody>
      </p:sp>
      <p:graphicFrame>
        <p:nvGraphicFramePr>
          <p:cNvPr id="24" name="TextBox 4">
            <a:extLst>
              <a:ext uri="{FF2B5EF4-FFF2-40B4-BE49-F238E27FC236}">
                <a16:creationId xmlns:a16="http://schemas.microsoft.com/office/drawing/2014/main" id="{F071A304-2E35-31DF-CC7B-8CC5CABA06CE}"/>
              </a:ext>
            </a:extLst>
          </p:cNvPr>
          <p:cNvGraphicFramePr/>
          <p:nvPr>
            <p:extLst>
              <p:ext uri="{D42A27DB-BD31-4B8C-83A1-F6EECF244321}">
                <p14:modId xmlns:p14="http://schemas.microsoft.com/office/powerpoint/2010/main" val="29612422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B792157-2843-8871-9BDD-14DF0B7FC47B}"/>
              </a:ext>
            </a:extLst>
          </p:cNvPr>
          <p:cNvSpPr txBox="1"/>
          <p:nvPr/>
        </p:nvSpPr>
        <p:spPr>
          <a:xfrm>
            <a:off x="4364736" y="6309071"/>
            <a:ext cx="6169152" cy="369332"/>
          </a:xfrm>
          <a:prstGeom prst="rect">
            <a:avLst/>
          </a:prstGeom>
          <a:noFill/>
        </p:spPr>
        <p:txBody>
          <a:bodyPr wrap="square">
            <a:spAutoFit/>
          </a:bodyPr>
          <a:lstStyle/>
          <a:p>
            <a:r>
              <a:rPr lang="en-GB" b="1" dirty="0"/>
              <a:t>(Berlo, 1960; Bovee and Thill, 2022)</a:t>
            </a:r>
          </a:p>
        </p:txBody>
      </p:sp>
    </p:spTree>
    <p:extLst>
      <p:ext uri="{BB962C8B-B14F-4D97-AF65-F5344CB8AC3E}">
        <p14:creationId xmlns:p14="http://schemas.microsoft.com/office/powerpoint/2010/main" val="4027114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523CC-D8F3-1E5E-D8BF-C90A9368E599}"/>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b="1" u="sng" kern="1200">
                <a:solidFill>
                  <a:srgbClr val="FFFFFF"/>
                </a:solidFill>
                <a:latin typeface="+mj-lt"/>
                <a:ea typeface="+mj-ea"/>
                <a:cs typeface="+mj-cs"/>
              </a:rPr>
              <a:t>Conclusion</a:t>
            </a:r>
          </a:p>
        </p:txBody>
      </p:sp>
      <p:graphicFrame>
        <p:nvGraphicFramePr>
          <p:cNvPr id="24" name="TextBox 4">
            <a:extLst>
              <a:ext uri="{FF2B5EF4-FFF2-40B4-BE49-F238E27FC236}">
                <a16:creationId xmlns:a16="http://schemas.microsoft.com/office/drawing/2014/main" id="{D521CDCC-962B-13CC-C01E-0DA90877F65E}"/>
              </a:ext>
            </a:extLst>
          </p:cNvPr>
          <p:cNvGraphicFramePr/>
          <p:nvPr>
            <p:extLst>
              <p:ext uri="{D42A27DB-BD31-4B8C-83A1-F6EECF244321}">
                <p14:modId xmlns:p14="http://schemas.microsoft.com/office/powerpoint/2010/main" val="302030367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2790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A04DB-A880-85ED-8DDF-7EBCF0361C2D}"/>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u="sng" kern="1200">
                <a:solidFill>
                  <a:srgbClr val="FFFFFF"/>
                </a:solidFill>
                <a:latin typeface="+mj-lt"/>
                <a:ea typeface="+mj-ea"/>
                <a:cs typeface="+mj-cs"/>
              </a:rPr>
              <a:t>References</a:t>
            </a:r>
          </a:p>
        </p:txBody>
      </p:sp>
      <p:sp>
        <p:nvSpPr>
          <p:cNvPr id="5" name="TextBox 4">
            <a:extLst>
              <a:ext uri="{FF2B5EF4-FFF2-40B4-BE49-F238E27FC236}">
                <a16:creationId xmlns:a16="http://schemas.microsoft.com/office/drawing/2014/main" id="{B7152CA2-43E0-4FDF-DE18-C0E4B62C67F2}"/>
              </a:ext>
            </a:extLst>
          </p:cNvPr>
          <p:cNvSpPr txBox="1"/>
          <p:nvPr/>
        </p:nvSpPr>
        <p:spPr>
          <a:xfrm>
            <a:off x="4810259" y="649480"/>
            <a:ext cx="6555347" cy="5546047"/>
          </a:xfrm>
          <a:prstGeom prst="rect">
            <a:avLst/>
          </a:prstGeom>
        </p:spPr>
        <p:txBody>
          <a:bodyPr vert="horz" lIns="91440" tIns="45720" rIns="91440" bIns="45720" rtlCol="0" anchor="ctr">
            <a:normAutofit/>
          </a:bodyPr>
          <a:lstStyle/>
          <a:p>
            <a:r>
              <a:rPr lang="en-GB" sz="2000" b="1" dirty="0"/>
              <a:t>Berlo, D.K. (1960) </a:t>
            </a:r>
            <a:r>
              <a:rPr lang="en-GB" sz="2000" b="1" i="1" dirty="0"/>
              <a:t>The process of communication: An introduction to theory and practice</a:t>
            </a:r>
            <a:r>
              <a:rPr lang="en-GB" sz="2000" b="1" dirty="0"/>
              <a:t>. New York: Holt, Rinehart and Winston.</a:t>
            </a:r>
          </a:p>
          <a:p>
            <a:r>
              <a:rPr lang="en-GB" sz="2000" b="1" dirty="0"/>
              <a:t>Bovee, C.L. and Thill, J.V. (2022) </a:t>
            </a:r>
            <a:r>
              <a:rPr lang="en-GB" sz="2000" b="1" i="1" dirty="0"/>
              <a:t>Business communication today</a:t>
            </a:r>
            <a:r>
              <a:rPr lang="en-GB" sz="2000" b="1" dirty="0"/>
              <a:t>. 15th </a:t>
            </a:r>
            <a:r>
              <a:rPr lang="en-GB" sz="2000" b="1" dirty="0" err="1"/>
              <a:t>edn</a:t>
            </a:r>
            <a:r>
              <a:rPr lang="en-GB" sz="2000" b="1" dirty="0"/>
              <a:t>. Harlow: Pearson.</a:t>
            </a:r>
          </a:p>
          <a:p>
            <a:r>
              <a:rPr lang="en-GB" sz="2000" b="1" dirty="0"/>
              <a:t>Schramm, W. (1954) ‘How communication works’, in Schramm, W. (ed.) </a:t>
            </a:r>
            <a:r>
              <a:rPr lang="en-GB" sz="2000" b="1" i="1" dirty="0"/>
              <a:t>The process and effects of mass communication</a:t>
            </a:r>
            <a:r>
              <a:rPr lang="en-GB" sz="2000" b="1" dirty="0"/>
              <a:t>. Urbana: University of Illinois Press, pp. 3–26.</a:t>
            </a:r>
          </a:p>
          <a:p>
            <a:r>
              <a:rPr lang="en-GB" sz="2000" b="1" dirty="0"/>
              <a:t>Shannon, C.E. and Weaver, W. (1949) </a:t>
            </a:r>
            <a:r>
              <a:rPr lang="en-GB" sz="2000" b="1" i="1" dirty="0"/>
              <a:t>The mathematical theory of communication</a:t>
            </a:r>
            <a:r>
              <a:rPr lang="en-GB" sz="2000" b="1" dirty="0"/>
              <a:t>. Urbana: University of Illinois Press.</a:t>
            </a:r>
          </a:p>
          <a:p>
            <a:r>
              <a:rPr lang="en-GB" sz="2000" b="1" dirty="0"/>
              <a:t>University of Sunderland in London (2026) </a:t>
            </a:r>
            <a:r>
              <a:rPr lang="en-GB" sz="2000" b="1" i="1" dirty="0"/>
              <a:t>LCLM4003 Effective Teamwork and Communication: Flight Foods Ltd case study</a:t>
            </a:r>
            <a:r>
              <a:rPr lang="en-GB" sz="2000" b="1" dirty="0"/>
              <a:t>. Unpublished module materials.</a:t>
            </a:r>
          </a:p>
        </p:txBody>
      </p:sp>
    </p:spTree>
    <p:extLst>
      <p:ext uri="{BB962C8B-B14F-4D97-AF65-F5344CB8AC3E}">
        <p14:creationId xmlns:p14="http://schemas.microsoft.com/office/powerpoint/2010/main" val="1776039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609599" y="5293849"/>
            <a:ext cx="7202558" cy="1178688"/>
          </a:xfrm>
        </p:spPr>
        <p:txBody>
          <a:bodyPr anchor="ctr">
            <a:normAutofit fontScale="90000"/>
          </a:bodyPr>
          <a:lstStyle/>
          <a:p>
            <a:r>
              <a:rPr lang="en-GB" sz="3700" dirty="0">
                <a:latin typeface="Modern No. 20"/>
              </a:rPr>
              <a:t>Language and Communication Barrier</a:t>
            </a:r>
            <a:br>
              <a:rPr lang="en-GB" sz="3700" dirty="0">
                <a:latin typeface="Modern No. 20"/>
              </a:rPr>
            </a:br>
            <a:r>
              <a:rPr lang="en-GB" sz="3700" dirty="0">
                <a:latin typeface="Modern No. 20"/>
              </a:rPr>
              <a:t>Lecturer: Trinh Nguyen</a:t>
            </a:r>
            <a:br>
              <a:rPr lang="en-GB" sz="3700" dirty="0">
                <a:latin typeface="Modern No. 20"/>
              </a:rPr>
            </a:br>
            <a:r>
              <a:rPr lang="en-GB" sz="3700" dirty="0">
                <a:latin typeface="Modern No. 20"/>
              </a:rPr>
              <a:t>Presentation :Aya Ellabudi - ID 2513028</a:t>
            </a:r>
          </a:p>
        </p:txBody>
      </p:sp>
      <p:pic>
        <p:nvPicPr>
          <p:cNvPr id="3" name="Picture 2">
            <a:extLst>
              <a:ext uri="{FF2B5EF4-FFF2-40B4-BE49-F238E27FC236}">
                <a16:creationId xmlns:a16="http://schemas.microsoft.com/office/drawing/2014/main" id="{EE9B7EF1-E1C9-69A8-4A9E-6BC5DA82C013}"/>
              </a:ext>
            </a:extLst>
          </p:cNvPr>
          <p:cNvPicPr>
            <a:picLocks noChangeAspect="1"/>
          </p:cNvPicPr>
          <p:nvPr/>
        </p:nvPicPr>
        <p:blipFill>
          <a:blip r:embed="rId2">
            <a:extLst>
              <a:ext uri="{837473B0-CC2E-450A-ABE3-18F120FF3D39}">
                <a1611:picAttrSrcUrl xmlns:a1611="http://schemas.microsoft.com/office/drawing/2016/11/main" r:id="rId3"/>
              </a:ext>
            </a:extLst>
          </a:blip>
          <a:srcRect t="21846" b="21846"/>
          <a:stretch>
            <a:fillRect/>
          </a:stretch>
        </p:blipFill>
        <p:spPr>
          <a:xfrm>
            <a:off x="20" y="10"/>
            <a:ext cx="12191980" cy="4908375"/>
          </a:xfrm>
          <a:prstGeom prst="rect">
            <a:avLst/>
          </a:prstGeom>
        </p:spPr>
      </p:pic>
    </p:spTree>
    <p:extLst>
      <p:ext uri="{BB962C8B-B14F-4D97-AF65-F5344CB8AC3E}">
        <p14:creationId xmlns:p14="http://schemas.microsoft.com/office/powerpoint/2010/main" val="3147915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612649" y="548639"/>
            <a:ext cx="11804876" cy="881265"/>
          </a:xfrm>
        </p:spPr>
        <p:txBody>
          <a:bodyPr anchor="t">
            <a:normAutofit/>
          </a:bodyPr>
          <a:lstStyle/>
          <a:p>
            <a:r>
              <a:rPr lang="en-GB" sz="4400" dirty="0">
                <a:highlight>
                  <a:srgbClr val="FFFFFF"/>
                </a:highlight>
                <a:latin typeface="Broadway"/>
              </a:rPr>
              <a:t> </a:t>
            </a:r>
            <a:r>
              <a:rPr lang="en-GB" sz="3200" dirty="0">
                <a:highlight>
                  <a:srgbClr val="FFFFFF"/>
                </a:highlight>
                <a:latin typeface="Modern No. 20"/>
              </a:rPr>
              <a:t>Language and Communication Barrier at Flight Foods Ltd</a:t>
            </a:r>
          </a:p>
        </p:txBody>
      </p:sp>
      <p:graphicFrame>
        <p:nvGraphicFramePr>
          <p:cNvPr id="6" name="Content Placeholder">
            <a:extLst>
              <a:ext uri="{FF2B5EF4-FFF2-40B4-BE49-F238E27FC236}">
                <a16:creationId xmlns:a16="http://schemas.microsoft.com/office/drawing/2014/main" id="{BDDD74C3-2449-C8D3-E51E-F3106291789E}"/>
              </a:ext>
            </a:extLst>
          </p:cNvPr>
          <p:cNvGraphicFramePr>
            <a:graphicFrameLocks noGrp="1"/>
          </p:cNvGraphicFramePr>
          <p:nvPr>
            <p:ph idx="1"/>
          </p:nvPr>
        </p:nvGraphicFramePr>
        <p:xfrm>
          <a:off x="607746" y="1405891"/>
          <a:ext cx="7008972" cy="4917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4106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444795" y="446631"/>
            <a:ext cx="10363200" cy="1187570"/>
          </a:xfrm>
        </p:spPr>
        <p:txBody>
          <a:bodyPr anchor="t">
            <a:norm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endParaRPr lang="en-GB" dirty="0"/>
          </a:p>
        </p:txBody>
      </p:sp>
      <p:sp>
        <p:nvSpPr>
          <p:cNvPr id="20" name="Footer Placeholder 5">
            <a:extLst>
              <a:ext uri="{FF2B5EF4-FFF2-40B4-BE49-F238E27FC236}">
                <a16:creationId xmlns:a16="http://schemas.microsoft.com/office/drawing/2014/main" id="{4A27372D-A1BE-3126-45EA-56C6F407FC8E}"/>
              </a:ext>
            </a:extLst>
          </p:cNvPr>
          <p:cNvSpPr>
            <a:spLocks noGrp="1"/>
          </p:cNvSpPr>
          <p:nvPr>
            <p:ph type="ftr" sz="quarter" idx="11"/>
          </p:nvPr>
        </p:nvSpPr>
        <p:spPr>
          <a:xfrm>
            <a:off x="6767622" y="6356350"/>
            <a:ext cx="4040373" cy="365125"/>
          </a:xfrm>
        </p:spPr>
        <p:txBody>
          <a:bodyPr/>
          <a:lstStyle/>
          <a:p>
            <a:pPr>
              <a:spcAft>
                <a:spcPts val="600"/>
              </a:spcAft>
            </a:pPr>
            <a:r>
              <a:rPr lang="en-US" dirty="0"/>
              <a:t>
              </a:t>
            </a:r>
          </a:p>
        </p:txBody>
      </p:sp>
      <p:sp>
        <p:nvSpPr>
          <p:cNvPr id="21" name="Slide Number Placeholder 6">
            <a:extLst>
              <a:ext uri="{FF2B5EF4-FFF2-40B4-BE49-F238E27FC236}">
                <a16:creationId xmlns:a16="http://schemas.microsoft.com/office/drawing/2014/main" id="{355DA909-98CD-CB26-6A86-DC69E470EC3D}"/>
              </a:ext>
            </a:extLst>
          </p:cNvPr>
          <p:cNvSpPr>
            <a:spLocks noGrp="1"/>
          </p:cNvSpPr>
          <p:nvPr>
            <p:ph type="sldNum" sz="quarter" idx="12"/>
          </p:nvPr>
        </p:nvSpPr>
        <p:spPr>
          <a:xfrm>
            <a:off x="10807995" y="6356350"/>
            <a:ext cx="723014" cy="365125"/>
          </a:xfrm>
        </p:spPr>
        <p:txBody>
          <a:bodyPr/>
          <a:lstStyle/>
          <a:p>
            <a:pPr>
              <a:spcAft>
                <a:spcPts val="600"/>
              </a:spcAft>
            </a:pPr>
            <a:fld id="{70C12960-6E85-460F-B6E3-5B82CB31AF3D}" type="slidenum">
              <a:rPr lang="en-US" dirty="0"/>
              <a:pPr>
                <a:spcAft>
                  <a:spcPts val="600"/>
                </a:spcAft>
              </a:pPr>
              <a:t>13</a:t>
            </a:fld>
            <a:endParaRPr lang="en-US"/>
          </a:p>
        </p:txBody>
      </p:sp>
      <p:pic>
        <p:nvPicPr>
          <p:cNvPr id="5" name="Picture 4" descr="Picture 3">
            <a:extLst>
              <a:ext uri="{FF2B5EF4-FFF2-40B4-BE49-F238E27FC236}">
                <a16:creationId xmlns:a16="http://schemas.microsoft.com/office/drawing/2014/main" id="{4027CE67-F552-5C25-E67F-E78BFE5180DE}"/>
              </a:ext>
            </a:extLst>
          </p:cNvPr>
          <p:cNvPicPr>
            <a:picLocks noChangeAspect="1"/>
          </p:cNvPicPr>
          <p:nvPr/>
        </p:nvPicPr>
        <p:blipFill>
          <a:blip r:embed="rId3"/>
          <a:stretch>
            <a:fillRect/>
          </a:stretch>
        </p:blipFill>
        <p:spPr>
          <a:xfrm>
            <a:off x="239486" y="1501011"/>
            <a:ext cx="6292616" cy="4855339"/>
          </a:xfrm>
          <a:prstGeom prst="rect">
            <a:avLst/>
          </a:prstGeom>
          <a:ln w="12700">
            <a:miter lim="400000"/>
          </a:ln>
        </p:spPr>
      </p:pic>
      <p:sp>
        <p:nvSpPr>
          <p:cNvPr id="7" name="TextBox 6">
            <a:extLst>
              <a:ext uri="{FF2B5EF4-FFF2-40B4-BE49-F238E27FC236}">
                <a16:creationId xmlns:a16="http://schemas.microsoft.com/office/drawing/2014/main" id="{0FC293A6-E81E-4FF3-6547-7273F2B83C34}"/>
              </a:ext>
            </a:extLst>
          </p:cNvPr>
          <p:cNvSpPr txBox="1"/>
          <p:nvPr/>
        </p:nvSpPr>
        <p:spPr>
          <a:xfrm>
            <a:off x="7842194" y="446631"/>
            <a:ext cx="3905011" cy="1754326"/>
          </a:xfrm>
          <a:prstGeom prst="rect">
            <a:avLst/>
          </a:prstGeom>
          <a:noFill/>
        </p:spPr>
        <p:txBody>
          <a:bodyPr wrap="square" rtlCol="0">
            <a:spAutoFit/>
          </a:bodyPr>
          <a:lstStyle/>
          <a:p>
            <a:r>
              <a:rPr lang="en-GB" dirty="0"/>
              <a:t>Problems come when:</a:t>
            </a:r>
          </a:p>
          <a:p>
            <a:endParaRPr lang="en-GB" dirty="0"/>
          </a:p>
          <a:p>
            <a:pPr marL="285750" indent="-285750">
              <a:buFont typeface="Arial" panose="020B0604020202020204" pitchFamily="34" charset="0"/>
              <a:buChar char="•"/>
            </a:pPr>
            <a:r>
              <a:rPr lang="en-GB" dirty="0"/>
              <a:t>People don’t speak the same language </a:t>
            </a:r>
          </a:p>
          <a:p>
            <a:pPr marL="285750" indent="-285750">
              <a:buFont typeface="Arial" panose="020B0604020202020204" pitchFamily="34" charset="0"/>
              <a:buChar char="•"/>
            </a:pPr>
            <a:r>
              <a:rPr lang="en-GB" dirty="0"/>
              <a:t>The message is misunderstood </a:t>
            </a:r>
          </a:p>
          <a:p>
            <a:pPr marL="285750" indent="-285750">
              <a:buFont typeface="Arial" panose="020B0604020202020204" pitchFamily="34" charset="0"/>
              <a:buChar char="•"/>
            </a:pPr>
            <a:r>
              <a:rPr lang="en-GB" dirty="0"/>
              <a:t>Feedback in unclear </a:t>
            </a:r>
          </a:p>
        </p:txBody>
      </p:sp>
      <p:pic>
        <p:nvPicPr>
          <p:cNvPr id="14" name="Picture 13">
            <a:extLst>
              <a:ext uri="{FF2B5EF4-FFF2-40B4-BE49-F238E27FC236}">
                <a16:creationId xmlns:a16="http://schemas.microsoft.com/office/drawing/2014/main" id="{3810A4BF-FCF2-027E-DADA-81001A2BB439}"/>
              </a:ext>
            </a:extLst>
          </p:cNvPr>
          <p:cNvPicPr>
            <a:picLocks noChangeAspect="1"/>
          </p:cNvPicPr>
          <p:nvPr/>
        </p:nvPicPr>
        <p:blipFill>
          <a:blip r:embed="rId4"/>
          <a:stretch>
            <a:fillRect/>
          </a:stretch>
        </p:blipFill>
        <p:spPr>
          <a:xfrm>
            <a:off x="7226342" y="3707345"/>
            <a:ext cx="4653679" cy="2940971"/>
          </a:xfrm>
          <a:prstGeom prst="rect">
            <a:avLst/>
          </a:prstGeom>
        </p:spPr>
      </p:pic>
    </p:spTree>
    <p:extLst>
      <p:ext uri="{BB962C8B-B14F-4D97-AF65-F5344CB8AC3E}">
        <p14:creationId xmlns:p14="http://schemas.microsoft.com/office/powerpoint/2010/main" val="3965743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583039" y="-359229"/>
            <a:ext cx="3553412" cy="1999923"/>
          </a:xfrm>
        </p:spPr>
        <p:txBody>
          <a:bodyPr anchor="b">
            <a:normAutofit/>
          </a:bodyPr>
          <a:lstStyle/>
          <a:p>
            <a:r>
              <a:rPr lang="en-GB" sz="2000" dirty="0">
                <a:latin typeface="Aptos Black" panose="020F0502020204030204" pitchFamily="34" charset="0"/>
              </a:rPr>
              <a:t>Solutions to Improve Communication </a:t>
            </a:r>
            <a:br>
              <a:rPr lang="en-GB" sz="2000" dirty="0">
                <a:latin typeface="Aptos Black" panose="020F0502020204030204" pitchFamily="34" charset="0"/>
              </a:rPr>
            </a:br>
            <a:r>
              <a:rPr lang="en-GB" sz="2000" dirty="0">
                <a:latin typeface="Aptos Black" panose="020F0502020204030204" pitchFamily="34" charset="0"/>
              </a:rPr>
              <a:t>at Flight Foods Ltd</a:t>
            </a:r>
          </a:p>
        </p:txBody>
      </p:sp>
      <p:sp>
        <p:nvSpPr>
          <p:cNvPr id="3" name="Content Placeholder"/>
          <p:cNvSpPr>
            <a:spLocks noGrp="1"/>
          </p:cNvSpPr>
          <p:nvPr>
            <p:ph idx="1"/>
          </p:nvPr>
        </p:nvSpPr>
        <p:spPr>
          <a:xfrm>
            <a:off x="612649" y="1640694"/>
            <a:ext cx="3110266" cy="4694574"/>
          </a:xfrm>
        </p:spPr>
        <p:txBody>
          <a:bodyPr>
            <a:noAutofit/>
          </a:bodyPr>
          <a:lstStyle/>
          <a:p>
            <a:pPr lvl="0">
              <a:lnSpc>
                <a:spcPct val="110000"/>
              </a:lnSpc>
            </a:pPr>
            <a:r>
              <a:rPr lang="en-GB" dirty="0"/>
              <a:t>Provide </a:t>
            </a:r>
            <a:r>
              <a:rPr lang="en-GB" dirty="0">
                <a:highlight>
                  <a:srgbClr val="FFFF00"/>
                </a:highlight>
              </a:rPr>
              <a:t>food hygiene training</a:t>
            </a:r>
            <a:r>
              <a:rPr lang="en-GB" dirty="0"/>
              <a:t> before work begins</a:t>
            </a:r>
          </a:p>
          <a:p>
            <a:pPr lvl="0">
              <a:lnSpc>
                <a:spcPct val="110000"/>
              </a:lnSpc>
            </a:pPr>
            <a:r>
              <a:rPr lang="en-GB" dirty="0"/>
              <a:t>Provide basic </a:t>
            </a:r>
            <a:r>
              <a:rPr lang="en-GB" dirty="0">
                <a:highlight>
                  <a:srgbClr val="FFFF00"/>
                </a:highlight>
              </a:rPr>
              <a:t>workplace English language training•</a:t>
            </a:r>
          </a:p>
          <a:p>
            <a:pPr lvl="0">
              <a:lnSpc>
                <a:spcPct val="110000"/>
              </a:lnSpc>
            </a:pPr>
            <a:r>
              <a:rPr lang="en-GB" dirty="0"/>
              <a:t>Use </a:t>
            </a:r>
            <a:r>
              <a:rPr lang="en-GB" dirty="0">
                <a:highlight>
                  <a:srgbClr val="FFFF00"/>
                </a:highlight>
              </a:rPr>
              <a:t>visual instructions </a:t>
            </a:r>
            <a:r>
              <a:rPr lang="en-GB" dirty="0"/>
              <a:t>and diagrams•	</a:t>
            </a:r>
          </a:p>
          <a:p>
            <a:pPr lvl="0">
              <a:lnSpc>
                <a:spcPct val="110000"/>
              </a:lnSpc>
            </a:pPr>
            <a:r>
              <a:rPr lang="en-GB" dirty="0"/>
              <a:t>Translate essential </a:t>
            </a:r>
            <a:r>
              <a:rPr lang="en-GB" dirty="0">
                <a:highlight>
                  <a:srgbClr val="FFFF00"/>
                </a:highlight>
              </a:rPr>
              <a:t>safety instructions</a:t>
            </a:r>
            <a:r>
              <a:rPr lang="en-GB" dirty="0"/>
              <a:t>•	</a:t>
            </a:r>
          </a:p>
          <a:p>
            <a:pPr lvl="0">
              <a:lnSpc>
                <a:spcPct val="110000"/>
              </a:lnSpc>
            </a:pPr>
            <a:r>
              <a:rPr lang="en-GB" dirty="0"/>
              <a:t>Encourage </a:t>
            </a:r>
            <a:r>
              <a:rPr lang="en-GB" dirty="0">
                <a:highlight>
                  <a:srgbClr val="FFFF00"/>
                </a:highlight>
              </a:rPr>
              <a:t>two-way communication </a:t>
            </a:r>
            <a:r>
              <a:rPr lang="en-GB" dirty="0"/>
              <a:t>and feedback</a:t>
            </a:r>
          </a:p>
        </p:txBody>
      </p:sp>
      <p:pic>
        <p:nvPicPr>
          <p:cNvPr id="5" name="Picture 4">
            <a:extLst>
              <a:ext uri="{FF2B5EF4-FFF2-40B4-BE49-F238E27FC236}">
                <a16:creationId xmlns:a16="http://schemas.microsoft.com/office/drawing/2014/main" id="{45EDEE28-91FF-E543-FE5D-F9C0E0F645DD}"/>
              </a:ext>
            </a:extLst>
          </p:cNvPr>
          <p:cNvPicPr>
            <a:picLocks noChangeAspect="1"/>
          </p:cNvPicPr>
          <p:nvPr/>
        </p:nvPicPr>
        <p:blipFill>
          <a:blip r:embed="rId2"/>
          <a:stretch>
            <a:fillRect/>
          </a:stretch>
        </p:blipFill>
        <p:spPr>
          <a:xfrm>
            <a:off x="6431280" y="228600"/>
            <a:ext cx="5760720" cy="3840480"/>
          </a:xfrm>
          <a:prstGeom prst="rect">
            <a:avLst/>
          </a:prstGeom>
        </p:spPr>
      </p:pic>
      <p:pic>
        <p:nvPicPr>
          <p:cNvPr id="8" name="Picture 7">
            <a:extLst>
              <a:ext uri="{FF2B5EF4-FFF2-40B4-BE49-F238E27FC236}">
                <a16:creationId xmlns:a16="http://schemas.microsoft.com/office/drawing/2014/main" id="{03DBBC56-89B1-EAF0-ECF8-A3F16B35F326}"/>
              </a:ext>
            </a:extLst>
          </p:cNvPr>
          <p:cNvPicPr>
            <a:picLocks noChangeAspect="1"/>
          </p:cNvPicPr>
          <p:nvPr/>
        </p:nvPicPr>
        <p:blipFill>
          <a:blip r:embed="rId3"/>
          <a:stretch>
            <a:fillRect/>
          </a:stretch>
        </p:blipFill>
        <p:spPr>
          <a:xfrm>
            <a:off x="5302431" y="3846195"/>
            <a:ext cx="2012769" cy="3429000"/>
          </a:xfrm>
          <a:prstGeom prst="rect">
            <a:avLst/>
          </a:prstGeom>
        </p:spPr>
      </p:pic>
      <p:pic>
        <p:nvPicPr>
          <p:cNvPr id="10" name="Picture 9">
            <a:extLst>
              <a:ext uri="{FF2B5EF4-FFF2-40B4-BE49-F238E27FC236}">
                <a16:creationId xmlns:a16="http://schemas.microsoft.com/office/drawing/2014/main" id="{C22395D7-9542-B72A-7731-CCFF3052FC1A}"/>
              </a:ext>
            </a:extLst>
          </p:cNvPr>
          <p:cNvPicPr>
            <a:picLocks noChangeAspect="1"/>
          </p:cNvPicPr>
          <p:nvPr/>
        </p:nvPicPr>
        <p:blipFill>
          <a:blip r:embed="rId4"/>
          <a:stretch>
            <a:fillRect/>
          </a:stretch>
        </p:blipFill>
        <p:spPr>
          <a:xfrm>
            <a:off x="8058149" y="4423410"/>
            <a:ext cx="3411855" cy="2274570"/>
          </a:xfrm>
          <a:prstGeom prst="rect">
            <a:avLst/>
          </a:prstGeom>
        </p:spPr>
      </p:pic>
    </p:spTree>
    <p:extLst>
      <p:ext uri="{BB962C8B-B14F-4D97-AF65-F5344CB8AC3E}">
        <p14:creationId xmlns:p14="http://schemas.microsoft.com/office/powerpoint/2010/main" val="4131790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914400" y="1371601"/>
            <a:ext cx="10363200" cy="1187570"/>
          </a:xfrm>
        </p:spPr>
        <p:txBody>
          <a:bodyPr anchor="t">
            <a:normAutofit/>
          </a:bodyPr>
          <a:lstStyle/>
          <a:p>
            <a:r>
              <a:rPr lang="en-GB" dirty="0"/>
              <a:t>Conclusion </a:t>
            </a:r>
          </a:p>
        </p:txBody>
      </p:sp>
      <p:pic>
        <p:nvPicPr>
          <p:cNvPr id="6" name="Picture 5">
            <a:extLst>
              <a:ext uri="{FF2B5EF4-FFF2-40B4-BE49-F238E27FC236}">
                <a16:creationId xmlns:a16="http://schemas.microsoft.com/office/drawing/2014/main" id="{ACFD5A47-819E-F621-7B92-FF913C68FBB9}"/>
              </a:ext>
            </a:extLst>
          </p:cNvPr>
          <p:cNvPicPr>
            <a:picLocks noChangeAspect="1"/>
          </p:cNvPicPr>
          <p:nvPr/>
        </p:nvPicPr>
        <p:blipFill>
          <a:blip r:embed="rId2"/>
          <a:srcRect r="4" b="5795"/>
          <a:stretch>
            <a:fillRect/>
          </a:stretch>
        </p:blipFill>
        <p:spPr>
          <a:xfrm>
            <a:off x="914400" y="2849526"/>
            <a:ext cx="5105400" cy="3210479"/>
          </a:xfrm>
          <a:prstGeom prst="rect">
            <a:avLst/>
          </a:prstGeom>
          <a:noFill/>
        </p:spPr>
      </p:pic>
      <p:sp>
        <p:nvSpPr>
          <p:cNvPr id="3" name="Content Placeholder"/>
          <p:cNvSpPr>
            <a:spLocks noGrp="1"/>
          </p:cNvSpPr>
          <p:nvPr>
            <p:ph sz="half" idx="2"/>
          </p:nvPr>
        </p:nvSpPr>
        <p:spPr>
          <a:xfrm>
            <a:off x="6172200" y="2849526"/>
            <a:ext cx="5105400" cy="3210480"/>
          </a:xfrm>
        </p:spPr>
        <p:txBody>
          <a:bodyPr>
            <a:normAutofit/>
          </a:bodyPr>
          <a:lstStyle/>
          <a:p>
            <a:pPr lvl="0">
              <a:lnSpc>
                <a:spcPct val="110000"/>
              </a:lnSpc>
            </a:pPr>
            <a:r>
              <a:rPr lang="en-GB" sz="1300">
                <a:highlight>
                  <a:srgbClr val="FFFF00"/>
                </a:highlight>
              </a:rPr>
              <a:t>Communication</a:t>
            </a:r>
            <a:r>
              <a:rPr lang="en-GB" sz="1300"/>
              <a:t> between the teams was poor․</a:t>
            </a:r>
          </a:p>
          <a:p>
            <a:pPr lvl="0">
              <a:lnSpc>
                <a:spcPct val="110000"/>
              </a:lnSpc>
            </a:pPr>
            <a:r>
              <a:rPr lang="en-GB" sz="1300"/>
              <a:t>The Schramm communication model explains how messages can be misunderstood</a:t>
            </a:r>
          </a:p>
          <a:p>
            <a:pPr lvl="0">
              <a:lnSpc>
                <a:spcPct val="110000"/>
              </a:lnSpc>
            </a:pPr>
            <a:r>
              <a:rPr lang="en-GB" sz="1300"/>
              <a:t>Language barriers caused </a:t>
            </a:r>
            <a:r>
              <a:rPr lang="en-GB" sz="1300">
                <a:highlight>
                  <a:srgbClr val="FFFF00"/>
                </a:highlight>
              </a:rPr>
              <a:t>misunderstanding</a:t>
            </a:r>
            <a:r>
              <a:rPr lang="en-GB" sz="1300"/>
              <a:t> between Gary and workers </a:t>
            </a:r>
          </a:p>
          <a:p>
            <a:pPr lvl="0">
              <a:lnSpc>
                <a:spcPct val="110000"/>
              </a:lnSpc>
            </a:pPr>
            <a:r>
              <a:rPr lang="en-GB" sz="1300"/>
              <a:t>Communication theories offer explanations for these problems</a:t>
            </a:r>
          </a:p>
          <a:p>
            <a:pPr lvl="0">
              <a:lnSpc>
                <a:spcPct val="110000"/>
              </a:lnSpc>
            </a:pPr>
            <a:r>
              <a:rPr lang="en-GB" sz="1300"/>
              <a:t>Better training‚ communication‚ and practices at work can help alleviate issues like this one․</a:t>
            </a:r>
          </a:p>
          <a:p>
            <a:pPr lvl="0">
              <a:lnSpc>
                <a:spcPct val="110000"/>
              </a:lnSpc>
            </a:pPr>
            <a:r>
              <a:rPr lang="en-GB" sz="1300"/>
              <a:t>Better communication will improve food quality‚ safety‚ and customer satisfaction</a:t>
            </a:r>
          </a:p>
          <a:p>
            <a:pPr>
              <a:lnSpc>
                <a:spcPct val="110000"/>
              </a:lnSpc>
            </a:pPr>
            <a:endParaRPr lang="en-GB" sz="1300"/>
          </a:p>
        </p:txBody>
      </p:sp>
      <p:sp>
        <p:nvSpPr>
          <p:cNvPr id="10" name="Footer Placeholder 5">
            <a:extLst>
              <a:ext uri="{FF2B5EF4-FFF2-40B4-BE49-F238E27FC236}">
                <a16:creationId xmlns:a16="http://schemas.microsoft.com/office/drawing/2014/main" id="{A575497B-13B3-7AE3-7616-BA4FF16F3B5F}"/>
              </a:ext>
            </a:extLst>
          </p:cNvPr>
          <p:cNvSpPr>
            <a:spLocks noGrp="1"/>
          </p:cNvSpPr>
          <p:nvPr>
            <p:ph type="ftr" sz="quarter" idx="11"/>
          </p:nvPr>
        </p:nvSpPr>
        <p:spPr>
          <a:xfrm>
            <a:off x="6767622" y="6356350"/>
            <a:ext cx="4040373"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AE9D89C2-CAD8-E90C-F532-7B37254FF8C6}"/>
              </a:ext>
            </a:extLst>
          </p:cNvPr>
          <p:cNvSpPr>
            <a:spLocks noGrp="1"/>
          </p:cNvSpPr>
          <p:nvPr>
            <p:ph type="sldNum" sz="quarter" idx="12"/>
          </p:nvPr>
        </p:nvSpPr>
        <p:spPr>
          <a:xfrm>
            <a:off x="10807995" y="6356350"/>
            <a:ext cx="723014" cy="365125"/>
          </a:xfrm>
        </p:spPr>
        <p:txBody>
          <a:bodyPr/>
          <a:lstStyle/>
          <a:p>
            <a:pPr>
              <a:spcAft>
                <a:spcPts val="600"/>
              </a:spcAft>
            </a:pPr>
            <a:fld id="{70C12960-6E85-460F-B6E3-5B82CB31AF3D}" type="slidenum">
              <a:rPr lang="en-US" dirty="0"/>
              <a:pPr>
                <a:spcAft>
                  <a:spcPts val="600"/>
                </a:spcAft>
              </a:pPr>
              <a:t>15</a:t>
            </a:fld>
            <a:endParaRPr lang="en-US"/>
          </a:p>
        </p:txBody>
      </p:sp>
    </p:spTree>
    <p:extLst>
      <p:ext uri="{BB962C8B-B14F-4D97-AF65-F5344CB8AC3E}">
        <p14:creationId xmlns:p14="http://schemas.microsoft.com/office/powerpoint/2010/main" val="852040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76A65-279C-B358-3E5B-AA1EB2EFEBB5}"/>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84D51A47-1DDE-086B-A47F-4E2E077D7F28}"/>
              </a:ext>
            </a:extLst>
          </p:cNvPr>
          <p:cNvSpPr>
            <a:spLocks noGrp="1"/>
          </p:cNvSpPr>
          <p:nvPr>
            <p:ph idx="1"/>
          </p:nvPr>
        </p:nvSpPr>
        <p:spPr/>
        <p:txBody>
          <a:bodyPr/>
          <a:lstStyle/>
          <a:p>
            <a:pPr lvl="0">
              <a:lnSpc>
                <a:spcPct val="110000"/>
              </a:lnSpc>
            </a:pPr>
            <a:r>
              <a:rPr lang="en-GB" dirty="0"/>
              <a:t>References </a:t>
            </a:r>
          </a:p>
          <a:p>
            <a:pPr lvl="0">
              <a:lnSpc>
                <a:spcPct val="110000"/>
              </a:lnSpc>
            </a:pPr>
            <a:r>
              <a:rPr lang="en-GB" dirty="0"/>
              <a:t>Shannon, C. &amp; Weaver, W. (1949) The Mathematical Theory of Communication instead of scrams </a:t>
            </a:r>
          </a:p>
          <a:p>
            <a:pPr lvl="0">
              <a:lnSpc>
                <a:spcPct val="110000"/>
              </a:lnSpc>
            </a:pPr>
            <a:r>
              <a:rPr lang="en-GB" dirty="0"/>
              <a:t>Berlo, D. (1960) The Process of Communication</a:t>
            </a:r>
          </a:p>
          <a:p>
            <a:pPr lvl="0">
              <a:lnSpc>
                <a:spcPct val="110000"/>
              </a:lnSpc>
            </a:pPr>
            <a:r>
              <a:rPr lang="en-GB" dirty="0"/>
              <a:t>Schramm, W. (1954) The process and Effect of Mass Communication. </a:t>
            </a:r>
            <a:r>
              <a:rPr lang="en-GB" dirty="0" err="1"/>
              <a:t>Urbana:University</a:t>
            </a:r>
            <a:r>
              <a:rPr lang="en-GB" dirty="0"/>
              <a:t> of </a:t>
            </a:r>
            <a:r>
              <a:rPr lang="en-GB" dirty="0" err="1"/>
              <a:t>illios</a:t>
            </a:r>
            <a:r>
              <a:rPr lang="en-GB" dirty="0"/>
              <a:t> Press.</a:t>
            </a:r>
          </a:p>
          <a:p>
            <a:pPr marL="0" indent="0">
              <a:buNone/>
            </a:pPr>
            <a:endParaRPr lang="en-GB" dirty="0"/>
          </a:p>
        </p:txBody>
      </p:sp>
      <p:sp>
        <p:nvSpPr>
          <p:cNvPr id="4" name="Date Placeholder 3">
            <a:extLst>
              <a:ext uri="{FF2B5EF4-FFF2-40B4-BE49-F238E27FC236}">
                <a16:creationId xmlns:a16="http://schemas.microsoft.com/office/drawing/2014/main" id="{C782970A-8CB4-BA1B-A844-89DB400E5A87}"/>
              </a:ext>
            </a:extLst>
          </p:cNvPr>
          <p:cNvSpPr>
            <a:spLocks noGrp="1"/>
          </p:cNvSpPr>
          <p:nvPr>
            <p:ph type="dt" sz="half" idx="10"/>
          </p:nvPr>
        </p:nvSpPr>
        <p:spPr/>
        <p:txBody>
          <a:bodyPr/>
          <a:lstStyle/>
          <a:p>
            <a:fld id="{D8763AAB-7D5B-4469-AE60-2EF76968410B}" type="datetime1">
              <a:rPr lang="en-US" smtClean="0"/>
              <a:t>3/16/2026</a:t>
            </a:fld>
            <a:endParaRPr lang="en-US" dirty="0"/>
          </a:p>
        </p:txBody>
      </p:sp>
      <p:sp>
        <p:nvSpPr>
          <p:cNvPr id="5" name="Footer Placeholder 4">
            <a:extLst>
              <a:ext uri="{FF2B5EF4-FFF2-40B4-BE49-F238E27FC236}">
                <a16:creationId xmlns:a16="http://schemas.microsoft.com/office/drawing/2014/main" id="{A1E54C86-F8F5-5977-948E-6D238828A593}"/>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AF7D94BC-987E-62E1-F176-D426CEF745A6}"/>
              </a:ext>
            </a:extLst>
          </p:cNvPr>
          <p:cNvSpPr>
            <a:spLocks noGrp="1"/>
          </p:cNvSpPr>
          <p:nvPr>
            <p:ph type="sldNum" sz="quarter" idx="12"/>
          </p:nvPr>
        </p:nvSpPr>
        <p:spPr/>
        <p:txBody>
          <a:bodyPr/>
          <a:lstStyle/>
          <a:p>
            <a:fld id="{70C12960-6E85-460F-B6E3-5B82CB31AF3D}" type="slidenum">
              <a:rPr lang="en-US" smtClean="0"/>
              <a:t>16</a:t>
            </a:fld>
            <a:endParaRPr lang="en-US" dirty="0"/>
          </a:p>
        </p:txBody>
      </p:sp>
    </p:spTree>
    <p:extLst>
      <p:ext uri="{BB962C8B-B14F-4D97-AF65-F5344CB8AC3E}">
        <p14:creationId xmlns:p14="http://schemas.microsoft.com/office/powerpoint/2010/main" val="548583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674408">
            <a:off x="7553393" y="-2876280"/>
            <a:ext cx="7047519" cy="5488722"/>
          </a:xfrm>
          <a:custGeom>
            <a:avLst/>
            <a:gdLst/>
            <a:ahLst/>
            <a:cxnLst/>
            <a:rect l="l" t="t" r="r" b="b"/>
            <a:pathLst>
              <a:path w="10571278" h="8233083">
                <a:moveTo>
                  <a:pt x="0" y="0"/>
                </a:moveTo>
                <a:lnTo>
                  <a:pt x="10571278" y="0"/>
                </a:lnTo>
                <a:lnTo>
                  <a:pt x="10571278" y="8233083"/>
                </a:lnTo>
                <a:lnTo>
                  <a:pt x="0" y="82330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3" name="Freeform 3"/>
          <p:cNvSpPr/>
          <p:nvPr/>
        </p:nvSpPr>
        <p:spPr>
          <a:xfrm rot="-8384312" flipH="1">
            <a:off x="9580882" y="-668644"/>
            <a:ext cx="1705190" cy="3552479"/>
          </a:xfrm>
          <a:custGeom>
            <a:avLst/>
            <a:gdLst/>
            <a:ahLst/>
            <a:cxnLst/>
            <a:rect l="l" t="t" r="r" b="b"/>
            <a:pathLst>
              <a:path w="2557785" h="5328719">
                <a:moveTo>
                  <a:pt x="2557785" y="0"/>
                </a:moveTo>
                <a:lnTo>
                  <a:pt x="0" y="0"/>
                </a:lnTo>
                <a:lnTo>
                  <a:pt x="0" y="5328719"/>
                </a:lnTo>
                <a:lnTo>
                  <a:pt x="2557785" y="5328719"/>
                </a:lnTo>
                <a:lnTo>
                  <a:pt x="2557785"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200"/>
          </a:p>
        </p:txBody>
      </p:sp>
      <p:sp>
        <p:nvSpPr>
          <p:cNvPr id="4" name="Freeform 4"/>
          <p:cNvSpPr/>
          <p:nvPr/>
        </p:nvSpPr>
        <p:spPr>
          <a:xfrm rot="-1257945">
            <a:off x="-2251000" y="3494544"/>
            <a:ext cx="7047519" cy="5488722"/>
          </a:xfrm>
          <a:custGeom>
            <a:avLst/>
            <a:gdLst/>
            <a:ahLst/>
            <a:cxnLst/>
            <a:rect l="l" t="t" r="r" b="b"/>
            <a:pathLst>
              <a:path w="10571278" h="8233083">
                <a:moveTo>
                  <a:pt x="0" y="0"/>
                </a:moveTo>
                <a:lnTo>
                  <a:pt x="10571278" y="0"/>
                </a:lnTo>
                <a:lnTo>
                  <a:pt x="10571278" y="8233083"/>
                </a:lnTo>
                <a:lnTo>
                  <a:pt x="0" y="82330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5" name="Freeform 5"/>
          <p:cNvSpPr/>
          <p:nvPr/>
        </p:nvSpPr>
        <p:spPr>
          <a:xfrm rot="-6655946" flipH="1">
            <a:off x="1158143" y="4463482"/>
            <a:ext cx="2680249" cy="3962733"/>
          </a:xfrm>
          <a:custGeom>
            <a:avLst/>
            <a:gdLst/>
            <a:ahLst/>
            <a:cxnLst/>
            <a:rect l="l" t="t" r="r" b="b"/>
            <a:pathLst>
              <a:path w="4020373" h="5944100">
                <a:moveTo>
                  <a:pt x="4020373" y="0"/>
                </a:moveTo>
                <a:lnTo>
                  <a:pt x="0" y="0"/>
                </a:lnTo>
                <a:lnTo>
                  <a:pt x="0" y="5944100"/>
                </a:lnTo>
                <a:lnTo>
                  <a:pt x="4020373" y="5944100"/>
                </a:lnTo>
                <a:lnTo>
                  <a:pt x="4020373"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200"/>
          </a:p>
        </p:txBody>
      </p:sp>
      <p:sp>
        <p:nvSpPr>
          <p:cNvPr id="6" name="Freeform 6"/>
          <p:cNvSpPr/>
          <p:nvPr/>
        </p:nvSpPr>
        <p:spPr>
          <a:xfrm rot="3946125">
            <a:off x="-507367" y="5282595"/>
            <a:ext cx="2386335" cy="2324506"/>
          </a:xfrm>
          <a:custGeom>
            <a:avLst/>
            <a:gdLst/>
            <a:ahLst/>
            <a:cxnLst/>
            <a:rect l="l" t="t" r="r" b="b"/>
            <a:pathLst>
              <a:path w="3579503" h="3486759">
                <a:moveTo>
                  <a:pt x="0" y="0"/>
                </a:moveTo>
                <a:lnTo>
                  <a:pt x="3579502" y="0"/>
                </a:lnTo>
                <a:lnTo>
                  <a:pt x="3579502" y="3486760"/>
                </a:lnTo>
                <a:lnTo>
                  <a:pt x="0" y="3486760"/>
                </a:lnTo>
                <a:lnTo>
                  <a:pt x="0" y="0"/>
                </a:lnTo>
                <a:close/>
              </a:path>
            </a:pathLst>
          </a:custGeom>
          <a:blipFill>
            <a:blip r:embed="rId8" cstate="email">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a:blipFill>
        </p:spPr>
        <p:txBody>
          <a:bodyPr/>
          <a:lstStyle/>
          <a:p>
            <a:endParaRPr lang="en-US" sz="1200"/>
          </a:p>
        </p:txBody>
      </p:sp>
      <p:sp>
        <p:nvSpPr>
          <p:cNvPr id="7" name="Freeform 7"/>
          <p:cNvSpPr/>
          <p:nvPr/>
        </p:nvSpPr>
        <p:spPr>
          <a:xfrm rot="-6718800">
            <a:off x="10329584" y="-955308"/>
            <a:ext cx="2453229" cy="1910615"/>
          </a:xfrm>
          <a:custGeom>
            <a:avLst/>
            <a:gdLst/>
            <a:ahLst/>
            <a:cxnLst/>
            <a:rect l="l" t="t" r="r" b="b"/>
            <a:pathLst>
              <a:path w="3679844" h="2865922">
                <a:moveTo>
                  <a:pt x="0" y="0"/>
                </a:moveTo>
                <a:lnTo>
                  <a:pt x="3679843" y="0"/>
                </a:lnTo>
                <a:lnTo>
                  <a:pt x="3679843" y="2865922"/>
                </a:lnTo>
                <a:lnTo>
                  <a:pt x="0" y="2865922"/>
                </a:lnTo>
                <a:lnTo>
                  <a:pt x="0" y="0"/>
                </a:lnTo>
                <a:close/>
              </a:path>
            </a:pathLst>
          </a:custGeom>
          <a:blipFill>
            <a:blip r:embed="rId10" cstate="email">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a:blipFill>
        </p:spPr>
        <p:txBody>
          <a:bodyPr/>
          <a:lstStyle/>
          <a:p>
            <a:endParaRPr lang="en-US" sz="1200"/>
          </a:p>
        </p:txBody>
      </p:sp>
      <p:sp>
        <p:nvSpPr>
          <p:cNvPr id="8" name="TextBox 8"/>
          <p:cNvSpPr txBox="1"/>
          <p:nvPr/>
        </p:nvSpPr>
        <p:spPr>
          <a:xfrm>
            <a:off x="3290549" y="2415400"/>
            <a:ext cx="5610903" cy="1846659"/>
          </a:xfrm>
          <a:prstGeom prst="rect">
            <a:avLst/>
          </a:prstGeom>
        </p:spPr>
        <p:txBody>
          <a:bodyPr lIns="0" tIns="0" rIns="0" bIns="0" rtlCol="0" anchor="t">
            <a:spAutoFit/>
          </a:bodyPr>
          <a:lstStyle/>
          <a:p>
            <a:pPr algn="ctr"/>
            <a:r>
              <a:rPr lang="en-US" sz="4000" b="1" dirty="0">
                <a:solidFill>
                  <a:srgbClr val="415463"/>
                </a:solidFill>
                <a:latin typeface="+mj-lt"/>
                <a:ea typeface="Michegar"/>
                <a:cs typeface="ArchTH" panose="020B0604020202020204" charset="0"/>
                <a:sym typeface="Michegar"/>
              </a:rPr>
              <a:t>LCLM4003 </a:t>
            </a:r>
          </a:p>
          <a:p>
            <a:pPr algn="ctr"/>
            <a:r>
              <a:rPr lang="en-US" sz="4000" b="1" dirty="0">
                <a:solidFill>
                  <a:srgbClr val="415463"/>
                </a:solidFill>
                <a:latin typeface="+mj-lt"/>
                <a:ea typeface="Michegar"/>
                <a:cs typeface="ArchTH" panose="020B0604020202020204" charset="0"/>
                <a:sym typeface="Michegar"/>
              </a:rPr>
              <a:t>Effective Teamwork and Communication </a:t>
            </a:r>
          </a:p>
        </p:txBody>
      </p:sp>
      <p:pic>
        <p:nvPicPr>
          <p:cNvPr id="10" name="Picture 9" descr="Discover University of Wales Trinity Saint David">
            <a:extLst>
              <a:ext uri="{FF2B5EF4-FFF2-40B4-BE49-F238E27FC236}">
                <a16:creationId xmlns:a16="http://schemas.microsoft.com/office/drawing/2014/main" id="{744B0A35-622E-4E5A-A301-3059CBBA1D87}"/>
              </a:ext>
            </a:extLst>
          </p:cNvPr>
          <p:cNvPicPr/>
          <p:nvPr/>
        </p:nvPicPr>
        <p:blipFill>
          <a:blip r:embed="rId12" r:link="rId13">
            <a:extLst>
              <a:ext uri="{28A0092B-C50C-407E-A947-70E740481C1C}">
                <a14:useLocalDpi xmlns:a14="http://schemas.microsoft.com/office/drawing/2010/main"/>
              </a:ext>
            </a:extLst>
          </a:blip>
          <a:srcRect/>
          <a:stretch>
            <a:fillRect/>
          </a:stretch>
        </p:blipFill>
        <p:spPr bwMode="auto">
          <a:xfrm>
            <a:off x="5142128" y="1371688"/>
            <a:ext cx="1907745" cy="763098"/>
          </a:xfrm>
          <a:prstGeom prst="rect">
            <a:avLst/>
          </a:prstGeom>
          <a:noFill/>
          <a:ln>
            <a:noFill/>
          </a:ln>
        </p:spPr>
      </p:pic>
      <p:sp>
        <p:nvSpPr>
          <p:cNvPr id="11" name="TextBox 10">
            <a:extLst>
              <a:ext uri="{FF2B5EF4-FFF2-40B4-BE49-F238E27FC236}">
                <a16:creationId xmlns:a16="http://schemas.microsoft.com/office/drawing/2014/main" id="{C84A757C-6FA7-4B74-8438-1CF46A52820C}"/>
              </a:ext>
            </a:extLst>
          </p:cNvPr>
          <p:cNvSpPr txBox="1"/>
          <p:nvPr/>
        </p:nvSpPr>
        <p:spPr>
          <a:xfrm>
            <a:off x="5050883" y="4262059"/>
            <a:ext cx="2090234" cy="748795"/>
          </a:xfrm>
          <a:prstGeom prst="rect">
            <a:avLst/>
          </a:prstGeom>
          <a:noFill/>
        </p:spPr>
        <p:txBody>
          <a:bodyPr wrap="square">
            <a:spAutoFit/>
          </a:bodyPr>
          <a:lstStyle/>
          <a:p>
            <a:pPr algn="ctr"/>
            <a:r>
              <a:rPr lang="en-US" sz="2133" dirty="0">
                <a:solidFill>
                  <a:srgbClr val="415463"/>
                </a:solidFill>
                <a:latin typeface="+mj-lt"/>
                <a:ea typeface="Michegar"/>
                <a:cs typeface="ArchTH" panose="020B0604020202020204" charset="0"/>
                <a:sym typeface="Michegar"/>
              </a:rPr>
              <a:t>Age/Generational</a:t>
            </a:r>
            <a:endParaRPr lang="en-GB" sz="2133"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554821">
            <a:off x="10322240" y="2357182"/>
            <a:ext cx="6016265" cy="5860385"/>
          </a:xfrm>
          <a:custGeom>
            <a:avLst/>
            <a:gdLst/>
            <a:ahLst/>
            <a:cxnLst/>
            <a:rect l="l" t="t" r="r" b="b"/>
            <a:pathLst>
              <a:path w="9024397" h="8790578">
                <a:moveTo>
                  <a:pt x="0" y="0"/>
                </a:moveTo>
                <a:lnTo>
                  <a:pt x="9024397" y="0"/>
                </a:lnTo>
                <a:lnTo>
                  <a:pt x="9024397" y="8790578"/>
                </a:lnTo>
                <a:lnTo>
                  <a:pt x="0" y="8790578"/>
                </a:lnTo>
                <a:lnTo>
                  <a:pt x="0"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US" sz="1200"/>
          </a:p>
        </p:txBody>
      </p:sp>
      <p:sp>
        <p:nvSpPr>
          <p:cNvPr id="3" name="Freeform 3"/>
          <p:cNvSpPr/>
          <p:nvPr/>
        </p:nvSpPr>
        <p:spPr>
          <a:xfrm rot="4041208">
            <a:off x="-2168712" y="-897428"/>
            <a:ext cx="5197464" cy="4047869"/>
          </a:xfrm>
          <a:custGeom>
            <a:avLst/>
            <a:gdLst/>
            <a:ahLst/>
            <a:cxnLst/>
            <a:rect l="l" t="t" r="r" b="b"/>
            <a:pathLst>
              <a:path w="7796196" h="6071804">
                <a:moveTo>
                  <a:pt x="0" y="0"/>
                </a:moveTo>
                <a:lnTo>
                  <a:pt x="7796195" y="0"/>
                </a:lnTo>
                <a:lnTo>
                  <a:pt x="7796195" y="6071804"/>
                </a:lnTo>
                <a:lnTo>
                  <a:pt x="0" y="60718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5" name="Freeform 5"/>
          <p:cNvSpPr/>
          <p:nvPr/>
        </p:nvSpPr>
        <p:spPr>
          <a:xfrm rot="-8314529" flipH="1">
            <a:off x="10129018" y="4356278"/>
            <a:ext cx="2456449" cy="3631846"/>
          </a:xfrm>
          <a:custGeom>
            <a:avLst/>
            <a:gdLst/>
            <a:ahLst/>
            <a:cxnLst/>
            <a:rect l="l" t="t" r="r" b="b"/>
            <a:pathLst>
              <a:path w="3684673" h="5447769">
                <a:moveTo>
                  <a:pt x="3684672" y="0"/>
                </a:moveTo>
                <a:lnTo>
                  <a:pt x="0" y="0"/>
                </a:lnTo>
                <a:lnTo>
                  <a:pt x="0" y="5447768"/>
                </a:lnTo>
                <a:lnTo>
                  <a:pt x="3684672" y="5447768"/>
                </a:lnTo>
                <a:lnTo>
                  <a:pt x="3684672"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00"/>
          </a:p>
        </p:txBody>
      </p:sp>
      <p:sp>
        <p:nvSpPr>
          <p:cNvPr id="6" name="Freeform 6"/>
          <p:cNvSpPr/>
          <p:nvPr/>
        </p:nvSpPr>
        <p:spPr>
          <a:xfrm rot="5892335">
            <a:off x="748436" y="-671449"/>
            <a:ext cx="1343309" cy="3117385"/>
          </a:xfrm>
          <a:custGeom>
            <a:avLst/>
            <a:gdLst/>
            <a:ahLst/>
            <a:cxnLst/>
            <a:rect l="l" t="t" r="r" b="b"/>
            <a:pathLst>
              <a:path w="2014964" h="4676077">
                <a:moveTo>
                  <a:pt x="0" y="0"/>
                </a:moveTo>
                <a:lnTo>
                  <a:pt x="2014964" y="0"/>
                </a:lnTo>
                <a:lnTo>
                  <a:pt x="2014964" y="4676077"/>
                </a:lnTo>
                <a:lnTo>
                  <a:pt x="0" y="467607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sz="1200"/>
          </a:p>
        </p:txBody>
      </p:sp>
      <p:sp>
        <p:nvSpPr>
          <p:cNvPr id="7" name="TextBox 7"/>
          <p:cNvSpPr txBox="1"/>
          <p:nvPr/>
        </p:nvSpPr>
        <p:spPr>
          <a:xfrm>
            <a:off x="4086759" y="800053"/>
            <a:ext cx="4018483" cy="985078"/>
          </a:xfrm>
          <a:prstGeom prst="rect">
            <a:avLst/>
          </a:prstGeom>
        </p:spPr>
        <p:txBody>
          <a:bodyPr wrap="square" lIns="0" tIns="0" rIns="0" bIns="0" rtlCol="0" anchor="t">
            <a:spAutoFit/>
          </a:bodyPr>
          <a:lstStyle/>
          <a:p>
            <a:pPr algn="ctr">
              <a:lnSpc>
                <a:spcPts val="8120"/>
              </a:lnSpc>
            </a:pPr>
            <a:r>
              <a:rPr lang="en-US" sz="5800" b="1" dirty="0">
                <a:solidFill>
                  <a:srgbClr val="415463"/>
                </a:solidFill>
                <a:latin typeface="+mj-lt"/>
                <a:ea typeface="Michegar"/>
                <a:cs typeface="Michegar"/>
                <a:sym typeface="Michegar"/>
              </a:rPr>
              <a:t>Introduction</a:t>
            </a:r>
          </a:p>
        </p:txBody>
      </p:sp>
      <p:sp>
        <p:nvSpPr>
          <p:cNvPr id="8" name="TextBox 8"/>
          <p:cNvSpPr txBox="1"/>
          <p:nvPr/>
        </p:nvSpPr>
        <p:spPr>
          <a:xfrm>
            <a:off x="2188013" y="2347549"/>
            <a:ext cx="3657599" cy="3336619"/>
          </a:xfrm>
          <a:prstGeom prst="rect">
            <a:avLst/>
          </a:prstGeom>
        </p:spPr>
        <p:txBody>
          <a:bodyPr wrap="square" lIns="0" tIns="0" rIns="0" bIns="0" rtlCol="0" anchor="t">
            <a:spAutoFit/>
          </a:bodyPr>
          <a:lstStyle/>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Communication breakdown at Flight Foods caused by generational differences</a:t>
            </a:r>
          </a:p>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Manager Gary struggles to communicate effectively with younger employees</a:t>
            </a:r>
          </a:p>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Instructions are often misinterpreted, affecting service quality (Halder and </a:t>
            </a:r>
            <a:r>
              <a:rPr lang="en-US" sz="1600" dirty="0" err="1">
                <a:solidFill>
                  <a:srgbClr val="415463"/>
                </a:solidFill>
                <a:latin typeface="+mj-lt"/>
                <a:ea typeface="ArchTH"/>
                <a:cs typeface="ArchTH"/>
                <a:sym typeface="ArchTH"/>
              </a:rPr>
              <a:t>Saha</a:t>
            </a:r>
            <a:r>
              <a:rPr lang="en-US" sz="1600" dirty="0">
                <a:solidFill>
                  <a:srgbClr val="415463"/>
                </a:solidFill>
                <a:latin typeface="+mj-lt"/>
                <a:ea typeface="ArchTH"/>
                <a:cs typeface="ArchTH"/>
                <a:sym typeface="ArchTH"/>
              </a:rPr>
              <a:t>, 2023)</a:t>
            </a:r>
          </a:p>
        </p:txBody>
      </p:sp>
      <p:pic>
        <p:nvPicPr>
          <p:cNvPr id="12" name="Picture 11">
            <a:extLst>
              <a:ext uri="{FF2B5EF4-FFF2-40B4-BE49-F238E27FC236}">
                <a16:creationId xmlns:a16="http://schemas.microsoft.com/office/drawing/2014/main" id="{D5D9C912-8EC7-490C-9210-8251AED3DD15}"/>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6450045" y="2470772"/>
            <a:ext cx="4848821" cy="32317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93662" flipH="1">
            <a:off x="-917933" y="3547400"/>
            <a:ext cx="2456449" cy="3631846"/>
          </a:xfrm>
          <a:custGeom>
            <a:avLst/>
            <a:gdLst/>
            <a:ahLst/>
            <a:cxnLst/>
            <a:rect l="l" t="t" r="r" b="b"/>
            <a:pathLst>
              <a:path w="3684673" h="5447769">
                <a:moveTo>
                  <a:pt x="3684673" y="0"/>
                </a:moveTo>
                <a:lnTo>
                  <a:pt x="0" y="0"/>
                </a:lnTo>
                <a:lnTo>
                  <a:pt x="0" y="5447769"/>
                </a:lnTo>
                <a:lnTo>
                  <a:pt x="3684673" y="5447769"/>
                </a:lnTo>
                <a:lnTo>
                  <a:pt x="368467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3" name="Freeform 3"/>
          <p:cNvSpPr/>
          <p:nvPr/>
        </p:nvSpPr>
        <p:spPr>
          <a:xfrm rot="-6087202">
            <a:off x="-3008132" y="4635206"/>
            <a:ext cx="6016265" cy="5860385"/>
          </a:xfrm>
          <a:custGeom>
            <a:avLst/>
            <a:gdLst/>
            <a:ahLst/>
            <a:cxnLst/>
            <a:rect l="l" t="t" r="r" b="b"/>
            <a:pathLst>
              <a:path w="9024397" h="8790578">
                <a:moveTo>
                  <a:pt x="0" y="0"/>
                </a:moveTo>
                <a:lnTo>
                  <a:pt x="9024396" y="0"/>
                </a:lnTo>
                <a:lnTo>
                  <a:pt x="9024396" y="8790579"/>
                </a:lnTo>
                <a:lnTo>
                  <a:pt x="0" y="8790579"/>
                </a:lnTo>
                <a:lnTo>
                  <a:pt x="0" y="0"/>
                </a:lnTo>
                <a:close/>
              </a:path>
            </a:pathLst>
          </a:custGeom>
          <a:blipFill>
            <a:blip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p:spPr>
        <p:txBody>
          <a:bodyPr/>
          <a:lstStyle/>
          <a:p>
            <a:endParaRPr lang="en-US" sz="1200"/>
          </a:p>
        </p:txBody>
      </p:sp>
      <p:sp>
        <p:nvSpPr>
          <p:cNvPr id="4" name="Freeform 4"/>
          <p:cNvSpPr/>
          <p:nvPr/>
        </p:nvSpPr>
        <p:spPr>
          <a:xfrm rot="4041208">
            <a:off x="9753300" y="-2404731"/>
            <a:ext cx="5197464" cy="4047869"/>
          </a:xfrm>
          <a:custGeom>
            <a:avLst/>
            <a:gdLst/>
            <a:ahLst/>
            <a:cxnLst/>
            <a:rect l="l" t="t" r="r" b="b"/>
            <a:pathLst>
              <a:path w="7796196" h="6071804">
                <a:moveTo>
                  <a:pt x="0" y="0"/>
                </a:moveTo>
                <a:lnTo>
                  <a:pt x="7796195" y="0"/>
                </a:lnTo>
                <a:lnTo>
                  <a:pt x="7796195" y="6071803"/>
                </a:lnTo>
                <a:lnTo>
                  <a:pt x="0" y="607180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00"/>
          </a:p>
        </p:txBody>
      </p:sp>
      <p:sp>
        <p:nvSpPr>
          <p:cNvPr id="5" name="Freeform 5"/>
          <p:cNvSpPr/>
          <p:nvPr/>
        </p:nvSpPr>
        <p:spPr>
          <a:xfrm rot="6422334" flipH="1">
            <a:off x="9346233" y="-1815922"/>
            <a:ext cx="2456449" cy="3631846"/>
          </a:xfrm>
          <a:custGeom>
            <a:avLst/>
            <a:gdLst/>
            <a:ahLst/>
            <a:cxnLst/>
            <a:rect l="l" t="t" r="r" b="b"/>
            <a:pathLst>
              <a:path w="3684673" h="5447769">
                <a:moveTo>
                  <a:pt x="3684673" y="0"/>
                </a:moveTo>
                <a:lnTo>
                  <a:pt x="0" y="0"/>
                </a:lnTo>
                <a:lnTo>
                  <a:pt x="0" y="5447768"/>
                </a:lnTo>
                <a:lnTo>
                  <a:pt x="3684673" y="5447768"/>
                </a:lnTo>
                <a:lnTo>
                  <a:pt x="3684673"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sz="1200"/>
          </a:p>
        </p:txBody>
      </p:sp>
      <p:sp>
        <p:nvSpPr>
          <p:cNvPr id="6" name="Freeform 6"/>
          <p:cNvSpPr/>
          <p:nvPr/>
        </p:nvSpPr>
        <p:spPr>
          <a:xfrm rot="2700000">
            <a:off x="597476" y="4613508"/>
            <a:ext cx="1343309" cy="3117385"/>
          </a:xfrm>
          <a:custGeom>
            <a:avLst/>
            <a:gdLst/>
            <a:ahLst/>
            <a:cxnLst/>
            <a:rect l="l" t="t" r="r" b="b"/>
            <a:pathLst>
              <a:path w="2014964" h="4676077">
                <a:moveTo>
                  <a:pt x="0" y="0"/>
                </a:moveTo>
                <a:lnTo>
                  <a:pt x="2014964" y="0"/>
                </a:lnTo>
                <a:lnTo>
                  <a:pt x="2014964" y="4676078"/>
                </a:lnTo>
                <a:lnTo>
                  <a:pt x="0" y="467607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1200"/>
          </a:p>
        </p:txBody>
      </p:sp>
      <p:sp>
        <p:nvSpPr>
          <p:cNvPr id="10" name="TextBox 7">
            <a:extLst>
              <a:ext uri="{FF2B5EF4-FFF2-40B4-BE49-F238E27FC236}">
                <a16:creationId xmlns:a16="http://schemas.microsoft.com/office/drawing/2014/main" id="{412B8863-EB27-4E01-80AB-7C4182A6DD19}"/>
              </a:ext>
            </a:extLst>
          </p:cNvPr>
          <p:cNvSpPr txBox="1"/>
          <p:nvPr/>
        </p:nvSpPr>
        <p:spPr>
          <a:xfrm>
            <a:off x="2122923" y="661043"/>
            <a:ext cx="7416799" cy="1477328"/>
          </a:xfrm>
          <a:prstGeom prst="rect">
            <a:avLst/>
          </a:prstGeom>
        </p:spPr>
        <p:txBody>
          <a:bodyPr wrap="square" lIns="0" tIns="0" rIns="0" bIns="0" rtlCol="0" anchor="t">
            <a:spAutoFit/>
          </a:bodyPr>
          <a:lstStyle/>
          <a:p>
            <a:pPr algn="ctr"/>
            <a:r>
              <a:rPr lang="en-US" sz="4800" b="1" dirty="0">
                <a:solidFill>
                  <a:srgbClr val="415463"/>
                </a:solidFill>
                <a:latin typeface="+mj-lt"/>
                <a:ea typeface="Michegar"/>
                <a:cs typeface="Michegar"/>
                <a:sym typeface="Michegar"/>
              </a:rPr>
              <a:t>Understanding the Generational Divide</a:t>
            </a:r>
          </a:p>
        </p:txBody>
      </p:sp>
      <p:sp>
        <p:nvSpPr>
          <p:cNvPr id="11" name="TextBox 8">
            <a:extLst>
              <a:ext uri="{FF2B5EF4-FFF2-40B4-BE49-F238E27FC236}">
                <a16:creationId xmlns:a16="http://schemas.microsoft.com/office/drawing/2014/main" id="{FE4D4679-D662-466B-BFCC-83363BFB5134}"/>
              </a:ext>
            </a:extLst>
          </p:cNvPr>
          <p:cNvSpPr txBox="1"/>
          <p:nvPr/>
        </p:nvSpPr>
        <p:spPr>
          <a:xfrm>
            <a:off x="6360680" y="2423488"/>
            <a:ext cx="4203446" cy="3336619"/>
          </a:xfrm>
          <a:prstGeom prst="rect">
            <a:avLst/>
          </a:prstGeom>
        </p:spPr>
        <p:txBody>
          <a:bodyPr wrap="square" lIns="0" tIns="0" rIns="0" bIns="0" rtlCol="0" anchor="t">
            <a:spAutoFit/>
          </a:bodyPr>
          <a:lstStyle/>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Older generation (Gary): prefers face-to-face communication, hierarchy, and practical learning</a:t>
            </a:r>
          </a:p>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Younger workers (Gen Z and Millennials): prefer digital communication, visual learning, and understanding the purpose behind tasks</a:t>
            </a:r>
          </a:p>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These differences lead to misunderstanding and disengagement (Ren and Li, 2025)</a:t>
            </a:r>
          </a:p>
        </p:txBody>
      </p:sp>
      <p:pic>
        <p:nvPicPr>
          <p:cNvPr id="9" name="Picture 8">
            <a:extLst>
              <a:ext uri="{FF2B5EF4-FFF2-40B4-BE49-F238E27FC236}">
                <a16:creationId xmlns:a16="http://schemas.microsoft.com/office/drawing/2014/main" id="{DF912A2F-251B-4DAD-8EB4-7B8F9678292F}"/>
              </a:ext>
            </a:extLst>
          </p:cNvPr>
          <p:cNvPicPr>
            <a:picLocks noChangeAspect="1"/>
          </p:cNvPicPr>
          <p:nvPr/>
        </p:nvPicPr>
        <p:blipFill>
          <a:blip r:embed="rId13"/>
          <a:stretch>
            <a:fillRect/>
          </a:stretch>
        </p:blipFill>
        <p:spPr>
          <a:xfrm>
            <a:off x="1627875" y="2423487"/>
            <a:ext cx="4468615" cy="33007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7"/>
          <p:cNvSpPr/>
          <p:nvPr/>
        </p:nvSpPr>
        <p:spPr>
          <a:xfrm rot="-1128212">
            <a:off x="10192569" y="5522576"/>
            <a:ext cx="3998863" cy="3114379"/>
          </a:xfrm>
          <a:custGeom>
            <a:avLst/>
            <a:gdLst/>
            <a:ahLst/>
            <a:cxnLst/>
            <a:rect l="l" t="t" r="r" b="b"/>
            <a:pathLst>
              <a:path w="5998295" h="4671569">
                <a:moveTo>
                  <a:pt x="0" y="0"/>
                </a:moveTo>
                <a:lnTo>
                  <a:pt x="5998294" y="0"/>
                </a:lnTo>
                <a:lnTo>
                  <a:pt x="5998294" y="4671569"/>
                </a:lnTo>
                <a:lnTo>
                  <a:pt x="0" y="4671569"/>
                </a:lnTo>
                <a:lnTo>
                  <a:pt x="0"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US" sz="1200"/>
          </a:p>
        </p:txBody>
      </p:sp>
      <p:sp>
        <p:nvSpPr>
          <p:cNvPr id="8" name="Freeform 8"/>
          <p:cNvSpPr/>
          <p:nvPr/>
        </p:nvSpPr>
        <p:spPr>
          <a:xfrm rot="-4237821">
            <a:off x="10818935" y="4951305"/>
            <a:ext cx="1343309" cy="3117385"/>
          </a:xfrm>
          <a:custGeom>
            <a:avLst/>
            <a:gdLst/>
            <a:ahLst/>
            <a:cxnLst/>
            <a:rect l="l" t="t" r="r" b="b"/>
            <a:pathLst>
              <a:path w="2014964" h="4676077">
                <a:moveTo>
                  <a:pt x="0" y="0"/>
                </a:moveTo>
                <a:lnTo>
                  <a:pt x="2014965" y="0"/>
                </a:lnTo>
                <a:lnTo>
                  <a:pt x="2014965" y="4676077"/>
                </a:lnTo>
                <a:lnTo>
                  <a:pt x="0" y="46760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9" name="Freeform 9"/>
          <p:cNvSpPr/>
          <p:nvPr/>
        </p:nvSpPr>
        <p:spPr>
          <a:xfrm rot="-10306225">
            <a:off x="-2278586" y="-2041364"/>
            <a:ext cx="3998863" cy="3114379"/>
          </a:xfrm>
          <a:custGeom>
            <a:avLst/>
            <a:gdLst/>
            <a:ahLst/>
            <a:cxnLst/>
            <a:rect l="l" t="t" r="r" b="b"/>
            <a:pathLst>
              <a:path w="5998295" h="4671569">
                <a:moveTo>
                  <a:pt x="0" y="0"/>
                </a:moveTo>
                <a:lnTo>
                  <a:pt x="5998294" y="0"/>
                </a:lnTo>
                <a:lnTo>
                  <a:pt x="5998294" y="4671569"/>
                </a:lnTo>
                <a:lnTo>
                  <a:pt x="0" y="4671569"/>
                </a:lnTo>
                <a:lnTo>
                  <a:pt x="0"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US" sz="1200"/>
          </a:p>
        </p:txBody>
      </p:sp>
      <p:sp>
        <p:nvSpPr>
          <p:cNvPr id="10" name="Freeform 10"/>
          <p:cNvSpPr/>
          <p:nvPr/>
        </p:nvSpPr>
        <p:spPr>
          <a:xfrm rot="6717226">
            <a:off x="205432" y="-677483"/>
            <a:ext cx="1343309" cy="3117385"/>
          </a:xfrm>
          <a:custGeom>
            <a:avLst/>
            <a:gdLst/>
            <a:ahLst/>
            <a:cxnLst/>
            <a:rect l="l" t="t" r="r" b="b"/>
            <a:pathLst>
              <a:path w="2014964" h="4676077">
                <a:moveTo>
                  <a:pt x="0" y="0"/>
                </a:moveTo>
                <a:lnTo>
                  <a:pt x="2014965" y="0"/>
                </a:lnTo>
                <a:lnTo>
                  <a:pt x="2014965" y="4676078"/>
                </a:lnTo>
                <a:lnTo>
                  <a:pt x="0" y="467607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1" name="Freeform 11"/>
          <p:cNvSpPr/>
          <p:nvPr/>
        </p:nvSpPr>
        <p:spPr>
          <a:xfrm rot="6422334" flipH="1">
            <a:off x="10117792" y="-1678752"/>
            <a:ext cx="2456449" cy="3631846"/>
          </a:xfrm>
          <a:custGeom>
            <a:avLst/>
            <a:gdLst/>
            <a:ahLst/>
            <a:cxnLst/>
            <a:rect l="l" t="t" r="r" b="b"/>
            <a:pathLst>
              <a:path w="3684673" h="5447769">
                <a:moveTo>
                  <a:pt x="3684672" y="0"/>
                </a:moveTo>
                <a:lnTo>
                  <a:pt x="0" y="0"/>
                </a:lnTo>
                <a:lnTo>
                  <a:pt x="0" y="5447769"/>
                </a:lnTo>
                <a:lnTo>
                  <a:pt x="3684672" y="5447769"/>
                </a:lnTo>
                <a:lnTo>
                  <a:pt x="3684672"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00"/>
          </a:p>
        </p:txBody>
      </p:sp>
      <p:sp>
        <p:nvSpPr>
          <p:cNvPr id="12" name="Freeform 12"/>
          <p:cNvSpPr/>
          <p:nvPr/>
        </p:nvSpPr>
        <p:spPr>
          <a:xfrm rot="-3458235" flipH="1">
            <a:off x="-542424" y="4972125"/>
            <a:ext cx="2456449" cy="3631846"/>
          </a:xfrm>
          <a:custGeom>
            <a:avLst/>
            <a:gdLst/>
            <a:ahLst/>
            <a:cxnLst/>
            <a:rect l="l" t="t" r="r" b="b"/>
            <a:pathLst>
              <a:path w="3684673" h="5447769">
                <a:moveTo>
                  <a:pt x="3684672" y="0"/>
                </a:moveTo>
                <a:lnTo>
                  <a:pt x="0" y="0"/>
                </a:lnTo>
                <a:lnTo>
                  <a:pt x="0" y="5447769"/>
                </a:lnTo>
                <a:lnTo>
                  <a:pt x="3684672" y="5447769"/>
                </a:lnTo>
                <a:lnTo>
                  <a:pt x="3684672"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00"/>
          </a:p>
        </p:txBody>
      </p:sp>
      <p:sp>
        <p:nvSpPr>
          <p:cNvPr id="13" name="TextBox 7">
            <a:extLst>
              <a:ext uri="{FF2B5EF4-FFF2-40B4-BE49-F238E27FC236}">
                <a16:creationId xmlns:a16="http://schemas.microsoft.com/office/drawing/2014/main" id="{C7038B33-1688-44D8-9893-5F87AA540EE8}"/>
              </a:ext>
            </a:extLst>
          </p:cNvPr>
          <p:cNvSpPr txBox="1"/>
          <p:nvPr/>
        </p:nvSpPr>
        <p:spPr>
          <a:xfrm>
            <a:off x="2238719" y="788441"/>
            <a:ext cx="7714559" cy="1354217"/>
          </a:xfrm>
          <a:prstGeom prst="rect">
            <a:avLst/>
          </a:prstGeom>
        </p:spPr>
        <p:txBody>
          <a:bodyPr wrap="square" lIns="0" tIns="0" rIns="0" bIns="0" rtlCol="0" anchor="t">
            <a:spAutoFit/>
          </a:bodyPr>
          <a:lstStyle/>
          <a:p>
            <a:pPr algn="ctr"/>
            <a:r>
              <a:rPr lang="en-US" sz="4400" b="1" dirty="0">
                <a:solidFill>
                  <a:srgbClr val="415463"/>
                </a:solidFill>
                <a:latin typeface="+mj-lt"/>
                <a:ea typeface="Michegar"/>
                <a:cs typeface="Michegar"/>
                <a:sym typeface="Michegar"/>
              </a:rPr>
              <a:t>Theoretical Application – Shannon &amp; Weaver + Schramm</a:t>
            </a:r>
          </a:p>
        </p:txBody>
      </p:sp>
      <p:sp>
        <p:nvSpPr>
          <p:cNvPr id="14" name="TextBox 8">
            <a:extLst>
              <a:ext uri="{FF2B5EF4-FFF2-40B4-BE49-F238E27FC236}">
                <a16:creationId xmlns:a16="http://schemas.microsoft.com/office/drawing/2014/main" id="{860C9FDC-1AE9-401E-89C5-30D395F430EA}"/>
              </a:ext>
            </a:extLst>
          </p:cNvPr>
          <p:cNvSpPr txBox="1"/>
          <p:nvPr/>
        </p:nvSpPr>
        <p:spPr>
          <a:xfrm>
            <a:off x="1851134" y="2398879"/>
            <a:ext cx="4244864" cy="3288529"/>
          </a:xfrm>
          <a:prstGeom prst="rect">
            <a:avLst/>
          </a:prstGeom>
        </p:spPr>
        <p:txBody>
          <a:bodyPr wrap="square" lIns="0" tIns="0" rIns="0" bIns="0" rtlCol="0" anchor="t">
            <a:spAutoFit/>
          </a:bodyPr>
          <a:lstStyle/>
          <a:p>
            <a:pPr marL="304815" indent="-304815" algn="just">
              <a:lnSpc>
                <a:spcPct val="150000"/>
              </a:lnSpc>
              <a:buFont typeface="Arial" panose="020B0604020202020204" pitchFamily="34" charset="0"/>
              <a:buChar char="•"/>
            </a:pPr>
            <a:r>
              <a:rPr lang="en-US" sz="1600" dirty="0">
                <a:solidFill>
                  <a:srgbClr val="415463"/>
                </a:solidFill>
                <a:latin typeface="+mj-lt"/>
                <a:ea typeface="ArchTH"/>
                <a:cs typeface="ArchTH"/>
                <a:sym typeface="ArchTH"/>
              </a:rPr>
              <a:t>Shannon and Weaver (1949): psychological noise such as frustration and disengagement distorts communication</a:t>
            </a:r>
          </a:p>
          <a:p>
            <a:pPr marL="304815" indent="-304815" algn="just">
              <a:lnSpc>
                <a:spcPct val="150000"/>
              </a:lnSpc>
              <a:buFont typeface="Arial" panose="020B0604020202020204" pitchFamily="34" charset="0"/>
              <a:buChar char="•"/>
            </a:pPr>
            <a:r>
              <a:rPr lang="en-US" sz="1600" dirty="0">
                <a:solidFill>
                  <a:srgbClr val="415463"/>
                </a:solidFill>
                <a:latin typeface="+mj-lt"/>
                <a:ea typeface="ArchTH"/>
                <a:cs typeface="ArchTH"/>
                <a:sym typeface="ArchTH"/>
              </a:rPr>
              <a:t>Schramm (1954): communication is effective when sender and receiver share similar fields of experience</a:t>
            </a:r>
          </a:p>
          <a:p>
            <a:pPr marL="304815" indent="-304815" algn="just">
              <a:lnSpc>
                <a:spcPct val="150000"/>
              </a:lnSpc>
              <a:buFont typeface="Arial" panose="020B0604020202020204" pitchFamily="34" charset="0"/>
              <a:buChar char="•"/>
            </a:pPr>
            <a:r>
              <a:rPr lang="en-US" sz="1600" dirty="0">
                <a:solidFill>
                  <a:srgbClr val="415463"/>
                </a:solidFill>
                <a:latin typeface="+mj-lt"/>
                <a:ea typeface="ArchTH"/>
                <a:cs typeface="ArchTH"/>
                <a:sym typeface="ArchTH"/>
              </a:rPr>
              <a:t>Generational differences reduce this overlap and lead to misinterpretation of messages (Saad et al., 2025)</a:t>
            </a:r>
          </a:p>
        </p:txBody>
      </p:sp>
      <p:pic>
        <p:nvPicPr>
          <p:cNvPr id="3" name="Picture 2">
            <a:extLst>
              <a:ext uri="{FF2B5EF4-FFF2-40B4-BE49-F238E27FC236}">
                <a16:creationId xmlns:a16="http://schemas.microsoft.com/office/drawing/2014/main" id="{57C60E9B-A798-400F-B4F4-77337B8769C7}"/>
              </a:ext>
            </a:extLst>
          </p:cNvPr>
          <p:cNvPicPr>
            <a:picLocks noChangeAspect="1"/>
          </p:cNvPicPr>
          <p:nvPr/>
        </p:nvPicPr>
        <p:blipFill>
          <a:blip r:embed="rId9"/>
          <a:stretch>
            <a:fillRect/>
          </a:stretch>
        </p:blipFill>
        <p:spPr>
          <a:xfrm>
            <a:off x="6652610" y="2479686"/>
            <a:ext cx="4685385" cy="3124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966479">
            <a:off x="-1313631" y="5416407"/>
            <a:ext cx="3998863" cy="3114379"/>
          </a:xfrm>
          <a:custGeom>
            <a:avLst/>
            <a:gdLst/>
            <a:ahLst/>
            <a:cxnLst/>
            <a:rect l="l" t="t" r="r" b="b"/>
            <a:pathLst>
              <a:path w="5998295" h="4671569">
                <a:moveTo>
                  <a:pt x="0" y="0"/>
                </a:moveTo>
                <a:lnTo>
                  <a:pt x="5998294" y="0"/>
                </a:lnTo>
                <a:lnTo>
                  <a:pt x="5998294" y="4671569"/>
                </a:lnTo>
                <a:lnTo>
                  <a:pt x="0" y="4671569"/>
                </a:lnTo>
                <a:lnTo>
                  <a:pt x="0"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US" sz="1200"/>
          </a:p>
        </p:txBody>
      </p:sp>
      <p:sp>
        <p:nvSpPr>
          <p:cNvPr id="3" name="Freeform 3"/>
          <p:cNvSpPr/>
          <p:nvPr/>
        </p:nvSpPr>
        <p:spPr>
          <a:xfrm rot="2832165">
            <a:off x="942328" y="4796933"/>
            <a:ext cx="1343309" cy="3117385"/>
          </a:xfrm>
          <a:custGeom>
            <a:avLst/>
            <a:gdLst/>
            <a:ahLst/>
            <a:cxnLst/>
            <a:rect l="l" t="t" r="r" b="b"/>
            <a:pathLst>
              <a:path w="2014964" h="4676077">
                <a:moveTo>
                  <a:pt x="0" y="0"/>
                </a:moveTo>
                <a:lnTo>
                  <a:pt x="2014964" y="0"/>
                </a:lnTo>
                <a:lnTo>
                  <a:pt x="2014964" y="4676077"/>
                </a:lnTo>
                <a:lnTo>
                  <a:pt x="0" y="46760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0" name="TextBox 7">
            <a:extLst>
              <a:ext uri="{FF2B5EF4-FFF2-40B4-BE49-F238E27FC236}">
                <a16:creationId xmlns:a16="http://schemas.microsoft.com/office/drawing/2014/main" id="{67D178F8-5DE5-4B3A-BE6C-AA7A1413075C}"/>
              </a:ext>
            </a:extLst>
          </p:cNvPr>
          <p:cNvSpPr txBox="1"/>
          <p:nvPr/>
        </p:nvSpPr>
        <p:spPr>
          <a:xfrm>
            <a:off x="2387601" y="533400"/>
            <a:ext cx="7416799" cy="1477328"/>
          </a:xfrm>
          <a:prstGeom prst="rect">
            <a:avLst/>
          </a:prstGeom>
        </p:spPr>
        <p:txBody>
          <a:bodyPr wrap="square" lIns="0" tIns="0" rIns="0" bIns="0" rtlCol="0" anchor="t">
            <a:spAutoFit/>
          </a:bodyPr>
          <a:lstStyle/>
          <a:p>
            <a:pPr algn="ctr"/>
            <a:r>
              <a:rPr lang="en-US" sz="4800" b="1" dirty="0">
                <a:solidFill>
                  <a:srgbClr val="415463"/>
                </a:solidFill>
                <a:latin typeface="+mj-lt"/>
                <a:ea typeface="Michegar"/>
                <a:cs typeface="Michegar"/>
                <a:sym typeface="Michegar"/>
              </a:rPr>
              <a:t>Theoretical Application – </a:t>
            </a:r>
            <a:r>
              <a:rPr lang="en-US" sz="4800" b="1" dirty="0" err="1">
                <a:solidFill>
                  <a:srgbClr val="415463"/>
                </a:solidFill>
                <a:latin typeface="+mj-lt"/>
                <a:ea typeface="Michegar"/>
                <a:cs typeface="Michegar"/>
                <a:sym typeface="Michegar"/>
              </a:rPr>
              <a:t>Berlo's</a:t>
            </a:r>
            <a:r>
              <a:rPr lang="en-US" sz="4800" b="1" dirty="0">
                <a:solidFill>
                  <a:srgbClr val="415463"/>
                </a:solidFill>
                <a:latin typeface="+mj-lt"/>
                <a:ea typeface="Michegar"/>
                <a:cs typeface="Michegar"/>
                <a:sym typeface="Michegar"/>
              </a:rPr>
              <a:t> SMCR Model</a:t>
            </a:r>
          </a:p>
        </p:txBody>
      </p:sp>
      <p:sp>
        <p:nvSpPr>
          <p:cNvPr id="11" name="TextBox 8">
            <a:extLst>
              <a:ext uri="{FF2B5EF4-FFF2-40B4-BE49-F238E27FC236}">
                <a16:creationId xmlns:a16="http://schemas.microsoft.com/office/drawing/2014/main" id="{71438FBA-4841-4A20-965A-2AB5E9B63A70}"/>
              </a:ext>
            </a:extLst>
          </p:cNvPr>
          <p:cNvSpPr txBox="1"/>
          <p:nvPr/>
        </p:nvSpPr>
        <p:spPr>
          <a:xfrm>
            <a:off x="6451600" y="2358883"/>
            <a:ext cx="4327525" cy="3336619"/>
          </a:xfrm>
          <a:prstGeom prst="rect">
            <a:avLst/>
          </a:prstGeom>
        </p:spPr>
        <p:txBody>
          <a:bodyPr wrap="square" lIns="0" tIns="0" rIns="0" bIns="0" rtlCol="0" anchor="t">
            <a:spAutoFit/>
          </a:bodyPr>
          <a:lstStyle/>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Source: Gary uses an authoritative communication style</a:t>
            </a:r>
          </a:p>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Message and Channel: short verbal instructions delivered in a noisy environment</a:t>
            </a:r>
          </a:p>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Receiver: younger employees prefer interactive and visual communication</a:t>
            </a:r>
          </a:p>
          <a:p>
            <a:pPr marL="304815" indent="-304815">
              <a:lnSpc>
                <a:spcPts val="3266"/>
              </a:lnSpc>
              <a:buFont typeface="Arial" panose="020B0604020202020204" pitchFamily="34" charset="0"/>
              <a:buChar char="•"/>
            </a:pPr>
            <a:r>
              <a:rPr lang="en-US" sz="1600" dirty="0">
                <a:solidFill>
                  <a:srgbClr val="415463"/>
                </a:solidFill>
                <a:latin typeface="+mj-lt"/>
                <a:ea typeface="ArchTH"/>
                <a:cs typeface="ArchTH"/>
                <a:sym typeface="ArchTH"/>
              </a:rPr>
              <a:t>This mismatch causes communication failure (De Jager, 2023)</a:t>
            </a:r>
          </a:p>
        </p:txBody>
      </p:sp>
      <p:pic>
        <p:nvPicPr>
          <p:cNvPr id="5" name="Picture 4">
            <a:extLst>
              <a:ext uri="{FF2B5EF4-FFF2-40B4-BE49-F238E27FC236}">
                <a16:creationId xmlns:a16="http://schemas.microsoft.com/office/drawing/2014/main" id="{24D22F1F-3CB6-42AE-996B-952E4BF6541B}"/>
              </a:ext>
            </a:extLst>
          </p:cNvPr>
          <p:cNvPicPr>
            <a:picLocks noChangeAspect="1"/>
          </p:cNvPicPr>
          <p:nvPr/>
        </p:nvPicPr>
        <p:blipFill rotWithShape="1">
          <a:blip r:embed="rId7"/>
          <a:srcRect l="4167" t="5556" r="4167" b="9489"/>
          <a:stretch/>
        </p:blipFill>
        <p:spPr>
          <a:xfrm>
            <a:off x="1270000" y="2457450"/>
            <a:ext cx="4659593" cy="31036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8"/>
          <p:cNvSpPr/>
          <p:nvPr/>
        </p:nvSpPr>
        <p:spPr>
          <a:xfrm rot="-7396148">
            <a:off x="10192569" y="-2041364"/>
            <a:ext cx="3998863" cy="3114379"/>
          </a:xfrm>
          <a:custGeom>
            <a:avLst/>
            <a:gdLst/>
            <a:ahLst/>
            <a:cxnLst/>
            <a:rect l="l" t="t" r="r" b="b"/>
            <a:pathLst>
              <a:path w="5998295" h="4671569">
                <a:moveTo>
                  <a:pt x="0" y="0"/>
                </a:moveTo>
                <a:lnTo>
                  <a:pt x="5998294" y="0"/>
                </a:lnTo>
                <a:lnTo>
                  <a:pt x="5998294" y="4671569"/>
                </a:lnTo>
                <a:lnTo>
                  <a:pt x="0" y="4671569"/>
                </a:lnTo>
                <a:lnTo>
                  <a:pt x="0"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US" sz="1200"/>
          </a:p>
        </p:txBody>
      </p:sp>
      <p:sp>
        <p:nvSpPr>
          <p:cNvPr id="9" name="Freeform 9"/>
          <p:cNvSpPr/>
          <p:nvPr/>
        </p:nvSpPr>
        <p:spPr>
          <a:xfrm rot="-7748626">
            <a:off x="10316180" y="-976667"/>
            <a:ext cx="1343309" cy="3117385"/>
          </a:xfrm>
          <a:custGeom>
            <a:avLst/>
            <a:gdLst/>
            <a:ahLst/>
            <a:cxnLst/>
            <a:rect l="l" t="t" r="r" b="b"/>
            <a:pathLst>
              <a:path w="2014964" h="4676077">
                <a:moveTo>
                  <a:pt x="0" y="0"/>
                </a:moveTo>
                <a:lnTo>
                  <a:pt x="2014964" y="0"/>
                </a:lnTo>
                <a:lnTo>
                  <a:pt x="2014964" y="4676077"/>
                </a:lnTo>
                <a:lnTo>
                  <a:pt x="0" y="46760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0" name="TextBox 7">
            <a:extLst>
              <a:ext uri="{FF2B5EF4-FFF2-40B4-BE49-F238E27FC236}">
                <a16:creationId xmlns:a16="http://schemas.microsoft.com/office/drawing/2014/main" id="{F5DAAD2E-96E7-4CFD-9EFF-DF2F78B803A2}"/>
              </a:ext>
            </a:extLst>
          </p:cNvPr>
          <p:cNvSpPr txBox="1"/>
          <p:nvPr/>
        </p:nvSpPr>
        <p:spPr>
          <a:xfrm>
            <a:off x="2078637" y="1055925"/>
            <a:ext cx="7714559" cy="1477328"/>
          </a:xfrm>
          <a:prstGeom prst="rect">
            <a:avLst/>
          </a:prstGeom>
        </p:spPr>
        <p:txBody>
          <a:bodyPr wrap="square" lIns="0" tIns="0" rIns="0" bIns="0" rtlCol="0" anchor="t">
            <a:spAutoFit/>
          </a:bodyPr>
          <a:lstStyle/>
          <a:p>
            <a:pPr algn="ctr"/>
            <a:r>
              <a:rPr lang="en-US" sz="4800" b="1" dirty="0">
                <a:solidFill>
                  <a:srgbClr val="415463"/>
                </a:solidFill>
                <a:latin typeface="+mj-lt"/>
                <a:ea typeface="Michegar"/>
                <a:cs typeface="Michegar"/>
                <a:sym typeface="Michegar"/>
              </a:rPr>
              <a:t>Recommendations and Conclusion</a:t>
            </a:r>
          </a:p>
        </p:txBody>
      </p:sp>
      <p:sp>
        <p:nvSpPr>
          <p:cNvPr id="11" name="TextBox 8">
            <a:extLst>
              <a:ext uri="{FF2B5EF4-FFF2-40B4-BE49-F238E27FC236}">
                <a16:creationId xmlns:a16="http://schemas.microsoft.com/office/drawing/2014/main" id="{422EA592-777D-4080-8ACF-148ECA61CA83}"/>
              </a:ext>
            </a:extLst>
          </p:cNvPr>
          <p:cNvSpPr txBox="1"/>
          <p:nvPr/>
        </p:nvSpPr>
        <p:spPr>
          <a:xfrm>
            <a:off x="1691052" y="2850992"/>
            <a:ext cx="4244864" cy="2919197"/>
          </a:xfrm>
          <a:prstGeom prst="rect">
            <a:avLst/>
          </a:prstGeom>
        </p:spPr>
        <p:txBody>
          <a:bodyPr wrap="square" lIns="0" tIns="0" rIns="0" bIns="0" rtlCol="0" anchor="t">
            <a:spAutoFit/>
          </a:bodyPr>
          <a:lstStyle/>
          <a:p>
            <a:pPr marL="304815" indent="-304815" algn="just">
              <a:lnSpc>
                <a:spcPct val="150000"/>
              </a:lnSpc>
              <a:buFont typeface="Arial" panose="020B0604020202020204" pitchFamily="34" charset="0"/>
              <a:buChar char="•"/>
            </a:pPr>
            <a:r>
              <a:rPr lang="en-US" sz="1600" dirty="0">
                <a:solidFill>
                  <a:srgbClr val="415463"/>
                </a:solidFill>
                <a:latin typeface="+mj-lt"/>
                <a:ea typeface="ArchTH"/>
                <a:cs typeface="ArchTH"/>
                <a:sym typeface="ArchTH"/>
              </a:rPr>
              <a:t>Introduces "Fields of Experience" for effective communication (Halder and </a:t>
            </a:r>
            <a:r>
              <a:rPr lang="en-US" sz="1600" dirty="0" err="1">
                <a:solidFill>
                  <a:srgbClr val="415463"/>
                </a:solidFill>
                <a:latin typeface="+mj-lt"/>
                <a:ea typeface="ArchTH"/>
                <a:cs typeface="ArchTH"/>
                <a:sym typeface="ArchTH"/>
              </a:rPr>
              <a:t>Saha</a:t>
            </a:r>
            <a:r>
              <a:rPr lang="en-US" sz="1600" dirty="0">
                <a:solidFill>
                  <a:srgbClr val="415463"/>
                </a:solidFill>
                <a:latin typeface="+mj-lt"/>
                <a:ea typeface="ArchTH"/>
                <a:cs typeface="ArchTH"/>
                <a:sym typeface="ArchTH"/>
              </a:rPr>
              <a:t>, 2023).</a:t>
            </a:r>
          </a:p>
          <a:p>
            <a:pPr marL="304815" indent="-304815" algn="just">
              <a:lnSpc>
                <a:spcPct val="150000"/>
              </a:lnSpc>
              <a:buFont typeface="Arial" panose="020B0604020202020204" pitchFamily="34" charset="0"/>
              <a:buChar char="•"/>
            </a:pPr>
            <a:r>
              <a:rPr lang="en-US" sz="1600" dirty="0">
                <a:solidFill>
                  <a:srgbClr val="415463"/>
                </a:solidFill>
                <a:latin typeface="+mj-lt"/>
                <a:ea typeface="ArchTH"/>
                <a:cs typeface="ArchTH"/>
                <a:sym typeface="ArchTH"/>
              </a:rPr>
              <a:t>Sender and receiver must share common cultural and linguistic ground.</a:t>
            </a:r>
          </a:p>
          <a:p>
            <a:pPr marL="304815" indent="-304815" algn="just">
              <a:lnSpc>
                <a:spcPct val="150000"/>
              </a:lnSpc>
              <a:buFont typeface="Arial" panose="020B0604020202020204" pitchFamily="34" charset="0"/>
              <a:buChar char="•"/>
            </a:pPr>
            <a:r>
              <a:rPr lang="en-US" sz="1600" dirty="0">
                <a:solidFill>
                  <a:srgbClr val="415463"/>
                </a:solidFill>
                <a:latin typeface="+mj-lt"/>
                <a:ea typeface="ArchTH"/>
                <a:cs typeface="ArchTH"/>
                <a:sym typeface="ArchTH"/>
              </a:rPr>
              <a:t>Gary and multicultural workforce lack overlapping fields of experience.</a:t>
            </a:r>
          </a:p>
          <a:p>
            <a:pPr marL="304815" indent="-304815" algn="just">
              <a:lnSpc>
                <a:spcPct val="150000"/>
              </a:lnSpc>
              <a:buFont typeface="Arial" panose="020B0604020202020204" pitchFamily="34" charset="0"/>
              <a:buChar char="•"/>
            </a:pPr>
            <a:r>
              <a:rPr lang="en-US" sz="1600" dirty="0">
                <a:solidFill>
                  <a:srgbClr val="415463"/>
                </a:solidFill>
                <a:latin typeface="+mj-lt"/>
                <a:ea typeface="ArchTH"/>
                <a:cs typeface="ArchTH"/>
                <a:sym typeface="ArchTH"/>
              </a:rPr>
              <a:t>Without shared reference points, messages cannot be accurately interpreted.</a:t>
            </a:r>
          </a:p>
        </p:txBody>
      </p:sp>
      <p:pic>
        <p:nvPicPr>
          <p:cNvPr id="2" name="Picture 1">
            <a:extLst>
              <a:ext uri="{FF2B5EF4-FFF2-40B4-BE49-F238E27FC236}">
                <a16:creationId xmlns:a16="http://schemas.microsoft.com/office/drawing/2014/main" id="{DA5E14A3-883A-44E7-BEED-10EAA8C7E1A2}"/>
              </a:ext>
            </a:extLst>
          </p:cNvPr>
          <p:cNvPicPr>
            <a:picLocks noChangeAspect="1"/>
          </p:cNvPicPr>
          <p:nvPr/>
        </p:nvPicPr>
        <p:blipFill>
          <a:blip r:embed="rId7"/>
          <a:stretch>
            <a:fillRect/>
          </a:stretch>
        </p:blipFill>
        <p:spPr>
          <a:xfrm>
            <a:off x="6280149" y="2971800"/>
            <a:ext cx="4220799" cy="29164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7"/>
          <p:cNvSpPr/>
          <p:nvPr/>
        </p:nvSpPr>
        <p:spPr>
          <a:xfrm rot="-1128212">
            <a:off x="10192569" y="5522576"/>
            <a:ext cx="3998863" cy="3114379"/>
          </a:xfrm>
          <a:custGeom>
            <a:avLst/>
            <a:gdLst/>
            <a:ahLst/>
            <a:cxnLst/>
            <a:rect l="l" t="t" r="r" b="b"/>
            <a:pathLst>
              <a:path w="5998295" h="4671569">
                <a:moveTo>
                  <a:pt x="0" y="0"/>
                </a:moveTo>
                <a:lnTo>
                  <a:pt x="5998294" y="0"/>
                </a:lnTo>
                <a:lnTo>
                  <a:pt x="5998294" y="4671569"/>
                </a:lnTo>
                <a:lnTo>
                  <a:pt x="0" y="4671569"/>
                </a:lnTo>
                <a:lnTo>
                  <a:pt x="0"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US" sz="1200"/>
          </a:p>
        </p:txBody>
      </p:sp>
      <p:sp>
        <p:nvSpPr>
          <p:cNvPr id="9" name="Freeform 9"/>
          <p:cNvSpPr/>
          <p:nvPr/>
        </p:nvSpPr>
        <p:spPr>
          <a:xfrm rot="-10306225">
            <a:off x="-2278586" y="-2041364"/>
            <a:ext cx="3998863" cy="3114379"/>
          </a:xfrm>
          <a:custGeom>
            <a:avLst/>
            <a:gdLst/>
            <a:ahLst/>
            <a:cxnLst/>
            <a:rect l="l" t="t" r="r" b="b"/>
            <a:pathLst>
              <a:path w="5998295" h="4671569">
                <a:moveTo>
                  <a:pt x="0" y="0"/>
                </a:moveTo>
                <a:lnTo>
                  <a:pt x="5998294" y="0"/>
                </a:lnTo>
                <a:lnTo>
                  <a:pt x="5998294" y="4671569"/>
                </a:lnTo>
                <a:lnTo>
                  <a:pt x="0" y="4671569"/>
                </a:lnTo>
                <a:lnTo>
                  <a:pt x="0" y="0"/>
                </a:lnTo>
                <a:close/>
              </a:path>
            </a:pathLst>
          </a:custGeom>
          <a: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p:spPr>
        <p:txBody>
          <a:bodyPr/>
          <a:lstStyle/>
          <a:p>
            <a:endParaRPr lang="en-US" sz="1200"/>
          </a:p>
        </p:txBody>
      </p:sp>
      <p:sp>
        <p:nvSpPr>
          <p:cNvPr id="11" name="Freeform 11"/>
          <p:cNvSpPr/>
          <p:nvPr/>
        </p:nvSpPr>
        <p:spPr>
          <a:xfrm rot="6422334" flipH="1">
            <a:off x="10117792" y="-1678752"/>
            <a:ext cx="2456449" cy="3631846"/>
          </a:xfrm>
          <a:custGeom>
            <a:avLst/>
            <a:gdLst/>
            <a:ahLst/>
            <a:cxnLst/>
            <a:rect l="l" t="t" r="r" b="b"/>
            <a:pathLst>
              <a:path w="3684673" h="5447769">
                <a:moveTo>
                  <a:pt x="3684672" y="0"/>
                </a:moveTo>
                <a:lnTo>
                  <a:pt x="0" y="0"/>
                </a:lnTo>
                <a:lnTo>
                  <a:pt x="0" y="5447769"/>
                </a:lnTo>
                <a:lnTo>
                  <a:pt x="3684672" y="5447769"/>
                </a:lnTo>
                <a:lnTo>
                  <a:pt x="368467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2" name="Freeform 12"/>
          <p:cNvSpPr/>
          <p:nvPr/>
        </p:nvSpPr>
        <p:spPr>
          <a:xfrm rot="-3458235" flipH="1">
            <a:off x="-542424" y="4972125"/>
            <a:ext cx="2456449" cy="3631846"/>
          </a:xfrm>
          <a:custGeom>
            <a:avLst/>
            <a:gdLst/>
            <a:ahLst/>
            <a:cxnLst/>
            <a:rect l="l" t="t" r="r" b="b"/>
            <a:pathLst>
              <a:path w="3684673" h="5447769">
                <a:moveTo>
                  <a:pt x="3684672" y="0"/>
                </a:moveTo>
                <a:lnTo>
                  <a:pt x="0" y="0"/>
                </a:lnTo>
                <a:lnTo>
                  <a:pt x="0" y="5447769"/>
                </a:lnTo>
                <a:lnTo>
                  <a:pt x="3684672" y="5447769"/>
                </a:lnTo>
                <a:lnTo>
                  <a:pt x="368467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13" name="TextBox 7">
            <a:extLst>
              <a:ext uri="{FF2B5EF4-FFF2-40B4-BE49-F238E27FC236}">
                <a16:creationId xmlns:a16="http://schemas.microsoft.com/office/drawing/2014/main" id="{C7038B33-1688-44D8-9893-5F87AA540EE8}"/>
              </a:ext>
            </a:extLst>
          </p:cNvPr>
          <p:cNvSpPr txBox="1"/>
          <p:nvPr/>
        </p:nvSpPr>
        <p:spPr>
          <a:xfrm>
            <a:off x="2238719" y="520324"/>
            <a:ext cx="7714559" cy="987450"/>
          </a:xfrm>
          <a:prstGeom prst="rect">
            <a:avLst/>
          </a:prstGeom>
        </p:spPr>
        <p:txBody>
          <a:bodyPr wrap="square" lIns="0" tIns="0" rIns="0" bIns="0" rtlCol="0" anchor="t">
            <a:spAutoFit/>
          </a:bodyPr>
          <a:lstStyle/>
          <a:p>
            <a:pPr algn="ctr">
              <a:lnSpc>
                <a:spcPts val="8120"/>
              </a:lnSpc>
            </a:pPr>
            <a:r>
              <a:rPr lang="en-US" sz="5867" b="1" dirty="0">
                <a:solidFill>
                  <a:srgbClr val="415463"/>
                </a:solidFill>
                <a:latin typeface="+mj-lt"/>
                <a:ea typeface="Michegar"/>
                <a:cs typeface="Michegar"/>
                <a:sym typeface="Michegar"/>
              </a:rPr>
              <a:t>References</a:t>
            </a:r>
          </a:p>
        </p:txBody>
      </p:sp>
      <p:sp>
        <p:nvSpPr>
          <p:cNvPr id="15" name="TextBox 14">
            <a:extLst>
              <a:ext uri="{FF2B5EF4-FFF2-40B4-BE49-F238E27FC236}">
                <a16:creationId xmlns:a16="http://schemas.microsoft.com/office/drawing/2014/main" id="{090AA7B7-9BA3-4FC0-8D30-8EBF8AD3FE02}"/>
              </a:ext>
            </a:extLst>
          </p:cNvPr>
          <p:cNvSpPr txBox="1"/>
          <p:nvPr/>
        </p:nvSpPr>
        <p:spPr>
          <a:xfrm>
            <a:off x="1825624" y="1651000"/>
            <a:ext cx="8540749" cy="3574312"/>
          </a:xfrm>
          <a:prstGeom prst="rect">
            <a:avLst/>
          </a:prstGeom>
          <a:noFill/>
        </p:spPr>
        <p:txBody>
          <a:bodyPr wrap="square">
            <a:spAutoFit/>
          </a:bodyPr>
          <a:lstStyle/>
          <a:p>
            <a:pPr algn="just">
              <a:lnSpc>
                <a:spcPct val="150000"/>
              </a:lnSpc>
              <a:spcBef>
                <a:spcPts val="800"/>
              </a:spcBef>
              <a:spcAft>
                <a:spcPts val="400"/>
              </a:spcAft>
            </a:pPr>
            <a:r>
              <a:rPr lang="en-GB" sz="1200" dirty="0">
                <a:latin typeface="+mj-lt"/>
                <a:ea typeface="Calibri" panose="020F0502020204030204" pitchFamily="34" charset="0"/>
              </a:rPr>
              <a:t>De Jager, S. (2023) “Semantic noise and conceptual stagnation in natural language processing,” </a:t>
            </a:r>
            <a:r>
              <a:rPr lang="en-GB" sz="1200" i="1" dirty="0" err="1">
                <a:latin typeface="+mj-lt"/>
                <a:ea typeface="Calibri" panose="020F0502020204030204" pitchFamily="34" charset="0"/>
              </a:rPr>
              <a:t>Angelaki</a:t>
            </a:r>
            <a:r>
              <a:rPr lang="en-GB" sz="1200" dirty="0">
                <a:latin typeface="+mj-lt"/>
                <a:ea typeface="Calibri" panose="020F0502020204030204" pitchFamily="34" charset="0"/>
              </a:rPr>
              <a:t>, 28(3), pp. 111–132. Available at: https://doi.org/10.1080/0969725X.2023.2216555.</a:t>
            </a:r>
          </a:p>
          <a:p>
            <a:pPr algn="just">
              <a:lnSpc>
                <a:spcPct val="150000"/>
              </a:lnSpc>
              <a:spcBef>
                <a:spcPts val="800"/>
              </a:spcBef>
              <a:spcAft>
                <a:spcPts val="400"/>
              </a:spcAft>
            </a:pPr>
            <a:r>
              <a:rPr lang="en-GB" sz="1200" dirty="0">
                <a:latin typeface="+mj-lt"/>
                <a:ea typeface="Calibri" panose="020F0502020204030204" pitchFamily="34" charset="0"/>
              </a:rPr>
              <a:t>Halder, S. and </a:t>
            </a:r>
            <a:r>
              <a:rPr lang="en-GB" sz="1200" dirty="0" err="1">
                <a:latin typeface="+mj-lt"/>
                <a:ea typeface="Calibri" panose="020F0502020204030204" pitchFamily="34" charset="0"/>
              </a:rPr>
              <a:t>Saha</a:t>
            </a:r>
            <a:r>
              <a:rPr lang="en-GB" sz="1200" dirty="0">
                <a:latin typeface="+mj-lt"/>
                <a:ea typeface="Calibri" panose="020F0502020204030204" pitchFamily="34" charset="0"/>
              </a:rPr>
              <a:t>, S. (2023). </a:t>
            </a:r>
            <a:r>
              <a:rPr lang="en-GB" sz="1200" i="1" dirty="0">
                <a:latin typeface="+mj-lt"/>
                <a:ea typeface="Calibri" panose="020F0502020204030204" pitchFamily="34" charset="0"/>
              </a:rPr>
              <a:t>The </a:t>
            </a:r>
            <a:r>
              <a:rPr lang="en-GB" sz="1200" i="1" dirty="0" err="1">
                <a:latin typeface="+mj-lt"/>
                <a:ea typeface="Calibri" panose="020F0502020204030204" pitchFamily="34" charset="0"/>
              </a:rPr>
              <a:t>routledge</a:t>
            </a:r>
            <a:r>
              <a:rPr lang="en-GB" sz="1200" i="1" dirty="0">
                <a:latin typeface="+mj-lt"/>
                <a:ea typeface="Calibri" panose="020F0502020204030204" pitchFamily="34" charset="0"/>
              </a:rPr>
              <a:t> handbook of education technology</a:t>
            </a:r>
            <a:r>
              <a:rPr lang="en-GB" sz="1200" dirty="0">
                <a:latin typeface="+mj-lt"/>
                <a:ea typeface="Calibri" panose="020F0502020204030204" pitchFamily="34" charset="0"/>
              </a:rPr>
              <a:t>. Taylor &amp; Francis. Available at: https://books.google.com/books?id=0cGnEAAAQBAJ&amp;pg=PT78&amp;dq=schramm+model+of+communication&amp;hl=en&amp;newbks=1&amp;newbks_redir=1&amp;sa=X&amp;ved=2ahUKEwjJv-3gqoGTAxVX9zgGHRoHB68Q6AF6BAgGEAM.</a:t>
            </a:r>
          </a:p>
          <a:p>
            <a:pPr algn="just">
              <a:lnSpc>
                <a:spcPct val="150000"/>
              </a:lnSpc>
              <a:spcBef>
                <a:spcPts val="800"/>
              </a:spcBef>
              <a:spcAft>
                <a:spcPts val="400"/>
              </a:spcAft>
            </a:pPr>
            <a:r>
              <a:rPr lang="en-GB" sz="1200" dirty="0">
                <a:latin typeface="+mj-lt"/>
                <a:ea typeface="Calibri" panose="020F0502020204030204" pitchFamily="34" charset="0"/>
              </a:rPr>
              <a:t>Ren, Y. and Li, H. (2025) “The generational differences in mating criteria among Chinese youth,” </a:t>
            </a:r>
            <a:r>
              <a:rPr lang="en-GB" sz="1200" i="1" dirty="0">
                <a:latin typeface="+mj-lt"/>
                <a:ea typeface="Calibri" panose="020F0502020204030204" pitchFamily="34" charset="0"/>
              </a:rPr>
              <a:t>Journal of Human Behaviour in the Social Environment</a:t>
            </a:r>
            <a:r>
              <a:rPr lang="en-GB" sz="1200" dirty="0">
                <a:latin typeface="+mj-lt"/>
                <a:ea typeface="Calibri" panose="020F0502020204030204" pitchFamily="34" charset="0"/>
              </a:rPr>
              <a:t>, pp. 1–19. Available at: https://doi.org/10.1080/10911359.2025.2563757.</a:t>
            </a:r>
          </a:p>
          <a:p>
            <a:pPr algn="just">
              <a:lnSpc>
                <a:spcPct val="150000"/>
              </a:lnSpc>
              <a:spcBef>
                <a:spcPts val="800"/>
              </a:spcBef>
              <a:spcAft>
                <a:spcPts val="400"/>
              </a:spcAft>
            </a:pPr>
            <a:r>
              <a:rPr lang="en-GB" sz="1200" dirty="0">
                <a:latin typeface="+mj-lt"/>
                <a:ea typeface="Calibri" panose="020F0502020204030204" pitchFamily="34" charset="0"/>
              </a:rPr>
              <a:t>Saad, W., </a:t>
            </a:r>
            <a:r>
              <a:rPr lang="en-GB" sz="1200" dirty="0" err="1">
                <a:latin typeface="+mj-lt"/>
                <a:ea typeface="Calibri" panose="020F0502020204030204" pitchFamily="34" charset="0"/>
              </a:rPr>
              <a:t>Chaccour</a:t>
            </a:r>
            <a:r>
              <a:rPr lang="en-GB" sz="1200" dirty="0">
                <a:latin typeface="+mj-lt"/>
                <a:ea typeface="Calibri" panose="020F0502020204030204" pitchFamily="34" charset="0"/>
              </a:rPr>
              <a:t>, C., Thomas, C.K. and </a:t>
            </a:r>
            <a:r>
              <a:rPr lang="en-GB" sz="1200" dirty="0" err="1">
                <a:latin typeface="+mj-lt"/>
                <a:ea typeface="Calibri" panose="020F0502020204030204" pitchFamily="34" charset="0"/>
              </a:rPr>
              <a:t>Debbah</a:t>
            </a:r>
            <a:r>
              <a:rPr lang="en-GB" sz="1200" dirty="0">
                <a:latin typeface="+mj-lt"/>
                <a:ea typeface="Calibri" panose="020F0502020204030204" pitchFamily="34" charset="0"/>
              </a:rPr>
              <a:t>, M. (2025). </a:t>
            </a:r>
            <a:r>
              <a:rPr lang="en-GB" sz="1200" i="1" dirty="0">
                <a:latin typeface="+mj-lt"/>
                <a:ea typeface="Calibri" panose="020F0502020204030204" pitchFamily="34" charset="0"/>
              </a:rPr>
              <a:t>Foundations of semantic communication networks</a:t>
            </a:r>
            <a:r>
              <a:rPr lang="en-GB" sz="1200" dirty="0">
                <a:latin typeface="+mj-lt"/>
                <a:ea typeface="Calibri" panose="020F0502020204030204" pitchFamily="34" charset="0"/>
              </a:rPr>
              <a:t>. John Wiley &amp; Sons. Available at: https://books.google.com/books?id=n5w3EQAAQBAJ&amp;pg=PA25&amp;dq=Semantic+distortion&amp;hl=en&amp;newbks=1&amp;newbks_redir=1&amp;sa=X&amp;ved=2ahUKEwj1pMT0q4GTAxVge2wGHW4XB_sQ6AF6BAgGEAM.</a:t>
            </a:r>
          </a:p>
        </p:txBody>
      </p:sp>
    </p:spTree>
    <p:extLst>
      <p:ext uri="{BB962C8B-B14F-4D97-AF65-F5344CB8AC3E}">
        <p14:creationId xmlns:p14="http://schemas.microsoft.com/office/powerpoint/2010/main" val="3626885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walking&#10;&#10;AI-generated content may be incorrect.">
            <a:extLst>
              <a:ext uri="{FF2B5EF4-FFF2-40B4-BE49-F238E27FC236}">
                <a16:creationId xmlns:a16="http://schemas.microsoft.com/office/drawing/2014/main" id="{62EA4280-FD2C-7A49-3CE4-F7988E22DE51}"/>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l="4017" r="2649"/>
          <a:stretch>
            <a:fillRect/>
          </a:stretch>
        </p:blipFill>
        <p:spPr>
          <a:xfrm>
            <a:off x="1" y="55419"/>
            <a:ext cx="12192000" cy="6857999"/>
          </a:xfrm>
          <a:prstGeom prst="rect">
            <a:avLst/>
          </a:prstGeom>
        </p:spPr>
      </p:pic>
      <p:sp>
        <p:nvSpPr>
          <p:cNvPr id="2" name="Title"/>
          <p:cNvSpPr>
            <a:spLocks noGrp="1"/>
          </p:cNvSpPr>
          <p:nvPr>
            <p:ph type="ctrTitle"/>
          </p:nvPr>
        </p:nvSpPr>
        <p:spPr>
          <a:xfrm>
            <a:off x="2301923" y="1482602"/>
            <a:ext cx="7588155" cy="2236264"/>
          </a:xfrm>
        </p:spPr>
        <p:txBody>
          <a:bodyPr vert="horz" lIns="91440" tIns="45720" rIns="91440" bIns="45720" rtlCol="0">
            <a:normAutofit/>
          </a:bodyPr>
          <a:lstStyle/>
          <a:p>
            <a:r>
              <a:rPr lang="en-US" sz="2600">
                <a:solidFill>
                  <a:srgbClr val="FFFFFF"/>
                </a:solidFill>
              </a:rPr>
              <a:t>Cultural Communication Barrier</a:t>
            </a:r>
            <a:br>
              <a:rPr lang="en-US" sz="2600">
                <a:solidFill>
                  <a:srgbClr val="FFFFFF"/>
                </a:solidFill>
              </a:rPr>
            </a:br>
            <a:r>
              <a:rPr lang="en-US" sz="2600">
                <a:solidFill>
                  <a:srgbClr val="FFFFFF"/>
                </a:solidFill>
              </a:rPr>
              <a:t> Lecture: Trinh Nguyen </a:t>
            </a:r>
            <a:br>
              <a:rPr lang="en-US" sz="2600">
                <a:solidFill>
                  <a:srgbClr val="FFFFFF"/>
                </a:solidFill>
              </a:rPr>
            </a:br>
            <a:r>
              <a:rPr lang="en-US" sz="2600">
                <a:solidFill>
                  <a:srgbClr val="FFFFFF"/>
                </a:solidFill>
              </a:rPr>
              <a:t>Presentation: Mariana Rebeca Dumitru </a:t>
            </a:r>
            <a:br>
              <a:rPr lang="en-US" sz="2600">
                <a:solidFill>
                  <a:srgbClr val="FFFFFF"/>
                </a:solidFill>
              </a:rPr>
            </a:br>
            <a:br>
              <a:rPr lang="en-US" sz="2600">
                <a:solidFill>
                  <a:srgbClr val="FFFFFF"/>
                </a:solidFill>
              </a:rPr>
            </a:br>
            <a:br>
              <a:rPr lang="en-US" sz="2600">
                <a:solidFill>
                  <a:srgbClr val="FFFFFF"/>
                </a:solidFill>
              </a:rPr>
            </a:br>
            <a:endParaRPr lang="en-US" sz="2600">
              <a:solidFill>
                <a:srgbClr val="FFFFFF"/>
              </a:solidFill>
            </a:endParaRPr>
          </a:p>
        </p:txBody>
      </p:sp>
    </p:spTree>
    <p:extLst>
      <p:ext uri="{BB962C8B-B14F-4D97-AF65-F5344CB8AC3E}">
        <p14:creationId xmlns:p14="http://schemas.microsoft.com/office/powerpoint/2010/main" val="1947652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612648" y="600074"/>
            <a:ext cx="6035040" cy="1529932"/>
          </a:xfrm>
        </p:spPr>
        <p:txBody>
          <a:bodyPr anchor="b">
            <a:normAutofit/>
          </a:bodyPr>
          <a:lstStyle/>
          <a:p>
            <a:r>
              <a:rPr lang="en-GB"/>
              <a:t>Cultural Barrier in Flight Foods Ltd</a:t>
            </a:r>
          </a:p>
        </p:txBody>
      </p:sp>
      <p:pic>
        <p:nvPicPr>
          <p:cNvPr id="7" name="Picture 6" descr="A tray of food and wine bottles on a plane&#10;&#10;AI-generated content may be incorrect.">
            <a:extLst>
              <a:ext uri="{FF2B5EF4-FFF2-40B4-BE49-F238E27FC236}">
                <a16:creationId xmlns:a16="http://schemas.microsoft.com/office/drawing/2014/main" id="{77B99425-CA00-D365-D83B-9A386EAD1B48}"/>
              </a:ext>
            </a:extLst>
          </p:cNvPr>
          <p:cNvPicPr>
            <a:picLocks noChangeAspect="1"/>
          </p:cNvPicPr>
          <p:nvPr/>
        </p:nvPicPr>
        <p:blipFill>
          <a:blip r:embed="rId2">
            <a:extLst>
              <a:ext uri="{837473B0-CC2E-450A-ABE3-18F120FF3D39}">
                <a1611:picAttrSrcUrl xmlns:a1611="http://schemas.microsoft.com/office/drawing/2016/11/main" r:id="rId3"/>
              </a:ext>
            </a:extLst>
          </a:blip>
          <a:srcRect l="17916" r="27493" b="-1"/>
          <a:stretch>
            <a:fillRect/>
          </a:stretch>
        </p:blipFill>
        <p:spPr>
          <a:xfrm>
            <a:off x="7345680" y="10"/>
            <a:ext cx="4846320" cy="6857990"/>
          </a:xfrm>
          <a:prstGeom prst="rect">
            <a:avLst/>
          </a:prstGeom>
        </p:spPr>
      </p:pic>
      <p:graphicFrame>
        <p:nvGraphicFramePr>
          <p:cNvPr id="17" name="Content Placeholder">
            <a:extLst>
              <a:ext uri="{FF2B5EF4-FFF2-40B4-BE49-F238E27FC236}">
                <a16:creationId xmlns:a16="http://schemas.microsoft.com/office/drawing/2014/main" id="{5486E964-767C-7BBD-CB27-522D5E872231}"/>
              </a:ext>
            </a:extLst>
          </p:cNvPr>
          <p:cNvGraphicFramePr>
            <a:graphicFrameLocks noGrp="1"/>
          </p:cNvGraphicFramePr>
          <p:nvPr>
            <p:ph idx="1"/>
          </p:nvPr>
        </p:nvGraphicFramePr>
        <p:xfrm>
          <a:off x="612647" y="2212848"/>
          <a:ext cx="6035041" cy="4096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93126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ERLO'S SMCR MODEL OF COMMUNICATION">
            <a:extLst>
              <a:ext uri="{FF2B5EF4-FFF2-40B4-BE49-F238E27FC236}">
                <a16:creationId xmlns:a16="http://schemas.microsoft.com/office/drawing/2014/main" id="{E939CF4C-96A0-42EF-B3ED-CDAADF2C02D0}"/>
              </a:ext>
            </a:extLst>
          </p:cNvPr>
          <p:cNvPicPr>
            <a:picLocks noGrp="1" noChangeAspect="1"/>
          </p:cNvPicPr>
          <p:nvPr>
            <p:ph idx="1"/>
          </p:nvPr>
        </p:nvPicPr>
        <p:blipFill>
          <a:blip r:embed="rId2"/>
          <a:srcRect b="6287"/>
          <a:stretch>
            <a:fillRect/>
          </a:stretch>
        </p:blipFill>
        <p:spPr>
          <a:xfrm>
            <a:off x="-1" y="544068"/>
            <a:ext cx="12191999" cy="5769864"/>
          </a:xfrm>
          <a:prstGeom prst="rect">
            <a:avLst/>
          </a:prstGeom>
        </p:spPr>
      </p:pic>
    </p:spTree>
    <p:extLst>
      <p:ext uri="{BB962C8B-B14F-4D97-AF65-F5344CB8AC3E}">
        <p14:creationId xmlns:p14="http://schemas.microsoft.com/office/powerpoint/2010/main" val="8697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2604-A257-1CA8-4C09-1E765884A846}"/>
              </a:ext>
            </a:extLst>
          </p:cNvPr>
          <p:cNvSpPr>
            <a:spLocks noGrp="1"/>
          </p:cNvSpPr>
          <p:nvPr>
            <p:ph type="title"/>
          </p:nvPr>
        </p:nvSpPr>
        <p:spPr>
          <a:xfrm>
            <a:off x="612649" y="548638"/>
            <a:ext cx="3493008" cy="5788152"/>
          </a:xfrm>
        </p:spPr>
        <p:txBody>
          <a:bodyPr anchor="ctr">
            <a:normAutofit/>
          </a:bodyPr>
          <a:lstStyle/>
          <a:p>
            <a:r>
              <a:rPr lang="en-US" sz="4000"/>
              <a:t>Solutions</a:t>
            </a:r>
          </a:p>
        </p:txBody>
      </p:sp>
      <p:graphicFrame>
        <p:nvGraphicFramePr>
          <p:cNvPr id="5" name="Content Placeholder 2">
            <a:extLst>
              <a:ext uri="{FF2B5EF4-FFF2-40B4-BE49-F238E27FC236}">
                <a16:creationId xmlns:a16="http://schemas.microsoft.com/office/drawing/2014/main" id="{E890E6AC-F1A4-B8B4-84F1-2EE583A1D0BE}"/>
              </a:ext>
            </a:extLst>
          </p:cNvPr>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6994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2A2AD-9D76-77BB-4BA4-34539F20FADF}"/>
              </a:ext>
            </a:extLst>
          </p:cNvPr>
          <p:cNvSpPr>
            <a:spLocks noGrp="1"/>
          </p:cNvSpPr>
          <p:nvPr>
            <p:ph type="title"/>
          </p:nvPr>
        </p:nvSpPr>
        <p:spPr>
          <a:xfrm>
            <a:off x="612648" y="603504"/>
            <a:ext cx="11019513" cy="1527048"/>
          </a:xfrm>
        </p:spPr>
        <p:txBody>
          <a:bodyPr anchor="b">
            <a:normAutofit/>
          </a:bodyPr>
          <a:lstStyle/>
          <a:p>
            <a:r>
              <a:rPr lang="en-US"/>
              <a:t>References</a:t>
            </a:r>
          </a:p>
        </p:txBody>
      </p:sp>
      <p:sp>
        <p:nvSpPr>
          <p:cNvPr id="3" name="Content Placeholder 2">
            <a:extLst>
              <a:ext uri="{FF2B5EF4-FFF2-40B4-BE49-F238E27FC236}">
                <a16:creationId xmlns:a16="http://schemas.microsoft.com/office/drawing/2014/main" id="{0E9A204B-EB4F-D600-8A52-B3039A7D8719}"/>
              </a:ext>
            </a:extLst>
          </p:cNvPr>
          <p:cNvSpPr>
            <a:spLocks noGrp="1"/>
          </p:cNvSpPr>
          <p:nvPr>
            <p:ph idx="1"/>
          </p:nvPr>
        </p:nvSpPr>
        <p:spPr>
          <a:xfrm>
            <a:off x="612648" y="2212848"/>
            <a:ext cx="11019514" cy="4096512"/>
          </a:xfrm>
        </p:spPr>
        <p:txBody>
          <a:bodyPr vert="horz" lIns="91440" tIns="45720" rIns="91440" bIns="45720" rtlCol="0" anchor="t">
            <a:normAutofit/>
          </a:bodyPr>
          <a:lstStyle/>
          <a:p>
            <a:pPr marL="0" indent="0">
              <a:spcBef>
                <a:spcPts val="0"/>
              </a:spcBef>
              <a:buNone/>
            </a:pPr>
            <a:r>
              <a:rPr lang="en-GB">
                <a:latin typeface="Neue Haas Grotesk Text Pro"/>
                <a:ea typeface="Calibri"/>
                <a:cs typeface="Calibri"/>
              </a:rPr>
              <a:t>Hall, E.T., 1976. Beyond Culture. New York: Anchor Press.</a:t>
            </a:r>
          </a:p>
          <a:p>
            <a:pPr marL="0" indent="0">
              <a:spcBef>
                <a:spcPts val="0"/>
              </a:spcBef>
              <a:buNone/>
            </a:pPr>
            <a:endParaRPr lang="en-GB">
              <a:latin typeface="Neue Haas Grotesk Text Pro"/>
              <a:ea typeface="Calibri"/>
              <a:cs typeface="Calibri"/>
            </a:endParaRPr>
          </a:p>
          <a:p>
            <a:pPr marL="0" indent="0">
              <a:spcBef>
                <a:spcPts val="0"/>
              </a:spcBef>
              <a:buNone/>
            </a:pPr>
            <a:r>
              <a:rPr lang="en-GB">
                <a:latin typeface="Neue Haas Grotesk Text Pro"/>
                <a:ea typeface="Calibri"/>
                <a:cs typeface="Calibri"/>
              </a:rPr>
              <a:t>Hofstede, G., 2001. Culture’s Consequences: Comparing Values, </a:t>
            </a:r>
            <a:r>
              <a:rPr lang="en-GB" err="1">
                <a:latin typeface="Neue Haas Grotesk Text Pro"/>
                <a:ea typeface="Calibri"/>
                <a:cs typeface="Calibri"/>
              </a:rPr>
              <a:t>Behaviors</a:t>
            </a:r>
            <a:r>
              <a:rPr lang="en-GB">
                <a:latin typeface="Neue Haas Grotesk Text Pro"/>
                <a:ea typeface="Calibri"/>
                <a:cs typeface="Calibri"/>
              </a:rPr>
              <a:t>, Institutions and Organizations Across Nations. 2nd ed. Thousand Oaks: Sage Publications.</a:t>
            </a:r>
            <a:endParaRPr lang="en-US">
              <a:latin typeface="Neue Haas Grotesk Text Pro"/>
              <a:ea typeface="Calibri"/>
              <a:cs typeface="Calibri"/>
            </a:endParaRPr>
          </a:p>
          <a:p>
            <a:pPr marL="0" indent="0">
              <a:spcBef>
                <a:spcPts val="0"/>
              </a:spcBef>
              <a:buNone/>
            </a:pPr>
            <a:endParaRPr lang="en-GB">
              <a:latin typeface="Neue Haas Grotesk Text Pro"/>
              <a:ea typeface="Calibri"/>
              <a:cs typeface="Calibri"/>
            </a:endParaRPr>
          </a:p>
          <a:p>
            <a:pPr marL="0" indent="0">
              <a:spcBef>
                <a:spcPts val="0"/>
              </a:spcBef>
              <a:buNone/>
            </a:pPr>
            <a:r>
              <a:rPr lang="en-GB">
                <a:latin typeface="Neue Haas Grotesk Text Pro"/>
                <a:ea typeface="Calibri"/>
                <a:cs typeface="Calibri"/>
              </a:rPr>
              <a:t>Robbins, S.P. and Judge, T.A., 2017. Organizational </a:t>
            </a:r>
            <a:r>
              <a:rPr lang="en-GB" err="1">
                <a:latin typeface="Neue Haas Grotesk Text Pro"/>
                <a:ea typeface="Calibri"/>
                <a:cs typeface="Calibri"/>
              </a:rPr>
              <a:t>Behavior</a:t>
            </a:r>
            <a:r>
              <a:rPr lang="en-GB">
                <a:latin typeface="Neue Haas Grotesk Text Pro"/>
                <a:ea typeface="Calibri"/>
                <a:cs typeface="Calibri"/>
              </a:rPr>
              <a:t>. 17th ed. Harlow: Pearson Education.</a:t>
            </a:r>
            <a:endParaRPr lang="en-US">
              <a:latin typeface="Neue Haas Grotesk Text Pro"/>
              <a:ea typeface="Calibri"/>
              <a:cs typeface="Calibri"/>
            </a:endParaRPr>
          </a:p>
          <a:p>
            <a:endParaRPr lang="en-US"/>
          </a:p>
        </p:txBody>
      </p:sp>
    </p:spTree>
    <p:extLst>
      <p:ext uri="{BB962C8B-B14F-4D97-AF65-F5344CB8AC3E}">
        <p14:creationId xmlns:p14="http://schemas.microsoft.com/office/powerpoint/2010/main" val="982454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720F9BD-A59D-5EFA-C622-C80C6888C5B0}"/>
              </a:ext>
            </a:extLst>
          </p:cNvPr>
          <p:cNvPicPr>
            <a:picLocks noGrp="1" noChangeAspect="1"/>
          </p:cNvPicPr>
          <p:nvPr>
            <p:ph sz="half" idx="14"/>
          </p:nvPr>
        </p:nvPicPr>
        <p:blipFill>
          <a:blip r:embed="rId2">
            <a:clrChange>
              <a:clrFrom>
                <a:srgbClr val="3D4D64"/>
              </a:clrFrom>
              <a:clrTo>
                <a:srgbClr val="3D4D64">
                  <a:alpha val="0"/>
                </a:srgbClr>
              </a:clrTo>
            </a:clrChange>
          </a:blip>
          <a:srcRect t="7812" b="7812"/>
          <a:stretch/>
        </p:blipFill>
        <p:spPr>
          <a:xfrm>
            <a:off x="-1355835" y="-1260088"/>
            <a:ext cx="13957737" cy="792504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Slide Number Placeholder 3" hidden="1">
            <a:extLst>
              <a:ext uri="{FF2B5EF4-FFF2-40B4-BE49-F238E27FC236}">
                <a16:creationId xmlns:a16="http://schemas.microsoft.com/office/drawing/2014/main" id="{A1D7AB89-F151-801E-694B-057A7053FA36}"/>
              </a:ext>
            </a:extLst>
          </p:cNvPr>
          <p:cNvSpPr>
            <a:spLocks noGrp="1"/>
          </p:cNvSpPr>
          <p:nvPr>
            <p:ph type="sldNum" sz="quarter" idx="12"/>
          </p:nvPr>
        </p:nvSpPr>
        <p:spPr/>
        <p:txBody>
          <a:bodyPr/>
          <a:lstStyle/>
          <a:p>
            <a:pPr>
              <a:spcAft>
                <a:spcPts val="600"/>
              </a:spcAft>
            </a:pPr>
            <a:fld id="{B5CEABB6-07DC-46E8-9B57-56EC44A396E5}" type="slidenum">
              <a:rPr lang="en-US" smtClean="0"/>
              <a:pPr>
                <a:spcAft>
                  <a:spcPts val="600"/>
                </a:spcAft>
              </a:pPr>
              <a:t>29</a:t>
            </a:fld>
            <a:endParaRPr lang="en-US"/>
          </a:p>
        </p:txBody>
      </p:sp>
    </p:spTree>
    <p:extLst>
      <p:ext uri="{BB962C8B-B14F-4D97-AF65-F5344CB8AC3E}">
        <p14:creationId xmlns:p14="http://schemas.microsoft.com/office/powerpoint/2010/main" val="19264400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01C86-6926-97AB-F247-7DCD48FBFDB0}"/>
            </a:ext>
          </a:extLst>
        </p:cNvPr>
        <p:cNvGrpSpPr/>
        <p:nvPr/>
      </p:nvGrpSpPr>
      <p:grpSpPr>
        <a:xfrm>
          <a:off x="0" y="0"/>
          <a:ext cx="0" cy="0"/>
          <a:chOff x="0" y="0"/>
          <a:chExt cx="0" cy="0"/>
        </a:xfrm>
      </p:grpSpPr>
      <p:pic>
        <p:nvPicPr>
          <p:cNvPr id="6" name="Content Placeholder 5" descr="KLOK">
            <a:extLst>
              <a:ext uri="{FF2B5EF4-FFF2-40B4-BE49-F238E27FC236}">
                <a16:creationId xmlns:a16="http://schemas.microsoft.com/office/drawing/2014/main" id="{E0309B9C-CB50-3E82-4E08-953B7A749860}"/>
              </a:ext>
            </a:extLst>
          </p:cNvPr>
          <p:cNvPicPr>
            <a:picLocks noGrp="1" noChangeAspect="1"/>
          </p:cNvPicPr>
          <p:nvPr>
            <p:ph sz="half" idx="14"/>
          </p:nvPr>
        </p:nvPicPr>
        <p:blipFill>
          <a:blip r:embed="rId2">
            <a:clrChange>
              <a:clrFrom>
                <a:srgbClr val="3D4D64"/>
              </a:clrFrom>
              <a:clrTo>
                <a:srgbClr val="3D4D64">
                  <a:alpha val="0"/>
                </a:srgbClr>
              </a:clrTo>
            </a:clrChange>
          </a:blip>
          <a:srcRect t="7812" b="7812"/>
          <a:stretch/>
        </p:blipFill>
        <p:spPr>
          <a:xfrm>
            <a:off x="-704193" y="-279401"/>
            <a:ext cx="13768552" cy="731082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Slide Number Placeholder 3" hidden="1">
            <a:extLst>
              <a:ext uri="{FF2B5EF4-FFF2-40B4-BE49-F238E27FC236}">
                <a16:creationId xmlns:a16="http://schemas.microsoft.com/office/drawing/2014/main" id="{68567253-EF90-6CD4-EF47-FA806043AA36}"/>
              </a:ext>
            </a:extLst>
          </p:cNvPr>
          <p:cNvSpPr>
            <a:spLocks noGrp="1"/>
          </p:cNvSpPr>
          <p:nvPr>
            <p:ph type="sldNum" sz="quarter" idx="12"/>
          </p:nvPr>
        </p:nvSpPr>
        <p:spPr/>
        <p:txBody>
          <a:bodyPr/>
          <a:lstStyle/>
          <a:p>
            <a:pPr>
              <a:spcAft>
                <a:spcPts val="600"/>
              </a:spcAft>
            </a:pPr>
            <a:fld id="{B5CEABB6-07DC-46E8-9B57-56EC44A396E5}" type="slidenum">
              <a:rPr lang="en-US" smtClean="0"/>
              <a:pPr>
                <a:spcAft>
                  <a:spcPts val="600"/>
                </a:spcAft>
              </a:pPr>
              <a:t>30</a:t>
            </a:fld>
            <a:endParaRPr lang="en-US"/>
          </a:p>
        </p:txBody>
      </p:sp>
      <p:sp>
        <p:nvSpPr>
          <p:cNvPr id="2" name="Title 1">
            <a:extLst>
              <a:ext uri="{FF2B5EF4-FFF2-40B4-BE49-F238E27FC236}">
                <a16:creationId xmlns:a16="http://schemas.microsoft.com/office/drawing/2014/main" id="{450A4F9D-3B8C-9862-2873-F5E5B2E00B49}"/>
              </a:ext>
            </a:extLst>
          </p:cNvPr>
          <p:cNvSpPr>
            <a:spLocks noGrp="1"/>
          </p:cNvSpPr>
          <p:nvPr>
            <p:ph type="title"/>
          </p:nvPr>
        </p:nvSpPr>
        <p:spPr>
          <a:xfrm>
            <a:off x="764155" y="896112"/>
            <a:ext cx="10665845" cy="1039059"/>
          </a:xfrm>
        </p:spPr>
        <p:txBody>
          <a:bodyPr anchor="t">
            <a:normAutofit fontScale="90000"/>
          </a:bodyPr>
          <a:lstStyle/>
          <a:p>
            <a:r>
              <a:rPr lang="en-ZA" sz="2100" dirty="0">
                <a:solidFill>
                  <a:schemeClr val="bg1"/>
                </a:solidFill>
              </a:rPr>
              <a:t>Student name: Fathimah  </a:t>
            </a:r>
            <a:r>
              <a:rPr lang="en-ZA" sz="2100" dirty="0" err="1">
                <a:solidFill>
                  <a:schemeClr val="bg1"/>
                </a:solidFill>
              </a:rPr>
              <a:t>zahra</a:t>
            </a:r>
            <a:br>
              <a:rPr lang="en-ZA" sz="2100" dirty="0">
                <a:solidFill>
                  <a:schemeClr val="bg1"/>
                </a:solidFill>
              </a:rPr>
            </a:br>
            <a:br>
              <a:rPr lang="en-ZA" sz="2100" dirty="0">
                <a:solidFill>
                  <a:schemeClr val="bg1"/>
                </a:solidFill>
              </a:rPr>
            </a:br>
            <a:r>
              <a:rPr lang="en-ZA" sz="2100" dirty="0">
                <a:solidFill>
                  <a:schemeClr val="bg1"/>
                </a:solidFill>
              </a:rPr>
              <a:t>student id: 2407304</a:t>
            </a:r>
            <a:br>
              <a:rPr lang="en-ZA" sz="2100" dirty="0">
                <a:solidFill>
                  <a:schemeClr val="bg1"/>
                </a:solidFill>
              </a:rPr>
            </a:br>
            <a:endParaRPr lang="en-ZA" sz="2100" dirty="0">
              <a:solidFill>
                <a:schemeClr val="bg1"/>
              </a:solidFill>
            </a:endParaRPr>
          </a:p>
        </p:txBody>
      </p:sp>
      <p:graphicFrame>
        <p:nvGraphicFramePr>
          <p:cNvPr id="3" name="Subtitle 2">
            <a:extLst>
              <a:ext uri="{FF2B5EF4-FFF2-40B4-BE49-F238E27FC236}">
                <a16:creationId xmlns:a16="http://schemas.microsoft.com/office/drawing/2014/main" id="{CF76232B-7595-3E72-7D76-7D8D1E588262}"/>
              </a:ext>
            </a:extLst>
          </p:cNvPr>
          <p:cNvGraphicFramePr>
            <a:graphicFrameLocks/>
          </p:cNvGraphicFramePr>
          <p:nvPr/>
        </p:nvGraphicFramePr>
        <p:xfrm>
          <a:off x="762000" y="2060029"/>
          <a:ext cx="10665845" cy="4035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283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319AC290-AE26-6AEE-7F42-E3E16AC22A2D}"/>
              </a:ext>
            </a:extLst>
          </p:cNvPr>
          <p:cNvPicPr>
            <a:picLocks noGrp="1" noChangeAspect="1"/>
          </p:cNvPicPr>
          <p:nvPr>
            <p:ph sz="half" idx="14"/>
          </p:nvPr>
        </p:nvPicPr>
        <p:blipFill>
          <a:blip r:embed="rId2"/>
          <a:srcRect t="7812" b="7812"/>
          <a:stretch/>
        </p:blipFill>
        <p:spPr>
          <a:xfrm>
            <a:off x="20" y="10"/>
            <a:ext cx="12263100" cy="6857990"/>
          </a:xfrm>
          <a:noFill/>
        </p:spPr>
      </p:pic>
    </p:spTree>
    <p:extLst>
      <p:ext uri="{BB962C8B-B14F-4D97-AF65-F5344CB8AC3E}">
        <p14:creationId xmlns:p14="http://schemas.microsoft.com/office/powerpoint/2010/main" val="16038059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3C429-EBDB-0DD8-F817-60D8173C1EAB}"/>
            </a:ext>
          </a:extLst>
        </p:cNvPr>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65C6C32-1387-84FC-EBDE-82A215659138}"/>
              </a:ext>
            </a:extLst>
          </p:cNvPr>
          <p:cNvPicPr>
            <a:picLocks noGrp="1" noChangeAspect="1"/>
          </p:cNvPicPr>
          <p:nvPr>
            <p:ph sz="half" idx="14"/>
          </p:nvPr>
        </p:nvPicPr>
        <p:blipFill>
          <a:blip r:embed="rId2"/>
          <a:srcRect/>
          <a:stretch/>
        </p:blipFill>
        <p:spPr>
          <a:xfrm>
            <a:off x="0" y="-1464003"/>
            <a:ext cx="13783660" cy="9189107"/>
          </a:xfrm>
        </p:spPr>
      </p:pic>
      <p:graphicFrame>
        <p:nvGraphicFramePr>
          <p:cNvPr id="8" name="Content Placeholder 2">
            <a:extLst>
              <a:ext uri="{FF2B5EF4-FFF2-40B4-BE49-F238E27FC236}">
                <a16:creationId xmlns:a16="http://schemas.microsoft.com/office/drawing/2014/main" id="{2F94AA06-9973-6FAD-ECA9-0A237346BE68}"/>
              </a:ext>
            </a:extLst>
          </p:cNvPr>
          <p:cNvGraphicFramePr>
            <a:graphicFrameLocks noGrp="1"/>
          </p:cNvGraphicFramePr>
          <p:nvPr/>
        </p:nvGraphicFramePr>
        <p:xfrm>
          <a:off x="763077" y="1589883"/>
          <a:ext cx="10665845" cy="51157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Content Placeholder 2">
            <a:extLst>
              <a:ext uri="{FF2B5EF4-FFF2-40B4-BE49-F238E27FC236}">
                <a16:creationId xmlns:a16="http://schemas.microsoft.com/office/drawing/2014/main" id="{2F94AA06-9973-6FAD-ECA9-0A237346BE68}"/>
              </a:ext>
            </a:extLst>
          </p:cNvPr>
          <p:cNvGraphicFramePr>
            <a:graphicFrameLocks noGrp="1"/>
          </p:cNvGraphicFramePr>
          <p:nvPr/>
        </p:nvGraphicFramePr>
        <p:xfrm>
          <a:off x="763077" y="1589883"/>
          <a:ext cx="10665845" cy="367823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6960006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0B3B3-D754-D449-8026-AFA238A7898D}"/>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0C88D31B-3D6E-CE12-F197-C9394FD1064A}"/>
              </a:ext>
            </a:extLst>
          </p:cNvPr>
          <p:cNvSpPr>
            <a:spLocks noGrp="1"/>
          </p:cNvSpPr>
          <p:nvPr>
            <p:ph type="sldNum" sz="quarter" idx="12"/>
          </p:nvPr>
        </p:nvSpPr>
        <p:spPr/>
        <p:txBody>
          <a:bodyPr/>
          <a:lstStyle/>
          <a:p>
            <a:fld id="{B5CEABB6-07DC-46E8-9B57-56EC44A396E5}" type="slidenum">
              <a:rPr lang="en-US" smtClean="0"/>
              <a:pPr/>
              <a:t>33</a:t>
            </a:fld>
            <a:endParaRPr lang="en-US" dirty="0"/>
          </a:p>
        </p:txBody>
      </p:sp>
      <p:pic>
        <p:nvPicPr>
          <p:cNvPr id="7" name="Content Placeholder 6">
            <a:extLst>
              <a:ext uri="{FF2B5EF4-FFF2-40B4-BE49-F238E27FC236}">
                <a16:creationId xmlns:a16="http://schemas.microsoft.com/office/drawing/2014/main" id="{FCC9A157-A482-120D-CBFF-C9169C086FA1}"/>
              </a:ext>
            </a:extLst>
          </p:cNvPr>
          <p:cNvPicPr>
            <a:picLocks noGrp="1" noChangeAspect="1"/>
          </p:cNvPicPr>
          <p:nvPr>
            <p:ph sz="half" idx="14"/>
          </p:nvPr>
        </p:nvPicPr>
        <p:blipFill>
          <a:blip r:embed="rId2"/>
          <a:srcRect/>
          <a:stretch/>
        </p:blipFill>
        <p:spPr>
          <a:xfrm>
            <a:off x="54916" y="0"/>
            <a:ext cx="12504945" cy="7683719"/>
          </a:xfrm>
        </p:spPr>
      </p:pic>
      <p:sp>
        <p:nvSpPr>
          <p:cNvPr id="5" name="Content Placeholder 4">
            <a:extLst>
              <a:ext uri="{FF2B5EF4-FFF2-40B4-BE49-F238E27FC236}">
                <a16:creationId xmlns:a16="http://schemas.microsoft.com/office/drawing/2014/main" id="{6FD8AB54-7CD8-04A9-8A21-CA7327FD2563}"/>
              </a:ext>
            </a:extLst>
          </p:cNvPr>
          <p:cNvSpPr>
            <a:spLocks noGrp="1"/>
          </p:cNvSpPr>
          <p:nvPr>
            <p:ph sz="half" idx="15"/>
          </p:nvPr>
        </p:nvSpPr>
        <p:spPr>
          <a:xfrm>
            <a:off x="1313793" y="2258568"/>
            <a:ext cx="10632200" cy="3837432"/>
          </a:xfrm>
        </p:spPr>
        <p:txBody>
          <a:bodyPr>
            <a:normAutofit fontScale="70000" lnSpcReduction="20000"/>
          </a:bodyPr>
          <a:lstStyle/>
          <a:p>
            <a:pPr marL="285750" indent="-285750"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Gary is emotionally; </a:t>
            </a:r>
            <a:endParaRPr lang="en-GB" sz="2000" b="1" dirty="0">
              <a:effectLst/>
              <a:highlight>
                <a:srgbClr val="FFFF00"/>
              </a:highlight>
            </a:endParaRPr>
          </a:p>
          <a:p>
            <a:pPr marL="347472" indent="-347472"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Overloaded with work</a:t>
            </a:r>
            <a:endParaRPr lang="en-GB" sz="2000" b="1" dirty="0">
              <a:effectLst/>
              <a:highlight>
                <a:srgbClr val="FFFF00"/>
              </a:highlight>
            </a:endParaRPr>
          </a:p>
          <a:p>
            <a:pPr marL="347472" indent="-347472"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Showing frustration at work</a:t>
            </a:r>
            <a:endParaRPr lang="en-GB" sz="2000" b="1" dirty="0">
              <a:effectLst/>
              <a:highlight>
                <a:srgbClr val="FFFF00"/>
              </a:highlight>
            </a:endParaRPr>
          </a:p>
          <a:p>
            <a:pPr marL="347472" indent="-347472"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Feeling isolated</a:t>
            </a:r>
            <a:endParaRPr lang="en-GB" sz="2000" b="1" dirty="0">
              <a:effectLst/>
              <a:highlight>
                <a:srgbClr val="FFFF00"/>
              </a:highlight>
            </a:endParaRPr>
          </a:p>
          <a:p>
            <a:pPr marL="347472" indent="-347472"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Calling names to staff like ‘’idiots’’</a:t>
            </a:r>
            <a:endParaRPr lang="en-GB" sz="2000" b="1" dirty="0">
              <a:effectLst/>
              <a:highlight>
                <a:srgbClr val="FFFF00"/>
              </a:highlight>
            </a:endParaRPr>
          </a:p>
          <a:p>
            <a:pPr marL="347472" indent="-347472"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Disturbed by the loud  machinery noises</a:t>
            </a:r>
            <a:endParaRPr lang="en-GB" sz="2000" b="1" dirty="0">
              <a:effectLst/>
              <a:highlight>
                <a:srgbClr val="FFFF00"/>
              </a:highlight>
            </a:endParaRPr>
          </a:p>
          <a:p>
            <a:pPr marL="347472" indent="-347472"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Stressed and Angry</a:t>
            </a:r>
            <a:endParaRPr lang="en-GB" sz="2000" b="1" dirty="0">
              <a:effectLst/>
              <a:highlight>
                <a:srgbClr val="FFFF00"/>
              </a:highlight>
            </a:endParaRPr>
          </a:p>
          <a:p>
            <a:pPr marL="347472" indent="-347472" algn="ctr" rtl="0" eaLnBrk="1" latinLnBrk="0" hangingPunct="1">
              <a:lnSpc>
                <a:spcPct val="140000"/>
              </a:lnSpc>
              <a:spcAft>
                <a:spcPts val="600"/>
              </a:spcAft>
              <a:buFont typeface="Arial" panose="020B0604020202020204" pitchFamily="34" charset="0"/>
              <a:buChar char="•"/>
            </a:pPr>
            <a:r>
              <a:rPr lang="en-US" sz="2000" b="1" kern="1200" dirty="0">
                <a:solidFill>
                  <a:srgbClr val="000000"/>
                </a:solidFill>
                <a:effectLst/>
                <a:highlight>
                  <a:srgbClr val="FFFF00"/>
                </a:highlight>
                <a:latin typeface="Avenir Next LT Pro" panose="020B0504020202020204" pitchFamily="34" charset="0"/>
                <a:ea typeface="+mn-ea"/>
                <a:cs typeface="+mn-cs"/>
              </a:rPr>
              <a:t>Fatigue due to lack of  sleep</a:t>
            </a:r>
            <a:endParaRPr lang="en-GB" sz="2000" b="1" dirty="0">
              <a:effectLst/>
              <a:highlight>
                <a:srgbClr val="FFFF00"/>
              </a:highlight>
            </a:endParaRPr>
          </a:p>
          <a:p>
            <a:endParaRPr lang="en-GB" dirty="0"/>
          </a:p>
        </p:txBody>
      </p:sp>
    </p:spTree>
    <p:extLst>
      <p:ext uri="{BB962C8B-B14F-4D97-AF65-F5344CB8AC3E}">
        <p14:creationId xmlns:p14="http://schemas.microsoft.com/office/powerpoint/2010/main" val="40974096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07BA5C9-3A8D-59A3-D814-549980513BAD}"/>
              </a:ext>
            </a:extLst>
          </p:cNvPr>
          <p:cNvSpPr>
            <a:spLocks noGrp="1"/>
          </p:cNvSpPr>
          <p:nvPr>
            <p:ph type="title"/>
          </p:nvPr>
        </p:nvSpPr>
        <p:spPr>
          <a:xfrm>
            <a:off x="0" y="26472"/>
            <a:ext cx="12192000" cy="1480457"/>
          </a:xfrm>
          <a:solidFill>
            <a:schemeClr val="accent2">
              <a:lumMod val="40000"/>
              <a:lumOff val="60000"/>
            </a:schemeClr>
          </a:solidFill>
        </p:spPr>
        <p:style>
          <a:lnRef idx="2">
            <a:schemeClr val="dk1"/>
          </a:lnRef>
          <a:fillRef idx="1">
            <a:schemeClr val="lt1"/>
          </a:fillRef>
          <a:effectRef idx="0">
            <a:schemeClr val="dk1"/>
          </a:effectRef>
          <a:fontRef idx="minor">
            <a:schemeClr val="dk1"/>
          </a:fontRef>
        </p:style>
        <p:txBody>
          <a:bodyPr anchor="b">
            <a:normAutofit/>
          </a:bodyPr>
          <a:lstStyle/>
          <a:p>
            <a:r>
              <a:rPr lang="en-GB" u="sng" dirty="0" err="1"/>
              <a:t>Shanon</a:t>
            </a:r>
            <a:r>
              <a:rPr lang="en-GB" u="sng" dirty="0"/>
              <a:t> &amp; WEAVER MODEL STRUCTURE</a:t>
            </a:r>
          </a:p>
        </p:txBody>
      </p:sp>
      <p:pic>
        <p:nvPicPr>
          <p:cNvPr id="6" name="Content Placeholder 5">
            <a:extLst>
              <a:ext uri="{FF2B5EF4-FFF2-40B4-BE49-F238E27FC236}">
                <a16:creationId xmlns:a16="http://schemas.microsoft.com/office/drawing/2014/main" id="{AA1AB262-5CEB-F63B-1F06-59AD9695A707}"/>
              </a:ext>
              <a:ext uri="{C183D7F6-B498-43B3-948B-1728B52AA6E4}">
                <adec:decorative xmlns:adec="http://schemas.microsoft.com/office/drawing/2017/decorative" val="1"/>
              </a:ext>
            </a:extLst>
          </p:cNvPr>
          <p:cNvPicPr>
            <a:picLocks noGrp="1" noChangeAspect="1"/>
          </p:cNvPicPr>
          <p:nvPr>
            <p:ph sz="half" idx="14"/>
          </p:nvPr>
        </p:nvPicPr>
        <p:blipFill>
          <a:blip r:embed="rId2"/>
          <a:stretch/>
        </p:blipFill>
        <p:spPr>
          <a:xfrm>
            <a:off x="-76199" y="1506929"/>
            <a:ext cx="12268199" cy="5666024"/>
          </a:xfrm>
          <a:noFill/>
        </p:spPr>
      </p:pic>
      <p:sp>
        <p:nvSpPr>
          <p:cNvPr id="20" name="Slide Number Placeholder 3">
            <a:extLst>
              <a:ext uri="{FF2B5EF4-FFF2-40B4-BE49-F238E27FC236}">
                <a16:creationId xmlns:a16="http://schemas.microsoft.com/office/drawing/2014/main" id="{DDB37829-B0D2-CD0B-111F-DCB5799AA86F}"/>
              </a:ext>
            </a:extLst>
          </p:cNvPr>
          <p:cNvSpPr>
            <a:spLocks noGrp="1"/>
          </p:cNvSpPr>
          <p:nvPr>
            <p:ph type="sldNum" sz="quarter" idx="12"/>
          </p:nvPr>
        </p:nvSpPr>
        <p:spPr>
          <a:xfrm>
            <a:off x="10967357" y="6356350"/>
            <a:ext cx="457200" cy="365125"/>
          </a:xfrm>
        </p:spPr>
        <p:txBody>
          <a:bodyPr/>
          <a:lstStyle/>
          <a:p>
            <a:pPr>
              <a:spcAft>
                <a:spcPts val="600"/>
              </a:spcAft>
            </a:pPr>
            <a:fld id="{B5CEABB6-07DC-46E8-9B57-56EC44A396E5}" type="slidenum">
              <a:rPr lang="en-US" smtClean="0"/>
              <a:pPr>
                <a:spcAft>
                  <a:spcPts val="600"/>
                </a:spcAft>
              </a:pPr>
              <a:t>34</a:t>
            </a:fld>
            <a:endParaRPr lang="en-US"/>
          </a:p>
        </p:txBody>
      </p:sp>
      <p:sp>
        <p:nvSpPr>
          <p:cNvPr id="4" name="Slide Number Placeholder 3" hidden="1">
            <a:extLst>
              <a:ext uri="{FF2B5EF4-FFF2-40B4-BE49-F238E27FC236}">
                <a16:creationId xmlns:a16="http://schemas.microsoft.com/office/drawing/2014/main" id="{8652593C-96FA-617F-0151-CA7A92FB2605}"/>
              </a:ext>
            </a:extLst>
          </p:cNvPr>
          <p:cNvSpPr>
            <a:spLocks noGrp="1"/>
          </p:cNvSpPr>
          <p:nvPr>
            <p:ph type="sldNum" sz="quarter" idx="12"/>
          </p:nvPr>
        </p:nvSpPr>
        <p:spPr/>
        <p:txBody>
          <a:bodyPr/>
          <a:lstStyle/>
          <a:p>
            <a:pPr>
              <a:spcAft>
                <a:spcPts val="600"/>
              </a:spcAft>
            </a:pPr>
            <a:fld id="{B5CEABB6-07DC-46E8-9B57-56EC44A396E5}" type="slidenum">
              <a:rPr lang="en-US" smtClean="0"/>
              <a:pPr>
                <a:spcAft>
                  <a:spcPts val="600"/>
                </a:spcAft>
              </a:pPr>
              <a:t>34</a:t>
            </a:fld>
            <a:endParaRPr lang="en-US"/>
          </a:p>
        </p:txBody>
      </p:sp>
    </p:spTree>
    <p:extLst>
      <p:ext uri="{BB962C8B-B14F-4D97-AF65-F5344CB8AC3E}">
        <p14:creationId xmlns:p14="http://schemas.microsoft.com/office/powerpoint/2010/main" val="24559284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00BA9-47A9-72EF-E7D3-4B2ACB208F8E}"/>
              </a:ext>
            </a:extLst>
          </p:cNvPr>
          <p:cNvSpPr>
            <a:spLocks noGrp="1"/>
          </p:cNvSpPr>
          <p:nvPr>
            <p:ph type="title"/>
          </p:nvPr>
        </p:nvSpPr>
        <p:spPr>
          <a:xfrm>
            <a:off x="3807877" y="898524"/>
            <a:ext cx="7606895" cy="2029967"/>
          </a:xfrm>
        </p:spPr>
        <p:txBody>
          <a:bodyPr/>
          <a:lstStyle/>
          <a:p>
            <a:endParaRPr lang="en-US"/>
          </a:p>
        </p:txBody>
      </p:sp>
      <p:sp>
        <p:nvSpPr>
          <p:cNvPr id="11" name="Picture Placeholder 2">
            <a:extLst>
              <a:ext uri="{FF2B5EF4-FFF2-40B4-BE49-F238E27FC236}">
                <a16:creationId xmlns:a16="http://schemas.microsoft.com/office/drawing/2014/main" id="{0A42AFAE-75D4-BEC1-2EBB-DCD494DF2666}"/>
              </a:ext>
            </a:extLst>
          </p:cNvPr>
          <p:cNvSpPr>
            <a:spLocks noGrp="1"/>
          </p:cNvSpPr>
          <p:nvPr>
            <p:ph type="pic" sz="quarter" idx="15"/>
          </p:nvPr>
        </p:nvSpPr>
        <p:spPr>
          <a:xfrm>
            <a:off x="1011337" y="9212"/>
            <a:ext cx="2029967" cy="4850544"/>
          </a:xfrm>
        </p:spPr>
        <p:txBody>
          <a:bodyPr/>
          <a:lstStyle/>
          <a:p>
            <a:endParaRPr lang="en-GB"/>
          </a:p>
        </p:txBody>
      </p:sp>
      <p:pic>
        <p:nvPicPr>
          <p:cNvPr id="6" name="Content Placeholder 5">
            <a:extLst>
              <a:ext uri="{FF2B5EF4-FFF2-40B4-BE49-F238E27FC236}">
                <a16:creationId xmlns:a16="http://schemas.microsoft.com/office/drawing/2014/main" id="{71E9C74F-3CC1-4623-1A4A-72F63BC732BB}"/>
              </a:ext>
            </a:extLst>
          </p:cNvPr>
          <p:cNvPicPr>
            <a:picLocks noGrp="1" noChangeAspect="1"/>
          </p:cNvPicPr>
          <p:nvPr>
            <p:ph sz="half" idx="16"/>
          </p:nvPr>
        </p:nvPicPr>
        <p:blipFill>
          <a:blip r:embed="rId2"/>
          <a:srcRect/>
          <a:stretch/>
        </p:blipFill>
        <p:spPr>
          <a:xfrm>
            <a:off x="-283779" y="-325967"/>
            <a:ext cx="12938234" cy="7047442"/>
          </a:xfrm>
        </p:spPr>
      </p:pic>
      <p:sp>
        <p:nvSpPr>
          <p:cNvPr id="4" name="Slide Number Placeholder 3">
            <a:extLst>
              <a:ext uri="{FF2B5EF4-FFF2-40B4-BE49-F238E27FC236}">
                <a16:creationId xmlns:a16="http://schemas.microsoft.com/office/drawing/2014/main" id="{9CA14E4F-8AE5-F22D-22BB-E59D96DE89EB}"/>
              </a:ext>
            </a:extLst>
          </p:cNvPr>
          <p:cNvSpPr>
            <a:spLocks noGrp="1"/>
          </p:cNvSpPr>
          <p:nvPr>
            <p:ph type="sldNum" sz="quarter" idx="12"/>
          </p:nvPr>
        </p:nvSpPr>
        <p:spPr>
          <a:xfrm>
            <a:off x="10962027" y="6356350"/>
            <a:ext cx="457200" cy="365125"/>
          </a:xfrm>
        </p:spPr>
        <p:txBody>
          <a:bodyPr anchor="ctr">
            <a:normAutofit/>
          </a:bodyPr>
          <a:lstStyle/>
          <a:p>
            <a:pPr>
              <a:spcAft>
                <a:spcPts val="600"/>
              </a:spcAft>
            </a:pPr>
            <a:fld id="{B5CEABB6-07DC-46E8-9B57-56EC44A396E5}" type="slidenum">
              <a:rPr lang="en-US" smtClean="0"/>
              <a:pPr>
                <a:spcAft>
                  <a:spcPts val="600"/>
                </a:spcAft>
              </a:pPr>
              <a:t>35</a:t>
            </a:fld>
            <a:endParaRPr lang="en-US"/>
          </a:p>
        </p:txBody>
      </p:sp>
      <p:sp>
        <p:nvSpPr>
          <p:cNvPr id="8" name="TextBox 7">
            <a:extLst>
              <a:ext uri="{FF2B5EF4-FFF2-40B4-BE49-F238E27FC236}">
                <a16:creationId xmlns:a16="http://schemas.microsoft.com/office/drawing/2014/main" id="{6F24ACFB-B347-1DC0-4DA5-5365257C11BE}"/>
              </a:ext>
            </a:extLst>
          </p:cNvPr>
          <p:cNvSpPr txBox="1"/>
          <p:nvPr/>
        </p:nvSpPr>
        <p:spPr>
          <a:xfrm>
            <a:off x="304800" y="1698170"/>
            <a:ext cx="12039599" cy="2764026"/>
          </a:xfrm>
          <a:prstGeom prst="rect">
            <a:avLst/>
          </a:prstGeom>
          <a:noFill/>
        </p:spPr>
        <p:txBody>
          <a:bodyPr wrap="square">
            <a:spAutoFit/>
          </a:bodyPr>
          <a:lstStyle/>
          <a:p>
            <a:pPr marL="285750" indent="-285750" algn="ctr" rtl="0" eaLnBrk="1" latinLnBrk="0" hangingPunct="1">
              <a:lnSpc>
                <a:spcPct val="140000"/>
              </a:lnSpc>
              <a:spcAft>
                <a:spcPts val="600"/>
              </a:spcAft>
              <a:buFont typeface="Arial" panose="020B0604020202020204" pitchFamily="34" charset="0"/>
              <a:buChar char="•"/>
            </a:pPr>
            <a:r>
              <a:rPr lang="en-US" dirty="0">
                <a:solidFill>
                  <a:srgbClr val="000000"/>
                </a:solidFill>
                <a:highlight>
                  <a:srgbClr val="00FFFF"/>
                </a:highlight>
                <a:latin typeface="Avenir Next LT Pro" panose="020B0504020202020204" pitchFamily="34" charset="0"/>
              </a:rPr>
              <a:t>Emotional intelligence training</a:t>
            </a:r>
            <a:endParaRPr lang="en-GB" dirty="0">
              <a:effectLst/>
              <a:highlight>
                <a:srgbClr val="00FFFF"/>
              </a:highlight>
            </a:endParaRPr>
          </a:p>
          <a:p>
            <a:pPr marL="347472" indent="-347472" algn="ctr" rtl="0" eaLnBrk="1" latinLnBrk="0" hangingPunct="1">
              <a:lnSpc>
                <a:spcPct val="140000"/>
              </a:lnSpc>
              <a:spcAft>
                <a:spcPts val="600"/>
              </a:spcAft>
              <a:buFont typeface="Arial" panose="020B0604020202020204" pitchFamily="34" charset="0"/>
              <a:buChar char="•"/>
            </a:pPr>
            <a:r>
              <a:rPr lang="en-US" dirty="0">
                <a:solidFill>
                  <a:srgbClr val="000000"/>
                </a:solidFill>
                <a:highlight>
                  <a:srgbClr val="00FFFF"/>
                </a:highlight>
                <a:latin typeface="Avenir Next LT Pro" panose="020B0504020202020204" pitchFamily="34" charset="0"/>
              </a:rPr>
              <a:t>Providing structured hygiene training </a:t>
            </a:r>
            <a:endParaRPr lang="en-GB" dirty="0">
              <a:effectLst/>
              <a:highlight>
                <a:srgbClr val="00FFFF"/>
              </a:highlight>
            </a:endParaRPr>
          </a:p>
          <a:p>
            <a:pPr marL="347472" indent="-347472" algn="ctr" rtl="0" eaLnBrk="1" latinLnBrk="0" hangingPunct="1">
              <a:lnSpc>
                <a:spcPct val="140000"/>
              </a:lnSpc>
              <a:spcAft>
                <a:spcPts val="600"/>
              </a:spcAft>
              <a:buFont typeface="Arial" panose="020B0604020202020204" pitchFamily="34" charset="0"/>
              <a:buChar char="•"/>
            </a:pPr>
            <a:r>
              <a:rPr lang="en-US" dirty="0">
                <a:solidFill>
                  <a:srgbClr val="000000"/>
                </a:solidFill>
                <a:highlight>
                  <a:srgbClr val="00FFFF"/>
                </a:highlight>
                <a:latin typeface="Avenir Next LT Pro" panose="020B0504020202020204" pitchFamily="34" charset="0"/>
              </a:rPr>
              <a:t>Use visual communication with pictures and diagrams</a:t>
            </a:r>
            <a:endParaRPr lang="en-GB" dirty="0">
              <a:effectLst/>
              <a:highlight>
                <a:srgbClr val="00FFFF"/>
              </a:highlight>
            </a:endParaRPr>
          </a:p>
          <a:p>
            <a:pPr marL="347472" indent="-347472" algn="ctr" rtl="0" eaLnBrk="1" latinLnBrk="0" hangingPunct="1">
              <a:lnSpc>
                <a:spcPct val="140000"/>
              </a:lnSpc>
              <a:spcAft>
                <a:spcPts val="600"/>
              </a:spcAft>
              <a:buFont typeface="Arial" panose="020B0604020202020204" pitchFamily="34" charset="0"/>
              <a:buChar char="•"/>
            </a:pPr>
            <a:r>
              <a:rPr lang="en-US" dirty="0">
                <a:solidFill>
                  <a:srgbClr val="000000"/>
                </a:solidFill>
                <a:highlight>
                  <a:srgbClr val="00FFFF"/>
                </a:highlight>
                <a:latin typeface="Avenir Next LT Pro" panose="020B0504020202020204" pitchFamily="34" charset="0"/>
              </a:rPr>
              <a:t>Provide multilingual instructions</a:t>
            </a:r>
            <a:endParaRPr lang="en-GB" dirty="0">
              <a:effectLst/>
              <a:highlight>
                <a:srgbClr val="00FFFF"/>
              </a:highlight>
            </a:endParaRPr>
          </a:p>
          <a:p>
            <a:pPr marL="347472" indent="-347472" algn="ctr" rtl="0" eaLnBrk="1" latinLnBrk="0" hangingPunct="1">
              <a:lnSpc>
                <a:spcPct val="140000"/>
              </a:lnSpc>
              <a:spcAft>
                <a:spcPts val="600"/>
              </a:spcAft>
              <a:buFont typeface="Arial" panose="020B0604020202020204" pitchFamily="34" charset="0"/>
              <a:buChar char="•"/>
            </a:pPr>
            <a:r>
              <a:rPr lang="en-US" dirty="0">
                <a:solidFill>
                  <a:srgbClr val="000000"/>
                </a:solidFill>
                <a:highlight>
                  <a:srgbClr val="00FFFF"/>
                </a:highlight>
                <a:latin typeface="Avenir Next LT Pro" panose="020B0504020202020204" pitchFamily="34" charset="0"/>
              </a:rPr>
              <a:t>Create a quieter training sessions</a:t>
            </a:r>
            <a:endParaRPr lang="en-GB" dirty="0">
              <a:effectLst/>
              <a:highlight>
                <a:srgbClr val="00FFFF"/>
              </a:highlight>
            </a:endParaRPr>
          </a:p>
          <a:p>
            <a:pPr marL="347472" indent="-347472" algn="ctr" rtl="0" eaLnBrk="1" latinLnBrk="0" hangingPunct="1">
              <a:lnSpc>
                <a:spcPct val="140000"/>
              </a:lnSpc>
              <a:spcAft>
                <a:spcPts val="600"/>
              </a:spcAft>
              <a:buFont typeface="Arial" panose="020B0604020202020204" pitchFamily="34" charset="0"/>
              <a:buChar char="•"/>
            </a:pPr>
            <a:endParaRPr lang="en-GB" dirty="0">
              <a:effectLst/>
              <a:highlight>
                <a:srgbClr val="00FFFF"/>
              </a:highlight>
            </a:endParaRPr>
          </a:p>
        </p:txBody>
      </p:sp>
    </p:spTree>
    <p:extLst>
      <p:ext uri="{BB962C8B-B14F-4D97-AF65-F5344CB8AC3E}">
        <p14:creationId xmlns:p14="http://schemas.microsoft.com/office/powerpoint/2010/main" val="25582019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1552574" y="896111"/>
            <a:ext cx="9866540" cy="1358140"/>
          </a:xfrm>
        </p:spPr>
        <p:txBody>
          <a:bodyPr anchor="t">
            <a:normAutofit/>
          </a:bodyPr>
          <a:lstStyle/>
          <a:p>
            <a:r>
              <a:rPr lang="en-US" sz="2800" dirty="0"/>
              <a:t>        </a:t>
            </a:r>
            <a:br>
              <a:rPr lang="en-US" sz="2800" dirty="0"/>
            </a:br>
            <a:r>
              <a:rPr lang="en-US" sz="2800" dirty="0" err="1"/>
              <a:t>Emmotional</a:t>
            </a:r>
            <a:r>
              <a:rPr lang="en-US" sz="2800" dirty="0"/>
              <a:t> Barrier impact                      shared field of experience</a:t>
            </a:r>
          </a:p>
        </p:txBody>
      </p:sp>
      <p:sp>
        <p:nvSpPr>
          <p:cNvPr id="12" name="Text Placeholder 11">
            <a:extLst>
              <a:ext uri="{FF2B5EF4-FFF2-40B4-BE49-F238E27FC236}">
                <a16:creationId xmlns:a16="http://schemas.microsoft.com/office/drawing/2014/main" id="{D3251268-42B4-3B45-A59B-740E2DB97A00}"/>
              </a:ext>
            </a:extLst>
          </p:cNvPr>
          <p:cNvSpPr>
            <a:spLocks noGrp="1"/>
          </p:cNvSpPr>
          <p:nvPr>
            <p:ph type="body" sz="quarter" idx="14"/>
          </p:nvPr>
        </p:nvSpPr>
        <p:spPr>
          <a:xfrm>
            <a:off x="8372723" y="2481940"/>
            <a:ext cx="3046391" cy="3759200"/>
          </a:xfrm>
        </p:spPr>
        <p:txBody>
          <a:bodyPr>
            <a:normAutofit/>
          </a:bodyPr>
          <a:lstStyle/>
          <a:p>
            <a:pPr marL="0" indent="0">
              <a:buNone/>
            </a:pPr>
            <a:r>
              <a:rPr lang="en-US" dirty="0"/>
              <a:t>Gary's anger-fear in the workers</a:t>
            </a:r>
          </a:p>
          <a:p>
            <a:pPr marL="0" indent="0">
              <a:buNone/>
            </a:pPr>
            <a:r>
              <a:rPr lang="en-US" dirty="0"/>
              <a:t>Blame language, lack of engagement</a:t>
            </a:r>
          </a:p>
          <a:p>
            <a:pPr marL="0" indent="0">
              <a:buNone/>
            </a:pPr>
            <a:r>
              <a:rPr lang="en-US" dirty="0"/>
              <a:t>Stress contagion- reduced learning and mistakes increase</a:t>
            </a:r>
          </a:p>
          <a:p>
            <a:pPr marL="0" indent="0" rtl="0" eaLnBrk="1" latinLnBrk="0" hangingPunct="1">
              <a:spcAft>
                <a:spcPts val="1200"/>
              </a:spcAft>
              <a:buNone/>
            </a:pPr>
            <a:r>
              <a:rPr lang="en-US" kern="1200" dirty="0">
                <a:effectLst/>
              </a:rPr>
              <a:t>Gary rushes with hygiene checks</a:t>
            </a:r>
            <a:endParaRPr lang="en-GB" dirty="0">
              <a:effectLst/>
            </a:endParaRPr>
          </a:p>
          <a:p>
            <a:pPr marL="0" indent="0">
              <a:buNone/>
            </a:pPr>
            <a:endParaRPr lang="en-US" dirty="0"/>
          </a:p>
          <a:p>
            <a:pPr marL="0" indent="0">
              <a:buNone/>
            </a:pPr>
            <a:endParaRPr lang="en-US" dirty="0"/>
          </a:p>
          <a:p>
            <a:pPr marL="0" indent="0">
              <a:buNone/>
            </a:pPr>
            <a:endParaRPr lang="en-US" dirty="0"/>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a:xfrm>
            <a:off x="11123295" y="6356350"/>
            <a:ext cx="457200" cy="365125"/>
          </a:xfrm>
        </p:spPr>
        <p:txBody>
          <a:bodyPr anchor="ctr">
            <a:normAutofit/>
          </a:bodyPr>
          <a:lstStyle/>
          <a:p>
            <a:pPr>
              <a:spcAft>
                <a:spcPts val="600"/>
              </a:spcAft>
            </a:pPr>
            <a:fld id="{B5CEABB6-07DC-46E8-9B57-56EC44A396E5}" type="slidenum">
              <a:rPr lang="en-US" smtClean="0"/>
              <a:pPr>
                <a:spcAft>
                  <a:spcPts val="600"/>
                </a:spcAft>
              </a:pPr>
              <a:t>36</a:t>
            </a:fld>
            <a:endParaRPr lang="en-US"/>
          </a:p>
        </p:txBody>
      </p:sp>
      <p:graphicFrame>
        <p:nvGraphicFramePr>
          <p:cNvPr id="18" name="Text Placeholder 6">
            <a:extLst>
              <a:ext uri="{FF2B5EF4-FFF2-40B4-BE49-F238E27FC236}">
                <a16:creationId xmlns:a16="http://schemas.microsoft.com/office/drawing/2014/main" id="{4C66DC89-BC45-9AF2-780B-918D874B9667}"/>
              </a:ext>
            </a:extLst>
          </p:cNvPr>
          <p:cNvGraphicFramePr>
            <a:graphicFrameLocks noGrp="1"/>
          </p:cNvGraphicFramePr>
          <p:nvPr>
            <p:ph sz="half" idx="15"/>
          </p:nvPr>
        </p:nvGraphicFramePr>
        <p:xfrm>
          <a:off x="1552575" y="2481940"/>
          <a:ext cx="6002111" cy="3635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87899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807877" y="898524"/>
            <a:ext cx="7606895" cy="875847"/>
          </a:xfrm>
        </p:spPr>
        <p:txBody>
          <a:bodyPr/>
          <a:lstStyle/>
          <a:p>
            <a:r>
              <a:rPr lang="en-US" sz="1600" dirty="0" err="1"/>
              <a:t>EmotionAL</a:t>
            </a:r>
            <a:r>
              <a:rPr lang="en-US" sz="1600" dirty="0"/>
              <a:t> NOISE IN SHANNON MODEL</a:t>
            </a:r>
          </a:p>
        </p:txBody>
      </p:sp>
      <p:pic>
        <p:nvPicPr>
          <p:cNvPr id="14" name="Picture Placeholder 13">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extLst>
              <a:ext uri="{837473B0-CC2E-450A-ABE3-18F120FF3D39}">
                <a1611:picAttrSrcUrl xmlns:a1611="http://schemas.microsoft.com/office/drawing/2016/11/main" r:id="rId4"/>
              </a:ext>
            </a:extLst>
          </a:blip>
          <a:srcRect l="36050" r="36050"/>
          <a:stretch/>
        </p:blipFill>
        <p:spPr>
          <a:xfrm>
            <a:off x="-108857" y="9211"/>
            <a:ext cx="3150161" cy="7527213"/>
          </a:xfrm>
        </p:spPr>
      </p:pic>
      <p:sp>
        <p:nvSpPr>
          <p:cNvPr id="8" name="Text Placeholder 7">
            <a:extLst>
              <a:ext uri="{FF2B5EF4-FFF2-40B4-BE49-F238E27FC236}">
                <a16:creationId xmlns:a16="http://schemas.microsoft.com/office/drawing/2014/main" id="{87441910-6501-5C60-C05A-BAFF34C25798}"/>
              </a:ext>
            </a:extLst>
          </p:cNvPr>
          <p:cNvSpPr>
            <a:spLocks noGrp="1"/>
          </p:cNvSpPr>
          <p:nvPr>
            <p:ph sz="half" idx="16"/>
          </p:nvPr>
        </p:nvSpPr>
        <p:spPr>
          <a:xfrm>
            <a:off x="3803953" y="2079171"/>
            <a:ext cx="7615274" cy="4158117"/>
          </a:xfrm>
        </p:spPr>
        <p:txBody>
          <a:bodyPr>
            <a:normAutofit/>
          </a:bodyPr>
          <a:lstStyle/>
          <a:p>
            <a:r>
              <a:rPr lang="en-US" dirty="0"/>
              <a:t>Physical Noise: Clanking machinery</a:t>
            </a:r>
          </a:p>
          <a:p>
            <a:r>
              <a:rPr lang="en-US" dirty="0"/>
              <a:t>Psychological Noise: Gary’s anger, stress</a:t>
            </a:r>
          </a:p>
          <a:p>
            <a:r>
              <a:rPr lang="en-US" dirty="0"/>
              <a:t>Semantic Noise: Language and cultural differences</a:t>
            </a:r>
          </a:p>
          <a:p>
            <a:r>
              <a:rPr lang="en-US" dirty="0"/>
              <a:t>Impact: Miscommunication, worker confusion, risk to food safety</a:t>
            </a:r>
          </a:p>
          <a:p>
            <a:pPr marL="0" indent="0">
              <a:buNone/>
            </a:pPr>
            <a:endParaRPr lang="en-US" dirty="0"/>
          </a:p>
        </p:txBody>
      </p:sp>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37</a:t>
            </a:fld>
            <a:endParaRPr lang="en-US" dirty="0"/>
          </a:p>
        </p:txBody>
      </p:sp>
    </p:spTree>
    <p:extLst>
      <p:ext uri="{BB962C8B-B14F-4D97-AF65-F5344CB8AC3E}">
        <p14:creationId xmlns:p14="http://schemas.microsoft.com/office/powerpoint/2010/main" val="15939208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a:xfrm>
            <a:off x="979714" y="515113"/>
            <a:ext cx="10668000" cy="1325563"/>
          </a:xfrm>
        </p:spPr>
        <p:txBody>
          <a:bodyPr/>
          <a:lstStyle/>
          <a:p>
            <a:r>
              <a:rPr lang="en-US" dirty="0"/>
              <a:t>Shannon and weaver model​</a:t>
            </a:r>
          </a:p>
        </p:txBody>
      </p:sp>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p:txBody>
          <a:bodyPr/>
          <a:lstStyle/>
          <a:p>
            <a:fld id="{B5CEABB6-07DC-46E8-9B57-56EC44A396E5}" type="slidenum">
              <a:rPr lang="en-US" smtClean="0"/>
              <a:pPr/>
              <a:t>38</a:t>
            </a:fld>
            <a:endParaRPr lang="en-US" dirty="0"/>
          </a:p>
        </p:txBody>
      </p:sp>
      <p:graphicFrame>
        <p:nvGraphicFramePr>
          <p:cNvPr id="8" name="Diagram 7">
            <a:extLst>
              <a:ext uri="{FF2B5EF4-FFF2-40B4-BE49-F238E27FC236}">
                <a16:creationId xmlns:a16="http://schemas.microsoft.com/office/drawing/2014/main" id="{88FD9D59-BE0D-280A-7F4B-213815335CC5}"/>
              </a:ext>
            </a:extLst>
          </p:cNvPr>
          <p:cNvGraphicFramePr/>
          <p:nvPr/>
        </p:nvGraphicFramePr>
        <p:xfrm>
          <a:off x="1073330" y="1538646"/>
          <a:ext cx="9517743" cy="2088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4092F70F-8191-E961-AB13-84B0F48FE2B0}"/>
              </a:ext>
            </a:extLst>
          </p:cNvPr>
          <p:cNvGraphicFramePr/>
          <p:nvPr/>
        </p:nvGraphicFramePr>
        <p:xfrm>
          <a:off x="975359" y="3012440"/>
          <a:ext cx="9615714" cy="27093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3906783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3601048" y="767894"/>
            <a:ext cx="7606895" cy="2029967"/>
          </a:xfrm>
        </p:spPr>
        <p:txBody>
          <a:bodyPr anchor="t">
            <a:normAutofit/>
          </a:bodyPr>
          <a:lstStyle/>
          <a:p>
            <a:r>
              <a:rPr lang="en-US" dirty="0"/>
              <a:t>Berlo </a:t>
            </a:r>
            <a:r>
              <a:rPr lang="en-US" dirty="0" err="1"/>
              <a:t>smcr</a:t>
            </a:r>
            <a:r>
              <a:rPr lang="en-US" dirty="0"/>
              <a:t> model </a:t>
            </a:r>
          </a:p>
        </p:txBody>
      </p:sp>
      <p:pic>
        <p:nvPicPr>
          <p:cNvPr id="6" name="Picture Placeholder 5">
            <a:extLst>
              <a:ext uri="{FF2B5EF4-FFF2-40B4-BE49-F238E27FC236}">
                <a16:creationId xmlns:a16="http://schemas.microsoft.com/office/drawing/2014/main" id="{46B8FDFE-DBCB-2C1D-E565-16ED255BF8B8}"/>
              </a:ext>
            </a:extLst>
          </p:cNvPr>
          <p:cNvPicPr>
            <a:picLocks noGrp="1" noChangeAspect="1"/>
          </p:cNvPicPr>
          <p:nvPr>
            <p:ph type="pic" sz="quarter" idx="15"/>
          </p:nvPr>
        </p:nvPicPr>
        <p:blipFill>
          <a:blip r:embed="rId3">
            <a:extLst>
              <a:ext uri="{837473B0-CC2E-450A-ABE3-18F120FF3D39}">
                <a1611:picAttrSrcUrl xmlns:a1611="http://schemas.microsoft.com/office/drawing/2016/11/main" r:id="rId4"/>
              </a:ext>
            </a:extLst>
          </a:blip>
          <a:srcRect l="36045" r="36045"/>
          <a:stretch>
            <a:fillRect/>
          </a:stretch>
        </p:blipFill>
        <p:spPr>
          <a:xfrm>
            <a:off x="-391886" y="9525"/>
            <a:ext cx="3433536" cy="8201295"/>
          </a:xfrm>
        </p:spPr>
      </p:pic>
      <p:sp>
        <p:nvSpPr>
          <p:cNvPr id="2" name="Slide Number Placeholder 1">
            <a:extLst>
              <a:ext uri="{FF2B5EF4-FFF2-40B4-BE49-F238E27FC236}">
                <a16:creationId xmlns:a16="http://schemas.microsoft.com/office/drawing/2014/main" id="{660EB401-2F91-2D90-C859-96484861E564}"/>
              </a:ext>
            </a:extLst>
          </p:cNvPr>
          <p:cNvSpPr>
            <a:spLocks noGrp="1"/>
          </p:cNvSpPr>
          <p:nvPr>
            <p:ph type="sldNum" sz="quarter" idx="12"/>
          </p:nvPr>
        </p:nvSpPr>
        <p:spPr>
          <a:xfrm>
            <a:off x="10962027" y="6356350"/>
            <a:ext cx="457200" cy="365125"/>
          </a:xfrm>
        </p:spPr>
        <p:txBody>
          <a:bodyPr anchor="ctr">
            <a:normAutofit/>
          </a:bodyPr>
          <a:lstStyle/>
          <a:p>
            <a:pPr>
              <a:spcAft>
                <a:spcPts val="600"/>
              </a:spcAft>
            </a:pPr>
            <a:fld id="{B5CEABB6-07DC-46E8-9B57-56EC44A396E5}" type="slidenum">
              <a:rPr lang="en-US" smtClean="0"/>
              <a:pPr>
                <a:spcAft>
                  <a:spcPts val="600"/>
                </a:spcAft>
              </a:pPr>
              <a:t>39</a:t>
            </a:fld>
            <a:endParaRPr lang="en-US"/>
          </a:p>
        </p:txBody>
      </p:sp>
      <p:graphicFrame>
        <p:nvGraphicFramePr>
          <p:cNvPr id="13" name="Table Placeholder 3">
            <a:extLst>
              <a:ext uri="{FF2B5EF4-FFF2-40B4-BE49-F238E27FC236}">
                <a16:creationId xmlns:a16="http://schemas.microsoft.com/office/drawing/2014/main" id="{E7A2FC9A-9E51-50C4-E110-37C1AB4B8547}"/>
              </a:ext>
            </a:extLst>
          </p:cNvPr>
          <p:cNvGraphicFramePr/>
          <p:nvPr/>
        </p:nvGraphicFramePr>
        <p:xfrm>
          <a:off x="3597124" y="2090056"/>
          <a:ext cx="7615274" cy="40166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669975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9F912-1AE7-7589-2952-F8266BBD65F7}"/>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BDAD7AA6-1504-E479-C852-198CAC47E44C}"/>
              </a:ext>
            </a:extLst>
          </p:cNvPr>
          <p:cNvSpPr>
            <a:spLocks noGrp="1"/>
          </p:cNvSpPr>
          <p:nvPr>
            <p:ph type="title"/>
          </p:nvPr>
        </p:nvSpPr>
        <p:spPr>
          <a:xfrm>
            <a:off x="1552574" y="896111"/>
            <a:ext cx="9866540" cy="1358140"/>
          </a:xfrm>
        </p:spPr>
        <p:txBody>
          <a:bodyPr anchor="t">
            <a:normAutofit/>
          </a:bodyPr>
          <a:lstStyle/>
          <a:p>
            <a:r>
              <a:rPr lang="en-US" dirty="0"/>
              <a:t>Berlo model applied</a:t>
            </a:r>
          </a:p>
        </p:txBody>
      </p:sp>
      <p:pic>
        <p:nvPicPr>
          <p:cNvPr id="6" name="Picture Placeholder 5">
            <a:extLst>
              <a:ext uri="{FF2B5EF4-FFF2-40B4-BE49-F238E27FC236}">
                <a16:creationId xmlns:a16="http://schemas.microsoft.com/office/drawing/2014/main" id="{90B5E0FC-211A-EB92-BB37-1FBAF57A7067}"/>
              </a:ext>
            </a:extLst>
          </p:cNvPr>
          <p:cNvPicPr>
            <a:picLocks noGrp="1" noChangeAspect="1"/>
          </p:cNvPicPr>
          <p:nvPr>
            <p:ph sz="half" idx="15"/>
          </p:nvPr>
        </p:nvPicPr>
        <p:blipFill>
          <a:blip r:embed="rId3">
            <a:extLst>
              <a:ext uri="{837473B0-CC2E-450A-ABE3-18F120FF3D39}">
                <a1611:picAttrSrcUrl xmlns:a1611="http://schemas.microsoft.com/office/drawing/2016/11/main" r:id="rId4"/>
              </a:ext>
            </a:extLst>
          </a:blip>
          <a:srcRect t="15915" r="1" b="1"/>
          <a:stretch>
            <a:fillRect/>
          </a:stretch>
        </p:blipFill>
        <p:spPr>
          <a:xfrm>
            <a:off x="1552575" y="2481940"/>
            <a:ext cx="6477952" cy="3635831"/>
          </a:xfrm>
          <a:noFill/>
        </p:spPr>
      </p:pic>
      <p:sp>
        <p:nvSpPr>
          <p:cNvPr id="16" name="Text Placeholder 3">
            <a:extLst>
              <a:ext uri="{FF2B5EF4-FFF2-40B4-BE49-F238E27FC236}">
                <a16:creationId xmlns:a16="http://schemas.microsoft.com/office/drawing/2014/main" id="{140ADFA2-F32D-A423-59CF-40F6E5623544}"/>
              </a:ext>
            </a:extLst>
          </p:cNvPr>
          <p:cNvSpPr>
            <a:spLocks noGrp="1"/>
          </p:cNvSpPr>
          <p:nvPr>
            <p:ph type="body" sz="quarter" idx="14"/>
          </p:nvPr>
        </p:nvSpPr>
        <p:spPr>
          <a:xfrm>
            <a:off x="8372723" y="2481940"/>
            <a:ext cx="3046391" cy="3759200"/>
          </a:xfrm>
        </p:spPr>
        <p:txBody>
          <a:bodyPr>
            <a:normAutofit/>
          </a:bodyPr>
          <a:lstStyle/>
          <a:p>
            <a:pPr marL="0" indent="0">
              <a:buNone/>
            </a:pPr>
            <a:r>
              <a:rPr lang="en-US" dirty="0"/>
              <a:t>Source: Gary, stressed and frustrated</a:t>
            </a:r>
          </a:p>
          <a:p>
            <a:pPr marL="0" indent="0">
              <a:buNone/>
            </a:pPr>
            <a:r>
              <a:rPr lang="en-US" dirty="0"/>
              <a:t>Message: Instructions and wall signs</a:t>
            </a:r>
          </a:p>
          <a:p>
            <a:pPr marL="0" indent="0">
              <a:buNone/>
            </a:pPr>
            <a:r>
              <a:rPr lang="en-US" dirty="0"/>
              <a:t>Channel: Noisy factory environment</a:t>
            </a:r>
          </a:p>
          <a:p>
            <a:pPr marL="0" indent="0">
              <a:buNone/>
            </a:pPr>
            <a:r>
              <a:rPr lang="en-US" dirty="0"/>
              <a:t>Receiver: Workers with limited English</a:t>
            </a:r>
          </a:p>
          <a:p>
            <a:pPr marL="0" indent="0">
              <a:buNone/>
            </a:pPr>
            <a:r>
              <a:rPr lang="en-US" dirty="0"/>
              <a:t>Result: Message misunderstanding</a:t>
            </a:r>
          </a:p>
        </p:txBody>
      </p:sp>
      <p:sp>
        <p:nvSpPr>
          <p:cNvPr id="2" name="Slide Number Placeholder 1">
            <a:extLst>
              <a:ext uri="{FF2B5EF4-FFF2-40B4-BE49-F238E27FC236}">
                <a16:creationId xmlns:a16="http://schemas.microsoft.com/office/drawing/2014/main" id="{546404C3-B419-7ED3-9707-88C39DBB354C}"/>
              </a:ext>
            </a:extLst>
          </p:cNvPr>
          <p:cNvSpPr>
            <a:spLocks noGrp="1"/>
          </p:cNvSpPr>
          <p:nvPr>
            <p:ph type="sldNum" sz="quarter" idx="12"/>
          </p:nvPr>
        </p:nvSpPr>
        <p:spPr>
          <a:xfrm>
            <a:off x="11123295" y="6356350"/>
            <a:ext cx="457200" cy="365125"/>
          </a:xfrm>
        </p:spPr>
        <p:txBody>
          <a:bodyPr anchor="ctr">
            <a:normAutofit/>
          </a:bodyPr>
          <a:lstStyle/>
          <a:p>
            <a:pPr>
              <a:spcAft>
                <a:spcPts val="600"/>
              </a:spcAft>
            </a:pPr>
            <a:fld id="{B5CEABB6-07DC-46E8-9B57-56EC44A396E5}" type="slidenum">
              <a:rPr lang="en-US" smtClean="0"/>
              <a:pPr>
                <a:spcAft>
                  <a:spcPts val="600"/>
                </a:spcAft>
              </a:pPr>
              <a:t>40</a:t>
            </a:fld>
            <a:endParaRPr lang="en-US"/>
          </a:p>
        </p:txBody>
      </p:sp>
    </p:spTree>
    <p:extLst>
      <p:ext uri="{BB962C8B-B14F-4D97-AF65-F5344CB8AC3E}">
        <p14:creationId xmlns:p14="http://schemas.microsoft.com/office/powerpoint/2010/main" val="23406305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AC79A-F9B0-77B6-7A07-B913E209E94A}"/>
              </a:ext>
            </a:extLst>
          </p:cNvPr>
          <p:cNvSpPr>
            <a:spLocks noGrp="1"/>
          </p:cNvSpPr>
          <p:nvPr>
            <p:ph type="ctrTitle"/>
          </p:nvPr>
        </p:nvSpPr>
        <p:spPr>
          <a:xfrm>
            <a:off x="4833694" y="544285"/>
            <a:ext cx="6594768" cy="1143001"/>
          </a:xfrm>
        </p:spPr>
        <p:txBody>
          <a:bodyPr>
            <a:normAutofit/>
          </a:bodyPr>
          <a:lstStyle/>
          <a:p>
            <a:r>
              <a:rPr lang="en-GB" sz="2000" dirty="0"/>
              <a:t>Key recommendations</a:t>
            </a:r>
            <a:r>
              <a:rPr lang="en-GB" dirty="0"/>
              <a:t>                                                            </a:t>
            </a:r>
          </a:p>
        </p:txBody>
      </p:sp>
      <p:sp>
        <p:nvSpPr>
          <p:cNvPr id="3" name="Subtitle 2">
            <a:extLst>
              <a:ext uri="{FF2B5EF4-FFF2-40B4-BE49-F238E27FC236}">
                <a16:creationId xmlns:a16="http://schemas.microsoft.com/office/drawing/2014/main" id="{C6C2D8BB-C297-01AA-48A5-74F3D6F8C093}"/>
              </a:ext>
            </a:extLst>
          </p:cNvPr>
          <p:cNvSpPr>
            <a:spLocks noGrp="1"/>
          </p:cNvSpPr>
          <p:nvPr>
            <p:ph type="subTitle" idx="1"/>
          </p:nvPr>
        </p:nvSpPr>
        <p:spPr>
          <a:xfrm>
            <a:off x="4829789" y="2133601"/>
            <a:ext cx="6594768" cy="3947968"/>
          </a:xfrm>
        </p:spPr>
        <p:txBody>
          <a:bodyPr>
            <a:normAutofit/>
          </a:bodyPr>
          <a:lstStyle/>
          <a:p>
            <a:r>
              <a:rPr lang="en-GB" b="1" dirty="0"/>
              <a:t>To improve communication</a:t>
            </a:r>
          </a:p>
          <a:p>
            <a:pPr marL="342900" indent="-342900">
              <a:buFont typeface="Arial" panose="020B0604020202020204" pitchFamily="34" charset="0"/>
              <a:buChar char="•"/>
            </a:pPr>
            <a:r>
              <a:rPr lang="en-GB" dirty="0"/>
              <a:t>Introduce proper staff training programmes</a:t>
            </a:r>
          </a:p>
          <a:p>
            <a:pPr marL="342900" indent="-342900">
              <a:buFont typeface="Arial" panose="020B0604020202020204" pitchFamily="34" charset="0"/>
              <a:buChar char="•"/>
            </a:pPr>
            <a:r>
              <a:rPr lang="en-GB" dirty="0"/>
              <a:t>Improve leadership communication style</a:t>
            </a:r>
          </a:p>
          <a:p>
            <a:pPr marL="342900" indent="-342900">
              <a:buFont typeface="Arial" panose="020B0604020202020204" pitchFamily="34" charset="0"/>
              <a:buChar char="•"/>
            </a:pPr>
            <a:r>
              <a:rPr lang="en-GB" dirty="0"/>
              <a:t>Use visual and multilingual safety signs Encourage feedback from workers</a:t>
            </a:r>
          </a:p>
          <a:p>
            <a:pPr marL="342900" indent="-342900">
              <a:buFont typeface="Arial" panose="020B0604020202020204" pitchFamily="34" charset="0"/>
              <a:buChar char="•"/>
            </a:pPr>
            <a:r>
              <a:rPr lang="en-GB" dirty="0"/>
              <a:t>Develop intercultural awareness </a:t>
            </a:r>
          </a:p>
          <a:p>
            <a:endParaRPr lang="en-GB" dirty="0"/>
          </a:p>
        </p:txBody>
      </p:sp>
      <p:pic>
        <p:nvPicPr>
          <p:cNvPr id="6" name="Picture Placeholder 5">
            <a:extLst>
              <a:ext uri="{FF2B5EF4-FFF2-40B4-BE49-F238E27FC236}">
                <a16:creationId xmlns:a16="http://schemas.microsoft.com/office/drawing/2014/main" id="{0BFD5C6B-4FD5-B791-8EEA-39A24A1CE6D5}"/>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27708" r="27708"/>
          <a:stretch>
            <a:fillRect/>
          </a:stretch>
        </p:blipFill>
        <p:spPr/>
      </p:pic>
    </p:spTree>
    <p:extLst>
      <p:ext uri="{BB962C8B-B14F-4D97-AF65-F5344CB8AC3E}">
        <p14:creationId xmlns:p14="http://schemas.microsoft.com/office/powerpoint/2010/main" val="17986588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838200" y="365125"/>
            <a:ext cx="10515600" cy="1325563"/>
          </a:xfrm>
        </p:spPr>
        <p:txBody>
          <a:bodyPr anchor="ctr">
            <a:normAutofit/>
          </a:bodyPr>
          <a:lstStyle/>
          <a:p>
            <a:r>
              <a:rPr lang="en-US" dirty="0"/>
              <a:t>Conclusion</a:t>
            </a:r>
          </a:p>
        </p:txBody>
      </p:sp>
      <p:pic>
        <p:nvPicPr>
          <p:cNvPr id="9" name="Picture Placeholder 8">
            <a:extLst>
              <a:ext uri="{FF2B5EF4-FFF2-40B4-BE49-F238E27FC236}">
                <a16:creationId xmlns:a16="http://schemas.microsoft.com/office/drawing/2014/main" id="{BCD37016-6C5E-BBC5-8BCD-EEE802432316}"/>
              </a:ext>
            </a:extLst>
          </p:cNvPr>
          <p:cNvPicPr>
            <a:picLocks noGrp="1" noChangeAspect="1"/>
          </p:cNvPicPr>
          <p:nvPr>
            <p:ph sz="half" idx="1"/>
          </p:nvPr>
        </p:nvPicPr>
        <p:blipFill>
          <a:blip r:embed="rId3">
            <a:extLst>
              <a:ext uri="{837473B0-CC2E-450A-ABE3-18F120FF3D39}">
                <a1611:picAttrSrcUrl xmlns:a1611="http://schemas.microsoft.com/office/drawing/2016/11/main" r:id="rId4"/>
              </a:ext>
            </a:extLst>
          </a:blip>
          <a:srcRect l="8513" r="12000" b="-1"/>
          <a:stretch>
            <a:fillRect/>
          </a:stretch>
        </p:blipFill>
        <p:spPr>
          <a:xfrm>
            <a:off x="838200" y="1825625"/>
            <a:ext cx="5181600" cy="4351338"/>
          </a:xfrm>
          <a:noFill/>
        </p:spPr>
      </p:pic>
      <p:sp>
        <p:nvSpPr>
          <p:cNvPr id="3" name="Content Placeholder 2">
            <a:extLst>
              <a:ext uri="{FF2B5EF4-FFF2-40B4-BE49-F238E27FC236}">
                <a16:creationId xmlns:a16="http://schemas.microsoft.com/office/drawing/2014/main" id="{24AFFC60-19C3-4901-93F7-7AAF4C09F8C6}"/>
              </a:ext>
            </a:extLst>
          </p:cNvPr>
          <p:cNvSpPr>
            <a:spLocks noGrp="1"/>
          </p:cNvSpPr>
          <p:nvPr>
            <p:ph sz="half" idx="2"/>
          </p:nvPr>
        </p:nvSpPr>
        <p:spPr>
          <a:xfrm>
            <a:off x="6172200" y="1825625"/>
            <a:ext cx="5181600" cy="4351338"/>
          </a:xfrm>
        </p:spPr>
        <p:txBody>
          <a:bodyPr bIns="0">
            <a:normAutofit/>
          </a:bodyPr>
          <a:lstStyle/>
          <a:p>
            <a:pPr marL="0" indent="0">
              <a:buNone/>
            </a:pPr>
            <a:r>
              <a:rPr lang="en-US" sz="2200"/>
              <a:t>The main issue at Flight Foods is not employability but communication failure. </a:t>
            </a:r>
          </a:p>
          <a:p>
            <a:r>
              <a:rPr lang="en-US" sz="2200"/>
              <a:t>Key issues:</a:t>
            </a:r>
          </a:p>
          <a:p>
            <a:pPr marL="285750" indent="-285750">
              <a:buFont typeface="Arial" panose="020B0604020202020204" pitchFamily="34" charset="0"/>
              <a:buChar char="•"/>
            </a:pPr>
            <a:r>
              <a:rPr lang="en-US" sz="2200"/>
              <a:t>Emotional barrier</a:t>
            </a:r>
          </a:p>
          <a:p>
            <a:pPr marL="285750" indent="-285750">
              <a:buFont typeface="Arial" panose="020B0604020202020204" pitchFamily="34" charset="0"/>
              <a:buChar char="•"/>
            </a:pPr>
            <a:r>
              <a:rPr lang="en-US" sz="2200"/>
              <a:t>Cultural differences</a:t>
            </a:r>
          </a:p>
          <a:p>
            <a:pPr marL="285750" indent="-285750">
              <a:buFont typeface="Arial" panose="020B0604020202020204" pitchFamily="34" charset="0"/>
              <a:buChar char="•"/>
            </a:pPr>
            <a:r>
              <a:rPr lang="en-US" sz="2200"/>
              <a:t>Lack of training</a:t>
            </a:r>
          </a:p>
          <a:p>
            <a:pPr marL="285750" indent="-285750">
              <a:buFont typeface="Arial" panose="020B0604020202020204" pitchFamily="34" charset="0"/>
              <a:buChar char="•"/>
            </a:pPr>
            <a:r>
              <a:rPr lang="en-US" sz="2200"/>
              <a:t>Poor communication</a:t>
            </a:r>
          </a:p>
          <a:p>
            <a:pPr marL="0" indent="0">
              <a:buNone/>
            </a:pPr>
            <a:r>
              <a:rPr lang="en-US" sz="2200"/>
              <a:t>Improving communication and leadership can significantly improve safety and business performance.</a:t>
            </a:r>
          </a:p>
        </p:txBody>
      </p:sp>
      <p:sp>
        <p:nvSpPr>
          <p:cNvPr id="6" name="Slide Number Placeholder 4" hidden="1">
            <a:extLst>
              <a:ext uri="{FF2B5EF4-FFF2-40B4-BE49-F238E27FC236}">
                <a16:creationId xmlns:a16="http://schemas.microsoft.com/office/drawing/2014/main" id="{6DE3C1F7-054D-DF07-2888-A2446F86B6B6}"/>
              </a:ext>
            </a:extLst>
          </p:cNvPr>
          <p:cNvSpPr>
            <a:spLocks noGrp="1"/>
          </p:cNvSpPr>
          <p:nvPr>
            <p:ph type="sldNum" sz="quarter" idx="12"/>
          </p:nvPr>
        </p:nvSpPr>
        <p:spPr>
          <a:xfrm>
            <a:off x="10962027" y="6356350"/>
            <a:ext cx="457200" cy="365125"/>
          </a:xfrm>
        </p:spPr>
        <p:txBody>
          <a:bodyPr/>
          <a:lstStyle/>
          <a:p>
            <a:pPr>
              <a:spcAft>
                <a:spcPts val="600"/>
              </a:spcAft>
            </a:pPr>
            <a:fld id="{B5CEABB6-07DC-46E8-9B57-56EC44A396E5}" type="slidenum">
              <a:rPr lang="en-US" smtClean="0"/>
              <a:pPr>
                <a:spcAft>
                  <a:spcPts val="600"/>
                </a:spcAft>
              </a:pPr>
              <a:t>42</a:t>
            </a:fld>
            <a:endParaRPr lang="en-US"/>
          </a:p>
        </p:txBody>
      </p:sp>
    </p:spTree>
    <p:extLst>
      <p:ext uri="{BB962C8B-B14F-4D97-AF65-F5344CB8AC3E}">
        <p14:creationId xmlns:p14="http://schemas.microsoft.com/office/powerpoint/2010/main" val="24364939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62E73-85D1-5474-E42D-BBA073E8619E}"/>
              </a:ext>
            </a:extLst>
          </p:cNvPr>
          <p:cNvSpPr>
            <a:spLocks noGrp="1"/>
          </p:cNvSpPr>
          <p:nvPr>
            <p:ph type="title"/>
          </p:nvPr>
        </p:nvSpPr>
        <p:spPr/>
        <p:txBody>
          <a:bodyPr>
            <a:normAutofit/>
          </a:bodyPr>
          <a:lstStyle/>
          <a:p>
            <a:r>
              <a:rPr lang="en-GB" sz="1000"/>
              <a:t>References</a:t>
            </a:r>
            <a:endParaRPr lang="en-GB" sz="1000" dirty="0"/>
          </a:p>
        </p:txBody>
      </p:sp>
      <p:sp>
        <p:nvSpPr>
          <p:cNvPr id="3" name="Table Placeholder 2">
            <a:extLst>
              <a:ext uri="{FF2B5EF4-FFF2-40B4-BE49-F238E27FC236}">
                <a16:creationId xmlns:a16="http://schemas.microsoft.com/office/drawing/2014/main" id="{F128C504-F87D-05D8-044F-7625DDB744C2}"/>
              </a:ext>
            </a:extLst>
          </p:cNvPr>
          <p:cNvSpPr>
            <a:spLocks noGrp="1"/>
          </p:cNvSpPr>
          <p:nvPr>
            <p:ph type="tbl" sz="quarter" idx="13"/>
          </p:nvPr>
        </p:nvSpPr>
        <p:spPr>
          <a:xfrm>
            <a:off x="762000" y="1503681"/>
            <a:ext cx="10665845" cy="4592318"/>
          </a:xfrm>
        </p:spPr>
        <p:txBody>
          <a:bodyPr>
            <a:normAutofit/>
          </a:bodyPr>
          <a:lstStyle/>
          <a:p>
            <a:r>
              <a:rPr lang="en-GB" sz="1200" dirty="0"/>
              <a:t>Communication Models, I.C. (2014) </a:t>
            </a:r>
            <a:r>
              <a:rPr lang="en-GB" sz="1200" i="1" dirty="0"/>
              <a:t>Shannon and Weaver Model of Communication</a:t>
            </a:r>
            <a:r>
              <a:rPr lang="en-GB" sz="1200" dirty="0"/>
              <a:t>, </a:t>
            </a:r>
            <a:r>
              <a:rPr lang="en-GB" sz="1200" i="1" dirty="0"/>
              <a:t>Communication Theory</a:t>
            </a:r>
            <a:r>
              <a:rPr lang="en-GB" sz="1200" dirty="0"/>
              <a:t>. Available at: </a:t>
            </a:r>
            <a:r>
              <a:rPr lang="en-GB" sz="1200" dirty="0">
                <a:hlinkClick r:id="rId2"/>
              </a:rPr>
              <a:t>https://www.communicationtheory.org/shannon-and-weaver-model-of-communication/</a:t>
            </a:r>
            <a:r>
              <a:rPr lang="en-GB" sz="1200" dirty="0"/>
              <a:t> Accessed: 04 March 2026)</a:t>
            </a:r>
          </a:p>
          <a:p>
            <a:r>
              <a:rPr lang="en-GB" sz="1200" dirty="0"/>
              <a:t>Shannon, CE. and Weaver, W.(1949). The mathematical theory of communication. Available at: </a:t>
            </a:r>
            <a:r>
              <a:rPr lang="en-GB" sz="1200" dirty="0">
                <a:hlinkClick r:id="rId3"/>
              </a:rPr>
              <a:t>https://monoskop.org/images/8/8e/Shannon_Claude_E_War-ren_The_mathematical_Theory_of_communication.pdf</a:t>
            </a:r>
            <a:r>
              <a:rPr lang="en-GB" sz="1200" dirty="0"/>
              <a:t>  (Accessed: 04 March 2026)</a:t>
            </a:r>
          </a:p>
          <a:p>
            <a:r>
              <a:rPr lang="en-GB" sz="1200" dirty="0"/>
              <a:t>Boyatzis, R.E., (2006). An overview of competency-based training. McGraw-Hill Education.     Available at: </a:t>
            </a:r>
            <a:r>
              <a:rPr lang="en-GB" sz="1200" dirty="0">
                <a:hlinkClick r:id="rId4"/>
              </a:rPr>
              <a:t>https://hbr.org/2006/01/the-compotent-manager</a:t>
            </a:r>
            <a:r>
              <a:rPr lang="en-GB" sz="1200" dirty="0"/>
              <a:t>  (Accessed 04 March 2026)        </a:t>
            </a:r>
          </a:p>
          <a:p>
            <a:r>
              <a:rPr lang="en-GB" sz="1200" dirty="0"/>
              <a:t>Schramm, W., (1954). How communication works. In: W. Schramm (ed.) The process and effects of mass communication. Urbana: University of </a:t>
            </a:r>
            <a:r>
              <a:rPr lang="en-GB" sz="1200" dirty="0" err="1"/>
              <a:t>Illnois</a:t>
            </a:r>
            <a:r>
              <a:rPr lang="en-GB" sz="1200" dirty="0"/>
              <a:t> Press. Available at: </a:t>
            </a:r>
            <a:r>
              <a:rPr lang="en-GB" sz="1200" dirty="0">
                <a:hlinkClick r:id="rId5"/>
              </a:rPr>
              <a:t>Https://www.communicationstheory.org/schrams-model-of-communication/</a:t>
            </a:r>
            <a:r>
              <a:rPr lang="en-GB" sz="1200" dirty="0"/>
              <a:t> (Accessed 05 March 2026)</a:t>
            </a:r>
          </a:p>
          <a:p>
            <a:r>
              <a:rPr lang="en-GB" sz="1200" dirty="0"/>
              <a:t>O’Rourke,  J.S.,(2014). Management communication; A case-analysis approach. 5</a:t>
            </a:r>
            <a:r>
              <a:rPr lang="en-GB" sz="1200" baseline="30000" dirty="0"/>
              <a:t>th</a:t>
            </a:r>
            <a:r>
              <a:rPr lang="en-GB" sz="1200" dirty="0"/>
              <a:t> ed. New York: Routledge.                                                          Available at; </a:t>
            </a:r>
            <a:r>
              <a:rPr lang="en-GB" sz="1200" dirty="0">
                <a:hlinkClick r:id="rId6"/>
              </a:rPr>
              <a:t>http://www.routledge.com/Management-communication-A-Case-Analysis-Approach/Orourke/p/book/9780132729875</a:t>
            </a:r>
            <a:r>
              <a:rPr lang="en-GB" sz="1200" dirty="0"/>
              <a:t> (Accessed 05 March 2026)</a:t>
            </a:r>
          </a:p>
          <a:p>
            <a:r>
              <a:rPr lang="en-GB" sz="1200" dirty="0" err="1"/>
              <a:t>Gudykunst</a:t>
            </a:r>
            <a:r>
              <a:rPr lang="en-GB" sz="1200" dirty="0"/>
              <a:t>, W.B.,  (2003).  Bridging differences: Effective intergroup communication. 4</a:t>
            </a:r>
            <a:r>
              <a:rPr lang="en-GB" sz="1200" baseline="30000" dirty="0"/>
              <a:t>th</a:t>
            </a:r>
            <a:r>
              <a:rPr lang="en-GB" sz="1200" dirty="0"/>
              <a:t> ed. Thousand Oaks; Sage Publications. Available at: </a:t>
            </a:r>
            <a:r>
              <a:rPr lang="en-GB" sz="1200" dirty="0">
                <a:hlinkClick r:id="rId7"/>
              </a:rPr>
              <a:t>https://us.sagepub.com/en-us/nam/bridging-differences/book226103</a:t>
            </a:r>
            <a:r>
              <a:rPr lang="en-GB" sz="1200" dirty="0"/>
              <a:t> (Accessed 10 March 2026)</a:t>
            </a:r>
          </a:p>
          <a:p>
            <a:r>
              <a:rPr lang="en-GB" sz="1200" dirty="0"/>
              <a:t>Goldstein, L, (2010). Emotions and safety in workplace communication. Journal of Safety Research. Available at: </a:t>
            </a:r>
            <a:r>
              <a:rPr lang="en-GB" sz="1200" dirty="0">
                <a:hlinkClick r:id="rId8"/>
              </a:rPr>
              <a:t>https://www.sciencedirect.com/journal/journal-of-safety-research</a:t>
            </a:r>
            <a:r>
              <a:rPr lang="en-GB" sz="1200" dirty="0"/>
              <a:t> (Accessed 10 March 2026) </a:t>
            </a:r>
          </a:p>
          <a:p>
            <a:r>
              <a:rPr lang="en-GB" sz="1200" dirty="0"/>
              <a:t>Goleman, D., (1995).  Emotional Intelligence: Why it can matter more than IQ. New York: Bantam Books. Available at: </a:t>
            </a:r>
            <a:r>
              <a:rPr lang="en-GB" sz="1200" dirty="0">
                <a:hlinkClick r:id="rId9"/>
              </a:rPr>
              <a:t>https://www.goodreads.com/book/show/26329.Emotinal_Intelligence</a:t>
            </a:r>
            <a:r>
              <a:rPr lang="en-GB" sz="1200" dirty="0"/>
              <a:t> (Accessed 10 March 2026)</a:t>
            </a:r>
          </a:p>
          <a:p>
            <a:r>
              <a:rPr lang="en-GB" sz="1200" dirty="0"/>
              <a:t>Berlo, D.K., (1960). The process of communication: An introduction to theory and practice. New York: Holt, Rinehart and Winston. Available at: </a:t>
            </a:r>
            <a:r>
              <a:rPr lang="en-GB" sz="1200" dirty="0">
                <a:hlinkClick r:id="rId10"/>
              </a:rPr>
              <a:t>https://archive.org/details/processofcommuni0000berl</a:t>
            </a:r>
            <a:r>
              <a:rPr lang="en-GB" sz="1200" dirty="0"/>
              <a:t> (Accessed 10 March 2026)</a:t>
            </a:r>
          </a:p>
        </p:txBody>
      </p:sp>
      <p:sp>
        <p:nvSpPr>
          <p:cNvPr id="4" name="Slide Number Placeholder 3">
            <a:extLst>
              <a:ext uri="{FF2B5EF4-FFF2-40B4-BE49-F238E27FC236}">
                <a16:creationId xmlns:a16="http://schemas.microsoft.com/office/drawing/2014/main" id="{DBFFE47B-2CBE-A975-BCFB-1DF141A4088B}"/>
              </a:ext>
            </a:extLst>
          </p:cNvPr>
          <p:cNvSpPr>
            <a:spLocks noGrp="1"/>
          </p:cNvSpPr>
          <p:nvPr>
            <p:ph type="sldNum" sz="quarter" idx="12"/>
          </p:nvPr>
        </p:nvSpPr>
        <p:spPr/>
        <p:txBody>
          <a:bodyPr/>
          <a:lstStyle/>
          <a:p>
            <a:fld id="{B5CEABB6-07DC-46E8-9B57-56EC44A396E5}" type="slidenum">
              <a:rPr lang="en-US" smtClean="0"/>
              <a:pPr/>
              <a:t>43</a:t>
            </a:fld>
            <a:endParaRPr lang="en-US" dirty="0"/>
          </a:p>
        </p:txBody>
      </p:sp>
    </p:spTree>
    <p:extLst>
      <p:ext uri="{BB962C8B-B14F-4D97-AF65-F5344CB8AC3E}">
        <p14:creationId xmlns:p14="http://schemas.microsoft.com/office/powerpoint/2010/main" val="10182795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1018</TotalTime>
  <Words>3947</Words>
  <Application>Microsoft Office PowerPoint</Application>
  <PresentationFormat>Widescreen</PresentationFormat>
  <Paragraphs>345</Paragraphs>
  <Slides>43</Slides>
  <Notes>16</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43</vt:i4>
      </vt:variant>
    </vt:vector>
  </HeadingPairs>
  <TitlesOfParts>
    <vt:vector size="58" baseType="lpstr">
      <vt:lpstr>Aptos</vt:lpstr>
      <vt:lpstr>Aptos Black</vt:lpstr>
      <vt:lpstr>Aptos Display</vt:lpstr>
      <vt:lpstr>Arial</vt:lpstr>
      <vt:lpstr>Avenir Next LT Pro</vt:lpstr>
      <vt:lpstr>Broadway</vt:lpstr>
      <vt:lpstr>Calibri</vt:lpstr>
      <vt:lpstr>Courier New</vt:lpstr>
      <vt:lpstr>Grandview Display</vt:lpstr>
      <vt:lpstr>Modern No. 20</vt:lpstr>
      <vt:lpstr>Neue Haas Grotesk Text Pro</vt:lpstr>
      <vt:lpstr>Rockwell Condensed</vt:lpstr>
      <vt:lpstr>Symbol</vt:lpstr>
      <vt:lpstr>Times New Roman</vt:lpstr>
      <vt:lpstr>Office Theme</vt:lpstr>
      <vt:lpstr>Environmental Noise as a Communication Barrier at Flight Foods Ltd.: An Analysis of Manufacturing Operations</vt:lpstr>
      <vt:lpstr>Presentation Overview</vt:lpstr>
      <vt:lpstr>Flight Foods Ltd.: Situation Overview</vt:lpstr>
      <vt:lpstr>Understanding Communication: The Shannon-Weaver Model</vt:lpstr>
      <vt:lpstr>Defining Environmental Noise</vt:lpstr>
      <vt:lpstr>Evidence from the Case Study</vt:lpstr>
      <vt:lpstr>The Consequences of Environmental Noise</vt:lpstr>
      <vt:lpstr>Practical Recommendations for Flight Foods</vt:lpstr>
      <vt:lpstr>Conclusion</vt:lpstr>
      <vt:lpstr>References</vt:lpstr>
      <vt:lpstr>Language and Communication Barrier Lecturer: Trinh Nguyen Presentation :Aya Ellabudi - ID 2513028</vt:lpstr>
      <vt:lpstr> Language and Communication Barrier at Flight Foods Ltd</vt:lpstr>
      <vt:lpstr>Schramm’s Interactive Model</vt:lpstr>
      <vt:lpstr>Solutions to Improve Communication  at Flight Foods Ltd</vt:lpstr>
      <vt:lpstr>Conclusion </vt:lpstr>
      <vt:lpstr>Reference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Cultural Communication Barrier  Lecture: Trinh Nguyen  Presentation: Mariana Rebeca Dumitru    </vt:lpstr>
      <vt:lpstr>Cultural Barrier in Flight Foods Ltd</vt:lpstr>
      <vt:lpstr>PowerPoint Presentation</vt:lpstr>
      <vt:lpstr>Solutions</vt:lpstr>
      <vt:lpstr>References</vt:lpstr>
      <vt:lpstr>PowerPoint Presentation</vt:lpstr>
      <vt:lpstr>Student name: Fathimah  zahra  student id: 2407304 </vt:lpstr>
      <vt:lpstr>PowerPoint Presentation</vt:lpstr>
      <vt:lpstr>PowerPoint Presentation</vt:lpstr>
      <vt:lpstr>PowerPoint Presentation</vt:lpstr>
      <vt:lpstr>Shanon &amp; WEAVER MODEL STRUCTURE</vt:lpstr>
      <vt:lpstr>PowerPoint Presentation</vt:lpstr>
      <vt:lpstr>         Emmotional Barrier impact                      shared field of experience</vt:lpstr>
      <vt:lpstr>EmotionAL NOISE IN SHANNON MODEL</vt:lpstr>
      <vt:lpstr>Shannon and weaver model​</vt:lpstr>
      <vt:lpstr>Berlo smcr model </vt:lpstr>
      <vt:lpstr>Berlo model applied</vt:lpstr>
      <vt:lpstr>Key recommendations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Iulian-Tiberiu Meirosu</dc:creator>
  <cp:lastModifiedBy>Aya Ellabudi (2513028)</cp:lastModifiedBy>
  <cp:revision>23</cp:revision>
  <dcterms:created xsi:type="dcterms:W3CDTF">2026-03-03T10:44:59Z</dcterms:created>
  <dcterms:modified xsi:type="dcterms:W3CDTF">2026-03-16T10:15:30Z</dcterms:modified>
</cp:coreProperties>
</file>