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4" r:id="rId7"/>
    <p:sldId id="262" r:id="rId8"/>
    <p:sldId id="259"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rian Davis" initials="AD" lastIdx="5" clrIdx="0">
    <p:extLst>
      <p:ext uri="{19B8F6BF-5375-455C-9EA6-DF929625EA0E}">
        <p15:presenceInfo xmlns:p15="http://schemas.microsoft.com/office/powerpoint/2012/main" userId="S-1-5-21-809251214-2178901256-4152538893-27029" providerId="AD"/>
      </p:ext>
    </p:extLst>
  </p:cmAuthor>
  <p:cmAuthor id="2" name="rachel lennox" initials="rl" lastIdx="4" clrIdx="1">
    <p:extLst>
      <p:ext uri="{19B8F6BF-5375-455C-9EA6-DF929625EA0E}">
        <p15:presenceInfo xmlns:p15="http://schemas.microsoft.com/office/powerpoint/2012/main" userId="41ee871e36a3811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1-25T15:19:59.241" idx="4">
    <p:pos x="3404" y="3116"/>
    <p:text>New slide which critiques the drawbacks and limitations of the HK emphasis on generic skills rather than the the current approach in Wales where there is now a move to adopt these generic skills too.</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69EBE48-7FD2-4F50-8F1D-F3431B6F223B}"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377980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9EBE48-7FD2-4F50-8F1D-F3431B6F223B}"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4206471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9EBE48-7FD2-4F50-8F1D-F3431B6F223B}"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1954736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69EBE48-7FD2-4F50-8F1D-F3431B6F223B}"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1619088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69EBE48-7FD2-4F50-8F1D-F3431B6F223B}" type="datetimeFigureOut">
              <a:rPr lang="en-GB" smtClean="0"/>
              <a:t>25/11/2019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291724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69EBE48-7FD2-4F50-8F1D-F3431B6F223B}" type="datetimeFigureOut">
              <a:rPr lang="en-GB" smtClean="0"/>
              <a:t>25/11/2019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3825339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9EBE48-7FD2-4F50-8F1D-F3431B6F223B}" type="datetimeFigureOut">
              <a:rPr lang="en-GB" smtClean="0"/>
              <a:t>25/11/2019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2325564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9EBE48-7FD2-4F50-8F1D-F3431B6F223B}"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2275787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9EBE48-7FD2-4F50-8F1D-F3431B6F223B}"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4242233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9EBE48-7FD2-4F50-8F1D-F3431B6F223B}"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3954686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9EBE48-7FD2-4F50-8F1D-F3431B6F223B}"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590EC-575C-4515-85E5-B87D7FB1ED86}" type="slidenum">
              <a:rPr lang="en-GB" smtClean="0"/>
              <a:t>‹#›</a:t>
            </a:fld>
            <a:endParaRPr lang="en-GB"/>
          </a:p>
        </p:txBody>
      </p:sp>
    </p:spTree>
    <p:extLst>
      <p:ext uri="{BB962C8B-B14F-4D97-AF65-F5344CB8AC3E}">
        <p14:creationId xmlns:p14="http://schemas.microsoft.com/office/powerpoint/2010/main" val="3861566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9EBE48-7FD2-4F50-8F1D-F3431B6F223B}" type="datetimeFigureOut">
              <a:rPr lang="en-GB" smtClean="0"/>
              <a:t>25/11/2019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5590EC-575C-4515-85E5-B87D7FB1ED86}" type="slidenum">
              <a:rPr lang="en-GB" smtClean="0"/>
              <a:t>‹#›</a:t>
            </a:fld>
            <a:endParaRPr lang="en-GB"/>
          </a:p>
        </p:txBody>
      </p:sp>
    </p:spTree>
    <p:extLst>
      <p:ext uri="{BB962C8B-B14F-4D97-AF65-F5344CB8AC3E}">
        <p14:creationId xmlns:p14="http://schemas.microsoft.com/office/powerpoint/2010/main" val="2279067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gov.wales/sites/default/files/publications/2018-03/succesful-futures-a-summary-of-professor-graham-donaldsons-report.pdf" TargetMode="External"/><Relationship Id="rId2" Type="http://schemas.openxmlformats.org/officeDocument/2006/relationships/hyperlink" Target="http://ncee.org/what-we-do/center-on-international-education-benchmarking/top-performing-countries/hong-kong-overview/hong-kong-instructional-systems/" TargetMode="External"/><Relationship Id="rId1" Type="http://schemas.openxmlformats.org/officeDocument/2006/relationships/slideLayout" Target="../slideLayouts/slideLayout2.xml"/><Relationship Id="rId6" Type="http://schemas.openxmlformats.org/officeDocument/2006/relationships/hyperlink" Target="http://factsmaps.com/pisa-worldwide-ranking-average-score-of-math-science-reading/" TargetMode="External"/><Relationship Id="rId5" Type="http://schemas.openxmlformats.org/officeDocument/2006/relationships/hyperlink" Target="https://www.scmp.com/comment/insight-opinion/article/1711816/hong-kongs-education-syllabus-should-not-be-enabling" TargetMode="External"/><Relationship Id="rId4" Type="http://schemas.openxmlformats.org/officeDocument/2006/relationships/hyperlink" Target="https://seneddresearch.blog/2016/09/16/curriculum-reform-the-digital-competence-framework/"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factsmaps.com/pisa-worldwide-ranking-average-score-of-math-science-reading/" TargetMode="External"/><Relationship Id="rId2" Type="http://schemas.openxmlformats.org/officeDocument/2006/relationships/hyperlink" Target="https://www.scmp.com/comment/insight-opinion/article/1711816/hong-kongs-education-syllabus-should-not-be-enabl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041288"/>
          </a:xfrm>
        </p:spPr>
        <p:txBody>
          <a:bodyPr>
            <a:normAutofit fontScale="90000"/>
          </a:bodyPr>
          <a:lstStyle/>
          <a:p>
            <a:r>
              <a:rPr lang="en-GB" u="sng" dirty="0">
                <a:solidFill>
                  <a:srgbClr val="FF0000"/>
                </a:solidFill>
              </a:rPr>
              <a:t>Analysis of Hong Kong’s Curriculum </a:t>
            </a:r>
          </a:p>
        </p:txBody>
      </p:sp>
      <p:sp>
        <p:nvSpPr>
          <p:cNvPr id="3" name="Subtitle 2"/>
          <p:cNvSpPr>
            <a:spLocks noGrp="1"/>
          </p:cNvSpPr>
          <p:nvPr>
            <p:ph type="subTitle" idx="1"/>
          </p:nvPr>
        </p:nvSpPr>
        <p:spPr>
          <a:xfrm>
            <a:off x="5567966" y="6233375"/>
            <a:ext cx="9144000" cy="479738"/>
          </a:xfrm>
        </p:spPr>
        <p:txBody>
          <a:bodyPr/>
          <a:lstStyle/>
          <a:p>
            <a:r>
              <a:rPr lang="en-GB" dirty="0"/>
              <a:t>Rhodri Lennox-1703532</a:t>
            </a:r>
          </a:p>
        </p:txBody>
      </p:sp>
      <p:pic>
        <p:nvPicPr>
          <p:cNvPr id="1026" name="Picture 2" descr="Image result for hong kong scho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349" y="2163651"/>
            <a:ext cx="5476598" cy="365106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hong kong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7947" y="2176165"/>
            <a:ext cx="5238750" cy="3638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5330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solidFill>
                  <a:srgbClr val="FF0000"/>
                </a:solidFill>
              </a:rPr>
              <a:t>Aim of Presentation</a:t>
            </a:r>
          </a:p>
        </p:txBody>
      </p:sp>
      <p:sp>
        <p:nvSpPr>
          <p:cNvPr id="3" name="Content Placeholder 2"/>
          <p:cNvSpPr>
            <a:spLocks noGrp="1"/>
          </p:cNvSpPr>
          <p:nvPr>
            <p:ph idx="1"/>
          </p:nvPr>
        </p:nvSpPr>
        <p:spPr/>
        <p:txBody>
          <a:bodyPr>
            <a:normAutofit/>
          </a:bodyPr>
          <a:lstStyle/>
          <a:p>
            <a:r>
              <a:rPr lang="en-GB" dirty="0"/>
              <a:t>Evaluate the benefits and drawbacks of Hong Kong's curriculum, with direct comparison to the Welsh national curriculum. </a:t>
            </a:r>
          </a:p>
          <a:p>
            <a:r>
              <a:rPr lang="en-GB" dirty="0"/>
              <a:t>Examine the differences in structure of curriculum between different stages of education e.g. primary and secondary schooling. </a:t>
            </a:r>
          </a:p>
          <a:p>
            <a:r>
              <a:rPr lang="en-GB" dirty="0"/>
              <a:t>Compare the skills which each curriculum prioritises and sees as vital to learners futures. </a:t>
            </a:r>
          </a:p>
          <a:p>
            <a:r>
              <a:rPr lang="en-GB" dirty="0"/>
              <a:t>Also will compare the different components which comprise the two curriculums. </a:t>
            </a:r>
          </a:p>
          <a:p>
            <a:pPr marL="0" indent="0">
              <a:buNone/>
            </a:pPr>
            <a:endParaRPr lang="en-GB" dirty="0"/>
          </a:p>
        </p:txBody>
      </p:sp>
    </p:spTree>
    <p:extLst>
      <p:ext uri="{BB962C8B-B14F-4D97-AF65-F5344CB8AC3E}">
        <p14:creationId xmlns:p14="http://schemas.microsoft.com/office/powerpoint/2010/main" val="9509241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u="sng" dirty="0">
                <a:solidFill>
                  <a:srgbClr val="FF0000"/>
                </a:solidFill>
              </a:rPr>
              <a:t>Structure</a:t>
            </a:r>
          </a:p>
        </p:txBody>
      </p:sp>
      <p:sp>
        <p:nvSpPr>
          <p:cNvPr id="3" name="Content Placeholder 2"/>
          <p:cNvSpPr>
            <a:spLocks noGrp="1"/>
          </p:cNvSpPr>
          <p:nvPr>
            <p:ph idx="1"/>
          </p:nvPr>
        </p:nvSpPr>
        <p:spPr>
          <a:xfrm>
            <a:off x="630381" y="1325563"/>
            <a:ext cx="10515600" cy="2463768"/>
          </a:xfrm>
        </p:spPr>
        <p:txBody>
          <a:bodyPr>
            <a:normAutofit/>
          </a:bodyPr>
          <a:lstStyle/>
          <a:p>
            <a:r>
              <a:rPr lang="en-GB" dirty="0" smtClean="0"/>
              <a:t>Six years of schooling for secondary school, all gearing up for assessment at end of 6 years. </a:t>
            </a:r>
          </a:p>
          <a:p>
            <a:r>
              <a:rPr lang="en-GB" dirty="0" smtClean="0"/>
              <a:t>More of a natural progression from each age group, with similar work and same structure. </a:t>
            </a:r>
            <a:endParaRPr lang="en-GB" dirty="0"/>
          </a:p>
        </p:txBody>
      </p:sp>
      <p:pic>
        <p:nvPicPr>
          <p:cNvPr id="1028" name="Picture 4" descr="Image result for hong kong scho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7319" y="3418943"/>
            <a:ext cx="6106679" cy="3182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5430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u="sng" dirty="0">
                <a:solidFill>
                  <a:srgbClr val="FF0000"/>
                </a:solidFill>
              </a:rPr>
              <a:t>Skill development</a:t>
            </a:r>
          </a:p>
        </p:txBody>
      </p:sp>
      <p:sp>
        <p:nvSpPr>
          <p:cNvPr id="3" name="Content Placeholder 2"/>
          <p:cNvSpPr>
            <a:spLocks noGrp="1"/>
          </p:cNvSpPr>
          <p:nvPr>
            <p:ph idx="1"/>
          </p:nvPr>
        </p:nvSpPr>
        <p:spPr>
          <a:xfrm>
            <a:off x="838200" y="1236373"/>
            <a:ext cx="10515600" cy="2615192"/>
          </a:xfrm>
        </p:spPr>
        <p:txBody>
          <a:bodyPr>
            <a:normAutofit lnSpcReduction="10000"/>
          </a:bodyPr>
          <a:lstStyle/>
          <a:p>
            <a:r>
              <a:rPr lang="en-GB" sz="1900" dirty="0" smtClean="0"/>
              <a:t>Hong </a:t>
            </a:r>
            <a:r>
              <a:rPr lang="en-GB" sz="1900" dirty="0"/>
              <a:t>Kong’s education system </a:t>
            </a:r>
            <a:r>
              <a:rPr lang="en-GB" sz="1900" dirty="0" smtClean="0"/>
              <a:t>aims to develop</a:t>
            </a:r>
            <a:r>
              <a:rPr lang="en-GB" sz="1900" dirty="0" smtClean="0"/>
              <a:t> </a:t>
            </a:r>
            <a:r>
              <a:rPr lang="en-GB" sz="1900" dirty="0"/>
              <a:t>at developing 21</a:t>
            </a:r>
            <a:r>
              <a:rPr lang="en-GB" sz="1900" baseline="30000" dirty="0"/>
              <a:t>st</a:t>
            </a:r>
            <a:r>
              <a:rPr lang="en-GB" sz="1900" dirty="0"/>
              <a:t> century skills</a:t>
            </a:r>
            <a:r>
              <a:rPr lang="en-GB" sz="1900" dirty="0" smtClean="0"/>
              <a:t>. </a:t>
            </a:r>
            <a:r>
              <a:rPr lang="en-GB" sz="1900" dirty="0"/>
              <a:t>(</a:t>
            </a:r>
            <a:r>
              <a:rPr lang="en-GB" sz="1900" dirty="0" smtClean="0"/>
              <a:t>NCEE, 2019) </a:t>
            </a:r>
          </a:p>
          <a:p>
            <a:r>
              <a:rPr lang="en-GB" sz="1900" dirty="0" smtClean="0"/>
              <a:t>Hong Kong’s curriculum </a:t>
            </a:r>
            <a:r>
              <a:rPr lang="en-GB" sz="1900" dirty="0"/>
              <a:t> ”…identifies sets of Generic Skills, such as collaboration and problem-solving, and Values and Attitudes, such as perseverance and responsibility.” (</a:t>
            </a:r>
            <a:r>
              <a:rPr lang="en-GB" sz="1900" dirty="0" smtClean="0"/>
              <a:t>NCEE, 2019)</a:t>
            </a:r>
            <a:r>
              <a:rPr lang="en-GB" sz="1900" dirty="0"/>
              <a:t> </a:t>
            </a:r>
            <a:r>
              <a:rPr lang="en-GB" sz="1900" dirty="0" smtClean="0"/>
              <a:t>All of which are encouraged to be used across the curriculum. </a:t>
            </a:r>
            <a:r>
              <a:rPr lang="en-GB" sz="1900" dirty="0"/>
              <a:t> </a:t>
            </a:r>
            <a:endParaRPr lang="en-GB" sz="1900" dirty="0" smtClean="0"/>
          </a:p>
          <a:p>
            <a:r>
              <a:rPr lang="en-GB" sz="1900" dirty="0" smtClean="0"/>
              <a:t>Within </a:t>
            </a:r>
            <a:r>
              <a:rPr lang="en-GB" sz="1900" dirty="0"/>
              <a:t>the successful futures </a:t>
            </a:r>
            <a:r>
              <a:rPr lang="en-GB" sz="1900" dirty="0" smtClean="0"/>
              <a:t>document, </a:t>
            </a:r>
            <a:r>
              <a:rPr lang="en-GB" sz="1900" dirty="0"/>
              <a:t>wider skills are identified as </a:t>
            </a:r>
            <a:r>
              <a:rPr lang="en-GB" sz="1900" dirty="0" smtClean="0"/>
              <a:t>an area </a:t>
            </a:r>
            <a:r>
              <a:rPr lang="en-GB" sz="1900" dirty="0"/>
              <a:t>that would be beneficial for children to develop. The document states</a:t>
            </a:r>
            <a:r>
              <a:rPr lang="en-GB" sz="1900" dirty="0" smtClean="0"/>
              <a:t>: </a:t>
            </a:r>
            <a:r>
              <a:rPr lang="en-GB" sz="2000" dirty="0" smtClean="0"/>
              <a:t>“</a:t>
            </a:r>
            <a:r>
              <a:rPr lang="en-GB" sz="2000" dirty="0"/>
              <a:t>Children and young people need to have a range of ‘wider skills’ necessary for modern life and work. These include:  critical thinking and problem solving ;planning and organising ;creativity and innovation ; personal effectiveness.” (</a:t>
            </a:r>
            <a:r>
              <a:rPr lang="en-GB" sz="2000" dirty="0" smtClean="0"/>
              <a:t>Gov. Wales, 2015) </a:t>
            </a:r>
            <a:endParaRPr lang="en-GB" sz="1900" dirty="0"/>
          </a:p>
          <a:p>
            <a:pPr marL="0" indent="0">
              <a:buNone/>
            </a:pPr>
            <a:endParaRPr lang="en-GB" dirty="0"/>
          </a:p>
        </p:txBody>
      </p:sp>
      <p:pic>
        <p:nvPicPr>
          <p:cNvPr id="3074" name="Picture 2" descr="Image result for hong kong scho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702" y="3851565"/>
            <a:ext cx="4541116" cy="30274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hong kong school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851565"/>
            <a:ext cx="4918364" cy="3006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45893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491" y="644008"/>
            <a:ext cx="10515600" cy="1325563"/>
          </a:xfrm>
        </p:spPr>
        <p:txBody>
          <a:bodyPr/>
          <a:lstStyle/>
          <a:p>
            <a:pPr algn="ctr"/>
            <a:r>
              <a:rPr lang="en-GB" u="sng" dirty="0" smtClean="0">
                <a:solidFill>
                  <a:srgbClr val="FF0000"/>
                </a:solidFill>
              </a:rPr>
              <a:t>Technological Features</a:t>
            </a:r>
            <a:endParaRPr lang="en-GB" u="sng" dirty="0">
              <a:solidFill>
                <a:srgbClr val="FF0000"/>
              </a:solidFill>
            </a:endParaRPr>
          </a:p>
        </p:txBody>
      </p:sp>
      <p:sp>
        <p:nvSpPr>
          <p:cNvPr id="3" name="Content Placeholder 2"/>
          <p:cNvSpPr>
            <a:spLocks noGrp="1"/>
          </p:cNvSpPr>
          <p:nvPr>
            <p:ph idx="1"/>
          </p:nvPr>
        </p:nvSpPr>
        <p:spPr>
          <a:xfrm>
            <a:off x="941426" y="2238334"/>
            <a:ext cx="10515600" cy="1225303"/>
          </a:xfrm>
        </p:spPr>
        <p:txBody>
          <a:bodyPr>
            <a:normAutofit/>
          </a:bodyPr>
          <a:lstStyle/>
          <a:p>
            <a:r>
              <a:rPr lang="en-GB" sz="1800" dirty="0"/>
              <a:t>Hong Kong’s curriculum now incorporates …technological infrastructures, information technology training for teachers, and the development of an e-learning initiative. (</a:t>
            </a:r>
            <a:r>
              <a:rPr lang="en-GB" sz="1800" dirty="0" smtClean="0"/>
              <a:t>NCEE, 2019) </a:t>
            </a:r>
          </a:p>
          <a:p>
            <a:endParaRPr lang="en-GB" sz="1800" dirty="0" smtClean="0"/>
          </a:p>
        </p:txBody>
      </p:sp>
      <p:pic>
        <p:nvPicPr>
          <p:cNvPr id="2050" name="Picture 2" descr="Image result for hong kong school curricul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0776" y="3815527"/>
            <a:ext cx="4582678" cy="3042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04022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solidFill>
                  <a:srgbClr val="FF0000"/>
                </a:solidFill>
              </a:rPr>
              <a:t>Benefits of Hong Kong's curriculum</a:t>
            </a:r>
            <a:endParaRPr lang="en-GB" u="sng" dirty="0">
              <a:solidFill>
                <a:srgbClr val="FF0000"/>
              </a:solidFill>
            </a:endParaRPr>
          </a:p>
        </p:txBody>
      </p:sp>
      <p:sp>
        <p:nvSpPr>
          <p:cNvPr id="3" name="Content Placeholder 2"/>
          <p:cNvSpPr>
            <a:spLocks noGrp="1"/>
          </p:cNvSpPr>
          <p:nvPr>
            <p:ph idx="1"/>
          </p:nvPr>
        </p:nvSpPr>
        <p:spPr>
          <a:xfrm>
            <a:off x="838200" y="1825625"/>
            <a:ext cx="10515600" cy="3660775"/>
          </a:xfrm>
        </p:spPr>
        <p:txBody>
          <a:bodyPr/>
          <a:lstStyle/>
          <a:p>
            <a:r>
              <a:rPr lang="en-GB" dirty="0" smtClean="0"/>
              <a:t>Hong Kong ranked second in overall PISA rankings. (Facts Map, 2016)</a:t>
            </a:r>
          </a:p>
          <a:p>
            <a:r>
              <a:rPr lang="en-GB" dirty="0" smtClean="0"/>
              <a:t>Large emphasis on preparing children for jobs in the 21</a:t>
            </a:r>
            <a:r>
              <a:rPr lang="en-GB" baseline="30000" dirty="0" smtClean="0"/>
              <a:t>st</a:t>
            </a:r>
            <a:r>
              <a:rPr lang="en-GB" dirty="0" smtClean="0"/>
              <a:t> century, through concentrating on areas such as science, as trends are showing an increase in jobs in this area.  </a:t>
            </a:r>
          </a:p>
          <a:p>
            <a:r>
              <a:rPr lang="en-GB" dirty="0" smtClean="0"/>
              <a:t> The Secondary school curriculum, is entirely geared around the assessment at the end of the sixth year, so all time is used developing the skills and knowledge needed to obtain good exam results from day 1. </a:t>
            </a:r>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8938622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u="sng" dirty="0" smtClean="0">
                <a:solidFill>
                  <a:srgbClr val="FF0000"/>
                </a:solidFill>
              </a:rPr>
              <a:t>Drawbacks to Hong Kong’s curriculum</a:t>
            </a:r>
            <a:endParaRPr lang="en-GB" u="sng" dirty="0">
              <a:solidFill>
                <a:srgbClr val="FF0000"/>
              </a:solidFill>
            </a:endParaRPr>
          </a:p>
        </p:txBody>
      </p:sp>
      <p:sp>
        <p:nvSpPr>
          <p:cNvPr id="3" name="Content Placeholder 2"/>
          <p:cNvSpPr>
            <a:spLocks noGrp="1"/>
          </p:cNvSpPr>
          <p:nvPr>
            <p:ph idx="1"/>
          </p:nvPr>
        </p:nvSpPr>
        <p:spPr>
          <a:xfrm>
            <a:off x="838200" y="1368425"/>
            <a:ext cx="10515600" cy="2344593"/>
          </a:xfrm>
        </p:spPr>
        <p:txBody>
          <a:bodyPr>
            <a:normAutofit/>
          </a:bodyPr>
          <a:lstStyle/>
          <a:p>
            <a:r>
              <a:rPr lang="en-GB" sz="1800" dirty="0" smtClean="0"/>
              <a:t>Having integrated subjects such as merging business and account and finance together, has resulted in these qualifications not being recognised by a large number of universities, which has resulted in fewer students gaining admission to study at university level. (SCMP, 2015)</a:t>
            </a:r>
          </a:p>
          <a:p>
            <a:r>
              <a:rPr lang="en-GB" sz="1800" dirty="0" smtClean="0"/>
              <a:t>High suicide rates </a:t>
            </a:r>
          </a:p>
          <a:p>
            <a:r>
              <a:rPr lang="en-GB" sz="1800" dirty="0" smtClean="0"/>
              <a:t>Prioritising science based subjects</a:t>
            </a:r>
            <a:endParaRPr lang="en-GB" sz="1800" dirty="0"/>
          </a:p>
          <a:p>
            <a:r>
              <a:rPr lang="en-GB" sz="1800" dirty="0" smtClean="0"/>
              <a:t>Lack of importance placed on religious education. </a:t>
            </a:r>
          </a:p>
          <a:p>
            <a:r>
              <a:rPr lang="en-GB" sz="1800" dirty="0" smtClean="0"/>
              <a:t>Long school days. </a:t>
            </a:r>
          </a:p>
          <a:p>
            <a:endParaRPr lang="en-GB" sz="1800" dirty="0" smtClean="0"/>
          </a:p>
          <a:p>
            <a:endParaRPr lang="en-GB" sz="1800" dirty="0"/>
          </a:p>
        </p:txBody>
      </p:sp>
      <p:pic>
        <p:nvPicPr>
          <p:cNvPr id="4098" name="Picture 2" descr="Image result for hong kong school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994" y="4028659"/>
            <a:ext cx="4229400" cy="284018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result for hong kong school sc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039501"/>
            <a:ext cx="4225636" cy="28184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8867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solidFill>
                  <a:srgbClr val="FF0000"/>
                </a:solidFill>
              </a:rPr>
              <a:t>References</a:t>
            </a:r>
          </a:p>
        </p:txBody>
      </p:sp>
      <p:sp>
        <p:nvSpPr>
          <p:cNvPr id="3" name="Content Placeholder 2"/>
          <p:cNvSpPr>
            <a:spLocks noGrp="1"/>
          </p:cNvSpPr>
          <p:nvPr>
            <p:ph idx="1"/>
          </p:nvPr>
        </p:nvSpPr>
        <p:spPr/>
        <p:txBody>
          <a:bodyPr>
            <a:normAutofit/>
          </a:bodyPr>
          <a:lstStyle/>
          <a:p>
            <a:endParaRPr lang="en-GB" sz="1200" dirty="0" smtClean="0">
              <a:hlinkClick r:id="rId2"/>
            </a:endParaRPr>
          </a:p>
          <a:p>
            <a:r>
              <a:rPr lang="en-GB" sz="1400" dirty="0" smtClean="0"/>
              <a:t>Centre for international benchmarking (2019) Hong </a:t>
            </a:r>
            <a:r>
              <a:rPr lang="en-GB" sz="1400" dirty="0"/>
              <a:t>Kong: Learning </a:t>
            </a:r>
            <a:r>
              <a:rPr lang="en-GB" sz="1400" dirty="0" smtClean="0"/>
              <a:t>Systems. Available at:</a:t>
            </a:r>
            <a:r>
              <a:rPr lang="en-GB" sz="1400" dirty="0"/>
              <a:t> </a:t>
            </a:r>
            <a:r>
              <a:rPr lang="en-GB" sz="1400" dirty="0" smtClean="0">
                <a:hlinkClick r:id="rId2"/>
              </a:rPr>
              <a:t>http</a:t>
            </a:r>
            <a:r>
              <a:rPr lang="en-GB" sz="1400" dirty="0">
                <a:hlinkClick r:id="rId2"/>
              </a:rPr>
              <a:t>://ncee.org/what-we-do/center-on-international-education-benchmarking/top-performing-countries/hong-kong-overview/hong-kong-instructional-systems</a:t>
            </a:r>
            <a:r>
              <a:rPr lang="en-GB" sz="1400" dirty="0" smtClean="0">
                <a:hlinkClick r:id="rId2"/>
              </a:rPr>
              <a:t>/</a:t>
            </a:r>
            <a:r>
              <a:rPr lang="en-GB" sz="1400" dirty="0" smtClean="0"/>
              <a:t> (Acessed:23 November 2019) </a:t>
            </a:r>
            <a:endParaRPr lang="en-GB" sz="1400" dirty="0"/>
          </a:p>
          <a:p>
            <a:endParaRPr lang="en-GB" sz="1400" dirty="0"/>
          </a:p>
          <a:p>
            <a:r>
              <a:rPr lang="en-GB" sz="1400" dirty="0" smtClean="0">
                <a:hlinkClick r:id="rId3"/>
              </a:rPr>
              <a:t>Gov. Wales (2015) Successful futures. Available at: https</a:t>
            </a:r>
            <a:r>
              <a:rPr lang="en-GB" sz="1400" dirty="0">
                <a:hlinkClick r:id="rId3"/>
              </a:rPr>
              <a:t>://</a:t>
            </a:r>
            <a:r>
              <a:rPr lang="en-GB" sz="1400" dirty="0" smtClean="0">
                <a:hlinkClick r:id="rId3"/>
              </a:rPr>
              <a:t>gov.wales/sites/default/files/publications/2018-03/succesful-futures-a-summary-of-professor-graham-donaldsons-report.pdf</a:t>
            </a:r>
            <a:r>
              <a:rPr lang="en-GB" sz="1400" dirty="0"/>
              <a:t> (Acessed:23 November 2019) </a:t>
            </a:r>
          </a:p>
          <a:p>
            <a:endParaRPr lang="en-GB" sz="1400" dirty="0" smtClean="0"/>
          </a:p>
          <a:p>
            <a:r>
              <a:rPr lang="en-GB" sz="1400" dirty="0" smtClean="0"/>
              <a:t>In Brief (2016) Curriculum reform, the digital competency framework. Available at:</a:t>
            </a:r>
            <a:r>
              <a:rPr lang="en-GB" sz="1400" dirty="0"/>
              <a:t> </a:t>
            </a:r>
            <a:r>
              <a:rPr lang="en-GB" sz="1400" dirty="0" smtClean="0">
                <a:hlinkClick r:id="rId4"/>
              </a:rPr>
              <a:t>https</a:t>
            </a:r>
            <a:r>
              <a:rPr lang="en-GB" sz="1400" dirty="0">
                <a:hlinkClick r:id="rId4"/>
              </a:rPr>
              <a:t>://seneddresearch.blog/2016/09/16/curriculum-reform-the-digital-competence-framework</a:t>
            </a:r>
            <a:r>
              <a:rPr lang="en-GB" sz="1400" dirty="0" smtClean="0">
                <a:hlinkClick r:id="rId4"/>
              </a:rPr>
              <a:t>/</a:t>
            </a:r>
            <a:r>
              <a:rPr lang="en-GB" sz="1400" dirty="0" smtClean="0"/>
              <a:t> </a:t>
            </a:r>
            <a:r>
              <a:rPr lang="en-GB" sz="1400" dirty="0" smtClean="0"/>
              <a:t>(</a:t>
            </a:r>
            <a:r>
              <a:rPr lang="en-GB" sz="1400" dirty="0"/>
              <a:t>Acessed:23 November 2019) </a:t>
            </a:r>
          </a:p>
          <a:p>
            <a:r>
              <a:rPr lang="en-GB" sz="1400" dirty="0">
                <a:hlinkClick r:id="rId5"/>
              </a:rPr>
              <a:t>South China Morning Press (2015) </a:t>
            </a:r>
            <a:r>
              <a:rPr lang="en-GB" sz="1400" dirty="0"/>
              <a:t>Hong Kong's education syllabus should not be enabling students to settle for less. Available at: </a:t>
            </a:r>
            <a:r>
              <a:rPr lang="en-GB" sz="1400" dirty="0">
                <a:hlinkClick r:id="rId5"/>
              </a:rPr>
              <a:t>https://www.scmp.com/comment/insight-opinion/article/1711816/hong-kongs-education-syllabus-should-not-be-enabling</a:t>
            </a:r>
            <a:r>
              <a:rPr lang="en-GB" sz="1400" dirty="0"/>
              <a:t> (Acessed:23 November 2019) </a:t>
            </a:r>
          </a:p>
          <a:p>
            <a:r>
              <a:rPr lang="en-GB" sz="1400" dirty="0" smtClean="0">
                <a:hlinkClick r:id="rId6"/>
              </a:rPr>
              <a:t>Facts </a:t>
            </a:r>
            <a:r>
              <a:rPr lang="en-GB" sz="1400" dirty="0">
                <a:hlinkClick r:id="rId6"/>
              </a:rPr>
              <a:t>Map (2016) Pisa Rankings worldwide. Available at: http://factsmaps.com/pisa-worldwide-ranking-average-score-of-math-science-reading/</a:t>
            </a:r>
            <a:r>
              <a:rPr lang="en-GB" sz="1400" dirty="0"/>
              <a:t> (Acessed:23 November 2019) </a:t>
            </a:r>
          </a:p>
          <a:p>
            <a:endParaRPr lang="en-GB" sz="1400" dirty="0"/>
          </a:p>
          <a:p>
            <a:endParaRPr lang="en-GB" sz="1800" dirty="0"/>
          </a:p>
        </p:txBody>
      </p:sp>
    </p:spTree>
    <p:extLst>
      <p:ext uri="{BB962C8B-B14F-4D97-AF65-F5344CB8AC3E}">
        <p14:creationId xmlns:p14="http://schemas.microsoft.com/office/powerpoint/2010/main" val="19296791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hlinkClick r:id="rId2"/>
              </a:rPr>
              <a:t>South China Morning Press (2015) </a:t>
            </a:r>
            <a:r>
              <a:rPr lang="en-GB" b="1" dirty="0"/>
              <a:t>Hong Kong's education syllabus should not be enabling students to settle for </a:t>
            </a:r>
            <a:r>
              <a:rPr lang="en-GB" b="1" dirty="0" smtClean="0"/>
              <a:t>less. Available at: </a:t>
            </a:r>
            <a:r>
              <a:rPr lang="en-GB" dirty="0" smtClean="0">
                <a:hlinkClick r:id="rId2"/>
              </a:rPr>
              <a:t>https</a:t>
            </a:r>
            <a:r>
              <a:rPr lang="en-GB" dirty="0">
                <a:hlinkClick r:id="rId2"/>
              </a:rPr>
              <a:t>://</a:t>
            </a:r>
            <a:r>
              <a:rPr lang="en-GB" dirty="0" smtClean="0">
                <a:hlinkClick r:id="rId2"/>
              </a:rPr>
              <a:t>www.scmp.com/comment/insight-opinion/article/1711816/hong-kongs-education-syllabus-should-not-be-enabling</a:t>
            </a:r>
            <a:r>
              <a:rPr lang="en-GB" dirty="0" smtClean="0"/>
              <a:t> </a:t>
            </a:r>
            <a:r>
              <a:rPr lang="en-GB" dirty="0"/>
              <a:t>(Acessed:23 November 2019) </a:t>
            </a:r>
          </a:p>
          <a:p>
            <a:endParaRPr lang="en-GB" dirty="0"/>
          </a:p>
          <a:p>
            <a:endParaRPr lang="en-GB" dirty="0" smtClean="0"/>
          </a:p>
          <a:p>
            <a:endParaRPr lang="en-GB" dirty="0" smtClean="0"/>
          </a:p>
          <a:p>
            <a:r>
              <a:rPr lang="en-GB" dirty="0" smtClean="0">
                <a:hlinkClick r:id="rId3"/>
              </a:rPr>
              <a:t>Facts Map (2016) Pisa Rankings worldwide. Available at: http</a:t>
            </a:r>
            <a:r>
              <a:rPr lang="en-GB" dirty="0">
                <a:hlinkClick r:id="rId3"/>
              </a:rPr>
              <a:t>://factsmaps.com/pisa-worldwide-ranking-average-score-of-math-science-reading</a:t>
            </a:r>
            <a:r>
              <a:rPr lang="en-GB" dirty="0" smtClean="0">
                <a:hlinkClick r:id="rId3"/>
              </a:rPr>
              <a:t>/</a:t>
            </a:r>
            <a:r>
              <a:rPr lang="en-GB" dirty="0" smtClean="0"/>
              <a:t> </a:t>
            </a:r>
            <a:r>
              <a:rPr lang="en-GB" dirty="0"/>
              <a:t>(Acessed:23 November 2019) </a:t>
            </a:r>
          </a:p>
          <a:p>
            <a:endParaRPr lang="en-GB" dirty="0"/>
          </a:p>
          <a:p>
            <a:endParaRPr lang="en-GB" dirty="0"/>
          </a:p>
        </p:txBody>
      </p:sp>
    </p:spTree>
    <p:extLst>
      <p:ext uri="{BB962C8B-B14F-4D97-AF65-F5344CB8AC3E}">
        <p14:creationId xmlns:p14="http://schemas.microsoft.com/office/powerpoint/2010/main" val="59020697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2222</TotalTime>
  <Words>494</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Analysis of Hong Kong’s Curriculum </vt:lpstr>
      <vt:lpstr>Aim of Presentation</vt:lpstr>
      <vt:lpstr>Structure</vt:lpstr>
      <vt:lpstr>Skill development</vt:lpstr>
      <vt:lpstr>Technological Features</vt:lpstr>
      <vt:lpstr>Benefits of Hong Kong's curriculum</vt:lpstr>
      <vt:lpstr>Drawbacks to Hong Kong’s curriculum</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in Hong Kong</dc:title>
  <dc:creator>rachel lennox</dc:creator>
  <cp:lastModifiedBy>rachel lennox</cp:lastModifiedBy>
  <cp:revision>42</cp:revision>
  <dcterms:created xsi:type="dcterms:W3CDTF">2019-11-24T14:32:04Z</dcterms:created>
  <dcterms:modified xsi:type="dcterms:W3CDTF">2019-11-26T23:44:18Z</dcterms:modified>
</cp:coreProperties>
</file>