
<file path=[Content_Types].xml><?xml version="1.0" encoding="utf-8"?>
<Types xmlns="http://schemas.openxmlformats.org/package/2006/content-types">
  <Default Extension="fntdata" ContentType="application/x-fontdata"/>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ink/ink1.xml" ContentType="application/inkml+xml"/>
  <Override PartName="/ppt/ink/ink2.xml" ContentType="application/inkml+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4"/>
  </p:sldMasterIdLst>
  <p:notesMasterIdLst>
    <p:notesMasterId r:id="rId80"/>
  </p:notesMasterIdLst>
  <p:sldIdLst>
    <p:sldId id="368" r:id="rId5"/>
    <p:sldId id="661" r:id="rId6"/>
    <p:sldId id="547" r:id="rId7"/>
    <p:sldId id="545" r:id="rId8"/>
    <p:sldId id="263" r:id="rId9"/>
    <p:sldId id="548" r:id="rId10"/>
    <p:sldId id="549" r:id="rId11"/>
    <p:sldId id="256" r:id="rId12"/>
    <p:sldId id="258" r:id="rId13"/>
    <p:sldId id="259" r:id="rId14"/>
    <p:sldId id="260" r:id="rId15"/>
    <p:sldId id="264" r:id="rId16"/>
    <p:sldId id="265" r:id="rId17"/>
    <p:sldId id="266" r:id="rId18"/>
    <p:sldId id="267" r:id="rId19"/>
    <p:sldId id="269" r:id="rId20"/>
    <p:sldId id="270" r:id="rId21"/>
    <p:sldId id="268" r:id="rId22"/>
    <p:sldId id="658" r:id="rId23"/>
    <p:sldId id="273" r:id="rId24"/>
    <p:sldId id="274" r:id="rId25"/>
    <p:sldId id="275" r:id="rId26"/>
    <p:sldId id="276" r:id="rId27"/>
    <p:sldId id="277" r:id="rId28"/>
    <p:sldId id="280" r:id="rId29"/>
    <p:sldId id="281" r:id="rId30"/>
    <p:sldId id="550" r:id="rId31"/>
    <p:sldId id="279" r:id="rId32"/>
    <p:sldId id="656" r:id="rId33"/>
    <p:sldId id="657" r:id="rId34"/>
    <p:sldId id="283" r:id="rId35"/>
    <p:sldId id="284" r:id="rId36"/>
    <p:sldId id="287" r:id="rId37"/>
    <p:sldId id="286" r:id="rId38"/>
    <p:sldId id="489" r:id="rId39"/>
    <p:sldId id="557" r:id="rId40"/>
    <p:sldId id="572" r:id="rId41"/>
    <p:sldId id="553" r:id="rId42"/>
    <p:sldId id="552" r:id="rId43"/>
    <p:sldId id="655" r:id="rId44"/>
    <p:sldId id="551" r:id="rId45"/>
    <p:sldId id="569" r:id="rId46"/>
    <p:sldId id="568" r:id="rId47"/>
    <p:sldId id="554" r:id="rId48"/>
    <p:sldId id="323" r:id="rId49"/>
    <p:sldId id="566" r:id="rId50"/>
    <p:sldId id="348" r:id="rId51"/>
    <p:sldId id="355" r:id="rId52"/>
    <p:sldId id="349" r:id="rId53"/>
    <p:sldId id="356" r:id="rId54"/>
    <p:sldId id="350" r:id="rId55"/>
    <p:sldId id="357" r:id="rId56"/>
    <p:sldId id="351" r:id="rId57"/>
    <p:sldId id="358" r:id="rId58"/>
    <p:sldId id="352" r:id="rId59"/>
    <p:sldId id="359" r:id="rId60"/>
    <p:sldId id="353" r:id="rId61"/>
    <p:sldId id="360" r:id="rId62"/>
    <p:sldId id="567" r:id="rId63"/>
    <p:sldId id="571" r:id="rId64"/>
    <p:sldId id="561" r:id="rId65"/>
    <p:sldId id="563" r:id="rId66"/>
    <p:sldId id="645" r:id="rId67"/>
    <p:sldId id="660" r:id="rId68"/>
    <p:sldId id="650" r:id="rId69"/>
    <p:sldId id="654" r:id="rId70"/>
    <p:sldId id="651" r:id="rId71"/>
    <p:sldId id="646" r:id="rId72"/>
    <p:sldId id="653" r:id="rId73"/>
    <p:sldId id="652" r:id="rId74"/>
    <p:sldId id="288" r:id="rId75"/>
    <p:sldId id="332" r:id="rId76"/>
    <p:sldId id="565" r:id="rId77"/>
    <p:sldId id="559" r:id="rId78"/>
    <p:sldId id="659" r:id="rId79"/>
  </p:sldIdLst>
  <p:sldSz cx="18288000" cy="10287000"/>
  <p:notesSz cx="6858000" cy="9144000"/>
  <p:embeddedFontLst>
    <p:embeddedFont>
      <p:font typeface="Calibri" panose="020F0502020204030204" pitchFamily="34" charset="0"/>
      <p:regular r:id="rId81"/>
      <p:bold r:id="rId82"/>
      <p:italic r:id="rId83"/>
      <p:boldItalic r:id="rId84"/>
    </p:embeddedFont>
    <p:embeddedFont>
      <p:font typeface="Calibri Light" panose="020F0302020204030204" pitchFamily="34" charset="0"/>
      <p:regular r:id="rId85"/>
      <p:italic r:id="rId86"/>
    </p:embeddedFont>
    <p:embeddedFont>
      <p:font typeface="Cavolini" panose="03000502040302020204" pitchFamily="66" charset="0"/>
      <p:regular r:id="rId87"/>
      <p:bold r:id="rId88"/>
      <p:italic r:id="rId89"/>
      <p:boldItalic r:id="rId90"/>
    </p:embeddedFont>
    <p:embeddedFont>
      <p:font typeface="Century Gothic" panose="020B0502020202020204" pitchFamily="34" charset="0"/>
      <p:regular r:id="rId91"/>
      <p:bold r:id="rId92"/>
      <p:italic r:id="rId93"/>
      <p:boldItalic r:id="rId94"/>
    </p:embeddedFont>
    <p:embeddedFont>
      <p:font typeface="Josefin Sans" pitchFamily="2" charset="0"/>
      <p:regular r:id="rId95"/>
      <p:bold r:id="rId96"/>
    </p:embeddedFont>
    <p:embeddedFont>
      <p:font typeface="Lazydog" panose="020B0604020202020204" charset="0"/>
      <p:regular r:id="rId97"/>
    </p:embeddedFont>
    <p:embeddedFont>
      <p:font typeface="More Sugar Thin" panose="020B0604020202020204" charset="0"/>
      <p:regular r:id="rId98"/>
    </p:embeddedFont>
    <p:embeddedFont>
      <p:font typeface="Rubik Medium Bold" panose="020B0604020202020204" charset="0"/>
      <p:regular r:id="rId99"/>
      <p:bold r:id="rId100"/>
      <p:italic r:id="rId101"/>
      <p:boldItalic r:id="rId10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6D6FF"/>
    <a:srgbClr val="00FDFF"/>
    <a:srgbClr val="FFD579"/>
    <a:srgbClr val="D883FF"/>
    <a:srgbClr val="FEF5B6"/>
    <a:srgbClr val="F0FEE3"/>
    <a:srgbClr val="EAE99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624" autoAdjust="0"/>
    <p:restoredTop sz="94332" autoAdjust="0"/>
  </p:normalViewPr>
  <p:slideViewPr>
    <p:cSldViewPr>
      <p:cViewPr varScale="1">
        <p:scale>
          <a:sx n="61" d="100"/>
          <a:sy n="61" d="100"/>
        </p:scale>
        <p:origin x="120" y="79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96" d="100"/>
          <a:sy n="96" d="100"/>
        </p:scale>
        <p:origin x="3688" y="17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font" Target="fonts/font4.fntdata"/><Relationship Id="rId89" Type="http://schemas.openxmlformats.org/officeDocument/2006/relationships/font" Target="fonts/font9.fntdata"/><Relationship Id="rId16" Type="http://schemas.openxmlformats.org/officeDocument/2006/relationships/slide" Target="slides/slide12.xml"/><Relationship Id="rId107" Type="http://schemas.microsoft.com/office/2016/11/relationships/changesInfo" Target="changesInfos/changesInfo1.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font" Target="fonts/font22.fntdata"/><Relationship Id="rId5" Type="http://schemas.openxmlformats.org/officeDocument/2006/relationships/slide" Target="slides/slide1.xml"/><Relationship Id="rId90" Type="http://schemas.openxmlformats.org/officeDocument/2006/relationships/font" Target="fonts/font10.fntdata"/><Relationship Id="rId95" Type="http://schemas.openxmlformats.org/officeDocument/2006/relationships/font" Target="fonts/font15.fntdata"/><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0" Type="http://schemas.openxmlformats.org/officeDocument/2006/relationships/notesMaster" Target="notesMasters/notesMaster1.xml"/><Relationship Id="rId85" Type="http://schemas.openxmlformats.org/officeDocument/2006/relationships/font" Target="fonts/font5.fntdata"/><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font" Target="fonts/font3.fntdata"/><Relationship Id="rId88" Type="http://schemas.openxmlformats.org/officeDocument/2006/relationships/font" Target="fonts/font8.fntdata"/><Relationship Id="rId91" Type="http://schemas.openxmlformats.org/officeDocument/2006/relationships/font" Target="fonts/font11.fntdata"/><Relationship Id="rId96" Type="http://schemas.openxmlformats.org/officeDocument/2006/relationships/font" Target="fonts/font16.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font" Target="fonts/font1.fntdata"/><Relationship Id="rId86" Type="http://schemas.openxmlformats.org/officeDocument/2006/relationships/font" Target="fonts/font6.fntdata"/><Relationship Id="rId94" Type="http://schemas.openxmlformats.org/officeDocument/2006/relationships/font" Target="fonts/font14.fntdata"/><Relationship Id="rId99" Type="http://schemas.openxmlformats.org/officeDocument/2006/relationships/font" Target="fonts/font19.fntdata"/><Relationship Id="rId101" Type="http://schemas.openxmlformats.org/officeDocument/2006/relationships/font" Target="fonts/font21.fntdata"/><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font" Target="fonts/font17.fntdata"/><Relationship Id="rId104" Type="http://schemas.openxmlformats.org/officeDocument/2006/relationships/viewProps" Target="viewProp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font" Target="fonts/font12.fntdata"/><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font" Target="fonts/font7.fntdata"/><Relationship Id="rId61" Type="http://schemas.openxmlformats.org/officeDocument/2006/relationships/slide" Target="slides/slide57.xml"/><Relationship Id="rId82" Type="http://schemas.openxmlformats.org/officeDocument/2006/relationships/font" Target="fonts/font2.fntdata"/><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font" Target="fonts/font20.fntdata"/><Relationship Id="rId105"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font" Target="fonts/font13.fntdata"/><Relationship Id="rId98" Type="http://schemas.openxmlformats.org/officeDocument/2006/relationships/font" Target="fonts/font18.fntdata"/><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ian Abbott" userId="bbf65019-8dcf-40b0-9cfd-b3172c27173c" providerId="ADAL" clId="{F8C190E5-3857-5F40-810D-403B68972C3A}"/>
    <pc:docChg chg="modSld">
      <pc:chgData name="Rhian Abbott" userId="bbf65019-8dcf-40b0-9cfd-b3172c27173c" providerId="ADAL" clId="{F8C190E5-3857-5F40-810D-403B68972C3A}" dt="2023-10-03T14:38:01.112" v="15" actId="113"/>
      <pc:docMkLst>
        <pc:docMk/>
      </pc:docMkLst>
      <pc:sldChg chg="modSp mod">
        <pc:chgData name="Rhian Abbott" userId="bbf65019-8dcf-40b0-9cfd-b3172c27173c" providerId="ADAL" clId="{F8C190E5-3857-5F40-810D-403B68972C3A}" dt="2023-10-03T14:03:46.082" v="2" actId="688"/>
        <pc:sldMkLst>
          <pc:docMk/>
          <pc:sldMk cId="0" sldId="323"/>
        </pc:sldMkLst>
        <pc:spChg chg="mod">
          <ac:chgData name="Rhian Abbott" userId="bbf65019-8dcf-40b0-9cfd-b3172c27173c" providerId="ADAL" clId="{F8C190E5-3857-5F40-810D-403B68972C3A}" dt="2023-10-03T14:03:46.082" v="2" actId="688"/>
          <ac:spMkLst>
            <pc:docMk/>
            <pc:sldMk cId="0" sldId="323"/>
            <ac:spMk id="306" creationId="{C2004CED-2A91-4EC5-8295-4F6ED45CAD37}"/>
          </ac:spMkLst>
        </pc:spChg>
      </pc:sldChg>
      <pc:sldChg chg="addSp modSp mod">
        <pc:chgData name="Rhian Abbott" userId="bbf65019-8dcf-40b0-9cfd-b3172c27173c" providerId="ADAL" clId="{F8C190E5-3857-5F40-810D-403B68972C3A}" dt="2023-10-03T14:38:01.112" v="15" actId="113"/>
        <pc:sldMkLst>
          <pc:docMk/>
          <pc:sldMk cId="1687914351" sldId="332"/>
        </pc:sldMkLst>
        <pc:spChg chg="add mod">
          <ac:chgData name="Rhian Abbott" userId="bbf65019-8dcf-40b0-9cfd-b3172c27173c" providerId="ADAL" clId="{F8C190E5-3857-5F40-810D-403B68972C3A}" dt="2023-10-03T14:38:01.112" v="15" actId="113"/>
          <ac:spMkLst>
            <pc:docMk/>
            <pc:sldMk cId="1687914351" sldId="332"/>
            <ac:spMk id="5" creationId="{260A77D7-5E82-C2EC-7E90-6F8BF531D62D}"/>
          </ac:spMkLst>
        </pc:spChg>
        <pc:spChg chg="mod">
          <ac:chgData name="Rhian Abbott" userId="bbf65019-8dcf-40b0-9cfd-b3172c27173c" providerId="ADAL" clId="{F8C190E5-3857-5F40-810D-403B68972C3A}" dt="2023-10-03T14:37:39.198" v="8" actId="1076"/>
          <ac:spMkLst>
            <pc:docMk/>
            <pc:sldMk cId="1687914351" sldId="332"/>
            <ac:spMk id="10" creationId="{9C5687E7-450A-4FF4-A399-45F8820281B5}"/>
          </ac:spMkLst>
        </pc:spChg>
      </pc:sldChg>
      <pc:sldChg chg="modSp mod">
        <pc:chgData name="Rhian Abbott" userId="bbf65019-8dcf-40b0-9cfd-b3172c27173c" providerId="ADAL" clId="{F8C190E5-3857-5F40-810D-403B68972C3A}" dt="2023-10-03T13:41:55.663" v="0" actId="20577"/>
        <pc:sldMkLst>
          <pc:docMk/>
          <pc:sldMk cId="618678096" sldId="547"/>
        </pc:sldMkLst>
        <pc:spChg chg="mod">
          <ac:chgData name="Rhian Abbott" userId="bbf65019-8dcf-40b0-9cfd-b3172c27173c" providerId="ADAL" clId="{F8C190E5-3857-5F40-810D-403B68972C3A}" dt="2023-10-03T13:41:55.663" v="0" actId="20577"/>
          <ac:spMkLst>
            <pc:docMk/>
            <pc:sldMk cId="618678096" sldId="547"/>
            <ac:spMk id="9" creationId="{CECCC997-FD4D-3B7E-A099-7FE10F332BB5}"/>
          </ac:spMkLst>
        </pc:spChg>
      </pc:sldChg>
      <pc:sldChg chg="modSp mod">
        <pc:chgData name="Rhian Abbott" userId="bbf65019-8dcf-40b0-9cfd-b3172c27173c" providerId="ADAL" clId="{F8C190E5-3857-5F40-810D-403B68972C3A}" dt="2023-10-03T14:24:19.016" v="7" actId="20577"/>
        <pc:sldMkLst>
          <pc:docMk/>
          <pc:sldMk cId="3461815549" sldId="652"/>
        </pc:sldMkLst>
        <pc:spChg chg="mod">
          <ac:chgData name="Rhian Abbott" userId="bbf65019-8dcf-40b0-9cfd-b3172c27173c" providerId="ADAL" clId="{F8C190E5-3857-5F40-810D-403B68972C3A}" dt="2023-10-03T14:24:19.016" v="7" actId="20577"/>
          <ac:spMkLst>
            <pc:docMk/>
            <pc:sldMk cId="3461815549" sldId="652"/>
            <ac:spMk id="4" creationId="{3A13998F-F6C7-2BB7-0FA1-15EF883E887D}"/>
          </ac:spMkLst>
        </pc:spChg>
      </pc:sldChg>
    </pc:docChg>
  </pc:docChgLst>
  <pc:docChgLst>
    <pc:chgData name="Jeni Price" userId="be7ad108-5e68-4b0e-a8ca-934453379452" providerId="ADAL" clId="{D27B8C75-5E58-4A8C-8481-3E7CC966A8BD}"/>
    <pc:docChg chg="custSel addSld modSld">
      <pc:chgData name="Jeni Price" userId="be7ad108-5e68-4b0e-a8ca-934453379452" providerId="ADAL" clId="{D27B8C75-5E58-4A8C-8481-3E7CC966A8BD}" dt="2023-10-05T07:31:33.466" v="317" actId="20577"/>
      <pc:docMkLst>
        <pc:docMk/>
      </pc:docMkLst>
      <pc:sldChg chg="addSp modSp new mod modClrScheme chgLayout">
        <pc:chgData name="Jeni Price" userId="be7ad108-5e68-4b0e-a8ca-934453379452" providerId="ADAL" clId="{D27B8C75-5E58-4A8C-8481-3E7CC966A8BD}" dt="2023-10-05T07:31:33.466" v="317" actId="20577"/>
        <pc:sldMkLst>
          <pc:docMk/>
          <pc:sldMk cId="1195816319" sldId="661"/>
        </pc:sldMkLst>
        <pc:spChg chg="add mod">
          <ac:chgData name="Jeni Price" userId="be7ad108-5e68-4b0e-a8ca-934453379452" providerId="ADAL" clId="{D27B8C75-5E58-4A8C-8481-3E7CC966A8BD}" dt="2023-10-05T07:28:07.697" v="30" actId="20577"/>
          <ac:spMkLst>
            <pc:docMk/>
            <pc:sldMk cId="1195816319" sldId="661"/>
            <ac:spMk id="2" creationId="{5C2DCB75-A861-72CC-5F73-863BA35B5E2D}"/>
          </ac:spMkLst>
        </pc:spChg>
        <pc:spChg chg="add mod">
          <ac:chgData name="Jeni Price" userId="be7ad108-5e68-4b0e-a8ca-934453379452" providerId="ADAL" clId="{D27B8C75-5E58-4A8C-8481-3E7CC966A8BD}" dt="2023-10-05T07:31:33.466" v="317" actId="20577"/>
          <ac:spMkLst>
            <pc:docMk/>
            <pc:sldMk cId="1195816319" sldId="661"/>
            <ac:spMk id="3" creationId="{0C94E195-F4AB-E3F6-3EDC-F39C032BF5D0}"/>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09-25T16:15:46.0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617 13,'-12'65,"-6"10,3-29,-2 3,-5 13,-1 5,-1 12,0 3,-2 6,1 0,1 2,3 0,2-10,2-3,2-12,0-2,0-7,0-1,-14 38,-3 0,3-1,6-9,5-16,7-18,4-9,-1-2,-2 11,-4 17,-3 8,1-1,4-12,4-12,3-23,0 1,3-20,-11 9,8 9,-1 69,12-19,6 8,1-13,4 3,1 1,3 4,2 0,2-2,1-8,1-2,0-4,7 17,-1-5,-8-19,-2-3,14 27,-7-19,-4-5,-1-4,-1-5,1-6,1 0,-1 0,-4-1,-4 2,-3-2,-3-2,-3-3,-1-3,2-3,-2-5,2-7,7-6,37-12,-4-2,10-1,8 0,9 0,3 0,10-1,3 1,0 1,-1 1,0 0,-3 4,-7 1,-2 2,-6 3,3 6,-6 4,-7 2,-3 0,-5-1,-2-2,-2-4,-2-3,33 1,-18-7,-18-3,-17 0,-9 0,-4-3,13-1,39 6,-13 4,5 2,14 4,5 2,13 4,1 0,-5-1,-3-2,-8-4,-5-2,-12-3,-6-2,9-3,-21-1,-15 0,2 0,-3 0,-7-3,24-28,-3-1,7-5,28-15,11-3,-14 12,6-1,3 2,-14 11,3 0,1 2,1 2,2 2,1 2,0 2,0 3,19-3,-1 4,-2 3,-10 4,-2 2,-4 3,11 2,-8 2,-22 1,-8 0,13 0,-23-20,-14-5,-9-7,-1-12,22-12,-4 15,6-3,15-11,5-2,6-4,2 2,-5 5,-3 1,-5 6,-5 2,24-23,-16 11,-12 0,-8-4,-3 0,-3-3,0-7,-5 12,-8 10,-9 16,-2-1,7-21,10-26,1-14,-6 8,-9 9,-8 13,-1 9,-4 5,-8 0,-8-6,-11-4,-3-1,3 3,3 7,6 4,3 5,-1 4,5 3,5-4,4-9,1 12,-8-13,-31-13,9 12,-4-4,-7-7,-1-2,-1-1,0 2,10 13,2 4,-17-13,10 19,17 20,-7 3,6 7,-9-6,1 0,6-1,5 2,11 5,6 1,-14-29,-12-9,-23-27,-9 9,-8 9,0 16,-8 13,-1 11,4 11,5 3,12 2,13 0,16 0,15-4,11-6,-35-2,-41 2,17 4,-5 1,-14-1,-4-1,20 1,-2-1,-1 0,-1 0,0 0,-1 1,-2 1,0 1,0 0,2 1,1 1,2 0,-18 2,3 0,8 0,4 0,14 1,4 2,-28 6,29 7,21 9,12-11,-10-2,-12-16,-19-4,-33-4,39 6,-4 1,-11 1,-3 3,-9 5,1 5,6 3,2 4,5 2,3 2,12 1,3-1,-28 9,14-14,31-9,0-6,2-2,-30-15,-11-6,3-3,15 6,20 14,4 3,4 3,6-2,1-1,0-3,-3-3,0 1,0-1,-4 2,-6 3,-10 1,-3 3,5 0,7 0,8 0,2 0,-2 3,2 3,2 1,6-1,3-4,-4-2,0 0,0 0,-1 0,7 5,-8 2,8 0,-6 0,4-3,-2 5,-1-4,0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09-25T16:15:56.5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2202 32,'-74'2,"1"0,3 2,-3 2,-23 4,-4 3,34-3,-1 0,0 1,-2-1,0 0,1 0,1 1,0-1,2 0,-19 2,4-1,6 0,4-1,8 0,3 0,6 0,2-1,-31 7,18 2,15-3,13 7,18-8,6 6,7-13,-20-1,-22 5,-15 6,-4 8,13 7,20-4,13 2,14 1,6 13,0 20,0 24,0-37,0 1,2 1,0 0,2 42,1-16,-2-13,-3-14,0-1,0 0,0 5,0 3,0-5,0-9,0-9,0-12,0-8,0 10,2 29,7 38,0-32,1 3,4 9,2 1,3 1,1-1,4 1,0 0,1-1,0-3,-1-10,-1-4,13 34,-16-31,-10-26,-7-12,-3 4,0 32,8 38,2-36,4 0,5 3,5-2,4-7,6-5,1-5,2-5,0-3,0-3,38 23,-10-13,-12-12,-8-12,-9-10,3-8,8-5,14-12,19-12,10-10,-41 16,2-2,8-6,-3 2,15 0,18-7,9 35,-37 0,9 0,5 0,-3 1,4 1,4 0,1 2,12 3,3 2,1 1,-1 3,1 2,1 3,-2 1,-3 2,-9 0,-2 2,-3 0,-4 2,8 3,-6 2,-5-2,7 2,-11-3,9 0,-34-15,-3-38,-13 18,17-27,25 13,-3 0,9 0,-12 4,5 0,2 1,16 0,3 2,2 2,1 2,2 3,-1 3,-6 1,-1 3,-2 0,-8 0,-3 2,-3-1,12 0,-7 0,-19-2,-4-4,39-29,-51 16,20-43,-18 4,-13 19,2-2,5-3,0 3,25-21,-14 20,-7 16,-6 8,-1 6,4 3,3 2,2-1,2 1,-4 3,-6 1,-6-1,-5-3,1-12,3-21,2-7,-8 3,15-8,14-7,-16 19,3-2,5-10,0-2,-4 4,-2 0,-4 3,-3 1,17-35,-13 17,-13 8,-4 11,-8 5,-3 3,-2 4,-3 3,0 0,0-2,0-7,0-4,0 0,0-4,-5-2,-8-4,-9-5,-10-5,-2-2,3 1,3 5,6 12,8 5,-6 22,-29-15,6 13,-6-3,-19-16,-4-4,-7-8,0-2,8 3,3 2,12 6,3 2,-23-20,21 15,14 11,11 10,11 11,0 7,-23 6,-46-7,24-2,-5-2,-22-9,-4-3,28 5,-2-3,2 0,1-1,2 0,1 0,-25-9,5 1,17 8,6 4,-30-5,31 16,12 8,-13-3,-31-9,24-1,-6-3,-5-4,-1-1,-2-2,1 2,4 3,3 3,12 5,2 4,-40 1,20 5,35 1,-9 0,12 0,-24 0,-9 0,-7 0,-2 0,3 0,2 0,10 0,9 0,9 0,21 0,5 0,18 2,-17 5,0 3,-12 1,11-5,5-2,9-4,-4 5,-2 2</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CA9168-9206-3441-B139-C3F0BF26F2CB}" type="datetimeFigureOut">
              <a:rPr lang="en-US" smtClean="0"/>
              <a:t>10/5/2023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65B9B71-4C67-B745-B902-194AAD447F20}" type="slidenum">
              <a:rPr lang="en-US" smtClean="0"/>
              <a:t>‹#›</a:t>
            </a:fld>
            <a:endParaRPr lang="en-US"/>
          </a:p>
        </p:txBody>
      </p:sp>
    </p:spTree>
    <p:extLst>
      <p:ext uri="{BB962C8B-B14F-4D97-AF65-F5344CB8AC3E}">
        <p14:creationId xmlns:p14="http://schemas.microsoft.com/office/powerpoint/2010/main" val="32538238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i-to-i.com/tefl-blog/tefl-classroom-and-expert-advice/tefl-classroom-games/" TargetMode="External"/><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5B9B71-4C67-B745-B902-194AAD447F20}" type="slidenum">
              <a:rPr lang="en-US" smtClean="0"/>
              <a:t>4</a:t>
            </a:fld>
            <a:endParaRPr lang="en-US"/>
          </a:p>
        </p:txBody>
      </p:sp>
    </p:spTree>
    <p:extLst>
      <p:ext uri="{BB962C8B-B14F-4D97-AF65-F5344CB8AC3E}">
        <p14:creationId xmlns:p14="http://schemas.microsoft.com/office/powerpoint/2010/main" val="8963100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5B9B71-4C67-B745-B902-194AAD447F20}" type="slidenum">
              <a:rPr lang="en-US" smtClean="0"/>
              <a:t>6</a:t>
            </a:fld>
            <a:endParaRPr lang="en-US"/>
          </a:p>
        </p:txBody>
      </p:sp>
    </p:spTree>
    <p:extLst>
      <p:ext uri="{BB962C8B-B14F-4D97-AF65-F5344CB8AC3E}">
        <p14:creationId xmlns:p14="http://schemas.microsoft.com/office/powerpoint/2010/main" val="28873509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5B9B71-4C67-B745-B902-194AAD447F20}" type="slidenum">
              <a:rPr lang="en-US" smtClean="0"/>
              <a:t>7</a:t>
            </a:fld>
            <a:endParaRPr lang="en-US"/>
          </a:p>
        </p:txBody>
      </p:sp>
    </p:spTree>
    <p:extLst>
      <p:ext uri="{BB962C8B-B14F-4D97-AF65-F5344CB8AC3E}">
        <p14:creationId xmlns:p14="http://schemas.microsoft.com/office/powerpoint/2010/main" val="18297379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5B9B71-4C67-B745-B902-194AAD447F20}" type="slidenum">
              <a:rPr lang="en-US" smtClean="0"/>
              <a:t>38</a:t>
            </a:fld>
            <a:endParaRPr lang="en-US"/>
          </a:p>
        </p:txBody>
      </p:sp>
    </p:spTree>
    <p:extLst>
      <p:ext uri="{BB962C8B-B14F-4D97-AF65-F5344CB8AC3E}">
        <p14:creationId xmlns:p14="http://schemas.microsoft.com/office/powerpoint/2010/main" val="28555653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5B9B71-4C67-B745-B902-194AAD447F20}" type="slidenum">
              <a:rPr lang="en-US" smtClean="0"/>
              <a:t>39</a:t>
            </a:fld>
            <a:endParaRPr lang="en-US"/>
          </a:p>
        </p:txBody>
      </p:sp>
    </p:spTree>
    <p:extLst>
      <p:ext uri="{BB962C8B-B14F-4D97-AF65-F5344CB8AC3E}">
        <p14:creationId xmlns:p14="http://schemas.microsoft.com/office/powerpoint/2010/main" val="15265646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5B9B71-4C67-B745-B902-194AAD447F20}" type="slidenum">
              <a:rPr lang="en-US" smtClean="0"/>
              <a:t>41</a:t>
            </a:fld>
            <a:endParaRPr lang="en-US"/>
          </a:p>
        </p:txBody>
      </p:sp>
    </p:spTree>
    <p:extLst>
      <p:ext uri="{BB962C8B-B14F-4D97-AF65-F5344CB8AC3E}">
        <p14:creationId xmlns:p14="http://schemas.microsoft.com/office/powerpoint/2010/main" val="40739757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5B9B71-4C67-B745-B902-194AAD447F20}" type="slidenum">
              <a:rPr lang="en-US" smtClean="0"/>
              <a:t>42</a:t>
            </a:fld>
            <a:endParaRPr lang="en-US"/>
          </a:p>
        </p:txBody>
      </p:sp>
    </p:spTree>
    <p:extLst>
      <p:ext uri="{BB962C8B-B14F-4D97-AF65-F5344CB8AC3E}">
        <p14:creationId xmlns:p14="http://schemas.microsoft.com/office/powerpoint/2010/main" val="41167606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5B9B71-4C67-B745-B902-194AAD447F20}" type="slidenum">
              <a:rPr lang="en-US" smtClean="0"/>
              <a:t>43</a:t>
            </a:fld>
            <a:endParaRPr lang="en-US"/>
          </a:p>
        </p:txBody>
      </p:sp>
    </p:spTree>
    <p:extLst>
      <p:ext uri="{BB962C8B-B14F-4D97-AF65-F5344CB8AC3E}">
        <p14:creationId xmlns:p14="http://schemas.microsoft.com/office/powerpoint/2010/main" val="11647646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SLAM!</a:t>
            </a:r>
            <a:r>
              <a:rPr lang="en-US" dirty="0"/>
              <a:t> - </a:t>
            </a:r>
            <a:r>
              <a:rPr lang="en-GB" b="0" i="0" u="none" strike="noStrike" dirty="0">
                <a:solidFill>
                  <a:srgbClr val="000000"/>
                </a:solidFill>
                <a:effectLst/>
                <a:latin typeface="Josefin Sans" pitchFamily="2" charset="77"/>
              </a:rPr>
              <a:t>This is a flashcard game and it works best with small groups. Place all the flashcards on the floor and have the children gather around them. Then call out the name of the flashcard and have the children ‘slam’ their hands onto the correct card. The child whose hand is at the bottom of the pile – and is, therefore, the fastest – wins! Get them to keep their hands on their heads until you call out a word, so they don’t hover over the pictures!   </a:t>
            </a:r>
          </a:p>
          <a:p>
            <a:endParaRPr lang="en-GB" b="0" i="0" u="none" strike="noStrike" dirty="0">
              <a:solidFill>
                <a:srgbClr val="000000"/>
              </a:solidFill>
              <a:effectLst/>
              <a:latin typeface="Josefin Sans" pitchFamily="2" charset="77"/>
            </a:endParaRPr>
          </a:p>
          <a:p>
            <a:r>
              <a:rPr lang="en-GB" b="1" i="0" u="none" strike="noStrike" dirty="0">
                <a:solidFill>
                  <a:srgbClr val="000000"/>
                </a:solidFill>
                <a:effectLst/>
                <a:latin typeface="Josefin Sans" pitchFamily="2" charset="77"/>
              </a:rPr>
              <a:t>SNOWMAN</a:t>
            </a:r>
            <a:r>
              <a:rPr lang="en-GB" b="0" i="0" u="none" strike="noStrike" dirty="0">
                <a:solidFill>
                  <a:srgbClr val="000000"/>
                </a:solidFill>
                <a:effectLst/>
                <a:latin typeface="Josefin Sans" pitchFamily="2" charset="77"/>
              </a:rPr>
              <a:t> - A politically correct version of Hangman! It works the same way as Hangman, with you putting dashes on the board to represent the letters of a word you have selected and the students trying to guess what it is, letter by letter. The only difference is, when the students get a letter wrong, instead of drawing body parts, you draw the parts of a snowman (9 in total). The final part, which is a sad face, means the players have lost the game.</a:t>
            </a:r>
          </a:p>
          <a:p>
            <a:endParaRPr lang="en-GB" b="0" i="0" u="none" strike="noStrike" dirty="0">
              <a:solidFill>
                <a:srgbClr val="000000"/>
              </a:solidFill>
              <a:effectLst/>
              <a:latin typeface="Josefin Sans" pitchFamily="2" charset="77"/>
            </a:endParaRPr>
          </a:p>
          <a:p>
            <a:r>
              <a:rPr lang="en-GB" b="1" i="0" u="none" strike="noStrike" dirty="0">
                <a:solidFill>
                  <a:srgbClr val="000000"/>
                </a:solidFill>
                <a:effectLst/>
                <a:latin typeface="Josefin Sans" pitchFamily="2" charset="77"/>
              </a:rPr>
              <a:t>MEMORY GAME </a:t>
            </a:r>
            <a:r>
              <a:rPr lang="en-GB" b="0" i="0" u="none" strike="noStrike" dirty="0">
                <a:solidFill>
                  <a:srgbClr val="000000"/>
                </a:solidFill>
                <a:effectLst/>
                <a:latin typeface="Josefin Sans" pitchFamily="2" charset="77"/>
              </a:rPr>
              <a:t>- For this game, you need to have two sets of matching flashcards or a set of pictures and corresponding words. Simply place all the cards face down on the floor and have the children take turns picking two cards until they match a pair. </a:t>
            </a:r>
          </a:p>
          <a:p>
            <a:endParaRPr lang="en-GB" b="0" i="0" u="none" strike="noStrike" dirty="0">
              <a:solidFill>
                <a:srgbClr val="000000"/>
              </a:solidFill>
              <a:effectLst/>
              <a:latin typeface="Josefin Sans" pitchFamily="2" charset="77"/>
            </a:endParaRPr>
          </a:p>
          <a:p>
            <a:r>
              <a:rPr lang="en-GB" b="0" i="0" u="none" strike="noStrike" dirty="0">
                <a:solidFill>
                  <a:srgbClr val="000000"/>
                </a:solidFill>
                <a:effectLst/>
                <a:latin typeface="Josefin Sans" pitchFamily="2" charset="77"/>
                <a:hlinkClick r:id="rId3"/>
              </a:rPr>
              <a:t>https://www.i-to-i.com/tefl-blog/tefl-classroom-and-expert-advice/tefl-classroom-games/</a:t>
            </a:r>
            <a:r>
              <a:rPr lang="en-GB" b="0" i="0" u="none" strike="noStrike" dirty="0">
                <a:solidFill>
                  <a:srgbClr val="000000"/>
                </a:solidFill>
                <a:effectLst/>
                <a:latin typeface="Josefin Sans" pitchFamily="2" charset="77"/>
              </a:rPr>
              <a:t>  </a:t>
            </a:r>
            <a:endParaRPr lang="en-US" dirty="0"/>
          </a:p>
        </p:txBody>
      </p:sp>
      <p:sp>
        <p:nvSpPr>
          <p:cNvPr id="4" name="Slide Number Placeholder 3"/>
          <p:cNvSpPr>
            <a:spLocks noGrp="1"/>
          </p:cNvSpPr>
          <p:nvPr>
            <p:ph type="sldNum" sz="quarter" idx="5"/>
          </p:nvPr>
        </p:nvSpPr>
        <p:spPr/>
        <p:txBody>
          <a:bodyPr/>
          <a:lstStyle/>
          <a:p>
            <a:fld id="{465B9B71-4C67-B745-B902-194AAD447F20}" type="slidenum">
              <a:rPr lang="en-US" smtClean="0"/>
              <a:t>44</a:t>
            </a:fld>
            <a:endParaRPr lang="en-US"/>
          </a:p>
        </p:txBody>
      </p:sp>
    </p:spTree>
    <p:extLst>
      <p:ext uri="{BB962C8B-B14F-4D97-AF65-F5344CB8AC3E}">
        <p14:creationId xmlns:p14="http://schemas.microsoft.com/office/powerpoint/2010/main" val="20772033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5B9B71-4C67-B745-B902-194AAD447F20}" type="slidenum">
              <a:rPr lang="en-US" smtClean="0"/>
              <a:t>46</a:t>
            </a:fld>
            <a:endParaRPr lang="en-US"/>
          </a:p>
        </p:txBody>
      </p:sp>
    </p:spTree>
    <p:extLst>
      <p:ext uri="{BB962C8B-B14F-4D97-AF65-F5344CB8AC3E}">
        <p14:creationId xmlns:p14="http://schemas.microsoft.com/office/powerpoint/2010/main" val="34123258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dirty="0" err="1"/>
              <a:t>Nodyn</a:t>
            </a:r>
            <a:r>
              <a:rPr lang="en-US" sz="1400" dirty="0"/>
              <a:t> </a:t>
            </a:r>
            <a:r>
              <a:rPr lang="en-US" sz="1400" dirty="0" err="1"/>
              <a:t>i’r</a:t>
            </a:r>
            <a:r>
              <a:rPr lang="en-US" sz="1400" dirty="0"/>
              <a:t> </a:t>
            </a:r>
            <a:r>
              <a:rPr lang="en-US" sz="1400" dirty="0" err="1"/>
              <a:t>tiwtoriaid</a:t>
            </a:r>
            <a:r>
              <a:rPr lang="en-US" sz="1400" dirty="0"/>
              <a:t>: </a:t>
            </a:r>
          </a:p>
          <a:p>
            <a:r>
              <a:rPr lang="en-US" sz="1200" dirty="0" err="1"/>
              <a:t>Rhannwch</a:t>
            </a:r>
            <a:r>
              <a:rPr lang="en-US" sz="1200" dirty="0"/>
              <a:t> y </a:t>
            </a:r>
            <a:r>
              <a:rPr lang="en-US" sz="1200" dirty="0" err="1"/>
              <a:t>dosbarth</a:t>
            </a:r>
            <a:r>
              <a:rPr lang="en-US" sz="1200" dirty="0"/>
              <a:t> </a:t>
            </a:r>
            <a:r>
              <a:rPr lang="en-US" sz="1200" dirty="0" err="1"/>
              <a:t>yn</a:t>
            </a:r>
            <a:r>
              <a:rPr lang="en-US" sz="1200" dirty="0"/>
              <a:t> </a:t>
            </a:r>
            <a:r>
              <a:rPr lang="en-US" sz="1200" dirty="0" err="1"/>
              <a:t>grwpiau</a:t>
            </a:r>
            <a:r>
              <a:rPr lang="en-US" sz="1200" dirty="0"/>
              <a:t> o </a:t>
            </a:r>
            <a:r>
              <a:rPr lang="en-US" sz="1200" dirty="0" err="1"/>
              <a:t>ddeg</a:t>
            </a:r>
            <a:r>
              <a:rPr lang="en-US" sz="1200" dirty="0"/>
              <a:t>.  </a:t>
            </a:r>
            <a:r>
              <a:rPr lang="en-US" sz="1200" dirty="0" err="1"/>
              <a:t>Dewiswch</a:t>
            </a:r>
            <a:r>
              <a:rPr lang="en-US" sz="1200" dirty="0"/>
              <a:t> un </a:t>
            </a:r>
            <a:r>
              <a:rPr lang="en-US" sz="1200" dirty="0" err="1"/>
              <a:t>cerdyn</a:t>
            </a:r>
            <a:r>
              <a:rPr lang="en-US" sz="1200" dirty="0"/>
              <a:t>/</a:t>
            </a:r>
            <a:r>
              <a:rPr lang="en-US" sz="1200" dirty="0" err="1"/>
              <a:t>myfyriwr</a:t>
            </a:r>
            <a:r>
              <a:rPr lang="en-US" sz="1200" dirty="0"/>
              <a:t> </a:t>
            </a:r>
            <a:r>
              <a:rPr lang="en-US" sz="1200" dirty="0" err="1"/>
              <a:t>ar</a:t>
            </a:r>
            <a:r>
              <a:rPr lang="en-US" sz="1200" dirty="0"/>
              <a:t> hap, a </a:t>
            </a:r>
            <a:r>
              <a:rPr lang="en-US" sz="1200" dirty="0" err="1"/>
              <a:t>gofynnwch</a:t>
            </a:r>
            <a:r>
              <a:rPr lang="en-US" sz="1200" dirty="0"/>
              <a:t> </a:t>
            </a:r>
            <a:r>
              <a:rPr lang="en-US" sz="1200" dirty="0" err="1"/>
              <a:t>iddyn</a:t>
            </a:r>
            <a:r>
              <a:rPr lang="en-US" sz="1200" dirty="0"/>
              <a:t> </a:t>
            </a:r>
            <a:r>
              <a:rPr lang="en-US" sz="1200" dirty="0" err="1"/>
              <a:t>nhw</a:t>
            </a:r>
            <a:r>
              <a:rPr lang="en-US" sz="1200" dirty="0"/>
              <a:t> </a:t>
            </a:r>
            <a:r>
              <a:rPr lang="en-US" sz="1200" dirty="0" err="1"/>
              <a:t>ofyn</a:t>
            </a:r>
            <a:r>
              <a:rPr lang="en-US" sz="1200" dirty="0"/>
              <a:t> </a:t>
            </a:r>
            <a:r>
              <a:rPr lang="en-US" sz="1200" dirty="0" err="1"/>
              <a:t>cwestiwn</a:t>
            </a:r>
            <a:r>
              <a:rPr lang="en-US" sz="1200" dirty="0"/>
              <a:t> </a:t>
            </a:r>
            <a:r>
              <a:rPr lang="en-US" sz="1200" dirty="0" err="1"/>
              <a:t>yn</a:t>
            </a:r>
            <a:r>
              <a:rPr lang="en-US" sz="1200" dirty="0"/>
              <a:t> </a:t>
            </a:r>
            <a:r>
              <a:rPr lang="en-US" sz="1200" dirty="0" err="1"/>
              <a:t>defnyddio’r</a:t>
            </a:r>
            <a:r>
              <a:rPr lang="en-US" sz="1200" dirty="0"/>
              <a:t> </a:t>
            </a:r>
            <a:r>
              <a:rPr lang="en-US" sz="1200" dirty="0" err="1"/>
              <a:t>wybodaeth</a:t>
            </a:r>
            <a:r>
              <a:rPr lang="en-US" sz="1200" dirty="0"/>
              <a:t> </a:t>
            </a:r>
            <a:r>
              <a:rPr lang="en-US" sz="1200" dirty="0" err="1"/>
              <a:t>ar</a:t>
            </a:r>
            <a:r>
              <a:rPr lang="en-US" sz="1200" dirty="0"/>
              <a:t> </a:t>
            </a:r>
            <a:r>
              <a:rPr lang="en-US" sz="1200" dirty="0" err="1"/>
              <a:t>waelod</a:t>
            </a:r>
            <a:r>
              <a:rPr lang="en-US" sz="1200" dirty="0"/>
              <a:t> </a:t>
            </a:r>
            <a:r>
              <a:rPr lang="en-US" sz="1200" dirty="0" err="1"/>
              <a:t>eu</a:t>
            </a:r>
            <a:r>
              <a:rPr lang="en-US" sz="1200" dirty="0"/>
              <a:t> </a:t>
            </a:r>
            <a:r>
              <a:rPr lang="en-US" sz="1200" dirty="0" err="1"/>
              <a:t>cerdyn</a:t>
            </a:r>
            <a:r>
              <a:rPr lang="en-US" sz="1200" dirty="0"/>
              <a:t>, </a:t>
            </a:r>
            <a:r>
              <a:rPr lang="en-US" sz="1200" dirty="0" err="1"/>
              <a:t>e.e.</a:t>
            </a:r>
            <a:r>
              <a:rPr lang="en-US" sz="1200" dirty="0"/>
              <a:t> ‘Beth </a:t>
            </a:r>
            <a:r>
              <a:rPr lang="en-US" sz="1200" dirty="0" err="1"/>
              <a:t>ydy</a:t>
            </a:r>
            <a:r>
              <a:rPr lang="en-US" sz="1200" dirty="0"/>
              <a:t> ‘’WORK WELL’ </a:t>
            </a:r>
            <a:r>
              <a:rPr lang="en-US" sz="1200" dirty="0" err="1"/>
              <a:t>yn</a:t>
            </a:r>
            <a:r>
              <a:rPr lang="en-US" sz="1200" dirty="0"/>
              <a:t> </a:t>
            </a:r>
            <a:r>
              <a:rPr lang="en-US" sz="1200" dirty="0" err="1"/>
              <a:t>Gymraeg</a:t>
            </a:r>
            <a:r>
              <a:rPr lang="en-US" sz="1200" dirty="0"/>
              <a:t>?’. </a:t>
            </a:r>
            <a:r>
              <a:rPr lang="en-US" sz="1200" dirty="0" err="1"/>
              <a:t>Mae'r</a:t>
            </a:r>
            <a:r>
              <a:rPr lang="en-US" sz="1200" dirty="0"/>
              <a:t> </a:t>
            </a:r>
            <a:r>
              <a:rPr lang="en-US" sz="1200" dirty="0" err="1"/>
              <a:t>myfyriwr</a:t>
            </a:r>
            <a:r>
              <a:rPr lang="en-US" sz="1200" dirty="0"/>
              <a:t> </a:t>
            </a:r>
            <a:r>
              <a:rPr lang="en-US" sz="1200" dirty="0" err="1"/>
              <a:t>sydd</a:t>
            </a:r>
            <a:r>
              <a:rPr lang="en-US" sz="1200" dirty="0"/>
              <a:t> </a:t>
            </a:r>
            <a:r>
              <a:rPr lang="en-US" sz="1200" dirty="0" err="1"/>
              <a:t>â'r</a:t>
            </a:r>
            <a:r>
              <a:rPr lang="en-US" sz="1200" dirty="0"/>
              <a:t> </a:t>
            </a:r>
            <a:r>
              <a:rPr lang="en-US" sz="1200" dirty="0" err="1"/>
              <a:t>ateb</a:t>
            </a:r>
            <a:r>
              <a:rPr lang="en-US" sz="1200" dirty="0"/>
              <a:t> </a:t>
            </a:r>
            <a:r>
              <a:rPr lang="en-US" sz="1200" dirty="0" err="1"/>
              <a:t>cyfatebol</a:t>
            </a:r>
            <a:r>
              <a:rPr lang="en-US" sz="1200" dirty="0"/>
              <a:t> </a:t>
            </a:r>
            <a:r>
              <a:rPr lang="en-US" sz="1200" dirty="0" err="1"/>
              <a:t>yn</a:t>
            </a:r>
            <a:r>
              <a:rPr lang="en-US" sz="1200" dirty="0"/>
              <a:t> </a:t>
            </a:r>
            <a:r>
              <a:rPr lang="en-US" sz="1200" dirty="0" err="1"/>
              <a:t>rhoi'r</a:t>
            </a:r>
            <a:r>
              <a:rPr lang="en-US" sz="1200" dirty="0"/>
              <a:t> </a:t>
            </a:r>
            <a:r>
              <a:rPr lang="en-US" sz="1200" dirty="0" err="1"/>
              <a:t>ateb</a:t>
            </a:r>
            <a:r>
              <a:rPr lang="en-US" sz="1200" dirty="0"/>
              <a:t>, </a:t>
            </a:r>
            <a:r>
              <a:rPr lang="en-US" sz="1200" dirty="0" err="1"/>
              <a:t>yna'n</a:t>
            </a:r>
            <a:r>
              <a:rPr lang="en-US" sz="1200" dirty="0"/>
              <a:t> </a:t>
            </a:r>
            <a:r>
              <a:rPr lang="en-US" sz="1200" dirty="0" err="1"/>
              <a:t>gofyn</a:t>
            </a:r>
            <a:r>
              <a:rPr lang="en-US" sz="1200" dirty="0"/>
              <a:t> </a:t>
            </a:r>
            <a:r>
              <a:rPr lang="en-US" sz="1200" dirty="0" err="1"/>
              <a:t>cwestiwn</a:t>
            </a:r>
            <a:r>
              <a:rPr lang="en-US" sz="1200" dirty="0"/>
              <a:t> </a:t>
            </a:r>
            <a:r>
              <a:rPr lang="en-US" sz="1200" dirty="0" err="1"/>
              <a:t>gan</a:t>
            </a:r>
            <a:r>
              <a:rPr lang="en-US" sz="1200" dirty="0"/>
              <a:t> </a:t>
            </a:r>
            <a:r>
              <a:rPr lang="en-US" sz="1200" dirty="0" err="1"/>
              <a:t>ddefnyddio’r</a:t>
            </a:r>
            <a:r>
              <a:rPr lang="en-US" sz="1200" dirty="0"/>
              <a:t> </a:t>
            </a:r>
            <a:r>
              <a:rPr lang="en-US" sz="1200" dirty="0" err="1"/>
              <a:t>wybodaeth</a:t>
            </a:r>
            <a:r>
              <a:rPr lang="en-US" sz="1200" dirty="0"/>
              <a:t> </a:t>
            </a:r>
            <a:r>
              <a:rPr lang="en-US" sz="1200" dirty="0" err="1"/>
              <a:t>ar</a:t>
            </a:r>
            <a:r>
              <a:rPr lang="en-US" sz="1200" dirty="0"/>
              <a:t> </a:t>
            </a:r>
            <a:r>
              <a:rPr lang="en-US" sz="1200" dirty="0" err="1"/>
              <a:t>waelod</a:t>
            </a:r>
            <a:r>
              <a:rPr lang="en-US" sz="1200" dirty="0"/>
              <a:t> </a:t>
            </a:r>
            <a:r>
              <a:rPr lang="en-US" sz="1200" dirty="0" err="1"/>
              <a:t>ei</a:t>
            </a:r>
            <a:r>
              <a:rPr lang="en-US" sz="1200" dirty="0"/>
              <a:t> g/</a:t>
            </a:r>
            <a:r>
              <a:rPr lang="en-US" sz="1200" dirty="0" err="1"/>
              <a:t>cherdyn</a:t>
            </a:r>
            <a:r>
              <a:rPr lang="en-US" sz="1200" dirty="0"/>
              <a:t> </a:t>
            </a:r>
            <a:r>
              <a:rPr lang="en-US" sz="1200" dirty="0" err="1"/>
              <a:t>ef</a:t>
            </a:r>
            <a:r>
              <a:rPr lang="en-US" sz="1200" dirty="0"/>
              <a:t>/hi.  </a:t>
            </a:r>
          </a:p>
          <a:p>
            <a:r>
              <a:rPr lang="en-US" b="1" dirty="0" err="1"/>
              <a:t>Dewis</a:t>
            </a:r>
            <a:r>
              <a:rPr lang="en-US" b="1" dirty="0"/>
              <a:t> </a:t>
            </a:r>
            <a:r>
              <a:rPr lang="en-US" b="1" dirty="0" err="1"/>
              <a:t>arall</a:t>
            </a:r>
            <a:r>
              <a:rPr lang="en-US" b="1" dirty="0"/>
              <a:t>:  </a:t>
            </a:r>
            <a:r>
              <a:rPr lang="en-US" dirty="0" err="1"/>
              <a:t>Gellir</a:t>
            </a:r>
            <a:r>
              <a:rPr lang="en-US" dirty="0"/>
              <a:t> </a:t>
            </a:r>
            <a:r>
              <a:rPr lang="en-US" dirty="0" err="1"/>
              <a:t>defnyddio’r</a:t>
            </a:r>
            <a:r>
              <a:rPr lang="en-US" dirty="0"/>
              <a:t> </a:t>
            </a:r>
            <a:r>
              <a:rPr lang="en-US" dirty="0" err="1"/>
              <a:t>cardiau</a:t>
            </a:r>
            <a:r>
              <a:rPr lang="en-US" dirty="0"/>
              <a:t> </a:t>
            </a:r>
            <a:r>
              <a:rPr lang="en-US" dirty="0" err="1"/>
              <a:t>i</a:t>
            </a:r>
            <a:r>
              <a:rPr lang="en-US" dirty="0"/>
              <a:t> </a:t>
            </a:r>
            <a:r>
              <a:rPr lang="en-US" dirty="0" err="1"/>
              <a:t>chwarae</a:t>
            </a:r>
            <a:r>
              <a:rPr lang="en-US" dirty="0"/>
              <a:t> dominos </a:t>
            </a:r>
            <a:r>
              <a:rPr lang="en-US" dirty="0" err="1"/>
              <a:t>mewn</a:t>
            </a:r>
            <a:r>
              <a:rPr lang="en-US" dirty="0"/>
              <a:t> </a:t>
            </a:r>
            <a:r>
              <a:rPr lang="en-US" dirty="0" err="1"/>
              <a:t>parau</a:t>
            </a:r>
            <a:r>
              <a:rPr lang="en-US" dirty="0"/>
              <a:t>. </a:t>
            </a:r>
          </a:p>
        </p:txBody>
      </p:sp>
      <p:sp>
        <p:nvSpPr>
          <p:cNvPr id="4" name="Slide Number Placeholder 3"/>
          <p:cNvSpPr>
            <a:spLocks noGrp="1"/>
          </p:cNvSpPr>
          <p:nvPr>
            <p:ph type="sldNum" sz="quarter" idx="5"/>
          </p:nvPr>
        </p:nvSpPr>
        <p:spPr/>
        <p:txBody>
          <a:bodyPr/>
          <a:lstStyle/>
          <a:p>
            <a:fld id="{465B9B71-4C67-B745-B902-194AAD447F20}" type="slidenum">
              <a:rPr lang="en-US" smtClean="0"/>
              <a:t>59</a:t>
            </a:fld>
            <a:endParaRPr lang="en-US"/>
          </a:p>
        </p:txBody>
      </p:sp>
    </p:spTree>
    <p:extLst>
      <p:ext uri="{BB962C8B-B14F-4D97-AF65-F5344CB8AC3E}">
        <p14:creationId xmlns:p14="http://schemas.microsoft.com/office/powerpoint/2010/main" val="5036726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5B9B71-4C67-B745-B902-194AAD447F20}" type="slidenum">
              <a:rPr lang="en-US" smtClean="0"/>
              <a:t>60</a:t>
            </a:fld>
            <a:endParaRPr lang="en-US"/>
          </a:p>
        </p:txBody>
      </p:sp>
    </p:spTree>
    <p:extLst>
      <p:ext uri="{BB962C8B-B14F-4D97-AF65-F5344CB8AC3E}">
        <p14:creationId xmlns:p14="http://schemas.microsoft.com/office/powerpoint/2010/main" val="31027544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5B9B71-4C67-B745-B902-194AAD447F20}" type="slidenum">
              <a:rPr lang="en-US" smtClean="0"/>
              <a:t>67</a:t>
            </a:fld>
            <a:endParaRPr lang="en-US"/>
          </a:p>
        </p:txBody>
      </p:sp>
    </p:spTree>
    <p:extLst>
      <p:ext uri="{BB962C8B-B14F-4D97-AF65-F5344CB8AC3E}">
        <p14:creationId xmlns:p14="http://schemas.microsoft.com/office/powerpoint/2010/main" val="34619389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B641BB8-44C0-934B-86DB-E8BE9DF68C78}" type="slidenum">
              <a:rPr lang="en-US" smtClean="0"/>
              <a:t>72</a:t>
            </a:fld>
            <a:endParaRPr lang="en-US"/>
          </a:p>
        </p:txBody>
      </p:sp>
    </p:spTree>
    <p:extLst>
      <p:ext uri="{BB962C8B-B14F-4D97-AF65-F5344CB8AC3E}">
        <p14:creationId xmlns:p14="http://schemas.microsoft.com/office/powerpoint/2010/main" val="42017787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A4E3B-9186-7F0C-3EDD-D0E767281BA5}"/>
              </a:ext>
            </a:extLst>
          </p:cNvPr>
          <p:cNvSpPr>
            <a:spLocks noGrp="1"/>
          </p:cNvSpPr>
          <p:nvPr>
            <p:ph type="ctrTitle"/>
          </p:nvPr>
        </p:nvSpPr>
        <p:spPr>
          <a:xfrm>
            <a:off x="2286000" y="1683544"/>
            <a:ext cx="13716000" cy="3581400"/>
          </a:xfrm>
        </p:spPr>
        <p:txBody>
          <a:bodyPr anchor="b"/>
          <a:lstStyle>
            <a:lvl1pPr algn="ctr">
              <a:defRPr sz="9000"/>
            </a:lvl1pPr>
          </a:lstStyle>
          <a:p>
            <a:r>
              <a:rPr lang="en-GB"/>
              <a:t>Click to edit Master title style</a:t>
            </a:r>
            <a:endParaRPr lang="en-US"/>
          </a:p>
        </p:txBody>
      </p:sp>
      <p:sp>
        <p:nvSpPr>
          <p:cNvPr id="3" name="Subtitle 2">
            <a:extLst>
              <a:ext uri="{FF2B5EF4-FFF2-40B4-BE49-F238E27FC236}">
                <a16:creationId xmlns:a16="http://schemas.microsoft.com/office/drawing/2014/main" id="{60AFD0D8-4D4D-AE1C-C403-955B7A179B9D}"/>
              </a:ext>
            </a:extLst>
          </p:cNvPr>
          <p:cNvSpPr>
            <a:spLocks noGrp="1"/>
          </p:cNvSpPr>
          <p:nvPr>
            <p:ph type="subTitle" idx="1"/>
          </p:nvPr>
        </p:nvSpPr>
        <p:spPr>
          <a:xfrm>
            <a:off x="2286000" y="5403057"/>
            <a:ext cx="13716000" cy="2483643"/>
          </a:xfrm>
        </p:spPr>
        <p:txBody>
          <a:bodyPr/>
          <a:lstStyle>
            <a:lvl1pPr marL="0" indent="0" algn="ctr">
              <a:buNone/>
              <a:defRPr sz="3600"/>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F581B555-6E27-C17B-EF38-89CA1DC7E707}"/>
              </a:ext>
            </a:extLst>
          </p:cNvPr>
          <p:cNvSpPr>
            <a:spLocks noGrp="1"/>
          </p:cNvSpPr>
          <p:nvPr>
            <p:ph type="dt" sz="half" idx="10"/>
          </p:nvPr>
        </p:nvSpPr>
        <p:spPr/>
        <p:txBody>
          <a:bodyPr/>
          <a:lstStyle/>
          <a:p>
            <a:fld id="{1D8BD707-D9CF-40AE-B4C6-C98DA3205C09}" type="datetimeFigureOut">
              <a:rPr lang="en-US" smtClean="0"/>
              <a:pPr/>
              <a:t>10/5/2023</a:t>
            </a:fld>
            <a:endParaRPr lang="en-US"/>
          </a:p>
        </p:txBody>
      </p:sp>
      <p:sp>
        <p:nvSpPr>
          <p:cNvPr id="5" name="Footer Placeholder 4">
            <a:extLst>
              <a:ext uri="{FF2B5EF4-FFF2-40B4-BE49-F238E27FC236}">
                <a16:creationId xmlns:a16="http://schemas.microsoft.com/office/drawing/2014/main" id="{9D797955-E430-69B8-E966-3CA712CBE9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BBFB10-C42D-F26D-AF5F-17F8A4427083}"/>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262673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C5763-2B69-E281-2961-CF0FD8E5F85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2379681-0D92-8354-17F0-91835B2C834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8238138-969D-AE29-CA1B-A8D1A3B4EB78}"/>
              </a:ext>
            </a:extLst>
          </p:cNvPr>
          <p:cNvSpPr>
            <a:spLocks noGrp="1"/>
          </p:cNvSpPr>
          <p:nvPr>
            <p:ph type="dt" sz="half" idx="10"/>
          </p:nvPr>
        </p:nvSpPr>
        <p:spPr/>
        <p:txBody>
          <a:bodyPr/>
          <a:lstStyle/>
          <a:p>
            <a:fld id="{1D8BD707-D9CF-40AE-B4C6-C98DA3205C09}" type="datetimeFigureOut">
              <a:rPr lang="en-US" smtClean="0"/>
              <a:pPr/>
              <a:t>10/5/2023</a:t>
            </a:fld>
            <a:endParaRPr lang="en-US"/>
          </a:p>
        </p:txBody>
      </p:sp>
      <p:sp>
        <p:nvSpPr>
          <p:cNvPr id="5" name="Footer Placeholder 4">
            <a:extLst>
              <a:ext uri="{FF2B5EF4-FFF2-40B4-BE49-F238E27FC236}">
                <a16:creationId xmlns:a16="http://schemas.microsoft.com/office/drawing/2014/main" id="{3AB9CC67-E15F-9815-49BE-CE3017B4FD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E83508D-CB17-2591-6D19-F0323FE46DFC}"/>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051641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8C0B9-FDF9-5A17-8B36-21D83B15A6A5}"/>
              </a:ext>
            </a:extLst>
          </p:cNvPr>
          <p:cNvSpPr>
            <a:spLocks noGrp="1"/>
          </p:cNvSpPr>
          <p:nvPr>
            <p:ph type="title"/>
          </p:nvPr>
        </p:nvSpPr>
        <p:spPr>
          <a:xfrm>
            <a:off x="1247775" y="2564607"/>
            <a:ext cx="15773400" cy="4279106"/>
          </a:xfrm>
        </p:spPr>
        <p:txBody>
          <a:bodyPr anchor="b"/>
          <a:lstStyle>
            <a:lvl1pPr>
              <a:defRPr sz="9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4CF0D93-E18D-413A-024D-EAD7613F6585}"/>
              </a:ext>
            </a:extLst>
          </p:cNvPr>
          <p:cNvSpPr>
            <a:spLocks noGrp="1"/>
          </p:cNvSpPr>
          <p:nvPr>
            <p:ph type="body" idx="1"/>
          </p:nvPr>
        </p:nvSpPr>
        <p:spPr>
          <a:xfrm>
            <a:off x="1247775" y="6884195"/>
            <a:ext cx="15773400" cy="2250281"/>
          </a:xfrm>
        </p:spPr>
        <p:txBody>
          <a:bodyPr/>
          <a:lstStyle>
            <a:lvl1pPr marL="0" indent="0">
              <a:buNone/>
              <a:defRPr sz="3600">
                <a:solidFill>
                  <a:schemeClr val="tx1">
                    <a:tint val="75000"/>
                  </a:schemeClr>
                </a:solidFill>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EECCEA8-EDD7-D86A-A44D-3F20F9C22A2F}"/>
              </a:ext>
            </a:extLst>
          </p:cNvPr>
          <p:cNvSpPr>
            <a:spLocks noGrp="1"/>
          </p:cNvSpPr>
          <p:nvPr>
            <p:ph type="dt" sz="half" idx="10"/>
          </p:nvPr>
        </p:nvSpPr>
        <p:spPr/>
        <p:txBody>
          <a:bodyPr/>
          <a:lstStyle/>
          <a:p>
            <a:fld id="{1D8BD707-D9CF-40AE-B4C6-C98DA3205C09}" type="datetimeFigureOut">
              <a:rPr lang="en-US" smtClean="0"/>
              <a:pPr/>
              <a:t>10/5/2023</a:t>
            </a:fld>
            <a:endParaRPr lang="en-US"/>
          </a:p>
        </p:txBody>
      </p:sp>
      <p:sp>
        <p:nvSpPr>
          <p:cNvPr id="5" name="Footer Placeholder 4">
            <a:extLst>
              <a:ext uri="{FF2B5EF4-FFF2-40B4-BE49-F238E27FC236}">
                <a16:creationId xmlns:a16="http://schemas.microsoft.com/office/drawing/2014/main" id="{3CBFAADF-E3AD-CC83-20AE-0090586AD87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70E327-86C5-D98F-12CD-9AABDB480A7D}"/>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679385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FCA14-897B-DE65-2735-95E9F3DDC46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85B4F26-0A67-2545-0CCE-2BE84283F2EA}"/>
              </a:ext>
            </a:extLst>
          </p:cNvPr>
          <p:cNvSpPr>
            <a:spLocks noGrp="1"/>
          </p:cNvSpPr>
          <p:nvPr>
            <p:ph sz="half" idx="1"/>
          </p:nvPr>
        </p:nvSpPr>
        <p:spPr>
          <a:xfrm>
            <a:off x="1257300" y="2738437"/>
            <a:ext cx="7772400" cy="65270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07C08393-D46B-D08B-1560-A5ED642BE154}"/>
              </a:ext>
            </a:extLst>
          </p:cNvPr>
          <p:cNvSpPr>
            <a:spLocks noGrp="1"/>
          </p:cNvSpPr>
          <p:nvPr>
            <p:ph sz="half" idx="2"/>
          </p:nvPr>
        </p:nvSpPr>
        <p:spPr>
          <a:xfrm>
            <a:off x="9258300" y="2738437"/>
            <a:ext cx="7772400" cy="65270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2C56E7F1-A0AD-3D84-F5E9-40D916CD9EAE}"/>
              </a:ext>
            </a:extLst>
          </p:cNvPr>
          <p:cNvSpPr>
            <a:spLocks noGrp="1"/>
          </p:cNvSpPr>
          <p:nvPr>
            <p:ph type="dt" sz="half" idx="10"/>
          </p:nvPr>
        </p:nvSpPr>
        <p:spPr/>
        <p:txBody>
          <a:bodyPr/>
          <a:lstStyle/>
          <a:p>
            <a:fld id="{1D8BD707-D9CF-40AE-B4C6-C98DA3205C09}" type="datetimeFigureOut">
              <a:rPr lang="en-US" smtClean="0"/>
              <a:pPr/>
              <a:t>10/5/2023</a:t>
            </a:fld>
            <a:endParaRPr lang="en-US"/>
          </a:p>
        </p:txBody>
      </p:sp>
      <p:sp>
        <p:nvSpPr>
          <p:cNvPr id="6" name="Footer Placeholder 5">
            <a:extLst>
              <a:ext uri="{FF2B5EF4-FFF2-40B4-BE49-F238E27FC236}">
                <a16:creationId xmlns:a16="http://schemas.microsoft.com/office/drawing/2014/main" id="{8B32EEB3-80BE-856C-3417-F32AEE80DE4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C91F74C-E09F-0E26-D31E-436B10931148}"/>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0978050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2A7C1-2C53-E092-638C-EB46221EB722}"/>
              </a:ext>
            </a:extLst>
          </p:cNvPr>
          <p:cNvSpPr>
            <a:spLocks noGrp="1"/>
          </p:cNvSpPr>
          <p:nvPr>
            <p:ph type="title"/>
          </p:nvPr>
        </p:nvSpPr>
        <p:spPr>
          <a:xfrm>
            <a:off x="1259682" y="547688"/>
            <a:ext cx="15773400" cy="1988345"/>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6CC229F-A1A7-336F-CBAD-6B3201E7B13A}"/>
              </a:ext>
            </a:extLst>
          </p:cNvPr>
          <p:cNvSpPr>
            <a:spLocks noGrp="1"/>
          </p:cNvSpPr>
          <p:nvPr>
            <p:ph type="body" idx="1"/>
          </p:nvPr>
        </p:nvSpPr>
        <p:spPr>
          <a:xfrm>
            <a:off x="1259683" y="2521745"/>
            <a:ext cx="7736681"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GB"/>
              <a:t>Click to edit Master text styles</a:t>
            </a:r>
          </a:p>
        </p:txBody>
      </p:sp>
      <p:sp>
        <p:nvSpPr>
          <p:cNvPr id="4" name="Content Placeholder 3">
            <a:extLst>
              <a:ext uri="{FF2B5EF4-FFF2-40B4-BE49-F238E27FC236}">
                <a16:creationId xmlns:a16="http://schemas.microsoft.com/office/drawing/2014/main" id="{7412B89E-4457-80CB-E858-D3D56A3E5EF9}"/>
              </a:ext>
            </a:extLst>
          </p:cNvPr>
          <p:cNvSpPr>
            <a:spLocks noGrp="1"/>
          </p:cNvSpPr>
          <p:nvPr>
            <p:ph sz="half" idx="2"/>
          </p:nvPr>
        </p:nvSpPr>
        <p:spPr>
          <a:xfrm>
            <a:off x="1259683" y="3757613"/>
            <a:ext cx="7736681" cy="55268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751127BC-B73C-D9CE-BFF6-652D6539F903}"/>
              </a:ext>
            </a:extLst>
          </p:cNvPr>
          <p:cNvSpPr>
            <a:spLocks noGrp="1"/>
          </p:cNvSpPr>
          <p:nvPr>
            <p:ph type="body" sz="quarter" idx="3"/>
          </p:nvPr>
        </p:nvSpPr>
        <p:spPr>
          <a:xfrm>
            <a:off x="9258300" y="2521745"/>
            <a:ext cx="7774782"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GB"/>
              <a:t>Click to edit Master text styles</a:t>
            </a:r>
          </a:p>
        </p:txBody>
      </p:sp>
      <p:sp>
        <p:nvSpPr>
          <p:cNvPr id="6" name="Content Placeholder 5">
            <a:extLst>
              <a:ext uri="{FF2B5EF4-FFF2-40B4-BE49-F238E27FC236}">
                <a16:creationId xmlns:a16="http://schemas.microsoft.com/office/drawing/2014/main" id="{6943C26B-731E-14F3-7F18-362CD1D5490F}"/>
              </a:ext>
            </a:extLst>
          </p:cNvPr>
          <p:cNvSpPr>
            <a:spLocks noGrp="1"/>
          </p:cNvSpPr>
          <p:nvPr>
            <p:ph sz="quarter" idx="4"/>
          </p:nvPr>
        </p:nvSpPr>
        <p:spPr>
          <a:xfrm>
            <a:off x="9258300" y="3757613"/>
            <a:ext cx="7774782" cy="55268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7AAAB5B2-1694-CEA8-0547-EA9FD35B3FB4}"/>
              </a:ext>
            </a:extLst>
          </p:cNvPr>
          <p:cNvSpPr>
            <a:spLocks noGrp="1"/>
          </p:cNvSpPr>
          <p:nvPr>
            <p:ph type="dt" sz="half" idx="10"/>
          </p:nvPr>
        </p:nvSpPr>
        <p:spPr/>
        <p:txBody>
          <a:bodyPr/>
          <a:lstStyle/>
          <a:p>
            <a:fld id="{1D8BD707-D9CF-40AE-B4C6-C98DA3205C09}" type="datetimeFigureOut">
              <a:rPr lang="en-US" smtClean="0"/>
              <a:pPr/>
              <a:t>10/5/2023</a:t>
            </a:fld>
            <a:endParaRPr lang="en-US"/>
          </a:p>
        </p:txBody>
      </p:sp>
      <p:sp>
        <p:nvSpPr>
          <p:cNvPr id="8" name="Footer Placeholder 7">
            <a:extLst>
              <a:ext uri="{FF2B5EF4-FFF2-40B4-BE49-F238E27FC236}">
                <a16:creationId xmlns:a16="http://schemas.microsoft.com/office/drawing/2014/main" id="{8DEA9131-11B0-53CC-2ED3-02702785409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DA34A0B-B348-9CA3-2767-11C7EB65B713}"/>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0134170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6FFE0-88E3-48CF-1F7D-8269641430A5}"/>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17B4EC4-936F-901F-47DD-EC07510C2042}"/>
              </a:ext>
            </a:extLst>
          </p:cNvPr>
          <p:cNvSpPr>
            <a:spLocks noGrp="1"/>
          </p:cNvSpPr>
          <p:nvPr>
            <p:ph type="dt" sz="half" idx="10"/>
          </p:nvPr>
        </p:nvSpPr>
        <p:spPr/>
        <p:txBody>
          <a:bodyPr/>
          <a:lstStyle/>
          <a:p>
            <a:fld id="{1D8BD707-D9CF-40AE-B4C6-C98DA3205C09}" type="datetimeFigureOut">
              <a:rPr lang="en-US" smtClean="0"/>
              <a:pPr/>
              <a:t>10/5/2023</a:t>
            </a:fld>
            <a:endParaRPr lang="en-US"/>
          </a:p>
        </p:txBody>
      </p:sp>
      <p:sp>
        <p:nvSpPr>
          <p:cNvPr id="4" name="Footer Placeholder 3">
            <a:extLst>
              <a:ext uri="{FF2B5EF4-FFF2-40B4-BE49-F238E27FC236}">
                <a16:creationId xmlns:a16="http://schemas.microsoft.com/office/drawing/2014/main" id="{82F03374-3C8E-8E39-965A-DEB0470F784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6D39265-A271-D039-12E9-17FD7D7B876E}"/>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802122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D806D2-F328-5F1E-57F2-0F44559614F2}"/>
              </a:ext>
            </a:extLst>
          </p:cNvPr>
          <p:cNvSpPr>
            <a:spLocks noGrp="1"/>
          </p:cNvSpPr>
          <p:nvPr>
            <p:ph type="dt" sz="half" idx="10"/>
          </p:nvPr>
        </p:nvSpPr>
        <p:spPr/>
        <p:txBody>
          <a:bodyPr/>
          <a:lstStyle/>
          <a:p>
            <a:fld id="{1D8BD707-D9CF-40AE-B4C6-C98DA3205C09}" type="datetimeFigureOut">
              <a:rPr lang="en-US" smtClean="0"/>
              <a:pPr/>
              <a:t>10/5/2023</a:t>
            </a:fld>
            <a:endParaRPr lang="en-US"/>
          </a:p>
        </p:txBody>
      </p:sp>
      <p:sp>
        <p:nvSpPr>
          <p:cNvPr id="3" name="Footer Placeholder 2">
            <a:extLst>
              <a:ext uri="{FF2B5EF4-FFF2-40B4-BE49-F238E27FC236}">
                <a16:creationId xmlns:a16="http://schemas.microsoft.com/office/drawing/2014/main" id="{006A503E-C228-E736-560E-8B6BE86273C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3B6F954-E536-E6AC-AC76-0F452DD751A1}"/>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16573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0CBC8-0FAC-B021-681C-F6794766F0DC}"/>
              </a:ext>
            </a:extLst>
          </p:cNvPr>
          <p:cNvSpPr>
            <a:spLocks noGrp="1"/>
          </p:cNvSpPr>
          <p:nvPr>
            <p:ph type="title"/>
          </p:nvPr>
        </p:nvSpPr>
        <p:spPr>
          <a:xfrm>
            <a:off x="1259683" y="685800"/>
            <a:ext cx="5898356" cy="2400300"/>
          </a:xfrm>
        </p:spPr>
        <p:txBody>
          <a:bodyPr anchor="b"/>
          <a:lstStyle>
            <a:lvl1pPr>
              <a:defRPr sz="48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953FB14A-A30B-CEDF-1D57-C1711D4BF805}"/>
              </a:ext>
            </a:extLst>
          </p:cNvPr>
          <p:cNvSpPr>
            <a:spLocks noGrp="1"/>
          </p:cNvSpPr>
          <p:nvPr>
            <p:ph idx="1"/>
          </p:nvPr>
        </p:nvSpPr>
        <p:spPr>
          <a:xfrm>
            <a:off x="7774782" y="1481138"/>
            <a:ext cx="9258300" cy="7310438"/>
          </a:xfrm>
        </p:spPr>
        <p:txBody>
          <a:bodyPr/>
          <a:lstStyle>
            <a:lvl1pPr>
              <a:defRPr sz="4800"/>
            </a:lvl1pPr>
            <a:lvl2pPr>
              <a:defRPr sz="4200"/>
            </a:lvl2pPr>
            <a:lvl3pPr>
              <a:defRPr sz="3600"/>
            </a:lvl3pPr>
            <a:lvl4pPr>
              <a:defRPr sz="3000"/>
            </a:lvl4pPr>
            <a:lvl5pPr>
              <a:defRPr sz="3000"/>
            </a:lvl5pPr>
            <a:lvl6pPr>
              <a:defRPr sz="3000"/>
            </a:lvl6pPr>
            <a:lvl7pPr>
              <a:defRPr sz="3000"/>
            </a:lvl7pPr>
            <a:lvl8pPr>
              <a:defRPr sz="3000"/>
            </a:lvl8pPr>
            <a:lvl9pPr>
              <a:defRPr sz="3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1D2DACB-1C03-5513-41A3-22864EFD5A69}"/>
              </a:ext>
            </a:extLst>
          </p:cNvPr>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GB"/>
              <a:t>Click to edit Master text styles</a:t>
            </a:r>
          </a:p>
        </p:txBody>
      </p:sp>
      <p:sp>
        <p:nvSpPr>
          <p:cNvPr id="5" name="Date Placeholder 4">
            <a:extLst>
              <a:ext uri="{FF2B5EF4-FFF2-40B4-BE49-F238E27FC236}">
                <a16:creationId xmlns:a16="http://schemas.microsoft.com/office/drawing/2014/main" id="{E11DBB0C-324A-7FB0-32FF-13F0D638ECD7}"/>
              </a:ext>
            </a:extLst>
          </p:cNvPr>
          <p:cNvSpPr>
            <a:spLocks noGrp="1"/>
          </p:cNvSpPr>
          <p:nvPr>
            <p:ph type="dt" sz="half" idx="10"/>
          </p:nvPr>
        </p:nvSpPr>
        <p:spPr/>
        <p:txBody>
          <a:bodyPr/>
          <a:lstStyle/>
          <a:p>
            <a:fld id="{1D8BD707-D9CF-40AE-B4C6-C98DA3205C09}" type="datetimeFigureOut">
              <a:rPr lang="en-US" smtClean="0"/>
              <a:pPr/>
              <a:t>10/5/2023</a:t>
            </a:fld>
            <a:endParaRPr lang="en-US"/>
          </a:p>
        </p:txBody>
      </p:sp>
      <p:sp>
        <p:nvSpPr>
          <p:cNvPr id="6" name="Footer Placeholder 5">
            <a:extLst>
              <a:ext uri="{FF2B5EF4-FFF2-40B4-BE49-F238E27FC236}">
                <a16:creationId xmlns:a16="http://schemas.microsoft.com/office/drawing/2014/main" id="{7B51E98A-8A18-33C6-3E0C-E5B511D91D7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3B08108-C2B7-24A3-65D8-C2A4D9E50046}"/>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311119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F24356-36EE-6919-EB9A-30CABDB17CFE}"/>
              </a:ext>
            </a:extLst>
          </p:cNvPr>
          <p:cNvSpPr>
            <a:spLocks noGrp="1"/>
          </p:cNvSpPr>
          <p:nvPr>
            <p:ph type="title"/>
          </p:nvPr>
        </p:nvSpPr>
        <p:spPr>
          <a:xfrm>
            <a:off x="1259683" y="685800"/>
            <a:ext cx="5898356" cy="2400300"/>
          </a:xfrm>
        </p:spPr>
        <p:txBody>
          <a:bodyPr anchor="b"/>
          <a:lstStyle>
            <a:lvl1pPr>
              <a:defRPr sz="48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7B22D924-0D0B-7D29-09EF-9944BF7E8260}"/>
              </a:ext>
            </a:extLst>
          </p:cNvPr>
          <p:cNvSpPr>
            <a:spLocks noGrp="1"/>
          </p:cNvSpPr>
          <p:nvPr>
            <p:ph type="pic" idx="1"/>
          </p:nvPr>
        </p:nvSpPr>
        <p:spPr>
          <a:xfrm>
            <a:off x="7774782" y="1481138"/>
            <a:ext cx="9258300" cy="7310438"/>
          </a:xfrm>
        </p:spPr>
        <p:txBody>
          <a:bodyPr/>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endParaRPr lang="en-US"/>
          </a:p>
        </p:txBody>
      </p:sp>
      <p:sp>
        <p:nvSpPr>
          <p:cNvPr id="4" name="Text Placeholder 3">
            <a:extLst>
              <a:ext uri="{FF2B5EF4-FFF2-40B4-BE49-F238E27FC236}">
                <a16:creationId xmlns:a16="http://schemas.microsoft.com/office/drawing/2014/main" id="{2C5BF065-493B-E9B4-5C37-031569C635A0}"/>
              </a:ext>
            </a:extLst>
          </p:cNvPr>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GB"/>
              <a:t>Click to edit Master text styles</a:t>
            </a:r>
          </a:p>
        </p:txBody>
      </p:sp>
      <p:sp>
        <p:nvSpPr>
          <p:cNvPr id="5" name="Date Placeholder 4">
            <a:extLst>
              <a:ext uri="{FF2B5EF4-FFF2-40B4-BE49-F238E27FC236}">
                <a16:creationId xmlns:a16="http://schemas.microsoft.com/office/drawing/2014/main" id="{861F675B-61B4-FAA4-454E-E903550F8F89}"/>
              </a:ext>
            </a:extLst>
          </p:cNvPr>
          <p:cNvSpPr>
            <a:spLocks noGrp="1"/>
          </p:cNvSpPr>
          <p:nvPr>
            <p:ph type="dt" sz="half" idx="10"/>
          </p:nvPr>
        </p:nvSpPr>
        <p:spPr/>
        <p:txBody>
          <a:bodyPr/>
          <a:lstStyle/>
          <a:p>
            <a:fld id="{1D8BD707-D9CF-40AE-B4C6-C98DA3205C09}" type="datetimeFigureOut">
              <a:rPr lang="en-US" smtClean="0"/>
              <a:pPr/>
              <a:t>10/5/2023</a:t>
            </a:fld>
            <a:endParaRPr lang="en-US"/>
          </a:p>
        </p:txBody>
      </p:sp>
      <p:sp>
        <p:nvSpPr>
          <p:cNvPr id="6" name="Footer Placeholder 5">
            <a:extLst>
              <a:ext uri="{FF2B5EF4-FFF2-40B4-BE49-F238E27FC236}">
                <a16:creationId xmlns:a16="http://schemas.microsoft.com/office/drawing/2014/main" id="{A01EA33F-A59B-A505-A067-25D425E798A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1E02B6A-80E5-DFE4-171C-1061D9DBA2CD}"/>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5570618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F0140-7839-8010-FE38-983DDF07228C}"/>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24EADA5-CB3B-EEF4-C88C-EDFBD01DD92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E0DCB3D-905C-ED50-C0C8-1F7D2E46631F}"/>
              </a:ext>
            </a:extLst>
          </p:cNvPr>
          <p:cNvSpPr>
            <a:spLocks noGrp="1"/>
          </p:cNvSpPr>
          <p:nvPr>
            <p:ph type="dt" sz="half" idx="10"/>
          </p:nvPr>
        </p:nvSpPr>
        <p:spPr/>
        <p:txBody>
          <a:bodyPr/>
          <a:lstStyle/>
          <a:p>
            <a:fld id="{1D8BD707-D9CF-40AE-B4C6-C98DA3205C09}" type="datetimeFigureOut">
              <a:rPr lang="en-US" smtClean="0"/>
              <a:pPr/>
              <a:t>10/5/2023</a:t>
            </a:fld>
            <a:endParaRPr lang="en-US"/>
          </a:p>
        </p:txBody>
      </p:sp>
      <p:sp>
        <p:nvSpPr>
          <p:cNvPr id="5" name="Footer Placeholder 4">
            <a:extLst>
              <a:ext uri="{FF2B5EF4-FFF2-40B4-BE49-F238E27FC236}">
                <a16:creationId xmlns:a16="http://schemas.microsoft.com/office/drawing/2014/main" id="{703DC9F3-A188-C67B-3C27-5B711224F9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413F95-E657-52FF-CF4D-3D5DC4E11AD1}"/>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3076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33C6C0-5C04-F067-0B1C-DF651DA385FF}"/>
              </a:ext>
            </a:extLst>
          </p:cNvPr>
          <p:cNvSpPr>
            <a:spLocks noGrp="1"/>
          </p:cNvSpPr>
          <p:nvPr>
            <p:ph type="title" orient="vert"/>
          </p:nvPr>
        </p:nvSpPr>
        <p:spPr>
          <a:xfrm>
            <a:off x="13087350" y="547687"/>
            <a:ext cx="3943350" cy="8717757"/>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4F08FAD-33F9-6B21-615E-CC6FB54EB63E}"/>
              </a:ext>
            </a:extLst>
          </p:cNvPr>
          <p:cNvSpPr>
            <a:spLocks noGrp="1"/>
          </p:cNvSpPr>
          <p:nvPr>
            <p:ph type="body" orient="vert" idx="1"/>
          </p:nvPr>
        </p:nvSpPr>
        <p:spPr>
          <a:xfrm>
            <a:off x="1257300" y="547687"/>
            <a:ext cx="11601450" cy="871775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B7E9FEB-305F-2A30-BD23-0CD16258227E}"/>
              </a:ext>
            </a:extLst>
          </p:cNvPr>
          <p:cNvSpPr>
            <a:spLocks noGrp="1"/>
          </p:cNvSpPr>
          <p:nvPr>
            <p:ph type="dt" sz="half" idx="10"/>
          </p:nvPr>
        </p:nvSpPr>
        <p:spPr/>
        <p:txBody>
          <a:bodyPr/>
          <a:lstStyle/>
          <a:p>
            <a:fld id="{1D8BD707-D9CF-40AE-B4C6-C98DA3205C09}" type="datetimeFigureOut">
              <a:rPr lang="en-US" smtClean="0"/>
              <a:pPr/>
              <a:t>10/5/2023</a:t>
            </a:fld>
            <a:endParaRPr lang="en-US"/>
          </a:p>
        </p:txBody>
      </p:sp>
      <p:sp>
        <p:nvSpPr>
          <p:cNvPr id="5" name="Footer Placeholder 4">
            <a:extLst>
              <a:ext uri="{FF2B5EF4-FFF2-40B4-BE49-F238E27FC236}">
                <a16:creationId xmlns:a16="http://schemas.microsoft.com/office/drawing/2014/main" id="{B9F4AD0E-669A-C413-BD4D-3DDCEBA083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9AACB7-E391-C544-31E3-7F1FE675BD9B}"/>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22968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2A976D7-AE94-0710-3ACE-32CB082EA829}"/>
              </a:ext>
            </a:extLst>
          </p:cNvPr>
          <p:cNvSpPr>
            <a:spLocks noGrp="1"/>
          </p:cNvSpPr>
          <p:nvPr>
            <p:ph type="title"/>
          </p:nvPr>
        </p:nvSpPr>
        <p:spPr>
          <a:xfrm>
            <a:off x="1257300" y="547688"/>
            <a:ext cx="15773400"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D7ADE2D-CD81-1FBD-21B6-8D0DD9FBC208}"/>
              </a:ext>
            </a:extLst>
          </p:cNvPr>
          <p:cNvSpPr>
            <a:spLocks noGrp="1"/>
          </p:cNvSpPr>
          <p:nvPr>
            <p:ph type="body" idx="1"/>
          </p:nvPr>
        </p:nvSpPr>
        <p:spPr>
          <a:xfrm>
            <a:off x="1257300" y="2738437"/>
            <a:ext cx="15773400" cy="652700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43F3AD8-A77F-8698-9630-7103C228A328}"/>
              </a:ext>
            </a:extLst>
          </p:cNvPr>
          <p:cNvSpPr>
            <a:spLocks noGrp="1"/>
          </p:cNvSpPr>
          <p:nvPr>
            <p:ph type="dt" sz="half" idx="2"/>
          </p:nvPr>
        </p:nvSpPr>
        <p:spPr>
          <a:xfrm>
            <a:off x="1257300" y="9534526"/>
            <a:ext cx="4114800" cy="547688"/>
          </a:xfrm>
          <a:prstGeom prst="rect">
            <a:avLst/>
          </a:prstGeom>
        </p:spPr>
        <p:txBody>
          <a:bodyPr vert="horz" lIns="91440" tIns="45720" rIns="91440" bIns="45720" rtlCol="0" anchor="ctr"/>
          <a:lstStyle>
            <a:lvl1pPr algn="l">
              <a:defRPr sz="1800">
                <a:solidFill>
                  <a:schemeClr val="tx1">
                    <a:tint val="75000"/>
                  </a:schemeClr>
                </a:solidFill>
              </a:defRPr>
            </a:lvl1pPr>
          </a:lstStyle>
          <a:p>
            <a:fld id="{1D8BD707-D9CF-40AE-B4C6-C98DA3205C09}" type="datetimeFigureOut">
              <a:rPr lang="en-US" smtClean="0"/>
              <a:pPr/>
              <a:t>10/5/2023</a:t>
            </a:fld>
            <a:endParaRPr lang="en-US"/>
          </a:p>
        </p:txBody>
      </p:sp>
      <p:sp>
        <p:nvSpPr>
          <p:cNvPr id="5" name="Footer Placeholder 4">
            <a:extLst>
              <a:ext uri="{FF2B5EF4-FFF2-40B4-BE49-F238E27FC236}">
                <a16:creationId xmlns:a16="http://schemas.microsoft.com/office/drawing/2014/main" id="{4D6AE235-1D4D-A4C5-6B60-E1DB49DCD413}"/>
              </a:ext>
            </a:extLst>
          </p:cNvPr>
          <p:cNvSpPr>
            <a:spLocks noGrp="1"/>
          </p:cNvSpPr>
          <p:nvPr>
            <p:ph type="ftr" sz="quarter" idx="3"/>
          </p:nvPr>
        </p:nvSpPr>
        <p:spPr>
          <a:xfrm>
            <a:off x="6057900" y="9534526"/>
            <a:ext cx="6172200" cy="547688"/>
          </a:xfrm>
          <a:prstGeom prst="rect">
            <a:avLst/>
          </a:prstGeom>
        </p:spPr>
        <p:txBody>
          <a:bodyPr vert="horz" lIns="91440" tIns="45720" rIns="91440" bIns="45720" rtlCol="0" anchor="ctr"/>
          <a:lstStyle>
            <a:lvl1pPr algn="ctr">
              <a:defRPr sz="18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4B6EE0D-6B60-D877-03F9-174E8D1BCA9A}"/>
              </a:ext>
            </a:extLst>
          </p:cNvPr>
          <p:cNvSpPr>
            <a:spLocks noGrp="1"/>
          </p:cNvSpPr>
          <p:nvPr>
            <p:ph type="sldNum" sz="quarter" idx="4"/>
          </p:nvPr>
        </p:nvSpPr>
        <p:spPr>
          <a:xfrm>
            <a:off x="12915900" y="9534526"/>
            <a:ext cx="4114800" cy="547688"/>
          </a:xfrm>
          <a:prstGeom prst="rect">
            <a:avLst/>
          </a:prstGeom>
        </p:spPr>
        <p:txBody>
          <a:bodyPr vert="horz" lIns="91440" tIns="45720" rIns="91440" bIns="45720" rtlCol="0" anchor="ctr"/>
          <a:lstStyle>
            <a:lvl1pPr algn="r">
              <a:defRPr sz="18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6659223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18" Type="http://schemas.openxmlformats.org/officeDocument/2006/relationships/image" Target="../media/image17.pn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17" Type="http://schemas.openxmlformats.org/officeDocument/2006/relationships/image" Target="../media/image16.svg"/><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5" Type="http://schemas.openxmlformats.org/officeDocument/2006/relationships/image" Target="../media/image14.svg"/><Relationship Id="rId10" Type="http://schemas.openxmlformats.org/officeDocument/2006/relationships/image" Target="../media/image9.png"/><Relationship Id="rId19" Type="http://schemas.openxmlformats.org/officeDocument/2006/relationships/image" Target="../media/image18.sv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pngall.com/goal-png/" TargetMode="External"/><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4.sv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s>
</file>

<file path=ppt/slides/_rels/slide5.xml.rels><?xml version="1.0" encoding="UTF-8" standalone="yes"?>
<Relationships xmlns="http://schemas.openxmlformats.org/package/2006/relationships"><Relationship Id="rId13" Type="http://schemas.openxmlformats.org/officeDocument/2006/relationships/image" Target="../media/image32.svg"/><Relationship Id="rId18" Type="http://schemas.openxmlformats.org/officeDocument/2006/relationships/image" Target="../media/image37.png"/><Relationship Id="rId26" Type="http://schemas.openxmlformats.org/officeDocument/2006/relationships/image" Target="../media/image45.png"/><Relationship Id="rId39" Type="http://schemas.openxmlformats.org/officeDocument/2006/relationships/image" Target="../media/image58.svg"/><Relationship Id="rId21" Type="http://schemas.openxmlformats.org/officeDocument/2006/relationships/image" Target="../media/image40.svg"/><Relationship Id="rId34" Type="http://schemas.openxmlformats.org/officeDocument/2006/relationships/image" Target="../media/image53.png"/><Relationship Id="rId42" Type="http://schemas.openxmlformats.org/officeDocument/2006/relationships/image" Target="../media/image61.png"/><Relationship Id="rId47" Type="http://schemas.openxmlformats.org/officeDocument/2006/relationships/image" Target="../media/image66.png"/><Relationship Id="rId7" Type="http://schemas.openxmlformats.org/officeDocument/2006/relationships/image" Target="../media/image26.svg"/><Relationship Id="rId2" Type="http://schemas.openxmlformats.org/officeDocument/2006/relationships/image" Target="../media/image21.png"/><Relationship Id="rId16" Type="http://schemas.openxmlformats.org/officeDocument/2006/relationships/image" Target="../media/image35.png"/><Relationship Id="rId29" Type="http://schemas.openxmlformats.org/officeDocument/2006/relationships/image" Target="../media/image48.svg"/><Relationship Id="rId1" Type="http://schemas.openxmlformats.org/officeDocument/2006/relationships/slideLayout" Target="../slideLayouts/slideLayout7.xml"/><Relationship Id="rId6" Type="http://schemas.openxmlformats.org/officeDocument/2006/relationships/image" Target="../media/image25.png"/><Relationship Id="rId11" Type="http://schemas.openxmlformats.org/officeDocument/2006/relationships/image" Target="../media/image28.svg"/><Relationship Id="rId24" Type="http://schemas.openxmlformats.org/officeDocument/2006/relationships/image" Target="../media/image43.png"/><Relationship Id="rId32" Type="http://schemas.openxmlformats.org/officeDocument/2006/relationships/image" Target="../media/image51.png"/><Relationship Id="rId37" Type="http://schemas.openxmlformats.org/officeDocument/2006/relationships/image" Target="../media/image56.svg"/><Relationship Id="rId40" Type="http://schemas.openxmlformats.org/officeDocument/2006/relationships/image" Target="../media/image59.png"/><Relationship Id="rId45" Type="http://schemas.openxmlformats.org/officeDocument/2006/relationships/image" Target="../media/image64.png"/><Relationship Id="rId5" Type="http://schemas.openxmlformats.org/officeDocument/2006/relationships/image" Target="../media/image24.svg"/><Relationship Id="rId15" Type="http://schemas.openxmlformats.org/officeDocument/2006/relationships/image" Target="../media/image34.svg"/><Relationship Id="rId23" Type="http://schemas.openxmlformats.org/officeDocument/2006/relationships/image" Target="../media/image42.svg"/><Relationship Id="rId28" Type="http://schemas.openxmlformats.org/officeDocument/2006/relationships/image" Target="../media/image47.png"/><Relationship Id="rId36" Type="http://schemas.openxmlformats.org/officeDocument/2006/relationships/image" Target="../media/image55.png"/><Relationship Id="rId10" Type="http://schemas.openxmlformats.org/officeDocument/2006/relationships/image" Target="../media/image27.png"/><Relationship Id="rId19" Type="http://schemas.openxmlformats.org/officeDocument/2006/relationships/image" Target="../media/image38.svg"/><Relationship Id="rId31" Type="http://schemas.openxmlformats.org/officeDocument/2006/relationships/image" Target="../media/image50.svg"/><Relationship Id="rId44" Type="http://schemas.openxmlformats.org/officeDocument/2006/relationships/image" Target="../media/image63.svg"/><Relationship Id="rId4" Type="http://schemas.openxmlformats.org/officeDocument/2006/relationships/image" Target="../media/image23.png"/><Relationship Id="rId9" Type="http://schemas.openxmlformats.org/officeDocument/2006/relationships/image" Target="../media/image30.svg"/><Relationship Id="rId14" Type="http://schemas.openxmlformats.org/officeDocument/2006/relationships/image" Target="../media/image33.png"/><Relationship Id="rId22" Type="http://schemas.openxmlformats.org/officeDocument/2006/relationships/image" Target="../media/image41.png"/><Relationship Id="rId27" Type="http://schemas.openxmlformats.org/officeDocument/2006/relationships/image" Target="../media/image46.svg"/><Relationship Id="rId30" Type="http://schemas.openxmlformats.org/officeDocument/2006/relationships/image" Target="../media/image49.png"/><Relationship Id="rId35" Type="http://schemas.openxmlformats.org/officeDocument/2006/relationships/image" Target="../media/image54.svg"/><Relationship Id="rId43" Type="http://schemas.openxmlformats.org/officeDocument/2006/relationships/image" Target="../media/image62.png"/><Relationship Id="rId48" Type="http://schemas.openxmlformats.org/officeDocument/2006/relationships/image" Target="../media/image67.svg"/><Relationship Id="rId8" Type="http://schemas.openxmlformats.org/officeDocument/2006/relationships/image" Target="../media/image29.png"/><Relationship Id="rId3" Type="http://schemas.openxmlformats.org/officeDocument/2006/relationships/image" Target="../media/image22.svg"/><Relationship Id="rId12" Type="http://schemas.openxmlformats.org/officeDocument/2006/relationships/image" Target="../media/image31.png"/><Relationship Id="rId17" Type="http://schemas.openxmlformats.org/officeDocument/2006/relationships/image" Target="../media/image36.svg"/><Relationship Id="rId25" Type="http://schemas.openxmlformats.org/officeDocument/2006/relationships/image" Target="../media/image44.svg"/><Relationship Id="rId33" Type="http://schemas.openxmlformats.org/officeDocument/2006/relationships/image" Target="../media/image52.svg"/><Relationship Id="rId38" Type="http://schemas.openxmlformats.org/officeDocument/2006/relationships/image" Target="../media/image57.png"/><Relationship Id="rId46" Type="http://schemas.openxmlformats.org/officeDocument/2006/relationships/image" Target="../media/image65.svg"/><Relationship Id="rId20" Type="http://schemas.openxmlformats.org/officeDocument/2006/relationships/image" Target="../media/image39.png"/><Relationship Id="rId41" Type="http://schemas.openxmlformats.org/officeDocument/2006/relationships/image" Target="../media/image60.svg"/></Relationships>
</file>

<file path=ppt/slides/_rels/slide6.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image" Target="../media/image58.svg"/><Relationship Id="rId3" Type="http://schemas.openxmlformats.org/officeDocument/2006/relationships/image" Target="../media/image62.png"/><Relationship Id="rId7" Type="http://schemas.openxmlformats.org/officeDocument/2006/relationships/image" Target="../media/image44.svg"/><Relationship Id="rId12" Type="http://schemas.openxmlformats.org/officeDocument/2006/relationships/image" Target="../media/image5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3.png"/><Relationship Id="rId11" Type="http://schemas.openxmlformats.org/officeDocument/2006/relationships/image" Target="../media/image67.sv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3.svg"/><Relationship Id="rId9" Type="http://schemas.openxmlformats.org/officeDocument/2006/relationships/image" Target="../media/image52.svg"/></Relationships>
</file>

<file path=ppt/slides/_rels/slide7.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hyperlink" Target="https://pixabay.com/en/home-house-building-architecture-158089/" TargetMode="External"/></Relationships>
</file>

<file path=ppt/slides/_rels/slide8.xml.rels><?xml version="1.0" encoding="UTF-8" standalone="yes"?>
<Relationships xmlns="http://schemas.openxmlformats.org/package/2006/relationships"><Relationship Id="rId8" Type="http://schemas.openxmlformats.org/officeDocument/2006/relationships/image" Target="../media/image75.jpeg"/><Relationship Id="rId13" Type="http://schemas.openxmlformats.org/officeDocument/2006/relationships/image" Target="../media/image80.png"/><Relationship Id="rId18" Type="http://schemas.openxmlformats.org/officeDocument/2006/relationships/image" Target="../media/image85.svg"/><Relationship Id="rId3" Type="http://schemas.openxmlformats.org/officeDocument/2006/relationships/image" Target="../media/image70.svg"/><Relationship Id="rId7" Type="http://schemas.openxmlformats.org/officeDocument/2006/relationships/image" Target="../media/image74.svg"/><Relationship Id="rId12" Type="http://schemas.openxmlformats.org/officeDocument/2006/relationships/image" Target="../media/image79.svg"/><Relationship Id="rId17" Type="http://schemas.openxmlformats.org/officeDocument/2006/relationships/image" Target="../media/image84.png"/><Relationship Id="rId2" Type="http://schemas.openxmlformats.org/officeDocument/2006/relationships/image" Target="../media/image69.png"/><Relationship Id="rId16" Type="http://schemas.openxmlformats.org/officeDocument/2006/relationships/image" Target="../media/image83.svg"/><Relationship Id="rId20" Type="http://schemas.openxmlformats.org/officeDocument/2006/relationships/image" Target="../media/image87.svg"/><Relationship Id="rId1" Type="http://schemas.openxmlformats.org/officeDocument/2006/relationships/slideLayout" Target="../slideLayouts/slideLayout7.xml"/><Relationship Id="rId6" Type="http://schemas.openxmlformats.org/officeDocument/2006/relationships/image" Target="../media/image73.png"/><Relationship Id="rId11" Type="http://schemas.openxmlformats.org/officeDocument/2006/relationships/image" Target="../media/image78.png"/><Relationship Id="rId5" Type="http://schemas.openxmlformats.org/officeDocument/2006/relationships/image" Target="../media/image72.svg"/><Relationship Id="rId15" Type="http://schemas.openxmlformats.org/officeDocument/2006/relationships/image" Target="../media/image82.png"/><Relationship Id="rId10" Type="http://schemas.openxmlformats.org/officeDocument/2006/relationships/image" Target="../media/image77.svg"/><Relationship Id="rId19" Type="http://schemas.openxmlformats.org/officeDocument/2006/relationships/image" Target="../media/image86.png"/><Relationship Id="rId4" Type="http://schemas.openxmlformats.org/officeDocument/2006/relationships/image" Target="../media/image71.png"/><Relationship Id="rId9" Type="http://schemas.openxmlformats.org/officeDocument/2006/relationships/image" Target="../media/image76.png"/><Relationship Id="rId14" Type="http://schemas.openxmlformats.org/officeDocument/2006/relationships/image" Target="../media/image81.svg"/></Relationships>
</file>

<file path=ppt/slides/_rels/slide9.xml.rels><?xml version="1.0" encoding="UTF-8" standalone="yes"?>
<Relationships xmlns="http://schemas.openxmlformats.org/package/2006/relationships"><Relationship Id="rId3" Type="http://schemas.openxmlformats.org/officeDocument/2006/relationships/hyperlink" Target="https://disasteravoidanceexperts.com/why-you-should-hire-women-over-men-according-to-science/" TargetMode="External"/><Relationship Id="rId7" Type="http://schemas.openxmlformats.org/officeDocument/2006/relationships/hyperlink" Target="https://pursuit.unimelb.edu.au/articles/why-is-school-connectedness-so-important" TargetMode="External"/><Relationship Id="rId2" Type="http://schemas.openxmlformats.org/officeDocument/2006/relationships/image" Target="../media/image88.jpg"/><Relationship Id="rId1" Type="http://schemas.openxmlformats.org/officeDocument/2006/relationships/slideLayout" Target="../slideLayouts/slideLayout7.xml"/><Relationship Id="rId6" Type="http://schemas.openxmlformats.org/officeDocument/2006/relationships/image" Target="../media/image91.jpg"/><Relationship Id="rId5" Type="http://schemas.openxmlformats.org/officeDocument/2006/relationships/image" Target="../media/image90.svg"/><Relationship Id="rId4" Type="http://schemas.openxmlformats.org/officeDocument/2006/relationships/image" Target="../media/image89.png"/></Relationships>
</file>

<file path=ppt/slides/_rels/slide10.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92.jpeg"/><Relationship Id="rId1" Type="http://schemas.openxmlformats.org/officeDocument/2006/relationships/slideLayout" Target="../slideLayouts/slideLayout7.xml"/><Relationship Id="rId4" Type="http://schemas.openxmlformats.org/officeDocument/2006/relationships/image" Target="../media/image90.svg"/></Relationships>
</file>

<file path=ppt/slides/_rels/slide11.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svg"/><Relationship Id="rId7" Type="http://schemas.openxmlformats.org/officeDocument/2006/relationships/image" Target="../media/image26.svg"/><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25.png"/><Relationship Id="rId11" Type="http://schemas.openxmlformats.org/officeDocument/2006/relationships/image" Target="../media/image90.svg"/><Relationship Id="rId5" Type="http://schemas.openxmlformats.org/officeDocument/2006/relationships/image" Target="../media/image24.svg"/><Relationship Id="rId10" Type="http://schemas.openxmlformats.org/officeDocument/2006/relationships/image" Target="../media/image89.png"/><Relationship Id="rId4" Type="http://schemas.openxmlformats.org/officeDocument/2006/relationships/image" Target="../media/image23.png"/><Relationship Id="rId9" Type="http://schemas.openxmlformats.org/officeDocument/2006/relationships/image" Target="../media/image28.svg"/></Relationships>
</file>

<file path=ppt/slides/_rels/slide12.xml.rels><?xml version="1.0" encoding="UTF-8" standalone="yes"?>
<Relationships xmlns="http://schemas.openxmlformats.org/package/2006/relationships"><Relationship Id="rId3" Type="http://schemas.openxmlformats.org/officeDocument/2006/relationships/image" Target="../media/image94.svg"/><Relationship Id="rId2" Type="http://schemas.openxmlformats.org/officeDocument/2006/relationships/image" Target="../media/image9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6.svg"/><Relationship Id="rId2" Type="http://schemas.openxmlformats.org/officeDocument/2006/relationships/image" Target="../media/image9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7.svg"/><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8.svg"/><Relationship Id="rId2" Type="http://schemas.openxmlformats.org/officeDocument/2006/relationships/image" Target="../media/image9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6.sv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00.svg"/><Relationship Id="rId2" Type="http://schemas.openxmlformats.org/officeDocument/2006/relationships/image" Target="../media/image9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s://www.pngall.com/books-png/download/23130" TargetMode="External"/><Relationship Id="rId2" Type="http://schemas.openxmlformats.org/officeDocument/2006/relationships/image" Target="../media/image10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image" Target="../media/image108.png"/><Relationship Id="rId3" Type="http://schemas.openxmlformats.org/officeDocument/2006/relationships/image" Target="../media/image103.svg"/><Relationship Id="rId7" Type="http://schemas.openxmlformats.org/officeDocument/2006/relationships/image" Target="../media/image107.svg"/><Relationship Id="rId2" Type="http://schemas.openxmlformats.org/officeDocument/2006/relationships/image" Target="../media/image102.png"/><Relationship Id="rId1" Type="http://schemas.openxmlformats.org/officeDocument/2006/relationships/slideLayout" Target="../slideLayouts/slideLayout7.xml"/><Relationship Id="rId6" Type="http://schemas.openxmlformats.org/officeDocument/2006/relationships/image" Target="../media/image106.png"/><Relationship Id="rId5" Type="http://schemas.openxmlformats.org/officeDocument/2006/relationships/image" Target="../media/image105.svg"/><Relationship Id="rId4" Type="http://schemas.openxmlformats.org/officeDocument/2006/relationships/image" Target="../media/image104.png"/><Relationship Id="rId9" Type="http://schemas.openxmlformats.org/officeDocument/2006/relationships/image" Target="../media/image109.svg"/></Relationships>
</file>

<file path=ppt/slides/_rels/slide21.xml.rels><?xml version="1.0" encoding="UTF-8" standalone="yes"?>
<Relationships xmlns="http://schemas.openxmlformats.org/package/2006/relationships"><Relationship Id="rId3" Type="http://schemas.openxmlformats.org/officeDocument/2006/relationships/image" Target="../media/image103.svg"/><Relationship Id="rId7" Type="http://schemas.openxmlformats.org/officeDocument/2006/relationships/image" Target="../media/image107.svg"/><Relationship Id="rId2" Type="http://schemas.openxmlformats.org/officeDocument/2006/relationships/image" Target="../media/image102.png"/><Relationship Id="rId1" Type="http://schemas.openxmlformats.org/officeDocument/2006/relationships/slideLayout" Target="../slideLayouts/slideLayout7.xml"/><Relationship Id="rId6" Type="http://schemas.openxmlformats.org/officeDocument/2006/relationships/image" Target="../media/image106.png"/><Relationship Id="rId5" Type="http://schemas.openxmlformats.org/officeDocument/2006/relationships/image" Target="../media/image52.svg"/><Relationship Id="rId4" Type="http://schemas.openxmlformats.org/officeDocument/2006/relationships/image" Target="../media/image51.png"/></Relationships>
</file>

<file path=ppt/slides/_rels/slide22.xml.rels><?xml version="1.0" encoding="UTF-8" standalone="yes"?>
<Relationships xmlns="http://schemas.openxmlformats.org/package/2006/relationships"><Relationship Id="rId3" Type="http://schemas.openxmlformats.org/officeDocument/2006/relationships/image" Target="../media/image103.svg"/><Relationship Id="rId7" Type="http://schemas.openxmlformats.org/officeDocument/2006/relationships/image" Target="../media/image50.svg"/><Relationship Id="rId2" Type="http://schemas.openxmlformats.org/officeDocument/2006/relationships/image" Target="../media/image102.png"/><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107.svg"/><Relationship Id="rId4" Type="http://schemas.openxmlformats.org/officeDocument/2006/relationships/image" Target="../media/image106.png"/></Relationships>
</file>

<file path=ppt/slides/_rels/slide23.xml.rels><?xml version="1.0" encoding="UTF-8" standalone="yes"?>
<Relationships xmlns="http://schemas.openxmlformats.org/package/2006/relationships"><Relationship Id="rId3" Type="http://schemas.openxmlformats.org/officeDocument/2006/relationships/image" Target="../media/image103.svg"/><Relationship Id="rId7" Type="http://schemas.openxmlformats.org/officeDocument/2006/relationships/image" Target="../media/image44.svg"/><Relationship Id="rId2" Type="http://schemas.openxmlformats.org/officeDocument/2006/relationships/image" Target="../media/image102.pn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107.svg"/><Relationship Id="rId4" Type="http://schemas.openxmlformats.org/officeDocument/2006/relationships/image" Target="../media/image106.png"/></Relationships>
</file>

<file path=ppt/slides/_rels/slide24.xml.rels><?xml version="1.0" encoding="UTF-8" standalone="yes"?>
<Relationships xmlns="http://schemas.openxmlformats.org/package/2006/relationships"><Relationship Id="rId3" Type="http://schemas.openxmlformats.org/officeDocument/2006/relationships/image" Target="../media/image111.svg"/><Relationship Id="rId7" Type="http://schemas.openxmlformats.org/officeDocument/2006/relationships/image" Target="../media/image115.svg"/><Relationship Id="rId2" Type="http://schemas.openxmlformats.org/officeDocument/2006/relationships/image" Target="../media/image110.png"/><Relationship Id="rId1" Type="http://schemas.openxmlformats.org/officeDocument/2006/relationships/slideLayout" Target="../slideLayouts/slideLayout7.xml"/><Relationship Id="rId6" Type="http://schemas.openxmlformats.org/officeDocument/2006/relationships/image" Target="../media/image114.png"/><Relationship Id="rId5" Type="http://schemas.openxmlformats.org/officeDocument/2006/relationships/image" Target="../media/image113.svg"/><Relationship Id="rId4" Type="http://schemas.openxmlformats.org/officeDocument/2006/relationships/image" Target="../media/image112.png"/></Relationships>
</file>

<file path=ppt/slides/_rels/slide25.xml.rels><?xml version="1.0" encoding="UTF-8" standalone="yes"?>
<Relationships xmlns="http://schemas.openxmlformats.org/package/2006/relationships"><Relationship Id="rId3" Type="http://schemas.openxmlformats.org/officeDocument/2006/relationships/image" Target="../media/image48.svg"/><Relationship Id="rId2" Type="http://schemas.openxmlformats.org/officeDocument/2006/relationships/image" Target="../media/image47.png"/><Relationship Id="rId1" Type="http://schemas.openxmlformats.org/officeDocument/2006/relationships/slideLayout" Target="../slideLayouts/slideLayout7.xml"/><Relationship Id="rId5" Type="http://schemas.openxmlformats.org/officeDocument/2006/relationships/image" Target="../media/image107.svg"/><Relationship Id="rId4" Type="http://schemas.openxmlformats.org/officeDocument/2006/relationships/image" Target="../media/image106.png"/></Relationships>
</file>

<file path=ppt/slides/_rels/slide26.xml.rels><?xml version="1.0" encoding="UTF-8" standalone="yes"?>
<Relationships xmlns="http://schemas.openxmlformats.org/package/2006/relationships"><Relationship Id="rId3" Type="http://schemas.openxmlformats.org/officeDocument/2006/relationships/image" Target="../media/image107.svg"/><Relationship Id="rId2" Type="http://schemas.openxmlformats.org/officeDocument/2006/relationships/image" Target="../media/image106.png"/><Relationship Id="rId1" Type="http://schemas.openxmlformats.org/officeDocument/2006/relationships/slideLayout" Target="../slideLayouts/slideLayout7.xml"/><Relationship Id="rId5" Type="http://schemas.openxmlformats.org/officeDocument/2006/relationships/image" Target="../media/image65.svg"/><Relationship Id="rId4" Type="http://schemas.openxmlformats.org/officeDocument/2006/relationships/image" Target="../media/image64.png"/></Relationships>
</file>

<file path=ppt/slides/_rels/slide27.xml.rels><?xml version="1.0" encoding="UTF-8" standalone="yes"?>
<Relationships xmlns="http://schemas.openxmlformats.org/package/2006/relationships"><Relationship Id="rId3" Type="http://schemas.openxmlformats.org/officeDocument/2006/relationships/image" Target="../media/image107.svg"/><Relationship Id="rId2" Type="http://schemas.openxmlformats.org/officeDocument/2006/relationships/image" Target="../media/image106.png"/><Relationship Id="rId1" Type="http://schemas.openxmlformats.org/officeDocument/2006/relationships/slideLayout" Target="../slideLayouts/slideLayout7.xml"/><Relationship Id="rId5" Type="http://schemas.openxmlformats.org/officeDocument/2006/relationships/image" Target="../media/image58.svg"/><Relationship Id="rId4" Type="http://schemas.openxmlformats.org/officeDocument/2006/relationships/image" Target="../media/image57.png"/></Relationships>
</file>

<file path=ppt/slides/_rels/slide28.xml.rels><?xml version="1.0" encoding="UTF-8" standalone="yes"?>
<Relationships xmlns="http://schemas.openxmlformats.org/package/2006/relationships"><Relationship Id="rId3" Type="http://schemas.openxmlformats.org/officeDocument/2006/relationships/image" Target="../media/image117.svg"/><Relationship Id="rId2" Type="http://schemas.openxmlformats.org/officeDocument/2006/relationships/image" Target="../media/image116.png"/><Relationship Id="rId1" Type="http://schemas.openxmlformats.org/officeDocument/2006/relationships/slideLayout" Target="../slideLayouts/slideLayout7.xml"/><Relationship Id="rId5" Type="http://schemas.openxmlformats.org/officeDocument/2006/relationships/image" Target="../media/image107.svg"/><Relationship Id="rId4" Type="http://schemas.openxmlformats.org/officeDocument/2006/relationships/image" Target="../media/image106.png"/></Relationships>
</file>

<file path=ppt/slides/_rels/slide29.xml.rels><?xml version="1.0" encoding="UTF-8" standalone="yes"?>
<Relationships xmlns="http://schemas.openxmlformats.org/package/2006/relationships"><Relationship Id="rId3" Type="http://schemas.openxmlformats.org/officeDocument/2006/relationships/image" Target="../media/image107.svg"/><Relationship Id="rId2" Type="http://schemas.openxmlformats.org/officeDocument/2006/relationships/image" Target="../media/image106.png"/><Relationship Id="rId1" Type="http://schemas.openxmlformats.org/officeDocument/2006/relationships/slideLayout" Target="../slideLayouts/slideLayout7.xml"/><Relationship Id="rId5" Type="http://schemas.openxmlformats.org/officeDocument/2006/relationships/hyperlink" Target="https://openclipart.org/detail/205797/man-and-book---frame-by-j4p4n-205797" TargetMode="External"/><Relationship Id="rId4" Type="http://schemas.openxmlformats.org/officeDocument/2006/relationships/image" Target="../media/image118.png"/></Relationships>
</file>

<file path=ppt/slides/_rels/slide30.xml.rels><?xml version="1.0" encoding="UTF-8" standalone="yes"?>
<Relationships xmlns="http://schemas.openxmlformats.org/package/2006/relationships"><Relationship Id="rId3" Type="http://schemas.openxmlformats.org/officeDocument/2006/relationships/image" Target="../media/image107.svg"/><Relationship Id="rId7" Type="http://schemas.openxmlformats.org/officeDocument/2006/relationships/hyperlink" Target="https://jmbigas.blogspot.com/2012/02/la-mochila-y-la-reforma-laboral.html" TargetMode="External"/><Relationship Id="rId2" Type="http://schemas.openxmlformats.org/officeDocument/2006/relationships/image" Target="../media/image106.png"/><Relationship Id="rId1" Type="http://schemas.openxmlformats.org/officeDocument/2006/relationships/slideLayout" Target="../slideLayouts/slideLayout7.xml"/><Relationship Id="rId6" Type="http://schemas.openxmlformats.org/officeDocument/2006/relationships/image" Target="../media/image120.jpg"/><Relationship Id="rId5" Type="http://schemas.openxmlformats.org/officeDocument/2006/relationships/hyperlink" Target="https://openclipart.org/detail/170715/rucksack-by-rdevries-170715" TargetMode="External"/><Relationship Id="rId4" Type="http://schemas.openxmlformats.org/officeDocument/2006/relationships/image" Target="../media/image119.png"/></Relationships>
</file>

<file path=ppt/slides/_rels/slide31.xml.rels><?xml version="1.0" encoding="UTF-8" standalone="yes"?>
<Relationships xmlns="http://schemas.openxmlformats.org/package/2006/relationships"><Relationship Id="rId3" Type="http://schemas.openxmlformats.org/officeDocument/2006/relationships/image" Target="../media/image122.svg"/><Relationship Id="rId2" Type="http://schemas.openxmlformats.org/officeDocument/2006/relationships/image" Target="../media/image12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3.svg"/><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24.svg"/><Relationship Id="rId2" Type="http://schemas.openxmlformats.org/officeDocument/2006/relationships/image" Target="../media/image12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2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hyperlink" Target="https://wordwall.net/resource/61112428" TargetMode="External"/><Relationship Id="rId1" Type="http://schemas.openxmlformats.org/officeDocument/2006/relationships/slideLayout" Target="../slideLayouts/slideLayout2.xml"/><Relationship Id="rId4" Type="http://schemas.openxmlformats.org/officeDocument/2006/relationships/image" Target="../media/image127.png"/></Relationships>
</file>

<file path=ppt/slides/_rels/slide38.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image" Target="../media/image58.svg"/><Relationship Id="rId3" Type="http://schemas.openxmlformats.org/officeDocument/2006/relationships/image" Target="../media/image62.png"/><Relationship Id="rId7" Type="http://schemas.openxmlformats.org/officeDocument/2006/relationships/image" Target="../media/image44.svg"/><Relationship Id="rId12" Type="http://schemas.openxmlformats.org/officeDocument/2006/relationships/image" Target="../media/image5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43.png"/><Relationship Id="rId11" Type="http://schemas.openxmlformats.org/officeDocument/2006/relationships/image" Target="../media/image67.sv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3.svg"/><Relationship Id="rId9" Type="http://schemas.openxmlformats.org/officeDocument/2006/relationships/image" Target="../media/image52.svg"/></Relationships>
</file>

<file path=ppt/slides/_rels/slide39.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4.sv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s>
</file>

<file path=ppt/slides/_rels/slide42.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hyperlink" Target="https://courses.lumenlearning.com/math4libarts/chapter/optional-discussion-boards/" TargetMode="External"/><Relationship Id="rId4" Type="http://schemas.openxmlformats.org/officeDocument/2006/relationships/image" Target="../media/image130.pn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31.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32.jp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hyperlink" Target="https://researchoutreach.org/articles/improving-maths-performance-south-africas-primary-schools/"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134.svg"/><Relationship Id="rId2" Type="http://schemas.openxmlformats.org/officeDocument/2006/relationships/image" Target="../media/image133.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36.svg"/><Relationship Id="rId2" Type="http://schemas.openxmlformats.org/officeDocument/2006/relationships/image" Target="../media/image135.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hyperlink" Target="https://www.ctrl.blog/entry/programmatic-podcast-ads.html" TargetMode="External"/><Relationship Id="rId2" Type="http://schemas.openxmlformats.org/officeDocument/2006/relationships/image" Target="../media/image13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39.svg"/><Relationship Id="rId2" Type="http://schemas.openxmlformats.org/officeDocument/2006/relationships/image" Target="../media/image138.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41.svg"/><Relationship Id="rId2" Type="http://schemas.openxmlformats.org/officeDocument/2006/relationships/image" Target="../media/image140.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43.svg"/><Relationship Id="rId2" Type="http://schemas.openxmlformats.org/officeDocument/2006/relationships/image" Target="../media/image142.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44.jp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hyperlink" Target="https://pixabay.com/en/group-team-feedback-confirming-1825509/" TargetMode="Externa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75.jpeg"/><Relationship Id="rId13" Type="http://schemas.openxmlformats.org/officeDocument/2006/relationships/image" Target="../media/image80.png"/><Relationship Id="rId18" Type="http://schemas.openxmlformats.org/officeDocument/2006/relationships/image" Target="../media/image85.svg"/><Relationship Id="rId3" Type="http://schemas.openxmlformats.org/officeDocument/2006/relationships/image" Target="../media/image70.svg"/><Relationship Id="rId7" Type="http://schemas.openxmlformats.org/officeDocument/2006/relationships/image" Target="../media/image74.svg"/><Relationship Id="rId12" Type="http://schemas.openxmlformats.org/officeDocument/2006/relationships/image" Target="../media/image79.svg"/><Relationship Id="rId17" Type="http://schemas.openxmlformats.org/officeDocument/2006/relationships/image" Target="../media/image84.png"/><Relationship Id="rId2" Type="http://schemas.openxmlformats.org/officeDocument/2006/relationships/image" Target="../media/image69.png"/><Relationship Id="rId16" Type="http://schemas.openxmlformats.org/officeDocument/2006/relationships/image" Target="../media/image83.svg"/><Relationship Id="rId20" Type="http://schemas.openxmlformats.org/officeDocument/2006/relationships/image" Target="../media/image87.svg"/><Relationship Id="rId1" Type="http://schemas.openxmlformats.org/officeDocument/2006/relationships/slideLayout" Target="../slideLayouts/slideLayout7.xml"/><Relationship Id="rId6" Type="http://schemas.openxmlformats.org/officeDocument/2006/relationships/image" Target="../media/image73.png"/><Relationship Id="rId11" Type="http://schemas.openxmlformats.org/officeDocument/2006/relationships/image" Target="../media/image78.png"/><Relationship Id="rId5" Type="http://schemas.openxmlformats.org/officeDocument/2006/relationships/image" Target="../media/image72.svg"/><Relationship Id="rId15" Type="http://schemas.openxmlformats.org/officeDocument/2006/relationships/image" Target="../media/image82.png"/><Relationship Id="rId10" Type="http://schemas.openxmlformats.org/officeDocument/2006/relationships/image" Target="../media/image77.svg"/><Relationship Id="rId19" Type="http://schemas.openxmlformats.org/officeDocument/2006/relationships/image" Target="../media/image86.png"/><Relationship Id="rId4" Type="http://schemas.openxmlformats.org/officeDocument/2006/relationships/image" Target="../media/image71.png"/><Relationship Id="rId9" Type="http://schemas.openxmlformats.org/officeDocument/2006/relationships/image" Target="../media/image76.png"/><Relationship Id="rId14" Type="http://schemas.openxmlformats.org/officeDocument/2006/relationships/image" Target="../media/image81.sv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45.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146.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hyperlink" Target="https://www.youtube.com/watch?v=1xfvD7UPfy0" TargetMode="External"/><Relationship Id="rId4" Type="http://schemas.openxmlformats.org/officeDocument/2006/relationships/hyperlink" Target="http://www.mmlsoft.com/index.php/products/tarsia" TargetMode="External"/></Relationships>
</file>

<file path=ppt/slides/_rels/slide7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8" Type="http://schemas.openxmlformats.org/officeDocument/2006/relationships/hyperlink" Target="https://freesvg.org/liftarn-light-bulb" TargetMode="External"/><Relationship Id="rId3" Type="http://schemas.openxmlformats.org/officeDocument/2006/relationships/customXml" Target="../ink/ink1.xml"/><Relationship Id="rId7" Type="http://schemas.openxmlformats.org/officeDocument/2006/relationships/image" Target="../media/image151.png"/><Relationship Id="rId2" Type="http://schemas.openxmlformats.org/officeDocument/2006/relationships/image" Target="../media/image148.png"/><Relationship Id="rId1" Type="http://schemas.openxmlformats.org/officeDocument/2006/relationships/slideLayout" Target="../slideLayouts/slideLayout7.xml"/><Relationship Id="rId6" Type="http://schemas.openxmlformats.org/officeDocument/2006/relationships/image" Target="../media/image150.png"/><Relationship Id="rId5" Type="http://schemas.openxmlformats.org/officeDocument/2006/relationships/customXml" Target="../ink/ink2.xml"/><Relationship Id="rId4" Type="http://schemas.openxmlformats.org/officeDocument/2006/relationships/image" Target="../media/image149.png"/><Relationship Id="rId9" Type="http://schemas.openxmlformats.org/officeDocument/2006/relationships/hyperlink" Target="https://www.porth.ac.uk/cy/collection/cynllun-colegaucymru" TargetMode="External"/></Relationships>
</file>

<file path=ppt/slides/_rels/slide75.xml.rels><?xml version="1.0" encoding="UTF-8" standalone="yes"?>
<Relationships xmlns="http://schemas.openxmlformats.org/package/2006/relationships"><Relationship Id="rId3" Type="http://schemas.openxmlformats.org/officeDocument/2006/relationships/hyperlink" Target="https://www.pngall.com/goal-png/" TargetMode="External"/><Relationship Id="rId2" Type="http://schemas.openxmlformats.org/officeDocument/2006/relationships/image" Target="../media/image2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noChangeAspect="1"/>
          </p:cNvGrpSpPr>
          <p:nvPr/>
        </p:nvGrpSpPr>
        <p:grpSpPr>
          <a:xfrm>
            <a:off x="-16391235" y="-10971504"/>
            <a:ext cx="15763161" cy="15763161"/>
            <a:chOff x="0" y="0"/>
            <a:chExt cx="12700000" cy="12700000"/>
          </a:xfrm>
        </p:grpSpPr>
        <p:sp>
          <p:nvSpPr>
            <p:cNvPr id="3" name="Freeform 3"/>
            <p:cNvSpPr/>
            <p:nvPr/>
          </p:nvSpPr>
          <p:spPr>
            <a:xfrm>
              <a:off x="-11430" y="857250"/>
              <a:ext cx="13009880" cy="11644630"/>
            </a:xfrm>
            <a:custGeom>
              <a:avLst/>
              <a:gdLst/>
              <a:ahLst/>
              <a:cxnLst/>
              <a:rect l="l" t="t" r="r" b="b"/>
              <a:pathLst>
                <a:path w="13009880" h="11644630">
                  <a:moveTo>
                    <a:pt x="10152380" y="938530"/>
                  </a:moveTo>
                  <a:cubicBezTo>
                    <a:pt x="8962390" y="189230"/>
                    <a:pt x="8643620" y="154940"/>
                    <a:pt x="7245350" y="0"/>
                  </a:cubicBezTo>
                  <a:cubicBezTo>
                    <a:pt x="4039870" y="38100"/>
                    <a:pt x="1441450" y="1889760"/>
                    <a:pt x="435610" y="4933950"/>
                  </a:cubicBezTo>
                  <a:cubicBezTo>
                    <a:pt x="91440" y="5975350"/>
                    <a:pt x="0" y="7139940"/>
                    <a:pt x="403860" y="8159750"/>
                  </a:cubicBezTo>
                  <a:cubicBezTo>
                    <a:pt x="934720" y="9499600"/>
                    <a:pt x="2254250" y="10407650"/>
                    <a:pt x="3648710" y="10773410"/>
                  </a:cubicBezTo>
                  <a:cubicBezTo>
                    <a:pt x="5043170" y="11140440"/>
                    <a:pt x="6578600" y="11644630"/>
                    <a:pt x="8008619" y="11470640"/>
                  </a:cubicBezTo>
                  <a:cubicBezTo>
                    <a:pt x="9123679" y="11334750"/>
                    <a:pt x="10237469" y="10519410"/>
                    <a:pt x="11071860" y="9767570"/>
                  </a:cubicBezTo>
                  <a:cubicBezTo>
                    <a:pt x="11625579" y="9268460"/>
                    <a:pt x="11971019" y="8576310"/>
                    <a:pt x="12202160" y="7867650"/>
                  </a:cubicBezTo>
                  <a:cubicBezTo>
                    <a:pt x="13009880" y="5401310"/>
                    <a:pt x="12348210" y="2322830"/>
                    <a:pt x="10152380" y="938530"/>
                  </a:cubicBezTo>
                  <a:close/>
                </a:path>
              </a:pathLst>
            </a:custGeom>
            <a:solidFill>
              <a:srgbClr val="38B6FF"/>
            </a:solidFill>
          </p:spPr>
          <p:txBody>
            <a:bodyPr/>
            <a:lstStyle/>
            <a:p>
              <a:endParaRPr lang="en-GB"/>
            </a:p>
          </p:txBody>
        </p:sp>
      </p:grpSp>
      <p:pic>
        <p:nvPicPr>
          <p:cNvPr id="4" name="Picture 4"/>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67529">
            <a:off x="12546169" y="-4027850"/>
            <a:ext cx="2556812" cy="2693958"/>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8867361">
            <a:off x="19868090" y="13479225"/>
            <a:ext cx="4517367" cy="854193"/>
          </a:xfrm>
          <a:prstGeom prst="rect">
            <a:avLst/>
          </a:prstGeom>
        </p:spPr>
      </p:pic>
      <p:pic>
        <p:nvPicPr>
          <p:cNvPr id="6" name="Picture 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2896743" y="11071043"/>
            <a:ext cx="3398153" cy="2273675"/>
          </a:xfrm>
          <a:prstGeom prst="rect">
            <a:avLst/>
          </a:prstGeom>
        </p:spPr>
      </p:pic>
      <p:pic>
        <p:nvPicPr>
          <p:cNvPr id="7" name="Picture 7"/>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9982951">
            <a:off x="8031391" y="-6520549"/>
            <a:ext cx="2645750" cy="861071"/>
          </a:xfrm>
          <a:prstGeom prst="rect">
            <a:avLst/>
          </a:prstGeom>
        </p:spPr>
      </p:pic>
      <p:pic>
        <p:nvPicPr>
          <p:cNvPr id="8" name="Picture 8"/>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5410200" y="14654928"/>
            <a:ext cx="805656" cy="568355"/>
          </a:xfrm>
          <a:prstGeom prst="rect">
            <a:avLst/>
          </a:prstGeom>
        </p:spPr>
      </p:pic>
      <p:pic>
        <p:nvPicPr>
          <p:cNvPr id="10" name="Picture 10"/>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rot="-6064603">
            <a:off x="19793056" y="-3001071"/>
            <a:ext cx="1202117" cy="640401"/>
          </a:xfrm>
          <a:prstGeom prst="rect">
            <a:avLst/>
          </a:prstGeom>
        </p:spPr>
      </p:pic>
      <p:pic>
        <p:nvPicPr>
          <p:cNvPr id="11" name="Picture 11"/>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a:fillRect/>
          </a:stretch>
        </p:blipFill>
        <p:spPr>
          <a:xfrm>
            <a:off x="1426922" y="885753"/>
            <a:ext cx="265625" cy="285897"/>
          </a:xfrm>
          <a:prstGeom prst="rect">
            <a:avLst/>
          </a:prstGeom>
        </p:spPr>
      </p:pic>
      <p:pic>
        <p:nvPicPr>
          <p:cNvPr id="12" name="Picture 12"/>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a:fillRect/>
          </a:stretch>
        </p:blipFill>
        <p:spPr>
          <a:xfrm>
            <a:off x="515249" y="3034137"/>
            <a:ext cx="265625" cy="285897"/>
          </a:xfrm>
          <a:prstGeom prst="rect">
            <a:avLst/>
          </a:prstGeom>
        </p:spPr>
      </p:pic>
      <p:pic>
        <p:nvPicPr>
          <p:cNvPr id="13" name="Picture 13"/>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rcRect/>
          <a:stretch>
            <a:fillRect/>
          </a:stretch>
        </p:blipFill>
        <p:spPr>
          <a:xfrm>
            <a:off x="3241460" y="885753"/>
            <a:ext cx="265625" cy="285897"/>
          </a:xfrm>
          <a:prstGeom prst="rect">
            <a:avLst/>
          </a:prstGeom>
        </p:spPr>
      </p:pic>
      <p:pic>
        <p:nvPicPr>
          <p:cNvPr id="14" name="Picture 14"/>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rcRect/>
          <a:stretch>
            <a:fillRect/>
          </a:stretch>
        </p:blipFill>
        <p:spPr>
          <a:xfrm>
            <a:off x="-10005151" y="4042982"/>
            <a:ext cx="6244019" cy="6244019"/>
          </a:xfrm>
          <a:prstGeom prst="rect">
            <a:avLst/>
          </a:prstGeom>
        </p:spPr>
      </p:pic>
      <p:pic>
        <p:nvPicPr>
          <p:cNvPr id="15" name="Picture 15"/>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0741318" y="13862304"/>
            <a:ext cx="2247131" cy="1585248"/>
          </a:xfrm>
          <a:prstGeom prst="rect">
            <a:avLst/>
          </a:prstGeom>
        </p:spPr>
      </p:pic>
      <p:pic>
        <p:nvPicPr>
          <p:cNvPr id="16" name="Picture 16">
            <a:extLst>
              <a:ext uri="{FF2B5EF4-FFF2-40B4-BE49-F238E27FC236}">
                <a16:creationId xmlns:a16="http://schemas.microsoft.com/office/drawing/2014/main" id="{910247F9-A9FA-4E71-AEF5-A272ED9D4AC4}"/>
              </a:ext>
            </a:extLst>
          </p:cNvPr>
          <p:cNvPicPr>
            <a:picLocks noChangeAspect="1"/>
          </p:cNvPicPr>
          <p:nvPr/>
        </p:nvPicPr>
        <p:blipFill>
          <a:blip r:embed="rId20"/>
          <a:stretch>
            <a:fillRect/>
          </a:stretch>
        </p:blipFill>
        <p:spPr>
          <a:xfrm>
            <a:off x="141194" y="6100642"/>
            <a:ext cx="18554700" cy="3027515"/>
          </a:xfrm>
          <a:prstGeom prst="rect">
            <a:avLst/>
          </a:prstGeom>
        </p:spPr>
      </p:pic>
      <p:sp>
        <p:nvSpPr>
          <p:cNvPr id="18" name="TextBox 9">
            <a:extLst>
              <a:ext uri="{FF2B5EF4-FFF2-40B4-BE49-F238E27FC236}">
                <a16:creationId xmlns:a16="http://schemas.microsoft.com/office/drawing/2014/main" id="{CBD3B8ED-6DE8-5CFD-A808-7836316DA86A}"/>
              </a:ext>
            </a:extLst>
          </p:cNvPr>
          <p:cNvSpPr txBox="1"/>
          <p:nvPr/>
        </p:nvSpPr>
        <p:spPr>
          <a:xfrm>
            <a:off x="779334" y="1304123"/>
            <a:ext cx="12777891" cy="2487861"/>
          </a:xfrm>
          <a:prstGeom prst="rect">
            <a:avLst/>
          </a:prstGeom>
        </p:spPr>
        <p:txBody>
          <a:bodyPr wrap="square" lIns="0" tIns="0" rIns="0" bIns="0" rtlCol="0" anchor="t">
            <a:spAutoFit/>
          </a:bodyPr>
          <a:lstStyle/>
          <a:p>
            <a:pPr>
              <a:lnSpc>
                <a:spcPts val="9711"/>
              </a:lnSpc>
            </a:pPr>
            <a:r>
              <a:rPr lang="en-US" sz="11500" dirty="0" err="1">
                <a:latin typeface="Rubik Medium Bold"/>
              </a:rPr>
              <a:t>Cymraeg</a:t>
            </a:r>
            <a:r>
              <a:rPr lang="en-US" sz="11500" dirty="0">
                <a:latin typeface="Rubik Medium Bold"/>
              </a:rPr>
              <a:t> i </a:t>
            </a:r>
            <a:r>
              <a:rPr lang="en-US" sz="11500" dirty="0" err="1">
                <a:latin typeface="Rubik Medium Bold"/>
              </a:rPr>
              <a:t>Bawb</a:t>
            </a:r>
            <a:br>
              <a:rPr lang="en-US" sz="8651" dirty="0">
                <a:solidFill>
                  <a:srgbClr val="0070C0"/>
                </a:solidFill>
                <a:latin typeface="Rubik Medium Bold"/>
              </a:rPr>
            </a:br>
            <a:endParaRPr lang="en-US" sz="8651" dirty="0">
              <a:solidFill>
                <a:srgbClr val="0070C0"/>
              </a:solidFill>
              <a:latin typeface="Rubik Medium Bold"/>
              <a:cs typeface="Rubik Medium Bold"/>
            </a:endParaRPr>
          </a:p>
        </p:txBody>
      </p:sp>
    </p:spTree>
    <p:extLst>
      <p:ext uri="{BB962C8B-B14F-4D97-AF65-F5344CB8AC3E}">
        <p14:creationId xmlns:p14="http://schemas.microsoft.com/office/powerpoint/2010/main" val="32031414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DCB75-A861-72CC-5F73-863BA35B5E2D}"/>
              </a:ext>
            </a:extLst>
          </p:cNvPr>
          <p:cNvSpPr>
            <a:spLocks noGrp="1"/>
          </p:cNvSpPr>
          <p:nvPr>
            <p:ph type="title"/>
          </p:nvPr>
        </p:nvSpPr>
        <p:spPr/>
        <p:txBody>
          <a:bodyPr/>
          <a:lstStyle/>
          <a:p>
            <a:r>
              <a:rPr lang="en-GB" dirty="0"/>
              <a:t>ADOLYGU 5-4-3-2-1</a:t>
            </a:r>
          </a:p>
        </p:txBody>
      </p:sp>
      <p:sp>
        <p:nvSpPr>
          <p:cNvPr id="3" name="Content Placeholder 2">
            <a:extLst>
              <a:ext uri="{FF2B5EF4-FFF2-40B4-BE49-F238E27FC236}">
                <a16:creationId xmlns:a16="http://schemas.microsoft.com/office/drawing/2014/main" id="{0C94E195-F4AB-E3F6-3EDC-F39C032BF5D0}"/>
              </a:ext>
            </a:extLst>
          </p:cNvPr>
          <p:cNvSpPr>
            <a:spLocks noGrp="1"/>
          </p:cNvSpPr>
          <p:nvPr>
            <p:ph idx="1"/>
          </p:nvPr>
        </p:nvSpPr>
        <p:spPr/>
        <p:txBody>
          <a:bodyPr/>
          <a:lstStyle/>
          <a:p>
            <a:r>
              <a:rPr lang="en-GB" dirty="0" err="1"/>
              <a:t>Ysgrifennwch</a:t>
            </a:r>
            <a:r>
              <a:rPr lang="en-GB" dirty="0"/>
              <a:t> 5 </a:t>
            </a:r>
            <a:r>
              <a:rPr lang="en-GB" dirty="0" err="1"/>
              <a:t>brawddeg</a:t>
            </a:r>
            <a:r>
              <a:rPr lang="en-GB" dirty="0"/>
              <a:t> (sentence) am y </a:t>
            </a:r>
            <a:r>
              <a:rPr lang="en-GB" dirty="0" err="1"/>
              <a:t>tywydd</a:t>
            </a:r>
            <a:r>
              <a:rPr lang="en-GB" dirty="0"/>
              <a:t>.</a:t>
            </a:r>
          </a:p>
          <a:p>
            <a:r>
              <a:rPr lang="en-GB" dirty="0"/>
              <a:t>Beth </a:t>
            </a:r>
            <a:r>
              <a:rPr lang="en-GB" dirty="0" err="1"/>
              <a:t>ydy</a:t>
            </a:r>
            <a:r>
              <a:rPr lang="en-GB" dirty="0"/>
              <a:t> ‘The 4th of October’ </a:t>
            </a:r>
            <a:r>
              <a:rPr lang="en-GB" dirty="0" err="1"/>
              <a:t>yn</a:t>
            </a:r>
            <a:r>
              <a:rPr lang="en-GB" dirty="0"/>
              <a:t> </a:t>
            </a:r>
            <a:r>
              <a:rPr lang="en-GB" dirty="0" err="1"/>
              <a:t>Gymraeg</a:t>
            </a:r>
            <a:r>
              <a:rPr lang="en-GB" dirty="0"/>
              <a:t>?</a:t>
            </a:r>
          </a:p>
          <a:p>
            <a:r>
              <a:rPr lang="en-GB" dirty="0"/>
              <a:t>Beth </a:t>
            </a:r>
            <a:r>
              <a:rPr lang="en-GB" dirty="0" err="1"/>
              <a:t>ydy</a:t>
            </a:r>
            <a:r>
              <a:rPr lang="en-GB" dirty="0"/>
              <a:t> 3 mis </a:t>
            </a:r>
            <a:r>
              <a:rPr lang="en-GB" dirty="0" err="1"/>
              <a:t>cynta’r</a:t>
            </a:r>
            <a:r>
              <a:rPr lang="en-GB" dirty="0"/>
              <a:t> (first) </a:t>
            </a:r>
            <a:r>
              <a:rPr lang="en-GB" dirty="0" err="1"/>
              <a:t>flwyddyn</a:t>
            </a:r>
            <a:r>
              <a:rPr lang="en-GB" dirty="0"/>
              <a:t> </a:t>
            </a:r>
            <a:r>
              <a:rPr lang="en-GB" dirty="0" err="1"/>
              <a:t>yn</a:t>
            </a:r>
            <a:r>
              <a:rPr lang="en-GB" dirty="0"/>
              <a:t> </a:t>
            </a:r>
            <a:r>
              <a:rPr lang="en-GB" dirty="0" err="1"/>
              <a:t>Gymraeg</a:t>
            </a:r>
            <a:r>
              <a:rPr lang="en-GB" dirty="0"/>
              <a:t>?</a:t>
            </a:r>
          </a:p>
          <a:p>
            <a:r>
              <a:rPr lang="en-GB" dirty="0" err="1"/>
              <a:t>Ysgrifennwch</a:t>
            </a:r>
            <a:r>
              <a:rPr lang="en-GB" dirty="0"/>
              <a:t> 2  </a:t>
            </a:r>
            <a:r>
              <a:rPr lang="en-GB" dirty="0" err="1"/>
              <a:t>gwestiwn</a:t>
            </a:r>
            <a:r>
              <a:rPr lang="en-GB" dirty="0"/>
              <a:t> </a:t>
            </a:r>
            <a:r>
              <a:rPr lang="en-GB" dirty="0" err="1"/>
              <a:t>yn</a:t>
            </a:r>
            <a:r>
              <a:rPr lang="en-GB" dirty="0"/>
              <a:t> </a:t>
            </a:r>
            <a:r>
              <a:rPr lang="en-GB" dirty="0" err="1"/>
              <a:t>Gymraeg</a:t>
            </a:r>
            <a:r>
              <a:rPr lang="en-GB" dirty="0"/>
              <a:t>.</a:t>
            </a:r>
          </a:p>
          <a:p>
            <a:r>
              <a:rPr lang="en-GB" dirty="0"/>
              <a:t>Beth </a:t>
            </a:r>
            <a:r>
              <a:rPr lang="en-GB" dirty="0" err="1"/>
              <a:t>ydy</a:t>
            </a:r>
            <a:r>
              <a:rPr lang="en-GB" dirty="0"/>
              <a:t> ‘February 1</a:t>
            </a:r>
            <a:r>
              <a:rPr lang="en-GB" baseline="30000" dirty="0"/>
              <a:t>st</a:t>
            </a:r>
            <a:r>
              <a:rPr lang="en-GB" dirty="0"/>
              <a:t>’ </a:t>
            </a:r>
            <a:r>
              <a:rPr lang="en-GB" dirty="0" err="1"/>
              <a:t>yn</a:t>
            </a:r>
            <a:r>
              <a:rPr lang="en-GB" dirty="0"/>
              <a:t> </a:t>
            </a:r>
            <a:r>
              <a:rPr lang="en-GB" dirty="0" err="1"/>
              <a:t>Gymraeg</a:t>
            </a:r>
            <a:r>
              <a:rPr lang="en-GB" dirty="0"/>
              <a:t>.</a:t>
            </a:r>
          </a:p>
        </p:txBody>
      </p:sp>
    </p:spTree>
    <p:extLst>
      <p:ext uri="{BB962C8B-B14F-4D97-AF65-F5344CB8AC3E}">
        <p14:creationId xmlns:p14="http://schemas.microsoft.com/office/powerpoint/2010/main" val="11958163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D579">
            <a:alpha val="9804"/>
          </a:srgb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D7B94D-6C30-BED0-09B2-596B9DA1755D}"/>
              </a:ext>
            </a:extLst>
          </p:cNvPr>
          <p:cNvSpPr txBox="1"/>
          <p:nvPr/>
        </p:nvSpPr>
        <p:spPr>
          <a:xfrm>
            <a:off x="609600" y="647700"/>
            <a:ext cx="16840200" cy="1200329"/>
          </a:xfrm>
          <a:prstGeom prst="rect">
            <a:avLst/>
          </a:prstGeom>
          <a:noFill/>
        </p:spPr>
        <p:txBody>
          <a:bodyPr wrap="square" rtlCol="0">
            <a:spAutoFit/>
          </a:bodyPr>
          <a:lstStyle/>
          <a:p>
            <a:r>
              <a:rPr lang="en-US" sz="7200" b="1" dirty="0" err="1"/>
              <a:t>Amcanion</a:t>
            </a:r>
            <a:r>
              <a:rPr lang="en-US" sz="7200" b="1" dirty="0"/>
              <a:t> </a:t>
            </a:r>
            <a:r>
              <a:rPr lang="en-US" sz="7200" dirty="0"/>
              <a:t>/ </a:t>
            </a:r>
            <a:r>
              <a:rPr lang="en-US" sz="7200" i="1" dirty="0"/>
              <a:t>Objectives</a:t>
            </a:r>
          </a:p>
        </p:txBody>
      </p:sp>
      <p:pic>
        <p:nvPicPr>
          <p:cNvPr id="4" name="Picture 3" descr="A group of arrows in a target&#10;&#10;Description automatically generated">
            <a:extLst>
              <a:ext uri="{FF2B5EF4-FFF2-40B4-BE49-F238E27FC236}">
                <a16:creationId xmlns:a16="http://schemas.microsoft.com/office/drawing/2014/main" id="{A6F75515-417C-13A7-B56C-42E1C290DE0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420600" y="17841"/>
            <a:ext cx="6274928" cy="3660375"/>
          </a:xfrm>
          <a:prstGeom prst="rect">
            <a:avLst/>
          </a:prstGeom>
        </p:spPr>
      </p:pic>
      <p:sp>
        <p:nvSpPr>
          <p:cNvPr id="6" name="TextBox 5">
            <a:extLst>
              <a:ext uri="{FF2B5EF4-FFF2-40B4-BE49-F238E27FC236}">
                <a16:creationId xmlns:a16="http://schemas.microsoft.com/office/drawing/2014/main" id="{A0F0994A-75F7-9D86-2BA8-42C826FEBD30}"/>
              </a:ext>
            </a:extLst>
          </p:cNvPr>
          <p:cNvSpPr txBox="1"/>
          <p:nvPr/>
        </p:nvSpPr>
        <p:spPr>
          <a:xfrm>
            <a:off x="647700" y="2565580"/>
            <a:ext cx="6819900" cy="6494085"/>
          </a:xfrm>
          <a:prstGeom prst="rect">
            <a:avLst/>
          </a:prstGeom>
          <a:solidFill>
            <a:schemeClr val="accent5">
              <a:lumMod val="20000"/>
              <a:lumOff val="80000"/>
            </a:schemeClr>
          </a:solidFill>
        </p:spPr>
        <p:txBody>
          <a:bodyPr wrap="square" rtlCol="0">
            <a:spAutoFit/>
          </a:bodyPr>
          <a:lstStyle/>
          <a:p>
            <a:endParaRPr lang="en-US" sz="1600" b="1" dirty="0"/>
          </a:p>
          <a:p>
            <a:r>
              <a:rPr lang="en-US" sz="4000" b="1" dirty="0" err="1"/>
              <a:t>Byddwch</a:t>
            </a:r>
            <a:r>
              <a:rPr lang="en-US" sz="4000" b="1" dirty="0"/>
              <a:t> </a:t>
            </a:r>
            <a:r>
              <a:rPr lang="en-US" sz="4000" b="1" dirty="0" err="1"/>
              <a:t>chi’n</a:t>
            </a:r>
            <a:r>
              <a:rPr lang="en-US" sz="4000" b="1" dirty="0"/>
              <a:t> </a:t>
            </a:r>
            <a:r>
              <a:rPr lang="en-US" sz="4000" b="1" dirty="0" err="1"/>
              <a:t>gallu</a:t>
            </a:r>
            <a:r>
              <a:rPr lang="en-US" sz="4000" b="1" dirty="0"/>
              <a:t>:</a:t>
            </a:r>
          </a:p>
          <a:p>
            <a:endParaRPr lang="en-US" sz="4000" dirty="0"/>
          </a:p>
          <a:p>
            <a:r>
              <a:rPr lang="en-US" sz="3600" dirty="0"/>
              <a:t>- </a:t>
            </a:r>
            <a:r>
              <a:rPr lang="en-US" sz="3600" dirty="0" err="1"/>
              <a:t>defnyddio</a:t>
            </a:r>
            <a:r>
              <a:rPr lang="en-US" sz="3600" dirty="0"/>
              <a:t> </a:t>
            </a:r>
            <a:r>
              <a:rPr lang="en-US" sz="3600" dirty="0" err="1"/>
              <a:t>gorchmynion</a:t>
            </a:r>
            <a:r>
              <a:rPr lang="en-US" sz="3600" dirty="0"/>
              <a:t> </a:t>
            </a:r>
            <a:r>
              <a:rPr lang="en-US" sz="3600" dirty="0" err="1"/>
              <a:t>lluosog</a:t>
            </a:r>
            <a:r>
              <a:rPr lang="en-US" sz="3600" dirty="0"/>
              <a:t> ac </a:t>
            </a:r>
            <a:r>
              <a:rPr lang="en-US" sz="3600" dirty="0" err="1"/>
              <a:t>unigol</a:t>
            </a:r>
            <a:r>
              <a:rPr lang="en-US" sz="3600" dirty="0"/>
              <a:t> </a:t>
            </a:r>
            <a:r>
              <a:rPr lang="en-US" sz="3600" dirty="0" err="1"/>
              <a:t>yn</a:t>
            </a:r>
            <a:r>
              <a:rPr lang="en-US" sz="3600" dirty="0"/>
              <a:t> </a:t>
            </a:r>
            <a:r>
              <a:rPr lang="en-US" sz="3600" dirty="0" err="1"/>
              <a:t>gywir</a:t>
            </a:r>
            <a:endParaRPr lang="en-US" sz="3600" dirty="0"/>
          </a:p>
          <a:p>
            <a:endParaRPr lang="en-US" sz="3600" dirty="0"/>
          </a:p>
          <a:p>
            <a:r>
              <a:rPr lang="en-US" sz="3600" dirty="0"/>
              <a:t>- </a:t>
            </a:r>
            <a:r>
              <a:rPr lang="en-US" sz="3600" dirty="0" err="1"/>
              <a:t>ffurfio</a:t>
            </a:r>
            <a:r>
              <a:rPr lang="en-US" sz="3600" dirty="0"/>
              <a:t> </a:t>
            </a:r>
            <a:r>
              <a:rPr lang="en-US" sz="3600" dirty="0" err="1"/>
              <a:t>gorchmynion</a:t>
            </a:r>
            <a:r>
              <a:rPr lang="en-US" sz="3600" dirty="0"/>
              <a:t> </a:t>
            </a:r>
            <a:r>
              <a:rPr lang="en-US" sz="3600" dirty="0" err="1"/>
              <a:t>newydd</a:t>
            </a:r>
            <a:endParaRPr lang="en-US" sz="3600" dirty="0"/>
          </a:p>
          <a:p>
            <a:endParaRPr lang="en-US" sz="3600" dirty="0"/>
          </a:p>
          <a:p>
            <a:r>
              <a:rPr lang="en-US" sz="3600" dirty="0"/>
              <a:t>- </a:t>
            </a:r>
            <a:r>
              <a:rPr lang="en-US" sz="3600" dirty="0" err="1"/>
              <a:t>defnyddio’r</a:t>
            </a:r>
            <a:r>
              <a:rPr lang="en-US" sz="3600" dirty="0"/>
              <a:t> </a:t>
            </a:r>
            <a:r>
              <a:rPr lang="en-US" sz="3600" dirty="0" err="1"/>
              <a:t>gorchmynion</a:t>
            </a:r>
            <a:r>
              <a:rPr lang="en-US" sz="3600" dirty="0"/>
              <a:t> </a:t>
            </a:r>
            <a:r>
              <a:rPr lang="en-US" sz="3600" dirty="0" err="1"/>
              <a:t>i</a:t>
            </a:r>
            <a:r>
              <a:rPr lang="en-US" sz="3600" dirty="0"/>
              <a:t> </a:t>
            </a:r>
            <a:r>
              <a:rPr lang="en-US" sz="3600" dirty="0" err="1"/>
              <a:t>ddechrau</a:t>
            </a:r>
            <a:r>
              <a:rPr lang="en-US" sz="3600" dirty="0"/>
              <a:t> </a:t>
            </a:r>
            <a:r>
              <a:rPr lang="en-US" sz="3600" dirty="0" err="1"/>
              <a:t>creu</a:t>
            </a:r>
            <a:r>
              <a:rPr lang="en-US" sz="3600" dirty="0"/>
              <a:t> </a:t>
            </a:r>
            <a:r>
              <a:rPr lang="en-US" sz="3600" dirty="0" err="1"/>
              <a:t>tystiolaeth</a:t>
            </a:r>
            <a:r>
              <a:rPr lang="en-US" sz="3600" dirty="0"/>
              <a:t> </a:t>
            </a:r>
            <a:r>
              <a:rPr lang="en-US" sz="3600" dirty="0" err="1"/>
              <a:t>ar</a:t>
            </a:r>
            <a:r>
              <a:rPr lang="en-US" sz="3600" dirty="0"/>
              <a:t> </a:t>
            </a:r>
            <a:r>
              <a:rPr lang="en-US" sz="3600" dirty="0" err="1"/>
              <a:t>gyfer</a:t>
            </a:r>
            <a:r>
              <a:rPr lang="en-US" sz="3600" dirty="0"/>
              <a:t> </a:t>
            </a:r>
            <a:r>
              <a:rPr lang="en-US" sz="3600" dirty="0" err="1"/>
              <a:t>eich</a:t>
            </a:r>
            <a:r>
              <a:rPr lang="en-US" sz="3600" dirty="0"/>
              <a:t> </a:t>
            </a:r>
            <a:r>
              <a:rPr lang="en-US" sz="3600" dirty="0" err="1"/>
              <a:t>portffolio</a:t>
            </a:r>
            <a:r>
              <a:rPr lang="en-US" sz="3600" dirty="0"/>
              <a:t>. </a:t>
            </a:r>
          </a:p>
          <a:p>
            <a:endParaRPr lang="en-US" sz="3200" dirty="0"/>
          </a:p>
        </p:txBody>
      </p:sp>
      <p:sp>
        <p:nvSpPr>
          <p:cNvPr id="9" name="TextBox 8">
            <a:extLst>
              <a:ext uri="{FF2B5EF4-FFF2-40B4-BE49-F238E27FC236}">
                <a16:creationId xmlns:a16="http://schemas.microsoft.com/office/drawing/2014/main" id="{CECCC997-FD4D-3B7E-A099-7FE10F332BB5}"/>
              </a:ext>
            </a:extLst>
          </p:cNvPr>
          <p:cNvSpPr txBox="1"/>
          <p:nvPr/>
        </p:nvSpPr>
        <p:spPr>
          <a:xfrm>
            <a:off x="8153400" y="2543603"/>
            <a:ext cx="5952516" cy="6555641"/>
          </a:xfrm>
          <a:prstGeom prst="rect">
            <a:avLst/>
          </a:prstGeom>
          <a:solidFill>
            <a:schemeClr val="accent4">
              <a:lumMod val="20000"/>
              <a:lumOff val="80000"/>
            </a:schemeClr>
          </a:solidFill>
        </p:spPr>
        <p:txBody>
          <a:bodyPr wrap="square" rtlCol="0">
            <a:spAutoFit/>
          </a:bodyPr>
          <a:lstStyle/>
          <a:p>
            <a:endParaRPr lang="en-US" sz="1600" b="1" dirty="0"/>
          </a:p>
          <a:p>
            <a:r>
              <a:rPr lang="en-US" sz="4000" b="1" dirty="0"/>
              <a:t>You will be able to:</a:t>
            </a:r>
          </a:p>
          <a:p>
            <a:endParaRPr lang="en-US" sz="4000" dirty="0"/>
          </a:p>
          <a:p>
            <a:r>
              <a:rPr lang="en-US" sz="3600" dirty="0"/>
              <a:t>- use plural and singular commands correctly</a:t>
            </a:r>
          </a:p>
          <a:p>
            <a:endParaRPr lang="en-US" sz="3600" dirty="0"/>
          </a:p>
          <a:p>
            <a:r>
              <a:rPr lang="en-US" sz="3600" dirty="0"/>
              <a:t>- form </a:t>
            </a:r>
            <a:r>
              <a:rPr lang="en-US" sz="3600"/>
              <a:t>new commands</a:t>
            </a:r>
            <a:endParaRPr lang="en-US" sz="3600" dirty="0"/>
          </a:p>
          <a:p>
            <a:endParaRPr lang="en-US" sz="3600" dirty="0"/>
          </a:p>
          <a:p>
            <a:r>
              <a:rPr lang="en-US" sz="3600" dirty="0"/>
              <a:t>- use the commands to start creating evidence for your portfolio.</a:t>
            </a:r>
          </a:p>
          <a:p>
            <a:endParaRPr lang="en-US" sz="3600" dirty="0"/>
          </a:p>
        </p:txBody>
      </p:sp>
    </p:spTree>
    <p:extLst>
      <p:ext uri="{BB962C8B-B14F-4D97-AF65-F5344CB8AC3E}">
        <p14:creationId xmlns:p14="http://schemas.microsoft.com/office/powerpoint/2010/main" val="6186780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9ED"/>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835503">
            <a:off x="-352745" y="-97672"/>
            <a:ext cx="3415912" cy="3260644"/>
          </a:xfrm>
          <a:prstGeom prst="rect">
            <a:avLst/>
          </a:prstGeom>
        </p:spPr>
      </p:pic>
      <p:pic>
        <p:nvPicPr>
          <p:cNvPr id="3" name="Picture 3"/>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1131074">
            <a:off x="16230173" y="-686095"/>
            <a:ext cx="3772754" cy="8266990"/>
          </a:xfrm>
          <a:prstGeom prst="rect">
            <a:avLst/>
          </a:prstGeom>
        </p:spPr>
      </p:pic>
      <p:pic>
        <p:nvPicPr>
          <p:cNvPr id="4" name="Picture 4"/>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755739">
            <a:off x="16188702" y="6886618"/>
            <a:ext cx="3484672" cy="3582373"/>
          </a:xfrm>
          <a:prstGeom prst="rect">
            <a:avLst/>
          </a:prstGeom>
        </p:spPr>
      </p:pic>
      <p:pic>
        <p:nvPicPr>
          <p:cNvPr id="5" name="Picture 5"/>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rot="-1361682">
            <a:off x="-2036897" y="5069565"/>
            <a:ext cx="4495277" cy="5986446"/>
          </a:xfrm>
          <a:prstGeom prst="rect">
            <a:avLst/>
          </a:prstGeom>
        </p:spPr>
      </p:pic>
      <p:sp>
        <p:nvSpPr>
          <p:cNvPr id="6" name="TextBox 6"/>
          <p:cNvSpPr txBox="1"/>
          <p:nvPr/>
        </p:nvSpPr>
        <p:spPr>
          <a:xfrm>
            <a:off x="3856718" y="446800"/>
            <a:ext cx="10759640" cy="1085850"/>
          </a:xfrm>
          <a:prstGeom prst="rect">
            <a:avLst/>
          </a:prstGeom>
        </p:spPr>
        <p:txBody>
          <a:bodyPr lIns="0" tIns="0" rIns="0" bIns="0" rtlCol="0" anchor="t">
            <a:spAutoFit/>
          </a:bodyPr>
          <a:lstStyle/>
          <a:p>
            <a:pPr marL="0" lvl="0" indent="0" algn="ctr">
              <a:lnSpc>
                <a:spcPts val="8400"/>
              </a:lnSpc>
              <a:spcBef>
                <a:spcPct val="0"/>
              </a:spcBef>
            </a:pPr>
            <a:r>
              <a:rPr lang="en-US" sz="7000" dirty="0" err="1">
                <a:solidFill>
                  <a:srgbClr val="272626"/>
                </a:solidFill>
                <a:latin typeface="Lazydog"/>
              </a:rPr>
              <a:t>Berfau</a:t>
            </a:r>
            <a:r>
              <a:rPr lang="en-US" sz="7000" dirty="0">
                <a:solidFill>
                  <a:srgbClr val="272626"/>
                </a:solidFill>
                <a:latin typeface="Lazydog"/>
              </a:rPr>
              <a:t> </a:t>
            </a:r>
            <a:r>
              <a:rPr lang="en-US" sz="7000" dirty="0" err="1">
                <a:solidFill>
                  <a:srgbClr val="272626"/>
                </a:solidFill>
                <a:latin typeface="Lazydog"/>
              </a:rPr>
              <a:t>bendigedig</a:t>
            </a:r>
            <a:r>
              <a:rPr lang="en-US" sz="7000" dirty="0">
                <a:solidFill>
                  <a:srgbClr val="272626"/>
                </a:solidFill>
                <a:latin typeface="Lazydog"/>
              </a:rPr>
              <a:t>!</a:t>
            </a:r>
          </a:p>
        </p:txBody>
      </p:sp>
      <p:grpSp>
        <p:nvGrpSpPr>
          <p:cNvPr id="7" name="Group 7"/>
          <p:cNvGrpSpPr/>
          <p:nvPr/>
        </p:nvGrpSpPr>
        <p:grpSpPr>
          <a:xfrm>
            <a:off x="3405314" y="1760619"/>
            <a:ext cx="12062825" cy="7925295"/>
            <a:chOff x="0" y="0"/>
            <a:chExt cx="11240032" cy="7384718"/>
          </a:xfrm>
        </p:grpSpPr>
        <p:sp>
          <p:nvSpPr>
            <p:cNvPr id="8" name="Freeform 8"/>
            <p:cNvSpPr/>
            <p:nvPr/>
          </p:nvSpPr>
          <p:spPr>
            <a:xfrm>
              <a:off x="0" y="-4073"/>
              <a:ext cx="11246422" cy="7391321"/>
            </a:xfrm>
            <a:custGeom>
              <a:avLst/>
              <a:gdLst/>
              <a:ahLst/>
              <a:cxnLst/>
              <a:rect l="l" t="t" r="r" b="b"/>
              <a:pathLst>
                <a:path w="11246422" h="7391321">
                  <a:moveTo>
                    <a:pt x="10618645" y="7336843"/>
                  </a:moveTo>
                  <a:cubicBezTo>
                    <a:pt x="10618645" y="7336843"/>
                    <a:pt x="9887770" y="7391321"/>
                    <a:pt x="8372970" y="7388700"/>
                  </a:cubicBezTo>
                  <a:cubicBezTo>
                    <a:pt x="4177104" y="7386537"/>
                    <a:pt x="1057074" y="7378713"/>
                    <a:pt x="1057074" y="7378713"/>
                  </a:cubicBezTo>
                  <a:cubicBezTo>
                    <a:pt x="812932" y="7369878"/>
                    <a:pt x="449110" y="7348648"/>
                    <a:pt x="282371" y="7290471"/>
                  </a:cubicBezTo>
                  <a:cubicBezTo>
                    <a:pt x="4469" y="7193507"/>
                    <a:pt x="0" y="7020228"/>
                    <a:pt x="0" y="5729322"/>
                  </a:cubicBezTo>
                  <a:lnTo>
                    <a:pt x="0" y="5729258"/>
                  </a:lnTo>
                  <a:cubicBezTo>
                    <a:pt x="8536" y="491230"/>
                    <a:pt x="0" y="345608"/>
                    <a:pt x="77597" y="223930"/>
                  </a:cubicBezTo>
                  <a:cubicBezTo>
                    <a:pt x="217372" y="4759"/>
                    <a:pt x="519255" y="4073"/>
                    <a:pt x="937909" y="4073"/>
                  </a:cubicBezTo>
                  <a:cubicBezTo>
                    <a:pt x="937909" y="4073"/>
                    <a:pt x="2416559" y="15681"/>
                    <a:pt x="6825813" y="7673"/>
                  </a:cubicBezTo>
                  <a:cubicBezTo>
                    <a:pt x="9668842" y="0"/>
                    <a:pt x="10385575" y="6979"/>
                    <a:pt x="10385575" y="6979"/>
                  </a:cubicBezTo>
                  <a:cubicBezTo>
                    <a:pt x="10753883" y="14458"/>
                    <a:pt x="10892143" y="42638"/>
                    <a:pt x="11089884" y="165219"/>
                  </a:cubicBezTo>
                  <a:cubicBezTo>
                    <a:pt x="11240900" y="258836"/>
                    <a:pt x="11246422" y="476157"/>
                    <a:pt x="11237282" y="5729258"/>
                  </a:cubicBezTo>
                  <a:lnTo>
                    <a:pt x="11237282" y="5729321"/>
                  </a:lnTo>
                  <a:cubicBezTo>
                    <a:pt x="11237281" y="7138194"/>
                    <a:pt x="11194497" y="7286781"/>
                    <a:pt x="10618645" y="7336843"/>
                  </a:cubicBezTo>
                  <a:close/>
                </a:path>
              </a:pathLst>
            </a:custGeom>
            <a:solidFill>
              <a:srgbClr val="BAE6FF"/>
            </a:solidFill>
          </p:spPr>
          <p:txBody>
            <a:bodyPr/>
            <a:lstStyle/>
            <a:p>
              <a:endParaRPr lang="en-GB"/>
            </a:p>
          </p:txBody>
        </p:sp>
      </p:grpSp>
      <p:sp>
        <p:nvSpPr>
          <p:cNvPr id="9" name="TextBox 9"/>
          <p:cNvSpPr txBox="1"/>
          <p:nvPr/>
        </p:nvSpPr>
        <p:spPr>
          <a:xfrm>
            <a:off x="4114081" y="3774334"/>
            <a:ext cx="10759640" cy="3231654"/>
          </a:xfrm>
          <a:prstGeom prst="rect">
            <a:avLst/>
          </a:prstGeom>
        </p:spPr>
        <p:txBody>
          <a:bodyPr lIns="0" tIns="0" rIns="0" bIns="0" rtlCol="0" anchor="t">
            <a:spAutoFit/>
          </a:bodyPr>
          <a:lstStyle/>
          <a:p>
            <a:pPr marL="0" lvl="0" indent="0" algn="ctr">
              <a:lnSpc>
                <a:spcPts val="8400"/>
              </a:lnSpc>
              <a:spcBef>
                <a:spcPct val="0"/>
              </a:spcBef>
            </a:pPr>
            <a:r>
              <a:rPr lang="en-US" sz="7000" dirty="0" err="1">
                <a:solidFill>
                  <a:srgbClr val="272626"/>
                </a:solidFill>
              </a:rPr>
              <a:t>Gwnewch</a:t>
            </a:r>
            <a:r>
              <a:rPr lang="en-US" sz="7000" dirty="0">
                <a:solidFill>
                  <a:srgbClr val="272626"/>
                </a:solidFill>
              </a:rPr>
              <a:t> </a:t>
            </a:r>
            <a:r>
              <a:rPr lang="en-US" sz="7000" dirty="0" err="1">
                <a:solidFill>
                  <a:srgbClr val="272626"/>
                </a:solidFill>
              </a:rPr>
              <a:t>restr</a:t>
            </a:r>
            <a:r>
              <a:rPr lang="en-US" sz="7000" dirty="0">
                <a:solidFill>
                  <a:srgbClr val="272626"/>
                </a:solidFill>
              </a:rPr>
              <a:t> </a:t>
            </a:r>
            <a:r>
              <a:rPr lang="en-US" sz="7000" dirty="0" err="1">
                <a:solidFill>
                  <a:srgbClr val="272626"/>
                </a:solidFill>
              </a:rPr>
              <a:t>o’r</a:t>
            </a:r>
            <a:r>
              <a:rPr lang="en-US" sz="7000" dirty="0">
                <a:solidFill>
                  <a:srgbClr val="272626"/>
                </a:solidFill>
              </a:rPr>
              <a:t> </a:t>
            </a:r>
            <a:r>
              <a:rPr lang="en-US" sz="7000" dirty="0" err="1">
                <a:solidFill>
                  <a:srgbClr val="272626"/>
                </a:solidFill>
              </a:rPr>
              <a:t>berfenwau</a:t>
            </a:r>
            <a:r>
              <a:rPr lang="en-US" sz="7000" dirty="0">
                <a:solidFill>
                  <a:srgbClr val="272626"/>
                </a:solidFill>
              </a:rPr>
              <a:t> </a:t>
            </a:r>
            <a:r>
              <a:rPr lang="en-US" sz="7000" dirty="0" err="1">
                <a:solidFill>
                  <a:srgbClr val="272626"/>
                </a:solidFill>
              </a:rPr>
              <a:t>rydych</a:t>
            </a:r>
            <a:r>
              <a:rPr lang="en-US" sz="7000" dirty="0">
                <a:solidFill>
                  <a:srgbClr val="272626"/>
                </a:solidFill>
              </a:rPr>
              <a:t> </a:t>
            </a:r>
            <a:r>
              <a:rPr lang="en-US" sz="7000" dirty="0" err="1">
                <a:solidFill>
                  <a:srgbClr val="272626"/>
                </a:solidFill>
              </a:rPr>
              <a:t>chi’n</a:t>
            </a:r>
            <a:r>
              <a:rPr lang="en-US" sz="7000" dirty="0">
                <a:solidFill>
                  <a:srgbClr val="272626"/>
                </a:solidFill>
              </a:rPr>
              <a:t> </a:t>
            </a:r>
            <a:r>
              <a:rPr lang="en-US" sz="7000" dirty="0" err="1">
                <a:solidFill>
                  <a:srgbClr val="272626"/>
                </a:solidFill>
              </a:rPr>
              <a:t>gwybod</a:t>
            </a:r>
            <a:r>
              <a:rPr lang="en-US" sz="7000" dirty="0">
                <a:solidFill>
                  <a:srgbClr val="272626"/>
                </a:solidFill>
              </a:rPr>
              <a:t> </a:t>
            </a:r>
          </a:p>
          <a:p>
            <a:pPr marL="0" lvl="0" indent="0" algn="ctr">
              <a:lnSpc>
                <a:spcPts val="8400"/>
              </a:lnSpc>
              <a:spcBef>
                <a:spcPct val="0"/>
              </a:spcBef>
            </a:pPr>
            <a:r>
              <a:rPr lang="en-US" sz="7000" dirty="0" err="1">
                <a:solidFill>
                  <a:srgbClr val="272626"/>
                </a:solidFill>
              </a:rPr>
              <a:t>yn</a:t>
            </a:r>
            <a:r>
              <a:rPr lang="en-US" sz="7000" dirty="0">
                <a:solidFill>
                  <a:srgbClr val="272626"/>
                </a:solidFill>
              </a:rPr>
              <a:t> </a:t>
            </a:r>
            <a:r>
              <a:rPr lang="en-US" sz="7000" dirty="0" err="1">
                <a:solidFill>
                  <a:srgbClr val="272626"/>
                </a:solidFill>
              </a:rPr>
              <a:t>barod</a:t>
            </a:r>
            <a:r>
              <a:rPr lang="en-US" sz="7000" dirty="0">
                <a:solidFill>
                  <a:srgbClr val="272626"/>
                </a:solidFill>
              </a:rPr>
              <a:t>. </a:t>
            </a:r>
          </a:p>
        </p:txBody>
      </p:sp>
    </p:spTree>
    <p:extLst>
      <p:ext uri="{BB962C8B-B14F-4D97-AF65-F5344CB8AC3E}">
        <p14:creationId xmlns:p14="http://schemas.microsoft.com/office/powerpoint/2010/main" val="24426409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9ED"/>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35503">
            <a:off x="-352745" y="-97672"/>
            <a:ext cx="3415912" cy="3260644"/>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131074">
            <a:off x="16230173" y="-686095"/>
            <a:ext cx="3772754" cy="8266990"/>
          </a:xfrm>
          <a:prstGeom prst="rect">
            <a:avLst/>
          </a:prstGeom>
        </p:spPr>
      </p:pic>
      <p:pic>
        <p:nvPicPr>
          <p:cNvPr id="4" name="Picture 4"/>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755739">
            <a:off x="16188702" y="6886618"/>
            <a:ext cx="3484672" cy="3582373"/>
          </a:xfrm>
          <a:prstGeom prst="rect">
            <a:avLst/>
          </a:prstGeom>
        </p:spPr>
      </p:pic>
      <p:pic>
        <p:nvPicPr>
          <p:cNvPr id="5" name="Picture 5"/>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2169688">
            <a:off x="493254" y="3722590"/>
            <a:ext cx="1750852" cy="922554"/>
          </a:xfrm>
          <a:prstGeom prst="rect">
            <a:avLst/>
          </a:prstGeom>
        </p:spPr>
      </p:pic>
      <p:pic>
        <p:nvPicPr>
          <p:cNvPr id="6" name="Picture 6"/>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rot="-1361682">
            <a:off x="-2036897" y="5069565"/>
            <a:ext cx="4495277" cy="5986446"/>
          </a:xfrm>
          <a:prstGeom prst="rect">
            <a:avLst/>
          </a:prstGeom>
        </p:spPr>
      </p:pic>
      <p:pic>
        <p:nvPicPr>
          <p:cNvPr id="7" name="Picture 7"/>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rot="-7600926">
            <a:off x="16119247" y="6727492"/>
            <a:ext cx="649589" cy="1345737"/>
          </a:xfrm>
          <a:prstGeom prst="rect">
            <a:avLst/>
          </a:prstGeom>
        </p:spPr>
      </p:pic>
      <p:pic>
        <p:nvPicPr>
          <p:cNvPr id="8" name="Picture 8"/>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a:fillRect/>
          </a:stretch>
        </p:blipFill>
        <p:spPr>
          <a:xfrm rot="2334778">
            <a:off x="1608398" y="8572405"/>
            <a:ext cx="2173525" cy="711335"/>
          </a:xfrm>
          <a:prstGeom prst="rect">
            <a:avLst/>
          </a:prstGeom>
        </p:spPr>
      </p:pic>
      <p:pic>
        <p:nvPicPr>
          <p:cNvPr id="9" name="Picture 9"/>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rcRect/>
          <a:stretch>
            <a:fillRect/>
          </a:stretch>
        </p:blipFill>
        <p:spPr>
          <a:xfrm rot="-9925695">
            <a:off x="-1076008" y="930800"/>
            <a:ext cx="2931449" cy="2931449"/>
          </a:xfrm>
          <a:prstGeom prst="rect">
            <a:avLst/>
          </a:prstGeom>
        </p:spPr>
      </p:pic>
      <p:pic>
        <p:nvPicPr>
          <p:cNvPr id="10" name="Picture 10"/>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rcRect/>
          <a:stretch>
            <a:fillRect/>
          </a:stretch>
        </p:blipFill>
        <p:spPr>
          <a:xfrm rot="-8787215">
            <a:off x="16414865" y="3158663"/>
            <a:ext cx="793059" cy="3665400"/>
          </a:xfrm>
          <a:prstGeom prst="rect">
            <a:avLst/>
          </a:prstGeom>
        </p:spPr>
      </p:pic>
      <p:grpSp>
        <p:nvGrpSpPr>
          <p:cNvPr id="11" name="Group 11"/>
          <p:cNvGrpSpPr/>
          <p:nvPr/>
        </p:nvGrpSpPr>
        <p:grpSpPr>
          <a:xfrm>
            <a:off x="3088926" y="1895100"/>
            <a:ext cx="12062825" cy="7925295"/>
            <a:chOff x="0" y="0"/>
            <a:chExt cx="11240032" cy="7384718"/>
          </a:xfrm>
        </p:grpSpPr>
        <p:sp>
          <p:nvSpPr>
            <p:cNvPr id="12" name="Freeform 12"/>
            <p:cNvSpPr/>
            <p:nvPr/>
          </p:nvSpPr>
          <p:spPr>
            <a:xfrm>
              <a:off x="0" y="-4073"/>
              <a:ext cx="11246422" cy="7391321"/>
            </a:xfrm>
            <a:custGeom>
              <a:avLst/>
              <a:gdLst/>
              <a:ahLst/>
              <a:cxnLst/>
              <a:rect l="l" t="t" r="r" b="b"/>
              <a:pathLst>
                <a:path w="11246422" h="7391321">
                  <a:moveTo>
                    <a:pt x="10618645" y="7336843"/>
                  </a:moveTo>
                  <a:cubicBezTo>
                    <a:pt x="10618645" y="7336843"/>
                    <a:pt x="9887770" y="7391321"/>
                    <a:pt x="8372970" y="7388700"/>
                  </a:cubicBezTo>
                  <a:cubicBezTo>
                    <a:pt x="4177104" y="7386537"/>
                    <a:pt x="1057074" y="7378713"/>
                    <a:pt x="1057074" y="7378713"/>
                  </a:cubicBezTo>
                  <a:cubicBezTo>
                    <a:pt x="812932" y="7369878"/>
                    <a:pt x="449110" y="7348648"/>
                    <a:pt x="282371" y="7290471"/>
                  </a:cubicBezTo>
                  <a:cubicBezTo>
                    <a:pt x="4469" y="7193507"/>
                    <a:pt x="0" y="7020228"/>
                    <a:pt x="0" y="5729322"/>
                  </a:cubicBezTo>
                  <a:lnTo>
                    <a:pt x="0" y="5729258"/>
                  </a:lnTo>
                  <a:cubicBezTo>
                    <a:pt x="8536" y="491230"/>
                    <a:pt x="0" y="345608"/>
                    <a:pt x="77597" y="223930"/>
                  </a:cubicBezTo>
                  <a:cubicBezTo>
                    <a:pt x="217372" y="4759"/>
                    <a:pt x="519255" y="4073"/>
                    <a:pt x="937909" y="4073"/>
                  </a:cubicBezTo>
                  <a:cubicBezTo>
                    <a:pt x="937909" y="4073"/>
                    <a:pt x="2416559" y="15681"/>
                    <a:pt x="6825813" y="7673"/>
                  </a:cubicBezTo>
                  <a:cubicBezTo>
                    <a:pt x="9668842" y="0"/>
                    <a:pt x="10385575" y="6979"/>
                    <a:pt x="10385575" y="6979"/>
                  </a:cubicBezTo>
                  <a:cubicBezTo>
                    <a:pt x="10753883" y="14458"/>
                    <a:pt x="10892143" y="42638"/>
                    <a:pt x="11089884" y="165219"/>
                  </a:cubicBezTo>
                  <a:cubicBezTo>
                    <a:pt x="11240900" y="258836"/>
                    <a:pt x="11246422" y="476157"/>
                    <a:pt x="11237282" y="5729258"/>
                  </a:cubicBezTo>
                  <a:lnTo>
                    <a:pt x="11237282" y="5729321"/>
                  </a:lnTo>
                  <a:cubicBezTo>
                    <a:pt x="11237281" y="7138194"/>
                    <a:pt x="11194497" y="7286781"/>
                    <a:pt x="10618645" y="7336843"/>
                  </a:cubicBezTo>
                  <a:close/>
                </a:path>
              </a:pathLst>
            </a:custGeom>
            <a:solidFill>
              <a:srgbClr val="BAE6FF"/>
            </a:solidFill>
          </p:spPr>
          <p:txBody>
            <a:bodyPr/>
            <a:lstStyle/>
            <a:p>
              <a:endParaRPr lang="en-GB"/>
            </a:p>
          </p:txBody>
        </p:sp>
      </p:grpSp>
      <p:pic>
        <p:nvPicPr>
          <p:cNvPr id="13" name="Picture 13"/>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rcRect/>
          <a:stretch>
            <a:fillRect/>
          </a:stretch>
        </p:blipFill>
        <p:spPr>
          <a:xfrm>
            <a:off x="6233428" y="7464737"/>
            <a:ext cx="604491" cy="1722643"/>
          </a:xfrm>
          <a:prstGeom prst="rect">
            <a:avLst/>
          </a:prstGeom>
        </p:spPr>
      </p:pic>
      <p:pic>
        <p:nvPicPr>
          <p:cNvPr id="14" name="Picture 14"/>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rcRect/>
          <a:stretch>
            <a:fillRect/>
          </a:stretch>
        </p:blipFill>
        <p:spPr>
          <a:xfrm>
            <a:off x="6015157" y="2436756"/>
            <a:ext cx="1881532" cy="1561801"/>
          </a:xfrm>
          <a:prstGeom prst="rect">
            <a:avLst/>
          </a:prstGeom>
        </p:spPr>
      </p:pic>
      <p:pic>
        <p:nvPicPr>
          <p:cNvPr id="15" name="Picture 15"/>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rcRect/>
          <a:stretch>
            <a:fillRect/>
          </a:stretch>
        </p:blipFill>
        <p:spPr>
          <a:xfrm>
            <a:off x="7485250" y="4865253"/>
            <a:ext cx="2093018" cy="1807607"/>
          </a:xfrm>
          <a:prstGeom prst="rect">
            <a:avLst/>
          </a:prstGeom>
        </p:spPr>
      </p:pic>
      <p:pic>
        <p:nvPicPr>
          <p:cNvPr id="16" name="Picture 16"/>
          <p:cNvPicPr>
            <a:picLocks noChangeAspect="1"/>
          </p:cNvPicPr>
          <p:nvPr/>
        </p:nvPicPr>
        <p:blipFill>
          <a:blip r:embed="rId26">
            <a:extLst>
              <a:ext uri="{28A0092B-C50C-407E-A947-70E740481C1C}">
                <a14:useLocalDpi xmlns:a14="http://schemas.microsoft.com/office/drawing/2010/main" val="0"/>
              </a:ext>
              <a:ext uri="{96DAC541-7B7A-43D3-8B79-37D633B846F1}">
                <asvg:svgBlip xmlns:asvg="http://schemas.microsoft.com/office/drawing/2016/SVG/main" r:embed="rId27"/>
              </a:ext>
            </a:extLst>
          </a:blip>
          <a:srcRect/>
          <a:stretch>
            <a:fillRect/>
          </a:stretch>
        </p:blipFill>
        <p:spPr>
          <a:xfrm>
            <a:off x="13260427" y="2345769"/>
            <a:ext cx="747480" cy="1787451"/>
          </a:xfrm>
          <a:prstGeom prst="rect">
            <a:avLst/>
          </a:prstGeom>
        </p:spPr>
      </p:pic>
      <p:pic>
        <p:nvPicPr>
          <p:cNvPr id="17" name="Picture 17"/>
          <p:cNvPicPr>
            <a:picLocks noChangeAspect="1"/>
          </p:cNvPicPr>
          <p:nvPr/>
        </p:nvPicPr>
        <p:blipFill>
          <a:blip r:embed="rId28">
            <a:extLst>
              <a:ext uri="{28A0092B-C50C-407E-A947-70E740481C1C}">
                <a14:useLocalDpi xmlns:a14="http://schemas.microsoft.com/office/drawing/2010/main" val="0"/>
              </a:ext>
              <a:ext uri="{96DAC541-7B7A-43D3-8B79-37D633B846F1}">
                <asvg:svgBlip xmlns:asvg="http://schemas.microsoft.com/office/drawing/2016/SVG/main" r:embed="rId29"/>
              </a:ext>
            </a:extLst>
          </a:blip>
          <a:srcRect/>
          <a:stretch>
            <a:fillRect/>
          </a:stretch>
        </p:blipFill>
        <p:spPr>
          <a:xfrm>
            <a:off x="3763082" y="7511897"/>
            <a:ext cx="1778374" cy="1568202"/>
          </a:xfrm>
          <a:prstGeom prst="rect">
            <a:avLst/>
          </a:prstGeom>
        </p:spPr>
      </p:pic>
      <p:pic>
        <p:nvPicPr>
          <p:cNvPr id="18" name="Picture 18"/>
          <p:cNvPicPr>
            <a:picLocks noChangeAspect="1"/>
          </p:cNvPicPr>
          <p:nvPr/>
        </p:nvPicPr>
        <p:blipFill>
          <a:blip r:embed="rId30">
            <a:extLst>
              <a:ext uri="{28A0092B-C50C-407E-A947-70E740481C1C}">
                <a14:useLocalDpi xmlns:a14="http://schemas.microsoft.com/office/drawing/2010/main" val="0"/>
              </a:ext>
              <a:ext uri="{96DAC541-7B7A-43D3-8B79-37D633B846F1}">
                <asvg:svgBlip xmlns:asvg="http://schemas.microsoft.com/office/drawing/2016/SVG/main" r:embed="rId31"/>
              </a:ext>
            </a:extLst>
          </a:blip>
          <a:srcRect/>
          <a:stretch>
            <a:fillRect/>
          </a:stretch>
        </p:blipFill>
        <p:spPr>
          <a:xfrm>
            <a:off x="10863699" y="2368644"/>
            <a:ext cx="1579410" cy="1709991"/>
          </a:xfrm>
          <a:prstGeom prst="rect">
            <a:avLst/>
          </a:prstGeom>
        </p:spPr>
      </p:pic>
      <p:pic>
        <p:nvPicPr>
          <p:cNvPr id="19" name="Picture 19"/>
          <p:cNvPicPr>
            <a:picLocks noChangeAspect="1"/>
          </p:cNvPicPr>
          <p:nvPr/>
        </p:nvPicPr>
        <p:blipFill>
          <a:blip r:embed="rId32">
            <a:extLst>
              <a:ext uri="{28A0092B-C50C-407E-A947-70E740481C1C}">
                <a14:useLocalDpi xmlns:a14="http://schemas.microsoft.com/office/drawing/2010/main" val="0"/>
              </a:ext>
              <a:ext uri="{96DAC541-7B7A-43D3-8B79-37D633B846F1}">
                <asvg:svgBlip xmlns:asvg="http://schemas.microsoft.com/office/drawing/2016/SVG/main" r:embed="rId33"/>
              </a:ext>
            </a:extLst>
          </a:blip>
          <a:srcRect/>
          <a:stretch>
            <a:fillRect/>
          </a:stretch>
        </p:blipFill>
        <p:spPr>
          <a:xfrm>
            <a:off x="8220303" y="2245958"/>
            <a:ext cx="2093018" cy="2001687"/>
          </a:xfrm>
          <a:prstGeom prst="rect">
            <a:avLst/>
          </a:prstGeom>
        </p:spPr>
      </p:pic>
      <p:pic>
        <p:nvPicPr>
          <p:cNvPr id="20" name="Picture 20"/>
          <p:cNvPicPr>
            <a:picLocks noChangeAspect="1"/>
          </p:cNvPicPr>
          <p:nvPr/>
        </p:nvPicPr>
        <p:blipFill>
          <a:blip r:embed="rId34">
            <a:extLst>
              <a:ext uri="{28A0092B-C50C-407E-A947-70E740481C1C}">
                <a14:useLocalDpi xmlns:a14="http://schemas.microsoft.com/office/drawing/2010/main" val="0"/>
              </a:ext>
              <a:ext uri="{96DAC541-7B7A-43D3-8B79-37D633B846F1}">
                <asvg:svgBlip xmlns:asvg="http://schemas.microsoft.com/office/drawing/2016/SVG/main" r:embed="rId35"/>
              </a:ext>
            </a:extLst>
          </a:blip>
          <a:srcRect/>
          <a:stretch>
            <a:fillRect/>
          </a:stretch>
        </p:blipFill>
        <p:spPr>
          <a:xfrm>
            <a:off x="6078922" y="4925602"/>
            <a:ext cx="923268" cy="1627555"/>
          </a:xfrm>
          <a:prstGeom prst="rect">
            <a:avLst/>
          </a:prstGeom>
        </p:spPr>
      </p:pic>
      <p:pic>
        <p:nvPicPr>
          <p:cNvPr id="21" name="Picture 21"/>
          <p:cNvPicPr>
            <a:picLocks noChangeAspect="1"/>
          </p:cNvPicPr>
          <p:nvPr/>
        </p:nvPicPr>
        <p:blipFill>
          <a:blip r:embed="rId36">
            <a:extLst>
              <a:ext uri="{28A0092B-C50C-407E-A947-70E740481C1C}">
                <a14:useLocalDpi xmlns:a14="http://schemas.microsoft.com/office/drawing/2010/main" val="0"/>
              </a:ext>
              <a:ext uri="{96DAC541-7B7A-43D3-8B79-37D633B846F1}">
                <asvg:svgBlip xmlns:asvg="http://schemas.microsoft.com/office/drawing/2016/SVG/main" r:embed="rId37"/>
              </a:ext>
            </a:extLst>
          </a:blip>
          <a:srcRect/>
          <a:stretch>
            <a:fillRect/>
          </a:stretch>
        </p:blipFill>
        <p:spPr>
          <a:xfrm>
            <a:off x="8204032" y="7305643"/>
            <a:ext cx="1046509" cy="1887148"/>
          </a:xfrm>
          <a:prstGeom prst="rect">
            <a:avLst/>
          </a:prstGeom>
        </p:spPr>
      </p:pic>
      <p:pic>
        <p:nvPicPr>
          <p:cNvPr id="22" name="Picture 22"/>
          <p:cNvPicPr>
            <a:picLocks noChangeAspect="1"/>
          </p:cNvPicPr>
          <p:nvPr/>
        </p:nvPicPr>
        <p:blipFill>
          <a:blip r:embed="rId38">
            <a:extLst>
              <a:ext uri="{28A0092B-C50C-407E-A947-70E740481C1C}">
                <a14:useLocalDpi xmlns:a14="http://schemas.microsoft.com/office/drawing/2010/main" val="0"/>
              </a:ext>
              <a:ext uri="{96DAC541-7B7A-43D3-8B79-37D633B846F1}">
                <asvg:svgBlip xmlns:asvg="http://schemas.microsoft.com/office/drawing/2016/SVG/main" r:embed="rId39"/>
              </a:ext>
            </a:extLst>
          </a:blip>
          <a:srcRect/>
          <a:stretch>
            <a:fillRect/>
          </a:stretch>
        </p:blipFill>
        <p:spPr>
          <a:xfrm>
            <a:off x="10533206" y="7574636"/>
            <a:ext cx="1629099" cy="1502844"/>
          </a:xfrm>
          <a:prstGeom prst="rect">
            <a:avLst/>
          </a:prstGeom>
        </p:spPr>
      </p:pic>
      <p:pic>
        <p:nvPicPr>
          <p:cNvPr id="23" name="Picture 23"/>
          <p:cNvPicPr>
            <a:picLocks noChangeAspect="1"/>
          </p:cNvPicPr>
          <p:nvPr/>
        </p:nvPicPr>
        <p:blipFill>
          <a:blip r:embed="rId40">
            <a:extLst>
              <a:ext uri="{28A0092B-C50C-407E-A947-70E740481C1C}">
                <a14:useLocalDpi xmlns:a14="http://schemas.microsoft.com/office/drawing/2010/main" val="0"/>
              </a:ext>
              <a:ext uri="{96DAC541-7B7A-43D3-8B79-37D633B846F1}">
                <asvg:svgBlip xmlns:asvg="http://schemas.microsoft.com/office/drawing/2016/SVG/main" r:embed="rId41"/>
              </a:ext>
            </a:extLst>
          </a:blip>
          <a:srcRect/>
          <a:stretch>
            <a:fillRect/>
          </a:stretch>
        </p:blipFill>
        <p:spPr>
          <a:xfrm>
            <a:off x="13086317" y="7399521"/>
            <a:ext cx="732334" cy="1692369"/>
          </a:xfrm>
          <a:prstGeom prst="rect">
            <a:avLst/>
          </a:prstGeom>
        </p:spPr>
      </p:pic>
      <p:pic>
        <p:nvPicPr>
          <p:cNvPr id="24" name="Picture 24"/>
          <p:cNvPicPr>
            <a:picLocks noChangeAspect="1"/>
          </p:cNvPicPr>
          <p:nvPr/>
        </p:nvPicPr>
        <p:blipFill>
          <a:blip r:embed="rId42"/>
          <a:srcRect/>
          <a:stretch>
            <a:fillRect/>
          </a:stretch>
        </p:blipFill>
        <p:spPr>
          <a:xfrm>
            <a:off x="10067350" y="4955279"/>
            <a:ext cx="1940448" cy="1519055"/>
          </a:xfrm>
          <a:prstGeom prst="rect">
            <a:avLst/>
          </a:prstGeom>
        </p:spPr>
      </p:pic>
      <p:pic>
        <p:nvPicPr>
          <p:cNvPr id="25" name="Picture 25"/>
          <p:cNvPicPr>
            <a:picLocks noChangeAspect="1"/>
          </p:cNvPicPr>
          <p:nvPr/>
        </p:nvPicPr>
        <p:blipFill>
          <a:blip r:embed="rId43">
            <a:extLst>
              <a:ext uri="{28A0092B-C50C-407E-A947-70E740481C1C}">
                <a14:useLocalDpi xmlns:a14="http://schemas.microsoft.com/office/drawing/2010/main" val="0"/>
              </a:ext>
              <a:ext uri="{96DAC541-7B7A-43D3-8B79-37D633B846F1}">
                <asvg:svgBlip xmlns:asvg="http://schemas.microsoft.com/office/drawing/2016/SVG/main" r:embed="rId44"/>
              </a:ext>
            </a:extLst>
          </a:blip>
          <a:srcRect/>
          <a:stretch>
            <a:fillRect/>
          </a:stretch>
        </p:blipFill>
        <p:spPr>
          <a:xfrm>
            <a:off x="3858302" y="4865253"/>
            <a:ext cx="1703390" cy="1687905"/>
          </a:xfrm>
          <a:prstGeom prst="rect">
            <a:avLst/>
          </a:prstGeom>
        </p:spPr>
      </p:pic>
      <p:pic>
        <p:nvPicPr>
          <p:cNvPr id="26" name="Picture 26"/>
          <p:cNvPicPr>
            <a:picLocks noChangeAspect="1"/>
          </p:cNvPicPr>
          <p:nvPr/>
        </p:nvPicPr>
        <p:blipFill>
          <a:blip r:embed="rId45">
            <a:extLst>
              <a:ext uri="{28A0092B-C50C-407E-A947-70E740481C1C}">
                <a14:useLocalDpi xmlns:a14="http://schemas.microsoft.com/office/drawing/2010/main" val="0"/>
              </a:ext>
              <a:ext uri="{96DAC541-7B7A-43D3-8B79-37D633B846F1}">
                <asvg:svgBlip xmlns:asvg="http://schemas.microsoft.com/office/drawing/2016/SVG/main" r:embed="rId46"/>
              </a:ext>
            </a:extLst>
          </a:blip>
          <a:srcRect/>
          <a:stretch>
            <a:fillRect/>
          </a:stretch>
        </p:blipFill>
        <p:spPr>
          <a:xfrm>
            <a:off x="3518522" y="2295961"/>
            <a:ext cx="1839851" cy="1887906"/>
          </a:xfrm>
          <a:prstGeom prst="rect">
            <a:avLst/>
          </a:prstGeom>
        </p:spPr>
      </p:pic>
      <p:pic>
        <p:nvPicPr>
          <p:cNvPr id="27" name="Picture 27"/>
          <p:cNvPicPr>
            <a:picLocks noChangeAspect="1"/>
          </p:cNvPicPr>
          <p:nvPr/>
        </p:nvPicPr>
        <p:blipFill>
          <a:blip r:embed="rId47">
            <a:extLst>
              <a:ext uri="{28A0092B-C50C-407E-A947-70E740481C1C}">
                <a14:useLocalDpi xmlns:a14="http://schemas.microsoft.com/office/drawing/2010/main" val="0"/>
              </a:ext>
              <a:ext uri="{96DAC541-7B7A-43D3-8B79-37D633B846F1}">
                <asvg:svgBlip xmlns:asvg="http://schemas.microsoft.com/office/drawing/2016/SVG/main" r:embed="rId48"/>
              </a:ext>
            </a:extLst>
          </a:blip>
          <a:srcRect/>
          <a:stretch>
            <a:fillRect/>
          </a:stretch>
        </p:blipFill>
        <p:spPr>
          <a:xfrm>
            <a:off x="12887916" y="4925602"/>
            <a:ext cx="1064753" cy="1548731"/>
          </a:xfrm>
          <a:prstGeom prst="rect">
            <a:avLst/>
          </a:prstGeom>
        </p:spPr>
      </p:pic>
      <p:sp>
        <p:nvSpPr>
          <p:cNvPr id="28" name="TextBox 28"/>
          <p:cNvSpPr txBox="1"/>
          <p:nvPr/>
        </p:nvSpPr>
        <p:spPr>
          <a:xfrm>
            <a:off x="3764180" y="446800"/>
            <a:ext cx="10759640" cy="1085850"/>
          </a:xfrm>
          <a:prstGeom prst="rect">
            <a:avLst/>
          </a:prstGeom>
        </p:spPr>
        <p:txBody>
          <a:bodyPr lIns="0" tIns="0" rIns="0" bIns="0" rtlCol="0" anchor="t">
            <a:spAutoFit/>
          </a:bodyPr>
          <a:lstStyle/>
          <a:p>
            <a:pPr marL="0" lvl="0" indent="0" algn="ctr">
              <a:lnSpc>
                <a:spcPts val="8400"/>
              </a:lnSpc>
              <a:spcBef>
                <a:spcPct val="0"/>
              </a:spcBef>
            </a:pPr>
            <a:r>
              <a:rPr lang="en-US" sz="7000" dirty="0" err="1">
                <a:solidFill>
                  <a:srgbClr val="272626"/>
                </a:solidFill>
                <a:latin typeface="Lazydog"/>
              </a:rPr>
              <a:t>Berfau</a:t>
            </a:r>
            <a:r>
              <a:rPr lang="en-US" sz="7000" dirty="0">
                <a:solidFill>
                  <a:srgbClr val="272626"/>
                </a:solidFill>
                <a:latin typeface="Lazydog"/>
              </a:rPr>
              <a:t> </a:t>
            </a:r>
            <a:r>
              <a:rPr lang="en-US" sz="7000" dirty="0" err="1">
                <a:solidFill>
                  <a:srgbClr val="272626"/>
                </a:solidFill>
                <a:latin typeface="Lazydog"/>
              </a:rPr>
              <a:t>bendigedig</a:t>
            </a:r>
            <a:r>
              <a:rPr lang="en-US" sz="7000" dirty="0">
                <a:solidFill>
                  <a:srgbClr val="272626"/>
                </a:solidFill>
                <a:latin typeface="Lazydog"/>
              </a:rPr>
              <a:t>!</a:t>
            </a:r>
          </a:p>
        </p:txBody>
      </p:sp>
      <p:sp>
        <p:nvSpPr>
          <p:cNvPr id="29" name="TextBox 29"/>
          <p:cNvSpPr txBox="1"/>
          <p:nvPr/>
        </p:nvSpPr>
        <p:spPr>
          <a:xfrm>
            <a:off x="12934508" y="9224629"/>
            <a:ext cx="1408432" cy="429605"/>
          </a:xfrm>
          <a:prstGeom prst="rect">
            <a:avLst/>
          </a:prstGeom>
        </p:spPr>
        <p:txBody>
          <a:bodyPr wrap="square" lIns="0" tIns="0" rIns="0" bIns="0" rtlCol="0" anchor="t">
            <a:spAutoFit/>
          </a:bodyPr>
          <a:lstStyle/>
          <a:p>
            <a:pPr algn="ctr">
              <a:lnSpc>
                <a:spcPts val="3194"/>
              </a:lnSpc>
            </a:pPr>
            <a:r>
              <a:rPr lang="en-US" sz="3600" dirty="0" err="1">
                <a:solidFill>
                  <a:srgbClr val="000000"/>
                </a:solidFill>
              </a:rPr>
              <a:t>tacluso</a:t>
            </a:r>
            <a:endParaRPr lang="en-US" sz="3600" dirty="0">
              <a:solidFill>
                <a:srgbClr val="000000"/>
              </a:solidFill>
            </a:endParaRPr>
          </a:p>
        </p:txBody>
      </p:sp>
      <p:sp>
        <p:nvSpPr>
          <p:cNvPr id="30" name="TextBox 30"/>
          <p:cNvSpPr txBox="1"/>
          <p:nvPr/>
        </p:nvSpPr>
        <p:spPr>
          <a:xfrm>
            <a:off x="6269209" y="4226368"/>
            <a:ext cx="1627480" cy="429605"/>
          </a:xfrm>
          <a:prstGeom prst="rect">
            <a:avLst/>
          </a:prstGeom>
        </p:spPr>
        <p:txBody>
          <a:bodyPr wrap="square" lIns="0" tIns="0" rIns="0" bIns="0" rtlCol="0" anchor="t">
            <a:spAutoFit/>
          </a:bodyPr>
          <a:lstStyle/>
          <a:p>
            <a:pPr algn="ctr">
              <a:lnSpc>
                <a:spcPts val="3194"/>
              </a:lnSpc>
            </a:pPr>
            <a:r>
              <a:rPr lang="en-US" sz="3600" dirty="0" err="1">
                <a:solidFill>
                  <a:srgbClr val="000000"/>
                </a:solidFill>
              </a:rPr>
              <a:t>dawnsio</a:t>
            </a:r>
            <a:endParaRPr lang="en-US" sz="3600" dirty="0">
              <a:solidFill>
                <a:srgbClr val="000000"/>
              </a:solidFill>
            </a:endParaRPr>
          </a:p>
        </p:txBody>
      </p:sp>
      <p:sp>
        <p:nvSpPr>
          <p:cNvPr id="31" name="TextBox 31"/>
          <p:cNvSpPr txBox="1"/>
          <p:nvPr/>
        </p:nvSpPr>
        <p:spPr>
          <a:xfrm>
            <a:off x="8657337" y="4180862"/>
            <a:ext cx="1502175" cy="429605"/>
          </a:xfrm>
          <a:prstGeom prst="rect">
            <a:avLst/>
          </a:prstGeom>
        </p:spPr>
        <p:txBody>
          <a:bodyPr wrap="square" lIns="0" tIns="0" rIns="0" bIns="0" rtlCol="0" anchor="t">
            <a:spAutoFit/>
          </a:bodyPr>
          <a:lstStyle/>
          <a:p>
            <a:pPr algn="ctr">
              <a:lnSpc>
                <a:spcPts val="3194"/>
              </a:lnSpc>
            </a:pPr>
            <a:r>
              <a:rPr lang="en-US" sz="3600" dirty="0" err="1">
                <a:solidFill>
                  <a:srgbClr val="000000"/>
                </a:solidFill>
              </a:rPr>
              <a:t>rhedeg</a:t>
            </a:r>
            <a:endParaRPr lang="en-US" sz="3600" dirty="0">
              <a:solidFill>
                <a:srgbClr val="000000"/>
              </a:solidFill>
            </a:endParaRPr>
          </a:p>
        </p:txBody>
      </p:sp>
      <p:sp>
        <p:nvSpPr>
          <p:cNvPr id="32" name="TextBox 32"/>
          <p:cNvSpPr txBox="1"/>
          <p:nvPr/>
        </p:nvSpPr>
        <p:spPr>
          <a:xfrm>
            <a:off x="11225326" y="4228595"/>
            <a:ext cx="898595" cy="429605"/>
          </a:xfrm>
          <a:prstGeom prst="rect">
            <a:avLst/>
          </a:prstGeom>
        </p:spPr>
        <p:txBody>
          <a:bodyPr wrap="square" lIns="0" tIns="0" rIns="0" bIns="0" rtlCol="0" anchor="t">
            <a:spAutoFit/>
          </a:bodyPr>
          <a:lstStyle/>
          <a:p>
            <a:pPr algn="ctr">
              <a:lnSpc>
                <a:spcPts val="3194"/>
              </a:lnSpc>
            </a:pPr>
            <a:r>
              <a:rPr lang="en-US" sz="3600" dirty="0" err="1">
                <a:solidFill>
                  <a:srgbClr val="000000"/>
                </a:solidFill>
              </a:rPr>
              <a:t>yfed</a:t>
            </a:r>
            <a:endParaRPr lang="en-US" sz="3600" dirty="0">
              <a:solidFill>
                <a:srgbClr val="000000"/>
              </a:solidFill>
            </a:endParaRPr>
          </a:p>
        </p:txBody>
      </p:sp>
      <p:sp>
        <p:nvSpPr>
          <p:cNvPr id="33" name="TextBox 33"/>
          <p:cNvSpPr txBox="1"/>
          <p:nvPr/>
        </p:nvSpPr>
        <p:spPr>
          <a:xfrm>
            <a:off x="12859932" y="4228710"/>
            <a:ext cx="1839851" cy="429605"/>
          </a:xfrm>
          <a:prstGeom prst="rect">
            <a:avLst/>
          </a:prstGeom>
        </p:spPr>
        <p:txBody>
          <a:bodyPr wrap="square" lIns="0" tIns="0" rIns="0" bIns="0" rtlCol="0" anchor="t">
            <a:spAutoFit/>
          </a:bodyPr>
          <a:lstStyle/>
          <a:p>
            <a:pPr algn="ctr">
              <a:lnSpc>
                <a:spcPts val="3194"/>
              </a:lnSpc>
            </a:pPr>
            <a:r>
              <a:rPr lang="en-US" sz="3600" dirty="0" err="1">
                <a:solidFill>
                  <a:srgbClr val="000000"/>
                </a:solidFill>
              </a:rPr>
              <a:t>chwarae</a:t>
            </a:r>
            <a:endParaRPr lang="en-US" sz="3600" dirty="0">
              <a:solidFill>
                <a:srgbClr val="000000"/>
              </a:solidFill>
            </a:endParaRPr>
          </a:p>
        </p:txBody>
      </p:sp>
      <p:sp>
        <p:nvSpPr>
          <p:cNvPr id="34" name="TextBox 34"/>
          <p:cNvSpPr txBox="1"/>
          <p:nvPr/>
        </p:nvSpPr>
        <p:spPr>
          <a:xfrm>
            <a:off x="3821392" y="6619317"/>
            <a:ext cx="1784493" cy="429605"/>
          </a:xfrm>
          <a:prstGeom prst="rect">
            <a:avLst/>
          </a:prstGeom>
        </p:spPr>
        <p:txBody>
          <a:bodyPr wrap="square" lIns="0" tIns="0" rIns="0" bIns="0" rtlCol="0" anchor="t">
            <a:spAutoFit/>
          </a:bodyPr>
          <a:lstStyle/>
          <a:p>
            <a:pPr algn="ctr">
              <a:lnSpc>
                <a:spcPts val="3194"/>
              </a:lnSpc>
            </a:pPr>
            <a:r>
              <a:rPr lang="en-US" sz="3600" dirty="0" err="1">
                <a:solidFill>
                  <a:srgbClr val="000000"/>
                </a:solidFill>
              </a:rPr>
              <a:t>gwrando</a:t>
            </a:r>
            <a:endParaRPr lang="en-US" sz="3600" dirty="0">
              <a:solidFill>
                <a:srgbClr val="000000"/>
              </a:solidFill>
            </a:endParaRPr>
          </a:p>
        </p:txBody>
      </p:sp>
      <p:sp>
        <p:nvSpPr>
          <p:cNvPr id="35" name="TextBox 35"/>
          <p:cNvSpPr txBox="1"/>
          <p:nvPr/>
        </p:nvSpPr>
        <p:spPr>
          <a:xfrm>
            <a:off x="5936319" y="6634542"/>
            <a:ext cx="1296584" cy="429605"/>
          </a:xfrm>
          <a:prstGeom prst="rect">
            <a:avLst/>
          </a:prstGeom>
        </p:spPr>
        <p:txBody>
          <a:bodyPr wrap="square" lIns="0" tIns="0" rIns="0" bIns="0" rtlCol="0" anchor="t">
            <a:spAutoFit/>
          </a:bodyPr>
          <a:lstStyle/>
          <a:p>
            <a:pPr algn="ctr">
              <a:lnSpc>
                <a:spcPts val="3194"/>
              </a:lnSpc>
            </a:pPr>
            <a:r>
              <a:rPr lang="en-US" sz="3600" dirty="0" err="1">
                <a:solidFill>
                  <a:srgbClr val="000000"/>
                </a:solidFill>
              </a:rPr>
              <a:t>darllen</a:t>
            </a:r>
            <a:endParaRPr lang="en-US" sz="3600" dirty="0">
              <a:solidFill>
                <a:srgbClr val="000000"/>
              </a:solidFill>
            </a:endParaRPr>
          </a:p>
        </p:txBody>
      </p:sp>
      <p:sp>
        <p:nvSpPr>
          <p:cNvPr id="36" name="TextBox 36"/>
          <p:cNvSpPr txBox="1"/>
          <p:nvPr/>
        </p:nvSpPr>
        <p:spPr>
          <a:xfrm>
            <a:off x="7839556" y="6652797"/>
            <a:ext cx="1800060" cy="429605"/>
          </a:xfrm>
          <a:prstGeom prst="rect">
            <a:avLst/>
          </a:prstGeom>
        </p:spPr>
        <p:txBody>
          <a:bodyPr wrap="square" lIns="0" tIns="0" rIns="0" bIns="0" rtlCol="0" anchor="t">
            <a:spAutoFit/>
          </a:bodyPr>
          <a:lstStyle/>
          <a:p>
            <a:pPr algn="ctr">
              <a:lnSpc>
                <a:spcPts val="3194"/>
              </a:lnSpc>
            </a:pPr>
            <a:r>
              <a:rPr lang="en-US" sz="3600" dirty="0" err="1">
                <a:solidFill>
                  <a:srgbClr val="000000"/>
                </a:solidFill>
              </a:rPr>
              <a:t>cerdded</a:t>
            </a:r>
            <a:endParaRPr lang="en-US" sz="3600" dirty="0">
              <a:solidFill>
                <a:srgbClr val="000000"/>
              </a:solidFill>
            </a:endParaRPr>
          </a:p>
        </p:txBody>
      </p:sp>
      <p:sp>
        <p:nvSpPr>
          <p:cNvPr id="37" name="TextBox 37"/>
          <p:cNvSpPr txBox="1"/>
          <p:nvPr/>
        </p:nvSpPr>
        <p:spPr>
          <a:xfrm>
            <a:off x="10274344" y="6671847"/>
            <a:ext cx="1559111" cy="429605"/>
          </a:xfrm>
          <a:prstGeom prst="rect">
            <a:avLst/>
          </a:prstGeom>
        </p:spPr>
        <p:txBody>
          <a:bodyPr wrap="square" lIns="0" tIns="0" rIns="0" bIns="0" rtlCol="0" anchor="t">
            <a:spAutoFit/>
          </a:bodyPr>
          <a:lstStyle/>
          <a:p>
            <a:pPr algn="ctr">
              <a:lnSpc>
                <a:spcPts val="3194"/>
              </a:lnSpc>
            </a:pPr>
            <a:r>
              <a:rPr lang="en-US" sz="3600" dirty="0" err="1">
                <a:solidFill>
                  <a:srgbClr val="000000"/>
                </a:solidFill>
              </a:rPr>
              <a:t>siarad</a:t>
            </a:r>
            <a:endParaRPr lang="en-US" sz="3600" dirty="0">
              <a:solidFill>
                <a:srgbClr val="000000"/>
              </a:solidFill>
            </a:endParaRPr>
          </a:p>
        </p:txBody>
      </p:sp>
      <p:sp>
        <p:nvSpPr>
          <p:cNvPr id="38" name="TextBox 38"/>
          <p:cNvSpPr txBox="1"/>
          <p:nvPr/>
        </p:nvSpPr>
        <p:spPr>
          <a:xfrm>
            <a:off x="12760941" y="6693935"/>
            <a:ext cx="1452242" cy="429605"/>
          </a:xfrm>
          <a:prstGeom prst="rect">
            <a:avLst/>
          </a:prstGeom>
        </p:spPr>
        <p:txBody>
          <a:bodyPr wrap="square" lIns="0" tIns="0" rIns="0" bIns="0" rtlCol="0" anchor="t">
            <a:spAutoFit/>
          </a:bodyPr>
          <a:lstStyle/>
          <a:p>
            <a:pPr algn="ctr">
              <a:lnSpc>
                <a:spcPts val="3194"/>
              </a:lnSpc>
            </a:pPr>
            <a:r>
              <a:rPr lang="en-US" sz="3600" dirty="0" err="1">
                <a:solidFill>
                  <a:srgbClr val="000000"/>
                </a:solidFill>
              </a:rPr>
              <a:t>eistedd</a:t>
            </a:r>
            <a:endParaRPr lang="en-US" sz="3600" dirty="0">
              <a:solidFill>
                <a:srgbClr val="000000"/>
              </a:solidFill>
            </a:endParaRPr>
          </a:p>
        </p:txBody>
      </p:sp>
      <p:sp>
        <p:nvSpPr>
          <p:cNvPr id="39" name="TextBox 39"/>
          <p:cNvSpPr txBox="1"/>
          <p:nvPr/>
        </p:nvSpPr>
        <p:spPr>
          <a:xfrm>
            <a:off x="3804236" y="9243544"/>
            <a:ext cx="1468833" cy="429605"/>
          </a:xfrm>
          <a:prstGeom prst="rect">
            <a:avLst/>
          </a:prstGeom>
        </p:spPr>
        <p:txBody>
          <a:bodyPr wrap="square" lIns="0" tIns="0" rIns="0" bIns="0" rtlCol="0" anchor="t">
            <a:spAutoFit/>
          </a:bodyPr>
          <a:lstStyle/>
          <a:p>
            <a:pPr algn="ctr">
              <a:lnSpc>
                <a:spcPts val="3194"/>
              </a:lnSpc>
            </a:pPr>
            <a:r>
              <a:rPr lang="en-US" sz="3600" dirty="0" err="1">
                <a:solidFill>
                  <a:srgbClr val="000000"/>
                </a:solidFill>
              </a:rPr>
              <a:t>bwyta</a:t>
            </a:r>
            <a:endParaRPr lang="en-US" sz="3600" dirty="0">
              <a:solidFill>
                <a:srgbClr val="000000"/>
              </a:solidFill>
            </a:endParaRPr>
          </a:p>
        </p:txBody>
      </p:sp>
      <p:sp>
        <p:nvSpPr>
          <p:cNvPr id="40" name="TextBox 40"/>
          <p:cNvSpPr txBox="1"/>
          <p:nvPr/>
        </p:nvSpPr>
        <p:spPr>
          <a:xfrm>
            <a:off x="6015613" y="9243544"/>
            <a:ext cx="1175650" cy="429605"/>
          </a:xfrm>
          <a:prstGeom prst="rect">
            <a:avLst/>
          </a:prstGeom>
        </p:spPr>
        <p:txBody>
          <a:bodyPr wrap="square" lIns="0" tIns="0" rIns="0" bIns="0" rtlCol="0" anchor="t">
            <a:spAutoFit/>
          </a:bodyPr>
          <a:lstStyle/>
          <a:p>
            <a:pPr algn="ctr">
              <a:lnSpc>
                <a:spcPts val="3194"/>
              </a:lnSpc>
            </a:pPr>
            <a:r>
              <a:rPr lang="en-US" sz="3600" dirty="0" err="1">
                <a:solidFill>
                  <a:srgbClr val="000000"/>
                </a:solidFill>
              </a:rPr>
              <a:t>sefyll</a:t>
            </a:r>
            <a:endParaRPr lang="en-US" sz="3600" dirty="0">
              <a:solidFill>
                <a:srgbClr val="000000"/>
              </a:solidFill>
            </a:endParaRPr>
          </a:p>
        </p:txBody>
      </p:sp>
      <p:sp>
        <p:nvSpPr>
          <p:cNvPr id="41" name="TextBox 41"/>
          <p:cNvSpPr txBox="1"/>
          <p:nvPr/>
        </p:nvSpPr>
        <p:spPr>
          <a:xfrm>
            <a:off x="8241734" y="9276907"/>
            <a:ext cx="1002949" cy="429605"/>
          </a:xfrm>
          <a:prstGeom prst="rect">
            <a:avLst/>
          </a:prstGeom>
        </p:spPr>
        <p:txBody>
          <a:bodyPr wrap="square" lIns="0" tIns="0" rIns="0" bIns="0" rtlCol="0" anchor="t">
            <a:spAutoFit/>
          </a:bodyPr>
          <a:lstStyle/>
          <a:p>
            <a:pPr algn="ctr">
              <a:lnSpc>
                <a:spcPts val="3194"/>
              </a:lnSpc>
            </a:pPr>
            <a:r>
              <a:rPr lang="en-US" sz="3600" dirty="0" err="1">
                <a:solidFill>
                  <a:srgbClr val="000000"/>
                </a:solidFill>
              </a:rPr>
              <a:t>canu</a:t>
            </a:r>
            <a:endParaRPr lang="en-US" sz="3600" dirty="0">
              <a:solidFill>
                <a:srgbClr val="000000"/>
              </a:solidFill>
            </a:endParaRPr>
          </a:p>
        </p:txBody>
      </p:sp>
      <p:sp>
        <p:nvSpPr>
          <p:cNvPr id="42" name="TextBox 42"/>
          <p:cNvSpPr txBox="1"/>
          <p:nvPr/>
        </p:nvSpPr>
        <p:spPr>
          <a:xfrm>
            <a:off x="10472938" y="9243545"/>
            <a:ext cx="1534860" cy="429605"/>
          </a:xfrm>
          <a:prstGeom prst="rect">
            <a:avLst/>
          </a:prstGeom>
        </p:spPr>
        <p:txBody>
          <a:bodyPr wrap="square" lIns="0" tIns="0" rIns="0" bIns="0" rtlCol="0" anchor="t">
            <a:spAutoFit/>
          </a:bodyPr>
          <a:lstStyle/>
          <a:p>
            <a:pPr algn="ctr">
              <a:lnSpc>
                <a:spcPts val="3194"/>
              </a:lnSpc>
            </a:pPr>
            <a:r>
              <a:rPr lang="en-US" sz="3600" dirty="0" err="1">
                <a:solidFill>
                  <a:srgbClr val="000000"/>
                </a:solidFill>
              </a:rPr>
              <a:t>paentio</a:t>
            </a:r>
            <a:endParaRPr lang="en-US" sz="3600" dirty="0">
              <a:solidFill>
                <a:srgbClr val="000000"/>
              </a:solidFill>
            </a:endParaRPr>
          </a:p>
        </p:txBody>
      </p:sp>
      <p:sp>
        <p:nvSpPr>
          <p:cNvPr id="43" name="TextBox 43"/>
          <p:cNvSpPr txBox="1"/>
          <p:nvPr/>
        </p:nvSpPr>
        <p:spPr>
          <a:xfrm>
            <a:off x="3611902" y="4256608"/>
            <a:ext cx="1985978" cy="429605"/>
          </a:xfrm>
          <a:prstGeom prst="rect">
            <a:avLst/>
          </a:prstGeom>
        </p:spPr>
        <p:txBody>
          <a:bodyPr wrap="square" lIns="0" tIns="0" rIns="0" bIns="0" rtlCol="0" anchor="t">
            <a:spAutoFit/>
          </a:bodyPr>
          <a:lstStyle/>
          <a:p>
            <a:pPr algn="ctr">
              <a:lnSpc>
                <a:spcPts val="3194"/>
              </a:lnSpc>
            </a:pPr>
            <a:r>
              <a:rPr lang="en-US" sz="3600" dirty="0" err="1">
                <a:solidFill>
                  <a:srgbClr val="000000"/>
                </a:solidFill>
              </a:rPr>
              <a:t>ysgrifennu</a:t>
            </a:r>
            <a:endParaRPr lang="en-US" sz="3600" dirty="0">
              <a:solidFill>
                <a:srgbClr val="0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ppt_x"/>
                                          </p:val>
                                        </p:tav>
                                        <p:tav tm="100000">
                                          <p:val>
                                            <p:strVal val="#ppt_x"/>
                                          </p:val>
                                        </p:tav>
                                      </p:tavLst>
                                    </p:anim>
                                    <p:anim calcmode="lin" valueType="num">
                                      <p:cBhvr additive="base">
                                        <p:cTn id="8"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ppt_x"/>
                                          </p:val>
                                        </p:tav>
                                        <p:tav tm="100000">
                                          <p:val>
                                            <p:strVal val="#ppt_x"/>
                                          </p:val>
                                        </p:tav>
                                      </p:tavLst>
                                    </p:anim>
                                    <p:anim calcmode="lin" valueType="num">
                                      <p:cBhvr additive="base">
                                        <p:cTn id="1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500" fill="hold"/>
                                        <p:tgtEl>
                                          <p:spTgt spid="31"/>
                                        </p:tgtEl>
                                        <p:attrNameLst>
                                          <p:attrName>ppt_x</p:attrName>
                                        </p:attrNameLst>
                                      </p:cBhvr>
                                      <p:tavLst>
                                        <p:tav tm="0">
                                          <p:val>
                                            <p:strVal val="#ppt_x"/>
                                          </p:val>
                                        </p:tav>
                                        <p:tav tm="100000">
                                          <p:val>
                                            <p:strVal val="#ppt_x"/>
                                          </p:val>
                                        </p:tav>
                                      </p:tavLst>
                                    </p:anim>
                                    <p:anim calcmode="lin" valueType="num">
                                      <p:cBhvr additive="base">
                                        <p:cTn id="20"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additive="base">
                                        <p:cTn id="25" dur="500" fill="hold"/>
                                        <p:tgtEl>
                                          <p:spTgt spid="32"/>
                                        </p:tgtEl>
                                        <p:attrNameLst>
                                          <p:attrName>ppt_x</p:attrName>
                                        </p:attrNameLst>
                                      </p:cBhvr>
                                      <p:tavLst>
                                        <p:tav tm="0">
                                          <p:val>
                                            <p:strVal val="#ppt_x"/>
                                          </p:val>
                                        </p:tav>
                                        <p:tav tm="100000">
                                          <p:val>
                                            <p:strVal val="#ppt_x"/>
                                          </p:val>
                                        </p:tav>
                                      </p:tavLst>
                                    </p:anim>
                                    <p:anim calcmode="lin" valueType="num">
                                      <p:cBhvr additive="base">
                                        <p:cTn id="26"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500" fill="hold"/>
                                        <p:tgtEl>
                                          <p:spTgt spid="33"/>
                                        </p:tgtEl>
                                        <p:attrNameLst>
                                          <p:attrName>ppt_x</p:attrName>
                                        </p:attrNameLst>
                                      </p:cBhvr>
                                      <p:tavLst>
                                        <p:tav tm="0">
                                          <p:val>
                                            <p:strVal val="#ppt_x"/>
                                          </p:val>
                                        </p:tav>
                                        <p:tav tm="100000">
                                          <p:val>
                                            <p:strVal val="#ppt_x"/>
                                          </p:val>
                                        </p:tav>
                                      </p:tavLst>
                                    </p:anim>
                                    <p:anim calcmode="lin" valueType="num">
                                      <p:cBhvr additive="base">
                                        <p:cTn id="32"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4">
                                            <p:txEl>
                                              <p:pRg st="0" end="0"/>
                                            </p:txEl>
                                          </p:spTgt>
                                        </p:tgtEl>
                                        <p:attrNameLst>
                                          <p:attrName>style.visibility</p:attrName>
                                        </p:attrNameLst>
                                      </p:cBhvr>
                                      <p:to>
                                        <p:strVal val="visible"/>
                                      </p:to>
                                    </p:set>
                                    <p:anim calcmode="lin" valueType="num">
                                      <p:cBhvr additive="base">
                                        <p:cTn id="37" dur="500" fill="hold"/>
                                        <p:tgtEl>
                                          <p:spTgt spid="34">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fill="hold"/>
                                        <p:tgtEl>
                                          <p:spTgt spid="35"/>
                                        </p:tgtEl>
                                        <p:attrNameLst>
                                          <p:attrName>ppt_x</p:attrName>
                                        </p:attrNameLst>
                                      </p:cBhvr>
                                      <p:tavLst>
                                        <p:tav tm="0">
                                          <p:val>
                                            <p:strVal val="#ppt_x"/>
                                          </p:val>
                                        </p:tav>
                                        <p:tav tm="100000">
                                          <p:val>
                                            <p:strVal val="#ppt_x"/>
                                          </p:val>
                                        </p:tav>
                                      </p:tavLst>
                                    </p:anim>
                                    <p:anim calcmode="lin" valueType="num">
                                      <p:cBhvr additive="base">
                                        <p:cTn id="44"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6"/>
                                        </p:tgtEl>
                                        <p:attrNameLst>
                                          <p:attrName>style.visibility</p:attrName>
                                        </p:attrNameLst>
                                      </p:cBhvr>
                                      <p:to>
                                        <p:strVal val="visible"/>
                                      </p:to>
                                    </p:set>
                                    <p:anim calcmode="lin" valueType="num">
                                      <p:cBhvr additive="base">
                                        <p:cTn id="49" dur="500" fill="hold"/>
                                        <p:tgtEl>
                                          <p:spTgt spid="36"/>
                                        </p:tgtEl>
                                        <p:attrNameLst>
                                          <p:attrName>ppt_x</p:attrName>
                                        </p:attrNameLst>
                                      </p:cBhvr>
                                      <p:tavLst>
                                        <p:tav tm="0">
                                          <p:val>
                                            <p:strVal val="#ppt_x"/>
                                          </p:val>
                                        </p:tav>
                                        <p:tav tm="100000">
                                          <p:val>
                                            <p:strVal val="#ppt_x"/>
                                          </p:val>
                                        </p:tav>
                                      </p:tavLst>
                                    </p:anim>
                                    <p:anim calcmode="lin" valueType="num">
                                      <p:cBhvr additive="base">
                                        <p:cTn id="50"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additive="base">
                                        <p:cTn id="55" dur="500" fill="hold"/>
                                        <p:tgtEl>
                                          <p:spTgt spid="37"/>
                                        </p:tgtEl>
                                        <p:attrNameLst>
                                          <p:attrName>ppt_x</p:attrName>
                                        </p:attrNameLst>
                                      </p:cBhvr>
                                      <p:tavLst>
                                        <p:tav tm="0">
                                          <p:val>
                                            <p:strVal val="#ppt_x"/>
                                          </p:val>
                                        </p:tav>
                                        <p:tav tm="100000">
                                          <p:val>
                                            <p:strVal val="#ppt_x"/>
                                          </p:val>
                                        </p:tav>
                                      </p:tavLst>
                                    </p:anim>
                                    <p:anim calcmode="lin" valueType="num">
                                      <p:cBhvr additive="base">
                                        <p:cTn id="56"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500" fill="hold"/>
                                        <p:tgtEl>
                                          <p:spTgt spid="38"/>
                                        </p:tgtEl>
                                        <p:attrNameLst>
                                          <p:attrName>ppt_x</p:attrName>
                                        </p:attrNameLst>
                                      </p:cBhvr>
                                      <p:tavLst>
                                        <p:tav tm="0">
                                          <p:val>
                                            <p:strVal val="#ppt_x"/>
                                          </p:val>
                                        </p:tav>
                                        <p:tav tm="100000">
                                          <p:val>
                                            <p:strVal val="#ppt_x"/>
                                          </p:val>
                                        </p:tav>
                                      </p:tavLst>
                                    </p:anim>
                                    <p:anim calcmode="lin" valueType="num">
                                      <p:cBhvr additive="base">
                                        <p:cTn id="62"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9"/>
                                        </p:tgtEl>
                                        <p:attrNameLst>
                                          <p:attrName>style.visibility</p:attrName>
                                        </p:attrNameLst>
                                      </p:cBhvr>
                                      <p:to>
                                        <p:strVal val="visible"/>
                                      </p:to>
                                    </p:set>
                                    <p:anim calcmode="lin" valueType="num">
                                      <p:cBhvr additive="base">
                                        <p:cTn id="67" dur="500" fill="hold"/>
                                        <p:tgtEl>
                                          <p:spTgt spid="39"/>
                                        </p:tgtEl>
                                        <p:attrNameLst>
                                          <p:attrName>ppt_x</p:attrName>
                                        </p:attrNameLst>
                                      </p:cBhvr>
                                      <p:tavLst>
                                        <p:tav tm="0">
                                          <p:val>
                                            <p:strVal val="#ppt_x"/>
                                          </p:val>
                                        </p:tav>
                                        <p:tav tm="100000">
                                          <p:val>
                                            <p:strVal val="#ppt_x"/>
                                          </p:val>
                                        </p:tav>
                                      </p:tavLst>
                                    </p:anim>
                                    <p:anim calcmode="lin" valueType="num">
                                      <p:cBhvr additive="base">
                                        <p:cTn id="68"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40"/>
                                        </p:tgtEl>
                                        <p:attrNameLst>
                                          <p:attrName>style.visibility</p:attrName>
                                        </p:attrNameLst>
                                      </p:cBhvr>
                                      <p:to>
                                        <p:strVal val="visible"/>
                                      </p:to>
                                    </p:set>
                                    <p:anim calcmode="lin" valueType="num">
                                      <p:cBhvr additive="base">
                                        <p:cTn id="73" dur="500" fill="hold"/>
                                        <p:tgtEl>
                                          <p:spTgt spid="40"/>
                                        </p:tgtEl>
                                        <p:attrNameLst>
                                          <p:attrName>ppt_x</p:attrName>
                                        </p:attrNameLst>
                                      </p:cBhvr>
                                      <p:tavLst>
                                        <p:tav tm="0">
                                          <p:val>
                                            <p:strVal val="#ppt_x"/>
                                          </p:val>
                                        </p:tav>
                                        <p:tav tm="100000">
                                          <p:val>
                                            <p:strVal val="#ppt_x"/>
                                          </p:val>
                                        </p:tav>
                                      </p:tavLst>
                                    </p:anim>
                                    <p:anim calcmode="lin" valueType="num">
                                      <p:cBhvr additive="base">
                                        <p:cTn id="7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41"/>
                                        </p:tgtEl>
                                        <p:attrNameLst>
                                          <p:attrName>style.visibility</p:attrName>
                                        </p:attrNameLst>
                                      </p:cBhvr>
                                      <p:to>
                                        <p:strVal val="visible"/>
                                      </p:to>
                                    </p:set>
                                    <p:anim calcmode="lin" valueType="num">
                                      <p:cBhvr additive="base">
                                        <p:cTn id="79" dur="500" fill="hold"/>
                                        <p:tgtEl>
                                          <p:spTgt spid="41"/>
                                        </p:tgtEl>
                                        <p:attrNameLst>
                                          <p:attrName>ppt_x</p:attrName>
                                        </p:attrNameLst>
                                      </p:cBhvr>
                                      <p:tavLst>
                                        <p:tav tm="0">
                                          <p:val>
                                            <p:strVal val="#ppt_x"/>
                                          </p:val>
                                        </p:tav>
                                        <p:tav tm="100000">
                                          <p:val>
                                            <p:strVal val="#ppt_x"/>
                                          </p:val>
                                        </p:tav>
                                      </p:tavLst>
                                    </p:anim>
                                    <p:anim calcmode="lin" valueType="num">
                                      <p:cBhvr additive="base">
                                        <p:cTn id="80"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42"/>
                                        </p:tgtEl>
                                        <p:attrNameLst>
                                          <p:attrName>style.visibility</p:attrName>
                                        </p:attrNameLst>
                                      </p:cBhvr>
                                      <p:to>
                                        <p:strVal val="visible"/>
                                      </p:to>
                                    </p:set>
                                    <p:anim calcmode="lin" valueType="num">
                                      <p:cBhvr additive="base">
                                        <p:cTn id="85" dur="500" fill="hold"/>
                                        <p:tgtEl>
                                          <p:spTgt spid="42"/>
                                        </p:tgtEl>
                                        <p:attrNameLst>
                                          <p:attrName>ppt_x</p:attrName>
                                        </p:attrNameLst>
                                      </p:cBhvr>
                                      <p:tavLst>
                                        <p:tav tm="0">
                                          <p:val>
                                            <p:strVal val="#ppt_x"/>
                                          </p:val>
                                        </p:tav>
                                        <p:tav tm="100000">
                                          <p:val>
                                            <p:strVal val="#ppt_x"/>
                                          </p:val>
                                        </p:tav>
                                      </p:tavLst>
                                    </p:anim>
                                    <p:anim calcmode="lin" valueType="num">
                                      <p:cBhvr additive="base">
                                        <p:cTn id="86"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29"/>
                                        </p:tgtEl>
                                        <p:attrNameLst>
                                          <p:attrName>style.visibility</p:attrName>
                                        </p:attrNameLst>
                                      </p:cBhvr>
                                      <p:to>
                                        <p:strVal val="visible"/>
                                      </p:to>
                                    </p:set>
                                    <p:anim calcmode="lin" valueType="num">
                                      <p:cBhvr additive="base">
                                        <p:cTn id="91" dur="500" fill="hold"/>
                                        <p:tgtEl>
                                          <p:spTgt spid="29"/>
                                        </p:tgtEl>
                                        <p:attrNameLst>
                                          <p:attrName>ppt_x</p:attrName>
                                        </p:attrNameLst>
                                      </p:cBhvr>
                                      <p:tavLst>
                                        <p:tav tm="0">
                                          <p:val>
                                            <p:strVal val="#ppt_x"/>
                                          </p:val>
                                        </p:tav>
                                        <p:tav tm="100000">
                                          <p:val>
                                            <p:strVal val="#ppt_x"/>
                                          </p:val>
                                        </p:tav>
                                      </p:tavLst>
                                    </p:anim>
                                    <p:anim calcmode="lin" valueType="num">
                                      <p:cBhvr additive="base">
                                        <p:cTn id="92"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2" grpId="0"/>
      <p:bldP spid="33" grpId="0"/>
      <p:bldP spid="35" grpId="0"/>
      <p:bldP spid="36" grpId="0"/>
      <p:bldP spid="37" grpId="0"/>
      <p:bldP spid="38" grpId="0"/>
      <p:bldP spid="39" grpId="0"/>
      <p:bldP spid="40" grpId="0"/>
      <p:bldP spid="41" grpId="0"/>
      <p:bldP spid="42" grpId="0"/>
      <p:bldP spid="4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p:nvPr/>
        </p:nvSpPr>
        <p:spPr>
          <a:xfrm>
            <a:off x="3764180" y="446800"/>
            <a:ext cx="10759640" cy="1085850"/>
          </a:xfrm>
          <a:prstGeom prst="rect">
            <a:avLst/>
          </a:prstGeom>
        </p:spPr>
        <p:txBody>
          <a:bodyPr lIns="0" tIns="0" rIns="0" bIns="0" rtlCol="0" anchor="t">
            <a:spAutoFit/>
          </a:bodyPr>
          <a:lstStyle/>
          <a:p>
            <a:pPr marL="0" lvl="0" indent="0" algn="ctr">
              <a:lnSpc>
                <a:spcPts val="8400"/>
              </a:lnSpc>
              <a:spcBef>
                <a:spcPct val="0"/>
              </a:spcBef>
            </a:pPr>
            <a:r>
              <a:rPr lang="en-US" sz="7000" dirty="0">
                <a:solidFill>
                  <a:srgbClr val="272626"/>
                </a:solidFill>
                <a:latin typeface="Lazydog"/>
              </a:rPr>
              <a:t>Beth </a:t>
            </a:r>
            <a:r>
              <a:rPr lang="en-US" sz="7000" dirty="0" err="1">
                <a:solidFill>
                  <a:srgbClr val="272626"/>
                </a:solidFill>
                <a:latin typeface="Lazydog"/>
              </a:rPr>
              <a:t>ydy’r</a:t>
            </a:r>
            <a:r>
              <a:rPr lang="en-US" sz="7000" dirty="0">
                <a:solidFill>
                  <a:srgbClr val="272626"/>
                </a:solidFill>
                <a:latin typeface="Lazydog"/>
              </a:rPr>
              <a:t> </a:t>
            </a:r>
            <a:r>
              <a:rPr lang="en-US" sz="7000" dirty="0" err="1">
                <a:solidFill>
                  <a:srgbClr val="272626"/>
                </a:solidFill>
                <a:latin typeface="Lazydog"/>
              </a:rPr>
              <a:t>gair</a:t>
            </a:r>
            <a:r>
              <a:rPr lang="en-US" sz="7000" dirty="0">
                <a:solidFill>
                  <a:srgbClr val="272626"/>
                </a:solidFill>
                <a:latin typeface="Lazydog"/>
              </a:rPr>
              <a:t>?</a:t>
            </a:r>
          </a:p>
        </p:txBody>
      </p:sp>
      <p:grpSp>
        <p:nvGrpSpPr>
          <p:cNvPr id="7" name="Group 7"/>
          <p:cNvGrpSpPr/>
          <p:nvPr/>
        </p:nvGrpSpPr>
        <p:grpSpPr>
          <a:xfrm>
            <a:off x="3264315" y="2247477"/>
            <a:ext cx="12069683" cy="6347227"/>
            <a:chOff x="-131382" y="248718"/>
            <a:chExt cx="11246422" cy="6397519"/>
          </a:xfrm>
        </p:grpSpPr>
        <p:sp>
          <p:nvSpPr>
            <p:cNvPr id="8" name="Freeform 8"/>
            <p:cNvSpPr/>
            <p:nvPr/>
          </p:nvSpPr>
          <p:spPr>
            <a:xfrm>
              <a:off x="-131382" y="248718"/>
              <a:ext cx="11246422" cy="6397519"/>
            </a:xfrm>
            <a:custGeom>
              <a:avLst/>
              <a:gdLst/>
              <a:ahLst/>
              <a:cxnLst/>
              <a:rect l="l" t="t" r="r" b="b"/>
              <a:pathLst>
                <a:path w="11246422" h="7391321">
                  <a:moveTo>
                    <a:pt x="10618645" y="7336843"/>
                  </a:moveTo>
                  <a:cubicBezTo>
                    <a:pt x="10618645" y="7336843"/>
                    <a:pt x="9887770" y="7391321"/>
                    <a:pt x="8372970" y="7388700"/>
                  </a:cubicBezTo>
                  <a:cubicBezTo>
                    <a:pt x="4177104" y="7386537"/>
                    <a:pt x="1057074" y="7378713"/>
                    <a:pt x="1057074" y="7378713"/>
                  </a:cubicBezTo>
                  <a:cubicBezTo>
                    <a:pt x="812932" y="7369878"/>
                    <a:pt x="449110" y="7348648"/>
                    <a:pt x="282371" y="7290471"/>
                  </a:cubicBezTo>
                  <a:cubicBezTo>
                    <a:pt x="4469" y="7193507"/>
                    <a:pt x="0" y="7020228"/>
                    <a:pt x="0" y="5729322"/>
                  </a:cubicBezTo>
                  <a:lnTo>
                    <a:pt x="0" y="5729258"/>
                  </a:lnTo>
                  <a:cubicBezTo>
                    <a:pt x="8536" y="491230"/>
                    <a:pt x="0" y="345608"/>
                    <a:pt x="77597" y="223930"/>
                  </a:cubicBezTo>
                  <a:cubicBezTo>
                    <a:pt x="217372" y="4759"/>
                    <a:pt x="519255" y="4073"/>
                    <a:pt x="937909" y="4073"/>
                  </a:cubicBezTo>
                  <a:cubicBezTo>
                    <a:pt x="937909" y="4073"/>
                    <a:pt x="2416559" y="15681"/>
                    <a:pt x="6825813" y="7673"/>
                  </a:cubicBezTo>
                  <a:cubicBezTo>
                    <a:pt x="9668842" y="0"/>
                    <a:pt x="10385575" y="6979"/>
                    <a:pt x="10385575" y="6979"/>
                  </a:cubicBezTo>
                  <a:cubicBezTo>
                    <a:pt x="10753883" y="14458"/>
                    <a:pt x="10892143" y="42638"/>
                    <a:pt x="11089884" y="165219"/>
                  </a:cubicBezTo>
                  <a:cubicBezTo>
                    <a:pt x="11240900" y="258836"/>
                    <a:pt x="11246422" y="476157"/>
                    <a:pt x="11237282" y="5729258"/>
                  </a:cubicBezTo>
                  <a:lnTo>
                    <a:pt x="11237282" y="5729321"/>
                  </a:lnTo>
                  <a:cubicBezTo>
                    <a:pt x="11237281" y="7138194"/>
                    <a:pt x="11194497" y="7286781"/>
                    <a:pt x="10618645" y="7336843"/>
                  </a:cubicBezTo>
                  <a:close/>
                </a:path>
              </a:pathLst>
            </a:custGeom>
            <a:solidFill>
              <a:srgbClr val="BAE6FF"/>
            </a:solidFill>
          </p:spPr>
          <p:txBody>
            <a:bodyPr/>
            <a:lstStyle/>
            <a:p>
              <a:endParaRPr lang="en-GB"/>
            </a:p>
          </p:txBody>
        </p:sp>
      </p:grpSp>
      <p:sp>
        <p:nvSpPr>
          <p:cNvPr id="9" name="TextBox 9"/>
          <p:cNvSpPr txBox="1"/>
          <p:nvPr/>
        </p:nvSpPr>
        <p:spPr>
          <a:xfrm>
            <a:off x="3581400" y="2544195"/>
            <a:ext cx="11658600" cy="5355312"/>
          </a:xfrm>
          <a:prstGeom prst="rect">
            <a:avLst/>
          </a:prstGeom>
        </p:spPr>
        <p:txBody>
          <a:bodyPr wrap="square" lIns="0" tIns="0" rIns="0" bIns="0" rtlCol="0" anchor="t">
            <a:spAutoFit/>
          </a:bodyPr>
          <a:lstStyle/>
          <a:p>
            <a:pPr marL="0" lvl="0" indent="0" algn="ctr">
              <a:lnSpc>
                <a:spcPts val="8400"/>
              </a:lnSpc>
              <a:spcBef>
                <a:spcPct val="0"/>
              </a:spcBef>
            </a:pPr>
            <a:r>
              <a:rPr lang="en-US" sz="4800" dirty="0" err="1">
                <a:solidFill>
                  <a:srgbClr val="272626"/>
                </a:solidFill>
              </a:rPr>
              <a:t>Bydd</a:t>
            </a:r>
            <a:r>
              <a:rPr lang="en-US" sz="4800" dirty="0">
                <a:solidFill>
                  <a:srgbClr val="272626"/>
                </a:solidFill>
              </a:rPr>
              <a:t> </a:t>
            </a:r>
            <a:r>
              <a:rPr lang="en-US" sz="4800" dirty="0" err="1">
                <a:solidFill>
                  <a:srgbClr val="272626"/>
                </a:solidFill>
              </a:rPr>
              <a:t>eich</a:t>
            </a:r>
            <a:r>
              <a:rPr lang="en-US" sz="4800" dirty="0">
                <a:solidFill>
                  <a:srgbClr val="272626"/>
                </a:solidFill>
              </a:rPr>
              <a:t> </a:t>
            </a:r>
            <a:r>
              <a:rPr lang="en-US" sz="4800" dirty="0" err="1">
                <a:solidFill>
                  <a:srgbClr val="272626"/>
                </a:solidFill>
              </a:rPr>
              <a:t>tiwtor</a:t>
            </a:r>
            <a:r>
              <a:rPr lang="en-US" sz="4800" dirty="0">
                <a:solidFill>
                  <a:srgbClr val="272626"/>
                </a:solidFill>
              </a:rPr>
              <a:t> </a:t>
            </a:r>
            <a:r>
              <a:rPr lang="en-US" sz="4800" dirty="0" err="1">
                <a:solidFill>
                  <a:srgbClr val="272626"/>
                </a:solidFill>
              </a:rPr>
              <a:t>yn</a:t>
            </a:r>
            <a:r>
              <a:rPr lang="en-US" sz="4800" dirty="0">
                <a:solidFill>
                  <a:srgbClr val="272626"/>
                </a:solidFill>
              </a:rPr>
              <a:t> </a:t>
            </a:r>
            <a:r>
              <a:rPr lang="en-US" sz="4800" dirty="0" err="1">
                <a:solidFill>
                  <a:srgbClr val="272626"/>
                </a:solidFill>
              </a:rPr>
              <a:t>rhoi</a:t>
            </a:r>
            <a:r>
              <a:rPr lang="en-US" sz="4800" dirty="0">
                <a:solidFill>
                  <a:srgbClr val="272626"/>
                </a:solidFill>
              </a:rPr>
              <a:t> un </a:t>
            </a:r>
            <a:r>
              <a:rPr lang="en-US" sz="4800" dirty="0" err="1">
                <a:solidFill>
                  <a:srgbClr val="272626"/>
                </a:solidFill>
              </a:rPr>
              <a:t>llun</a:t>
            </a:r>
            <a:r>
              <a:rPr lang="en-US" sz="4800" dirty="0">
                <a:solidFill>
                  <a:srgbClr val="272626"/>
                </a:solidFill>
              </a:rPr>
              <a:t> </a:t>
            </a:r>
            <a:r>
              <a:rPr lang="en-US" sz="4800" dirty="0" err="1">
                <a:solidFill>
                  <a:srgbClr val="272626"/>
                </a:solidFill>
              </a:rPr>
              <a:t>yr</a:t>
            </a:r>
            <a:r>
              <a:rPr lang="en-US" sz="4800" dirty="0">
                <a:solidFill>
                  <a:srgbClr val="272626"/>
                </a:solidFill>
              </a:rPr>
              <a:t> un </a:t>
            </a:r>
            <a:r>
              <a:rPr lang="en-US" sz="4800" dirty="0" err="1">
                <a:solidFill>
                  <a:srgbClr val="272626"/>
                </a:solidFill>
              </a:rPr>
              <a:t>i</a:t>
            </a:r>
            <a:r>
              <a:rPr lang="en-US" sz="4800" dirty="0">
                <a:solidFill>
                  <a:srgbClr val="272626"/>
                </a:solidFill>
              </a:rPr>
              <a:t> chi.  </a:t>
            </a:r>
            <a:r>
              <a:rPr lang="en-US" sz="4800" dirty="0" err="1">
                <a:solidFill>
                  <a:srgbClr val="272626"/>
                </a:solidFill>
              </a:rPr>
              <a:t>Dangoswch</a:t>
            </a:r>
            <a:r>
              <a:rPr lang="en-US" sz="4800" dirty="0">
                <a:solidFill>
                  <a:srgbClr val="272626"/>
                </a:solidFill>
              </a:rPr>
              <a:t> </a:t>
            </a:r>
            <a:r>
              <a:rPr lang="en-US" sz="4800" dirty="0" err="1">
                <a:solidFill>
                  <a:srgbClr val="272626"/>
                </a:solidFill>
              </a:rPr>
              <a:t>eich</a:t>
            </a:r>
            <a:r>
              <a:rPr lang="en-US" sz="4800" dirty="0">
                <a:solidFill>
                  <a:srgbClr val="272626"/>
                </a:solidFill>
              </a:rPr>
              <a:t> </a:t>
            </a:r>
            <a:r>
              <a:rPr lang="en-US" sz="4800" dirty="0" err="1">
                <a:solidFill>
                  <a:srgbClr val="272626"/>
                </a:solidFill>
              </a:rPr>
              <a:t>llun</a:t>
            </a:r>
            <a:r>
              <a:rPr lang="en-US" sz="4800" dirty="0">
                <a:solidFill>
                  <a:srgbClr val="272626"/>
                </a:solidFill>
              </a:rPr>
              <a:t> </a:t>
            </a:r>
            <a:r>
              <a:rPr lang="en-US" sz="4800" dirty="0" err="1">
                <a:solidFill>
                  <a:srgbClr val="272626"/>
                </a:solidFill>
              </a:rPr>
              <a:t>i</a:t>
            </a:r>
            <a:r>
              <a:rPr lang="en-US" sz="4800" dirty="0">
                <a:solidFill>
                  <a:srgbClr val="272626"/>
                </a:solidFill>
              </a:rPr>
              <a:t> </a:t>
            </a:r>
            <a:r>
              <a:rPr lang="en-US" sz="4800" dirty="0" err="1">
                <a:solidFill>
                  <a:srgbClr val="272626"/>
                </a:solidFill>
              </a:rPr>
              <a:t>berson</a:t>
            </a:r>
            <a:r>
              <a:rPr lang="en-US" sz="4800" dirty="0">
                <a:solidFill>
                  <a:srgbClr val="272626"/>
                </a:solidFill>
              </a:rPr>
              <a:t> </a:t>
            </a:r>
            <a:r>
              <a:rPr lang="en-US" sz="4800" dirty="0" err="1">
                <a:solidFill>
                  <a:srgbClr val="272626"/>
                </a:solidFill>
              </a:rPr>
              <a:t>arall</a:t>
            </a:r>
            <a:r>
              <a:rPr lang="en-US" sz="4800" dirty="0">
                <a:solidFill>
                  <a:srgbClr val="272626"/>
                </a:solidFill>
              </a:rPr>
              <a:t>.  </a:t>
            </a:r>
            <a:r>
              <a:rPr lang="en-US" sz="4800" dirty="0" err="1">
                <a:solidFill>
                  <a:srgbClr val="272626"/>
                </a:solidFill>
              </a:rPr>
              <a:t>Gofynnwch</a:t>
            </a:r>
            <a:r>
              <a:rPr lang="en-US" sz="4800" dirty="0">
                <a:solidFill>
                  <a:srgbClr val="272626"/>
                </a:solidFill>
              </a:rPr>
              <a:t>:</a:t>
            </a:r>
            <a:endParaRPr lang="en-US" sz="1400" dirty="0">
              <a:solidFill>
                <a:srgbClr val="272626"/>
              </a:solidFill>
            </a:endParaRPr>
          </a:p>
          <a:p>
            <a:pPr marL="0" lvl="0" indent="0" algn="ctr">
              <a:spcBef>
                <a:spcPct val="0"/>
              </a:spcBef>
            </a:pPr>
            <a:r>
              <a:rPr lang="en-US" sz="6000" b="1" dirty="0">
                <a:solidFill>
                  <a:srgbClr val="272626"/>
                </a:solidFill>
              </a:rPr>
              <a:t>'Beth </a:t>
            </a:r>
            <a:r>
              <a:rPr lang="en-US" sz="6000" b="1" dirty="0" err="1">
                <a:solidFill>
                  <a:srgbClr val="272626"/>
                </a:solidFill>
              </a:rPr>
              <a:t>ydy’r</a:t>
            </a:r>
            <a:r>
              <a:rPr lang="en-US" sz="6000" b="1" dirty="0">
                <a:solidFill>
                  <a:srgbClr val="272626"/>
                </a:solidFill>
              </a:rPr>
              <a:t> </a:t>
            </a:r>
            <a:r>
              <a:rPr lang="en-US" sz="6000" b="1" dirty="0" err="1">
                <a:solidFill>
                  <a:srgbClr val="272626"/>
                </a:solidFill>
              </a:rPr>
              <a:t>gair</a:t>
            </a:r>
            <a:r>
              <a:rPr lang="en-US" sz="6000" b="1" dirty="0">
                <a:solidFill>
                  <a:srgbClr val="272626"/>
                </a:solidFill>
              </a:rPr>
              <a:t>?’</a:t>
            </a:r>
          </a:p>
          <a:p>
            <a:pPr marL="0" lvl="0" indent="0" algn="ctr">
              <a:spcBef>
                <a:spcPct val="0"/>
              </a:spcBef>
            </a:pPr>
            <a:endParaRPr lang="en-US" sz="3000" dirty="0">
              <a:solidFill>
                <a:srgbClr val="272626"/>
              </a:solidFill>
            </a:endParaRPr>
          </a:p>
          <a:p>
            <a:pPr marL="0" lvl="0" indent="0" algn="ctr">
              <a:spcBef>
                <a:spcPct val="0"/>
              </a:spcBef>
            </a:pPr>
            <a:r>
              <a:rPr lang="en-US" sz="4800" dirty="0" err="1">
                <a:solidFill>
                  <a:srgbClr val="272626"/>
                </a:solidFill>
              </a:rPr>
              <a:t>Yna</a:t>
            </a:r>
            <a:r>
              <a:rPr lang="en-US" sz="4800" dirty="0">
                <a:solidFill>
                  <a:srgbClr val="272626"/>
                </a:solidFill>
              </a:rPr>
              <a:t>, </a:t>
            </a:r>
            <a:r>
              <a:rPr lang="en-US" sz="4800" dirty="0" err="1">
                <a:solidFill>
                  <a:srgbClr val="272626"/>
                </a:solidFill>
              </a:rPr>
              <a:t>codwch</a:t>
            </a:r>
            <a:r>
              <a:rPr lang="en-US" sz="4800" dirty="0">
                <a:solidFill>
                  <a:srgbClr val="272626"/>
                </a:solidFill>
              </a:rPr>
              <a:t> a </a:t>
            </a:r>
            <a:r>
              <a:rPr lang="en-US" sz="4800" dirty="0" err="1">
                <a:solidFill>
                  <a:srgbClr val="272626"/>
                </a:solidFill>
              </a:rPr>
              <a:t>gofynnwch</a:t>
            </a:r>
            <a:r>
              <a:rPr lang="en-US" sz="4800" dirty="0">
                <a:solidFill>
                  <a:srgbClr val="272626"/>
                </a:solidFill>
              </a:rPr>
              <a:t> </a:t>
            </a:r>
            <a:r>
              <a:rPr lang="en-US" sz="4800" dirty="0" err="1">
                <a:solidFill>
                  <a:srgbClr val="272626"/>
                </a:solidFill>
              </a:rPr>
              <a:t>i</a:t>
            </a:r>
            <a:r>
              <a:rPr lang="en-US" sz="4800" dirty="0">
                <a:solidFill>
                  <a:srgbClr val="272626"/>
                </a:solidFill>
              </a:rPr>
              <a:t> </a:t>
            </a:r>
            <a:r>
              <a:rPr lang="en-US" sz="4800" dirty="0" err="1">
                <a:solidFill>
                  <a:srgbClr val="272626"/>
                </a:solidFill>
              </a:rPr>
              <a:t>berson</a:t>
            </a:r>
            <a:r>
              <a:rPr lang="en-US" sz="4800" dirty="0">
                <a:solidFill>
                  <a:srgbClr val="272626"/>
                </a:solidFill>
              </a:rPr>
              <a:t> </a:t>
            </a:r>
            <a:r>
              <a:rPr lang="en-US" sz="4800" dirty="0" err="1">
                <a:solidFill>
                  <a:srgbClr val="272626"/>
                </a:solidFill>
              </a:rPr>
              <a:t>arall</a:t>
            </a:r>
            <a:r>
              <a:rPr lang="en-US" sz="4800" dirty="0">
                <a:solidFill>
                  <a:srgbClr val="272626"/>
                </a:solidFill>
              </a:rPr>
              <a:t>…!</a:t>
            </a:r>
            <a:endParaRPr lang="en-US" sz="6000" dirty="0">
              <a:solidFill>
                <a:srgbClr val="272626"/>
              </a:solidFill>
            </a:endParaRPr>
          </a:p>
        </p:txBody>
      </p:sp>
      <p:pic>
        <p:nvPicPr>
          <p:cNvPr id="10" name="Picture 25">
            <a:extLst>
              <a:ext uri="{FF2B5EF4-FFF2-40B4-BE49-F238E27FC236}">
                <a16:creationId xmlns:a16="http://schemas.microsoft.com/office/drawing/2014/main" id="{0AD52FC2-C2F8-AF9E-D824-21CC3FF0A66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5732475" y="7327535"/>
            <a:ext cx="2018191" cy="1999844"/>
          </a:xfrm>
          <a:prstGeom prst="rect">
            <a:avLst/>
          </a:prstGeom>
        </p:spPr>
      </p:pic>
      <p:pic>
        <p:nvPicPr>
          <p:cNvPr id="11" name="Picture 24">
            <a:extLst>
              <a:ext uri="{FF2B5EF4-FFF2-40B4-BE49-F238E27FC236}">
                <a16:creationId xmlns:a16="http://schemas.microsoft.com/office/drawing/2014/main" id="{EFCDAD4C-3E70-FF22-A276-125ED5D24063}"/>
              </a:ext>
            </a:extLst>
          </p:cNvPr>
          <p:cNvPicPr>
            <a:picLocks noChangeAspect="1"/>
          </p:cNvPicPr>
          <p:nvPr/>
        </p:nvPicPr>
        <p:blipFill>
          <a:blip r:embed="rId5"/>
          <a:srcRect/>
          <a:stretch>
            <a:fillRect/>
          </a:stretch>
        </p:blipFill>
        <p:spPr>
          <a:xfrm>
            <a:off x="398764" y="4772410"/>
            <a:ext cx="2427139" cy="1900055"/>
          </a:xfrm>
          <a:prstGeom prst="rect">
            <a:avLst/>
          </a:prstGeom>
        </p:spPr>
      </p:pic>
      <p:pic>
        <p:nvPicPr>
          <p:cNvPr id="12" name="Picture 15">
            <a:extLst>
              <a:ext uri="{FF2B5EF4-FFF2-40B4-BE49-F238E27FC236}">
                <a16:creationId xmlns:a16="http://schemas.microsoft.com/office/drawing/2014/main" id="{9440E74F-B050-5B9B-8F4F-11FC139A489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363665" y="7531465"/>
            <a:ext cx="2462238" cy="2126479"/>
          </a:xfrm>
          <a:prstGeom prst="rect">
            <a:avLst/>
          </a:prstGeom>
        </p:spPr>
      </p:pic>
      <p:pic>
        <p:nvPicPr>
          <p:cNvPr id="14" name="Picture 19">
            <a:extLst>
              <a:ext uri="{FF2B5EF4-FFF2-40B4-BE49-F238E27FC236}">
                <a16:creationId xmlns:a16="http://schemas.microsoft.com/office/drawing/2014/main" id="{8E32ED20-25F2-6956-7AF2-7409BB96F04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363949" y="1589159"/>
            <a:ext cx="2437038" cy="2559296"/>
          </a:xfrm>
          <a:prstGeom prst="rect">
            <a:avLst/>
          </a:prstGeom>
        </p:spPr>
      </p:pic>
      <p:pic>
        <p:nvPicPr>
          <p:cNvPr id="15" name="Picture 27">
            <a:extLst>
              <a:ext uri="{FF2B5EF4-FFF2-40B4-BE49-F238E27FC236}">
                <a16:creationId xmlns:a16="http://schemas.microsoft.com/office/drawing/2014/main" id="{79A546E1-4147-F979-87FF-6E252FA27CDD}"/>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5926295" y="4419444"/>
            <a:ext cx="1630549" cy="2371706"/>
          </a:xfrm>
          <a:prstGeom prst="rect">
            <a:avLst/>
          </a:prstGeom>
        </p:spPr>
      </p:pic>
      <p:pic>
        <p:nvPicPr>
          <p:cNvPr id="16" name="Picture 22">
            <a:extLst>
              <a:ext uri="{FF2B5EF4-FFF2-40B4-BE49-F238E27FC236}">
                <a16:creationId xmlns:a16="http://schemas.microsoft.com/office/drawing/2014/main" id="{A2FB096E-A8B0-0BC4-DC06-6B39FABFA7FD}"/>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a:off x="15732475" y="1756248"/>
            <a:ext cx="2216817" cy="2045014"/>
          </a:xfrm>
          <a:prstGeom prst="rect">
            <a:avLst/>
          </a:prstGeom>
        </p:spPr>
      </p:pic>
      <p:sp>
        <p:nvSpPr>
          <p:cNvPr id="2" name="TextBox 1">
            <a:extLst>
              <a:ext uri="{FF2B5EF4-FFF2-40B4-BE49-F238E27FC236}">
                <a16:creationId xmlns:a16="http://schemas.microsoft.com/office/drawing/2014/main" id="{D8F400B8-8A11-B30F-ACC0-5314018D8D92}"/>
              </a:ext>
            </a:extLst>
          </p:cNvPr>
          <p:cNvSpPr txBox="1"/>
          <p:nvPr/>
        </p:nvSpPr>
        <p:spPr>
          <a:xfrm>
            <a:off x="3233511" y="9334778"/>
            <a:ext cx="12491527" cy="646331"/>
          </a:xfrm>
          <a:prstGeom prst="rect">
            <a:avLst/>
          </a:prstGeom>
          <a:noFill/>
        </p:spPr>
        <p:txBody>
          <a:bodyPr wrap="square" rtlCol="0">
            <a:spAutoFit/>
          </a:bodyPr>
          <a:lstStyle/>
          <a:p>
            <a:pPr algn="ctr"/>
            <a:r>
              <a:rPr lang="en-US" sz="3600" dirty="0" err="1"/>
              <a:t>Tiwtoriaid</a:t>
            </a:r>
            <a:r>
              <a:rPr lang="en-US" sz="3600" dirty="0"/>
              <a:t>:  </a:t>
            </a:r>
            <a:r>
              <a:rPr lang="en-US" sz="3600" dirty="0" err="1"/>
              <a:t>Gweler</a:t>
            </a:r>
            <a:r>
              <a:rPr lang="en-US" sz="3600" dirty="0"/>
              <a:t> y </a:t>
            </a:r>
            <a:r>
              <a:rPr lang="en-US" sz="3600" dirty="0" err="1"/>
              <a:t>ddogfen</a:t>
            </a:r>
            <a:r>
              <a:rPr lang="en-US" sz="3600" dirty="0"/>
              <a:t> ‘</a:t>
            </a:r>
            <a:r>
              <a:rPr lang="en-US" sz="3600" dirty="0" err="1"/>
              <a:t>Gorchmynion</a:t>
            </a:r>
            <a:r>
              <a:rPr lang="en-US" sz="3600" dirty="0"/>
              <a:t> </a:t>
            </a:r>
            <a:r>
              <a:rPr lang="en-US" sz="3600" dirty="0" err="1"/>
              <a:t>Dogfen</a:t>
            </a:r>
            <a:r>
              <a:rPr lang="en-US" sz="3600" dirty="0"/>
              <a:t> 1 LLUNIAU’</a:t>
            </a:r>
            <a:endParaRPr lang="en-US" sz="2000" dirty="0"/>
          </a:p>
        </p:txBody>
      </p:sp>
    </p:spTree>
    <p:extLst>
      <p:ext uri="{BB962C8B-B14F-4D97-AF65-F5344CB8AC3E}">
        <p14:creationId xmlns:p14="http://schemas.microsoft.com/office/powerpoint/2010/main" val="33418501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D579">
            <a:alpha val="9804"/>
          </a:srgbClr>
        </a:solidFill>
        <a:effectLst/>
      </p:bgPr>
    </p:bg>
    <p:spTree>
      <p:nvGrpSpPr>
        <p:cNvPr id="1" name=""/>
        <p:cNvGrpSpPr/>
        <p:nvPr/>
      </p:nvGrpSpPr>
      <p:grpSpPr>
        <a:xfrm>
          <a:off x="0" y="0"/>
          <a:ext cx="0" cy="0"/>
          <a:chOff x="0" y="0"/>
          <a:chExt cx="0" cy="0"/>
        </a:xfrm>
      </p:grpSpPr>
      <p:sp>
        <p:nvSpPr>
          <p:cNvPr id="6" name="TextBox 6"/>
          <p:cNvSpPr txBox="1"/>
          <p:nvPr/>
        </p:nvSpPr>
        <p:spPr>
          <a:xfrm>
            <a:off x="990600" y="1201575"/>
            <a:ext cx="15621000" cy="1106650"/>
          </a:xfrm>
          <a:prstGeom prst="rect">
            <a:avLst/>
          </a:prstGeom>
        </p:spPr>
        <p:txBody>
          <a:bodyPr wrap="square" lIns="0" tIns="0" rIns="0" bIns="0" rtlCol="0" anchor="t">
            <a:spAutoFit/>
          </a:bodyPr>
          <a:lstStyle/>
          <a:p>
            <a:pPr marL="0" lvl="0" indent="0" algn="ctr">
              <a:lnSpc>
                <a:spcPts val="8400"/>
              </a:lnSpc>
              <a:spcBef>
                <a:spcPct val="0"/>
              </a:spcBef>
            </a:pPr>
            <a:r>
              <a:rPr lang="en-US" sz="9600" dirty="0">
                <a:solidFill>
                  <a:srgbClr val="272626"/>
                </a:solidFill>
                <a:latin typeface="Lazydog"/>
              </a:rPr>
              <a:t>BINGO GEIRIAU</a:t>
            </a:r>
          </a:p>
        </p:txBody>
      </p:sp>
      <p:sp>
        <p:nvSpPr>
          <p:cNvPr id="2" name="TextBox 1">
            <a:extLst>
              <a:ext uri="{FF2B5EF4-FFF2-40B4-BE49-F238E27FC236}">
                <a16:creationId xmlns:a16="http://schemas.microsoft.com/office/drawing/2014/main" id="{3661C771-5608-B37F-75F9-08CD6E45BBB8}"/>
              </a:ext>
            </a:extLst>
          </p:cNvPr>
          <p:cNvSpPr txBox="1"/>
          <p:nvPr/>
        </p:nvSpPr>
        <p:spPr>
          <a:xfrm>
            <a:off x="2895600" y="9258300"/>
            <a:ext cx="11887200" cy="646331"/>
          </a:xfrm>
          <a:prstGeom prst="rect">
            <a:avLst/>
          </a:prstGeom>
          <a:noFill/>
        </p:spPr>
        <p:txBody>
          <a:bodyPr wrap="square" rtlCol="0">
            <a:spAutoFit/>
          </a:bodyPr>
          <a:lstStyle/>
          <a:p>
            <a:pPr algn="ctr"/>
            <a:r>
              <a:rPr lang="en-US" sz="3600" dirty="0" err="1"/>
              <a:t>Tiwtoriaid</a:t>
            </a:r>
            <a:r>
              <a:rPr lang="en-US" sz="3600" dirty="0"/>
              <a:t>:  </a:t>
            </a:r>
            <a:r>
              <a:rPr lang="en-US" sz="3600" dirty="0" err="1"/>
              <a:t>Gweler</a:t>
            </a:r>
            <a:r>
              <a:rPr lang="en-US" sz="3600" dirty="0"/>
              <a:t> y </a:t>
            </a:r>
            <a:r>
              <a:rPr lang="en-US" sz="3600" dirty="0" err="1"/>
              <a:t>ddogfen</a:t>
            </a:r>
            <a:r>
              <a:rPr lang="en-US" sz="3600" dirty="0"/>
              <a:t> ‘</a:t>
            </a:r>
            <a:r>
              <a:rPr lang="en-US" sz="3600" dirty="0" err="1"/>
              <a:t>Gorchmynion</a:t>
            </a:r>
            <a:r>
              <a:rPr lang="en-US" sz="3600" dirty="0"/>
              <a:t> </a:t>
            </a:r>
            <a:r>
              <a:rPr lang="en-US" sz="3600" dirty="0" err="1"/>
              <a:t>Dogfen</a:t>
            </a:r>
            <a:r>
              <a:rPr lang="en-US" sz="3600" dirty="0"/>
              <a:t> 2 BINGO’</a:t>
            </a:r>
            <a:endParaRPr lang="en-US" sz="2000" dirty="0"/>
          </a:p>
        </p:txBody>
      </p:sp>
      <p:pic>
        <p:nvPicPr>
          <p:cNvPr id="4" name="Picture 3" descr="A cartoon house with a red roof&#10;&#10;Description automatically generated">
            <a:extLst>
              <a:ext uri="{FF2B5EF4-FFF2-40B4-BE49-F238E27FC236}">
                <a16:creationId xmlns:a16="http://schemas.microsoft.com/office/drawing/2014/main" id="{E7D43A60-A509-57CA-1A39-DBE2FDFB197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172200" y="3238500"/>
            <a:ext cx="4852218" cy="4700587"/>
          </a:xfrm>
          <a:prstGeom prst="rect">
            <a:avLst/>
          </a:prstGeom>
        </p:spPr>
      </p:pic>
      <p:sp>
        <p:nvSpPr>
          <p:cNvPr id="13" name="Oval 12">
            <a:extLst>
              <a:ext uri="{FF2B5EF4-FFF2-40B4-BE49-F238E27FC236}">
                <a16:creationId xmlns:a16="http://schemas.microsoft.com/office/drawing/2014/main" id="{270D2E42-D91D-2AAE-526D-B093456F2CFC}"/>
              </a:ext>
            </a:extLst>
          </p:cNvPr>
          <p:cNvSpPr/>
          <p:nvPr/>
        </p:nvSpPr>
        <p:spPr>
          <a:xfrm>
            <a:off x="9525000" y="3577250"/>
            <a:ext cx="2057400" cy="200083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600" dirty="0"/>
              <a:t>T</a:t>
            </a:r>
            <a:r>
              <a:rPr lang="cy-GB" sz="6600" b="0" i="0" u="none" strike="noStrike" dirty="0">
                <a:solidFill>
                  <a:schemeClr val="bg1"/>
                </a:solidFill>
                <a:effectLst/>
                <a:latin typeface="arial" panose="020B0604020202020204" pitchFamily="34" charset="0"/>
              </a:rPr>
              <a:t>ŷ</a:t>
            </a:r>
            <a:r>
              <a:rPr lang="en-US" sz="6600" dirty="0"/>
              <a:t>!</a:t>
            </a:r>
          </a:p>
        </p:txBody>
      </p:sp>
    </p:spTree>
    <p:extLst>
      <p:ext uri="{BB962C8B-B14F-4D97-AF65-F5344CB8AC3E}">
        <p14:creationId xmlns:p14="http://schemas.microsoft.com/office/powerpoint/2010/main" val="659172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DF5B6"/>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r="1499" b="30850"/>
          <a:stretch>
            <a:fillRect/>
          </a:stretch>
        </p:blipFill>
        <p:spPr>
          <a:xfrm rot="-1382617">
            <a:off x="1615147" y="3222468"/>
            <a:ext cx="4398805" cy="6766665"/>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32364">
            <a:off x="12364205" y="933258"/>
            <a:ext cx="4622817" cy="4752429"/>
          </a:xfrm>
          <a:prstGeom prst="rect">
            <a:avLst/>
          </a:prstGeom>
        </p:spPr>
      </p:pic>
      <p:pic>
        <p:nvPicPr>
          <p:cNvPr id="4" name="Picture 4"/>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5400000">
            <a:off x="4640231" y="-524471"/>
            <a:ext cx="8725546" cy="10524233"/>
          </a:xfrm>
          <a:prstGeom prst="rect">
            <a:avLst/>
          </a:prstGeom>
        </p:spPr>
      </p:pic>
      <p:grpSp>
        <p:nvGrpSpPr>
          <p:cNvPr id="5" name="Group 5"/>
          <p:cNvGrpSpPr/>
          <p:nvPr/>
        </p:nvGrpSpPr>
        <p:grpSpPr>
          <a:xfrm>
            <a:off x="4672849" y="2815750"/>
            <a:ext cx="9070541" cy="5009621"/>
            <a:chOff x="0" y="0"/>
            <a:chExt cx="3403061" cy="1879496"/>
          </a:xfrm>
        </p:grpSpPr>
        <p:sp>
          <p:nvSpPr>
            <p:cNvPr id="6" name="Freeform 6"/>
            <p:cNvSpPr/>
            <p:nvPr/>
          </p:nvSpPr>
          <p:spPr>
            <a:xfrm>
              <a:off x="-4213" y="0"/>
              <a:ext cx="3407273" cy="1879496"/>
            </a:xfrm>
            <a:custGeom>
              <a:avLst/>
              <a:gdLst/>
              <a:ahLst/>
              <a:cxnLst/>
              <a:rect l="l" t="t" r="r" b="b"/>
              <a:pathLst>
                <a:path w="3407273" h="1879496">
                  <a:moveTo>
                    <a:pt x="278431" y="16918"/>
                  </a:moveTo>
                  <a:cubicBezTo>
                    <a:pt x="278431" y="16918"/>
                    <a:pt x="604014" y="12258"/>
                    <a:pt x="930760" y="12454"/>
                  </a:cubicBezTo>
                  <a:cubicBezTo>
                    <a:pt x="2337917" y="12671"/>
                    <a:pt x="3133206" y="0"/>
                    <a:pt x="3133206" y="0"/>
                  </a:cubicBezTo>
                  <a:cubicBezTo>
                    <a:pt x="3200669" y="0"/>
                    <a:pt x="3276606" y="0"/>
                    <a:pt x="3355379" y="85073"/>
                  </a:cubicBezTo>
                  <a:cubicBezTo>
                    <a:pt x="3398357" y="131488"/>
                    <a:pt x="3399426" y="240224"/>
                    <a:pt x="3399831" y="320281"/>
                  </a:cubicBezTo>
                  <a:cubicBezTo>
                    <a:pt x="3399831" y="320281"/>
                    <a:pt x="3398126" y="932605"/>
                    <a:pt x="3398126" y="1116912"/>
                  </a:cubicBezTo>
                  <a:cubicBezTo>
                    <a:pt x="3398126" y="1331071"/>
                    <a:pt x="3407274" y="1630250"/>
                    <a:pt x="3407274" y="1630250"/>
                  </a:cubicBezTo>
                  <a:cubicBezTo>
                    <a:pt x="3407274" y="1758918"/>
                    <a:pt x="3403105" y="1879496"/>
                    <a:pt x="3150267" y="1871362"/>
                  </a:cubicBezTo>
                  <a:cubicBezTo>
                    <a:pt x="3150267" y="1871362"/>
                    <a:pt x="2773794" y="1851063"/>
                    <a:pt x="2388311" y="1858662"/>
                  </a:cubicBezTo>
                  <a:cubicBezTo>
                    <a:pt x="1200217" y="1866796"/>
                    <a:pt x="304023" y="1879496"/>
                    <a:pt x="304023" y="1879496"/>
                  </a:cubicBezTo>
                  <a:cubicBezTo>
                    <a:pt x="132548" y="1879496"/>
                    <a:pt x="4213" y="1778427"/>
                    <a:pt x="8532" y="1575880"/>
                  </a:cubicBezTo>
                  <a:cubicBezTo>
                    <a:pt x="8532" y="1575880"/>
                    <a:pt x="9630" y="1077339"/>
                    <a:pt x="4815" y="932605"/>
                  </a:cubicBezTo>
                  <a:cubicBezTo>
                    <a:pt x="0" y="663668"/>
                    <a:pt x="25592" y="330596"/>
                    <a:pt x="25592" y="330596"/>
                  </a:cubicBezTo>
                  <a:cubicBezTo>
                    <a:pt x="27224" y="150571"/>
                    <a:pt x="143504" y="16918"/>
                    <a:pt x="278431" y="16918"/>
                  </a:cubicBezTo>
                  <a:close/>
                </a:path>
              </a:pathLst>
            </a:custGeom>
            <a:solidFill>
              <a:srgbClr val="FFF9ED"/>
            </a:solidFill>
          </p:spPr>
          <p:txBody>
            <a:bodyPr/>
            <a:lstStyle/>
            <a:p>
              <a:endParaRPr lang="en-GB"/>
            </a:p>
          </p:txBody>
        </p:sp>
      </p:grpSp>
      <p:grpSp>
        <p:nvGrpSpPr>
          <p:cNvPr id="7" name="Group 7"/>
          <p:cNvGrpSpPr>
            <a:grpSpLocks noChangeAspect="1"/>
          </p:cNvGrpSpPr>
          <p:nvPr/>
        </p:nvGrpSpPr>
        <p:grpSpPr>
          <a:xfrm rot="1006921">
            <a:off x="13235319" y="5603780"/>
            <a:ext cx="3894754" cy="3894754"/>
            <a:chOff x="0" y="0"/>
            <a:chExt cx="6350000" cy="6350000"/>
          </a:xfrm>
        </p:grpSpPr>
        <p:sp>
          <p:nvSpPr>
            <p:cNvPr id="8" name="Freeform 8"/>
            <p:cNvSpPr/>
            <p:nvPr/>
          </p:nvSpPr>
          <p:spPr>
            <a:xfrm>
              <a:off x="0" y="0"/>
              <a:ext cx="6350000" cy="6347460"/>
            </a:xfrm>
            <a:custGeom>
              <a:avLst/>
              <a:gdLst/>
              <a:ahLst/>
              <a:cxnLst/>
              <a:rect l="l" t="t" r="r" b="b"/>
              <a:pathLst>
                <a:path w="6350000" h="6347460">
                  <a:moveTo>
                    <a:pt x="6350000" y="532130"/>
                  </a:moveTo>
                  <a:cubicBezTo>
                    <a:pt x="6350000" y="463550"/>
                    <a:pt x="6315710" y="402590"/>
                    <a:pt x="6263640" y="367030"/>
                  </a:cubicBezTo>
                  <a:cubicBezTo>
                    <a:pt x="6273800" y="360680"/>
                    <a:pt x="6282690" y="353060"/>
                    <a:pt x="6290310" y="344170"/>
                  </a:cubicBezTo>
                  <a:cubicBezTo>
                    <a:pt x="6328410" y="306070"/>
                    <a:pt x="6350000" y="255270"/>
                    <a:pt x="6350000" y="201930"/>
                  </a:cubicBezTo>
                  <a:cubicBezTo>
                    <a:pt x="6350000" y="148590"/>
                    <a:pt x="6328410" y="96520"/>
                    <a:pt x="6290310" y="59690"/>
                  </a:cubicBezTo>
                  <a:cubicBezTo>
                    <a:pt x="6252210" y="21590"/>
                    <a:pt x="6200140" y="0"/>
                    <a:pt x="6148070" y="0"/>
                  </a:cubicBezTo>
                  <a:cubicBezTo>
                    <a:pt x="6094730" y="0"/>
                    <a:pt x="6042660" y="21590"/>
                    <a:pt x="6005830" y="59690"/>
                  </a:cubicBezTo>
                  <a:cubicBezTo>
                    <a:pt x="5996940" y="68580"/>
                    <a:pt x="5990590" y="77470"/>
                    <a:pt x="5982970" y="86360"/>
                  </a:cubicBezTo>
                  <a:cubicBezTo>
                    <a:pt x="5946140" y="34290"/>
                    <a:pt x="5886450" y="0"/>
                    <a:pt x="5817870" y="0"/>
                  </a:cubicBezTo>
                  <a:cubicBezTo>
                    <a:pt x="5749290" y="0"/>
                    <a:pt x="5689600" y="34290"/>
                    <a:pt x="5652770" y="86360"/>
                  </a:cubicBezTo>
                  <a:cubicBezTo>
                    <a:pt x="5615940" y="34290"/>
                    <a:pt x="5556250" y="0"/>
                    <a:pt x="5487670" y="0"/>
                  </a:cubicBezTo>
                  <a:cubicBezTo>
                    <a:pt x="5419090" y="0"/>
                    <a:pt x="5359400" y="34290"/>
                    <a:pt x="5322570" y="86360"/>
                  </a:cubicBezTo>
                  <a:cubicBezTo>
                    <a:pt x="5285740" y="34290"/>
                    <a:pt x="5226050" y="0"/>
                    <a:pt x="5157470" y="0"/>
                  </a:cubicBezTo>
                  <a:cubicBezTo>
                    <a:pt x="5088890" y="0"/>
                    <a:pt x="5027930" y="34290"/>
                    <a:pt x="4992370" y="86360"/>
                  </a:cubicBezTo>
                  <a:cubicBezTo>
                    <a:pt x="4955540" y="34290"/>
                    <a:pt x="4894580" y="0"/>
                    <a:pt x="4827270" y="0"/>
                  </a:cubicBezTo>
                  <a:cubicBezTo>
                    <a:pt x="4758690" y="0"/>
                    <a:pt x="4699000" y="34290"/>
                    <a:pt x="4662170" y="86360"/>
                  </a:cubicBezTo>
                  <a:cubicBezTo>
                    <a:pt x="4625340" y="34290"/>
                    <a:pt x="4565650" y="0"/>
                    <a:pt x="4497070" y="0"/>
                  </a:cubicBezTo>
                  <a:cubicBezTo>
                    <a:pt x="4428490" y="0"/>
                    <a:pt x="4368800" y="34290"/>
                    <a:pt x="4331970" y="86360"/>
                  </a:cubicBezTo>
                  <a:cubicBezTo>
                    <a:pt x="4295140" y="34290"/>
                    <a:pt x="4235450" y="0"/>
                    <a:pt x="4166870" y="0"/>
                  </a:cubicBezTo>
                  <a:cubicBezTo>
                    <a:pt x="4098290" y="0"/>
                    <a:pt x="4038600" y="34290"/>
                    <a:pt x="4001770" y="86360"/>
                  </a:cubicBezTo>
                  <a:cubicBezTo>
                    <a:pt x="3964940" y="34290"/>
                    <a:pt x="3903980" y="0"/>
                    <a:pt x="3836670" y="0"/>
                  </a:cubicBezTo>
                  <a:cubicBezTo>
                    <a:pt x="3768090" y="0"/>
                    <a:pt x="3707130" y="34290"/>
                    <a:pt x="3671570" y="86360"/>
                  </a:cubicBezTo>
                  <a:cubicBezTo>
                    <a:pt x="3634740" y="34290"/>
                    <a:pt x="3575050" y="0"/>
                    <a:pt x="3506470" y="0"/>
                  </a:cubicBezTo>
                  <a:cubicBezTo>
                    <a:pt x="3437890" y="0"/>
                    <a:pt x="3378200" y="34290"/>
                    <a:pt x="3341370" y="86360"/>
                  </a:cubicBezTo>
                  <a:cubicBezTo>
                    <a:pt x="3304540" y="34290"/>
                    <a:pt x="3244850" y="0"/>
                    <a:pt x="3176270" y="0"/>
                  </a:cubicBezTo>
                  <a:cubicBezTo>
                    <a:pt x="3107690" y="0"/>
                    <a:pt x="3048000" y="34290"/>
                    <a:pt x="3011170" y="86360"/>
                  </a:cubicBezTo>
                  <a:cubicBezTo>
                    <a:pt x="2974340" y="34290"/>
                    <a:pt x="2914650" y="0"/>
                    <a:pt x="2846070" y="0"/>
                  </a:cubicBezTo>
                  <a:cubicBezTo>
                    <a:pt x="2777490" y="0"/>
                    <a:pt x="2716530" y="34290"/>
                    <a:pt x="2680970" y="86360"/>
                  </a:cubicBezTo>
                  <a:cubicBezTo>
                    <a:pt x="2644140" y="34290"/>
                    <a:pt x="2583180" y="0"/>
                    <a:pt x="2515870" y="0"/>
                  </a:cubicBezTo>
                  <a:cubicBezTo>
                    <a:pt x="2447290" y="0"/>
                    <a:pt x="2387600" y="34290"/>
                    <a:pt x="2350770" y="86360"/>
                  </a:cubicBezTo>
                  <a:cubicBezTo>
                    <a:pt x="2313940" y="34290"/>
                    <a:pt x="2254250" y="0"/>
                    <a:pt x="2185670" y="0"/>
                  </a:cubicBezTo>
                  <a:cubicBezTo>
                    <a:pt x="2117090" y="0"/>
                    <a:pt x="2057400" y="34290"/>
                    <a:pt x="2020570" y="86360"/>
                  </a:cubicBezTo>
                  <a:cubicBezTo>
                    <a:pt x="1983740" y="34290"/>
                    <a:pt x="1924050" y="0"/>
                    <a:pt x="1855470" y="0"/>
                  </a:cubicBezTo>
                  <a:cubicBezTo>
                    <a:pt x="1786890" y="0"/>
                    <a:pt x="1727200" y="34290"/>
                    <a:pt x="1690370" y="86360"/>
                  </a:cubicBezTo>
                  <a:cubicBezTo>
                    <a:pt x="1653540" y="34290"/>
                    <a:pt x="1593850" y="0"/>
                    <a:pt x="1525270" y="0"/>
                  </a:cubicBezTo>
                  <a:cubicBezTo>
                    <a:pt x="1456690" y="0"/>
                    <a:pt x="1395730" y="34290"/>
                    <a:pt x="1360170" y="86360"/>
                  </a:cubicBezTo>
                  <a:cubicBezTo>
                    <a:pt x="1324610" y="34290"/>
                    <a:pt x="1263650" y="0"/>
                    <a:pt x="1195070" y="0"/>
                  </a:cubicBezTo>
                  <a:cubicBezTo>
                    <a:pt x="1126490" y="0"/>
                    <a:pt x="1066800" y="34290"/>
                    <a:pt x="1029970" y="86360"/>
                  </a:cubicBezTo>
                  <a:cubicBezTo>
                    <a:pt x="990600" y="34290"/>
                    <a:pt x="930910" y="0"/>
                    <a:pt x="862330" y="0"/>
                  </a:cubicBezTo>
                  <a:cubicBezTo>
                    <a:pt x="793750" y="0"/>
                    <a:pt x="734060" y="34290"/>
                    <a:pt x="697230" y="86360"/>
                  </a:cubicBezTo>
                  <a:cubicBezTo>
                    <a:pt x="660400" y="34290"/>
                    <a:pt x="600710" y="0"/>
                    <a:pt x="532130" y="0"/>
                  </a:cubicBezTo>
                  <a:cubicBezTo>
                    <a:pt x="463550" y="0"/>
                    <a:pt x="402590" y="34290"/>
                    <a:pt x="367030" y="86360"/>
                  </a:cubicBezTo>
                  <a:cubicBezTo>
                    <a:pt x="360680" y="76200"/>
                    <a:pt x="353060" y="67310"/>
                    <a:pt x="344170" y="59690"/>
                  </a:cubicBezTo>
                  <a:cubicBezTo>
                    <a:pt x="306070" y="21590"/>
                    <a:pt x="254000" y="0"/>
                    <a:pt x="201930" y="0"/>
                  </a:cubicBezTo>
                  <a:cubicBezTo>
                    <a:pt x="148590" y="0"/>
                    <a:pt x="96520" y="21590"/>
                    <a:pt x="59690" y="59690"/>
                  </a:cubicBezTo>
                  <a:cubicBezTo>
                    <a:pt x="21590" y="96520"/>
                    <a:pt x="0" y="148590"/>
                    <a:pt x="0" y="201930"/>
                  </a:cubicBezTo>
                  <a:cubicBezTo>
                    <a:pt x="0" y="255270"/>
                    <a:pt x="21590" y="307340"/>
                    <a:pt x="59690" y="344170"/>
                  </a:cubicBezTo>
                  <a:cubicBezTo>
                    <a:pt x="68580" y="353060"/>
                    <a:pt x="77470" y="359410"/>
                    <a:pt x="86360" y="367030"/>
                  </a:cubicBezTo>
                  <a:cubicBezTo>
                    <a:pt x="34290" y="403860"/>
                    <a:pt x="0" y="463550"/>
                    <a:pt x="0" y="532130"/>
                  </a:cubicBezTo>
                  <a:cubicBezTo>
                    <a:pt x="0" y="600710"/>
                    <a:pt x="34290" y="660400"/>
                    <a:pt x="86360" y="697230"/>
                  </a:cubicBezTo>
                  <a:cubicBezTo>
                    <a:pt x="34290" y="734060"/>
                    <a:pt x="0" y="793750"/>
                    <a:pt x="0" y="862330"/>
                  </a:cubicBezTo>
                  <a:cubicBezTo>
                    <a:pt x="0" y="930910"/>
                    <a:pt x="34290" y="990600"/>
                    <a:pt x="86360" y="1027430"/>
                  </a:cubicBezTo>
                  <a:cubicBezTo>
                    <a:pt x="34290" y="1064260"/>
                    <a:pt x="0" y="1123950"/>
                    <a:pt x="0" y="1192530"/>
                  </a:cubicBezTo>
                  <a:cubicBezTo>
                    <a:pt x="0" y="1261110"/>
                    <a:pt x="34290" y="1322070"/>
                    <a:pt x="86360" y="1357630"/>
                  </a:cubicBezTo>
                  <a:cubicBezTo>
                    <a:pt x="34290" y="1393190"/>
                    <a:pt x="0" y="1454150"/>
                    <a:pt x="0" y="1522730"/>
                  </a:cubicBezTo>
                  <a:cubicBezTo>
                    <a:pt x="0" y="1591310"/>
                    <a:pt x="34290" y="1651000"/>
                    <a:pt x="86360" y="1687830"/>
                  </a:cubicBezTo>
                  <a:cubicBezTo>
                    <a:pt x="34290" y="1724660"/>
                    <a:pt x="0" y="1784350"/>
                    <a:pt x="0" y="1852930"/>
                  </a:cubicBezTo>
                  <a:cubicBezTo>
                    <a:pt x="0" y="1921510"/>
                    <a:pt x="34290" y="1981200"/>
                    <a:pt x="86360" y="2018030"/>
                  </a:cubicBezTo>
                  <a:cubicBezTo>
                    <a:pt x="34290" y="2054860"/>
                    <a:pt x="0" y="2114550"/>
                    <a:pt x="0" y="2183130"/>
                  </a:cubicBezTo>
                  <a:cubicBezTo>
                    <a:pt x="0" y="2251710"/>
                    <a:pt x="34290" y="2311400"/>
                    <a:pt x="86360" y="2348230"/>
                  </a:cubicBezTo>
                  <a:cubicBezTo>
                    <a:pt x="34290" y="2385060"/>
                    <a:pt x="0" y="2444750"/>
                    <a:pt x="0" y="2513330"/>
                  </a:cubicBezTo>
                  <a:cubicBezTo>
                    <a:pt x="0" y="2581910"/>
                    <a:pt x="34290" y="2642870"/>
                    <a:pt x="86360" y="2678430"/>
                  </a:cubicBezTo>
                  <a:cubicBezTo>
                    <a:pt x="34290" y="2713990"/>
                    <a:pt x="0" y="2774950"/>
                    <a:pt x="0" y="2843530"/>
                  </a:cubicBezTo>
                  <a:cubicBezTo>
                    <a:pt x="0" y="2912110"/>
                    <a:pt x="34290" y="2971800"/>
                    <a:pt x="86360" y="3008630"/>
                  </a:cubicBezTo>
                  <a:cubicBezTo>
                    <a:pt x="34290" y="3045460"/>
                    <a:pt x="0" y="3105150"/>
                    <a:pt x="0" y="3173730"/>
                  </a:cubicBezTo>
                  <a:cubicBezTo>
                    <a:pt x="0" y="3242310"/>
                    <a:pt x="34290" y="3302000"/>
                    <a:pt x="86360" y="3338830"/>
                  </a:cubicBezTo>
                  <a:cubicBezTo>
                    <a:pt x="34290" y="3375660"/>
                    <a:pt x="0" y="3435350"/>
                    <a:pt x="0" y="3503930"/>
                  </a:cubicBezTo>
                  <a:cubicBezTo>
                    <a:pt x="0" y="3572510"/>
                    <a:pt x="34290" y="3633470"/>
                    <a:pt x="86360" y="3669030"/>
                  </a:cubicBezTo>
                  <a:cubicBezTo>
                    <a:pt x="34290" y="3705860"/>
                    <a:pt x="0" y="3766820"/>
                    <a:pt x="0" y="3834130"/>
                  </a:cubicBezTo>
                  <a:cubicBezTo>
                    <a:pt x="0" y="3901440"/>
                    <a:pt x="34290" y="3962400"/>
                    <a:pt x="86360" y="3999230"/>
                  </a:cubicBezTo>
                  <a:cubicBezTo>
                    <a:pt x="34290" y="4036060"/>
                    <a:pt x="0" y="4095750"/>
                    <a:pt x="0" y="4164330"/>
                  </a:cubicBezTo>
                  <a:cubicBezTo>
                    <a:pt x="0" y="4232910"/>
                    <a:pt x="34290" y="4292600"/>
                    <a:pt x="86360" y="4329430"/>
                  </a:cubicBezTo>
                  <a:cubicBezTo>
                    <a:pt x="34290" y="4366260"/>
                    <a:pt x="0" y="4425950"/>
                    <a:pt x="0" y="4494530"/>
                  </a:cubicBezTo>
                  <a:cubicBezTo>
                    <a:pt x="0" y="4563110"/>
                    <a:pt x="34290" y="4622800"/>
                    <a:pt x="86360" y="4659630"/>
                  </a:cubicBezTo>
                  <a:cubicBezTo>
                    <a:pt x="34290" y="4696460"/>
                    <a:pt x="0" y="4756150"/>
                    <a:pt x="0" y="4824730"/>
                  </a:cubicBezTo>
                  <a:cubicBezTo>
                    <a:pt x="0" y="4893310"/>
                    <a:pt x="34290" y="4954270"/>
                    <a:pt x="86360" y="4989830"/>
                  </a:cubicBezTo>
                  <a:cubicBezTo>
                    <a:pt x="34290" y="5025390"/>
                    <a:pt x="0" y="5086350"/>
                    <a:pt x="0" y="5154930"/>
                  </a:cubicBezTo>
                  <a:cubicBezTo>
                    <a:pt x="0" y="5223510"/>
                    <a:pt x="34290" y="5283200"/>
                    <a:pt x="86360" y="5320030"/>
                  </a:cubicBezTo>
                  <a:cubicBezTo>
                    <a:pt x="34290" y="5356860"/>
                    <a:pt x="0" y="5416550"/>
                    <a:pt x="0" y="5485130"/>
                  </a:cubicBezTo>
                  <a:cubicBezTo>
                    <a:pt x="0" y="5553710"/>
                    <a:pt x="34290" y="5613400"/>
                    <a:pt x="86360" y="5650230"/>
                  </a:cubicBezTo>
                  <a:cubicBezTo>
                    <a:pt x="34290" y="5687060"/>
                    <a:pt x="0" y="5746750"/>
                    <a:pt x="0" y="5815330"/>
                  </a:cubicBezTo>
                  <a:cubicBezTo>
                    <a:pt x="0" y="5883910"/>
                    <a:pt x="34290" y="5944870"/>
                    <a:pt x="86360" y="5980430"/>
                  </a:cubicBezTo>
                  <a:cubicBezTo>
                    <a:pt x="76200" y="5986780"/>
                    <a:pt x="67310" y="5994400"/>
                    <a:pt x="59690" y="6003290"/>
                  </a:cubicBezTo>
                  <a:cubicBezTo>
                    <a:pt x="22860" y="6041390"/>
                    <a:pt x="0" y="6093460"/>
                    <a:pt x="0" y="6145530"/>
                  </a:cubicBezTo>
                  <a:cubicBezTo>
                    <a:pt x="0" y="6198870"/>
                    <a:pt x="20320" y="6249670"/>
                    <a:pt x="59690" y="6287770"/>
                  </a:cubicBezTo>
                  <a:cubicBezTo>
                    <a:pt x="97790" y="6325870"/>
                    <a:pt x="148590" y="6347460"/>
                    <a:pt x="201930" y="6347460"/>
                  </a:cubicBezTo>
                  <a:cubicBezTo>
                    <a:pt x="256540" y="6347460"/>
                    <a:pt x="307340" y="6325870"/>
                    <a:pt x="344170" y="6287770"/>
                  </a:cubicBezTo>
                  <a:cubicBezTo>
                    <a:pt x="353060" y="6278880"/>
                    <a:pt x="359410" y="6269990"/>
                    <a:pt x="367030" y="6261100"/>
                  </a:cubicBezTo>
                  <a:cubicBezTo>
                    <a:pt x="403860" y="6313170"/>
                    <a:pt x="463550" y="6347460"/>
                    <a:pt x="532130" y="6347460"/>
                  </a:cubicBezTo>
                  <a:cubicBezTo>
                    <a:pt x="600710" y="6347460"/>
                    <a:pt x="660400" y="6313170"/>
                    <a:pt x="697230" y="6261100"/>
                  </a:cubicBezTo>
                  <a:cubicBezTo>
                    <a:pt x="734060" y="6313170"/>
                    <a:pt x="793750" y="6347460"/>
                    <a:pt x="862330" y="6347460"/>
                  </a:cubicBezTo>
                  <a:cubicBezTo>
                    <a:pt x="930910" y="6347460"/>
                    <a:pt x="990600" y="6313170"/>
                    <a:pt x="1027430" y="6261100"/>
                  </a:cubicBezTo>
                  <a:cubicBezTo>
                    <a:pt x="1064260" y="6313170"/>
                    <a:pt x="1123950" y="6347460"/>
                    <a:pt x="1192530" y="6347460"/>
                  </a:cubicBezTo>
                  <a:cubicBezTo>
                    <a:pt x="1261110" y="6347460"/>
                    <a:pt x="1320800" y="6313170"/>
                    <a:pt x="1357630" y="6261100"/>
                  </a:cubicBezTo>
                  <a:cubicBezTo>
                    <a:pt x="1394460" y="6313170"/>
                    <a:pt x="1455420" y="6347460"/>
                    <a:pt x="1522730" y="6347460"/>
                  </a:cubicBezTo>
                  <a:cubicBezTo>
                    <a:pt x="1591310" y="6347460"/>
                    <a:pt x="1651000" y="6313170"/>
                    <a:pt x="1687830" y="6261100"/>
                  </a:cubicBezTo>
                  <a:cubicBezTo>
                    <a:pt x="1724660" y="6313170"/>
                    <a:pt x="1784350" y="6347460"/>
                    <a:pt x="1852930" y="6347460"/>
                  </a:cubicBezTo>
                  <a:cubicBezTo>
                    <a:pt x="1921510" y="6347460"/>
                    <a:pt x="1981200" y="6313170"/>
                    <a:pt x="2018030" y="6261100"/>
                  </a:cubicBezTo>
                  <a:cubicBezTo>
                    <a:pt x="2054860" y="6313170"/>
                    <a:pt x="2114550" y="6347460"/>
                    <a:pt x="2183130" y="6347460"/>
                  </a:cubicBezTo>
                  <a:cubicBezTo>
                    <a:pt x="2251710" y="6347460"/>
                    <a:pt x="2311400" y="6313170"/>
                    <a:pt x="2348230" y="6261100"/>
                  </a:cubicBezTo>
                  <a:cubicBezTo>
                    <a:pt x="2385060" y="6313170"/>
                    <a:pt x="2444750" y="6347460"/>
                    <a:pt x="2513330" y="6347460"/>
                  </a:cubicBezTo>
                  <a:cubicBezTo>
                    <a:pt x="2581910" y="6347460"/>
                    <a:pt x="2642870" y="6313170"/>
                    <a:pt x="2678430" y="6261100"/>
                  </a:cubicBezTo>
                  <a:cubicBezTo>
                    <a:pt x="2715260" y="6313170"/>
                    <a:pt x="2776220" y="6347460"/>
                    <a:pt x="2843530" y="6347460"/>
                  </a:cubicBezTo>
                  <a:cubicBezTo>
                    <a:pt x="2912110" y="6347460"/>
                    <a:pt x="2971800" y="6313170"/>
                    <a:pt x="3008630" y="6261100"/>
                  </a:cubicBezTo>
                  <a:cubicBezTo>
                    <a:pt x="3045460" y="6313170"/>
                    <a:pt x="3105150" y="6347460"/>
                    <a:pt x="3173730" y="6347460"/>
                  </a:cubicBezTo>
                  <a:cubicBezTo>
                    <a:pt x="3242310" y="6347460"/>
                    <a:pt x="3302000" y="6313170"/>
                    <a:pt x="3338830" y="6261100"/>
                  </a:cubicBezTo>
                  <a:cubicBezTo>
                    <a:pt x="3375660" y="6313170"/>
                    <a:pt x="3435350" y="6347460"/>
                    <a:pt x="3503930" y="6347460"/>
                  </a:cubicBezTo>
                  <a:cubicBezTo>
                    <a:pt x="3572510" y="6347460"/>
                    <a:pt x="3632200" y="6313170"/>
                    <a:pt x="3669030" y="6261100"/>
                  </a:cubicBezTo>
                  <a:cubicBezTo>
                    <a:pt x="3705860" y="6313170"/>
                    <a:pt x="3765550" y="6347460"/>
                    <a:pt x="3834130" y="6347460"/>
                  </a:cubicBezTo>
                  <a:cubicBezTo>
                    <a:pt x="3902710" y="6347460"/>
                    <a:pt x="3963670" y="6313170"/>
                    <a:pt x="3999230" y="6261100"/>
                  </a:cubicBezTo>
                  <a:cubicBezTo>
                    <a:pt x="4036060" y="6313170"/>
                    <a:pt x="4095750" y="6347460"/>
                    <a:pt x="4164330" y="6347460"/>
                  </a:cubicBezTo>
                  <a:cubicBezTo>
                    <a:pt x="4232910" y="6347460"/>
                    <a:pt x="4292600" y="6313170"/>
                    <a:pt x="4329430" y="6261100"/>
                  </a:cubicBezTo>
                  <a:cubicBezTo>
                    <a:pt x="4366260" y="6313170"/>
                    <a:pt x="4425950" y="6347460"/>
                    <a:pt x="4494530" y="6347460"/>
                  </a:cubicBezTo>
                  <a:cubicBezTo>
                    <a:pt x="4563110" y="6347460"/>
                    <a:pt x="4622800" y="6313170"/>
                    <a:pt x="4659630" y="6261100"/>
                  </a:cubicBezTo>
                  <a:cubicBezTo>
                    <a:pt x="4696460" y="6313170"/>
                    <a:pt x="4756150" y="6347460"/>
                    <a:pt x="4824730" y="6347460"/>
                  </a:cubicBezTo>
                  <a:cubicBezTo>
                    <a:pt x="4893310" y="6347460"/>
                    <a:pt x="4954270" y="6313170"/>
                    <a:pt x="4989830" y="6261100"/>
                  </a:cubicBezTo>
                  <a:cubicBezTo>
                    <a:pt x="5026660" y="6313170"/>
                    <a:pt x="5087620" y="6347460"/>
                    <a:pt x="5154930" y="6347460"/>
                  </a:cubicBezTo>
                  <a:cubicBezTo>
                    <a:pt x="5223510" y="6347460"/>
                    <a:pt x="5283200" y="6313170"/>
                    <a:pt x="5320030" y="6261100"/>
                  </a:cubicBezTo>
                  <a:cubicBezTo>
                    <a:pt x="5356860" y="6313170"/>
                    <a:pt x="5416550" y="6347460"/>
                    <a:pt x="5485130" y="6347460"/>
                  </a:cubicBezTo>
                  <a:cubicBezTo>
                    <a:pt x="5553710" y="6347460"/>
                    <a:pt x="5613400" y="6313170"/>
                    <a:pt x="5650230" y="6261100"/>
                  </a:cubicBezTo>
                  <a:cubicBezTo>
                    <a:pt x="5687060" y="6313170"/>
                    <a:pt x="5746750" y="6347460"/>
                    <a:pt x="5815330" y="6347460"/>
                  </a:cubicBezTo>
                  <a:cubicBezTo>
                    <a:pt x="5883910" y="6347460"/>
                    <a:pt x="5943600" y="6313170"/>
                    <a:pt x="5980430" y="6261100"/>
                  </a:cubicBezTo>
                  <a:cubicBezTo>
                    <a:pt x="5986780" y="6271260"/>
                    <a:pt x="5994400" y="6280150"/>
                    <a:pt x="6003290" y="6287770"/>
                  </a:cubicBezTo>
                  <a:cubicBezTo>
                    <a:pt x="6041390" y="6325870"/>
                    <a:pt x="6092190" y="6347460"/>
                    <a:pt x="6145530" y="6347460"/>
                  </a:cubicBezTo>
                  <a:cubicBezTo>
                    <a:pt x="6198870" y="6347460"/>
                    <a:pt x="6249670" y="6325870"/>
                    <a:pt x="6287770" y="6287770"/>
                  </a:cubicBezTo>
                  <a:cubicBezTo>
                    <a:pt x="6325870" y="6249670"/>
                    <a:pt x="6347460" y="6198870"/>
                    <a:pt x="6347460" y="6145530"/>
                  </a:cubicBezTo>
                  <a:cubicBezTo>
                    <a:pt x="6347460" y="6092190"/>
                    <a:pt x="6325870" y="6040120"/>
                    <a:pt x="6287770" y="6003290"/>
                  </a:cubicBezTo>
                  <a:cubicBezTo>
                    <a:pt x="6278880" y="5994400"/>
                    <a:pt x="6269990" y="5988050"/>
                    <a:pt x="6261100" y="5980430"/>
                  </a:cubicBezTo>
                  <a:cubicBezTo>
                    <a:pt x="6313170" y="5943600"/>
                    <a:pt x="6347460" y="5883910"/>
                    <a:pt x="6347460" y="5815330"/>
                  </a:cubicBezTo>
                  <a:cubicBezTo>
                    <a:pt x="6347460" y="5746750"/>
                    <a:pt x="6313170" y="5687060"/>
                    <a:pt x="6261100" y="5650230"/>
                  </a:cubicBezTo>
                  <a:cubicBezTo>
                    <a:pt x="6313170" y="5613400"/>
                    <a:pt x="6347460" y="5553710"/>
                    <a:pt x="6347460" y="5485130"/>
                  </a:cubicBezTo>
                  <a:cubicBezTo>
                    <a:pt x="6347460" y="5416550"/>
                    <a:pt x="6313170" y="5356860"/>
                    <a:pt x="6261100" y="5320030"/>
                  </a:cubicBezTo>
                  <a:cubicBezTo>
                    <a:pt x="6313170" y="5283200"/>
                    <a:pt x="6347460" y="5223510"/>
                    <a:pt x="6347460" y="5154930"/>
                  </a:cubicBezTo>
                  <a:cubicBezTo>
                    <a:pt x="6347460" y="5086350"/>
                    <a:pt x="6313170" y="5025390"/>
                    <a:pt x="6261100" y="4989830"/>
                  </a:cubicBezTo>
                  <a:cubicBezTo>
                    <a:pt x="6313170" y="4953000"/>
                    <a:pt x="6347460" y="4892040"/>
                    <a:pt x="6347460" y="4824730"/>
                  </a:cubicBezTo>
                  <a:cubicBezTo>
                    <a:pt x="6347460" y="4756150"/>
                    <a:pt x="6313170" y="4696460"/>
                    <a:pt x="6261100" y="4659630"/>
                  </a:cubicBezTo>
                  <a:cubicBezTo>
                    <a:pt x="6313170" y="4622800"/>
                    <a:pt x="6347460" y="4563110"/>
                    <a:pt x="6347460" y="4494530"/>
                  </a:cubicBezTo>
                  <a:cubicBezTo>
                    <a:pt x="6347460" y="4425950"/>
                    <a:pt x="6313170" y="4366260"/>
                    <a:pt x="6261100" y="4329430"/>
                  </a:cubicBezTo>
                  <a:cubicBezTo>
                    <a:pt x="6313170" y="4292600"/>
                    <a:pt x="6347460" y="4232910"/>
                    <a:pt x="6347460" y="4164330"/>
                  </a:cubicBezTo>
                  <a:cubicBezTo>
                    <a:pt x="6347460" y="4095750"/>
                    <a:pt x="6313170" y="4036060"/>
                    <a:pt x="6261100" y="3999230"/>
                  </a:cubicBezTo>
                  <a:cubicBezTo>
                    <a:pt x="6313170" y="3962400"/>
                    <a:pt x="6347460" y="3901440"/>
                    <a:pt x="6347460" y="3834130"/>
                  </a:cubicBezTo>
                  <a:cubicBezTo>
                    <a:pt x="6347460" y="3765550"/>
                    <a:pt x="6313170" y="3704590"/>
                    <a:pt x="6261100" y="3669030"/>
                  </a:cubicBezTo>
                  <a:cubicBezTo>
                    <a:pt x="6313170" y="3632200"/>
                    <a:pt x="6347460" y="3572510"/>
                    <a:pt x="6347460" y="3503930"/>
                  </a:cubicBezTo>
                  <a:cubicBezTo>
                    <a:pt x="6347460" y="3435350"/>
                    <a:pt x="6313170" y="3375660"/>
                    <a:pt x="6261100" y="3338830"/>
                  </a:cubicBezTo>
                  <a:cubicBezTo>
                    <a:pt x="6313170" y="3302000"/>
                    <a:pt x="6347460" y="3242310"/>
                    <a:pt x="6347460" y="3173730"/>
                  </a:cubicBezTo>
                  <a:cubicBezTo>
                    <a:pt x="6347460" y="3105150"/>
                    <a:pt x="6313170" y="3045460"/>
                    <a:pt x="6261100" y="3008630"/>
                  </a:cubicBezTo>
                  <a:cubicBezTo>
                    <a:pt x="6313170" y="2971800"/>
                    <a:pt x="6347460" y="2912110"/>
                    <a:pt x="6347460" y="2843530"/>
                  </a:cubicBezTo>
                  <a:cubicBezTo>
                    <a:pt x="6347460" y="2774950"/>
                    <a:pt x="6313170" y="2713990"/>
                    <a:pt x="6261100" y="2678430"/>
                  </a:cubicBezTo>
                  <a:cubicBezTo>
                    <a:pt x="6313170" y="2641600"/>
                    <a:pt x="6347460" y="2580640"/>
                    <a:pt x="6347460" y="2513330"/>
                  </a:cubicBezTo>
                  <a:cubicBezTo>
                    <a:pt x="6347460" y="2444750"/>
                    <a:pt x="6313170" y="2383790"/>
                    <a:pt x="6261100" y="2348230"/>
                  </a:cubicBezTo>
                  <a:cubicBezTo>
                    <a:pt x="6313170" y="2311400"/>
                    <a:pt x="6347460" y="2251710"/>
                    <a:pt x="6347460" y="2183130"/>
                  </a:cubicBezTo>
                  <a:cubicBezTo>
                    <a:pt x="6347460" y="2114550"/>
                    <a:pt x="6313170" y="2054860"/>
                    <a:pt x="6261100" y="2018030"/>
                  </a:cubicBezTo>
                  <a:cubicBezTo>
                    <a:pt x="6313170" y="1981200"/>
                    <a:pt x="6347460" y="1921510"/>
                    <a:pt x="6347460" y="1852930"/>
                  </a:cubicBezTo>
                  <a:cubicBezTo>
                    <a:pt x="6347460" y="1784350"/>
                    <a:pt x="6313170" y="1724660"/>
                    <a:pt x="6261100" y="1687830"/>
                  </a:cubicBezTo>
                  <a:cubicBezTo>
                    <a:pt x="6313170" y="1651000"/>
                    <a:pt x="6347460" y="1591310"/>
                    <a:pt x="6347460" y="1522730"/>
                  </a:cubicBezTo>
                  <a:cubicBezTo>
                    <a:pt x="6347460" y="1454150"/>
                    <a:pt x="6313170" y="1393190"/>
                    <a:pt x="6261100" y="1357630"/>
                  </a:cubicBezTo>
                  <a:cubicBezTo>
                    <a:pt x="6313170" y="1322070"/>
                    <a:pt x="6347460" y="1261110"/>
                    <a:pt x="6347460" y="1192530"/>
                  </a:cubicBezTo>
                  <a:cubicBezTo>
                    <a:pt x="6347460" y="1123950"/>
                    <a:pt x="6313170" y="1064260"/>
                    <a:pt x="6261100" y="1027430"/>
                  </a:cubicBezTo>
                  <a:cubicBezTo>
                    <a:pt x="6313170" y="990600"/>
                    <a:pt x="6347460" y="930910"/>
                    <a:pt x="6347460" y="862330"/>
                  </a:cubicBezTo>
                  <a:cubicBezTo>
                    <a:pt x="6347460" y="793750"/>
                    <a:pt x="6313170" y="734060"/>
                    <a:pt x="6261100" y="697230"/>
                  </a:cubicBezTo>
                  <a:cubicBezTo>
                    <a:pt x="6315710" y="660400"/>
                    <a:pt x="6350000" y="600710"/>
                    <a:pt x="6350000" y="532130"/>
                  </a:cubicBezTo>
                  <a:close/>
                </a:path>
              </a:pathLst>
            </a:custGeom>
            <a:solidFill>
              <a:srgbClr val="FD87B1"/>
            </a:solidFill>
          </p:spPr>
          <p:txBody>
            <a:bodyPr/>
            <a:lstStyle/>
            <a:p>
              <a:endParaRPr lang="en-GB"/>
            </a:p>
          </p:txBody>
        </p:sp>
        <p:sp>
          <p:nvSpPr>
            <p:cNvPr id="9" name="Freeform 9"/>
            <p:cNvSpPr/>
            <p:nvPr/>
          </p:nvSpPr>
          <p:spPr>
            <a:xfrm>
              <a:off x="358140" y="358140"/>
              <a:ext cx="5632450" cy="5633720"/>
            </a:xfrm>
            <a:custGeom>
              <a:avLst/>
              <a:gdLst/>
              <a:ahLst/>
              <a:cxnLst/>
              <a:rect l="l" t="t" r="r" b="b"/>
              <a:pathLst>
                <a:path w="5632450" h="5633720">
                  <a:moveTo>
                    <a:pt x="0" y="0"/>
                  </a:moveTo>
                  <a:lnTo>
                    <a:pt x="5632450" y="0"/>
                  </a:lnTo>
                  <a:lnTo>
                    <a:pt x="5632450" y="5633720"/>
                  </a:lnTo>
                  <a:lnTo>
                    <a:pt x="0" y="5633720"/>
                  </a:lnTo>
                  <a:close/>
                </a:path>
              </a:pathLst>
            </a:custGeom>
            <a:blipFill>
              <a:blip r:embed="rId8"/>
              <a:stretch>
                <a:fillRect l="-16529" t="5639" r="-16509" b="5639"/>
              </a:stretch>
            </a:blipFill>
          </p:spPr>
          <p:txBody>
            <a:bodyPr/>
            <a:lstStyle/>
            <a:p>
              <a:endParaRPr lang="en-GB"/>
            </a:p>
          </p:txBody>
        </p:sp>
      </p:grpSp>
      <p:pic>
        <p:nvPicPr>
          <p:cNvPr id="26" name="Picture 26"/>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rot="-1180231">
            <a:off x="2190417" y="2244404"/>
            <a:ext cx="831833" cy="831833"/>
          </a:xfrm>
          <a:prstGeom prst="rect">
            <a:avLst/>
          </a:prstGeom>
        </p:spPr>
      </p:pic>
      <p:pic>
        <p:nvPicPr>
          <p:cNvPr id="27" name="Picture 27"/>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rot="-2682344">
            <a:off x="900474" y="1213133"/>
            <a:ext cx="2348424" cy="768575"/>
          </a:xfrm>
          <a:prstGeom prst="rect">
            <a:avLst/>
          </a:prstGeom>
        </p:spPr>
      </p:pic>
      <p:pic>
        <p:nvPicPr>
          <p:cNvPr id="28" name="Picture 28"/>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rcRect/>
          <a:stretch>
            <a:fillRect/>
          </a:stretch>
        </p:blipFill>
        <p:spPr>
          <a:xfrm rot="-10185448">
            <a:off x="1797196" y="6745508"/>
            <a:ext cx="2793450" cy="2793450"/>
          </a:xfrm>
          <a:prstGeom prst="rect">
            <a:avLst/>
          </a:prstGeom>
        </p:spPr>
      </p:pic>
      <p:pic>
        <p:nvPicPr>
          <p:cNvPr id="31" name="Picture 31"/>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rcRect/>
          <a:stretch>
            <a:fillRect/>
          </a:stretch>
        </p:blipFill>
        <p:spPr>
          <a:xfrm>
            <a:off x="3446335" y="1292168"/>
            <a:ext cx="1771324" cy="2231590"/>
          </a:xfrm>
          <a:prstGeom prst="rect">
            <a:avLst/>
          </a:prstGeom>
        </p:spPr>
      </p:pic>
      <p:pic>
        <p:nvPicPr>
          <p:cNvPr id="32" name="Picture 32"/>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rcRect/>
          <a:stretch>
            <a:fillRect/>
          </a:stretch>
        </p:blipFill>
        <p:spPr>
          <a:xfrm>
            <a:off x="14837773" y="3309472"/>
            <a:ext cx="2204711" cy="2545121"/>
          </a:xfrm>
          <a:prstGeom prst="rect">
            <a:avLst/>
          </a:prstGeom>
        </p:spPr>
      </p:pic>
      <p:pic>
        <p:nvPicPr>
          <p:cNvPr id="33" name="Picture 33"/>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rcRect/>
          <a:stretch>
            <a:fillRect/>
          </a:stretch>
        </p:blipFill>
        <p:spPr>
          <a:xfrm>
            <a:off x="8398950" y="7220858"/>
            <a:ext cx="2558154" cy="2544200"/>
          </a:xfrm>
          <a:prstGeom prst="rect">
            <a:avLst/>
          </a:prstGeom>
        </p:spPr>
      </p:pic>
      <p:sp>
        <p:nvSpPr>
          <p:cNvPr id="34" name="TextBox 34"/>
          <p:cNvSpPr txBox="1"/>
          <p:nvPr/>
        </p:nvSpPr>
        <p:spPr>
          <a:xfrm>
            <a:off x="5370792" y="3756637"/>
            <a:ext cx="7866620" cy="2462213"/>
          </a:xfrm>
          <a:prstGeom prst="rect">
            <a:avLst/>
          </a:prstGeom>
        </p:spPr>
        <p:txBody>
          <a:bodyPr lIns="0" tIns="0" rIns="0" bIns="0" rtlCol="0" anchor="t">
            <a:spAutoFit/>
          </a:bodyPr>
          <a:lstStyle/>
          <a:p>
            <a:pPr marL="0" lvl="0" indent="0" algn="ctr">
              <a:lnSpc>
                <a:spcPts val="9600"/>
              </a:lnSpc>
              <a:spcBef>
                <a:spcPct val="0"/>
              </a:spcBef>
            </a:pPr>
            <a:r>
              <a:rPr lang="en-US" sz="8000" spc="-200" dirty="0" err="1">
                <a:solidFill>
                  <a:srgbClr val="272626"/>
                </a:solidFill>
                <a:latin typeface="Lazydog"/>
              </a:rPr>
              <a:t>Gorchmynion</a:t>
            </a:r>
            <a:endParaRPr lang="en-US" sz="8000" spc="-200" dirty="0">
              <a:solidFill>
                <a:srgbClr val="272626"/>
              </a:solidFill>
              <a:latin typeface="Lazydog"/>
            </a:endParaRPr>
          </a:p>
          <a:p>
            <a:pPr marL="0" lvl="0" indent="0" algn="ctr">
              <a:lnSpc>
                <a:spcPts val="9600"/>
              </a:lnSpc>
              <a:spcBef>
                <a:spcPct val="0"/>
              </a:spcBef>
            </a:pPr>
            <a:r>
              <a:rPr lang="en-US" sz="8000" spc="-200" dirty="0" err="1">
                <a:solidFill>
                  <a:srgbClr val="272626"/>
                </a:solidFill>
                <a:latin typeface="Lazydog"/>
              </a:rPr>
              <a:t>rheolaidd</a:t>
            </a:r>
            <a:endParaRPr lang="en-US" sz="8000" spc="-200" dirty="0">
              <a:solidFill>
                <a:srgbClr val="272626"/>
              </a:solidFill>
              <a:latin typeface="Lazydog"/>
            </a:endParaRPr>
          </a:p>
        </p:txBody>
      </p:sp>
      <p:sp>
        <p:nvSpPr>
          <p:cNvPr id="35" name="TextBox 35"/>
          <p:cNvSpPr txBox="1"/>
          <p:nvPr/>
        </p:nvSpPr>
        <p:spPr>
          <a:xfrm>
            <a:off x="10708960" y="3606993"/>
            <a:ext cx="248143" cy="477452"/>
          </a:xfrm>
          <a:prstGeom prst="rect">
            <a:avLst/>
          </a:prstGeom>
        </p:spPr>
        <p:txBody>
          <a:bodyPr lIns="0" tIns="0" rIns="0" bIns="0" rtlCol="0" anchor="t">
            <a:spAutoFit/>
          </a:bodyPr>
          <a:lstStyle/>
          <a:p>
            <a:pPr algn="ctr">
              <a:lnSpc>
                <a:spcPts val="3751"/>
              </a:lnSpc>
              <a:spcBef>
                <a:spcPct val="0"/>
              </a:spcBef>
            </a:pPr>
            <a:r>
              <a:rPr lang="en-US" sz="3126">
                <a:solidFill>
                  <a:srgbClr val="FFFEFE"/>
                </a:solidFill>
                <a:latin typeface="Lazydog"/>
              </a:rPr>
              <a:t>o</a:t>
            </a: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EF5B6"/>
        </a:solidFill>
        <a:effectLst/>
      </p:bgPr>
    </p:bg>
    <p:spTree>
      <p:nvGrpSpPr>
        <p:cNvPr id="1" name=""/>
        <p:cNvGrpSpPr/>
        <p:nvPr/>
      </p:nvGrpSpPr>
      <p:grpSpPr>
        <a:xfrm>
          <a:off x="0" y="0"/>
          <a:ext cx="0" cy="0"/>
          <a:chOff x="0" y="0"/>
          <a:chExt cx="0" cy="0"/>
        </a:xfrm>
      </p:grpSpPr>
      <p:grpSp>
        <p:nvGrpSpPr>
          <p:cNvPr id="2" name="Group 2"/>
          <p:cNvGrpSpPr/>
          <p:nvPr/>
        </p:nvGrpSpPr>
        <p:grpSpPr>
          <a:xfrm>
            <a:off x="1285125" y="263243"/>
            <a:ext cx="15756902" cy="2082112"/>
            <a:chOff x="0" y="0"/>
            <a:chExt cx="14682140" cy="1940093"/>
          </a:xfrm>
        </p:grpSpPr>
        <p:sp>
          <p:nvSpPr>
            <p:cNvPr id="3" name="Freeform 3"/>
            <p:cNvSpPr/>
            <p:nvPr/>
          </p:nvSpPr>
          <p:spPr>
            <a:xfrm>
              <a:off x="0" y="-4073"/>
              <a:ext cx="14688530" cy="1946696"/>
            </a:xfrm>
            <a:custGeom>
              <a:avLst/>
              <a:gdLst/>
              <a:ahLst/>
              <a:cxnLst/>
              <a:rect l="l" t="t" r="r" b="b"/>
              <a:pathLst>
                <a:path w="14688530" h="1946696">
                  <a:moveTo>
                    <a:pt x="14060753" y="1892218"/>
                  </a:moveTo>
                  <a:cubicBezTo>
                    <a:pt x="14060753" y="1892218"/>
                    <a:pt x="13329878" y="1946696"/>
                    <a:pt x="11321073" y="1944075"/>
                  </a:cubicBezTo>
                  <a:cubicBezTo>
                    <a:pt x="5334503" y="1941912"/>
                    <a:pt x="1057074" y="1934088"/>
                    <a:pt x="1057074" y="1934088"/>
                  </a:cubicBezTo>
                  <a:cubicBezTo>
                    <a:pt x="812932" y="1925254"/>
                    <a:pt x="449110" y="1904023"/>
                    <a:pt x="282371" y="1845846"/>
                  </a:cubicBezTo>
                  <a:cubicBezTo>
                    <a:pt x="4469" y="1748882"/>
                    <a:pt x="0" y="1575604"/>
                    <a:pt x="0" y="1246360"/>
                  </a:cubicBezTo>
                  <a:lnTo>
                    <a:pt x="0" y="1246351"/>
                  </a:lnTo>
                  <a:cubicBezTo>
                    <a:pt x="8536" y="491230"/>
                    <a:pt x="0" y="345608"/>
                    <a:pt x="77597" y="223930"/>
                  </a:cubicBezTo>
                  <a:cubicBezTo>
                    <a:pt x="217372" y="4759"/>
                    <a:pt x="519255" y="4073"/>
                    <a:pt x="937909" y="4073"/>
                  </a:cubicBezTo>
                  <a:cubicBezTo>
                    <a:pt x="937909" y="4073"/>
                    <a:pt x="2822598" y="15681"/>
                    <a:pt x="9113624" y="7673"/>
                  </a:cubicBezTo>
                  <a:cubicBezTo>
                    <a:pt x="13110950" y="0"/>
                    <a:pt x="13827683" y="6979"/>
                    <a:pt x="13827683" y="6979"/>
                  </a:cubicBezTo>
                  <a:cubicBezTo>
                    <a:pt x="14195991" y="14458"/>
                    <a:pt x="14334251" y="42638"/>
                    <a:pt x="14531991" y="165219"/>
                  </a:cubicBezTo>
                  <a:cubicBezTo>
                    <a:pt x="14683008" y="258836"/>
                    <a:pt x="14688530" y="476157"/>
                    <a:pt x="14679389" y="1246351"/>
                  </a:cubicBezTo>
                  <a:lnTo>
                    <a:pt x="14679389" y="1246360"/>
                  </a:lnTo>
                  <a:cubicBezTo>
                    <a:pt x="14679389" y="1693569"/>
                    <a:pt x="14636606" y="1842156"/>
                    <a:pt x="14060753" y="1892218"/>
                  </a:cubicBezTo>
                  <a:close/>
                </a:path>
              </a:pathLst>
            </a:custGeom>
            <a:solidFill>
              <a:srgbClr val="BAE6FF"/>
            </a:solidFill>
          </p:spPr>
          <p:txBody>
            <a:bodyPr/>
            <a:lstStyle/>
            <a:p>
              <a:endParaRPr lang="en-GB"/>
            </a:p>
          </p:txBody>
        </p:sp>
      </p:grpSp>
      <p:grpSp>
        <p:nvGrpSpPr>
          <p:cNvPr id="4" name="Group 4"/>
          <p:cNvGrpSpPr/>
          <p:nvPr/>
        </p:nvGrpSpPr>
        <p:grpSpPr>
          <a:xfrm>
            <a:off x="2133600" y="7570102"/>
            <a:ext cx="6368274" cy="2206091"/>
            <a:chOff x="0" y="0"/>
            <a:chExt cx="6921725" cy="1677467"/>
          </a:xfrm>
        </p:grpSpPr>
        <p:sp>
          <p:nvSpPr>
            <p:cNvPr id="5" name="Freeform 5"/>
            <p:cNvSpPr/>
            <p:nvPr/>
          </p:nvSpPr>
          <p:spPr>
            <a:xfrm>
              <a:off x="0" y="-4073"/>
              <a:ext cx="6928115" cy="1684070"/>
            </a:xfrm>
            <a:custGeom>
              <a:avLst/>
              <a:gdLst/>
              <a:ahLst/>
              <a:cxnLst/>
              <a:rect l="l" t="t" r="r" b="b"/>
              <a:pathLst>
                <a:path w="6928115" h="1684070">
                  <a:moveTo>
                    <a:pt x="6300338" y="1629592"/>
                  </a:moveTo>
                  <a:cubicBezTo>
                    <a:pt x="6300338" y="1629592"/>
                    <a:pt x="5569463" y="1684070"/>
                    <a:pt x="4674419" y="1681449"/>
                  </a:cubicBezTo>
                  <a:cubicBezTo>
                    <a:pt x="2725084" y="1679286"/>
                    <a:pt x="1057074" y="1671461"/>
                    <a:pt x="1057074" y="1671461"/>
                  </a:cubicBezTo>
                  <a:cubicBezTo>
                    <a:pt x="812932" y="1662627"/>
                    <a:pt x="449110" y="1641397"/>
                    <a:pt x="282371" y="1583219"/>
                  </a:cubicBezTo>
                  <a:cubicBezTo>
                    <a:pt x="4469" y="1486256"/>
                    <a:pt x="0" y="1312977"/>
                    <a:pt x="0" y="1030120"/>
                  </a:cubicBezTo>
                  <a:lnTo>
                    <a:pt x="0" y="1030114"/>
                  </a:lnTo>
                  <a:cubicBezTo>
                    <a:pt x="8536" y="491230"/>
                    <a:pt x="0" y="345608"/>
                    <a:pt x="77597" y="223930"/>
                  </a:cubicBezTo>
                  <a:cubicBezTo>
                    <a:pt x="217372" y="4759"/>
                    <a:pt x="519255" y="4073"/>
                    <a:pt x="937909" y="4073"/>
                  </a:cubicBezTo>
                  <a:cubicBezTo>
                    <a:pt x="937909" y="4073"/>
                    <a:pt x="1907163" y="15681"/>
                    <a:pt x="3955634" y="7673"/>
                  </a:cubicBezTo>
                  <a:cubicBezTo>
                    <a:pt x="5350535" y="0"/>
                    <a:pt x="6067269" y="6979"/>
                    <a:pt x="6067269" y="6979"/>
                  </a:cubicBezTo>
                  <a:cubicBezTo>
                    <a:pt x="6435577" y="14458"/>
                    <a:pt x="6573836" y="42638"/>
                    <a:pt x="6771577" y="165219"/>
                  </a:cubicBezTo>
                  <a:cubicBezTo>
                    <a:pt x="6922594" y="258836"/>
                    <a:pt x="6928115" y="476157"/>
                    <a:pt x="6918975" y="1030114"/>
                  </a:cubicBezTo>
                  <a:lnTo>
                    <a:pt x="6918975" y="1030120"/>
                  </a:lnTo>
                  <a:cubicBezTo>
                    <a:pt x="6918974" y="1430942"/>
                    <a:pt x="6876190" y="1579530"/>
                    <a:pt x="6300338" y="1629592"/>
                  </a:cubicBezTo>
                  <a:close/>
                </a:path>
              </a:pathLst>
            </a:custGeom>
            <a:solidFill>
              <a:srgbClr val="FFF9ED"/>
            </a:solidFill>
          </p:spPr>
          <p:txBody>
            <a:bodyPr/>
            <a:lstStyle/>
            <a:p>
              <a:endParaRPr lang="en-GB"/>
            </a:p>
          </p:txBody>
        </p:sp>
      </p:grpSp>
      <p:grpSp>
        <p:nvGrpSpPr>
          <p:cNvPr id="6" name="Group 6"/>
          <p:cNvGrpSpPr/>
          <p:nvPr/>
        </p:nvGrpSpPr>
        <p:grpSpPr>
          <a:xfrm>
            <a:off x="10412628" y="7606832"/>
            <a:ext cx="6609486" cy="2206091"/>
            <a:chOff x="0" y="0"/>
            <a:chExt cx="7528265" cy="2055616"/>
          </a:xfrm>
        </p:grpSpPr>
        <p:sp>
          <p:nvSpPr>
            <p:cNvPr id="7" name="Freeform 7"/>
            <p:cNvSpPr/>
            <p:nvPr/>
          </p:nvSpPr>
          <p:spPr>
            <a:xfrm>
              <a:off x="0" y="-4073"/>
              <a:ext cx="7534656" cy="2062218"/>
            </a:xfrm>
            <a:custGeom>
              <a:avLst/>
              <a:gdLst/>
              <a:ahLst/>
              <a:cxnLst/>
              <a:rect l="l" t="t" r="r" b="b"/>
              <a:pathLst>
                <a:path w="7534656" h="2062218">
                  <a:moveTo>
                    <a:pt x="6906878" y="2007741"/>
                  </a:moveTo>
                  <a:cubicBezTo>
                    <a:pt x="6906878" y="2007741"/>
                    <a:pt x="6176003" y="2062218"/>
                    <a:pt x="5193909" y="2059597"/>
                  </a:cubicBezTo>
                  <a:cubicBezTo>
                    <a:pt x="2929032" y="2057434"/>
                    <a:pt x="1057074" y="2049610"/>
                    <a:pt x="1057074" y="2049610"/>
                  </a:cubicBezTo>
                  <a:cubicBezTo>
                    <a:pt x="812932" y="2040776"/>
                    <a:pt x="449110" y="2019545"/>
                    <a:pt x="282371" y="1961368"/>
                  </a:cubicBezTo>
                  <a:cubicBezTo>
                    <a:pt x="4469" y="1864405"/>
                    <a:pt x="0" y="1691126"/>
                    <a:pt x="0" y="1341478"/>
                  </a:cubicBezTo>
                  <a:lnTo>
                    <a:pt x="0" y="1341468"/>
                  </a:lnTo>
                  <a:cubicBezTo>
                    <a:pt x="8536" y="491230"/>
                    <a:pt x="0" y="345608"/>
                    <a:pt x="77597" y="223930"/>
                  </a:cubicBezTo>
                  <a:cubicBezTo>
                    <a:pt x="217372" y="4759"/>
                    <a:pt x="519255" y="4073"/>
                    <a:pt x="937909" y="4073"/>
                  </a:cubicBezTo>
                  <a:cubicBezTo>
                    <a:pt x="937909" y="4073"/>
                    <a:pt x="1978712" y="15681"/>
                    <a:pt x="4358773" y="7673"/>
                  </a:cubicBezTo>
                  <a:cubicBezTo>
                    <a:pt x="5957075" y="0"/>
                    <a:pt x="6673809" y="6979"/>
                    <a:pt x="6673809" y="6979"/>
                  </a:cubicBezTo>
                  <a:cubicBezTo>
                    <a:pt x="7042117" y="14458"/>
                    <a:pt x="7180376" y="42638"/>
                    <a:pt x="7378116" y="165219"/>
                  </a:cubicBezTo>
                  <a:cubicBezTo>
                    <a:pt x="7529133" y="258836"/>
                    <a:pt x="7534656" y="476157"/>
                    <a:pt x="7525515" y="1341468"/>
                  </a:cubicBezTo>
                  <a:lnTo>
                    <a:pt x="7525515" y="1341478"/>
                  </a:lnTo>
                  <a:cubicBezTo>
                    <a:pt x="7525514" y="1809091"/>
                    <a:pt x="7482730" y="1957679"/>
                    <a:pt x="6906878" y="2007741"/>
                  </a:cubicBezTo>
                  <a:close/>
                </a:path>
              </a:pathLst>
            </a:custGeom>
            <a:solidFill>
              <a:srgbClr val="FFF9ED"/>
            </a:solidFill>
          </p:spPr>
          <p:txBody>
            <a:bodyPr/>
            <a:lstStyle/>
            <a:p>
              <a:endParaRPr lang="en-GB"/>
            </a:p>
          </p:txBody>
        </p:sp>
      </p:grpSp>
      <p:sp>
        <p:nvSpPr>
          <p:cNvPr id="17" name="TextBox 17"/>
          <p:cNvSpPr txBox="1"/>
          <p:nvPr/>
        </p:nvSpPr>
        <p:spPr>
          <a:xfrm>
            <a:off x="3975306" y="601562"/>
            <a:ext cx="10337389" cy="1343025"/>
          </a:xfrm>
          <a:prstGeom prst="rect">
            <a:avLst/>
          </a:prstGeom>
        </p:spPr>
        <p:txBody>
          <a:bodyPr lIns="0" tIns="0" rIns="0" bIns="0" rtlCol="0" anchor="t">
            <a:spAutoFit/>
          </a:bodyPr>
          <a:lstStyle/>
          <a:p>
            <a:pPr marL="0" lvl="0" indent="0" algn="ctr">
              <a:lnSpc>
                <a:spcPts val="10559"/>
              </a:lnSpc>
              <a:spcBef>
                <a:spcPct val="0"/>
              </a:spcBef>
            </a:pPr>
            <a:r>
              <a:rPr lang="en-US" sz="8799">
                <a:solidFill>
                  <a:srgbClr val="272626"/>
                </a:solidFill>
                <a:latin typeface="Lazydog"/>
              </a:rPr>
              <a:t>Chi</a:t>
            </a:r>
          </a:p>
        </p:txBody>
      </p:sp>
      <p:sp>
        <p:nvSpPr>
          <p:cNvPr id="18" name="TextBox 18"/>
          <p:cNvSpPr txBox="1"/>
          <p:nvPr/>
        </p:nvSpPr>
        <p:spPr>
          <a:xfrm>
            <a:off x="1987983" y="7857368"/>
            <a:ext cx="6678918" cy="1384995"/>
          </a:xfrm>
          <a:prstGeom prst="rect">
            <a:avLst/>
          </a:prstGeom>
        </p:spPr>
        <p:txBody>
          <a:bodyPr lIns="0" tIns="0" rIns="0" bIns="0" rtlCol="0" anchor="t">
            <a:spAutoFit/>
          </a:bodyPr>
          <a:lstStyle/>
          <a:p>
            <a:pPr algn="ctr">
              <a:lnSpc>
                <a:spcPts val="5427"/>
              </a:lnSpc>
            </a:pPr>
            <a:r>
              <a:rPr lang="en-US" sz="4522" dirty="0">
                <a:solidFill>
                  <a:srgbClr val="272626"/>
                </a:solidFill>
                <a:latin typeface="Lazydog"/>
              </a:rPr>
              <a:t>LLUOSOG</a:t>
            </a:r>
          </a:p>
          <a:p>
            <a:pPr marL="0" lvl="0" indent="0" algn="ctr">
              <a:lnSpc>
                <a:spcPts val="5427"/>
              </a:lnSpc>
              <a:spcBef>
                <a:spcPct val="0"/>
              </a:spcBef>
            </a:pPr>
            <a:r>
              <a:rPr lang="en-US" sz="4522" i="1" dirty="0">
                <a:solidFill>
                  <a:srgbClr val="272626"/>
                </a:solidFill>
                <a:latin typeface="Lazydog"/>
              </a:rPr>
              <a:t>(plural)</a:t>
            </a:r>
          </a:p>
        </p:txBody>
      </p:sp>
      <p:sp>
        <p:nvSpPr>
          <p:cNvPr id="19" name="TextBox 19"/>
          <p:cNvSpPr txBox="1"/>
          <p:nvPr/>
        </p:nvSpPr>
        <p:spPr>
          <a:xfrm>
            <a:off x="9658270" y="7897925"/>
            <a:ext cx="8510144" cy="1303883"/>
          </a:xfrm>
          <a:prstGeom prst="rect">
            <a:avLst/>
          </a:prstGeom>
        </p:spPr>
        <p:txBody>
          <a:bodyPr lIns="0" tIns="0" rIns="0" bIns="0" rtlCol="0" anchor="t">
            <a:spAutoFit/>
          </a:bodyPr>
          <a:lstStyle/>
          <a:p>
            <a:pPr marL="0" lvl="0" indent="0" algn="ctr">
              <a:lnSpc>
                <a:spcPts val="5289"/>
              </a:lnSpc>
              <a:spcBef>
                <a:spcPct val="0"/>
              </a:spcBef>
            </a:pPr>
            <a:r>
              <a:rPr lang="en-US" sz="4407" dirty="0" err="1">
                <a:solidFill>
                  <a:srgbClr val="272626"/>
                </a:solidFill>
                <a:latin typeface="Lazydog"/>
              </a:rPr>
              <a:t>Dangos</a:t>
            </a:r>
            <a:r>
              <a:rPr lang="en-US" sz="4407" dirty="0">
                <a:solidFill>
                  <a:srgbClr val="272626"/>
                </a:solidFill>
                <a:latin typeface="Lazydog"/>
              </a:rPr>
              <a:t> parch</a:t>
            </a:r>
            <a:br>
              <a:rPr lang="en-US" sz="4407" dirty="0">
                <a:solidFill>
                  <a:srgbClr val="272626"/>
                </a:solidFill>
                <a:latin typeface="Lazydog"/>
              </a:rPr>
            </a:br>
            <a:r>
              <a:rPr lang="en-US" sz="4407" i="1" dirty="0">
                <a:solidFill>
                  <a:srgbClr val="272626"/>
                </a:solidFill>
                <a:latin typeface="Lazydog"/>
              </a:rPr>
              <a:t>(show respect)</a:t>
            </a:r>
          </a:p>
        </p:txBody>
      </p:sp>
      <p:pic>
        <p:nvPicPr>
          <p:cNvPr id="27" name="Picture 26" descr="A person standing in front of a group of people&#10;&#10;Description automatically generated">
            <a:extLst>
              <a:ext uri="{FF2B5EF4-FFF2-40B4-BE49-F238E27FC236}">
                <a16:creationId xmlns:a16="http://schemas.microsoft.com/office/drawing/2014/main" id="{C6E814C1-913D-7B8C-9639-D6364477A4C6}"/>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6221" r="-1"/>
          <a:stretch/>
        </p:blipFill>
        <p:spPr>
          <a:xfrm>
            <a:off x="10591800" y="2644254"/>
            <a:ext cx="6430314" cy="4666394"/>
          </a:xfrm>
          <a:prstGeom prst="rect">
            <a:avLst/>
          </a:prstGeom>
        </p:spPr>
      </p:pic>
      <p:pic>
        <p:nvPicPr>
          <p:cNvPr id="29" name="Picture 21">
            <a:extLst>
              <a:ext uri="{FF2B5EF4-FFF2-40B4-BE49-F238E27FC236}">
                <a16:creationId xmlns:a16="http://schemas.microsoft.com/office/drawing/2014/main" id="{140B702F-9F5C-0910-0EA5-DA83F0EC23C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flipH="1">
            <a:off x="14465095" y="1239181"/>
            <a:ext cx="3277793" cy="2573067"/>
          </a:xfrm>
          <a:prstGeom prst="rect">
            <a:avLst/>
          </a:prstGeom>
        </p:spPr>
      </p:pic>
      <p:sp>
        <p:nvSpPr>
          <p:cNvPr id="30" name="TextBox 22">
            <a:extLst>
              <a:ext uri="{FF2B5EF4-FFF2-40B4-BE49-F238E27FC236}">
                <a16:creationId xmlns:a16="http://schemas.microsoft.com/office/drawing/2014/main" id="{7ADABDAE-AD3C-A87C-D784-70A85F61E5DA}"/>
              </a:ext>
            </a:extLst>
          </p:cNvPr>
          <p:cNvSpPr txBox="1"/>
          <p:nvPr/>
        </p:nvSpPr>
        <p:spPr>
          <a:xfrm>
            <a:off x="10686995" y="1737133"/>
            <a:ext cx="10337389" cy="1343025"/>
          </a:xfrm>
          <a:prstGeom prst="rect">
            <a:avLst/>
          </a:prstGeom>
        </p:spPr>
        <p:txBody>
          <a:bodyPr lIns="0" tIns="0" rIns="0" bIns="0" rtlCol="0" anchor="t">
            <a:spAutoFit/>
          </a:bodyPr>
          <a:lstStyle/>
          <a:p>
            <a:pPr marL="0" lvl="0" indent="0" algn="ctr">
              <a:lnSpc>
                <a:spcPts val="10559"/>
              </a:lnSpc>
              <a:spcBef>
                <a:spcPct val="0"/>
              </a:spcBef>
            </a:pPr>
            <a:r>
              <a:rPr lang="en-US" sz="8799" dirty="0">
                <a:solidFill>
                  <a:srgbClr val="272626"/>
                </a:solidFill>
                <a:latin typeface="Lazydog"/>
              </a:rPr>
              <a:t>Chi</a:t>
            </a:r>
          </a:p>
        </p:txBody>
      </p:sp>
      <p:pic>
        <p:nvPicPr>
          <p:cNvPr id="32" name="Picture 31" descr="A teacher explaining to children in a classroom&#10;&#10;Description automatically generated">
            <a:extLst>
              <a:ext uri="{FF2B5EF4-FFF2-40B4-BE49-F238E27FC236}">
                <a16:creationId xmlns:a16="http://schemas.microsoft.com/office/drawing/2014/main" id="{8A6CE550-6D75-F9DE-33C4-40DE1F87FF17}"/>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2254256" y="2616071"/>
            <a:ext cx="6146373" cy="4666394"/>
          </a:xfrm>
          <a:prstGeom prst="rect">
            <a:avLst/>
          </a:prstGeom>
        </p:spPr>
      </p:pic>
      <p:pic>
        <p:nvPicPr>
          <p:cNvPr id="34" name="Picture 16">
            <a:extLst>
              <a:ext uri="{FF2B5EF4-FFF2-40B4-BE49-F238E27FC236}">
                <a16:creationId xmlns:a16="http://schemas.microsoft.com/office/drawing/2014/main" id="{07079400-7E0D-D924-1C4B-526DDB5857C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688005" y="1194948"/>
            <a:ext cx="3488617" cy="2738564"/>
          </a:xfrm>
          <a:prstGeom prst="rect">
            <a:avLst/>
          </a:prstGeom>
        </p:spPr>
      </p:pic>
      <p:sp>
        <p:nvSpPr>
          <p:cNvPr id="35" name="TextBox 20">
            <a:extLst>
              <a:ext uri="{FF2B5EF4-FFF2-40B4-BE49-F238E27FC236}">
                <a16:creationId xmlns:a16="http://schemas.microsoft.com/office/drawing/2014/main" id="{71120047-EF44-C0FE-F4AD-26AFFEE9E9E1}"/>
              </a:ext>
            </a:extLst>
          </p:cNvPr>
          <p:cNvSpPr txBox="1"/>
          <p:nvPr/>
        </p:nvSpPr>
        <p:spPr>
          <a:xfrm>
            <a:off x="-2736382" y="1790207"/>
            <a:ext cx="10337389" cy="1343025"/>
          </a:xfrm>
          <a:prstGeom prst="rect">
            <a:avLst/>
          </a:prstGeom>
        </p:spPr>
        <p:txBody>
          <a:bodyPr lIns="0" tIns="0" rIns="0" bIns="0" rtlCol="0" anchor="t">
            <a:spAutoFit/>
          </a:bodyPr>
          <a:lstStyle/>
          <a:p>
            <a:pPr marL="0" lvl="0" indent="0" algn="ctr">
              <a:lnSpc>
                <a:spcPts val="10559"/>
              </a:lnSpc>
              <a:spcBef>
                <a:spcPct val="0"/>
              </a:spcBef>
            </a:pPr>
            <a:r>
              <a:rPr lang="en-US" sz="8799" dirty="0">
                <a:solidFill>
                  <a:srgbClr val="272626"/>
                </a:solidFill>
                <a:latin typeface="Lazydog"/>
              </a:rPr>
              <a:t>Chi</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dissolve">
                                      <p:cBhvr>
                                        <p:cTn id="10" dur="500"/>
                                        <p:tgtEl>
                                          <p:spTgt spid="19"/>
                                        </p:tgtEl>
                                      </p:cBhvr>
                                    </p:animEffect>
                                  </p:childTnLst>
                                </p:cTn>
                              </p:par>
                              <p:par>
                                <p:cTn id="11" presetID="9" presetClass="entr" presetSubtype="0" fill="hold"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dissolve">
                                      <p:cBhvr>
                                        <p:cTn id="1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DF5B6"/>
        </a:solidFill>
        <a:effectLst/>
      </p:bgPr>
    </p:bg>
    <p:spTree>
      <p:nvGrpSpPr>
        <p:cNvPr id="1" name=""/>
        <p:cNvGrpSpPr/>
        <p:nvPr/>
      </p:nvGrpSpPr>
      <p:grpSpPr>
        <a:xfrm>
          <a:off x="0" y="0"/>
          <a:ext cx="0" cy="0"/>
          <a:chOff x="0" y="0"/>
          <a:chExt cx="0" cy="0"/>
        </a:xfrm>
      </p:grpSpPr>
      <p:grpSp>
        <p:nvGrpSpPr>
          <p:cNvPr id="2" name="Group 2"/>
          <p:cNvGrpSpPr/>
          <p:nvPr/>
        </p:nvGrpSpPr>
        <p:grpSpPr>
          <a:xfrm>
            <a:off x="1502398" y="103431"/>
            <a:ext cx="15756902" cy="2082112"/>
            <a:chOff x="0" y="0"/>
            <a:chExt cx="14682140" cy="1940093"/>
          </a:xfrm>
        </p:grpSpPr>
        <p:sp>
          <p:nvSpPr>
            <p:cNvPr id="3" name="Freeform 3"/>
            <p:cNvSpPr/>
            <p:nvPr/>
          </p:nvSpPr>
          <p:spPr>
            <a:xfrm>
              <a:off x="0" y="-4073"/>
              <a:ext cx="14688530" cy="1946696"/>
            </a:xfrm>
            <a:custGeom>
              <a:avLst/>
              <a:gdLst/>
              <a:ahLst/>
              <a:cxnLst/>
              <a:rect l="l" t="t" r="r" b="b"/>
              <a:pathLst>
                <a:path w="14688530" h="1946696">
                  <a:moveTo>
                    <a:pt x="14060753" y="1892218"/>
                  </a:moveTo>
                  <a:cubicBezTo>
                    <a:pt x="14060753" y="1892218"/>
                    <a:pt x="13329878" y="1946696"/>
                    <a:pt x="11321073" y="1944075"/>
                  </a:cubicBezTo>
                  <a:cubicBezTo>
                    <a:pt x="5334503" y="1941912"/>
                    <a:pt x="1057074" y="1934088"/>
                    <a:pt x="1057074" y="1934088"/>
                  </a:cubicBezTo>
                  <a:cubicBezTo>
                    <a:pt x="812932" y="1925254"/>
                    <a:pt x="449110" y="1904023"/>
                    <a:pt x="282371" y="1845846"/>
                  </a:cubicBezTo>
                  <a:cubicBezTo>
                    <a:pt x="4469" y="1748882"/>
                    <a:pt x="0" y="1575604"/>
                    <a:pt x="0" y="1246360"/>
                  </a:cubicBezTo>
                  <a:lnTo>
                    <a:pt x="0" y="1246351"/>
                  </a:lnTo>
                  <a:cubicBezTo>
                    <a:pt x="8536" y="491230"/>
                    <a:pt x="0" y="345608"/>
                    <a:pt x="77597" y="223930"/>
                  </a:cubicBezTo>
                  <a:cubicBezTo>
                    <a:pt x="217372" y="4759"/>
                    <a:pt x="519255" y="4073"/>
                    <a:pt x="937909" y="4073"/>
                  </a:cubicBezTo>
                  <a:cubicBezTo>
                    <a:pt x="937909" y="4073"/>
                    <a:pt x="2822598" y="15681"/>
                    <a:pt x="9113624" y="7673"/>
                  </a:cubicBezTo>
                  <a:cubicBezTo>
                    <a:pt x="13110950" y="0"/>
                    <a:pt x="13827683" y="6979"/>
                    <a:pt x="13827683" y="6979"/>
                  </a:cubicBezTo>
                  <a:cubicBezTo>
                    <a:pt x="14195991" y="14458"/>
                    <a:pt x="14334251" y="42638"/>
                    <a:pt x="14531991" y="165219"/>
                  </a:cubicBezTo>
                  <a:cubicBezTo>
                    <a:pt x="14683008" y="258836"/>
                    <a:pt x="14688530" y="476157"/>
                    <a:pt x="14679389" y="1246351"/>
                  </a:cubicBezTo>
                  <a:lnTo>
                    <a:pt x="14679389" y="1246360"/>
                  </a:lnTo>
                  <a:cubicBezTo>
                    <a:pt x="14679389" y="1693569"/>
                    <a:pt x="14636606" y="1842156"/>
                    <a:pt x="14060753" y="1892218"/>
                  </a:cubicBezTo>
                  <a:close/>
                </a:path>
              </a:pathLst>
            </a:custGeom>
            <a:solidFill>
              <a:srgbClr val="BAE6FF"/>
            </a:solidFill>
          </p:spPr>
          <p:txBody>
            <a:bodyPr/>
            <a:lstStyle/>
            <a:p>
              <a:endParaRPr lang="en-GB"/>
            </a:p>
          </p:txBody>
        </p:sp>
      </p:grpSp>
      <p:grpSp>
        <p:nvGrpSpPr>
          <p:cNvPr id="4" name="Group 4"/>
          <p:cNvGrpSpPr/>
          <p:nvPr/>
        </p:nvGrpSpPr>
        <p:grpSpPr>
          <a:xfrm>
            <a:off x="4380265" y="7942290"/>
            <a:ext cx="9102984" cy="1468410"/>
            <a:chOff x="0" y="0"/>
            <a:chExt cx="6921725" cy="1677467"/>
          </a:xfrm>
        </p:grpSpPr>
        <p:sp>
          <p:nvSpPr>
            <p:cNvPr id="5" name="Freeform 5"/>
            <p:cNvSpPr/>
            <p:nvPr/>
          </p:nvSpPr>
          <p:spPr>
            <a:xfrm>
              <a:off x="0" y="-4073"/>
              <a:ext cx="6928115" cy="1684070"/>
            </a:xfrm>
            <a:custGeom>
              <a:avLst/>
              <a:gdLst/>
              <a:ahLst/>
              <a:cxnLst/>
              <a:rect l="l" t="t" r="r" b="b"/>
              <a:pathLst>
                <a:path w="6928115" h="1684070">
                  <a:moveTo>
                    <a:pt x="6300338" y="1629592"/>
                  </a:moveTo>
                  <a:cubicBezTo>
                    <a:pt x="6300338" y="1629592"/>
                    <a:pt x="5569463" y="1684070"/>
                    <a:pt x="4674419" y="1681449"/>
                  </a:cubicBezTo>
                  <a:cubicBezTo>
                    <a:pt x="2725084" y="1679286"/>
                    <a:pt x="1057074" y="1671461"/>
                    <a:pt x="1057074" y="1671461"/>
                  </a:cubicBezTo>
                  <a:cubicBezTo>
                    <a:pt x="812932" y="1662627"/>
                    <a:pt x="449110" y="1641397"/>
                    <a:pt x="282371" y="1583219"/>
                  </a:cubicBezTo>
                  <a:cubicBezTo>
                    <a:pt x="4469" y="1486256"/>
                    <a:pt x="0" y="1312977"/>
                    <a:pt x="0" y="1030120"/>
                  </a:cubicBezTo>
                  <a:lnTo>
                    <a:pt x="0" y="1030114"/>
                  </a:lnTo>
                  <a:cubicBezTo>
                    <a:pt x="8536" y="491230"/>
                    <a:pt x="0" y="345608"/>
                    <a:pt x="77597" y="223930"/>
                  </a:cubicBezTo>
                  <a:cubicBezTo>
                    <a:pt x="217372" y="4759"/>
                    <a:pt x="519255" y="4073"/>
                    <a:pt x="937909" y="4073"/>
                  </a:cubicBezTo>
                  <a:cubicBezTo>
                    <a:pt x="937909" y="4073"/>
                    <a:pt x="1907163" y="15681"/>
                    <a:pt x="3955634" y="7673"/>
                  </a:cubicBezTo>
                  <a:cubicBezTo>
                    <a:pt x="5350535" y="0"/>
                    <a:pt x="6067269" y="6979"/>
                    <a:pt x="6067269" y="6979"/>
                  </a:cubicBezTo>
                  <a:cubicBezTo>
                    <a:pt x="6435577" y="14458"/>
                    <a:pt x="6573836" y="42638"/>
                    <a:pt x="6771577" y="165219"/>
                  </a:cubicBezTo>
                  <a:cubicBezTo>
                    <a:pt x="6922594" y="258836"/>
                    <a:pt x="6928115" y="476157"/>
                    <a:pt x="6918975" y="1030114"/>
                  </a:cubicBezTo>
                  <a:lnTo>
                    <a:pt x="6918975" y="1030120"/>
                  </a:lnTo>
                  <a:cubicBezTo>
                    <a:pt x="6918974" y="1430942"/>
                    <a:pt x="6876190" y="1579530"/>
                    <a:pt x="6300338" y="1629592"/>
                  </a:cubicBezTo>
                  <a:close/>
                </a:path>
              </a:pathLst>
            </a:custGeom>
            <a:solidFill>
              <a:srgbClr val="FFF9ED"/>
            </a:solidFill>
          </p:spPr>
          <p:txBody>
            <a:bodyPr/>
            <a:lstStyle/>
            <a:p>
              <a:endParaRPr lang="en-GB"/>
            </a:p>
          </p:txBody>
        </p:sp>
      </p:grpSp>
      <p:grpSp>
        <p:nvGrpSpPr>
          <p:cNvPr id="6" name="Group 6"/>
          <p:cNvGrpSpPr>
            <a:grpSpLocks noChangeAspect="1"/>
          </p:cNvGrpSpPr>
          <p:nvPr/>
        </p:nvGrpSpPr>
        <p:grpSpPr>
          <a:xfrm>
            <a:off x="6539431" y="2283217"/>
            <a:ext cx="5211275" cy="5382205"/>
            <a:chOff x="0" y="0"/>
            <a:chExt cx="6350000" cy="6558280"/>
          </a:xfrm>
        </p:grpSpPr>
        <p:sp>
          <p:nvSpPr>
            <p:cNvPr id="7" name="Freeform 7"/>
            <p:cNvSpPr/>
            <p:nvPr/>
          </p:nvSpPr>
          <p:spPr>
            <a:xfrm>
              <a:off x="74930" y="74930"/>
              <a:ext cx="6200140" cy="6408420"/>
            </a:xfrm>
            <a:custGeom>
              <a:avLst/>
              <a:gdLst/>
              <a:ahLst/>
              <a:cxnLst/>
              <a:rect l="l" t="t" r="r" b="b"/>
              <a:pathLst>
                <a:path w="6200140" h="6408420">
                  <a:moveTo>
                    <a:pt x="6200140" y="5351780"/>
                  </a:moveTo>
                  <a:cubicBezTo>
                    <a:pt x="6200140" y="5935980"/>
                    <a:pt x="5726430" y="6408420"/>
                    <a:pt x="5143500" y="6408420"/>
                  </a:cubicBezTo>
                  <a:lnTo>
                    <a:pt x="1056640" y="6408420"/>
                  </a:lnTo>
                  <a:cubicBezTo>
                    <a:pt x="472440" y="6408420"/>
                    <a:pt x="0" y="5934710"/>
                    <a:pt x="0" y="5351780"/>
                  </a:cubicBezTo>
                  <a:lnTo>
                    <a:pt x="0" y="1056640"/>
                  </a:lnTo>
                  <a:cubicBezTo>
                    <a:pt x="0" y="472440"/>
                    <a:pt x="473710" y="0"/>
                    <a:pt x="1056640" y="0"/>
                  </a:cubicBezTo>
                  <a:lnTo>
                    <a:pt x="5143500" y="0"/>
                  </a:lnTo>
                  <a:cubicBezTo>
                    <a:pt x="5727700" y="0"/>
                    <a:pt x="6200140" y="473710"/>
                    <a:pt x="6200140" y="1056640"/>
                  </a:cubicBezTo>
                  <a:lnTo>
                    <a:pt x="6200140" y="5351780"/>
                  </a:lnTo>
                  <a:close/>
                </a:path>
              </a:pathLst>
            </a:custGeom>
            <a:blipFill>
              <a:blip r:embed="rId2"/>
              <a:stretch>
                <a:fillRect l="-25690" t="1142" r="-25690" b="1142"/>
              </a:stretch>
            </a:blipFill>
          </p:spPr>
          <p:txBody>
            <a:bodyPr/>
            <a:lstStyle/>
            <a:p>
              <a:endParaRPr lang="en-GB"/>
            </a:p>
          </p:txBody>
        </p:sp>
        <p:sp>
          <p:nvSpPr>
            <p:cNvPr id="8" name="Freeform 8"/>
            <p:cNvSpPr/>
            <p:nvPr/>
          </p:nvSpPr>
          <p:spPr>
            <a:xfrm>
              <a:off x="0" y="0"/>
              <a:ext cx="6350000" cy="6558280"/>
            </a:xfrm>
            <a:custGeom>
              <a:avLst/>
              <a:gdLst/>
              <a:ahLst/>
              <a:cxnLst/>
              <a:rect l="l" t="t" r="r" b="b"/>
              <a:pathLst>
                <a:path w="6350000" h="6558280">
                  <a:moveTo>
                    <a:pt x="5218430" y="6558280"/>
                  </a:moveTo>
                  <a:lnTo>
                    <a:pt x="1131570" y="6558280"/>
                  </a:lnTo>
                  <a:cubicBezTo>
                    <a:pt x="508000" y="6558280"/>
                    <a:pt x="0" y="6050280"/>
                    <a:pt x="0" y="5426710"/>
                  </a:cubicBezTo>
                  <a:lnTo>
                    <a:pt x="0" y="1131570"/>
                  </a:lnTo>
                  <a:cubicBezTo>
                    <a:pt x="0" y="508000"/>
                    <a:pt x="508000" y="0"/>
                    <a:pt x="1131570" y="0"/>
                  </a:cubicBezTo>
                  <a:lnTo>
                    <a:pt x="5218430" y="0"/>
                  </a:lnTo>
                  <a:cubicBezTo>
                    <a:pt x="5842000" y="0"/>
                    <a:pt x="6350000" y="508000"/>
                    <a:pt x="6350000" y="1131570"/>
                  </a:cubicBezTo>
                  <a:lnTo>
                    <a:pt x="6350000" y="5425440"/>
                  </a:lnTo>
                  <a:cubicBezTo>
                    <a:pt x="6350000" y="6050280"/>
                    <a:pt x="5842000" y="6558280"/>
                    <a:pt x="5218430" y="6558280"/>
                  </a:cubicBezTo>
                  <a:close/>
                  <a:moveTo>
                    <a:pt x="1131570" y="149860"/>
                  </a:moveTo>
                  <a:cubicBezTo>
                    <a:pt x="590550" y="149860"/>
                    <a:pt x="149860" y="590550"/>
                    <a:pt x="149860" y="1131570"/>
                  </a:cubicBezTo>
                  <a:lnTo>
                    <a:pt x="149860" y="5425440"/>
                  </a:lnTo>
                  <a:cubicBezTo>
                    <a:pt x="149860" y="5966460"/>
                    <a:pt x="590550" y="6407150"/>
                    <a:pt x="1131570" y="6407150"/>
                  </a:cubicBezTo>
                  <a:lnTo>
                    <a:pt x="5218430" y="6407150"/>
                  </a:lnTo>
                  <a:cubicBezTo>
                    <a:pt x="5759450" y="6407150"/>
                    <a:pt x="6200140" y="5966460"/>
                    <a:pt x="6200140" y="5425440"/>
                  </a:cubicBezTo>
                  <a:lnTo>
                    <a:pt x="6200140" y="1131570"/>
                  </a:lnTo>
                  <a:cubicBezTo>
                    <a:pt x="6200140" y="590550"/>
                    <a:pt x="5759450" y="149860"/>
                    <a:pt x="5218430" y="149860"/>
                  </a:cubicBezTo>
                  <a:lnTo>
                    <a:pt x="1131570" y="149860"/>
                  </a:lnTo>
                  <a:close/>
                </a:path>
              </a:pathLst>
            </a:custGeom>
            <a:solidFill>
              <a:srgbClr val="FFF9ED"/>
            </a:solidFill>
          </p:spPr>
          <p:txBody>
            <a:bodyPr/>
            <a:lstStyle/>
            <a:p>
              <a:endParaRPr lang="en-GB"/>
            </a:p>
          </p:txBody>
        </p:sp>
      </p:grpSp>
      <p:pic>
        <p:nvPicPr>
          <p:cNvPr id="9" name="Picture 9"/>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2356143" y="2743627"/>
            <a:ext cx="3488617" cy="2738564"/>
          </a:xfrm>
          <a:prstGeom prst="rect">
            <a:avLst/>
          </a:prstGeom>
        </p:spPr>
      </p:pic>
      <p:sp>
        <p:nvSpPr>
          <p:cNvPr id="10" name="TextBox 10"/>
          <p:cNvSpPr txBox="1"/>
          <p:nvPr/>
        </p:nvSpPr>
        <p:spPr>
          <a:xfrm>
            <a:off x="3975306" y="601562"/>
            <a:ext cx="10337389" cy="1343025"/>
          </a:xfrm>
          <a:prstGeom prst="rect">
            <a:avLst/>
          </a:prstGeom>
        </p:spPr>
        <p:txBody>
          <a:bodyPr lIns="0" tIns="0" rIns="0" bIns="0" rtlCol="0" anchor="t">
            <a:spAutoFit/>
          </a:bodyPr>
          <a:lstStyle/>
          <a:p>
            <a:pPr marL="0" lvl="0" indent="0" algn="ctr">
              <a:lnSpc>
                <a:spcPts val="10559"/>
              </a:lnSpc>
              <a:spcBef>
                <a:spcPct val="0"/>
              </a:spcBef>
            </a:pPr>
            <a:r>
              <a:rPr lang="en-US" sz="8799">
                <a:solidFill>
                  <a:srgbClr val="272626"/>
                </a:solidFill>
                <a:latin typeface="Lazydog"/>
              </a:rPr>
              <a:t>Ti</a:t>
            </a:r>
          </a:p>
        </p:txBody>
      </p:sp>
      <p:sp>
        <p:nvSpPr>
          <p:cNvPr id="11" name="TextBox 11"/>
          <p:cNvSpPr txBox="1"/>
          <p:nvPr/>
        </p:nvSpPr>
        <p:spPr>
          <a:xfrm>
            <a:off x="4745750" y="7665422"/>
            <a:ext cx="8372014" cy="2077492"/>
          </a:xfrm>
          <a:prstGeom prst="rect">
            <a:avLst/>
          </a:prstGeom>
        </p:spPr>
        <p:txBody>
          <a:bodyPr lIns="0" tIns="0" rIns="0" bIns="0" rtlCol="0" anchor="t">
            <a:spAutoFit/>
          </a:bodyPr>
          <a:lstStyle/>
          <a:p>
            <a:pPr algn="ctr">
              <a:lnSpc>
                <a:spcPts val="5427"/>
              </a:lnSpc>
            </a:pPr>
            <a:endParaRPr lang="en-US" sz="4522" dirty="0">
              <a:solidFill>
                <a:srgbClr val="272626"/>
              </a:solidFill>
              <a:latin typeface="Lazydog"/>
            </a:endParaRPr>
          </a:p>
          <a:p>
            <a:pPr algn="ctr">
              <a:lnSpc>
                <a:spcPts val="5427"/>
              </a:lnSpc>
            </a:pPr>
            <a:r>
              <a:rPr lang="en-US" sz="4522" dirty="0">
                <a:solidFill>
                  <a:srgbClr val="272626"/>
                </a:solidFill>
                <a:latin typeface="Lazydog"/>
              </a:rPr>
              <a:t>UN PERSON </a:t>
            </a:r>
          </a:p>
          <a:p>
            <a:pPr marL="0" lvl="0" indent="0" algn="ctr">
              <a:lnSpc>
                <a:spcPts val="5427"/>
              </a:lnSpc>
              <a:spcBef>
                <a:spcPct val="0"/>
              </a:spcBef>
            </a:pPr>
            <a:endParaRPr lang="en-US" sz="4522" dirty="0">
              <a:solidFill>
                <a:srgbClr val="272626"/>
              </a:solidFill>
              <a:latin typeface="Lazydog"/>
            </a:endParaRPr>
          </a:p>
        </p:txBody>
      </p:sp>
      <p:sp>
        <p:nvSpPr>
          <p:cNvPr id="12" name="TextBox 12"/>
          <p:cNvSpPr txBox="1"/>
          <p:nvPr/>
        </p:nvSpPr>
        <p:spPr>
          <a:xfrm>
            <a:off x="8931757" y="3339957"/>
            <a:ext cx="10337389" cy="1343025"/>
          </a:xfrm>
          <a:prstGeom prst="rect">
            <a:avLst/>
          </a:prstGeom>
        </p:spPr>
        <p:txBody>
          <a:bodyPr lIns="0" tIns="0" rIns="0" bIns="0" rtlCol="0" anchor="t">
            <a:spAutoFit/>
          </a:bodyPr>
          <a:lstStyle/>
          <a:p>
            <a:pPr marL="0" lvl="0" indent="0" algn="ctr">
              <a:lnSpc>
                <a:spcPts val="10559"/>
              </a:lnSpc>
              <a:spcBef>
                <a:spcPct val="0"/>
              </a:spcBef>
            </a:pPr>
            <a:r>
              <a:rPr lang="en-US" sz="8799">
                <a:solidFill>
                  <a:srgbClr val="272626"/>
                </a:solidFill>
                <a:latin typeface="Lazydog"/>
              </a:rPr>
              <a:t>Ti</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9ED"/>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35503">
            <a:off x="-352745" y="-97672"/>
            <a:ext cx="3415912" cy="3260644"/>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131074">
            <a:off x="16230173" y="-686095"/>
            <a:ext cx="3772754" cy="8266990"/>
          </a:xfrm>
          <a:prstGeom prst="rect">
            <a:avLst/>
          </a:prstGeom>
        </p:spPr>
      </p:pic>
      <p:pic>
        <p:nvPicPr>
          <p:cNvPr id="4" name="Picture 4"/>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755739">
            <a:off x="16188702" y="6886618"/>
            <a:ext cx="3484672" cy="3582373"/>
          </a:xfrm>
          <a:prstGeom prst="rect">
            <a:avLst/>
          </a:prstGeom>
        </p:spPr>
      </p:pic>
      <p:pic>
        <p:nvPicPr>
          <p:cNvPr id="5" name="Picture 5"/>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1361682">
            <a:off x="-2036897" y="5069565"/>
            <a:ext cx="4495277" cy="5986446"/>
          </a:xfrm>
          <a:prstGeom prst="rect">
            <a:avLst/>
          </a:prstGeom>
        </p:spPr>
      </p:pic>
      <p:sp>
        <p:nvSpPr>
          <p:cNvPr id="6" name="TextBox 6"/>
          <p:cNvSpPr txBox="1"/>
          <p:nvPr/>
        </p:nvSpPr>
        <p:spPr>
          <a:xfrm>
            <a:off x="3764180" y="446800"/>
            <a:ext cx="10759640" cy="1085850"/>
          </a:xfrm>
          <a:prstGeom prst="rect">
            <a:avLst/>
          </a:prstGeom>
        </p:spPr>
        <p:txBody>
          <a:bodyPr lIns="0" tIns="0" rIns="0" bIns="0" rtlCol="0" anchor="t">
            <a:spAutoFit/>
          </a:bodyPr>
          <a:lstStyle/>
          <a:p>
            <a:pPr marL="0" lvl="0" indent="0" algn="ctr">
              <a:lnSpc>
                <a:spcPts val="8400"/>
              </a:lnSpc>
              <a:spcBef>
                <a:spcPct val="0"/>
              </a:spcBef>
            </a:pPr>
            <a:r>
              <a:rPr lang="en-US" sz="7000">
                <a:solidFill>
                  <a:srgbClr val="272626"/>
                </a:solidFill>
                <a:latin typeface="Lazydog"/>
              </a:rPr>
              <a:t>Berfau bendigedig!</a:t>
            </a:r>
          </a:p>
        </p:txBody>
      </p:sp>
      <p:grpSp>
        <p:nvGrpSpPr>
          <p:cNvPr id="7" name="Group 7"/>
          <p:cNvGrpSpPr/>
          <p:nvPr/>
        </p:nvGrpSpPr>
        <p:grpSpPr>
          <a:xfrm>
            <a:off x="3405314" y="1760619"/>
            <a:ext cx="12062825" cy="7925295"/>
            <a:chOff x="0" y="0"/>
            <a:chExt cx="11240032" cy="7384718"/>
          </a:xfrm>
        </p:grpSpPr>
        <p:sp>
          <p:nvSpPr>
            <p:cNvPr id="8" name="Freeform 8"/>
            <p:cNvSpPr/>
            <p:nvPr/>
          </p:nvSpPr>
          <p:spPr>
            <a:xfrm>
              <a:off x="0" y="-4073"/>
              <a:ext cx="11246422" cy="7391321"/>
            </a:xfrm>
            <a:custGeom>
              <a:avLst/>
              <a:gdLst/>
              <a:ahLst/>
              <a:cxnLst/>
              <a:rect l="l" t="t" r="r" b="b"/>
              <a:pathLst>
                <a:path w="11246422" h="7391321">
                  <a:moveTo>
                    <a:pt x="10618645" y="7336843"/>
                  </a:moveTo>
                  <a:cubicBezTo>
                    <a:pt x="10618645" y="7336843"/>
                    <a:pt x="9887770" y="7391321"/>
                    <a:pt x="8372970" y="7388700"/>
                  </a:cubicBezTo>
                  <a:cubicBezTo>
                    <a:pt x="4177104" y="7386537"/>
                    <a:pt x="1057074" y="7378713"/>
                    <a:pt x="1057074" y="7378713"/>
                  </a:cubicBezTo>
                  <a:cubicBezTo>
                    <a:pt x="812932" y="7369878"/>
                    <a:pt x="449110" y="7348648"/>
                    <a:pt x="282371" y="7290471"/>
                  </a:cubicBezTo>
                  <a:cubicBezTo>
                    <a:pt x="4469" y="7193507"/>
                    <a:pt x="0" y="7020228"/>
                    <a:pt x="0" y="5729322"/>
                  </a:cubicBezTo>
                  <a:lnTo>
                    <a:pt x="0" y="5729258"/>
                  </a:lnTo>
                  <a:cubicBezTo>
                    <a:pt x="8536" y="491230"/>
                    <a:pt x="0" y="345608"/>
                    <a:pt x="77597" y="223930"/>
                  </a:cubicBezTo>
                  <a:cubicBezTo>
                    <a:pt x="217372" y="4759"/>
                    <a:pt x="519255" y="4073"/>
                    <a:pt x="937909" y="4073"/>
                  </a:cubicBezTo>
                  <a:cubicBezTo>
                    <a:pt x="937909" y="4073"/>
                    <a:pt x="2416559" y="15681"/>
                    <a:pt x="6825813" y="7673"/>
                  </a:cubicBezTo>
                  <a:cubicBezTo>
                    <a:pt x="9668842" y="0"/>
                    <a:pt x="10385575" y="6979"/>
                    <a:pt x="10385575" y="6979"/>
                  </a:cubicBezTo>
                  <a:cubicBezTo>
                    <a:pt x="10753883" y="14458"/>
                    <a:pt x="10892143" y="42638"/>
                    <a:pt x="11089884" y="165219"/>
                  </a:cubicBezTo>
                  <a:cubicBezTo>
                    <a:pt x="11240900" y="258836"/>
                    <a:pt x="11246422" y="476157"/>
                    <a:pt x="11237282" y="5729258"/>
                  </a:cubicBezTo>
                  <a:lnTo>
                    <a:pt x="11237282" y="5729321"/>
                  </a:lnTo>
                  <a:cubicBezTo>
                    <a:pt x="11237281" y="7138194"/>
                    <a:pt x="11194497" y="7286781"/>
                    <a:pt x="10618645" y="7336843"/>
                  </a:cubicBezTo>
                  <a:close/>
                </a:path>
              </a:pathLst>
            </a:custGeom>
            <a:solidFill>
              <a:srgbClr val="BAE6FF"/>
            </a:solidFill>
          </p:spPr>
          <p:txBody>
            <a:bodyPr/>
            <a:lstStyle/>
            <a:p>
              <a:endParaRPr lang="en-GB"/>
            </a:p>
          </p:txBody>
        </p:sp>
      </p:grpSp>
      <p:sp>
        <p:nvSpPr>
          <p:cNvPr id="9" name="TextBox 9"/>
          <p:cNvSpPr txBox="1"/>
          <p:nvPr/>
        </p:nvSpPr>
        <p:spPr>
          <a:xfrm>
            <a:off x="3906342" y="2751970"/>
            <a:ext cx="10759640" cy="1076325"/>
          </a:xfrm>
          <a:prstGeom prst="rect">
            <a:avLst/>
          </a:prstGeom>
        </p:spPr>
        <p:txBody>
          <a:bodyPr lIns="0" tIns="0" rIns="0" bIns="0" rtlCol="0" anchor="t">
            <a:spAutoFit/>
          </a:bodyPr>
          <a:lstStyle/>
          <a:p>
            <a:pPr marL="0" lvl="0" indent="0" algn="ctr">
              <a:lnSpc>
                <a:spcPts val="8400"/>
              </a:lnSpc>
              <a:spcBef>
                <a:spcPct val="0"/>
              </a:spcBef>
            </a:pPr>
            <a:r>
              <a:rPr lang="en-US" sz="7000">
                <a:solidFill>
                  <a:srgbClr val="272626"/>
                </a:solidFill>
                <a:latin typeface="More Sugar Thin"/>
              </a:rPr>
              <a:t>Bonyn y ferf + terfyniad</a:t>
            </a:r>
          </a:p>
        </p:txBody>
      </p:sp>
      <p:sp>
        <p:nvSpPr>
          <p:cNvPr id="10" name="TextBox 10"/>
          <p:cNvSpPr txBox="1"/>
          <p:nvPr/>
        </p:nvSpPr>
        <p:spPr>
          <a:xfrm>
            <a:off x="3906342" y="4529914"/>
            <a:ext cx="10759640" cy="1076325"/>
          </a:xfrm>
          <a:prstGeom prst="rect">
            <a:avLst/>
          </a:prstGeom>
        </p:spPr>
        <p:txBody>
          <a:bodyPr lIns="0" tIns="0" rIns="0" bIns="0" rtlCol="0" anchor="t">
            <a:spAutoFit/>
          </a:bodyPr>
          <a:lstStyle/>
          <a:p>
            <a:pPr marL="0" lvl="0" indent="0" algn="ctr">
              <a:lnSpc>
                <a:spcPts val="8400"/>
              </a:lnSpc>
              <a:spcBef>
                <a:spcPct val="0"/>
              </a:spcBef>
            </a:pPr>
            <a:r>
              <a:rPr lang="en-US" sz="7000">
                <a:solidFill>
                  <a:srgbClr val="272626"/>
                </a:solidFill>
                <a:latin typeface="More Sugar Thin"/>
              </a:rPr>
              <a:t>Verb stem + ending</a:t>
            </a:r>
          </a:p>
        </p:txBody>
      </p:sp>
      <p:grpSp>
        <p:nvGrpSpPr>
          <p:cNvPr id="11" name="Group 11"/>
          <p:cNvGrpSpPr/>
          <p:nvPr/>
        </p:nvGrpSpPr>
        <p:grpSpPr>
          <a:xfrm>
            <a:off x="4039680" y="6721982"/>
            <a:ext cx="4688084" cy="2206091"/>
            <a:chOff x="0" y="0"/>
            <a:chExt cx="3564724" cy="1677467"/>
          </a:xfrm>
        </p:grpSpPr>
        <p:sp>
          <p:nvSpPr>
            <p:cNvPr id="12" name="Freeform 12"/>
            <p:cNvSpPr/>
            <p:nvPr/>
          </p:nvSpPr>
          <p:spPr>
            <a:xfrm>
              <a:off x="0" y="-4073"/>
              <a:ext cx="3571115" cy="1684070"/>
            </a:xfrm>
            <a:custGeom>
              <a:avLst/>
              <a:gdLst/>
              <a:ahLst/>
              <a:cxnLst/>
              <a:rect l="l" t="t" r="r" b="b"/>
              <a:pathLst>
                <a:path w="3571115" h="1684070">
                  <a:moveTo>
                    <a:pt x="2943337" y="1629592"/>
                  </a:moveTo>
                  <a:cubicBezTo>
                    <a:pt x="2943337" y="1629592"/>
                    <a:pt x="2212462" y="1684070"/>
                    <a:pt x="1799209" y="1681449"/>
                  </a:cubicBezTo>
                  <a:cubicBezTo>
                    <a:pt x="1596302" y="1679286"/>
                    <a:pt x="1057074" y="1671461"/>
                    <a:pt x="1057074" y="1671461"/>
                  </a:cubicBezTo>
                  <a:cubicBezTo>
                    <a:pt x="812932" y="1662627"/>
                    <a:pt x="449110" y="1641397"/>
                    <a:pt x="282371" y="1583219"/>
                  </a:cubicBezTo>
                  <a:cubicBezTo>
                    <a:pt x="4469" y="1486256"/>
                    <a:pt x="0" y="1312977"/>
                    <a:pt x="0" y="1030120"/>
                  </a:cubicBezTo>
                  <a:lnTo>
                    <a:pt x="0" y="1030114"/>
                  </a:lnTo>
                  <a:cubicBezTo>
                    <a:pt x="8536" y="491230"/>
                    <a:pt x="0" y="345608"/>
                    <a:pt x="77597" y="223930"/>
                  </a:cubicBezTo>
                  <a:cubicBezTo>
                    <a:pt x="217372" y="4759"/>
                    <a:pt x="519255" y="4073"/>
                    <a:pt x="937909" y="4073"/>
                  </a:cubicBezTo>
                  <a:cubicBezTo>
                    <a:pt x="937909" y="4073"/>
                    <a:pt x="1511164" y="15681"/>
                    <a:pt x="1724390" y="7673"/>
                  </a:cubicBezTo>
                  <a:cubicBezTo>
                    <a:pt x="1993535" y="0"/>
                    <a:pt x="2710268" y="6979"/>
                    <a:pt x="2710268" y="6979"/>
                  </a:cubicBezTo>
                  <a:cubicBezTo>
                    <a:pt x="3078576" y="14458"/>
                    <a:pt x="3216835" y="42638"/>
                    <a:pt x="3414576" y="165219"/>
                  </a:cubicBezTo>
                  <a:cubicBezTo>
                    <a:pt x="3565592" y="258836"/>
                    <a:pt x="3571115" y="476157"/>
                    <a:pt x="3561974" y="1030114"/>
                  </a:cubicBezTo>
                  <a:lnTo>
                    <a:pt x="3561974" y="1030120"/>
                  </a:lnTo>
                  <a:cubicBezTo>
                    <a:pt x="3561973" y="1430942"/>
                    <a:pt x="3519189" y="1579530"/>
                    <a:pt x="2943337" y="1629592"/>
                  </a:cubicBezTo>
                  <a:close/>
                </a:path>
              </a:pathLst>
            </a:custGeom>
            <a:solidFill>
              <a:srgbClr val="FFF9ED"/>
            </a:solidFill>
          </p:spPr>
          <p:txBody>
            <a:bodyPr/>
            <a:lstStyle/>
            <a:p>
              <a:endParaRPr lang="en-GB"/>
            </a:p>
          </p:txBody>
        </p:sp>
      </p:grpSp>
      <p:grpSp>
        <p:nvGrpSpPr>
          <p:cNvPr id="13" name="Group 13"/>
          <p:cNvGrpSpPr/>
          <p:nvPr/>
        </p:nvGrpSpPr>
        <p:grpSpPr>
          <a:xfrm>
            <a:off x="9835736" y="6721982"/>
            <a:ext cx="4688084" cy="2206091"/>
            <a:chOff x="0" y="0"/>
            <a:chExt cx="3564724" cy="1677467"/>
          </a:xfrm>
        </p:grpSpPr>
        <p:sp>
          <p:nvSpPr>
            <p:cNvPr id="14" name="Freeform 14"/>
            <p:cNvSpPr/>
            <p:nvPr/>
          </p:nvSpPr>
          <p:spPr>
            <a:xfrm>
              <a:off x="0" y="-4073"/>
              <a:ext cx="3571115" cy="1684070"/>
            </a:xfrm>
            <a:custGeom>
              <a:avLst/>
              <a:gdLst/>
              <a:ahLst/>
              <a:cxnLst/>
              <a:rect l="l" t="t" r="r" b="b"/>
              <a:pathLst>
                <a:path w="3571115" h="1684070">
                  <a:moveTo>
                    <a:pt x="2943337" y="1629592"/>
                  </a:moveTo>
                  <a:cubicBezTo>
                    <a:pt x="2943337" y="1629592"/>
                    <a:pt x="2212462" y="1684070"/>
                    <a:pt x="1799209" y="1681449"/>
                  </a:cubicBezTo>
                  <a:cubicBezTo>
                    <a:pt x="1596302" y="1679286"/>
                    <a:pt x="1057074" y="1671461"/>
                    <a:pt x="1057074" y="1671461"/>
                  </a:cubicBezTo>
                  <a:cubicBezTo>
                    <a:pt x="812932" y="1662627"/>
                    <a:pt x="449110" y="1641397"/>
                    <a:pt x="282371" y="1583219"/>
                  </a:cubicBezTo>
                  <a:cubicBezTo>
                    <a:pt x="4469" y="1486256"/>
                    <a:pt x="0" y="1312977"/>
                    <a:pt x="0" y="1030120"/>
                  </a:cubicBezTo>
                  <a:lnTo>
                    <a:pt x="0" y="1030114"/>
                  </a:lnTo>
                  <a:cubicBezTo>
                    <a:pt x="8536" y="491230"/>
                    <a:pt x="0" y="345608"/>
                    <a:pt x="77597" y="223930"/>
                  </a:cubicBezTo>
                  <a:cubicBezTo>
                    <a:pt x="217372" y="4759"/>
                    <a:pt x="519255" y="4073"/>
                    <a:pt x="937909" y="4073"/>
                  </a:cubicBezTo>
                  <a:cubicBezTo>
                    <a:pt x="937909" y="4073"/>
                    <a:pt x="1511164" y="15681"/>
                    <a:pt x="1724390" y="7673"/>
                  </a:cubicBezTo>
                  <a:cubicBezTo>
                    <a:pt x="1993535" y="0"/>
                    <a:pt x="2710268" y="6979"/>
                    <a:pt x="2710268" y="6979"/>
                  </a:cubicBezTo>
                  <a:cubicBezTo>
                    <a:pt x="3078576" y="14458"/>
                    <a:pt x="3216835" y="42638"/>
                    <a:pt x="3414576" y="165219"/>
                  </a:cubicBezTo>
                  <a:cubicBezTo>
                    <a:pt x="3565592" y="258836"/>
                    <a:pt x="3571115" y="476157"/>
                    <a:pt x="3561974" y="1030114"/>
                  </a:cubicBezTo>
                  <a:lnTo>
                    <a:pt x="3561974" y="1030120"/>
                  </a:lnTo>
                  <a:cubicBezTo>
                    <a:pt x="3561973" y="1430942"/>
                    <a:pt x="3519189" y="1579530"/>
                    <a:pt x="2943337" y="1629592"/>
                  </a:cubicBezTo>
                  <a:close/>
                </a:path>
              </a:pathLst>
            </a:custGeom>
            <a:solidFill>
              <a:srgbClr val="FFF9ED"/>
            </a:solidFill>
          </p:spPr>
          <p:txBody>
            <a:bodyPr/>
            <a:lstStyle/>
            <a:p>
              <a:endParaRPr lang="en-GB"/>
            </a:p>
          </p:txBody>
        </p:sp>
      </p:grpSp>
      <p:sp>
        <p:nvSpPr>
          <p:cNvPr id="15" name="TextBox 15"/>
          <p:cNvSpPr txBox="1"/>
          <p:nvPr/>
        </p:nvSpPr>
        <p:spPr>
          <a:xfrm>
            <a:off x="9764655" y="6892025"/>
            <a:ext cx="4830246" cy="1866005"/>
          </a:xfrm>
          <a:prstGeom prst="rect">
            <a:avLst/>
          </a:prstGeom>
        </p:spPr>
        <p:txBody>
          <a:bodyPr lIns="0" tIns="0" rIns="0" bIns="0" rtlCol="0" anchor="t">
            <a:spAutoFit/>
          </a:bodyPr>
          <a:lstStyle/>
          <a:p>
            <a:pPr algn="ctr">
              <a:lnSpc>
                <a:spcPts val="7379"/>
              </a:lnSpc>
            </a:pPr>
            <a:r>
              <a:rPr lang="en-US" sz="6149">
                <a:solidFill>
                  <a:srgbClr val="272626"/>
                </a:solidFill>
                <a:latin typeface="More Sugar Thin"/>
              </a:rPr>
              <a:t>-wch</a:t>
            </a:r>
          </a:p>
          <a:p>
            <a:pPr marL="0" lvl="0" indent="0" algn="ctr">
              <a:lnSpc>
                <a:spcPts val="7379"/>
              </a:lnSpc>
              <a:spcBef>
                <a:spcPct val="0"/>
              </a:spcBef>
            </a:pPr>
            <a:r>
              <a:rPr lang="en-US" sz="6149">
                <a:solidFill>
                  <a:srgbClr val="272626"/>
                </a:solidFill>
                <a:latin typeface="More Sugar Thin"/>
              </a:rPr>
              <a:t>-a</a:t>
            </a:r>
          </a:p>
        </p:txBody>
      </p:sp>
      <p:sp>
        <p:nvSpPr>
          <p:cNvPr id="16" name="TextBox 16"/>
          <p:cNvSpPr txBox="1"/>
          <p:nvPr/>
        </p:nvSpPr>
        <p:spPr>
          <a:xfrm>
            <a:off x="3828309" y="7203338"/>
            <a:ext cx="4830246" cy="888192"/>
          </a:xfrm>
          <a:prstGeom prst="rect">
            <a:avLst/>
          </a:prstGeom>
        </p:spPr>
        <p:txBody>
          <a:bodyPr lIns="0" tIns="0" rIns="0" bIns="0" rtlCol="0" anchor="t">
            <a:spAutoFit/>
          </a:bodyPr>
          <a:lstStyle/>
          <a:p>
            <a:pPr algn="ctr">
              <a:lnSpc>
                <a:spcPts val="7379"/>
              </a:lnSpc>
            </a:pPr>
            <a:r>
              <a:rPr lang="en-US" sz="6149" dirty="0" err="1">
                <a:solidFill>
                  <a:srgbClr val="272626"/>
                </a:solidFill>
                <a:latin typeface="More Sugar Thin"/>
              </a:rPr>
              <a:t>eistedd</a:t>
            </a:r>
            <a:r>
              <a:rPr lang="en-US" sz="6149" dirty="0">
                <a:solidFill>
                  <a:srgbClr val="272626"/>
                </a:solidFill>
                <a:latin typeface="More Sugar Thin"/>
              </a:rPr>
              <a:t>-</a:t>
            </a:r>
          </a:p>
        </p:txBody>
      </p:sp>
      <p:pic>
        <p:nvPicPr>
          <p:cNvPr id="17" name="Picture 17"/>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flipH="1">
            <a:off x="13218208" y="5921973"/>
            <a:ext cx="1883296" cy="1478387"/>
          </a:xfrm>
          <a:prstGeom prst="rect">
            <a:avLst/>
          </a:prstGeom>
        </p:spPr>
      </p:pic>
      <p:sp>
        <p:nvSpPr>
          <p:cNvPr id="18" name="TextBox 18"/>
          <p:cNvSpPr txBox="1"/>
          <p:nvPr/>
        </p:nvSpPr>
        <p:spPr>
          <a:xfrm>
            <a:off x="11292829" y="6170411"/>
            <a:ext cx="5734053" cy="749205"/>
          </a:xfrm>
          <a:prstGeom prst="rect">
            <a:avLst/>
          </a:prstGeom>
        </p:spPr>
        <p:txBody>
          <a:bodyPr lIns="0" tIns="0" rIns="0" bIns="0" rtlCol="0" anchor="t">
            <a:spAutoFit/>
          </a:bodyPr>
          <a:lstStyle/>
          <a:p>
            <a:pPr marL="0" lvl="0" indent="0" algn="ctr">
              <a:lnSpc>
                <a:spcPts val="5857"/>
              </a:lnSpc>
              <a:spcBef>
                <a:spcPct val="0"/>
              </a:spcBef>
            </a:pPr>
            <a:r>
              <a:rPr lang="en-US" sz="4881" dirty="0">
                <a:solidFill>
                  <a:srgbClr val="272626"/>
                </a:solidFill>
                <a:latin typeface="Lazydog"/>
              </a:rPr>
              <a:t>chi</a:t>
            </a:r>
          </a:p>
        </p:txBody>
      </p:sp>
      <p:pic>
        <p:nvPicPr>
          <p:cNvPr id="19" name="Picture 19"/>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rot="-1015401" flipH="1" flipV="1">
            <a:off x="13043812" y="8210785"/>
            <a:ext cx="1883296" cy="1478387"/>
          </a:xfrm>
          <a:prstGeom prst="rect">
            <a:avLst/>
          </a:prstGeom>
        </p:spPr>
      </p:pic>
      <p:sp>
        <p:nvSpPr>
          <p:cNvPr id="20" name="TextBox 20"/>
          <p:cNvSpPr txBox="1"/>
          <p:nvPr/>
        </p:nvSpPr>
        <p:spPr>
          <a:xfrm>
            <a:off x="11077341" y="8668279"/>
            <a:ext cx="5734053" cy="749205"/>
          </a:xfrm>
          <a:prstGeom prst="rect">
            <a:avLst/>
          </a:prstGeom>
        </p:spPr>
        <p:txBody>
          <a:bodyPr lIns="0" tIns="0" rIns="0" bIns="0" rtlCol="0" anchor="t">
            <a:spAutoFit/>
          </a:bodyPr>
          <a:lstStyle/>
          <a:p>
            <a:pPr marL="0" lvl="0" indent="0" algn="ctr">
              <a:lnSpc>
                <a:spcPts val="5857"/>
              </a:lnSpc>
              <a:spcBef>
                <a:spcPct val="0"/>
              </a:spcBef>
            </a:pPr>
            <a:r>
              <a:rPr lang="en-US" sz="4881" dirty="0" err="1">
                <a:solidFill>
                  <a:srgbClr val="272626"/>
                </a:solidFill>
                <a:latin typeface="Lazydog"/>
              </a:rPr>
              <a:t>ti</a:t>
            </a:r>
            <a:endParaRPr lang="en-US" sz="4881" dirty="0">
              <a:solidFill>
                <a:srgbClr val="272626"/>
              </a:solidFill>
              <a:latin typeface="Lazydog"/>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500"/>
                                        <p:tgtEl>
                                          <p:spTgt spid="11"/>
                                        </p:tgtEl>
                                      </p:cBhvr>
                                    </p:animEffect>
                                  </p:childTnLst>
                                </p:cTn>
                              </p:par>
                              <p:par>
                                <p:cTn id="8" presetID="9"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dissolve">
                                      <p:cBhvr>
                                        <p:cTn id="10" dur="500"/>
                                        <p:tgtEl>
                                          <p:spTgt spid="1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dissolve">
                                      <p:cBhvr>
                                        <p:cTn id="13" dur="500"/>
                                        <p:tgtEl>
                                          <p:spTgt spid="1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dissolve">
                                      <p:cBhvr>
                                        <p:cTn id="16" dur="500"/>
                                        <p:tgtEl>
                                          <p:spTgt spid="16"/>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nodeType="clickEffect">
                                  <p:stCondLst>
                                    <p:cond delay="0"/>
                                  </p:stCondLst>
                                  <p:childTnLst>
                                    <p:set>
                                      <p:cBhvr>
                                        <p:cTn id="20" dur="1" fill="hold">
                                          <p:stCondLst>
                                            <p:cond delay="0"/>
                                          </p:stCondLst>
                                        </p:cTn>
                                        <p:tgtEl>
                                          <p:spTgt spid="18">
                                            <p:txEl>
                                              <p:pRg st="0" end="0"/>
                                            </p:txEl>
                                          </p:spTgt>
                                        </p:tgtEl>
                                        <p:attrNameLst>
                                          <p:attrName>style.visibility</p:attrName>
                                        </p:attrNameLst>
                                      </p:cBhvr>
                                      <p:to>
                                        <p:strVal val="visible"/>
                                      </p:to>
                                    </p:set>
                                    <p:animEffect transition="in" filter="dissolve">
                                      <p:cBhvr>
                                        <p:cTn id="21" dur="500"/>
                                        <p:tgtEl>
                                          <p:spTgt spid="18">
                                            <p:txEl>
                                              <p:pRg st="0" end="0"/>
                                            </p:txEl>
                                          </p:spTgt>
                                        </p:tgtEl>
                                      </p:cBhvr>
                                    </p:animEffect>
                                  </p:childTnLst>
                                </p:cTn>
                              </p:par>
                              <p:par>
                                <p:cTn id="22" presetID="9" presetClass="entr" presetSubtype="0"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dissolve">
                                      <p:cBhvr>
                                        <p:cTn id="24" dur="500"/>
                                        <p:tgtEl>
                                          <p:spTgt spid="17"/>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dissolve">
                                      <p:cBhvr>
                                        <p:cTn id="29" dur="500"/>
                                        <p:tgtEl>
                                          <p:spTgt spid="19"/>
                                        </p:tgtEl>
                                      </p:cBhvr>
                                    </p:animEffect>
                                  </p:childTnLst>
                                </p:cTn>
                              </p:par>
                              <p:par>
                                <p:cTn id="30" presetID="9" presetClass="entr" presetSubtype="0" fill="hold" nodeType="withEffect">
                                  <p:stCondLst>
                                    <p:cond delay="0"/>
                                  </p:stCondLst>
                                  <p:childTnLst>
                                    <p:set>
                                      <p:cBhvr>
                                        <p:cTn id="31" dur="1" fill="hold">
                                          <p:stCondLst>
                                            <p:cond delay="0"/>
                                          </p:stCondLst>
                                        </p:cTn>
                                        <p:tgtEl>
                                          <p:spTgt spid="20">
                                            <p:txEl>
                                              <p:pRg st="0" end="0"/>
                                            </p:txEl>
                                          </p:spTgt>
                                        </p:tgtEl>
                                        <p:attrNameLst>
                                          <p:attrName>style.visibility</p:attrName>
                                        </p:attrNameLst>
                                      </p:cBhvr>
                                      <p:to>
                                        <p:strVal val="visible"/>
                                      </p:to>
                                    </p:set>
                                    <p:animEffect transition="in" filter="dissolve">
                                      <p:cBhvr>
                                        <p:cTn id="3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DF5B6"/>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2922705" y="172698"/>
            <a:ext cx="11765213" cy="9941605"/>
          </a:xfrm>
          <a:prstGeom prst="rect">
            <a:avLst/>
          </a:prstGeom>
        </p:spPr>
      </p:pic>
      <p:sp>
        <p:nvSpPr>
          <p:cNvPr id="3" name="TextBox 3"/>
          <p:cNvSpPr txBox="1"/>
          <p:nvPr/>
        </p:nvSpPr>
        <p:spPr>
          <a:xfrm>
            <a:off x="2449576" y="3976893"/>
            <a:ext cx="12711471" cy="1806225"/>
          </a:xfrm>
          <a:prstGeom prst="rect">
            <a:avLst/>
          </a:prstGeom>
        </p:spPr>
        <p:txBody>
          <a:bodyPr lIns="0" tIns="0" rIns="0" bIns="0" rtlCol="0" anchor="t">
            <a:spAutoFit/>
          </a:bodyPr>
          <a:lstStyle/>
          <a:p>
            <a:pPr marL="0" lvl="0" indent="0" algn="ctr">
              <a:lnSpc>
                <a:spcPts val="14179"/>
              </a:lnSpc>
              <a:spcBef>
                <a:spcPct val="0"/>
              </a:spcBef>
            </a:pPr>
            <a:r>
              <a:rPr lang="en-US" sz="11816" dirty="0" err="1">
                <a:solidFill>
                  <a:srgbClr val="272626"/>
                </a:solidFill>
                <a:latin typeface="Lazydog"/>
              </a:rPr>
              <a:t>Rheolau</a:t>
            </a:r>
            <a:endParaRPr lang="en-US" sz="11816" dirty="0">
              <a:solidFill>
                <a:srgbClr val="272626"/>
              </a:solidFill>
              <a:latin typeface="Lazydog"/>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grpSp>
        <p:nvGrpSpPr>
          <p:cNvPr id="2" name="Group 2"/>
          <p:cNvGrpSpPr/>
          <p:nvPr/>
        </p:nvGrpSpPr>
        <p:grpSpPr>
          <a:xfrm>
            <a:off x="157913" y="439170"/>
            <a:ext cx="17972174" cy="9408660"/>
            <a:chOff x="0" y="0"/>
            <a:chExt cx="4088089" cy="2140166"/>
          </a:xfrm>
        </p:grpSpPr>
        <p:sp>
          <p:nvSpPr>
            <p:cNvPr id="3" name="Freeform 3"/>
            <p:cNvSpPr/>
            <p:nvPr/>
          </p:nvSpPr>
          <p:spPr>
            <a:xfrm>
              <a:off x="0" y="-1270"/>
              <a:ext cx="4089359" cy="2138896"/>
            </a:xfrm>
            <a:custGeom>
              <a:avLst/>
              <a:gdLst/>
              <a:ahLst/>
              <a:cxnLst/>
              <a:rect l="l" t="t" r="r" b="b"/>
              <a:pathLst>
                <a:path w="4089359" h="2138896">
                  <a:moveTo>
                    <a:pt x="4077929" y="27940"/>
                  </a:moveTo>
                  <a:cubicBezTo>
                    <a:pt x="4069040" y="24130"/>
                    <a:pt x="4060149" y="21590"/>
                    <a:pt x="4051260" y="21590"/>
                  </a:cubicBezTo>
                  <a:cubicBezTo>
                    <a:pt x="4024590" y="20320"/>
                    <a:pt x="3964194" y="20320"/>
                    <a:pt x="3897239" y="17780"/>
                  </a:cubicBezTo>
                  <a:cubicBezTo>
                    <a:pt x="3744199" y="12700"/>
                    <a:pt x="3594346" y="6350"/>
                    <a:pt x="3441305" y="3810"/>
                  </a:cubicBezTo>
                  <a:cubicBezTo>
                    <a:pt x="3316960" y="1270"/>
                    <a:pt x="3195803" y="3810"/>
                    <a:pt x="3071457" y="2540"/>
                  </a:cubicBezTo>
                  <a:cubicBezTo>
                    <a:pt x="3017255" y="2540"/>
                    <a:pt x="2963053" y="0"/>
                    <a:pt x="2908851" y="2540"/>
                  </a:cubicBezTo>
                  <a:cubicBezTo>
                    <a:pt x="2778129" y="10160"/>
                    <a:pt x="2647407" y="11430"/>
                    <a:pt x="2513496" y="8890"/>
                  </a:cubicBezTo>
                  <a:cubicBezTo>
                    <a:pt x="2446541" y="7620"/>
                    <a:pt x="2379586" y="7620"/>
                    <a:pt x="2312630" y="7620"/>
                  </a:cubicBezTo>
                  <a:cubicBezTo>
                    <a:pt x="2191473" y="7620"/>
                    <a:pt x="2070316" y="7620"/>
                    <a:pt x="1949158" y="6350"/>
                  </a:cubicBezTo>
                  <a:cubicBezTo>
                    <a:pt x="1821624" y="5080"/>
                    <a:pt x="565415" y="2540"/>
                    <a:pt x="441070" y="1270"/>
                  </a:cubicBezTo>
                  <a:cubicBezTo>
                    <a:pt x="339043" y="0"/>
                    <a:pt x="240204" y="1270"/>
                    <a:pt x="138177" y="1270"/>
                  </a:cubicBezTo>
                  <a:cubicBezTo>
                    <a:pt x="68033" y="1270"/>
                    <a:pt x="33020" y="3810"/>
                    <a:pt x="5080" y="5080"/>
                  </a:cubicBezTo>
                  <a:cubicBezTo>
                    <a:pt x="3810" y="5080"/>
                    <a:pt x="2540" y="7620"/>
                    <a:pt x="0" y="8890"/>
                  </a:cubicBezTo>
                  <a:cubicBezTo>
                    <a:pt x="1270" y="21590"/>
                    <a:pt x="3810" y="34290"/>
                    <a:pt x="5080" y="46990"/>
                  </a:cubicBezTo>
                  <a:cubicBezTo>
                    <a:pt x="15240" y="132354"/>
                    <a:pt x="16510" y="224492"/>
                    <a:pt x="17780" y="315014"/>
                  </a:cubicBezTo>
                  <a:cubicBezTo>
                    <a:pt x="19050" y="407153"/>
                    <a:pt x="17780" y="499291"/>
                    <a:pt x="16510" y="593046"/>
                  </a:cubicBezTo>
                  <a:cubicBezTo>
                    <a:pt x="15240" y="688417"/>
                    <a:pt x="2540" y="1689008"/>
                    <a:pt x="2540" y="1784380"/>
                  </a:cubicBezTo>
                  <a:cubicBezTo>
                    <a:pt x="2540" y="1878134"/>
                    <a:pt x="1270" y="1971889"/>
                    <a:pt x="0" y="2065644"/>
                  </a:cubicBezTo>
                  <a:cubicBezTo>
                    <a:pt x="0" y="2084286"/>
                    <a:pt x="3810" y="2094446"/>
                    <a:pt x="15240" y="2099526"/>
                  </a:cubicBezTo>
                  <a:cubicBezTo>
                    <a:pt x="22860" y="2103336"/>
                    <a:pt x="31750" y="2105876"/>
                    <a:pt x="40640" y="2107146"/>
                  </a:cubicBezTo>
                  <a:cubicBezTo>
                    <a:pt x="134988" y="2112226"/>
                    <a:pt x="256145" y="2116036"/>
                    <a:pt x="377303" y="2121116"/>
                  </a:cubicBezTo>
                  <a:cubicBezTo>
                    <a:pt x="444258" y="2123656"/>
                    <a:pt x="511213" y="2128736"/>
                    <a:pt x="578168" y="2130006"/>
                  </a:cubicBezTo>
                  <a:cubicBezTo>
                    <a:pt x="689761" y="2132546"/>
                    <a:pt x="1933217" y="2133816"/>
                    <a:pt x="2044809" y="2135086"/>
                  </a:cubicBezTo>
                  <a:cubicBezTo>
                    <a:pt x="2060751" y="2135086"/>
                    <a:pt x="2076692" y="2135086"/>
                    <a:pt x="2092634" y="2135086"/>
                  </a:cubicBezTo>
                  <a:cubicBezTo>
                    <a:pt x="2169154" y="2135086"/>
                    <a:pt x="2248863" y="2133816"/>
                    <a:pt x="2325383" y="2133816"/>
                  </a:cubicBezTo>
                  <a:cubicBezTo>
                    <a:pt x="2414657" y="2133816"/>
                    <a:pt x="2500743" y="2135086"/>
                    <a:pt x="2590016" y="2135086"/>
                  </a:cubicBezTo>
                  <a:cubicBezTo>
                    <a:pt x="2720739" y="2135086"/>
                    <a:pt x="2854649" y="2135086"/>
                    <a:pt x="2985372" y="2135086"/>
                  </a:cubicBezTo>
                  <a:cubicBezTo>
                    <a:pt x="3106529" y="2135086"/>
                    <a:pt x="3227686" y="2136356"/>
                    <a:pt x="3348843" y="2137626"/>
                  </a:cubicBezTo>
                  <a:cubicBezTo>
                    <a:pt x="3403045" y="2137626"/>
                    <a:pt x="3460435" y="2138896"/>
                    <a:pt x="3514637" y="2138896"/>
                  </a:cubicBezTo>
                  <a:cubicBezTo>
                    <a:pt x="3689996" y="2137626"/>
                    <a:pt x="3862167" y="2131276"/>
                    <a:pt x="4028399" y="2131276"/>
                  </a:cubicBezTo>
                  <a:cubicBezTo>
                    <a:pt x="4032209" y="2131276"/>
                    <a:pt x="4037290" y="2128736"/>
                    <a:pt x="4041099" y="2126196"/>
                  </a:cubicBezTo>
                  <a:cubicBezTo>
                    <a:pt x="4046179" y="2122386"/>
                    <a:pt x="4048720" y="2116036"/>
                    <a:pt x="4051259" y="2113496"/>
                  </a:cubicBezTo>
                  <a:cubicBezTo>
                    <a:pt x="4052529" y="2054329"/>
                    <a:pt x="4053799" y="1986437"/>
                    <a:pt x="4055070" y="1918546"/>
                  </a:cubicBezTo>
                  <a:cubicBezTo>
                    <a:pt x="4056340" y="1813476"/>
                    <a:pt x="4066499" y="804803"/>
                    <a:pt x="4067770" y="699733"/>
                  </a:cubicBezTo>
                  <a:cubicBezTo>
                    <a:pt x="4067770" y="636691"/>
                    <a:pt x="4069040" y="573648"/>
                    <a:pt x="4070309" y="510606"/>
                  </a:cubicBezTo>
                  <a:cubicBezTo>
                    <a:pt x="4071579" y="442715"/>
                    <a:pt x="4072849" y="374824"/>
                    <a:pt x="4075390" y="306932"/>
                  </a:cubicBezTo>
                  <a:cubicBezTo>
                    <a:pt x="4076659" y="266520"/>
                    <a:pt x="4076659" y="224492"/>
                    <a:pt x="4081740" y="184081"/>
                  </a:cubicBezTo>
                  <a:cubicBezTo>
                    <a:pt x="4086820" y="135587"/>
                    <a:pt x="4089359" y="88709"/>
                    <a:pt x="4088090" y="44450"/>
                  </a:cubicBezTo>
                  <a:cubicBezTo>
                    <a:pt x="4088090" y="38100"/>
                    <a:pt x="4084279" y="30480"/>
                    <a:pt x="4077929" y="27940"/>
                  </a:cubicBezTo>
                  <a:close/>
                </a:path>
              </a:pathLst>
            </a:custGeom>
            <a:solidFill>
              <a:srgbClr val="FFF9ED"/>
            </a:solidFill>
          </p:spPr>
          <p:txBody>
            <a:bodyPr/>
            <a:lstStyle/>
            <a:p>
              <a:endParaRPr lang="en-GB"/>
            </a:p>
          </p:txBody>
        </p:sp>
      </p:grpSp>
      <p:pic>
        <p:nvPicPr>
          <p:cNvPr id="4" name="Picture 4"/>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7448675" y="4504024"/>
            <a:ext cx="3586303" cy="8340239"/>
          </a:xfrm>
          <a:prstGeom prst="rect">
            <a:avLst/>
          </a:prstGeom>
        </p:spPr>
      </p:pic>
      <p:sp>
        <p:nvSpPr>
          <p:cNvPr id="5" name="TextBox 5"/>
          <p:cNvSpPr txBox="1"/>
          <p:nvPr/>
        </p:nvSpPr>
        <p:spPr>
          <a:xfrm>
            <a:off x="1028700" y="2218742"/>
            <a:ext cx="16169125" cy="1139864"/>
          </a:xfrm>
          <a:prstGeom prst="rect">
            <a:avLst/>
          </a:prstGeom>
        </p:spPr>
        <p:txBody>
          <a:bodyPr lIns="0" tIns="0" rIns="0" bIns="0" rtlCol="0" anchor="t">
            <a:spAutoFit/>
          </a:bodyPr>
          <a:lstStyle/>
          <a:p>
            <a:pPr marL="0" lvl="0" indent="0" algn="ctr">
              <a:lnSpc>
                <a:spcPts val="9454"/>
              </a:lnSpc>
              <a:spcBef>
                <a:spcPct val="0"/>
              </a:spcBef>
            </a:pPr>
            <a:r>
              <a:rPr lang="en-US" sz="7878" dirty="0">
                <a:solidFill>
                  <a:srgbClr val="272626"/>
                </a:solidFill>
                <a:latin typeface="More Sugar Thin"/>
              </a:rPr>
              <a:t>Mae </a:t>
            </a:r>
            <a:r>
              <a:rPr lang="en-US" sz="7878" dirty="0" err="1">
                <a:solidFill>
                  <a:srgbClr val="272626"/>
                </a:solidFill>
                <a:latin typeface="More Sugar Thin"/>
              </a:rPr>
              <a:t>rhai</a:t>
            </a:r>
            <a:r>
              <a:rPr lang="en-US" sz="7878" dirty="0">
                <a:solidFill>
                  <a:srgbClr val="272626"/>
                </a:solidFill>
                <a:latin typeface="More Sugar Thin"/>
              </a:rPr>
              <a:t> </a:t>
            </a:r>
            <a:r>
              <a:rPr lang="en-US" sz="7878" dirty="0" err="1">
                <a:solidFill>
                  <a:srgbClr val="272626"/>
                </a:solidFill>
                <a:latin typeface="More Sugar Thin"/>
              </a:rPr>
              <a:t>berfau'n</a:t>
            </a:r>
            <a:r>
              <a:rPr lang="en-US" sz="7878" dirty="0">
                <a:solidFill>
                  <a:srgbClr val="272626"/>
                </a:solidFill>
                <a:latin typeface="More Sugar Thin"/>
              </a:rPr>
              <a:t> </a:t>
            </a:r>
            <a:r>
              <a:rPr lang="en-US" sz="7878" dirty="0" err="1">
                <a:solidFill>
                  <a:srgbClr val="272626"/>
                </a:solidFill>
                <a:latin typeface="More Sugar Thin"/>
              </a:rPr>
              <a:t>aros</a:t>
            </a:r>
            <a:r>
              <a:rPr lang="en-US" sz="7878" dirty="0">
                <a:solidFill>
                  <a:srgbClr val="272626"/>
                </a:solidFill>
                <a:latin typeface="More Sugar Thin"/>
              </a:rPr>
              <a:t> </a:t>
            </a:r>
            <a:r>
              <a:rPr lang="en-US" sz="7878" u="sng" dirty="0" err="1">
                <a:solidFill>
                  <a:srgbClr val="272626"/>
                </a:solidFill>
                <a:latin typeface="More Sugar Thin"/>
              </a:rPr>
              <a:t>yr</a:t>
            </a:r>
            <a:r>
              <a:rPr lang="en-US" sz="7878" u="sng" dirty="0">
                <a:solidFill>
                  <a:srgbClr val="272626"/>
                </a:solidFill>
                <a:latin typeface="More Sugar Thin"/>
              </a:rPr>
              <a:t> un </a:t>
            </a:r>
            <a:r>
              <a:rPr lang="en-US" sz="7878" u="sng" dirty="0" err="1">
                <a:solidFill>
                  <a:srgbClr val="272626"/>
                </a:solidFill>
                <a:latin typeface="More Sugar Thin"/>
              </a:rPr>
              <a:t>peth</a:t>
            </a:r>
            <a:r>
              <a:rPr lang="en-US" sz="7878" dirty="0">
                <a:solidFill>
                  <a:srgbClr val="272626"/>
                </a:solidFill>
                <a:latin typeface="More Sugar Thin"/>
              </a:rPr>
              <a:t>:</a:t>
            </a:r>
          </a:p>
        </p:txBody>
      </p:sp>
      <p:sp>
        <p:nvSpPr>
          <p:cNvPr id="6" name="TextBox 6"/>
          <p:cNvSpPr txBox="1"/>
          <p:nvPr/>
        </p:nvSpPr>
        <p:spPr>
          <a:xfrm rot="360148">
            <a:off x="7630546" y="5006429"/>
            <a:ext cx="3222561" cy="884441"/>
          </a:xfrm>
          <a:prstGeom prst="rect">
            <a:avLst/>
          </a:prstGeom>
        </p:spPr>
        <p:txBody>
          <a:bodyPr lIns="0" tIns="0" rIns="0" bIns="0" rtlCol="0" anchor="t">
            <a:spAutoFit/>
          </a:bodyPr>
          <a:lstStyle/>
          <a:p>
            <a:pPr marL="0" lvl="0" indent="0" algn="ctr">
              <a:lnSpc>
                <a:spcPts val="6977"/>
              </a:lnSpc>
              <a:spcBef>
                <a:spcPct val="0"/>
              </a:spcBef>
            </a:pPr>
            <a:r>
              <a:rPr lang="en-US" sz="5814" dirty="0" err="1">
                <a:solidFill>
                  <a:srgbClr val="272626"/>
                </a:solidFill>
              </a:rPr>
              <a:t>Rheol</a:t>
            </a:r>
            <a:r>
              <a:rPr lang="en-US" sz="5814" dirty="0">
                <a:solidFill>
                  <a:srgbClr val="272626"/>
                </a:solidFill>
              </a:rPr>
              <a:t> 1</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grpSp>
        <p:nvGrpSpPr>
          <p:cNvPr id="2" name="Group 2"/>
          <p:cNvGrpSpPr/>
          <p:nvPr/>
        </p:nvGrpSpPr>
        <p:grpSpPr>
          <a:xfrm>
            <a:off x="157913" y="439170"/>
            <a:ext cx="17972174" cy="9408660"/>
            <a:chOff x="0" y="0"/>
            <a:chExt cx="4088089" cy="2140166"/>
          </a:xfrm>
        </p:grpSpPr>
        <p:sp>
          <p:nvSpPr>
            <p:cNvPr id="3" name="Freeform 3"/>
            <p:cNvSpPr/>
            <p:nvPr/>
          </p:nvSpPr>
          <p:spPr>
            <a:xfrm>
              <a:off x="0" y="-1270"/>
              <a:ext cx="4089359" cy="2138896"/>
            </a:xfrm>
            <a:custGeom>
              <a:avLst/>
              <a:gdLst/>
              <a:ahLst/>
              <a:cxnLst/>
              <a:rect l="l" t="t" r="r" b="b"/>
              <a:pathLst>
                <a:path w="4089359" h="2138896">
                  <a:moveTo>
                    <a:pt x="4077929" y="27940"/>
                  </a:moveTo>
                  <a:cubicBezTo>
                    <a:pt x="4069040" y="24130"/>
                    <a:pt x="4060149" y="21590"/>
                    <a:pt x="4051260" y="21590"/>
                  </a:cubicBezTo>
                  <a:cubicBezTo>
                    <a:pt x="4024590" y="20320"/>
                    <a:pt x="3964194" y="20320"/>
                    <a:pt x="3897239" y="17780"/>
                  </a:cubicBezTo>
                  <a:cubicBezTo>
                    <a:pt x="3744199" y="12700"/>
                    <a:pt x="3594346" y="6350"/>
                    <a:pt x="3441305" y="3810"/>
                  </a:cubicBezTo>
                  <a:cubicBezTo>
                    <a:pt x="3316960" y="1270"/>
                    <a:pt x="3195803" y="3810"/>
                    <a:pt x="3071457" y="2540"/>
                  </a:cubicBezTo>
                  <a:cubicBezTo>
                    <a:pt x="3017255" y="2540"/>
                    <a:pt x="2963053" y="0"/>
                    <a:pt x="2908851" y="2540"/>
                  </a:cubicBezTo>
                  <a:cubicBezTo>
                    <a:pt x="2778129" y="10160"/>
                    <a:pt x="2647407" y="11430"/>
                    <a:pt x="2513496" y="8890"/>
                  </a:cubicBezTo>
                  <a:cubicBezTo>
                    <a:pt x="2446541" y="7620"/>
                    <a:pt x="2379586" y="7620"/>
                    <a:pt x="2312630" y="7620"/>
                  </a:cubicBezTo>
                  <a:cubicBezTo>
                    <a:pt x="2191473" y="7620"/>
                    <a:pt x="2070316" y="7620"/>
                    <a:pt x="1949158" y="6350"/>
                  </a:cubicBezTo>
                  <a:cubicBezTo>
                    <a:pt x="1821624" y="5080"/>
                    <a:pt x="565415" y="2540"/>
                    <a:pt x="441070" y="1270"/>
                  </a:cubicBezTo>
                  <a:cubicBezTo>
                    <a:pt x="339043" y="0"/>
                    <a:pt x="240204" y="1270"/>
                    <a:pt x="138177" y="1270"/>
                  </a:cubicBezTo>
                  <a:cubicBezTo>
                    <a:pt x="68033" y="1270"/>
                    <a:pt x="33020" y="3810"/>
                    <a:pt x="5080" y="5080"/>
                  </a:cubicBezTo>
                  <a:cubicBezTo>
                    <a:pt x="3810" y="5080"/>
                    <a:pt x="2540" y="7620"/>
                    <a:pt x="0" y="8890"/>
                  </a:cubicBezTo>
                  <a:cubicBezTo>
                    <a:pt x="1270" y="21590"/>
                    <a:pt x="3810" y="34290"/>
                    <a:pt x="5080" y="46990"/>
                  </a:cubicBezTo>
                  <a:cubicBezTo>
                    <a:pt x="15240" y="132354"/>
                    <a:pt x="16510" y="224492"/>
                    <a:pt x="17780" y="315014"/>
                  </a:cubicBezTo>
                  <a:cubicBezTo>
                    <a:pt x="19050" y="407153"/>
                    <a:pt x="17780" y="499291"/>
                    <a:pt x="16510" y="593046"/>
                  </a:cubicBezTo>
                  <a:cubicBezTo>
                    <a:pt x="15240" y="688417"/>
                    <a:pt x="2540" y="1689008"/>
                    <a:pt x="2540" y="1784380"/>
                  </a:cubicBezTo>
                  <a:cubicBezTo>
                    <a:pt x="2540" y="1878134"/>
                    <a:pt x="1270" y="1971889"/>
                    <a:pt x="0" y="2065644"/>
                  </a:cubicBezTo>
                  <a:cubicBezTo>
                    <a:pt x="0" y="2084286"/>
                    <a:pt x="3810" y="2094446"/>
                    <a:pt x="15240" y="2099526"/>
                  </a:cubicBezTo>
                  <a:cubicBezTo>
                    <a:pt x="22860" y="2103336"/>
                    <a:pt x="31750" y="2105876"/>
                    <a:pt x="40640" y="2107146"/>
                  </a:cubicBezTo>
                  <a:cubicBezTo>
                    <a:pt x="134988" y="2112226"/>
                    <a:pt x="256145" y="2116036"/>
                    <a:pt x="377303" y="2121116"/>
                  </a:cubicBezTo>
                  <a:cubicBezTo>
                    <a:pt x="444258" y="2123656"/>
                    <a:pt x="511213" y="2128736"/>
                    <a:pt x="578168" y="2130006"/>
                  </a:cubicBezTo>
                  <a:cubicBezTo>
                    <a:pt x="689761" y="2132546"/>
                    <a:pt x="1933217" y="2133816"/>
                    <a:pt x="2044809" y="2135086"/>
                  </a:cubicBezTo>
                  <a:cubicBezTo>
                    <a:pt x="2060751" y="2135086"/>
                    <a:pt x="2076692" y="2135086"/>
                    <a:pt x="2092634" y="2135086"/>
                  </a:cubicBezTo>
                  <a:cubicBezTo>
                    <a:pt x="2169154" y="2135086"/>
                    <a:pt x="2248863" y="2133816"/>
                    <a:pt x="2325383" y="2133816"/>
                  </a:cubicBezTo>
                  <a:cubicBezTo>
                    <a:pt x="2414657" y="2133816"/>
                    <a:pt x="2500743" y="2135086"/>
                    <a:pt x="2590016" y="2135086"/>
                  </a:cubicBezTo>
                  <a:cubicBezTo>
                    <a:pt x="2720739" y="2135086"/>
                    <a:pt x="2854649" y="2135086"/>
                    <a:pt x="2985372" y="2135086"/>
                  </a:cubicBezTo>
                  <a:cubicBezTo>
                    <a:pt x="3106529" y="2135086"/>
                    <a:pt x="3227686" y="2136356"/>
                    <a:pt x="3348843" y="2137626"/>
                  </a:cubicBezTo>
                  <a:cubicBezTo>
                    <a:pt x="3403045" y="2137626"/>
                    <a:pt x="3460435" y="2138896"/>
                    <a:pt x="3514637" y="2138896"/>
                  </a:cubicBezTo>
                  <a:cubicBezTo>
                    <a:pt x="3689996" y="2137626"/>
                    <a:pt x="3862167" y="2131276"/>
                    <a:pt x="4028399" y="2131276"/>
                  </a:cubicBezTo>
                  <a:cubicBezTo>
                    <a:pt x="4032209" y="2131276"/>
                    <a:pt x="4037290" y="2128736"/>
                    <a:pt x="4041099" y="2126196"/>
                  </a:cubicBezTo>
                  <a:cubicBezTo>
                    <a:pt x="4046179" y="2122386"/>
                    <a:pt x="4048720" y="2116036"/>
                    <a:pt x="4051259" y="2113496"/>
                  </a:cubicBezTo>
                  <a:cubicBezTo>
                    <a:pt x="4052529" y="2054329"/>
                    <a:pt x="4053799" y="1986437"/>
                    <a:pt x="4055070" y="1918546"/>
                  </a:cubicBezTo>
                  <a:cubicBezTo>
                    <a:pt x="4056340" y="1813476"/>
                    <a:pt x="4066499" y="804803"/>
                    <a:pt x="4067770" y="699733"/>
                  </a:cubicBezTo>
                  <a:cubicBezTo>
                    <a:pt x="4067770" y="636691"/>
                    <a:pt x="4069040" y="573648"/>
                    <a:pt x="4070309" y="510606"/>
                  </a:cubicBezTo>
                  <a:cubicBezTo>
                    <a:pt x="4071579" y="442715"/>
                    <a:pt x="4072849" y="374824"/>
                    <a:pt x="4075390" y="306932"/>
                  </a:cubicBezTo>
                  <a:cubicBezTo>
                    <a:pt x="4076659" y="266520"/>
                    <a:pt x="4076659" y="224492"/>
                    <a:pt x="4081740" y="184081"/>
                  </a:cubicBezTo>
                  <a:cubicBezTo>
                    <a:pt x="4086820" y="135587"/>
                    <a:pt x="4089359" y="88709"/>
                    <a:pt x="4088090" y="44450"/>
                  </a:cubicBezTo>
                  <a:cubicBezTo>
                    <a:pt x="4088090" y="38100"/>
                    <a:pt x="4084279" y="30480"/>
                    <a:pt x="4077929" y="27940"/>
                  </a:cubicBezTo>
                  <a:close/>
                </a:path>
              </a:pathLst>
            </a:custGeom>
            <a:solidFill>
              <a:srgbClr val="FFF9ED"/>
            </a:solidFill>
          </p:spPr>
          <p:txBody>
            <a:bodyPr/>
            <a:lstStyle/>
            <a:p>
              <a:endParaRPr lang="en-GB"/>
            </a:p>
          </p:txBody>
        </p:sp>
      </p:grpSp>
      <p:pic>
        <p:nvPicPr>
          <p:cNvPr id="4" name="Picture 4"/>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7727700" y="3297270"/>
            <a:ext cx="1894537" cy="2755690"/>
          </a:xfrm>
          <a:prstGeom prst="rect">
            <a:avLst/>
          </a:prstGeom>
        </p:spPr>
      </p:pic>
      <p:sp>
        <p:nvSpPr>
          <p:cNvPr id="5" name="TextBox 5"/>
          <p:cNvSpPr txBox="1"/>
          <p:nvPr/>
        </p:nvSpPr>
        <p:spPr>
          <a:xfrm>
            <a:off x="6248336" y="1028700"/>
            <a:ext cx="5072413" cy="1723484"/>
          </a:xfrm>
          <a:prstGeom prst="rect">
            <a:avLst/>
          </a:prstGeom>
        </p:spPr>
        <p:txBody>
          <a:bodyPr lIns="0" tIns="0" rIns="0" bIns="0" rtlCol="0" anchor="t">
            <a:spAutoFit/>
          </a:bodyPr>
          <a:lstStyle/>
          <a:p>
            <a:pPr marL="0" lvl="0" indent="0" algn="ctr">
              <a:lnSpc>
                <a:spcPts val="13713"/>
              </a:lnSpc>
              <a:spcBef>
                <a:spcPct val="0"/>
              </a:spcBef>
            </a:pPr>
            <a:r>
              <a:rPr lang="en-US" sz="11427">
                <a:solidFill>
                  <a:srgbClr val="272626"/>
                </a:solidFill>
                <a:latin typeface="More Sugar Thin"/>
              </a:rPr>
              <a:t>eistedd</a:t>
            </a:r>
          </a:p>
        </p:txBody>
      </p:sp>
      <p:sp>
        <p:nvSpPr>
          <p:cNvPr id="6" name="TextBox 6"/>
          <p:cNvSpPr txBox="1"/>
          <p:nvPr/>
        </p:nvSpPr>
        <p:spPr>
          <a:xfrm>
            <a:off x="4467656" y="6561981"/>
            <a:ext cx="9352688" cy="2317724"/>
          </a:xfrm>
          <a:prstGeom prst="rect">
            <a:avLst/>
          </a:prstGeom>
        </p:spPr>
        <p:txBody>
          <a:bodyPr lIns="0" tIns="0" rIns="0" bIns="0" rtlCol="0" anchor="t">
            <a:spAutoFit/>
          </a:bodyPr>
          <a:lstStyle/>
          <a:p>
            <a:pPr marL="0" lvl="0" indent="0" algn="ctr">
              <a:lnSpc>
                <a:spcPts val="18473"/>
              </a:lnSpc>
              <a:spcBef>
                <a:spcPct val="0"/>
              </a:spcBef>
            </a:pPr>
            <a:r>
              <a:rPr lang="en-US" sz="15394" dirty="0" err="1">
                <a:solidFill>
                  <a:srgbClr val="272626"/>
                </a:solidFill>
                <a:latin typeface="More Sugar Thin"/>
              </a:rPr>
              <a:t>eistedd</a:t>
            </a:r>
            <a:r>
              <a:rPr lang="en-US" sz="15394" dirty="0" err="1">
                <a:solidFill>
                  <a:srgbClr val="EF9936"/>
                </a:solidFill>
                <a:latin typeface="More Sugar Thin"/>
              </a:rPr>
              <a:t>wch</a:t>
            </a:r>
            <a:endParaRPr lang="en-US" sz="15394" dirty="0">
              <a:solidFill>
                <a:srgbClr val="EF9936"/>
              </a:solidFill>
              <a:latin typeface="More Sugar Thin"/>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grpSp>
        <p:nvGrpSpPr>
          <p:cNvPr id="2" name="Group 2"/>
          <p:cNvGrpSpPr/>
          <p:nvPr/>
        </p:nvGrpSpPr>
        <p:grpSpPr>
          <a:xfrm>
            <a:off x="157913" y="439170"/>
            <a:ext cx="17972174" cy="9408660"/>
            <a:chOff x="0" y="0"/>
            <a:chExt cx="4088089" cy="2140166"/>
          </a:xfrm>
        </p:grpSpPr>
        <p:sp>
          <p:nvSpPr>
            <p:cNvPr id="3" name="Freeform 3"/>
            <p:cNvSpPr/>
            <p:nvPr/>
          </p:nvSpPr>
          <p:spPr>
            <a:xfrm>
              <a:off x="0" y="-1270"/>
              <a:ext cx="4089359" cy="2138896"/>
            </a:xfrm>
            <a:custGeom>
              <a:avLst/>
              <a:gdLst/>
              <a:ahLst/>
              <a:cxnLst/>
              <a:rect l="l" t="t" r="r" b="b"/>
              <a:pathLst>
                <a:path w="4089359" h="2138896">
                  <a:moveTo>
                    <a:pt x="4077929" y="27940"/>
                  </a:moveTo>
                  <a:cubicBezTo>
                    <a:pt x="4069040" y="24130"/>
                    <a:pt x="4060149" y="21590"/>
                    <a:pt x="4051260" y="21590"/>
                  </a:cubicBezTo>
                  <a:cubicBezTo>
                    <a:pt x="4024590" y="20320"/>
                    <a:pt x="3964194" y="20320"/>
                    <a:pt x="3897239" y="17780"/>
                  </a:cubicBezTo>
                  <a:cubicBezTo>
                    <a:pt x="3744199" y="12700"/>
                    <a:pt x="3594346" y="6350"/>
                    <a:pt x="3441305" y="3810"/>
                  </a:cubicBezTo>
                  <a:cubicBezTo>
                    <a:pt x="3316960" y="1270"/>
                    <a:pt x="3195803" y="3810"/>
                    <a:pt x="3071457" y="2540"/>
                  </a:cubicBezTo>
                  <a:cubicBezTo>
                    <a:pt x="3017255" y="2540"/>
                    <a:pt x="2963053" y="0"/>
                    <a:pt x="2908851" y="2540"/>
                  </a:cubicBezTo>
                  <a:cubicBezTo>
                    <a:pt x="2778129" y="10160"/>
                    <a:pt x="2647407" y="11430"/>
                    <a:pt x="2513496" y="8890"/>
                  </a:cubicBezTo>
                  <a:cubicBezTo>
                    <a:pt x="2446541" y="7620"/>
                    <a:pt x="2379586" y="7620"/>
                    <a:pt x="2312630" y="7620"/>
                  </a:cubicBezTo>
                  <a:cubicBezTo>
                    <a:pt x="2191473" y="7620"/>
                    <a:pt x="2070316" y="7620"/>
                    <a:pt x="1949158" y="6350"/>
                  </a:cubicBezTo>
                  <a:cubicBezTo>
                    <a:pt x="1821624" y="5080"/>
                    <a:pt x="565415" y="2540"/>
                    <a:pt x="441070" y="1270"/>
                  </a:cubicBezTo>
                  <a:cubicBezTo>
                    <a:pt x="339043" y="0"/>
                    <a:pt x="240204" y="1270"/>
                    <a:pt x="138177" y="1270"/>
                  </a:cubicBezTo>
                  <a:cubicBezTo>
                    <a:pt x="68033" y="1270"/>
                    <a:pt x="33020" y="3810"/>
                    <a:pt x="5080" y="5080"/>
                  </a:cubicBezTo>
                  <a:cubicBezTo>
                    <a:pt x="3810" y="5080"/>
                    <a:pt x="2540" y="7620"/>
                    <a:pt x="0" y="8890"/>
                  </a:cubicBezTo>
                  <a:cubicBezTo>
                    <a:pt x="1270" y="21590"/>
                    <a:pt x="3810" y="34290"/>
                    <a:pt x="5080" y="46990"/>
                  </a:cubicBezTo>
                  <a:cubicBezTo>
                    <a:pt x="15240" y="132354"/>
                    <a:pt x="16510" y="224492"/>
                    <a:pt x="17780" y="315014"/>
                  </a:cubicBezTo>
                  <a:cubicBezTo>
                    <a:pt x="19050" y="407153"/>
                    <a:pt x="17780" y="499291"/>
                    <a:pt x="16510" y="593046"/>
                  </a:cubicBezTo>
                  <a:cubicBezTo>
                    <a:pt x="15240" y="688417"/>
                    <a:pt x="2540" y="1689008"/>
                    <a:pt x="2540" y="1784380"/>
                  </a:cubicBezTo>
                  <a:cubicBezTo>
                    <a:pt x="2540" y="1878134"/>
                    <a:pt x="1270" y="1971889"/>
                    <a:pt x="0" y="2065644"/>
                  </a:cubicBezTo>
                  <a:cubicBezTo>
                    <a:pt x="0" y="2084286"/>
                    <a:pt x="3810" y="2094446"/>
                    <a:pt x="15240" y="2099526"/>
                  </a:cubicBezTo>
                  <a:cubicBezTo>
                    <a:pt x="22860" y="2103336"/>
                    <a:pt x="31750" y="2105876"/>
                    <a:pt x="40640" y="2107146"/>
                  </a:cubicBezTo>
                  <a:cubicBezTo>
                    <a:pt x="134988" y="2112226"/>
                    <a:pt x="256145" y="2116036"/>
                    <a:pt x="377303" y="2121116"/>
                  </a:cubicBezTo>
                  <a:cubicBezTo>
                    <a:pt x="444258" y="2123656"/>
                    <a:pt x="511213" y="2128736"/>
                    <a:pt x="578168" y="2130006"/>
                  </a:cubicBezTo>
                  <a:cubicBezTo>
                    <a:pt x="689761" y="2132546"/>
                    <a:pt x="1933217" y="2133816"/>
                    <a:pt x="2044809" y="2135086"/>
                  </a:cubicBezTo>
                  <a:cubicBezTo>
                    <a:pt x="2060751" y="2135086"/>
                    <a:pt x="2076692" y="2135086"/>
                    <a:pt x="2092634" y="2135086"/>
                  </a:cubicBezTo>
                  <a:cubicBezTo>
                    <a:pt x="2169154" y="2135086"/>
                    <a:pt x="2248863" y="2133816"/>
                    <a:pt x="2325383" y="2133816"/>
                  </a:cubicBezTo>
                  <a:cubicBezTo>
                    <a:pt x="2414657" y="2133816"/>
                    <a:pt x="2500743" y="2135086"/>
                    <a:pt x="2590016" y="2135086"/>
                  </a:cubicBezTo>
                  <a:cubicBezTo>
                    <a:pt x="2720739" y="2135086"/>
                    <a:pt x="2854649" y="2135086"/>
                    <a:pt x="2985372" y="2135086"/>
                  </a:cubicBezTo>
                  <a:cubicBezTo>
                    <a:pt x="3106529" y="2135086"/>
                    <a:pt x="3227686" y="2136356"/>
                    <a:pt x="3348843" y="2137626"/>
                  </a:cubicBezTo>
                  <a:cubicBezTo>
                    <a:pt x="3403045" y="2137626"/>
                    <a:pt x="3460435" y="2138896"/>
                    <a:pt x="3514637" y="2138896"/>
                  </a:cubicBezTo>
                  <a:cubicBezTo>
                    <a:pt x="3689996" y="2137626"/>
                    <a:pt x="3862167" y="2131276"/>
                    <a:pt x="4028399" y="2131276"/>
                  </a:cubicBezTo>
                  <a:cubicBezTo>
                    <a:pt x="4032209" y="2131276"/>
                    <a:pt x="4037290" y="2128736"/>
                    <a:pt x="4041099" y="2126196"/>
                  </a:cubicBezTo>
                  <a:cubicBezTo>
                    <a:pt x="4046179" y="2122386"/>
                    <a:pt x="4048720" y="2116036"/>
                    <a:pt x="4051259" y="2113496"/>
                  </a:cubicBezTo>
                  <a:cubicBezTo>
                    <a:pt x="4052529" y="2054329"/>
                    <a:pt x="4053799" y="1986437"/>
                    <a:pt x="4055070" y="1918546"/>
                  </a:cubicBezTo>
                  <a:cubicBezTo>
                    <a:pt x="4056340" y="1813476"/>
                    <a:pt x="4066499" y="804803"/>
                    <a:pt x="4067770" y="699733"/>
                  </a:cubicBezTo>
                  <a:cubicBezTo>
                    <a:pt x="4067770" y="636691"/>
                    <a:pt x="4069040" y="573648"/>
                    <a:pt x="4070309" y="510606"/>
                  </a:cubicBezTo>
                  <a:cubicBezTo>
                    <a:pt x="4071579" y="442715"/>
                    <a:pt x="4072849" y="374824"/>
                    <a:pt x="4075390" y="306932"/>
                  </a:cubicBezTo>
                  <a:cubicBezTo>
                    <a:pt x="4076659" y="266520"/>
                    <a:pt x="4076659" y="224492"/>
                    <a:pt x="4081740" y="184081"/>
                  </a:cubicBezTo>
                  <a:cubicBezTo>
                    <a:pt x="4086820" y="135587"/>
                    <a:pt x="4089359" y="88709"/>
                    <a:pt x="4088090" y="44450"/>
                  </a:cubicBezTo>
                  <a:cubicBezTo>
                    <a:pt x="4088090" y="38100"/>
                    <a:pt x="4084279" y="30480"/>
                    <a:pt x="4077929" y="27940"/>
                  </a:cubicBezTo>
                  <a:close/>
                </a:path>
              </a:pathLst>
            </a:custGeom>
            <a:solidFill>
              <a:srgbClr val="FFF9ED"/>
            </a:solidFill>
          </p:spPr>
          <p:txBody>
            <a:bodyPr/>
            <a:lstStyle/>
            <a:p>
              <a:endParaRPr lang="en-GB"/>
            </a:p>
          </p:txBody>
        </p:sp>
      </p:grpSp>
      <p:pic>
        <p:nvPicPr>
          <p:cNvPr id="4" name="Picture 4"/>
          <p:cNvPicPr>
            <a:picLocks noChangeAspect="1"/>
          </p:cNvPicPr>
          <p:nvPr/>
        </p:nvPicPr>
        <p:blipFill>
          <a:blip r:embed="rId2"/>
          <a:srcRect/>
          <a:stretch>
            <a:fillRect/>
          </a:stretch>
        </p:blipFill>
        <p:spPr>
          <a:xfrm>
            <a:off x="7246174" y="3066489"/>
            <a:ext cx="4189355" cy="3279583"/>
          </a:xfrm>
          <a:prstGeom prst="rect">
            <a:avLst/>
          </a:prstGeom>
        </p:spPr>
      </p:pic>
      <p:sp>
        <p:nvSpPr>
          <p:cNvPr id="5" name="TextBox 5"/>
          <p:cNvSpPr txBox="1"/>
          <p:nvPr/>
        </p:nvSpPr>
        <p:spPr>
          <a:xfrm>
            <a:off x="6811926" y="759039"/>
            <a:ext cx="5057851" cy="1709011"/>
          </a:xfrm>
          <a:prstGeom prst="rect">
            <a:avLst/>
          </a:prstGeom>
        </p:spPr>
        <p:txBody>
          <a:bodyPr lIns="0" tIns="0" rIns="0" bIns="0" rtlCol="0" anchor="t">
            <a:spAutoFit/>
          </a:bodyPr>
          <a:lstStyle/>
          <a:p>
            <a:pPr marL="0" lvl="0" indent="0" algn="ctr">
              <a:lnSpc>
                <a:spcPts val="13674"/>
              </a:lnSpc>
              <a:spcBef>
                <a:spcPct val="0"/>
              </a:spcBef>
            </a:pPr>
            <a:r>
              <a:rPr lang="en-US" sz="11395">
                <a:solidFill>
                  <a:srgbClr val="272626"/>
                </a:solidFill>
                <a:latin typeface="More Sugar Thin"/>
              </a:rPr>
              <a:t>siarad</a:t>
            </a:r>
          </a:p>
        </p:txBody>
      </p:sp>
      <p:sp>
        <p:nvSpPr>
          <p:cNvPr id="6" name="TextBox 6"/>
          <p:cNvSpPr txBox="1"/>
          <p:nvPr/>
        </p:nvSpPr>
        <p:spPr>
          <a:xfrm>
            <a:off x="4694508" y="6586504"/>
            <a:ext cx="8898984" cy="2356724"/>
          </a:xfrm>
          <a:prstGeom prst="rect">
            <a:avLst/>
          </a:prstGeom>
        </p:spPr>
        <p:txBody>
          <a:bodyPr lIns="0" tIns="0" rIns="0" bIns="0" rtlCol="0" anchor="t">
            <a:spAutoFit/>
          </a:bodyPr>
          <a:lstStyle/>
          <a:p>
            <a:pPr marL="0" lvl="0" indent="0" algn="ctr">
              <a:lnSpc>
                <a:spcPts val="18707"/>
              </a:lnSpc>
              <a:spcBef>
                <a:spcPct val="0"/>
              </a:spcBef>
            </a:pPr>
            <a:r>
              <a:rPr lang="en-US" sz="15589" dirty="0" err="1">
                <a:solidFill>
                  <a:srgbClr val="272626"/>
                </a:solidFill>
                <a:latin typeface="More Sugar Thin"/>
              </a:rPr>
              <a:t>siarad</a:t>
            </a:r>
            <a:r>
              <a:rPr lang="en-US" sz="15589" dirty="0" err="1">
                <a:solidFill>
                  <a:srgbClr val="EF9936"/>
                </a:solidFill>
                <a:latin typeface="More Sugar Thin"/>
              </a:rPr>
              <a:t>wch</a:t>
            </a:r>
            <a:endParaRPr lang="en-US" sz="15589" dirty="0">
              <a:solidFill>
                <a:srgbClr val="EF9936"/>
              </a:solidFill>
              <a:latin typeface="More Sugar Thin"/>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grpSp>
        <p:nvGrpSpPr>
          <p:cNvPr id="2" name="Group 2"/>
          <p:cNvGrpSpPr/>
          <p:nvPr/>
        </p:nvGrpSpPr>
        <p:grpSpPr>
          <a:xfrm>
            <a:off x="157913" y="439170"/>
            <a:ext cx="17972174" cy="9408660"/>
            <a:chOff x="0" y="0"/>
            <a:chExt cx="4088089" cy="2140166"/>
          </a:xfrm>
        </p:grpSpPr>
        <p:sp>
          <p:nvSpPr>
            <p:cNvPr id="3" name="Freeform 3"/>
            <p:cNvSpPr/>
            <p:nvPr/>
          </p:nvSpPr>
          <p:spPr>
            <a:xfrm>
              <a:off x="0" y="-1270"/>
              <a:ext cx="4089359" cy="2138896"/>
            </a:xfrm>
            <a:custGeom>
              <a:avLst/>
              <a:gdLst/>
              <a:ahLst/>
              <a:cxnLst/>
              <a:rect l="l" t="t" r="r" b="b"/>
              <a:pathLst>
                <a:path w="4089359" h="2138896">
                  <a:moveTo>
                    <a:pt x="4077929" y="27940"/>
                  </a:moveTo>
                  <a:cubicBezTo>
                    <a:pt x="4069040" y="24130"/>
                    <a:pt x="4060149" y="21590"/>
                    <a:pt x="4051260" y="21590"/>
                  </a:cubicBezTo>
                  <a:cubicBezTo>
                    <a:pt x="4024590" y="20320"/>
                    <a:pt x="3964194" y="20320"/>
                    <a:pt x="3897239" y="17780"/>
                  </a:cubicBezTo>
                  <a:cubicBezTo>
                    <a:pt x="3744199" y="12700"/>
                    <a:pt x="3594346" y="6350"/>
                    <a:pt x="3441305" y="3810"/>
                  </a:cubicBezTo>
                  <a:cubicBezTo>
                    <a:pt x="3316960" y="1270"/>
                    <a:pt x="3195803" y="3810"/>
                    <a:pt x="3071457" y="2540"/>
                  </a:cubicBezTo>
                  <a:cubicBezTo>
                    <a:pt x="3017255" y="2540"/>
                    <a:pt x="2963053" y="0"/>
                    <a:pt x="2908851" y="2540"/>
                  </a:cubicBezTo>
                  <a:cubicBezTo>
                    <a:pt x="2778129" y="10160"/>
                    <a:pt x="2647407" y="11430"/>
                    <a:pt x="2513496" y="8890"/>
                  </a:cubicBezTo>
                  <a:cubicBezTo>
                    <a:pt x="2446541" y="7620"/>
                    <a:pt x="2379586" y="7620"/>
                    <a:pt x="2312630" y="7620"/>
                  </a:cubicBezTo>
                  <a:cubicBezTo>
                    <a:pt x="2191473" y="7620"/>
                    <a:pt x="2070316" y="7620"/>
                    <a:pt x="1949158" y="6350"/>
                  </a:cubicBezTo>
                  <a:cubicBezTo>
                    <a:pt x="1821624" y="5080"/>
                    <a:pt x="565415" y="2540"/>
                    <a:pt x="441070" y="1270"/>
                  </a:cubicBezTo>
                  <a:cubicBezTo>
                    <a:pt x="339043" y="0"/>
                    <a:pt x="240204" y="1270"/>
                    <a:pt x="138177" y="1270"/>
                  </a:cubicBezTo>
                  <a:cubicBezTo>
                    <a:pt x="68033" y="1270"/>
                    <a:pt x="33020" y="3810"/>
                    <a:pt x="5080" y="5080"/>
                  </a:cubicBezTo>
                  <a:cubicBezTo>
                    <a:pt x="3810" y="5080"/>
                    <a:pt x="2540" y="7620"/>
                    <a:pt x="0" y="8890"/>
                  </a:cubicBezTo>
                  <a:cubicBezTo>
                    <a:pt x="1270" y="21590"/>
                    <a:pt x="3810" y="34290"/>
                    <a:pt x="5080" y="46990"/>
                  </a:cubicBezTo>
                  <a:cubicBezTo>
                    <a:pt x="15240" y="132354"/>
                    <a:pt x="16510" y="224492"/>
                    <a:pt x="17780" y="315014"/>
                  </a:cubicBezTo>
                  <a:cubicBezTo>
                    <a:pt x="19050" y="407153"/>
                    <a:pt x="17780" y="499291"/>
                    <a:pt x="16510" y="593046"/>
                  </a:cubicBezTo>
                  <a:cubicBezTo>
                    <a:pt x="15240" y="688417"/>
                    <a:pt x="2540" y="1689008"/>
                    <a:pt x="2540" y="1784380"/>
                  </a:cubicBezTo>
                  <a:cubicBezTo>
                    <a:pt x="2540" y="1878134"/>
                    <a:pt x="1270" y="1971889"/>
                    <a:pt x="0" y="2065644"/>
                  </a:cubicBezTo>
                  <a:cubicBezTo>
                    <a:pt x="0" y="2084286"/>
                    <a:pt x="3810" y="2094446"/>
                    <a:pt x="15240" y="2099526"/>
                  </a:cubicBezTo>
                  <a:cubicBezTo>
                    <a:pt x="22860" y="2103336"/>
                    <a:pt x="31750" y="2105876"/>
                    <a:pt x="40640" y="2107146"/>
                  </a:cubicBezTo>
                  <a:cubicBezTo>
                    <a:pt x="134988" y="2112226"/>
                    <a:pt x="256145" y="2116036"/>
                    <a:pt x="377303" y="2121116"/>
                  </a:cubicBezTo>
                  <a:cubicBezTo>
                    <a:pt x="444258" y="2123656"/>
                    <a:pt x="511213" y="2128736"/>
                    <a:pt x="578168" y="2130006"/>
                  </a:cubicBezTo>
                  <a:cubicBezTo>
                    <a:pt x="689761" y="2132546"/>
                    <a:pt x="1933217" y="2133816"/>
                    <a:pt x="2044809" y="2135086"/>
                  </a:cubicBezTo>
                  <a:cubicBezTo>
                    <a:pt x="2060751" y="2135086"/>
                    <a:pt x="2076692" y="2135086"/>
                    <a:pt x="2092634" y="2135086"/>
                  </a:cubicBezTo>
                  <a:cubicBezTo>
                    <a:pt x="2169154" y="2135086"/>
                    <a:pt x="2248863" y="2133816"/>
                    <a:pt x="2325383" y="2133816"/>
                  </a:cubicBezTo>
                  <a:cubicBezTo>
                    <a:pt x="2414657" y="2133816"/>
                    <a:pt x="2500743" y="2135086"/>
                    <a:pt x="2590016" y="2135086"/>
                  </a:cubicBezTo>
                  <a:cubicBezTo>
                    <a:pt x="2720739" y="2135086"/>
                    <a:pt x="2854649" y="2135086"/>
                    <a:pt x="2985372" y="2135086"/>
                  </a:cubicBezTo>
                  <a:cubicBezTo>
                    <a:pt x="3106529" y="2135086"/>
                    <a:pt x="3227686" y="2136356"/>
                    <a:pt x="3348843" y="2137626"/>
                  </a:cubicBezTo>
                  <a:cubicBezTo>
                    <a:pt x="3403045" y="2137626"/>
                    <a:pt x="3460435" y="2138896"/>
                    <a:pt x="3514637" y="2138896"/>
                  </a:cubicBezTo>
                  <a:cubicBezTo>
                    <a:pt x="3689996" y="2137626"/>
                    <a:pt x="3862167" y="2131276"/>
                    <a:pt x="4028399" y="2131276"/>
                  </a:cubicBezTo>
                  <a:cubicBezTo>
                    <a:pt x="4032209" y="2131276"/>
                    <a:pt x="4037290" y="2128736"/>
                    <a:pt x="4041099" y="2126196"/>
                  </a:cubicBezTo>
                  <a:cubicBezTo>
                    <a:pt x="4046179" y="2122386"/>
                    <a:pt x="4048720" y="2116036"/>
                    <a:pt x="4051259" y="2113496"/>
                  </a:cubicBezTo>
                  <a:cubicBezTo>
                    <a:pt x="4052529" y="2054329"/>
                    <a:pt x="4053799" y="1986437"/>
                    <a:pt x="4055070" y="1918546"/>
                  </a:cubicBezTo>
                  <a:cubicBezTo>
                    <a:pt x="4056340" y="1813476"/>
                    <a:pt x="4066499" y="804803"/>
                    <a:pt x="4067770" y="699733"/>
                  </a:cubicBezTo>
                  <a:cubicBezTo>
                    <a:pt x="4067770" y="636691"/>
                    <a:pt x="4069040" y="573648"/>
                    <a:pt x="4070309" y="510606"/>
                  </a:cubicBezTo>
                  <a:cubicBezTo>
                    <a:pt x="4071579" y="442715"/>
                    <a:pt x="4072849" y="374824"/>
                    <a:pt x="4075390" y="306932"/>
                  </a:cubicBezTo>
                  <a:cubicBezTo>
                    <a:pt x="4076659" y="266520"/>
                    <a:pt x="4076659" y="224492"/>
                    <a:pt x="4081740" y="184081"/>
                  </a:cubicBezTo>
                  <a:cubicBezTo>
                    <a:pt x="4086820" y="135587"/>
                    <a:pt x="4089359" y="88709"/>
                    <a:pt x="4088090" y="44450"/>
                  </a:cubicBezTo>
                  <a:cubicBezTo>
                    <a:pt x="4088090" y="38100"/>
                    <a:pt x="4084279" y="30480"/>
                    <a:pt x="4077929" y="27940"/>
                  </a:cubicBezTo>
                  <a:close/>
                </a:path>
              </a:pathLst>
            </a:custGeom>
            <a:solidFill>
              <a:srgbClr val="FFF9ED"/>
            </a:solidFill>
          </p:spPr>
          <p:txBody>
            <a:bodyPr/>
            <a:lstStyle/>
            <a:p>
              <a:endParaRPr lang="en-GB"/>
            </a:p>
          </p:txBody>
        </p:sp>
      </p:grpSp>
      <p:sp>
        <p:nvSpPr>
          <p:cNvPr id="5" name="TextBox 5"/>
          <p:cNvSpPr txBox="1"/>
          <p:nvPr/>
        </p:nvSpPr>
        <p:spPr>
          <a:xfrm>
            <a:off x="7080798" y="668950"/>
            <a:ext cx="5015911" cy="1704286"/>
          </a:xfrm>
          <a:prstGeom prst="rect">
            <a:avLst/>
          </a:prstGeom>
        </p:spPr>
        <p:txBody>
          <a:bodyPr lIns="0" tIns="0" rIns="0" bIns="0" rtlCol="0" anchor="t">
            <a:spAutoFit/>
          </a:bodyPr>
          <a:lstStyle/>
          <a:p>
            <a:pPr marL="0" lvl="0" indent="0" algn="ctr">
              <a:lnSpc>
                <a:spcPts val="13560"/>
              </a:lnSpc>
              <a:spcBef>
                <a:spcPct val="0"/>
              </a:spcBef>
            </a:pPr>
            <a:r>
              <a:rPr lang="en-US" sz="11300">
                <a:solidFill>
                  <a:srgbClr val="272626"/>
                </a:solidFill>
                <a:latin typeface="More Sugar Thin"/>
              </a:rPr>
              <a:t>darllen</a:t>
            </a:r>
          </a:p>
        </p:txBody>
      </p:sp>
      <p:sp>
        <p:nvSpPr>
          <p:cNvPr id="6" name="TextBox 6"/>
          <p:cNvSpPr txBox="1"/>
          <p:nvPr/>
        </p:nvSpPr>
        <p:spPr>
          <a:xfrm>
            <a:off x="4617904" y="6962549"/>
            <a:ext cx="9052192" cy="2196676"/>
          </a:xfrm>
          <a:prstGeom prst="rect">
            <a:avLst/>
          </a:prstGeom>
        </p:spPr>
        <p:txBody>
          <a:bodyPr lIns="0" tIns="0" rIns="0" bIns="0" rtlCol="0" anchor="t">
            <a:spAutoFit/>
          </a:bodyPr>
          <a:lstStyle/>
          <a:p>
            <a:pPr marL="0" lvl="0" indent="0" algn="ctr">
              <a:lnSpc>
                <a:spcPts val="17437"/>
              </a:lnSpc>
              <a:spcBef>
                <a:spcPct val="0"/>
              </a:spcBef>
            </a:pPr>
            <a:r>
              <a:rPr lang="en-US" sz="14531" dirty="0" err="1">
                <a:solidFill>
                  <a:srgbClr val="272626"/>
                </a:solidFill>
                <a:latin typeface="More Sugar Thin"/>
              </a:rPr>
              <a:t>darllen</a:t>
            </a:r>
            <a:r>
              <a:rPr lang="en-US" sz="14531" dirty="0" err="1">
                <a:solidFill>
                  <a:srgbClr val="EF9936"/>
                </a:solidFill>
                <a:latin typeface="More Sugar Thin"/>
              </a:rPr>
              <a:t>wch</a:t>
            </a:r>
            <a:endParaRPr lang="en-US" sz="14531" dirty="0">
              <a:solidFill>
                <a:srgbClr val="EF9936"/>
              </a:solidFill>
              <a:latin typeface="More Sugar Thin"/>
            </a:endParaRPr>
          </a:p>
        </p:txBody>
      </p:sp>
      <p:pic>
        <p:nvPicPr>
          <p:cNvPr id="7" name="Picture 4">
            <a:extLst>
              <a:ext uri="{FF2B5EF4-FFF2-40B4-BE49-F238E27FC236}">
                <a16:creationId xmlns:a16="http://schemas.microsoft.com/office/drawing/2014/main" id="{4A33C982-BD95-3D7A-1CEB-8D988EED142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7294912" y="3086100"/>
            <a:ext cx="3698177" cy="4114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grpSp>
        <p:nvGrpSpPr>
          <p:cNvPr id="2" name="Group 2"/>
          <p:cNvGrpSpPr/>
          <p:nvPr/>
        </p:nvGrpSpPr>
        <p:grpSpPr>
          <a:xfrm>
            <a:off x="157913" y="439170"/>
            <a:ext cx="17972174" cy="9408660"/>
            <a:chOff x="0" y="0"/>
            <a:chExt cx="4088089" cy="2140166"/>
          </a:xfrm>
        </p:grpSpPr>
        <p:sp>
          <p:nvSpPr>
            <p:cNvPr id="3" name="Freeform 3"/>
            <p:cNvSpPr/>
            <p:nvPr/>
          </p:nvSpPr>
          <p:spPr>
            <a:xfrm>
              <a:off x="0" y="-1270"/>
              <a:ext cx="4089359" cy="2138896"/>
            </a:xfrm>
            <a:custGeom>
              <a:avLst/>
              <a:gdLst/>
              <a:ahLst/>
              <a:cxnLst/>
              <a:rect l="l" t="t" r="r" b="b"/>
              <a:pathLst>
                <a:path w="4089359" h="2138896">
                  <a:moveTo>
                    <a:pt x="4077929" y="27940"/>
                  </a:moveTo>
                  <a:cubicBezTo>
                    <a:pt x="4069040" y="24130"/>
                    <a:pt x="4060149" y="21590"/>
                    <a:pt x="4051260" y="21590"/>
                  </a:cubicBezTo>
                  <a:cubicBezTo>
                    <a:pt x="4024590" y="20320"/>
                    <a:pt x="3964194" y="20320"/>
                    <a:pt x="3897239" y="17780"/>
                  </a:cubicBezTo>
                  <a:cubicBezTo>
                    <a:pt x="3744199" y="12700"/>
                    <a:pt x="3594346" y="6350"/>
                    <a:pt x="3441305" y="3810"/>
                  </a:cubicBezTo>
                  <a:cubicBezTo>
                    <a:pt x="3316960" y="1270"/>
                    <a:pt x="3195803" y="3810"/>
                    <a:pt x="3071457" y="2540"/>
                  </a:cubicBezTo>
                  <a:cubicBezTo>
                    <a:pt x="3017255" y="2540"/>
                    <a:pt x="2963053" y="0"/>
                    <a:pt x="2908851" y="2540"/>
                  </a:cubicBezTo>
                  <a:cubicBezTo>
                    <a:pt x="2778129" y="10160"/>
                    <a:pt x="2647407" y="11430"/>
                    <a:pt x="2513496" y="8890"/>
                  </a:cubicBezTo>
                  <a:cubicBezTo>
                    <a:pt x="2446541" y="7620"/>
                    <a:pt x="2379586" y="7620"/>
                    <a:pt x="2312630" y="7620"/>
                  </a:cubicBezTo>
                  <a:cubicBezTo>
                    <a:pt x="2191473" y="7620"/>
                    <a:pt x="2070316" y="7620"/>
                    <a:pt x="1949158" y="6350"/>
                  </a:cubicBezTo>
                  <a:cubicBezTo>
                    <a:pt x="1821624" y="5080"/>
                    <a:pt x="565415" y="2540"/>
                    <a:pt x="441070" y="1270"/>
                  </a:cubicBezTo>
                  <a:cubicBezTo>
                    <a:pt x="339043" y="0"/>
                    <a:pt x="240204" y="1270"/>
                    <a:pt x="138177" y="1270"/>
                  </a:cubicBezTo>
                  <a:cubicBezTo>
                    <a:pt x="68033" y="1270"/>
                    <a:pt x="33020" y="3810"/>
                    <a:pt x="5080" y="5080"/>
                  </a:cubicBezTo>
                  <a:cubicBezTo>
                    <a:pt x="3810" y="5080"/>
                    <a:pt x="2540" y="7620"/>
                    <a:pt x="0" y="8890"/>
                  </a:cubicBezTo>
                  <a:cubicBezTo>
                    <a:pt x="1270" y="21590"/>
                    <a:pt x="3810" y="34290"/>
                    <a:pt x="5080" y="46990"/>
                  </a:cubicBezTo>
                  <a:cubicBezTo>
                    <a:pt x="15240" y="132354"/>
                    <a:pt x="16510" y="224492"/>
                    <a:pt x="17780" y="315014"/>
                  </a:cubicBezTo>
                  <a:cubicBezTo>
                    <a:pt x="19050" y="407153"/>
                    <a:pt x="17780" y="499291"/>
                    <a:pt x="16510" y="593046"/>
                  </a:cubicBezTo>
                  <a:cubicBezTo>
                    <a:pt x="15240" y="688417"/>
                    <a:pt x="2540" y="1689008"/>
                    <a:pt x="2540" y="1784380"/>
                  </a:cubicBezTo>
                  <a:cubicBezTo>
                    <a:pt x="2540" y="1878134"/>
                    <a:pt x="1270" y="1971889"/>
                    <a:pt x="0" y="2065644"/>
                  </a:cubicBezTo>
                  <a:cubicBezTo>
                    <a:pt x="0" y="2084286"/>
                    <a:pt x="3810" y="2094446"/>
                    <a:pt x="15240" y="2099526"/>
                  </a:cubicBezTo>
                  <a:cubicBezTo>
                    <a:pt x="22860" y="2103336"/>
                    <a:pt x="31750" y="2105876"/>
                    <a:pt x="40640" y="2107146"/>
                  </a:cubicBezTo>
                  <a:cubicBezTo>
                    <a:pt x="134988" y="2112226"/>
                    <a:pt x="256145" y="2116036"/>
                    <a:pt x="377303" y="2121116"/>
                  </a:cubicBezTo>
                  <a:cubicBezTo>
                    <a:pt x="444258" y="2123656"/>
                    <a:pt x="511213" y="2128736"/>
                    <a:pt x="578168" y="2130006"/>
                  </a:cubicBezTo>
                  <a:cubicBezTo>
                    <a:pt x="689761" y="2132546"/>
                    <a:pt x="1933217" y="2133816"/>
                    <a:pt x="2044809" y="2135086"/>
                  </a:cubicBezTo>
                  <a:cubicBezTo>
                    <a:pt x="2060751" y="2135086"/>
                    <a:pt x="2076692" y="2135086"/>
                    <a:pt x="2092634" y="2135086"/>
                  </a:cubicBezTo>
                  <a:cubicBezTo>
                    <a:pt x="2169154" y="2135086"/>
                    <a:pt x="2248863" y="2133816"/>
                    <a:pt x="2325383" y="2133816"/>
                  </a:cubicBezTo>
                  <a:cubicBezTo>
                    <a:pt x="2414657" y="2133816"/>
                    <a:pt x="2500743" y="2135086"/>
                    <a:pt x="2590016" y="2135086"/>
                  </a:cubicBezTo>
                  <a:cubicBezTo>
                    <a:pt x="2720739" y="2135086"/>
                    <a:pt x="2854649" y="2135086"/>
                    <a:pt x="2985372" y="2135086"/>
                  </a:cubicBezTo>
                  <a:cubicBezTo>
                    <a:pt x="3106529" y="2135086"/>
                    <a:pt x="3227686" y="2136356"/>
                    <a:pt x="3348843" y="2137626"/>
                  </a:cubicBezTo>
                  <a:cubicBezTo>
                    <a:pt x="3403045" y="2137626"/>
                    <a:pt x="3460435" y="2138896"/>
                    <a:pt x="3514637" y="2138896"/>
                  </a:cubicBezTo>
                  <a:cubicBezTo>
                    <a:pt x="3689996" y="2137626"/>
                    <a:pt x="3862167" y="2131276"/>
                    <a:pt x="4028399" y="2131276"/>
                  </a:cubicBezTo>
                  <a:cubicBezTo>
                    <a:pt x="4032209" y="2131276"/>
                    <a:pt x="4037290" y="2128736"/>
                    <a:pt x="4041099" y="2126196"/>
                  </a:cubicBezTo>
                  <a:cubicBezTo>
                    <a:pt x="4046179" y="2122386"/>
                    <a:pt x="4048720" y="2116036"/>
                    <a:pt x="4051259" y="2113496"/>
                  </a:cubicBezTo>
                  <a:cubicBezTo>
                    <a:pt x="4052529" y="2054329"/>
                    <a:pt x="4053799" y="1986437"/>
                    <a:pt x="4055070" y="1918546"/>
                  </a:cubicBezTo>
                  <a:cubicBezTo>
                    <a:pt x="4056340" y="1813476"/>
                    <a:pt x="4066499" y="804803"/>
                    <a:pt x="4067770" y="699733"/>
                  </a:cubicBezTo>
                  <a:cubicBezTo>
                    <a:pt x="4067770" y="636691"/>
                    <a:pt x="4069040" y="573648"/>
                    <a:pt x="4070309" y="510606"/>
                  </a:cubicBezTo>
                  <a:cubicBezTo>
                    <a:pt x="4071579" y="442715"/>
                    <a:pt x="4072849" y="374824"/>
                    <a:pt x="4075390" y="306932"/>
                  </a:cubicBezTo>
                  <a:cubicBezTo>
                    <a:pt x="4076659" y="266520"/>
                    <a:pt x="4076659" y="224492"/>
                    <a:pt x="4081740" y="184081"/>
                  </a:cubicBezTo>
                  <a:cubicBezTo>
                    <a:pt x="4086820" y="135587"/>
                    <a:pt x="4089359" y="88709"/>
                    <a:pt x="4088090" y="44450"/>
                  </a:cubicBezTo>
                  <a:cubicBezTo>
                    <a:pt x="4088090" y="38100"/>
                    <a:pt x="4084279" y="30480"/>
                    <a:pt x="4077929" y="27940"/>
                  </a:cubicBezTo>
                  <a:close/>
                </a:path>
              </a:pathLst>
            </a:custGeom>
            <a:solidFill>
              <a:srgbClr val="FFF9ED"/>
            </a:solidFill>
          </p:spPr>
          <p:txBody>
            <a:bodyPr/>
            <a:lstStyle/>
            <a:p>
              <a:endParaRPr lang="en-GB"/>
            </a:p>
          </p:txBody>
        </p:sp>
      </p:grpSp>
      <p:sp>
        <p:nvSpPr>
          <p:cNvPr id="4" name="TextBox 4"/>
          <p:cNvSpPr txBox="1"/>
          <p:nvPr/>
        </p:nvSpPr>
        <p:spPr>
          <a:xfrm>
            <a:off x="7080798" y="668950"/>
            <a:ext cx="5386505" cy="1704286"/>
          </a:xfrm>
          <a:prstGeom prst="rect">
            <a:avLst/>
          </a:prstGeom>
        </p:spPr>
        <p:txBody>
          <a:bodyPr lIns="0" tIns="0" rIns="0" bIns="0" rtlCol="0" anchor="t">
            <a:spAutoFit/>
          </a:bodyPr>
          <a:lstStyle/>
          <a:p>
            <a:pPr marL="0" lvl="0" indent="0" algn="ctr">
              <a:lnSpc>
                <a:spcPts val="13560"/>
              </a:lnSpc>
              <a:spcBef>
                <a:spcPct val="0"/>
              </a:spcBef>
            </a:pPr>
            <a:r>
              <a:rPr lang="en-US" sz="11300">
                <a:solidFill>
                  <a:srgbClr val="272626"/>
                </a:solidFill>
                <a:latin typeface="More Sugar Thin"/>
              </a:rPr>
              <a:t>chwarae</a:t>
            </a:r>
          </a:p>
        </p:txBody>
      </p:sp>
      <p:sp>
        <p:nvSpPr>
          <p:cNvPr id="5" name="TextBox 5"/>
          <p:cNvSpPr txBox="1"/>
          <p:nvPr/>
        </p:nvSpPr>
        <p:spPr>
          <a:xfrm>
            <a:off x="4617904" y="6962549"/>
            <a:ext cx="9873943" cy="2196676"/>
          </a:xfrm>
          <a:prstGeom prst="rect">
            <a:avLst/>
          </a:prstGeom>
        </p:spPr>
        <p:txBody>
          <a:bodyPr lIns="0" tIns="0" rIns="0" bIns="0" rtlCol="0" anchor="t">
            <a:spAutoFit/>
          </a:bodyPr>
          <a:lstStyle/>
          <a:p>
            <a:pPr marL="0" lvl="0" indent="0" algn="ctr">
              <a:lnSpc>
                <a:spcPts val="17437"/>
              </a:lnSpc>
              <a:spcBef>
                <a:spcPct val="0"/>
              </a:spcBef>
            </a:pPr>
            <a:r>
              <a:rPr lang="en-US" sz="14531" dirty="0" err="1">
                <a:solidFill>
                  <a:srgbClr val="272626"/>
                </a:solidFill>
                <a:latin typeface="More Sugar Thin"/>
              </a:rPr>
              <a:t>chwarae</a:t>
            </a:r>
            <a:r>
              <a:rPr lang="en-US" sz="14531" dirty="0" err="1">
                <a:solidFill>
                  <a:srgbClr val="EF9936"/>
                </a:solidFill>
                <a:latin typeface="More Sugar Thin"/>
              </a:rPr>
              <a:t>wch</a:t>
            </a:r>
            <a:endParaRPr lang="en-US" sz="14531" dirty="0">
              <a:solidFill>
                <a:srgbClr val="EF9936"/>
              </a:solidFill>
              <a:latin typeface="More Sugar Thin"/>
            </a:endParaRPr>
          </a:p>
        </p:txBody>
      </p:sp>
      <p:pic>
        <p:nvPicPr>
          <p:cNvPr id="6" name="Picture 6"/>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8592475" y="2569230"/>
            <a:ext cx="1924801" cy="460278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grpSp>
        <p:nvGrpSpPr>
          <p:cNvPr id="2" name="Group 2"/>
          <p:cNvGrpSpPr/>
          <p:nvPr/>
        </p:nvGrpSpPr>
        <p:grpSpPr>
          <a:xfrm>
            <a:off x="157913" y="439170"/>
            <a:ext cx="17972174" cy="9408660"/>
            <a:chOff x="0" y="0"/>
            <a:chExt cx="4088089" cy="2140166"/>
          </a:xfrm>
        </p:grpSpPr>
        <p:sp>
          <p:nvSpPr>
            <p:cNvPr id="3" name="Freeform 3"/>
            <p:cNvSpPr/>
            <p:nvPr/>
          </p:nvSpPr>
          <p:spPr>
            <a:xfrm>
              <a:off x="0" y="-1270"/>
              <a:ext cx="4089359" cy="2138896"/>
            </a:xfrm>
            <a:custGeom>
              <a:avLst/>
              <a:gdLst/>
              <a:ahLst/>
              <a:cxnLst/>
              <a:rect l="l" t="t" r="r" b="b"/>
              <a:pathLst>
                <a:path w="4089359" h="2138896">
                  <a:moveTo>
                    <a:pt x="4077929" y="27940"/>
                  </a:moveTo>
                  <a:cubicBezTo>
                    <a:pt x="4069040" y="24130"/>
                    <a:pt x="4060149" y="21590"/>
                    <a:pt x="4051260" y="21590"/>
                  </a:cubicBezTo>
                  <a:cubicBezTo>
                    <a:pt x="4024590" y="20320"/>
                    <a:pt x="3964194" y="20320"/>
                    <a:pt x="3897239" y="17780"/>
                  </a:cubicBezTo>
                  <a:cubicBezTo>
                    <a:pt x="3744199" y="12700"/>
                    <a:pt x="3594346" y="6350"/>
                    <a:pt x="3441305" y="3810"/>
                  </a:cubicBezTo>
                  <a:cubicBezTo>
                    <a:pt x="3316960" y="1270"/>
                    <a:pt x="3195803" y="3810"/>
                    <a:pt x="3071457" y="2540"/>
                  </a:cubicBezTo>
                  <a:cubicBezTo>
                    <a:pt x="3017255" y="2540"/>
                    <a:pt x="2963053" y="0"/>
                    <a:pt x="2908851" y="2540"/>
                  </a:cubicBezTo>
                  <a:cubicBezTo>
                    <a:pt x="2778129" y="10160"/>
                    <a:pt x="2647407" y="11430"/>
                    <a:pt x="2513496" y="8890"/>
                  </a:cubicBezTo>
                  <a:cubicBezTo>
                    <a:pt x="2446541" y="7620"/>
                    <a:pt x="2379586" y="7620"/>
                    <a:pt x="2312630" y="7620"/>
                  </a:cubicBezTo>
                  <a:cubicBezTo>
                    <a:pt x="2191473" y="7620"/>
                    <a:pt x="2070316" y="7620"/>
                    <a:pt x="1949158" y="6350"/>
                  </a:cubicBezTo>
                  <a:cubicBezTo>
                    <a:pt x="1821624" y="5080"/>
                    <a:pt x="565415" y="2540"/>
                    <a:pt x="441070" y="1270"/>
                  </a:cubicBezTo>
                  <a:cubicBezTo>
                    <a:pt x="339043" y="0"/>
                    <a:pt x="240204" y="1270"/>
                    <a:pt x="138177" y="1270"/>
                  </a:cubicBezTo>
                  <a:cubicBezTo>
                    <a:pt x="68033" y="1270"/>
                    <a:pt x="33020" y="3810"/>
                    <a:pt x="5080" y="5080"/>
                  </a:cubicBezTo>
                  <a:cubicBezTo>
                    <a:pt x="3810" y="5080"/>
                    <a:pt x="2540" y="7620"/>
                    <a:pt x="0" y="8890"/>
                  </a:cubicBezTo>
                  <a:cubicBezTo>
                    <a:pt x="1270" y="21590"/>
                    <a:pt x="3810" y="34290"/>
                    <a:pt x="5080" y="46990"/>
                  </a:cubicBezTo>
                  <a:cubicBezTo>
                    <a:pt x="15240" y="132354"/>
                    <a:pt x="16510" y="224492"/>
                    <a:pt x="17780" y="315014"/>
                  </a:cubicBezTo>
                  <a:cubicBezTo>
                    <a:pt x="19050" y="407153"/>
                    <a:pt x="17780" y="499291"/>
                    <a:pt x="16510" y="593046"/>
                  </a:cubicBezTo>
                  <a:cubicBezTo>
                    <a:pt x="15240" y="688417"/>
                    <a:pt x="2540" y="1689008"/>
                    <a:pt x="2540" y="1784380"/>
                  </a:cubicBezTo>
                  <a:cubicBezTo>
                    <a:pt x="2540" y="1878134"/>
                    <a:pt x="1270" y="1971889"/>
                    <a:pt x="0" y="2065644"/>
                  </a:cubicBezTo>
                  <a:cubicBezTo>
                    <a:pt x="0" y="2084286"/>
                    <a:pt x="3810" y="2094446"/>
                    <a:pt x="15240" y="2099526"/>
                  </a:cubicBezTo>
                  <a:cubicBezTo>
                    <a:pt x="22860" y="2103336"/>
                    <a:pt x="31750" y="2105876"/>
                    <a:pt x="40640" y="2107146"/>
                  </a:cubicBezTo>
                  <a:cubicBezTo>
                    <a:pt x="134988" y="2112226"/>
                    <a:pt x="256145" y="2116036"/>
                    <a:pt x="377303" y="2121116"/>
                  </a:cubicBezTo>
                  <a:cubicBezTo>
                    <a:pt x="444258" y="2123656"/>
                    <a:pt x="511213" y="2128736"/>
                    <a:pt x="578168" y="2130006"/>
                  </a:cubicBezTo>
                  <a:cubicBezTo>
                    <a:pt x="689761" y="2132546"/>
                    <a:pt x="1933217" y="2133816"/>
                    <a:pt x="2044809" y="2135086"/>
                  </a:cubicBezTo>
                  <a:cubicBezTo>
                    <a:pt x="2060751" y="2135086"/>
                    <a:pt x="2076692" y="2135086"/>
                    <a:pt x="2092634" y="2135086"/>
                  </a:cubicBezTo>
                  <a:cubicBezTo>
                    <a:pt x="2169154" y="2135086"/>
                    <a:pt x="2248863" y="2133816"/>
                    <a:pt x="2325383" y="2133816"/>
                  </a:cubicBezTo>
                  <a:cubicBezTo>
                    <a:pt x="2414657" y="2133816"/>
                    <a:pt x="2500743" y="2135086"/>
                    <a:pt x="2590016" y="2135086"/>
                  </a:cubicBezTo>
                  <a:cubicBezTo>
                    <a:pt x="2720739" y="2135086"/>
                    <a:pt x="2854649" y="2135086"/>
                    <a:pt x="2985372" y="2135086"/>
                  </a:cubicBezTo>
                  <a:cubicBezTo>
                    <a:pt x="3106529" y="2135086"/>
                    <a:pt x="3227686" y="2136356"/>
                    <a:pt x="3348843" y="2137626"/>
                  </a:cubicBezTo>
                  <a:cubicBezTo>
                    <a:pt x="3403045" y="2137626"/>
                    <a:pt x="3460435" y="2138896"/>
                    <a:pt x="3514637" y="2138896"/>
                  </a:cubicBezTo>
                  <a:cubicBezTo>
                    <a:pt x="3689996" y="2137626"/>
                    <a:pt x="3862167" y="2131276"/>
                    <a:pt x="4028399" y="2131276"/>
                  </a:cubicBezTo>
                  <a:cubicBezTo>
                    <a:pt x="4032209" y="2131276"/>
                    <a:pt x="4037290" y="2128736"/>
                    <a:pt x="4041099" y="2126196"/>
                  </a:cubicBezTo>
                  <a:cubicBezTo>
                    <a:pt x="4046179" y="2122386"/>
                    <a:pt x="4048720" y="2116036"/>
                    <a:pt x="4051259" y="2113496"/>
                  </a:cubicBezTo>
                  <a:cubicBezTo>
                    <a:pt x="4052529" y="2054329"/>
                    <a:pt x="4053799" y="1986437"/>
                    <a:pt x="4055070" y="1918546"/>
                  </a:cubicBezTo>
                  <a:cubicBezTo>
                    <a:pt x="4056340" y="1813476"/>
                    <a:pt x="4066499" y="804803"/>
                    <a:pt x="4067770" y="699733"/>
                  </a:cubicBezTo>
                  <a:cubicBezTo>
                    <a:pt x="4067770" y="636691"/>
                    <a:pt x="4069040" y="573648"/>
                    <a:pt x="4070309" y="510606"/>
                  </a:cubicBezTo>
                  <a:cubicBezTo>
                    <a:pt x="4071579" y="442715"/>
                    <a:pt x="4072849" y="374824"/>
                    <a:pt x="4075390" y="306932"/>
                  </a:cubicBezTo>
                  <a:cubicBezTo>
                    <a:pt x="4076659" y="266520"/>
                    <a:pt x="4076659" y="224492"/>
                    <a:pt x="4081740" y="184081"/>
                  </a:cubicBezTo>
                  <a:cubicBezTo>
                    <a:pt x="4086820" y="135587"/>
                    <a:pt x="4089359" y="88709"/>
                    <a:pt x="4088090" y="44450"/>
                  </a:cubicBezTo>
                  <a:cubicBezTo>
                    <a:pt x="4088090" y="38100"/>
                    <a:pt x="4084279" y="30480"/>
                    <a:pt x="4077929" y="27940"/>
                  </a:cubicBezTo>
                  <a:close/>
                </a:path>
              </a:pathLst>
            </a:custGeom>
            <a:solidFill>
              <a:srgbClr val="FFF9ED"/>
            </a:solidFill>
          </p:spPr>
          <p:txBody>
            <a:bodyPr/>
            <a:lstStyle/>
            <a:p>
              <a:endParaRPr lang="en-GB"/>
            </a:p>
          </p:txBody>
        </p:sp>
      </p:grpSp>
      <p:pic>
        <p:nvPicPr>
          <p:cNvPr id="4" name="Picture 4"/>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7887379" y="3380722"/>
            <a:ext cx="2513242" cy="3117199"/>
          </a:xfrm>
          <a:prstGeom prst="rect">
            <a:avLst/>
          </a:prstGeom>
        </p:spPr>
      </p:pic>
      <p:sp>
        <p:nvSpPr>
          <p:cNvPr id="5" name="TextBox 5"/>
          <p:cNvSpPr txBox="1"/>
          <p:nvPr/>
        </p:nvSpPr>
        <p:spPr>
          <a:xfrm>
            <a:off x="6798781" y="1038225"/>
            <a:ext cx="5066668" cy="1712007"/>
          </a:xfrm>
          <a:prstGeom prst="rect">
            <a:avLst/>
          </a:prstGeom>
        </p:spPr>
        <p:txBody>
          <a:bodyPr lIns="0" tIns="0" rIns="0" bIns="0" rtlCol="0" anchor="t">
            <a:spAutoFit/>
          </a:bodyPr>
          <a:lstStyle/>
          <a:p>
            <a:pPr marL="0" lvl="0" indent="0" algn="ctr">
              <a:lnSpc>
                <a:spcPts val="13698"/>
              </a:lnSpc>
              <a:spcBef>
                <a:spcPct val="0"/>
              </a:spcBef>
            </a:pPr>
            <a:r>
              <a:rPr lang="en-US" sz="11415">
                <a:solidFill>
                  <a:srgbClr val="272626"/>
                </a:solidFill>
                <a:latin typeface="More Sugar Thin"/>
              </a:rPr>
              <a:t>edrych</a:t>
            </a:r>
          </a:p>
        </p:txBody>
      </p:sp>
      <p:sp>
        <p:nvSpPr>
          <p:cNvPr id="6" name="TextBox 6"/>
          <p:cNvSpPr txBox="1"/>
          <p:nvPr/>
        </p:nvSpPr>
        <p:spPr>
          <a:xfrm>
            <a:off x="4419104" y="6784673"/>
            <a:ext cx="9449792" cy="2269448"/>
          </a:xfrm>
          <a:prstGeom prst="rect">
            <a:avLst/>
          </a:prstGeom>
        </p:spPr>
        <p:txBody>
          <a:bodyPr lIns="0" tIns="0" rIns="0" bIns="0" rtlCol="0" anchor="t">
            <a:spAutoFit/>
          </a:bodyPr>
          <a:lstStyle/>
          <a:p>
            <a:pPr marL="0" lvl="0" indent="0" algn="ctr">
              <a:lnSpc>
                <a:spcPts val="18090"/>
              </a:lnSpc>
              <a:spcBef>
                <a:spcPct val="0"/>
              </a:spcBef>
            </a:pPr>
            <a:r>
              <a:rPr lang="en-US" sz="15075" dirty="0" err="1">
                <a:solidFill>
                  <a:srgbClr val="272626"/>
                </a:solidFill>
                <a:latin typeface="More Sugar Thin"/>
              </a:rPr>
              <a:t>edrych</a:t>
            </a:r>
            <a:r>
              <a:rPr lang="en-US" sz="15075" dirty="0" err="1">
                <a:solidFill>
                  <a:srgbClr val="EF9936"/>
                </a:solidFill>
                <a:latin typeface="More Sugar Thin"/>
              </a:rPr>
              <a:t>wch</a:t>
            </a:r>
            <a:endParaRPr lang="en-US" sz="15075" dirty="0">
              <a:solidFill>
                <a:srgbClr val="EF9936"/>
              </a:solidFill>
              <a:latin typeface="More Sugar Thin"/>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grpSp>
        <p:nvGrpSpPr>
          <p:cNvPr id="2" name="Group 2"/>
          <p:cNvGrpSpPr/>
          <p:nvPr/>
        </p:nvGrpSpPr>
        <p:grpSpPr>
          <a:xfrm>
            <a:off x="157913" y="439170"/>
            <a:ext cx="17972174" cy="9408660"/>
            <a:chOff x="0" y="0"/>
            <a:chExt cx="4088089" cy="2140166"/>
          </a:xfrm>
        </p:grpSpPr>
        <p:sp>
          <p:nvSpPr>
            <p:cNvPr id="3" name="Freeform 3"/>
            <p:cNvSpPr/>
            <p:nvPr/>
          </p:nvSpPr>
          <p:spPr>
            <a:xfrm>
              <a:off x="0" y="-1270"/>
              <a:ext cx="4089359" cy="2138896"/>
            </a:xfrm>
            <a:custGeom>
              <a:avLst/>
              <a:gdLst/>
              <a:ahLst/>
              <a:cxnLst/>
              <a:rect l="l" t="t" r="r" b="b"/>
              <a:pathLst>
                <a:path w="4089359" h="2138896">
                  <a:moveTo>
                    <a:pt x="4077929" y="27940"/>
                  </a:moveTo>
                  <a:cubicBezTo>
                    <a:pt x="4069040" y="24130"/>
                    <a:pt x="4060149" y="21590"/>
                    <a:pt x="4051260" y="21590"/>
                  </a:cubicBezTo>
                  <a:cubicBezTo>
                    <a:pt x="4024590" y="20320"/>
                    <a:pt x="3964194" y="20320"/>
                    <a:pt x="3897239" y="17780"/>
                  </a:cubicBezTo>
                  <a:cubicBezTo>
                    <a:pt x="3744199" y="12700"/>
                    <a:pt x="3594346" y="6350"/>
                    <a:pt x="3441305" y="3810"/>
                  </a:cubicBezTo>
                  <a:cubicBezTo>
                    <a:pt x="3316960" y="1270"/>
                    <a:pt x="3195803" y="3810"/>
                    <a:pt x="3071457" y="2540"/>
                  </a:cubicBezTo>
                  <a:cubicBezTo>
                    <a:pt x="3017255" y="2540"/>
                    <a:pt x="2963053" y="0"/>
                    <a:pt x="2908851" y="2540"/>
                  </a:cubicBezTo>
                  <a:cubicBezTo>
                    <a:pt x="2778129" y="10160"/>
                    <a:pt x="2647407" y="11430"/>
                    <a:pt x="2513496" y="8890"/>
                  </a:cubicBezTo>
                  <a:cubicBezTo>
                    <a:pt x="2446541" y="7620"/>
                    <a:pt x="2379586" y="7620"/>
                    <a:pt x="2312630" y="7620"/>
                  </a:cubicBezTo>
                  <a:cubicBezTo>
                    <a:pt x="2191473" y="7620"/>
                    <a:pt x="2070316" y="7620"/>
                    <a:pt x="1949158" y="6350"/>
                  </a:cubicBezTo>
                  <a:cubicBezTo>
                    <a:pt x="1821624" y="5080"/>
                    <a:pt x="565415" y="2540"/>
                    <a:pt x="441070" y="1270"/>
                  </a:cubicBezTo>
                  <a:cubicBezTo>
                    <a:pt x="339043" y="0"/>
                    <a:pt x="240204" y="1270"/>
                    <a:pt x="138177" y="1270"/>
                  </a:cubicBezTo>
                  <a:cubicBezTo>
                    <a:pt x="68033" y="1270"/>
                    <a:pt x="33020" y="3810"/>
                    <a:pt x="5080" y="5080"/>
                  </a:cubicBezTo>
                  <a:cubicBezTo>
                    <a:pt x="3810" y="5080"/>
                    <a:pt x="2540" y="7620"/>
                    <a:pt x="0" y="8890"/>
                  </a:cubicBezTo>
                  <a:cubicBezTo>
                    <a:pt x="1270" y="21590"/>
                    <a:pt x="3810" y="34290"/>
                    <a:pt x="5080" y="46990"/>
                  </a:cubicBezTo>
                  <a:cubicBezTo>
                    <a:pt x="15240" y="132354"/>
                    <a:pt x="16510" y="224492"/>
                    <a:pt x="17780" y="315014"/>
                  </a:cubicBezTo>
                  <a:cubicBezTo>
                    <a:pt x="19050" y="407153"/>
                    <a:pt x="17780" y="499291"/>
                    <a:pt x="16510" y="593046"/>
                  </a:cubicBezTo>
                  <a:cubicBezTo>
                    <a:pt x="15240" y="688417"/>
                    <a:pt x="2540" y="1689008"/>
                    <a:pt x="2540" y="1784380"/>
                  </a:cubicBezTo>
                  <a:cubicBezTo>
                    <a:pt x="2540" y="1878134"/>
                    <a:pt x="1270" y="1971889"/>
                    <a:pt x="0" y="2065644"/>
                  </a:cubicBezTo>
                  <a:cubicBezTo>
                    <a:pt x="0" y="2084286"/>
                    <a:pt x="3810" y="2094446"/>
                    <a:pt x="15240" y="2099526"/>
                  </a:cubicBezTo>
                  <a:cubicBezTo>
                    <a:pt x="22860" y="2103336"/>
                    <a:pt x="31750" y="2105876"/>
                    <a:pt x="40640" y="2107146"/>
                  </a:cubicBezTo>
                  <a:cubicBezTo>
                    <a:pt x="134988" y="2112226"/>
                    <a:pt x="256145" y="2116036"/>
                    <a:pt x="377303" y="2121116"/>
                  </a:cubicBezTo>
                  <a:cubicBezTo>
                    <a:pt x="444258" y="2123656"/>
                    <a:pt x="511213" y="2128736"/>
                    <a:pt x="578168" y="2130006"/>
                  </a:cubicBezTo>
                  <a:cubicBezTo>
                    <a:pt x="689761" y="2132546"/>
                    <a:pt x="1933217" y="2133816"/>
                    <a:pt x="2044809" y="2135086"/>
                  </a:cubicBezTo>
                  <a:cubicBezTo>
                    <a:pt x="2060751" y="2135086"/>
                    <a:pt x="2076692" y="2135086"/>
                    <a:pt x="2092634" y="2135086"/>
                  </a:cubicBezTo>
                  <a:cubicBezTo>
                    <a:pt x="2169154" y="2135086"/>
                    <a:pt x="2248863" y="2133816"/>
                    <a:pt x="2325383" y="2133816"/>
                  </a:cubicBezTo>
                  <a:cubicBezTo>
                    <a:pt x="2414657" y="2133816"/>
                    <a:pt x="2500743" y="2135086"/>
                    <a:pt x="2590016" y="2135086"/>
                  </a:cubicBezTo>
                  <a:cubicBezTo>
                    <a:pt x="2720739" y="2135086"/>
                    <a:pt x="2854649" y="2135086"/>
                    <a:pt x="2985372" y="2135086"/>
                  </a:cubicBezTo>
                  <a:cubicBezTo>
                    <a:pt x="3106529" y="2135086"/>
                    <a:pt x="3227686" y="2136356"/>
                    <a:pt x="3348843" y="2137626"/>
                  </a:cubicBezTo>
                  <a:cubicBezTo>
                    <a:pt x="3403045" y="2137626"/>
                    <a:pt x="3460435" y="2138896"/>
                    <a:pt x="3514637" y="2138896"/>
                  </a:cubicBezTo>
                  <a:cubicBezTo>
                    <a:pt x="3689996" y="2137626"/>
                    <a:pt x="3862167" y="2131276"/>
                    <a:pt x="4028399" y="2131276"/>
                  </a:cubicBezTo>
                  <a:cubicBezTo>
                    <a:pt x="4032209" y="2131276"/>
                    <a:pt x="4037290" y="2128736"/>
                    <a:pt x="4041099" y="2126196"/>
                  </a:cubicBezTo>
                  <a:cubicBezTo>
                    <a:pt x="4046179" y="2122386"/>
                    <a:pt x="4048720" y="2116036"/>
                    <a:pt x="4051259" y="2113496"/>
                  </a:cubicBezTo>
                  <a:cubicBezTo>
                    <a:pt x="4052529" y="2054329"/>
                    <a:pt x="4053799" y="1986437"/>
                    <a:pt x="4055070" y="1918546"/>
                  </a:cubicBezTo>
                  <a:cubicBezTo>
                    <a:pt x="4056340" y="1813476"/>
                    <a:pt x="4066499" y="804803"/>
                    <a:pt x="4067770" y="699733"/>
                  </a:cubicBezTo>
                  <a:cubicBezTo>
                    <a:pt x="4067770" y="636691"/>
                    <a:pt x="4069040" y="573648"/>
                    <a:pt x="4070309" y="510606"/>
                  </a:cubicBezTo>
                  <a:cubicBezTo>
                    <a:pt x="4071579" y="442715"/>
                    <a:pt x="4072849" y="374824"/>
                    <a:pt x="4075390" y="306932"/>
                  </a:cubicBezTo>
                  <a:cubicBezTo>
                    <a:pt x="4076659" y="266520"/>
                    <a:pt x="4076659" y="224492"/>
                    <a:pt x="4081740" y="184081"/>
                  </a:cubicBezTo>
                  <a:cubicBezTo>
                    <a:pt x="4086820" y="135587"/>
                    <a:pt x="4089359" y="88709"/>
                    <a:pt x="4088090" y="44450"/>
                  </a:cubicBezTo>
                  <a:cubicBezTo>
                    <a:pt x="4088090" y="38100"/>
                    <a:pt x="4084279" y="30480"/>
                    <a:pt x="4077929" y="27940"/>
                  </a:cubicBezTo>
                  <a:close/>
                </a:path>
              </a:pathLst>
            </a:custGeom>
            <a:solidFill>
              <a:srgbClr val="FFF9ED"/>
            </a:solidFill>
          </p:spPr>
          <p:txBody>
            <a:bodyPr/>
            <a:lstStyle/>
            <a:p>
              <a:endParaRPr lang="en-GB"/>
            </a:p>
          </p:txBody>
        </p:sp>
      </p:grpSp>
      <p:sp>
        <p:nvSpPr>
          <p:cNvPr id="5" name="TextBox 5"/>
          <p:cNvSpPr txBox="1"/>
          <p:nvPr/>
        </p:nvSpPr>
        <p:spPr>
          <a:xfrm>
            <a:off x="6798781" y="786110"/>
            <a:ext cx="5066668" cy="1645322"/>
          </a:xfrm>
          <a:prstGeom prst="rect">
            <a:avLst/>
          </a:prstGeom>
        </p:spPr>
        <p:txBody>
          <a:bodyPr lIns="0" tIns="0" rIns="0" bIns="0" rtlCol="0" anchor="t">
            <a:spAutoFit/>
          </a:bodyPr>
          <a:lstStyle/>
          <a:p>
            <a:pPr marL="0" lvl="0" indent="0" algn="ctr">
              <a:lnSpc>
                <a:spcPts val="13698"/>
              </a:lnSpc>
              <a:spcBef>
                <a:spcPct val="0"/>
              </a:spcBef>
            </a:pPr>
            <a:r>
              <a:rPr lang="en-US" sz="11415" dirty="0" err="1">
                <a:solidFill>
                  <a:srgbClr val="272626"/>
                </a:solidFill>
                <a:latin typeface="More Sugar Thin"/>
              </a:rPr>
              <a:t>agor</a:t>
            </a:r>
            <a:endParaRPr lang="en-US" sz="11415" dirty="0">
              <a:solidFill>
                <a:srgbClr val="272626"/>
              </a:solidFill>
              <a:latin typeface="More Sugar Thin"/>
            </a:endParaRPr>
          </a:p>
        </p:txBody>
      </p:sp>
      <p:sp>
        <p:nvSpPr>
          <p:cNvPr id="6" name="TextBox 6"/>
          <p:cNvSpPr txBox="1"/>
          <p:nvPr/>
        </p:nvSpPr>
        <p:spPr>
          <a:xfrm>
            <a:off x="1257300" y="7231004"/>
            <a:ext cx="15773400" cy="2173544"/>
          </a:xfrm>
          <a:prstGeom prst="rect">
            <a:avLst/>
          </a:prstGeom>
        </p:spPr>
        <p:txBody>
          <a:bodyPr wrap="square" lIns="0" tIns="0" rIns="0" bIns="0" rtlCol="0" anchor="t">
            <a:spAutoFit/>
          </a:bodyPr>
          <a:lstStyle/>
          <a:p>
            <a:pPr marL="0" lvl="0" indent="0" algn="ctr">
              <a:lnSpc>
                <a:spcPts val="18090"/>
              </a:lnSpc>
              <a:spcBef>
                <a:spcPct val="0"/>
              </a:spcBef>
            </a:pPr>
            <a:r>
              <a:rPr lang="en-US" sz="12600" dirty="0" err="1">
                <a:solidFill>
                  <a:srgbClr val="272626"/>
                </a:solidFill>
                <a:latin typeface="More Sugar Thin"/>
              </a:rPr>
              <a:t>Agor</a:t>
            </a:r>
            <a:r>
              <a:rPr lang="en-US" sz="12600" dirty="0" err="1">
                <a:solidFill>
                  <a:srgbClr val="EF9936"/>
                </a:solidFill>
                <a:latin typeface="More Sugar Thin"/>
              </a:rPr>
              <a:t>wch</a:t>
            </a:r>
            <a:r>
              <a:rPr lang="en-US" sz="12600" dirty="0">
                <a:solidFill>
                  <a:srgbClr val="EF9936"/>
                </a:solidFill>
                <a:latin typeface="More Sugar Thin"/>
              </a:rPr>
              <a:t> </a:t>
            </a:r>
            <a:r>
              <a:rPr lang="en-US" sz="12600" dirty="0">
                <a:latin typeface="More Sugar Thin"/>
              </a:rPr>
              <a:t>y </a:t>
            </a:r>
            <a:r>
              <a:rPr lang="en-US" sz="12600" dirty="0" err="1">
                <a:latin typeface="More Sugar Thin"/>
              </a:rPr>
              <a:t>llyfrau</a:t>
            </a:r>
            <a:r>
              <a:rPr lang="en-US" sz="12600" dirty="0">
                <a:latin typeface="More Sugar Thin"/>
              </a:rPr>
              <a:t>. </a:t>
            </a:r>
          </a:p>
        </p:txBody>
      </p:sp>
      <p:pic>
        <p:nvPicPr>
          <p:cNvPr id="8" name="Picture 7" descr="A stack of books with different colors&#10;&#10;Description automatically generated">
            <a:extLst>
              <a:ext uri="{FF2B5EF4-FFF2-40B4-BE49-F238E27FC236}">
                <a16:creationId xmlns:a16="http://schemas.microsoft.com/office/drawing/2014/main" id="{EF99E093-E961-A117-5CB0-898602FD5FB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515123" y="3039245"/>
            <a:ext cx="3633984" cy="4191759"/>
          </a:xfrm>
          <a:prstGeom prst="rect">
            <a:avLst/>
          </a:prstGeom>
        </p:spPr>
      </p:pic>
    </p:spTree>
    <p:extLst>
      <p:ext uri="{BB962C8B-B14F-4D97-AF65-F5344CB8AC3E}">
        <p14:creationId xmlns:p14="http://schemas.microsoft.com/office/powerpoint/2010/main" val="1372061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DF5B6"/>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3810335" y="395415"/>
            <a:ext cx="10047836" cy="9591116"/>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flipH="1">
            <a:off x="13858171" y="5143500"/>
            <a:ext cx="4291828" cy="6839566"/>
          </a:xfrm>
          <a:prstGeom prst="rect">
            <a:avLst/>
          </a:prstGeom>
        </p:spPr>
      </p:pic>
      <p:sp>
        <p:nvSpPr>
          <p:cNvPr id="4" name="TextBox 4"/>
          <p:cNvSpPr txBox="1"/>
          <p:nvPr/>
        </p:nvSpPr>
        <p:spPr>
          <a:xfrm>
            <a:off x="3723577" y="1864465"/>
            <a:ext cx="11270793" cy="6104235"/>
          </a:xfrm>
          <a:prstGeom prst="rect">
            <a:avLst/>
          </a:prstGeom>
        </p:spPr>
        <p:txBody>
          <a:bodyPr lIns="0" tIns="0" rIns="0" bIns="0" rtlCol="0" anchor="t">
            <a:spAutoFit/>
          </a:bodyPr>
          <a:lstStyle/>
          <a:p>
            <a:pPr algn="ctr">
              <a:lnSpc>
                <a:spcPts val="6365"/>
              </a:lnSpc>
            </a:pPr>
            <a:r>
              <a:rPr lang="en-US" sz="5304" dirty="0" err="1">
                <a:solidFill>
                  <a:srgbClr val="272626"/>
                </a:solidFill>
              </a:rPr>
              <a:t>Os</a:t>
            </a:r>
            <a:r>
              <a:rPr lang="en-US" sz="5304" dirty="0">
                <a:solidFill>
                  <a:srgbClr val="272626"/>
                </a:solidFill>
              </a:rPr>
              <a:t> </a:t>
            </a:r>
            <a:r>
              <a:rPr lang="en-US" sz="5304" dirty="0" err="1">
                <a:solidFill>
                  <a:srgbClr val="272626"/>
                </a:solidFill>
              </a:rPr>
              <a:t>ydy'r</a:t>
            </a:r>
            <a:r>
              <a:rPr lang="en-US" sz="5304" dirty="0">
                <a:solidFill>
                  <a:srgbClr val="272626"/>
                </a:solidFill>
              </a:rPr>
              <a:t> </a:t>
            </a:r>
            <a:r>
              <a:rPr lang="en-US" sz="5304" dirty="0" err="1">
                <a:solidFill>
                  <a:srgbClr val="272626"/>
                </a:solidFill>
              </a:rPr>
              <a:t>berfenw'n</a:t>
            </a:r>
            <a:r>
              <a:rPr lang="en-US" sz="5304" dirty="0">
                <a:solidFill>
                  <a:srgbClr val="272626"/>
                </a:solidFill>
              </a:rPr>
              <a:t> </a:t>
            </a:r>
          </a:p>
          <a:p>
            <a:pPr algn="ctr">
              <a:lnSpc>
                <a:spcPts val="6365"/>
              </a:lnSpc>
            </a:pPr>
            <a:r>
              <a:rPr lang="en-US" sz="5304" dirty="0" err="1">
                <a:solidFill>
                  <a:srgbClr val="272626"/>
                </a:solidFill>
              </a:rPr>
              <a:t>gorffen</a:t>
            </a:r>
            <a:r>
              <a:rPr lang="en-US" sz="5304" dirty="0">
                <a:solidFill>
                  <a:srgbClr val="272626"/>
                </a:solidFill>
              </a:rPr>
              <a:t> </a:t>
            </a:r>
            <a:r>
              <a:rPr lang="en-US" sz="5304" dirty="0" err="1">
                <a:solidFill>
                  <a:srgbClr val="272626"/>
                </a:solidFill>
              </a:rPr>
              <a:t>gydag</a:t>
            </a:r>
            <a:r>
              <a:rPr lang="en-US" sz="5304" dirty="0">
                <a:solidFill>
                  <a:srgbClr val="D82B45"/>
                </a:solidFill>
              </a:rPr>
              <a:t> </a:t>
            </a:r>
          </a:p>
          <a:p>
            <a:pPr algn="ctr">
              <a:lnSpc>
                <a:spcPts val="6365"/>
              </a:lnSpc>
            </a:pPr>
            <a:endParaRPr lang="en-US" sz="5304" dirty="0">
              <a:solidFill>
                <a:srgbClr val="D82B45"/>
              </a:solidFill>
            </a:endParaRPr>
          </a:p>
          <a:p>
            <a:pPr algn="ctr">
              <a:lnSpc>
                <a:spcPts val="6365"/>
              </a:lnSpc>
            </a:pPr>
            <a:r>
              <a:rPr lang="en-US" sz="6600" dirty="0">
                <a:solidFill>
                  <a:srgbClr val="D82B45"/>
                </a:solidFill>
              </a:rPr>
              <a:t>ED</a:t>
            </a:r>
            <a:r>
              <a:rPr lang="en-US" sz="6600" dirty="0">
                <a:solidFill>
                  <a:srgbClr val="272626"/>
                </a:solidFill>
              </a:rPr>
              <a:t> neu </a:t>
            </a:r>
            <a:r>
              <a:rPr lang="en-US" sz="6600" dirty="0">
                <a:solidFill>
                  <a:srgbClr val="D82B45"/>
                </a:solidFill>
              </a:rPr>
              <a:t>EG</a:t>
            </a:r>
            <a:r>
              <a:rPr lang="en-US" sz="6600" dirty="0">
                <a:solidFill>
                  <a:srgbClr val="272626"/>
                </a:solidFill>
              </a:rPr>
              <a:t> </a:t>
            </a:r>
          </a:p>
          <a:p>
            <a:pPr algn="ctr">
              <a:lnSpc>
                <a:spcPts val="6365"/>
              </a:lnSpc>
            </a:pPr>
            <a:r>
              <a:rPr lang="en-US" sz="5304" dirty="0">
                <a:solidFill>
                  <a:srgbClr val="272626"/>
                </a:solidFill>
              </a:rPr>
              <a:t> </a:t>
            </a:r>
          </a:p>
          <a:p>
            <a:pPr algn="ctr">
              <a:lnSpc>
                <a:spcPts val="5525"/>
              </a:lnSpc>
            </a:pPr>
            <a:r>
              <a:rPr lang="en-US" sz="4604" dirty="0">
                <a:solidFill>
                  <a:srgbClr val="EF9936"/>
                </a:solidFill>
              </a:rPr>
              <a:t> </a:t>
            </a:r>
          </a:p>
          <a:p>
            <a:pPr algn="ctr">
              <a:lnSpc>
                <a:spcPts val="5165"/>
              </a:lnSpc>
            </a:pPr>
            <a:r>
              <a:rPr lang="en-US" sz="4304" dirty="0">
                <a:solidFill>
                  <a:srgbClr val="EF9936"/>
                </a:solidFill>
              </a:rPr>
              <a:t>    –WCH.</a:t>
            </a:r>
          </a:p>
          <a:p>
            <a:pPr marL="0" lvl="0" indent="0" algn="ctr">
              <a:lnSpc>
                <a:spcPts val="4925"/>
              </a:lnSpc>
              <a:spcBef>
                <a:spcPct val="0"/>
              </a:spcBef>
            </a:pPr>
            <a:endParaRPr lang="en-US" sz="4304" dirty="0">
              <a:solidFill>
                <a:srgbClr val="EF9936"/>
              </a:solidFill>
              <a:latin typeface="More Sugar Thin"/>
            </a:endParaRPr>
          </a:p>
        </p:txBody>
      </p:sp>
      <p:sp>
        <p:nvSpPr>
          <p:cNvPr id="5" name="TextBox 5"/>
          <p:cNvSpPr txBox="1"/>
          <p:nvPr/>
        </p:nvSpPr>
        <p:spPr>
          <a:xfrm rot="569129">
            <a:off x="14392804" y="6907737"/>
            <a:ext cx="3222561" cy="884441"/>
          </a:xfrm>
          <a:prstGeom prst="rect">
            <a:avLst/>
          </a:prstGeom>
        </p:spPr>
        <p:txBody>
          <a:bodyPr lIns="0" tIns="0" rIns="0" bIns="0" rtlCol="0" anchor="t">
            <a:spAutoFit/>
          </a:bodyPr>
          <a:lstStyle/>
          <a:p>
            <a:pPr marL="0" lvl="0" indent="0" algn="ctr">
              <a:lnSpc>
                <a:spcPts val="6977"/>
              </a:lnSpc>
              <a:spcBef>
                <a:spcPct val="0"/>
              </a:spcBef>
            </a:pPr>
            <a:r>
              <a:rPr lang="en-US" sz="5814" dirty="0" err="1">
                <a:solidFill>
                  <a:srgbClr val="272626"/>
                </a:solidFill>
              </a:rPr>
              <a:t>Rheol</a:t>
            </a:r>
            <a:r>
              <a:rPr lang="en-US" sz="5814" dirty="0">
                <a:solidFill>
                  <a:srgbClr val="272626"/>
                </a:solidFill>
              </a:rPr>
              <a:t> 2</a:t>
            </a:r>
          </a:p>
        </p:txBody>
      </p:sp>
      <p:pic>
        <p:nvPicPr>
          <p:cNvPr id="6" name="Picture 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7582564" y="4013624"/>
            <a:ext cx="885955" cy="1177349"/>
          </a:xfrm>
          <a:prstGeom prst="rect">
            <a:avLst/>
          </a:prstGeom>
        </p:spPr>
      </p:pic>
      <p:pic>
        <p:nvPicPr>
          <p:cNvPr id="7" name="Picture 7"/>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0171455" y="4013624"/>
            <a:ext cx="885955" cy="1177349"/>
          </a:xfrm>
          <a:prstGeom prst="rect">
            <a:avLst/>
          </a:prstGeom>
        </p:spPr>
      </p:pic>
      <p:pic>
        <p:nvPicPr>
          <p:cNvPr id="8" name="Picture 8"/>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7306698" y="5810675"/>
            <a:ext cx="1437685" cy="143768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DF5B6"/>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3810335" y="395415"/>
            <a:ext cx="10047836" cy="9591116"/>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7890040" y="3877652"/>
            <a:ext cx="2825482" cy="2702188"/>
          </a:xfrm>
          <a:prstGeom prst="rect">
            <a:avLst/>
          </a:prstGeom>
        </p:spPr>
      </p:pic>
      <p:sp>
        <p:nvSpPr>
          <p:cNvPr id="4" name="TextBox 4"/>
          <p:cNvSpPr txBox="1"/>
          <p:nvPr/>
        </p:nvSpPr>
        <p:spPr>
          <a:xfrm>
            <a:off x="7239000" y="1632607"/>
            <a:ext cx="4439408" cy="1692707"/>
          </a:xfrm>
          <a:prstGeom prst="rect">
            <a:avLst/>
          </a:prstGeom>
        </p:spPr>
        <p:txBody>
          <a:bodyPr wrap="square" lIns="0" tIns="0" rIns="0" bIns="0" rtlCol="0" anchor="t">
            <a:spAutoFit/>
          </a:bodyPr>
          <a:lstStyle/>
          <a:p>
            <a:pPr algn="ctr">
              <a:lnSpc>
                <a:spcPts val="14539"/>
              </a:lnSpc>
            </a:pPr>
            <a:r>
              <a:rPr lang="en-US" sz="10385" dirty="0" err="1">
                <a:solidFill>
                  <a:srgbClr val="000000"/>
                </a:solidFill>
                <a:latin typeface="More Sugar Thin"/>
              </a:rPr>
              <a:t>rhedeg</a:t>
            </a:r>
            <a:endParaRPr lang="en-US" sz="10385" dirty="0">
              <a:solidFill>
                <a:srgbClr val="000000"/>
              </a:solidFill>
              <a:latin typeface="More Sugar Thin"/>
            </a:endParaRPr>
          </a:p>
        </p:txBody>
      </p:sp>
      <p:pic>
        <p:nvPicPr>
          <p:cNvPr id="5" name="Picture 5"/>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0162133" y="1784766"/>
            <a:ext cx="1277471" cy="1697636"/>
          </a:xfrm>
          <a:prstGeom prst="rect">
            <a:avLst/>
          </a:prstGeom>
        </p:spPr>
      </p:pic>
      <p:sp>
        <p:nvSpPr>
          <p:cNvPr id="6" name="TextBox 6"/>
          <p:cNvSpPr txBox="1"/>
          <p:nvPr/>
        </p:nvSpPr>
        <p:spPr>
          <a:xfrm>
            <a:off x="7239000" y="6820639"/>
            <a:ext cx="4634805" cy="1784082"/>
          </a:xfrm>
          <a:prstGeom prst="rect">
            <a:avLst/>
          </a:prstGeom>
        </p:spPr>
        <p:txBody>
          <a:bodyPr lIns="0" tIns="0" rIns="0" bIns="0" rtlCol="0" anchor="t">
            <a:spAutoFit/>
          </a:bodyPr>
          <a:lstStyle/>
          <a:p>
            <a:pPr algn="ctr">
              <a:lnSpc>
                <a:spcPts val="14539"/>
              </a:lnSpc>
            </a:pPr>
            <a:r>
              <a:rPr lang="en-US" sz="10385" dirty="0" err="1">
                <a:solidFill>
                  <a:srgbClr val="000000"/>
                </a:solidFill>
                <a:latin typeface="More Sugar Thin"/>
              </a:rPr>
              <a:t>rhed</a:t>
            </a:r>
            <a:r>
              <a:rPr lang="en-US" sz="10385" dirty="0" err="1">
                <a:solidFill>
                  <a:srgbClr val="EF9936"/>
                </a:solidFill>
                <a:latin typeface="More Sugar Thin"/>
              </a:rPr>
              <a:t>wch</a:t>
            </a:r>
            <a:endParaRPr lang="en-US" sz="10385" dirty="0">
              <a:solidFill>
                <a:srgbClr val="EF9936"/>
              </a:solidFill>
              <a:latin typeface="More Sugar Thin"/>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9"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dissolv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DF5B6"/>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3733800" y="347942"/>
            <a:ext cx="10047836" cy="9591116"/>
          </a:xfrm>
          <a:prstGeom prst="rect">
            <a:avLst/>
          </a:prstGeom>
        </p:spPr>
      </p:pic>
      <p:sp>
        <p:nvSpPr>
          <p:cNvPr id="3" name="TextBox 3"/>
          <p:cNvSpPr txBox="1"/>
          <p:nvPr/>
        </p:nvSpPr>
        <p:spPr>
          <a:xfrm>
            <a:off x="7493942" y="1396215"/>
            <a:ext cx="3300115" cy="1692707"/>
          </a:xfrm>
          <a:prstGeom prst="rect">
            <a:avLst/>
          </a:prstGeom>
        </p:spPr>
        <p:txBody>
          <a:bodyPr wrap="square" lIns="0" tIns="0" rIns="0" bIns="0" rtlCol="0" anchor="t">
            <a:spAutoFit/>
          </a:bodyPr>
          <a:lstStyle/>
          <a:p>
            <a:pPr algn="ctr">
              <a:lnSpc>
                <a:spcPts val="14539"/>
              </a:lnSpc>
            </a:pPr>
            <a:r>
              <a:rPr lang="en-US" sz="10385" dirty="0" err="1">
                <a:solidFill>
                  <a:srgbClr val="000000"/>
                </a:solidFill>
                <a:latin typeface="More Sugar Thin"/>
              </a:rPr>
              <a:t>yfed</a:t>
            </a:r>
            <a:endParaRPr lang="en-US" sz="10385" dirty="0">
              <a:solidFill>
                <a:srgbClr val="000000"/>
              </a:solidFill>
              <a:latin typeface="More Sugar Thin"/>
            </a:endParaRPr>
          </a:p>
        </p:txBody>
      </p:sp>
      <p:pic>
        <p:nvPicPr>
          <p:cNvPr id="4" name="Picture 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124949" y="1562100"/>
            <a:ext cx="1216599" cy="1697636"/>
          </a:xfrm>
          <a:prstGeom prst="rect">
            <a:avLst/>
          </a:prstGeom>
        </p:spPr>
      </p:pic>
      <p:sp>
        <p:nvSpPr>
          <p:cNvPr id="5" name="TextBox 5"/>
          <p:cNvSpPr txBox="1"/>
          <p:nvPr/>
        </p:nvSpPr>
        <p:spPr>
          <a:xfrm>
            <a:off x="7493942" y="6940818"/>
            <a:ext cx="3300115" cy="1784082"/>
          </a:xfrm>
          <a:prstGeom prst="rect">
            <a:avLst/>
          </a:prstGeom>
        </p:spPr>
        <p:txBody>
          <a:bodyPr lIns="0" tIns="0" rIns="0" bIns="0" rtlCol="0" anchor="t">
            <a:spAutoFit/>
          </a:bodyPr>
          <a:lstStyle/>
          <a:p>
            <a:pPr algn="ctr">
              <a:lnSpc>
                <a:spcPts val="14539"/>
              </a:lnSpc>
            </a:pPr>
            <a:r>
              <a:rPr lang="en-US" sz="10385" dirty="0" err="1">
                <a:solidFill>
                  <a:srgbClr val="000000"/>
                </a:solidFill>
                <a:latin typeface="More Sugar Thin"/>
              </a:rPr>
              <a:t>yf</a:t>
            </a:r>
            <a:r>
              <a:rPr lang="en-US" sz="10385" dirty="0" err="1">
                <a:solidFill>
                  <a:srgbClr val="EF9936"/>
                </a:solidFill>
                <a:latin typeface="More Sugar Thin"/>
              </a:rPr>
              <a:t>wch</a:t>
            </a:r>
            <a:endParaRPr lang="en-US" sz="10385" dirty="0">
              <a:solidFill>
                <a:srgbClr val="EF9936"/>
              </a:solidFill>
              <a:latin typeface="More Sugar Thin"/>
            </a:endParaRPr>
          </a:p>
        </p:txBody>
      </p:sp>
      <p:pic>
        <p:nvPicPr>
          <p:cNvPr id="6" name="Picture 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7648534" y="3576851"/>
            <a:ext cx="2990930" cy="323821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9"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DF5B6"/>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3810335" y="395415"/>
            <a:ext cx="10047836" cy="9591116"/>
          </a:xfrm>
          <a:prstGeom prst="rect">
            <a:avLst/>
          </a:prstGeom>
        </p:spPr>
      </p:pic>
      <p:sp>
        <p:nvSpPr>
          <p:cNvPr id="3" name="TextBox 3"/>
          <p:cNvSpPr txBox="1"/>
          <p:nvPr/>
        </p:nvSpPr>
        <p:spPr>
          <a:xfrm>
            <a:off x="6942130" y="1370739"/>
            <a:ext cx="4403738" cy="1766592"/>
          </a:xfrm>
          <a:prstGeom prst="rect">
            <a:avLst/>
          </a:prstGeom>
        </p:spPr>
        <p:txBody>
          <a:bodyPr lIns="0" tIns="0" rIns="0" bIns="0" rtlCol="0" anchor="t">
            <a:spAutoFit/>
          </a:bodyPr>
          <a:lstStyle/>
          <a:p>
            <a:pPr algn="ctr">
              <a:lnSpc>
                <a:spcPts val="14539"/>
              </a:lnSpc>
            </a:pPr>
            <a:r>
              <a:rPr lang="en-US" sz="10385" dirty="0" err="1">
                <a:solidFill>
                  <a:srgbClr val="000000"/>
                </a:solidFill>
                <a:latin typeface="More Sugar Thin"/>
              </a:rPr>
              <a:t>cerdded</a:t>
            </a:r>
            <a:endParaRPr lang="en-US" sz="10385" dirty="0">
              <a:solidFill>
                <a:srgbClr val="000000"/>
              </a:solidFill>
              <a:latin typeface="More Sugar Thin"/>
            </a:endParaRPr>
          </a:p>
        </p:txBody>
      </p:sp>
      <p:pic>
        <p:nvPicPr>
          <p:cNvPr id="4" name="Picture 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0068397" y="1645999"/>
            <a:ext cx="1277471" cy="1697636"/>
          </a:xfrm>
          <a:prstGeom prst="rect">
            <a:avLst/>
          </a:prstGeom>
        </p:spPr>
      </p:pic>
      <p:sp>
        <p:nvSpPr>
          <p:cNvPr id="5" name="TextBox 5"/>
          <p:cNvSpPr txBox="1"/>
          <p:nvPr/>
        </p:nvSpPr>
        <p:spPr>
          <a:xfrm>
            <a:off x="6705600" y="6950845"/>
            <a:ext cx="5270599" cy="1784082"/>
          </a:xfrm>
          <a:prstGeom prst="rect">
            <a:avLst/>
          </a:prstGeom>
        </p:spPr>
        <p:txBody>
          <a:bodyPr lIns="0" tIns="0" rIns="0" bIns="0" rtlCol="0" anchor="t">
            <a:spAutoFit/>
          </a:bodyPr>
          <a:lstStyle/>
          <a:p>
            <a:pPr algn="ctr">
              <a:lnSpc>
                <a:spcPts val="14539"/>
              </a:lnSpc>
            </a:pPr>
            <a:r>
              <a:rPr lang="en-US" sz="10385" dirty="0" err="1">
                <a:solidFill>
                  <a:srgbClr val="000000"/>
                </a:solidFill>
                <a:latin typeface="More Sugar Thin"/>
              </a:rPr>
              <a:t>cerdd</a:t>
            </a:r>
            <a:r>
              <a:rPr lang="en-US" sz="10385" dirty="0" err="1">
                <a:solidFill>
                  <a:srgbClr val="EF9936"/>
                </a:solidFill>
                <a:latin typeface="More Sugar Thin"/>
              </a:rPr>
              <a:t>wch</a:t>
            </a:r>
            <a:endParaRPr lang="en-US" sz="10385" dirty="0">
              <a:solidFill>
                <a:srgbClr val="EF9936"/>
              </a:solidFill>
              <a:latin typeface="More Sugar Thin"/>
            </a:endParaRPr>
          </a:p>
        </p:txBody>
      </p:sp>
      <p:pic>
        <p:nvPicPr>
          <p:cNvPr id="6" name="Picture 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7445580" y="3771091"/>
            <a:ext cx="3396838" cy="293363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9"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BAE6FF"/>
        </a:solidFill>
        <a:effectLst/>
      </p:bgPr>
    </p:bg>
    <p:spTree>
      <p:nvGrpSpPr>
        <p:cNvPr id="1" name=""/>
        <p:cNvGrpSpPr/>
        <p:nvPr/>
      </p:nvGrpSpPr>
      <p:grpSpPr>
        <a:xfrm>
          <a:off x="0" y="0"/>
          <a:ext cx="0" cy="0"/>
          <a:chOff x="0" y="0"/>
          <a:chExt cx="0" cy="0"/>
        </a:xfrm>
      </p:grpSpPr>
      <p:grpSp>
        <p:nvGrpSpPr>
          <p:cNvPr id="2" name="Group 2"/>
          <p:cNvGrpSpPr/>
          <p:nvPr/>
        </p:nvGrpSpPr>
        <p:grpSpPr>
          <a:xfrm>
            <a:off x="1468717" y="945152"/>
            <a:ext cx="14807166" cy="8396696"/>
            <a:chOff x="0" y="0"/>
            <a:chExt cx="2979532" cy="1689603"/>
          </a:xfrm>
        </p:grpSpPr>
        <p:sp>
          <p:nvSpPr>
            <p:cNvPr id="3" name="Freeform 3"/>
            <p:cNvSpPr/>
            <p:nvPr/>
          </p:nvSpPr>
          <p:spPr>
            <a:xfrm>
              <a:off x="0" y="-1270"/>
              <a:ext cx="2980802" cy="1688333"/>
            </a:xfrm>
            <a:custGeom>
              <a:avLst/>
              <a:gdLst/>
              <a:ahLst/>
              <a:cxnLst/>
              <a:rect l="l" t="t" r="r" b="b"/>
              <a:pathLst>
                <a:path w="2980802" h="1688333">
                  <a:moveTo>
                    <a:pt x="2969372" y="27940"/>
                  </a:moveTo>
                  <a:cubicBezTo>
                    <a:pt x="2960482" y="24130"/>
                    <a:pt x="2951593" y="21590"/>
                    <a:pt x="2942702" y="21590"/>
                  </a:cubicBezTo>
                  <a:cubicBezTo>
                    <a:pt x="2916032" y="20320"/>
                    <a:pt x="2871903" y="20320"/>
                    <a:pt x="2823672" y="17780"/>
                  </a:cubicBezTo>
                  <a:cubicBezTo>
                    <a:pt x="2713431" y="12700"/>
                    <a:pt x="2605486" y="6350"/>
                    <a:pt x="2495244" y="3810"/>
                  </a:cubicBezTo>
                  <a:cubicBezTo>
                    <a:pt x="2405673" y="1270"/>
                    <a:pt x="2318398" y="3810"/>
                    <a:pt x="2228827" y="2540"/>
                  </a:cubicBezTo>
                  <a:cubicBezTo>
                    <a:pt x="2189783" y="2540"/>
                    <a:pt x="2150739" y="0"/>
                    <a:pt x="2111696" y="2540"/>
                  </a:cubicBezTo>
                  <a:cubicBezTo>
                    <a:pt x="2017531" y="10160"/>
                    <a:pt x="1923366" y="11430"/>
                    <a:pt x="1826905" y="8890"/>
                  </a:cubicBezTo>
                  <a:cubicBezTo>
                    <a:pt x="1778674" y="7620"/>
                    <a:pt x="1730443" y="7620"/>
                    <a:pt x="1682213" y="7620"/>
                  </a:cubicBezTo>
                  <a:cubicBezTo>
                    <a:pt x="1594938" y="7620"/>
                    <a:pt x="1507663" y="7620"/>
                    <a:pt x="1420389" y="6350"/>
                  </a:cubicBezTo>
                  <a:cubicBezTo>
                    <a:pt x="1328521" y="5080"/>
                    <a:pt x="423621" y="2540"/>
                    <a:pt x="334050" y="1270"/>
                  </a:cubicBezTo>
                  <a:cubicBezTo>
                    <a:pt x="260555" y="0"/>
                    <a:pt x="189358" y="1270"/>
                    <a:pt x="115863" y="1270"/>
                  </a:cubicBezTo>
                  <a:cubicBezTo>
                    <a:pt x="65336" y="1270"/>
                    <a:pt x="33020" y="3810"/>
                    <a:pt x="5080" y="5080"/>
                  </a:cubicBezTo>
                  <a:cubicBezTo>
                    <a:pt x="3810" y="5080"/>
                    <a:pt x="2540" y="7620"/>
                    <a:pt x="0" y="8890"/>
                  </a:cubicBezTo>
                  <a:cubicBezTo>
                    <a:pt x="1270" y="21590"/>
                    <a:pt x="3810" y="34290"/>
                    <a:pt x="5080" y="46990"/>
                  </a:cubicBezTo>
                  <a:cubicBezTo>
                    <a:pt x="15240" y="117455"/>
                    <a:pt x="16510" y="188936"/>
                    <a:pt x="17780" y="259163"/>
                  </a:cubicBezTo>
                  <a:cubicBezTo>
                    <a:pt x="19050" y="330645"/>
                    <a:pt x="17780" y="402126"/>
                    <a:pt x="16510" y="474862"/>
                  </a:cubicBezTo>
                  <a:cubicBezTo>
                    <a:pt x="15240" y="548851"/>
                    <a:pt x="2540" y="1325115"/>
                    <a:pt x="2540" y="1399104"/>
                  </a:cubicBezTo>
                  <a:cubicBezTo>
                    <a:pt x="2540" y="1471840"/>
                    <a:pt x="1270" y="1544575"/>
                    <a:pt x="0" y="1617311"/>
                  </a:cubicBezTo>
                  <a:cubicBezTo>
                    <a:pt x="0" y="1633723"/>
                    <a:pt x="3810" y="1643883"/>
                    <a:pt x="15240" y="1648963"/>
                  </a:cubicBezTo>
                  <a:cubicBezTo>
                    <a:pt x="22860" y="1652773"/>
                    <a:pt x="31750" y="1655313"/>
                    <a:pt x="40640" y="1656583"/>
                  </a:cubicBezTo>
                  <a:cubicBezTo>
                    <a:pt x="113566" y="1661663"/>
                    <a:pt x="200841" y="1665473"/>
                    <a:pt x="288116" y="1670553"/>
                  </a:cubicBezTo>
                  <a:cubicBezTo>
                    <a:pt x="336346" y="1673093"/>
                    <a:pt x="384577" y="1678173"/>
                    <a:pt x="432808" y="1679443"/>
                  </a:cubicBezTo>
                  <a:cubicBezTo>
                    <a:pt x="513192" y="1681983"/>
                    <a:pt x="1408905" y="1683253"/>
                    <a:pt x="1489290" y="1684523"/>
                  </a:cubicBezTo>
                  <a:cubicBezTo>
                    <a:pt x="1500773" y="1684523"/>
                    <a:pt x="1512257" y="1684523"/>
                    <a:pt x="1523740" y="1684523"/>
                  </a:cubicBezTo>
                  <a:cubicBezTo>
                    <a:pt x="1578861" y="1684523"/>
                    <a:pt x="1636278" y="1683253"/>
                    <a:pt x="1691399" y="1683253"/>
                  </a:cubicBezTo>
                  <a:cubicBezTo>
                    <a:pt x="1755707" y="1683253"/>
                    <a:pt x="1817718" y="1684523"/>
                    <a:pt x="1882025" y="1684523"/>
                  </a:cubicBezTo>
                  <a:cubicBezTo>
                    <a:pt x="1976190" y="1684523"/>
                    <a:pt x="2072652" y="1684523"/>
                    <a:pt x="2166816" y="1684523"/>
                  </a:cubicBezTo>
                  <a:cubicBezTo>
                    <a:pt x="2254091" y="1684523"/>
                    <a:pt x="2341365" y="1685793"/>
                    <a:pt x="2428640" y="1687063"/>
                  </a:cubicBezTo>
                  <a:cubicBezTo>
                    <a:pt x="2467684" y="1687063"/>
                    <a:pt x="2509025" y="1688333"/>
                    <a:pt x="2548068" y="1688333"/>
                  </a:cubicBezTo>
                  <a:cubicBezTo>
                    <a:pt x="2674387" y="1687063"/>
                    <a:pt x="2798409" y="1680713"/>
                    <a:pt x="2919842" y="1680713"/>
                  </a:cubicBezTo>
                  <a:cubicBezTo>
                    <a:pt x="2923652" y="1680713"/>
                    <a:pt x="2928732" y="1678173"/>
                    <a:pt x="2932542" y="1675633"/>
                  </a:cubicBezTo>
                  <a:cubicBezTo>
                    <a:pt x="2937622" y="1671823"/>
                    <a:pt x="2940162" y="1665473"/>
                    <a:pt x="2942702" y="1662933"/>
                  </a:cubicBezTo>
                  <a:cubicBezTo>
                    <a:pt x="2943972" y="1608532"/>
                    <a:pt x="2945242" y="1555862"/>
                    <a:pt x="2946512" y="1503191"/>
                  </a:cubicBezTo>
                  <a:cubicBezTo>
                    <a:pt x="2947782" y="1421677"/>
                    <a:pt x="2957942" y="639144"/>
                    <a:pt x="2959212" y="557630"/>
                  </a:cubicBezTo>
                  <a:cubicBezTo>
                    <a:pt x="2959212" y="508721"/>
                    <a:pt x="2960482" y="459813"/>
                    <a:pt x="2961752" y="410905"/>
                  </a:cubicBezTo>
                  <a:cubicBezTo>
                    <a:pt x="2963022" y="358234"/>
                    <a:pt x="2964292" y="305564"/>
                    <a:pt x="2966832" y="252893"/>
                  </a:cubicBezTo>
                  <a:cubicBezTo>
                    <a:pt x="2968102" y="221542"/>
                    <a:pt x="2968102" y="188936"/>
                    <a:pt x="2973182" y="157585"/>
                  </a:cubicBezTo>
                  <a:cubicBezTo>
                    <a:pt x="2978262" y="119963"/>
                    <a:pt x="2980802" y="83595"/>
                    <a:pt x="2979532" y="44450"/>
                  </a:cubicBezTo>
                  <a:cubicBezTo>
                    <a:pt x="2979532" y="38100"/>
                    <a:pt x="2975722" y="30480"/>
                    <a:pt x="2969372" y="27940"/>
                  </a:cubicBezTo>
                  <a:close/>
                </a:path>
              </a:pathLst>
            </a:custGeom>
            <a:solidFill>
              <a:srgbClr val="FFF9ED"/>
            </a:solidFill>
          </p:spPr>
          <p:txBody>
            <a:bodyPr/>
            <a:lstStyle/>
            <a:p>
              <a:endParaRPr lang="en-GB"/>
            </a:p>
          </p:txBody>
        </p:sp>
      </p:grpSp>
      <p:pic>
        <p:nvPicPr>
          <p:cNvPr id="4" name="Picture 4"/>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380424">
            <a:off x="1470547" y="7134791"/>
            <a:ext cx="1166687" cy="3431433"/>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680534">
            <a:off x="14506623" y="1305024"/>
            <a:ext cx="2348424" cy="768575"/>
          </a:xfrm>
          <a:prstGeom prst="rect">
            <a:avLst/>
          </a:prstGeom>
        </p:spPr>
      </p:pic>
      <p:pic>
        <p:nvPicPr>
          <p:cNvPr id="6" name="Picture 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7581480" y="6693670"/>
            <a:ext cx="3921007" cy="10030484"/>
          </a:xfrm>
          <a:prstGeom prst="rect">
            <a:avLst/>
          </a:prstGeom>
        </p:spPr>
      </p:pic>
      <p:sp>
        <p:nvSpPr>
          <p:cNvPr id="7" name="TextBox 7"/>
          <p:cNvSpPr txBox="1"/>
          <p:nvPr/>
        </p:nvSpPr>
        <p:spPr>
          <a:xfrm>
            <a:off x="1028700" y="1420167"/>
            <a:ext cx="16000152" cy="5328895"/>
          </a:xfrm>
          <a:prstGeom prst="rect">
            <a:avLst/>
          </a:prstGeom>
        </p:spPr>
        <p:txBody>
          <a:bodyPr lIns="0" tIns="0" rIns="0" bIns="0" rtlCol="0" anchor="t">
            <a:spAutoFit/>
          </a:bodyPr>
          <a:lstStyle/>
          <a:p>
            <a:pPr algn="ctr">
              <a:lnSpc>
                <a:spcPts val="6992"/>
              </a:lnSpc>
            </a:pPr>
            <a:r>
              <a:rPr lang="en-US" sz="5827" dirty="0" err="1">
                <a:solidFill>
                  <a:srgbClr val="272626"/>
                </a:solidFill>
              </a:rPr>
              <a:t>Os</a:t>
            </a:r>
            <a:r>
              <a:rPr lang="en-US" sz="5827" dirty="0">
                <a:solidFill>
                  <a:srgbClr val="272626"/>
                </a:solidFill>
              </a:rPr>
              <a:t> </a:t>
            </a:r>
            <a:r>
              <a:rPr lang="en-US" sz="5827" dirty="0" err="1">
                <a:solidFill>
                  <a:srgbClr val="272626"/>
                </a:solidFill>
              </a:rPr>
              <a:t>ydy'r</a:t>
            </a:r>
            <a:r>
              <a:rPr lang="en-US" sz="5827" dirty="0">
                <a:solidFill>
                  <a:srgbClr val="272626"/>
                </a:solidFill>
              </a:rPr>
              <a:t> </a:t>
            </a:r>
            <a:r>
              <a:rPr lang="en-US" sz="5827" dirty="0" err="1">
                <a:solidFill>
                  <a:srgbClr val="272626"/>
                </a:solidFill>
              </a:rPr>
              <a:t>berfenw'n</a:t>
            </a:r>
            <a:r>
              <a:rPr lang="en-US" sz="5827" dirty="0">
                <a:solidFill>
                  <a:srgbClr val="272626"/>
                </a:solidFill>
              </a:rPr>
              <a:t> </a:t>
            </a:r>
            <a:r>
              <a:rPr lang="en-US" sz="5827" dirty="0" err="1">
                <a:solidFill>
                  <a:srgbClr val="272626"/>
                </a:solidFill>
              </a:rPr>
              <a:t>gorffen</a:t>
            </a:r>
            <a:r>
              <a:rPr lang="en-US" sz="5827" dirty="0">
                <a:solidFill>
                  <a:srgbClr val="272626"/>
                </a:solidFill>
              </a:rPr>
              <a:t> </a:t>
            </a:r>
            <a:r>
              <a:rPr lang="en-US" sz="5827" dirty="0" err="1">
                <a:solidFill>
                  <a:srgbClr val="272626"/>
                </a:solidFill>
              </a:rPr>
              <a:t>gyda</a:t>
            </a:r>
            <a:endParaRPr lang="en-US" sz="5827" dirty="0">
              <a:solidFill>
                <a:srgbClr val="272626"/>
              </a:solidFill>
            </a:endParaRPr>
          </a:p>
          <a:p>
            <a:pPr algn="ctr">
              <a:lnSpc>
                <a:spcPts val="6992"/>
              </a:lnSpc>
            </a:pPr>
            <a:endParaRPr lang="en-US" sz="5827" dirty="0">
              <a:solidFill>
                <a:srgbClr val="272626"/>
              </a:solidFill>
            </a:endParaRPr>
          </a:p>
          <a:p>
            <a:pPr algn="ctr">
              <a:lnSpc>
                <a:spcPts val="6992"/>
              </a:lnSpc>
            </a:pPr>
            <a:r>
              <a:rPr lang="en-US" sz="9600" dirty="0" err="1">
                <a:solidFill>
                  <a:srgbClr val="D82B45"/>
                </a:solidFill>
              </a:rPr>
              <a:t>a,e,i,o,u,w,y</a:t>
            </a:r>
            <a:r>
              <a:rPr lang="en-US" sz="9600" dirty="0">
                <a:solidFill>
                  <a:srgbClr val="272626"/>
                </a:solidFill>
              </a:rPr>
              <a:t> </a:t>
            </a:r>
          </a:p>
          <a:p>
            <a:pPr algn="ctr">
              <a:lnSpc>
                <a:spcPts val="6992"/>
              </a:lnSpc>
            </a:pPr>
            <a:r>
              <a:rPr lang="en-US" sz="5827" dirty="0">
                <a:solidFill>
                  <a:srgbClr val="272626"/>
                </a:solidFill>
              </a:rPr>
              <a:t> </a:t>
            </a:r>
          </a:p>
          <a:p>
            <a:pPr algn="ctr">
              <a:lnSpc>
                <a:spcPts val="6992"/>
              </a:lnSpc>
            </a:pPr>
            <a:r>
              <a:rPr lang="en-US" sz="5827" dirty="0" err="1">
                <a:solidFill>
                  <a:srgbClr val="272626"/>
                </a:solidFill>
              </a:rPr>
              <a:t>gollyngwch</a:t>
            </a:r>
            <a:r>
              <a:rPr lang="en-US" sz="5827" dirty="0">
                <a:solidFill>
                  <a:srgbClr val="272626"/>
                </a:solidFill>
              </a:rPr>
              <a:t> y </a:t>
            </a:r>
            <a:r>
              <a:rPr lang="en-US" sz="5827" dirty="0" err="1">
                <a:solidFill>
                  <a:srgbClr val="D82B45"/>
                </a:solidFill>
              </a:rPr>
              <a:t>llafariad</a:t>
            </a:r>
            <a:r>
              <a:rPr lang="en-US" sz="5827" dirty="0">
                <a:solidFill>
                  <a:srgbClr val="D82B45"/>
                </a:solidFill>
              </a:rPr>
              <a:t> </a:t>
            </a:r>
            <a:r>
              <a:rPr lang="en-US" sz="5827" dirty="0">
                <a:solidFill>
                  <a:srgbClr val="000000"/>
                </a:solidFill>
              </a:rPr>
              <a:t>ac </a:t>
            </a:r>
            <a:r>
              <a:rPr lang="en-US" sz="5827" dirty="0" err="1">
                <a:solidFill>
                  <a:srgbClr val="000000"/>
                </a:solidFill>
              </a:rPr>
              <a:t>ychwanegwch</a:t>
            </a:r>
            <a:r>
              <a:rPr lang="en-US" sz="5827" dirty="0">
                <a:solidFill>
                  <a:srgbClr val="272626"/>
                </a:solidFill>
              </a:rPr>
              <a:t> </a:t>
            </a:r>
            <a:r>
              <a:rPr lang="en-US" sz="5827" dirty="0">
                <a:solidFill>
                  <a:srgbClr val="EF9936"/>
                </a:solidFill>
              </a:rPr>
              <a:t>–WCH.</a:t>
            </a:r>
          </a:p>
          <a:p>
            <a:pPr marL="0" lvl="0" indent="0" algn="ctr">
              <a:lnSpc>
                <a:spcPts val="6992"/>
              </a:lnSpc>
              <a:spcBef>
                <a:spcPct val="0"/>
              </a:spcBef>
            </a:pPr>
            <a:endParaRPr lang="en-US" sz="5827" dirty="0">
              <a:solidFill>
                <a:srgbClr val="EF9936"/>
              </a:solidFill>
              <a:latin typeface="More Sugar Thin"/>
            </a:endParaRPr>
          </a:p>
        </p:txBody>
      </p:sp>
      <p:sp>
        <p:nvSpPr>
          <p:cNvPr id="8" name="TextBox 8"/>
          <p:cNvSpPr txBox="1"/>
          <p:nvPr/>
        </p:nvSpPr>
        <p:spPr>
          <a:xfrm rot="-150984">
            <a:off x="8284659" y="7019100"/>
            <a:ext cx="2836904" cy="789832"/>
          </a:xfrm>
          <a:prstGeom prst="rect">
            <a:avLst/>
          </a:prstGeom>
        </p:spPr>
        <p:txBody>
          <a:bodyPr lIns="0" tIns="0" rIns="0" bIns="0" rtlCol="0" anchor="t">
            <a:spAutoFit/>
          </a:bodyPr>
          <a:lstStyle/>
          <a:p>
            <a:pPr marL="0" lvl="0" indent="0" algn="ctr">
              <a:lnSpc>
                <a:spcPts val="6142"/>
              </a:lnSpc>
              <a:spcBef>
                <a:spcPct val="0"/>
              </a:spcBef>
            </a:pPr>
            <a:r>
              <a:rPr lang="en-US" sz="6000" dirty="0" err="1">
                <a:solidFill>
                  <a:srgbClr val="272626"/>
                </a:solidFill>
              </a:rPr>
              <a:t>Rheol</a:t>
            </a:r>
            <a:r>
              <a:rPr lang="en-US" sz="6000" dirty="0">
                <a:solidFill>
                  <a:srgbClr val="272626"/>
                </a:solidFill>
              </a:rPr>
              <a:t> 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7">
                                            <p:txEl>
                                              <p:pRg st="4" end="4"/>
                                            </p:txEl>
                                          </p:spTgt>
                                        </p:tgtEl>
                                        <p:attrNameLst>
                                          <p:attrName>style.visibility</p:attrName>
                                        </p:attrNameLst>
                                      </p:cBhvr>
                                      <p:to>
                                        <p:strVal val="visible"/>
                                      </p:to>
                                    </p:set>
                                    <p:animEffect transition="in" filter="dissolve">
                                      <p:cBhvr>
                                        <p:cTn id="7" dur="500"/>
                                        <p:tgtEl>
                                          <p:spTgt spid="7">
                                            <p:txEl>
                                              <p:pRg st="4" end="4"/>
                                            </p:txEl>
                                          </p:spTgt>
                                        </p:tgtEl>
                                      </p:cBhvr>
                                    </p:animEffect>
                                  </p:childTnLst>
                                </p:cTn>
                              </p:par>
                              <p:par>
                                <p:cTn id="8" presetID="2" presetClass="exit" presetSubtype="4" fill="hold" nodeType="withEffect">
                                  <p:stCondLst>
                                    <p:cond delay="0"/>
                                  </p:stCondLst>
                                  <p:childTnLst>
                                    <p:anim calcmode="lin" valueType="num">
                                      <p:cBhvr additive="base">
                                        <p:cTn id="9" dur="500"/>
                                        <p:tgtEl>
                                          <p:spTgt spid="6"/>
                                        </p:tgtEl>
                                        <p:attrNameLst>
                                          <p:attrName>ppt_x</p:attrName>
                                        </p:attrNameLst>
                                      </p:cBhvr>
                                      <p:tavLst>
                                        <p:tav tm="0">
                                          <p:val>
                                            <p:strVal val="ppt_x"/>
                                          </p:val>
                                        </p:tav>
                                        <p:tav tm="100000">
                                          <p:val>
                                            <p:strVal val="ppt_x"/>
                                          </p:val>
                                        </p:tav>
                                      </p:tavLst>
                                    </p:anim>
                                    <p:anim calcmode="lin" valueType="num">
                                      <p:cBhvr additive="base">
                                        <p:cTn id="10" dur="500"/>
                                        <p:tgtEl>
                                          <p:spTgt spid="6"/>
                                        </p:tgtEl>
                                        <p:attrNameLst>
                                          <p:attrName>ppt_y</p:attrName>
                                        </p:attrNameLst>
                                      </p:cBhvr>
                                      <p:tavLst>
                                        <p:tav tm="0">
                                          <p:val>
                                            <p:strVal val="ppt_y"/>
                                          </p:val>
                                        </p:tav>
                                        <p:tav tm="100000">
                                          <p:val>
                                            <p:strVal val="1+ppt_h/2"/>
                                          </p:val>
                                        </p:tav>
                                      </p:tavLst>
                                    </p:anim>
                                    <p:set>
                                      <p:cBhvr>
                                        <p:cTn id="11" dur="1" fill="hold">
                                          <p:stCondLst>
                                            <p:cond delay="499"/>
                                          </p:stCondLst>
                                        </p:cTn>
                                        <p:tgtEl>
                                          <p:spTgt spid="6"/>
                                        </p:tgtEl>
                                        <p:attrNameLst>
                                          <p:attrName>style.visibility</p:attrName>
                                        </p:attrNameLst>
                                      </p:cBhvr>
                                      <p:to>
                                        <p:strVal val="hidden"/>
                                      </p:to>
                                    </p:set>
                                  </p:childTnLst>
                                </p:cTn>
                              </p:par>
                              <p:par>
                                <p:cTn id="12" presetID="2" presetClass="exit" presetSubtype="4" fill="hold" nodeType="withEffect">
                                  <p:stCondLst>
                                    <p:cond delay="0"/>
                                  </p:stCondLst>
                                  <p:childTnLst>
                                    <p:anim calcmode="lin" valueType="num">
                                      <p:cBhvr additive="base">
                                        <p:cTn id="13" dur="500"/>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p:tgtEl>
                                          <p:spTgt spid="8">
                                            <p:txEl>
                                              <p:pRg st="0" end="0"/>
                                            </p:txEl>
                                          </p:spTgt>
                                        </p:tgtEl>
                                        <p:attrNameLst>
                                          <p:attrName>ppt_y</p:attrName>
                                        </p:attrNameLst>
                                      </p:cBhvr>
                                      <p:tavLst>
                                        <p:tav tm="0">
                                          <p:val>
                                            <p:strVal val="ppt_y"/>
                                          </p:val>
                                        </p:tav>
                                        <p:tav tm="100000">
                                          <p:val>
                                            <p:strVal val="1+ppt_h/2"/>
                                          </p:val>
                                        </p:tav>
                                      </p:tavLst>
                                    </p:anim>
                                    <p:set>
                                      <p:cBhvr>
                                        <p:cTn id="15" dur="1" fill="hold">
                                          <p:stCondLst>
                                            <p:cond delay="499"/>
                                          </p:stCondLst>
                                        </p:cTn>
                                        <p:tgtEl>
                                          <p:spTgt spid="8">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BAE6FF"/>
        </a:solidFill>
        <a:effectLst/>
      </p:bgPr>
    </p:bg>
    <p:spTree>
      <p:nvGrpSpPr>
        <p:cNvPr id="1" name=""/>
        <p:cNvGrpSpPr/>
        <p:nvPr/>
      </p:nvGrpSpPr>
      <p:grpSpPr>
        <a:xfrm>
          <a:off x="0" y="0"/>
          <a:ext cx="0" cy="0"/>
          <a:chOff x="0" y="0"/>
          <a:chExt cx="0" cy="0"/>
        </a:xfrm>
      </p:grpSpPr>
      <p:grpSp>
        <p:nvGrpSpPr>
          <p:cNvPr id="4" name="Group 4"/>
          <p:cNvGrpSpPr/>
          <p:nvPr/>
        </p:nvGrpSpPr>
        <p:grpSpPr>
          <a:xfrm>
            <a:off x="1869351" y="321916"/>
            <a:ext cx="14549298" cy="9643168"/>
            <a:chOff x="0" y="0"/>
            <a:chExt cx="19399064" cy="12857557"/>
          </a:xfrm>
        </p:grpSpPr>
        <p:grpSp>
          <p:nvGrpSpPr>
            <p:cNvPr id="5" name="Group 5"/>
            <p:cNvGrpSpPr/>
            <p:nvPr/>
          </p:nvGrpSpPr>
          <p:grpSpPr>
            <a:xfrm>
              <a:off x="0" y="299489"/>
              <a:ext cx="19060627" cy="12558068"/>
              <a:chOff x="0" y="0"/>
              <a:chExt cx="10805670" cy="7119301"/>
            </a:xfrm>
          </p:grpSpPr>
          <p:sp>
            <p:nvSpPr>
              <p:cNvPr id="6" name="Freeform 6"/>
              <p:cNvSpPr/>
              <p:nvPr/>
            </p:nvSpPr>
            <p:spPr>
              <a:xfrm>
                <a:off x="-4213" y="0"/>
                <a:ext cx="10809882" cy="7119301"/>
              </a:xfrm>
              <a:custGeom>
                <a:avLst/>
                <a:gdLst/>
                <a:ahLst/>
                <a:cxnLst/>
                <a:rect l="l" t="t" r="r" b="b"/>
                <a:pathLst>
                  <a:path w="10809882" h="7119301">
                    <a:moveTo>
                      <a:pt x="278431" y="16918"/>
                    </a:moveTo>
                    <a:cubicBezTo>
                      <a:pt x="278431" y="16918"/>
                      <a:pt x="604014" y="12258"/>
                      <a:pt x="1062558" y="12454"/>
                    </a:cubicBezTo>
                    <a:cubicBezTo>
                      <a:pt x="8804229" y="12671"/>
                      <a:pt x="10535814" y="0"/>
                      <a:pt x="10535814" y="0"/>
                    </a:cubicBezTo>
                    <a:cubicBezTo>
                      <a:pt x="10603278" y="0"/>
                      <a:pt x="10679215" y="0"/>
                      <a:pt x="10757988" y="85073"/>
                    </a:cubicBezTo>
                    <a:cubicBezTo>
                      <a:pt x="10800966" y="131488"/>
                      <a:pt x="10802035" y="240224"/>
                      <a:pt x="10802439" y="320281"/>
                    </a:cubicBezTo>
                    <a:cubicBezTo>
                      <a:pt x="10802439" y="320281"/>
                      <a:pt x="10800735" y="5267917"/>
                      <a:pt x="10800735" y="6356717"/>
                    </a:cubicBezTo>
                    <a:cubicBezTo>
                      <a:pt x="10800735" y="6570876"/>
                      <a:pt x="10809883" y="6870054"/>
                      <a:pt x="10809883" y="6870054"/>
                    </a:cubicBezTo>
                    <a:cubicBezTo>
                      <a:pt x="10809883" y="6998723"/>
                      <a:pt x="10805713" y="7119301"/>
                      <a:pt x="10552875" y="7111167"/>
                    </a:cubicBezTo>
                    <a:cubicBezTo>
                      <a:pt x="10552875" y="7111167"/>
                      <a:pt x="10176403" y="7090868"/>
                      <a:pt x="9081481" y="7098467"/>
                    </a:cubicBezTo>
                    <a:cubicBezTo>
                      <a:pt x="2545013" y="7106601"/>
                      <a:pt x="304023" y="7119301"/>
                      <a:pt x="304023" y="7119301"/>
                    </a:cubicBezTo>
                    <a:cubicBezTo>
                      <a:pt x="132548" y="7119301"/>
                      <a:pt x="4213" y="7018231"/>
                      <a:pt x="8532" y="6815685"/>
                    </a:cubicBezTo>
                    <a:cubicBezTo>
                      <a:pt x="8532" y="6815685"/>
                      <a:pt x="9630" y="6317143"/>
                      <a:pt x="4815" y="1670849"/>
                    </a:cubicBezTo>
                    <a:cubicBezTo>
                      <a:pt x="0" y="663668"/>
                      <a:pt x="25592" y="330596"/>
                      <a:pt x="25592" y="330596"/>
                    </a:cubicBezTo>
                    <a:cubicBezTo>
                      <a:pt x="27224" y="150571"/>
                      <a:pt x="143504" y="16918"/>
                      <a:pt x="278431" y="16918"/>
                    </a:cubicBezTo>
                    <a:close/>
                  </a:path>
                </a:pathLst>
              </a:custGeom>
              <a:solidFill>
                <a:srgbClr val="D1B491"/>
              </a:solidFill>
            </p:spPr>
            <p:txBody>
              <a:bodyPr/>
              <a:lstStyle/>
              <a:p>
                <a:endParaRPr lang="en-GB"/>
              </a:p>
            </p:txBody>
          </p:sp>
        </p:grpSp>
        <p:grpSp>
          <p:nvGrpSpPr>
            <p:cNvPr id="7" name="Group 7"/>
            <p:cNvGrpSpPr/>
            <p:nvPr/>
          </p:nvGrpSpPr>
          <p:grpSpPr>
            <a:xfrm>
              <a:off x="357778" y="0"/>
              <a:ext cx="19041286" cy="12470715"/>
              <a:chOff x="0" y="0"/>
              <a:chExt cx="10821129" cy="7087086"/>
            </a:xfrm>
          </p:grpSpPr>
          <p:sp>
            <p:nvSpPr>
              <p:cNvPr id="8" name="Freeform 8"/>
              <p:cNvSpPr/>
              <p:nvPr/>
            </p:nvSpPr>
            <p:spPr>
              <a:xfrm>
                <a:off x="-4213" y="0"/>
                <a:ext cx="10825342" cy="7087086"/>
              </a:xfrm>
              <a:custGeom>
                <a:avLst/>
                <a:gdLst/>
                <a:ahLst/>
                <a:cxnLst/>
                <a:rect l="l" t="t" r="r" b="b"/>
                <a:pathLst>
                  <a:path w="10825342" h="7087086">
                    <a:moveTo>
                      <a:pt x="278431" y="16918"/>
                    </a:moveTo>
                    <a:cubicBezTo>
                      <a:pt x="278431" y="16918"/>
                      <a:pt x="604014" y="12258"/>
                      <a:pt x="1062834" y="12454"/>
                    </a:cubicBezTo>
                    <a:cubicBezTo>
                      <a:pt x="8817733" y="12671"/>
                      <a:pt x="10551274" y="0"/>
                      <a:pt x="10551274" y="0"/>
                    </a:cubicBezTo>
                    <a:cubicBezTo>
                      <a:pt x="10618737" y="0"/>
                      <a:pt x="10694674" y="0"/>
                      <a:pt x="10773448" y="85073"/>
                    </a:cubicBezTo>
                    <a:cubicBezTo>
                      <a:pt x="10816426" y="131488"/>
                      <a:pt x="10817494" y="240224"/>
                      <a:pt x="10817899" y="320281"/>
                    </a:cubicBezTo>
                    <a:cubicBezTo>
                      <a:pt x="10817899" y="320281"/>
                      <a:pt x="10816195" y="5241263"/>
                      <a:pt x="10816195" y="6324502"/>
                    </a:cubicBezTo>
                    <a:cubicBezTo>
                      <a:pt x="10816195" y="6538661"/>
                      <a:pt x="10825342" y="6837839"/>
                      <a:pt x="10825342" y="6837839"/>
                    </a:cubicBezTo>
                    <a:cubicBezTo>
                      <a:pt x="10825342" y="6966508"/>
                      <a:pt x="10821173" y="7087086"/>
                      <a:pt x="10568335" y="7078952"/>
                    </a:cubicBezTo>
                    <a:cubicBezTo>
                      <a:pt x="10568335" y="7078952"/>
                      <a:pt x="10191862" y="7058653"/>
                      <a:pt x="9095459" y="7066252"/>
                    </a:cubicBezTo>
                    <a:cubicBezTo>
                      <a:pt x="2547822" y="7074386"/>
                      <a:pt x="304023" y="7087086"/>
                      <a:pt x="304023" y="7087086"/>
                    </a:cubicBezTo>
                    <a:cubicBezTo>
                      <a:pt x="132548" y="7087086"/>
                      <a:pt x="4213" y="6986016"/>
                      <a:pt x="8532" y="6783470"/>
                    </a:cubicBezTo>
                    <a:cubicBezTo>
                      <a:pt x="8532" y="6783470"/>
                      <a:pt x="9630" y="6284928"/>
                      <a:pt x="4815" y="1666310"/>
                    </a:cubicBezTo>
                    <a:cubicBezTo>
                      <a:pt x="0" y="663668"/>
                      <a:pt x="25592" y="330596"/>
                      <a:pt x="25592" y="330596"/>
                    </a:cubicBezTo>
                    <a:cubicBezTo>
                      <a:pt x="27224" y="150571"/>
                      <a:pt x="143504" y="16918"/>
                      <a:pt x="278431" y="16918"/>
                    </a:cubicBezTo>
                    <a:close/>
                  </a:path>
                </a:pathLst>
              </a:custGeom>
              <a:solidFill>
                <a:srgbClr val="FFF9ED"/>
              </a:solidFill>
            </p:spPr>
            <p:txBody>
              <a:bodyPr/>
              <a:lstStyle/>
              <a:p>
                <a:endParaRPr lang="en-GB"/>
              </a:p>
            </p:txBody>
          </p:sp>
        </p:grpSp>
      </p:grpSp>
      <p:sp>
        <p:nvSpPr>
          <p:cNvPr id="9" name="TextBox 9"/>
          <p:cNvSpPr txBox="1"/>
          <p:nvPr/>
        </p:nvSpPr>
        <p:spPr>
          <a:xfrm>
            <a:off x="7298970" y="654519"/>
            <a:ext cx="3496707" cy="1766592"/>
          </a:xfrm>
          <a:prstGeom prst="rect">
            <a:avLst/>
          </a:prstGeom>
        </p:spPr>
        <p:txBody>
          <a:bodyPr lIns="0" tIns="0" rIns="0" bIns="0" rtlCol="0" anchor="t">
            <a:spAutoFit/>
          </a:bodyPr>
          <a:lstStyle/>
          <a:p>
            <a:pPr algn="ctr">
              <a:lnSpc>
                <a:spcPts val="14539"/>
              </a:lnSpc>
            </a:pPr>
            <a:r>
              <a:rPr lang="en-US" sz="10385">
                <a:solidFill>
                  <a:srgbClr val="000000"/>
                </a:solidFill>
                <a:latin typeface="More Sugar Thin"/>
              </a:rPr>
              <a:t>bwyta</a:t>
            </a:r>
          </a:p>
        </p:txBody>
      </p:sp>
      <p:sp>
        <p:nvSpPr>
          <p:cNvPr id="10" name="TextBox 10"/>
          <p:cNvSpPr txBox="1"/>
          <p:nvPr/>
        </p:nvSpPr>
        <p:spPr>
          <a:xfrm>
            <a:off x="6685434" y="7132179"/>
            <a:ext cx="4917132" cy="1784082"/>
          </a:xfrm>
          <a:prstGeom prst="rect">
            <a:avLst/>
          </a:prstGeom>
        </p:spPr>
        <p:txBody>
          <a:bodyPr lIns="0" tIns="0" rIns="0" bIns="0" rtlCol="0" anchor="t">
            <a:spAutoFit/>
          </a:bodyPr>
          <a:lstStyle/>
          <a:p>
            <a:pPr algn="ctr">
              <a:lnSpc>
                <a:spcPts val="14539"/>
              </a:lnSpc>
            </a:pPr>
            <a:r>
              <a:rPr lang="en-US" sz="10385" dirty="0" err="1">
                <a:solidFill>
                  <a:srgbClr val="000000"/>
                </a:solidFill>
                <a:latin typeface="More Sugar Thin"/>
              </a:rPr>
              <a:t>bwyt</a:t>
            </a:r>
            <a:r>
              <a:rPr lang="en-US" sz="10385" dirty="0" err="1">
                <a:solidFill>
                  <a:srgbClr val="EF9936"/>
                </a:solidFill>
                <a:latin typeface="More Sugar Thin"/>
              </a:rPr>
              <a:t>wch</a:t>
            </a:r>
            <a:endParaRPr lang="en-US" sz="10385" dirty="0">
              <a:solidFill>
                <a:srgbClr val="EF9936"/>
              </a:solidFill>
              <a:latin typeface="More Sugar Thin"/>
            </a:endParaRPr>
          </a:p>
        </p:txBody>
      </p:sp>
      <p:pic>
        <p:nvPicPr>
          <p:cNvPr id="11" name="Picture 11"/>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6970622" y="2898009"/>
            <a:ext cx="4593469" cy="4050605"/>
          </a:xfrm>
          <a:prstGeom prst="rect">
            <a:avLst/>
          </a:prstGeom>
        </p:spPr>
      </p:pic>
      <p:pic>
        <p:nvPicPr>
          <p:cNvPr id="12" name="Picture 12"/>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772398" y="1028700"/>
            <a:ext cx="1277471" cy="169763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9" presetClass="entr" presetSubtype="0" fill="hold" nodeType="with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dissolve">
                                      <p:cBhvr>
                                        <p:cTn id="1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BAE6FF"/>
        </a:solidFill>
        <a:effectLst/>
      </p:bgPr>
    </p:bg>
    <p:spTree>
      <p:nvGrpSpPr>
        <p:cNvPr id="1" name=""/>
        <p:cNvGrpSpPr/>
        <p:nvPr/>
      </p:nvGrpSpPr>
      <p:grpSpPr>
        <a:xfrm>
          <a:off x="0" y="0"/>
          <a:ext cx="0" cy="0"/>
          <a:chOff x="0" y="0"/>
          <a:chExt cx="0" cy="0"/>
        </a:xfrm>
      </p:grpSpPr>
      <p:grpSp>
        <p:nvGrpSpPr>
          <p:cNvPr id="4" name="Group 4"/>
          <p:cNvGrpSpPr/>
          <p:nvPr/>
        </p:nvGrpSpPr>
        <p:grpSpPr>
          <a:xfrm>
            <a:off x="1869351" y="321916"/>
            <a:ext cx="14549298" cy="9643168"/>
            <a:chOff x="0" y="0"/>
            <a:chExt cx="19399064" cy="12857557"/>
          </a:xfrm>
        </p:grpSpPr>
        <p:grpSp>
          <p:nvGrpSpPr>
            <p:cNvPr id="5" name="Group 5"/>
            <p:cNvGrpSpPr/>
            <p:nvPr/>
          </p:nvGrpSpPr>
          <p:grpSpPr>
            <a:xfrm>
              <a:off x="0" y="299489"/>
              <a:ext cx="19060627" cy="12558068"/>
              <a:chOff x="0" y="0"/>
              <a:chExt cx="10805670" cy="7119301"/>
            </a:xfrm>
          </p:grpSpPr>
          <p:sp>
            <p:nvSpPr>
              <p:cNvPr id="6" name="Freeform 6"/>
              <p:cNvSpPr/>
              <p:nvPr/>
            </p:nvSpPr>
            <p:spPr>
              <a:xfrm>
                <a:off x="-4213" y="0"/>
                <a:ext cx="10809882" cy="7119301"/>
              </a:xfrm>
              <a:custGeom>
                <a:avLst/>
                <a:gdLst/>
                <a:ahLst/>
                <a:cxnLst/>
                <a:rect l="l" t="t" r="r" b="b"/>
                <a:pathLst>
                  <a:path w="10809882" h="7119301">
                    <a:moveTo>
                      <a:pt x="278431" y="16918"/>
                    </a:moveTo>
                    <a:cubicBezTo>
                      <a:pt x="278431" y="16918"/>
                      <a:pt x="604014" y="12258"/>
                      <a:pt x="1062558" y="12454"/>
                    </a:cubicBezTo>
                    <a:cubicBezTo>
                      <a:pt x="8804229" y="12671"/>
                      <a:pt x="10535814" y="0"/>
                      <a:pt x="10535814" y="0"/>
                    </a:cubicBezTo>
                    <a:cubicBezTo>
                      <a:pt x="10603278" y="0"/>
                      <a:pt x="10679215" y="0"/>
                      <a:pt x="10757988" y="85073"/>
                    </a:cubicBezTo>
                    <a:cubicBezTo>
                      <a:pt x="10800966" y="131488"/>
                      <a:pt x="10802035" y="240224"/>
                      <a:pt x="10802439" y="320281"/>
                    </a:cubicBezTo>
                    <a:cubicBezTo>
                      <a:pt x="10802439" y="320281"/>
                      <a:pt x="10800735" y="5267917"/>
                      <a:pt x="10800735" y="6356717"/>
                    </a:cubicBezTo>
                    <a:cubicBezTo>
                      <a:pt x="10800735" y="6570876"/>
                      <a:pt x="10809883" y="6870054"/>
                      <a:pt x="10809883" y="6870054"/>
                    </a:cubicBezTo>
                    <a:cubicBezTo>
                      <a:pt x="10809883" y="6998723"/>
                      <a:pt x="10805713" y="7119301"/>
                      <a:pt x="10552875" y="7111167"/>
                    </a:cubicBezTo>
                    <a:cubicBezTo>
                      <a:pt x="10552875" y="7111167"/>
                      <a:pt x="10176403" y="7090868"/>
                      <a:pt x="9081481" y="7098467"/>
                    </a:cubicBezTo>
                    <a:cubicBezTo>
                      <a:pt x="2545013" y="7106601"/>
                      <a:pt x="304023" y="7119301"/>
                      <a:pt x="304023" y="7119301"/>
                    </a:cubicBezTo>
                    <a:cubicBezTo>
                      <a:pt x="132548" y="7119301"/>
                      <a:pt x="4213" y="7018231"/>
                      <a:pt x="8532" y="6815685"/>
                    </a:cubicBezTo>
                    <a:cubicBezTo>
                      <a:pt x="8532" y="6815685"/>
                      <a:pt x="9630" y="6317143"/>
                      <a:pt x="4815" y="1670849"/>
                    </a:cubicBezTo>
                    <a:cubicBezTo>
                      <a:pt x="0" y="663668"/>
                      <a:pt x="25592" y="330596"/>
                      <a:pt x="25592" y="330596"/>
                    </a:cubicBezTo>
                    <a:cubicBezTo>
                      <a:pt x="27224" y="150571"/>
                      <a:pt x="143504" y="16918"/>
                      <a:pt x="278431" y="16918"/>
                    </a:cubicBezTo>
                    <a:close/>
                  </a:path>
                </a:pathLst>
              </a:custGeom>
              <a:solidFill>
                <a:srgbClr val="D1B491"/>
              </a:solidFill>
            </p:spPr>
            <p:txBody>
              <a:bodyPr/>
              <a:lstStyle/>
              <a:p>
                <a:endParaRPr lang="en-GB"/>
              </a:p>
            </p:txBody>
          </p:sp>
        </p:grpSp>
        <p:grpSp>
          <p:nvGrpSpPr>
            <p:cNvPr id="7" name="Group 7"/>
            <p:cNvGrpSpPr/>
            <p:nvPr/>
          </p:nvGrpSpPr>
          <p:grpSpPr>
            <a:xfrm>
              <a:off x="357778" y="0"/>
              <a:ext cx="19041286" cy="12470715"/>
              <a:chOff x="0" y="0"/>
              <a:chExt cx="10821129" cy="7087086"/>
            </a:xfrm>
          </p:grpSpPr>
          <p:sp>
            <p:nvSpPr>
              <p:cNvPr id="8" name="Freeform 8"/>
              <p:cNvSpPr/>
              <p:nvPr/>
            </p:nvSpPr>
            <p:spPr>
              <a:xfrm>
                <a:off x="-4213" y="0"/>
                <a:ext cx="10825342" cy="7087086"/>
              </a:xfrm>
              <a:custGeom>
                <a:avLst/>
                <a:gdLst/>
                <a:ahLst/>
                <a:cxnLst/>
                <a:rect l="l" t="t" r="r" b="b"/>
                <a:pathLst>
                  <a:path w="10825342" h="7087086">
                    <a:moveTo>
                      <a:pt x="278431" y="16918"/>
                    </a:moveTo>
                    <a:cubicBezTo>
                      <a:pt x="278431" y="16918"/>
                      <a:pt x="604014" y="12258"/>
                      <a:pt x="1062834" y="12454"/>
                    </a:cubicBezTo>
                    <a:cubicBezTo>
                      <a:pt x="8817733" y="12671"/>
                      <a:pt x="10551274" y="0"/>
                      <a:pt x="10551274" y="0"/>
                    </a:cubicBezTo>
                    <a:cubicBezTo>
                      <a:pt x="10618737" y="0"/>
                      <a:pt x="10694674" y="0"/>
                      <a:pt x="10773448" y="85073"/>
                    </a:cubicBezTo>
                    <a:cubicBezTo>
                      <a:pt x="10816426" y="131488"/>
                      <a:pt x="10817494" y="240224"/>
                      <a:pt x="10817899" y="320281"/>
                    </a:cubicBezTo>
                    <a:cubicBezTo>
                      <a:pt x="10817899" y="320281"/>
                      <a:pt x="10816195" y="5241263"/>
                      <a:pt x="10816195" y="6324502"/>
                    </a:cubicBezTo>
                    <a:cubicBezTo>
                      <a:pt x="10816195" y="6538661"/>
                      <a:pt x="10825342" y="6837839"/>
                      <a:pt x="10825342" y="6837839"/>
                    </a:cubicBezTo>
                    <a:cubicBezTo>
                      <a:pt x="10825342" y="6966508"/>
                      <a:pt x="10821173" y="7087086"/>
                      <a:pt x="10568335" y="7078952"/>
                    </a:cubicBezTo>
                    <a:cubicBezTo>
                      <a:pt x="10568335" y="7078952"/>
                      <a:pt x="10191862" y="7058653"/>
                      <a:pt x="9095459" y="7066252"/>
                    </a:cubicBezTo>
                    <a:cubicBezTo>
                      <a:pt x="2547822" y="7074386"/>
                      <a:pt x="304023" y="7087086"/>
                      <a:pt x="304023" y="7087086"/>
                    </a:cubicBezTo>
                    <a:cubicBezTo>
                      <a:pt x="132548" y="7087086"/>
                      <a:pt x="4213" y="6986016"/>
                      <a:pt x="8532" y="6783470"/>
                    </a:cubicBezTo>
                    <a:cubicBezTo>
                      <a:pt x="8532" y="6783470"/>
                      <a:pt x="9630" y="6284928"/>
                      <a:pt x="4815" y="1666310"/>
                    </a:cubicBezTo>
                    <a:cubicBezTo>
                      <a:pt x="0" y="663668"/>
                      <a:pt x="25592" y="330596"/>
                      <a:pt x="25592" y="330596"/>
                    </a:cubicBezTo>
                    <a:cubicBezTo>
                      <a:pt x="27224" y="150571"/>
                      <a:pt x="143504" y="16918"/>
                      <a:pt x="278431" y="16918"/>
                    </a:cubicBezTo>
                    <a:close/>
                  </a:path>
                </a:pathLst>
              </a:custGeom>
              <a:solidFill>
                <a:srgbClr val="FFF9ED"/>
              </a:solidFill>
            </p:spPr>
            <p:txBody>
              <a:bodyPr/>
              <a:lstStyle/>
              <a:p>
                <a:endParaRPr lang="en-GB"/>
              </a:p>
            </p:txBody>
          </p:sp>
        </p:grpSp>
      </p:grpSp>
      <p:sp>
        <p:nvSpPr>
          <p:cNvPr id="9" name="TextBox 9"/>
          <p:cNvSpPr txBox="1"/>
          <p:nvPr/>
        </p:nvSpPr>
        <p:spPr>
          <a:xfrm>
            <a:off x="6254685" y="706400"/>
            <a:ext cx="6041404" cy="1692707"/>
          </a:xfrm>
          <a:prstGeom prst="rect">
            <a:avLst/>
          </a:prstGeom>
        </p:spPr>
        <p:txBody>
          <a:bodyPr wrap="square" lIns="0" tIns="0" rIns="0" bIns="0" rtlCol="0" anchor="t">
            <a:spAutoFit/>
          </a:bodyPr>
          <a:lstStyle/>
          <a:p>
            <a:pPr algn="ctr">
              <a:lnSpc>
                <a:spcPts val="14539"/>
              </a:lnSpc>
            </a:pPr>
            <a:r>
              <a:rPr lang="en-US" sz="10385" dirty="0" err="1">
                <a:solidFill>
                  <a:srgbClr val="000000"/>
                </a:solidFill>
                <a:latin typeface="More Sugar Thin"/>
              </a:rPr>
              <a:t>ysgrifennu</a:t>
            </a:r>
            <a:endParaRPr lang="en-US" sz="10385" dirty="0">
              <a:solidFill>
                <a:srgbClr val="000000"/>
              </a:solidFill>
              <a:latin typeface="More Sugar Thin"/>
            </a:endParaRPr>
          </a:p>
        </p:txBody>
      </p:sp>
      <p:sp>
        <p:nvSpPr>
          <p:cNvPr id="10" name="TextBox 10"/>
          <p:cNvSpPr txBox="1"/>
          <p:nvPr/>
        </p:nvSpPr>
        <p:spPr>
          <a:xfrm>
            <a:off x="5556424" y="7132179"/>
            <a:ext cx="7778576" cy="1692707"/>
          </a:xfrm>
          <a:prstGeom prst="rect">
            <a:avLst/>
          </a:prstGeom>
        </p:spPr>
        <p:txBody>
          <a:bodyPr wrap="square" lIns="0" tIns="0" rIns="0" bIns="0" rtlCol="0" anchor="t">
            <a:spAutoFit/>
          </a:bodyPr>
          <a:lstStyle/>
          <a:p>
            <a:pPr algn="ctr">
              <a:lnSpc>
                <a:spcPts val="14539"/>
              </a:lnSpc>
            </a:pPr>
            <a:r>
              <a:rPr lang="en-US" sz="10385" dirty="0" err="1">
                <a:solidFill>
                  <a:srgbClr val="000000"/>
                </a:solidFill>
                <a:latin typeface="More Sugar Thin"/>
              </a:rPr>
              <a:t>ysgrifenn</a:t>
            </a:r>
            <a:r>
              <a:rPr lang="en-US" sz="10385" dirty="0" err="1">
                <a:solidFill>
                  <a:srgbClr val="EF9936"/>
                </a:solidFill>
                <a:latin typeface="More Sugar Thin"/>
              </a:rPr>
              <a:t>wch</a:t>
            </a:r>
            <a:endParaRPr lang="en-US" sz="10385" dirty="0">
              <a:solidFill>
                <a:srgbClr val="EF9936"/>
              </a:solidFill>
              <a:latin typeface="More Sugar Thin"/>
            </a:endParaRPr>
          </a:p>
        </p:txBody>
      </p:sp>
      <p:pic>
        <p:nvPicPr>
          <p:cNvPr id="11" name="Picture 11"/>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0963831" y="864069"/>
            <a:ext cx="1277471" cy="1697636"/>
          </a:xfrm>
          <a:prstGeom prst="rect">
            <a:avLst/>
          </a:prstGeom>
        </p:spPr>
      </p:pic>
      <p:pic>
        <p:nvPicPr>
          <p:cNvPr id="12" name="Picture 12"/>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7049957" y="3001533"/>
            <a:ext cx="3745720" cy="384355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9" presetClass="entr" presetSubtype="0" fill="hold" nodeType="with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dissolve">
                                      <p:cBhvr>
                                        <p:cTn id="1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76D6FF">
            <a:alpha val="50196"/>
          </a:srgbClr>
        </a:solidFill>
        <a:effectLst/>
      </p:bgPr>
    </p:bg>
    <p:spTree>
      <p:nvGrpSpPr>
        <p:cNvPr id="1" name=""/>
        <p:cNvGrpSpPr/>
        <p:nvPr/>
      </p:nvGrpSpPr>
      <p:grpSpPr>
        <a:xfrm>
          <a:off x="0" y="0"/>
          <a:ext cx="0" cy="0"/>
          <a:chOff x="0" y="0"/>
          <a:chExt cx="0" cy="0"/>
        </a:xfrm>
      </p:grpSpPr>
      <p:grpSp>
        <p:nvGrpSpPr>
          <p:cNvPr id="4" name="Group 4"/>
          <p:cNvGrpSpPr/>
          <p:nvPr/>
        </p:nvGrpSpPr>
        <p:grpSpPr>
          <a:xfrm>
            <a:off x="1869351" y="321916"/>
            <a:ext cx="14549298" cy="9643168"/>
            <a:chOff x="0" y="0"/>
            <a:chExt cx="19399064" cy="12857557"/>
          </a:xfrm>
        </p:grpSpPr>
        <p:grpSp>
          <p:nvGrpSpPr>
            <p:cNvPr id="5" name="Group 5"/>
            <p:cNvGrpSpPr/>
            <p:nvPr/>
          </p:nvGrpSpPr>
          <p:grpSpPr>
            <a:xfrm>
              <a:off x="0" y="299489"/>
              <a:ext cx="19060627" cy="12558068"/>
              <a:chOff x="0" y="0"/>
              <a:chExt cx="10805670" cy="7119301"/>
            </a:xfrm>
          </p:grpSpPr>
          <p:sp>
            <p:nvSpPr>
              <p:cNvPr id="6" name="Freeform 6"/>
              <p:cNvSpPr/>
              <p:nvPr/>
            </p:nvSpPr>
            <p:spPr>
              <a:xfrm>
                <a:off x="-4213" y="0"/>
                <a:ext cx="10809882" cy="7119301"/>
              </a:xfrm>
              <a:custGeom>
                <a:avLst/>
                <a:gdLst/>
                <a:ahLst/>
                <a:cxnLst/>
                <a:rect l="l" t="t" r="r" b="b"/>
                <a:pathLst>
                  <a:path w="10809882" h="7119301">
                    <a:moveTo>
                      <a:pt x="278431" y="16918"/>
                    </a:moveTo>
                    <a:cubicBezTo>
                      <a:pt x="278431" y="16918"/>
                      <a:pt x="604014" y="12258"/>
                      <a:pt x="1062558" y="12454"/>
                    </a:cubicBezTo>
                    <a:cubicBezTo>
                      <a:pt x="8804229" y="12671"/>
                      <a:pt x="10535814" y="0"/>
                      <a:pt x="10535814" y="0"/>
                    </a:cubicBezTo>
                    <a:cubicBezTo>
                      <a:pt x="10603278" y="0"/>
                      <a:pt x="10679215" y="0"/>
                      <a:pt x="10757988" y="85073"/>
                    </a:cubicBezTo>
                    <a:cubicBezTo>
                      <a:pt x="10800966" y="131488"/>
                      <a:pt x="10802035" y="240224"/>
                      <a:pt x="10802439" y="320281"/>
                    </a:cubicBezTo>
                    <a:cubicBezTo>
                      <a:pt x="10802439" y="320281"/>
                      <a:pt x="10800735" y="5267917"/>
                      <a:pt x="10800735" y="6356717"/>
                    </a:cubicBezTo>
                    <a:cubicBezTo>
                      <a:pt x="10800735" y="6570876"/>
                      <a:pt x="10809883" y="6870054"/>
                      <a:pt x="10809883" y="6870054"/>
                    </a:cubicBezTo>
                    <a:cubicBezTo>
                      <a:pt x="10809883" y="6998723"/>
                      <a:pt x="10805713" y="7119301"/>
                      <a:pt x="10552875" y="7111167"/>
                    </a:cubicBezTo>
                    <a:cubicBezTo>
                      <a:pt x="10552875" y="7111167"/>
                      <a:pt x="10176403" y="7090868"/>
                      <a:pt x="9081481" y="7098467"/>
                    </a:cubicBezTo>
                    <a:cubicBezTo>
                      <a:pt x="2545013" y="7106601"/>
                      <a:pt x="304023" y="7119301"/>
                      <a:pt x="304023" y="7119301"/>
                    </a:cubicBezTo>
                    <a:cubicBezTo>
                      <a:pt x="132548" y="7119301"/>
                      <a:pt x="4213" y="7018231"/>
                      <a:pt x="8532" y="6815685"/>
                    </a:cubicBezTo>
                    <a:cubicBezTo>
                      <a:pt x="8532" y="6815685"/>
                      <a:pt x="9630" y="6317143"/>
                      <a:pt x="4815" y="1670849"/>
                    </a:cubicBezTo>
                    <a:cubicBezTo>
                      <a:pt x="0" y="663668"/>
                      <a:pt x="25592" y="330596"/>
                      <a:pt x="25592" y="330596"/>
                    </a:cubicBezTo>
                    <a:cubicBezTo>
                      <a:pt x="27224" y="150571"/>
                      <a:pt x="143504" y="16918"/>
                      <a:pt x="278431" y="16918"/>
                    </a:cubicBezTo>
                    <a:close/>
                  </a:path>
                </a:pathLst>
              </a:custGeom>
              <a:solidFill>
                <a:srgbClr val="D1B491"/>
              </a:solidFill>
            </p:spPr>
            <p:txBody>
              <a:bodyPr/>
              <a:lstStyle/>
              <a:p>
                <a:endParaRPr lang="en-GB"/>
              </a:p>
            </p:txBody>
          </p:sp>
        </p:grpSp>
        <p:grpSp>
          <p:nvGrpSpPr>
            <p:cNvPr id="7" name="Group 7"/>
            <p:cNvGrpSpPr/>
            <p:nvPr/>
          </p:nvGrpSpPr>
          <p:grpSpPr>
            <a:xfrm>
              <a:off x="357778" y="0"/>
              <a:ext cx="19041286" cy="12470715"/>
              <a:chOff x="0" y="0"/>
              <a:chExt cx="10821129" cy="7087086"/>
            </a:xfrm>
          </p:grpSpPr>
          <p:sp>
            <p:nvSpPr>
              <p:cNvPr id="8" name="Freeform 8"/>
              <p:cNvSpPr/>
              <p:nvPr/>
            </p:nvSpPr>
            <p:spPr>
              <a:xfrm>
                <a:off x="-4213" y="0"/>
                <a:ext cx="10825342" cy="7087086"/>
              </a:xfrm>
              <a:custGeom>
                <a:avLst/>
                <a:gdLst/>
                <a:ahLst/>
                <a:cxnLst/>
                <a:rect l="l" t="t" r="r" b="b"/>
                <a:pathLst>
                  <a:path w="10825342" h="7087086">
                    <a:moveTo>
                      <a:pt x="278431" y="16918"/>
                    </a:moveTo>
                    <a:cubicBezTo>
                      <a:pt x="278431" y="16918"/>
                      <a:pt x="604014" y="12258"/>
                      <a:pt x="1062834" y="12454"/>
                    </a:cubicBezTo>
                    <a:cubicBezTo>
                      <a:pt x="8817733" y="12671"/>
                      <a:pt x="10551274" y="0"/>
                      <a:pt x="10551274" y="0"/>
                    </a:cubicBezTo>
                    <a:cubicBezTo>
                      <a:pt x="10618737" y="0"/>
                      <a:pt x="10694674" y="0"/>
                      <a:pt x="10773448" y="85073"/>
                    </a:cubicBezTo>
                    <a:cubicBezTo>
                      <a:pt x="10816426" y="131488"/>
                      <a:pt x="10817494" y="240224"/>
                      <a:pt x="10817899" y="320281"/>
                    </a:cubicBezTo>
                    <a:cubicBezTo>
                      <a:pt x="10817899" y="320281"/>
                      <a:pt x="10816195" y="5241263"/>
                      <a:pt x="10816195" y="6324502"/>
                    </a:cubicBezTo>
                    <a:cubicBezTo>
                      <a:pt x="10816195" y="6538661"/>
                      <a:pt x="10825342" y="6837839"/>
                      <a:pt x="10825342" y="6837839"/>
                    </a:cubicBezTo>
                    <a:cubicBezTo>
                      <a:pt x="10825342" y="6966508"/>
                      <a:pt x="10821173" y="7087086"/>
                      <a:pt x="10568335" y="7078952"/>
                    </a:cubicBezTo>
                    <a:cubicBezTo>
                      <a:pt x="10568335" y="7078952"/>
                      <a:pt x="10191862" y="7058653"/>
                      <a:pt x="9095459" y="7066252"/>
                    </a:cubicBezTo>
                    <a:cubicBezTo>
                      <a:pt x="2547822" y="7074386"/>
                      <a:pt x="304023" y="7087086"/>
                      <a:pt x="304023" y="7087086"/>
                    </a:cubicBezTo>
                    <a:cubicBezTo>
                      <a:pt x="132548" y="7087086"/>
                      <a:pt x="4213" y="6986016"/>
                      <a:pt x="8532" y="6783470"/>
                    </a:cubicBezTo>
                    <a:cubicBezTo>
                      <a:pt x="8532" y="6783470"/>
                      <a:pt x="9630" y="6284928"/>
                      <a:pt x="4815" y="1666310"/>
                    </a:cubicBezTo>
                    <a:cubicBezTo>
                      <a:pt x="0" y="663668"/>
                      <a:pt x="25592" y="330596"/>
                      <a:pt x="25592" y="330596"/>
                    </a:cubicBezTo>
                    <a:cubicBezTo>
                      <a:pt x="27224" y="150571"/>
                      <a:pt x="143504" y="16918"/>
                      <a:pt x="278431" y="16918"/>
                    </a:cubicBezTo>
                    <a:close/>
                  </a:path>
                </a:pathLst>
              </a:custGeom>
              <a:solidFill>
                <a:srgbClr val="FFF9ED"/>
              </a:solidFill>
            </p:spPr>
            <p:txBody>
              <a:bodyPr/>
              <a:lstStyle/>
              <a:p>
                <a:endParaRPr lang="en-GB"/>
              </a:p>
            </p:txBody>
          </p:sp>
        </p:grpSp>
      </p:grpSp>
      <p:sp>
        <p:nvSpPr>
          <p:cNvPr id="9" name="TextBox 9"/>
          <p:cNvSpPr txBox="1"/>
          <p:nvPr/>
        </p:nvSpPr>
        <p:spPr>
          <a:xfrm>
            <a:off x="7134795" y="641935"/>
            <a:ext cx="4265121" cy="1692707"/>
          </a:xfrm>
          <a:prstGeom prst="rect">
            <a:avLst/>
          </a:prstGeom>
        </p:spPr>
        <p:txBody>
          <a:bodyPr wrap="square" lIns="0" tIns="0" rIns="0" bIns="0" rtlCol="0" anchor="t">
            <a:spAutoFit/>
          </a:bodyPr>
          <a:lstStyle/>
          <a:p>
            <a:pPr algn="ctr">
              <a:lnSpc>
                <a:spcPts val="14539"/>
              </a:lnSpc>
            </a:pPr>
            <a:r>
              <a:rPr lang="en-US" sz="10385" dirty="0" err="1">
                <a:solidFill>
                  <a:srgbClr val="000000"/>
                </a:solidFill>
                <a:latin typeface="More Sugar Thin"/>
              </a:rPr>
              <a:t>paent</a:t>
            </a:r>
            <a:r>
              <a:rPr lang="en-US" sz="10385" dirty="0" err="1">
                <a:solidFill>
                  <a:srgbClr val="FF0000"/>
                </a:solidFill>
                <a:latin typeface="More Sugar Thin"/>
              </a:rPr>
              <a:t>i</a:t>
            </a:r>
            <a:r>
              <a:rPr lang="en-US" sz="10385" dirty="0" err="1">
                <a:solidFill>
                  <a:srgbClr val="000000"/>
                </a:solidFill>
                <a:latin typeface="More Sugar Thin"/>
              </a:rPr>
              <a:t>o</a:t>
            </a:r>
            <a:endParaRPr lang="en-US" sz="10385" dirty="0">
              <a:solidFill>
                <a:srgbClr val="000000"/>
              </a:solidFill>
              <a:latin typeface="More Sugar Thin"/>
            </a:endParaRPr>
          </a:p>
        </p:txBody>
      </p:sp>
      <p:sp>
        <p:nvSpPr>
          <p:cNvPr id="10" name="TextBox 10"/>
          <p:cNvSpPr txBox="1"/>
          <p:nvPr/>
        </p:nvSpPr>
        <p:spPr>
          <a:xfrm>
            <a:off x="6781800" y="7124700"/>
            <a:ext cx="5582766" cy="1692707"/>
          </a:xfrm>
          <a:prstGeom prst="rect">
            <a:avLst/>
          </a:prstGeom>
        </p:spPr>
        <p:txBody>
          <a:bodyPr wrap="square" lIns="0" tIns="0" rIns="0" bIns="0" rtlCol="0" anchor="t">
            <a:spAutoFit/>
          </a:bodyPr>
          <a:lstStyle/>
          <a:p>
            <a:pPr algn="ctr">
              <a:lnSpc>
                <a:spcPts val="14539"/>
              </a:lnSpc>
            </a:pPr>
            <a:r>
              <a:rPr lang="en-US" sz="10385" dirty="0" err="1">
                <a:solidFill>
                  <a:srgbClr val="000000"/>
                </a:solidFill>
                <a:latin typeface="More Sugar Thin"/>
              </a:rPr>
              <a:t>paent</a:t>
            </a:r>
            <a:r>
              <a:rPr lang="en-US" sz="10385" dirty="0" err="1">
                <a:solidFill>
                  <a:srgbClr val="FF0000"/>
                </a:solidFill>
                <a:latin typeface="More Sugar Thin"/>
              </a:rPr>
              <a:t>i</a:t>
            </a:r>
            <a:r>
              <a:rPr lang="en-US" sz="10385" dirty="0" err="1">
                <a:solidFill>
                  <a:srgbClr val="EF9936"/>
                </a:solidFill>
                <a:latin typeface="More Sugar Thin"/>
              </a:rPr>
              <a:t>wch</a:t>
            </a:r>
            <a:endParaRPr lang="en-US" sz="10385" dirty="0">
              <a:solidFill>
                <a:srgbClr val="EF9936"/>
              </a:solidFill>
              <a:latin typeface="More Sugar Thin"/>
            </a:endParaRPr>
          </a:p>
        </p:txBody>
      </p:sp>
      <p:pic>
        <p:nvPicPr>
          <p:cNvPr id="12" name="Picture 1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0390793" y="873453"/>
            <a:ext cx="1277471" cy="1697636"/>
          </a:xfrm>
          <a:prstGeom prst="rect">
            <a:avLst/>
          </a:prstGeom>
        </p:spPr>
      </p:pic>
      <p:pic>
        <p:nvPicPr>
          <p:cNvPr id="2" name="Picture 22">
            <a:extLst>
              <a:ext uri="{FF2B5EF4-FFF2-40B4-BE49-F238E27FC236}">
                <a16:creationId xmlns:a16="http://schemas.microsoft.com/office/drawing/2014/main" id="{4F150A1A-D9A8-A21F-B585-CA605C65AC3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7556469" y="3057843"/>
            <a:ext cx="4472149" cy="4125558"/>
          </a:xfrm>
          <a:prstGeom prst="rect">
            <a:avLst/>
          </a:prstGeom>
        </p:spPr>
      </p:pic>
    </p:spTree>
    <p:extLst>
      <p:ext uri="{BB962C8B-B14F-4D97-AF65-F5344CB8AC3E}">
        <p14:creationId xmlns:p14="http://schemas.microsoft.com/office/powerpoint/2010/main" val="3399030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blinds(horizontal)">
                                      <p:cBhvr>
                                        <p:cTn id="1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BAE6FF"/>
        </a:solidFill>
        <a:effectLst/>
      </p:bgPr>
    </p:bg>
    <p:spTree>
      <p:nvGrpSpPr>
        <p:cNvPr id="1" name=""/>
        <p:cNvGrpSpPr/>
        <p:nvPr/>
      </p:nvGrpSpPr>
      <p:grpSpPr>
        <a:xfrm>
          <a:off x="0" y="0"/>
          <a:ext cx="0" cy="0"/>
          <a:chOff x="0" y="0"/>
          <a:chExt cx="0" cy="0"/>
        </a:xfrm>
      </p:grpSpPr>
      <p:grpSp>
        <p:nvGrpSpPr>
          <p:cNvPr id="4" name="Group 4"/>
          <p:cNvGrpSpPr/>
          <p:nvPr/>
        </p:nvGrpSpPr>
        <p:grpSpPr>
          <a:xfrm>
            <a:off x="1869351" y="321916"/>
            <a:ext cx="14549298" cy="9643168"/>
            <a:chOff x="0" y="0"/>
            <a:chExt cx="19399064" cy="12857557"/>
          </a:xfrm>
        </p:grpSpPr>
        <p:grpSp>
          <p:nvGrpSpPr>
            <p:cNvPr id="5" name="Group 5"/>
            <p:cNvGrpSpPr/>
            <p:nvPr/>
          </p:nvGrpSpPr>
          <p:grpSpPr>
            <a:xfrm>
              <a:off x="0" y="299489"/>
              <a:ext cx="19060627" cy="12558068"/>
              <a:chOff x="0" y="0"/>
              <a:chExt cx="10805670" cy="7119301"/>
            </a:xfrm>
          </p:grpSpPr>
          <p:sp>
            <p:nvSpPr>
              <p:cNvPr id="6" name="Freeform 6"/>
              <p:cNvSpPr/>
              <p:nvPr/>
            </p:nvSpPr>
            <p:spPr>
              <a:xfrm>
                <a:off x="-4213" y="0"/>
                <a:ext cx="10809882" cy="7119301"/>
              </a:xfrm>
              <a:custGeom>
                <a:avLst/>
                <a:gdLst/>
                <a:ahLst/>
                <a:cxnLst/>
                <a:rect l="l" t="t" r="r" b="b"/>
                <a:pathLst>
                  <a:path w="10809882" h="7119301">
                    <a:moveTo>
                      <a:pt x="278431" y="16918"/>
                    </a:moveTo>
                    <a:cubicBezTo>
                      <a:pt x="278431" y="16918"/>
                      <a:pt x="604014" y="12258"/>
                      <a:pt x="1062558" y="12454"/>
                    </a:cubicBezTo>
                    <a:cubicBezTo>
                      <a:pt x="8804229" y="12671"/>
                      <a:pt x="10535814" y="0"/>
                      <a:pt x="10535814" y="0"/>
                    </a:cubicBezTo>
                    <a:cubicBezTo>
                      <a:pt x="10603278" y="0"/>
                      <a:pt x="10679215" y="0"/>
                      <a:pt x="10757988" y="85073"/>
                    </a:cubicBezTo>
                    <a:cubicBezTo>
                      <a:pt x="10800966" y="131488"/>
                      <a:pt x="10802035" y="240224"/>
                      <a:pt x="10802439" y="320281"/>
                    </a:cubicBezTo>
                    <a:cubicBezTo>
                      <a:pt x="10802439" y="320281"/>
                      <a:pt x="10800735" y="5267917"/>
                      <a:pt x="10800735" y="6356717"/>
                    </a:cubicBezTo>
                    <a:cubicBezTo>
                      <a:pt x="10800735" y="6570876"/>
                      <a:pt x="10809883" y="6870054"/>
                      <a:pt x="10809883" y="6870054"/>
                    </a:cubicBezTo>
                    <a:cubicBezTo>
                      <a:pt x="10809883" y="6998723"/>
                      <a:pt x="10805713" y="7119301"/>
                      <a:pt x="10552875" y="7111167"/>
                    </a:cubicBezTo>
                    <a:cubicBezTo>
                      <a:pt x="10552875" y="7111167"/>
                      <a:pt x="10176403" y="7090868"/>
                      <a:pt x="9081481" y="7098467"/>
                    </a:cubicBezTo>
                    <a:cubicBezTo>
                      <a:pt x="2545013" y="7106601"/>
                      <a:pt x="304023" y="7119301"/>
                      <a:pt x="304023" y="7119301"/>
                    </a:cubicBezTo>
                    <a:cubicBezTo>
                      <a:pt x="132548" y="7119301"/>
                      <a:pt x="4213" y="7018231"/>
                      <a:pt x="8532" y="6815685"/>
                    </a:cubicBezTo>
                    <a:cubicBezTo>
                      <a:pt x="8532" y="6815685"/>
                      <a:pt x="9630" y="6317143"/>
                      <a:pt x="4815" y="1670849"/>
                    </a:cubicBezTo>
                    <a:cubicBezTo>
                      <a:pt x="0" y="663668"/>
                      <a:pt x="25592" y="330596"/>
                      <a:pt x="25592" y="330596"/>
                    </a:cubicBezTo>
                    <a:cubicBezTo>
                      <a:pt x="27224" y="150571"/>
                      <a:pt x="143504" y="16918"/>
                      <a:pt x="278431" y="16918"/>
                    </a:cubicBezTo>
                    <a:close/>
                  </a:path>
                </a:pathLst>
              </a:custGeom>
              <a:solidFill>
                <a:srgbClr val="D1B491"/>
              </a:solidFill>
            </p:spPr>
            <p:txBody>
              <a:bodyPr/>
              <a:lstStyle/>
              <a:p>
                <a:endParaRPr lang="en-GB"/>
              </a:p>
            </p:txBody>
          </p:sp>
        </p:grpSp>
        <p:grpSp>
          <p:nvGrpSpPr>
            <p:cNvPr id="7" name="Group 7"/>
            <p:cNvGrpSpPr/>
            <p:nvPr/>
          </p:nvGrpSpPr>
          <p:grpSpPr>
            <a:xfrm>
              <a:off x="357778" y="0"/>
              <a:ext cx="19041286" cy="12470715"/>
              <a:chOff x="0" y="0"/>
              <a:chExt cx="10821129" cy="7087086"/>
            </a:xfrm>
          </p:grpSpPr>
          <p:sp>
            <p:nvSpPr>
              <p:cNvPr id="8" name="Freeform 8"/>
              <p:cNvSpPr/>
              <p:nvPr/>
            </p:nvSpPr>
            <p:spPr>
              <a:xfrm>
                <a:off x="-4213" y="0"/>
                <a:ext cx="10825342" cy="7087086"/>
              </a:xfrm>
              <a:custGeom>
                <a:avLst/>
                <a:gdLst/>
                <a:ahLst/>
                <a:cxnLst/>
                <a:rect l="l" t="t" r="r" b="b"/>
                <a:pathLst>
                  <a:path w="10825342" h="7087086">
                    <a:moveTo>
                      <a:pt x="278431" y="16918"/>
                    </a:moveTo>
                    <a:cubicBezTo>
                      <a:pt x="278431" y="16918"/>
                      <a:pt x="604014" y="12258"/>
                      <a:pt x="1062834" y="12454"/>
                    </a:cubicBezTo>
                    <a:cubicBezTo>
                      <a:pt x="8817733" y="12671"/>
                      <a:pt x="10551274" y="0"/>
                      <a:pt x="10551274" y="0"/>
                    </a:cubicBezTo>
                    <a:cubicBezTo>
                      <a:pt x="10618737" y="0"/>
                      <a:pt x="10694674" y="0"/>
                      <a:pt x="10773448" y="85073"/>
                    </a:cubicBezTo>
                    <a:cubicBezTo>
                      <a:pt x="10816426" y="131488"/>
                      <a:pt x="10817494" y="240224"/>
                      <a:pt x="10817899" y="320281"/>
                    </a:cubicBezTo>
                    <a:cubicBezTo>
                      <a:pt x="10817899" y="320281"/>
                      <a:pt x="10816195" y="5241263"/>
                      <a:pt x="10816195" y="6324502"/>
                    </a:cubicBezTo>
                    <a:cubicBezTo>
                      <a:pt x="10816195" y="6538661"/>
                      <a:pt x="10825342" y="6837839"/>
                      <a:pt x="10825342" y="6837839"/>
                    </a:cubicBezTo>
                    <a:cubicBezTo>
                      <a:pt x="10825342" y="6966508"/>
                      <a:pt x="10821173" y="7087086"/>
                      <a:pt x="10568335" y="7078952"/>
                    </a:cubicBezTo>
                    <a:cubicBezTo>
                      <a:pt x="10568335" y="7078952"/>
                      <a:pt x="10191862" y="7058653"/>
                      <a:pt x="9095459" y="7066252"/>
                    </a:cubicBezTo>
                    <a:cubicBezTo>
                      <a:pt x="2547822" y="7074386"/>
                      <a:pt x="304023" y="7087086"/>
                      <a:pt x="304023" y="7087086"/>
                    </a:cubicBezTo>
                    <a:cubicBezTo>
                      <a:pt x="132548" y="7087086"/>
                      <a:pt x="4213" y="6986016"/>
                      <a:pt x="8532" y="6783470"/>
                    </a:cubicBezTo>
                    <a:cubicBezTo>
                      <a:pt x="8532" y="6783470"/>
                      <a:pt x="9630" y="6284928"/>
                      <a:pt x="4815" y="1666310"/>
                    </a:cubicBezTo>
                    <a:cubicBezTo>
                      <a:pt x="0" y="663668"/>
                      <a:pt x="25592" y="330596"/>
                      <a:pt x="25592" y="330596"/>
                    </a:cubicBezTo>
                    <a:cubicBezTo>
                      <a:pt x="27224" y="150571"/>
                      <a:pt x="143504" y="16918"/>
                      <a:pt x="278431" y="16918"/>
                    </a:cubicBezTo>
                    <a:close/>
                  </a:path>
                </a:pathLst>
              </a:custGeom>
              <a:solidFill>
                <a:srgbClr val="FFF9ED"/>
              </a:solidFill>
            </p:spPr>
            <p:txBody>
              <a:bodyPr/>
              <a:lstStyle/>
              <a:p>
                <a:endParaRPr lang="en-GB"/>
              </a:p>
            </p:txBody>
          </p:sp>
        </p:grpSp>
      </p:grpSp>
      <p:pic>
        <p:nvPicPr>
          <p:cNvPr id="9" name="Picture 9"/>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7028088" y="2578811"/>
            <a:ext cx="4231824" cy="4689002"/>
          </a:xfrm>
          <a:prstGeom prst="rect">
            <a:avLst/>
          </a:prstGeom>
        </p:spPr>
      </p:pic>
      <p:sp>
        <p:nvSpPr>
          <p:cNvPr id="10" name="TextBox 10"/>
          <p:cNvSpPr txBox="1"/>
          <p:nvPr/>
        </p:nvSpPr>
        <p:spPr>
          <a:xfrm>
            <a:off x="6804335" y="654519"/>
            <a:ext cx="5006665" cy="1692707"/>
          </a:xfrm>
          <a:prstGeom prst="rect">
            <a:avLst/>
          </a:prstGeom>
        </p:spPr>
        <p:txBody>
          <a:bodyPr wrap="square" lIns="0" tIns="0" rIns="0" bIns="0" rtlCol="0" anchor="t">
            <a:spAutoFit/>
          </a:bodyPr>
          <a:lstStyle/>
          <a:p>
            <a:pPr algn="ctr">
              <a:lnSpc>
                <a:spcPts val="14539"/>
              </a:lnSpc>
            </a:pPr>
            <a:r>
              <a:rPr lang="en-US" sz="10385" dirty="0" err="1">
                <a:solidFill>
                  <a:srgbClr val="000000"/>
                </a:solidFill>
                <a:latin typeface="More Sugar Thin"/>
              </a:rPr>
              <a:t>gweith</a:t>
            </a:r>
            <a:r>
              <a:rPr lang="en-US" sz="10385" dirty="0" err="1">
                <a:solidFill>
                  <a:srgbClr val="D82B45"/>
                </a:solidFill>
                <a:latin typeface="More Sugar Thin"/>
              </a:rPr>
              <a:t>i</a:t>
            </a:r>
            <a:r>
              <a:rPr lang="en-US" sz="10385" dirty="0" err="1">
                <a:solidFill>
                  <a:srgbClr val="000000"/>
                </a:solidFill>
                <a:latin typeface="More Sugar Thin"/>
              </a:rPr>
              <a:t>o</a:t>
            </a:r>
            <a:endParaRPr lang="en-US" sz="10385" dirty="0">
              <a:solidFill>
                <a:srgbClr val="000000"/>
              </a:solidFill>
              <a:latin typeface="More Sugar Thin"/>
            </a:endParaRPr>
          </a:p>
        </p:txBody>
      </p:sp>
      <p:sp>
        <p:nvSpPr>
          <p:cNvPr id="11" name="TextBox 11"/>
          <p:cNvSpPr txBox="1"/>
          <p:nvPr/>
        </p:nvSpPr>
        <p:spPr>
          <a:xfrm>
            <a:off x="6155828" y="7132179"/>
            <a:ext cx="6417171" cy="1692707"/>
          </a:xfrm>
          <a:prstGeom prst="rect">
            <a:avLst/>
          </a:prstGeom>
        </p:spPr>
        <p:txBody>
          <a:bodyPr wrap="square" lIns="0" tIns="0" rIns="0" bIns="0" rtlCol="0" anchor="t">
            <a:spAutoFit/>
          </a:bodyPr>
          <a:lstStyle/>
          <a:p>
            <a:pPr algn="ctr">
              <a:lnSpc>
                <a:spcPts val="14539"/>
              </a:lnSpc>
            </a:pPr>
            <a:r>
              <a:rPr lang="en-US" sz="10385" dirty="0" err="1">
                <a:solidFill>
                  <a:srgbClr val="000000"/>
                </a:solidFill>
                <a:latin typeface="More Sugar Thin"/>
              </a:rPr>
              <a:t>gweith</a:t>
            </a:r>
            <a:r>
              <a:rPr lang="en-US" sz="10385" dirty="0" err="1">
                <a:solidFill>
                  <a:srgbClr val="D82B45"/>
                </a:solidFill>
                <a:latin typeface="More Sugar Thin"/>
              </a:rPr>
              <a:t>i</a:t>
            </a:r>
            <a:r>
              <a:rPr lang="en-US" sz="10385" dirty="0" err="1">
                <a:solidFill>
                  <a:srgbClr val="000000"/>
                </a:solidFill>
                <a:latin typeface="More Sugar Thin"/>
              </a:rPr>
              <a:t>wch</a:t>
            </a:r>
            <a:endParaRPr lang="en-US" sz="10385" dirty="0">
              <a:solidFill>
                <a:srgbClr val="000000"/>
              </a:solidFill>
              <a:latin typeface="More Sugar Thin"/>
            </a:endParaRPr>
          </a:p>
        </p:txBody>
      </p:sp>
      <p:pic>
        <p:nvPicPr>
          <p:cNvPr id="12" name="Picture 12"/>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0581273" y="985975"/>
            <a:ext cx="1394091" cy="1697636"/>
          </a:xfrm>
          <a:prstGeom prst="rect">
            <a:avLst/>
          </a:prstGeom>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dissolv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grpSp>
        <p:nvGrpSpPr>
          <p:cNvPr id="4" name="Group 4"/>
          <p:cNvGrpSpPr/>
          <p:nvPr/>
        </p:nvGrpSpPr>
        <p:grpSpPr>
          <a:xfrm>
            <a:off x="1739648" y="321916"/>
            <a:ext cx="14549298" cy="9643168"/>
            <a:chOff x="0" y="0"/>
            <a:chExt cx="19399064" cy="12857557"/>
          </a:xfrm>
        </p:grpSpPr>
        <p:grpSp>
          <p:nvGrpSpPr>
            <p:cNvPr id="5" name="Group 5"/>
            <p:cNvGrpSpPr/>
            <p:nvPr/>
          </p:nvGrpSpPr>
          <p:grpSpPr>
            <a:xfrm>
              <a:off x="0" y="299489"/>
              <a:ext cx="19060627" cy="12558068"/>
              <a:chOff x="0" y="0"/>
              <a:chExt cx="10805670" cy="7119301"/>
            </a:xfrm>
          </p:grpSpPr>
          <p:sp>
            <p:nvSpPr>
              <p:cNvPr id="6" name="Freeform 6"/>
              <p:cNvSpPr/>
              <p:nvPr/>
            </p:nvSpPr>
            <p:spPr>
              <a:xfrm>
                <a:off x="-4213" y="0"/>
                <a:ext cx="10809882" cy="7119301"/>
              </a:xfrm>
              <a:custGeom>
                <a:avLst/>
                <a:gdLst/>
                <a:ahLst/>
                <a:cxnLst/>
                <a:rect l="l" t="t" r="r" b="b"/>
                <a:pathLst>
                  <a:path w="10809882" h="7119301">
                    <a:moveTo>
                      <a:pt x="278431" y="16918"/>
                    </a:moveTo>
                    <a:cubicBezTo>
                      <a:pt x="278431" y="16918"/>
                      <a:pt x="604014" y="12258"/>
                      <a:pt x="1062558" y="12454"/>
                    </a:cubicBezTo>
                    <a:cubicBezTo>
                      <a:pt x="8804229" y="12671"/>
                      <a:pt x="10535814" y="0"/>
                      <a:pt x="10535814" y="0"/>
                    </a:cubicBezTo>
                    <a:cubicBezTo>
                      <a:pt x="10603278" y="0"/>
                      <a:pt x="10679215" y="0"/>
                      <a:pt x="10757988" y="85073"/>
                    </a:cubicBezTo>
                    <a:cubicBezTo>
                      <a:pt x="10800966" y="131488"/>
                      <a:pt x="10802035" y="240224"/>
                      <a:pt x="10802439" y="320281"/>
                    </a:cubicBezTo>
                    <a:cubicBezTo>
                      <a:pt x="10802439" y="320281"/>
                      <a:pt x="10800735" y="5267917"/>
                      <a:pt x="10800735" y="6356717"/>
                    </a:cubicBezTo>
                    <a:cubicBezTo>
                      <a:pt x="10800735" y="6570876"/>
                      <a:pt x="10809883" y="6870054"/>
                      <a:pt x="10809883" y="6870054"/>
                    </a:cubicBezTo>
                    <a:cubicBezTo>
                      <a:pt x="10809883" y="6998723"/>
                      <a:pt x="10805713" y="7119301"/>
                      <a:pt x="10552875" y="7111167"/>
                    </a:cubicBezTo>
                    <a:cubicBezTo>
                      <a:pt x="10552875" y="7111167"/>
                      <a:pt x="10176403" y="7090868"/>
                      <a:pt x="9081481" y="7098467"/>
                    </a:cubicBezTo>
                    <a:cubicBezTo>
                      <a:pt x="2545013" y="7106601"/>
                      <a:pt x="304023" y="7119301"/>
                      <a:pt x="304023" y="7119301"/>
                    </a:cubicBezTo>
                    <a:cubicBezTo>
                      <a:pt x="132548" y="7119301"/>
                      <a:pt x="4213" y="7018231"/>
                      <a:pt x="8532" y="6815685"/>
                    </a:cubicBezTo>
                    <a:cubicBezTo>
                      <a:pt x="8532" y="6815685"/>
                      <a:pt x="9630" y="6317143"/>
                      <a:pt x="4815" y="1670849"/>
                    </a:cubicBezTo>
                    <a:cubicBezTo>
                      <a:pt x="0" y="663668"/>
                      <a:pt x="25592" y="330596"/>
                      <a:pt x="25592" y="330596"/>
                    </a:cubicBezTo>
                    <a:cubicBezTo>
                      <a:pt x="27224" y="150571"/>
                      <a:pt x="143504" y="16918"/>
                      <a:pt x="278431" y="16918"/>
                    </a:cubicBezTo>
                    <a:close/>
                  </a:path>
                </a:pathLst>
              </a:custGeom>
              <a:solidFill>
                <a:srgbClr val="D1B491"/>
              </a:solidFill>
            </p:spPr>
            <p:txBody>
              <a:bodyPr/>
              <a:lstStyle/>
              <a:p>
                <a:endParaRPr lang="en-GB"/>
              </a:p>
            </p:txBody>
          </p:sp>
        </p:grpSp>
        <p:grpSp>
          <p:nvGrpSpPr>
            <p:cNvPr id="7" name="Group 7"/>
            <p:cNvGrpSpPr/>
            <p:nvPr/>
          </p:nvGrpSpPr>
          <p:grpSpPr>
            <a:xfrm>
              <a:off x="357778" y="0"/>
              <a:ext cx="19041286" cy="12470715"/>
              <a:chOff x="0" y="0"/>
              <a:chExt cx="10821129" cy="7087086"/>
            </a:xfrm>
          </p:grpSpPr>
          <p:sp>
            <p:nvSpPr>
              <p:cNvPr id="8" name="Freeform 8"/>
              <p:cNvSpPr/>
              <p:nvPr/>
            </p:nvSpPr>
            <p:spPr>
              <a:xfrm>
                <a:off x="-4213" y="0"/>
                <a:ext cx="10825342" cy="7087086"/>
              </a:xfrm>
              <a:custGeom>
                <a:avLst/>
                <a:gdLst/>
                <a:ahLst/>
                <a:cxnLst/>
                <a:rect l="l" t="t" r="r" b="b"/>
                <a:pathLst>
                  <a:path w="10825342" h="7087086">
                    <a:moveTo>
                      <a:pt x="278431" y="16918"/>
                    </a:moveTo>
                    <a:cubicBezTo>
                      <a:pt x="278431" y="16918"/>
                      <a:pt x="604014" y="12258"/>
                      <a:pt x="1062834" y="12454"/>
                    </a:cubicBezTo>
                    <a:cubicBezTo>
                      <a:pt x="8817733" y="12671"/>
                      <a:pt x="10551274" y="0"/>
                      <a:pt x="10551274" y="0"/>
                    </a:cubicBezTo>
                    <a:cubicBezTo>
                      <a:pt x="10618737" y="0"/>
                      <a:pt x="10694674" y="0"/>
                      <a:pt x="10773448" y="85073"/>
                    </a:cubicBezTo>
                    <a:cubicBezTo>
                      <a:pt x="10816426" y="131488"/>
                      <a:pt x="10817494" y="240224"/>
                      <a:pt x="10817899" y="320281"/>
                    </a:cubicBezTo>
                    <a:cubicBezTo>
                      <a:pt x="10817899" y="320281"/>
                      <a:pt x="10816195" y="5241263"/>
                      <a:pt x="10816195" y="6324502"/>
                    </a:cubicBezTo>
                    <a:cubicBezTo>
                      <a:pt x="10816195" y="6538661"/>
                      <a:pt x="10825342" y="6837839"/>
                      <a:pt x="10825342" y="6837839"/>
                    </a:cubicBezTo>
                    <a:cubicBezTo>
                      <a:pt x="10825342" y="6966508"/>
                      <a:pt x="10821173" y="7087086"/>
                      <a:pt x="10568335" y="7078952"/>
                    </a:cubicBezTo>
                    <a:cubicBezTo>
                      <a:pt x="10568335" y="7078952"/>
                      <a:pt x="10191862" y="7058653"/>
                      <a:pt x="9095459" y="7066252"/>
                    </a:cubicBezTo>
                    <a:cubicBezTo>
                      <a:pt x="2547822" y="7074386"/>
                      <a:pt x="304023" y="7087086"/>
                      <a:pt x="304023" y="7087086"/>
                    </a:cubicBezTo>
                    <a:cubicBezTo>
                      <a:pt x="132548" y="7087086"/>
                      <a:pt x="4213" y="6986016"/>
                      <a:pt x="8532" y="6783470"/>
                    </a:cubicBezTo>
                    <a:cubicBezTo>
                      <a:pt x="8532" y="6783470"/>
                      <a:pt x="9630" y="6284928"/>
                      <a:pt x="4815" y="1666310"/>
                    </a:cubicBezTo>
                    <a:cubicBezTo>
                      <a:pt x="0" y="663668"/>
                      <a:pt x="25592" y="330596"/>
                      <a:pt x="25592" y="330596"/>
                    </a:cubicBezTo>
                    <a:cubicBezTo>
                      <a:pt x="27224" y="150571"/>
                      <a:pt x="143504" y="16918"/>
                      <a:pt x="278431" y="16918"/>
                    </a:cubicBezTo>
                    <a:close/>
                  </a:path>
                </a:pathLst>
              </a:custGeom>
              <a:solidFill>
                <a:srgbClr val="FFF9ED"/>
              </a:solidFill>
            </p:spPr>
            <p:txBody>
              <a:bodyPr/>
              <a:lstStyle/>
              <a:p>
                <a:endParaRPr lang="en-GB"/>
              </a:p>
            </p:txBody>
          </p:sp>
        </p:grpSp>
      </p:grpSp>
      <p:sp>
        <p:nvSpPr>
          <p:cNvPr id="10" name="TextBox 10"/>
          <p:cNvSpPr txBox="1"/>
          <p:nvPr/>
        </p:nvSpPr>
        <p:spPr>
          <a:xfrm>
            <a:off x="6510965" y="679735"/>
            <a:ext cx="5006665" cy="1692707"/>
          </a:xfrm>
          <a:prstGeom prst="rect">
            <a:avLst/>
          </a:prstGeom>
        </p:spPr>
        <p:txBody>
          <a:bodyPr wrap="square" lIns="0" tIns="0" rIns="0" bIns="0" rtlCol="0" anchor="t">
            <a:spAutoFit/>
          </a:bodyPr>
          <a:lstStyle/>
          <a:p>
            <a:pPr algn="ctr">
              <a:lnSpc>
                <a:spcPts val="14539"/>
              </a:lnSpc>
            </a:pPr>
            <a:r>
              <a:rPr lang="en-US" sz="10385" dirty="0" err="1">
                <a:solidFill>
                  <a:srgbClr val="000000"/>
                </a:solidFill>
                <a:latin typeface="More Sugar Thin"/>
              </a:rPr>
              <a:t>tr</a:t>
            </a:r>
            <a:r>
              <a:rPr lang="en-US" sz="10385" dirty="0" err="1">
                <a:solidFill>
                  <a:srgbClr val="FF0000"/>
                </a:solidFill>
                <a:latin typeface="More Sugar Thin"/>
              </a:rPr>
              <a:t>o</a:t>
            </a:r>
            <a:r>
              <a:rPr lang="en-US" sz="10385" dirty="0" err="1">
                <a:solidFill>
                  <a:srgbClr val="000000"/>
                </a:solidFill>
                <a:latin typeface="More Sugar Thin"/>
              </a:rPr>
              <a:t>i</a:t>
            </a:r>
            <a:endParaRPr lang="en-US" sz="10385" dirty="0">
              <a:solidFill>
                <a:srgbClr val="000000"/>
              </a:solidFill>
              <a:latin typeface="More Sugar Thin"/>
            </a:endParaRPr>
          </a:p>
        </p:txBody>
      </p:sp>
      <p:pic>
        <p:nvPicPr>
          <p:cNvPr id="12" name="Picture 1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9448800" y="1089685"/>
            <a:ext cx="1162779" cy="1415959"/>
          </a:xfrm>
          <a:prstGeom prst="rect">
            <a:avLst/>
          </a:prstGeom>
        </p:spPr>
      </p:pic>
      <p:pic>
        <p:nvPicPr>
          <p:cNvPr id="18" name="Picture 17" descr="A black background with a black square&#10;&#10;Description automatically generated with medium confidence">
            <a:extLst>
              <a:ext uri="{FF2B5EF4-FFF2-40B4-BE49-F238E27FC236}">
                <a16:creationId xmlns:a16="http://schemas.microsoft.com/office/drawing/2014/main" id="{2C8A0256-96C3-452A-7BFF-41B6A53661D3}"/>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745706" y="3010697"/>
            <a:ext cx="4796588" cy="4205088"/>
          </a:xfrm>
          <a:prstGeom prst="rect">
            <a:avLst/>
          </a:prstGeom>
        </p:spPr>
      </p:pic>
      <p:sp>
        <p:nvSpPr>
          <p:cNvPr id="19" name="TextBox 11">
            <a:extLst>
              <a:ext uri="{FF2B5EF4-FFF2-40B4-BE49-F238E27FC236}">
                <a16:creationId xmlns:a16="http://schemas.microsoft.com/office/drawing/2014/main" id="{A851D6B2-278F-3235-BEAC-3DF95D924AF7}"/>
              </a:ext>
            </a:extLst>
          </p:cNvPr>
          <p:cNvSpPr txBox="1"/>
          <p:nvPr/>
        </p:nvSpPr>
        <p:spPr>
          <a:xfrm>
            <a:off x="3368609" y="7621423"/>
            <a:ext cx="12160382" cy="1647182"/>
          </a:xfrm>
          <a:prstGeom prst="rect">
            <a:avLst/>
          </a:prstGeom>
        </p:spPr>
        <p:txBody>
          <a:bodyPr wrap="square" lIns="0" tIns="0" rIns="0" bIns="0" rtlCol="0" anchor="t">
            <a:spAutoFit/>
          </a:bodyPr>
          <a:lstStyle/>
          <a:p>
            <a:pPr algn="ctr">
              <a:lnSpc>
                <a:spcPts val="14539"/>
              </a:lnSpc>
            </a:pPr>
            <a:r>
              <a:rPr lang="en-US" sz="8800" dirty="0" err="1">
                <a:solidFill>
                  <a:srgbClr val="000000"/>
                </a:solidFill>
                <a:latin typeface="More Sugar Thin"/>
              </a:rPr>
              <a:t>Trowch</a:t>
            </a:r>
            <a:r>
              <a:rPr lang="en-US" sz="8800" dirty="0">
                <a:solidFill>
                  <a:srgbClr val="000000"/>
                </a:solidFill>
                <a:latin typeface="More Sugar Thin"/>
              </a:rPr>
              <a:t> </a:t>
            </a:r>
            <a:r>
              <a:rPr lang="en-US" sz="8800" dirty="0" err="1">
                <a:solidFill>
                  <a:srgbClr val="000000"/>
                </a:solidFill>
                <a:latin typeface="More Sugar Thin"/>
              </a:rPr>
              <a:t>i</a:t>
            </a:r>
            <a:r>
              <a:rPr lang="en-US" sz="8800" dirty="0">
                <a:solidFill>
                  <a:srgbClr val="000000"/>
                </a:solidFill>
                <a:latin typeface="More Sugar Thin"/>
              </a:rPr>
              <a:t> </a:t>
            </a:r>
            <a:r>
              <a:rPr lang="en-US" sz="8800" dirty="0" err="1">
                <a:solidFill>
                  <a:srgbClr val="000000"/>
                </a:solidFill>
                <a:latin typeface="More Sugar Thin"/>
              </a:rPr>
              <a:t>dudalen</a:t>
            </a:r>
            <a:r>
              <a:rPr lang="en-US" sz="8800" dirty="0">
                <a:solidFill>
                  <a:srgbClr val="000000"/>
                </a:solidFill>
                <a:latin typeface="More Sugar Thin"/>
              </a:rPr>
              <a:t> 6.</a:t>
            </a:r>
          </a:p>
        </p:txBody>
      </p:sp>
    </p:spTree>
    <p:extLst>
      <p:ext uri="{BB962C8B-B14F-4D97-AF65-F5344CB8AC3E}">
        <p14:creationId xmlns:p14="http://schemas.microsoft.com/office/powerpoint/2010/main" val="59055756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dissolve">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grpSp>
        <p:nvGrpSpPr>
          <p:cNvPr id="4" name="Group 4"/>
          <p:cNvGrpSpPr/>
          <p:nvPr/>
        </p:nvGrpSpPr>
        <p:grpSpPr>
          <a:xfrm>
            <a:off x="1869351" y="321916"/>
            <a:ext cx="14549298" cy="9643168"/>
            <a:chOff x="0" y="0"/>
            <a:chExt cx="19399064" cy="12857557"/>
          </a:xfrm>
        </p:grpSpPr>
        <p:grpSp>
          <p:nvGrpSpPr>
            <p:cNvPr id="5" name="Group 5"/>
            <p:cNvGrpSpPr/>
            <p:nvPr/>
          </p:nvGrpSpPr>
          <p:grpSpPr>
            <a:xfrm>
              <a:off x="0" y="299489"/>
              <a:ext cx="19060627" cy="12558068"/>
              <a:chOff x="0" y="0"/>
              <a:chExt cx="10805670" cy="7119301"/>
            </a:xfrm>
          </p:grpSpPr>
          <p:sp>
            <p:nvSpPr>
              <p:cNvPr id="6" name="Freeform 6"/>
              <p:cNvSpPr/>
              <p:nvPr/>
            </p:nvSpPr>
            <p:spPr>
              <a:xfrm>
                <a:off x="-4213" y="0"/>
                <a:ext cx="10809882" cy="7119301"/>
              </a:xfrm>
              <a:custGeom>
                <a:avLst/>
                <a:gdLst/>
                <a:ahLst/>
                <a:cxnLst/>
                <a:rect l="l" t="t" r="r" b="b"/>
                <a:pathLst>
                  <a:path w="10809882" h="7119301">
                    <a:moveTo>
                      <a:pt x="278431" y="16918"/>
                    </a:moveTo>
                    <a:cubicBezTo>
                      <a:pt x="278431" y="16918"/>
                      <a:pt x="604014" y="12258"/>
                      <a:pt x="1062558" y="12454"/>
                    </a:cubicBezTo>
                    <a:cubicBezTo>
                      <a:pt x="8804229" y="12671"/>
                      <a:pt x="10535814" y="0"/>
                      <a:pt x="10535814" y="0"/>
                    </a:cubicBezTo>
                    <a:cubicBezTo>
                      <a:pt x="10603278" y="0"/>
                      <a:pt x="10679215" y="0"/>
                      <a:pt x="10757988" y="85073"/>
                    </a:cubicBezTo>
                    <a:cubicBezTo>
                      <a:pt x="10800966" y="131488"/>
                      <a:pt x="10802035" y="240224"/>
                      <a:pt x="10802439" y="320281"/>
                    </a:cubicBezTo>
                    <a:cubicBezTo>
                      <a:pt x="10802439" y="320281"/>
                      <a:pt x="10800735" y="5267917"/>
                      <a:pt x="10800735" y="6356717"/>
                    </a:cubicBezTo>
                    <a:cubicBezTo>
                      <a:pt x="10800735" y="6570876"/>
                      <a:pt x="10809883" y="6870054"/>
                      <a:pt x="10809883" y="6870054"/>
                    </a:cubicBezTo>
                    <a:cubicBezTo>
                      <a:pt x="10809883" y="6998723"/>
                      <a:pt x="10805713" y="7119301"/>
                      <a:pt x="10552875" y="7111167"/>
                    </a:cubicBezTo>
                    <a:cubicBezTo>
                      <a:pt x="10552875" y="7111167"/>
                      <a:pt x="10176403" y="7090868"/>
                      <a:pt x="9081481" y="7098467"/>
                    </a:cubicBezTo>
                    <a:cubicBezTo>
                      <a:pt x="2545013" y="7106601"/>
                      <a:pt x="304023" y="7119301"/>
                      <a:pt x="304023" y="7119301"/>
                    </a:cubicBezTo>
                    <a:cubicBezTo>
                      <a:pt x="132548" y="7119301"/>
                      <a:pt x="4213" y="7018231"/>
                      <a:pt x="8532" y="6815685"/>
                    </a:cubicBezTo>
                    <a:cubicBezTo>
                      <a:pt x="8532" y="6815685"/>
                      <a:pt x="9630" y="6317143"/>
                      <a:pt x="4815" y="1670849"/>
                    </a:cubicBezTo>
                    <a:cubicBezTo>
                      <a:pt x="0" y="663668"/>
                      <a:pt x="25592" y="330596"/>
                      <a:pt x="25592" y="330596"/>
                    </a:cubicBezTo>
                    <a:cubicBezTo>
                      <a:pt x="27224" y="150571"/>
                      <a:pt x="143504" y="16918"/>
                      <a:pt x="278431" y="16918"/>
                    </a:cubicBezTo>
                    <a:close/>
                  </a:path>
                </a:pathLst>
              </a:custGeom>
              <a:solidFill>
                <a:srgbClr val="D1B491"/>
              </a:solidFill>
            </p:spPr>
            <p:txBody>
              <a:bodyPr/>
              <a:lstStyle/>
              <a:p>
                <a:endParaRPr lang="en-GB"/>
              </a:p>
            </p:txBody>
          </p:sp>
        </p:grpSp>
        <p:grpSp>
          <p:nvGrpSpPr>
            <p:cNvPr id="7" name="Group 7"/>
            <p:cNvGrpSpPr/>
            <p:nvPr/>
          </p:nvGrpSpPr>
          <p:grpSpPr>
            <a:xfrm>
              <a:off x="357778" y="0"/>
              <a:ext cx="19041286" cy="12470715"/>
              <a:chOff x="0" y="0"/>
              <a:chExt cx="10821129" cy="7087086"/>
            </a:xfrm>
          </p:grpSpPr>
          <p:sp>
            <p:nvSpPr>
              <p:cNvPr id="8" name="Freeform 8"/>
              <p:cNvSpPr/>
              <p:nvPr/>
            </p:nvSpPr>
            <p:spPr>
              <a:xfrm>
                <a:off x="-4213" y="0"/>
                <a:ext cx="10825342" cy="7087086"/>
              </a:xfrm>
              <a:custGeom>
                <a:avLst/>
                <a:gdLst/>
                <a:ahLst/>
                <a:cxnLst/>
                <a:rect l="l" t="t" r="r" b="b"/>
                <a:pathLst>
                  <a:path w="10825342" h="7087086">
                    <a:moveTo>
                      <a:pt x="278431" y="16918"/>
                    </a:moveTo>
                    <a:cubicBezTo>
                      <a:pt x="278431" y="16918"/>
                      <a:pt x="604014" y="12258"/>
                      <a:pt x="1062834" y="12454"/>
                    </a:cubicBezTo>
                    <a:cubicBezTo>
                      <a:pt x="8817733" y="12671"/>
                      <a:pt x="10551274" y="0"/>
                      <a:pt x="10551274" y="0"/>
                    </a:cubicBezTo>
                    <a:cubicBezTo>
                      <a:pt x="10618737" y="0"/>
                      <a:pt x="10694674" y="0"/>
                      <a:pt x="10773448" y="85073"/>
                    </a:cubicBezTo>
                    <a:cubicBezTo>
                      <a:pt x="10816426" y="131488"/>
                      <a:pt x="10817494" y="240224"/>
                      <a:pt x="10817899" y="320281"/>
                    </a:cubicBezTo>
                    <a:cubicBezTo>
                      <a:pt x="10817899" y="320281"/>
                      <a:pt x="10816195" y="5241263"/>
                      <a:pt x="10816195" y="6324502"/>
                    </a:cubicBezTo>
                    <a:cubicBezTo>
                      <a:pt x="10816195" y="6538661"/>
                      <a:pt x="10825342" y="6837839"/>
                      <a:pt x="10825342" y="6837839"/>
                    </a:cubicBezTo>
                    <a:cubicBezTo>
                      <a:pt x="10825342" y="6966508"/>
                      <a:pt x="10821173" y="7087086"/>
                      <a:pt x="10568335" y="7078952"/>
                    </a:cubicBezTo>
                    <a:cubicBezTo>
                      <a:pt x="10568335" y="7078952"/>
                      <a:pt x="10191862" y="7058653"/>
                      <a:pt x="9095459" y="7066252"/>
                    </a:cubicBezTo>
                    <a:cubicBezTo>
                      <a:pt x="2547822" y="7074386"/>
                      <a:pt x="304023" y="7087086"/>
                      <a:pt x="304023" y="7087086"/>
                    </a:cubicBezTo>
                    <a:cubicBezTo>
                      <a:pt x="132548" y="7087086"/>
                      <a:pt x="4213" y="6986016"/>
                      <a:pt x="8532" y="6783470"/>
                    </a:cubicBezTo>
                    <a:cubicBezTo>
                      <a:pt x="8532" y="6783470"/>
                      <a:pt x="9630" y="6284928"/>
                      <a:pt x="4815" y="1666310"/>
                    </a:cubicBezTo>
                    <a:cubicBezTo>
                      <a:pt x="0" y="663668"/>
                      <a:pt x="25592" y="330596"/>
                      <a:pt x="25592" y="330596"/>
                    </a:cubicBezTo>
                    <a:cubicBezTo>
                      <a:pt x="27224" y="150571"/>
                      <a:pt x="143504" y="16918"/>
                      <a:pt x="278431" y="16918"/>
                    </a:cubicBezTo>
                    <a:close/>
                  </a:path>
                </a:pathLst>
              </a:custGeom>
              <a:solidFill>
                <a:srgbClr val="FFF9ED"/>
              </a:solidFill>
            </p:spPr>
            <p:txBody>
              <a:bodyPr/>
              <a:lstStyle/>
              <a:p>
                <a:endParaRPr lang="en-GB"/>
              </a:p>
            </p:txBody>
          </p:sp>
        </p:grpSp>
      </p:grpSp>
      <p:sp>
        <p:nvSpPr>
          <p:cNvPr id="10" name="TextBox 10"/>
          <p:cNvSpPr txBox="1"/>
          <p:nvPr/>
        </p:nvSpPr>
        <p:spPr>
          <a:xfrm>
            <a:off x="6804335" y="654519"/>
            <a:ext cx="5006665" cy="1692707"/>
          </a:xfrm>
          <a:prstGeom prst="rect">
            <a:avLst/>
          </a:prstGeom>
        </p:spPr>
        <p:txBody>
          <a:bodyPr wrap="square" lIns="0" tIns="0" rIns="0" bIns="0" rtlCol="0" anchor="t">
            <a:spAutoFit/>
          </a:bodyPr>
          <a:lstStyle/>
          <a:p>
            <a:pPr algn="ctr">
              <a:lnSpc>
                <a:spcPts val="14539"/>
              </a:lnSpc>
            </a:pPr>
            <a:r>
              <a:rPr lang="en-US" sz="10385" dirty="0" err="1">
                <a:solidFill>
                  <a:srgbClr val="000000"/>
                </a:solidFill>
                <a:latin typeface="More Sugar Thin"/>
              </a:rPr>
              <a:t>rh</a:t>
            </a:r>
            <a:r>
              <a:rPr lang="en-US" sz="10385" dirty="0" err="1">
                <a:solidFill>
                  <a:srgbClr val="D82B45"/>
                </a:solidFill>
                <a:latin typeface="More Sugar Thin"/>
              </a:rPr>
              <a:t>o</a:t>
            </a:r>
            <a:r>
              <a:rPr lang="en-US" sz="10385" dirty="0" err="1">
                <a:solidFill>
                  <a:srgbClr val="000000"/>
                </a:solidFill>
                <a:latin typeface="More Sugar Thin"/>
              </a:rPr>
              <a:t>i</a:t>
            </a:r>
            <a:endParaRPr lang="en-US" sz="10385" dirty="0">
              <a:solidFill>
                <a:srgbClr val="000000"/>
              </a:solidFill>
              <a:latin typeface="More Sugar Thin"/>
            </a:endParaRPr>
          </a:p>
        </p:txBody>
      </p:sp>
      <p:sp>
        <p:nvSpPr>
          <p:cNvPr id="11" name="TextBox 11"/>
          <p:cNvSpPr txBox="1"/>
          <p:nvPr/>
        </p:nvSpPr>
        <p:spPr>
          <a:xfrm>
            <a:off x="2677529" y="6899038"/>
            <a:ext cx="13260275" cy="1624227"/>
          </a:xfrm>
          <a:prstGeom prst="rect">
            <a:avLst/>
          </a:prstGeom>
        </p:spPr>
        <p:txBody>
          <a:bodyPr wrap="square" lIns="0" tIns="0" rIns="0" bIns="0" rtlCol="0" anchor="t">
            <a:spAutoFit/>
          </a:bodyPr>
          <a:lstStyle/>
          <a:p>
            <a:pPr algn="ctr">
              <a:lnSpc>
                <a:spcPts val="14539"/>
              </a:lnSpc>
            </a:pPr>
            <a:r>
              <a:rPr lang="en-US" sz="8000" dirty="0" err="1">
                <a:solidFill>
                  <a:srgbClr val="000000"/>
                </a:solidFill>
                <a:latin typeface="More Sugar Thin"/>
              </a:rPr>
              <a:t>Rhowch</a:t>
            </a:r>
            <a:r>
              <a:rPr lang="en-US" sz="8000" dirty="0">
                <a:solidFill>
                  <a:srgbClr val="000000"/>
                </a:solidFill>
                <a:latin typeface="More Sugar Thin"/>
              </a:rPr>
              <a:t> y </a:t>
            </a:r>
            <a:r>
              <a:rPr lang="en-US" sz="8000" dirty="0" err="1">
                <a:solidFill>
                  <a:srgbClr val="000000"/>
                </a:solidFill>
                <a:latin typeface="More Sugar Thin"/>
              </a:rPr>
              <a:t>bagiau</a:t>
            </a:r>
            <a:r>
              <a:rPr lang="en-US" sz="8000" dirty="0">
                <a:solidFill>
                  <a:srgbClr val="000000"/>
                </a:solidFill>
                <a:latin typeface="More Sugar Thin"/>
              </a:rPr>
              <a:t> </a:t>
            </a:r>
            <a:r>
              <a:rPr lang="en-US" sz="8000" dirty="0" err="1">
                <a:solidFill>
                  <a:srgbClr val="000000"/>
                </a:solidFill>
                <a:latin typeface="More Sugar Thin"/>
              </a:rPr>
              <a:t>ar</a:t>
            </a:r>
            <a:r>
              <a:rPr lang="en-US" sz="8000" dirty="0">
                <a:solidFill>
                  <a:srgbClr val="000000"/>
                </a:solidFill>
                <a:latin typeface="More Sugar Thin"/>
              </a:rPr>
              <a:t> y </a:t>
            </a:r>
            <a:r>
              <a:rPr lang="en-US" sz="8000" dirty="0" err="1">
                <a:solidFill>
                  <a:srgbClr val="000000"/>
                </a:solidFill>
                <a:latin typeface="More Sugar Thin"/>
              </a:rPr>
              <a:t>llawr</a:t>
            </a:r>
            <a:r>
              <a:rPr lang="en-US" sz="8000" dirty="0">
                <a:solidFill>
                  <a:srgbClr val="000000"/>
                </a:solidFill>
                <a:latin typeface="More Sugar Thin"/>
              </a:rPr>
              <a:t>.</a:t>
            </a:r>
          </a:p>
        </p:txBody>
      </p:sp>
      <p:pic>
        <p:nvPicPr>
          <p:cNvPr id="12" name="Picture 1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9792830" y="1021737"/>
            <a:ext cx="1278661" cy="1557073"/>
          </a:xfrm>
          <a:prstGeom prst="rect">
            <a:avLst/>
          </a:prstGeom>
        </p:spPr>
      </p:pic>
      <p:pic>
        <p:nvPicPr>
          <p:cNvPr id="3" name="Picture 2" descr="An orange and grey computer mouse&#10;&#10;Description automatically generated">
            <a:extLst>
              <a:ext uri="{FF2B5EF4-FFF2-40B4-BE49-F238E27FC236}">
                <a16:creationId xmlns:a16="http://schemas.microsoft.com/office/drawing/2014/main" id="{AF08E5B0-6135-C6B9-556A-2F3AEB6F029E}"/>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948162" y="2946028"/>
            <a:ext cx="2955142" cy="3610894"/>
          </a:xfrm>
          <a:prstGeom prst="rect">
            <a:avLst/>
          </a:prstGeom>
        </p:spPr>
      </p:pic>
      <p:pic>
        <p:nvPicPr>
          <p:cNvPr id="15" name="Picture 14" descr="A red backpack with a blue strap&#10;&#10;Description automatically generated">
            <a:extLst>
              <a:ext uri="{FF2B5EF4-FFF2-40B4-BE49-F238E27FC236}">
                <a16:creationId xmlns:a16="http://schemas.microsoft.com/office/drawing/2014/main" id="{6461CE02-09FF-FF1A-A044-B3919208DAD8}"/>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9903304" y="3181665"/>
            <a:ext cx="2763592" cy="3329629"/>
          </a:xfrm>
          <a:prstGeom prst="rect">
            <a:avLst/>
          </a:prstGeom>
        </p:spPr>
      </p:pic>
    </p:spTree>
    <p:extLst>
      <p:ext uri="{BB962C8B-B14F-4D97-AF65-F5344CB8AC3E}">
        <p14:creationId xmlns:p14="http://schemas.microsoft.com/office/powerpoint/2010/main" val="371525544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CED8FF"/>
        </a:solidFill>
        <a:effectLst/>
      </p:bgPr>
    </p:bg>
    <p:spTree>
      <p:nvGrpSpPr>
        <p:cNvPr id="1" name=""/>
        <p:cNvGrpSpPr/>
        <p:nvPr/>
      </p:nvGrpSpPr>
      <p:grpSpPr>
        <a:xfrm>
          <a:off x="0" y="0"/>
          <a:ext cx="0" cy="0"/>
          <a:chOff x="0" y="0"/>
          <a:chExt cx="0" cy="0"/>
        </a:xfrm>
      </p:grpSpPr>
      <p:grpSp>
        <p:nvGrpSpPr>
          <p:cNvPr id="2" name="Group 2"/>
          <p:cNvGrpSpPr/>
          <p:nvPr/>
        </p:nvGrpSpPr>
        <p:grpSpPr>
          <a:xfrm>
            <a:off x="734726" y="487425"/>
            <a:ext cx="17056296" cy="9342608"/>
            <a:chOff x="0" y="0"/>
            <a:chExt cx="3835140" cy="2100703"/>
          </a:xfrm>
        </p:grpSpPr>
        <p:sp>
          <p:nvSpPr>
            <p:cNvPr id="3" name="Freeform 3"/>
            <p:cNvSpPr/>
            <p:nvPr/>
          </p:nvSpPr>
          <p:spPr>
            <a:xfrm>
              <a:off x="0" y="-1270"/>
              <a:ext cx="3836410" cy="2099433"/>
            </a:xfrm>
            <a:custGeom>
              <a:avLst/>
              <a:gdLst/>
              <a:ahLst/>
              <a:cxnLst/>
              <a:rect l="l" t="t" r="r" b="b"/>
              <a:pathLst>
                <a:path w="3836410" h="2099433">
                  <a:moveTo>
                    <a:pt x="3824980" y="27940"/>
                  </a:moveTo>
                  <a:cubicBezTo>
                    <a:pt x="3816090" y="24130"/>
                    <a:pt x="3807200" y="21590"/>
                    <a:pt x="3798310" y="21590"/>
                  </a:cubicBezTo>
                  <a:cubicBezTo>
                    <a:pt x="3771640" y="20320"/>
                    <a:pt x="3714956" y="20320"/>
                    <a:pt x="3652274" y="17780"/>
                  </a:cubicBezTo>
                  <a:cubicBezTo>
                    <a:pt x="3508999" y="12700"/>
                    <a:pt x="3368709" y="6350"/>
                    <a:pt x="3225434" y="3810"/>
                  </a:cubicBezTo>
                  <a:cubicBezTo>
                    <a:pt x="3109023" y="1270"/>
                    <a:pt x="2995597" y="3810"/>
                    <a:pt x="2879186" y="2540"/>
                  </a:cubicBezTo>
                  <a:cubicBezTo>
                    <a:pt x="2828443" y="2540"/>
                    <a:pt x="2777700" y="0"/>
                    <a:pt x="2726957" y="2540"/>
                  </a:cubicBezTo>
                  <a:cubicBezTo>
                    <a:pt x="2604576" y="10160"/>
                    <a:pt x="2482196" y="11430"/>
                    <a:pt x="2356830" y="8890"/>
                  </a:cubicBezTo>
                  <a:cubicBezTo>
                    <a:pt x="2294147" y="7620"/>
                    <a:pt x="2231465" y="7620"/>
                    <a:pt x="2168782" y="7620"/>
                  </a:cubicBezTo>
                  <a:cubicBezTo>
                    <a:pt x="2055356" y="7620"/>
                    <a:pt x="1941930" y="7620"/>
                    <a:pt x="1828504" y="6350"/>
                  </a:cubicBezTo>
                  <a:cubicBezTo>
                    <a:pt x="1709108" y="5080"/>
                    <a:pt x="533061" y="2540"/>
                    <a:pt x="416650" y="1270"/>
                  </a:cubicBezTo>
                  <a:cubicBezTo>
                    <a:pt x="321133" y="0"/>
                    <a:pt x="228602" y="1270"/>
                    <a:pt x="133085" y="1270"/>
                  </a:cubicBezTo>
                  <a:cubicBezTo>
                    <a:pt x="67417" y="1270"/>
                    <a:pt x="33020" y="3810"/>
                    <a:pt x="5080" y="5080"/>
                  </a:cubicBezTo>
                  <a:cubicBezTo>
                    <a:pt x="3810" y="5080"/>
                    <a:pt x="2540" y="7620"/>
                    <a:pt x="0" y="8890"/>
                  </a:cubicBezTo>
                  <a:cubicBezTo>
                    <a:pt x="1270" y="21590"/>
                    <a:pt x="3810" y="34290"/>
                    <a:pt x="5080" y="46990"/>
                  </a:cubicBezTo>
                  <a:cubicBezTo>
                    <a:pt x="15240" y="131049"/>
                    <a:pt x="16510" y="221378"/>
                    <a:pt x="17780" y="310123"/>
                  </a:cubicBezTo>
                  <a:cubicBezTo>
                    <a:pt x="19050" y="400452"/>
                    <a:pt x="17780" y="490781"/>
                    <a:pt x="16510" y="582695"/>
                  </a:cubicBezTo>
                  <a:cubicBezTo>
                    <a:pt x="15240" y="676193"/>
                    <a:pt x="2540" y="1657136"/>
                    <a:pt x="2540" y="1750634"/>
                  </a:cubicBezTo>
                  <a:cubicBezTo>
                    <a:pt x="2540" y="1842548"/>
                    <a:pt x="1270" y="1934462"/>
                    <a:pt x="0" y="2026376"/>
                  </a:cubicBezTo>
                  <a:cubicBezTo>
                    <a:pt x="0" y="2044823"/>
                    <a:pt x="3810" y="2054983"/>
                    <a:pt x="15240" y="2060063"/>
                  </a:cubicBezTo>
                  <a:cubicBezTo>
                    <a:pt x="22860" y="2063873"/>
                    <a:pt x="31750" y="2066413"/>
                    <a:pt x="40640" y="2067683"/>
                  </a:cubicBezTo>
                  <a:cubicBezTo>
                    <a:pt x="130100" y="2072763"/>
                    <a:pt x="243526" y="2076573"/>
                    <a:pt x="356952" y="2081653"/>
                  </a:cubicBezTo>
                  <a:cubicBezTo>
                    <a:pt x="419635" y="2084193"/>
                    <a:pt x="482317" y="2089273"/>
                    <a:pt x="545000" y="2090543"/>
                  </a:cubicBezTo>
                  <a:cubicBezTo>
                    <a:pt x="649471" y="2093083"/>
                    <a:pt x="1813580" y="2094353"/>
                    <a:pt x="1918051" y="2095623"/>
                  </a:cubicBezTo>
                  <a:cubicBezTo>
                    <a:pt x="1932975" y="2095623"/>
                    <a:pt x="1947900" y="2095623"/>
                    <a:pt x="1962824" y="2095623"/>
                  </a:cubicBezTo>
                  <a:cubicBezTo>
                    <a:pt x="2034462" y="2095623"/>
                    <a:pt x="2109084" y="2094353"/>
                    <a:pt x="2180721" y="2094353"/>
                  </a:cubicBezTo>
                  <a:cubicBezTo>
                    <a:pt x="2264298" y="2094353"/>
                    <a:pt x="2344891" y="2095623"/>
                    <a:pt x="2428467" y="2095623"/>
                  </a:cubicBezTo>
                  <a:cubicBezTo>
                    <a:pt x="2550848" y="2095623"/>
                    <a:pt x="2676214" y="2095623"/>
                    <a:pt x="2798594" y="2095623"/>
                  </a:cubicBezTo>
                  <a:cubicBezTo>
                    <a:pt x="2912020" y="2095623"/>
                    <a:pt x="3025446" y="2096893"/>
                    <a:pt x="3138872" y="2098163"/>
                  </a:cubicBezTo>
                  <a:cubicBezTo>
                    <a:pt x="3189615" y="2098163"/>
                    <a:pt x="3243343" y="2099433"/>
                    <a:pt x="3294087" y="2099433"/>
                  </a:cubicBezTo>
                  <a:cubicBezTo>
                    <a:pt x="3458256" y="2098163"/>
                    <a:pt x="3619440" y="2091813"/>
                    <a:pt x="3775450" y="2091813"/>
                  </a:cubicBezTo>
                  <a:cubicBezTo>
                    <a:pt x="3779260" y="2091813"/>
                    <a:pt x="3784340" y="2089273"/>
                    <a:pt x="3788150" y="2086733"/>
                  </a:cubicBezTo>
                  <a:cubicBezTo>
                    <a:pt x="3793230" y="2082923"/>
                    <a:pt x="3795770" y="2076573"/>
                    <a:pt x="3798310" y="2074033"/>
                  </a:cubicBezTo>
                  <a:cubicBezTo>
                    <a:pt x="3799580" y="2015283"/>
                    <a:pt x="3800850" y="1948724"/>
                    <a:pt x="3802120" y="1882166"/>
                  </a:cubicBezTo>
                  <a:cubicBezTo>
                    <a:pt x="3803390" y="1779159"/>
                    <a:pt x="3813550" y="790293"/>
                    <a:pt x="3814820" y="687286"/>
                  </a:cubicBezTo>
                  <a:cubicBezTo>
                    <a:pt x="3814820" y="625482"/>
                    <a:pt x="3816090" y="563678"/>
                    <a:pt x="3817360" y="501874"/>
                  </a:cubicBezTo>
                  <a:cubicBezTo>
                    <a:pt x="3818630" y="435316"/>
                    <a:pt x="3819900" y="368757"/>
                    <a:pt x="3822440" y="302199"/>
                  </a:cubicBezTo>
                  <a:cubicBezTo>
                    <a:pt x="3823710" y="262581"/>
                    <a:pt x="3823710" y="221378"/>
                    <a:pt x="3828790" y="181760"/>
                  </a:cubicBezTo>
                  <a:cubicBezTo>
                    <a:pt x="3833870" y="134218"/>
                    <a:pt x="3836410" y="88262"/>
                    <a:pt x="3835140" y="44450"/>
                  </a:cubicBezTo>
                  <a:cubicBezTo>
                    <a:pt x="3835140" y="38100"/>
                    <a:pt x="3831330" y="30480"/>
                    <a:pt x="3824980" y="27940"/>
                  </a:cubicBezTo>
                  <a:close/>
                </a:path>
              </a:pathLst>
            </a:custGeom>
            <a:solidFill>
              <a:srgbClr val="F1E9E9"/>
            </a:solidFill>
          </p:spPr>
          <p:txBody>
            <a:bodyPr/>
            <a:lstStyle/>
            <a:p>
              <a:endParaRPr lang="en-GB"/>
            </a:p>
          </p:txBody>
        </p:sp>
      </p:grpSp>
      <p:pic>
        <p:nvPicPr>
          <p:cNvPr id="4" name="Picture 4"/>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2848975" y="213508"/>
            <a:ext cx="12852280" cy="9044792"/>
          </a:xfrm>
          <a:prstGeom prst="rect">
            <a:avLst/>
          </a:prstGeom>
        </p:spPr>
      </p:pic>
      <p:sp>
        <p:nvSpPr>
          <p:cNvPr id="5" name="TextBox 5"/>
          <p:cNvSpPr txBox="1"/>
          <p:nvPr/>
        </p:nvSpPr>
        <p:spPr>
          <a:xfrm>
            <a:off x="-1578300" y="5844990"/>
            <a:ext cx="21444601" cy="4702438"/>
          </a:xfrm>
          <a:prstGeom prst="rect">
            <a:avLst/>
          </a:prstGeom>
        </p:spPr>
        <p:txBody>
          <a:bodyPr lIns="0" tIns="0" rIns="0" bIns="0" rtlCol="0" anchor="t">
            <a:spAutoFit/>
          </a:bodyPr>
          <a:lstStyle/>
          <a:p>
            <a:pPr algn="ctr">
              <a:lnSpc>
                <a:spcPts val="9372"/>
              </a:lnSpc>
            </a:pPr>
            <a:r>
              <a:rPr lang="en-US" sz="7810">
                <a:solidFill>
                  <a:srgbClr val="272626"/>
                </a:solidFill>
                <a:latin typeface="More Sugar Thin"/>
              </a:rPr>
              <a:t>Rheolau gwahanol:</a:t>
            </a:r>
          </a:p>
          <a:p>
            <a:pPr algn="ctr">
              <a:lnSpc>
                <a:spcPts val="9372"/>
              </a:lnSpc>
            </a:pPr>
            <a:r>
              <a:rPr lang="en-US" sz="7810">
                <a:solidFill>
                  <a:srgbClr val="272626"/>
                </a:solidFill>
                <a:latin typeface="More Sugar Thin"/>
              </a:rPr>
              <a:t>Some have different rules</a:t>
            </a:r>
          </a:p>
          <a:p>
            <a:pPr algn="ctr">
              <a:lnSpc>
                <a:spcPts val="9372"/>
              </a:lnSpc>
            </a:pPr>
            <a:endParaRPr lang="en-US" sz="7810">
              <a:solidFill>
                <a:srgbClr val="272626"/>
              </a:solidFill>
              <a:latin typeface="More Sugar Thin"/>
            </a:endParaRPr>
          </a:p>
          <a:p>
            <a:pPr marL="0" lvl="0" indent="0" algn="ctr">
              <a:lnSpc>
                <a:spcPts val="9372"/>
              </a:lnSpc>
              <a:spcBef>
                <a:spcPct val="0"/>
              </a:spcBef>
            </a:pPr>
            <a:endParaRPr lang="en-US" sz="7810">
              <a:solidFill>
                <a:srgbClr val="272626"/>
              </a:solidFill>
              <a:latin typeface="More Sugar Thin"/>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CED8FF"/>
        </a:solidFill>
        <a:effectLst/>
      </p:bgPr>
    </p:bg>
    <p:spTree>
      <p:nvGrpSpPr>
        <p:cNvPr id="1" name=""/>
        <p:cNvGrpSpPr/>
        <p:nvPr/>
      </p:nvGrpSpPr>
      <p:grpSpPr>
        <a:xfrm>
          <a:off x="0" y="0"/>
          <a:ext cx="0" cy="0"/>
          <a:chOff x="0" y="0"/>
          <a:chExt cx="0" cy="0"/>
        </a:xfrm>
      </p:grpSpPr>
      <p:grpSp>
        <p:nvGrpSpPr>
          <p:cNvPr id="2" name="Group 2"/>
          <p:cNvGrpSpPr/>
          <p:nvPr/>
        </p:nvGrpSpPr>
        <p:grpSpPr>
          <a:xfrm>
            <a:off x="615852" y="472196"/>
            <a:ext cx="17056296" cy="9342608"/>
            <a:chOff x="0" y="0"/>
            <a:chExt cx="3835140" cy="2100703"/>
          </a:xfrm>
        </p:grpSpPr>
        <p:sp>
          <p:nvSpPr>
            <p:cNvPr id="3" name="Freeform 3"/>
            <p:cNvSpPr/>
            <p:nvPr/>
          </p:nvSpPr>
          <p:spPr>
            <a:xfrm>
              <a:off x="0" y="-1270"/>
              <a:ext cx="3836410" cy="2099433"/>
            </a:xfrm>
            <a:custGeom>
              <a:avLst/>
              <a:gdLst/>
              <a:ahLst/>
              <a:cxnLst/>
              <a:rect l="l" t="t" r="r" b="b"/>
              <a:pathLst>
                <a:path w="3836410" h="2099433">
                  <a:moveTo>
                    <a:pt x="3824980" y="27940"/>
                  </a:moveTo>
                  <a:cubicBezTo>
                    <a:pt x="3816090" y="24130"/>
                    <a:pt x="3807200" y="21590"/>
                    <a:pt x="3798310" y="21590"/>
                  </a:cubicBezTo>
                  <a:cubicBezTo>
                    <a:pt x="3771640" y="20320"/>
                    <a:pt x="3714956" y="20320"/>
                    <a:pt x="3652274" y="17780"/>
                  </a:cubicBezTo>
                  <a:cubicBezTo>
                    <a:pt x="3508999" y="12700"/>
                    <a:pt x="3368709" y="6350"/>
                    <a:pt x="3225434" y="3810"/>
                  </a:cubicBezTo>
                  <a:cubicBezTo>
                    <a:pt x="3109023" y="1270"/>
                    <a:pt x="2995597" y="3810"/>
                    <a:pt x="2879186" y="2540"/>
                  </a:cubicBezTo>
                  <a:cubicBezTo>
                    <a:pt x="2828443" y="2540"/>
                    <a:pt x="2777700" y="0"/>
                    <a:pt x="2726957" y="2540"/>
                  </a:cubicBezTo>
                  <a:cubicBezTo>
                    <a:pt x="2604576" y="10160"/>
                    <a:pt x="2482196" y="11430"/>
                    <a:pt x="2356830" y="8890"/>
                  </a:cubicBezTo>
                  <a:cubicBezTo>
                    <a:pt x="2294147" y="7620"/>
                    <a:pt x="2231465" y="7620"/>
                    <a:pt x="2168782" y="7620"/>
                  </a:cubicBezTo>
                  <a:cubicBezTo>
                    <a:pt x="2055356" y="7620"/>
                    <a:pt x="1941930" y="7620"/>
                    <a:pt x="1828504" y="6350"/>
                  </a:cubicBezTo>
                  <a:cubicBezTo>
                    <a:pt x="1709108" y="5080"/>
                    <a:pt x="533061" y="2540"/>
                    <a:pt x="416650" y="1270"/>
                  </a:cubicBezTo>
                  <a:cubicBezTo>
                    <a:pt x="321133" y="0"/>
                    <a:pt x="228602" y="1270"/>
                    <a:pt x="133085" y="1270"/>
                  </a:cubicBezTo>
                  <a:cubicBezTo>
                    <a:pt x="67417" y="1270"/>
                    <a:pt x="33020" y="3810"/>
                    <a:pt x="5080" y="5080"/>
                  </a:cubicBezTo>
                  <a:cubicBezTo>
                    <a:pt x="3810" y="5080"/>
                    <a:pt x="2540" y="7620"/>
                    <a:pt x="0" y="8890"/>
                  </a:cubicBezTo>
                  <a:cubicBezTo>
                    <a:pt x="1270" y="21590"/>
                    <a:pt x="3810" y="34290"/>
                    <a:pt x="5080" y="46990"/>
                  </a:cubicBezTo>
                  <a:cubicBezTo>
                    <a:pt x="15240" y="131049"/>
                    <a:pt x="16510" y="221378"/>
                    <a:pt x="17780" y="310123"/>
                  </a:cubicBezTo>
                  <a:cubicBezTo>
                    <a:pt x="19050" y="400452"/>
                    <a:pt x="17780" y="490781"/>
                    <a:pt x="16510" y="582695"/>
                  </a:cubicBezTo>
                  <a:cubicBezTo>
                    <a:pt x="15240" y="676193"/>
                    <a:pt x="2540" y="1657136"/>
                    <a:pt x="2540" y="1750634"/>
                  </a:cubicBezTo>
                  <a:cubicBezTo>
                    <a:pt x="2540" y="1842548"/>
                    <a:pt x="1270" y="1934462"/>
                    <a:pt x="0" y="2026376"/>
                  </a:cubicBezTo>
                  <a:cubicBezTo>
                    <a:pt x="0" y="2044823"/>
                    <a:pt x="3810" y="2054983"/>
                    <a:pt x="15240" y="2060063"/>
                  </a:cubicBezTo>
                  <a:cubicBezTo>
                    <a:pt x="22860" y="2063873"/>
                    <a:pt x="31750" y="2066413"/>
                    <a:pt x="40640" y="2067683"/>
                  </a:cubicBezTo>
                  <a:cubicBezTo>
                    <a:pt x="130100" y="2072763"/>
                    <a:pt x="243526" y="2076573"/>
                    <a:pt x="356952" y="2081653"/>
                  </a:cubicBezTo>
                  <a:cubicBezTo>
                    <a:pt x="419635" y="2084193"/>
                    <a:pt x="482317" y="2089273"/>
                    <a:pt x="545000" y="2090543"/>
                  </a:cubicBezTo>
                  <a:cubicBezTo>
                    <a:pt x="649471" y="2093083"/>
                    <a:pt x="1813580" y="2094353"/>
                    <a:pt x="1918051" y="2095623"/>
                  </a:cubicBezTo>
                  <a:cubicBezTo>
                    <a:pt x="1932975" y="2095623"/>
                    <a:pt x="1947900" y="2095623"/>
                    <a:pt x="1962824" y="2095623"/>
                  </a:cubicBezTo>
                  <a:cubicBezTo>
                    <a:pt x="2034462" y="2095623"/>
                    <a:pt x="2109084" y="2094353"/>
                    <a:pt x="2180721" y="2094353"/>
                  </a:cubicBezTo>
                  <a:cubicBezTo>
                    <a:pt x="2264298" y="2094353"/>
                    <a:pt x="2344891" y="2095623"/>
                    <a:pt x="2428467" y="2095623"/>
                  </a:cubicBezTo>
                  <a:cubicBezTo>
                    <a:pt x="2550848" y="2095623"/>
                    <a:pt x="2676214" y="2095623"/>
                    <a:pt x="2798594" y="2095623"/>
                  </a:cubicBezTo>
                  <a:cubicBezTo>
                    <a:pt x="2912020" y="2095623"/>
                    <a:pt x="3025446" y="2096893"/>
                    <a:pt x="3138872" y="2098163"/>
                  </a:cubicBezTo>
                  <a:cubicBezTo>
                    <a:pt x="3189615" y="2098163"/>
                    <a:pt x="3243343" y="2099433"/>
                    <a:pt x="3294087" y="2099433"/>
                  </a:cubicBezTo>
                  <a:cubicBezTo>
                    <a:pt x="3458256" y="2098163"/>
                    <a:pt x="3619440" y="2091813"/>
                    <a:pt x="3775450" y="2091813"/>
                  </a:cubicBezTo>
                  <a:cubicBezTo>
                    <a:pt x="3779260" y="2091813"/>
                    <a:pt x="3784340" y="2089273"/>
                    <a:pt x="3788150" y="2086733"/>
                  </a:cubicBezTo>
                  <a:cubicBezTo>
                    <a:pt x="3793230" y="2082923"/>
                    <a:pt x="3795770" y="2076573"/>
                    <a:pt x="3798310" y="2074033"/>
                  </a:cubicBezTo>
                  <a:cubicBezTo>
                    <a:pt x="3799580" y="2015283"/>
                    <a:pt x="3800850" y="1948724"/>
                    <a:pt x="3802120" y="1882166"/>
                  </a:cubicBezTo>
                  <a:cubicBezTo>
                    <a:pt x="3803390" y="1779159"/>
                    <a:pt x="3813550" y="790293"/>
                    <a:pt x="3814820" y="687286"/>
                  </a:cubicBezTo>
                  <a:cubicBezTo>
                    <a:pt x="3814820" y="625482"/>
                    <a:pt x="3816090" y="563678"/>
                    <a:pt x="3817360" y="501874"/>
                  </a:cubicBezTo>
                  <a:cubicBezTo>
                    <a:pt x="3818630" y="435316"/>
                    <a:pt x="3819900" y="368757"/>
                    <a:pt x="3822440" y="302199"/>
                  </a:cubicBezTo>
                  <a:cubicBezTo>
                    <a:pt x="3823710" y="262581"/>
                    <a:pt x="3823710" y="221378"/>
                    <a:pt x="3828790" y="181760"/>
                  </a:cubicBezTo>
                  <a:cubicBezTo>
                    <a:pt x="3833870" y="134218"/>
                    <a:pt x="3836410" y="88262"/>
                    <a:pt x="3835140" y="44450"/>
                  </a:cubicBezTo>
                  <a:cubicBezTo>
                    <a:pt x="3835140" y="38100"/>
                    <a:pt x="3831330" y="30480"/>
                    <a:pt x="3824980" y="27940"/>
                  </a:cubicBezTo>
                  <a:close/>
                </a:path>
              </a:pathLst>
            </a:custGeom>
            <a:solidFill>
              <a:srgbClr val="F1E9E9"/>
            </a:solidFill>
          </p:spPr>
          <p:txBody>
            <a:bodyPr/>
            <a:lstStyle/>
            <a:p>
              <a:endParaRPr lang="en-GB"/>
            </a:p>
          </p:txBody>
        </p:sp>
      </p:grpSp>
      <p:sp>
        <p:nvSpPr>
          <p:cNvPr id="4" name="TextBox 4"/>
          <p:cNvSpPr txBox="1"/>
          <p:nvPr/>
        </p:nvSpPr>
        <p:spPr>
          <a:xfrm>
            <a:off x="4391527" y="1019175"/>
            <a:ext cx="9504945" cy="1720402"/>
          </a:xfrm>
          <a:prstGeom prst="rect">
            <a:avLst/>
          </a:prstGeom>
        </p:spPr>
        <p:txBody>
          <a:bodyPr lIns="0" tIns="0" rIns="0" bIns="0" rtlCol="0" anchor="t">
            <a:spAutoFit/>
          </a:bodyPr>
          <a:lstStyle/>
          <a:p>
            <a:pPr marL="0" lvl="0" indent="0" algn="ctr">
              <a:lnSpc>
                <a:spcPts val="13612"/>
              </a:lnSpc>
              <a:spcBef>
                <a:spcPct val="0"/>
              </a:spcBef>
            </a:pPr>
            <a:r>
              <a:rPr lang="en-US" sz="11343">
                <a:solidFill>
                  <a:srgbClr val="272626"/>
                </a:solidFill>
                <a:latin typeface="More Sugar Thin"/>
              </a:rPr>
              <a:t>gwrando</a:t>
            </a:r>
          </a:p>
        </p:txBody>
      </p:sp>
      <p:pic>
        <p:nvPicPr>
          <p:cNvPr id="5" name="Picture 5"/>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7104283" y="3122326"/>
            <a:ext cx="4079434" cy="4042348"/>
          </a:xfrm>
          <a:prstGeom prst="rect">
            <a:avLst/>
          </a:prstGeom>
        </p:spPr>
      </p:pic>
      <p:sp>
        <p:nvSpPr>
          <p:cNvPr id="6" name="TextBox 6"/>
          <p:cNvSpPr txBox="1"/>
          <p:nvPr/>
        </p:nvSpPr>
        <p:spPr>
          <a:xfrm>
            <a:off x="4391527" y="7429206"/>
            <a:ext cx="9504945" cy="1733550"/>
          </a:xfrm>
          <a:prstGeom prst="rect">
            <a:avLst/>
          </a:prstGeom>
        </p:spPr>
        <p:txBody>
          <a:bodyPr lIns="0" tIns="0" rIns="0" bIns="0" rtlCol="0" anchor="t">
            <a:spAutoFit/>
          </a:bodyPr>
          <a:lstStyle/>
          <a:p>
            <a:pPr marL="0" lvl="0" indent="0" algn="ctr">
              <a:lnSpc>
                <a:spcPts val="13612"/>
              </a:lnSpc>
              <a:spcBef>
                <a:spcPct val="0"/>
              </a:spcBef>
            </a:pPr>
            <a:r>
              <a:rPr lang="en-US" sz="11343" dirty="0" err="1">
                <a:solidFill>
                  <a:srgbClr val="272626"/>
                </a:solidFill>
                <a:latin typeface="More Sugar Thin"/>
              </a:rPr>
              <a:t>Gwrand</a:t>
            </a:r>
            <a:r>
              <a:rPr lang="en-US" sz="11343" dirty="0" err="1">
                <a:solidFill>
                  <a:srgbClr val="F6B33E"/>
                </a:solidFill>
                <a:latin typeface="More Sugar Thin"/>
              </a:rPr>
              <a:t>ewch</a:t>
            </a:r>
            <a:endParaRPr lang="en-US" sz="11343" dirty="0">
              <a:solidFill>
                <a:srgbClr val="F6B33E"/>
              </a:solidFill>
              <a:latin typeface="More Sugar Thin"/>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CED8FF"/>
        </a:solidFill>
        <a:effectLst/>
      </p:bgPr>
    </p:bg>
    <p:spTree>
      <p:nvGrpSpPr>
        <p:cNvPr id="1" name=""/>
        <p:cNvGrpSpPr/>
        <p:nvPr/>
      </p:nvGrpSpPr>
      <p:grpSpPr>
        <a:xfrm>
          <a:off x="0" y="0"/>
          <a:ext cx="0" cy="0"/>
          <a:chOff x="0" y="0"/>
          <a:chExt cx="0" cy="0"/>
        </a:xfrm>
      </p:grpSpPr>
      <p:grpSp>
        <p:nvGrpSpPr>
          <p:cNvPr id="2" name="Group 2"/>
          <p:cNvGrpSpPr/>
          <p:nvPr/>
        </p:nvGrpSpPr>
        <p:grpSpPr>
          <a:xfrm>
            <a:off x="615852" y="472196"/>
            <a:ext cx="17056296" cy="9342608"/>
            <a:chOff x="0" y="0"/>
            <a:chExt cx="3835140" cy="2100703"/>
          </a:xfrm>
        </p:grpSpPr>
        <p:sp>
          <p:nvSpPr>
            <p:cNvPr id="3" name="Freeform 3"/>
            <p:cNvSpPr/>
            <p:nvPr/>
          </p:nvSpPr>
          <p:spPr>
            <a:xfrm>
              <a:off x="0" y="-1270"/>
              <a:ext cx="3836410" cy="2099433"/>
            </a:xfrm>
            <a:custGeom>
              <a:avLst/>
              <a:gdLst/>
              <a:ahLst/>
              <a:cxnLst/>
              <a:rect l="l" t="t" r="r" b="b"/>
              <a:pathLst>
                <a:path w="3836410" h="2099433">
                  <a:moveTo>
                    <a:pt x="3824980" y="27940"/>
                  </a:moveTo>
                  <a:cubicBezTo>
                    <a:pt x="3816090" y="24130"/>
                    <a:pt x="3807200" y="21590"/>
                    <a:pt x="3798310" y="21590"/>
                  </a:cubicBezTo>
                  <a:cubicBezTo>
                    <a:pt x="3771640" y="20320"/>
                    <a:pt x="3714956" y="20320"/>
                    <a:pt x="3652274" y="17780"/>
                  </a:cubicBezTo>
                  <a:cubicBezTo>
                    <a:pt x="3508999" y="12700"/>
                    <a:pt x="3368709" y="6350"/>
                    <a:pt x="3225434" y="3810"/>
                  </a:cubicBezTo>
                  <a:cubicBezTo>
                    <a:pt x="3109023" y="1270"/>
                    <a:pt x="2995597" y="3810"/>
                    <a:pt x="2879186" y="2540"/>
                  </a:cubicBezTo>
                  <a:cubicBezTo>
                    <a:pt x="2828443" y="2540"/>
                    <a:pt x="2777700" y="0"/>
                    <a:pt x="2726957" y="2540"/>
                  </a:cubicBezTo>
                  <a:cubicBezTo>
                    <a:pt x="2604576" y="10160"/>
                    <a:pt x="2482196" y="11430"/>
                    <a:pt x="2356830" y="8890"/>
                  </a:cubicBezTo>
                  <a:cubicBezTo>
                    <a:pt x="2294147" y="7620"/>
                    <a:pt x="2231465" y="7620"/>
                    <a:pt x="2168782" y="7620"/>
                  </a:cubicBezTo>
                  <a:cubicBezTo>
                    <a:pt x="2055356" y="7620"/>
                    <a:pt x="1941930" y="7620"/>
                    <a:pt x="1828504" y="6350"/>
                  </a:cubicBezTo>
                  <a:cubicBezTo>
                    <a:pt x="1709108" y="5080"/>
                    <a:pt x="533061" y="2540"/>
                    <a:pt x="416650" y="1270"/>
                  </a:cubicBezTo>
                  <a:cubicBezTo>
                    <a:pt x="321133" y="0"/>
                    <a:pt x="228602" y="1270"/>
                    <a:pt x="133085" y="1270"/>
                  </a:cubicBezTo>
                  <a:cubicBezTo>
                    <a:pt x="67417" y="1270"/>
                    <a:pt x="33020" y="3810"/>
                    <a:pt x="5080" y="5080"/>
                  </a:cubicBezTo>
                  <a:cubicBezTo>
                    <a:pt x="3810" y="5080"/>
                    <a:pt x="2540" y="7620"/>
                    <a:pt x="0" y="8890"/>
                  </a:cubicBezTo>
                  <a:cubicBezTo>
                    <a:pt x="1270" y="21590"/>
                    <a:pt x="3810" y="34290"/>
                    <a:pt x="5080" y="46990"/>
                  </a:cubicBezTo>
                  <a:cubicBezTo>
                    <a:pt x="15240" y="131049"/>
                    <a:pt x="16510" y="221378"/>
                    <a:pt x="17780" y="310123"/>
                  </a:cubicBezTo>
                  <a:cubicBezTo>
                    <a:pt x="19050" y="400452"/>
                    <a:pt x="17780" y="490781"/>
                    <a:pt x="16510" y="582695"/>
                  </a:cubicBezTo>
                  <a:cubicBezTo>
                    <a:pt x="15240" y="676193"/>
                    <a:pt x="2540" y="1657136"/>
                    <a:pt x="2540" y="1750634"/>
                  </a:cubicBezTo>
                  <a:cubicBezTo>
                    <a:pt x="2540" y="1842548"/>
                    <a:pt x="1270" y="1934462"/>
                    <a:pt x="0" y="2026376"/>
                  </a:cubicBezTo>
                  <a:cubicBezTo>
                    <a:pt x="0" y="2044823"/>
                    <a:pt x="3810" y="2054983"/>
                    <a:pt x="15240" y="2060063"/>
                  </a:cubicBezTo>
                  <a:cubicBezTo>
                    <a:pt x="22860" y="2063873"/>
                    <a:pt x="31750" y="2066413"/>
                    <a:pt x="40640" y="2067683"/>
                  </a:cubicBezTo>
                  <a:cubicBezTo>
                    <a:pt x="130100" y="2072763"/>
                    <a:pt x="243526" y="2076573"/>
                    <a:pt x="356952" y="2081653"/>
                  </a:cubicBezTo>
                  <a:cubicBezTo>
                    <a:pt x="419635" y="2084193"/>
                    <a:pt x="482317" y="2089273"/>
                    <a:pt x="545000" y="2090543"/>
                  </a:cubicBezTo>
                  <a:cubicBezTo>
                    <a:pt x="649471" y="2093083"/>
                    <a:pt x="1813580" y="2094353"/>
                    <a:pt x="1918051" y="2095623"/>
                  </a:cubicBezTo>
                  <a:cubicBezTo>
                    <a:pt x="1932975" y="2095623"/>
                    <a:pt x="1947900" y="2095623"/>
                    <a:pt x="1962824" y="2095623"/>
                  </a:cubicBezTo>
                  <a:cubicBezTo>
                    <a:pt x="2034462" y="2095623"/>
                    <a:pt x="2109084" y="2094353"/>
                    <a:pt x="2180721" y="2094353"/>
                  </a:cubicBezTo>
                  <a:cubicBezTo>
                    <a:pt x="2264298" y="2094353"/>
                    <a:pt x="2344891" y="2095623"/>
                    <a:pt x="2428467" y="2095623"/>
                  </a:cubicBezTo>
                  <a:cubicBezTo>
                    <a:pt x="2550848" y="2095623"/>
                    <a:pt x="2676214" y="2095623"/>
                    <a:pt x="2798594" y="2095623"/>
                  </a:cubicBezTo>
                  <a:cubicBezTo>
                    <a:pt x="2912020" y="2095623"/>
                    <a:pt x="3025446" y="2096893"/>
                    <a:pt x="3138872" y="2098163"/>
                  </a:cubicBezTo>
                  <a:cubicBezTo>
                    <a:pt x="3189615" y="2098163"/>
                    <a:pt x="3243343" y="2099433"/>
                    <a:pt x="3294087" y="2099433"/>
                  </a:cubicBezTo>
                  <a:cubicBezTo>
                    <a:pt x="3458256" y="2098163"/>
                    <a:pt x="3619440" y="2091813"/>
                    <a:pt x="3775450" y="2091813"/>
                  </a:cubicBezTo>
                  <a:cubicBezTo>
                    <a:pt x="3779260" y="2091813"/>
                    <a:pt x="3784340" y="2089273"/>
                    <a:pt x="3788150" y="2086733"/>
                  </a:cubicBezTo>
                  <a:cubicBezTo>
                    <a:pt x="3793230" y="2082923"/>
                    <a:pt x="3795770" y="2076573"/>
                    <a:pt x="3798310" y="2074033"/>
                  </a:cubicBezTo>
                  <a:cubicBezTo>
                    <a:pt x="3799580" y="2015283"/>
                    <a:pt x="3800850" y="1948724"/>
                    <a:pt x="3802120" y="1882166"/>
                  </a:cubicBezTo>
                  <a:cubicBezTo>
                    <a:pt x="3803390" y="1779159"/>
                    <a:pt x="3813550" y="790293"/>
                    <a:pt x="3814820" y="687286"/>
                  </a:cubicBezTo>
                  <a:cubicBezTo>
                    <a:pt x="3814820" y="625482"/>
                    <a:pt x="3816090" y="563678"/>
                    <a:pt x="3817360" y="501874"/>
                  </a:cubicBezTo>
                  <a:cubicBezTo>
                    <a:pt x="3818630" y="435316"/>
                    <a:pt x="3819900" y="368757"/>
                    <a:pt x="3822440" y="302199"/>
                  </a:cubicBezTo>
                  <a:cubicBezTo>
                    <a:pt x="3823710" y="262581"/>
                    <a:pt x="3823710" y="221378"/>
                    <a:pt x="3828790" y="181760"/>
                  </a:cubicBezTo>
                  <a:cubicBezTo>
                    <a:pt x="3833870" y="134218"/>
                    <a:pt x="3836410" y="88262"/>
                    <a:pt x="3835140" y="44450"/>
                  </a:cubicBezTo>
                  <a:cubicBezTo>
                    <a:pt x="3835140" y="38100"/>
                    <a:pt x="3831330" y="30480"/>
                    <a:pt x="3824980" y="27940"/>
                  </a:cubicBezTo>
                  <a:close/>
                </a:path>
              </a:pathLst>
            </a:custGeom>
            <a:solidFill>
              <a:srgbClr val="F1E9E9"/>
            </a:solidFill>
          </p:spPr>
          <p:txBody>
            <a:bodyPr/>
            <a:lstStyle/>
            <a:p>
              <a:endParaRPr lang="en-GB"/>
            </a:p>
          </p:txBody>
        </p:sp>
      </p:grpSp>
      <p:sp>
        <p:nvSpPr>
          <p:cNvPr id="4" name="TextBox 4"/>
          <p:cNvSpPr txBox="1"/>
          <p:nvPr/>
        </p:nvSpPr>
        <p:spPr>
          <a:xfrm>
            <a:off x="4391527" y="1019175"/>
            <a:ext cx="9504945" cy="1720402"/>
          </a:xfrm>
          <a:prstGeom prst="rect">
            <a:avLst/>
          </a:prstGeom>
        </p:spPr>
        <p:txBody>
          <a:bodyPr lIns="0" tIns="0" rIns="0" bIns="0" rtlCol="0" anchor="t">
            <a:spAutoFit/>
          </a:bodyPr>
          <a:lstStyle/>
          <a:p>
            <a:pPr marL="0" lvl="0" indent="0" algn="ctr">
              <a:lnSpc>
                <a:spcPts val="13612"/>
              </a:lnSpc>
              <a:spcBef>
                <a:spcPct val="0"/>
              </a:spcBef>
            </a:pPr>
            <a:r>
              <a:rPr lang="en-US" sz="11343">
                <a:solidFill>
                  <a:srgbClr val="272626"/>
                </a:solidFill>
                <a:latin typeface="More Sugar Thin"/>
              </a:rPr>
              <a:t>sefyll</a:t>
            </a:r>
          </a:p>
        </p:txBody>
      </p:sp>
      <p:sp>
        <p:nvSpPr>
          <p:cNvPr id="5" name="TextBox 5"/>
          <p:cNvSpPr txBox="1"/>
          <p:nvPr/>
        </p:nvSpPr>
        <p:spPr>
          <a:xfrm>
            <a:off x="4391527" y="7429206"/>
            <a:ext cx="9504945" cy="1733550"/>
          </a:xfrm>
          <a:prstGeom prst="rect">
            <a:avLst/>
          </a:prstGeom>
        </p:spPr>
        <p:txBody>
          <a:bodyPr lIns="0" tIns="0" rIns="0" bIns="0" rtlCol="0" anchor="t">
            <a:spAutoFit/>
          </a:bodyPr>
          <a:lstStyle/>
          <a:p>
            <a:pPr marL="0" lvl="0" indent="0" algn="ctr">
              <a:lnSpc>
                <a:spcPts val="13612"/>
              </a:lnSpc>
              <a:spcBef>
                <a:spcPct val="0"/>
              </a:spcBef>
            </a:pPr>
            <a:r>
              <a:rPr lang="en-US" sz="11343" dirty="0" err="1">
                <a:solidFill>
                  <a:srgbClr val="000000"/>
                </a:solidFill>
                <a:latin typeface="More Sugar Thin"/>
              </a:rPr>
              <a:t>Sef</a:t>
            </a:r>
            <a:r>
              <a:rPr lang="en-US" sz="11343" dirty="0" err="1">
                <a:solidFill>
                  <a:srgbClr val="F6B33E"/>
                </a:solidFill>
                <a:latin typeface="More Sugar Thin"/>
              </a:rPr>
              <a:t>wch</a:t>
            </a:r>
            <a:endParaRPr lang="en-US" sz="11343" dirty="0">
              <a:solidFill>
                <a:srgbClr val="F6B33E"/>
              </a:solidFill>
              <a:latin typeface="More Sugar Thin"/>
            </a:endParaRPr>
          </a:p>
        </p:txBody>
      </p:sp>
      <p:pic>
        <p:nvPicPr>
          <p:cNvPr id="6" name="Picture 6"/>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8695441" y="3032909"/>
            <a:ext cx="1092231" cy="422118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CED8FF"/>
        </a:solidFill>
        <a:effectLst/>
      </p:bgPr>
    </p:bg>
    <p:spTree>
      <p:nvGrpSpPr>
        <p:cNvPr id="1" name=""/>
        <p:cNvGrpSpPr/>
        <p:nvPr/>
      </p:nvGrpSpPr>
      <p:grpSpPr>
        <a:xfrm>
          <a:off x="0" y="0"/>
          <a:ext cx="0" cy="0"/>
          <a:chOff x="0" y="0"/>
          <a:chExt cx="0" cy="0"/>
        </a:xfrm>
      </p:grpSpPr>
      <p:grpSp>
        <p:nvGrpSpPr>
          <p:cNvPr id="2" name="Group 2"/>
          <p:cNvGrpSpPr/>
          <p:nvPr/>
        </p:nvGrpSpPr>
        <p:grpSpPr>
          <a:xfrm>
            <a:off x="615852" y="472196"/>
            <a:ext cx="17056296" cy="9342608"/>
            <a:chOff x="0" y="0"/>
            <a:chExt cx="3835140" cy="2100703"/>
          </a:xfrm>
        </p:grpSpPr>
        <p:sp>
          <p:nvSpPr>
            <p:cNvPr id="3" name="Freeform 3"/>
            <p:cNvSpPr/>
            <p:nvPr/>
          </p:nvSpPr>
          <p:spPr>
            <a:xfrm>
              <a:off x="0" y="-1270"/>
              <a:ext cx="3836410" cy="2099433"/>
            </a:xfrm>
            <a:custGeom>
              <a:avLst/>
              <a:gdLst/>
              <a:ahLst/>
              <a:cxnLst/>
              <a:rect l="l" t="t" r="r" b="b"/>
              <a:pathLst>
                <a:path w="3836410" h="2099433">
                  <a:moveTo>
                    <a:pt x="3824980" y="27940"/>
                  </a:moveTo>
                  <a:cubicBezTo>
                    <a:pt x="3816090" y="24130"/>
                    <a:pt x="3807200" y="21590"/>
                    <a:pt x="3798310" y="21590"/>
                  </a:cubicBezTo>
                  <a:cubicBezTo>
                    <a:pt x="3771640" y="20320"/>
                    <a:pt x="3714956" y="20320"/>
                    <a:pt x="3652274" y="17780"/>
                  </a:cubicBezTo>
                  <a:cubicBezTo>
                    <a:pt x="3508999" y="12700"/>
                    <a:pt x="3368709" y="6350"/>
                    <a:pt x="3225434" y="3810"/>
                  </a:cubicBezTo>
                  <a:cubicBezTo>
                    <a:pt x="3109023" y="1270"/>
                    <a:pt x="2995597" y="3810"/>
                    <a:pt x="2879186" y="2540"/>
                  </a:cubicBezTo>
                  <a:cubicBezTo>
                    <a:pt x="2828443" y="2540"/>
                    <a:pt x="2777700" y="0"/>
                    <a:pt x="2726957" y="2540"/>
                  </a:cubicBezTo>
                  <a:cubicBezTo>
                    <a:pt x="2604576" y="10160"/>
                    <a:pt x="2482196" y="11430"/>
                    <a:pt x="2356830" y="8890"/>
                  </a:cubicBezTo>
                  <a:cubicBezTo>
                    <a:pt x="2294147" y="7620"/>
                    <a:pt x="2231465" y="7620"/>
                    <a:pt x="2168782" y="7620"/>
                  </a:cubicBezTo>
                  <a:cubicBezTo>
                    <a:pt x="2055356" y="7620"/>
                    <a:pt x="1941930" y="7620"/>
                    <a:pt x="1828504" y="6350"/>
                  </a:cubicBezTo>
                  <a:cubicBezTo>
                    <a:pt x="1709108" y="5080"/>
                    <a:pt x="533061" y="2540"/>
                    <a:pt x="416650" y="1270"/>
                  </a:cubicBezTo>
                  <a:cubicBezTo>
                    <a:pt x="321133" y="0"/>
                    <a:pt x="228602" y="1270"/>
                    <a:pt x="133085" y="1270"/>
                  </a:cubicBezTo>
                  <a:cubicBezTo>
                    <a:pt x="67417" y="1270"/>
                    <a:pt x="33020" y="3810"/>
                    <a:pt x="5080" y="5080"/>
                  </a:cubicBezTo>
                  <a:cubicBezTo>
                    <a:pt x="3810" y="5080"/>
                    <a:pt x="2540" y="7620"/>
                    <a:pt x="0" y="8890"/>
                  </a:cubicBezTo>
                  <a:cubicBezTo>
                    <a:pt x="1270" y="21590"/>
                    <a:pt x="3810" y="34290"/>
                    <a:pt x="5080" y="46990"/>
                  </a:cubicBezTo>
                  <a:cubicBezTo>
                    <a:pt x="15240" y="131049"/>
                    <a:pt x="16510" y="221378"/>
                    <a:pt x="17780" y="310123"/>
                  </a:cubicBezTo>
                  <a:cubicBezTo>
                    <a:pt x="19050" y="400452"/>
                    <a:pt x="17780" y="490781"/>
                    <a:pt x="16510" y="582695"/>
                  </a:cubicBezTo>
                  <a:cubicBezTo>
                    <a:pt x="15240" y="676193"/>
                    <a:pt x="2540" y="1657136"/>
                    <a:pt x="2540" y="1750634"/>
                  </a:cubicBezTo>
                  <a:cubicBezTo>
                    <a:pt x="2540" y="1842548"/>
                    <a:pt x="1270" y="1934462"/>
                    <a:pt x="0" y="2026376"/>
                  </a:cubicBezTo>
                  <a:cubicBezTo>
                    <a:pt x="0" y="2044823"/>
                    <a:pt x="3810" y="2054983"/>
                    <a:pt x="15240" y="2060063"/>
                  </a:cubicBezTo>
                  <a:cubicBezTo>
                    <a:pt x="22860" y="2063873"/>
                    <a:pt x="31750" y="2066413"/>
                    <a:pt x="40640" y="2067683"/>
                  </a:cubicBezTo>
                  <a:cubicBezTo>
                    <a:pt x="130100" y="2072763"/>
                    <a:pt x="243526" y="2076573"/>
                    <a:pt x="356952" y="2081653"/>
                  </a:cubicBezTo>
                  <a:cubicBezTo>
                    <a:pt x="419635" y="2084193"/>
                    <a:pt x="482317" y="2089273"/>
                    <a:pt x="545000" y="2090543"/>
                  </a:cubicBezTo>
                  <a:cubicBezTo>
                    <a:pt x="649471" y="2093083"/>
                    <a:pt x="1813580" y="2094353"/>
                    <a:pt x="1918051" y="2095623"/>
                  </a:cubicBezTo>
                  <a:cubicBezTo>
                    <a:pt x="1932975" y="2095623"/>
                    <a:pt x="1947900" y="2095623"/>
                    <a:pt x="1962824" y="2095623"/>
                  </a:cubicBezTo>
                  <a:cubicBezTo>
                    <a:pt x="2034462" y="2095623"/>
                    <a:pt x="2109084" y="2094353"/>
                    <a:pt x="2180721" y="2094353"/>
                  </a:cubicBezTo>
                  <a:cubicBezTo>
                    <a:pt x="2264298" y="2094353"/>
                    <a:pt x="2344891" y="2095623"/>
                    <a:pt x="2428467" y="2095623"/>
                  </a:cubicBezTo>
                  <a:cubicBezTo>
                    <a:pt x="2550848" y="2095623"/>
                    <a:pt x="2676214" y="2095623"/>
                    <a:pt x="2798594" y="2095623"/>
                  </a:cubicBezTo>
                  <a:cubicBezTo>
                    <a:pt x="2912020" y="2095623"/>
                    <a:pt x="3025446" y="2096893"/>
                    <a:pt x="3138872" y="2098163"/>
                  </a:cubicBezTo>
                  <a:cubicBezTo>
                    <a:pt x="3189615" y="2098163"/>
                    <a:pt x="3243343" y="2099433"/>
                    <a:pt x="3294087" y="2099433"/>
                  </a:cubicBezTo>
                  <a:cubicBezTo>
                    <a:pt x="3458256" y="2098163"/>
                    <a:pt x="3619440" y="2091813"/>
                    <a:pt x="3775450" y="2091813"/>
                  </a:cubicBezTo>
                  <a:cubicBezTo>
                    <a:pt x="3779260" y="2091813"/>
                    <a:pt x="3784340" y="2089273"/>
                    <a:pt x="3788150" y="2086733"/>
                  </a:cubicBezTo>
                  <a:cubicBezTo>
                    <a:pt x="3793230" y="2082923"/>
                    <a:pt x="3795770" y="2076573"/>
                    <a:pt x="3798310" y="2074033"/>
                  </a:cubicBezTo>
                  <a:cubicBezTo>
                    <a:pt x="3799580" y="2015283"/>
                    <a:pt x="3800850" y="1948724"/>
                    <a:pt x="3802120" y="1882166"/>
                  </a:cubicBezTo>
                  <a:cubicBezTo>
                    <a:pt x="3803390" y="1779159"/>
                    <a:pt x="3813550" y="790293"/>
                    <a:pt x="3814820" y="687286"/>
                  </a:cubicBezTo>
                  <a:cubicBezTo>
                    <a:pt x="3814820" y="625482"/>
                    <a:pt x="3816090" y="563678"/>
                    <a:pt x="3817360" y="501874"/>
                  </a:cubicBezTo>
                  <a:cubicBezTo>
                    <a:pt x="3818630" y="435316"/>
                    <a:pt x="3819900" y="368757"/>
                    <a:pt x="3822440" y="302199"/>
                  </a:cubicBezTo>
                  <a:cubicBezTo>
                    <a:pt x="3823710" y="262581"/>
                    <a:pt x="3823710" y="221378"/>
                    <a:pt x="3828790" y="181760"/>
                  </a:cubicBezTo>
                  <a:cubicBezTo>
                    <a:pt x="3833870" y="134218"/>
                    <a:pt x="3836410" y="88262"/>
                    <a:pt x="3835140" y="44450"/>
                  </a:cubicBezTo>
                  <a:cubicBezTo>
                    <a:pt x="3835140" y="38100"/>
                    <a:pt x="3831330" y="30480"/>
                    <a:pt x="3824980" y="27940"/>
                  </a:cubicBezTo>
                  <a:close/>
                </a:path>
              </a:pathLst>
            </a:custGeom>
            <a:solidFill>
              <a:srgbClr val="F1E9E9"/>
            </a:solidFill>
          </p:spPr>
          <p:txBody>
            <a:bodyPr/>
            <a:lstStyle/>
            <a:p>
              <a:endParaRPr lang="en-GB"/>
            </a:p>
          </p:txBody>
        </p:sp>
      </p:grpSp>
      <p:pic>
        <p:nvPicPr>
          <p:cNvPr id="4" name="Picture 4"/>
          <p:cNvPicPr>
            <a:picLocks noChangeAspect="1"/>
          </p:cNvPicPr>
          <p:nvPr/>
        </p:nvPicPr>
        <p:blipFill>
          <a:blip r:embed="rId2"/>
          <a:srcRect/>
          <a:stretch>
            <a:fillRect/>
          </a:stretch>
        </p:blipFill>
        <p:spPr>
          <a:xfrm>
            <a:off x="8073061" y="2739577"/>
            <a:ext cx="2465004" cy="4611075"/>
          </a:xfrm>
          <a:prstGeom prst="rect">
            <a:avLst/>
          </a:prstGeom>
        </p:spPr>
      </p:pic>
      <p:sp>
        <p:nvSpPr>
          <p:cNvPr id="5" name="TextBox 5"/>
          <p:cNvSpPr txBox="1"/>
          <p:nvPr/>
        </p:nvSpPr>
        <p:spPr>
          <a:xfrm>
            <a:off x="4391527" y="1019175"/>
            <a:ext cx="9504945" cy="1720402"/>
          </a:xfrm>
          <a:prstGeom prst="rect">
            <a:avLst/>
          </a:prstGeom>
        </p:spPr>
        <p:txBody>
          <a:bodyPr lIns="0" tIns="0" rIns="0" bIns="0" rtlCol="0" anchor="t">
            <a:spAutoFit/>
          </a:bodyPr>
          <a:lstStyle/>
          <a:p>
            <a:pPr marL="0" lvl="0" indent="0" algn="ctr">
              <a:lnSpc>
                <a:spcPts val="13612"/>
              </a:lnSpc>
              <a:spcBef>
                <a:spcPct val="0"/>
              </a:spcBef>
            </a:pPr>
            <a:r>
              <a:rPr lang="en-US" sz="11343">
                <a:solidFill>
                  <a:srgbClr val="272626"/>
                </a:solidFill>
                <a:latin typeface="More Sugar Thin"/>
              </a:rPr>
              <a:t>aros</a:t>
            </a:r>
          </a:p>
        </p:txBody>
      </p:sp>
      <p:sp>
        <p:nvSpPr>
          <p:cNvPr id="6" name="TextBox 6"/>
          <p:cNvSpPr txBox="1"/>
          <p:nvPr/>
        </p:nvSpPr>
        <p:spPr>
          <a:xfrm>
            <a:off x="4391527" y="7429206"/>
            <a:ext cx="9504945" cy="1733550"/>
          </a:xfrm>
          <a:prstGeom prst="rect">
            <a:avLst/>
          </a:prstGeom>
        </p:spPr>
        <p:txBody>
          <a:bodyPr lIns="0" tIns="0" rIns="0" bIns="0" rtlCol="0" anchor="t">
            <a:spAutoFit/>
          </a:bodyPr>
          <a:lstStyle/>
          <a:p>
            <a:pPr marL="0" lvl="0" indent="0" algn="ctr">
              <a:lnSpc>
                <a:spcPts val="13612"/>
              </a:lnSpc>
              <a:spcBef>
                <a:spcPct val="0"/>
              </a:spcBef>
            </a:pPr>
            <a:r>
              <a:rPr lang="en-US" sz="11343" dirty="0" err="1">
                <a:solidFill>
                  <a:srgbClr val="272626"/>
                </a:solidFill>
                <a:latin typeface="More Sugar Thin"/>
              </a:rPr>
              <a:t>Arhos</a:t>
            </a:r>
            <a:r>
              <a:rPr lang="en-US" sz="11343" dirty="0" err="1">
                <a:solidFill>
                  <a:srgbClr val="F6B33E"/>
                </a:solidFill>
                <a:latin typeface="More Sugar Thin"/>
              </a:rPr>
              <a:t>wch</a:t>
            </a:r>
            <a:endParaRPr lang="en-US" sz="11343" dirty="0">
              <a:solidFill>
                <a:srgbClr val="F6B33E"/>
              </a:solidFill>
              <a:latin typeface="More Sugar Thin"/>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FF02229-5EE8-4DBA-B25E-2DE127478141}"/>
              </a:ext>
            </a:extLst>
          </p:cNvPr>
          <p:cNvSpPr txBox="1"/>
          <p:nvPr/>
        </p:nvSpPr>
        <p:spPr>
          <a:xfrm>
            <a:off x="2460954" y="8885438"/>
            <a:ext cx="13377862" cy="415498"/>
          </a:xfrm>
          <a:prstGeom prst="rect">
            <a:avLst/>
          </a:prstGeom>
          <a:solidFill>
            <a:schemeClr val="accent5">
              <a:lumMod val="20000"/>
              <a:lumOff val="80000"/>
            </a:schemeClr>
          </a:solidFill>
        </p:spPr>
        <p:txBody>
          <a:bodyPr>
            <a:spAutoFit/>
          </a:bodyPr>
          <a:lstStyle/>
          <a:p>
            <a:pPr>
              <a:defRPr/>
            </a:pPr>
            <a:r>
              <a:rPr lang="en-US" sz="2100" b="1" dirty="0"/>
              <a:t>TASG 1a – </a:t>
            </a:r>
            <a:r>
              <a:rPr lang="en-US" sz="2100" b="1" dirty="0" err="1"/>
              <a:t>Edrychwch</a:t>
            </a:r>
            <a:r>
              <a:rPr lang="en-US" sz="2100" b="1" dirty="0"/>
              <a:t> </a:t>
            </a:r>
            <a:r>
              <a:rPr lang="en-US" sz="2100" b="1" dirty="0" err="1"/>
              <a:t>ar</a:t>
            </a:r>
            <a:r>
              <a:rPr lang="en-US" sz="2100" b="1" dirty="0"/>
              <a:t> y </a:t>
            </a:r>
            <a:r>
              <a:rPr lang="en-US" sz="2100" b="1" dirty="0" err="1"/>
              <a:t>berfau</a:t>
            </a:r>
            <a:r>
              <a:rPr lang="en-US" sz="2100" b="1" dirty="0"/>
              <a:t> – </a:t>
            </a:r>
            <a:r>
              <a:rPr lang="en-US" sz="2100" b="1" dirty="0" err="1"/>
              <a:t>gwiriwch</a:t>
            </a:r>
            <a:r>
              <a:rPr lang="en-US" sz="2100" b="1" dirty="0"/>
              <a:t> </a:t>
            </a:r>
            <a:r>
              <a:rPr lang="en-US" sz="2100" b="1" dirty="0" err="1"/>
              <a:t>yr</a:t>
            </a:r>
            <a:r>
              <a:rPr lang="en-US" sz="2100" b="1" dirty="0"/>
              <a:t> </a:t>
            </a:r>
            <a:r>
              <a:rPr lang="en-US" sz="2100" b="1" dirty="0" err="1"/>
              <a:t>ystyr</a:t>
            </a:r>
            <a:r>
              <a:rPr lang="en-US" sz="2100" b="1" dirty="0"/>
              <a:t>. </a:t>
            </a:r>
            <a:endParaRPr lang="en-GB" sz="1576" b="1" dirty="0"/>
          </a:p>
        </p:txBody>
      </p:sp>
      <p:graphicFrame>
        <p:nvGraphicFramePr>
          <p:cNvPr id="4" name="Table 4">
            <a:extLst>
              <a:ext uri="{FF2B5EF4-FFF2-40B4-BE49-F238E27FC236}">
                <a16:creationId xmlns:a16="http://schemas.microsoft.com/office/drawing/2014/main" id="{CD54244D-ADCC-48DE-85A4-5C27E4BC5C58}"/>
              </a:ext>
            </a:extLst>
          </p:cNvPr>
          <p:cNvGraphicFramePr>
            <a:graphicFrameLocks noGrp="1"/>
          </p:cNvGraphicFramePr>
          <p:nvPr>
            <p:extLst>
              <p:ext uri="{D42A27DB-BD31-4B8C-83A1-F6EECF244321}">
                <p14:modId xmlns:p14="http://schemas.microsoft.com/office/powerpoint/2010/main" val="4095075615"/>
              </p:ext>
            </p:extLst>
          </p:nvPr>
        </p:nvGraphicFramePr>
        <p:xfrm>
          <a:off x="2460954" y="2019300"/>
          <a:ext cx="13361190" cy="6512442"/>
        </p:xfrm>
        <a:graphic>
          <a:graphicData uri="http://schemas.openxmlformats.org/drawingml/2006/table">
            <a:tbl>
              <a:tblPr firstRow="1" bandRow="1">
                <a:tableStyleId>{5940675A-B579-460E-94D1-54222C63F5DA}</a:tableStyleId>
              </a:tblPr>
              <a:tblGrid>
                <a:gridCol w="2672238">
                  <a:extLst>
                    <a:ext uri="{9D8B030D-6E8A-4147-A177-3AD203B41FA5}">
                      <a16:colId xmlns:a16="http://schemas.microsoft.com/office/drawing/2014/main" val="20000"/>
                    </a:ext>
                  </a:extLst>
                </a:gridCol>
                <a:gridCol w="2672238">
                  <a:extLst>
                    <a:ext uri="{9D8B030D-6E8A-4147-A177-3AD203B41FA5}">
                      <a16:colId xmlns:a16="http://schemas.microsoft.com/office/drawing/2014/main" val="20001"/>
                    </a:ext>
                  </a:extLst>
                </a:gridCol>
                <a:gridCol w="2672238">
                  <a:extLst>
                    <a:ext uri="{9D8B030D-6E8A-4147-A177-3AD203B41FA5}">
                      <a16:colId xmlns:a16="http://schemas.microsoft.com/office/drawing/2014/main" val="20002"/>
                    </a:ext>
                  </a:extLst>
                </a:gridCol>
                <a:gridCol w="2672238">
                  <a:extLst>
                    <a:ext uri="{9D8B030D-6E8A-4147-A177-3AD203B41FA5}">
                      <a16:colId xmlns:a16="http://schemas.microsoft.com/office/drawing/2014/main" val="20003"/>
                    </a:ext>
                  </a:extLst>
                </a:gridCol>
                <a:gridCol w="2672238">
                  <a:extLst>
                    <a:ext uri="{9D8B030D-6E8A-4147-A177-3AD203B41FA5}">
                      <a16:colId xmlns:a16="http://schemas.microsoft.com/office/drawing/2014/main" val="20004"/>
                    </a:ext>
                  </a:extLst>
                </a:gridCol>
              </a:tblGrid>
              <a:tr h="1085407">
                <a:tc>
                  <a:txBody>
                    <a:bodyPr/>
                    <a:lstStyle/>
                    <a:p>
                      <a:r>
                        <a:rPr lang="en-GB" sz="3000" dirty="0" err="1"/>
                        <a:t>Ysgrifennu</a:t>
                      </a:r>
                      <a:endParaRPr lang="en-GB" sz="3000" dirty="0"/>
                    </a:p>
                  </a:txBody>
                  <a:tcPr marL="137158" marR="137158" marT="68578" marB="68578">
                    <a:solidFill>
                      <a:srgbClr val="FFD579">
                        <a:alpha val="9804"/>
                      </a:srgbClr>
                    </a:solidFill>
                  </a:tcPr>
                </a:tc>
                <a:tc>
                  <a:txBody>
                    <a:bodyPr/>
                    <a:lstStyle/>
                    <a:p>
                      <a:r>
                        <a:rPr lang="en-GB" sz="3000" dirty="0" err="1"/>
                        <a:t>Darllen</a:t>
                      </a:r>
                      <a:endParaRPr lang="en-GB" sz="3000" dirty="0"/>
                    </a:p>
                  </a:txBody>
                  <a:tcPr marL="137158" marR="137158" marT="68578" marB="68578">
                    <a:solidFill>
                      <a:srgbClr val="FFD579">
                        <a:alpha val="9804"/>
                      </a:srgbClr>
                    </a:solidFill>
                  </a:tcPr>
                </a:tc>
                <a:tc>
                  <a:txBody>
                    <a:bodyPr/>
                    <a:lstStyle/>
                    <a:p>
                      <a:r>
                        <a:rPr lang="en-GB" sz="3000" dirty="0" err="1"/>
                        <a:t>Siarad</a:t>
                      </a:r>
                      <a:r>
                        <a:rPr lang="en-GB" sz="3000" dirty="0"/>
                        <a:t> </a:t>
                      </a:r>
                    </a:p>
                  </a:txBody>
                  <a:tcPr marL="137158" marR="137158" marT="68578" marB="68578">
                    <a:solidFill>
                      <a:srgbClr val="FFD579">
                        <a:alpha val="9804"/>
                      </a:srgbClr>
                    </a:solidFill>
                  </a:tcPr>
                </a:tc>
                <a:tc>
                  <a:txBody>
                    <a:bodyPr/>
                    <a:lstStyle/>
                    <a:p>
                      <a:r>
                        <a:rPr lang="en-GB" sz="3000" dirty="0"/>
                        <a:t> </a:t>
                      </a:r>
                      <a:r>
                        <a:rPr lang="en-GB" sz="3000" dirty="0" err="1"/>
                        <a:t>Cerdded</a:t>
                      </a:r>
                      <a:endParaRPr lang="en-GB" sz="3000" dirty="0"/>
                    </a:p>
                  </a:txBody>
                  <a:tcPr marL="137158" marR="137158" marT="68578" marB="68578">
                    <a:solidFill>
                      <a:srgbClr val="FFD579">
                        <a:alpha val="9804"/>
                      </a:srgbClr>
                    </a:solidFill>
                  </a:tcPr>
                </a:tc>
                <a:tc>
                  <a:txBody>
                    <a:bodyPr/>
                    <a:lstStyle/>
                    <a:p>
                      <a:r>
                        <a:rPr lang="en-GB" sz="3000" dirty="0" err="1"/>
                        <a:t>Canu</a:t>
                      </a:r>
                      <a:r>
                        <a:rPr lang="en-GB" sz="3000" dirty="0"/>
                        <a:t> </a:t>
                      </a:r>
                    </a:p>
                  </a:txBody>
                  <a:tcPr marL="137158" marR="137158" marT="68578" marB="68578">
                    <a:solidFill>
                      <a:srgbClr val="FFD579">
                        <a:alpha val="9804"/>
                      </a:srgbClr>
                    </a:solidFill>
                  </a:tcPr>
                </a:tc>
                <a:extLst>
                  <a:ext uri="{0D108BD9-81ED-4DB2-BD59-A6C34878D82A}">
                    <a16:rowId xmlns:a16="http://schemas.microsoft.com/office/drawing/2014/main" val="10000"/>
                  </a:ext>
                </a:extLst>
              </a:tr>
              <a:tr h="1085407">
                <a:tc>
                  <a:txBody>
                    <a:bodyPr/>
                    <a:lstStyle/>
                    <a:p>
                      <a:endParaRPr lang="en-GB" sz="3000" dirty="0">
                        <a:solidFill>
                          <a:schemeClr val="accent1">
                            <a:lumMod val="75000"/>
                          </a:schemeClr>
                        </a:solidFill>
                      </a:endParaRPr>
                    </a:p>
                  </a:txBody>
                  <a:tcPr marL="137158" marR="137158" marT="68578" marB="68578">
                    <a:solidFill>
                      <a:srgbClr val="FFD579">
                        <a:alpha val="9804"/>
                      </a:srgbClr>
                    </a:solidFill>
                  </a:tcPr>
                </a:tc>
                <a:tc>
                  <a:txBody>
                    <a:bodyPr/>
                    <a:lstStyle/>
                    <a:p>
                      <a:endParaRPr lang="en-GB" sz="3000" dirty="0">
                        <a:solidFill>
                          <a:schemeClr val="accent1">
                            <a:lumMod val="75000"/>
                          </a:schemeClr>
                        </a:solidFill>
                      </a:endParaRPr>
                    </a:p>
                  </a:txBody>
                  <a:tcPr marL="137158" marR="137158" marT="68578" marB="68578">
                    <a:solidFill>
                      <a:srgbClr val="FFD579">
                        <a:alpha val="9804"/>
                      </a:srgbClr>
                    </a:solidFill>
                  </a:tcPr>
                </a:tc>
                <a:tc>
                  <a:txBody>
                    <a:bodyPr/>
                    <a:lstStyle/>
                    <a:p>
                      <a:endParaRPr lang="en-GB" sz="3000" dirty="0">
                        <a:solidFill>
                          <a:schemeClr val="accent1">
                            <a:lumMod val="75000"/>
                          </a:schemeClr>
                        </a:solidFill>
                      </a:endParaRPr>
                    </a:p>
                  </a:txBody>
                  <a:tcPr marL="137158" marR="137158" marT="68578" marB="68578">
                    <a:solidFill>
                      <a:srgbClr val="FFD579">
                        <a:alpha val="9804"/>
                      </a:srgbClr>
                    </a:solidFill>
                  </a:tcPr>
                </a:tc>
                <a:tc>
                  <a:txBody>
                    <a:bodyPr/>
                    <a:lstStyle/>
                    <a:p>
                      <a:endParaRPr lang="en-GB" sz="3000" dirty="0">
                        <a:solidFill>
                          <a:schemeClr val="accent1">
                            <a:lumMod val="75000"/>
                          </a:schemeClr>
                        </a:solidFill>
                      </a:endParaRPr>
                    </a:p>
                  </a:txBody>
                  <a:tcPr marL="137158" marR="137158" marT="68578" marB="68578">
                    <a:solidFill>
                      <a:srgbClr val="FFD579">
                        <a:alpha val="9804"/>
                      </a:srgbClr>
                    </a:solidFill>
                  </a:tcPr>
                </a:tc>
                <a:tc>
                  <a:txBody>
                    <a:bodyPr/>
                    <a:lstStyle/>
                    <a:p>
                      <a:endParaRPr lang="en-GB" sz="3000" b="1" dirty="0">
                        <a:solidFill>
                          <a:srgbClr val="0070C0"/>
                        </a:solidFill>
                      </a:endParaRPr>
                    </a:p>
                  </a:txBody>
                  <a:tcPr marL="137158" marR="137158" marT="68578" marB="68578">
                    <a:solidFill>
                      <a:srgbClr val="FFD579">
                        <a:alpha val="9804"/>
                      </a:srgbClr>
                    </a:solidFill>
                  </a:tcPr>
                </a:tc>
                <a:extLst>
                  <a:ext uri="{0D108BD9-81ED-4DB2-BD59-A6C34878D82A}">
                    <a16:rowId xmlns:a16="http://schemas.microsoft.com/office/drawing/2014/main" val="10001"/>
                  </a:ext>
                </a:extLst>
              </a:tr>
              <a:tr h="1085407">
                <a:tc>
                  <a:txBody>
                    <a:bodyPr/>
                    <a:lstStyle/>
                    <a:p>
                      <a:r>
                        <a:rPr lang="en-GB" sz="3000" dirty="0" err="1"/>
                        <a:t>Bwyta</a:t>
                      </a:r>
                      <a:r>
                        <a:rPr lang="en-GB" sz="3000" dirty="0"/>
                        <a:t> </a:t>
                      </a:r>
                    </a:p>
                  </a:txBody>
                  <a:tcPr marL="137158" marR="137158" marT="68578" marB="68578">
                    <a:solidFill>
                      <a:srgbClr val="FFD579">
                        <a:alpha val="9804"/>
                      </a:srgbClr>
                    </a:solidFill>
                  </a:tcPr>
                </a:tc>
                <a:tc>
                  <a:txBody>
                    <a:bodyPr/>
                    <a:lstStyle/>
                    <a:p>
                      <a:r>
                        <a:rPr lang="en-GB" sz="3000" dirty="0" err="1"/>
                        <a:t>Yfed</a:t>
                      </a:r>
                      <a:endParaRPr lang="en-GB" sz="3000" dirty="0"/>
                    </a:p>
                  </a:txBody>
                  <a:tcPr marL="137158" marR="137158" marT="68578" marB="68578">
                    <a:solidFill>
                      <a:srgbClr val="FFD579">
                        <a:alpha val="9804"/>
                      </a:srgbClr>
                    </a:solidFill>
                  </a:tcPr>
                </a:tc>
                <a:tc>
                  <a:txBody>
                    <a:bodyPr/>
                    <a:lstStyle/>
                    <a:p>
                      <a:r>
                        <a:rPr lang="en-GB" sz="3000" dirty="0" err="1"/>
                        <a:t>Chwarae</a:t>
                      </a:r>
                      <a:r>
                        <a:rPr lang="en-GB" sz="3000" dirty="0"/>
                        <a:t> </a:t>
                      </a:r>
                    </a:p>
                  </a:txBody>
                  <a:tcPr marL="137158" marR="137158" marT="68578" marB="68578">
                    <a:solidFill>
                      <a:srgbClr val="FFD579">
                        <a:alpha val="9804"/>
                      </a:srgbClr>
                    </a:solidFill>
                  </a:tcPr>
                </a:tc>
                <a:tc>
                  <a:txBody>
                    <a:bodyPr/>
                    <a:lstStyle/>
                    <a:p>
                      <a:r>
                        <a:rPr lang="en-GB" sz="3000" dirty="0" err="1"/>
                        <a:t>Paentio</a:t>
                      </a:r>
                      <a:endParaRPr lang="en-GB" sz="3000" dirty="0"/>
                    </a:p>
                  </a:txBody>
                  <a:tcPr marL="137158" marR="137158" marT="68578" marB="68578">
                    <a:solidFill>
                      <a:srgbClr val="FFD579">
                        <a:alpha val="9804"/>
                      </a:srgbClr>
                    </a:solidFill>
                  </a:tcPr>
                </a:tc>
                <a:tc>
                  <a:txBody>
                    <a:bodyPr/>
                    <a:lstStyle/>
                    <a:p>
                      <a:r>
                        <a:rPr lang="en-GB" sz="3000" dirty="0" err="1"/>
                        <a:t>Edrych</a:t>
                      </a:r>
                      <a:endParaRPr lang="en-GB" sz="3000" dirty="0"/>
                    </a:p>
                  </a:txBody>
                  <a:tcPr marL="137158" marR="137158" marT="68578" marB="68578">
                    <a:solidFill>
                      <a:srgbClr val="FFD579">
                        <a:alpha val="9804"/>
                      </a:srgbClr>
                    </a:solidFill>
                  </a:tcPr>
                </a:tc>
                <a:extLst>
                  <a:ext uri="{0D108BD9-81ED-4DB2-BD59-A6C34878D82A}">
                    <a16:rowId xmlns:a16="http://schemas.microsoft.com/office/drawing/2014/main" val="10002"/>
                  </a:ext>
                </a:extLst>
              </a:tr>
              <a:tr h="1085407">
                <a:tc>
                  <a:txBody>
                    <a:bodyPr/>
                    <a:lstStyle/>
                    <a:p>
                      <a:endParaRPr lang="en-GB" sz="3000" dirty="0">
                        <a:solidFill>
                          <a:schemeClr val="accent1">
                            <a:lumMod val="75000"/>
                          </a:schemeClr>
                        </a:solidFill>
                      </a:endParaRPr>
                    </a:p>
                  </a:txBody>
                  <a:tcPr marL="137158" marR="137158" marT="68578" marB="68578">
                    <a:solidFill>
                      <a:srgbClr val="FFD579">
                        <a:alpha val="9804"/>
                      </a:srgbClr>
                    </a:solidFill>
                  </a:tcPr>
                </a:tc>
                <a:tc>
                  <a:txBody>
                    <a:bodyPr/>
                    <a:lstStyle/>
                    <a:p>
                      <a:endParaRPr lang="en-GB" sz="3000" dirty="0">
                        <a:solidFill>
                          <a:schemeClr val="accent1">
                            <a:lumMod val="75000"/>
                          </a:schemeClr>
                        </a:solidFill>
                      </a:endParaRPr>
                    </a:p>
                  </a:txBody>
                  <a:tcPr marL="137158" marR="137158" marT="68578" marB="68578">
                    <a:solidFill>
                      <a:srgbClr val="FFD579">
                        <a:alpha val="9804"/>
                      </a:srgbClr>
                    </a:solidFill>
                  </a:tcPr>
                </a:tc>
                <a:tc>
                  <a:txBody>
                    <a:bodyPr/>
                    <a:lstStyle/>
                    <a:p>
                      <a:pPr marL="0" marR="0" lvl="0" indent="0" algn="l" defTabSz="1371600" rtl="0" eaLnBrk="1" fontAlgn="auto" latinLnBrk="0" hangingPunct="1">
                        <a:lnSpc>
                          <a:spcPct val="100000"/>
                        </a:lnSpc>
                        <a:spcBef>
                          <a:spcPts val="0"/>
                        </a:spcBef>
                        <a:spcAft>
                          <a:spcPts val="0"/>
                        </a:spcAft>
                        <a:buClrTx/>
                        <a:buSzTx/>
                        <a:buFontTx/>
                        <a:buNone/>
                        <a:tabLst/>
                        <a:defRPr/>
                      </a:pPr>
                      <a:endParaRPr lang="en-GB" sz="3000" dirty="0">
                        <a:solidFill>
                          <a:schemeClr val="accent1">
                            <a:lumMod val="75000"/>
                          </a:schemeClr>
                        </a:solidFill>
                      </a:endParaRPr>
                    </a:p>
                  </a:txBody>
                  <a:tcPr marL="137158" marR="137158" marT="68578" marB="68578">
                    <a:solidFill>
                      <a:srgbClr val="FFD579">
                        <a:alpha val="9804"/>
                      </a:srgbClr>
                    </a:solidFill>
                  </a:tcPr>
                </a:tc>
                <a:tc>
                  <a:txBody>
                    <a:bodyPr/>
                    <a:lstStyle/>
                    <a:p>
                      <a:endParaRPr lang="en-GB" sz="3000" dirty="0">
                        <a:solidFill>
                          <a:schemeClr val="accent1">
                            <a:lumMod val="75000"/>
                          </a:schemeClr>
                        </a:solidFill>
                      </a:endParaRPr>
                    </a:p>
                  </a:txBody>
                  <a:tcPr marL="137158" marR="137158" marT="68578" marB="68578">
                    <a:solidFill>
                      <a:srgbClr val="FFD579">
                        <a:alpha val="9804"/>
                      </a:srgbClr>
                    </a:solidFill>
                  </a:tcPr>
                </a:tc>
                <a:tc>
                  <a:txBody>
                    <a:bodyPr/>
                    <a:lstStyle/>
                    <a:p>
                      <a:endParaRPr lang="en-GB" sz="3000" dirty="0">
                        <a:solidFill>
                          <a:schemeClr val="accent1">
                            <a:lumMod val="75000"/>
                          </a:schemeClr>
                        </a:solidFill>
                      </a:endParaRPr>
                    </a:p>
                  </a:txBody>
                  <a:tcPr marL="137158" marR="137158" marT="68578" marB="68578">
                    <a:solidFill>
                      <a:srgbClr val="FFD579">
                        <a:alpha val="9804"/>
                      </a:srgbClr>
                    </a:solidFill>
                  </a:tcPr>
                </a:tc>
                <a:extLst>
                  <a:ext uri="{0D108BD9-81ED-4DB2-BD59-A6C34878D82A}">
                    <a16:rowId xmlns:a16="http://schemas.microsoft.com/office/drawing/2014/main" val="10003"/>
                  </a:ext>
                </a:extLst>
              </a:tr>
              <a:tr h="1085407">
                <a:tc>
                  <a:txBody>
                    <a:bodyPr/>
                    <a:lstStyle/>
                    <a:p>
                      <a:r>
                        <a:rPr lang="en-GB" sz="3000" dirty="0" err="1"/>
                        <a:t>Sefyll</a:t>
                      </a:r>
                      <a:r>
                        <a:rPr lang="en-GB" sz="3000" dirty="0"/>
                        <a:t> </a:t>
                      </a:r>
                    </a:p>
                  </a:txBody>
                  <a:tcPr marL="137158" marR="137158" marT="68578" marB="68578">
                    <a:solidFill>
                      <a:srgbClr val="FFD579">
                        <a:alpha val="9804"/>
                      </a:srgbClr>
                    </a:solidFill>
                  </a:tcPr>
                </a:tc>
                <a:tc>
                  <a:txBody>
                    <a:bodyPr/>
                    <a:lstStyle/>
                    <a:p>
                      <a:r>
                        <a:rPr lang="en-GB" sz="3000" dirty="0" err="1"/>
                        <a:t>Gweithio</a:t>
                      </a:r>
                      <a:r>
                        <a:rPr lang="en-GB" sz="3000" dirty="0"/>
                        <a:t> </a:t>
                      </a:r>
                    </a:p>
                  </a:txBody>
                  <a:tcPr marL="137158" marR="137158" marT="68578" marB="68578">
                    <a:solidFill>
                      <a:srgbClr val="FFD579">
                        <a:alpha val="9804"/>
                      </a:srgbClr>
                    </a:solidFill>
                  </a:tcPr>
                </a:tc>
                <a:tc>
                  <a:txBody>
                    <a:bodyPr/>
                    <a:lstStyle/>
                    <a:p>
                      <a:r>
                        <a:rPr lang="en-GB" sz="3000" dirty="0" err="1"/>
                        <a:t>Aros</a:t>
                      </a:r>
                      <a:endParaRPr lang="en-GB" sz="3000" dirty="0"/>
                    </a:p>
                  </a:txBody>
                  <a:tcPr marL="137158" marR="137158" marT="68578" marB="68578">
                    <a:solidFill>
                      <a:srgbClr val="FFD579">
                        <a:alpha val="9804"/>
                      </a:srgbClr>
                    </a:solidFill>
                  </a:tcPr>
                </a:tc>
                <a:tc>
                  <a:txBody>
                    <a:bodyPr/>
                    <a:lstStyle/>
                    <a:p>
                      <a:r>
                        <a:rPr lang="en-GB" sz="3000" dirty="0" err="1"/>
                        <a:t>Cofio</a:t>
                      </a:r>
                      <a:r>
                        <a:rPr lang="en-GB" sz="3000" dirty="0"/>
                        <a:t> </a:t>
                      </a:r>
                    </a:p>
                  </a:txBody>
                  <a:tcPr marL="137158" marR="137158" marT="68578" marB="68578">
                    <a:solidFill>
                      <a:srgbClr val="FFD579">
                        <a:alpha val="9804"/>
                      </a:srgbClr>
                    </a:solidFill>
                  </a:tcPr>
                </a:tc>
                <a:tc>
                  <a:txBody>
                    <a:bodyPr/>
                    <a:lstStyle/>
                    <a:p>
                      <a:r>
                        <a:rPr lang="en-GB" sz="3000" dirty="0" err="1"/>
                        <a:t>Gwrando</a:t>
                      </a:r>
                      <a:endParaRPr lang="en-GB" sz="3000" dirty="0"/>
                    </a:p>
                  </a:txBody>
                  <a:tcPr marL="137158" marR="137158" marT="68578" marB="68578">
                    <a:solidFill>
                      <a:srgbClr val="FFD579">
                        <a:alpha val="9804"/>
                      </a:srgbClr>
                    </a:solidFill>
                  </a:tcPr>
                </a:tc>
                <a:extLst>
                  <a:ext uri="{0D108BD9-81ED-4DB2-BD59-A6C34878D82A}">
                    <a16:rowId xmlns:a16="http://schemas.microsoft.com/office/drawing/2014/main" val="10004"/>
                  </a:ext>
                </a:extLst>
              </a:tr>
              <a:tr h="1085407">
                <a:tc>
                  <a:txBody>
                    <a:bodyPr/>
                    <a:lstStyle/>
                    <a:p>
                      <a:endParaRPr lang="en-GB" sz="2800" dirty="0">
                        <a:solidFill>
                          <a:schemeClr val="accent1">
                            <a:lumMod val="75000"/>
                          </a:schemeClr>
                        </a:solidFill>
                      </a:endParaRPr>
                    </a:p>
                  </a:txBody>
                  <a:tcPr marL="137158" marR="137158" marT="68578" marB="68578">
                    <a:solidFill>
                      <a:srgbClr val="FFD579">
                        <a:alpha val="9804"/>
                      </a:srgbClr>
                    </a:solidFill>
                  </a:tcPr>
                </a:tc>
                <a:tc>
                  <a:txBody>
                    <a:bodyPr/>
                    <a:lstStyle/>
                    <a:p>
                      <a:endParaRPr lang="en-GB" sz="2800" dirty="0">
                        <a:solidFill>
                          <a:schemeClr val="accent1">
                            <a:lumMod val="75000"/>
                          </a:schemeClr>
                        </a:solidFill>
                      </a:endParaRPr>
                    </a:p>
                  </a:txBody>
                  <a:tcPr marL="137158" marR="137158" marT="68578" marB="68578">
                    <a:solidFill>
                      <a:srgbClr val="FFD579">
                        <a:alpha val="9804"/>
                      </a:srgbClr>
                    </a:solidFill>
                  </a:tcPr>
                </a:tc>
                <a:tc>
                  <a:txBody>
                    <a:bodyPr/>
                    <a:lstStyle/>
                    <a:p>
                      <a:endParaRPr lang="en-GB" sz="2800" dirty="0">
                        <a:solidFill>
                          <a:schemeClr val="accent1">
                            <a:lumMod val="75000"/>
                          </a:schemeClr>
                        </a:solidFill>
                      </a:endParaRPr>
                    </a:p>
                  </a:txBody>
                  <a:tcPr marL="137158" marR="137158" marT="68578" marB="68578">
                    <a:solidFill>
                      <a:srgbClr val="FFD579">
                        <a:alpha val="9804"/>
                      </a:srgbClr>
                    </a:solidFill>
                  </a:tcPr>
                </a:tc>
                <a:tc>
                  <a:txBody>
                    <a:bodyPr/>
                    <a:lstStyle/>
                    <a:p>
                      <a:endParaRPr lang="en-GB" sz="2800" dirty="0">
                        <a:solidFill>
                          <a:schemeClr val="accent1">
                            <a:lumMod val="75000"/>
                          </a:schemeClr>
                        </a:solidFill>
                      </a:endParaRPr>
                    </a:p>
                  </a:txBody>
                  <a:tcPr marL="137158" marR="137158" marT="68578" marB="68578">
                    <a:solidFill>
                      <a:srgbClr val="FFD579">
                        <a:alpha val="9804"/>
                      </a:srgbClr>
                    </a:solidFill>
                  </a:tcPr>
                </a:tc>
                <a:tc>
                  <a:txBody>
                    <a:bodyPr/>
                    <a:lstStyle/>
                    <a:p>
                      <a:endParaRPr lang="en-GB" sz="2800" dirty="0">
                        <a:solidFill>
                          <a:schemeClr val="accent1">
                            <a:lumMod val="75000"/>
                          </a:schemeClr>
                        </a:solidFill>
                      </a:endParaRPr>
                    </a:p>
                  </a:txBody>
                  <a:tcPr marL="137158" marR="137158" marT="68578" marB="68578">
                    <a:solidFill>
                      <a:srgbClr val="FFD579">
                        <a:alpha val="9804"/>
                      </a:srgbClr>
                    </a:solidFill>
                  </a:tcPr>
                </a:tc>
                <a:extLst>
                  <a:ext uri="{0D108BD9-81ED-4DB2-BD59-A6C34878D82A}">
                    <a16:rowId xmlns:a16="http://schemas.microsoft.com/office/drawing/2014/main" val="10005"/>
                  </a:ext>
                </a:extLst>
              </a:tr>
            </a:tbl>
          </a:graphicData>
        </a:graphic>
      </p:graphicFrame>
      <p:sp>
        <p:nvSpPr>
          <p:cNvPr id="36" name="TextBox 35">
            <a:extLst>
              <a:ext uri="{FF2B5EF4-FFF2-40B4-BE49-F238E27FC236}">
                <a16:creationId xmlns:a16="http://schemas.microsoft.com/office/drawing/2014/main" id="{EDF94014-4BF9-458B-885B-92C020C58C81}"/>
              </a:ext>
            </a:extLst>
          </p:cNvPr>
          <p:cNvSpPr txBox="1"/>
          <p:nvPr/>
        </p:nvSpPr>
        <p:spPr>
          <a:xfrm>
            <a:off x="2477622" y="9446883"/>
            <a:ext cx="13361194" cy="415498"/>
          </a:xfrm>
          <a:prstGeom prst="rect">
            <a:avLst/>
          </a:prstGeom>
          <a:solidFill>
            <a:schemeClr val="accent5">
              <a:lumMod val="20000"/>
              <a:lumOff val="80000"/>
            </a:schemeClr>
          </a:solidFill>
        </p:spPr>
        <p:txBody>
          <a:bodyPr>
            <a:spAutoFit/>
          </a:bodyPr>
          <a:lstStyle/>
          <a:p>
            <a:pPr>
              <a:defRPr/>
            </a:pPr>
            <a:r>
              <a:rPr lang="en-US" sz="2100" b="1" dirty="0"/>
              <a:t>TASG 1b – </a:t>
            </a:r>
            <a:r>
              <a:rPr lang="en-US" sz="2100" b="1" dirty="0" err="1"/>
              <a:t>Newidiwch</a:t>
            </a:r>
            <a:r>
              <a:rPr lang="en-US" sz="2100" b="1" dirty="0"/>
              <a:t> y </a:t>
            </a:r>
            <a:r>
              <a:rPr lang="en-US" sz="2100" b="1" dirty="0" err="1"/>
              <a:t>berfau</a:t>
            </a:r>
            <a:r>
              <a:rPr lang="en-US" sz="2100" b="1" dirty="0"/>
              <a:t> </a:t>
            </a:r>
            <a:r>
              <a:rPr lang="en-US" sz="2100" b="1" dirty="0" err="1"/>
              <a:t>i</a:t>
            </a:r>
            <a:r>
              <a:rPr lang="en-US" sz="2100" b="1" dirty="0"/>
              <a:t> </a:t>
            </a:r>
            <a:r>
              <a:rPr lang="en-US" sz="2100" b="1" dirty="0" err="1"/>
              <a:t>orchmynion</a:t>
            </a:r>
            <a:endParaRPr lang="en-GB" sz="1576" dirty="0"/>
          </a:p>
        </p:txBody>
      </p:sp>
      <p:sp>
        <p:nvSpPr>
          <p:cNvPr id="5" name="TextBox 4">
            <a:extLst>
              <a:ext uri="{FF2B5EF4-FFF2-40B4-BE49-F238E27FC236}">
                <a16:creationId xmlns:a16="http://schemas.microsoft.com/office/drawing/2014/main" id="{A138ED4D-5C7E-6583-7A39-88AD75CE408D}"/>
              </a:ext>
            </a:extLst>
          </p:cNvPr>
          <p:cNvSpPr txBox="1"/>
          <p:nvPr/>
        </p:nvSpPr>
        <p:spPr>
          <a:xfrm>
            <a:off x="2460954" y="896163"/>
            <a:ext cx="13361190" cy="769441"/>
          </a:xfrm>
          <a:prstGeom prst="rect">
            <a:avLst/>
          </a:prstGeom>
          <a:solidFill>
            <a:schemeClr val="accent5">
              <a:lumMod val="20000"/>
              <a:lumOff val="80000"/>
            </a:schemeClr>
          </a:solidFill>
        </p:spPr>
        <p:txBody>
          <a:bodyPr wrap="square" rtlCol="0">
            <a:spAutoFit/>
          </a:bodyPr>
          <a:lstStyle/>
          <a:p>
            <a:r>
              <a:rPr lang="en-US" sz="4400" b="1" dirty="0"/>
              <a:t>Gwaith </a:t>
            </a:r>
            <a:r>
              <a:rPr lang="en-US" sz="4400" b="1" dirty="0" err="1"/>
              <a:t>Pâr</a:t>
            </a:r>
            <a:endParaRPr lang="en-US" sz="4400" b="1" dirty="0"/>
          </a:p>
        </p:txBody>
      </p:sp>
    </p:spTree>
    <p:extLst>
      <p:ext uri="{BB962C8B-B14F-4D97-AF65-F5344CB8AC3E}">
        <p14:creationId xmlns:p14="http://schemas.microsoft.com/office/powerpoint/2010/main" val="394459951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FF02229-5EE8-4DBA-B25E-2DE127478141}"/>
              </a:ext>
            </a:extLst>
          </p:cNvPr>
          <p:cNvSpPr txBox="1"/>
          <p:nvPr/>
        </p:nvSpPr>
        <p:spPr>
          <a:xfrm>
            <a:off x="2460954" y="8885438"/>
            <a:ext cx="13377862" cy="415498"/>
          </a:xfrm>
          <a:prstGeom prst="rect">
            <a:avLst/>
          </a:prstGeom>
          <a:solidFill>
            <a:schemeClr val="accent5">
              <a:lumMod val="20000"/>
              <a:lumOff val="80000"/>
            </a:schemeClr>
          </a:solidFill>
        </p:spPr>
        <p:txBody>
          <a:bodyPr>
            <a:spAutoFit/>
          </a:bodyPr>
          <a:lstStyle/>
          <a:p>
            <a:pPr>
              <a:defRPr/>
            </a:pPr>
            <a:r>
              <a:rPr lang="en-US" sz="2100" b="1" dirty="0"/>
              <a:t>TASG 1a – </a:t>
            </a:r>
            <a:r>
              <a:rPr lang="en-US" sz="2100" b="1" dirty="0" err="1"/>
              <a:t>Edrychwch</a:t>
            </a:r>
            <a:r>
              <a:rPr lang="en-US" sz="2100" b="1" dirty="0"/>
              <a:t> </a:t>
            </a:r>
            <a:r>
              <a:rPr lang="en-US" sz="2100" b="1" dirty="0" err="1"/>
              <a:t>ar</a:t>
            </a:r>
            <a:r>
              <a:rPr lang="en-US" sz="2100" b="1" dirty="0"/>
              <a:t> y </a:t>
            </a:r>
            <a:r>
              <a:rPr lang="en-US" sz="2100" b="1" dirty="0" err="1"/>
              <a:t>berfau</a:t>
            </a:r>
            <a:r>
              <a:rPr lang="en-US" sz="2100" b="1" dirty="0"/>
              <a:t> – </a:t>
            </a:r>
            <a:r>
              <a:rPr lang="en-US" sz="2100" b="1" dirty="0" err="1"/>
              <a:t>gwiriwch</a:t>
            </a:r>
            <a:r>
              <a:rPr lang="en-US" sz="2100" b="1" dirty="0"/>
              <a:t> </a:t>
            </a:r>
            <a:r>
              <a:rPr lang="en-US" sz="2100" b="1" dirty="0" err="1"/>
              <a:t>yr</a:t>
            </a:r>
            <a:r>
              <a:rPr lang="en-US" sz="2100" b="1" dirty="0"/>
              <a:t> </a:t>
            </a:r>
            <a:r>
              <a:rPr lang="en-US" sz="2100" b="1" dirty="0" err="1"/>
              <a:t>ystyr</a:t>
            </a:r>
            <a:r>
              <a:rPr lang="en-US" sz="2100" b="1" dirty="0"/>
              <a:t>. </a:t>
            </a:r>
            <a:endParaRPr lang="en-GB" sz="1576" b="1" dirty="0"/>
          </a:p>
        </p:txBody>
      </p:sp>
      <p:graphicFrame>
        <p:nvGraphicFramePr>
          <p:cNvPr id="4" name="Table 4">
            <a:extLst>
              <a:ext uri="{FF2B5EF4-FFF2-40B4-BE49-F238E27FC236}">
                <a16:creationId xmlns:a16="http://schemas.microsoft.com/office/drawing/2014/main" id="{CD54244D-ADCC-48DE-85A4-5C27E4BC5C58}"/>
              </a:ext>
            </a:extLst>
          </p:cNvPr>
          <p:cNvGraphicFramePr>
            <a:graphicFrameLocks noGrp="1"/>
          </p:cNvGraphicFramePr>
          <p:nvPr/>
        </p:nvGraphicFramePr>
        <p:xfrm>
          <a:off x="2460954" y="2019300"/>
          <a:ext cx="13361190" cy="6512442"/>
        </p:xfrm>
        <a:graphic>
          <a:graphicData uri="http://schemas.openxmlformats.org/drawingml/2006/table">
            <a:tbl>
              <a:tblPr firstRow="1" bandRow="1">
                <a:tableStyleId>{5940675A-B579-460E-94D1-54222C63F5DA}</a:tableStyleId>
              </a:tblPr>
              <a:tblGrid>
                <a:gridCol w="2672238">
                  <a:extLst>
                    <a:ext uri="{9D8B030D-6E8A-4147-A177-3AD203B41FA5}">
                      <a16:colId xmlns:a16="http://schemas.microsoft.com/office/drawing/2014/main" val="20000"/>
                    </a:ext>
                  </a:extLst>
                </a:gridCol>
                <a:gridCol w="2672238">
                  <a:extLst>
                    <a:ext uri="{9D8B030D-6E8A-4147-A177-3AD203B41FA5}">
                      <a16:colId xmlns:a16="http://schemas.microsoft.com/office/drawing/2014/main" val="20001"/>
                    </a:ext>
                  </a:extLst>
                </a:gridCol>
                <a:gridCol w="2672238">
                  <a:extLst>
                    <a:ext uri="{9D8B030D-6E8A-4147-A177-3AD203B41FA5}">
                      <a16:colId xmlns:a16="http://schemas.microsoft.com/office/drawing/2014/main" val="20002"/>
                    </a:ext>
                  </a:extLst>
                </a:gridCol>
                <a:gridCol w="2672238">
                  <a:extLst>
                    <a:ext uri="{9D8B030D-6E8A-4147-A177-3AD203B41FA5}">
                      <a16:colId xmlns:a16="http://schemas.microsoft.com/office/drawing/2014/main" val="20003"/>
                    </a:ext>
                  </a:extLst>
                </a:gridCol>
                <a:gridCol w="2672238">
                  <a:extLst>
                    <a:ext uri="{9D8B030D-6E8A-4147-A177-3AD203B41FA5}">
                      <a16:colId xmlns:a16="http://schemas.microsoft.com/office/drawing/2014/main" val="20004"/>
                    </a:ext>
                  </a:extLst>
                </a:gridCol>
              </a:tblGrid>
              <a:tr h="1085407">
                <a:tc>
                  <a:txBody>
                    <a:bodyPr/>
                    <a:lstStyle/>
                    <a:p>
                      <a:r>
                        <a:rPr lang="en-GB" sz="3000" dirty="0" err="1"/>
                        <a:t>Ysgrifennu</a:t>
                      </a:r>
                      <a:endParaRPr lang="en-GB" sz="3000" dirty="0"/>
                    </a:p>
                  </a:txBody>
                  <a:tcPr marL="137158" marR="137158" marT="68578" marB="68578">
                    <a:solidFill>
                      <a:srgbClr val="FFD579">
                        <a:alpha val="9804"/>
                      </a:srgbClr>
                    </a:solidFill>
                  </a:tcPr>
                </a:tc>
                <a:tc>
                  <a:txBody>
                    <a:bodyPr/>
                    <a:lstStyle/>
                    <a:p>
                      <a:r>
                        <a:rPr lang="en-GB" sz="3000" dirty="0" err="1"/>
                        <a:t>Darllen</a:t>
                      </a:r>
                      <a:endParaRPr lang="en-GB" sz="3000" dirty="0"/>
                    </a:p>
                  </a:txBody>
                  <a:tcPr marL="137158" marR="137158" marT="68578" marB="68578">
                    <a:solidFill>
                      <a:srgbClr val="FFD579">
                        <a:alpha val="9804"/>
                      </a:srgbClr>
                    </a:solidFill>
                  </a:tcPr>
                </a:tc>
                <a:tc>
                  <a:txBody>
                    <a:bodyPr/>
                    <a:lstStyle/>
                    <a:p>
                      <a:r>
                        <a:rPr lang="en-GB" sz="3000" dirty="0" err="1"/>
                        <a:t>Siarad</a:t>
                      </a:r>
                      <a:r>
                        <a:rPr lang="en-GB" sz="3000" dirty="0"/>
                        <a:t> </a:t>
                      </a:r>
                    </a:p>
                  </a:txBody>
                  <a:tcPr marL="137158" marR="137158" marT="68578" marB="68578">
                    <a:solidFill>
                      <a:srgbClr val="FFD579">
                        <a:alpha val="9804"/>
                      </a:srgbClr>
                    </a:solidFill>
                  </a:tcPr>
                </a:tc>
                <a:tc>
                  <a:txBody>
                    <a:bodyPr/>
                    <a:lstStyle/>
                    <a:p>
                      <a:r>
                        <a:rPr lang="en-GB" sz="3000" dirty="0"/>
                        <a:t> </a:t>
                      </a:r>
                      <a:r>
                        <a:rPr lang="en-GB" sz="3000" dirty="0" err="1"/>
                        <a:t>Cerdded</a:t>
                      </a:r>
                      <a:endParaRPr lang="en-GB" sz="3000" dirty="0"/>
                    </a:p>
                  </a:txBody>
                  <a:tcPr marL="137158" marR="137158" marT="68578" marB="68578">
                    <a:solidFill>
                      <a:srgbClr val="FFD579">
                        <a:alpha val="9804"/>
                      </a:srgbClr>
                    </a:solidFill>
                  </a:tcPr>
                </a:tc>
                <a:tc>
                  <a:txBody>
                    <a:bodyPr/>
                    <a:lstStyle/>
                    <a:p>
                      <a:r>
                        <a:rPr lang="en-GB" sz="3000" dirty="0" err="1"/>
                        <a:t>Canu</a:t>
                      </a:r>
                      <a:r>
                        <a:rPr lang="en-GB" sz="3000" dirty="0"/>
                        <a:t> </a:t>
                      </a:r>
                    </a:p>
                  </a:txBody>
                  <a:tcPr marL="137158" marR="137158" marT="68578" marB="68578">
                    <a:solidFill>
                      <a:srgbClr val="FFD579">
                        <a:alpha val="9804"/>
                      </a:srgbClr>
                    </a:solidFill>
                  </a:tcPr>
                </a:tc>
                <a:extLst>
                  <a:ext uri="{0D108BD9-81ED-4DB2-BD59-A6C34878D82A}">
                    <a16:rowId xmlns:a16="http://schemas.microsoft.com/office/drawing/2014/main" val="10000"/>
                  </a:ext>
                </a:extLst>
              </a:tr>
              <a:tr h="1085407">
                <a:tc>
                  <a:txBody>
                    <a:bodyPr/>
                    <a:lstStyle/>
                    <a:p>
                      <a:endParaRPr lang="en-GB" sz="3000" dirty="0">
                        <a:solidFill>
                          <a:schemeClr val="accent1">
                            <a:lumMod val="75000"/>
                          </a:schemeClr>
                        </a:solidFill>
                      </a:endParaRPr>
                    </a:p>
                  </a:txBody>
                  <a:tcPr marL="137158" marR="137158" marT="68578" marB="68578">
                    <a:solidFill>
                      <a:srgbClr val="FFD579">
                        <a:alpha val="9804"/>
                      </a:srgbClr>
                    </a:solidFill>
                  </a:tcPr>
                </a:tc>
                <a:tc>
                  <a:txBody>
                    <a:bodyPr/>
                    <a:lstStyle/>
                    <a:p>
                      <a:endParaRPr lang="en-GB" sz="3000" dirty="0">
                        <a:solidFill>
                          <a:schemeClr val="accent1">
                            <a:lumMod val="75000"/>
                          </a:schemeClr>
                        </a:solidFill>
                      </a:endParaRPr>
                    </a:p>
                  </a:txBody>
                  <a:tcPr marL="137158" marR="137158" marT="68578" marB="68578">
                    <a:solidFill>
                      <a:srgbClr val="FFD579">
                        <a:alpha val="9804"/>
                      </a:srgbClr>
                    </a:solidFill>
                  </a:tcPr>
                </a:tc>
                <a:tc>
                  <a:txBody>
                    <a:bodyPr/>
                    <a:lstStyle/>
                    <a:p>
                      <a:endParaRPr lang="en-GB" sz="3000" dirty="0">
                        <a:solidFill>
                          <a:schemeClr val="accent1">
                            <a:lumMod val="75000"/>
                          </a:schemeClr>
                        </a:solidFill>
                      </a:endParaRPr>
                    </a:p>
                  </a:txBody>
                  <a:tcPr marL="137158" marR="137158" marT="68578" marB="68578">
                    <a:solidFill>
                      <a:srgbClr val="FFD579">
                        <a:alpha val="9804"/>
                      </a:srgbClr>
                    </a:solidFill>
                  </a:tcPr>
                </a:tc>
                <a:tc>
                  <a:txBody>
                    <a:bodyPr/>
                    <a:lstStyle/>
                    <a:p>
                      <a:endParaRPr lang="en-GB" sz="3000" dirty="0">
                        <a:solidFill>
                          <a:schemeClr val="accent1">
                            <a:lumMod val="75000"/>
                          </a:schemeClr>
                        </a:solidFill>
                      </a:endParaRPr>
                    </a:p>
                  </a:txBody>
                  <a:tcPr marL="137158" marR="137158" marT="68578" marB="68578">
                    <a:solidFill>
                      <a:srgbClr val="FFD579">
                        <a:alpha val="9804"/>
                      </a:srgbClr>
                    </a:solidFill>
                  </a:tcPr>
                </a:tc>
                <a:tc>
                  <a:txBody>
                    <a:bodyPr/>
                    <a:lstStyle/>
                    <a:p>
                      <a:endParaRPr lang="en-GB" sz="3000" b="1" dirty="0">
                        <a:solidFill>
                          <a:srgbClr val="0070C0"/>
                        </a:solidFill>
                      </a:endParaRPr>
                    </a:p>
                  </a:txBody>
                  <a:tcPr marL="137158" marR="137158" marT="68578" marB="68578">
                    <a:solidFill>
                      <a:srgbClr val="FFD579">
                        <a:alpha val="9804"/>
                      </a:srgbClr>
                    </a:solidFill>
                  </a:tcPr>
                </a:tc>
                <a:extLst>
                  <a:ext uri="{0D108BD9-81ED-4DB2-BD59-A6C34878D82A}">
                    <a16:rowId xmlns:a16="http://schemas.microsoft.com/office/drawing/2014/main" val="10001"/>
                  </a:ext>
                </a:extLst>
              </a:tr>
              <a:tr h="1085407">
                <a:tc>
                  <a:txBody>
                    <a:bodyPr/>
                    <a:lstStyle/>
                    <a:p>
                      <a:r>
                        <a:rPr lang="en-GB" sz="3000" dirty="0" err="1"/>
                        <a:t>Bwyta</a:t>
                      </a:r>
                      <a:r>
                        <a:rPr lang="en-GB" sz="3000" dirty="0"/>
                        <a:t> </a:t>
                      </a:r>
                    </a:p>
                  </a:txBody>
                  <a:tcPr marL="137158" marR="137158" marT="68578" marB="68578">
                    <a:solidFill>
                      <a:srgbClr val="FFD579">
                        <a:alpha val="9804"/>
                      </a:srgbClr>
                    </a:solidFill>
                  </a:tcPr>
                </a:tc>
                <a:tc>
                  <a:txBody>
                    <a:bodyPr/>
                    <a:lstStyle/>
                    <a:p>
                      <a:r>
                        <a:rPr lang="en-GB" sz="3000" dirty="0" err="1"/>
                        <a:t>Yfed</a:t>
                      </a:r>
                      <a:endParaRPr lang="en-GB" sz="3000" dirty="0"/>
                    </a:p>
                  </a:txBody>
                  <a:tcPr marL="137158" marR="137158" marT="68578" marB="68578">
                    <a:solidFill>
                      <a:srgbClr val="FFD579">
                        <a:alpha val="9804"/>
                      </a:srgbClr>
                    </a:solidFill>
                  </a:tcPr>
                </a:tc>
                <a:tc>
                  <a:txBody>
                    <a:bodyPr/>
                    <a:lstStyle/>
                    <a:p>
                      <a:r>
                        <a:rPr lang="en-GB" sz="3000" dirty="0" err="1"/>
                        <a:t>Chwarae</a:t>
                      </a:r>
                      <a:r>
                        <a:rPr lang="en-GB" sz="3000" dirty="0"/>
                        <a:t> </a:t>
                      </a:r>
                    </a:p>
                  </a:txBody>
                  <a:tcPr marL="137158" marR="137158" marT="68578" marB="68578">
                    <a:solidFill>
                      <a:srgbClr val="FFD579">
                        <a:alpha val="9804"/>
                      </a:srgbClr>
                    </a:solidFill>
                  </a:tcPr>
                </a:tc>
                <a:tc>
                  <a:txBody>
                    <a:bodyPr/>
                    <a:lstStyle/>
                    <a:p>
                      <a:r>
                        <a:rPr lang="en-GB" sz="3000" dirty="0" err="1"/>
                        <a:t>Paentio</a:t>
                      </a:r>
                      <a:endParaRPr lang="en-GB" sz="3000" dirty="0"/>
                    </a:p>
                  </a:txBody>
                  <a:tcPr marL="137158" marR="137158" marT="68578" marB="68578">
                    <a:solidFill>
                      <a:srgbClr val="FFD579">
                        <a:alpha val="9804"/>
                      </a:srgbClr>
                    </a:solidFill>
                  </a:tcPr>
                </a:tc>
                <a:tc>
                  <a:txBody>
                    <a:bodyPr/>
                    <a:lstStyle/>
                    <a:p>
                      <a:r>
                        <a:rPr lang="en-GB" sz="3000" dirty="0" err="1"/>
                        <a:t>Edrych</a:t>
                      </a:r>
                      <a:endParaRPr lang="en-GB" sz="3000" dirty="0"/>
                    </a:p>
                  </a:txBody>
                  <a:tcPr marL="137158" marR="137158" marT="68578" marB="68578">
                    <a:solidFill>
                      <a:srgbClr val="FFD579">
                        <a:alpha val="9804"/>
                      </a:srgbClr>
                    </a:solidFill>
                  </a:tcPr>
                </a:tc>
                <a:extLst>
                  <a:ext uri="{0D108BD9-81ED-4DB2-BD59-A6C34878D82A}">
                    <a16:rowId xmlns:a16="http://schemas.microsoft.com/office/drawing/2014/main" val="10002"/>
                  </a:ext>
                </a:extLst>
              </a:tr>
              <a:tr h="1085407">
                <a:tc>
                  <a:txBody>
                    <a:bodyPr/>
                    <a:lstStyle/>
                    <a:p>
                      <a:endParaRPr lang="en-GB" sz="3000" dirty="0">
                        <a:solidFill>
                          <a:schemeClr val="accent1">
                            <a:lumMod val="75000"/>
                          </a:schemeClr>
                        </a:solidFill>
                      </a:endParaRPr>
                    </a:p>
                  </a:txBody>
                  <a:tcPr marL="137158" marR="137158" marT="68578" marB="68578">
                    <a:solidFill>
                      <a:srgbClr val="FFD579">
                        <a:alpha val="9804"/>
                      </a:srgbClr>
                    </a:solidFill>
                  </a:tcPr>
                </a:tc>
                <a:tc>
                  <a:txBody>
                    <a:bodyPr/>
                    <a:lstStyle/>
                    <a:p>
                      <a:endParaRPr lang="en-GB" sz="3000" dirty="0">
                        <a:solidFill>
                          <a:schemeClr val="accent1">
                            <a:lumMod val="75000"/>
                          </a:schemeClr>
                        </a:solidFill>
                      </a:endParaRPr>
                    </a:p>
                  </a:txBody>
                  <a:tcPr marL="137158" marR="137158" marT="68578" marB="68578">
                    <a:solidFill>
                      <a:srgbClr val="FFD579">
                        <a:alpha val="9804"/>
                      </a:srgbClr>
                    </a:solidFill>
                  </a:tcPr>
                </a:tc>
                <a:tc>
                  <a:txBody>
                    <a:bodyPr/>
                    <a:lstStyle/>
                    <a:p>
                      <a:pPr marL="0" marR="0" lvl="0" indent="0" algn="l" defTabSz="1371600" rtl="0" eaLnBrk="1" fontAlgn="auto" latinLnBrk="0" hangingPunct="1">
                        <a:lnSpc>
                          <a:spcPct val="100000"/>
                        </a:lnSpc>
                        <a:spcBef>
                          <a:spcPts val="0"/>
                        </a:spcBef>
                        <a:spcAft>
                          <a:spcPts val="0"/>
                        </a:spcAft>
                        <a:buClrTx/>
                        <a:buSzTx/>
                        <a:buFontTx/>
                        <a:buNone/>
                        <a:tabLst/>
                        <a:defRPr/>
                      </a:pPr>
                      <a:endParaRPr lang="en-GB" sz="3000" dirty="0">
                        <a:solidFill>
                          <a:schemeClr val="accent1">
                            <a:lumMod val="75000"/>
                          </a:schemeClr>
                        </a:solidFill>
                      </a:endParaRPr>
                    </a:p>
                  </a:txBody>
                  <a:tcPr marL="137158" marR="137158" marT="68578" marB="68578">
                    <a:solidFill>
                      <a:srgbClr val="FFD579">
                        <a:alpha val="9804"/>
                      </a:srgbClr>
                    </a:solidFill>
                  </a:tcPr>
                </a:tc>
                <a:tc>
                  <a:txBody>
                    <a:bodyPr/>
                    <a:lstStyle/>
                    <a:p>
                      <a:endParaRPr lang="en-GB" sz="3000" dirty="0">
                        <a:solidFill>
                          <a:schemeClr val="accent1">
                            <a:lumMod val="75000"/>
                          </a:schemeClr>
                        </a:solidFill>
                      </a:endParaRPr>
                    </a:p>
                  </a:txBody>
                  <a:tcPr marL="137158" marR="137158" marT="68578" marB="68578">
                    <a:solidFill>
                      <a:srgbClr val="FFD579">
                        <a:alpha val="9804"/>
                      </a:srgbClr>
                    </a:solidFill>
                  </a:tcPr>
                </a:tc>
                <a:tc>
                  <a:txBody>
                    <a:bodyPr/>
                    <a:lstStyle/>
                    <a:p>
                      <a:endParaRPr lang="en-GB" sz="3000" dirty="0">
                        <a:solidFill>
                          <a:schemeClr val="accent1">
                            <a:lumMod val="75000"/>
                          </a:schemeClr>
                        </a:solidFill>
                      </a:endParaRPr>
                    </a:p>
                  </a:txBody>
                  <a:tcPr marL="137158" marR="137158" marT="68578" marB="68578">
                    <a:solidFill>
                      <a:srgbClr val="FFD579">
                        <a:alpha val="9804"/>
                      </a:srgbClr>
                    </a:solidFill>
                  </a:tcPr>
                </a:tc>
                <a:extLst>
                  <a:ext uri="{0D108BD9-81ED-4DB2-BD59-A6C34878D82A}">
                    <a16:rowId xmlns:a16="http://schemas.microsoft.com/office/drawing/2014/main" val="10003"/>
                  </a:ext>
                </a:extLst>
              </a:tr>
              <a:tr h="1085407">
                <a:tc>
                  <a:txBody>
                    <a:bodyPr/>
                    <a:lstStyle/>
                    <a:p>
                      <a:r>
                        <a:rPr lang="en-GB" sz="3000" dirty="0" err="1"/>
                        <a:t>Sefyll</a:t>
                      </a:r>
                      <a:r>
                        <a:rPr lang="en-GB" sz="3000" dirty="0"/>
                        <a:t> </a:t>
                      </a:r>
                    </a:p>
                  </a:txBody>
                  <a:tcPr marL="137158" marR="137158" marT="68578" marB="68578">
                    <a:solidFill>
                      <a:srgbClr val="FFD579">
                        <a:alpha val="9804"/>
                      </a:srgbClr>
                    </a:solidFill>
                  </a:tcPr>
                </a:tc>
                <a:tc>
                  <a:txBody>
                    <a:bodyPr/>
                    <a:lstStyle/>
                    <a:p>
                      <a:r>
                        <a:rPr lang="en-GB" sz="3000" dirty="0" err="1"/>
                        <a:t>Gweithio</a:t>
                      </a:r>
                      <a:r>
                        <a:rPr lang="en-GB" sz="3000" dirty="0"/>
                        <a:t> </a:t>
                      </a:r>
                    </a:p>
                  </a:txBody>
                  <a:tcPr marL="137158" marR="137158" marT="68578" marB="68578">
                    <a:solidFill>
                      <a:srgbClr val="FFD579">
                        <a:alpha val="9804"/>
                      </a:srgbClr>
                    </a:solidFill>
                  </a:tcPr>
                </a:tc>
                <a:tc>
                  <a:txBody>
                    <a:bodyPr/>
                    <a:lstStyle/>
                    <a:p>
                      <a:r>
                        <a:rPr lang="en-GB" sz="3000" dirty="0" err="1"/>
                        <a:t>Aros</a:t>
                      </a:r>
                      <a:endParaRPr lang="en-GB" sz="3000" dirty="0"/>
                    </a:p>
                  </a:txBody>
                  <a:tcPr marL="137158" marR="137158" marT="68578" marB="68578">
                    <a:solidFill>
                      <a:srgbClr val="FFD579">
                        <a:alpha val="9804"/>
                      </a:srgbClr>
                    </a:solidFill>
                  </a:tcPr>
                </a:tc>
                <a:tc>
                  <a:txBody>
                    <a:bodyPr/>
                    <a:lstStyle/>
                    <a:p>
                      <a:r>
                        <a:rPr lang="en-GB" sz="3000" dirty="0" err="1"/>
                        <a:t>Cofio</a:t>
                      </a:r>
                      <a:r>
                        <a:rPr lang="en-GB" sz="3000" dirty="0"/>
                        <a:t> </a:t>
                      </a:r>
                    </a:p>
                  </a:txBody>
                  <a:tcPr marL="137158" marR="137158" marT="68578" marB="68578">
                    <a:solidFill>
                      <a:srgbClr val="FFD579">
                        <a:alpha val="9804"/>
                      </a:srgbClr>
                    </a:solidFill>
                  </a:tcPr>
                </a:tc>
                <a:tc>
                  <a:txBody>
                    <a:bodyPr/>
                    <a:lstStyle/>
                    <a:p>
                      <a:r>
                        <a:rPr lang="en-GB" sz="3000" dirty="0" err="1"/>
                        <a:t>Gwrando</a:t>
                      </a:r>
                      <a:endParaRPr lang="en-GB" sz="3000" dirty="0"/>
                    </a:p>
                  </a:txBody>
                  <a:tcPr marL="137158" marR="137158" marT="68578" marB="68578">
                    <a:solidFill>
                      <a:srgbClr val="FFD579">
                        <a:alpha val="9804"/>
                      </a:srgbClr>
                    </a:solidFill>
                  </a:tcPr>
                </a:tc>
                <a:extLst>
                  <a:ext uri="{0D108BD9-81ED-4DB2-BD59-A6C34878D82A}">
                    <a16:rowId xmlns:a16="http://schemas.microsoft.com/office/drawing/2014/main" val="10004"/>
                  </a:ext>
                </a:extLst>
              </a:tr>
              <a:tr h="1085407">
                <a:tc>
                  <a:txBody>
                    <a:bodyPr/>
                    <a:lstStyle/>
                    <a:p>
                      <a:endParaRPr lang="en-GB" sz="2800" dirty="0">
                        <a:solidFill>
                          <a:schemeClr val="accent1">
                            <a:lumMod val="75000"/>
                          </a:schemeClr>
                        </a:solidFill>
                      </a:endParaRPr>
                    </a:p>
                  </a:txBody>
                  <a:tcPr marL="137158" marR="137158" marT="68578" marB="68578">
                    <a:solidFill>
                      <a:srgbClr val="FFD579">
                        <a:alpha val="9804"/>
                      </a:srgbClr>
                    </a:solidFill>
                  </a:tcPr>
                </a:tc>
                <a:tc>
                  <a:txBody>
                    <a:bodyPr/>
                    <a:lstStyle/>
                    <a:p>
                      <a:endParaRPr lang="en-GB" sz="2800" dirty="0">
                        <a:solidFill>
                          <a:schemeClr val="accent1">
                            <a:lumMod val="75000"/>
                          </a:schemeClr>
                        </a:solidFill>
                      </a:endParaRPr>
                    </a:p>
                  </a:txBody>
                  <a:tcPr marL="137158" marR="137158" marT="68578" marB="68578">
                    <a:solidFill>
                      <a:srgbClr val="FFD579">
                        <a:alpha val="9804"/>
                      </a:srgbClr>
                    </a:solidFill>
                  </a:tcPr>
                </a:tc>
                <a:tc>
                  <a:txBody>
                    <a:bodyPr/>
                    <a:lstStyle/>
                    <a:p>
                      <a:endParaRPr lang="en-GB" sz="2800" dirty="0">
                        <a:solidFill>
                          <a:schemeClr val="accent1">
                            <a:lumMod val="75000"/>
                          </a:schemeClr>
                        </a:solidFill>
                      </a:endParaRPr>
                    </a:p>
                  </a:txBody>
                  <a:tcPr marL="137158" marR="137158" marT="68578" marB="68578">
                    <a:solidFill>
                      <a:srgbClr val="FFD579">
                        <a:alpha val="9804"/>
                      </a:srgbClr>
                    </a:solidFill>
                  </a:tcPr>
                </a:tc>
                <a:tc>
                  <a:txBody>
                    <a:bodyPr/>
                    <a:lstStyle/>
                    <a:p>
                      <a:endParaRPr lang="en-GB" sz="2800" dirty="0">
                        <a:solidFill>
                          <a:schemeClr val="accent1">
                            <a:lumMod val="75000"/>
                          </a:schemeClr>
                        </a:solidFill>
                      </a:endParaRPr>
                    </a:p>
                  </a:txBody>
                  <a:tcPr marL="137158" marR="137158" marT="68578" marB="68578">
                    <a:solidFill>
                      <a:srgbClr val="FFD579">
                        <a:alpha val="9804"/>
                      </a:srgbClr>
                    </a:solidFill>
                  </a:tcPr>
                </a:tc>
                <a:tc>
                  <a:txBody>
                    <a:bodyPr/>
                    <a:lstStyle/>
                    <a:p>
                      <a:endParaRPr lang="en-GB" sz="2800" dirty="0">
                        <a:solidFill>
                          <a:schemeClr val="accent1">
                            <a:lumMod val="75000"/>
                          </a:schemeClr>
                        </a:solidFill>
                      </a:endParaRPr>
                    </a:p>
                  </a:txBody>
                  <a:tcPr marL="137158" marR="137158" marT="68578" marB="68578">
                    <a:solidFill>
                      <a:srgbClr val="FFD579">
                        <a:alpha val="9804"/>
                      </a:srgbClr>
                    </a:solidFill>
                  </a:tcPr>
                </a:tc>
                <a:extLst>
                  <a:ext uri="{0D108BD9-81ED-4DB2-BD59-A6C34878D82A}">
                    <a16:rowId xmlns:a16="http://schemas.microsoft.com/office/drawing/2014/main" val="10005"/>
                  </a:ext>
                </a:extLst>
              </a:tr>
            </a:tbl>
          </a:graphicData>
        </a:graphic>
      </p:graphicFrame>
      <p:sp>
        <p:nvSpPr>
          <p:cNvPr id="36" name="TextBox 35">
            <a:extLst>
              <a:ext uri="{FF2B5EF4-FFF2-40B4-BE49-F238E27FC236}">
                <a16:creationId xmlns:a16="http://schemas.microsoft.com/office/drawing/2014/main" id="{EDF94014-4BF9-458B-885B-92C020C58C81}"/>
              </a:ext>
            </a:extLst>
          </p:cNvPr>
          <p:cNvSpPr txBox="1"/>
          <p:nvPr/>
        </p:nvSpPr>
        <p:spPr>
          <a:xfrm>
            <a:off x="2477622" y="9446883"/>
            <a:ext cx="13361194" cy="415498"/>
          </a:xfrm>
          <a:prstGeom prst="rect">
            <a:avLst/>
          </a:prstGeom>
          <a:solidFill>
            <a:schemeClr val="accent5">
              <a:lumMod val="20000"/>
              <a:lumOff val="80000"/>
            </a:schemeClr>
          </a:solidFill>
        </p:spPr>
        <p:txBody>
          <a:bodyPr>
            <a:spAutoFit/>
          </a:bodyPr>
          <a:lstStyle/>
          <a:p>
            <a:pPr>
              <a:defRPr/>
            </a:pPr>
            <a:r>
              <a:rPr lang="en-US" sz="2100" b="1" dirty="0"/>
              <a:t>TASG 1b – </a:t>
            </a:r>
            <a:r>
              <a:rPr lang="en-US" sz="2100" b="1" dirty="0" err="1"/>
              <a:t>Newidiwch</a:t>
            </a:r>
            <a:r>
              <a:rPr lang="en-US" sz="2100" b="1" dirty="0"/>
              <a:t> y </a:t>
            </a:r>
            <a:r>
              <a:rPr lang="en-US" sz="2100" b="1" dirty="0" err="1"/>
              <a:t>berfau</a:t>
            </a:r>
            <a:r>
              <a:rPr lang="en-US" sz="2100" b="1" dirty="0"/>
              <a:t> </a:t>
            </a:r>
            <a:r>
              <a:rPr lang="en-US" sz="2100" b="1" dirty="0" err="1"/>
              <a:t>i</a:t>
            </a:r>
            <a:r>
              <a:rPr lang="en-US" sz="2100" b="1" dirty="0"/>
              <a:t> </a:t>
            </a:r>
            <a:r>
              <a:rPr lang="en-US" sz="2100" b="1" dirty="0" err="1"/>
              <a:t>orchmynion</a:t>
            </a:r>
            <a:endParaRPr lang="en-GB" sz="1576" dirty="0"/>
          </a:p>
        </p:txBody>
      </p:sp>
      <p:sp>
        <p:nvSpPr>
          <p:cNvPr id="5" name="TextBox 4">
            <a:extLst>
              <a:ext uri="{FF2B5EF4-FFF2-40B4-BE49-F238E27FC236}">
                <a16:creationId xmlns:a16="http://schemas.microsoft.com/office/drawing/2014/main" id="{A138ED4D-5C7E-6583-7A39-88AD75CE408D}"/>
              </a:ext>
            </a:extLst>
          </p:cNvPr>
          <p:cNvSpPr txBox="1"/>
          <p:nvPr/>
        </p:nvSpPr>
        <p:spPr>
          <a:xfrm>
            <a:off x="2460954" y="896163"/>
            <a:ext cx="13361190" cy="769441"/>
          </a:xfrm>
          <a:prstGeom prst="rect">
            <a:avLst/>
          </a:prstGeom>
          <a:solidFill>
            <a:schemeClr val="accent5">
              <a:lumMod val="20000"/>
              <a:lumOff val="80000"/>
            </a:schemeClr>
          </a:solidFill>
        </p:spPr>
        <p:txBody>
          <a:bodyPr wrap="square" rtlCol="0">
            <a:spAutoFit/>
          </a:bodyPr>
          <a:lstStyle/>
          <a:p>
            <a:r>
              <a:rPr lang="en-US" sz="4400" b="1" dirty="0"/>
              <a:t>Gwaith </a:t>
            </a:r>
            <a:r>
              <a:rPr lang="en-US" sz="4400" b="1" dirty="0" err="1"/>
              <a:t>Pâr</a:t>
            </a:r>
            <a:endParaRPr lang="en-US" sz="4400" b="1" dirty="0"/>
          </a:p>
        </p:txBody>
      </p:sp>
      <p:sp>
        <p:nvSpPr>
          <p:cNvPr id="7" name="TextBox 6">
            <a:extLst>
              <a:ext uri="{FF2B5EF4-FFF2-40B4-BE49-F238E27FC236}">
                <a16:creationId xmlns:a16="http://schemas.microsoft.com/office/drawing/2014/main" id="{7912F796-F2AA-DBE0-AE22-569A7466BA32}"/>
              </a:ext>
            </a:extLst>
          </p:cNvPr>
          <p:cNvSpPr txBox="1"/>
          <p:nvPr/>
        </p:nvSpPr>
        <p:spPr>
          <a:xfrm>
            <a:off x="2491069" y="3303491"/>
            <a:ext cx="2438400" cy="584775"/>
          </a:xfrm>
          <a:prstGeom prst="rect">
            <a:avLst/>
          </a:prstGeom>
          <a:noFill/>
        </p:spPr>
        <p:txBody>
          <a:bodyPr wrap="square" rtlCol="0">
            <a:spAutoFit/>
          </a:bodyPr>
          <a:lstStyle/>
          <a:p>
            <a:pPr marL="0" marR="0" lvl="0" indent="0" algn="l" defTabSz="1371600" rtl="0" eaLnBrk="1" fontAlgn="auto" latinLnBrk="0" hangingPunct="1">
              <a:lnSpc>
                <a:spcPct val="100000"/>
              </a:lnSpc>
              <a:spcBef>
                <a:spcPts val="0"/>
              </a:spcBef>
              <a:spcAft>
                <a:spcPts val="0"/>
              </a:spcAft>
              <a:buClrTx/>
              <a:buSzTx/>
              <a:buFontTx/>
              <a:buNone/>
              <a:tabLst/>
              <a:defRPr/>
            </a:pPr>
            <a:r>
              <a:rPr lang="en-GB" sz="3200" b="1" dirty="0" err="1">
                <a:solidFill>
                  <a:srgbClr val="0070C0"/>
                </a:solidFill>
              </a:rPr>
              <a:t>Ysgrifennwch</a:t>
            </a:r>
            <a:endParaRPr lang="en-GB" sz="3200" b="1" dirty="0">
              <a:solidFill>
                <a:srgbClr val="0070C0"/>
              </a:solidFill>
            </a:endParaRPr>
          </a:p>
        </p:txBody>
      </p:sp>
      <p:sp>
        <p:nvSpPr>
          <p:cNvPr id="8" name="TextBox 7">
            <a:extLst>
              <a:ext uri="{FF2B5EF4-FFF2-40B4-BE49-F238E27FC236}">
                <a16:creationId xmlns:a16="http://schemas.microsoft.com/office/drawing/2014/main" id="{E796740B-D6B4-1F21-E2E9-0E2A91B70F0A}"/>
              </a:ext>
            </a:extLst>
          </p:cNvPr>
          <p:cNvSpPr txBox="1"/>
          <p:nvPr/>
        </p:nvSpPr>
        <p:spPr>
          <a:xfrm>
            <a:off x="5159046" y="3303494"/>
            <a:ext cx="2438400" cy="584775"/>
          </a:xfrm>
          <a:prstGeom prst="rect">
            <a:avLst/>
          </a:prstGeom>
          <a:noFill/>
        </p:spPr>
        <p:txBody>
          <a:bodyPr wrap="square" rtlCol="0">
            <a:spAutoFit/>
          </a:bodyPr>
          <a:lstStyle/>
          <a:p>
            <a:pPr marL="0" marR="0" lvl="0" indent="0" algn="l" defTabSz="1371600" rtl="0" eaLnBrk="1" fontAlgn="auto" latinLnBrk="0" hangingPunct="1">
              <a:lnSpc>
                <a:spcPct val="100000"/>
              </a:lnSpc>
              <a:spcBef>
                <a:spcPts val="0"/>
              </a:spcBef>
              <a:spcAft>
                <a:spcPts val="0"/>
              </a:spcAft>
              <a:buClrTx/>
              <a:buSzTx/>
              <a:buFontTx/>
              <a:buNone/>
              <a:tabLst/>
              <a:defRPr/>
            </a:pPr>
            <a:r>
              <a:rPr lang="en-GB" sz="3200" b="1" dirty="0" err="1">
                <a:solidFill>
                  <a:srgbClr val="0070C0"/>
                </a:solidFill>
              </a:rPr>
              <a:t>Darllenwch</a:t>
            </a:r>
            <a:endParaRPr lang="en-GB" sz="3200" b="1" dirty="0">
              <a:solidFill>
                <a:srgbClr val="0070C0"/>
              </a:solidFill>
            </a:endParaRPr>
          </a:p>
        </p:txBody>
      </p:sp>
      <p:sp>
        <p:nvSpPr>
          <p:cNvPr id="9" name="TextBox 8">
            <a:extLst>
              <a:ext uri="{FF2B5EF4-FFF2-40B4-BE49-F238E27FC236}">
                <a16:creationId xmlns:a16="http://schemas.microsoft.com/office/drawing/2014/main" id="{31E443A1-FC9F-EBA3-4481-F894DE4559DF}"/>
              </a:ext>
            </a:extLst>
          </p:cNvPr>
          <p:cNvSpPr txBox="1"/>
          <p:nvPr/>
        </p:nvSpPr>
        <p:spPr>
          <a:xfrm>
            <a:off x="7843833" y="3303493"/>
            <a:ext cx="2438400" cy="584775"/>
          </a:xfrm>
          <a:prstGeom prst="rect">
            <a:avLst/>
          </a:prstGeom>
          <a:noFill/>
        </p:spPr>
        <p:txBody>
          <a:bodyPr wrap="square" rtlCol="0">
            <a:spAutoFit/>
          </a:bodyPr>
          <a:lstStyle/>
          <a:p>
            <a:pPr marL="0" marR="0" lvl="0" indent="0" algn="l" defTabSz="1371600" rtl="0" eaLnBrk="1" fontAlgn="auto" latinLnBrk="0" hangingPunct="1">
              <a:lnSpc>
                <a:spcPct val="100000"/>
              </a:lnSpc>
              <a:spcBef>
                <a:spcPts val="0"/>
              </a:spcBef>
              <a:spcAft>
                <a:spcPts val="0"/>
              </a:spcAft>
              <a:buClrTx/>
              <a:buSzTx/>
              <a:buFontTx/>
              <a:buNone/>
              <a:tabLst/>
              <a:defRPr/>
            </a:pPr>
            <a:r>
              <a:rPr lang="en-GB" sz="3200" b="1" dirty="0" err="1">
                <a:solidFill>
                  <a:srgbClr val="0070C0"/>
                </a:solidFill>
              </a:rPr>
              <a:t>Siaradwch</a:t>
            </a:r>
            <a:endParaRPr lang="en-GB" sz="3200" b="1" dirty="0">
              <a:solidFill>
                <a:srgbClr val="0070C0"/>
              </a:solidFill>
            </a:endParaRPr>
          </a:p>
        </p:txBody>
      </p:sp>
      <p:sp>
        <p:nvSpPr>
          <p:cNvPr id="10" name="TextBox 9">
            <a:extLst>
              <a:ext uri="{FF2B5EF4-FFF2-40B4-BE49-F238E27FC236}">
                <a16:creationId xmlns:a16="http://schemas.microsoft.com/office/drawing/2014/main" id="{D63F9DB3-23BC-C71C-F7F8-B4F932B446C9}"/>
              </a:ext>
            </a:extLst>
          </p:cNvPr>
          <p:cNvSpPr txBox="1"/>
          <p:nvPr/>
        </p:nvSpPr>
        <p:spPr>
          <a:xfrm>
            <a:off x="10541925" y="3303493"/>
            <a:ext cx="2438400" cy="584775"/>
          </a:xfrm>
          <a:prstGeom prst="rect">
            <a:avLst/>
          </a:prstGeom>
          <a:noFill/>
        </p:spPr>
        <p:txBody>
          <a:bodyPr wrap="square" rtlCol="0">
            <a:spAutoFit/>
          </a:bodyPr>
          <a:lstStyle/>
          <a:p>
            <a:pPr marL="0" marR="0" lvl="0" indent="0" algn="l" defTabSz="1371600" rtl="0" eaLnBrk="1" fontAlgn="auto" latinLnBrk="0" hangingPunct="1">
              <a:lnSpc>
                <a:spcPct val="100000"/>
              </a:lnSpc>
              <a:spcBef>
                <a:spcPts val="0"/>
              </a:spcBef>
              <a:spcAft>
                <a:spcPts val="0"/>
              </a:spcAft>
              <a:buClrTx/>
              <a:buSzTx/>
              <a:buFontTx/>
              <a:buNone/>
              <a:tabLst/>
              <a:defRPr/>
            </a:pPr>
            <a:r>
              <a:rPr lang="en-GB" sz="3200" b="1" dirty="0" err="1">
                <a:solidFill>
                  <a:srgbClr val="0070C0"/>
                </a:solidFill>
              </a:rPr>
              <a:t>Cerddwch</a:t>
            </a:r>
            <a:endParaRPr lang="en-GB" sz="3200" b="1" dirty="0">
              <a:solidFill>
                <a:srgbClr val="0070C0"/>
              </a:solidFill>
            </a:endParaRPr>
          </a:p>
        </p:txBody>
      </p:sp>
      <p:sp>
        <p:nvSpPr>
          <p:cNvPr id="11" name="TextBox 10">
            <a:extLst>
              <a:ext uri="{FF2B5EF4-FFF2-40B4-BE49-F238E27FC236}">
                <a16:creationId xmlns:a16="http://schemas.microsoft.com/office/drawing/2014/main" id="{ECC632DB-AE35-F828-1104-62C21BFD6099}"/>
              </a:ext>
            </a:extLst>
          </p:cNvPr>
          <p:cNvSpPr txBox="1"/>
          <p:nvPr/>
        </p:nvSpPr>
        <p:spPr>
          <a:xfrm>
            <a:off x="13182034" y="3303492"/>
            <a:ext cx="2438400" cy="584775"/>
          </a:xfrm>
          <a:prstGeom prst="rect">
            <a:avLst/>
          </a:prstGeom>
          <a:noFill/>
        </p:spPr>
        <p:txBody>
          <a:bodyPr wrap="square" rtlCol="0">
            <a:spAutoFit/>
          </a:bodyPr>
          <a:lstStyle/>
          <a:p>
            <a:pPr marL="0" marR="0" lvl="0" indent="0" algn="l" defTabSz="1371600" rtl="0" eaLnBrk="1" fontAlgn="auto" latinLnBrk="0" hangingPunct="1">
              <a:lnSpc>
                <a:spcPct val="100000"/>
              </a:lnSpc>
              <a:spcBef>
                <a:spcPts val="0"/>
              </a:spcBef>
              <a:spcAft>
                <a:spcPts val="0"/>
              </a:spcAft>
              <a:buClrTx/>
              <a:buSzTx/>
              <a:buFontTx/>
              <a:buNone/>
              <a:tabLst/>
              <a:defRPr/>
            </a:pPr>
            <a:r>
              <a:rPr lang="en-GB" sz="3200" b="1" dirty="0" err="1">
                <a:solidFill>
                  <a:srgbClr val="0070C0"/>
                </a:solidFill>
              </a:rPr>
              <a:t>Canwch</a:t>
            </a:r>
            <a:endParaRPr lang="en-GB" sz="3200" b="1" dirty="0">
              <a:solidFill>
                <a:srgbClr val="0070C0"/>
              </a:solidFill>
            </a:endParaRPr>
          </a:p>
        </p:txBody>
      </p:sp>
      <p:sp>
        <p:nvSpPr>
          <p:cNvPr id="12" name="TextBox 11">
            <a:extLst>
              <a:ext uri="{FF2B5EF4-FFF2-40B4-BE49-F238E27FC236}">
                <a16:creationId xmlns:a16="http://schemas.microsoft.com/office/drawing/2014/main" id="{73FEFAAF-B869-B6D8-FC26-4B30ECA3505F}"/>
              </a:ext>
            </a:extLst>
          </p:cNvPr>
          <p:cNvSpPr txBox="1"/>
          <p:nvPr/>
        </p:nvSpPr>
        <p:spPr>
          <a:xfrm>
            <a:off x="2460954" y="5363099"/>
            <a:ext cx="2438400" cy="584775"/>
          </a:xfrm>
          <a:prstGeom prst="rect">
            <a:avLst/>
          </a:prstGeom>
          <a:noFill/>
        </p:spPr>
        <p:txBody>
          <a:bodyPr wrap="square" rtlCol="0">
            <a:spAutoFit/>
          </a:bodyPr>
          <a:lstStyle/>
          <a:p>
            <a:pPr marL="0" marR="0" lvl="0" indent="0" algn="l" defTabSz="1371600" rtl="0" eaLnBrk="1" fontAlgn="auto" latinLnBrk="0" hangingPunct="1">
              <a:lnSpc>
                <a:spcPct val="100000"/>
              </a:lnSpc>
              <a:spcBef>
                <a:spcPts val="0"/>
              </a:spcBef>
              <a:spcAft>
                <a:spcPts val="0"/>
              </a:spcAft>
              <a:buClrTx/>
              <a:buSzTx/>
              <a:buFontTx/>
              <a:buNone/>
              <a:tabLst/>
              <a:defRPr/>
            </a:pPr>
            <a:r>
              <a:rPr lang="en-GB" sz="3200" b="1" dirty="0" err="1">
                <a:solidFill>
                  <a:srgbClr val="0070C0"/>
                </a:solidFill>
              </a:rPr>
              <a:t>Bwytwch</a:t>
            </a:r>
            <a:endParaRPr lang="en-GB" sz="3200" b="1" dirty="0">
              <a:solidFill>
                <a:srgbClr val="0070C0"/>
              </a:solidFill>
            </a:endParaRPr>
          </a:p>
        </p:txBody>
      </p:sp>
      <p:sp>
        <p:nvSpPr>
          <p:cNvPr id="13" name="TextBox 12">
            <a:extLst>
              <a:ext uri="{FF2B5EF4-FFF2-40B4-BE49-F238E27FC236}">
                <a16:creationId xmlns:a16="http://schemas.microsoft.com/office/drawing/2014/main" id="{340F240D-60F3-C8B0-68C3-9D50902C8C0E}"/>
              </a:ext>
            </a:extLst>
          </p:cNvPr>
          <p:cNvSpPr txBox="1"/>
          <p:nvPr/>
        </p:nvSpPr>
        <p:spPr>
          <a:xfrm>
            <a:off x="5123187" y="5363099"/>
            <a:ext cx="2438400" cy="584775"/>
          </a:xfrm>
          <a:prstGeom prst="rect">
            <a:avLst/>
          </a:prstGeom>
          <a:noFill/>
        </p:spPr>
        <p:txBody>
          <a:bodyPr wrap="square" rtlCol="0">
            <a:spAutoFit/>
          </a:bodyPr>
          <a:lstStyle/>
          <a:p>
            <a:pPr marL="0" marR="0" lvl="0" indent="0" algn="l" defTabSz="1371600" rtl="0" eaLnBrk="1" fontAlgn="auto" latinLnBrk="0" hangingPunct="1">
              <a:lnSpc>
                <a:spcPct val="100000"/>
              </a:lnSpc>
              <a:spcBef>
                <a:spcPts val="0"/>
              </a:spcBef>
              <a:spcAft>
                <a:spcPts val="0"/>
              </a:spcAft>
              <a:buClrTx/>
              <a:buSzTx/>
              <a:buFontTx/>
              <a:buNone/>
              <a:tabLst/>
              <a:defRPr/>
            </a:pPr>
            <a:r>
              <a:rPr lang="en-GB" sz="3200" b="1" dirty="0" err="1">
                <a:solidFill>
                  <a:srgbClr val="0070C0"/>
                </a:solidFill>
              </a:rPr>
              <a:t>Yfwch</a:t>
            </a:r>
            <a:endParaRPr lang="en-GB" sz="3200" b="1" dirty="0">
              <a:solidFill>
                <a:srgbClr val="0070C0"/>
              </a:solidFill>
            </a:endParaRPr>
          </a:p>
        </p:txBody>
      </p:sp>
      <p:sp>
        <p:nvSpPr>
          <p:cNvPr id="14" name="TextBox 13">
            <a:extLst>
              <a:ext uri="{FF2B5EF4-FFF2-40B4-BE49-F238E27FC236}">
                <a16:creationId xmlns:a16="http://schemas.microsoft.com/office/drawing/2014/main" id="{302608A1-EB90-63DB-8377-D246F2499CB6}"/>
              </a:ext>
            </a:extLst>
          </p:cNvPr>
          <p:cNvSpPr txBox="1"/>
          <p:nvPr/>
        </p:nvSpPr>
        <p:spPr>
          <a:xfrm>
            <a:off x="7810432" y="5363099"/>
            <a:ext cx="2438400" cy="584775"/>
          </a:xfrm>
          <a:prstGeom prst="rect">
            <a:avLst/>
          </a:prstGeom>
          <a:noFill/>
        </p:spPr>
        <p:txBody>
          <a:bodyPr wrap="square" rtlCol="0">
            <a:spAutoFit/>
          </a:bodyPr>
          <a:lstStyle/>
          <a:p>
            <a:pPr marL="0" marR="0" lvl="0" indent="0" algn="l" defTabSz="1371600" rtl="0" eaLnBrk="1" fontAlgn="auto" latinLnBrk="0" hangingPunct="1">
              <a:lnSpc>
                <a:spcPct val="100000"/>
              </a:lnSpc>
              <a:spcBef>
                <a:spcPts val="0"/>
              </a:spcBef>
              <a:spcAft>
                <a:spcPts val="0"/>
              </a:spcAft>
              <a:buClrTx/>
              <a:buSzTx/>
              <a:buFontTx/>
              <a:buNone/>
              <a:tabLst/>
              <a:defRPr/>
            </a:pPr>
            <a:r>
              <a:rPr lang="en-GB" sz="3200" b="1" dirty="0" err="1">
                <a:solidFill>
                  <a:srgbClr val="0070C0"/>
                </a:solidFill>
              </a:rPr>
              <a:t>Chwaraewch</a:t>
            </a:r>
            <a:endParaRPr lang="en-GB" sz="3200" b="1" dirty="0">
              <a:solidFill>
                <a:srgbClr val="0070C0"/>
              </a:solidFill>
            </a:endParaRPr>
          </a:p>
        </p:txBody>
      </p:sp>
      <p:sp>
        <p:nvSpPr>
          <p:cNvPr id="15" name="TextBox 14">
            <a:extLst>
              <a:ext uri="{FF2B5EF4-FFF2-40B4-BE49-F238E27FC236}">
                <a16:creationId xmlns:a16="http://schemas.microsoft.com/office/drawing/2014/main" id="{685DECA7-3ECA-EDCD-6C5D-73FD18C28561}"/>
              </a:ext>
            </a:extLst>
          </p:cNvPr>
          <p:cNvSpPr txBox="1"/>
          <p:nvPr/>
        </p:nvSpPr>
        <p:spPr>
          <a:xfrm>
            <a:off x="10541925" y="5363099"/>
            <a:ext cx="2438400" cy="584775"/>
          </a:xfrm>
          <a:prstGeom prst="rect">
            <a:avLst/>
          </a:prstGeom>
          <a:noFill/>
        </p:spPr>
        <p:txBody>
          <a:bodyPr wrap="square" rtlCol="0">
            <a:spAutoFit/>
          </a:bodyPr>
          <a:lstStyle/>
          <a:p>
            <a:pPr marL="0" marR="0" lvl="0" indent="0" algn="l" defTabSz="1371600" rtl="0" eaLnBrk="1" fontAlgn="auto" latinLnBrk="0" hangingPunct="1">
              <a:lnSpc>
                <a:spcPct val="100000"/>
              </a:lnSpc>
              <a:spcBef>
                <a:spcPts val="0"/>
              </a:spcBef>
              <a:spcAft>
                <a:spcPts val="0"/>
              </a:spcAft>
              <a:buClrTx/>
              <a:buSzTx/>
              <a:buFontTx/>
              <a:buNone/>
              <a:tabLst/>
              <a:defRPr/>
            </a:pPr>
            <a:r>
              <a:rPr lang="en-GB" sz="3200" b="1" dirty="0" err="1">
                <a:solidFill>
                  <a:srgbClr val="0070C0"/>
                </a:solidFill>
              </a:rPr>
              <a:t>Paentiwch</a:t>
            </a:r>
            <a:endParaRPr lang="en-GB" sz="3200" b="1" dirty="0">
              <a:solidFill>
                <a:srgbClr val="0070C0"/>
              </a:solidFill>
            </a:endParaRPr>
          </a:p>
        </p:txBody>
      </p:sp>
      <p:sp>
        <p:nvSpPr>
          <p:cNvPr id="16" name="TextBox 15">
            <a:extLst>
              <a:ext uri="{FF2B5EF4-FFF2-40B4-BE49-F238E27FC236}">
                <a16:creationId xmlns:a16="http://schemas.microsoft.com/office/drawing/2014/main" id="{1D61D2D1-C958-5391-A555-D5ED56EB307B}"/>
              </a:ext>
            </a:extLst>
          </p:cNvPr>
          <p:cNvSpPr txBox="1"/>
          <p:nvPr/>
        </p:nvSpPr>
        <p:spPr>
          <a:xfrm>
            <a:off x="13146175" y="5363099"/>
            <a:ext cx="2438400" cy="584775"/>
          </a:xfrm>
          <a:prstGeom prst="rect">
            <a:avLst/>
          </a:prstGeom>
          <a:noFill/>
        </p:spPr>
        <p:txBody>
          <a:bodyPr wrap="square" rtlCol="0">
            <a:spAutoFit/>
          </a:bodyPr>
          <a:lstStyle/>
          <a:p>
            <a:pPr marL="0" marR="0" lvl="0" indent="0" algn="l" defTabSz="1371600" rtl="0" eaLnBrk="1" fontAlgn="auto" latinLnBrk="0" hangingPunct="1">
              <a:lnSpc>
                <a:spcPct val="100000"/>
              </a:lnSpc>
              <a:spcBef>
                <a:spcPts val="0"/>
              </a:spcBef>
              <a:spcAft>
                <a:spcPts val="0"/>
              </a:spcAft>
              <a:buClrTx/>
              <a:buSzTx/>
              <a:buFontTx/>
              <a:buNone/>
              <a:tabLst/>
              <a:defRPr/>
            </a:pPr>
            <a:r>
              <a:rPr lang="en-GB" sz="3200" b="1" dirty="0" err="1">
                <a:solidFill>
                  <a:srgbClr val="0070C0"/>
                </a:solidFill>
              </a:rPr>
              <a:t>Edrychwch</a:t>
            </a:r>
            <a:endParaRPr lang="en-GB" sz="3200" b="1" dirty="0">
              <a:solidFill>
                <a:srgbClr val="0070C0"/>
              </a:solidFill>
            </a:endParaRPr>
          </a:p>
        </p:txBody>
      </p:sp>
      <p:sp>
        <p:nvSpPr>
          <p:cNvPr id="17" name="TextBox 16">
            <a:extLst>
              <a:ext uri="{FF2B5EF4-FFF2-40B4-BE49-F238E27FC236}">
                <a16:creationId xmlns:a16="http://schemas.microsoft.com/office/drawing/2014/main" id="{3F1D3DE2-B4C0-1026-AD1E-42B56A1A3CE4}"/>
              </a:ext>
            </a:extLst>
          </p:cNvPr>
          <p:cNvSpPr txBox="1"/>
          <p:nvPr/>
        </p:nvSpPr>
        <p:spPr>
          <a:xfrm>
            <a:off x="2486587" y="7411498"/>
            <a:ext cx="2438400" cy="584775"/>
          </a:xfrm>
          <a:prstGeom prst="rect">
            <a:avLst/>
          </a:prstGeom>
          <a:noFill/>
        </p:spPr>
        <p:txBody>
          <a:bodyPr wrap="square" rtlCol="0">
            <a:spAutoFit/>
          </a:bodyPr>
          <a:lstStyle/>
          <a:p>
            <a:pPr marL="0" marR="0" lvl="0" indent="0" algn="l" defTabSz="1371600" rtl="0" eaLnBrk="1" fontAlgn="auto" latinLnBrk="0" hangingPunct="1">
              <a:lnSpc>
                <a:spcPct val="100000"/>
              </a:lnSpc>
              <a:spcBef>
                <a:spcPts val="0"/>
              </a:spcBef>
              <a:spcAft>
                <a:spcPts val="0"/>
              </a:spcAft>
              <a:buClrTx/>
              <a:buSzTx/>
              <a:buFontTx/>
              <a:buNone/>
              <a:tabLst/>
              <a:defRPr/>
            </a:pPr>
            <a:r>
              <a:rPr lang="en-GB" sz="3200" b="1" dirty="0" err="1">
                <a:solidFill>
                  <a:srgbClr val="0070C0"/>
                </a:solidFill>
              </a:rPr>
              <a:t>Sefwch</a:t>
            </a:r>
            <a:endParaRPr lang="en-GB" sz="3200" b="1" dirty="0">
              <a:solidFill>
                <a:srgbClr val="0070C0"/>
              </a:solidFill>
            </a:endParaRPr>
          </a:p>
        </p:txBody>
      </p:sp>
      <p:sp>
        <p:nvSpPr>
          <p:cNvPr id="18" name="TextBox 17">
            <a:extLst>
              <a:ext uri="{FF2B5EF4-FFF2-40B4-BE49-F238E27FC236}">
                <a16:creationId xmlns:a16="http://schemas.microsoft.com/office/drawing/2014/main" id="{EC7F0B3D-5A4F-44FE-9A90-722FC812A390}"/>
              </a:ext>
            </a:extLst>
          </p:cNvPr>
          <p:cNvSpPr txBox="1"/>
          <p:nvPr/>
        </p:nvSpPr>
        <p:spPr>
          <a:xfrm>
            <a:off x="5159046" y="7422704"/>
            <a:ext cx="2438400" cy="584775"/>
          </a:xfrm>
          <a:prstGeom prst="rect">
            <a:avLst/>
          </a:prstGeom>
          <a:noFill/>
        </p:spPr>
        <p:txBody>
          <a:bodyPr wrap="square" rtlCol="0">
            <a:spAutoFit/>
          </a:bodyPr>
          <a:lstStyle/>
          <a:p>
            <a:pPr marL="0" marR="0" lvl="0" indent="0" algn="l" defTabSz="1371600" rtl="0" eaLnBrk="1" fontAlgn="auto" latinLnBrk="0" hangingPunct="1">
              <a:lnSpc>
                <a:spcPct val="100000"/>
              </a:lnSpc>
              <a:spcBef>
                <a:spcPts val="0"/>
              </a:spcBef>
              <a:spcAft>
                <a:spcPts val="0"/>
              </a:spcAft>
              <a:buClrTx/>
              <a:buSzTx/>
              <a:buFontTx/>
              <a:buNone/>
              <a:tabLst/>
              <a:defRPr/>
            </a:pPr>
            <a:r>
              <a:rPr lang="en-GB" sz="3200" b="1" dirty="0" err="1">
                <a:solidFill>
                  <a:srgbClr val="0070C0"/>
                </a:solidFill>
              </a:rPr>
              <a:t>Gweithiwch</a:t>
            </a:r>
            <a:endParaRPr lang="en-GB" sz="3200" b="1" dirty="0">
              <a:solidFill>
                <a:srgbClr val="0070C0"/>
              </a:solidFill>
            </a:endParaRPr>
          </a:p>
        </p:txBody>
      </p:sp>
      <p:sp>
        <p:nvSpPr>
          <p:cNvPr id="19" name="TextBox 18">
            <a:extLst>
              <a:ext uri="{FF2B5EF4-FFF2-40B4-BE49-F238E27FC236}">
                <a16:creationId xmlns:a16="http://schemas.microsoft.com/office/drawing/2014/main" id="{FB6335A9-B336-1664-F598-C1F94DAC928C}"/>
              </a:ext>
            </a:extLst>
          </p:cNvPr>
          <p:cNvSpPr txBox="1"/>
          <p:nvPr/>
        </p:nvSpPr>
        <p:spPr>
          <a:xfrm>
            <a:off x="7810432" y="7435663"/>
            <a:ext cx="2438400" cy="584775"/>
          </a:xfrm>
          <a:prstGeom prst="rect">
            <a:avLst/>
          </a:prstGeom>
          <a:noFill/>
        </p:spPr>
        <p:txBody>
          <a:bodyPr wrap="square" rtlCol="0">
            <a:spAutoFit/>
          </a:bodyPr>
          <a:lstStyle/>
          <a:p>
            <a:pPr marL="0" marR="0" lvl="0" indent="0" algn="l" defTabSz="1371600" rtl="0" eaLnBrk="1" fontAlgn="auto" latinLnBrk="0" hangingPunct="1">
              <a:lnSpc>
                <a:spcPct val="100000"/>
              </a:lnSpc>
              <a:spcBef>
                <a:spcPts val="0"/>
              </a:spcBef>
              <a:spcAft>
                <a:spcPts val="0"/>
              </a:spcAft>
              <a:buClrTx/>
              <a:buSzTx/>
              <a:buFontTx/>
              <a:buNone/>
              <a:tabLst/>
              <a:defRPr/>
            </a:pPr>
            <a:r>
              <a:rPr lang="en-GB" sz="3200" b="1" dirty="0" err="1">
                <a:solidFill>
                  <a:srgbClr val="0070C0"/>
                </a:solidFill>
              </a:rPr>
              <a:t>Arhoswch</a:t>
            </a:r>
            <a:endParaRPr lang="en-GB" sz="3200" b="1" dirty="0">
              <a:solidFill>
                <a:srgbClr val="0070C0"/>
              </a:solidFill>
            </a:endParaRPr>
          </a:p>
        </p:txBody>
      </p:sp>
      <p:sp>
        <p:nvSpPr>
          <p:cNvPr id="20" name="TextBox 19">
            <a:extLst>
              <a:ext uri="{FF2B5EF4-FFF2-40B4-BE49-F238E27FC236}">
                <a16:creationId xmlns:a16="http://schemas.microsoft.com/office/drawing/2014/main" id="{6394D799-1E39-B013-F2B4-CE4E27586A16}"/>
              </a:ext>
            </a:extLst>
          </p:cNvPr>
          <p:cNvSpPr txBox="1"/>
          <p:nvPr/>
        </p:nvSpPr>
        <p:spPr>
          <a:xfrm>
            <a:off x="10541925" y="7448622"/>
            <a:ext cx="2387070" cy="584775"/>
          </a:xfrm>
          <a:prstGeom prst="rect">
            <a:avLst/>
          </a:prstGeom>
          <a:noFill/>
        </p:spPr>
        <p:txBody>
          <a:bodyPr wrap="square" rtlCol="0">
            <a:spAutoFit/>
          </a:bodyPr>
          <a:lstStyle/>
          <a:p>
            <a:pPr marL="0" marR="0" lvl="0" indent="0" algn="l" defTabSz="1371600" rtl="0" eaLnBrk="1" fontAlgn="auto" latinLnBrk="0" hangingPunct="1">
              <a:lnSpc>
                <a:spcPct val="100000"/>
              </a:lnSpc>
              <a:spcBef>
                <a:spcPts val="0"/>
              </a:spcBef>
              <a:spcAft>
                <a:spcPts val="0"/>
              </a:spcAft>
              <a:buClrTx/>
              <a:buSzTx/>
              <a:buFontTx/>
              <a:buNone/>
              <a:tabLst/>
              <a:defRPr/>
            </a:pPr>
            <a:r>
              <a:rPr lang="en-GB" sz="3200" b="1" dirty="0" err="1">
                <a:solidFill>
                  <a:srgbClr val="0070C0"/>
                </a:solidFill>
              </a:rPr>
              <a:t>Cofiwch</a:t>
            </a:r>
            <a:endParaRPr lang="en-GB" sz="3200" b="1" dirty="0">
              <a:solidFill>
                <a:srgbClr val="0070C0"/>
              </a:solidFill>
            </a:endParaRPr>
          </a:p>
        </p:txBody>
      </p:sp>
      <p:sp>
        <p:nvSpPr>
          <p:cNvPr id="21" name="TextBox 20">
            <a:extLst>
              <a:ext uri="{FF2B5EF4-FFF2-40B4-BE49-F238E27FC236}">
                <a16:creationId xmlns:a16="http://schemas.microsoft.com/office/drawing/2014/main" id="{43AC8272-D572-57EA-177A-3F9275C2D8E8}"/>
              </a:ext>
            </a:extLst>
          </p:cNvPr>
          <p:cNvSpPr txBox="1"/>
          <p:nvPr/>
        </p:nvSpPr>
        <p:spPr>
          <a:xfrm>
            <a:off x="13191286" y="7455346"/>
            <a:ext cx="2438400" cy="584775"/>
          </a:xfrm>
          <a:prstGeom prst="rect">
            <a:avLst/>
          </a:prstGeom>
          <a:noFill/>
        </p:spPr>
        <p:txBody>
          <a:bodyPr wrap="square" rtlCol="0">
            <a:spAutoFit/>
          </a:bodyPr>
          <a:lstStyle/>
          <a:p>
            <a:pPr marL="0" marR="0" lvl="0" indent="0" algn="l" defTabSz="1371600" rtl="0" eaLnBrk="1" fontAlgn="auto" latinLnBrk="0" hangingPunct="1">
              <a:lnSpc>
                <a:spcPct val="100000"/>
              </a:lnSpc>
              <a:spcBef>
                <a:spcPts val="0"/>
              </a:spcBef>
              <a:spcAft>
                <a:spcPts val="0"/>
              </a:spcAft>
              <a:buClrTx/>
              <a:buSzTx/>
              <a:buFontTx/>
              <a:buNone/>
              <a:tabLst/>
              <a:defRPr/>
            </a:pPr>
            <a:r>
              <a:rPr lang="en-GB" sz="3200" b="1" dirty="0" err="1">
                <a:solidFill>
                  <a:srgbClr val="0070C0"/>
                </a:solidFill>
              </a:rPr>
              <a:t>Gwrandewch</a:t>
            </a:r>
            <a:endParaRPr lang="en-GB" sz="3200" b="1" dirty="0">
              <a:solidFill>
                <a:srgbClr val="0070C0"/>
              </a:solidFill>
            </a:endParaRPr>
          </a:p>
        </p:txBody>
      </p:sp>
    </p:spTree>
    <p:extLst>
      <p:ext uri="{BB962C8B-B14F-4D97-AF65-F5344CB8AC3E}">
        <p14:creationId xmlns:p14="http://schemas.microsoft.com/office/powerpoint/2010/main" val="19286982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8"/>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9"/>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0"/>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A95671B-3CC6-4792-9114-B74FAEA224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7EA55D5E-480B-2788-FEE6-F29EE0CF8230}"/>
              </a:ext>
            </a:extLst>
          </p:cNvPr>
          <p:cNvSpPr>
            <a:spLocks noGrp="1"/>
          </p:cNvSpPr>
          <p:nvPr>
            <p:ph type="title"/>
          </p:nvPr>
        </p:nvSpPr>
        <p:spPr>
          <a:xfrm>
            <a:off x="3352800" y="1866900"/>
            <a:ext cx="14630400" cy="1667764"/>
          </a:xfrm>
        </p:spPr>
        <p:txBody>
          <a:bodyPr vert="horz" lIns="91440" tIns="45720" rIns="91440" bIns="45720" rtlCol="0" anchor="ctr">
            <a:normAutofit fontScale="90000"/>
          </a:bodyPr>
          <a:lstStyle/>
          <a:p>
            <a:pPr algn="ctr" defTabSz="914400"/>
            <a:r>
              <a:rPr lang="en-US" sz="6000" b="1" kern="1200" dirty="0" err="1">
                <a:solidFill>
                  <a:schemeClr val="tx1"/>
                </a:solidFill>
                <a:latin typeface="+mj-lt"/>
                <a:ea typeface="+mj-ea"/>
                <a:cs typeface="+mj-cs"/>
              </a:rPr>
              <a:t>Wordwall</a:t>
            </a:r>
            <a:r>
              <a:rPr lang="en-US" sz="6000" b="1" kern="1200" dirty="0">
                <a:solidFill>
                  <a:schemeClr val="tx1"/>
                </a:solidFill>
                <a:latin typeface="+mj-lt"/>
                <a:ea typeface="+mj-ea"/>
                <a:cs typeface="+mj-cs"/>
              </a:rPr>
              <a:t>: </a:t>
            </a:r>
            <a:r>
              <a:rPr lang="en-US" sz="4400" dirty="0">
                <a:hlinkClick r:id="rId2"/>
              </a:rPr>
              <a:t>https://wordwall.net/resource/61112428</a:t>
            </a:r>
            <a:r>
              <a:rPr lang="en-US" sz="4400" dirty="0"/>
              <a:t> </a:t>
            </a:r>
            <a:br>
              <a:rPr lang="en-US" sz="6000" dirty="0"/>
            </a:br>
            <a:r>
              <a:rPr lang="en-US" sz="6000" b="1" kern="1200" dirty="0">
                <a:solidFill>
                  <a:schemeClr val="tx1"/>
                </a:solidFill>
                <a:latin typeface="+mj-lt"/>
                <a:ea typeface="+mj-ea"/>
                <a:cs typeface="+mj-cs"/>
              </a:rPr>
              <a:t>  </a:t>
            </a:r>
          </a:p>
        </p:txBody>
      </p:sp>
      <p:pic>
        <p:nvPicPr>
          <p:cNvPr id="9" name="Picture 8" descr="A group of colorful rectangular buttons with white text&#10;&#10;Description automatically generated">
            <a:extLst>
              <a:ext uri="{FF2B5EF4-FFF2-40B4-BE49-F238E27FC236}">
                <a16:creationId xmlns:a16="http://schemas.microsoft.com/office/drawing/2014/main" id="{7B1B075D-CF07-F625-7739-E473B3196C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4045" y="4390137"/>
            <a:ext cx="13875338" cy="4724400"/>
          </a:xfrm>
          <a:prstGeom prst="rect">
            <a:avLst/>
          </a:prstGeom>
        </p:spPr>
      </p:pic>
      <p:pic>
        <p:nvPicPr>
          <p:cNvPr id="11" name="Picture 10" descr="A qr code on a white background&#10;&#10;Description automatically generated">
            <a:extLst>
              <a:ext uri="{FF2B5EF4-FFF2-40B4-BE49-F238E27FC236}">
                <a16:creationId xmlns:a16="http://schemas.microsoft.com/office/drawing/2014/main" id="{76F4AE1C-7F5B-DB68-3A27-39738AA9D0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19200" y="639319"/>
            <a:ext cx="3219470" cy="3111500"/>
          </a:xfrm>
          <a:prstGeom prst="rect">
            <a:avLst/>
          </a:prstGeom>
        </p:spPr>
      </p:pic>
    </p:spTree>
    <p:extLst>
      <p:ext uri="{BB962C8B-B14F-4D97-AF65-F5344CB8AC3E}">
        <p14:creationId xmlns:p14="http://schemas.microsoft.com/office/powerpoint/2010/main" val="4621267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p:nvPr/>
        </p:nvSpPr>
        <p:spPr>
          <a:xfrm>
            <a:off x="4030880" y="494664"/>
            <a:ext cx="10759640" cy="1085850"/>
          </a:xfrm>
          <a:prstGeom prst="rect">
            <a:avLst/>
          </a:prstGeom>
        </p:spPr>
        <p:txBody>
          <a:bodyPr lIns="0" tIns="0" rIns="0" bIns="0" rtlCol="0" anchor="t">
            <a:spAutoFit/>
          </a:bodyPr>
          <a:lstStyle/>
          <a:p>
            <a:pPr marL="0" lvl="0" indent="0" algn="ctr">
              <a:lnSpc>
                <a:spcPts val="8400"/>
              </a:lnSpc>
              <a:spcBef>
                <a:spcPct val="0"/>
              </a:spcBef>
            </a:pPr>
            <a:r>
              <a:rPr lang="en-US" sz="7000" dirty="0">
                <a:solidFill>
                  <a:srgbClr val="272626"/>
                </a:solidFill>
                <a:latin typeface="Lazydog"/>
              </a:rPr>
              <a:t>Beth </a:t>
            </a:r>
            <a:r>
              <a:rPr lang="en-US" sz="7000" dirty="0" err="1">
                <a:solidFill>
                  <a:srgbClr val="272626"/>
                </a:solidFill>
                <a:latin typeface="Lazydog"/>
              </a:rPr>
              <a:t>ydy’r</a:t>
            </a:r>
            <a:r>
              <a:rPr lang="en-US" sz="7000" dirty="0">
                <a:solidFill>
                  <a:srgbClr val="272626"/>
                </a:solidFill>
                <a:latin typeface="Lazydog"/>
              </a:rPr>
              <a:t> </a:t>
            </a:r>
            <a:r>
              <a:rPr lang="en-US" sz="7000" dirty="0" err="1">
                <a:solidFill>
                  <a:srgbClr val="272626"/>
                </a:solidFill>
                <a:latin typeface="Lazydog"/>
              </a:rPr>
              <a:t>gorchymyn</a:t>
            </a:r>
            <a:r>
              <a:rPr lang="en-US" sz="7000" dirty="0">
                <a:solidFill>
                  <a:srgbClr val="272626"/>
                </a:solidFill>
                <a:latin typeface="Lazydog"/>
              </a:rPr>
              <a:t>?</a:t>
            </a:r>
          </a:p>
        </p:txBody>
      </p:sp>
      <p:grpSp>
        <p:nvGrpSpPr>
          <p:cNvPr id="7" name="Group 7"/>
          <p:cNvGrpSpPr/>
          <p:nvPr/>
        </p:nvGrpSpPr>
        <p:grpSpPr>
          <a:xfrm>
            <a:off x="3091620" y="2106018"/>
            <a:ext cx="12491527" cy="6505015"/>
            <a:chOff x="0" y="-4073"/>
            <a:chExt cx="11246422" cy="6578840"/>
          </a:xfrm>
        </p:grpSpPr>
        <p:sp>
          <p:nvSpPr>
            <p:cNvPr id="8" name="Freeform 8"/>
            <p:cNvSpPr/>
            <p:nvPr/>
          </p:nvSpPr>
          <p:spPr>
            <a:xfrm>
              <a:off x="0" y="-4073"/>
              <a:ext cx="11246422" cy="6578840"/>
            </a:xfrm>
            <a:custGeom>
              <a:avLst/>
              <a:gdLst/>
              <a:ahLst/>
              <a:cxnLst/>
              <a:rect l="l" t="t" r="r" b="b"/>
              <a:pathLst>
                <a:path w="11246422" h="7391321">
                  <a:moveTo>
                    <a:pt x="10618645" y="7336843"/>
                  </a:moveTo>
                  <a:cubicBezTo>
                    <a:pt x="10618645" y="7336843"/>
                    <a:pt x="9887770" y="7391321"/>
                    <a:pt x="8372970" y="7388700"/>
                  </a:cubicBezTo>
                  <a:cubicBezTo>
                    <a:pt x="4177104" y="7386537"/>
                    <a:pt x="1057074" y="7378713"/>
                    <a:pt x="1057074" y="7378713"/>
                  </a:cubicBezTo>
                  <a:cubicBezTo>
                    <a:pt x="812932" y="7369878"/>
                    <a:pt x="449110" y="7348648"/>
                    <a:pt x="282371" y="7290471"/>
                  </a:cubicBezTo>
                  <a:cubicBezTo>
                    <a:pt x="4469" y="7193507"/>
                    <a:pt x="0" y="7020228"/>
                    <a:pt x="0" y="5729322"/>
                  </a:cubicBezTo>
                  <a:lnTo>
                    <a:pt x="0" y="5729258"/>
                  </a:lnTo>
                  <a:cubicBezTo>
                    <a:pt x="8536" y="491230"/>
                    <a:pt x="0" y="345608"/>
                    <a:pt x="77597" y="223930"/>
                  </a:cubicBezTo>
                  <a:cubicBezTo>
                    <a:pt x="217372" y="4759"/>
                    <a:pt x="519255" y="4073"/>
                    <a:pt x="937909" y="4073"/>
                  </a:cubicBezTo>
                  <a:cubicBezTo>
                    <a:pt x="937909" y="4073"/>
                    <a:pt x="2416559" y="15681"/>
                    <a:pt x="6825813" y="7673"/>
                  </a:cubicBezTo>
                  <a:cubicBezTo>
                    <a:pt x="9668842" y="0"/>
                    <a:pt x="10385575" y="6979"/>
                    <a:pt x="10385575" y="6979"/>
                  </a:cubicBezTo>
                  <a:cubicBezTo>
                    <a:pt x="10753883" y="14458"/>
                    <a:pt x="10892143" y="42638"/>
                    <a:pt x="11089884" y="165219"/>
                  </a:cubicBezTo>
                  <a:cubicBezTo>
                    <a:pt x="11240900" y="258836"/>
                    <a:pt x="11246422" y="476157"/>
                    <a:pt x="11237282" y="5729258"/>
                  </a:cubicBezTo>
                  <a:lnTo>
                    <a:pt x="11237282" y="5729321"/>
                  </a:lnTo>
                  <a:cubicBezTo>
                    <a:pt x="11237281" y="7138194"/>
                    <a:pt x="11194497" y="7286781"/>
                    <a:pt x="10618645" y="7336843"/>
                  </a:cubicBezTo>
                  <a:close/>
                </a:path>
              </a:pathLst>
            </a:custGeom>
            <a:solidFill>
              <a:srgbClr val="BAE6FF"/>
            </a:solidFill>
          </p:spPr>
          <p:txBody>
            <a:bodyPr/>
            <a:lstStyle/>
            <a:p>
              <a:endParaRPr lang="en-GB"/>
            </a:p>
          </p:txBody>
        </p:sp>
      </p:grpSp>
      <p:sp>
        <p:nvSpPr>
          <p:cNvPr id="9" name="TextBox 9"/>
          <p:cNvSpPr txBox="1"/>
          <p:nvPr/>
        </p:nvSpPr>
        <p:spPr>
          <a:xfrm>
            <a:off x="3581400" y="2868807"/>
            <a:ext cx="11943552" cy="4188519"/>
          </a:xfrm>
          <a:prstGeom prst="rect">
            <a:avLst/>
          </a:prstGeom>
        </p:spPr>
        <p:txBody>
          <a:bodyPr wrap="square" lIns="0" tIns="0" rIns="0" bIns="0" rtlCol="0" anchor="t">
            <a:spAutoFit/>
          </a:bodyPr>
          <a:lstStyle/>
          <a:p>
            <a:pPr marL="0" lvl="0" indent="0">
              <a:lnSpc>
                <a:spcPts val="8400"/>
              </a:lnSpc>
              <a:spcBef>
                <a:spcPct val="0"/>
              </a:spcBef>
            </a:pPr>
            <a:r>
              <a:rPr lang="en-US" sz="4800" dirty="0">
                <a:solidFill>
                  <a:srgbClr val="272626"/>
                </a:solidFill>
              </a:rPr>
              <a:t>1. </a:t>
            </a:r>
            <a:r>
              <a:rPr lang="en-US" sz="4400" dirty="0" err="1">
                <a:solidFill>
                  <a:srgbClr val="272626"/>
                </a:solidFill>
              </a:rPr>
              <a:t>Bydd</a:t>
            </a:r>
            <a:r>
              <a:rPr lang="en-US" sz="4400" dirty="0">
                <a:solidFill>
                  <a:srgbClr val="272626"/>
                </a:solidFill>
              </a:rPr>
              <a:t> </a:t>
            </a:r>
            <a:r>
              <a:rPr lang="en-US" sz="4400" dirty="0" err="1">
                <a:solidFill>
                  <a:srgbClr val="272626"/>
                </a:solidFill>
              </a:rPr>
              <a:t>eich</a:t>
            </a:r>
            <a:r>
              <a:rPr lang="en-US" sz="4400" dirty="0">
                <a:solidFill>
                  <a:srgbClr val="272626"/>
                </a:solidFill>
              </a:rPr>
              <a:t> </a:t>
            </a:r>
            <a:r>
              <a:rPr lang="en-US" sz="4400" dirty="0" err="1">
                <a:solidFill>
                  <a:srgbClr val="272626"/>
                </a:solidFill>
              </a:rPr>
              <a:t>tiwtor</a:t>
            </a:r>
            <a:r>
              <a:rPr lang="en-US" sz="4400" dirty="0">
                <a:solidFill>
                  <a:srgbClr val="272626"/>
                </a:solidFill>
              </a:rPr>
              <a:t> </a:t>
            </a:r>
            <a:r>
              <a:rPr lang="en-US" sz="4400" dirty="0" err="1">
                <a:solidFill>
                  <a:srgbClr val="272626"/>
                </a:solidFill>
              </a:rPr>
              <a:t>yn</a:t>
            </a:r>
            <a:r>
              <a:rPr lang="en-US" sz="4400" dirty="0">
                <a:solidFill>
                  <a:srgbClr val="272626"/>
                </a:solidFill>
              </a:rPr>
              <a:t> </a:t>
            </a:r>
            <a:r>
              <a:rPr lang="en-US" sz="4400" dirty="0" err="1">
                <a:solidFill>
                  <a:srgbClr val="272626"/>
                </a:solidFill>
              </a:rPr>
              <a:t>rhoi</a:t>
            </a:r>
            <a:r>
              <a:rPr lang="en-US" sz="4400" dirty="0">
                <a:solidFill>
                  <a:srgbClr val="272626"/>
                </a:solidFill>
              </a:rPr>
              <a:t> un </a:t>
            </a:r>
            <a:r>
              <a:rPr lang="en-US" sz="4400" dirty="0" err="1">
                <a:solidFill>
                  <a:srgbClr val="272626"/>
                </a:solidFill>
              </a:rPr>
              <a:t>gair</a:t>
            </a:r>
            <a:r>
              <a:rPr lang="en-US" sz="4400" dirty="0">
                <a:solidFill>
                  <a:srgbClr val="272626"/>
                </a:solidFill>
              </a:rPr>
              <a:t> </a:t>
            </a:r>
            <a:r>
              <a:rPr lang="en-US" sz="2800" dirty="0">
                <a:solidFill>
                  <a:srgbClr val="272626"/>
                </a:solidFill>
              </a:rPr>
              <a:t>(</a:t>
            </a:r>
            <a:r>
              <a:rPr lang="en-US" sz="2800" dirty="0" err="1">
                <a:solidFill>
                  <a:srgbClr val="272626"/>
                </a:solidFill>
              </a:rPr>
              <a:t>berfenw</a:t>
            </a:r>
            <a:r>
              <a:rPr lang="en-US" sz="2800" dirty="0">
                <a:solidFill>
                  <a:srgbClr val="272626"/>
                </a:solidFill>
              </a:rPr>
              <a:t>) </a:t>
            </a:r>
            <a:r>
              <a:rPr lang="en-US" sz="4400" dirty="0" err="1">
                <a:solidFill>
                  <a:srgbClr val="272626"/>
                </a:solidFill>
              </a:rPr>
              <a:t>yr</a:t>
            </a:r>
            <a:r>
              <a:rPr lang="en-US" sz="4400" dirty="0">
                <a:solidFill>
                  <a:srgbClr val="272626"/>
                </a:solidFill>
              </a:rPr>
              <a:t> un </a:t>
            </a:r>
            <a:r>
              <a:rPr lang="en-US" sz="4400" dirty="0" err="1">
                <a:solidFill>
                  <a:srgbClr val="272626"/>
                </a:solidFill>
              </a:rPr>
              <a:t>i</a:t>
            </a:r>
            <a:r>
              <a:rPr lang="en-US" sz="4400" dirty="0">
                <a:solidFill>
                  <a:srgbClr val="272626"/>
                </a:solidFill>
              </a:rPr>
              <a:t> chi.  </a:t>
            </a:r>
          </a:p>
          <a:p>
            <a:pPr marL="0" lvl="0" indent="0">
              <a:lnSpc>
                <a:spcPts val="8400"/>
              </a:lnSpc>
              <a:spcBef>
                <a:spcPct val="0"/>
              </a:spcBef>
            </a:pPr>
            <a:r>
              <a:rPr lang="en-US" sz="4400" dirty="0">
                <a:solidFill>
                  <a:srgbClr val="272626"/>
                </a:solidFill>
              </a:rPr>
              <a:t>2. </a:t>
            </a:r>
            <a:r>
              <a:rPr lang="en-US" sz="4400" dirty="0" err="1">
                <a:solidFill>
                  <a:srgbClr val="272626"/>
                </a:solidFill>
              </a:rPr>
              <a:t>Dangoswch</a:t>
            </a:r>
            <a:r>
              <a:rPr lang="en-US" sz="4400" dirty="0">
                <a:solidFill>
                  <a:srgbClr val="272626"/>
                </a:solidFill>
              </a:rPr>
              <a:t> </a:t>
            </a:r>
            <a:r>
              <a:rPr lang="en-US" sz="4400" dirty="0" err="1">
                <a:solidFill>
                  <a:srgbClr val="272626"/>
                </a:solidFill>
              </a:rPr>
              <a:t>eich</a:t>
            </a:r>
            <a:r>
              <a:rPr lang="en-US" sz="4400" dirty="0">
                <a:solidFill>
                  <a:srgbClr val="272626"/>
                </a:solidFill>
              </a:rPr>
              <a:t> </a:t>
            </a:r>
            <a:r>
              <a:rPr lang="en-US" sz="4400" dirty="0" err="1">
                <a:solidFill>
                  <a:srgbClr val="272626"/>
                </a:solidFill>
              </a:rPr>
              <a:t>gair</a:t>
            </a:r>
            <a:r>
              <a:rPr lang="en-US" sz="4400" dirty="0">
                <a:solidFill>
                  <a:srgbClr val="272626"/>
                </a:solidFill>
              </a:rPr>
              <a:t> </a:t>
            </a:r>
            <a:r>
              <a:rPr lang="en-US" sz="4400" dirty="0" err="1">
                <a:solidFill>
                  <a:srgbClr val="272626"/>
                </a:solidFill>
              </a:rPr>
              <a:t>i</a:t>
            </a:r>
            <a:r>
              <a:rPr lang="en-US" sz="4400" dirty="0">
                <a:solidFill>
                  <a:srgbClr val="272626"/>
                </a:solidFill>
              </a:rPr>
              <a:t> </a:t>
            </a:r>
            <a:r>
              <a:rPr lang="en-US" sz="4400" dirty="0" err="1">
                <a:solidFill>
                  <a:srgbClr val="272626"/>
                </a:solidFill>
              </a:rPr>
              <a:t>berson</a:t>
            </a:r>
            <a:r>
              <a:rPr lang="en-US" sz="4400" dirty="0">
                <a:solidFill>
                  <a:srgbClr val="272626"/>
                </a:solidFill>
              </a:rPr>
              <a:t> </a:t>
            </a:r>
            <a:r>
              <a:rPr lang="en-US" sz="4400" dirty="0" err="1">
                <a:solidFill>
                  <a:srgbClr val="272626"/>
                </a:solidFill>
              </a:rPr>
              <a:t>arall</a:t>
            </a:r>
            <a:r>
              <a:rPr lang="en-US" sz="4400" dirty="0">
                <a:solidFill>
                  <a:srgbClr val="272626"/>
                </a:solidFill>
              </a:rPr>
              <a:t>.  </a:t>
            </a:r>
          </a:p>
          <a:p>
            <a:pPr marL="0" lvl="0" indent="0">
              <a:lnSpc>
                <a:spcPts val="8400"/>
              </a:lnSpc>
              <a:spcBef>
                <a:spcPct val="0"/>
              </a:spcBef>
            </a:pPr>
            <a:r>
              <a:rPr lang="en-US" sz="4400" dirty="0">
                <a:solidFill>
                  <a:srgbClr val="272626"/>
                </a:solidFill>
              </a:rPr>
              <a:t>3. </a:t>
            </a:r>
            <a:r>
              <a:rPr lang="en-US" sz="4400" dirty="0" err="1">
                <a:solidFill>
                  <a:srgbClr val="272626"/>
                </a:solidFill>
              </a:rPr>
              <a:t>Gofynnwch</a:t>
            </a:r>
            <a:r>
              <a:rPr lang="en-US" sz="4400" dirty="0">
                <a:solidFill>
                  <a:srgbClr val="272626"/>
                </a:solidFill>
              </a:rPr>
              <a:t>: </a:t>
            </a:r>
            <a:r>
              <a:rPr lang="en-US" sz="4800" b="1" dirty="0">
                <a:solidFill>
                  <a:srgbClr val="272626"/>
                </a:solidFill>
              </a:rPr>
              <a:t>'Beth </a:t>
            </a:r>
            <a:r>
              <a:rPr lang="en-US" sz="4800" b="1" dirty="0" err="1">
                <a:solidFill>
                  <a:srgbClr val="272626"/>
                </a:solidFill>
              </a:rPr>
              <a:t>ydy’r</a:t>
            </a:r>
            <a:r>
              <a:rPr lang="en-US" sz="4800" b="1" dirty="0">
                <a:solidFill>
                  <a:srgbClr val="272626"/>
                </a:solidFill>
              </a:rPr>
              <a:t> </a:t>
            </a:r>
            <a:r>
              <a:rPr lang="en-US" sz="4800" b="1" dirty="0" err="1">
                <a:solidFill>
                  <a:srgbClr val="272626"/>
                </a:solidFill>
              </a:rPr>
              <a:t>gorchymyn</a:t>
            </a:r>
            <a:r>
              <a:rPr lang="en-US" sz="4800" b="1" dirty="0">
                <a:solidFill>
                  <a:srgbClr val="272626"/>
                </a:solidFill>
              </a:rPr>
              <a:t>?’</a:t>
            </a:r>
            <a:endParaRPr lang="en-US" sz="4400" b="1" dirty="0">
              <a:solidFill>
                <a:srgbClr val="272626"/>
              </a:solidFill>
            </a:endParaRPr>
          </a:p>
          <a:p>
            <a:pPr marL="0" lvl="0" indent="0">
              <a:lnSpc>
                <a:spcPts val="8400"/>
              </a:lnSpc>
              <a:spcBef>
                <a:spcPct val="0"/>
              </a:spcBef>
            </a:pPr>
            <a:r>
              <a:rPr lang="en-US" sz="4400" dirty="0">
                <a:solidFill>
                  <a:srgbClr val="272626"/>
                </a:solidFill>
              </a:rPr>
              <a:t>4. </a:t>
            </a:r>
            <a:r>
              <a:rPr lang="en-US" sz="4400" dirty="0" err="1">
                <a:solidFill>
                  <a:srgbClr val="272626"/>
                </a:solidFill>
              </a:rPr>
              <a:t>Yna</a:t>
            </a:r>
            <a:r>
              <a:rPr lang="en-US" sz="4400" dirty="0">
                <a:solidFill>
                  <a:srgbClr val="272626"/>
                </a:solidFill>
              </a:rPr>
              <a:t>, </a:t>
            </a:r>
            <a:r>
              <a:rPr lang="en-US" sz="4400" dirty="0" err="1">
                <a:solidFill>
                  <a:srgbClr val="272626"/>
                </a:solidFill>
              </a:rPr>
              <a:t>codwch</a:t>
            </a:r>
            <a:r>
              <a:rPr lang="en-US" sz="4400" dirty="0">
                <a:solidFill>
                  <a:srgbClr val="272626"/>
                </a:solidFill>
              </a:rPr>
              <a:t> a </a:t>
            </a:r>
            <a:r>
              <a:rPr lang="en-US" sz="4400" dirty="0" err="1">
                <a:solidFill>
                  <a:srgbClr val="272626"/>
                </a:solidFill>
              </a:rPr>
              <a:t>gofynnwch</a:t>
            </a:r>
            <a:r>
              <a:rPr lang="en-US" sz="4400" dirty="0">
                <a:solidFill>
                  <a:srgbClr val="272626"/>
                </a:solidFill>
              </a:rPr>
              <a:t> </a:t>
            </a:r>
            <a:r>
              <a:rPr lang="en-US" sz="4400" dirty="0" err="1">
                <a:solidFill>
                  <a:srgbClr val="272626"/>
                </a:solidFill>
              </a:rPr>
              <a:t>i</a:t>
            </a:r>
            <a:r>
              <a:rPr lang="en-US" sz="4400" dirty="0">
                <a:solidFill>
                  <a:srgbClr val="272626"/>
                </a:solidFill>
              </a:rPr>
              <a:t> </a:t>
            </a:r>
            <a:r>
              <a:rPr lang="en-US" sz="4400" dirty="0" err="1">
                <a:solidFill>
                  <a:srgbClr val="272626"/>
                </a:solidFill>
              </a:rPr>
              <a:t>berson</a:t>
            </a:r>
            <a:r>
              <a:rPr lang="en-US" sz="4400" dirty="0">
                <a:solidFill>
                  <a:srgbClr val="272626"/>
                </a:solidFill>
              </a:rPr>
              <a:t> </a:t>
            </a:r>
            <a:r>
              <a:rPr lang="en-US" sz="4400" dirty="0" err="1">
                <a:solidFill>
                  <a:srgbClr val="272626"/>
                </a:solidFill>
              </a:rPr>
              <a:t>arall</a:t>
            </a:r>
            <a:r>
              <a:rPr lang="en-US" sz="4400" dirty="0">
                <a:solidFill>
                  <a:srgbClr val="272626"/>
                </a:solidFill>
              </a:rPr>
              <a:t>…</a:t>
            </a:r>
          </a:p>
        </p:txBody>
      </p:sp>
      <p:pic>
        <p:nvPicPr>
          <p:cNvPr id="10" name="Picture 25">
            <a:extLst>
              <a:ext uri="{FF2B5EF4-FFF2-40B4-BE49-F238E27FC236}">
                <a16:creationId xmlns:a16="http://schemas.microsoft.com/office/drawing/2014/main" id="{0AD52FC2-C2F8-AF9E-D824-21CC3FF0A66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5732475" y="7327535"/>
            <a:ext cx="2018191" cy="1999844"/>
          </a:xfrm>
          <a:prstGeom prst="rect">
            <a:avLst/>
          </a:prstGeom>
        </p:spPr>
      </p:pic>
      <p:pic>
        <p:nvPicPr>
          <p:cNvPr id="11" name="Picture 24">
            <a:extLst>
              <a:ext uri="{FF2B5EF4-FFF2-40B4-BE49-F238E27FC236}">
                <a16:creationId xmlns:a16="http://schemas.microsoft.com/office/drawing/2014/main" id="{EFCDAD4C-3E70-FF22-A276-125ED5D24063}"/>
              </a:ext>
            </a:extLst>
          </p:cNvPr>
          <p:cNvPicPr>
            <a:picLocks noChangeAspect="1"/>
          </p:cNvPicPr>
          <p:nvPr/>
        </p:nvPicPr>
        <p:blipFill>
          <a:blip r:embed="rId5"/>
          <a:srcRect/>
          <a:stretch>
            <a:fillRect/>
          </a:stretch>
        </p:blipFill>
        <p:spPr>
          <a:xfrm>
            <a:off x="398764" y="4772410"/>
            <a:ext cx="2427139" cy="1900055"/>
          </a:xfrm>
          <a:prstGeom prst="rect">
            <a:avLst/>
          </a:prstGeom>
        </p:spPr>
      </p:pic>
      <p:pic>
        <p:nvPicPr>
          <p:cNvPr id="12" name="Picture 15">
            <a:extLst>
              <a:ext uri="{FF2B5EF4-FFF2-40B4-BE49-F238E27FC236}">
                <a16:creationId xmlns:a16="http://schemas.microsoft.com/office/drawing/2014/main" id="{9440E74F-B050-5B9B-8F4F-11FC139A489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363665" y="7531465"/>
            <a:ext cx="2462238" cy="2126479"/>
          </a:xfrm>
          <a:prstGeom prst="rect">
            <a:avLst/>
          </a:prstGeom>
        </p:spPr>
      </p:pic>
      <p:pic>
        <p:nvPicPr>
          <p:cNvPr id="14" name="Picture 19">
            <a:extLst>
              <a:ext uri="{FF2B5EF4-FFF2-40B4-BE49-F238E27FC236}">
                <a16:creationId xmlns:a16="http://schemas.microsoft.com/office/drawing/2014/main" id="{8E32ED20-25F2-6956-7AF2-7409BB96F04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363949" y="1589159"/>
            <a:ext cx="2437038" cy="2559296"/>
          </a:xfrm>
          <a:prstGeom prst="rect">
            <a:avLst/>
          </a:prstGeom>
        </p:spPr>
      </p:pic>
      <p:pic>
        <p:nvPicPr>
          <p:cNvPr id="15" name="Picture 27">
            <a:extLst>
              <a:ext uri="{FF2B5EF4-FFF2-40B4-BE49-F238E27FC236}">
                <a16:creationId xmlns:a16="http://schemas.microsoft.com/office/drawing/2014/main" id="{79A546E1-4147-F979-87FF-6E252FA27CDD}"/>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5926295" y="4419444"/>
            <a:ext cx="1630549" cy="2371706"/>
          </a:xfrm>
          <a:prstGeom prst="rect">
            <a:avLst/>
          </a:prstGeom>
        </p:spPr>
      </p:pic>
      <p:pic>
        <p:nvPicPr>
          <p:cNvPr id="16" name="Picture 22">
            <a:extLst>
              <a:ext uri="{FF2B5EF4-FFF2-40B4-BE49-F238E27FC236}">
                <a16:creationId xmlns:a16="http://schemas.microsoft.com/office/drawing/2014/main" id="{A2FB096E-A8B0-0BC4-DC06-6B39FABFA7FD}"/>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a:off x="15732475" y="1756248"/>
            <a:ext cx="2216817" cy="2045014"/>
          </a:xfrm>
          <a:prstGeom prst="rect">
            <a:avLst/>
          </a:prstGeom>
        </p:spPr>
      </p:pic>
      <p:sp>
        <p:nvSpPr>
          <p:cNvPr id="2" name="TextBox 1">
            <a:extLst>
              <a:ext uri="{FF2B5EF4-FFF2-40B4-BE49-F238E27FC236}">
                <a16:creationId xmlns:a16="http://schemas.microsoft.com/office/drawing/2014/main" id="{E4E3828E-F1EF-AC71-3016-6DA220D89BDA}"/>
              </a:ext>
            </a:extLst>
          </p:cNvPr>
          <p:cNvSpPr txBox="1"/>
          <p:nvPr/>
        </p:nvSpPr>
        <p:spPr>
          <a:xfrm>
            <a:off x="3033425" y="8778049"/>
            <a:ext cx="12491527" cy="461665"/>
          </a:xfrm>
          <a:prstGeom prst="rect">
            <a:avLst/>
          </a:prstGeom>
          <a:noFill/>
        </p:spPr>
        <p:txBody>
          <a:bodyPr wrap="square" rtlCol="0">
            <a:spAutoFit/>
          </a:bodyPr>
          <a:lstStyle/>
          <a:p>
            <a:pPr algn="ctr"/>
            <a:r>
              <a:rPr lang="en-US" sz="2400" dirty="0" err="1"/>
              <a:t>Tiwtoriaid</a:t>
            </a:r>
            <a:r>
              <a:rPr lang="en-US" sz="2400" dirty="0"/>
              <a:t>:  </a:t>
            </a:r>
            <a:r>
              <a:rPr lang="en-US" sz="2400" dirty="0" err="1"/>
              <a:t>Gweler</a:t>
            </a:r>
            <a:r>
              <a:rPr lang="en-US" sz="2400" dirty="0"/>
              <a:t> y </a:t>
            </a:r>
            <a:r>
              <a:rPr lang="en-US" sz="2400" dirty="0" err="1"/>
              <a:t>ddogfen</a:t>
            </a:r>
            <a:r>
              <a:rPr lang="en-US" sz="2400" dirty="0"/>
              <a:t> ‘</a:t>
            </a:r>
            <a:r>
              <a:rPr lang="en-US" sz="2400" dirty="0" err="1"/>
              <a:t>Gorchmynion</a:t>
            </a:r>
            <a:r>
              <a:rPr lang="en-US" sz="2400" dirty="0"/>
              <a:t> </a:t>
            </a:r>
            <a:r>
              <a:rPr lang="en-US" sz="2400" dirty="0" err="1"/>
              <a:t>Dogfen</a:t>
            </a:r>
            <a:r>
              <a:rPr lang="en-US" sz="2400" dirty="0"/>
              <a:t> 3 BETH YDY’R GORCHYMYN’</a:t>
            </a:r>
          </a:p>
        </p:txBody>
      </p:sp>
    </p:spTree>
    <p:extLst>
      <p:ext uri="{BB962C8B-B14F-4D97-AF65-F5344CB8AC3E}">
        <p14:creationId xmlns:p14="http://schemas.microsoft.com/office/powerpoint/2010/main" val="2863275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dissolv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dissolv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dissolv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dissolve">
                                      <p:cBhvr>
                                        <p:cTn id="22"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D579">
            <a:alpha val="9804"/>
          </a:srgbClr>
        </a:solidFill>
        <a:effectLst/>
      </p:bgPr>
    </p:bg>
    <p:spTree>
      <p:nvGrpSpPr>
        <p:cNvPr id="1" name=""/>
        <p:cNvGrpSpPr/>
        <p:nvPr/>
      </p:nvGrpSpPr>
      <p:grpSpPr>
        <a:xfrm>
          <a:off x="0" y="0"/>
          <a:ext cx="0" cy="0"/>
          <a:chOff x="0" y="0"/>
          <a:chExt cx="0" cy="0"/>
        </a:xfrm>
      </p:grpSpPr>
      <p:sp>
        <p:nvSpPr>
          <p:cNvPr id="6" name="TextBox 6"/>
          <p:cNvSpPr txBox="1"/>
          <p:nvPr/>
        </p:nvSpPr>
        <p:spPr>
          <a:xfrm>
            <a:off x="990600" y="1201575"/>
            <a:ext cx="15621000" cy="1106650"/>
          </a:xfrm>
          <a:prstGeom prst="rect">
            <a:avLst/>
          </a:prstGeom>
        </p:spPr>
        <p:txBody>
          <a:bodyPr wrap="square" lIns="0" tIns="0" rIns="0" bIns="0" rtlCol="0" anchor="t">
            <a:spAutoFit/>
          </a:bodyPr>
          <a:lstStyle/>
          <a:p>
            <a:pPr marL="0" lvl="0" indent="0" algn="ctr">
              <a:lnSpc>
                <a:spcPts val="8400"/>
              </a:lnSpc>
              <a:spcBef>
                <a:spcPct val="0"/>
              </a:spcBef>
            </a:pPr>
            <a:r>
              <a:rPr lang="en-US" sz="9600" dirty="0">
                <a:solidFill>
                  <a:srgbClr val="272626"/>
                </a:solidFill>
                <a:latin typeface="Lazydog"/>
              </a:rPr>
              <a:t>Mae </a:t>
            </a:r>
            <a:r>
              <a:rPr lang="en-US" sz="9600" dirty="0" err="1">
                <a:solidFill>
                  <a:srgbClr val="272626"/>
                </a:solidFill>
                <a:latin typeface="Lazydog"/>
              </a:rPr>
              <a:t>Seimon</a:t>
            </a:r>
            <a:r>
              <a:rPr lang="en-US" sz="9600" dirty="0">
                <a:solidFill>
                  <a:srgbClr val="272626"/>
                </a:solidFill>
                <a:latin typeface="Lazydog"/>
              </a:rPr>
              <a:t> </a:t>
            </a:r>
            <a:r>
              <a:rPr lang="en-US" sz="9600" dirty="0" err="1">
                <a:solidFill>
                  <a:srgbClr val="272626"/>
                </a:solidFill>
                <a:latin typeface="Lazydog"/>
              </a:rPr>
              <a:t>yn</a:t>
            </a:r>
            <a:r>
              <a:rPr lang="en-US" sz="9600" dirty="0">
                <a:solidFill>
                  <a:srgbClr val="272626"/>
                </a:solidFill>
                <a:latin typeface="Lazydog"/>
              </a:rPr>
              <a:t> </a:t>
            </a:r>
            <a:r>
              <a:rPr lang="en-US" sz="9600" dirty="0" err="1">
                <a:solidFill>
                  <a:srgbClr val="272626"/>
                </a:solidFill>
                <a:latin typeface="Lazydog"/>
              </a:rPr>
              <a:t>dweud</a:t>
            </a:r>
            <a:endParaRPr lang="en-US" sz="9600" dirty="0">
              <a:solidFill>
                <a:srgbClr val="272626"/>
              </a:solidFill>
              <a:latin typeface="Lazydog"/>
            </a:endParaRPr>
          </a:p>
        </p:txBody>
      </p:sp>
      <p:pic>
        <p:nvPicPr>
          <p:cNvPr id="8" name="Picture 7" descr="A cartoon of a child blowing a bubble&#10;&#10;Description automatically generated">
            <a:extLst>
              <a:ext uri="{FF2B5EF4-FFF2-40B4-BE49-F238E27FC236}">
                <a16:creationId xmlns:a16="http://schemas.microsoft.com/office/drawing/2014/main" id="{FAD90643-8260-2C4B-3808-80E241CEB8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9800" y="3246691"/>
            <a:ext cx="7124075" cy="5838734"/>
          </a:xfrm>
          <a:prstGeom prst="rect">
            <a:avLst/>
          </a:prstGeom>
        </p:spPr>
      </p:pic>
    </p:spTree>
    <p:extLst>
      <p:ext uri="{BB962C8B-B14F-4D97-AF65-F5344CB8AC3E}">
        <p14:creationId xmlns:p14="http://schemas.microsoft.com/office/powerpoint/2010/main" val="22686496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FD579">
            <a:alpha val="9804"/>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7CD92-063D-FD2D-FD0A-A80A70BFD938}"/>
              </a:ext>
            </a:extLst>
          </p:cNvPr>
          <p:cNvSpPr>
            <a:spLocks noGrp="1"/>
          </p:cNvSpPr>
          <p:nvPr>
            <p:ph type="title"/>
          </p:nvPr>
        </p:nvSpPr>
        <p:spPr/>
        <p:txBody>
          <a:bodyPr>
            <a:normAutofit/>
          </a:bodyPr>
          <a:lstStyle/>
          <a:p>
            <a:r>
              <a:rPr lang="en-US" sz="8000" b="1" dirty="0" err="1"/>
              <a:t>Newidiwch</a:t>
            </a:r>
            <a:r>
              <a:rPr lang="en-US" sz="8000" b="1" dirty="0"/>
              <a:t> </a:t>
            </a:r>
            <a:r>
              <a:rPr lang="en-US" sz="8000" b="1" dirty="0" err="1"/>
              <a:t>i</a:t>
            </a:r>
            <a:r>
              <a:rPr lang="en-US" sz="8000" b="1" dirty="0"/>
              <a:t> ‘TI’</a:t>
            </a:r>
          </a:p>
        </p:txBody>
      </p:sp>
      <p:sp>
        <p:nvSpPr>
          <p:cNvPr id="3" name="Content Placeholder 2">
            <a:extLst>
              <a:ext uri="{FF2B5EF4-FFF2-40B4-BE49-F238E27FC236}">
                <a16:creationId xmlns:a16="http://schemas.microsoft.com/office/drawing/2014/main" id="{15D16810-8179-FD96-7130-CBCD2990B38C}"/>
              </a:ext>
            </a:extLst>
          </p:cNvPr>
          <p:cNvSpPr>
            <a:spLocks noGrp="1"/>
          </p:cNvSpPr>
          <p:nvPr>
            <p:ph idx="1"/>
          </p:nvPr>
        </p:nvSpPr>
        <p:spPr>
          <a:xfrm>
            <a:off x="1257300" y="2536033"/>
            <a:ext cx="7048500" cy="7203279"/>
          </a:xfrm>
        </p:spPr>
        <p:txBody>
          <a:bodyPr>
            <a:normAutofit fontScale="92500" lnSpcReduction="10000"/>
          </a:bodyPr>
          <a:lstStyle/>
          <a:p>
            <a:pPr marL="914400" indent="-914400">
              <a:buFont typeface="+mj-lt"/>
              <a:buAutoNum type="arabicPeriod"/>
            </a:pPr>
            <a:r>
              <a:rPr lang="en-US" sz="4800" dirty="0" err="1"/>
              <a:t>Canwch</a:t>
            </a:r>
            <a:endParaRPr lang="en-US" sz="4800" dirty="0"/>
          </a:p>
          <a:p>
            <a:pPr marL="914400" indent="-914400">
              <a:buFont typeface="+mj-lt"/>
              <a:buAutoNum type="arabicPeriod"/>
            </a:pPr>
            <a:r>
              <a:rPr lang="en-US" sz="4800" dirty="0" err="1"/>
              <a:t>Gwyliwch</a:t>
            </a:r>
            <a:endParaRPr lang="en-US" sz="4800" dirty="0"/>
          </a:p>
          <a:p>
            <a:pPr marL="914400" indent="-914400">
              <a:buFont typeface="+mj-lt"/>
              <a:buAutoNum type="arabicPeriod"/>
            </a:pPr>
            <a:r>
              <a:rPr lang="en-US" sz="4800" dirty="0" err="1"/>
              <a:t>Stopiwch</a:t>
            </a:r>
            <a:endParaRPr lang="en-US" sz="4800" dirty="0"/>
          </a:p>
          <a:p>
            <a:pPr marL="914400" indent="-914400">
              <a:buFont typeface="+mj-lt"/>
              <a:buAutoNum type="arabicPeriod"/>
            </a:pPr>
            <a:r>
              <a:rPr lang="en-US" sz="4800" dirty="0" err="1"/>
              <a:t>Rhedwch</a:t>
            </a:r>
            <a:endParaRPr lang="en-US" sz="4800" dirty="0"/>
          </a:p>
          <a:p>
            <a:pPr marL="914400" indent="-914400">
              <a:buFont typeface="+mj-lt"/>
              <a:buAutoNum type="arabicPeriod"/>
            </a:pPr>
            <a:r>
              <a:rPr lang="en-US" sz="4800" dirty="0" err="1"/>
              <a:t>Dawnsiwch</a:t>
            </a:r>
            <a:endParaRPr lang="en-US" sz="4800" dirty="0"/>
          </a:p>
          <a:p>
            <a:pPr marL="914400" indent="-914400">
              <a:buFont typeface="+mj-lt"/>
              <a:buAutoNum type="arabicPeriod"/>
            </a:pPr>
            <a:r>
              <a:rPr lang="en-US" sz="4800" dirty="0" err="1"/>
              <a:t>Gweithiwch</a:t>
            </a:r>
            <a:endParaRPr lang="en-US" sz="4800" dirty="0"/>
          </a:p>
          <a:p>
            <a:pPr marL="914400" indent="-914400">
              <a:buFont typeface="+mj-lt"/>
              <a:buAutoNum type="arabicPeriod"/>
            </a:pPr>
            <a:r>
              <a:rPr lang="en-US" sz="4800" dirty="0" err="1"/>
              <a:t>Darllenwch</a:t>
            </a:r>
            <a:endParaRPr lang="en-US" sz="4800" dirty="0"/>
          </a:p>
          <a:p>
            <a:pPr marL="914400" indent="-914400">
              <a:buFont typeface="+mj-lt"/>
              <a:buAutoNum type="arabicPeriod"/>
            </a:pPr>
            <a:r>
              <a:rPr lang="en-US" sz="4800" dirty="0" err="1"/>
              <a:t>Yfwch</a:t>
            </a:r>
            <a:endParaRPr lang="en-US" sz="4800" dirty="0"/>
          </a:p>
          <a:p>
            <a:pPr marL="914400" indent="-914400">
              <a:buFont typeface="+mj-lt"/>
              <a:buAutoNum type="arabicPeriod"/>
            </a:pPr>
            <a:r>
              <a:rPr lang="en-US" sz="4800" dirty="0" err="1"/>
              <a:t>Ysgrifennwch</a:t>
            </a:r>
            <a:endParaRPr lang="en-US" sz="4800" dirty="0"/>
          </a:p>
          <a:p>
            <a:pPr marL="914400" indent="-914400">
              <a:buFont typeface="+mj-lt"/>
              <a:buAutoNum type="arabicPeriod"/>
            </a:pPr>
            <a:r>
              <a:rPr lang="en-US" sz="4800" dirty="0" err="1"/>
              <a:t>Arhoswch</a:t>
            </a:r>
            <a:endParaRPr lang="en-US" sz="4800" dirty="0"/>
          </a:p>
          <a:p>
            <a:endParaRPr lang="en-US" dirty="0"/>
          </a:p>
        </p:txBody>
      </p:sp>
      <p:sp>
        <p:nvSpPr>
          <p:cNvPr id="4" name="Content Placeholder 2">
            <a:extLst>
              <a:ext uri="{FF2B5EF4-FFF2-40B4-BE49-F238E27FC236}">
                <a16:creationId xmlns:a16="http://schemas.microsoft.com/office/drawing/2014/main" id="{4DAD34EE-6EBC-FF58-1B7E-2990B8F6803F}"/>
              </a:ext>
            </a:extLst>
          </p:cNvPr>
          <p:cNvSpPr txBox="1">
            <a:spLocks/>
          </p:cNvSpPr>
          <p:nvPr/>
        </p:nvSpPr>
        <p:spPr>
          <a:xfrm>
            <a:off x="8915400" y="2536032"/>
            <a:ext cx="4876800" cy="7203279"/>
          </a:xfrm>
          <a:prstGeom prst="rect">
            <a:avLst/>
          </a:prstGeom>
          <a:solidFill>
            <a:schemeClr val="accent1">
              <a:lumMod val="20000"/>
              <a:lumOff val="80000"/>
            </a:schemeClr>
          </a:solidFill>
        </p:spPr>
        <p:txBody>
          <a:bodyPr vert="horz" lIns="91440" tIns="45720" rIns="91440" bIns="45720" rtlCol="0">
            <a:normAutofit fontScale="92500" lnSpcReduction="10000"/>
          </a:bodyPr>
          <a:lst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a:lstStyle>
          <a:p>
            <a:pPr marL="914400" indent="-914400">
              <a:buFont typeface="+mj-lt"/>
              <a:buAutoNum type="arabicPeriod"/>
            </a:pPr>
            <a:r>
              <a:rPr lang="en-US" sz="4800" dirty="0"/>
              <a:t>Cana</a:t>
            </a:r>
          </a:p>
          <a:p>
            <a:pPr marL="914400" indent="-914400">
              <a:buFont typeface="+mj-lt"/>
              <a:buAutoNum type="arabicPeriod"/>
            </a:pPr>
            <a:r>
              <a:rPr lang="en-US" sz="4800" dirty="0" err="1"/>
              <a:t>Gwylia</a:t>
            </a:r>
            <a:endParaRPr lang="en-US" sz="4800" dirty="0"/>
          </a:p>
          <a:p>
            <a:pPr marL="914400" indent="-914400">
              <a:buFont typeface="+mj-lt"/>
              <a:buAutoNum type="arabicPeriod"/>
            </a:pPr>
            <a:r>
              <a:rPr lang="en-US" sz="4800" dirty="0" err="1"/>
              <a:t>Stopia</a:t>
            </a:r>
            <a:endParaRPr lang="en-US" sz="4800" dirty="0"/>
          </a:p>
          <a:p>
            <a:pPr marL="914400" indent="-914400">
              <a:buFont typeface="+mj-lt"/>
              <a:buAutoNum type="arabicPeriod"/>
            </a:pPr>
            <a:r>
              <a:rPr lang="en-US" sz="4800" dirty="0" err="1"/>
              <a:t>Rheda</a:t>
            </a:r>
            <a:endParaRPr lang="en-US" sz="4800" dirty="0"/>
          </a:p>
          <a:p>
            <a:pPr marL="914400" indent="-914400">
              <a:buFont typeface="+mj-lt"/>
              <a:buAutoNum type="arabicPeriod"/>
            </a:pPr>
            <a:r>
              <a:rPr lang="en-US" sz="4800" dirty="0" err="1"/>
              <a:t>Dawnsia</a:t>
            </a:r>
            <a:endParaRPr lang="en-US" sz="4800" dirty="0"/>
          </a:p>
          <a:p>
            <a:pPr marL="914400" indent="-914400">
              <a:buFont typeface="+mj-lt"/>
              <a:buAutoNum type="arabicPeriod"/>
            </a:pPr>
            <a:r>
              <a:rPr lang="en-US" sz="4800" dirty="0" err="1"/>
              <a:t>Gweithia</a:t>
            </a:r>
            <a:endParaRPr lang="en-US" sz="4800" dirty="0"/>
          </a:p>
          <a:p>
            <a:pPr marL="914400" indent="-914400">
              <a:buFont typeface="+mj-lt"/>
              <a:buAutoNum type="arabicPeriod"/>
            </a:pPr>
            <a:r>
              <a:rPr lang="en-US" sz="4800" dirty="0" err="1"/>
              <a:t>Darllena</a:t>
            </a:r>
            <a:endParaRPr lang="en-US" sz="4800" dirty="0"/>
          </a:p>
          <a:p>
            <a:pPr marL="914400" indent="-914400">
              <a:buFont typeface="+mj-lt"/>
              <a:buAutoNum type="arabicPeriod"/>
            </a:pPr>
            <a:r>
              <a:rPr lang="en-US" sz="4800" dirty="0" err="1"/>
              <a:t>Yfa</a:t>
            </a:r>
            <a:endParaRPr lang="en-US" sz="4800" dirty="0"/>
          </a:p>
          <a:p>
            <a:pPr marL="914400" indent="-914400">
              <a:buFont typeface="+mj-lt"/>
              <a:buAutoNum type="arabicPeriod"/>
            </a:pPr>
            <a:r>
              <a:rPr lang="en-US" sz="4800" dirty="0" err="1"/>
              <a:t>Ysgrifenna</a:t>
            </a:r>
            <a:endParaRPr lang="en-US" sz="4800" dirty="0"/>
          </a:p>
          <a:p>
            <a:pPr marL="914400" indent="-914400">
              <a:buFont typeface="+mj-lt"/>
              <a:buAutoNum type="arabicPeriod"/>
            </a:pPr>
            <a:r>
              <a:rPr lang="en-US" sz="4800" dirty="0" err="1"/>
              <a:t>Arhosa</a:t>
            </a:r>
            <a:endParaRPr lang="en-US" sz="4800" dirty="0"/>
          </a:p>
          <a:p>
            <a:endParaRPr lang="en-US" dirty="0"/>
          </a:p>
        </p:txBody>
      </p:sp>
    </p:spTree>
    <p:extLst>
      <p:ext uri="{BB962C8B-B14F-4D97-AF65-F5344CB8AC3E}">
        <p14:creationId xmlns:p14="http://schemas.microsoft.com/office/powerpoint/2010/main" val="2009577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linds(horizontal)">
                                      <p:cBhvr>
                                        <p:cTn id="42" dur="500"/>
                                        <p:tgtEl>
                                          <p:spTgt spid="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blinds(horizontal)">
                                      <p:cBhvr>
                                        <p:cTn id="47" dur="500"/>
                                        <p:tgtEl>
                                          <p:spTgt spid="4">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nodeType="clickEffect">
                                  <p:stCondLst>
                                    <p:cond delay="0"/>
                                  </p:stCondLst>
                                  <p:childTnLst>
                                    <p:set>
                                      <p:cBhvr>
                                        <p:cTn id="51" dur="1" fill="hold">
                                          <p:stCondLst>
                                            <p:cond delay="0"/>
                                          </p:stCondLst>
                                        </p:cTn>
                                        <p:tgtEl>
                                          <p:spTgt spid="4">
                                            <p:txEl>
                                              <p:pRg st="9" end="9"/>
                                            </p:txEl>
                                          </p:spTgt>
                                        </p:tgtEl>
                                        <p:attrNameLst>
                                          <p:attrName>style.visibility</p:attrName>
                                        </p:attrNameLst>
                                      </p:cBhvr>
                                      <p:to>
                                        <p:strVal val="visible"/>
                                      </p:to>
                                    </p:set>
                                    <p:animEffect transition="in" filter="blinds(horizontal)">
                                      <p:cBhvr>
                                        <p:cTn id="52"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835503">
            <a:off x="-352745" y="-97672"/>
            <a:ext cx="3415912" cy="3260644"/>
          </a:xfrm>
          <a:prstGeom prst="rect">
            <a:avLst/>
          </a:prstGeom>
        </p:spPr>
      </p:pic>
      <p:pic>
        <p:nvPicPr>
          <p:cNvPr id="3" name="Picture 3"/>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1131074">
            <a:off x="16230173" y="-686095"/>
            <a:ext cx="3772754" cy="8266990"/>
          </a:xfrm>
          <a:prstGeom prst="rect">
            <a:avLst/>
          </a:prstGeom>
        </p:spPr>
      </p:pic>
      <p:pic>
        <p:nvPicPr>
          <p:cNvPr id="4" name="Picture 4"/>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755739">
            <a:off x="16188702" y="6886618"/>
            <a:ext cx="3484672" cy="3582373"/>
          </a:xfrm>
          <a:prstGeom prst="rect">
            <a:avLst/>
          </a:prstGeom>
        </p:spPr>
      </p:pic>
      <p:pic>
        <p:nvPicPr>
          <p:cNvPr id="5" name="Picture 5"/>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rot="-1361682">
            <a:off x="-2036897" y="5069565"/>
            <a:ext cx="4495277" cy="5986446"/>
          </a:xfrm>
          <a:prstGeom prst="rect">
            <a:avLst/>
          </a:prstGeom>
        </p:spPr>
      </p:pic>
      <p:sp>
        <p:nvSpPr>
          <p:cNvPr id="6" name="TextBox 6"/>
          <p:cNvSpPr txBox="1"/>
          <p:nvPr/>
        </p:nvSpPr>
        <p:spPr>
          <a:xfrm>
            <a:off x="3728186" y="455432"/>
            <a:ext cx="11211044" cy="1077218"/>
          </a:xfrm>
          <a:prstGeom prst="rect">
            <a:avLst/>
          </a:prstGeom>
        </p:spPr>
        <p:txBody>
          <a:bodyPr wrap="square" lIns="0" tIns="0" rIns="0" bIns="0" rtlCol="0" anchor="t">
            <a:spAutoFit/>
          </a:bodyPr>
          <a:lstStyle/>
          <a:p>
            <a:pPr marL="0" lvl="0" indent="0" algn="ctr">
              <a:lnSpc>
                <a:spcPts val="8400"/>
              </a:lnSpc>
              <a:spcBef>
                <a:spcPct val="0"/>
              </a:spcBef>
            </a:pPr>
            <a:r>
              <a:rPr lang="en-US" sz="7000" dirty="0" err="1">
                <a:solidFill>
                  <a:srgbClr val="272626"/>
                </a:solidFill>
                <a:latin typeface="Lazydog"/>
              </a:rPr>
              <a:t>Chwarae</a:t>
            </a:r>
            <a:r>
              <a:rPr lang="en-US" sz="7000" dirty="0">
                <a:solidFill>
                  <a:srgbClr val="272626"/>
                </a:solidFill>
                <a:latin typeface="Lazydog"/>
              </a:rPr>
              <a:t> </a:t>
            </a:r>
            <a:r>
              <a:rPr lang="en-US" sz="7000" dirty="0" err="1">
                <a:solidFill>
                  <a:srgbClr val="272626"/>
                </a:solidFill>
                <a:latin typeface="Lazydog"/>
              </a:rPr>
              <a:t>rôl</a:t>
            </a:r>
            <a:endParaRPr lang="en-US" sz="7000" dirty="0">
              <a:solidFill>
                <a:srgbClr val="272626"/>
              </a:solidFill>
              <a:latin typeface="Lazydog"/>
            </a:endParaRPr>
          </a:p>
        </p:txBody>
      </p:sp>
      <p:grpSp>
        <p:nvGrpSpPr>
          <p:cNvPr id="7" name="Group 7"/>
          <p:cNvGrpSpPr/>
          <p:nvPr/>
        </p:nvGrpSpPr>
        <p:grpSpPr>
          <a:xfrm>
            <a:off x="3405314" y="2271141"/>
            <a:ext cx="12062825" cy="7116120"/>
            <a:chOff x="0" y="0"/>
            <a:chExt cx="11240032" cy="7384718"/>
          </a:xfrm>
        </p:grpSpPr>
        <p:sp>
          <p:nvSpPr>
            <p:cNvPr id="8" name="Freeform 8"/>
            <p:cNvSpPr/>
            <p:nvPr/>
          </p:nvSpPr>
          <p:spPr>
            <a:xfrm>
              <a:off x="0" y="-4073"/>
              <a:ext cx="11246422" cy="7391321"/>
            </a:xfrm>
            <a:custGeom>
              <a:avLst/>
              <a:gdLst/>
              <a:ahLst/>
              <a:cxnLst/>
              <a:rect l="l" t="t" r="r" b="b"/>
              <a:pathLst>
                <a:path w="11246422" h="7391321">
                  <a:moveTo>
                    <a:pt x="10618645" y="7336843"/>
                  </a:moveTo>
                  <a:cubicBezTo>
                    <a:pt x="10618645" y="7336843"/>
                    <a:pt x="9887770" y="7391321"/>
                    <a:pt x="8372970" y="7388700"/>
                  </a:cubicBezTo>
                  <a:cubicBezTo>
                    <a:pt x="4177104" y="7386537"/>
                    <a:pt x="1057074" y="7378713"/>
                    <a:pt x="1057074" y="7378713"/>
                  </a:cubicBezTo>
                  <a:cubicBezTo>
                    <a:pt x="812932" y="7369878"/>
                    <a:pt x="449110" y="7348648"/>
                    <a:pt x="282371" y="7290471"/>
                  </a:cubicBezTo>
                  <a:cubicBezTo>
                    <a:pt x="4469" y="7193507"/>
                    <a:pt x="0" y="7020228"/>
                    <a:pt x="0" y="5729322"/>
                  </a:cubicBezTo>
                  <a:lnTo>
                    <a:pt x="0" y="5729258"/>
                  </a:lnTo>
                  <a:cubicBezTo>
                    <a:pt x="8536" y="491230"/>
                    <a:pt x="0" y="345608"/>
                    <a:pt x="77597" y="223930"/>
                  </a:cubicBezTo>
                  <a:cubicBezTo>
                    <a:pt x="217372" y="4759"/>
                    <a:pt x="519255" y="4073"/>
                    <a:pt x="937909" y="4073"/>
                  </a:cubicBezTo>
                  <a:cubicBezTo>
                    <a:pt x="937909" y="4073"/>
                    <a:pt x="2416559" y="15681"/>
                    <a:pt x="6825813" y="7673"/>
                  </a:cubicBezTo>
                  <a:cubicBezTo>
                    <a:pt x="9668842" y="0"/>
                    <a:pt x="10385575" y="6979"/>
                    <a:pt x="10385575" y="6979"/>
                  </a:cubicBezTo>
                  <a:cubicBezTo>
                    <a:pt x="10753883" y="14458"/>
                    <a:pt x="10892143" y="42638"/>
                    <a:pt x="11089884" y="165219"/>
                  </a:cubicBezTo>
                  <a:cubicBezTo>
                    <a:pt x="11240900" y="258836"/>
                    <a:pt x="11246422" y="476157"/>
                    <a:pt x="11237282" y="5729258"/>
                  </a:cubicBezTo>
                  <a:lnTo>
                    <a:pt x="11237282" y="5729321"/>
                  </a:lnTo>
                  <a:cubicBezTo>
                    <a:pt x="11237281" y="7138194"/>
                    <a:pt x="11194497" y="7286781"/>
                    <a:pt x="10618645" y="7336843"/>
                  </a:cubicBezTo>
                  <a:close/>
                </a:path>
              </a:pathLst>
            </a:custGeom>
            <a:solidFill>
              <a:srgbClr val="BAE6FF"/>
            </a:solidFill>
          </p:spPr>
          <p:txBody>
            <a:bodyPr/>
            <a:lstStyle/>
            <a:p>
              <a:endParaRPr lang="en-GB"/>
            </a:p>
          </p:txBody>
        </p:sp>
      </p:grpSp>
      <p:sp>
        <p:nvSpPr>
          <p:cNvPr id="9" name="TextBox 9"/>
          <p:cNvSpPr txBox="1"/>
          <p:nvPr/>
        </p:nvSpPr>
        <p:spPr>
          <a:xfrm>
            <a:off x="4123046" y="3541485"/>
            <a:ext cx="10759640" cy="4154984"/>
          </a:xfrm>
          <a:prstGeom prst="rect">
            <a:avLst/>
          </a:prstGeom>
        </p:spPr>
        <p:txBody>
          <a:bodyPr lIns="0" tIns="0" rIns="0" bIns="0" rtlCol="0" anchor="t">
            <a:spAutoFit/>
          </a:bodyPr>
          <a:lstStyle/>
          <a:p>
            <a:r>
              <a:rPr lang="en-US" sz="5400" dirty="0" err="1"/>
              <a:t>Mewn</a:t>
            </a:r>
            <a:r>
              <a:rPr lang="en-US" sz="5400" dirty="0"/>
              <a:t> </a:t>
            </a:r>
            <a:r>
              <a:rPr lang="en-US" sz="5400" dirty="0" err="1"/>
              <a:t>parau</a:t>
            </a:r>
            <a:r>
              <a:rPr lang="en-US" sz="5400" dirty="0"/>
              <a:t>, </a:t>
            </a:r>
            <a:r>
              <a:rPr lang="en-US" sz="5400" dirty="0" err="1"/>
              <a:t>rhowch</a:t>
            </a:r>
            <a:r>
              <a:rPr lang="en-US" sz="5400" dirty="0"/>
              <a:t> </a:t>
            </a:r>
            <a:r>
              <a:rPr lang="en-US" sz="5400" dirty="0" err="1"/>
              <a:t>orchymyn</a:t>
            </a:r>
            <a:r>
              <a:rPr lang="en-US" sz="5400" dirty="0"/>
              <a:t> </a:t>
            </a:r>
            <a:r>
              <a:rPr lang="en-US" sz="5400" dirty="0" err="1"/>
              <a:t>i’ch</a:t>
            </a:r>
            <a:r>
              <a:rPr lang="en-US" sz="5400" dirty="0"/>
              <a:t> </a:t>
            </a:r>
            <a:r>
              <a:rPr lang="en-US" sz="5400" dirty="0" err="1"/>
              <a:t>gilydd</a:t>
            </a:r>
            <a:r>
              <a:rPr lang="en-US" sz="5400" dirty="0"/>
              <a:t>. </a:t>
            </a:r>
            <a:r>
              <a:rPr lang="en-US" sz="5400" dirty="0" err="1"/>
              <a:t>Actiwch</a:t>
            </a:r>
            <a:r>
              <a:rPr lang="en-US" sz="5400" dirty="0"/>
              <a:t> y </a:t>
            </a:r>
            <a:r>
              <a:rPr lang="en-US" sz="5400" dirty="0" err="1"/>
              <a:t>gweithgaredd</a:t>
            </a:r>
            <a:r>
              <a:rPr lang="en-US" sz="5400" dirty="0"/>
              <a:t>!</a:t>
            </a:r>
          </a:p>
          <a:p>
            <a:endParaRPr lang="en-US" sz="5400" dirty="0"/>
          </a:p>
          <a:p>
            <a:r>
              <a:rPr lang="en-US" sz="5400" i="1" dirty="0"/>
              <a:t>In pairs, give each other commands. Perform the action!</a:t>
            </a:r>
          </a:p>
        </p:txBody>
      </p:sp>
    </p:spTree>
    <p:extLst>
      <p:ext uri="{BB962C8B-B14F-4D97-AF65-F5344CB8AC3E}">
        <p14:creationId xmlns:p14="http://schemas.microsoft.com/office/powerpoint/2010/main" val="13333183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FD579">
            <a:alpha val="9804"/>
          </a:srgbClr>
        </a:solidFill>
        <a:effectLst/>
      </p:bgPr>
    </p:bg>
    <p:spTree>
      <p:nvGrpSpPr>
        <p:cNvPr id="1" name=""/>
        <p:cNvGrpSpPr/>
        <p:nvPr/>
      </p:nvGrpSpPr>
      <p:grpSpPr>
        <a:xfrm>
          <a:off x="0" y="0"/>
          <a:ext cx="0" cy="0"/>
          <a:chOff x="0" y="0"/>
          <a:chExt cx="0" cy="0"/>
        </a:xfrm>
      </p:grpSpPr>
      <p:sp>
        <p:nvSpPr>
          <p:cNvPr id="6" name="TextBox 6"/>
          <p:cNvSpPr txBox="1"/>
          <p:nvPr/>
        </p:nvSpPr>
        <p:spPr>
          <a:xfrm>
            <a:off x="7467600" y="2404392"/>
            <a:ext cx="10439400" cy="4188519"/>
          </a:xfrm>
          <a:prstGeom prst="rect">
            <a:avLst/>
          </a:prstGeom>
        </p:spPr>
        <p:txBody>
          <a:bodyPr wrap="square" lIns="0" tIns="0" rIns="0" bIns="0" rtlCol="0" anchor="t">
            <a:spAutoFit/>
          </a:bodyPr>
          <a:lstStyle/>
          <a:p>
            <a:pPr marL="685800" lvl="0" indent="-685800">
              <a:lnSpc>
                <a:spcPts val="8400"/>
              </a:lnSpc>
              <a:spcBef>
                <a:spcPct val="0"/>
              </a:spcBef>
              <a:buFont typeface="Arial" panose="020B0604020202020204" pitchFamily="34" charset="0"/>
              <a:buChar char="•"/>
            </a:pPr>
            <a:r>
              <a:rPr lang="en-US" sz="4400" dirty="0" err="1">
                <a:solidFill>
                  <a:srgbClr val="272626"/>
                </a:solidFill>
              </a:rPr>
              <a:t>Edrychwch</a:t>
            </a:r>
            <a:r>
              <a:rPr lang="en-US" sz="4400" dirty="0">
                <a:solidFill>
                  <a:srgbClr val="272626"/>
                </a:solidFill>
              </a:rPr>
              <a:t> </a:t>
            </a:r>
            <a:r>
              <a:rPr lang="en-US" sz="4400" dirty="0" err="1">
                <a:solidFill>
                  <a:srgbClr val="272626"/>
                </a:solidFill>
              </a:rPr>
              <a:t>ar</a:t>
            </a:r>
            <a:r>
              <a:rPr lang="en-US" sz="4400" dirty="0">
                <a:solidFill>
                  <a:srgbClr val="272626"/>
                </a:solidFill>
              </a:rPr>
              <a:t> y </a:t>
            </a:r>
            <a:r>
              <a:rPr lang="en-US" sz="4400" dirty="0" err="1">
                <a:solidFill>
                  <a:srgbClr val="272626"/>
                </a:solidFill>
              </a:rPr>
              <a:t>daflen</a:t>
            </a:r>
            <a:endParaRPr lang="en-US" sz="2000" dirty="0">
              <a:solidFill>
                <a:srgbClr val="272626"/>
              </a:solidFill>
            </a:endParaRPr>
          </a:p>
          <a:p>
            <a:pPr marL="685800" lvl="0" indent="-685800">
              <a:lnSpc>
                <a:spcPts val="8400"/>
              </a:lnSpc>
              <a:spcBef>
                <a:spcPct val="0"/>
              </a:spcBef>
              <a:buFont typeface="Arial" panose="020B0604020202020204" pitchFamily="34" charset="0"/>
              <a:buChar char="•"/>
            </a:pPr>
            <a:r>
              <a:rPr lang="en-US" sz="4400" dirty="0">
                <a:solidFill>
                  <a:srgbClr val="272626"/>
                </a:solidFill>
              </a:rPr>
              <a:t>Mae </a:t>
            </a:r>
            <a:r>
              <a:rPr lang="en-US" sz="4400" dirty="0" err="1">
                <a:solidFill>
                  <a:srgbClr val="272626"/>
                </a:solidFill>
              </a:rPr>
              <a:t>rhai</a:t>
            </a:r>
            <a:r>
              <a:rPr lang="en-US" sz="4400" dirty="0">
                <a:solidFill>
                  <a:srgbClr val="272626"/>
                </a:solidFill>
              </a:rPr>
              <a:t> </a:t>
            </a:r>
            <a:r>
              <a:rPr lang="en-US" sz="4400" dirty="0" err="1">
                <a:solidFill>
                  <a:srgbClr val="272626"/>
                </a:solidFill>
              </a:rPr>
              <a:t>geiriau</a:t>
            </a:r>
            <a:r>
              <a:rPr lang="en-US" sz="4400" dirty="0">
                <a:solidFill>
                  <a:srgbClr val="272626"/>
                </a:solidFill>
              </a:rPr>
              <a:t> </a:t>
            </a:r>
            <a:r>
              <a:rPr lang="en-US" sz="4400" dirty="0" err="1">
                <a:solidFill>
                  <a:srgbClr val="272626"/>
                </a:solidFill>
              </a:rPr>
              <a:t>newydd</a:t>
            </a:r>
            <a:r>
              <a:rPr lang="en-US" sz="4400" dirty="0">
                <a:solidFill>
                  <a:srgbClr val="272626"/>
                </a:solidFill>
              </a:rPr>
              <a:t> </a:t>
            </a:r>
            <a:r>
              <a:rPr lang="en-US" sz="4400" dirty="0" err="1">
                <a:solidFill>
                  <a:srgbClr val="272626"/>
                </a:solidFill>
              </a:rPr>
              <a:t>yma</a:t>
            </a:r>
            <a:r>
              <a:rPr lang="en-US" sz="4400" dirty="0">
                <a:solidFill>
                  <a:srgbClr val="272626"/>
                </a:solidFill>
              </a:rPr>
              <a:t> </a:t>
            </a:r>
          </a:p>
          <a:p>
            <a:pPr marL="685800" lvl="0" indent="-685800">
              <a:lnSpc>
                <a:spcPts val="8400"/>
              </a:lnSpc>
              <a:spcBef>
                <a:spcPct val="0"/>
              </a:spcBef>
              <a:buFont typeface="Arial" panose="020B0604020202020204" pitchFamily="34" charset="0"/>
              <a:buChar char="•"/>
            </a:pPr>
            <a:r>
              <a:rPr lang="en-US" sz="4400" dirty="0" err="1">
                <a:solidFill>
                  <a:srgbClr val="272626"/>
                </a:solidFill>
              </a:rPr>
              <a:t>Dewiswch</a:t>
            </a:r>
            <a:r>
              <a:rPr lang="en-US" sz="4400" dirty="0">
                <a:solidFill>
                  <a:srgbClr val="272626"/>
                </a:solidFill>
              </a:rPr>
              <a:t> </a:t>
            </a:r>
            <a:r>
              <a:rPr lang="en-US" sz="4400" dirty="0" err="1">
                <a:solidFill>
                  <a:srgbClr val="272626"/>
                </a:solidFill>
              </a:rPr>
              <a:t>unrhyw</a:t>
            </a:r>
            <a:r>
              <a:rPr lang="en-US" sz="4400" dirty="0">
                <a:solidFill>
                  <a:srgbClr val="272626"/>
                </a:solidFill>
              </a:rPr>
              <a:t> 8 </a:t>
            </a:r>
            <a:r>
              <a:rPr lang="en-US" sz="4400" dirty="0" err="1">
                <a:solidFill>
                  <a:srgbClr val="272626"/>
                </a:solidFill>
              </a:rPr>
              <a:t>ohonyn</a:t>
            </a:r>
            <a:r>
              <a:rPr lang="en-US" sz="4400" dirty="0">
                <a:solidFill>
                  <a:srgbClr val="272626"/>
                </a:solidFill>
              </a:rPr>
              <a:t> </a:t>
            </a:r>
            <a:r>
              <a:rPr lang="en-US" sz="4400" dirty="0" err="1">
                <a:solidFill>
                  <a:srgbClr val="272626"/>
                </a:solidFill>
              </a:rPr>
              <a:t>nhw</a:t>
            </a:r>
            <a:endParaRPr lang="en-US" sz="4400" dirty="0">
              <a:solidFill>
                <a:srgbClr val="272626"/>
              </a:solidFill>
            </a:endParaRPr>
          </a:p>
          <a:p>
            <a:pPr marL="685800" lvl="0" indent="-685800">
              <a:lnSpc>
                <a:spcPts val="8400"/>
              </a:lnSpc>
              <a:spcBef>
                <a:spcPct val="0"/>
              </a:spcBef>
              <a:buFont typeface="Arial" panose="020B0604020202020204" pitchFamily="34" charset="0"/>
              <a:buChar char="•"/>
            </a:pPr>
            <a:r>
              <a:rPr lang="en-US" sz="4400" dirty="0">
                <a:solidFill>
                  <a:srgbClr val="272626"/>
                </a:solidFill>
              </a:rPr>
              <a:t>Gyda </a:t>
            </a:r>
            <a:r>
              <a:rPr lang="en-US" sz="4400" dirty="0" err="1">
                <a:solidFill>
                  <a:srgbClr val="272626"/>
                </a:solidFill>
              </a:rPr>
              <a:t>phartner</a:t>
            </a:r>
            <a:r>
              <a:rPr lang="en-US" sz="4400" dirty="0">
                <a:solidFill>
                  <a:srgbClr val="272626"/>
                </a:solidFill>
              </a:rPr>
              <a:t>, </a:t>
            </a:r>
            <a:r>
              <a:rPr lang="en-US" sz="4400" dirty="0" err="1">
                <a:solidFill>
                  <a:srgbClr val="272626"/>
                </a:solidFill>
              </a:rPr>
              <a:t>trowch</a:t>
            </a:r>
            <a:r>
              <a:rPr lang="en-US" sz="4400" dirty="0">
                <a:solidFill>
                  <a:srgbClr val="272626"/>
                </a:solidFill>
              </a:rPr>
              <a:t> </a:t>
            </a:r>
            <a:r>
              <a:rPr lang="en-US" sz="4400" dirty="0" err="1">
                <a:solidFill>
                  <a:srgbClr val="272626"/>
                </a:solidFill>
              </a:rPr>
              <a:t>nhw’n</a:t>
            </a:r>
            <a:r>
              <a:rPr lang="en-US" sz="4400" dirty="0">
                <a:solidFill>
                  <a:srgbClr val="272626"/>
                </a:solidFill>
              </a:rPr>
              <a:t> </a:t>
            </a:r>
            <a:r>
              <a:rPr lang="en-US" sz="4400" dirty="0" err="1">
                <a:solidFill>
                  <a:srgbClr val="272626"/>
                </a:solidFill>
              </a:rPr>
              <a:t>orchmynion</a:t>
            </a:r>
            <a:r>
              <a:rPr lang="en-US" sz="4400" dirty="0">
                <a:solidFill>
                  <a:srgbClr val="272626"/>
                </a:solidFill>
              </a:rPr>
              <a:t>. </a:t>
            </a:r>
          </a:p>
        </p:txBody>
      </p:sp>
      <p:pic>
        <p:nvPicPr>
          <p:cNvPr id="3" name="Picture 2" descr="A list of words on a white background&#10;&#10;Description automatically generated">
            <a:extLst>
              <a:ext uri="{FF2B5EF4-FFF2-40B4-BE49-F238E27FC236}">
                <a16:creationId xmlns:a16="http://schemas.microsoft.com/office/drawing/2014/main" id="{6E929B66-BED8-0006-165B-9C4DBAFE28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9846" y="800100"/>
            <a:ext cx="6241915" cy="8610600"/>
          </a:xfrm>
          <a:prstGeom prst="rect">
            <a:avLst/>
          </a:prstGeom>
        </p:spPr>
      </p:pic>
      <p:sp>
        <p:nvSpPr>
          <p:cNvPr id="5" name="TextBox 4">
            <a:extLst>
              <a:ext uri="{FF2B5EF4-FFF2-40B4-BE49-F238E27FC236}">
                <a16:creationId xmlns:a16="http://schemas.microsoft.com/office/drawing/2014/main" id="{4FB148F9-4989-41FC-E358-8E94CC4E07F7}"/>
              </a:ext>
            </a:extLst>
          </p:cNvPr>
          <p:cNvSpPr txBox="1"/>
          <p:nvPr/>
        </p:nvSpPr>
        <p:spPr>
          <a:xfrm>
            <a:off x="5105400" y="582177"/>
            <a:ext cx="10136220" cy="1056123"/>
          </a:xfrm>
          <a:prstGeom prst="rect">
            <a:avLst/>
          </a:prstGeom>
          <a:noFill/>
        </p:spPr>
        <p:txBody>
          <a:bodyPr wrap="square">
            <a:spAutoFit/>
          </a:bodyPr>
          <a:lstStyle/>
          <a:p>
            <a:pPr marL="0" lvl="0" indent="0" algn="ctr">
              <a:lnSpc>
                <a:spcPts val="8400"/>
              </a:lnSpc>
              <a:spcBef>
                <a:spcPct val="0"/>
              </a:spcBef>
            </a:pPr>
            <a:r>
              <a:rPr lang="en-US" sz="6000" dirty="0">
                <a:solidFill>
                  <a:srgbClr val="272626"/>
                </a:solidFill>
                <a:latin typeface="Lazydog"/>
              </a:rPr>
              <a:t>Gwaith </a:t>
            </a:r>
            <a:r>
              <a:rPr lang="en-US" sz="6000" dirty="0" err="1">
                <a:solidFill>
                  <a:srgbClr val="272626"/>
                </a:solidFill>
                <a:latin typeface="Lazydog"/>
              </a:rPr>
              <a:t>Pâr</a:t>
            </a:r>
            <a:endParaRPr lang="en-US" sz="6000" dirty="0">
              <a:solidFill>
                <a:srgbClr val="272626"/>
              </a:solidFill>
              <a:latin typeface="Lazydog"/>
            </a:endParaRPr>
          </a:p>
        </p:txBody>
      </p:sp>
      <p:pic>
        <p:nvPicPr>
          <p:cNvPr id="9" name="Picture 8" descr="A pair of white and orange speech bubbles&#10;&#10;Description automatically generated">
            <a:extLst>
              <a:ext uri="{FF2B5EF4-FFF2-40B4-BE49-F238E27FC236}">
                <a16:creationId xmlns:a16="http://schemas.microsoft.com/office/drawing/2014/main" id="{4B6233FA-1E3D-857B-8E41-B6CB17E11009}"/>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3908054" y="495713"/>
            <a:ext cx="3493108" cy="3198377"/>
          </a:xfrm>
          <a:prstGeom prst="rect">
            <a:avLst/>
          </a:prstGeom>
        </p:spPr>
      </p:pic>
      <p:sp>
        <p:nvSpPr>
          <p:cNvPr id="11" name="TextBox 10">
            <a:extLst>
              <a:ext uri="{FF2B5EF4-FFF2-40B4-BE49-F238E27FC236}">
                <a16:creationId xmlns:a16="http://schemas.microsoft.com/office/drawing/2014/main" id="{F22694EE-7ED2-8C0F-01AF-6911A67E67C1}"/>
              </a:ext>
            </a:extLst>
          </p:cNvPr>
          <p:cNvSpPr txBox="1"/>
          <p:nvPr/>
        </p:nvSpPr>
        <p:spPr>
          <a:xfrm>
            <a:off x="6441536" y="9410700"/>
            <a:ext cx="12491527" cy="461665"/>
          </a:xfrm>
          <a:prstGeom prst="rect">
            <a:avLst/>
          </a:prstGeom>
          <a:noFill/>
        </p:spPr>
        <p:txBody>
          <a:bodyPr wrap="square" rtlCol="0">
            <a:spAutoFit/>
          </a:bodyPr>
          <a:lstStyle/>
          <a:p>
            <a:pPr algn="ctr"/>
            <a:r>
              <a:rPr lang="en-US" sz="2400" dirty="0" err="1"/>
              <a:t>Tiwtoriaid</a:t>
            </a:r>
            <a:r>
              <a:rPr lang="en-US" sz="2400" dirty="0"/>
              <a:t>:  </a:t>
            </a:r>
            <a:r>
              <a:rPr lang="en-US" sz="2400" dirty="0" err="1"/>
              <a:t>Gweler</a:t>
            </a:r>
            <a:r>
              <a:rPr lang="en-US" sz="2400" dirty="0"/>
              <a:t> y </a:t>
            </a:r>
            <a:r>
              <a:rPr lang="en-US" sz="2400" dirty="0" err="1"/>
              <a:t>ddogfen</a:t>
            </a:r>
            <a:r>
              <a:rPr lang="en-US" sz="2400" dirty="0"/>
              <a:t> ‘</a:t>
            </a:r>
            <a:r>
              <a:rPr lang="en-US" sz="2400" dirty="0" err="1"/>
              <a:t>Gorchmynion</a:t>
            </a:r>
            <a:r>
              <a:rPr lang="en-US" sz="2400" dirty="0"/>
              <a:t> – </a:t>
            </a:r>
            <a:r>
              <a:rPr lang="en-US" sz="2400" dirty="0" err="1"/>
              <a:t>Rhestr</a:t>
            </a:r>
            <a:r>
              <a:rPr lang="en-US" sz="2400" dirty="0"/>
              <a:t> o </a:t>
            </a:r>
            <a:r>
              <a:rPr lang="en-US" sz="2400" dirty="0" err="1"/>
              <a:t>ferfenwau</a:t>
            </a:r>
            <a:r>
              <a:rPr lang="en-US" sz="2400" dirty="0"/>
              <a:t>’</a:t>
            </a:r>
          </a:p>
        </p:txBody>
      </p:sp>
    </p:spTree>
    <p:extLst>
      <p:ext uri="{BB962C8B-B14F-4D97-AF65-F5344CB8AC3E}">
        <p14:creationId xmlns:p14="http://schemas.microsoft.com/office/powerpoint/2010/main" val="11769683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p:nvPr/>
        </p:nvSpPr>
        <p:spPr>
          <a:xfrm>
            <a:off x="3657600" y="812859"/>
            <a:ext cx="10759640" cy="2154436"/>
          </a:xfrm>
          <a:prstGeom prst="rect">
            <a:avLst/>
          </a:prstGeom>
        </p:spPr>
        <p:txBody>
          <a:bodyPr lIns="0" tIns="0" rIns="0" bIns="0" rtlCol="0" anchor="t">
            <a:spAutoFit/>
          </a:bodyPr>
          <a:lstStyle/>
          <a:p>
            <a:pPr marL="0" lvl="0" indent="0" algn="ctr">
              <a:lnSpc>
                <a:spcPts val="8400"/>
              </a:lnSpc>
              <a:spcBef>
                <a:spcPct val="0"/>
              </a:spcBef>
            </a:pPr>
            <a:r>
              <a:rPr lang="en-US" sz="7000" dirty="0" err="1">
                <a:solidFill>
                  <a:srgbClr val="272626"/>
                </a:solidFill>
                <a:latin typeface="Lazydog"/>
              </a:rPr>
              <a:t>Trafodwch</a:t>
            </a:r>
            <a:r>
              <a:rPr lang="en-US" sz="7000" dirty="0">
                <a:solidFill>
                  <a:srgbClr val="272626"/>
                </a:solidFill>
                <a:latin typeface="Lazydog"/>
              </a:rPr>
              <a:t> </a:t>
            </a:r>
            <a:r>
              <a:rPr lang="en-US" sz="7000" dirty="0" err="1">
                <a:solidFill>
                  <a:srgbClr val="272626"/>
                </a:solidFill>
                <a:latin typeface="Lazydog"/>
              </a:rPr>
              <a:t>mewn</a:t>
            </a:r>
            <a:r>
              <a:rPr lang="en-US" sz="7000" dirty="0">
                <a:solidFill>
                  <a:srgbClr val="272626"/>
                </a:solidFill>
                <a:latin typeface="Lazydog"/>
              </a:rPr>
              <a:t> </a:t>
            </a:r>
            <a:r>
              <a:rPr lang="en-US" sz="7000" dirty="0" err="1">
                <a:solidFill>
                  <a:srgbClr val="272626"/>
                </a:solidFill>
                <a:latin typeface="Lazydog"/>
              </a:rPr>
              <a:t>grwpiau</a:t>
            </a:r>
            <a:r>
              <a:rPr lang="en-US" sz="7000" dirty="0">
                <a:solidFill>
                  <a:srgbClr val="272626"/>
                </a:solidFill>
                <a:latin typeface="Lazydog"/>
              </a:rPr>
              <a:t> </a:t>
            </a:r>
            <a:r>
              <a:rPr lang="en-US" sz="7000" dirty="0" err="1">
                <a:solidFill>
                  <a:srgbClr val="272626"/>
                </a:solidFill>
                <a:latin typeface="Lazydog"/>
              </a:rPr>
              <a:t>bach</a:t>
            </a:r>
            <a:endParaRPr lang="en-US" sz="7000" dirty="0">
              <a:solidFill>
                <a:srgbClr val="272626"/>
              </a:solidFill>
              <a:latin typeface="Lazydog"/>
            </a:endParaRPr>
          </a:p>
        </p:txBody>
      </p:sp>
      <p:grpSp>
        <p:nvGrpSpPr>
          <p:cNvPr id="7" name="Group 7"/>
          <p:cNvGrpSpPr/>
          <p:nvPr/>
        </p:nvGrpSpPr>
        <p:grpSpPr>
          <a:xfrm>
            <a:off x="1828799" y="3423486"/>
            <a:ext cx="15172421" cy="5566971"/>
            <a:chOff x="282411" y="1592418"/>
            <a:chExt cx="11246422" cy="5187253"/>
          </a:xfrm>
        </p:grpSpPr>
        <p:sp>
          <p:nvSpPr>
            <p:cNvPr id="8" name="Freeform 8"/>
            <p:cNvSpPr/>
            <p:nvPr/>
          </p:nvSpPr>
          <p:spPr>
            <a:xfrm>
              <a:off x="282411" y="1592418"/>
              <a:ext cx="11246422" cy="5187253"/>
            </a:xfrm>
            <a:custGeom>
              <a:avLst/>
              <a:gdLst/>
              <a:ahLst/>
              <a:cxnLst/>
              <a:rect l="l" t="t" r="r" b="b"/>
              <a:pathLst>
                <a:path w="11246422" h="7391321">
                  <a:moveTo>
                    <a:pt x="10618645" y="7336843"/>
                  </a:moveTo>
                  <a:cubicBezTo>
                    <a:pt x="10618645" y="7336843"/>
                    <a:pt x="9887770" y="7391321"/>
                    <a:pt x="8372970" y="7388700"/>
                  </a:cubicBezTo>
                  <a:cubicBezTo>
                    <a:pt x="4177104" y="7386537"/>
                    <a:pt x="1057074" y="7378713"/>
                    <a:pt x="1057074" y="7378713"/>
                  </a:cubicBezTo>
                  <a:cubicBezTo>
                    <a:pt x="812932" y="7369878"/>
                    <a:pt x="449110" y="7348648"/>
                    <a:pt x="282371" y="7290471"/>
                  </a:cubicBezTo>
                  <a:cubicBezTo>
                    <a:pt x="4469" y="7193507"/>
                    <a:pt x="0" y="7020228"/>
                    <a:pt x="0" y="5729322"/>
                  </a:cubicBezTo>
                  <a:lnTo>
                    <a:pt x="0" y="5729258"/>
                  </a:lnTo>
                  <a:cubicBezTo>
                    <a:pt x="8536" y="491230"/>
                    <a:pt x="0" y="345608"/>
                    <a:pt x="77597" y="223930"/>
                  </a:cubicBezTo>
                  <a:cubicBezTo>
                    <a:pt x="217372" y="4759"/>
                    <a:pt x="519255" y="4073"/>
                    <a:pt x="937909" y="4073"/>
                  </a:cubicBezTo>
                  <a:cubicBezTo>
                    <a:pt x="937909" y="4073"/>
                    <a:pt x="2416559" y="15681"/>
                    <a:pt x="6825813" y="7673"/>
                  </a:cubicBezTo>
                  <a:cubicBezTo>
                    <a:pt x="9668842" y="0"/>
                    <a:pt x="10385575" y="6979"/>
                    <a:pt x="10385575" y="6979"/>
                  </a:cubicBezTo>
                  <a:cubicBezTo>
                    <a:pt x="10753883" y="14458"/>
                    <a:pt x="10892143" y="42638"/>
                    <a:pt x="11089884" y="165219"/>
                  </a:cubicBezTo>
                  <a:cubicBezTo>
                    <a:pt x="11240900" y="258836"/>
                    <a:pt x="11246422" y="476157"/>
                    <a:pt x="11237282" y="5729258"/>
                  </a:cubicBezTo>
                  <a:lnTo>
                    <a:pt x="11237282" y="5729321"/>
                  </a:lnTo>
                  <a:cubicBezTo>
                    <a:pt x="11237281" y="7138194"/>
                    <a:pt x="11194497" y="7286781"/>
                    <a:pt x="10618645" y="7336843"/>
                  </a:cubicBezTo>
                  <a:close/>
                </a:path>
              </a:pathLst>
            </a:custGeom>
            <a:solidFill>
              <a:srgbClr val="BAE6FF"/>
            </a:solidFill>
          </p:spPr>
          <p:txBody>
            <a:bodyPr/>
            <a:lstStyle/>
            <a:p>
              <a:pPr algn="ctr"/>
              <a:endParaRPr lang="en-US" sz="5400" dirty="0"/>
            </a:p>
            <a:p>
              <a:pPr algn="ctr"/>
              <a:r>
                <a:rPr lang="en-US" sz="5400" dirty="0"/>
                <a:t>Pa </a:t>
              </a:r>
              <a:r>
                <a:rPr lang="en-US" sz="5400" dirty="0" err="1"/>
                <a:t>weithgareddau</a:t>
              </a:r>
              <a:r>
                <a:rPr lang="en-US" sz="5400" dirty="0"/>
                <a:t> </a:t>
              </a:r>
              <a:r>
                <a:rPr lang="en-US" sz="5400" dirty="0" err="1"/>
                <a:t>gallech</a:t>
              </a:r>
              <a:r>
                <a:rPr lang="en-US" sz="5400" dirty="0"/>
                <a:t> chi </a:t>
              </a:r>
              <a:r>
                <a:rPr lang="en-US" sz="5400" dirty="0" err="1"/>
                <a:t>eu</a:t>
              </a:r>
              <a:r>
                <a:rPr lang="en-US" sz="5400" dirty="0"/>
                <a:t> </a:t>
              </a:r>
              <a:r>
                <a:rPr lang="en-US" sz="5400" dirty="0" err="1"/>
                <a:t>gwneud</a:t>
              </a:r>
              <a:r>
                <a:rPr lang="en-US" sz="5400" dirty="0"/>
                <a:t> </a:t>
              </a:r>
              <a:r>
                <a:rPr lang="en-US" sz="5400" dirty="0" err="1"/>
                <a:t>yn</a:t>
              </a:r>
              <a:r>
                <a:rPr lang="en-US" sz="5400" dirty="0"/>
                <a:t> y </a:t>
              </a:r>
              <a:r>
                <a:rPr lang="en-US" sz="5400" dirty="0" err="1"/>
                <a:t>dosbarth</a:t>
              </a:r>
              <a:r>
                <a:rPr lang="en-US" sz="5400" dirty="0"/>
                <a:t> </a:t>
              </a:r>
              <a:r>
                <a:rPr lang="en-US" sz="5400" dirty="0" err="1"/>
                <a:t>tasech</a:t>
              </a:r>
              <a:r>
                <a:rPr lang="en-US" sz="5400" dirty="0"/>
                <a:t> chi </a:t>
              </a:r>
              <a:r>
                <a:rPr lang="en-US" sz="5400" dirty="0" err="1"/>
                <a:t>eisiau</a:t>
              </a:r>
              <a:r>
                <a:rPr lang="en-US" sz="5400" dirty="0"/>
                <a:t> </a:t>
              </a:r>
              <a:r>
                <a:rPr lang="en-US" sz="5400" dirty="0" err="1"/>
                <a:t>drilio’r</a:t>
              </a:r>
              <a:r>
                <a:rPr lang="en-US" sz="5400" dirty="0"/>
                <a:t> </a:t>
              </a:r>
              <a:r>
                <a:rPr lang="en-US" sz="5400" dirty="0" err="1"/>
                <a:t>gorchmynion</a:t>
              </a:r>
              <a:r>
                <a:rPr lang="en-US" sz="5400" dirty="0"/>
                <a:t>? </a:t>
              </a:r>
            </a:p>
            <a:p>
              <a:pPr algn="ctr"/>
              <a:endParaRPr lang="en-US" sz="5400" dirty="0"/>
            </a:p>
            <a:p>
              <a:pPr algn="ctr"/>
              <a:r>
                <a:rPr lang="en-US" sz="5400" i="1" dirty="0">
                  <a:solidFill>
                    <a:schemeClr val="bg1">
                      <a:lumMod val="50000"/>
                    </a:schemeClr>
                  </a:solidFill>
                </a:rPr>
                <a:t>What activities could you do in class if you wanted to drill the commands with your learners?</a:t>
              </a:r>
            </a:p>
          </p:txBody>
        </p:sp>
      </p:grpSp>
      <p:sp>
        <p:nvSpPr>
          <p:cNvPr id="3" name="Oval Callout 2">
            <a:extLst>
              <a:ext uri="{FF2B5EF4-FFF2-40B4-BE49-F238E27FC236}">
                <a16:creationId xmlns:a16="http://schemas.microsoft.com/office/drawing/2014/main" id="{0411069D-86B5-685A-0CBB-189034135801}"/>
              </a:ext>
            </a:extLst>
          </p:cNvPr>
          <p:cNvSpPr/>
          <p:nvPr/>
        </p:nvSpPr>
        <p:spPr>
          <a:xfrm>
            <a:off x="13563600" y="571500"/>
            <a:ext cx="3048000" cy="2057400"/>
          </a:xfrm>
          <a:prstGeom prst="wedgeEllipseCallout">
            <a:avLst>
              <a:gd name="adj1" fmla="val -36127"/>
              <a:gd name="adj2" fmla="val 57271"/>
            </a:avLst>
          </a:prstGeom>
          <a:solidFill>
            <a:schemeClr val="accent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804602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p:nvPr/>
        </p:nvSpPr>
        <p:spPr>
          <a:xfrm>
            <a:off x="3609143" y="413988"/>
            <a:ext cx="10759640" cy="1085850"/>
          </a:xfrm>
          <a:prstGeom prst="rect">
            <a:avLst/>
          </a:prstGeom>
        </p:spPr>
        <p:txBody>
          <a:bodyPr lIns="0" tIns="0" rIns="0" bIns="0" rtlCol="0" anchor="t">
            <a:spAutoFit/>
          </a:bodyPr>
          <a:lstStyle/>
          <a:p>
            <a:pPr marL="0" lvl="0" indent="0" algn="ctr">
              <a:lnSpc>
                <a:spcPts val="8400"/>
              </a:lnSpc>
              <a:spcBef>
                <a:spcPct val="0"/>
              </a:spcBef>
            </a:pPr>
            <a:r>
              <a:rPr lang="en-US" sz="7000" dirty="0">
                <a:solidFill>
                  <a:srgbClr val="272626"/>
                </a:solidFill>
                <a:latin typeface="Lazydog"/>
              </a:rPr>
              <a:t>RHAI </a:t>
            </a:r>
            <a:r>
              <a:rPr lang="en-US" sz="7000" dirty="0" err="1">
                <a:solidFill>
                  <a:srgbClr val="272626"/>
                </a:solidFill>
                <a:latin typeface="Lazydog"/>
              </a:rPr>
              <a:t>Syniadau</a:t>
            </a:r>
            <a:endParaRPr lang="en-US" sz="7000" dirty="0">
              <a:solidFill>
                <a:srgbClr val="272626"/>
              </a:solidFill>
              <a:latin typeface="Lazydog"/>
            </a:endParaRPr>
          </a:p>
        </p:txBody>
      </p:sp>
      <p:sp>
        <p:nvSpPr>
          <p:cNvPr id="9" name="Rounded Rectangle 8">
            <a:extLst>
              <a:ext uri="{FF2B5EF4-FFF2-40B4-BE49-F238E27FC236}">
                <a16:creationId xmlns:a16="http://schemas.microsoft.com/office/drawing/2014/main" id="{E7345B5F-D674-92B2-C895-18CC34A3EAE9}"/>
              </a:ext>
            </a:extLst>
          </p:cNvPr>
          <p:cNvSpPr/>
          <p:nvPr/>
        </p:nvSpPr>
        <p:spPr>
          <a:xfrm>
            <a:off x="1039906" y="2666191"/>
            <a:ext cx="3581400" cy="1676400"/>
          </a:xfrm>
          <a:prstGeom prst="roundRect">
            <a:avLst/>
          </a:prstGeom>
          <a:solidFill>
            <a:schemeClr val="accent5">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00" dirty="0">
                <a:solidFill>
                  <a:srgbClr val="272626"/>
                </a:solidFill>
                <a:latin typeface="Lazydog"/>
              </a:rPr>
              <a:t>Slam!</a:t>
            </a:r>
            <a:endParaRPr lang="en-US" sz="6000" dirty="0">
              <a:solidFill>
                <a:schemeClr val="tx1"/>
              </a:solidFill>
            </a:endParaRPr>
          </a:p>
        </p:txBody>
      </p:sp>
      <p:sp>
        <p:nvSpPr>
          <p:cNvPr id="10" name="Rounded Rectangle 9">
            <a:extLst>
              <a:ext uri="{FF2B5EF4-FFF2-40B4-BE49-F238E27FC236}">
                <a16:creationId xmlns:a16="http://schemas.microsoft.com/office/drawing/2014/main" id="{C42A2E86-88A3-C5A1-3891-534568A4E845}"/>
              </a:ext>
            </a:extLst>
          </p:cNvPr>
          <p:cNvSpPr/>
          <p:nvPr/>
        </p:nvSpPr>
        <p:spPr>
          <a:xfrm>
            <a:off x="3200400" y="5508944"/>
            <a:ext cx="5108038" cy="1676400"/>
          </a:xfrm>
          <a:prstGeom prst="round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00" dirty="0" err="1">
                <a:solidFill>
                  <a:srgbClr val="272626"/>
                </a:solidFill>
                <a:latin typeface="Lazydog"/>
              </a:rPr>
              <a:t>GÊm</a:t>
            </a:r>
            <a:r>
              <a:rPr lang="en-US" sz="6000" dirty="0">
                <a:solidFill>
                  <a:srgbClr val="272626"/>
                </a:solidFill>
                <a:latin typeface="Lazydog"/>
              </a:rPr>
              <a:t> </a:t>
            </a:r>
            <a:r>
              <a:rPr lang="en-US" sz="6000" dirty="0" err="1">
                <a:solidFill>
                  <a:srgbClr val="272626"/>
                </a:solidFill>
                <a:latin typeface="Lazydog"/>
              </a:rPr>
              <a:t>fwrdd</a:t>
            </a:r>
            <a:endParaRPr lang="en-US" sz="6000" dirty="0">
              <a:solidFill>
                <a:srgbClr val="272626"/>
              </a:solidFill>
              <a:latin typeface="Lazydog"/>
            </a:endParaRPr>
          </a:p>
          <a:p>
            <a:pPr algn="ctr"/>
            <a:r>
              <a:rPr lang="en-US" sz="4400" dirty="0">
                <a:solidFill>
                  <a:srgbClr val="272626"/>
                </a:solidFill>
                <a:latin typeface="Lazydog"/>
              </a:rPr>
              <a:t>Board game</a:t>
            </a:r>
            <a:endParaRPr lang="en-US" sz="4800" dirty="0">
              <a:solidFill>
                <a:schemeClr val="tx1"/>
              </a:solidFill>
            </a:endParaRPr>
          </a:p>
        </p:txBody>
      </p:sp>
      <p:sp>
        <p:nvSpPr>
          <p:cNvPr id="11" name="Rounded Rectangle 10">
            <a:extLst>
              <a:ext uri="{FF2B5EF4-FFF2-40B4-BE49-F238E27FC236}">
                <a16:creationId xmlns:a16="http://schemas.microsoft.com/office/drawing/2014/main" id="{8912CFA8-360F-C112-5511-6131502E7477}"/>
              </a:ext>
            </a:extLst>
          </p:cNvPr>
          <p:cNvSpPr/>
          <p:nvPr/>
        </p:nvSpPr>
        <p:spPr>
          <a:xfrm>
            <a:off x="6019800" y="2666191"/>
            <a:ext cx="5143500" cy="1676400"/>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00" dirty="0" err="1">
                <a:solidFill>
                  <a:srgbClr val="272626"/>
                </a:solidFill>
                <a:latin typeface="Lazydog"/>
              </a:rPr>
              <a:t>Dyn</a:t>
            </a:r>
            <a:r>
              <a:rPr lang="en-US" sz="6000" dirty="0">
                <a:solidFill>
                  <a:srgbClr val="272626"/>
                </a:solidFill>
                <a:latin typeface="Lazydog"/>
              </a:rPr>
              <a:t> </a:t>
            </a:r>
            <a:r>
              <a:rPr lang="en-US" sz="6000" dirty="0" err="1">
                <a:solidFill>
                  <a:srgbClr val="272626"/>
                </a:solidFill>
                <a:latin typeface="Lazydog"/>
              </a:rPr>
              <a:t>eira</a:t>
            </a:r>
            <a:endParaRPr lang="en-US" sz="6000" dirty="0">
              <a:solidFill>
                <a:srgbClr val="272626"/>
              </a:solidFill>
              <a:latin typeface="Lazydog"/>
            </a:endParaRPr>
          </a:p>
          <a:p>
            <a:pPr algn="ctr"/>
            <a:r>
              <a:rPr lang="en-US" sz="4400" dirty="0">
                <a:solidFill>
                  <a:srgbClr val="272626"/>
                </a:solidFill>
                <a:latin typeface="Lazydog"/>
              </a:rPr>
              <a:t>snowman</a:t>
            </a:r>
            <a:endParaRPr lang="en-US" sz="4400" dirty="0">
              <a:solidFill>
                <a:schemeClr val="tx1"/>
              </a:solidFill>
            </a:endParaRPr>
          </a:p>
        </p:txBody>
      </p:sp>
      <p:sp>
        <p:nvSpPr>
          <p:cNvPr id="12" name="TextBox 11">
            <a:extLst>
              <a:ext uri="{FF2B5EF4-FFF2-40B4-BE49-F238E27FC236}">
                <a16:creationId xmlns:a16="http://schemas.microsoft.com/office/drawing/2014/main" id="{8ED8EC7B-A89A-4B11-1D84-871646EFE463}"/>
              </a:ext>
            </a:extLst>
          </p:cNvPr>
          <p:cNvSpPr txBox="1"/>
          <p:nvPr/>
        </p:nvSpPr>
        <p:spPr>
          <a:xfrm>
            <a:off x="2743200" y="9376294"/>
            <a:ext cx="12491527" cy="461665"/>
          </a:xfrm>
          <a:prstGeom prst="rect">
            <a:avLst/>
          </a:prstGeom>
          <a:noFill/>
        </p:spPr>
        <p:txBody>
          <a:bodyPr wrap="square" rtlCol="0">
            <a:spAutoFit/>
          </a:bodyPr>
          <a:lstStyle/>
          <a:p>
            <a:pPr algn="ctr"/>
            <a:r>
              <a:rPr lang="en-US" sz="2400" dirty="0" err="1"/>
              <a:t>Tiwtoriaid</a:t>
            </a:r>
            <a:r>
              <a:rPr lang="en-US" sz="2400" dirty="0"/>
              <a:t>:  </a:t>
            </a:r>
            <a:r>
              <a:rPr lang="en-US" sz="2400" dirty="0" err="1"/>
              <a:t>Os</a:t>
            </a:r>
            <a:r>
              <a:rPr lang="en-US" sz="2400" dirty="0"/>
              <a:t> </a:t>
            </a:r>
            <a:r>
              <a:rPr lang="en-US" sz="2400" dirty="0" err="1"/>
              <a:t>oes</a:t>
            </a:r>
            <a:r>
              <a:rPr lang="en-US" sz="2400" dirty="0"/>
              <a:t> </a:t>
            </a:r>
            <a:r>
              <a:rPr lang="en-US" sz="2400" dirty="0" err="1"/>
              <a:t>angen</a:t>
            </a:r>
            <a:r>
              <a:rPr lang="en-US" sz="2400" dirty="0"/>
              <a:t> </a:t>
            </a:r>
            <a:r>
              <a:rPr lang="en-US" sz="2400" dirty="0" err="1"/>
              <a:t>esboniad</a:t>
            </a:r>
            <a:r>
              <a:rPr lang="en-US" sz="2400" dirty="0"/>
              <a:t>, </a:t>
            </a:r>
            <a:r>
              <a:rPr lang="en-US" sz="2400" dirty="0" err="1"/>
              <a:t>gweler</a:t>
            </a:r>
            <a:r>
              <a:rPr lang="en-US" sz="2400" dirty="0"/>
              <a:t> y </a:t>
            </a:r>
            <a:r>
              <a:rPr lang="en-US" sz="2400" dirty="0" err="1"/>
              <a:t>nodiadau</a:t>
            </a:r>
            <a:r>
              <a:rPr lang="en-US" sz="2400" dirty="0"/>
              <a:t> </a:t>
            </a:r>
            <a:r>
              <a:rPr lang="en-US" sz="2400" dirty="0" err="1"/>
              <a:t>isod</a:t>
            </a:r>
            <a:r>
              <a:rPr lang="en-US" sz="2400" dirty="0"/>
              <a:t>.</a:t>
            </a:r>
          </a:p>
        </p:txBody>
      </p:sp>
      <p:sp>
        <p:nvSpPr>
          <p:cNvPr id="15" name="Rounded Rectangle 14">
            <a:extLst>
              <a:ext uri="{FF2B5EF4-FFF2-40B4-BE49-F238E27FC236}">
                <a16:creationId xmlns:a16="http://schemas.microsoft.com/office/drawing/2014/main" id="{A4A80A5F-CC4E-C8DC-1157-8EF5EC407624}"/>
              </a:ext>
            </a:extLst>
          </p:cNvPr>
          <p:cNvSpPr/>
          <p:nvPr/>
        </p:nvSpPr>
        <p:spPr>
          <a:xfrm>
            <a:off x="12104594" y="2676948"/>
            <a:ext cx="5143500" cy="1676400"/>
          </a:xfrm>
          <a:prstGeom prst="roundRect">
            <a:avLst/>
          </a:prstGeom>
          <a:solidFill>
            <a:srgbClr val="00FDFF">
              <a:alpha val="9804"/>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00" dirty="0" err="1">
                <a:solidFill>
                  <a:srgbClr val="272626"/>
                </a:solidFill>
                <a:latin typeface="Lazydog"/>
              </a:rPr>
              <a:t>GÊm</a:t>
            </a:r>
            <a:r>
              <a:rPr lang="en-US" sz="6000" dirty="0">
                <a:solidFill>
                  <a:srgbClr val="272626"/>
                </a:solidFill>
                <a:latin typeface="Lazydog"/>
              </a:rPr>
              <a:t> GOFIO</a:t>
            </a:r>
          </a:p>
          <a:p>
            <a:pPr algn="ctr"/>
            <a:r>
              <a:rPr lang="en-US" sz="4400" dirty="0">
                <a:solidFill>
                  <a:srgbClr val="272626"/>
                </a:solidFill>
                <a:latin typeface="Lazydog"/>
              </a:rPr>
              <a:t>Memory game</a:t>
            </a:r>
            <a:endParaRPr lang="en-US" sz="4800" dirty="0">
              <a:solidFill>
                <a:schemeClr val="tx1"/>
              </a:solidFill>
            </a:endParaRPr>
          </a:p>
        </p:txBody>
      </p:sp>
      <p:sp>
        <p:nvSpPr>
          <p:cNvPr id="16" name="Rounded Rectangle 15">
            <a:extLst>
              <a:ext uri="{FF2B5EF4-FFF2-40B4-BE49-F238E27FC236}">
                <a16:creationId xmlns:a16="http://schemas.microsoft.com/office/drawing/2014/main" id="{ABD1A98A-E1A1-383D-C6AD-4C52F75B8B80}"/>
              </a:ext>
            </a:extLst>
          </p:cNvPr>
          <p:cNvSpPr/>
          <p:nvPr/>
        </p:nvSpPr>
        <p:spPr>
          <a:xfrm>
            <a:off x="10439400" y="5519701"/>
            <a:ext cx="5638800" cy="1676400"/>
          </a:xfrm>
          <a:prstGeom prst="roundRect">
            <a:avLst/>
          </a:prstGeom>
          <a:solidFill>
            <a:srgbClr val="D883FF">
              <a:alpha val="9804"/>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00" dirty="0" err="1">
                <a:solidFill>
                  <a:srgbClr val="272626"/>
                </a:solidFill>
                <a:latin typeface="Lazydog"/>
              </a:rPr>
              <a:t>Troi’r</a:t>
            </a:r>
            <a:r>
              <a:rPr lang="en-US" sz="6000" dirty="0">
                <a:solidFill>
                  <a:srgbClr val="272626"/>
                </a:solidFill>
                <a:latin typeface="Lazydog"/>
              </a:rPr>
              <a:t> OLWYN </a:t>
            </a:r>
          </a:p>
          <a:p>
            <a:pPr algn="ctr"/>
            <a:r>
              <a:rPr lang="en-US" sz="4400" dirty="0">
                <a:solidFill>
                  <a:srgbClr val="272626"/>
                </a:solidFill>
                <a:latin typeface="Lazydog"/>
              </a:rPr>
              <a:t>RANDOM WHEEL</a:t>
            </a:r>
            <a:endParaRPr lang="en-US" sz="4400" dirty="0">
              <a:solidFill>
                <a:schemeClr val="tx1"/>
              </a:solidFill>
            </a:endParaRPr>
          </a:p>
        </p:txBody>
      </p:sp>
    </p:spTree>
    <p:extLst>
      <p:ext uri="{BB962C8B-B14F-4D97-AF65-F5344CB8AC3E}">
        <p14:creationId xmlns:p14="http://schemas.microsoft.com/office/powerpoint/2010/main" val="3952700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linds(horizont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linds(horizont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5" grpId="0" animBg="1"/>
      <p:bldP spid="1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90" name="Tekhnologic Logo">
            <a:extLst>
              <a:ext uri="{FF2B5EF4-FFF2-40B4-BE49-F238E27FC236}">
                <a16:creationId xmlns:a16="http://schemas.microsoft.com/office/drawing/2014/main" id="{BBCEA812-798B-4F8F-8154-6D17C7D9B052}"/>
              </a:ext>
            </a:extLst>
          </p:cNvPr>
          <p:cNvGrpSpPr>
            <a:grpSpLocks/>
          </p:cNvGrpSpPr>
          <p:nvPr/>
        </p:nvGrpSpPr>
        <p:grpSpPr bwMode="auto">
          <a:xfrm>
            <a:off x="8798723" y="7884306"/>
            <a:ext cx="692069" cy="152400"/>
            <a:chOff x="5464435" y="6630924"/>
            <a:chExt cx="821512" cy="180000"/>
          </a:xfrm>
        </p:grpSpPr>
        <p:pic>
          <p:nvPicPr>
            <p:cNvPr id="308" name="Image">
              <a:extLst>
                <a:ext uri="{FF2B5EF4-FFF2-40B4-BE49-F238E27FC236}">
                  <a16:creationId xmlns:a16="http://schemas.microsoft.com/office/drawing/2014/main" id="{1A38DAE3-D1CA-4F43-993E-1F0AA7F23E18}"/>
                </a:ext>
              </a:extLst>
            </p:cNvPr>
            <p:cNvPicPr>
              <a:picLocks noChangeAspect="1"/>
            </p:cNvPicPr>
            <p:nvPr/>
          </p:nvPicPr>
          <p:blipFill>
            <a:blip r:embed="rId2">
              <a:duotone>
                <a:schemeClr val="accent4">
                  <a:shade val="45000"/>
                  <a:satMod val="135000"/>
                </a:schemeClr>
                <a:prstClr val="white"/>
              </a:duotone>
            </a:blip>
            <a:stretch>
              <a:fillRect/>
            </a:stretch>
          </p:blipFill>
          <p:spPr>
            <a:xfrm>
              <a:off x="5464435" y="6630924"/>
              <a:ext cx="180000" cy="180000"/>
            </a:xfrm>
            <a:prstGeom prst="rect">
              <a:avLst/>
            </a:prstGeom>
          </p:spPr>
        </p:pic>
        <p:sp>
          <p:nvSpPr>
            <p:cNvPr id="309" name="Text">
              <a:extLst>
                <a:ext uri="{FF2B5EF4-FFF2-40B4-BE49-F238E27FC236}">
                  <a16:creationId xmlns:a16="http://schemas.microsoft.com/office/drawing/2014/main" id="{58142F57-4ED3-4814-9281-D4AC1AC9228B}"/>
                </a:ext>
              </a:extLst>
            </p:cNvPr>
            <p:cNvSpPr/>
            <p:nvPr/>
          </p:nvSpPr>
          <p:spPr>
            <a:xfrm>
              <a:off x="5623764" y="6650611"/>
              <a:ext cx="662183" cy="137985"/>
            </a:xfrm>
            <a:prstGeom prst="rect">
              <a:avLst/>
            </a:prstGeom>
            <a:noFill/>
          </p:spPr>
          <p:txBody>
            <a:bodyPr wrap="none" lIns="0" tIns="0" rIns="0" bIns="0">
              <a:spAutoFit/>
            </a:bodyPr>
            <a:lstStyle/>
            <a:p>
              <a:pPr algn="ctr">
                <a:defRPr/>
              </a:pPr>
              <a:r>
                <a:rPr lang="en-US" sz="759" dirty="0">
                  <a:ln w="0"/>
                  <a:solidFill>
                    <a:srgbClr val="D59C0E"/>
                  </a:solidFill>
                  <a:effectLst>
                    <a:outerShdw blurRad="38100" dist="19050" dir="2700000" algn="tl" rotWithShape="0">
                      <a:schemeClr val="dk1">
                        <a:alpha val="40000"/>
                      </a:schemeClr>
                    </a:outerShdw>
                  </a:effectLst>
                  <a:latin typeface="Century Gothic" panose="020B0502020202020204" pitchFamily="34" charset="0"/>
                </a:rPr>
                <a:t>tekhnologic</a:t>
              </a:r>
            </a:p>
          </p:txBody>
        </p:sp>
      </p:grpSp>
      <p:grpSp>
        <p:nvGrpSpPr>
          <p:cNvPr id="305" name="Spinning Wheel">
            <a:extLst>
              <a:ext uri="{FF2B5EF4-FFF2-40B4-BE49-F238E27FC236}">
                <a16:creationId xmlns:a16="http://schemas.microsoft.com/office/drawing/2014/main" id="{57A7DD25-C655-4AE6-80CD-5931E93CDBBC}"/>
              </a:ext>
            </a:extLst>
          </p:cNvPr>
          <p:cNvGrpSpPr>
            <a:grpSpLocks/>
          </p:cNvGrpSpPr>
          <p:nvPr/>
        </p:nvGrpSpPr>
        <p:grpSpPr bwMode="auto">
          <a:xfrm>
            <a:off x="5257801" y="2269198"/>
            <a:ext cx="7315200" cy="7293902"/>
            <a:chOff x="3031382" y="369000"/>
            <a:chExt cx="6121487" cy="6120000"/>
          </a:xfrm>
        </p:grpSpPr>
        <p:sp>
          <p:nvSpPr>
            <p:cNvPr id="166" name="Segment 20">
              <a:extLst>
                <a:ext uri="{FF2B5EF4-FFF2-40B4-BE49-F238E27FC236}">
                  <a16:creationId xmlns:a16="http://schemas.microsoft.com/office/drawing/2014/main" id="{FA4C4B78-05E0-46B4-985F-573F278BF6AE}"/>
                </a:ext>
              </a:extLst>
            </p:cNvPr>
            <p:cNvSpPr/>
            <p:nvPr/>
          </p:nvSpPr>
          <p:spPr>
            <a:xfrm rot="10800000">
              <a:off x="5134626" y="384783"/>
              <a:ext cx="953925" cy="2210315"/>
            </a:xfrm>
            <a:custGeom>
              <a:avLst/>
              <a:gdLst>
                <a:gd name="connsiteX0" fmla="*/ 0 w 955151"/>
                <a:gd name="connsiteY0" fmla="*/ 2209090 h 2209090"/>
                <a:gd name="connsiteX1" fmla="*/ 0 w 955151"/>
                <a:gd name="connsiteY1" fmla="*/ 48999 h 2209090"/>
                <a:gd name="connsiteX2" fmla="*/ 88413 w 955151"/>
                <a:gd name="connsiteY2" fmla="*/ 44534 h 2209090"/>
                <a:gd name="connsiteX3" fmla="*/ 264025 w 955151"/>
                <a:gd name="connsiteY3" fmla="*/ 8719 h 2209090"/>
                <a:gd name="connsiteX4" fmla="*/ 287848 w 955151"/>
                <a:gd name="connsiteY4" fmla="*/ 0 h 2209090"/>
                <a:gd name="connsiteX5" fmla="*/ 955151 w 955151"/>
                <a:gd name="connsiteY5" fmla="*/ 2053745 h 2209090"/>
                <a:gd name="connsiteX6" fmla="*/ 906343 w 955151"/>
                <a:gd name="connsiteY6" fmla="*/ 2071609 h 2209090"/>
                <a:gd name="connsiteX7" fmla="*/ 153860 w 955151"/>
                <a:gd name="connsiteY7" fmla="*/ 2205199 h 2209090"/>
                <a:gd name="connsiteX8" fmla="*/ 0 w 955151"/>
                <a:gd name="connsiteY8" fmla="*/ 2209090 h 2209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55151" h="2209090">
                  <a:moveTo>
                    <a:pt x="0" y="2209090"/>
                  </a:moveTo>
                  <a:lnTo>
                    <a:pt x="0" y="48999"/>
                  </a:lnTo>
                  <a:lnTo>
                    <a:pt x="88413" y="44534"/>
                  </a:lnTo>
                  <a:cubicBezTo>
                    <a:pt x="148924" y="38389"/>
                    <a:pt x="207662" y="26250"/>
                    <a:pt x="264025" y="8719"/>
                  </a:cubicBezTo>
                  <a:lnTo>
                    <a:pt x="287848" y="0"/>
                  </a:lnTo>
                  <a:lnTo>
                    <a:pt x="955151" y="2053745"/>
                  </a:lnTo>
                  <a:lnTo>
                    <a:pt x="906343" y="2071609"/>
                  </a:lnTo>
                  <a:cubicBezTo>
                    <a:pt x="666799" y="2146115"/>
                    <a:pt x="414636" y="2191981"/>
                    <a:pt x="153860" y="2205199"/>
                  </a:cubicBezTo>
                  <a:lnTo>
                    <a:pt x="0" y="2209090"/>
                  </a:lnTo>
                  <a:close/>
                </a:path>
              </a:pathLst>
            </a:custGeom>
            <a:solidFill>
              <a:srgbClr val="7030A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700"/>
            </a:p>
          </p:txBody>
        </p:sp>
        <p:sp>
          <p:nvSpPr>
            <p:cNvPr id="164" name="Segment 19">
              <a:extLst>
                <a:ext uri="{FF2B5EF4-FFF2-40B4-BE49-F238E27FC236}">
                  <a16:creationId xmlns:a16="http://schemas.microsoft.com/office/drawing/2014/main" id="{B31ABE5D-072E-4E98-A8F8-54909ABDF6D9}"/>
                </a:ext>
              </a:extLst>
            </p:cNvPr>
            <p:cNvSpPr/>
            <p:nvPr/>
          </p:nvSpPr>
          <p:spPr>
            <a:xfrm rot="10800000">
              <a:off x="4267533" y="527081"/>
              <a:ext cx="1529666" cy="2196199"/>
            </a:xfrm>
            <a:custGeom>
              <a:avLst/>
              <a:gdLst>
                <a:gd name="connsiteX0" fmla="*/ 667303 w 1528712"/>
                <a:gd name="connsiteY0" fmla="*/ 2198430 h 2198430"/>
                <a:gd name="connsiteX1" fmla="*/ 0 w 1528712"/>
                <a:gd name="connsiteY1" fmla="*/ 144685 h 2198430"/>
                <a:gd name="connsiteX2" fmla="*/ 55482 w 1528712"/>
                <a:gd name="connsiteY2" fmla="*/ 124378 h 2198430"/>
                <a:gd name="connsiteX3" fmla="*/ 208360 w 1528712"/>
                <a:gd name="connsiteY3" fmla="*/ 41398 h 2198430"/>
                <a:gd name="connsiteX4" fmla="*/ 258536 w 1528712"/>
                <a:gd name="connsiteY4" fmla="*/ 0 h 2198430"/>
                <a:gd name="connsiteX5" fmla="*/ 1528712 w 1528712"/>
                <a:gd name="connsiteY5" fmla="*/ 1748248 h 2198430"/>
                <a:gd name="connsiteX6" fmla="*/ 1416037 w 1528712"/>
                <a:gd name="connsiteY6" fmla="*/ 1832504 h 2198430"/>
                <a:gd name="connsiteX7" fmla="*/ 896252 w 1528712"/>
                <a:gd name="connsiteY7" fmla="*/ 2114634 h 2198430"/>
                <a:gd name="connsiteX8" fmla="*/ 667303 w 1528712"/>
                <a:gd name="connsiteY8" fmla="*/ 2198430 h 2198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8712" h="2198430">
                  <a:moveTo>
                    <a:pt x="667303" y="2198430"/>
                  </a:moveTo>
                  <a:lnTo>
                    <a:pt x="0" y="144685"/>
                  </a:lnTo>
                  <a:lnTo>
                    <a:pt x="55482" y="124378"/>
                  </a:lnTo>
                  <a:cubicBezTo>
                    <a:pt x="109320" y="101606"/>
                    <a:pt x="160480" y="73746"/>
                    <a:pt x="208360" y="41398"/>
                  </a:cubicBezTo>
                  <a:lnTo>
                    <a:pt x="258536" y="0"/>
                  </a:lnTo>
                  <a:lnTo>
                    <a:pt x="1528712" y="1748248"/>
                  </a:lnTo>
                  <a:lnTo>
                    <a:pt x="1416037" y="1832504"/>
                  </a:lnTo>
                  <a:cubicBezTo>
                    <a:pt x="1253244" y="1942485"/>
                    <a:pt x="1079299" y="2037212"/>
                    <a:pt x="896252" y="2114634"/>
                  </a:cubicBezTo>
                  <a:lnTo>
                    <a:pt x="667303" y="2198430"/>
                  </a:lnTo>
                  <a:close/>
                </a:path>
              </a:pathLst>
            </a:custGeom>
            <a:solidFill>
              <a:srgbClr val="00B0F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700"/>
            </a:p>
          </p:txBody>
        </p:sp>
        <p:sp>
          <p:nvSpPr>
            <p:cNvPr id="162" name="Segment 18">
              <a:extLst>
                <a:ext uri="{FF2B5EF4-FFF2-40B4-BE49-F238E27FC236}">
                  <a16:creationId xmlns:a16="http://schemas.microsoft.com/office/drawing/2014/main" id="{EC8C6F80-C89D-4D3D-A57E-1CDE1E38384D}"/>
                </a:ext>
              </a:extLst>
            </p:cNvPr>
            <p:cNvSpPr/>
            <p:nvPr/>
          </p:nvSpPr>
          <p:spPr>
            <a:xfrm rot="10800000">
              <a:off x="3604362" y="976773"/>
              <a:ext cx="1938895" cy="1953432"/>
            </a:xfrm>
            <a:custGeom>
              <a:avLst/>
              <a:gdLst>
                <a:gd name="connsiteX0" fmla="*/ 1270277 w 1939345"/>
                <a:gd name="connsiteY0" fmla="*/ 1952761 h 1952761"/>
                <a:gd name="connsiteX1" fmla="*/ 0 w 1939345"/>
                <a:gd name="connsiteY1" fmla="*/ 204374 h 1952761"/>
                <a:gd name="connsiteX2" fmla="*/ 80240 w 1939345"/>
                <a:gd name="connsiteY2" fmla="*/ 138169 h 1952761"/>
                <a:gd name="connsiteX3" fmla="*/ 190138 w 1939345"/>
                <a:gd name="connsiteY3" fmla="*/ 4971 h 1952761"/>
                <a:gd name="connsiteX4" fmla="*/ 193158 w 1939345"/>
                <a:gd name="connsiteY4" fmla="*/ 0 h 1952761"/>
                <a:gd name="connsiteX5" fmla="*/ 1939345 w 1939345"/>
                <a:gd name="connsiteY5" fmla="*/ 1268679 h 1952761"/>
                <a:gd name="connsiteX6" fmla="*/ 1805089 w 1939345"/>
                <a:gd name="connsiteY6" fmla="*/ 1448217 h 1952761"/>
                <a:gd name="connsiteX7" fmla="*/ 1390288 w 1939345"/>
                <a:gd name="connsiteY7" fmla="*/ 1863018 h 1952761"/>
                <a:gd name="connsiteX8" fmla="*/ 1270277 w 1939345"/>
                <a:gd name="connsiteY8" fmla="*/ 1952761 h 1952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39345" h="1952761">
                  <a:moveTo>
                    <a:pt x="1270277" y="1952761"/>
                  </a:moveTo>
                  <a:lnTo>
                    <a:pt x="0" y="204374"/>
                  </a:lnTo>
                  <a:lnTo>
                    <a:pt x="80240" y="138169"/>
                  </a:lnTo>
                  <a:cubicBezTo>
                    <a:pt x="120957" y="97452"/>
                    <a:pt x="157791" y="52852"/>
                    <a:pt x="190138" y="4971"/>
                  </a:cubicBezTo>
                  <a:lnTo>
                    <a:pt x="193158" y="0"/>
                  </a:lnTo>
                  <a:lnTo>
                    <a:pt x="1939345" y="1268679"/>
                  </a:lnTo>
                  <a:lnTo>
                    <a:pt x="1805089" y="1448217"/>
                  </a:lnTo>
                  <a:cubicBezTo>
                    <a:pt x="1680367" y="1599345"/>
                    <a:pt x="1541416" y="1738296"/>
                    <a:pt x="1390288" y="1863018"/>
                  </a:cubicBezTo>
                  <a:lnTo>
                    <a:pt x="1270277" y="1952761"/>
                  </a:lnTo>
                  <a:close/>
                </a:path>
              </a:pathLst>
            </a:custGeom>
            <a:solidFill>
              <a:srgbClr val="92D05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700" dirty="0"/>
            </a:p>
          </p:txBody>
        </p:sp>
        <p:sp>
          <p:nvSpPr>
            <p:cNvPr id="159" name="Segment 17">
              <a:extLst>
                <a:ext uri="{FF2B5EF4-FFF2-40B4-BE49-F238E27FC236}">
                  <a16:creationId xmlns:a16="http://schemas.microsoft.com/office/drawing/2014/main" id="{161C1CAA-8298-4958-8FD8-0129BF8C0DB3}"/>
                </a:ext>
              </a:extLst>
            </p:cNvPr>
            <p:cNvSpPr/>
            <p:nvPr/>
          </p:nvSpPr>
          <p:spPr>
            <a:xfrm rot="10800000">
              <a:off x="3166851" y="1664702"/>
              <a:ext cx="2173142" cy="1527176"/>
            </a:xfrm>
            <a:custGeom>
              <a:avLst/>
              <a:gdLst>
                <a:gd name="connsiteX0" fmla="*/ 1746467 w 2172799"/>
                <a:gd name="connsiteY0" fmla="*/ 1528261 h 1528261"/>
                <a:gd name="connsiteX1" fmla="*/ 0 w 2172799"/>
                <a:gd name="connsiteY1" fmla="*/ 259378 h 1528261"/>
                <a:gd name="connsiteX2" fmla="*/ 40185 w 2172799"/>
                <a:gd name="connsiteY2" fmla="*/ 193231 h 1528261"/>
                <a:gd name="connsiteX3" fmla="*/ 108348 w 2172799"/>
                <a:gd name="connsiteY3" fmla="*/ 31870 h 1528261"/>
                <a:gd name="connsiteX4" fmla="*/ 116543 w 2172799"/>
                <a:gd name="connsiteY4" fmla="*/ 0 h 1528261"/>
                <a:gd name="connsiteX5" fmla="*/ 2172799 w 2172799"/>
                <a:gd name="connsiteY5" fmla="*/ 668119 h 1528261"/>
                <a:gd name="connsiteX6" fmla="*/ 2171238 w 2172799"/>
                <a:gd name="connsiteY6" fmla="*/ 674188 h 1528261"/>
                <a:gd name="connsiteX7" fmla="*/ 1786210 w 2172799"/>
                <a:gd name="connsiteY7" fmla="*/ 1475113 h 1528261"/>
                <a:gd name="connsiteX8" fmla="*/ 1746467 w 2172799"/>
                <a:gd name="connsiteY8" fmla="*/ 1528261 h 1528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72799" h="1528261">
                  <a:moveTo>
                    <a:pt x="1746467" y="1528261"/>
                  </a:moveTo>
                  <a:lnTo>
                    <a:pt x="0" y="259378"/>
                  </a:lnTo>
                  <a:lnTo>
                    <a:pt x="40185" y="193231"/>
                  </a:lnTo>
                  <a:cubicBezTo>
                    <a:pt x="67895" y="142222"/>
                    <a:pt x="90817" y="88234"/>
                    <a:pt x="108348" y="31870"/>
                  </a:cubicBezTo>
                  <a:lnTo>
                    <a:pt x="116543" y="0"/>
                  </a:lnTo>
                  <a:lnTo>
                    <a:pt x="2172799" y="668119"/>
                  </a:lnTo>
                  <a:lnTo>
                    <a:pt x="2171238" y="674188"/>
                  </a:lnTo>
                  <a:cubicBezTo>
                    <a:pt x="2081831" y="961641"/>
                    <a:pt x="1951181" y="1230923"/>
                    <a:pt x="1786210" y="1475113"/>
                  </a:cubicBezTo>
                  <a:lnTo>
                    <a:pt x="1746467" y="1528261"/>
                  </a:lnTo>
                  <a:close/>
                </a:path>
              </a:pathLst>
            </a:custGeom>
            <a:solidFill>
              <a:srgbClr val="FFFF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700"/>
            </a:p>
          </p:txBody>
        </p:sp>
        <p:sp>
          <p:nvSpPr>
            <p:cNvPr id="155" name="Segment 16">
              <a:extLst>
                <a:ext uri="{FF2B5EF4-FFF2-40B4-BE49-F238E27FC236}">
                  <a16:creationId xmlns:a16="http://schemas.microsoft.com/office/drawing/2014/main" id="{9741AC37-DF0E-4497-8893-C68816C48738}"/>
                </a:ext>
              </a:extLst>
            </p:cNvPr>
            <p:cNvSpPr/>
            <p:nvPr/>
          </p:nvSpPr>
          <p:spPr>
            <a:xfrm rot="10800000">
              <a:off x="3031382" y="2528503"/>
              <a:ext cx="2190075" cy="945663"/>
            </a:xfrm>
            <a:custGeom>
              <a:avLst/>
              <a:gdLst>
                <a:gd name="connsiteX0" fmla="*/ 2056256 w 2191369"/>
                <a:gd name="connsiteY0" fmla="*/ 946569 h 946569"/>
                <a:gd name="connsiteX1" fmla="*/ 0 w 2191369"/>
                <a:gd name="connsiteY1" fmla="*/ 278450 h 946569"/>
                <a:gd name="connsiteX2" fmla="*/ 13084 w 2191369"/>
                <a:gd name="connsiteY2" fmla="*/ 227562 h 946569"/>
                <a:gd name="connsiteX3" fmla="*/ 31369 w 2191369"/>
                <a:gd name="connsiteY3" fmla="*/ 46181 h 946569"/>
                <a:gd name="connsiteX4" fmla="*/ 29037 w 2191369"/>
                <a:gd name="connsiteY4" fmla="*/ 0 h 946569"/>
                <a:gd name="connsiteX5" fmla="*/ 2190201 w 2191369"/>
                <a:gd name="connsiteY5" fmla="*/ 0 h 946569"/>
                <a:gd name="connsiteX6" fmla="*/ 2191369 w 2191369"/>
                <a:gd name="connsiteY6" fmla="*/ 46181 h 946569"/>
                <a:gd name="connsiteX7" fmla="*/ 2129201 w 2191369"/>
                <a:gd name="connsiteY7" fmla="*/ 662878 h 946569"/>
                <a:gd name="connsiteX8" fmla="*/ 2056256 w 2191369"/>
                <a:gd name="connsiteY8" fmla="*/ 946569 h 946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1369" h="946569">
                  <a:moveTo>
                    <a:pt x="2056256" y="946569"/>
                  </a:moveTo>
                  <a:lnTo>
                    <a:pt x="0" y="278450"/>
                  </a:lnTo>
                  <a:lnTo>
                    <a:pt x="13084" y="227562"/>
                  </a:lnTo>
                  <a:cubicBezTo>
                    <a:pt x="25073" y="168975"/>
                    <a:pt x="31369" y="108313"/>
                    <a:pt x="31369" y="46181"/>
                  </a:cubicBezTo>
                  <a:lnTo>
                    <a:pt x="29037" y="0"/>
                  </a:lnTo>
                  <a:lnTo>
                    <a:pt x="2190201" y="0"/>
                  </a:lnTo>
                  <a:lnTo>
                    <a:pt x="2191369" y="46181"/>
                  </a:lnTo>
                  <a:cubicBezTo>
                    <a:pt x="2191369" y="257430"/>
                    <a:pt x="2169963" y="463679"/>
                    <a:pt x="2129201" y="662878"/>
                  </a:cubicBezTo>
                  <a:lnTo>
                    <a:pt x="2056256" y="946569"/>
                  </a:lnTo>
                  <a:close/>
                </a:path>
              </a:pathLst>
            </a:custGeom>
            <a:solidFill>
              <a:srgbClr val="FFC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700"/>
            </a:p>
          </p:txBody>
        </p:sp>
        <p:sp>
          <p:nvSpPr>
            <p:cNvPr id="102" name="Segment 15">
              <a:extLst>
                <a:ext uri="{FF2B5EF4-FFF2-40B4-BE49-F238E27FC236}">
                  <a16:creationId xmlns:a16="http://schemas.microsoft.com/office/drawing/2014/main" id="{88E2CEE8-5DD6-46EB-8064-69E197894946}"/>
                </a:ext>
              </a:extLst>
            </p:cNvPr>
            <p:cNvSpPr/>
            <p:nvPr/>
          </p:nvSpPr>
          <p:spPr>
            <a:xfrm rot="10800000">
              <a:off x="3031382" y="3479812"/>
              <a:ext cx="2218298" cy="937196"/>
            </a:xfrm>
            <a:custGeom>
              <a:avLst/>
              <a:gdLst>
                <a:gd name="connsiteX0" fmla="*/ 2218120 w 2218120"/>
                <a:gd name="connsiteY0" fmla="*/ 936839 h 936839"/>
                <a:gd name="connsiteX1" fmla="*/ 56865 w 2218120"/>
                <a:gd name="connsiteY1" fmla="*/ 936839 h 936839"/>
                <a:gd name="connsiteX2" fmla="*/ 54732 w 2218120"/>
                <a:gd name="connsiteY2" fmla="*/ 894600 h 936839"/>
                <a:gd name="connsiteX3" fmla="*/ 18917 w 2218120"/>
                <a:gd name="connsiteY3" fmla="*/ 718988 h 936839"/>
                <a:gd name="connsiteX4" fmla="*/ 0 w 2218120"/>
                <a:gd name="connsiteY4" fmla="*/ 667302 h 936839"/>
                <a:gd name="connsiteX5" fmla="*/ 2053746 w 2218120"/>
                <a:gd name="connsiteY5" fmla="*/ 0 h 936839"/>
                <a:gd name="connsiteX6" fmla="*/ 2081807 w 2218120"/>
                <a:gd name="connsiteY6" fmla="*/ 76670 h 936839"/>
                <a:gd name="connsiteX7" fmla="*/ 2215397 w 2218120"/>
                <a:gd name="connsiteY7" fmla="*/ 829153 h 936839"/>
                <a:gd name="connsiteX8" fmla="*/ 2218120 w 2218120"/>
                <a:gd name="connsiteY8" fmla="*/ 936839 h 9368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18120" h="936839">
                  <a:moveTo>
                    <a:pt x="2218120" y="936839"/>
                  </a:moveTo>
                  <a:lnTo>
                    <a:pt x="56865" y="936839"/>
                  </a:lnTo>
                  <a:lnTo>
                    <a:pt x="54732" y="894600"/>
                  </a:lnTo>
                  <a:cubicBezTo>
                    <a:pt x="48587" y="834090"/>
                    <a:pt x="36448" y="775351"/>
                    <a:pt x="18917" y="718988"/>
                  </a:cubicBezTo>
                  <a:lnTo>
                    <a:pt x="0" y="667302"/>
                  </a:lnTo>
                  <a:lnTo>
                    <a:pt x="2053746" y="0"/>
                  </a:lnTo>
                  <a:lnTo>
                    <a:pt x="2081807" y="76670"/>
                  </a:lnTo>
                  <a:cubicBezTo>
                    <a:pt x="2156314" y="316214"/>
                    <a:pt x="2202179" y="568377"/>
                    <a:pt x="2215397" y="829153"/>
                  </a:cubicBezTo>
                  <a:lnTo>
                    <a:pt x="2218120" y="936839"/>
                  </a:lnTo>
                  <a:close/>
                </a:path>
              </a:pathLst>
            </a:cu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700"/>
            </a:p>
          </p:txBody>
        </p:sp>
        <p:sp>
          <p:nvSpPr>
            <p:cNvPr id="66" name="Segment 14">
              <a:extLst>
                <a:ext uri="{FF2B5EF4-FFF2-40B4-BE49-F238E27FC236}">
                  <a16:creationId xmlns:a16="http://schemas.microsoft.com/office/drawing/2014/main" id="{989501F3-4093-47B6-A68A-7509E2EBF050}"/>
                </a:ext>
              </a:extLst>
            </p:cNvPr>
            <p:cNvSpPr/>
            <p:nvPr/>
          </p:nvSpPr>
          <p:spPr>
            <a:xfrm rot="10800000">
              <a:off x="3197896" y="3750808"/>
              <a:ext cx="2190075" cy="1504595"/>
            </a:xfrm>
            <a:custGeom>
              <a:avLst/>
              <a:gdLst>
                <a:gd name="connsiteX0" fmla="*/ 137038 w 2190783"/>
                <a:gd name="connsiteY0" fmla="*/ 1504053 h 1504053"/>
                <a:gd name="connsiteX1" fmla="*/ 126929 w 2190783"/>
                <a:gd name="connsiteY1" fmla="*/ 1476434 h 1504053"/>
                <a:gd name="connsiteX2" fmla="*/ 43949 w 2190783"/>
                <a:gd name="connsiteY2" fmla="*/ 1323556 h 1504053"/>
                <a:gd name="connsiteX3" fmla="*/ 0 w 2190783"/>
                <a:gd name="connsiteY3" fmla="*/ 1270289 h 1504053"/>
                <a:gd name="connsiteX4" fmla="*/ 1748403 w 2190783"/>
                <a:gd name="connsiteY4" fmla="*/ 0 h 1504053"/>
                <a:gd name="connsiteX5" fmla="*/ 1835055 w 2190783"/>
                <a:gd name="connsiteY5" fmla="*/ 115879 h 1504053"/>
                <a:gd name="connsiteX6" fmla="*/ 2117185 w 2190783"/>
                <a:gd name="connsiteY6" fmla="*/ 635664 h 1504053"/>
                <a:gd name="connsiteX7" fmla="*/ 2190783 w 2190783"/>
                <a:gd name="connsiteY7" fmla="*/ 836751 h 1504053"/>
                <a:gd name="connsiteX8" fmla="*/ 137038 w 2190783"/>
                <a:gd name="connsiteY8" fmla="*/ 1504053 h 15040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0783" h="1504053">
                  <a:moveTo>
                    <a:pt x="137038" y="1504053"/>
                  </a:moveTo>
                  <a:lnTo>
                    <a:pt x="126929" y="1476434"/>
                  </a:lnTo>
                  <a:cubicBezTo>
                    <a:pt x="104157" y="1422596"/>
                    <a:pt x="76297" y="1371436"/>
                    <a:pt x="43949" y="1323556"/>
                  </a:cubicBezTo>
                  <a:lnTo>
                    <a:pt x="0" y="1270289"/>
                  </a:lnTo>
                  <a:lnTo>
                    <a:pt x="1748403" y="0"/>
                  </a:lnTo>
                  <a:lnTo>
                    <a:pt x="1835055" y="115879"/>
                  </a:lnTo>
                  <a:cubicBezTo>
                    <a:pt x="1945036" y="278672"/>
                    <a:pt x="2039763" y="452618"/>
                    <a:pt x="2117185" y="635664"/>
                  </a:cubicBezTo>
                  <a:lnTo>
                    <a:pt x="2190783" y="836751"/>
                  </a:lnTo>
                  <a:lnTo>
                    <a:pt x="137038" y="1504053"/>
                  </a:lnTo>
                  <a:close/>
                </a:path>
              </a:pathLst>
            </a:custGeom>
            <a:solidFill>
              <a:srgbClr val="FF3399"/>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7153" tIns="38577" rIns="77153" bIns="38577" anchor="ctr"/>
            <a:lstStyle/>
            <a:p>
              <a:pPr algn="ctr">
                <a:defRPr/>
              </a:pPr>
              <a:endParaRPr lang="en-GB" sz="2700"/>
            </a:p>
          </p:txBody>
        </p:sp>
        <p:sp>
          <p:nvSpPr>
            <p:cNvPr id="64" name="Segment 13">
              <a:extLst>
                <a:ext uri="{FF2B5EF4-FFF2-40B4-BE49-F238E27FC236}">
                  <a16:creationId xmlns:a16="http://schemas.microsoft.com/office/drawing/2014/main" id="{CCBAEA67-0F9A-45D1-AD78-1DBD5589101D}"/>
                </a:ext>
              </a:extLst>
            </p:cNvPr>
            <p:cNvSpPr/>
            <p:nvPr/>
          </p:nvSpPr>
          <p:spPr>
            <a:xfrm rot="10800000">
              <a:off x="3643814" y="3987930"/>
              <a:ext cx="1941716" cy="1930849"/>
            </a:xfrm>
            <a:custGeom>
              <a:avLst/>
              <a:gdLst>
                <a:gd name="connsiteX0" fmla="*/ 193435 w 1941976"/>
                <a:gd name="connsiteY0" fmla="*/ 1930134 h 1930134"/>
                <a:gd name="connsiteX1" fmla="*/ 129781 w 1941976"/>
                <a:gd name="connsiteY1" fmla="*/ 1852985 h 1930134"/>
                <a:gd name="connsiteX2" fmla="*/ 0 w 1941976"/>
                <a:gd name="connsiteY2" fmla="*/ 1745906 h 1930134"/>
                <a:gd name="connsiteX3" fmla="*/ 1268475 w 1941976"/>
                <a:gd name="connsiteY3" fmla="*/ 0 h 1930134"/>
                <a:gd name="connsiteX4" fmla="*/ 1439829 w 1941976"/>
                <a:gd name="connsiteY4" fmla="*/ 128136 h 1930134"/>
                <a:gd name="connsiteX5" fmla="*/ 1854630 w 1941976"/>
                <a:gd name="connsiteY5" fmla="*/ 542937 h 1930134"/>
                <a:gd name="connsiteX6" fmla="*/ 1941976 w 1941976"/>
                <a:gd name="connsiteY6" fmla="*/ 659744 h 1930134"/>
                <a:gd name="connsiteX7" fmla="*/ 193435 w 1941976"/>
                <a:gd name="connsiteY7" fmla="*/ 1930134 h 1930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41976" h="1930134">
                  <a:moveTo>
                    <a:pt x="193435" y="1930134"/>
                  </a:moveTo>
                  <a:lnTo>
                    <a:pt x="129781" y="1852985"/>
                  </a:lnTo>
                  <a:lnTo>
                    <a:pt x="0" y="1745906"/>
                  </a:lnTo>
                  <a:lnTo>
                    <a:pt x="1268475" y="0"/>
                  </a:lnTo>
                  <a:lnTo>
                    <a:pt x="1439829" y="128136"/>
                  </a:lnTo>
                  <a:cubicBezTo>
                    <a:pt x="1590957" y="252859"/>
                    <a:pt x="1729908" y="391809"/>
                    <a:pt x="1854630" y="542937"/>
                  </a:cubicBezTo>
                  <a:lnTo>
                    <a:pt x="1941976" y="659744"/>
                  </a:lnTo>
                  <a:lnTo>
                    <a:pt x="193435" y="1930134"/>
                  </a:lnTo>
                  <a:close/>
                </a:path>
              </a:pathLst>
            </a:custGeom>
            <a:solidFill>
              <a:srgbClr val="7030A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700"/>
            </a:p>
          </p:txBody>
        </p:sp>
        <p:sp>
          <p:nvSpPr>
            <p:cNvPr id="63" name="Segment 12">
              <a:extLst>
                <a:ext uri="{FF2B5EF4-FFF2-40B4-BE49-F238E27FC236}">
                  <a16:creationId xmlns:a16="http://schemas.microsoft.com/office/drawing/2014/main" id="{0491495B-C530-4B69-912A-87AA78A20686}"/>
                </a:ext>
              </a:extLst>
            </p:cNvPr>
            <p:cNvSpPr/>
            <p:nvPr/>
          </p:nvSpPr>
          <p:spPr>
            <a:xfrm rot="10800000">
              <a:off x="4318333" y="4174240"/>
              <a:ext cx="1495799" cy="2165148"/>
            </a:xfrm>
            <a:custGeom>
              <a:avLst/>
              <a:gdLst>
                <a:gd name="connsiteX0" fmla="*/ 225790 w 1494164"/>
                <a:gd name="connsiteY0" fmla="*/ 2163703 h 2163703"/>
                <a:gd name="connsiteX1" fmla="*/ 225155 w 1494164"/>
                <a:gd name="connsiteY1" fmla="*/ 2163179 h 2163703"/>
                <a:gd name="connsiteX2" fmla="*/ 72277 w 1494164"/>
                <a:gd name="connsiteY2" fmla="*/ 2080199 h 2163703"/>
                <a:gd name="connsiteX3" fmla="*/ 0 w 1494164"/>
                <a:gd name="connsiteY3" fmla="*/ 2053746 h 2163703"/>
                <a:gd name="connsiteX4" fmla="*/ 667302 w 1494164"/>
                <a:gd name="connsiteY4" fmla="*/ 0 h 2163703"/>
                <a:gd name="connsiteX5" fmla="*/ 913047 w 1494164"/>
                <a:gd name="connsiteY5" fmla="*/ 89943 h 2163703"/>
                <a:gd name="connsiteX6" fmla="*/ 1432832 w 1494164"/>
                <a:gd name="connsiteY6" fmla="*/ 372073 h 2163703"/>
                <a:gd name="connsiteX7" fmla="*/ 1494164 w 1494164"/>
                <a:gd name="connsiteY7" fmla="*/ 417936 h 2163703"/>
                <a:gd name="connsiteX8" fmla="*/ 225790 w 1494164"/>
                <a:gd name="connsiteY8" fmla="*/ 2163703 h 2163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4164" h="2163703">
                  <a:moveTo>
                    <a:pt x="225790" y="2163703"/>
                  </a:moveTo>
                  <a:lnTo>
                    <a:pt x="225155" y="2163179"/>
                  </a:lnTo>
                  <a:cubicBezTo>
                    <a:pt x="177275" y="2130832"/>
                    <a:pt x="126115" y="2102971"/>
                    <a:pt x="72277" y="2080199"/>
                  </a:cubicBezTo>
                  <a:lnTo>
                    <a:pt x="0" y="2053746"/>
                  </a:lnTo>
                  <a:lnTo>
                    <a:pt x="667302" y="0"/>
                  </a:lnTo>
                  <a:lnTo>
                    <a:pt x="913047" y="89943"/>
                  </a:lnTo>
                  <a:cubicBezTo>
                    <a:pt x="1096094" y="167365"/>
                    <a:pt x="1270039" y="262092"/>
                    <a:pt x="1432832" y="372073"/>
                  </a:cubicBezTo>
                  <a:lnTo>
                    <a:pt x="1494164" y="417936"/>
                  </a:lnTo>
                  <a:lnTo>
                    <a:pt x="225790" y="2163703"/>
                  </a:lnTo>
                  <a:close/>
                </a:path>
              </a:pathLst>
            </a:custGeom>
            <a:solidFill>
              <a:srgbClr val="00B0F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700"/>
            </a:p>
          </p:txBody>
        </p:sp>
        <p:sp>
          <p:nvSpPr>
            <p:cNvPr id="61" name="Segment 11">
              <a:extLst>
                <a:ext uri="{FF2B5EF4-FFF2-40B4-BE49-F238E27FC236}">
                  <a16:creationId xmlns:a16="http://schemas.microsoft.com/office/drawing/2014/main" id="{68A6604B-FAAA-4CCE-BB5B-16E3575E6E00}"/>
                </a:ext>
              </a:extLst>
            </p:cNvPr>
            <p:cNvSpPr/>
            <p:nvPr/>
          </p:nvSpPr>
          <p:spPr>
            <a:xfrm rot="10800000">
              <a:off x="5148078" y="4287155"/>
              <a:ext cx="939814" cy="2201845"/>
            </a:xfrm>
            <a:custGeom>
              <a:avLst/>
              <a:gdLst>
                <a:gd name="connsiteX0" fmla="*/ 271053 w 938355"/>
                <a:gd name="connsiteY0" fmla="*/ 2202943 h 2202943"/>
                <a:gd name="connsiteX1" fmla="*/ 264025 w 938355"/>
                <a:gd name="connsiteY1" fmla="*/ 2200371 h 2202943"/>
                <a:gd name="connsiteX2" fmla="*/ 88413 w 938355"/>
                <a:gd name="connsiteY2" fmla="*/ 2164556 h 2202943"/>
                <a:gd name="connsiteX3" fmla="*/ 0 w 938355"/>
                <a:gd name="connsiteY3" fmla="*/ 2160091 h 2202943"/>
                <a:gd name="connsiteX4" fmla="*/ 0 w 938355"/>
                <a:gd name="connsiteY4" fmla="*/ 0 h 2202943"/>
                <a:gd name="connsiteX5" fmla="*/ 153860 w 938355"/>
                <a:gd name="connsiteY5" fmla="*/ 3891 h 2202943"/>
                <a:gd name="connsiteX6" fmla="*/ 906343 w 938355"/>
                <a:gd name="connsiteY6" fmla="*/ 137481 h 2202943"/>
                <a:gd name="connsiteX7" fmla="*/ 938355 w 938355"/>
                <a:gd name="connsiteY7" fmla="*/ 149198 h 2202943"/>
                <a:gd name="connsiteX8" fmla="*/ 271053 w 938355"/>
                <a:gd name="connsiteY8" fmla="*/ 2202943 h 2202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38355" h="2202943">
                  <a:moveTo>
                    <a:pt x="271053" y="2202943"/>
                  </a:moveTo>
                  <a:lnTo>
                    <a:pt x="264025" y="2200371"/>
                  </a:lnTo>
                  <a:cubicBezTo>
                    <a:pt x="207662" y="2182841"/>
                    <a:pt x="148924" y="2170701"/>
                    <a:pt x="88413" y="2164556"/>
                  </a:cubicBezTo>
                  <a:lnTo>
                    <a:pt x="0" y="2160091"/>
                  </a:lnTo>
                  <a:lnTo>
                    <a:pt x="0" y="0"/>
                  </a:lnTo>
                  <a:lnTo>
                    <a:pt x="153860" y="3891"/>
                  </a:lnTo>
                  <a:cubicBezTo>
                    <a:pt x="414636" y="17110"/>
                    <a:pt x="666799" y="62975"/>
                    <a:pt x="906343" y="137481"/>
                  </a:cubicBezTo>
                  <a:lnTo>
                    <a:pt x="938355" y="149198"/>
                  </a:lnTo>
                  <a:lnTo>
                    <a:pt x="271053" y="2202943"/>
                  </a:lnTo>
                  <a:close/>
                </a:path>
              </a:pathLst>
            </a:custGeom>
            <a:solidFill>
              <a:srgbClr val="92D05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700"/>
            </a:p>
          </p:txBody>
        </p:sp>
        <p:sp>
          <p:nvSpPr>
            <p:cNvPr id="60" name="Segment 10">
              <a:extLst>
                <a:ext uri="{FF2B5EF4-FFF2-40B4-BE49-F238E27FC236}">
                  <a16:creationId xmlns:a16="http://schemas.microsoft.com/office/drawing/2014/main" id="{C344445C-A960-4AEC-9416-5243BC3BEB6D}"/>
                </a:ext>
              </a:extLst>
            </p:cNvPr>
            <p:cNvSpPr/>
            <p:nvPr/>
          </p:nvSpPr>
          <p:spPr>
            <a:xfrm rot="10800000">
              <a:off x="6093537" y="4289979"/>
              <a:ext cx="928523" cy="2199021"/>
            </a:xfrm>
            <a:custGeom>
              <a:avLst/>
              <a:gdLst>
                <a:gd name="connsiteX0" fmla="*/ 667510 w 928556"/>
                <a:gd name="connsiteY0" fmla="*/ 2198767 h 2198767"/>
                <a:gd name="connsiteX1" fmla="*/ 0 w 928556"/>
                <a:gd name="connsiteY1" fmla="*/ 144380 h 2198767"/>
                <a:gd name="connsiteX2" fmla="*/ 18599 w 928556"/>
                <a:gd name="connsiteY2" fmla="*/ 137572 h 2198767"/>
                <a:gd name="connsiteX3" fmla="*/ 928549 w 928556"/>
                <a:gd name="connsiteY3" fmla="*/ 0 h 2198767"/>
                <a:gd name="connsiteX4" fmla="*/ 928556 w 928556"/>
                <a:gd name="connsiteY4" fmla="*/ 0 h 2198767"/>
                <a:gd name="connsiteX5" fmla="*/ 928556 w 928556"/>
                <a:gd name="connsiteY5" fmla="*/ 2160001 h 2198767"/>
                <a:gd name="connsiteX6" fmla="*/ 928549 w 928556"/>
                <a:gd name="connsiteY6" fmla="*/ 2160000 h 2198767"/>
                <a:gd name="connsiteX7" fmla="*/ 747168 w 928556"/>
                <a:gd name="connsiteY7" fmla="*/ 2178285 h 2198767"/>
                <a:gd name="connsiteX8" fmla="*/ 667510 w 928556"/>
                <a:gd name="connsiteY8" fmla="*/ 2198767 h 2198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8556" h="2198767">
                  <a:moveTo>
                    <a:pt x="667510" y="2198767"/>
                  </a:moveTo>
                  <a:lnTo>
                    <a:pt x="0" y="144380"/>
                  </a:lnTo>
                  <a:lnTo>
                    <a:pt x="18599" y="137572"/>
                  </a:lnTo>
                  <a:cubicBezTo>
                    <a:pt x="306052" y="48165"/>
                    <a:pt x="611676" y="0"/>
                    <a:pt x="928549" y="0"/>
                  </a:cubicBezTo>
                  <a:lnTo>
                    <a:pt x="928556" y="0"/>
                  </a:lnTo>
                  <a:lnTo>
                    <a:pt x="928556" y="2160001"/>
                  </a:lnTo>
                  <a:lnTo>
                    <a:pt x="928549" y="2160000"/>
                  </a:lnTo>
                  <a:cubicBezTo>
                    <a:pt x="866417" y="2160000"/>
                    <a:pt x="805756" y="2166296"/>
                    <a:pt x="747168" y="2178285"/>
                  </a:cubicBezTo>
                  <a:lnTo>
                    <a:pt x="667510" y="2198767"/>
                  </a:lnTo>
                  <a:close/>
                </a:path>
              </a:pathLst>
            </a:custGeom>
            <a:solidFill>
              <a:srgbClr val="FFFF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700"/>
            </a:p>
          </p:txBody>
        </p:sp>
        <p:sp>
          <p:nvSpPr>
            <p:cNvPr id="62" name="Segment 9">
              <a:extLst>
                <a:ext uri="{FF2B5EF4-FFF2-40B4-BE49-F238E27FC236}">
                  <a16:creationId xmlns:a16="http://schemas.microsoft.com/office/drawing/2014/main" id="{7D3EAC66-4D85-458F-800E-77BC5D5DEF5A}"/>
                </a:ext>
              </a:extLst>
            </p:cNvPr>
            <p:cNvSpPr/>
            <p:nvPr/>
          </p:nvSpPr>
          <p:spPr>
            <a:xfrm rot="10800000">
              <a:off x="6356007" y="4177064"/>
              <a:ext cx="1504266" cy="2165147"/>
            </a:xfrm>
            <a:custGeom>
              <a:avLst/>
              <a:gdLst>
                <a:gd name="connsiteX0" fmla="*/ 1268656 w 1502694"/>
                <a:gd name="connsiteY0" fmla="*/ 2165277 h 2165277"/>
                <a:gd name="connsiteX1" fmla="*/ 0 w 1502694"/>
                <a:gd name="connsiteY1" fmla="*/ 419121 h 2165277"/>
                <a:gd name="connsiteX2" fmla="*/ 56351 w 1502694"/>
                <a:gd name="connsiteY2" fmla="*/ 376982 h 2165277"/>
                <a:gd name="connsiteX3" fmla="*/ 576136 w 1502694"/>
                <a:gd name="connsiteY3" fmla="*/ 94852 h 2165277"/>
                <a:gd name="connsiteX4" fmla="*/ 835293 w 1502694"/>
                <a:gd name="connsiteY4" fmla="*/ 0 h 2165277"/>
                <a:gd name="connsiteX5" fmla="*/ 1502694 w 1502694"/>
                <a:gd name="connsiteY5" fmla="*/ 2054047 h 2165277"/>
                <a:gd name="connsiteX6" fmla="*/ 1499594 w 1502694"/>
                <a:gd name="connsiteY6" fmla="*/ 2054844 h 2165277"/>
                <a:gd name="connsiteX7" fmla="*/ 1338233 w 1502694"/>
                <a:gd name="connsiteY7" fmla="*/ 2123007 h 2165277"/>
                <a:gd name="connsiteX8" fmla="*/ 1268656 w 1502694"/>
                <a:gd name="connsiteY8" fmla="*/ 2165277 h 2165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02694" h="2165277">
                  <a:moveTo>
                    <a:pt x="1268656" y="2165277"/>
                  </a:moveTo>
                  <a:lnTo>
                    <a:pt x="0" y="419121"/>
                  </a:lnTo>
                  <a:lnTo>
                    <a:pt x="56351" y="376982"/>
                  </a:lnTo>
                  <a:cubicBezTo>
                    <a:pt x="219144" y="267001"/>
                    <a:pt x="393090" y="172274"/>
                    <a:pt x="576136" y="94852"/>
                  </a:cubicBezTo>
                  <a:lnTo>
                    <a:pt x="835293" y="0"/>
                  </a:lnTo>
                  <a:lnTo>
                    <a:pt x="1502694" y="2054047"/>
                  </a:lnTo>
                  <a:lnTo>
                    <a:pt x="1499594" y="2054844"/>
                  </a:lnTo>
                  <a:cubicBezTo>
                    <a:pt x="1443231" y="2072375"/>
                    <a:pt x="1389243" y="2095297"/>
                    <a:pt x="1338233" y="2123007"/>
                  </a:cubicBezTo>
                  <a:lnTo>
                    <a:pt x="1268656" y="2165277"/>
                  </a:lnTo>
                  <a:close/>
                </a:path>
              </a:pathLst>
            </a:custGeom>
            <a:solidFill>
              <a:srgbClr val="FFC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700"/>
            </a:p>
          </p:txBody>
        </p:sp>
        <p:sp>
          <p:nvSpPr>
            <p:cNvPr id="65" name="Segment 8">
              <a:extLst>
                <a:ext uri="{FF2B5EF4-FFF2-40B4-BE49-F238E27FC236}">
                  <a16:creationId xmlns:a16="http://schemas.microsoft.com/office/drawing/2014/main" id="{01934BB7-C012-4B08-8A25-B5CB2E3001BE}"/>
                </a:ext>
              </a:extLst>
            </p:cNvPr>
            <p:cNvSpPr/>
            <p:nvPr/>
          </p:nvSpPr>
          <p:spPr>
            <a:xfrm rot="10800000">
              <a:off x="6595900" y="3987930"/>
              <a:ext cx="1944538" cy="1933672"/>
            </a:xfrm>
            <a:custGeom>
              <a:avLst/>
              <a:gdLst>
                <a:gd name="connsiteX0" fmla="*/ 1748542 w 1946934"/>
                <a:gd name="connsiteY0" fmla="*/ 1933858 h 1933858"/>
                <a:gd name="connsiteX1" fmla="*/ 0 w 1946934"/>
                <a:gd name="connsiteY1" fmla="*/ 663468 h 1933858"/>
                <a:gd name="connsiteX2" fmla="*/ 87346 w 1946934"/>
                <a:gd name="connsiteY2" fmla="*/ 546661 h 1933858"/>
                <a:gd name="connsiteX3" fmla="*/ 502147 w 1946934"/>
                <a:gd name="connsiteY3" fmla="*/ 131860 h 1933858"/>
                <a:gd name="connsiteX4" fmla="*/ 678482 w 1946934"/>
                <a:gd name="connsiteY4" fmla="*/ 0 h 1933858"/>
                <a:gd name="connsiteX5" fmla="*/ 1946934 w 1946934"/>
                <a:gd name="connsiteY5" fmla="*/ 1745875 h 1933858"/>
                <a:gd name="connsiteX6" fmla="*/ 1945393 w 1946934"/>
                <a:gd name="connsiteY6" fmla="*/ 1746811 h 1933858"/>
                <a:gd name="connsiteX7" fmla="*/ 1812195 w 1946934"/>
                <a:gd name="connsiteY7" fmla="*/ 1856709 h 1933858"/>
                <a:gd name="connsiteX8" fmla="*/ 1748542 w 1946934"/>
                <a:gd name="connsiteY8" fmla="*/ 1933858 h 1933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46934" h="1933858">
                  <a:moveTo>
                    <a:pt x="1748542" y="1933858"/>
                  </a:moveTo>
                  <a:lnTo>
                    <a:pt x="0" y="663468"/>
                  </a:lnTo>
                  <a:lnTo>
                    <a:pt x="87346" y="546661"/>
                  </a:lnTo>
                  <a:cubicBezTo>
                    <a:pt x="212069" y="395533"/>
                    <a:pt x="351019" y="256583"/>
                    <a:pt x="502147" y="131860"/>
                  </a:cubicBezTo>
                  <a:lnTo>
                    <a:pt x="678482" y="0"/>
                  </a:lnTo>
                  <a:lnTo>
                    <a:pt x="1946934" y="1745875"/>
                  </a:lnTo>
                  <a:lnTo>
                    <a:pt x="1945393" y="1746811"/>
                  </a:lnTo>
                  <a:cubicBezTo>
                    <a:pt x="1897512" y="1779158"/>
                    <a:pt x="1852912" y="1815992"/>
                    <a:pt x="1812195" y="1856709"/>
                  </a:cubicBezTo>
                  <a:lnTo>
                    <a:pt x="1748542" y="1933858"/>
                  </a:lnTo>
                  <a:close/>
                </a:path>
              </a:pathLst>
            </a:cu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700"/>
            </a:p>
          </p:txBody>
        </p:sp>
        <p:sp>
          <p:nvSpPr>
            <p:cNvPr id="67" name="Segment 7">
              <a:extLst>
                <a:ext uri="{FF2B5EF4-FFF2-40B4-BE49-F238E27FC236}">
                  <a16:creationId xmlns:a16="http://schemas.microsoft.com/office/drawing/2014/main" id="{F1E342E7-A60F-43BB-A590-BA208784223A}"/>
                </a:ext>
              </a:extLst>
            </p:cNvPr>
            <p:cNvSpPr/>
            <p:nvPr/>
          </p:nvSpPr>
          <p:spPr>
            <a:xfrm rot="10800000">
              <a:off x="6796279" y="3750808"/>
              <a:ext cx="2190075" cy="1504595"/>
            </a:xfrm>
            <a:custGeom>
              <a:avLst/>
              <a:gdLst>
                <a:gd name="connsiteX0" fmla="*/ 2053745 w 2190784"/>
                <a:gd name="connsiteY0" fmla="*/ 1504055 h 1504055"/>
                <a:gd name="connsiteX1" fmla="*/ 0 w 2190784"/>
                <a:gd name="connsiteY1" fmla="*/ 836752 h 1504055"/>
                <a:gd name="connsiteX2" fmla="*/ 73599 w 2190784"/>
                <a:gd name="connsiteY2" fmla="*/ 635663 h 1504055"/>
                <a:gd name="connsiteX3" fmla="*/ 355729 w 2190784"/>
                <a:gd name="connsiteY3" fmla="*/ 115878 h 1504055"/>
                <a:gd name="connsiteX4" fmla="*/ 442381 w 2190784"/>
                <a:gd name="connsiteY4" fmla="*/ 0 h 1504055"/>
                <a:gd name="connsiteX5" fmla="*/ 2190784 w 2190784"/>
                <a:gd name="connsiteY5" fmla="*/ 1270288 h 1504055"/>
                <a:gd name="connsiteX6" fmla="*/ 2146835 w 2190784"/>
                <a:gd name="connsiteY6" fmla="*/ 1323555 h 1504055"/>
                <a:gd name="connsiteX7" fmla="*/ 2063855 w 2190784"/>
                <a:gd name="connsiteY7" fmla="*/ 1476433 h 1504055"/>
                <a:gd name="connsiteX8" fmla="*/ 2053745 w 2190784"/>
                <a:gd name="connsiteY8" fmla="*/ 1504055 h 1504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0784" h="1504055">
                  <a:moveTo>
                    <a:pt x="2053745" y="1504055"/>
                  </a:moveTo>
                  <a:lnTo>
                    <a:pt x="0" y="836752"/>
                  </a:lnTo>
                  <a:lnTo>
                    <a:pt x="73599" y="635663"/>
                  </a:lnTo>
                  <a:cubicBezTo>
                    <a:pt x="151021" y="452617"/>
                    <a:pt x="245748" y="278671"/>
                    <a:pt x="355729" y="115878"/>
                  </a:cubicBezTo>
                  <a:lnTo>
                    <a:pt x="442381" y="0"/>
                  </a:lnTo>
                  <a:lnTo>
                    <a:pt x="2190784" y="1270288"/>
                  </a:lnTo>
                  <a:lnTo>
                    <a:pt x="2146835" y="1323555"/>
                  </a:lnTo>
                  <a:cubicBezTo>
                    <a:pt x="2114488" y="1371435"/>
                    <a:pt x="2086627" y="1422595"/>
                    <a:pt x="2063855" y="1476433"/>
                  </a:cubicBezTo>
                  <a:lnTo>
                    <a:pt x="2053745" y="1504055"/>
                  </a:lnTo>
                  <a:close/>
                </a:path>
              </a:pathLst>
            </a:custGeom>
            <a:solidFill>
              <a:srgbClr val="FF3399"/>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700"/>
            </a:p>
          </p:txBody>
        </p:sp>
        <p:sp>
          <p:nvSpPr>
            <p:cNvPr id="93" name="Segment 6">
              <a:extLst>
                <a:ext uri="{FF2B5EF4-FFF2-40B4-BE49-F238E27FC236}">
                  <a16:creationId xmlns:a16="http://schemas.microsoft.com/office/drawing/2014/main" id="{1C07641C-A885-4C3E-9BAB-D15E183C375D}"/>
                </a:ext>
              </a:extLst>
            </p:cNvPr>
            <p:cNvSpPr/>
            <p:nvPr/>
          </p:nvSpPr>
          <p:spPr>
            <a:xfrm rot="10800000">
              <a:off x="6934571" y="3479812"/>
              <a:ext cx="2218298" cy="937196"/>
            </a:xfrm>
            <a:custGeom>
              <a:avLst/>
              <a:gdLst>
                <a:gd name="connsiteX0" fmla="*/ 2161255 w 2218119"/>
                <a:gd name="connsiteY0" fmla="*/ 936837 h 936837"/>
                <a:gd name="connsiteX1" fmla="*/ 0 w 2218119"/>
                <a:gd name="connsiteY1" fmla="*/ 936837 h 936837"/>
                <a:gd name="connsiteX2" fmla="*/ 2723 w 2218119"/>
                <a:gd name="connsiteY2" fmla="*/ 829151 h 936837"/>
                <a:gd name="connsiteX3" fmla="*/ 136313 w 2218119"/>
                <a:gd name="connsiteY3" fmla="*/ 76668 h 936837"/>
                <a:gd name="connsiteX4" fmla="*/ 164374 w 2218119"/>
                <a:gd name="connsiteY4" fmla="*/ 0 h 936837"/>
                <a:gd name="connsiteX5" fmla="*/ 2218119 w 2218119"/>
                <a:gd name="connsiteY5" fmla="*/ 667303 h 936837"/>
                <a:gd name="connsiteX6" fmla="*/ 2199203 w 2218119"/>
                <a:gd name="connsiteY6" fmla="*/ 718986 h 936837"/>
                <a:gd name="connsiteX7" fmla="*/ 2163388 w 2218119"/>
                <a:gd name="connsiteY7" fmla="*/ 894598 h 936837"/>
                <a:gd name="connsiteX8" fmla="*/ 2161255 w 2218119"/>
                <a:gd name="connsiteY8" fmla="*/ 936837 h 936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18119" h="936837">
                  <a:moveTo>
                    <a:pt x="2161255" y="936837"/>
                  </a:moveTo>
                  <a:lnTo>
                    <a:pt x="0" y="936837"/>
                  </a:lnTo>
                  <a:lnTo>
                    <a:pt x="2723" y="829151"/>
                  </a:lnTo>
                  <a:cubicBezTo>
                    <a:pt x="15941" y="568375"/>
                    <a:pt x="61807" y="316212"/>
                    <a:pt x="136313" y="76668"/>
                  </a:cubicBezTo>
                  <a:lnTo>
                    <a:pt x="164374" y="0"/>
                  </a:lnTo>
                  <a:lnTo>
                    <a:pt x="2218119" y="667303"/>
                  </a:lnTo>
                  <a:lnTo>
                    <a:pt x="2199203" y="718986"/>
                  </a:lnTo>
                  <a:cubicBezTo>
                    <a:pt x="2181672" y="775349"/>
                    <a:pt x="2169533" y="834088"/>
                    <a:pt x="2163388" y="894598"/>
                  </a:cubicBezTo>
                  <a:lnTo>
                    <a:pt x="2161255" y="936837"/>
                  </a:lnTo>
                  <a:close/>
                </a:path>
              </a:pathLst>
            </a:custGeom>
            <a:solidFill>
              <a:srgbClr val="7030A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700"/>
            </a:p>
          </p:txBody>
        </p:sp>
        <p:sp>
          <p:nvSpPr>
            <p:cNvPr id="154" name="Segment 5">
              <a:extLst>
                <a:ext uri="{FF2B5EF4-FFF2-40B4-BE49-F238E27FC236}">
                  <a16:creationId xmlns:a16="http://schemas.microsoft.com/office/drawing/2014/main" id="{BD752DBE-93C4-4B48-924E-D00098004988}"/>
                </a:ext>
              </a:extLst>
            </p:cNvPr>
            <p:cNvSpPr/>
            <p:nvPr/>
          </p:nvSpPr>
          <p:spPr>
            <a:xfrm rot="10800000">
              <a:off x="6962794" y="2528503"/>
              <a:ext cx="2190075" cy="945663"/>
            </a:xfrm>
            <a:custGeom>
              <a:avLst/>
              <a:gdLst>
                <a:gd name="connsiteX0" fmla="*/ 135113 w 2191369"/>
                <a:gd name="connsiteY0" fmla="*/ 946566 h 946566"/>
                <a:gd name="connsiteX1" fmla="*/ 62168 w 2191369"/>
                <a:gd name="connsiteY1" fmla="*/ 662878 h 946566"/>
                <a:gd name="connsiteX2" fmla="*/ 0 w 2191369"/>
                <a:gd name="connsiteY2" fmla="*/ 46181 h 946566"/>
                <a:gd name="connsiteX3" fmla="*/ 1168 w 2191369"/>
                <a:gd name="connsiteY3" fmla="*/ 0 h 946566"/>
                <a:gd name="connsiteX4" fmla="*/ 2162332 w 2191369"/>
                <a:gd name="connsiteY4" fmla="*/ 0 h 946566"/>
                <a:gd name="connsiteX5" fmla="*/ 2160000 w 2191369"/>
                <a:gd name="connsiteY5" fmla="*/ 46181 h 946566"/>
                <a:gd name="connsiteX6" fmla="*/ 2178285 w 2191369"/>
                <a:gd name="connsiteY6" fmla="*/ 227562 h 946566"/>
                <a:gd name="connsiteX7" fmla="*/ 2191369 w 2191369"/>
                <a:gd name="connsiteY7" fmla="*/ 278448 h 946566"/>
                <a:gd name="connsiteX8" fmla="*/ 135113 w 2191369"/>
                <a:gd name="connsiteY8" fmla="*/ 946566 h 946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1369" h="946566">
                  <a:moveTo>
                    <a:pt x="135113" y="946566"/>
                  </a:moveTo>
                  <a:lnTo>
                    <a:pt x="62168" y="662878"/>
                  </a:lnTo>
                  <a:cubicBezTo>
                    <a:pt x="21406" y="463679"/>
                    <a:pt x="0" y="257430"/>
                    <a:pt x="0" y="46181"/>
                  </a:cubicBezTo>
                  <a:lnTo>
                    <a:pt x="1168" y="0"/>
                  </a:lnTo>
                  <a:lnTo>
                    <a:pt x="2162332" y="0"/>
                  </a:lnTo>
                  <a:lnTo>
                    <a:pt x="2160000" y="46181"/>
                  </a:lnTo>
                  <a:cubicBezTo>
                    <a:pt x="2160000" y="108313"/>
                    <a:pt x="2166296" y="168975"/>
                    <a:pt x="2178285" y="227562"/>
                  </a:cubicBezTo>
                  <a:lnTo>
                    <a:pt x="2191369" y="278448"/>
                  </a:lnTo>
                  <a:lnTo>
                    <a:pt x="135113" y="946566"/>
                  </a:lnTo>
                  <a:close/>
                </a:path>
              </a:pathLst>
            </a:custGeom>
            <a:solidFill>
              <a:srgbClr val="00B0F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700"/>
            </a:p>
          </p:txBody>
        </p:sp>
        <p:sp>
          <p:nvSpPr>
            <p:cNvPr id="158" name="Segment 4">
              <a:extLst>
                <a:ext uri="{FF2B5EF4-FFF2-40B4-BE49-F238E27FC236}">
                  <a16:creationId xmlns:a16="http://schemas.microsoft.com/office/drawing/2014/main" id="{C5E5698E-9BDB-45E0-B4B8-D3CC902B4752}"/>
                </a:ext>
              </a:extLst>
            </p:cNvPr>
            <p:cNvSpPr/>
            <p:nvPr/>
          </p:nvSpPr>
          <p:spPr>
            <a:xfrm rot="10800000">
              <a:off x="6844259" y="1664702"/>
              <a:ext cx="2173142" cy="1527176"/>
            </a:xfrm>
            <a:custGeom>
              <a:avLst/>
              <a:gdLst>
                <a:gd name="connsiteX0" fmla="*/ 426332 w 2172799"/>
                <a:gd name="connsiteY0" fmla="*/ 1528263 h 1528263"/>
                <a:gd name="connsiteX1" fmla="*/ 386589 w 2172799"/>
                <a:gd name="connsiteY1" fmla="*/ 1475115 h 1528263"/>
                <a:gd name="connsiteX2" fmla="*/ 1561 w 2172799"/>
                <a:gd name="connsiteY2" fmla="*/ 674190 h 1528263"/>
                <a:gd name="connsiteX3" fmla="*/ 0 w 2172799"/>
                <a:gd name="connsiteY3" fmla="*/ 668118 h 1528263"/>
                <a:gd name="connsiteX4" fmla="*/ 2056256 w 2172799"/>
                <a:gd name="connsiteY4" fmla="*/ 0 h 1528263"/>
                <a:gd name="connsiteX5" fmla="*/ 2064451 w 2172799"/>
                <a:gd name="connsiteY5" fmla="*/ 31872 h 1528263"/>
                <a:gd name="connsiteX6" fmla="*/ 2132614 w 2172799"/>
                <a:gd name="connsiteY6" fmla="*/ 193233 h 1528263"/>
                <a:gd name="connsiteX7" fmla="*/ 2172799 w 2172799"/>
                <a:gd name="connsiteY7" fmla="*/ 259380 h 1528263"/>
                <a:gd name="connsiteX8" fmla="*/ 426332 w 2172799"/>
                <a:gd name="connsiteY8" fmla="*/ 1528263 h 1528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72799" h="1528263">
                  <a:moveTo>
                    <a:pt x="426332" y="1528263"/>
                  </a:moveTo>
                  <a:lnTo>
                    <a:pt x="386589" y="1475115"/>
                  </a:lnTo>
                  <a:cubicBezTo>
                    <a:pt x="221618" y="1230925"/>
                    <a:pt x="90968" y="961643"/>
                    <a:pt x="1561" y="674190"/>
                  </a:cubicBezTo>
                  <a:lnTo>
                    <a:pt x="0" y="668118"/>
                  </a:lnTo>
                  <a:lnTo>
                    <a:pt x="2056256" y="0"/>
                  </a:lnTo>
                  <a:lnTo>
                    <a:pt x="2064451" y="31872"/>
                  </a:lnTo>
                  <a:cubicBezTo>
                    <a:pt x="2081982" y="88236"/>
                    <a:pt x="2104904" y="142224"/>
                    <a:pt x="2132614" y="193233"/>
                  </a:cubicBezTo>
                  <a:lnTo>
                    <a:pt x="2172799" y="259380"/>
                  </a:lnTo>
                  <a:lnTo>
                    <a:pt x="426332" y="1528263"/>
                  </a:lnTo>
                  <a:close/>
                </a:path>
              </a:pathLst>
            </a:custGeom>
            <a:solidFill>
              <a:srgbClr val="92D05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700"/>
            </a:p>
          </p:txBody>
        </p:sp>
        <p:sp>
          <p:nvSpPr>
            <p:cNvPr id="163" name="Segment 3">
              <a:extLst>
                <a:ext uri="{FF2B5EF4-FFF2-40B4-BE49-F238E27FC236}">
                  <a16:creationId xmlns:a16="http://schemas.microsoft.com/office/drawing/2014/main" id="{A144C47C-96CA-4DCF-A1BB-6330A6C1A9E8}"/>
                </a:ext>
              </a:extLst>
            </p:cNvPr>
            <p:cNvSpPr/>
            <p:nvPr/>
          </p:nvSpPr>
          <p:spPr>
            <a:xfrm rot="10800000">
              <a:off x="6643877" y="973096"/>
              <a:ext cx="1944539" cy="1959077"/>
            </a:xfrm>
            <a:custGeom>
              <a:avLst/>
              <a:gdLst>
                <a:gd name="connsiteX0" fmla="*/ 674048 w 1944151"/>
                <a:gd name="connsiteY0" fmla="*/ 1956485 h 1956485"/>
                <a:gd name="connsiteX1" fmla="*/ 549057 w 1944151"/>
                <a:gd name="connsiteY1" fmla="*/ 1863018 h 1956485"/>
                <a:gd name="connsiteX2" fmla="*/ 134256 w 1944151"/>
                <a:gd name="connsiteY2" fmla="*/ 1448217 h 1956485"/>
                <a:gd name="connsiteX3" fmla="*/ 0 w 1944151"/>
                <a:gd name="connsiteY3" fmla="*/ 1268679 h 1956485"/>
                <a:gd name="connsiteX4" fmla="*/ 1746187 w 1944151"/>
                <a:gd name="connsiteY4" fmla="*/ 0 h 1956485"/>
                <a:gd name="connsiteX5" fmla="*/ 1749207 w 1944151"/>
                <a:gd name="connsiteY5" fmla="*/ 4971 h 1956485"/>
                <a:gd name="connsiteX6" fmla="*/ 1859105 w 1944151"/>
                <a:gd name="connsiteY6" fmla="*/ 138169 h 1956485"/>
                <a:gd name="connsiteX7" fmla="*/ 1944151 w 1944151"/>
                <a:gd name="connsiteY7" fmla="*/ 208338 h 1956485"/>
                <a:gd name="connsiteX8" fmla="*/ 674048 w 1944151"/>
                <a:gd name="connsiteY8" fmla="*/ 1956485 h 1956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44151" h="1956485">
                  <a:moveTo>
                    <a:pt x="674048" y="1956485"/>
                  </a:moveTo>
                  <a:lnTo>
                    <a:pt x="549057" y="1863018"/>
                  </a:lnTo>
                  <a:cubicBezTo>
                    <a:pt x="397929" y="1738296"/>
                    <a:pt x="258978" y="1599345"/>
                    <a:pt x="134256" y="1448217"/>
                  </a:cubicBezTo>
                  <a:lnTo>
                    <a:pt x="0" y="1268679"/>
                  </a:lnTo>
                  <a:lnTo>
                    <a:pt x="1746187" y="0"/>
                  </a:lnTo>
                  <a:lnTo>
                    <a:pt x="1749207" y="4971"/>
                  </a:lnTo>
                  <a:cubicBezTo>
                    <a:pt x="1781554" y="52852"/>
                    <a:pt x="1818388" y="97452"/>
                    <a:pt x="1859105" y="138169"/>
                  </a:cubicBezTo>
                  <a:lnTo>
                    <a:pt x="1944151" y="208338"/>
                  </a:lnTo>
                  <a:lnTo>
                    <a:pt x="674048" y="1956485"/>
                  </a:lnTo>
                  <a:close/>
                </a:path>
              </a:pathLst>
            </a:custGeom>
            <a:solidFill>
              <a:srgbClr val="FFFF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700"/>
            </a:p>
          </p:txBody>
        </p:sp>
        <p:sp>
          <p:nvSpPr>
            <p:cNvPr id="165" name="Segment 2">
              <a:extLst>
                <a:ext uri="{FF2B5EF4-FFF2-40B4-BE49-F238E27FC236}">
                  <a16:creationId xmlns:a16="http://schemas.microsoft.com/office/drawing/2014/main" id="{A039260A-969F-48DC-A20F-891914077FCA}"/>
                </a:ext>
              </a:extLst>
            </p:cNvPr>
            <p:cNvSpPr/>
            <p:nvPr/>
          </p:nvSpPr>
          <p:spPr>
            <a:xfrm rot="10800000">
              <a:off x="6372940" y="521435"/>
              <a:ext cx="1538134" cy="2199023"/>
            </a:xfrm>
            <a:custGeom>
              <a:avLst/>
              <a:gdLst>
                <a:gd name="connsiteX0" fmla="*/ 869841 w 1537144"/>
                <a:gd name="connsiteY0" fmla="*/ 2199375 h 2199375"/>
                <a:gd name="connsiteX1" fmla="*/ 627480 w 1537144"/>
                <a:gd name="connsiteY1" fmla="*/ 2110670 h 2199375"/>
                <a:gd name="connsiteX2" fmla="*/ 107695 w 1537144"/>
                <a:gd name="connsiteY2" fmla="*/ 1828540 h 2199375"/>
                <a:gd name="connsiteX3" fmla="*/ 0 w 1537144"/>
                <a:gd name="connsiteY3" fmla="*/ 1748007 h 2199375"/>
                <a:gd name="connsiteX4" fmla="*/ 1270001 w 1537144"/>
                <a:gd name="connsiteY4" fmla="*/ 0 h 2199375"/>
                <a:gd name="connsiteX5" fmla="*/ 1315372 w 1537144"/>
                <a:gd name="connsiteY5" fmla="*/ 37434 h 2199375"/>
                <a:gd name="connsiteX6" fmla="*/ 1468250 w 1537144"/>
                <a:gd name="connsiteY6" fmla="*/ 120414 h 2199375"/>
                <a:gd name="connsiteX7" fmla="*/ 1537144 w 1537144"/>
                <a:gd name="connsiteY7" fmla="*/ 145629 h 2199375"/>
                <a:gd name="connsiteX8" fmla="*/ 869841 w 1537144"/>
                <a:gd name="connsiteY8" fmla="*/ 2199375 h 2199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7144" h="2199375">
                  <a:moveTo>
                    <a:pt x="869841" y="2199375"/>
                  </a:moveTo>
                  <a:lnTo>
                    <a:pt x="627480" y="2110670"/>
                  </a:lnTo>
                  <a:cubicBezTo>
                    <a:pt x="444433" y="2033248"/>
                    <a:pt x="270488" y="1938521"/>
                    <a:pt x="107695" y="1828540"/>
                  </a:cubicBezTo>
                  <a:lnTo>
                    <a:pt x="0" y="1748007"/>
                  </a:lnTo>
                  <a:lnTo>
                    <a:pt x="1270001" y="0"/>
                  </a:lnTo>
                  <a:lnTo>
                    <a:pt x="1315372" y="37434"/>
                  </a:lnTo>
                  <a:cubicBezTo>
                    <a:pt x="1363252" y="69782"/>
                    <a:pt x="1414412" y="97642"/>
                    <a:pt x="1468250" y="120414"/>
                  </a:cubicBezTo>
                  <a:lnTo>
                    <a:pt x="1537144" y="145629"/>
                  </a:lnTo>
                  <a:lnTo>
                    <a:pt x="869841" y="2199375"/>
                  </a:lnTo>
                  <a:close/>
                </a:path>
              </a:pathLst>
            </a:custGeom>
            <a:solidFill>
              <a:srgbClr val="FFC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700"/>
            </a:p>
          </p:txBody>
        </p:sp>
        <p:sp>
          <p:nvSpPr>
            <p:cNvPr id="167" name="Segment 1">
              <a:extLst>
                <a:ext uri="{FF2B5EF4-FFF2-40B4-BE49-F238E27FC236}">
                  <a16:creationId xmlns:a16="http://schemas.microsoft.com/office/drawing/2014/main" id="{CC62937E-391A-4339-BA50-BC81AC1FA501}"/>
                </a:ext>
              </a:extLst>
            </p:cNvPr>
            <p:cNvSpPr/>
            <p:nvPr/>
          </p:nvSpPr>
          <p:spPr>
            <a:xfrm rot="10800000">
              <a:off x="6093537" y="369000"/>
              <a:ext cx="945457" cy="2204669"/>
            </a:xfrm>
            <a:custGeom>
              <a:avLst/>
              <a:gdLst>
                <a:gd name="connsiteX0" fmla="*/ 945345 w 945352"/>
                <a:gd name="connsiteY0" fmla="*/ 2204272 h 2204272"/>
                <a:gd name="connsiteX1" fmla="*/ 35395 w 945352"/>
                <a:gd name="connsiteY1" fmla="*/ 2066700 h 2204272"/>
                <a:gd name="connsiteX2" fmla="*/ 0 w 945352"/>
                <a:gd name="connsiteY2" fmla="*/ 2053745 h 2204272"/>
                <a:gd name="connsiteX3" fmla="*/ 667302 w 945352"/>
                <a:gd name="connsiteY3" fmla="*/ 0 h 2204272"/>
                <a:gd name="connsiteX4" fmla="*/ 677713 w 945352"/>
                <a:gd name="connsiteY4" fmla="*/ 3810 h 2204272"/>
                <a:gd name="connsiteX5" fmla="*/ 945345 w 945352"/>
                <a:gd name="connsiteY5" fmla="*/ 44272 h 2204272"/>
                <a:gd name="connsiteX6" fmla="*/ 945352 w 945352"/>
                <a:gd name="connsiteY6" fmla="*/ 44272 h 2204272"/>
                <a:gd name="connsiteX7" fmla="*/ 945352 w 945352"/>
                <a:gd name="connsiteY7" fmla="*/ 2204272 h 2204272"/>
                <a:gd name="connsiteX8" fmla="*/ 945345 w 945352"/>
                <a:gd name="connsiteY8" fmla="*/ 2204272 h 2204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5352" h="2204272">
                  <a:moveTo>
                    <a:pt x="945345" y="2204272"/>
                  </a:moveTo>
                  <a:cubicBezTo>
                    <a:pt x="628471" y="2204272"/>
                    <a:pt x="322847" y="2156108"/>
                    <a:pt x="35395" y="2066700"/>
                  </a:cubicBezTo>
                  <a:lnTo>
                    <a:pt x="0" y="2053745"/>
                  </a:lnTo>
                  <a:lnTo>
                    <a:pt x="667302" y="0"/>
                  </a:lnTo>
                  <a:lnTo>
                    <a:pt x="677713" y="3810"/>
                  </a:lnTo>
                  <a:cubicBezTo>
                    <a:pt x="762257" y="30106"/>
                    <a:pt x="852147" y="44272"/>
                    <a:pt x="945345" y="44272"/>
                  </a:cubicBezTo>
                  <a:lnTo>
                    <a:pt x="945352" y="44272"/>
                  </a:lnTo>
                  <a:lnTo>
                    <a:pt x="945352" y="2204272"/>
                  </a:lnTo>
                  <a:lnTo>
                    <a:pt x="945345" y="2204272"/>
                  </a:lnTo>
                  <a:close/>
                </a:path>
              </a:pathLst>
            </a:cu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700" dirty="0"/>
            </a:p>
          </p:txBody>
        </p:sp>
        <p:sp>
          <p:nvSpPr>
            <p:cNvPr id="304" name="Segment 20 text">
              <a:extLst>
                <a:ext uri="{FF2B5EF4-FFF2-40B4-BE49-F238E27FC236}">
                  <a16:creationId xmlns:a16="http://schemas.microsoft.com/office/drawing/2014/main" id="{3D7C1D4C-351F-41FA-ADA0-0142E8C8CE87}"/>
                </a:ext>
              </a:extLst>
            </p:cNvPr>
            <p:cNvSpPr/>
            <p:nvPr/>
          </p:nvSpPr>
          <p:spPr>
            <a:xfrm rot="15670920">
              <a:off x="4708982" y="1296355"/>
              <a:ext cx="2153855" cy="361250"/>
            </a:xfrm>
            <a:prstGeom prst="rect">
              <a:avLst/>
            </a:prstGeom>
            <a:noFill/>
          </p:spPr>
          <p:txBody>
            <a:bodyPr wrap="none" lIns="0" tIns="0" rIns="0" bIns="0">
              <a:normAutofit fontScale="92500" lnSpcReduction="10000"/>
            </a:bodyPr>
            <a:lstStyle/>
            <a:p>
              <a:pPr algn="ctr">
                <a:defRPr/>
              </a:pPr>
              <a:r>
                <a:rPr lang="en-US" sz="3200" dirty="0" err="1">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BWyta</a:t>
              </a:r>
              <a:endParaRPr lang="en-US" sz="320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303" name="Segment 19 text">
              <a:extLst>
                <a:ext uri="{FF2B5EF4-FFF2-40B4-BE49-F238E27FC236}">
                  <a16:creationId xmlns:a16="http://schemas.microsoft.com/office/drawing/2014/main" id="{6F26788A-84E1-4D11-BCAD-0C16792702AA}"/>
                </a:ext>
              </a:extLst>
            </p:cNvPr>
            <p:cNvSpPr/>
            <p:nvPr/>
          </p:nvSpPr>
          <p:spPr>
            <a:xfrm rot="14550735">
              <a:off x="4092318" y="1506660"/>
              <a:ext cx="2151033" cy="361250"/>
            </a:xfrm>
            <a:prstGeom prst="rect">
              <a:avLst/>
            </a:prstGeom>
            <a:noFill/>
          </p:spPr>
          <p:txBody>
            <a:bodyPr wrap="none" lIns="0" tIns="0" rIns="0" bIns="0">
              <a:normAutofit fontScale="92500" lnSpcReduction="10000"/>
            </a:bodyPr>
            <a:lstStyle/>
            <a:p>
              <a:pPr algn="ctr">
                <a:defRPr/>
              </a:pPr>
              <a:r>
                <a:rPr lang="en-US" sz="3200" dirty="0" err="1">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Gwylio</a:t>
              </a:r>
              <a:endParaRPr lang="en-US" sz="3200"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302" name="Segment 18 text">
              <a:extLst>
                <a:ext uri="{FF2B5EF4-FFF2-40B4-BE49-F238E27FC236}">
                  <a16:creationId xmlns:a16="http://schemas.microsoft.com/office/drawing/2014/main" id="{C9BD5664-88E0-4F3F-B968-E4FD7A9ABA40}"/>
                </a:ext>
              </a:extLst>
            </p:cNvPr>
            <p:cNvSpPr/>
            <p:nvPr/>
          </p:nvSpPr>
          <p:spPr>
            <a:xfrm rot="13485510">
              <a:off x="3587368" y="1879241"/>
              <a:ext cx="2153385" cy="361328"/>
            </a:xfrm>
            <a:prstGeom prst="rect">
              <a:avLst/>
            </a:prstGeom>
            <a:noFill/>
          </p:spPr>
          <p:txBody>
            <a:bodyPr wrap="none" lIns="0" tIns="0" rIns="0" bIns="0">
              <a:normAutofit fontScale="92500" lnSpcReduction="10000"/>
            </a:bodyPr>
            <a:lstStyle/>
            <a:p>
              <a:pPr algn="ctr">
                <a:defRPr/>
              </a:pPr>
              <a:r>
                <a:rPr lang="en-US" sz="3200"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Codi</a:t>
              </a:r>
            </a:p>
          </p:txBody>
        </p:sp>
        <p:sp>
          <p:nvSpPr>
            <p:cNvPr id="301" name="Segment 17 text">
              <a:extLst>
                <a:ext uri="{FF2B5EF4-FFF2-40B4-BE49-F238E27FC236}">
                  <a16:creationId xmlns:a16="http://schemas.microsoft.com/office/drawing/2014/main" id="{99E29C4A-B72A-4626-AE0E-728627C17AE5}"/>
                </a:ext>
              </a:extLst>
            </p:cNvPr>
            <p:cNvSpPr/>
            <p:nvPr/>
          </p:nvSpPr>
          <p:spPr>
            <a:xfrm rot="12410662">
              <a:off x="3226119" y="2395827"/>
              <a:ext cx="2150564" cy="358506"/>
            </a:xfrm>
            <a:prstGeom prst="rect">
              <a:avLst/>
            </a:prstGeom>
            <a:noFill/>
          </p:spPr>
          <p:txBody>
            <a:bodyPr wrap="none" lIns="0" tIns="0" rIns="0" bIns="0">
              <a:noAutofit/>
            </a:bodyPr>
            <a:lstStyle/>
            <a:p>
              <a:pPr algn="ctr">
                <a:defRPr/>
              </a:pPr>
              <a:r>
                <a:rPr lang="en-US" sz="3200" dirty="0" err="1">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Sefyll</a:t>
              </a:r>
              <a:endParaRPr lang="en-US" sz="3200"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300" name="Segment 16 text">
              <a:extLst>
                <a:ext uri="{FF2B5EF4-FFF2-40B4-BE49-F238E27FC236}">
                  <a16:creationId xmlns:a16="http://schemas.microsoft.com/office/drawing/2014/main" id="{51D2FB0F-89C0-4151-825E-3353FC5E9DFA}"/>
                </a:ext>
              </a:extLst>
            </p:cNvPr>
            <p:cNvSpPr/>
            <p:nvPr/>
          </p:nvSpPr>
          <p:spPr>
            <a:xfrm rot="11254157">
              <a:off x="3051139" y="2982985"/>
              <a:ext cx="2150564" cy="358506"/>
            </a:xfrm>
            <a:prstGeom prst="rect">
              <a:avLst/>
            </a:prstGeom>
            <a:noFill/>
          </p:spPr>
          <p:txBody>
            <a:bodyPr wrap="none" lIns="0" tIns="0" rIns="0" bIns="0">
              <a:normAutofit fontScale="92500" lnSpcReduction="10000"/>
            </a:bodyPr>
            <a:lstStyle/>
            <a:p>
              <a:pPr algn="ctr">
                <a:defRPr/>
              </a:pPr>
              <a:r>
                <a:rPr lang="en-US" sz="3200" dirty="0" err="1">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Siarad</a:t>
              </a:r>
              <a:endParaRPr lang="en-US" sz="1688"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299" name="Segment 15 text">
              <a:extLst>
                <a:ext uri="{FF2B5EF4-FFF2-40B4-BE49-F238E27FC236}">
                  <a16:creationId xmlns:a16="http://schemas.microsoft.com/office/drawing/2014/main" id="{A88E5656-FF9A-4A65-8B24-3F36F35FC3CF}"/>
                </a:ext>
              </a:extLst>
            </p:cNvPr>
            <p:cNvSpPr/>
            <p:nvPr/>
          </p:nvSpPr>
          <p:spPr>
            <a:xfrm rot="10245823">
              <a:off x="3073717" y="3606842"/>
              <a:ext cx="2153385" cy="358505"/>
            </a:xfrm>
            <a:prstGeom prst="rect">
              <a:avLst/>
            </a:prstGeom>
            <a:noFill/>
          </p:spPr>
          <p:txBody>
            <a:bodyPr wrap="none" lIns="0" tIns="0" rIns="0" bIns="0">
              <a:noAutofit/>
            </a:bodyPr>
            <a:lstStyle/>
            <a:p>
              <a:pPr algn="ctr">
                <a:defRPr/>
              </a:pPr>
              <a:r>
                <a:rPr lang="en-US" sz="3200" dirty="0" err="1">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Eistedd</a:t>
              </a:r>
              <a:endParaRPr lang="en-US" sz="320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298" name="Segment 14 text">
              <a:extLst>
                <a:ext uri="{FF2B5EF4-FFF2-40B4-BE49-F238E27FC236}">
                  <a16:creationId xmlns:a16="http://schemas.microsoft.com/office/drawing/2014/main" id="{694583C5-9DBE-4767-840D-7D48CD639F37}"/>
                </a:ext>
              </a:extLst>
            </p:cNvPr>
            <p:cNvSpPr/>
            <p:nvPr/>
          </p:nvSpPr>
          <p:spPr>
            <a:xfrm rot="9121895">
              <a:off x="3265631" y="4191177"/>
              <a:ext cx="2153385" cy="361328"/>
            </a:xfrm>
            <a:prstGeom prst="rect">
              <a:avLst/>
            </a:prstGeom>
            <a:noFill/>
          </p:spPr>
          <p:txBody>
            <a:bodyPr wrap="none" lIns="0" tIns="0" rIns="0" bIns="0">
              <a:noAutofit/>
            </a:bodyPr>
            <a:lstStyle/>
            <a:p>
              <a:pPr algn="ctr">
                <a:defRPr/>
              </a:pPr>
              <a:r>
                <a:rPr lang="en-US" sz="3200" dirty="0" err="1">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Gwrando</a:t>
              </a:r>
              <a:endParaRPr lang="en-US" sz="320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297" name="Segment 13 text">
              <a:extLst>
                <a:ext uri="{FF2B5EF4-FFF2-40B4-BE49-F238E27FC236}">
                  <a16:creationId xmlns:a16="http://schemas.microsoft.com/office/drawing/2014/main" id="{721F7FB8-8F13-455A-AF42-AFAEEFC6E5E2}"/>
                </a:ext>
              </a:extLst>
            </p:cNvPr>
            <p:cNvSpPr/>
            <p:nvPr/>
          </p:nvSpPr>
          <p:spPr>
            <a:xfrm rot="8078206">
              <a:off x="3642167" y="4669694"/>
              <a:ext cx="2151033" cy="358428"/>
            </a:xfrm>
            <a:prstGeom prst="rect">
              <a:avLst/>
            </a:prstGeom>
            <a:noFill/>
          </p:spPr>
          <p:txBody>
            <a:bodyPr wrap="none" lIns="0" tIns="0" rIns="0" bIns="0">
              <a:noAutofit/>
            </a:bodyPr>
            <a:lstStyle/>
            <a:p>
              <a:pPr algn="ctr">
                <a:defRPr/>
              </a:pPr>
              <a:r>
                <a:rPr lang="en-US" sz="3200" dirty="0" err="1">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Ysgrifennu</a:t>
              </a:r>
              <a:endParaRPr lang="en-US" sz="320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296" name="Segment 12 text">
              <a:extLst>
                <a:ext uri="{FF2B5EF4-FFF2-40B4-BE49-F238E27FC236}">
                  <a16:creationId xmlns:a16="http://schemas.microsoft.com/office/drawing/2014/main" id="{124F4599-31B1-4765-961F-5F3C10D29790}"/>
                </a:ext>
              </a:extLst>
            </p:cNvPr>
            <p:cNvSpPr/>
            <p:nvPr/>
          </p:nvSpPr>
          <p:spPr>
            <a:xfrm rot="6999791">
              <a:off x="4120540" y="5012675"/>
              <a:ext cx="2151033" cy="361250"/>
            </a:xfrm>
            <a:prstGeom prst="rect">
              <a:avLst/>
            </a:prstGeom>
            <a:noFill/>
          </p:spPr>
          <p:txBody>
            <a:bodyPr wrap="none" lIns="0" tIns="0" rIns="0" bIns="0">
              <a:normAutofit fontScale="92500" lnSpcReduction="10000"/>
            </a:bodyPr>
            <a:lstStyle/>
            <a:p>
              <a:pPr algn="ctr">
                <a:defRPr/>
              </a:pPr>
              <a:r>
                <a:rPr lang="en-US" sz="3200" dirty="0" err="1">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Yfed</a:t>
              </a:r>
              <a:r>
                <a:rPr lang="en-US" sz="1688"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 </a:t>
              </a:r>
            </a:p>
          </p:txBody>
        </p:sp>
        <p:sp>
          <p:nvSpPr>
            <p:cNvPr id="295" name="Segment 11 text">
              <a:extLst>
                <a:ext uri="{FF2B5EF4-FFF2-40B4-BE49-F238E27FC236}">
                  <a16:creationId xmlns:a16="http://schemas.microsoft.com/office/drawing/2014/main" id="{BB7B8396-759C-4068-AB7A-3F1E27305F98}"/>
                </a:ext>
              </a:extLst>
            </p:cNvPr>
            <p:cNvSpPr/>
            <p:nvPr/>
          </p:nvSpPr>
          <p:spPr>
            <a:xfrm rot="5922014">
              <a:off x="4708982" y="5203219"/>
              <a:ext cx="2153855" cy="361250"/>
            </a:xfrm>
            <a:prstGeom prst="rect">
              <a:avLst/>
            </a:prstGeom>
            <a:noFill/>
          </p:spPr>
          <p:txBody>
            <a:bodyPr wrap="none" lIns="0" tIns="0" rIns="0" bIns="0">
              <a:noAutofit/>
            </a:bodyPr>
            <a:lstStyle/>
            <a:p>
              <a:pPr algn="ctr">
                <a:defRPr/>
              </a:pPr>
              <a:r>
                <a:rPr lang="en-US" sz="3200"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Torri</a:t>
              </a:r>
            </a:p>
          </p:txBody>
        </p:sp>
        <p:sp>
          <p:nvSpPr>
            <p:cNvPr id="294" name="Segment 10 text">
              <a:extLst>
                <a:ext uri="{FF2B5EF4-FFF2-40B4-BE49-F238E27FC236}">
                  <a16:creationId xmlns:a16="http://schemas.microsoft.com/office/drawing/2014/main" id="{DFFEBE31-CEB5-483D-B199-A9812166A1F6}"/>
                </a:ext>
              </a:extLst>
            </p:cNvPr>
            <p:cNvSpPr/>
            <p:nvPr/>
          </p:nvSpPr>
          <p:spPr>
            <a:xfrm rot="4853777">
              <a:off x="5304480" y="5203219"/>
              <a:ext cx="2153855" cy="361250"/>
            </a:xfrm>
            <a:prstGeom prst="rect">
              <a:avLst/>
            </a:prstGeom>
            <a:noFill/>
          </p:spPr>
          <p:txBody>
            <a:bodyPr wrap="none" lIns="0" tIns="0" rIns="0" bIns="0">
              <a:noAutofit/>
            </a:bodyPr>
            <a:lstStyle/>
            <a:p>
              <a:pPr algn="ctr">
                <a:defRPr/>
              </a:pPr>
              <a:r>
                <a:rPr lang="en-US" sz="3200" dirty="0" err="1">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Taflu</a:t>
              </a:r>
              <a:endParaRPr lang="en-US" sz="3200"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293" name="Segment 9 text">
              <a:extLst>
                <a:ext uri="{FF2B5EF4-FFF2-40B4-BE49-F238E27FC236}">
                  <a16:creationId xmlns:a16="http://schemas.microsoft.com/office/drawing/2014/main" id="{24C3A17F-A171-49DD-8E79-A72599B8203F}"/>
                </a:ext>
              </a:extLst>
            </p:cNvPr>
            <p:cNvSpPr/>
            <p:nvPr/>
          </p:nvSpPr>
          <p:spPr>
            <a:xfrm rot="3791521">
              <a:off x="5878809" y="5032436"/>
              <a:ext cx="2151033" cy="361250"/>
            </a:xfrm>
            <a:prstGeom prst="rect">
              <a:avLst/>
            </a:prstGeom>
            <a:noFill/>
          </p:spPr>
          <p:txBody>
            <a:bodyPr wrap="none" lIns="0" tIns="0" rIns="0" bIns="0">
              <a:noAutofit/>
            </a:bodyPr>
            <a:lstStyle/>
            <a:p>
              <a:pPr algn="ctr">
                <a:defRPr/>
              </a:pPr>
              <a:r>
                <a:rPr lang="en-US" sz="3200" dirty="0" err="1">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Tacluso</a:t>
              </a:r>
              <a:endParaRPr lang="en-US" sz="3200"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292" name="Segment 8 text">
              <a:extLst>
                <a:ext uri="{FF2B5EF4-FFF2-40B4-BE49-F238E27FC236}">
                  <a16:creationId xmlns:a16="http://schemas.microsoft.com/office/drawing/2014/main" id="{97FECC00-2643-4F4C-BFF8-AB6D789D698D}"/>
                </a:ext>
              </a:extLst>
            </p:cNvPr>
            <p:cNvSpPr/>
            <p:nvPr/>
          </p:nvSpPr>
          <p:spPr>
            <a:xfrm rot="1635201">
              <a:off x="6759591" y="4191177"/>
              <a:ext cx="2150564" cy="361328"/>
            </a:xfrm>
            <a:prstGeom prst="rect">
              <a:avLst/>
            </a:prstGeom>
            <a:noFill/>
          </p:spPr>
          <p:txBody>
            <a:bodyPr wrap="none" lIns="0" tIns="0" rIns="0" bIns="0">
              <a:noAutofit/>
            </a:bodyPr>
            <a:lstStyle/>
            <a:p>
              <a:pPr algn="ctr">
                <a:defRPr/>
              </a:pPr>
              <a:r>
                <a:rPr lang="en-US" sz="3200" dirty="0" err="1">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Edrych</a:t>
              </a:r>
              <a:endParaRPr lang="en-US" sz="320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291" name="Segment 7 text">
              <a:extLst>
                <a:ext uri="{FF2B5EF4-FFF2-40B4-BE49-F238E27FC236}">
                  <a16:creationId xmlns:a16="http://schemas.microsoft.com/office/drawing/2014/main" id="{47A001FB-4E3B-4E17-AFDF-3745A30B099F}"/>
                </a:ext>
              </a:extLst>
            </p:cNvPr>
            <p:cNvSpPr/>
            <p:nvPr/>
          </p:nvSpPr>
          <p:spPr>
            <a:xfrm rot="2677341">
              <a:off x="6375763" y="4676712"/>
              <a:ext cx="2150564" cy="361328"/>
            </a:xfrm>
            <a:prstGeom prst="rect">
              <a:avLst/>
            </a:prstGeom>
            <a:noFill/>
          </p:spPr>
          <p:txBody>
            <a:bodyPr wrap="none" lIns="0" tIns="0" rIns="0" bIns="0">
              <a:noAutofit/>
            </a:bodyPr>
            <a:lstStyle/>
            <a:p>
              <a:pPr algn="ctr">
                <a:defRPr/>
              </a:pPr>
              <a:r>
                <a:rPr lang="en-US" sz="3200" dirty="0" err="1">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Lliwio</a:t>
              </a:r>
              <a:r>
                <a:rPr lang="en-US" sz="3200"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 </a:t>
              </a:r>
            </a:p>
          </p:txBody>
        </p:sp>
        <p:sp>
          <p:nvSpPr>
            <p:cNvPr id="290" name="Segment 6 text">
              <a:extLst>
                <a:ext uri="{FF2B5EF4-FFF2-40B4-BE49-F238E27FC236}">
                  <a16:creationId xmlns:a16="http://schemas.microsoft.com/office/drawing/2014/main" id="{6731B613-BD96-412F-A31E-823A34A58170}"/>
                </a:ext>
              </a:extLst>
            </p:cNvPr>
            <p:cNvSpPr/>
            <p:nvPr/>
          </p:nvSpPr>
          <p:spPr>
            <a:xfrm rot="567825">
              <a:off x="6945860" y="3606842"/>
              <a:ext cx="2153385" cy="358505"/>
            </a:xfrm>
            <a:prstGeom prst="rect">
              <a:avLst/>
            </a:prstGeom>
            <a:noFill/>
          </p:spPr>
          <p:txBody>
            <a:bodyPr wrap="none" lIns="0" tIns="0" rIns="0" bIns="0">
              <a:noAutofit/>
            </a:bodyPr>
            <a:lstStyle/>
            <a:p>
              <a:pPr algn="ctr">
                <a:defRPr/>
              </a:pPr>
              <a:r>
                <a:rPr lang="en-US" sz="3200" dirty="0" err="1">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Gweithio</a:t>
              </a:r>
              <a:endParaRPr lang="en-US" sz="320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287" name="Segment 5 text">
              <a:extLst>
                <a:ext uri="{FF2B5EF4-FFF2-40B4-BE49-F238E27FC236}">
                  <a16:creationId xmlns:a16="http://schemas.microsoft.com/office/drawing/2014/main" id="{ECF535FC-6BF4-405E-BB45-A1FF56C9C7EF}"/>
                </a:ext>
              </a:extLst>
            </p:cNvPr>
            <p:cNvSpPr/>
            <p:nvPr/>
          </p:nvSpPr>
          <p:spPr>
            <a:xfrm rot="21147311">
              <a:off x="6968438" y="3005568"/>
              <a:ext cx="2150564" cy="361328"/>
            </a:xfrm>
            <a:prstGeom prst="rect">
              <a:avLst/>
            </a:prstGeom>
            <a:noFill/>
          </p:spPr>
          <p:txBody>
            <a:bodyPr wrap="none" lIns="0" tIns="0" rIns="0" bIns="0">
              <a:noAutofit/>
            </a:bodyPr>
            <a:lstStyle/>
            <a:p>
              <a:pPr algn="ctr">
                <a:defRPr/>
              </a:pPr>
              <a:r>
                <a:rPr lang="en-US" sz="3200" dirty="0" err="1">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Golchi</a:t>
              </a:r>
              <a:endParaRPr lang="en-US" sz="3200"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286" name="Segment 4 text">
              <a:extLst>
                <a:ext uri="{FF2B5EF4-FFF2-40B4-BE49-F238E27FC236}">
                  <a16:creationId xmlns:a16="http://schemas.microsoft.com/office/drawing/2014/main" id="{1FA011E5-5E07-420F-ADC7-4FC1C1F456E5}"/>
                </a:ext>
              </a:extLst>
            </p:cNvPr>
            <p:cNvSpPr/>
            <p:nvPr/>
          </p:nvSpPr>
          <p:spPr>
            <a:xfrm rot="19974619">
              <a:off x="6790635" y="2401472"/>
              <a:ext cx="2150564" cy="358506"/>
            </a:xfrm>
            <a:prstGeom prst="rect">
              <a:avLst/>
            </a:prstGeom>
            <a:noFill/>
          </p:spPr>
          <p:txBody>
            <a:bodyPr wrap="none" lIns="0" tIns="0" rIns="0" bIns="0">
              <a:noAutofit/>
            </a:bodyPr>
            <a:lstStyle/>
            <a:p>
              <a:pPr algn="ctr">
                <a:defRPr/>
              </a:pPr>
              <a:r>
                <a:rPr lang="en-US" sz="3200" dirty="0" err="1">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Dawnsio</a:t>
              </a:r>
              <a:endParaRPr lang="en-US" sz="3200"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285" name="Segment 3 text">
              <a:extLst>
                <a:ext uri="{FF2B5EF4-FFF2-40B4-BE49-F238E27FC236}">
                  <a16:creationId xmlns:a16="http://schemas.microsoft.com/office/drawing/2014/main" id="{4F19FE58-DA44-4D85-A2A6-F427905ED0AF}"/>
                </a:ext>
              </a:extLst>
            </p:cNvPr>
            <p:cNvSpPr/>
            <p:nvPr/>
          </p:nvSpPr>
          <p:spPr>
            <a:xfrm rot="18924954">
              <a:off x="6443498" y="1890532"/>
              <a:ext cx="2153385" cy="361328"/>
            </a:xfrm>
            <a:prstGeom prst="rect">
              <a:avLst/>
            </a:prstGeom>
            <a:noFill/>
          </p:spPr>
          <p:txBody>
            <a:bodyPr wrap="none" lIns="0" tIns="0" rIns="0" bIns="0">
              <a:noAutofit/>
            </a:bodyPr>
            <a:lstStyle/>
            <a:p>
              <a:pPr algn="ctr">
                <a:defRPr/>
              </a:pPr>
              <a:r>
                <a:rPr lang="en-US" sz="3200" dirty="0" err="1">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Darllen</a:t>
              </a:r>
              <a:endParaRPr lang="en-US" sz="3200"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284" name="Segment 2 text">
              <a:extLst>
                <a:ext uri="{FF2B5EF4-FFF2-40B4-BE49-F238E27FC236}">
                  <a16:creationId xmlns:a16="http://schemas.microsoft.com/office/drawing/2014/main" id="{ADD4BFA5-D86F-441C-97FD-DEC777F4C021}"/>
                </a:ext>
              </a:extLst>
            </p:cNvPr>
            <p:cNvSpPr/>
            <p:nvPr/>
          </p:nvSpPr>
          <p:spPr>
            <a:xfrm rot="17879892">
              <a:off x="5918322" y="1506660"/>
              <a:ext cx="2153855" cy="358426"/>
            </a:xfrm>
            <a:prstGeom prst="rect">
              <a:avLst/>
            </a:prstGeom>
            <a:noFill/>
          </p:spPr>
          <p:txBody>
            <a:bodyPr wrap="none" lIns="0" tIns="0" rIns="0" bIns="0">
              <a:normAutofit fontScale="92500" lnSpcReduction="10000"/>
            </a:bodyPr>
            <a:lstStyle/>
            <a:p>
              <a:pPr algn="ctr">
                <a:defRPr/>
              </a:pPr>
              <a:r>
                <a:rPr lang="en-US" sz="3200" dirty="0" err="1">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Cerdded</a:t>
              </a:r>
              <a:endParaRPr lang="en-US" sz="3200"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283" name="Segment 1 text">
              <a:extLst>
                <a:ext uri="{FF2B5EF4-FFF2-40B4-BE49-F238E27FC236}">
                  <a16:creationId xmlns:a16="http://schemas.microsoft.com/office/drawing/2014/main" id="{6F9B4EB0-E5AE-4CDC-B2C2-9A187176B5C2}"/>
                </a:ext>
              </a:extLst>
            </p:cNvPr>
            <p:cNvSpPr/>
            <p:nvPr/>
          </p:nvSpPr>
          <p:spPr>
            <a:xfrm rot="16699658">
              <a:off x="5335526" y="1285064"/>
              <a:ext cx="2136920" cy="361250"/>
            </a:xfrm>
            <a:prstGeom prst="rect">
              <a:avLst/>
            </a:prstGeom>
            <a:noFill/>
          </p:spPr>
          <p:txBody>
            <a:bodyPr wrap="none" lIns="0" tIns="0" rIns="0" bIns="0">
              <a:normAutofit fontScale="92500" lnSpcReduction="20000"/>
            </a:bodyPr>
            <a:lstStyle/>
            <a:p>
              <a:pPr algn="ctr">
                <a:defRPr/>
              </a:pPr>
              <a:r>
                <a:rPr lang="en-US" sz="3600" dirty="0" err="1">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Canu</a:t>
              </a:r>
              <a:endParaRPr lang="en-US" sz="360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grpSp>
      <p:sp>
        <p:nvSpPr>
          <p:cNvPr id="307" name="Anchor">
            <a:extLst>
              <a:ext uri="{FF2B5EF4-FFF2-40B4-BE49-F238E27FC236}">
                <a16:creationId xmlns:a16="http://schemas.microsoft.com/office/drawing/2014/main" id="{085E9AEB-5524-48D4-90F4-C332131168B9}"/>
              </a:ext>
            </a:extLst>
          </p:cNvPr>
          <p:cNvSpPr/>
          <p:nvPr/>
        </p:nvSpPr>
        <p:spPr>
          <a:xfrm>
            <a:off x="8384384" y="4383884"/>
            <a:ext cx="1519238" cy="1519238"/>
          </a:xfrm>
          <a:prstGeom prst="ellipse">
            <a:avLst/>
          </a:prstGeom>
          <a:solidFill>
            <a:srgbClr val="00B050">
              <a:alpha val="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700" dirty="0">
              <a:solidFill>
                <a:schemeClr val="tx1"/>
              </a:solidFill>
              <a:latin typeface="Arial" panose="020B0604020202020204" pitchFamily="34" charset="0"/>
              <a:cs typeface="Arial" panose="020B0604020202020204" pitchFamily="34" charset="0"/>
            </a:endParaRPr>
          </a:p>
        </p:txBody>
      </p:sp>
      <p:sp>
        <p:nvSpPr>
          <p:cNvPr id="282" name="Start Button">
            <a:extLst>
              <a:ext uri="{FF2B5EF4-FFF2-40B4-BE49-F238E27FC236}">
                <a16:creationId xmlns:a16="http://schemas.microsoft.com/office/drawing/2014/main" id="{73AAAACB-0215-49EC-B206-6F039CE17BEE}"/>
              </a:ext>
            </a:extLst>
          </p:cNvPr>
          <p:cNvSpPr/>
          <p:nvPr/>
        </p:nvSpPr>
        <p:spPr>
          <a:xfrm>
            <a:off x="7807682" y="4824019"/>
            <a:ext cx="2176982" cy="2157985"/>
          </a:xfrm>
          <a:prstGeom prst="ellipse">
            <a:avLst/>
          </a:prstGeom>
          <a:solidFill>
            <a:srgbClr val="00B05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400" dirty="0" err="1">
                <a:solidFill>
                  <a:schemeClr val="bg1"/>
                </a:solidFill>
                <a:latin typeface="Arial" panose="020B0604020202020204" pitchFamily="34" charset="0"/>
                <a:cs typeface="Arial" panose="020B0604020202020204" pitchFamily="34" charset="0"/>
              </a:rPr>
              <a:t>Troi</a:t>
            </a:r>
            <a:r>
              <a:rPr lang="en-GB" sz="4400" dirty="0">
                <a:solidFill>
                  <a:schemeClr val="bg1"/>
                </a:solidFill>
                <a:latin typeface="Arial" panose="020B0604020202020204" pitchFamily="34" charset="0"/>
                <a:cs typeface="Arial" panose="020B0604020202020204" pitchFamily="34" charset="0"/>
              </a:rPr>
              <a:t>!</a:t>
            </a:r>
          </a:p>
        </p:txBody>
      </p:sp>
      <p:sp>
        <p:nvSpPr>
          <p:cNvPr id="306" name="Marker">
            <a:extLst>
              <a:ext uri="{FF2B5EF4-FFF2-40B4-BE49-F238E27FC236}">
                <a16:creationId xmlns:a16="http://schemas.microsoft.com/office/drawing/2014/main" id="{C2004CED-2A91-4EC5-8295-4F6ED45CAD37}"/>
              </a:ext>
            </a:extLst>
          </p:cNvPr>
          <p:cNvSpPr/>
          <p:nvPr/>
        </p:nvSpPr>
        <p:spPr>
          <a:xfrm rot="12864751">
            <a:off x="10905696" y="1626528"/>
            <a:ext cx="366712" cy="475499"/>
          </a:xfrm>
          <a:prstGeom prst="triangle">
            <a:avLst/>
          </a:prstGeom>
          <a:solidFill>
            <a:srgbClr val="C00000"/>
          </a:solidFill>
          <a:ln w="19050">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700"/>
          </a:p>
        </p:txBody>
      </p:sp>
      <p:sp>
        <p:nvSpPr>
          <p:cNvPr id="12299" name="TextBox 2">
            <a:extLst>
              <a:ext uri="{FF2B5EF4-FFF2-40B4-BE49-F238E27FC236}">
                <a16:creationId xmlns:a16="http://schemas.microsoft.com/office/drawing/2014/main" id="{517D40A4-4241-4887-AF43-E32E37F6AECA}"/>
              </a:ext>
            </a:extLst>
          </p:cNvPr>
          <p:cNvSpPr txBox="1">
            <a:spLocks noChangeArrowheads="1"/>
          </p:cNvSpPr>
          <p:nvPr/>
        </p:nvSpPr>
        <p:spPr bwMode="auto">
          <a:xfrm>
            <a:off x="3858516" y="321112"/>
            <a:ext cx="1163757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5400" b="1" dirty="0" err="1">
                <a:latin typeface="Cavolini" panose="020B0502040204020203" pitchFamily="66" charset="0"/>
                <a:cs typeface="Cavolini" panose="020B0502040204020203" pitchFamily="66" charset="0"/>
              </a:rPr>
              <a:t>Troi’r</a:t>
            </a:r>
            <a:r>
              <a:rPr lang="en-GB" altLang="en-US" sz="5400" b="1" dirty="0">
                <a:latin typeface="Cavolini" panose="020B0502040204020203" pitchFamily="66" charset="0"/>
                <a:cs typeface="Cavolini" panose="020B0502040204020203" pitchFamily="66" charset="0"/>
              </a:rPr>
              <a:t> Olwyn / Random Wheel </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82"/>
                    </p:tgtEl>
                  </p:cond>
                </p:stCondLst>
                <p:endSync evt="end" delay="0">
                  <p:rtn val="all"/>
                </p:endSync>
                <p:childTnLst>
                  <p:par>
                    <p:cTn id="3" fill="hold" nodeType="clickPar">
                      <p:stCondLst>
                        <p:cond delay="0"/>
                      </p:stCondLst>
                      <p:childTnLst>
                        <p:par>
                          <p:cTn id="4" fill="hold" nodeType="withGroup">
                            <p:stCondLst>
                              <p:cond delay="0"/>
                            </p:stCondLst>
                            <p:childTnLst>
                              <p:par>
                                <p:cTn id="5" presetID="8" presetClass="emph" presetSubtype="0" repeatCount="indefinite" fill="hold" nodeType="clickEffect">
                                  <p:stCondLst>
                                    <p:cond delay="0"/>
                                  </p:stCondLst>
                                  <p:endCondLst>
                                    <p:cond evt="onNext" delay="0">
                                      <p:tgtEl>
                                        <p:sldTgt/>
                                      </p:tgtEl>
                                    </p:cond>
                                  </p:endCondLst>
                                  <p:childTnLst>
                                    <p:animRot by="21600000">
                                      <p:cBhvr>
                                        <p:cTn id="6" dur="500" fill="hold"/>
                                        <p:tgtEl>
                                          <p:spTgt spid="305"/>
                                        </p:tgtEl>
                                        <p:attrNameLst>
                                          <p:attrName>r</p:attrName>
                                        </p:attrNameLst>
                                      </p:cBhvr>
                                    </p:animRo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07"/>
                                        </p:tgtEl>
                                        <p:attrNameLst>
                                          <p:attrName>style.visibility</p:attrName>
                                        </p:attrNameLst>
                                      </p:cBhvr>
                                      <p:to>
                                        <p:strVal val="visible"/>
                                      </p:to>
                                    </p:set>
                                    <p:animEffect transition="in" filter="fade">
                                      <p:cBhvr>
                                        <p:cTn id="11" dur="10"/>
                                        <p:tgtEl>
                                          <p:spTgt spid="307"/>
                                        </p:tgtEl>
                                      </p:cBhvr>
                                    </p:animEffect>
                                  </p:childTnLst>
                                </p:cTn>
                              </p:par>
                              <p:par>
                                <p:cTn id="12" presetID="10" presetClass="exit" presetSubtype="0" fill="hold" grpId="1" nodeType="withEffect">
                                  <p:stCondLst>
                                    <p:cond delay="0"/>
                                  </p:stCondLst>
                                  <p:childTnLst>
                                    <p:animEffect transition="out" filter="fade">
                                      <p:cBhvr>
                                        <p:cTn id="13" dur="10"/>
                                        <p:tgtEl>
                                          <p:spTgt spid="307"/>
                                        </p:tgtEl>
                                      </p:cBhvr>
                                    </p:animEffect>
                                    <p:set>
                                      <p:cBhvr>
                                        <p:cTn id="14" dur="1" fill="hold">
                                          <p:stCondLst>
                                            <p:cond delay="9"/>
                                          </p:stCondLst>
                                        </p:cTn>
                                        <p:tgtEl>
                                          <p:spTgt spid="307"/>
                                        </p:tgtEl>
                                        <p:attrNameLst>
                                          <p:attrName>style.visibility</p:attrName>
                                        </p:attrNameLst>
                                      </p:cBhvr>
                                      <p:to>
                                        <p:strVal val="hidden"/>
                                      </p:to>
                                    </p:set>
                                  </p:childTnLst>
                                </p:cTn>
                              </p:par>
                            </p:childTnLst>
                          </p:cTn>
                        </p:par>
                      </p:childTnLst>
                    </p:cTn>
                  </p:par>
                </p:childTnLst>
              </p:cTn>
              <p:nextCondLst>
                <p:cond evt="onClick" delay="0">
                  <p:tgtEl>
                    <p:spTgt spid="282"/>
                  </p:tgtEl>
                </p:cond>
              </p:nextCondLst>
            </p:seq>
          </p:childTnLst>
        </p:cTn>
      </p:par>
    </p:tnLst>
    <p:bldLst>
      <p:bldP spid="307" grpId="0" animBg="1"/>
      <p:bldP spid="307"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6"/>
          <p:cNvSpPr txBox="1"/>
          <p:nvPr/>
        </p:nvSpPr>
        <p:spPr>
          <a:xfrm>
            <a:off x="595530" y="571500"/>
            <a:ext cx="9158070" cy="2438400"/>
          </a:xfrm>
          <a:prstGeom prst="rect">
            <a:avLst/>
          </a:prstGeom>
        </p:spPr>
        <p:txBody>
          <a:bodyPr vert="horz" lIns="91440" tIns="45720" rIns="91440" bIns="45720" rtlCol="0" anchor="b">
            <a:noAutofit/>
          </a:bodyPr>
          <a:lstStyle/>
          <a:p>
            <a:pPr algn="ctr">
              <a:lnSpc>
                <a:spcPts val="26517"/>
              </a:lnSpc>
              <a:spcBef>
                <a:spcPct val="0"/>
              </a:spcBef>
            </a:pPr>
            <a:r>
              <a:rPr lang="en-US" sz="7200" dirty="0" err="1">
                <a:solidFill>
                  <a:srgbClr val="000000"/>
                </a:solidFill>
                <a:latin typeface="More Sugar Thin"/>
              </a:rPr>
              <a:t>Ymestyn</a:t>
            </a:r>
            <a:r>
              <a:rPr lang="en-US" sz="7200" dirty="0">
                <a:solidFill>
                  <a:srgbClr val="000000"/>
                </a:solidFill>
                <a:latin typeface="More Sugar Thin"/>
              </a:rPr>
              <a:t> y </a:t>
            </a:r>
            <a:r>
              <a:rPr lang="en-US" sz="7200" dirty="0" err="1">
                <a:solidFill>
                  <a:srgbClr val="000000"/>
                </a:solidFill>
                <a:latin typeface="More Sugar Thin"/>
              </a:rPr>
              <a:t>gorchymyn</a:t>
            </a:r>
            <a:endParaRPr lang="en-US" sz="7200" dirty="0">
              <a:solidFill>
                <a:srgbClr val="000000"/>
              </a:solidFill>
              <a:latin typeface="More Sugar Thin"/>
            </a:endParaRPr>
          </a:p>
        </p:txBody>
      </p:sp>
      <p:pic>
        <p:nvPicPr>
          <p:cNvPr id="21" name="Picture 20" descr="A group of children raising their hands&#10;&#10;Description automatically generated">
            <a:extLst>
              <a:ext uri="{FF2B5EF4-FFF2-40B4-BE49-F238E27FC236}">
                <a16:creationId xmlns:a16="http://schemas.microsoft.com/office/drawing/2014/main" id="{0FFD15B7-7250-4822-52CF-0A0A14B5BC0D}"/>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9333" r="32631"/>
          <a:stretch/>
        </p:blipFill>
        <p:spPr>
          <a:xfrm>
            <a:off x="9343822" y="10"/>
            <a:ext cx="8944178" cy="10286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25" name="TextBox 6">
            <a:extLst>
              <a:ext uri="{FF2B5EF4-FFF2-40B4-BE49-F238E27FC236}">
                <a16:creationId xmlns:a16="http://schemas.microsoft.com/office/drawing/2014/main" id="{BD53E307-3CFC-882C-F360-13AF23974CDE}"/>
              </a:ext>
            </a:extLst>
          </p:cNvPr>
          <p:cNvSpPr txBox="1"/>
          <p:nvPr/>
        </p:nvSpPr>
        <p:spPr>
          <a:xfrm>
            <a:off x="595530" y="1790700"/>
            <a:ext cx="8748292" cy="4559300"/>
          </a:xfrm>
          <a:prstGeom prst="rect">
            <a:avLst/>
          </a:prstGeom>
        </p:spPr>
        <p:txBody>
          <a:bodyPr vert="horz" lIns="91440" tIns="45720" rIns="91440" bIns="45720" rtlCol="0" anchor="b">
            <a:normAutofit fontScale="92500"/>
          </a:bodyPr>
          <a:lstStyle/>
          <a:p>
            <a:pPr algn="ctr">
              <a:lnSpc>
                <a:spcPts val="26517"/>
              </a:lnSpc>
              <a:spcBef>
                <a:spcPct val="0"/>
              </a:spcBef>
            </a:pPr>
            <a:r>
              <a:rPr lang="en-US" sz="7100" i="1" dirty="0">
                <a:solidFill>
                  <a:srgbClr val="000000"/>
                </a:solidFill>
                <a:latin typeface="More Sugar Thin"/>
              </a:rPr>
              <a:t> Extending the command</a:t>
            </a:r>
            <a:endParaRPr lang="en-US" sz="7200" i="1" dirty="0">
              <a:solidFill>
                <a:srgbClr val="000000"/>
              </a:solidFill>
              <a:latin typeface="More Sugar Thin"/>
            </a:endParaRPr>
          </a:p>
        </p:txBody>
      </p:sp>
    </p:spTree>
    <p:extLst>
      <p:ext uri="{BB962C8B-B14F-4D97-AF65-F5344CB8AC3E}">
        <p14:creationId xmlns:p14="http://schemas.microsoft.com/office/powerpoint/2010/main" val="1590438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57913" y="439170"/>
            <a:ext cx="17972174" cy="9408660"/>
            <a:chOff x="0" y="0"/>
            <a:chExt cx="4088089" cy="2140166"/>
          </a:xfrm>
        </p:grpSpPr>
        <p:sp>
          <p:nvSpPr>
            <p:cNvPr id="3" name="Freeform 3"/>
            <p:cNvSpPr/>
            <p:nvPr/>
          </p:nvSpPr>
          <p:spPr>
            <a:xfrm>
              <a:off x="0" y="-1270"/>
              <a:ext cx="4089359" cy="2138896"/>
            </a:xfrm>
            <a:custGeom>
              <a:avLst/>
              <a:gdLst/>
              <a:ahLst/>
              <a:cxnLst/>
              <a:rect l="l" t="t" r="r" b="b"/>
              <a:pathLst>
                <a:path w="4089359" h="2138896">
                  <a:moveTo>
                    <a:pt x="4077929" y="27940"/>
                  </a:moveTo>
                  <a:cubicBezTo>
                    <a:pt x="4069040" y="24130"/>
                    <a:pt x="4060149" y="21590"/>
                    <a:pt x="4051260" y="21590"/>
                  </a:cubicBezTo>
                  <a:cubicBezTo>
                    <a:pt x="4024590" y="20320"/>
                    <a:pt x="3964194" y="20320"/>
                    <a:pt x="3897239" y="17780"/>
                  </a:cubicBezTo>
                  <a:cubicBezTo>
                    <a:pt x="3744199" y="12700"/>
                    <a:pt x="3594346" y="6350"/>
                    <a:pt x="3441305" y="3810"/>
                  </a:cubicBezTo>
                  <a:cubicBezTo>
                    <a:pt x="3316960" y="1270"/>
                    <a:pt x="3195803" y="3810"/>
                    <a:pt x="3071457" y="2540"/>
                  </a:cubicBezTo>
                  <a:cubicBezTo>
                    <a:pt x="3017255" y="2540"/>
                    <a:pt x="2963053" y="0"/>
                    <a:pt x="2908851" y="2540"/>
                  </a:cubicBezTo>
                  <a:cubicBezTo>
                    <a:pt x="2778129" y="10160"/>
                    <a:pt x="2647407" y="11430"/>
                    <a:pt x="2513496" y="8890"/>
                  </a:cubicBezTo>
                  <a:cubicBezTo>
                    <a:pt x="2446541" y="7620"/>
                    <a:pt x="2379586" y="7620"/>
                    <a:pt x="2312630" y="7620"/>
                  </a:cubicBezTo>
                  <a:cubicBezTo>
                    <a:pt x="2191473" y="7620"/>
                    <a:pt x="2070316" y="7620"/>
                    <a:pt x="1949158" y="6350"/>
                  </a:cubicBezTo>
                  <a:cubicBezTo>
                    <a:pt x="1821624" y="5080"/>
                    <a:pt x="565415" y="2540"/>
                    <a:pt x="441070" y="1270"/>
                  </a:cubicBezTo>
                  <a:cubicBezTo>
                    <a:pt x="339043" y="0"/>
                    <a:pt x="240204" y="1270"/>
                    <a:pt x="138177" y="1270"/>
                  </a:cubicBezTo>
                  <a:cubicBezTo>
                    <a:pt x="68033" y="1270"/>
                    <a:pt x="33020" y="3810"/>
                    <a:pt x="5080" y="5080"/>
                  </a:cubicBezTo>
                  <a:cubicBezTo>
                    <a:pt x="3810" y="5080"/>
                    <a:pt x="2540" y="7620"/>
                    <a:pt x="0" y="8890"/>
                  </a:cubicBezTo>
                  <a:cubicBezTo>
                    <a:pt x="1270" y="21590"/>
                    <a:pt x="3810" y="34290"/>
                    <a:pt x="5080" y="46990"/>
                  </a:cubicBezTo>
                  <a:cubicBezTo>
                    <a:pt x="15240" y="132354"/>
                    <a:pt x="16510" y="224492"/>
                    <a:pt x="17780" y="315014"/>
                  </a:cubicBezTo>
                  <a:cubicBezTo>
                    <a:pt x="19050" y="407153"/>
                    <a:pt x="17780" y="499291"/>
                    <a:pt x="16510" y="593046"/>
                  </a:cubicBezTo>
                  <a:cubicBezTo>
                    <a:pt x="15240" y="688417"/>
                    <a:pt x="2540" y="1689008"/>
                    <a:pt x="2540" y="1784380"/>
                  </a:cubicBezTo>
                  <a:cubicBezTo>
                    <a:pt x="2540" y="1878134"/>
                    <a:pt x="1270" y="1971889"/>
                    <a:pt x="0" y="2065644"/>
                  </a:cubicBezTo>
                  <a:cubicBezTo>
                    <a:pt x="0" y="2084286"/>
                    <a:pt x="3810" y="2094446"/>
                    <a:pt x="15240" y="2099526"/>
                  </a:cubicBezTo>
                  <a:cubicBezTo>
                    <a:pt x="22860" y="2103336"/>
                    <a:pt x="31750" y="2105876"/>
                    <a:pt x="40640" y="2107146"/>
                  </a:cubicBezTo>
                  <a:cubicBezTo>
                    <a:pt x="134988" y="2112226"/>
                    <a:pt x="256145" y="2116036"/>
                    <a:pt x="377303" y="2121116"/>
                  </a:cubicBezTo>
                  <a:cubicBezTo>
                    <a:pt x="444258" y="2123656"/>
                    <a:pt x="511213" y="2128736"/>
                    <a:pt x="578168" y="2130006"/>
                  </a:cubicBezTo>
                  <a:cubicBezTo>
                    <a:pt x="689761" y="2132546"/>
                    <a:pt x="1933217" y="2133816"/>
                    <a:pt x="2044809" y="2135086"/>
                  </a:cubicBezTo>
                  <a:cubicBezTo>
                    <a:pt x="2060751" y="2135086"/>
                    <a:pt x="2076692" y="2135086"/>
                    <a:pt x="2092634" y="2135086"/>
                  </a:cubicBezTo>
                  <a:cubicBezTo>
                    <a:pt x="2169154" y="2135086"/>
                    <a:pt x="2248863" y="2133816"/>
                    <a:pt x="2325383" y="2133816"/>
                  </a:cubicBezTo>
                  <a:cubicBezTo>
                    <a:pt x="2414657" y="2133816"/>
                    <a:pt x="2500743" y="2135086"/>
                    <a:pt x="2590016" y="2135086"/>
                  </a:cubicBezTo>
                  <a:cubicBezTo>
                    <a:pt x="2720739" y="2135086"/>
                    <a:pt x="2854649" y="2135086"/>
                    <a:pt x="2985372" y="2135086"/>
                  </a:cubicBezTo>
                  <a:cubicBezTo>
                    <a:pt x="3106529" y="2135086"/>
                    <a:pt x="3227686" y="2136356"/>
                    <a:pt x="3348843" y="2137626"/>
                  </a:cubicBezTo>
                  <a:cubicBezTo>
                    <a:pt x="3403045" y="2137626"/>
                    <a:pt x="3460435" y="2138896"/>
                    <a:pt x="3514637" y="2138896"/>
                  </a:cubicBezTo>
                  <a:cubicBezTo>
                    <a:pt x="3689996" y="2137626"/>
                    <a:pt x="3862167" y="2131276"/>
                    <a:pt x="4028399" y="2131276"/>
                  </a:cubicBezTo>
                  <a:cubicBezTo>
                    <a:pt x="4032209" y="2131276"/>
                    <a:pt x="4037290" y="2128736"/>
                    <a:pt x="4041099" y="2126196"/>
                  </a:cubicBezTo>
                  <a:cubicBezTo>
                    <a:pt x="4046179" y="2122386"/>
                    <a:pt x="4048720" y="2116036"/>
                    <a:pt x="4051259" y="2113496"/>
                  </a:cubicBezTo>
                  <a:cubicBezTo>
                    <a:pt x="4052529" y="2054329"/>
                    <a:pt x="4053799" y="1986437"/>
                    <a:pt x="4055070" y="1918546"/>
                  </a:cubicBezTo>
                  <a:cubicBezTo>
                    <a:pt x="4056340" y="1813476"/>
                    <a:pt x="4066499" y="804803"/>
                    <a:pt x="4067770" y="699733"/>
                  </a:cubicBezTo>
                  <a:cubicBezTo>
                    <a:pt x="4067770" y="636691"/>
                    <a:pt x="4069040" y="573648"/>
                    <a:pt x="4070309" y="510606"/>
                  </a:cubicBezTo>
                  <a:cubicBezTo>
                    <a:pt x="4071579" y="442715"/>
                    <a:pt x="4072849" y="374824"/>
                    <a:pt x="4075390" y="306932"/>
                  </a:cubicBezTo>
                  <a:cubicBezTo>
                    <a:pt x="4076659" y="266520"/>
                    <a:pt x="4076659" y="224492"/>
                    <a:pt x="4081740" y="184081"/>
                  </a:cubicBezTo>
                  <a:cubicBezTo>
                    <a:pt x="4086820" y="135587"/>
                    <a:pt x="4089359" y="88709"/>
                    <a:pt x="4088090" y="44450"/>
                  </a:cubicBezTo>
                  <a:cubicBezTo>
                    <a:pt x="4088090" y="38100"/>
                    <a:pt x="4084279" y="30480"/>
                    <a:pt x="4077929" y="27940"/>
                  </a:cubicBezTo>
                  <a:close/>
                </a:path>
              </a:pathLst>
            </a:custGeom>
            <a:solidFill>
              <a:srgbClr val="FFF9ED"/>
            </a:solidFill>
          </p:spPr>
          <p:txBody>
            <a:bodyPr/>
            <a:lstStyle/>
            <a:p>
              <a:endParaRPr lang="en-GB"/>
            </a:p>
          </p:txBody>
        </p:sp>
      </p:grpSp>
      <p:sp>
        <p:nvSpPr>
          <p:cNvPr id="4" name="TextBox 4"/>
          <p:cNvSpPr txBox="1"/>
          <p:nvPr/>
        </p:nvSpPr>
        <p:spPr>
          <a:xfrm>
            <a:off x="8084836" y="1321413"/>
            <a:ext cx="8890243" cy="3209580"/>
          </a:xfrm>
          <a:prstGeom prst="rect">
            <a:avLst/>
          </a:prstGeom>
        </p:spPr>
        <p:txBody>
          <a:bodyPr lIns="0" tIns="0" rIns="0" bIns="0" rtlCol="0" anchor="t">
            <a:spAutoFit/>
          </a:bodyPr>
          <a:lstStyle/>
          <a:p>
            <a:pPr algn="ctr">
              <a:lnSpc>
                <a:spcPts val="26517"/>
              </a:lnSpc>
              <a:spcBef>
                <a:spcPct val="0"/>
              </a:spcBef>
            </a:pPr>
            <a:r>
              <a:rPr lang="en-US" sz="18941" dirty="0" err="1">
                <a:solidFill>
                  <a:srgbClr val="000000"/>
                </a:solidFill>
                <a:latin typeface="More Sugar Thin"/>
              </a:rPr>
              <a:t>yn</a:t>
            </a:r>
            <a:r>
              <a:rPr lang="en-US" sz="18941" dirty="0">
                <a:solidFill>
                  <a:srgbClr val="000000"/>
                </a:solidFill>
                <a:latin typeface="More Sugar Thin"/>
              </a:rPr>
              <a:t> </a:t>
            </a:r>
            <a:r>
              <a:rPr lang="en-US" sz="18941" dirty="0" err="1">
                <a:solidFill>
                  <a:srgbClr val="000000"/>
                </a:solidFill>
                <a:latin typeface="More Sugar Thin"/>
              </a:rPr>
              <a:t>dawel</a:t>
            </a:r>
            <a:endParaRPr lang="en-US" sz="18941" dirty="0">
              <a:solidFill>
                <a:srgbClr val="000000"/>
              </a:solidFill>
              <a:latin typeface="More Sugar Thin"/>
            </a:endParaRPr>
          </a:p>
        </p:txBody>
      </p:sp>
      <p:pic>
        <p:nvPicPr>
          <p:cNvPr id="5" name="Picture 5"/>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b="56423"/>
          <a:stretch>
            <a:fillRect/>
          </a:stretch>
        </p:blipFill>
        <p:spPr>
          <a:xfrm>
            <a:off x="1066800" y="1010850"/>
            <a:ext cx="6759684" cy="8825814"/>
          </a:xfrm>
          <a:prstGeom prst="rect">
            <a:avLst/>
          </a:prstGeom>
        </p:spPr>
      </p:pic>
      <p:sp>
        <p:nvSpPr>
          <p:cNvPr id="6" name="TextBox 6"/>
          <p:cNvSpPr txBox="1"/>
          <p:nvPr/>
        </p:nvSpPr>
        <p:spPr>
          <a:xfrm>
            <a:off x="11405375" y="5029200"/>
            <a:ext cx="2249165" cy="1109499"/>
          </a:xfrm>
          <a:prstGeom prst="rect">
            <a:avLst/>
          </a:prstGeom>
        </p:spPr>
        <p:txBody>
          <a:bodyPr lIns="0" tIns="0" rIns="0" bIns="0" rtlCol="0" anchor="t">
            <a:spAutoFit/>
          </a:bodyPr>
          <a:lstStyle/>
          <a:p>
            <a:pPr algn="ctr">
              <a:lnSpc>
                <a:spcPts val="9196"/>
              </a:lnSpc>
              <a:spcBef>
                <a:spcPct val="0"/>
              </a:spcBef>
            </a:pPr>
            <a:r>
              <a:rPr lang="en-US" sz="6568">
                <a:solidFill>
                  <a:srgbClr val="3B5672"/>
                </a:solidFill>
                <a:latin typeface="More Sugar Thin"/>
              </a:rPr>
              <a:t>quietly</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57913" y="439170"/>
            <a:ext cx="17972174" cy="9408660"/>
            <a:chOff x="0" y="0"/>
            <a:chExt cx="4088089" cy="2140166"/>
          </a:xfrm>
        </p:grpSpPr>
        <p:sp>
          <p:nvSpPr>
            <p:cNvPr id="3" name="Freeform 3"/>
            <p:cNvSpPr/>
            <p:nvPr/>
          </p:nvSpPr>
          <p:spPr>
            <a:xfrm>
              <a:off x="0" y="-1270"/>
              <a:ext cx="4089359" cy="2138896"/>
            </a:xfrm>
            <a:custGeom>
              <a:avLst/>
              <a:gdLst/>
              <a:ahLst/>
              <a:cxnLst/>
              <a:rect l="l" t="t" r="r" b="b"/>
              <a:pathLst>
                <a:path w="4089359" h="2138896">
                  <a:moveTo>
                    <a:pt x="4077929" y="27940"/>
                  </a:moveTo>
                  <a:cubicBezTo>
                    <a:pt x="4069040" y="24130"/>
                    <a:pt x="4060149" y="21590"/>
                    <a:pt x="4051260" y="21590"/>
                  </a:cubicBezTo>
                  <a:cubicBezTo>
                    <a:pt x="4024590" y="20320"/>
                    <a:pt x="3964194" y="20320"/>
                    <a:pt x="3897239" y="17780"/>
                  </a:cubicBezTo>
                  <a:cubicBezTo>
                    <a:pt x="3744199" y="12700"/>
                    <a:pt x="3594346" y="6350"/>
                    <a:pt x="3441305" y="3810"/>
                  </a:cubicBezTo>
                  <a:cubicBezTo>
                    <a:pt x="3316960" y="1270"/>
                    <a:pt x="3195803" y="3810"/>
                    <a:pt x="3071457" y="2540"/>
                  </a:cubicBezTo>
                  <a:cubicBezTo>
                    <a:pt x="3017255" y="2540"/>
                    <a:pt x="2963053" y="0"/>
                    <a:pt x="2908851" y="2540"/>
                  </a:cubicBezTo>
                  <a:cubicBezTo>
                    <a:pt x="2778129" y="10160"/>
                    <a:pt x="2647407" y="11430"/>
                    <a:pt x="2513496" y="8890"/>
                  </a:cubicBezTo>
                  <a:cubicBezTo>
                    <a:pt x="2446541" y="7620"/>
                    <a:pt x="2379586" y="7620"/>
                    <a:pt x="2312630" y="7620"/>
                  </a:cubicBezTo>
                  <a:cubicBezTo>
                    <a:pt x="2191473" y="7620"/>
                    <a:pt x="2070316" y="7620"/>
                    <a:pt x="1949158" y="6350"/>
                  </a:cubicBezTo>
                  <a:cubicBezTo>
                    <a:pt x="1821624" y="5080"/>
                    <a:pt x="565415" y="2540"/>
                    <a:pt x="441070" y="1270"/>
                  </a:cubicBezTo>
                  <a:cubicBezTo>
                    <a:pt x="339043" y="0"/>
                    <a:pt x="240204" y="1270"/>
                    <a:pt x="138177" y="1270"/>
                  </a:cubicBezTo>
                  <a:cubicBezTo>
                    <a:pt x="68033" y="1270"/>
                    <a:pt x="33020" y="3810"/>
                    <a:pt x="5080" y="5080"/>
                  </a:cubicBezTo>
                  <a:cubicBezTo>
                    <a:pt x="3810" y="5080"/>
                    <a:pt x="2540" y="7620"/>
                    <a:pt x="0" y="8890"/>
                  </a:cubicBezTo>
                  <a:cubicBezTo>
                    <a:pt x="1270" y="21590"/>
                    <a:pt x="3810" y="34290"/>
                    <a:pt x="5080" y="46990"/>
                  </a:cubicBezTo>
                  <a:cubicBezTo>
                    <a:pt x="15240" y="132354"/>
                    <a:pt x="16510" y="224492"/>
                    <a:pt x="17780" y="315014"/>
                  </a:cubicBezTo>
                  <a:cubicBezTo>
                    <a:pt x="19050" y="407153"/>
                    <a:pt x="17780" y="499291"/>
                    <a:pt x="16510" y="593046"/>
                  </a:cubicBezTo>
                  <a:cubicBezTo>
                    <a:pt x="15240" y="688417"/>
                    <a:pt x="2540" y="1689008"/>
                    <a:pt x="2540" y="1784380"/>
                  </a:cubicBezTo>
                  <a:cubicBezTo>
                    <a:pt x="2540" y="1878134"/>
                    <a:pt x="1270" y="1971889"/>
                    <a:pt x="0" y="2065644"/>
                  </a:cubicBezTo>
                  <a:cubicBezTo>
                    <a:pt x="0" y="2084286"/>
                    <a:pt x="3810" y="2094446"/>
                    <a:pt x="15240" y="2099526"/>
                  </a:cubicBezTo>
                  <a:cubicBezTo>
                    <a:pt x="22860" y="2103336"/>
                    <a:pt x="31750" y="2105876"/>
                    <a:pt x="40640" y="2107146"/>
                  </a:cubicBezTo>
                  <a:cubicBezTo>
                    <a:pt x="134988" y="2112226"/>
                    <a:pt x="256145" y="2116036"/>
                    <a:pt x="377303" y="2121116"/>
                  </a:cubicBezTo>
                  <a:cubicBezTo>
                    <a:pt x="444258" y="2123656"/>
                    <a:pt x="511213" y="2128736"/>
                    <a:pt x="578168" y="2130006"/>
                  </a:cubicBezTo>
                  <a:cubicBezTo>
                    <a:pt x="689761" y="2132546"/>
                    <a:pt x="1933217" y="2133816"/>
                    <a:pt x="2044809" y="2135086"/>
                  </a:cubicBezTo>
                  <a:cubicBezTo>
                    <a:pt x="2060751" y="2135086"/>
                    <a:pt x="2076692" y="2135086"/>
                    <a:pt x="2092634" y="2135086"/>
                  </a:cubicBezTo>
                  <a:cubicBezTo>
                    <a:pt x="2169154" y="2135086"/>
                    <a:pt x="2248863" y="2133816"/>
                    <a:pt x="2325383" y="2133816"/>
                  </a:cubicBezTo>
                  <a:cubicBezTo>
                    <a:pt x="2414657" y="2133816"/>
                    <a:pt x="2500743" y="2135086"/>
                    <a:pt x="2590016" y="2135086"/>
                  </a:cubicBezTo>
                  <a:cubicBezTo>
                    <a:pt x="2720739" y="2135086"/>
                    <a:pt x="2854649" y="2135086"/>
                    <a:pt x="2985372" y="2135086"/>
                  </a:cubicBezTo>
                  <a:cubicBezTo>
                    <a:pt x="3106529" y="2135086"/>
                    <a:pt x="3227686" y="2136356"/>
                    <a:pt x="3348843" y="2137626"/>
                  </a:cubicBezTo>
                  <a:cubicBezTo>
                    <a:pt x="3403045" y="2137626"/>
                    <a:pt x="3460435" y="2138896"/>
                    <a:pt x="3514637" y="2138896"/>
                  </a:cubicBezTo>
                  <a:cubicBezTo>
                    <a:pt x="3689996" y="2137626"/>
                    <a:pt x="3862167" y="2131276"/>
                    <a:pt x="4028399" y="2131276"/>
                  </a:cubicBezTo>
                  <a:cubicBezTo>
                    <a:pt x="4032209" y="2131276"/>
                    <a:pt x="4037290" y="2128736"/>
                    <a:pt x="4041099" y="2126196"/>
                  </a:cubicBezTo>
                  <a:cubicBezTo>
                    <a:pt x="4046179" y="2122386"/>
                    <a:pt x="4048720" y="2116036"/>
                    <a:pt x="4051259" y="2113496"/>
                  </a:cubicBezTo>
                  <a:cubicBezTo>
                    <a:pt x="4052529" y="2054329"/>
                    <a:pt x="4053799" y="1986437"/>
                    <a:pt x="4055070" y="1918546"/>
                  </a:cubicBezTo>
                  <a:cubicBezTo>
                    <a:pt x="4056340" y="1813476"/>
                    <a:pt x="4066499" y="804803"/>
                    <a:pt x="4067770" y="699733"/>
                  </a:cubicBezTo>
                  <a:cubicBezTo>
                    <a:pt x="4067770" y="636691"/>
                    <a:pt x="4069040" y="573648"/>
                    <a:pt x="4070309" y="510606"/>
                  </a:cubicBezTo>
                  <a:cubicBezTo>
                    <a:pt x="4071579" y="442715"/>
                    <a:pt x="4072849" y="374824"/>
                    <a:pt x="4075390" y="306932"/>
                  </a:cubicBezTo>
                  <a:cubicBezTo>
                    <a:pt x="4076659" y="266520"/>
                    <a:pt x="4076659" y="224492"/>
                    <a:pt x="4081740" y="184081"/>
                  </a:cubicBezTo>
                  <a:cubicBezTo>
                    <a:pt x="4086820" y="135587"/>
                    <a:pt x="4089359" y="88709"/>
                    <a:pt x="4088090" y="44450"/>
                  </a:cubicBezTo>
                  <a:cubicBezTo>
                    <a:pt x="4088090" y="38100"/>
                    <a:pt x="4084279" y="30480"/>
                    <a:pt x="4077929" y="27940"/>
                  </a:cubicBezTo>
                  <a:close/>
                </a:path>
              </a:pathLst>
            </a:custGeom>
            <a:solidFill>
              <a:srgbClr val="FFF9ED"/>
            </a:solidFill>
          </p:spPr>
          <p:txBody>
            <a:bodyPr/>
            <a:lstStyle/>
            <a:p>
              <a:endParaRPr lang="en-GB"/>
            </a:p>
          </p:txBody>
        </p:sp>
      </p:grpSp>
      <p:sp>
        <p:nvSpPr>
          <p:cNvPr id="4" name="TextBox 4"/>
          <p:cNvSpPr txBox="1"/>
          <p:nvPr/>
        </p:nvSpPr>
        <p:spPr>
          <a:xfrm>
            <a:off x="1113660" y="1638300"/>
            <a:ext cx="16060679" cy="2927661"/>
          </a:xfrm>
          <a:prstGeom prst="rect">
            <a:avLst/>
          </a:prstGeom>
        </p:spPr>
        <p:txBody>
          <a:bodyPr wrap="square" lIns="0" tIns="0" rIns="0" bIns="0" rtlCol="0" anchor="t">
            <a:spAutoFit/>
          </a:bodyPr>
          <a:lstStyle/>
          <a:p>
            <a:pPr algn="ctr">
              <a:lnSpc>
                <a:spcPts val="26517"/>
              </a:lnSpc>
              <a:spcBef>
                <a:spcPct val="0"/>
              </a:spcBef>
            </a:pPr>
            <a:r>
              <a:rPr lang="en-US" sz="13200" dirty="0" err="1">
                <a:solidFill>
                  <a:srgbClr val="000000"/>
                </a:solidFill>
                <a:latin typeface="More Sugar Thin"/>
              </a:rPr>
              <a:t>Gweithiwch</a:t>
            </a:r>
            <a:r>
              <a:rPr lang="en-US" sz="13200" dirty="0">
                <a:solidFill>
                  <a:srgbClr val="000000"/>
                </a:solidFill>
                <a:latin typeface="More Sugar Thin"/>
              </a:rPr>
              <a:t> yn </a:t>
            </a:r>
            <a:r>
              <a:rPr lang="en-US" sz="13200" dirty="0" err="1">
                <a:solidFill>
                  <a:srgbClr val="000000"/>
                </a:solidFill>
                <a:latin typeface="More Sugar Thin"/>
              </a:rPr>
              <a:t>dawel</a:t>
            </a:r>
            <a:r>
              <a:rPr lang="en-US" sz="13200" dirty="0">
                <a:solidFill>
                  <a:srgbClr val="000000"/>
                </a:solidFill>
                <a:latin typeface="More Sugar Thin"/>
              </a:rPr>
              <a:t>.</a:t>
            </a:r>
          </a:p>
        </p:txBody>
      </p:sp>
      <p:sp>
        <p:nvSpPr>
          <p:cNvPr id="5" name="TextBox 4">
            <a:extLst>
              <a:ext uri="{FF2B5EF4-FFF2-40B4-BE49-F238E27FC236}">
                <a16:creationId xmlns:a16="http://schemas.microsoft.com/office/drawing/2014/main" id="{8EA8018B-7F97-0B3C-71BD-32FE9D1A9707}"/>
              </a:ext>
            </a:extLst>
          </p:cNvPr>
          <p:cNvSpPr txBox="1"/>
          <p:nvPr/>
        </p:nvSpPr>
        <p:spPr>
          <a:xfrm>
            <a:off x="1113660" y="4970025"/>
            <a:ext cx="16060679" cy="2927661"/>
          </a:xfrm>
          <a:prstGeom prst="rect">
            <a:avLst/>
          </a:prstGeom>
        </p:spPr>
        <p:txBody>
          <a:bodyPr wrap="square" lIns="0" tIns="0" rIns="0" bIns="0" rtlCol="0" anchor="t">
            <a:spAutoFit/>
          </a:bodyPr>
          <a:lstStyle/>
          <a:p>
            <a:pPr algn="ctr">
              <a:lnSpc>
                <a:spcPts val="26517"/>
              </a:lnSpc>
              <a:spcBef>
                <a:spcPct val="0"/>
              </a:spcBef>
            </a:pPr>
            <a:r>
              <a:rPr lang="en-US" sz="13200" dirty="0" err="1">
                <a:solidFill>
                  <a:srgbClr val="000000"/>
                </a:solidFill>
                <a:latin typeface="More Sugar Thin"/>
              </a:rPr>
              <a:t>Gweithia’n</a:t>
            </a:r>
            <a:r>
              <a:rPr lang="en-US" sz="13200" dirty="0">
                <a:solidFill>
                  <a:srgbClr val="000000"/>
                </a:solidFill>
                <a:latin typeface="More Sugar Thin"/>
              </a:rPr>
              <a:t> </a:t>
            </a:r>
            <a:r>
              <a:rPr lang="en-US" sz="13200" dirty="0" err="1">
                <a:solidFill>
                  <a:srgbClr val="000000"/>
                </a:solidFill>
                <a:latin typeface="More Sugar Thin"/>
              </a:rPr>
              <a:t>dawel</a:t>
            </a:r>
            <a:r>
              <a:rPr lang="en-US" sz="13200" dirty="0">
                <a:solidFill>
                  <a:srgbClr val="000000"/>
                </a:solidFill>
                <a:latin typeface="More Sugar Thin"/>
              </a:rPr>
              <a:t>.</a:t>
            </a:r>
          </a:p>
        </p:txBody>
      </p:sp>
    </p:spTree>
    <p:extLst>
      <p:ext uri="{BB962C8B-B14F-4D97-AF65-F5344CB8AC3E}">
        <p14:creationId xmlns:p14="http://schemas.microsoft.com/office/powerpoint/2010/main" val="121247961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57913" y="439170"/>
            <a:ext cx="17972174" cy="9408660"/>
            <a:chOff x="0" y="0"/>
            <a:chExt cx="4088089" cy="2140166"/>
          </a:xfrm>
        </p:grpSpPr>
        <p:sp>
          <p:nvSpPr>
            <p:cNvPr id="3" name="Freeform 3"/>
            <p:cNvSpPr/>
            <p:nvPr/>
          </p:nvSpPr>
          <p:spPr>
            <a:xfrm>
              <a:off x="0" y="-1270"/>
              <a:ext cx="4089359" cy="2138896"/>
            </a:xfrm>
            <a:custGeom>
              <a:avLst/>
              <a:gdLst/>
              <a:ahLst/>
              <a:cxnLst/>
              <a:rect l="l" t="t" r="r" b="b"/>
              <a:pathLst>
                <a:path w="4089359" h="2138896">
                  <a:moveTo>
                    <a:pt x="4077929" y="27940"/>
                  </a:moveTo>
                  <a:cubicBezTo>
                    <a:pt x="4069040" y="24130"/>
                    <a:pt x="4060149" y="21590"/>
                    <a:pt x="4051260" y="21590"/>
                  </a:cubicBezTo>
                  <a:cubicBezTo>
                    <a:pt x="4024590" y="20320"/>
                    <a:pt x="3964194" y="20320"/>
                    <a:pt x="3897239" y="17780"/>
                  </a:cubicBezTo>
                  <a:cubicBezTo>
                    <a:pt x="3744199" y="12700"/>
                    <a:pt x="3594346" y="6350"/>
                    <a:pt x="3441305" y="3810"/>
                  </a:cubicBezTo>
                  <a:cubicBezTo>
                    <a:pt x="3316960" y="1270"/>
                    <a:pt x="3195803" y="3810"/>
                    <a:pt x="3071457" y="2540"/>
                  </a:cubicBezTo>
                  <a:cubicBezTo>
                    <a:pt x="3017255" y="2540"/>
                    <a:pt x="2963053" y="0"/>
                    <a:pt x="2908851" y="2540"/>
                  </a:cubicBezTo>
                  <a:cubicBezTo>
                    <a:pt x="2778129" y="10160"/>
                    <a:pt x="2647407" y="11430"/>
                    <a:pt x="2513496" y="8890"/>
                  </a:cubicBezTo>
                  <a:cubicBezTo>
                    <a:pt x="2446541" y="7620"/>
                    <a:pt x="2379586" y="7620"/>
                    <a:pt x="2312630" y="7620"/>
                  </a:cubicBezTo>
                  <a:cubicBezTo>
                    <a:pt x="2191473" y="7620"/>
                    <a:pt x="2070316" y="7620"/>
                    <a:pt x="1949158" y="6350"/>
                  </a:cubicBezTo>
                  <a:cubicBezTo>
                    <a:pt x="1821624" y="5080"/>
                    <a:pt x="565415" y="2540"/>
                    <a:pt x="441070" y="1270"/>
                  </a:cubicBezTo>
                  <a:cubicBezTo>
                    <a:pt x="339043" y="0"/>
                    <a:pt x="240204" y="1270"/>
                    <a:pt x="138177" y="1270"/>
                  </a:cubicBezTo>
                  <a:cubicBezTo>
                    <a:pt x="68033" y="1270"/>
                    <a:pt x="33020" y="3810"/>
                    <a:pt x="5080" y="5080"/>
                  </a:cubicBezTo>
                  <a:cubicBezTo>
                    <a:pt x="3810" y="5080"/>
                    <a:pt x="2540" y="7620"/>
                    <a:pt x="0" y="8890"/>
                  </a:cubicBezTo>
                  <a:cubicBezTo>
                    <a:pt x="1270" y="21590"/>
                    <a:pt x="3810" y="34290"/>
                    <a:pt x="5080" y="46990"/>
                  </a:cubicBezTo>
                  <a:cubicBezTo>
                    <a:pt x="15240" y="132354"/>
                    <a:pt x="16510" y="224492"/>
                    <a:pt x="17780" y="315014"/>
                  </a:cubicBezTo>
                  <a:cubicBezTo>
                    <a:pt x="19050" y="407153"/>
                    <a:pt x="17780" y="499291"/>
                    <a:pt x="16510" y="593046"/>
                  </a:cubicBezTo>
                  <a:cubicBezTo>
                    <a:pt x="15240" y="688417"/>
                    <a:pt x="2540" y="1689008"/>
                    <a:pt x="2540" y="1784380"/>
                  </a:cubicBezTo>
                  <a:cubicBezTo>
                    <a:pt x="2540" y="1878134"/>
                    <a:pt x="1270" y="1971889"/>
                    <a:pt x="0" y="2065644"/>
                  </a:cubicBezTo>
                  <a:cubicBezTo>
                    <a:pt x="0" y="2084286"/>
                    <a:pt x="3810" y="2094446"/>
                    <a:pt x="15240" y="2099526"/>
                  </a:cubicBezTo>
                  <a:cubicBezTo>
                    <a:pt x="22860" y="2103336"/>
                    <a:pt x="31750" y="2105876"/>
                    <a:pt x="40640" y="2107146"/>
                  </a:cubicBezTo>
                  <a:cubicBezTo>
                    <a:pt x="134988" y="2112226"/>
                    <a:pt x="256145" y="2116036"/>
                    <a:pt x="377303" y="2121116"/>
                  </a:cubicBezTo>
                  <a:cubicBezTo>
                    <a:pt x="444258" y="2123656"/>
                    <a:pt x="511213" y="2128736"/>
                    <a:pt x="578168" y="2130006"/>
                  </a:cubicBezTo>
                  <a:cubicBezTo>
                    <a:pt x="689761" y="2132546"/>
                    <a:pt x="1933217" y="2133816"/>
                    <a:pt x="2044809" y="2135086"/>
                  </a:cubicBezTo>
                  <a:cubicBezTo>
                    <a:pt x="2060751" y="2135086"/>
                    <a:pt x="2076692" y="2135086"/>
                    <a:pt x="2092634" y="2135086"/>
                  </a:cubicBezTo>
                  <a:cubicBezTo>
                    <a:pt x="2169154" y="2135086"/>
                    <a:pt x="2248863" y="2133816"/>
                    <a:pt x="2325383" y="2133816"/>
                  </a:cubicBezTo>
                  <a:cubicBezTo>
                    <a:pt x="2414657" y="2133816"/>
                    <a:pt x="2500743" y="2135086"/>
                    <a:pt x="2590016" y="2135086"/>
                  </a:cubicBezTo>
                  <a:cubicBezTo>
                    <a:pt x="2720739" y="2135086"/>
                    <a:pt x="2854649" y="2135086"/>
                    <a:pt x="2985372" y="2135086"/>
                  </a:cubicBezTo>
                  <a:cubicBezTo>
                    <a:pt x="3106529" y="2135086"/>
                    <a:pt x="3227686" y="2136356"/>
                    <a:pt x="3348843" y="2137626"/>
                  </a:cubicBezTo>
                  <a:cubicBezTo>
                    <a:pt x="3403045" y="2137626"/>
                    <a:pt x="3460435" y="2138896"/>
                    <a:pt x="3514637" y="2138896"/>
                  </a:cubicBezTo>
                  <a:cubicBezTo>
                    <a:pt x="3689996" y="2137626"/>
                    <a:pt x="3862167" y="2131276"/>
                    <a:pt x="4028399" y="2131276"/>
                  </a:cubicBezTo>
                  <a:cubicBezTo>
                    <a:pt x="4032209" y="2131276"/>
                    <a:pt x="4037290" y="2128736"/>
                    <a:pt x="4041099" y="2126196"/>
                  </a:cubicBezTo>
                  <a:cubicBezTo>
                    <a:pt x="4046179" y="2122386"/>
                    <a:pt x="4048720" y="2116036"/>
                    <a:pt x="4051259" y="2113496"/>
                  </a:cubicBezTo>
                  <a:cubicBezTo>
                    <a:pt x="4052529" y="2054329"/>
                    <a:pt x="4053799" y="1986437"/>
                    <a:pt x="4055070" y="1918546"/>
                  </a:cubicBezTo>
                  <a:cubicBezTo>
                    <a:pt x="4056340" y="1813476"/>
                    <a:pt x="4066499" y="804803"/>
                    <a:pt x="4067770" y="699733"/>
                  </a:cubicBezTo>
                  <a:cubicBezTo>
                    <a:pt x="4067770" y="636691"/>
                    <a:pt x="4069040" y="573648"/>
                    <a:pt x="4070309" y="510606"/>
                  </a:cubicBezTo>
                  <a:cubicBezTo>
                    <a:pt x="4071579" y="442715"/>
                    <a:pt x="4072849" y="374824"/>
                    <a:pt x="4075390" y="306932"/>
                  </a:cubicBezTo>
                  <a:cubicBezTo>
                    <a:pt x="4076659" y="266520"/>
                    <a:pt x="4076659" y="224492"/>
                    <a:pt x="4081740" y="184081"/>
                  </a:cubicBezTo>
                  <a:cubicBezTo>
                    <a:pt x="4086820" y="135587"/>
                    <a:pt x="4089359" y="88709"/>
                    <a:pt x="4088090" y="44450"/>
                  </a:cubicBezTo>
                  <a:cubicBezTo>
                    <a:pt x="4088090" y="38100"/>
                    <a:pt x="4084279" y="30480"/>
                    <a:pt x="4077929" y="27940"/>
                  </a:cubicBezTo>
                  <a:close/>
                </a:path>
              </a:pathLst>
            </a:custGeom>
            <a:solidFill>
              <a:srgbClr val="FFF9ED"/>
            </a:solidFill>
          </p:spPr>
          <p:txBody>
            <a:bodyPr/>
            <a:lstStyle/>
            <a:p>
              <a:endParaRPr lang="en-GB"/>
            </a:p>
          </p:txBody>
        </p:sp>
      </p:grpSp>
      <p:pic>
        <p:nvPicPr>
          <p:cNvPr id="4" name="Picture 4"/>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559676" y="1028700"/>
            <a:ext cx="6736244" cy="13240775"/>
          </a:xfrm>
          <a:prstGeom prst="rect">
            <a:avLst/>
          </a:prstGeom>
        </p:spPr>
      </p:pic>
      <p:sp>
        <p:nvSpPr>
          <p:cNvPr id="5" name="TextBox 5"/>
          <p:cNvSpPr txBox="1"/>
          <p:nvPr/>
        </p:nvSpPr>
        <p:spPr>
          <a:xfrm>
            <a:off x="7644596" y="1321413"/>
            <a:ext cx="9770722" cy="3209580"/>
          </a:xfrm>
          <a:prstGeom prst="rect">
            <a:avLst/>
          </a:prstGeom>
        </p:spPr>
        <p:txBody>
          <a:bodyPr lIns="0" tIns="0" rIns="0" bIns="0" rtlCol="0" anchor="t">
            <a:spAutoFit/>
          </a:bodyPr>
          <a:lstStyle/>
          <a:p>
            <a:pPr algn="ctr">
              <a:lnSpc>
                <a:spcPts val="26517"/>
              </a:lnSpc>
              <a:spcBef>
                <a:spcPct val="0"/>
              </a:spcBef>
            </a:pPr>
            <a:r>
              <a:rPr lang="en-US" sz="18941">
                <a:solidFill>
                  <a:srgbClr val="000000"/>
                </a:solidFill>
                <a:latin typeface="More Sugar Thin"/>
              </a:rPr>
              <a:t>yn llonydd</a:t>
            </a:r>
          </a:p>
        </p:txBody>
      </p:sp>
      <p:sp>
        <p:nvSpPr>
          <p:cNvPr id="6" name="TextBox 6"/>
          <p:cNvSpPr txBox="1"/>
          <p:nvPr/>
        </p:nvSpPr>
        <p:spPr>
          <a:xfrm>
            <a:off x="11953471" y="5029200"/>
            <a:ext cx="1914929" cy="1109499"/>
          </a:xfrm>
          <a:prstGeom prst="rect">
            <a:avLst/>
          </a:prstGeom>
        </p:spPr>
        <p:txBody>
          <a:bodyPr wrap="square" lIns="0" tIns="0" rIns="0" bIns="0" rtlCol="0" anchor="t">
            <a:spAutoFit/>
          </a:bodyPr>
          <a:lstStyle/>
          <a:p>
            <a:pPr algn="ctr">
              <a:lnSpc>
                <a:spcPts val="9196"/>
              </a:lnSpc>
              <a:spcBef>
                <a:spcPct val="0"/>
              </a:spcBef>
            </a:pPr>
            <a:r>
              <a:rPr lang="en-US" sz="6568" dirty="0">
                <a:solidFill>
                  <a:srgbClr val="3B5672"/>
                </a:solidFill>
                <a:latin typeface="More Sugar Thin"/>
              </a:rPr>
              <a:t>still</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57913" y="439170"/>
            <a:ext cx="17972174" cy="9408660"/>
            <a:chOff x="0" y="0"/>
            <a:chExt cx="4088089" cy="2140166"/>
          </a:xfrm>
        </p:grpSpPr>
        <p:sp>
          <p:nvSpPr>
            <p:cNvPr id="3" name="Freeform 3"/>
            <p:cNvSpPr/>
            <p:nvPr/>
          </p:nvSpPr>
          <p:spPr>
            <a:xfrm>
              <a:off x="0" y="-1270"/>
              <a:ext cx="4089359" cy="2138896"/>
            </a:xfrm>
            <a:custGeom>
              <a:avLst/>
              <a:gdLst/>
              <a:ahLst/>
              <a:cxnLst/>
              <a:rect l="l" t="t" r="r" b="b"/>
              <a:pathLst>
                <a:path w="4089359" h="2138896">
                  <a:moveTo>
                    <a:pt x="4077929" y="27940"/>
                  </a:moveTo>
                  <a:cubicBezTo>
                    <a:pt x="4069040" y="24130"/>
                    <a:pt x="4060149" y="21590"/>
                    <a:pt x="4051260" y="21590"/>
                  </a:cubicBezTo>
                  <a:cubicBezTo>
                    <a:pt x="4024590" y="20320"/>
                    <a:pt x="3964194" y="20320"/>
                    <a:pt x="3897239" y="17780"/>
                  </a:cubicBezTo>
                  <a:cubicBezTo>
                    <a:pt x="3744199" y="12700"/>
                    <a:pt x="3594346" y="6350"/>
                    <a:pt x="3441305" y="3810"/>
                  </a:cubicBezTo>
                  <a:cubicBezTo>
                    <a:pt x="3316960" y="1270"/>
                    <a:pt x="3195803" y="3810"/>
                    <a:pt x="3071457" y="2540"/>
                  </a:cubicBezTo>
                  <a:cubicBezTo>
                    <a:pt x="3017255" y="2540"/>
                    <a:pt x="2963053" y="0"/>
                    <a:pt x="2908851" y="2540"/>
                  </a:cubicBezTo>
                  <a:cubicBezTo>
                    <a:pt x="2778129" y="10160"/>
                    <a:pt x="2647407" y="11430"/>
                    <a:pt x="2513496" y="8890"/>
                  </a:cubicBezTo>
                  <a:cubicBezTo>
                    <a:pt x="2446541" y="7620"/>
                    <a:pt x="2379586" y="7620"/>
                    <a:pt x="2312630" y="7620"/>
                  </a:cubicBezTo>
                  <a:cubicBezTo>
                    <a:pt x="2191473" y="7620"/>
                    <a:pt x="2070316" y="7620"/>
                    <a:pt x="1949158" y="6350"/>
                  </a:cubicBezTo>
                  <a:cubicBezTo>
                    <a:pt x="1821624" y="5080"/>
                    <a:pt x="565415" y="2540"/>
                    <a:pt x="441070" y="1270"/>
                  </a:cubicBezTo>
                  <a:cubicBezTo>
                    <a:pt x="339043" y="0"/>
                    <a:pt x="240204" y="1270"/>
                    <a:pt x="138177" y="1270"/>
                  </a:cubicBezTo>
                  <a:cubicBezTo>
                    <a:pt x="68033" y="1270"/>
                    <a:pt x="33020" y="3810"/>
                    <a:pt x="5080" y="5080"/>
                  </a:cubicBezTo>
                  <a:cubicBezTo>
                    <a:pt x="3810" y="5080"/>
                    <a:pt x="2540" y="7620"/>
                    <a:pt x="0" y="8890"/>
                  </a:cubicBezTo>
                  <a:cubicBezTo>
                    <a:pt x="1270" y="21590"/>
                    <a:pt x="3810" y="34290"/>
                    <a:pt x="5080" y="46990"/>
                  </a:cubicBezTo>
                  <a:cubicBezTo>
                    <a:pt x="15240" y="132354"/>
                    <a:pt x="16510" y="224492"/>
                    <a:pt x="17780" y="315014"/>
                  </a:cubicBezTo>
                  <a:cubicBezTo>
                    <a:pt x="19050" y="407153"/>
                    <a:pt x="17780" y="499291"/>
                    <a:pt x="16510" y="593046"/>
                  </a:cubicBezTo>
                  <a:cubicBezTo>
                    <a:pt x="15240" y="688417"/>
                    <a:pt x="2540" y="1689008"/>
                    <a:pt x="2540" y="1784380"/>
                  </a:cubicBezTo>
                  <a:cubicBezTo>
                    <a:pt x="2540" y="1878134"/>
                    <a:pt x="1270" y="1971889"/>
                    <a:pt x="0" y="2065644"/>
                  </a:cubicBezTo>
                  <a:cubicBezTo>
                    <a:pt x="0" y="2084286"/>
                    <a:pt x="3810" y="2094446"/>
                    <a:pt x="15240" y="2099526"/>
                  </a:cubicBezTo>
                  <a:cubicBezTo>
                    <a:pt x="22860" y="2103336"/>
                    <a:pt x="31750" y="2105876"/>
                    <a:pt x="40640" y="2107146"/>
                  </a:cubicBezTo>
                  <a:cubicBezTo>
                    <a:pt x="134988" y="2112226"/>
                    <a:pt x="256145" y="2116036"/>
                    <a:pt x="377303" y="2121116"/>
                  </a:cubicBezTo>
                  <a:cubicBezTo>
                    <a:pt x="444258" y="2123656"/>
                    <a:pt x="511213" y="2128736"/>
                    <a:pt x="578168" y="2130006"/>
                  </a:cubicBezTo>
                  <a:cubicBezTo>
                    <a:pt x="689761" y="2132546"/>
                    <a:pt x="1933217" y="2133816"/>
                    <a:pt x="2044809" y="2135086"/>
                  </a:cubicBezTo>
                  <a:cubicBezTo>
                    <a:pt x="2060751" y="2135086"/>
                    <a:pt x="2076692" y="2135086"/>
                    <a:pt x="2092634" y="2135086"/>
                  </a:cubicBezTo>
                  <a:cubicBezTo>
                    <a:pt x="2169154" y="2135086"/>
                    <a:pt x="2248863" y="2133816"/>
                    <a:pt x="2325383" y="2133816"/>
                  </a:cubicBezTo>
                  <a:cubicBezTo>
                    <a:pt x="2414657" y="2133816"/>
                    <a:pt x="2500743" y="2135086"/>
                    <a:pt x="2590016" y="2135086"/>
                  </a:cubicBezTo>
                  <a:cubicBezTo>
                    <a:pt x="2720739" y="2135086"/>
                    <a:pt x="2854649" y="2135086"/>
                    <a:pt x="2985372" y="2135086"/>
                  </a:cubicBezTo>
                  <a:cubicBezTo>
                    <a:pt x="3106529" y="2135086"/>
                    <a:pt x="3227686" y="2136356"/>
                    <a:pt x="3348843" y="2137626"/>
                  </a:cubicBezTo>
                  <a:cubicBezTo>
                    <a:pt x="3403045" y="2137626"/>
                    <a:pt x="3460435" y="2138896"/>
                    <a:pt x="3514637" y="2138896"/>
                  </a:cubicBezTo>
                  <a:cubicBezTo>
                    <a:pt x="3689996" y="2137626"/>
                    <a:pt x="3862167" y="2131276"/>
                    <a:pt x="4028399" y="2131276"/>
                  </a:cubicBezTo>
                  <a:cubicBezTo>
                    <a:pt x="4032209" y="2131276"/>
                    <a:pt x="4037290" y="2128736"/>
                    <a:pt x="4041099" y="2126196"/>
                  </a:cubicBezTo>
                  <a:cubicBezTo>
                    <a:pt x="4046179" y="2122386"/>
                    <a:pt x="4048720" y="2116036"/>
                    <a:pt x="4051259" y="2113496"/>
                  </a:cubicBezTo>
                  <a:cubicBezTo>
                    <a:pt x="4052529" y="2054329"/>
                    <a:pt x="4053799" y="1986437"/>
                    <a:pt x="4055070" y="1918546"/>
                  </a:cubicBezTo>
                  <a:cubicBezTo>
                    <a:pt x="4056340" y="1813476"/>
                    <a:pt x="4066499" y="804803"/>
                    <a:pt x="4067770" y="699733"/>
                  </a:cubicBezTo>
                  <a:cubicBezTo>
                    <a:pt x="4067770" y="636691"/>
                    <a:pt x="4069040" y="573648"/>
                    <a:pt x="4070309" y="510606"/>
                  </a:cubicBezTo>
                  <a:cubicBezTo>
                    <a:pt x="4071579" y="442715"/>
                    <a:pt x="4072849" y="374824"/>
                    <a:pt x="4075390" y="306932"/>
                  </a:cubicBezTo>
                  <a:cubicBezTo>
                    <a:pt x="4076659" y="266520"/>
                    <a:pt x="4076659" y="224492"/>
                    <a:pt x="4081740" y="184081"/>
                  </a:cubicBezTo>
                  <a:cubicBezTo>
                    <a:pt x="4086820" y="135587"/>
                    <a:pt x="4089359" y="88709"/>
                    <a:pt x="4088090" y="44450"/>
                  </a:cubicBezTo>
                  <a:cubicBezTo>
                    <a:pt x="4088090" y="38100"/>
                    <a:pt x="4084279" y="30480"/>
                    <a:pt x="4077929" y="27940"/>
                  </a:cubicBezTo>
                  <a:close/>
                </a:path>
              </a:pathLst>
            </a:custGeom>
            <a:solidFill>
              <a:srgbClr val="FFF9ED"/>
            </a:solidFill>
          </p:spPr>
          <p:txBody>
            <a:bodyPr/>
            <a:lstStyle/>
            <a:p>
              <a:endParaRPr lang="en-GB"/>
            </a:p>
          </p:txBody>
        </p:sp>
      </p:grpSp>
      <p:sp>
        <p:nvSpPr>
          <p:cNvPr id="4" name="TextBox 4"/>
          <p:cNvSpPr txBox="1"/>
          <p:nvPr/>
        </p:nvSpPr>
        <p:spPr>
          <a:xfrm>
            <a:off x="1113660" y="1714500"/>
            <a:ext cx="16060679" cy="2927661"/>
          </a:xfrm>
          <a:prstGeom prst="rect">
            <a:avLst/>
          </a:prstGeom>
        </p:spPr>
        <p:txBody>
          <a:bodyPr wrap="square" lIns="0" tIns="0" rIns="0" bIns="0" rtlCol="0" anchor="t">
            <a:spAutoFit/>
          </a:bodyPr>
          <a:lstStyle/>
          <a:p>
            <a:pPr algn="ctr">
              <a:lnSpc>
                <a:spcPts val="26517"/>
              </a:lnSpc>
              <a:spcBef>
                <a:spcPct val="0"/>
              </a:spcBef>
            </a:pPr>
            <a:r>
              <a:rPr lang="en-US" sz="13200" dirty="0" err="1">
                <a:solidFill>
                  <a:srgbClr val="000000"/>
                </a:solidFill>
                <a:latin typeface="More Sugar Thin"/>
              </a:rPr>
              <a:t>Sefwch</a:t>
            </a:r>
            <a:r>
              <a:rPr lang="en-US" sz="13200" dirty="0">
                <a:solidFill>
                  <a:srgbClr val="000000"/>
                </a:solidFill>
                <a:latin typeface="More Sugar Thin"/>
              </a:rPr>
              <a:t> yn </a:t>
            </a:r>
            <a:r>
              <a:rPr lang="en-US" sz="13200" dirty="0" err="1">
                <a:solidFill>
                  <a:srgbClr val="000000"/>
                </a:solidFill>
                <a:latin typeface="More Sugar Thin"/>
              </a:rPr>
              <a:t>llonydd</a:t>
            </a:r>
            <a:r>
              <a:rPr lang="en-US" sz="13200" dirty="0">
                <a:solidFill>
                  <a:srgbClr val="000000"/>
                </a:solidFill>
                <a:latin typeface="More Sugar Thin"/>
              </a:rPr>
              <a:t>.</a:t>
            </a:r>
          </a:p>
        </p:txBody>
      </p:sp>
      <p:sp>
        <p:nvSpPr>
          <p:cNvPr id="5" name="TextBox 4">
            <a:extLst>
              <a:ext uri="{FF2B5EF4-FFF2-40B4-BE49-F238E27FC236}">
                <a16:creationId xmlns:a16="http://schemas.microsoft.com/office/drawing/2014/main" id="{680C2599-9DFE-121A-355D-8260114DC881}"/>
              </a:ext>
            </a:extLst>
          </p:cNvPr>
          <p:cNvSpPr txBox="1"/>
          <p:nvPr/>
        </p:nvSpPr>
        <p:spPr>
          <a:xfrm>
            <a:off x="1113660" y="4680261"/>
            <a:ext cx="16060679" cy="2927661"/>
          </a:xfrm>
          <a:prstGeom prst="rect">
            <a:avLst/>
          </a:prstGeom>
        </p:spPr>
        <p:txBody>
          <a:bodyPr wrap="square" lIns="0" tIns="0" rIns="0" bIns="0" rtlCol="0" anchor="t">
            <a:spAutoFit/>
          </a:bodyPr>
          <a:lstStyle/>
          <a:p>
            <a:pPr algn="ctr">
              <a:lnSpc>
                <a:spcPts val="26517"/>
              </a:lnSpc>
              <a:spcBef>
                <a:spcPct val="0"/>
              </a:spcBef>
            </a:pPr>
            <a:r>
              <a:rPr lang="en-US" sz="13200" dirty="0" err="1">
                <a:solidFill>
                  <a:srgbClr val="000000"/>
                </a:solidFill>
                <a:latin typeface="More Sugar Thin"/>
              </a:rPr>
              <a:t>Sefa’n</a:t>
            </a:r>
            <a:r>
              <a:rPr lang="en-US" sz="13200" dirty="0">
                <a:solidFill>
                  <a:srgbClr val="000000"/>
                </a:solidFill>
                <a:latin typeface="More Sugar Thin"/>
              </a:rPr>
              <a:t> </a:t>
            </a:r>
            <a:r>
              <a:rPr lang="en-US" sz="13200" dirty="0" err="1">
                <a:solidFill>
                  <a:srgbClr val="000000"/>
                </a:solidFill>
                <a:latin typeface="More Sugar Thin"/>
              </a:rPr>
              <a:t>llonydd</a:t>
            </a:r>
            <a:r>
              <a:rPr lang="en-US" sz="13200" dirty="0">
                <a:solidFill>
                  <a:srgbClr val="000000"/>
                </a:solidFill>
                <a:latin typeface="More Sugar Thin"/>
              </a:rPr>
              <a:t>.</a:t>
            </a:r>
          </a:p>
        </p:txBody>
      </p:sp>
    </p:spTree>
    <p:extLst>
      <p:ext uri="{BB962C8B-B14F-4D97-AF65-F5344CB8AC3E}">
        <p14:creationId xmlns:p14="http://schemas.microsoft.com/office/powerpoint/2010/main" val="28119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57913" y="439170"/>
            <a:ext cx="17972174" cy="9408660"/>
            <a:chOff x="0" y="0"/>
            <a:chExt cx="4088089" cy="2140166"/>
          </a:xfrm>
        </p:grpSpPr>
        <p:sp>
          <p:nvSpPr>
            <p:cNvPr id="3" name="Freeform 3"/>
            <p:cNvSpPr/>
            <p:nvPr/>
          </p:nvSpPr>
          <p:spPr>
            <a:xfrm>
              <a:off x="0" y="-1270"/>
              <a:ext cx="4089359" cy="2138896"/>
            </a:xfrm>
            <a:custGeom>
              <a:avLst/>
              <a:gdLst/>
              <a:ahLst/>
              <a:cxnLst/>
              <a:rect l="l" t="t" r="r" b="b"/>
              <a:pathLst>
                <a:path w="4089359" h="2138896">
                  <a:moveTo>
                    <a:pt x="4077929" y="27940"/>
                  </a:moveTo>
                  <a:cubicBezTo>
                    <a:pt x="4069040" y="24130"/>
                    <a:pt x="4060149" y="21590"/>
                    <a:pt x="4051260" y="21590"/>
                  </a:cubicBezTo>
                  <a:cubicBezTo>
                    <a:pt x="4024590" y="20320"/>
                    <a:pt x="3964194" y="20320"/>
                    <a:pt x="3897239" y="17780"/>
                  </a:cubicBezTo>
                  <a:cubicBezTo>
                    <a:pt x="3744199" y="12700"/>
                    <a:pt x="3594346" y="6350"/>
                    <a:pt x="3441305" y="3810"/>
                  </a:cubicBezTo>
                  <a:cubicBezTo>
                    <a:pt x="3316960" y="1270"/>
                    <a:pt x="3195803" y="3810"/>
                    <a:pt x="3071457" y="2540"/>
                  </a:cubicBezTo>
                  <a:cubicBezTo>
                    <a:pt x="3017255" y="2540"/>
                    <a:pt x="2963053" y="0"/>
                    <a:pt x="2908851" y="2540"/>
                  </a:cubicBezTo>
                  <a:cubicBezTo>
                    <a:pt x="2778129" y="10160"/>
                    <a:pt x="2647407" y="11430"/>
                    <a:pt x="2513496" y="8890"/>
                  </a:cubicBezTo>
                  <a:cubicBezTo>
                    <a:pt x="2446541" y="7620"/>
                    <a:pt x="2379586" y="7620"/>
                    <a:pt x="2312630" y="7620"/>
                  </a:cubicBezTo>
                  <a:cubicBezTo>
                    <a:pt x="2191473" y="7620"/>
                    <a:pt x="2070316" y="7620"/>
                    <a:pt x="1949158" y="6350"/>
                  </a:cubicBezTo>
                  <a:cubicBezTo>
                    <a:pt x="1821624" y="5080"/>
                    <a:pt x="565415" y="2540"/>
                    <a:pt x="441070" y="1270"/>
                  </a:cubicBezTo>
                  <a:cubicBezTo>
                    <a:pt x="339043" y="0"/>
                    <a:pt x="240204" y="1270"/>
                    <a:pt x="138177" y="1270"/>
                  </a:cubicBezTo>
                  <a:cubicBezTo>
                    <a:pt x="68033" y="1270"/>
                    <a:pt x="33020" y="3810"/>
                    <a:pt x="5080" y="5080"/>
                  </a:cubicBezTo>
                  <a:cubicBezTo>
                    <a:pt x="3810" y="5080"/>
                    <a:pt x="2540" y="7620"/>
                    <a:pt x="0" y="8890"/>
                  </a:cubicBezTo>
                  <a:cubicBezTo>
                    <a:pt x="1270" y="21590"/>
                    <a:pt x="3810" y="34290"/>
                    <a:pt x="5080" y="46990"/>
                  </a:cubicBezTo>
                  <a:cubicBezTo>
                    <a:pt x="15240" y="132354"/>
                    <a:pt x="16510" y="224492"/>
                    <a:pt x="17780" y="315014"/>
                  </a:cubicBezTo>
                  <a:cubicBezTo>
                    <a:pt x="19050" y="407153"/>
                    <a:pt x="17780" y="499291"/>
                    <a:pt x="16510" y="593046"/>
                  </a:cubicBezTo>
                  <a:cubicBezTo>
                    <a:pt x="15240" y="688417"/>
                    <a:pt x="2540" y="1689008"/>
                    <a:pt x="2540" y="1784380"/>
                  </a:cubicBezTo>
                  <a:cubicBezTo>
                    <a:pt x="2540" y="1878134"/>
                    <a:pt x="1270" y="1971889"/>
                    <a:pt x="0" y="2065644"/>
                  </a:cubicBezTo>
                  <a:cubicBezTo>
                    <a:pt x="0" y="2084286"/>
                    <a:pt x="3810" y="2094446"/>
                    <a:pt x="15240" y="2099526"/>
                  </a:cubicBezTo>
                  <a:cubicBezTo>
                    <a:pt x="22860" y="2103336"/>
                    <a:pt x="31750" y="2105876"/>
                    <a:pt x="40640" y="2107146"/>
                  </a:cubicBezTo>
                  <a:cubicBezTo>
                    <a:pt x="134988" y="2112226"/>
                    <a:pt x="256145" y="2116036"/>
                    <a:pt x="377303" y="2121116"/>
                  </a:cubicBezTo>
                  <a:cubicBezTo>
                    <a:pt x="444258" y="2123656"/>
                    <a:pt x="511213" y="2128736"/>
                    <a:pt x="578168" y="2130006"/>
                  </a:cubicBezTo>
                  <a:cubicBezTo>
                    <a:pt x="689761" y="2132546"/>
                    <a:pt x="1933217" y="2133816"/>
                    <a:pt x="2044809" y="2135086"/>
                  </a:cubicBezTo>
                  <a:cubicBezTo>
                    <a:pt x="2060751" y="2135086"/>
                    <a:pt x="2076692" y="2135086"/>
                    <a:pt x="2092634" y="2135086"/>
                  </a:cubicBezTo>
                  <a:cubicBezTo>
                    <a:pt x="2169154" y="2135086"/>
                    <a:pt x="2248863" y="2133816"/>
                    <a:pt x="2325383" y="2133816"/>
                  </a:cubicBezTo>
                  <a:cubicBezTo>
                    <a:pt x="2414657" y="2133816"/>
                    <a:pt x="2500743" y="2135086"/>
                    <a:pt x="2590016" y="2135086"/>
                  </a:cubicBezTo>
                  <a:cubicBezTo>
                    <a:pt x="2720739" y="2135086"/>
                    <a:pt x="2854649" y="2135086"/>
                    <a:pt x="2985372" y="2135086"/>
                  </a:cubicBezTo>
                  <a:cubicBezTo>
                    <a:pt x="3106529" y="2135086"/>
                    <a:pt x="3227686" y="2136356"/>
                    <a:pt x="3348843" y="2137626"/>
                  </a:cubicBezTo>
                  <a:cubicBezTo>
                    <a:pt x="3403045" y="2137626"/>
                    <a:pt x="3460435" y="2138896"/>
                    <a:pt x="3514637" y="2138896"/>
                  </a:cubicBezTo>
                  <a:cubicBezTo>
                    <a:pt x="3689996" y="2137626"/>
                    <a:pt x="3862167" y="2131276"/>
                    <a:pt x="4028399" y="2131276"/>
                  </a:cubicBezTo>
                  <a:cubicBezTo>
                    <a:pt x="4032209" y="2131276"/>
                    <a:pt x="4037290" y="2128736"/>
                    <a:pt x="4041099" y="2126196"/>
                  </a:cubicBezTo>
                  <a:cubicBezTo>
                    <a:pt x="4046179" y="2122386"/>
                    <a:pt x="4048720" y="2116036"/>
                    <a:pt x="4051259" y="2113496"/>
                  </a:cubicBezTo>
                  <a:cubicBezTo>
                    <a:pt x="4052529" y="2054329"/>
                    <a:pt x="4053799" y="1986437"/>
                    <a:pt x="4055070" y="1918546"/>
                  </a:cubicBezTo>
                  <a:cubicBezTo>
                    <a:pt x="4056340" y="1813476"/>
                    <a:pt x="4066499" y="804803"/>
                    <a:pt x="4067770" y="699733"/>
                  </a:cubicBezTo>
                  <a:cubicBezTo>
                    <a:pt x="4067770" y="636691"/>
                    <a:pt x="4069040" y="573648"/>
                    <a:pt x="4070309" y="510606"/>
                  </a:cubicBezTo>
                  <a:cubicBezTo>
                    <a:pt x="4071579" y="442715"/>
                    <a:pt x="4072849" y="374824"/>
                    <a:pt x="4075390" y="306932"/>
                  </a:cubicBezTo>
                  <a:cubicBezTo>
                    <a:pt x="4076659" y="266520"/>
                    <a:pt x="4076659" y="224492"/>
                    <a:pt x="4081740" y="184081"/>
                  </a:cubicBezTo>
                  <a:cubicBezTo>
                    <a:pt x="4086820" y="135587"/>
                    <a:pt x="4089359" y="88709"/>
                    <a:pt x="4088090" y="44450"/>
                  </a:cubicBezTo>
                  <a:cubicBezTo>
                    <a:pt x="4088090" y="38100"/>
                    <a:pt x="4084279" y="30480"/>
                    <a:pt x="4077929" y="27940"/>
                  </a:cubicBezTo>
                  <a:close/>
                </a:path>
              </a:pathLst>
            </a:custGeom>
            <a:solidFill>
              <a:srgbClr val="FFF9ED"/>
            </a:solidFill>
          </p:spPr>
          <p:txBody>
            <a:bodyPr/>
            <a:lstStyle/>
            <a:p>
              <a:endParaRPr lang="en-GB"/>
            </a:p>
          </p:txBody>
        </p:sp>
      </p:grpSp>
      <p:sp>
        <p:nvSpPr>
          <p:cNvPr id="5" name="TextBox 5"/>
          <p:cNvSpPr txBox="1"/>
          <p:nvPr/>
        </p:nvSpPr>
        <p:spPr>
          <a:xfrm>
            <a:off x="7873075" y="1321413"/>
            <a:ext cx="9313764" cy="3209580"/>
          </a:xfrm>
          <a:prstGeom prst="rect">
            <a:avLst/>
          </a:prstGeom>
        </p:spPr>
        <p:txBody>
          <a:bodyPr lIns="0" tIns="0" rIns="0" bIns="0" rtlCol="0" anchor="t">
            <a:spAutoFit/>
          </a:bodyPr>
          <a:lstStyle/>
          <a:p>
            <a:pPr algn="ctr">
              <a:lnSpc>
                <a:spcPts val="26517"/>
              </a:lnSpc>
              <a:spcBef>
                <a:spcPct val="0"/>
              </a:spcBef>
            </a:pPr>
            <a:r>
              <a:rPr lang="en-US" sz="18941">
                <a:solidFill>
                  <a:srgbClr val="000000"/>
                </a:solidFill>
                <a:latin typeface="More Sugar Thin"/>
              </a:rPr>
              <a:t>yn ofalus</a:t>
            </a:r>
          </a:p>
        </p:txBody>
      </p:sp>
      <p:sp>
        <p:nvSpPr>
          <p:cNvPr id="6" name="TextBox 6"/>
          <p:cNvSpPr txBox="1"/>
          <p:nvPr/>
        </p:nvSpPr>
        <p:spPr>
          <a:xfrm>
            <a:off x="11024523" y="5029200"/>
            <a:ext cx="3010867" cy="1109499"/>
          </a:xfrm>
          <a:prstGeom prst="rect">
            <a:avLst/>
          </a:prstGeom>
        </p:spPr>
        <p:txBody>
          <a:bodyPr lIns="0" tIns="0" rIns="0" bIns="0" rtlCol="0" anchor="t">
            <a:spAutoFit/>
          </a:bodyPr>
          <a:lstStyle/>
          <a:p>
            <a:pPr algn="ctr">
              <a:lnSpc>
                <a:spcPts val="9196"/>
              </a:lnSpc>
              <a:spcBef>
                <a:spcPct val="0"/>
              </a:spcBef>
            </a:pPr>
            <a:r>
              <a:rPr lang="en-US" sz="6568">
                <a:solidFill>
                  <a:srgbClr val="3B5672"/>
                </a:solidFill>
                <a:latin typeface="More Sugar Thin"/>
              </a:rPr>
              <a:t>carefully</a:t>
            </a:r>
          </a:p>
        </p:txBody>
      </p:sp>
      <p:pic>
        <p:nvPicPr>
          <p:cNvPr id="10" name="Picture 9" descr="A person wearing headphones&#10;&#10;Description automatically generated">
            <a:extLst>
              <a:ext uri="{FF2B5EF4-FFF2-40B4-BE49-F238E27FC236}">
                <a16:creationId xmlns:a16="http://schemas.microsoft.com/office/drawing/2014/main" id="{00247BF2-20EE-D1CE-975D-E1AD00EC204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38200" y="1866900"/>
            <a:ext cx="6086043" cy="5514106"/>
          </a:xfrm>
          <a:prstGeom prst="rect">
            <a:avLst/>
          </a:prstGeo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57913" y="439170"/>
            <a:ext cx="17972174" cy="9408660"/>
            <a:chOff x="0" y="0"/>
            <a:chExt cx="4088089" cy="2140166"/>
          </a:xfrm>
        </p:grpSpPr>
        <p:sp>
          <p:nvSpPr>
            <p:cNvPr id="3" name="Freeform 3"/>
            <p:cNvSpPr/>
            <p:nvPr/>
          </p:nvSpPr>
          <p:spPr>
            <a:xfrm>
              <a:off x="0" y="-1270"/>
              <a:ext cx="4089359" cy="2138896"/>
            </a:xfrm>
            <a:custGeom>
              <a:avLst/>
              <a:gdLst/>
              <a:ahLst/>
              <a:cxnLst/>
              <a:rect l="l" t="t" r="r" b="b"/>
              <a:pathLst>
                <a:path w="4089359" h="2138896">
                  <a:moveTo>
                    <a:pt x="4077929" y="27940"/>
                  </a:moveTo>
                  <a:cubicBezTo>
                    <a:pt x="4069040" y="24130"/>
                    <a:pt x="4060149" y="21590"/>
                    <a:pt x="4051260" y="21590"/>
                  </a:cubicBezTo>
                  <a:cubicBezTo>
                    <a:pt x="4024590" y="20320"/>
                    <a:pt x="3964194" y="20320"/>
                    <a:pt x="3897239" y="17780"/>
                  </a:cubicBezTo>
                  <a:cubicBezTo>
                    <a:pt x="3744199" y="12700"/>
                    <a:pt x="3594346" y="6350"/>
                    <a:pt x="3441305" y="3810"/>
                  </a:cubicBezTo>
                  <a:cubicBezTo>
                    <a:pt x="3316960" y="1270"/>
                    <a:pt x="3195803" y="3810"/>
                    <a:pt x="3071457" y="2540"/>
                  </a:cubicBezTo>
                  <a:cubicBezTo>
                    <a:pt x="3017255" y="2540"/>
                    <a:pt x="2963053" y="0"/>
                    <a:pt x="2908851" y="2540"/>
                  </a:cubicBezTo>
                  <a:cubicBezTo>
                    <a:pt x="2778129" y="10160"/>
                    <a:pt x="2647407" y="11430"/>
                    <a:pt x="2513496" y="8890"/>
                  </a:cubicBezTo>
                  <a:cubicBezTo>
                    <a:pt x="2446541" y="7620"/>
                    <a:pt x="2379586" y="7620"/>
                    <a:pt x="2312630" y="7620"/>
                  </a:cubicBezTo>
                  <a:cubicBezTo>
                    <a:pt x="2191473" y="7620"/>
                    <a:pt x="2070316" y="7620"/>
                    <a:pt x="1949158" y="6350"/>
                  </a:cubicBezTo>
                  <a:cubicBezTo>
                    <a:pt x="1821624" y="5080"/>
                    <a:pt x="565415" y="2540"/>
                    <a:pt x="441070" y="1270"/>
                  </a:cubicBezTo>
                  <a:cubicBezTo>
                    <a:pt x="339043" y="0"/>
                    <a:pt x="240204" y="1270"/>
                    <a:pt x="138177" y="1270"/>
                  </a:cubicBezTo>
                  <a:cubicBezTo>
                    <a:pt x="68033" y="1270"/>
                    <a:pt x="33020" y="3810"/>
                    <a:pt x="5080" y="5080"/>
                  </a:cubicBezTo>
                  <a:cubicBezTo>
                    <a:pt x="3810" y="5080"/>
                    <a:pt x="2540" y="7620"/>
                    <a:pt x="0" y="8890"/>
                  </a:cubicBezTo>
                  <a:cubicBezTo>
                    <a:pt x="1270" y="21590"/>
                    <a:pt x="3810" y="34290"/>
                    <a:pt x="5080" y="46990"/>
                  </a:cubicBezTo>
                  <a:cubicBezTo>
                    <a:pt x="15240" y="132354"/>
                    <a:pt x="16510" y="224492"/>
                    <a:pt x="17780" y="315014"/>
                  </a:cubicBezTo>
                  <a:cubicBezTo>
                    <a:pt x="19050" y="407153"/>
                    <a:pt x="17780" y="499291"/>
                    <a:pt x="16510" y="593046"/>
                  </a:cubicBezTo>
                  <a:cubicBezTo>
                    <a:pt x="15240" y="688417"/>
                    <a:pt x="2540" y="1689008"/>
                    <a:pt x="2540" y="1784380"/>
                  </a:cubicBezTo>
                  <a:cubicBezTo>
                    <a:pt x="2540" y="1878134"/>
                    <a:pt x="1270" y="1971889"/>
                    <a:pt x="0" y="2065644"/>
                  </a:cubicBezTo>
                  <a:cubicBezTo>
                    <a:pt x="0" y="2084286"/>
                    <a:pt x="3810" y="2094446"/>
                    <a:pt x="15240" y="2099526"/>
                  </a:cubicBezTo>
                  <a:cubicBezTo>
                    <a:pt x="22860" y="2103336"/>
                    <a:pt x="31750" y="2105876"/>
                    <a:pt x="40640" y="2107146"/>
                  </a:cubicBezTo>
                  <a:cubicBezTo>
                    <a:pt x="134988" y="2112226"/>
                    <a:pt x="256145" y="2116036"/>
                    <a:pt x="377303" y="2121116"/>
                  </a:cubicBezTo>
                  <a:cubicBezTo>
                    <a:pt x="444258" y="2123656"/>
                    <a:pt x="511213" y="2128736"/>
                    <a:pt x="578168" y="2130006"/>
                  </a:cubicBezTo>
                  <a:cubicBezTo>
                    <a:pt x="689761" y="2132546"/>
                    <a:pt x="1933217" y="2133816"/>
                    <a:pt x="2044809" y="2135086"/>
                  </a:cubicBezTo>
                  <a:cubicBezTo>
                    <a:pt x="2060751" y="2135086"/>
                    <a:pt x="2076692" y="2135086"/>
                    <a:pt x="2092634" y="2135086"/>
                  </a:cubicBezTo>
                  <a:cubicBezTo>
                    <a:pt x="2169154" y="2135086"/>
                    <a:pt x="2248863" y="2133816"/>
                    <a:pt x="2325383" y="2133816"/>
                  </a:cubicBezTo>
                  <a:cubicBezTo>
                    <a:pt x="2414657" y="2133816"/>
                    <a:pt x="2500743" y="2135086"/>
                    <a:pt x="2590016" y="2135086"/>
                  </a:cubicBezTo>
                  <a:cubicBezTo>
                    <a:pt x="2720739" y="2135086"/>
                    <a:pt x="2854649" y="2135086"/>
                    <a:pt x="2985372" y="2135086"/>
                  </a:cubicBezTo>
                  <a:cubicBezTo>
                    <a:pt x="3106529" y="2135086"/>
                    <a:pt x="3227686" y="2136356"/>
                    <a:pt x="3348843" y="2137626"/>
                  </a:cubicBezTo>
                  <a:cubicBezTo>
                    <a:pt x="3403045" y="2137626"/>
                    <a:pt x="3460435" y="2138896"/>
                    <a:pt x="3514637" y="2138896"/>
                  </a:cubicBezTo>
                  <a:cubicBezTo>
                    <a:pt x="3689996" y="2137626"/>
                    <a:pt x="3862167" y="2131276"/>
                    <a:pt x="4028399" y="2131276"/>
                  </a:cubicBezTo>
                  <a:cubicBezTo>
                    <a:pt x="4032209" y="2131276"/>
                    <a:pt x="4037290" y="2128736"/>
                    <a:pt x="4041099" y="2126196"/>
                  </a:cubicBezTo>
                  <a:cubicBezTo>
                    <a:pt x="4046179" y="2122386"/>
                    <a:pt x="4048720" y="2116036"/>
                    <a:pt x="4051259" y="2113496"/>
                  </a:cubicBezTo>
                  <a:cubicBezTo>
                    <a:pt x="4052529" y="2054329"/>
                    <a:pt x="4053799" y="1986437"/>
                    <a:pt x="4055070" y="1918546"/>
                  </a:cubicBezTo>
                  <a:cubicBezTo>
                    <a:pt x="4056340" y="1813476"/>
                    <a:pt x="4066499" y="804803"/>
                    <a:pt x="4067770" y="699733"/>
                  </a:cubicBezTo>
                  <a:cubicBezTo>
                    <a:pt x="4067770" y="636691"/>
                    <a:pt x="4069040" y="573648"/>
                    <a:pt x="4070309" y="510606"/>
                  </a:cubicBezTo>
                  <a:cubicBezTo>
                    <a:pt x="4071579" y="442715"/>
                    <a:pt x="4072849" y="374824"/>
                    <a:pt x="4075390" y="306932"/>
                  </a:cubicBezTo>
                  <a:cubicBezTo>
                    <a:pt x="4076659" y="266520"/>
                    <a:pt x="4076659" y="224492"/>
                    <a:pt x="4081740" y="184081"/>
                  </a:cubicBezTo>
                  <a:cubicBezTo>
                    <a:pt x="4086820" y="135587"/>
                    <a:pt x="4089359" y="88709"/>
                    <a:pt x="4088090" y="44450"/>
                  </a:cubicBezTo>
                  <a:cubicBezTo>
                    <a:pt x="4088090" y="38100"/>
                    <a:pt x="4084279" y="30480"/>
                    <a:pt x="4077929" y="27940"/>
                  </a:cubicBezTo>
                  <a:close/>
                </a:path>
              </a:pathLst>
            </a:custGeom>
            <a:solidFill>
              <a:srgbClr val="FFF9ED"/>
            </a:solidFill>
          </p:spPr>
          <p:txBody>
            <a:bodyPr/>
            <a:lstStyle/>
            <a:p>
              <a:endParaRPr lang="en-GB"/>
            </a:p>
          </p:txBody>
        </p:sp>
      </p:grpSp>
      <p:sp>
        <p:nvSpPr>
          <p:cNvPr id="4" name="TextBox 4"/>
          <p:cNvSpPr txBox="1"/>
          <p:nvPr/>
        </p:nvSpPr>
        <p:spPr>
          <a:xfrm>
            <a:off x="1113660" y="1714500"/>
            <a:ext cx="16060679" cy="2864502"/>
          </a:xfrm>
          <a:prstGeom prst="rect">
            <a:avLst/>
          </a:prstGeom>
        </p:spPr>
        <p:txBody>
          <a:bodyPr wrap="square" lIns="0" tIns="0" rIns="0" bIns="0" rtlCol="0" anchor="t">
            <a:spAutoFit/>
          </a:bodyPr>
          <a:lstStyle/>
          <a:p>
            <a:pPr algn="ctr">
              <a:lnSpc>
                <a:spcPts val="26517"/>
              </a:lnSpc>
              <a:spcBef>
                <a:spcPct val="0"/>
              </a:spcBef>
            </a:pPr>
            <a:r>
              <a:rPr lang="en-US" sz="11000" dirty="0" err="1">
                <a:solidFill>
                  <a:srgbClr val="000000"/>
                </a:solidFill>
                <a:latin typeface="More Sugar Thin"/>
              </a:rPr>
              <a:t>Gwrandewch</a:t>
            </a:r>
            <a:r>
              <a:rPr lang="en-US" sz="11000" dirty="0">
                <a:solidFill>
                  <a:srgbClr val="000000"/>
                </a:solidFill>
                <a:latin typeface="More Sugar Thin"/>
              </a:rPr>
              <a:t> </a:t>
            </a:r>
            <a:r>
              <a:rPr lang="en-US" sz="11000" dirty="0" err="1">
                <a:solidFill>
                  <a:srgbClr val="000000"/>
                </a:solidFill>
                <a:latin typeface="More Sugar Thin"/>
              </a:rPr>
              <a:t>yn</a:t>
            </a:r>
            <a:r>
              <a:rPr lang="en-US" sz="11000" dirty="0">
                <a:solidFill>
                  <a:srgbClr val="000000"/>
                </a:solidFill>
                <a:latin typeface="More Sugar Thin"/>
              </a:rPr>
              <a:t> </a:t>
            </a:r>
            <a:r>
              <a:rPr lang="en-US" sz="11000" dirty="0" err="1">
                <a:solidFill>
                  <a:srgbClr val="000000"/>
                </a:solidFill>
                <a:latin typeface="More Sugar Thin"/>
              </a:rPr>
              <a:t>ofalus</a:t>
            </a:r>
            <a:r>
              <a:rPr lang="en-US" sz="11000" dirty="0">
                <a:solidFill>
                  <a:srgbClr val="000000"/>
                </a:solidFill>
                <a:latin typeface="More Sugar Thin"/>
              </a:rPr>
              <a:t>.</a:t>
            </a:r>
            <a:endParaRPr lang="en-US" sz="13200" dirty="0">
              <a:solidFill>
                <a:srgbClr val="000000"/>
              </a:solidFill>
              <a:latin typeface="More Sugar Thin"/>
            </a:endParaRPr>
          </a:p>
        </p:txBody>
      </p:sp>
      <p:sp>
        <p:nvSpPr>
          <p:cNvPr id="5" name="TextBox 4">
            <a:extLst>
              <a:ext uri="{FF2B5EF4-FFF2-40B4-BE49-F238E27FC236}">
                <a16:creationId xmlns:a16="http://schemas.microsoft.com/office/drawing/2014/main" id="{5DC3AD2E-69B6-CF04-39B1-0A2F6905959D}"/>
              </a:ext>
            </a:extLst>
          </p:cNvPr>
          <p:cNvSpPr txBox="1"/>
          <p:nvPr/>
        </p:nvSpPr>
        <p:spPr>
          <a:xfrm>
            <a:off x="1139060" y="4459243"/>
            <a:ext cx="16060679" cy="2927661"/>
          </a:xfrm>
          <a:prstGeom prst="rect">
            <a:avLst/>
          </a:prstGeom>
        </p:spPr>
        <p:txBody>
          <a:bodyPr wrap="square" lIns="0" tIns="0" rIns="0" bIns="0" rtlCol="0" anchor="t">
            <a:spAutoFit/>
          </a:bodyPr>
          <a:lstStyle/>
          <a:p>
            <a:pPr algn="ctr">
              <a:lnSpc>
                <a:spcPts val="26517"/>
              </a:lnSpc>
              <a:spcBef>
                <a:spcPct val="0"/>
              </a:spcBef>
            </a:pPr>
            <a:r>
              <a:rPr lang="en-US" sz="11000" dirty="0" err="1">
                <a:solidFill>
                  <a:srgbClr val="000000"/>
                </a:solidFill>
                <a:latin typeface="More Sugar Thin"/>
              </a:rPr>
              <a:t>Gwranda’n</a:t>
            </a:r>
            <a:r>
              <a:rPr lang="en-US" sz="11000" dirty="0">
                <a:solidFill>
                  <a:srgbClr val="000000"/>
                </a:solidFill>
                <a:latin typeface="More Sugar Thin"/>
              </a:rPr>
              <a:t> </a:t>
            </a:r>
            <a:r>
              <a:rPr lang="en-US" sz="11000" dirty="0" err="1">
                <a:solidFill>
                  <a:srgbClr val="000000"/>
                </a:solidFill>
                <a:latin typeface="More Sugar Thin"/>
              </a:rPr>
              <a:t>ofalus</a:t>
            </a:r>
            <a:r>
              <a:rPr lang="en-US" sz="11000" dirty="0">
                <a:solidFill>
                  <a:srgbClr val="000000"/>
                </a:solidFill>
                <a:latin typeface="More Sugar Thin"/>
              </a:rPr>
              <a:t>.</a:t>
            </a:r>
          </a:p>
        </p:txBody>
      </p:sp>
    </p:spTree>
    <p:extLst>
      <p:ext uri="{BB962C8B-B14F-4D97-AF65-F5344CB8AC3E}">
        <p14:creationId xmlns:p14="http://schemas.microsoft.com/office/powerpoint/2010/main" val="38064538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57913" y="439170"/>
            <a:ext cx="17972174" cy="9408660"/>
            <a:chOff x="0" y="0"/>
            <a:chExt cx="4088089" cy="2140166"/>
          </a:xfrm>
        </p:grpSpPr>
        <p:sp>
          <p:nvSpPr>
            <p:cNvPr id="3" name="Freeform 3"/>
            <p:cNvSpPr/>
            <p:nvPr/>
          </p:nvSpPr>
          <p:spPr>
            <a:xfrm>
              <a:off x="0" y="-1270"/>
              <a:ext cx="4089359" cy="2138896"/>
            </a:xfrm>
            <a:custGeom>
              <a:avLst/>
              <a:gdLst/>
              <a:ahLst/>
              <a:cxnLst/>
              <a:rect l="l" t="t" r="r" b="b"/>
              <a:pathLst>
                <a:path w="4089359" h="2138896">
                  <a:moveTo>
                    <a:pt x="4077929" y="27940"/>
                  </a:moveTo>
                  <a:cubicBezTo>
                    <a:pt x="4069040" y="24130"/>
                    <a:pt x="4060149" y="21590"/>
                    <a:pt x="4051260" y="21590"/>
                  </a:cubicBezTo>
                  <a:cubicBezTo>
                    <a:pt x="4024590" y="20320"/>
                    <a:pt x="3964194" y="20320"/>
                    <a:pt x="3897239" y="17780"/>
                  </a:cubicBezTo>
                  <a:cubicBezTo>
                    <a:pt x="3744199" y="12700"/>
                    <a:pt x="3594346" y="6350"/>
                    <a:pt x="3441305" y="3810"/>
                  </a:cubicBezTo>
                  <a:cubicBezTo>
                    <a:pt x="3316960" y="1270"/>
                    <a:pt x="3195803" y="3810"/>
                    <a:pt x="3071457" y="2540"/>
                  </a:cubicBezTo>
                  <a:cubicBezTo>
                    <a:pt x="3017255" y="2540"/>
                    <a:pt x="2963053" y="0"/>
                    <a:pt x="2908851" y="2540"/>
                  </a:cubicBezTo>
                  <a:cubicBezTo>
                    <a:pt x="2778129" y="10160"/>
                    <a:pt x="2647407" y="11430"/>
                    <a:pt x="2513496" y="8890"/>
                  </a:cubicBezTo>
                  <a:cubicBezTo>
                    <a:pt x="2446541" y="7620"/>
                    <a:pt x="2379586" y="7620"/>
                    <a:pt x="2312630" y="7620"/>
                  </a:cubicBezTo>
                  <a:cubicBezTo>
                    <a:pt x="2191473" y="7620"/>
                    <a:pt x="2070316" y="7620"/>
                    <a:pt x="1949158" y="6350"/>
                  </a:cubicBezTo>
                  <a:cubicBezTo>
                    <a:pt x="1821624" y="5080"/>
                    <a:pt x="565415" y="2540"/>
                    <a:pt x="441070" y="1270"/>
                  </a:cubicBezTo>
                  <a:cubicBezTo>
                    <a:pt x="339043" y="0"/>
                    <a:pt x="240204" y="1270"/>
                    <a:pt x="138177" y="1270"/>
                  </a:cubicBezTo>
                  <a:cubicBezTo>
                    <a:pt x="68033" y="1270"/>
                    <a:pt x="33020" y="3810"/>
                    <a:pt x="5080" y="5080"/>
                  </a:cubicBezTo>
                  <a:cubicBezTo>
                    <a:pt x="3810" y="5080"/>
                    <a:pt x="2540" y="7620"/>
                    <a:pt x="0" y="8890"/>
                  </a:cubicBezTo>
                  <a:cubicBezTo>
                    <a:pt x="1270" y="21590"/>
                    <a:pt x="3810" y="34290"/>
                    <a:pt x="5080" y="46990"/>
                  </a:cubicBezTo>
                  <a:cubicBezTo>
                    <a:pt x="15240" y="132354"/>
                    <a:pt x="16510" y="224492"/>
                    <a:pt x="17780" y="315014"/>
                  </a:cubicBezTo>
                  <a:cubicBezTo>
                    <a:pt x="19050" y="407153"/>
                    <a:pt x="17780" y="499291"/>
                    <a:pt x="16510" y="593046"/>
                  </a:cubicBezTo>
                  <a:cubicBezTo>
                    <a:pt x="15240" y="688417"/>
                    <a:pt x="2540" y="1689008"/>
                    <a:pt x="2540" y="1784380"/>
                  </a:cubicBezTo>
                  <a:cubicBezTo>
                    <a:pt x="2540" y="1878134"/>
                    <a:pt x="1270" y="1971889"/>
                    <a:pt x="0" y="2065644"/>
                  </a:cubicBezTo>
                  <a:cubicBezTo>
                    <a:pt x="0" y="2084286"/>
                    <a:pt x="3810" y="2094446"/>
                    <a:pt x="15240" y="2099526"/>
                  </a:cubicBezTo>
                  <a:cubicBezTo>
                    <a:pt x="22860" y="2103336"/>
                    <a:pt x="31750" y="2105876"/>
                    <a:pt x="40640" y="2107146"/>
                  </a:cubicBezTo>
                  <a:cubicBezTo>
                    <a:pt x="134988" y="2112226"/>
                    <a:pt x="256145" y="2116036"/>
                    <a:pt x="377303" y="2121116"/>
                  </a:cubicBezTo>
                  <a:cubicBezTo>
                    <a:pt x="444258" y="2123656"/>
                    <a:pt x="511213" y="2128736"/>
                    <a:pt x="578168" y="2130006"/>
                  </a:cubicBezTo>
                  <a:cubicBezTo>
                    <a:pt x="689761" y="2132546"/>
                    <a:pt x="1933217" y="2133816"/>
                    <a:pt x="2044809" y="2135086"/>
                  </a:cubicBezTo>
                  <a:cubicBezTo>
                    <a:pt x="2060751" y="2135086"/>
                    <a:pt x="2076692" y="2135086"/>
                    <a:pt x="2092634" y="2135086"/>
                  </a:cubicBezTo>
                  <a:cubicBezTo>
                    <a:pt x="2169154" y="2135086"/>
                    <a:pt x="2248863" y="2133816"/>
                    <a:pt x="2325383" y="2133816"/>
                  </a:cubicBezTo>
                  <a:cubicBezTo>
                    <a:pt x="2414657" y="2133816"/>
                    <a:pt x="2500743" y="2135086"/>
                    <a:pt x="2590016" y="2135086"/>
                  </a:cubicBezTo>
                  <a:cubicBezTo>
                    <a:pt x="2720739" y="2135086"/>
                    <a:pt x="2854649" y="2135086"/>
                    <a:pt x="2985372" y="2135086"/>
                  </a:cubicBezTo>
                  <a:cubicBezTo>
                    <a:pt x="3106529" y="2135086"/>
                    <a:pt x="3227686" y="2136356"/>
                    <a:pt x="3348843" y="2137626"/>
                  </a:cubicBezTo>
                  <a:cubicBezTo>
                    <a:pt x="3403045" y="2137626"/>
                    <a:pt x="3460435" y="2138896"/>
                    <a:pt x="3514637" y="2138896"/>
                  </a:cubicBezTo>
                  <a:cubicBezTo>
                    <a:pt x="3689996" y="2137626"/>
                    <a:pt x="3862167" y="2131276"/>
                    <a:pt x="4028399" y="2131276"/>
                  </a:cubicBezTo>
                  <a:cubicBezTo>
                    <a:pt x="4032209" y="2131276"/>
                    <a:pt x="4037290" y="2128736"/>
                    <a:pt x="4041099" y="2126196"/>
                  </a:cubicBezTo>
                  <a:cubicBezTo>
                    <a:pt x="4046179" y="2122386"/>
                    <a:pt x="4048720" y="2116036"/>
                    <a:pt x="4051259" y="2113496"/>
                  </a:cubicBezTo>
                  <a:cubicBezTo>
                    <a:pt x="4052529" y="2054329"/>
                    <a:pt x="4053799" y="1986437"/>
                    <a:pt x="4055070" y="1918546"/>
                  </a:cubicBezTo>
                  <a:cubicBezTo>
                    <a:pt x="4056340" y="1813476"/>
                    <a:pt x="4066499" y="804803"/>
                    <a:pt x="4067770" y="699733"/>
                  </a:cubicBezTo>
                  <a:cubicBezTo>
                    <a:pt x="4067770" y="636691"/>
                    <a:pt x="4069040" y="573648"/>
                    <a:pt x="4070309" y="510606"/>
                  </a:cubicBezTo>
                  <a:cubicBezTo>
                    <a:pt x="4071579" y="442715"/>
                    <a:pt x="4072849" y="374824"/>
                    <a:pt x="4075390" y="306932"/>
                  </a:cubicBezTo>
                  <a:cubicBezTo>
                    <a:pt x="4076659" y="266520"/>
                    <a:pt x="4076659" y="224492"/>
                    <a:pt x="4081740" y="184081"/>
                  </a:cubicBezTo>
                  <a:cubicBezTo>
                    <a:pt x="4086820" y="135587"/>
                    <a:pt x="4089359" y="88709"/>
                    <a:pt x="4088090" y="44450"/>
                  </a:cubicBezTo>
                  <a:cubicBezTo>
                    <a:pt x="4088090" y="38100"/>
                    <a:pt x="4084279" y="30480"/>
                    <a:pt x="4077929" y="27940"/>
                  </a:cubicBezTo>
                  <a:close/>
                </a:path>
              </a:pathLst>
            </a:custGeom>
            <a:solidFill>
              <a:srgbClr val="FFF9ED"/>
            </a:solidFill>
          </p:spPr>
          <p:txBody>
            <a:bodyPr/>
            <a:lstStyle/>
            <a:p>
              <a:endParaRPr lang="en-GB"/>
            </a:p>
          </p:txBody>
        </p:sp>
      </p:grpSp>
      <p:pic>
        <p:nvPicPr>
          <p:cNvPr id="4" name="Picture 4"/>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877070" y="2107325"/>
            <a:ext cx="3959938" cy="7484419"/>
          </a:xfrm>
          <a:prstGeom prst="rect">
            <a:avLst/>
          </a:prstGeom>
        </p:spPr>
      </p:pic>
      <p:sp>
        <p:nvSpPr>
          <p:cNvPr id="5" name="TextBox 5"/>
          <p:cNvSpPr txBox="1"/>
          <p:nvPr/>
        </p:nvSpPr>
        <p:spPr>
          <a:xfrm>
            <a:off x="9078288" y="1321413"/>
            <a:ext cx="6903338" cy="3209580"/>
          </a:xfrm>
          <a:prstGeom prst="rect">
            <a:avLst/>
          </a:prstGeom>
        </p:spPr>
        <p:txBody>
          <a:bodyPr lIns="0" tIns="0" rIns="0" bIns="0" rtlCol="0" anchor="t">
            <a:spAutoFit/>
          </a:bodyPr>
          <a:lstStyle/>
          <a:p>
            <a:pPr algn="ctr">
              <a:lnSpc>
                <a:spcPts val="26517"/>
              </a:lnSpc>
              <a:spcBef>
                <a:spcPct val="0"/>
              </a:spcBef>
            </a:pPr>
            <a:r>
              <a:rPr lang="en-US" sz="18941">
                <a:solidFill>
                  <a:srgbClr val="000000"/>
                </a:solidFill>
                <a:latin typeface="More Sugar Thin"/>
              </a:rPr>
              <a:t>yn dda</a:t>
            </a:r>
          </a:p>
        </p:txBody>
      </p:sp>
      <p:sp>
        <p:nvSpPr>
          <p:cNvPr id="6" name="TextBox 6"/>
          <p:cNvSpPr txBox="1"/>
          <p:nvPr/>
        </p:nvSpPr>
        <p:spPr>
          <a:xfrm>
            <a:off x="11708612" y="5029200"/>
            <a:ext cx="2044285" cy="2271549"/>
          </a:xfrm>
          <a:prstGeom prst="rect">
            <a:avLst/>
          </a:prstGeom>
        </p:spPr>
        <p:txBody>
          <a:bodyPr lIns="0" tIns="0" rIns="0" bIns="0" rtlCol="0" anchor="t">
            <a:spAutoFit/>
          </a:bodyPr>
          <a:lstStyle/>
          <a:p>
            <a:pPr algn="ctr">
              <a:lnSpc>
                <a:spcPts val="9196"/>
              </a:lnSpc>
            </a:pPr>
            <a:r>
              <a:rPr lang="en-US" sz="6568">
                <a:solidFill>
                  <a:srgbClr val="3B5672"/>
                </a:solidFill>
                <a:latin typeface="More Sugar Thin"/>
              </a:rPr>
              <a:t>good</a:t>
            </a:r>
          </a:p>
          <a:p>
            <a:pPr algn="ctr">
              <a:lnSpc>
                <a:spcPts val="9196"/>
              </a:lnSpc>
              <a:spcBef>
                <a:spcPct val="0"/>
              </a:spcBef>
            </a:pPr>
            <a:r>
              <a:rPr lang="en-US" sz="6568">
                <a:solidFill>
                  <a:srgbClr val="3B5672"/>
                </a:solidFill>
                <a:latin typeface="More Sugar Thin"/>
              </a:rPr>
              <a:t>/well</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57913" y="439170"/>
            <a:ext cx="17972174" cy="9408660"/>
            <a:chOff x="0" y="0"/>
            <a:chExt cx="4088089" cy="2140166"/>
          </a:xfrm>
        </p:grpSpPr>
        <p:sp>
          <p:nvSpPr>
            <p:cNvPr id="3" name="Freeform 3"/>
            <p:cNvSpPr/>
            <p:nvPr/>
          </p:nvSpPr>
          <p:spPr>
            <a:xfrm>
              <a:off x="0" y="-1270"/>
              <a:ext cx="4089359" cy="2138896"/>
            </a:xfrm>
            <a:custGeom>
              <a:avLst/>
              <a:gdLst/>
              <a:ahLst/>
              <a:cxnLst/>
              <a:rect l="l" t="t" r="r" b="b"/>
              <a:pathLst>
                <a:path w="4089359" h="2138896">
                  <a:moveTo>
                    <a:pt x="4077929" y="27940"/>
                  </a:moveTo>
                  <a:cubicBezTo>
                    <a:pt x="4069040" y="24130"/>
                    <a:pt x="4060149" y="21590"/>
                    <a:pt x="4051260" y="21590"/>
                  </a:cubicBezTo>
                  <a:cubicBezTo>
                    <a:pt x="4024590" y="20320"/>
                    <a:pt x="3964194" y="20320"/>
                    <a:pt x="3897239" y="17780"/>
                  </a:cubicBezTo>
                  <a:cubicBezTo>
                    <a:pt x="3744199" y="12700"/>
                    <a:pt x="3594346" y="6350"/>
                    <a:pt x="3441305" y="3810"/>
                  </a:cubicBezTo>
                  <a:cubicBezTo>
                    <a:pt x="3316960" y="1270"/>
                    <a:pt x="3195803" y="3810"/>
                    <a:pt x="3071457" y="2540"/>
                  </a:cubicBezTo>
                  <a:cubicBezTo>
                    <a:pt x="3017255" y="2540"/>
                    <a:pt x="2963053" y="0"/>
                    <a:pt x="2908851" y="2540"/>
                  </a:cubicBezTo>
                  <a:cubicBezTo>
                    <a:pt x="2778129" y="10160"/>
                    <a:pt x="2647407" y="11430"/>
                    <a:pt x="2513496" y="8890"/>
                  </a:cubicBezTo>
                  <a:cubicBezTo>
                    <a:pt x="2446541" y="7620"/>
                    <a:pt x="2379586" y="7620"/>
                    <a:pt x="2312630" y="7620"/>
                  </a:cubicBezTo>
                  <a:cubicBezTo>
                    <a:pt x="2191473" y="7620"/>
                    <a:pt x="2070316" y="7620"/>
                    <a:pt x="1949158" y="6350"/>
                  </a:cubicBezTo>
                  <a:cubicBezTo>
                    <a:pt x="1821624" y="5080"/>
                    <a:pt x="565415" y="2540"/>
                    <a:pt x="441070" y="1270"/>
                  </a:cubicBezTo>
                  <a:cubicBezTo>
                    <a:pt x="339043" y="0"/>
                    <a:pt x="240204" y="1270"/>
                    <a:pt x="138177" y="1270"/>
                  </a:cubicBezTo>
                  <a:cubicBezTo>
                    <a:pt x="68033" y="1270"/>
                    <a:pt x="33020" y="3810"/>
                    <a:pt x="5080" y="5080"/>
                  </a:cubicBezTo>
                  <a:cubicBezTo>
                    <a:pt x="3810" y="5080"/>
                    <a:pt x="2540" y="7620"/>
                    <a:pt x="0" y="8890"/>
                  </a:cubicBezTo>
                  <a:cubicBezTo>
                    <a:pt x="1270" y="21590"/>
                    <a:pt x="3810" y="34290"/>
                    <a:pt x="5080" y="46990"/>
                  </a:cubicBezTo>
                  <a:cubicBezTo>
                    <a:pt x="15240" y="132354"/>
                    <a:pt x="16510" y="224492"/>
                    <a:pt x="17780" y="315014"/>
                  </a:cubicBezTo>
                  <a:cubicBezTo>
                    <a:pt x="19050" y="407153"/>
                    <a:pt x="17780" y="499291"/>
                    <a:pt x="16510" y="593046"/>
                  </a:cubicBezTo>
                  <a:cubicBezTo>
                    <a:pt x="15240" y="688417"/>
                    <a:pt x="2540" y="1689008"/>
                    <a:pt x="2540" y="1784380"/>
                  </a:cubicBezTo>
                  <a:cubicBezTo>
                    <a:pt x="2540" y="1878134"/>
                    <a:pt x="1270" y="1971889"/>
                    <a:pt x="0" y="2065644"/>
                  </a:cubicBezTo>
                  <a:cubicBezTo>
                    <a:pt x="0" y="2084286"/>
                    <a:pt x="3810" y="2094446"/>
                    <a:pt x="15240" y="2099526"/>
                  </a:cubicBezTo>
                  <a:cubicBezTo>
                    <a:pt x="22860" y="2103336"/>
                    <a:pt x="31750" y="2105876"/>
                    <a:pt x="40640" y="2107146"/>
                  </a:cubicBezTo>
                  <a:cubicBezTo>
                    <a:pt x="134988" y="2112226"/>
                    <a:pt x="256145" y="2116036"/>
                    <a:pt x="377303" y="2121116"/>
                  </a:cubicBezTo>
                  <a:cubicBezTo>
                    <a:pt x="444258" y="2123656"/>
                    <a:pt x="511213" y="2128736"/>
                    <a:pt x="578168" y="2130006"/>
                  </a:cubicBezTo>
                  <a:cubicBezTo>
                    <a:pt x="689761" y="2132546"/>
                    <a:pt x="1933217" y="2133816"/>
                    <a:pt x="2044809" y="2135086"/>
                  </a:cubicBezTo>
                  <a:cubicBezTo>
                    <a:pt x="2060751" y="2135086"/>
                    <a:pt x="2076692" y="2135086"/>
                    <a:pt x="2092634" y="2135086"/>
                  </a:cubicBezTo>
                  <a:cubicBezTo>
                    <a:pt x="2169154" y="2135086"/>
                    <a:pt x="2248863" y="2133816"/>
                    <a:pt x="2325383" y="2133816"/>
                  </a:cubicBezTo>
                  <a:cubicBezTo>
                    <a:pt x="2414657" y="2133816"/>
                    <a:pt x="2500743" y="2135086"/>
                    <a:pt x="2590016" y="2135086"/>
                  </a:cubicBezTo>
                  <a:cubicBezTo>
                    <a:pt x="2720739" y="2135086"/>
                    <a:pt x="2854649" y="2135086"/>
                    <a:pt x="2985372" y="2135086"/>
                  </a:cubicBezTo>
                  <a:cubicBezTo>
                    <a:pt x="3106529" y="2135086"/>
                    <a:pt x="3227686" y="2136356"/>
                    <a:pt x="3348843" y="2137626"/>
                  </a:cubicBezTo>
                  <a:cubicBezTo>
                    <a:pt x="3403045" y="2137626"/>
                    <a:pt x="3460435" y="2138896"/>
                    <a:pt x="3514637" y="2138896"/>
                  </a:cubicBezTo>
                  <a:cubicBezTo>
                    <a:pt x="3689996" y="2137626"/>
                    <a:pt x="3862167" y="2131276"/>
                    <a:pt x="4028399" y="2131276"/>
                  </a:cubicBezTo>
                  <a:cubicBezTo>
                    <a:pt x="4032209" y="2131276"/>
                    <a:pt x="4037290" y="2128736"/>
                    <a:pt x="4041099" y="2126196"/>
                  </a:cubicBezTo>
                  <a:cubicBezTo>
                    <a:pt x="4046179" y="2122386"/>
                    <a:pt x="4048720" y="2116036"/>
                    <a:pt x="4051259" y="2113496"/>
                  </a:cubicBezTo>
                  <a:cubicBezTo>
                    <a:pt x="4052529" y="2054329"/>
                    <a:pt x="4053799" y="1986437"/>
                    <a:pt x="4055070" y="1918546"/>
                  </a:cubicBezTo>
                  <a:cubicBezTo>
                    <a:pt x="4056340" y="1813476"/>
                    <a:pt x="4066499" y="804803"/>
                    <a:pt x="4067770" y="699733"/>
                  </a:cubicBezTo>
                  <a:cubicBezTo>
                    <a:pt x="4067770" y="636691"/>
                    <a:pt x="4069040" y="573648"/>
                    <a:pt x="4070309" y="510606"/>
                  </a:cubicBezTo>
                  <a:cubicBezTo>
                    <a:pt x="4071579" y="442715"/>
                    <a:pt x="4072849" y="374824"/>
                    <a:pt x="4075390" y="306932"/>
                  </a:cubicBezTo>
                  <a:cubicBezTo>
                    <a:pt x="4076659" y="266520"/>
                    <a:pt x="4076659" y="224492"/>
                    <a:pt x="4081740" y="184081"/>
                  </a:cubicBezTo>
                  <a:cubicBezTo>
                    <a:pt x="4086820" y="135587"/>
                    <a:pt x="4089359" y="88709"/>
                    <a:pt x="4088090" y="44450"/>
                  </a:cubicBezTo>
                  <a:cubicBezTo>
                    <a:pt x="4088090" y="38100"/>
                    <a:pt x="4084279" y="30480"/>
                    <a:pt x="4077929" y="27940"/>
                  </a:cubicBezTo>
                  <a:close/>
                </a:path>
              </a:pathLst>
            </a:custGeom>
            <a:solidFill>
              <a:srgbClr val="FFF9ED"/>
            </a:solidFill>
          </p:spPr>
          <p:txBody>
            <a:bodyPr/>
            <a:lstStyle/>
            <a:p>
              <a:endParaRPr lang="en-GB"/>
            </a:p>
          </p:txBody>
        </p:sp>
      </p:grpSp>
      <p:sp>
        <p:nvSpPr>
          <p:cNvPr id="4" name="TextBox 4"/>
          <p:cNvSpPr txBox="1"/>
          <p:nvPr/>
        </p:nvSpPr>
        <p:spPr>
          <a:xfrm>
            <a:off x="1113660" y="1485900"/>
            <a:ext cx="16060679" cy="2927661"/>
          </a:xfrm>
          <a:prstGeom prst="rect">
            <a:avLst/>
          </a:prstGeom>
        </p:spPr>
        <p:txBody>
          <a:bodyPr wrap="square" lIns="0" tIns="0" rIns="0" bIns="0" rtlCol="0" anchor="t">
            <a:spAutoFit/>
          </a:bodyPr>
          <a:lstStyle/>
          <a:p>
            <a:pPr algn="ctr">
              <a:lnSpc>
                <a:spcPts val="26517"/>
              </a:lnSpc>
              <a:spcBef>
                <a:spcPct val="0"/>
              </a:spcBef>
            </a:pPr>
            <a:r>
              <a:rPr lang="en-US" sz="13200" dirty="0" err="1">
                <a:solidFill>
                  <a:srgbClr val="000000"/>
                </a:solidFill>
                <a:latin typeface="More Sugar Thin"/>
              </a:rPr>
              <a:t>Canwch</a:t>
            </a:r>
            <a:r>
              <a:rPr lang="en-US" sz="13200" dirty="0">
                <a:solidFill>
                  <a:srgbClr val="000000"/>
                </a:solidFill>
                <a:latin typeface="More Sugar Thin"/>
              </a:rPr>
              <a:t> yn </a:t>
            </a:r>
            <a:r>
              <a:rPr lang="en-US" sz="13200" dirty="0" err="1">
                <a:solidFill>
                  <a:srgbClr val="000000"/>
                </a:solidFill>
                <a:latin typeface="More Sugar Thin"/>
              </a:rPr>
              <a:t>dda</a:t>
            </a:r>
            <a:r>
              <a:rPr lang="en-US" sz="13200" dirty="0">
                <a:solidFill>
                  <a:srgbClr val="000000"/>
                </a:solidFill>
                <a:latin typeface="More Sugar Thin"/>
              </a:rPr>
              <a:t>.</a:t>
            </a:r>
          </a:p>
        </p:txBody>
      </p:sp>
      <p:sp>
        <p:nvSpPr>
          <p:cNvPr id="5" name="TextBox 4">
            <a:extLst>
              <a:ext uri="{FF2B5EF4-FFF2-40B4-BE49-F238E27FC236}">
                <a16:creationId xmlns:a16="http://schemas.microsoft.com/office/drawing/2014/main" id="{771BE10A-D741-0E2C-CDA8-32C18CF1579C}"/>
              </a:ext>
            </a:extLst>
          </p:cNvPr>
          <p:cNvSpPr txBox="1"/>
          <p:nvPr/>
        </p:nvSpPr>
        <p:spPr>
          <a:xfrm>
            <a:off x="1113660" y="4686300"/>
            <a:ext cx="16060679" cy="2927661"/>
          </a:xfrm>
          <a:prstGeom prst="rect">
            <a:avLst/>
          </a:prstGeom>
        </p:spPr>
        <p:txBody>
          <a:bodyPr wrap="square" lIns="0" tIns="0" rIns="0" bIns="0" rtlCol="0" anchor="t">
            <a:spAutoFit/>
          </a:bodyPr>
          <a:lstStyle/>
          <a:p>
            <a:pPr algn="ctr">
              <a:lnSpc>
                <a:spcPts val="26517"/>
              </a:lnSpc>
              <a:spcBef>
                <a:spcPct val="0"/>
              </a:spcBef>
            </a:pPr>
            <a:r>
              <a:rPr lang="en-US" sz="13200" dirty="0" err="1">
                <a:solidFill>
                  <a:srgbClr val="000000"/>
                </a:solidFill>
                <a:latin typeface="More Sugar Thin"/>
              </a:rPr>
              <a:t>Cana’n</a:t>
            </a:r>
            <a:r>
              <a:rPr lang="en-US" sz="13200" dirty="0">
                <a:solidFill>
                  <a:srgbClr val="000000"/>
                </a:solidFill>
                <a:latin typeface="More Sugar Thin"/>
              </a:rPr>
              <a:t> </a:t>
            </a:r>
            <a:r>
              <a:rPr lang="en-US" sz="13200" dirty="0" err="1">
                <a:solidFill>
                  <a:srgbClr val="000000"/>
                </a:solidFill>
                <a:latin typeface="More Sugar Thin"/>
              </a:rPr>
              <a:t>dda</a:t>
            </a:r>
            <a:r>
              <a:rPr lang="en-US" sz="13200" dirty="0">
                <a:solidFill>
                  <a:srgbClr val="000000"/>
                </a:solidFill>
                <a:latin typeface="More Sugar Thin"/>
              </a:rPr>
              <a:t>.</a:t>
            </a:r>
          </a:p>
        </p:txBody>
      </p:sp>
    </p:spTree>
    <p:extLst>
      <p:ext uri="{BB962C8B-B14F-4D97-AF65-F5344CB8AC3E}">
        <p14:creationId xmlns:p14="http://schemas.microsoft.com/office/powerpoint/2010/main" val="38029290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57913" y="439170"/>
            <a:ext cx="17972174" cy="9408660"/>
            <a:chOff x="0" y="0"/>
            <a:chExt cx="4088089" cy="2140166"/>
          </a:xfrm>
        </p:grpSpPr>
        <p:sp>
          <p:nvSpPr>
            <p:cNvPr id="3" name="Freeform 3"/>
            <p:cNvSpPr/>
            <p:nvPr/>
          </p:nvSpPr>
          <p:spPr>
            <a:xfrm>
              <a:off x="0" y="-1270"/>
              <a:ext cx="4089359" cy="2138896"/>
            </a:xfrm>
            <a:custGeom>
              <a:avLst/>
              <a:gdLst/>
              <a:ahLst/>
              <a:cxnLst/>
              <a:rect l="l" t="t" r="r" b="b"/>
              <a:pathLst>
                <a:path w="4089359" h="2138896">
                  <a:moveTo>
                    <a:pt x="4077929" y="27940"/>
                  </a:moveTo>
                  <a:cubicBezTo>
                    <a:pt x="4069040" y="24130"/>
                    <a:pt x="4060149" y="21590"/>
                    <a:pt x="4051260" y="21590"/>
                  </a:cubicBezTo>
                  <a:cubicBezTo>
                    <a:pt x="4024590" y="20320"/>
                    <a:pt x="3964194" y="20320"/>
                    <a:pt x="3897239" y="17780"/>
                  </a:cubicBezTo>
                  <a:cubicBezTo>
                    <a:pt x="3744199" y="12700"/>
                    <a:pt x="3594346" y="6350"/>
                    <a:pt x="3441305" y="3810"/>
                  </a:cubicBezTo>
                  <a:cubicBezTo>
                    <a:pt x="3316960" y="1270"/>
                    <a:pt x="3195803" y="3810"/>
                    <a:pt x="3071457" y="2540"/>
                  </a:cubicBezTo>
                  <a:cubicBezTo>
                    <a:pt x="3017255" y="2540"/>
                    <a:pt x="2963053" y="0"/>
                    <a:pt x="2908851" y="2540"/>
                  </a:cubicBezTo>
                  <a:cubicBezTo>
                    <a:pt x="2778129" y="10160"/>
                    <a:pt x="2647407" y="11430"/>
                    <a:pt x="2513496" y="8890"/>
                  </a:cubicBezTo>
                  <a:cubicBezTo>
                    <a:pt x="2446541" y="7620"/>
                    <a:pt x="2379586" y="7620"/>
                    <a:pt x="2312630" y="7620"/>
                  </a:cubicBezTo>
                  <a:cubicBezTo>
                    <a:pt x="2191473" y="7620"/>
                    <a:pt x="2070316" y="7620"/>
                    <a:pt x="1949158" y="6350"/>
                  </a:cubicBezTo>
                  <a:cubicBezTo>
                    <a:pt x="1821624" y="5080"/>
                    <a:pt x="565415" y="2540"/>
                    <a:pt x="441070" y="1270"/>
                  </a:cubicBezTo>
                  <a:cubicBezTo>
                    <a:pt x="339043" y="0"/>
                    <a:pt x="240204" y="1270"/>
                    <a:pt x="138177" y="1270"/>
                  </a:cubicBezTo>
                  <a:cubicBezTo>
                    <a:pt x="68033" y="1270"/>
                    <a:pt x="33020" y="3810"/>
                    <a:pt x="5080" y="5080"/>
                  </a:cubicBezTo>
                  <a:cubicBezTo>
                    <a:pt x="3810" y="5080"/>
                    <a:pt x="2540" y="7620"/>
                    <a:pt x="0" y="8890"/>
                  </a:cubicBezTo>
                  <a:cubicBezTo>
                    <a:pt x="1270" y="21590"/>
                    <a:pt x="3810" y="34290"/>
                    <a:pt x="5080" y="46990"/>
                  </a:cubicBezTo>
                  <a:cubicBezTo>
                    <a:pt x="15240" y="132354"/>
                    <a:pt x="16510" y="224492"/>
                    <a:pt x="17780" y="315014"/>
                  </a:cubicBezTo>
                  <a:cubicBezTo>
                    <a:pt x="19050" y="407153"/>
                    <a:pt x="17780" y="499291"/>
                    <a:pt x="16510" y="593046"/>
                  </a:cubicBezTo>
                  <a:cubicBezTo>
                    <a:pt x="15240" y="688417"/>
                    <a:pt x="2540" y="1689008"/>
                    <a:pt x="2540" y="1784380"/>
                  </a:cubicBezTo>
                  <a:cubicBezTo>
                    <a:pt x="2540" y="1878134"/>
                    <a:pt x="1270" y="1971889"/>
                    <a:pt x="0" y="2065644"/>
                  </a:cubicBezTo>
                  <a:cubicBezTo>
                    <a:pt x="0" y="2084286"/>
                    <a:pt x="3810" y="2094446"/>
                    <a:pt x="15240" y="2099526"/>
                  </a:cubicBezTo>
                  <a:cubicBezTo>
                    <a:pt x="22860" y="2103336"/>
                    <a:pt x="31750" y="2105876"/>
                    <a:pt x="40640" y="2107146"/>
                  </a:cubicBezTo>
                  <a:cubicBezTo>
                    <a:pt x="134988" y="2112226"/>
                    <a:pt x="256145" y="2116036"/>
                    <a:pt x="377303" y="2121116"/>
                  </a:cubicBezTo>
                  <a:cubicBezTo>
                    <a:pt x="444258" y="2123656"/>
                    <a:pt x="511213" y="2128736"/>
                    <a:pt x="578168" y="2130006"/>
                  </a:cubicBezTo>
                  <a:cubicBezTo>
                    <a:pt x="689761" y="2132546"/>
                    <a:pt x="1933217" y="2133816"/>
                    <a:pt x="2044809" y="2135086"/>
                  </a:cubicBezTo>
                  <a:cubicBezTo>
                    <a:pt x="2060751" y="2135086"/>
                    <a:pt x="2076692" y="2135086"/>
                    <a:pt x="2092634" y="2135086"/>
                  </a:cubicBezTo>
                  <a:cubicBezTo>
                    <a:pt x="2169154" y="2135086"/>
                    <a:pt x="2248863" y="2133816"/>
                    <a:pt x="2325383" y="2133816"/>
                  </a:cubicBezTo>
                  <a:cubicBezTo>
                    <a:pt x="2414657" y="2133816"/>
                    <a:pt x="2500743" y="2135086"/>
                    <a:pt x="2590016" y="2135086"/>
                  </a:cubicBezTo>
                  <a:cubicBezTo>
                    <a:pt x="2720739" y="2135086"/>
                    <a:pt x="2854649" y="2135086"/>
                    <a:pt x="2985372" y="2135086"/>
                  </a:cubicBezTo>
                  <a:cubicBezTo>
                    <a:pt x="3106529" y="2135086"/>
                    <a:pt x="3227686" y="2136356"/>
                    <a:pt x="3348843" y="2137626"/>
                  </a:cubicBezTo>
                  <a:cubicBezTo>
                    <a:pt x="3403045" y="2137626"/>
                    <a:pt x="3460435" y="2138896"/>
                    <a:pt x="3514637" y="2138896"/>
                  </a:cubicBezTo>
                  <a:cubicBezTo>
                    <a:pt x="3689996" y="2137626"/>
                    <a:pt x="3862167" y="2131276"/>
                    <a:pt x="4028399" y="2131276"/>
                  </a:cubicBezTo>
                  <a:cubicBezTo>
                    <a:pt x="4032209" y="2131276"/>
                    <a:pt x="4037290" y="2128736"/>
                    <a:pt x="4041099" y="2126196"/>
                  </a:cubicBezTo>
                  <a:cubicBezTo>
                    <a:pt x="4046179" y="2122386"/>
                    <a:pt x="4048720" y="2116036"/>
                    <a:pt x="4051259" y="2113496"/>
                  </a:cubicBezTo>
                  <a:cubicBezTo>
                    <a:pt x="4052529" y="2054329"/>
                    <a:pt x="4053799" y="1986437"/>
                    <a:pt x="4055070" y="1918546"/>
                  </a:cubicBezTo>
                  <a:cubicBezTo>
                    <a:pt x="4056340" y="1813476"/>
                    <a:pt x="4066499" y="804803"/>
                    <a:pt x="4067770" y="699733"/>
                  </a:cubicBezTo>
                  <a:cubicBezTo>
                    <a:pt x="4067770" y="636691"/>
                    <a:pt x="4069040" y="573648"/>
                    <a:pt x="4070309" y="510606"/>
                  </a:cubicBezTo>
                  <a:cubicBezTo>
                    <a:pt x="4071579" y="442715"/>
                    <a:pt x="4072849" y="374824"/>
                    <a:pt x="4075390" y="306932"/>
                  </a:cubicBezTo>
                  <a:cubicBezTo>
                    <a:pt x="4076659" y="266520"/>
                    <a:pt x="4076659" y="224492"/>
                    <a:pt x="4081740" y="184081"/>
                  </a:cubicBezTo>
                  <a:cubicBezTo>
                    <a:pt x="4086820" y="135587"/>
                    <a:pt x="4089359" y="88709"/>
                    <a:pt x="4088090" y="44450"/>
                  </a:cubicBezTo>
                  <a:cubicBezTo>
                    <a:pt x="4088090" y="38100"/>
                    <a:pt x="4084279" y="30480"/>
                    <a:pt x="4077929" y="27940"/>
                  </a:cubicBezTo>
                  <a:close/>
                </a:path>
              </a:pathLst>
            </a:custGeom>
            <a:solidFill>
              <a:srgbClr val="FFF9ED"/>
            </a:solidFill>
          </p:spPr>
          <p:txBody>
            <a:bodyPr/>
            <a:lstStyle/>
            <a:p>
              <a:endParaRPr lang="en-GB"/>
            </a:p>
          </p:txBody>
        </p:sp>
      </p:grpSp>
      <p:pic>
        <p:nvPicPr>
          <p:cNvPr id="4" name="Picture 4"/>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2011842" y="1417938"/>
            <a:ext cx="4929628" cy="7840362"/>
          </a:xfrm>
          <a:prstGeom prst="rect">
            <a:avLst/>
          </a:prstGeom>
        </p:spPr>
      </p:pic>
      <p:sp>
        <p:nvSpPr>
          <p:cNvPr id="5" name="TextBox 5"/>
          <p:cNvSpPr txBox="1"/>
          <p:nvPr/>
        </p:nvSpPr>
        <p:spPr>
          <a:xfrm>
            <a:off x="8557498" y="1321413"/>
            <a:ext cx="7944918" cy="3209580"/>
          </a:xfrm>
          <a:prstGeom prst="rect">
            <a:avLst/>
          </a:prstGeom>
        </p:spPr>
        <p:txBody>
          <a:bodyPr lIns="0" tIns="0" rIns="0" bIns="0" rtlCol="0" anchor="t">
            <a:spAutoFit/>
          </a:bodyPr>
          <a:lstStyle/>
          <a:p>
            <a:pPr algn="ctr">
              <a:lnSpc>
                <a:spcPts val="26517"/>
              </a:lnSpc>
              <a:spcBef>
                <a:spcPct val="0"/>
              </a:spcBef>
            </a:pPr>
            <a:r>
              <a:rPr lang="en-US" sz="18941">
                <a:solidFill>
                  <a:srgbClr val="000000"/>
                </a:solidFill>
                <a:latin typeface="More Sugar Thin"/>
              </a:rPr>
              <a:t>yn araf</a:t>
            </a:r>
          </a:p>
        </p:txBody>
      </p:sp>
      <p:sp>
        <p:nvSpPr>
          <p:cNvPr id="6" name="TextBox 6"/>
          <p:cNvSpPr txBox="1"/>
          <p:nvPr/>
        </p:nvSpPr>
        <p:spPr>
          <a:xfrm>
            <a:off x="11708612" y="5029200"/>
            <a:ext cx="2044285" cy="1109499"/>
          </a:xfrm>
          <a:prstGeom prst="rect">
            <a:avLst/>
          </a:prstGeom>
        </p:spPr>
        <p:txBody>
          <a:bodyPr lIns="0" tIns="0" rIns="0" bIns="0" rtlCol="0" anchor="t">
            <a:spAutoFit/>
          </a:bodyPr>
          <a:lstStyle/>
          <a:p>
            <a:pPr algn="ctr">
              <a:lnSpc>
                <a:spcPts val="9196"/>
              </a:lnSpc>
              <a:spcBef>
                <a:spcPct val="0"/>
              </a:spcBef>
            </a:pPr>
            <a:r>
              <a:rPr lang="en-US" sz="6568">
                <a:solidFill>
                  <a:srgbClr val="3B5672"/>
                </a:solidFill>
                <a:latin typeface="More Sugar Thin"/>
              </a:rPr>
              <a:t>slowly</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57913" y="439170"/>
            <a:ext cx="17972174" cy="9408660"/>
            <a:chOff x="0" y="0"/>
            <a:chExt cx="4088089" cy="2140166"/>
          </a:xfrm>
        </p:grpSpPr>
        <p:sp>
          <p:nvSpPr>
            <p:cNvPr id="3" name="Freeform 3"/>
            <p:cNvSpPr/>
            <p:nvPr/>
          </p:nvSpPr>
          <p:spPr>
            <a:xfrm>
              <a:off x="0" y="-1270"/>
              <a:ext cx="4089359" cy="2138896"/>
            </a:xfrm>
            <a:custGeom>
              <a:avLst/>
              <a:gdLst/>
              <a:ahLst/>
              <a:cxnLst/>
              <a:rect l="l" t="t" r="r" b="b"/>
              <a:pathLst>
                <a:path w="4089359" h="2138896">
                  <a:moveTo>
                    <a:pt x="4077929" y="27940"/>
                  </a:moveTo>
                  <a:cubicBezTo>
                    <a:pt x="4069040" y="24130"/>
                    <a:pt x="4060149" y="21590"/>
                    <a:pt x="4051260" y="21590"/>
                  </a:cubicBezTo>
                  <a:cubicBezTo>
                    <a:pt x="4024590" y="20320"/>
                    <a:pt x="3964194" y="20320"/>
                    <a:pt x="3897239" y="17780"/>
                  </a:cubicBezTo>
                  <a:cubicBezTo>
                    <a:pt x="3744199" y="12700"/>
                    <a:pt x="3594346" y="6350"/>
                    <a:pt x="3441305" y="3810"/>
                  </a:cubicBezTo>
                  <a:cubicBezTo>
                    <a:pt x="3316960" y="1270"/>
                    <a:pt x="3195803" y="3810"/>
                    <a:pt x="3071457" y="2540"/>
                  </a:cubicBezTo>
                  <a:cubicBezTo>
                    <a:pt x="3017255" y="2540"/>
                    <a:pt x="2963053" y="0"/>
                    <a:pt x="2908851" y="2540"/>
                  </a:cubicBezTo>
                  <a:cubicBezTo>
                    <a:pt x="2778129" y="10160"/>
                    <a:pt x="2647407" y="11430"/>
                    <a:pt x="2513496" y="8890"/>
                  </a:cubicBezTo>
                  <a:cubicBezTo>
                    <a:pt x="2446541" y="7620"/>
                    <a:pt x="2379586" y="7620"/>
                    <a:pt x="2312630" y="7620"/>
                  </a:cubicBezTo>
                  <a:cubicBezTo>
                    <a:pt x="2191473" y="7620"/>
                    <a:pt x="2070316" y="7620"/>
                    <a:pt x="1949158" y="6350"/>
                  </a:cubicBezTo>
                  <a:cubicBezTo>
                    <a:pt x="1821624" y="5080"/>
                    <a:pt x="565415" y="2540"/>
                    <a:pt x="441070" y="1270"/>
                  </a:cubicBezTo>
                  <a:cubicBezTo>
                    <a:pt x="339043" y="0"/>
                    <a:pt x="240204" y="1270"/>
                    <a:pt x="138177" y="1270"/>
                  </a:cubicBezTo>
                  <a:cubicBezTo>
                    <a:pt x="68033" y="1270"/>
                    <a:pt x="33020" y="3810"/>
                    <a:pt x="5080" y="5080"/>
                  </a:cubicBezTo>
                  <a:cubicBezTo>
                    <a:pt x="3810" y="5080"/>
                    <a:pt x="2540" y="7620"/>
                    <a:pt x="0" y="8890"/>
                  </a:cubicBezTo>
                  <a:cubicBezTo>
                    <a:pt x="1270" y="21590"/>
                    <a:pt x="3810" y="34290"/>
                    <a:pt x="5080" y="46990"/>
                  </a:cubicBezTo>
                  <a:cubicBezTo>
                    <a:pt x="15240" y="132354"/>
                    <a:pt x="16510" y="224492"/>
                    <a:pt x="17780" y="315014"/>
                  </a:cubicBezTo>
                  <a:cubicBezTo>
                    <a:pt x="19050" y="407153"/>
                    <a:pt x="17780" y="499291"/>
                    <a:pt x="16510" y="593046"/>
                  </a:cubicBezTo>
                  <a:cubicBezTo>
                    <a:pt x="15240" y="688417"/>
                    <a:pt x="2540" y="1689008"/>
                    <a:pt x="2540" y="1784380"/>
                  </a:cubicBezTo>
                  <a:cubicBezTo>
                    <a:pt x="2540" y="1878134"/>
                    <a:pt x="1270" y="1971889"/>
                    <a:pt x="0" y="2065644"/>
                  </a:cubicBezTo>
                  <a:cubicBezTo>
                    <a:pt x="0" y="2084286"/>
                    <a:pt x="3810" y="2094446"/>
                    <a:pt x="15240" y="2099526"/>
                  </a:cubicBezTo>
                  <a:cubicBezTo>
                    <a:pt x="22860" y="2103336"/>
                    <a:pt x="31750" y="2105876"/>
                    <a:pt x="40640" y="2107146"/>
                  </a:cubicBezTo>
                  <a:cubicBezTo>
                    <a:pt x="134988" y="2112226"/>
                    <a:pt x="256145" y="2116036"/>
                    <a:pt x="377303" y="2121116"/>
                  </a:cubicBezTo>
                  <a:cubicBezTo>
                    <a:pt x="444258" y="2123656"/>
                    <a:pt x="511213" y="2128736"/>
                    <a:pt x="578168" y="2130006"/>
                  </a:cubicBezTo>
                  <a:cubicBezTo>
                    <a:pt x="689761" y="2132546"/>
                    <a:pt x="1933217" y="2133816"/>
                    <a:pt x="2044809" y="2135086"/>
                  </a:cubicBezTo>
                  <a:cubicBezTo>
                    <a:pt x="2060751" y="2135086"/>
                    <a:pt x="2076692" y="2135086"/>
                    <a:pt x="2092634" y="2135086"/>
                  </a:cubicBezTo>
                  <a:cubicBezTo>
                    <a:pt x="2169154" y="2135086"/>
                    <a:pt x="2248863" y="2133816"/>
                    <a:pt x="2325383" y="2133816"/>
                  </a:cubicBezTo>
                  <a:cubicBezTo>
                    <a:pt x="2414657" y="2133816"/>
                    <a:pt x="2500743" y="2135086"/>
                    <a:pt x="2590016" y="2135086"/>
                  </a:cubicBezTo>
                  <a:cubicBezTo>
                    <a:pt x="2720739" y="2135086"/>
                    <a:pt x="2854649" y="2135086"/>
                    <a:pt x="2985372" y="2135086"/>
                  </a:cubicBezTo>
                  <a:cubicBezTo>
                    <a:pt x="3106529" y="2135086"/>
                    <a:pt x="3227686" y="2136356"/>
                    <a:pt x="3348843" y="2137626"/>
                  </a:cubicBezTo>
                  <a:cubicBezTo>
                    <a:pt x="3403045" y="2137626"/>
                    <a:pt x="3460435" y="2138896"/>
                    <a:pt x="3514637" y="2138896"/>
                  </a:cubicBezTo>
                  <a:cubicBezTo>
                    <a:pt x="3689996" y="2137626"/>
                    <a:pt x="3862167" y="2131276"/>
                    <a:pt x="4028399" y="2131276"/>
                  </a:cubicBezTo>
                  <a:cubicBezTo>
                    <a:pt x="4032209" y="2131276"/>
                    <a:pt x="4037290" y="2128736"/>
                    <a:pt x="4041099" y="2126196"/>
                  </a:cubicBezTo>
                  <a:cubicBezTo>
                    <a:pt x="4046179" y="2122386"/>
                    <a:pt x="4048720" y="2116036"/>
                    <a:pt x="4051259" y="2113496"/>
                  </a:cubicBezTo>
                  <a:cubicBezTo>
                    <a:pt x="4052529" y="2054329"/>
                    <a:pt x="4053799" y="1986437"/>
                    <a:pt x="4055070" y="1918546"/>
                  </a:cubicBezTo>
                  <a:cubicBezTo>
                    <a:pt x="4056340" y="1813476"/>
                    <a:pt x="4066499" y="804803"/>
                    <a:pt x="4067770" y="699733"/>
                  </a:cubicBezTo>
                  <a:cubicBezTo>
                    <a:pt x="4067770" y="636691"/>
                    <a:pt x="4069040" y="573648"/>
                    <a:pt x="4070309" y="510606"/>
                  </a:cubicBezTo>
                  <a:cubicBezTo>
                    <a:pt x="4071579" y="442715"/>
                    <a:pt x="4072849" y="374824"/>
                    <a:pt x="4075390" y="306932"/>
                  </a:cubicBezTo>
                  <a:cubicBezTo>
                    <a:pt x="4076659" y="266520"/>
                    <a:pt x="4076659" y="224492"/>
                    <a:pt x="4081740" y="184081"/>
                  </a:cubicBezTo>
                  <a:cubicBezTo>
                    <a:pt x="4086820" y="135587"/>
                    <a:pt x="4089359" y="88709"/>
                    <a:pt x="4088090" y="44450"/>
                  </a:cubicBezTo>
                  <a:cubicBezTo>
                    <a:pt x="4088090" y="38100"/>
                    <a:pt x="4084279" y="30480"/>
                    <a:pt x="4077929" y="27940"/>
                  </a:cubicBezTo>
                  <a:close/>
                </a:path>
              </a:pathLst>
            </a:custGeom>
            <a:solidFill>
              <a:srgbClr val="FFF9ED"/>
            </a:solidFill>
          </p:spPr>
          <p:txBody>
            <a:bodyPr/>
            <a:lstStyle/>
            <a:p>
              <a:endParaRPr lang="en-GB"/>
            </a:p>
          </p:txBody>
        </p:sp>
      </p:grpSp>
      <p:sp>
        <p:nvSpPr>
          <p:cNvPr id="4" name="TextBox 4"/>
          <p:cNvSpPr txBox="1"/>
          <p:nvPr/>
        </p:nvSpPr>
        <p:spPr>
          <a:xfrm>
            <a:off x="1113660" y="1638300"/>
            <a:ext cx="16060679" cy="2927661"/>
          </a:xfrm>
          <a:prstGeom prst="rect">
            <a:avLst/>
          </a:prstGeom>
        </p:spPr>
        <p:txBody>
          <a:bodyPr wrap="square" lIns="0" tIns="0" rIns="0" bIns="0" rtlCol="0" anchor="t">
            <a:spAutoFit/>
          </a:bodyPr>
          <a:lstStyle/>
          <a:p>
            <a:pPr algn="ctr">
              <a:lnSpc>
                <a:spcPts val="26517"/>
              </a:lnSpc>
              <a:spcBef>
                <a:spcPct val="0"/>
              </a:spcBef>
            </a:pPr>
            <a:r>
              <a:rPr lang="en-US" sz="13200" dirty="0" err="1">
                <a:solidFill>
                  <a:srgbClr val="000000"/>
                </a:solidFill>
                <a:latin typeface="More Sugar Thin"/>
              </a:rPr>
              <a:t>Cerddwch</a:t>
            </a:r>
            <a:r>
              <a:rPr lang="en-US" sz="13200" dirty="0">
                <a:solidFill>
                  <a:srgbClr val="000000"/>
                </a:solidFill>
                <a:latin typeface="More Sugar Thin"/>
              </a:rPr>
              <a:t> yn </a:t>
            </a:r>
            <a:r>
              <a:rPr lang="en-US" sz="13200" dirty="0" err="1">
                <a:solidFill>
                  <a:srgbClr val="000000"/>
                </a:solidFill>
                <a:latin typeface="More Sugar Thin"/>
              </a:rPr>
              <a:t>araf</a:t>
            </a:r>
            <a:r>
              <a:rPr lang="en-US" sz="13200" dirty="0">
                <a:solidFill>
                  <a:srgbClr val="000000"/>
                </a:solidFill>
                <a:latin typeface="More Sugar Thin"/>
              </a:rPr>
              <a:t>.</a:t>
            </a:r>
          </a:p>
        </p:txBody>
      </p:sp>
      <p:sp>
        <p:nvSpPr>
          <p:cNvPr id="5" name="TextBox 4">
            <a:extLst>
              <a:ext uri="{FF2B5EF4-FFF2-40B4-BE49-F238E27FC236}">
                <a16:creationId xmlns:a16="http://schemas.microsoft.com/office/drawing/2014/main" id="{33303F76-95A0-4ABB-27F7-B2410FBE6FF8}"/>
              </a:ext>
            </a:extLst>
          </p:cNvPr>
          <p:cNvSpPr txBox="1"/>
          <p:nvPr/>
        </p:nvSpPr>
        <p:spPr>
          <a:xfrm>
            <a:off x="1371600" y="4306843"/>
            <a:ext cx="16060679" cy="2927661"/>
          </a:xfrm>
          <a:prstGeom prst="rect">
            <a:avLst/>
          </a:prstGeom>
        </p:spPr>
        <p:txBody>
          <a:bodyPr wrap="square" lIns="0" tIns="0" rIns="0" bIns="0" rtlCol="0" anchor="t">
            <a:spAutoFit/>
          </a:bodyPr>
          <a:lstStyle/>
          <a:p>
            <a:pPr algn="ctr">
              <a:lnSpc>
                <a:spcPts val="26517"/>
              </a:lnSpc>
              <a:spcBef>
                <a:spcPct val="0"/>
              </a:spcBef>
            </a:pPr>
            <a:r>
              <a:rPr lang="en-US" sz="13200" dirty="0" err="1">
                <a:solidFill>
                  <a:srgbClr val="000000"/>
                </a:solidFill>
                <a:latin typeface="More Sugar Thin"/>
              </a:rPr>
              <a:t>Cerdda’n</a:t>
            </a:r>
            <a:r>
              <a:rPr lang="en-US" sz="13200" dirty="0">
                <a:solidFill>
                  <a:srgbClr val="000000"/>
                </a:solidFill>
                <a:latin typeface="More Sugar Thin"/>
              </a:rPr>
              <a:t> </a:t>
            </a:r>
            <a:r>
              <a:rPr lang="en-US" sz="13200" dirty="0" err="1">
                <a:solidFill>
                  <a:srgbClr val="000000"/>
                </a:solidFill>
                <a:latin typeface="More Sugar Thin"/>
              </a:rPr>
              <a:t>araf</a:t>
            </a:r>
            <a:r>
              <a:rPr lang="en-US" sz="13200" dirty="0">
                <a:solidFill>
                  <a:srgbClr val="000000"/>
                </a:solidFill>
                <a:latin typeface="More Sugar Thin"/>
              </a:rPr>
              <a:t>.</a:t>
            </a:r>
          </a:p>
        </p:txBody>
      </p:sp>
    </p:spTree>
    <p:extLst>
      <p:ext uri="{BB962C8B-B14F-4D97-AF65-F5344CB8AC3E}">
        <p14:creationId xmlns:p14="http://schemas.microsoft.com/office/powerpoint/2010/main" val="28242981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57913" y="439170"/>
            <a:ext cx="17972174" cy="9408660"/>
            <a:chOff x="0" y="0"/>
            <a:chExt cx="4088089" cy="2140166"/>
          </a:xfrm>
        </p:grpSpPr>
        <p:sp>
          <p:nvSpPr>
            <p:cNvPr id="3" name="Freeform 3"/>
            <p:cNvSpPr/>
            <p:nvPr/>
          </p:nvSpPr>
          <p:spPr>
            <a:xfrm>
              <a:off x="0" y="-1270"/>
              <a:ext cx="4089359" cy="2138896"/>
            </a:xfrm>
            <a:custGeom>
              <a:avLst/>
              <a:gdLst/>
              <a:ahLst/>
              <a:cxnLst/>
              <a:rect l="l" t="t" r="r" b="b"/>
              <a:pathLst>
                <a:path w="4089359" h="2138896">
                  <a:moveTo>
                    <a:pt x="4077929" y="27940"/>
                  </a:moveTo>
                  <a:cubicBezTo>
                    <a:pt x="4069040" y="24130"/>
                    <a:pt x="4060149" y="21590"/>
                    <a:pt x="4051260" y="21590"/>
                  </a:cubicBezTo>
                  <a:cubicBezTo>
                    <a:pt x="4024590" y="20320"/>
                    <a:pt x="3964194" y="20320"/>
                    <a:pt x="3897239" y="17780"/>
                  </a:cubicBezTo>
                  <a:cubicBezTo>
                    <a:pt x="3744199" y="12700"/>
                    <a:pt x="3594346" y="6350"/>
                    <a:pt x="3441305" y="3810"/>
                  </a:cubicBezTo>
                  <a:cubicBezTo>
                    <a:pt x="3316960" y="1270"/>
                    <a:pt x="3195803" y="3810"/>
                    <a:pt x="3071457" y="2540"/>
                  </a:cubicBezTo>
                  <a:cubicBezTo>
                    <a:pt x="3017255" y="2540"/>
                    <a:pt x="2963053" y="0"/>
                    <a:pt x="2908851" y="2540"/>
                  </a:cubicBezTo>
                  <a:cubicBezTo>
                    <a:pt x="2778129" y="10160"/>
                    <a:pt x="2647407" y="11430"/>
                    <a:pt x="2513496" y="8890"/>
                  </a:cubicBezTo>
                  <a:cubicBezTo>
                    <a:pt x="2446541" y="7620"/>
                    <a:pt x="2379586" y="7620"/>
                    <a:pt x="2312630" y="7620"/>
                  </a:cubicBezTo>
                  <a:cubicBezTo>
                    <a:pt x="2191473" y="7620"/>
                    <a:pt x="2070316" y="7620"/>
                    <a:pt x="1949158" y="6350"/>
                  </a:cubicBezTo>
                  <a:cubicBezTo>
                    <a:pt x="1821624" y="5080"/>
                    <a:pt x="565415" y="2540"/>
                    <a:pt x="441070" y="1270"/>
                  </a:cubicBezTo>
                  <a:cubicBezTo>
                    <a:pt x="339043" y="0"/>
                    <a:pt x="240204" y="1270"/>
                    <a:pt x="138177" y="1270"/>
                  </a:cubicBezTo>
                  <a:cubicBezTo>
                    <a:pt x="68033" y="1270"/>
                    <a:pt x="33020" y="3810"/>
                    <a:pt x="5080" y="5080"/>
                  </a:cubicBezTo>
                  <a:cubicBezTo>
                    <a:pt x="3810" y="5080"/>
                    <a:pt x="2540" y="7620"/>
                    <a:pt x="0" y="8890"/>
                  </a:cubicBezTo>
                  <a:cubicBezTo>
                    <a:pt x="1270" y="21590"/>
                    <a:pt x="3810" y="34290"/>
                    <a:pt x="5080" y="46990"/>
                  </a:cubicBezTo>
                  <a:cubicBezTo>
                    <a:pt x="15240" y="132354"/>
                    <a:pt x="16510" y="224492"/>
                    <a:pt x="17780" y="315014"/>
                  </a:cubicBezTo>
                  <a:cubicBezTo>
                    <a:pt x="19050" y="407153"/>
                    <a:pt x="17780" y="499291"/>
                    <a:pt x="16510" y="593046"/>
                  </a:cubicBezTo>
                  <a:cubicBezTo>
                    <a:pt x="15240" y="688417"/>
                    <a:pt x="2540" y="1689008"/>
                    <a:pt x="2540" y="1784380"/>
                  </a:cubicBezTo>
                  <a:cubicBezTo>
                    <a:pt x="2540" y="1878134"/>
                    <a:pt x="1270" y="1971889"/>
                    <a:pt x="0" y="2065644"/>
                  </a:cubicBezTo>
                  <a:cubicBezTo>
                    <a:pt x="0" y="2084286"/>
                    <a:pt x="3810" y="2094446"/>
                    <a:pt x="15240" y="2099526"/>
                  </a:cubicBezTo>
                  <a:cubicBezTo>
                    <a:pt x="22860" y="2103336"/>
                    <a:pt x="31750" y="2105876"/>
                    <a:pt x="40640" y="2107146"/>
                  </a:cubicBezTo>
                  <a:cubicBezTo>
                    <a:pt x="134988" y="2112226"/>
                    <a:pt x="256145" y="2116036"/>
                    <a:pt x="377303" y="2121116"/>
                  </a:cubicBezTo>
                  <a:cubicBezTo>
                    <a:pt x="444258" y="2123656"/>
                    <a:pt x="511213" y="2128736"/>
                    <a:pt x="578168" y="2130006"/>
                  </a:cubicBezTo>
                  <a:cubicBezTo>
                    <a:pt x="689761" y="2132546"/>
                    <a:pt x="1933217" y="2133816"/>
                    <a:pt x="2044809" y="2135086"/>
                  </a:cubicBezTo>
                  <a:cubicBezTo>
                    <a:pt x="2060751" y="2135086"/>
                    <a:pt x="2076692" y="2135086"/>
                    <a:pt x="2092634" y="2135086"/>
                  </a:cubicBezTo>
                  <a:cubicBezTo>
                    <a:pt x="2169154" y="2135086"/>
                    <a:pt x="2248863" y="2133816"/>
                    <a:pt x="2325383" y="2133816"/>
                  </a:cubicBezTo>
                  <a:cubicBezTo>
                    <a:pt x="2414657" y="2133816"/>
                    <a:pt x="2500743" y="2135086"/>
                    <a:pt x="2590016" y="2135086"/>
                  </a:cubicBezTo>
                  <a:cubicBezTo>
                    <a:pt x="2720739" y="2135086"/>
                    <a:pt x="2854649" y="2135086"/>
                    <a:pt x="2985372" y="2135086"/>
                  </a:cubicBezTo>
                  <a:cubicBezTo>
                    <a:pt x="3106529" y="2135086"/>
                    <a:pt x="3227686" y="2136356"/>
                    <a:pt x="3348843" y="2137626"/>
                  </a:cubicBezTo>
                  <a:cubicBezTo>
                    <a:pt x="3403045" y="2137626"/>
                    <a:pt x="3460435" y="2138896"/>
                    <a:pt x="3514637" y="2138896"/>
                  </a:cubicBezTo>
                  <a:cubicBezTo>
                    <a:pt x="3689996" y="2137626"/>
                    <a:pt x="3862167" y="2131276"/>
                    <a:pt x="4028399" y="2131276"/>
                  </a:cubicBezTo>
                  <a:cubicBezTo>
                    <a:pt x="4032209" y="2131276"/>
                    <a:pt x="4037290" y="2128736"/>
                    <a:pt x="4041099" y="2126196"/>
                  </a:cubicBezTo>
                  <a:cubicBezTo>
                    <a:pt x="4046179" y="2122386"/>
                    <a:pt x="4048720" y="2116036"/>
                    <a:pt x="4051259" y="2113496"/>
                  </a:cubicBezTo>
                  <a:cubicBezTo>
                    <a:pt x="4052529" y="2054329"/>
                    <a:pt x="4053799" y="1986437"/>
                    <a:pt x="4055070" y="1918546"/>
                  </a:cubicBezTo>
                  <a:cubicBezTo>
                    <a:pt x="4056340" y="1813476"/>
                    <a:pt x="4066499" y="804803"/>
                    <a:pt x="4067770" y="699733"/>
                  </a:cubicBezTo>
                  <a:cubicBezTo>
                    <a:pt x="4067770" y="636691"/>
                    <a:pt x="4069040" y="573648"/>
                    <a:pt x="4070309" y="510606"/>
                  </a:cubicBezTo>
                  <a:cubicBezTo>
                    <a:pt x="4071579" y="442715"/>
                    <a:pt x="4072849" y="374824"/>
                    <a:pt x="4075390" y="306932"/>
                  </a:cubicBezTo>
                  <a:cubicBezTo>
                    <a:pt x="4076659" y="266520"/>
                    <a:pt x="4076659" y="224492"/>
                    <a:pt x="4081740" y="184081"/>
                  </a:cubicBezTo>
                  <a:cubicBezTo>
                    <a:pt x="4086820" y="135587"/>
                    <a:pt x="4089359" y="88709"/>
                    <a:pt x="4088090" y="44450"/>
                  </a:cubicBezTo>
                  <a:cubicBezTo>
                    <a:pt x="4088090" y="38100"/>
                    <a:pt x="4084279" y="30480"/>
                    <a:pt x="4077929" y="27940"/>
                  </a:cubicBezTo>
                  <a:close/>
                </a:path>
              </a:pathLst>
            </a:custGeom>
            <a:solidFill>
              <a:srgbClr val="FFF9ED"/>
            </a:solidFill>
          </p:spPr>
          <p:txBody>
            <a:bodyPr/>
            <a:lstStyle/>
            <a:p>
              <a:endParaRPr lang="en-GB"/>
            </a:p>
          </p:txBody>
        </p:sp>
      </p:grpSp>
      <p:pic>
        <p:nvPicPr>
          <p:cNvPr id="4" name="Picture 4"/>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047639" y="4229100"/>
            <a:ext cx="6773762" cy="5517537"/>
          </a:xfrm>
          <a:prstGeom prst="rect">
            <a:avLst/>
          </a:prstGeom>
        </p:spPr>
      </p:pic>
      <p:sp>
        <p:nvSpPr>
          <p:cNvPr id="5" name="TextBox 5"/>
          <p:cNvSpPr txBox="1"/>
          <p:nvPr/>
        </p:nvSpPr>
        <p:spPr>
          <a:xfrm>
            <a:off x="7821401" y="1321413"/>
            <a:ext cx="9417112" cy="3209580"/>
          </a:xfrm>
          <a:prstGeom prst="rect">
            <a:avLst/>
          </a:prstGeom>
        </p:spPr>
        <p:txBody>
          <a:bodyPr lIns="0" tIns="0" rIns="0" bIns="0" rtlCol="0" anchor="t">
            <a:spAutoFit/>
          </a:bodyPr>
          <a:lstStyle/>
          <a:p>
            <a:pPr algn="ctr">
              <a:lnSpc>
                <a:spcPts val="26517"/>
              </a:lnSpc>
              <a:spcBef>
                <a:spcPct val="0"/>
              </a:spcBef>
            </a:pPr>
            <a:r>
              <a:rPr lang="en-US" sz="18941">
                <a:solidFill>
                  <a:srgbClr val="000000"/>
                </a:solidFill>
                <a:latin typeface="More Sugar Thin"/>
              </a:rPr>
              <a:t>yn gyflym</a:t>
            </a:r>
          </a:p>
        </p:txBody>
      </p:sp>
      <p:sp>
        <p:nvSpPr>
          <p:cNvPr id="6" name="TextBox 6"/>
          <p:cNvSpPr txBox="1"/>
          <p:nvPr/>
        </p:nvSpPr>
        <p:spPr>
          <a:xfrm>
            <a:off x="11492369" y="5029200"/>
            <a:ext cx="2538555" cy="1109499"/>
          </a:xfrm>
          <a:prstGeom prst="rect">
            <a:avLst/>
          </a:prstGeom>
        </p:spPr>
        <p:txBody>
          <a:bodyPr lIns="0" tIns="0" rIns="0" bIns="0" rtlCol="0" anchor="t">
            <a:spAutoFit/>
          </a:bodyPr>
          <a:lstStyle/>
          <a:p>
            <a:pPr algn="ctr">
              <a:lnSpc>
                <a:spcPts val="9196"/>
              </a:lnSpc>
              <a:spcBef>
                <a:spcPct val="0"/>
              </a:spcBef>
            </a:pPr>
            <a:r>
              <a:rPr lang="en-US" sz="6568">
                <a:solidFill>
                  <a:srgbClr val="3B5672"/>
                </a:solidFill>
                <a:latin typeface="More Sugar Thin"/>
              </a:rPr>
              <a:t>quickly</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57913" y="439170"/>
            <a:ext cx="17972174" cy="9408660"/>
            <a:chOff x="0" y="0"/>
            <a:chExt cx="4088089" cy="2140166"/>
          </a:xfrm>
        </p:grpSpPr>
        <p:sp>
          <p:nvSpPr>
            <p:cNvPr id="3" name="Freeform 3"/>
            <p:cNvSpPr/>
            <p:nvPr/>
          </p:nvSpPr>
          <p:spPr>
            <a:xfrm>
              <a:off x="0" y="-1270"/>
              <a:ext cx="4089359" cy="2138896"/>
            </a:xfrm>
            <a:custGeom>
              <a:avLst/>
              <a:gdLst/>
              <a:ahLst/>
              <a:cxnLst/>
              <a:rect l="l" t="t" r="r" b="b"/>
              <a:pathLst>
                <a:path w="4089359" h="2138896">
                  <a:moveTo>
                    <a:pt x="4077929" y="27940"/>
                  </a:moveTo>
                  <a:cubicBezTo>
                    <a:pt x="4069040" y="24130"/>
                    <a:pt x="4060149" y="21590"/>
                    <a:pt x="4051260" y="21590"/>
                  </a:cubicBezTo>
                  <a:cubicBezTo>
                    <a:pt x="4024590" y="20320"/>
                    <a:pt x="3964194" y="20320"/>
                    <a:pt x="3897239" y="17780"/>
                  </a:cubicBezTo>
                  <a:cubicBezTo>
                    <a:pt x="3744199" y="12700"/>
                    <a:pt x="3594346" y="6350"/>
                    <a:pt x="3441305" y="3810"/>
                  </a:cubicBezTo>
                  <a:cubicBezTo>
                    <a:pt x="3316960" y="1270"/>
                    <a:pt x="3195803" y="3810"/>
                    <a:pt x="3071457" y="2540"/>
                  </a:cubicBezTo>
                  <a:cubicBezTo>
                    <a:pt x="3017255" y="2540"/>
                    <a:pt x="2963053" y="0"/>
                    <a:pt x="2908851" y="2540"/>
                  </a:cubicBezTo>
                  <a:cubicBezTo>
                    <a:pt x="2778129" y="10160"/>
                    <a:pt x="2647407" y="11430"/>
                    <a:pt x="2513496" y="8890"/>
                  </a:cubicBezTo>
                  <a:cubicBezTo>
                    <a:pt x="2446541" y="7620"/>
                    <a:pt x="2379586" y="7620"/>
                    <a:pt x="2312630" y="7620"/>
                  </a:cubicBezTo>
                  <a:cubicBezTo>
                    <a:pt x="2191473" y="7620"/>
                    <a:pt x="2070316" y="7620"/>
                    <a:pt x="1949158" y="6350"/>
                  </a:cubicBezTo>
                  <a:cubicBezTo>
                    <a:pt x="1821624" y="5080"/>
                    <a:pt x="565415" y="2540"/>
                    <a:pt x="441070" y="1270"/>
                  </a:cubicBezTo>
                  <a:cubicBezTo>
                    <a:pt x="339043" y="0"/>
                    <a:pt x="240204" y="1270"/>
                    <a:pt x="138177" y="1270"/>
                  </a:cubicBezTo>
                  <a:cubicBezTo>
                    <a:pt x="68033" y="1270"/>
                    <a:pt x="33020" y="3810"/>
                    <a:pt x="5080" y="5080"/>
                  </a:cubicBezTo>
                  <a:cubicBezTo>
                    <a:pt x="3810" y="5080"/>
                    <a:pt x="2540" y="7620"/>
                    <a:pt x="0" y="8890"/>
                  </a:cubicBezTo>
                  <a:cubicBezTo>
                    <a:pt x="1270" y="21590"/>
                    <a:pt x="3810" y="34290"/>
                    <a:pt x="5080" y="46990"/>
                  </a:cubicBezTo>
                  <a:cubicBezTo>
                    <a:pt x="15240" y="132354"/>
                    <a:pt x="16510" y="224492"/>
                    <a:pt x="17780" y="315014"/>
                  </a:cubicBezTo>
                  <a:cubicBezTo>
                    <a:pt x="19050" y="407153"/>
                    <a:pt x="17780" y="499291"/>
                    <a:pt x="16510" y="593046"/>
                  </a:cubicBezTo>
                  <a:cubicBezTo>
                    <a:pt x="15240" y="688417"/>
                    <a:pt x="2540" y="1689008"/>
                    <a:pt x="2540" y="1784380"/>
                  </a:cubicBezTo>
                  <a:cubicBezTo>
                    <a:pt x="2540" y="1878134"/>
                    <a:pt x="1270" y="1971889"/>
                    <a:pt x="0" y="2065644"/>
                  </a:cubicBezTo>
                  <a:cubicBezTo>
                    <a:pt x="0" y="2084286"/>
                    <a:pt x="3810" y="2094446"/>
                    <a:pt x="15240" y="2099526"/>
                  </a:cubicBezTo>
                  <a:cubicBezTo>
                    <a:pt x="22860" y="2103336"/>
                    <a:pt x="31750" y="2105876"/>
                    <a:pt x="40640" y="2107146"/>
                  </a:cubicBezTo>
                  <a:cubicBezTo>
                    <a:pt x="134988" y="2112226"/>
                    <a:pt x="256145" y="2116036"/>
                    <a:pt x="377303" y="2121116"/>
                  </a:cubicBezTo>
                  <a:cubicBezTo>
                    <a:pt x="444258" y="2123656"/>
                    <a:pt x="511213" y="2128736"/>
                    <a:pt x="578168" y="2130006"/>
                  </a:cubicBezTo>
                  <a:cubicBezTo>
                    <a:pt x="689761" y="2132546"/>
                    <a:pt x="1933217" y="2133816"/>
                    <a:pt x="2044809" y="2135086"/>
                  </a:cubicBezTo>
                  <a:cubicBezTo>
                    <a:pt x="2060751" y="2135086"/>
                    <a:pt x="2076692" y="2135086"/>
                    <a:pt x="2092634" y="2135086"/>
                  </a:cubicBezTo>
                  <a:cubicBezTo>
                    <a:pt x="2169154" y="2135086"/>
                    <a:pt x="2248863" y="2133816"/>
                    <a:pt x="2325383" y="2133816"/>
                  </a:cubicBezTo>
                  <a:cubicBezTo>
                    <a:pt x="2414657" y="2133816"/>
                    <a:pt x="2500743" y="2135086"/>
                    <a:pt x="2590016" y="2135086"/>
                  </a:cubicBezTo>
                  <a:cubicBezTo>
                    <a:pt x="2720739" y="2135086"/>
                    <a:pt x="2854649" y="2135086"/>
                    <a:pt x="2985372" y="2135086"/>
                  </a:cubicBezTo>
                  <a:cubicBezTo>
                    <a:pt x="3106529" y="2135086"/>
                    <a:pt x="3227686" y="2136356"/>
                    <a:pt x="3348843" y="2137626"/>
                  </a:cubicBezTo>
                  <a:cubicBezTo>
                    <a:pt x="3403045" y="2137626"/>
                    <a:pt x="3460435" y="2138896"/>
                    <a:pt x="3514637" y="2138896"/>
                  </a:cubicBezTo>
                  <a:cubicBezTo>
                    <a:pt x="3689996" y="2137626"/>
                    <a:pt x="3862167" y="2131276"/>
                    <a:pt x="4028399" y="2131276"/>
                  </a:cubicBezTo>
                  <a:cubicBezTo>
                    <a:pt x="4032209" y="2131276"/>
                    <a:pt x="4037290" y="2128736"/>
                    <a:pt x="4041099" y="2126196"/>
                  </a:cubicBezTo>
                  <a:cubicBezTo>
                    <a:pt x="4046179" y="2122386"/>
                    <a:pt x="4048720" y="2116036"/>
                    <a:pt x="4051259" y="2113496"/>
                  </a:cubicBezTo>
                  <a:cubicBezTo>
                    <a:pt x="4052529" y="2054329"/>
                    <a:pt x="4053799" y="1986437"/>
                    <a:pt x="4055070" y="1918546"/>
                  </a:cubicBezTo>
                  <a:cubicBezTo>
                    <a:pt x="4056340" y="1813476"/>
                    <a:pt x="4066499" y="804803"/>
                    <a:pt x="4067770" y="699733"/>
                  </a:cubicBezTo>
                  <a:cubicBezTo>
                    <a:pt x="4067770" y="636691"/>
                    <a:pt x="4069040" y="573648"/>
                    <a:pt x="4070309" y="510606"/>
                  </a:cubicBezTo>
                  <a:cubicBezTo>
                    <a:pt x="4071579" y="442715"/>
                    <a:pt x="4072849" y="374824"/>
                    <a:pt x="4075390" y="306932"/>
                  </a:cubicBezTo>
                  <a:cubicBezTo>
                    <a:pt x="4076659" y="266520"/>
                    <a:pt x="4076659" y="224492"/>
                    <a:pt x="4081740" y="184081"/>
                  </a:cubicBezTo>
                  <a:cubicBezTo>
                    <a:pt x="4086820" y="135587"/>
                    <a:pt x="4089359" y="88709"/>
                    <a:pt x="4088090" y="44450"/>
                  </a:cubicBezTo>
                  <a:cubicBezTo>
                    <a:pt x="4088090" y="38100"/>
                    <a:pt x="4084279" y="30480"/>
                    <a:pt x="4077929" y="27940"/>
                  </a:cubicBezTo>
                  <a:close/>
                </a:path>
              </a:pathLst>
            </a:custGeom>
            <a:solidFill>
              <a:srgbClr val="FFF9ED"/>
            </a:solidFill>
          </p:spPr>
          <p:txBody>
            <a:bodyPr/>
            <a:lstStyle/>
            <a:p>
              <a:endParaRPr lang="en-GB"/>
            </a:p>
          </p:txBody>
        </p:sp>
      </p:grpSp>
      <p:sp>
        <p:nvSpPr>
          <p:cNvPr id="4" name="TextBox 4"/>
          <p:cNvSpPr txBox="1"/>
          <p:nvPr/>
        </p:nvSpPr>
        <p:spPr>
          <a:xfrm>
            <a:off x="1113660" y="1181100"/>
            <a:ext cx="16060679" cy="2927661"/>
          </a:xfrm>
          <a:prstGeom prst="rect">
            <a:avLst/>
          </a:prstGeom>
        </p:spPr>
        <p:txBody>
          <a:bodyPr wrap="square" lIns="0" tIns="0" rIns="0" bIns="0" rtlCol="0" anchor="t">
            <a:spAutoFit/>
          </a:bodyPr>
          <a:lstStyle/>
          <a:p>
            <a:pPr algn="ctr">
              <a:lnSpc>
                <a:spcPts val="26517"/>
              </a:lnSpc>
              <a:spcBef>
                <a:spcPct val="0"/>
              </a:spcBef>
            </a:pPr>
            <a:r>
              <a:rPr lang="en-US" sz="13200" dirty="0" err="1">
                <a:solidFill>
                  <a:srgbClr val="000000"/>
                </a:solidFill>
                <a:latin typeface="More Sugar Thin"/>
              </a:rPr>
              <a:t>Rhedwch</a:t>
            </a:r>
            <a:r>
              <a:rPr lang="en-US" sz="13200" dirty="0">
                <a:solidFill>
                  <a:srgbClr val="000000"/>
                </a:solidFill>
                <a:latin typeface="More Sugar Thin"/>
              </a:rPr>
              <a:t> yn </a:t>
            </a:r>
            <a:r>
              <a:rPr lang="en-US" sz="13200" dirty="0" err="1">
                <a:solidFill>
                  <a:srgbClr val="000000"/>
                </a:solidFill>
                <a:latin typeface="More Sugar Thin"/>
              </a:rPr>
              <a:t>gyflym</a:t>
            </a:r>
            <a:r>
              <a:rPr lang="en-US" sz="13200" dirty="0">
                <a:solidFill>
                  <a:srgbClr val="000000"/>
                </a:solidFill>
                <a:latin typeface="More Sugar Thin"/>
              </a:rPr>
              <a:t>!</a:t>
            </a:r>
          </a:p>
        </p:txBody>
      </p:sp>
      <p:sp>
        <p:nvSpPr>
          <p:cNvPr id="5" name="TextBox 4">
            <a:extLst>
              <a:ext uri="{FF2B5EF4-FFF2-40B4-BE49-F238E27FC236}">
                <a16:creationId xmlns:a16="http://schemas.microsoft.com/office/drawing/2014/main" id="{A8686365-6DC1-55FE-D763-ADA1E33633F9}"/>
              </a:ext>
            </a:extLst>
          </p:cNvPr>
          <p:cNvSpPr txBox="1"/>
          <p:nvPr/>
        </p:nvSpPr>
        <p:spPr>
          <a:xfrm>
            <a:off x="1295400" y="4108761"/>
            <a:ext cx="16060679" cy="2927661"/>
          </a:xfrm>
          <a:prstGeom prst="rect">
            <a:avLst/>
          </a:prstGeom>
        </p:spPr>
        <p:txBody>
          <a:bodyPr wrap="square" lIns="0" tIns="0" rIns="0" bIns="0" rtlCol="0" anchor="t">
            <a:spAutoFit/>
          </a:bodyPr>
          <a:lstStyle/>
          <a:p>
            <a:pPr algn="ctr">
              <a:lnSpc>
                <a:spcPts val="26517"/>
              </a:lnSpc>
              <a:spcBef>
                <a:spcPct val="0"/>
              </a:spcBef>
            </a:pPr>
            <a:r>
              <a:rPr lang="en-US" sz="13200" dirty="0" err="1">
                <a:solidFill>
                  <a:srgbClr val="000000"/>
                </a:solidFill>
                <a:latin typeface="More Sugar Thin"/>
              </a:rPr>
              <a:t>Rheda’n</a:t>
            </a:r>
            <a:r>
              <a:rPr lang="en-US" sz="13200" dirty="0">
                <a:solidFill>
                  <a:srgbClr val="000000"/>
                </a:solidFill>
                <a:latin typeface="More Sugar Thin"/>
              </a:rPr>
              <a:t> </a:t>
            </a:r>
            <a:r>
              <a:rPr lang="en-US" sz="13200" dirty="0" err="1">
                <a:solidFill>
                  <a:srgbClr val="000000"/>
                </a:solidFill>
                <a:latin typeface="More Sugar Thin"/>
              </a:rPr>
              <a:t>gyflym</a:t>
            </a:r>
            <a:r>
              <a:rPr lang="en-US" sz="13200" dirty="0">
                <a:solidFill>
                  <a:srgbClr val="000000"/>
                </a:solidFill>
                <a:latin typeface="More Sugar Thin"/>
              </a:rPr>
              <a:t>!</a:t>
            </a:r>
          </a:p>
        </p:txBody>
      </p:sp>
    </p:spTree>
    <p:extLst>
      <p:ext uri="{BB962C8B-B14F-4D97-AF65-F5344CB8AC3E}">
        <p14:creationId xmlns:p14="http://schemas.microsoft.com/office/powerpoint/2010/main" val="28090717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p:nvPr/>
        </p:nvSpPr>
        <p:spPr>
          <a:xfrm>
            <a:off x="3764180" y="446800"/>
            <a:ext cx="10759640" cy="1085850"/>
          </a:xfrm>
          <a:prstGeom prst="rect">
            <a:avLst/>
          </a:prstGeom>
        </p:spPr>
        <p:txBody>
          <a:bodyPr lIns="0" tIns="0" rIns="0" bIns="0" rtlCol="0" anchor="t">
            <a:spAutoFit/>
          </a:bodyPr>
          <a:lstStyle/>
          <a:p>
            <a:pPr marL="0" lvl="0" indent="0" algn="ctr">
              <a:lnSpc>
                <a:spcPts val="8400"/>
              </a:lnSpc>
              <a:spcBef>
                <a:spcPct val="0"/>
              </a:spcBef>
            </a:pPr>
            <a:r>
              <a:rPr lang="en-US" sz="7000" dirty="0" err="1">
                <a:solidFill>
                  <a:srgbClr val="272626"/>
                </a:solidFill>
                <a:latin typeface="Lazydog"/>
              </a:rPr>
              <a:t>GÊm</a:t>
            </a:r>
            <a:r>
              <a:rPr lang="en-US" sz="7000" dirty="0">
                <a:solidFill>
                  <a:srgbClr val="272626"/>
                </a:solidFill>
                <a:latin typeface="Lazydog"/>
              </a:rPr>
              <a:t> l</a:t>
            </a:r>
            <a:r>
              <a:rPr lang="en-GB" sz="7200" b="1" i="0" u="none" strike="noStrike" dirty="0" err="1">
                <a:effectLst/>
                <a:latin typeface="arial" panose="020B0604020202020204" pitchFamily="34" charset="0"/>
              </a:rPr>
              <a:t>ŵ</a:t>
            </a:r>
            <a:r>
              <a:rPr lang="en-US" sz="7000" dirty="0">
                <a:solidFill>
                  <a:srgbClr val="272626"/>
                </a:solidFill>
                <a:latin typeface="Lazydog"/>
              </a:rPr>
              <a:t>p</a:t>
            </a:r>
          </a:p>
        </p:txBody>
      </p:sp>
      <p:sp>
        <p:nvSpPr>
          <p:cNvPr id="2" name="TextBox 1">
            <a:extLst>
              <a:ext uri="{FF2B5EF4-FFF2-40B4-BE49-F238E27FC236}">
                <a16:creationId xmlns:a16="http://schemas.microsoft.com/office/drawing/2014/main" id="{B49CE133-C465-0C6E-C0A7-CC024EBB2C6C}"/>
              </a:ext>
            </a:extLst>
          </p:cNvPr>
          <p:cNvSpPr txBox="1"/>
          <p:nvPr/>
        </p:nvSpPr>
        <p:spPr>
          <a:xfrm>
            <a:off x="3124200" y="8735717"/>
            <a:ext cx="12573000" cy="954107"/>
          </a:xfrm>
          <a:prstGeom prst="rect">
            <a:avLst/>
          </a:prstGeom>
          <a:noFill/>
        </p:spPr>
        <p:txBody>
          <a:bodyPr wrap="square" rtlCol="0">
            <a:spAutoFit/>
          </a:bodyPr>
          <a:lstStyle/>
          <a:p>
            <a:pPr algn="ctr"/>
            <a:r>
              <a:rPr lang="en-US" sz="2800" dirty="0" err="1"/>
              <a:t>Tiwtoriaid</a:t>
            </a:r>
            <a:r>
              <a:rPr lang="en-US" sz="2800" dirty="0"/>
              <a:t>:  </a:t>
            </a:r>
            <a:r>
              <a:rPr lang="en-US" sz="2800" dirty="0" err="1"/>
              <a:t>Gweler</a:t>
            </a:r>
            <a:r>
              <a:rPr lang="en-US" sz="2800" dirty="0"/>
              <a:t> y </a:t>
            </a:r>
            <a:r>
              <a:rPr lang="en-US" sz="2800" dirty="0" err="1"/>
              <a:t>ddogfen</a:t>
            </a:r>
            <a:r>
              <a:rPr lang="en-US" sz="2800" dirty="0"/>
              <a:t> ‘</a:t>
            </a:r>
            <a:r>
              <a:rPr lang="en-US" sz="2800" dirty="0" err="1"/>
              <a:t>Gorchmynion</a:t>
            </a:r>
            <a:r>
              <a:rPr lang="en-US" sz="2800" dirty="0"/>
              <a:t> </a:t>
            </a:r>
            <a:r>
              <a:rPr lang="en-US" sz="2800" dirty="0" err="1"/>
              <a:t>Dogfen</a:t>
            </a:r>
            <a:r>
              <a:rPr lang="en-US" sz="2800" dirty="0"/>
              <a:t> 5 GEM LWP’.  </a:t>
            </a:r>
          </a:p>
          <a:p>
            <a:pPr algn="ctr"/>
            <a:r>
              <a:rPr lang="en-US" sz="2800" dirty="0" err="1"/>
              <a:t>Gweler</a:t>
            </a:r>
            <a:r>
              <a:rPr lang="en-US" sz="2800" dirty="0"/>
              <a:t> y </a:t>
            </a:r>
            <a:r>
              <a:rPr lang="en-US" sz="2800" dirty="0" err="1"/>
              <a:t>nodiadau</a:t>
            </a:r>
            <a:r>
              <a:rPr lang="en-US" sz="2800" dirty="0"/>
              <a:t> </a:t>
            </a:r>
            <a:r>
              <a:rPr lang="en-US" sz="2800" dirty="0" err="1"/>
              <a:t>isod</a:t>
            </a:r>
            <a:r>
              <a:rPr lang="en-US" sz="2800" dirty="0"/>
              <a:t> am </a:t>
            </a:r>
            <a:r>
              <a:rPr lang="en-US" sz="2800" dirty="0" err="1"/>
              <a:t>gyfarwyddiadau</a:t>
            </a:r>
            <a:r>
              <a:rPr lang="en-US" sz="2800" dirty="0"/>
              <a:t> </a:t>
            </a:r>
            <a:r>
              <a:rPr lang="en-US" sz="2800" dirty="0" err="1"/>
              <a:t>ar</a:t>
            </a:r>
            <a:r>
              <a:rPr lang="en-US" sz="2800" dirty="0"/>
              <a:t> </a:t>
            </a:r>
            <a:r>
              <a:rPr lang="en-US" sz="2800" dirty="0" err="1"/>
              <a:t>gyfer</a:t>
            </a:r>
            <a:r>
              <a:rPr lang="en-US" sz="2800" dirty="0"/>
              <a:t> y </a:t>
            </a:r>
            <a:r>
              <a:rPr lang="en-US" sz="2800" dirty="0" err="1"/>
              <a:t>gêm</a:t>
            </a:r>
            <a:r>
              <a:rPr lang="en-US" sz="2800" dirty="0"/>
              <a:t>.</a:t>
            </a:r>
            <a:endParaRPr lang="en-US" sz="1600" dirty="0"/>
          </a:p>
        </p:txBody>
      </p:sp>
      <p:pic>
        <p:nvPicPr>
          <p:cNvPr id="9" name="Picture 8" descr="A group of people sitting around a table&#10;&#10;Description automatically generated">
            <a:extLst>
              <a:ext uri="{FF2B5EF4-FFF2-40B4-BE49-F238E27FC236}">
                <a16:creationId xmlns:a16="http://schemas.microsoft.com/office/drawing/2014/main" id="{29C4C1E1-041B-9AC1-1663-F081B25B70D0}"/>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722470" y="1543050"/>
            <a:ext cx="10801350" cy="7200900"/>
          </a:xfrm>
          <a:prstGeom prst="rect">
            <a:avLst/>
          </a:prstGeom>
        </p:spPr>
      </p:pic>
    </p:spTree>
    <p:extLst>
      <p:ext uri="{BB962C8B-B14F-4D97-AF65-F5344CB8AC3E}">
        <p14:creationId xmlns:p14="http://schemas.microsoft.com/office/powerpoint/2010/main" val="107499733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p:nvPr/>
        </p:nvSpPr>
        <p:spPr>
          <a:xfrm>
            <a:off x="3657600" y="812859"/>
            <a:ext cx="10759640" cy="1077218"/>
          </a:xfrm>
          <a:prstGeom prst="rect">
            <a:avLst/>
          </a:prstGeom>
        </p:spPr>
        <p:txBody>
          <a:bodyPr lIns="0" tIns="0" rIns="0" bIns="0" rtlCol="0" anchor="t">
            <a:spAutoFit/>
          </a:bodyPr>
          <a:lstStyle/>
          <a:p>
            <a:pPr marL="0" lvl="0" indent="0" algn="ctr">
              <a:lnSpc>
                <a:spcPts val="8400"/>
              </a:lnSpc>
              <a:spcBef>
                <a:spcPct val="0"/>
              </a:spcBef>
            </a:pPr>
            <a:r>
              <a:rPr lang="en-US" sz="7000" dirty="0">
                <a:solidFill>
                  <a:srgbClr val="272626"/>
                </a:solidFill>
                <a:latin typeface="Lazydog"/>
              </a:rPr>
              <a:t>Gwaith </a:t>
            </a:r>
            <a:r>
              <a:rPr lang="en-US" sz="7000" dirty="0" err="1">
                <a:solidFill>
                  <a:srgbClr val="272626"/>
                </a:solidFill>
                <a:latin typeface="Lazydog"/>
              </a:rPr>
              <a:t>unigol</a:t>
            </a:r>
            <a:endParaRPr lang="en-US" sz="7000" dirty="0">
              <a:solidFill>
                <a:srgbClr val="272626"/>
              </a:solidFill>
              <a:latin typeface="Lazydog"/>
            </a:endParaRPr>
          </a:p>
        </p:txBody>
      </p:sp>
      <p:grpSp>
        <p:nvGrpSpPr>
          <p:cNvPr id="7" name="Group 7"/>
          <p:cNvGrpSpPr/>
          <p:nvPr/>
        </p:nvGrpSpPr>
        <p:grpSpPr>
          <a:xfrm>
            <a:off x="1451209" y="2933700"/>
            <a:ext cx="15172422" cy="4572000"/>
            <a:chOff x="2526" y="2105214"/>
            <a:chExt cx="11246422" cy="5467190"/>
          </a:xfrm>
        </p:grpSpPr>
        <p:sp>
          <p:nvSpPr>
            <p:cNvPr id="8" name="Freeform 8"/>
            <p:cNvSpPr/>
            <p:nvPr/>
          </p:nvSpPr>
          <p:spPr>
            <a:xfrm>
              <a:off x="2526" y="2105214"/>
              <a:ext cx="11246422" cy="5467190"/>
            </a:xfrm>
            <a:custGeom>
              <a:avLst/>
              <a:gdLst/>
              <a:ahLst/>
              <a:cxnLst/>
              <a:rect l="l" t="t" r="r" b="b"/>
              <a:pathLst>
                <a:path w="11246422" h="7391321">
                  <a:moveTo>
                    <a:pt x="10618645" y="7336843"/>
                  </a:moveTo>
                  <a:cubicBezTo>
                    <a:pt x="10618645" y="7336843"/>
                    <a:pt x="9887770" y="7391321"/>
                    <a:pt x="8372970" y="7388700"/>
                  </a:cubicBezTo>
                  <a:cubicBezTo>
                    <a:pt x="4177104" y="7386537"/>
                    <a:pt x="1057074" y="7378713"/>
                    <a:pt x="1057074" y="7378713"/>
                  </a:cubicBezTo>
                  <a:cubicBezTo>
                    <a:pt x="812932" y="7369878"/>
                    <a:pt x="449110" y="7348648"/>
                    <a:pt x="282371" y="7290471"/>
                  </a:cubicBezTo>
                  <a:cubicBezTo>
                    <a:pt x="4469" y="7193507"/>
                    <a:pt x="0" y="7020228"/>
                    <a:pt x="0" y="5729322"/>
                  </a:cubicBezTo>
                  <a:lnTo>
                    <a:pt x="0" y="5729258"/>
                  </a:lnTo>
                  <a:cubicBezTo>
                    <a:pt x="8536" y="491230"/>
                    <a:pt x="0" y="345608"/>
                    <a:pt x="77597" y="223930"/>
                  </a:cubicBezTo>
                  <a:cubicBezTo>
                    <a:pt x="217372" y="4759"/>
                    <a:pt x="519255" y="4073"/>
                    <a:pt x="937909" y="4073"/>
                  </a:cubicBezTo>
                  <a:cubicBezTo>
                    <a:pt x="937909" y="4073"/>
                    <a:pt x="2416559" y="15681"/>
                    <a:pt x="6825813" y="7673"/>
                  </a:cubicBezTo>
                  <a:cubicBezTo>
                    <a:pt x="9668842" y="0"/>
                    <a:pt x="10385575" y="6979"/>
                    <a:pt x="10385575" y="6979"/>
                  </a:cubicBezTo>
                  <a:cubicBezTo>
                    <a:pt x="10753883" y="14458"/>
                    <a:pt x="10892143" y="42638"/>
                    <a:pt x="11089884" y="165219"/>
                  </a:cubicBezTo>
                  <a:cubicBezTo>
                    <a:pt x="11240900" y="258836"/>
                    <a:pt x="11246422" y="476157"/>
                    <a:pt x="11237282" y="5729258"/>
                  </a:cubicBezTo>
                  <a:lnTo>
                    <a:pt x="11237282" y="5729321"/>
                  </a:lnTo>
                  <a:cubicBezTo>
                    <a:pt x="11237281" y="7138194"/>
                    <a:pt x="11194497" y="7286781"/>
                    <a:pt x="10618645" y="7336843"/>
                  </a:cubicBezTo>
                  <a:close/>
                </a:path>
              </a:pathLst>
            </a:custGeom>
            <a:solidFill>
              <a:srgbClr val="BAE6FF"/>
            </a:solidFill>
          </p:spPr>
          <p:txBody>
            <a:bodyPr/>
            <a:lstStyle/>
            <a:p>
              <a:pPr algn="ctr"/>
              <a:r>
                <a:rPr lang="en-GB" sz="4000" b="0" i="0" u="none" strike="noStrike" dirty="0" err="1">
                  <a:solidFill>
                    <a:srgbClr val="000000"/>
                  </a:solidFill>
                  <a:effectLst/>
                  <a:latin typeface="Cymraeg"/>
                </a:rPr>
                <a:t>Meddyliwch</a:t>
              </a:r>
              <a:r>
                <a:rPr lang="en-GB" sz="4000" b="0" i="0" u="none" strike="noStrike" dirty="0">
                  <a:solidFill>
                    <a:srgbClr val="000000"/>
                  </a:solidFill>
                  <a:effectLst/>
                  <a:latin typeface="Cymraeg"/>
                </a:rPr>
                <a:t> am </a:t>
              </a:r>
              <a:r>
                <a:rPr lang="en-GB" sz="4000" b="0" i="0" u="none" strike="noStrike" dirty="0" err="1">
                  <a:solidFill>
                    <a:srgbClr val="000000"/>
                  </a:solidFill>
                  <a:effectLst/>
                  <a:latin typeface="Cymraeg"/>
                </a:rPr>
                <a:t>eich</a:t>
              </a:r>
              <a:r>
                <a:rPr lang="en-GB" sz="4000" b="0" i="0" u="none" strike="noStrike" dirty="0">
                  <a:solidFill>
                    <a:srgbClr val="000000"/>
                  </a:solidFill>
                  <a:effectLst/>
                  <a:latin typeface="Cymraeg"/>
                </a:rPr>
                <a:t> </a:t>
              </a:r>
              <a:r>
                <a:rPr lang="en-GB" sz="4000" b="0" i="0" u="none" strike="noStrike" dirty="0" err="1">
                  <a:solidFill>
                    <a:srgbClr val="000000"/>
                  </a:solidFill>
                  <a:effectLst/>
                  <a:latin typeface="Cymraeg"/>
                </a:rPr>
                <a:t>maes</a:t>
              </a:r>
              <a:r>
                <a:rPr lang="en-GB" sz="4000" b="0" i="0" u="none" strike="noStrike" dirty="0">
                  <a:solidFill>
                    <a:srgbClr val="000000"/>
                  </a:solidFill>
                  <a:effectLst/>
                  <a:latin typeface="Cymraeg"/>
                </a:rPr>
                <a:t> chi. </a:t>
              </a:r>
            </a:p>
            <a:p>
              <a:pPr algn="ctr"/>
              <a:r>
                <a:rPr lang="en-GB" sz="4000" b="0" i="0" u="none" strike="noStrike" dirty="0">
                  <a:solidFill>
                    <a:srgbClr val="000000"/>
                  </a:solidFill>
                  <a:effectLst/>
                  <a:latin typeface="Cymraeg"/>
                </a:rPr>
                <a:t>Pa </a:t>
              </a:r>
              <a:r>
                <a:rPr lang="en-GB" sz="4000" b="0" i="0" u="none" strike="noStrike" dirty="0" err="1">
                  <a:solidFill>
                    <a:srgbClr val="000000"/>
                  </a:solidFill>
                  <a:effectLst/>
                  <a:latin typeface="Cymraeg"/>
                </a:rPr>
                <a:t>orchmynion</a:t>
              </a:r>
              <a:r>
                <a:rPr lang="en-GB" sz="4000" b="0" i="0" u="none" strike="noStrike" dirty="0">
                  <a:solidFill>
                    <a:srgbClr val="000000"/>
                  </a:solidFill>
                  <a:effectLst/>
                  <a:latin typeface="Cymraeg"/>
                </a:rPr>
                <a:t> </a:t>
              </a:r>
              <a:r>
                <a:rPr lang="en-GB" sz="4000" b="0" i="0" u="none" strike="noStrike" dirty="0" err="1">
                  <a:solidFill>
                    <a:srgbClr val="000000"/>
                  </a:solidFill>
                  <a:effectLst/>
                  <a:latin typeface="Cymraeg"/>
                </a:rPr>
                <a:t>fyddwch</a:t>
              </a:r>
              <a:r>
                <a:rPr lang="en-GB" sz="4000" b="0" i="0" u="none" strike="noStrike" dirty="0">
                  <a:solidFill>
                    <a:srgbClr val="000000"/>
                  </a:solidFill>
                  <a:effectLst/>
                  <a:latin typeface="Cymraeg"/>
                </a:rPr>
                <a:t> </a:t>
              </a:r>
              <a:r>
                <a:rPr lang="en-GB" sz="4000" b="0" i="0" u="none" strike="noStrike" dirty="0" err="1">
                  <a:solidFill>
                    <a:srgbClr val="000000"/>
                  </a:solidFill>
                  <a:effectLst/>
                  <a:latin typeface="Cymraeg"/>
                </a:rPr>
                <a:t>chi'n</a:t>
              </a:r>
              <a:r>
                <a:rPr lang="en-GB" sz="4000" b="0" i="0" u="none" strike="noStrike" dirty="0">
                  <a:solidFill>
                    <a:srgbClr val="000000"/>
                  </a:solidFill>
                  <a:effectLst/>
                  <a:latin typeface="Cymraeg"/>
                </a:rPr>
                <a:t> </a:t>
              </a:r>
              <a:r>
                <a:rPr lang="en-GB" sz="4000" b="0" i="0" u="none" strike="noStrike" dirty="0" err="1">
                  <a:solidFill>
                    <a:srgbClr val="000000"/>
                  </a:solidFill>
                  <a:effectLst/>
                  <a:latin typeface="Cymraeg"/>
                </a:rPr>
                <a:t>defnyddio'n</a:t>
              </a:r>
              <a:r>
                <a:rPr lang="en-GB" sz="4000" b="0" i="0" u="none" strike="noStrike" dirty="0">
                  <a:solidFill>
                    <a:srgbClr val="000000"/>
                  </a:solidFill>
                  <a:effectLst/>
                  <a:latin typeface="Cymraeg"/>
                </a:rPr>
                <a:t> </a:t>
              </a:r>
              <a:r>
                <a:rPr lang="en-GB" sz="4000" b="0" i="0" u="none" strike="noStrike" dirty="0" err="1">
                  <a:solidFill>
                    <a:srgbClr val="000000"/>
                  </a:solidFill>
                  <a:effectLst/>
                  <a:latin typeface="Cymraeg"/>
                </a:rPr>
                <a:t>aml</a:t>
              </a:r>
              <a:r>
                <a:rPr lang="en-GB" sz="4000" b="0" i="0" u="none" strike="noStrike" dirty="0">
                  <a:solidFill>
                    <a:srgbClr val="000000"/>
                  </a:solidFill>
                  <a:effectLst/>
                  <a:latin typeface="Cymraeg"/>
                </a:rPr>
                <a:t>? </a:t>
              </a:r>
            </a:p>
            <a:p>
              <a:pPr algn="ctr"/>
              <a:r>
                <a:rPr lang="en-GB" sz="4000" b="0" i="0" u="none" strike="noStrike" dirty="0" err="1">
                  <a:solidFill>
                    <a:srgbClr val="000000"/>
                  </a:solidFill>
                  <a:effectLst/>
                  <a:latin typeface="Cymraeg"/>
                </a:rPr>
                <a:t>Gwnewch</a:t>
              </a:r>
              <a:r>
                <a:rPr lang="en-GB" sz="4000" b="0" i="0" u="none" strike="noStrike" dirty="0">
                  <a:solidFill>
                    <a:srgbClr val="000000"/>
                  </a:solidFill>
                  <a:effectLst/>
                  <a:latin typeface="Cymraeg"/>
                </a:rPr>
                <a:t> </a:t>
              </a:r>
              <a:r>
                <a:rPr lang="en-GB" sz="4000" b="0" i="0" u="none" strike="noStrike" dirty="0" err="1">
                  <a:solidFill>
                    <a:srgbClr val="000000"/>
                  </a:solidFill>
                  <a:effectLst/>
                  <a:latin typeface="Cymraeg"/>
                </a:rPr>
                <a:t>restr</a:t>
              </a:r>
              <a:r>
                <a:rPr lang="en-GB" sz="4000" b="0" i="0" u="none" strike="noStrike" dirty="0">
                  <a:solidFill>
                    <a:srgbClr val="000000"/>
                  </a:solidFill>
                  <a:effectLst/>
                  <a:latin typeface="Cymraeg"/>
                </a:rPr>
                <a:t> </a:t>
              </a:r>
              <a:r>
                <a:rPr lang="en-GB" sz="4000" b="0" i="0" u="none" strike="noStrike" dirty="0" err="1">
                  <a:solidFill>
                    <a:srgbClr val="000000"/>
                  </a:solidFill>
                  <a:effectLst/>
                  <a:latin typeface="Cymraeg"/>
                </a:rPr>
                <a:t>ohonyn</a:t>
              </a:r>
              <a:r>
                <a:rPr lang="en-GB" sz="4000" b="0" i="0" u="none" strike="noStrike" dirty="0">
                  <a:solidFill>
                    <a:srgbClr val="000000"/>
                  </a:solidFill>
                  <a:effectLst/>
                  <a:latin typeface="Cymraeg"/>
                </a:rPr>
                <a:t> </a:t>
              </a:r>
              <a:r>
                <a:rPr lang="en-GB" sz="4000" b="0" i="0" u="none" strike="noStrike" dirty="0" err="1">
                  <a:solidFill>
                    <a:srgbClr val="000000"/>
                  </a:solidFill>
                  <a:effectLst/>
                  <a:latin typeface="Cymraeg"/>
                </a:rPr>
                <a:t>nhw</a:t>
              </a:r>
              <a:r>
                <a:rPr lang="en-GB" sz="4000" b="0" i="0" u="none" strike="noStrike" dirty="0">
                  <a:solidFill>
                    <a:srgbClr val="000000"/>
                  </a:solidFill>
                  <a:effectLst/>
                  <a:latin typeface="Cymraeg"/>
                </a:rPr>
                <a:t> / </a:t>
              </a:r>
              <a:r>
                <a:rPr lang="en-GB" sz="4000" b="0" i="0" u="none" strike="noStrike" dirty="0" err="1">
                  <a:solidFill>
                    <a:srgbClr val="000000"/>
                  </a:solidFill>
                  <a:effectLst/>
                  <a:latin typeface="Cymraeg"/>
                </a:rPr>
                <a:t>Gwnewch</a:t>
              </a:r>
              <a:r>
                <a:rPr lang="en-GB" sz="4000" b="0" i="0" u="none" strike="noStrike" dirty="0">
                  <a:solidFill>
                    <a:srgbClr val="000000"/>
                  </a:solidFill>
                  <a:effectLst/>
                  <a:latin typeface="Cymraeg"/>
                </a:rPr>
                <a:t> </a:t>
              </a:r>
              <a:r>
                <a:rPr lang="en-GB" sz="4000" b="0" i="0" u="none" strike="noStrike" dirty="0" err="1">
                  <a:solidFill>
                    <a:srgbClr val="000000"/>
                  </a:solidFill>
                  <a:effectLst/>
                  <a:latin typeface="Cymraeg"/>
                </a:rPr>
                <a:t>boster</a:t>
              </a:r>
              <a:r>
                <a:rPr lang="en-GB" sz="4000" b="0" i="0" u="none" strike="noStrike" dirty="0">
                  <a:solidFill>
                    <a:srgbClr val="000000"/>
                  </a:solidFill>
                  <a:effectLst/>
                  <a:latin typeface="Cymraeg"/>
                </a:rPr>
                <a:t>.</a:t>
              </a:r>
            </a:p>
            <a:p>
              <a:pPr algn="ctr"/>
              <a:endParaRPr lang="en-US" sz="4000" dirty="0"/>
            </a:p>
            <a:p>
              <a:pPr algn="ctr"/>
              <a:r>
                <a:rPr lang="en-GB" sz="4000" b="0" i="1" u="none" strike="noStrike" dirty="0">
                  <a:solidFill>
                    <a:srgbClr val="808080"/>
                  </a:solidFill>
                  <a:effectLst/>
                  <a:latin typeface="var(--font-family-body)"/>
                </a:rPr>
                <a:t>Think about your field. </a:t>
              </a:r>
            </a:p>
            <a:p>
              <a:pPr algn="ctr"/>
              <a:r>
                <a:rPr lang="en-GB" sz="4000" b="0" i="1" u="none" strike="noStrike" dirty="0">
                  <a:solidFill>
                    <a:srgbClr val="808080"/>
                  </a:solidFill>
                  <a:effectLst/>
                  <a:latin typeface="var(--font-family-body)"/>
                </a:rPr>
                <a:t>What commands will you use often? </a:t>
              </a:r>
            </a:p>
            <a:p>
              <a:pPr algn="ctr"/>
              <a:r>
                <a:rPr lang="en-GB" sz="4000" b="0" i="1" u="none" strike="noStrike" dirty="0">
                  <a:solidFill>
                    <a:srgbClr val="808080"/>
                  </a:solidFill>
                  <a:effectLst/>
                  <a:latin typeface="var(--font-family-body)"/>
                </a:rPr>
                <a:t>Make a list of them / Make a poster.  </a:t>
              </a:r>
              <a:endParaRPr lang="en-US" sz="4000" dirty="0"/>
            </a:p>
          </p:txBody>
        </p:sp>
      </p:grpSp>
      <p:sp>
        <p:nvSpPr>
          <p:cNvPr id="2" name="Explosion 1 1">
            <a:extLst>
              <a:ext uri="{FF2B5EF4-FFF2-40B4-BE49-F238E27FC236}">
                <a16:creationId xmlns:a16="http://schemas.microsoft.com/office/drawing/2014/main" id="{884AF84A-6315-EE8F-1EA6-E3A09784DB26}"/>
              </a:ext>
            </a:extLst>
          </p:cNvPr>
          <p:cNvSpPr/>
          <p:nvPr/>
        </p:nvSpPr>
        <p:spPr>
          <a:xfrm>
            <a:off x="381000" y="6337358"/>
            <a:ext cx="4038600" cy="3492441"/>
          </a:xfrm>
          <a:prstGeom prst="irregularSeal1">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t>Gwaith </a:t>
            </a:r>
            <a:r>
              <a:rPr lang="en-US" sz="2800" b="1" dirty="0" err="1"/>
              <a:t>portffolio</a:t>
            </a:r>
            <a:r>
              <a:rPr lang="en-US" sz="2800" b="1" dirty="0"/>
              <a:t>: </a:t>
            </a:r>
            <a:r>
              <a:rPr lang="en-US" sz="2800" b="1" dirty="0" err="1"/>
              <a:t>ysgrifennu</a:t>
            </a:r>
            <a:r>
              <a:rPr lang="en-US" sz="2800" b="1" dirty="0"/>
              <a:t>.</a:t>
            </a:r>
          </a:p>
        </p:txBody>
      </p:sp>
    </p:spTree>
    <p:extLst>
      <p:ext uri="{BB962C8B-B14F-4D97-AF65-F5344CB8AC3E}">
        <p14:creationId xmlns:p14="http://schemas.microsoft.com/office/powerpoint/2010/main" val="232318388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r="1499" b="30850"/>
          <a:stretch>
            <a:fillRect/>
          </a:stretch>
        </p:blipFill>
        <p:spPr>
          <a:xfrm rot="-1382617">
            <a:off x="1615147" y="3222468"/>
            <a:ext cx="4398805" cy="6766665"/>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32364">
            <a:off x="12364205" y="933258"/>
            <a:ext cx="4622817" cy="4752429"/>
          </a:xfrm>
          <a:prstGeom prst="rect">
            <a:avLst/>
          </a:prstGeom>
        </p:spPr>
      </p:pic>
      <p:pic>
        <p:nvPicPr>
          <p:cNvPr id="4" name="Picture 4"/>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5400000">
            <a:off x="4640231" y="-524471"/>
            <a:ext cx="8725546" cy="10524233"/>
          </a:xfrm>
          <a:prstGeom prst="rect">
            <a:avLst/>
          </a:prstGeom>
        </p:spPr>
      </p:pic>
      <p:grpSp>
        <p:nvGrpSpPr>
          <p:cNvPr id="5" name="Group 5"/>
          <p:cNvGrpSpPr/>
          <p:nvPr/>
        </p:nvGrpSpPr>
        <p:grpSpPr>
          <a:xfrm>
            <a:off x="4672849" y="2815750"/>
            <a:ext cx="9070541" cy="5009621"/>
            <a:chOff x="0" y="0"/>
            <a:chExt cx="3403061" cy="1879496"/>
          </a:xfrm>
        </p:grpSpPr>
        <p:sp>
          <p:nvSpPr>
            <p:cNvPr id="6" name="Freeform 6"/>
            <p:cNvSpPr/>
            <p:nvPr/>
          </p:nvSpPr>
          <p:spPr>
            <a:xfrm>
              <a:off x="-4213" y="0"/>
              <a:ext cx="3407273" cy="1879496"/>
            </a:xfrm>
            <a:custGeom>
              <a:avLst/>
              <a:gdLst/>
              <a:ahLst/>
              <a:cxnLst/>
              <a:rect l="l" t="t" r="r" b="b"/>
              <a:pathLst>
                <a:path w="3407273" h="1879496">
                  <a:moveTo>
                    <a:pt x="278431" y="16918"/>
                  </a:moveTo>
                  <a:cubicBezTo>
                    <a:pt x="278431" y="16918"/>
                    <a:pt x="604014" y="12258"/>
                    <a:pt x="930760" y="12454"/>
                  </a:cubicBezTo>
                  <a:cubicBezTo>
                    <a:pt x="2337917" y="12671"/>
                    <a:pt x="3133206" y="0"/>
                    <a:pt x="3133206" y="0"/>
                  </a:cubicBezTo>
                  <a:cubicBezTo>
                    <a:pt x="3200669" y="0"/>
                    <a:pt x="3276606" y="0"/>
                    <a:pt x="3355379" y="85073"/>
                  </a:cubicBezTo>
                  <a:cubicBezTo>
                    <a:pt x="3398357" y="131488"/>
                    <a:pt x="3399426" y="240224"/>
                    <a:pt x="3399831" y="320281"/>
                  </a:cubicBezTo>
                  <a:cubicBezTo>
                    <a:pt x="3399831" y="320281"/>
                    <a:pt x="3398126" y="932605"/>
                    <a:pt x="3398126" y="1116912"/>
                  </a:cubicBezTo>
                  <a:cubicBezTo>
                    <a:pt x="3398126" y="1331071"/>
                    <a:pt x="3407274" y="1630250"/>
                    <a:pt x="3407274" y="1630250"/>
                  </a:cubicBezTo>
                  <a:cubicBezTo>
                    <a:pt x="3407274" y="1758918"/>
                    <a:pt x="3403105" y="1879496"/>
                    <a:pt x="3150267" y="1871362"/>
                  </a:cubicBezTo>
                  <a:cubicBezTo>
                    <a:pt x="3150267" y="1871362"/>
                    <a:pt x="2773794" y="1851063"/>
                    <a:pt x="2388311" y="1858662"/>
                  </a:cubicBezTo>
                  <a:cubicBezTo>
                    <a:pt x="1200217" y="1866796"/>
                    <a:pt x="304023" y="1879496"/>
                    <a:pt x="304023" y="1879496"/>
                  </a:cubicBezTo>
                  <a:cubicBezTo>
                    <a:pt x="132548" y="1879496"/>
                    <a:pt x="4213" y="1778427"/>
                    <a:pt x="8532" y="1575880"/>
                  </a:cubicBezTo>
                  <a:cubicBezTo>
                    <a:pt x="8532" y="1575880"/>
                    <a:pt x="9630" y="1077339"/>
                    <a:pt x="4815" y="932605"/>
                  </a:cubicBezTo>
                  <a:cubicBezTo>
                    <a:pt x="0" y="663668"/>
                    <a:pt x="25592" y="330596"/>
                    <a:pt x="25592" y="330596"/>
                  </a:cubicBezTo>
                  <a:cubicBezTo>
                    <a:pt x="27224" y="150571"/>
                    <a:pt x="143504" y="16918"/>
                    <a:pt x="278431" y="16918"/>
                  </a:cubicBezTo>
                  <a:close/>
                </a:path>
              </a:pathLst>
            </a:custGeom>
            <a:solidFill>
              <a:srgbClr val="FFF9ED"/>
            </a:solidFill>
          </p:spPr>
          <p:txBody>
            <a:bodyPr/>
            <a:lstStyle/>
            <a:p>
              <a:endParaRPr lang="en-GB"/>
            </a:p>
          </p:txBody>
        </p:sp>
      </p:grpSp>
      <p:grpSp>
        <p:nvGrpSpPr>
          <p:cNvPr id="7" name="Group 7"/>
          <p:cNvGrpSpPr>
            <a:grpSpLocks noChangeAspect="1"/>
          </p:cNvGrpSpPr>
          <p:nvPr/>
        </p:nvGrpSpPr>
        <p:grpSpPr>
          <a:xfrm rot="1006921">
            <a:off x="13235319" y="5603780"/>
            <a:ext cx="3894754" cy="3894754"/>
            <a:chOff x="0" y="0"/>
            <a:chExt cx="6350000" cy="6350000"/>
          </a:xfrm>
        </p:grpSpPr>
        <p:sp>
          <p:nvSpPr>
            <p:cNvPr id="8" name="Freeform 8"/>
            <p:cNvSpPr/>
            <p:nvPr/>
          </p:nvSpPr>
          <p:spPr>
            <a:xfrm>
              <a:off x="0" y="0"/>
              <a:ext cx="6350000" cy="6347460"/>
            </a:xfrm>
            <a:custGeom>
              <a:avLst/>
              <a:gdLst/>
              <a:ahLst/>
              <a:cxnLst/>
              <a:rect l="l" t="t" r="r" b="b"/>
              <a:pathLst>
                <a:path w="6350000" h="6347460">
                  <a:moveTo>
                    <a:pt x="6350000" y="532130"/>
                  </a:moveTo>
                  <a:cubicBezTo>
                    <a:pt x="6350000" y="463550"/>
                    <a:pt x="6315710" y="402590"/>
                    <a:pt x="6263640" y="367030"/>
                  </a:cubicBezTo>
                  <a:cubicBezTo>
                    <a:pt x="6273800" y="360680"/>
                    <a:pt x="6282690" y="353060"/>
                    <a:pt x="6290310" y="344170"/>
                  </a:cubicBezTo>
                  <a:cubicBezTo>
                    <a:pt x="6328410" y="306070"/>
                    <a:pt x="6350000" y="255270"/>
                    <a:pt x="6350000" y="201930"/>
                  </a:cubicBezTo>
                  <a:cubicBezTo>
                    <a:pt x="6350000" y="148590"/>
                    <a:pt x="6328410" y="96520"/>
                    <a:pt x="6290310" y="59690"/>
                  </a:cubicBezTo>
                  <a:cubicBezTo>
                    <a:pt x="6252210" y="21590"/>
                    <a:pt x="6200140" y="0"/>
                    <a:pt x="6148070" y="0"/>
                  </a:cubicBezTo>
                  <a:cubicBezTo>
                    <a:pt x="6094730" y="0"/>
                    <a:pt x="6042660" y="21590"/>
                    <a:pt x="6005830" y="59690"/>
                  </a:cubicBezTo>
                  <a:cubicBezTo>
                    <a:pt x="5996940" y="68580"/>
                    <a:pt x="5990590" y="77470"/>
                    <a:pt x="5982970" y="86360"/>
                  </a:cubicBezTo>
                  <a:cubicBezTo>
                    <a:pt x="5946140" y="34290"/>
                    <a:pt x="5886450" y="0"/>
                    <a:pt x="5817870" y="0"/>
                  </a:cubicBezTo>
                  <a:cubicBezTo>
                    <a:pt x="5749290" y="0"/>
                    <a:pt x="5689600" y="34290"/>
                    <a:pt x="5652770" y="86360"/>
                  </a:cubicBezTo>
                  <a:cubicBezTo>
                    <a:pt x="5615940" y="34290"/>
                    <a:pt x="5556250" y="0"/>
                    <a:pt x="5487670" y="0"/>
                  </a:cubicBezTo>
                  <a:cubicBezTo>
                    <a:pt x="5419090" y="0"/>
                    <a:pt x="5359400" y="34290"/>
                    <a:pt x="5322570" y="86360"/>
                  </a:cubicBezTo>
                  <a:cubicBezTo>
                    <a:pt x="5285740" y="34290"/>
                    <a:pt x="5226050" y="0"/>
                    <a:pt x="5157470" y="0"/>
                  </a:cubicBezTo>
                  <a:cubicBezTo>
                    <a:pt x="5088890" y="0"/>
                    <a:pt x="5027930" y="34290"/>
                    <a:pt x="4992370" y="86360"/>
                  </a:cubicBezTo>
                  <a:cubicBezTo>
                    <a:pt x="4955540" y="34290"/>
                    <a:pt x="4894580" y="0"/>
                    <a:pt x="4827270" y="0"/>
                  </a:cubicBezTo>
                  <a:cubicBezTo>
                    <a:pt x="4758690" y="0"/>
                    <a:pt x="4699000" y="34290"/>
                    <a:pt x="4662170" y="86360"/>
                  </a:cubicBezTo>
                  <a:cubicBezTo>
                    <a:pt x="4625340" y="34290"/>
                    <a:pt x="4565650" y="0"/>
                    <a:pt x="4497070" y="0"/>
                  </a:cubicBezTo>
                  <a:cubicBezTo>
                    <a:pt x="4428490" y="0"/>
                    <a:pt x="4368800" y="34290"/>
                    <a:pt x="4331970" y="86360"/>
                  </a:cubicBezTo>
                  <a:cubicBezTo>
                    <a:pt x="4295140" y="34290"/>
                    <a:pt x="4235450" y="0"/>
                    <a:pt x="4166870" y="0"/>
                  </a:cubicBezTo>
                  <a:cubicBezTo>
                    <a:pt x="4098290" y="0"/>
                    <a:pt x="4038600" y="34290"/>
                    <a:pt x="4001770" y="86360"/>
                  </a:cubicBezTo>
                  <a:cubicBezTo>
                    <a:pt x="3964940" y="34290"/>
                    <a:pt x="3903980" y="0"/>
                    <a:pt x="3836670" y="0"/>
                  </a:cubicBezTo>
                  <a:cubicBezTo>
                    <a:pt x="3768090" y="0"/>
                    <a:pt x="3707130" y="34290"/>
                    <a:pt x="3671570" y="86360"/>
                  </a:cubicBezTo>
                  <a:cubicBezTo>
                    <a:pt x="3634740" y="34290"/>
                    <a:pt x="3575050" y="0"/>
                    <a:pt x="3506470" y="0"/>
                  </a:cubicBezTo>
                  <a:cubicBezTo>
                    <a:pt x="3437890" y="0"/>
                    <a:pt x="3378200" y="34290"/>
                    <a:pt x="3341370" y="86360"/>
                  </a:cubicBezTo>
                  <a:cubicBezTo>
                    <a:pt x="3304540" y="34290"/>
                    <a:pt x="3244850" y="0"/>
                    <a:pt x="3176270" y="0"/>
                  </a:cubicBezTo>
                  <a:cubicBezTo>
                    <a:pt x="3107690" y="0"/>
                    <a:pt x="3048000" y="34290"/>
                    <a:pt x="3011170" y="86360"/>
                  </a:cubicBezTo>
                  <a:cubicBezTo>
                    <a:pt x="2974340" y="34290"/>
                    <a:pt x="2914650" y="0"/>
                    <a:pt x="2846070" y="0"/>
                  </a:cubicBezTo>
                  <a:cubicBezTo>
                    <a:pt x="2777490" y="0"/>
                    <a:pt x="2716530" y="34290"/>
                    <a:pt x="2680970" y="86360"/>
                  </a:cubicBezTo>
                  <a:cubicBezTo>
                    <a:pt x="2644140" y="34290"/>
                    <a:pt x="2583180" y="0"/>
                    <a:pt x="2515870" y="0"/>
                  </a:cubicBezTo>
                  <a:cubicBezTo>
                    <a:pt x="2447290" y="0"/>
                    <a:pt x="2387600" y="34290"/>
                    <a:pt x="2350770" y="86360"/>
                  </a:cubicBezTo>
                  <a:cubicBezTo>
                    <a:pt x="2313940" y="34290"/>
                    <a:pt x="2254250" y="0"/>
                    <a:pt x="2185670" y="0"/>
                  </a:cubicBezTo>
                  <a:cubicBezTo>
                    <a:pt x="2117090" y="0"/>
                    <a:pt x="2057400" y="34290"/>
                    <a:pt x="2020570" y="86360"/>
                  </a:cubicBezTo>
                  <a:cubicBezTo>
                    <a:pt x="1983740" y="34290"/>
                    <a:pt x="1924050" y="0"/>
                    <a:pt x="1855470" y="0"/>
                  </a:cubicBezTo>
                  <a:cubicBezTo>
                    <a:pt x="1786890" y="0"/>
                    <a:pt x="1727200" y="34290"/>
                    <a:pt x="1690370" y="86360"/>
                  </a:cubicBezTo>
                  <a:cubicBezTo>
                    <a:pt x="1653540" y="34290"/>
                    <a:pt x="1593850" y="0"/>
                    <a:pt x="1525270" y="0"/>
                  </a:cubicBezTo>
                  <a:cubicBezTo>
                    <a:pt x="1456690" y="0"/>
                    <a:pt x="1395730" y="34290"/>
                    <a:pt x="1360170" y="86360"/>
                  </a:cubicBezTo>
                  <a:cubicBezTo>
                    <a:pt x="1324610" y="34290"/>
                    <a:pt x="1263650" y="0"/>
                    <a:pt x="1195070" y="0"/>
                  </a:cubicBezTo>
                  <a:cubicBezTo>
                    <a:pt x="1126490" y="0"/>
                    <a:pt x="1066800" y="34290"/>
                    <a:pt x="1029970" y="86360"/>
                  </a:cubicBezTo>
                  <a:cubicBezTo>
                    <a:pt x="990600" y="34290"/>
                    <a:pt x="930910" y="0"/>
                    <a:pt x="862330" y="0"/>
                  </a:cubicBezTo>
                  <a:cubicBezTo>
                    <a:pt x="793750" y="0"/>
                    <a:pt x="734060" y="34290"/>
                    <a:pt x="697230" y="86360"/>
                  </a:cubicBezTo>
                  <a:cubicBezTo>
                    <a:pt x="660400" y="34290"/>
                    <a:pt x="600710" y="0"/>
                    <a:pt x="532130" y="0"/>
                  </a:cubicBezTo>
                  <a:cubicBezTo>
                    <a:pt x="463550" y="0"/>
                    <a:pt x="402590" y="34290"/>
                    <a:pt x="367030" y="86360"/>
                  </a:cubicBezTo>
                  <a:cubicBezTo>
                    <a:pt x="360680" y="76200"/>
                    <a:pt x="353060" y="67310"/>
                    <a:pt x="344170" y="59690"/>
                  </a:cubicBezTo>
                  <a:cubicBezTo>
                    <a:pt x="306070" y="21590"/>
                    <a:pt x="254000" y="0"/>
                    <a:pt x="201930" y="0"/>
                  </a:cubicBezTo>
                  <a:cubicBezTo>
                    <a:pt x="148590" y="0"/>
                    <a:pt x="96520" y="21590"/>
                    <a:pt x="59690" y="59690"/>
                  </a:cubicBezTo>
                  <a:cubicBezTo>
                    <a:pt x="21590" y="96520"/>
                    <a:pt x="0" y="148590"/>
                    <a:pt x="0" y="201930"/>
                  </a:cubicBezTo>
                  <a:cubicBezTo>
                    <a:pt x="0" y="255270"/>
                    <a:pt x="21590" y="307340"/>
                    <a:pt x="59690" y="344170"/>
                  </a:cubicBezTo>
                  <a:cubicBezTo>
                    <a:pt x="68580" y="353060"/>
                    <a:pt x="77470" y="359410"/>
                    <a:pt x="86360" y="367030"/>
                  </a:cubicBezTo>
                  <a:cubicBezTo>
                    <a:pt x="34290" y="403860"/>
                    <a:pt x="0" y="463550"/>
                    <a:pt x="0" y="532130"/>
                  </a:cubicBezTo>
                  <a:cubicBezTo>
                    <a:pt x="0" y="600710"/>
                    <a:pt x="34290" y="660400"/>
                    <a:pt x="86360" y="697230"/>
                  </a:cubicBezTo>
                  <a:cubicBezTo>
                    <a:pt x="34290" y="734060"/>
                    <a:pt x="0" y="793750"/>
                    <a:pt x="0" y="862330"/>
                  </a:cubicBezTo>
                  <a:cubicBezTo>
                    <a:pt x="0" y="930910"/>
                    <a:pt x="34290" y="990600"/>
                    <a:pt x="86360" y="1027430"/>
                  </a:cubicBezTo>
                  <a:cubicBezTo>
                    <a:pt x="34290" y="1064260"/>
                    <a:pt x="0" y="1123950"/>
                    <a:pt x="0" y="1192530"/>
                  </a:cubicBezTo>
                  <a:cubicBezTo>
                    <a:pt x="0" y="1261110"/>
                    <a:pt x="34290" y="1322070"/>
                    <a:pt x="86360" y="1357630"/>
                  </a:cubicBezTo>
                  <a:cubicBezTo>
                    <a:pt x="34290" y="1393190"/>
                    <a:pt x="0" y="1454150"/>
                    <a:pt x="0" y="1522730"/>
                  </a:cubicBezTo>
                  <a:cubicBezTo>
                    <a:pt x="0" y="1591310"/>
                    <a:pt x="34290" y="1651000"/>
                    <a:pt x="86360" y="1687830"/>
                  </a:cubicBezTo>
                  <a:cubicBezTo>
                    <a:pt x="34290" y="1724660"/>
                    <a:pt x="0" y="1784350"/>
                    <a:pt x="0" y="1852930"/>
                  </a:cubicBezTo>
                  <a:cubicBezTo>
                    <a:pt x="0" y="1921510"/>
                    <a:pt x="34290" y="1981200"/>
                    <a:pt x="86360" y="2018030"/>
                  </a:cubicBezTo>
                  <a:cubicBezTo>
                    <a:pt x="34290" y="2054860"/>
                    <a:pt x="0" y="2114550"/>
                    <a:pt x="0" y="2183130"/>
                  </a:cubicBezTo>
                  <a:cubicBezTo>
                    <a:pt x="0" y="2251710"/>
                    <a:pt x="34290" y="2311400"/>
                    <a:pt x="86360" y="2348230"/>
                  </a:cubicBezTo>
                  <a:cubicBezTo>
                    <a:pt x="34290" y="2385060"/>
                    <a:pt x="0" y="2444750"/>
                    <a:pt x="0" y="2513330"/>
                  </a:cubicBezTo>
                  <a:cubicBezTo>
                    <a:pt x="0" y="2581910"/>
                    <a:pt x="34290" y="2642870"/>
                    <a:pt x="86360" y="2678430"/>
                  </a:cubicBezTo>
                  <a:cubicBezTo>
                    <a:pt x="34290" y="2713990"/>
                    <a:pt x="0" y="2774950"/>
                    <a:pt x="0" y="2843530"/>
                  </a:cubicBezTo>
                  <a:cubicBezTo>
                    <a:pt x="0" y="2912110"/>
                    <a:pt x="34290" y="2971800"/>
                    <a:pt x="86360" y="3008630"/>
                  </a:cubicBezTo>
                  <a:cubicBezTo>
                    <a:pt x="34290" y="3045460"/>
                    <a:pt x="0" y="3105150"/>
                    <a:pt x="0" y="3173730"/>
                  </a:cubicBezTo>
                  <a:cubicBezTo>
                    <a:pt x="0" y="3242310"/>
                    <a:pt x="34290" y="3302000"/>
                    <a:pt x="86360" y="3338830"/>
                  </a:cubicBezTo>
                  <a:cubicBezTo>
                    <a:pt x="34290" y="3375660"/>
                    <a:pt x="0" y="3435350"/>
                    <a:pt x="0" y="3503930"/>
                  </a:cubicBezTo>
                  <a:cubicBezTo>
                    <a:pt x="0" y="3572510"/>
                    <a:pt x="34290" y="3633470"/>
                    <a:pt x="86360" y="3669030"/>
                  </a:cubicBezTo>
                  <a:cubicBezTo>
                    <a:pt x="34290" y="3705860"/>
                    <a:pt x="0" y="3766820"/>
                    <a:pt x="0" y="3834130"/>
                  </a:cubicBezTo>
                  <a:cubicBezTo>
                    <a:pt x="0" y="3901440"/>
                    <a:pt x="34290" y="3962400"/>
                    <a:pt x="86360" y="3999230"/>
                  </a:cubicBezTo>
                  <a:cubicBezTo>
                    <a:pt x="34290" y="4036060"/>
                    <a:pt x="0" y="4095750"/>
                    <a:pt x="0" y="4164330"/>
                  </a:cubicBezTo>
                  <a:cubicBezTo>
                    <a:pt x="0" y="4232910"/>
                    <a:pt x="34290" y="4292600"/>
                    <a:pt x="86360" y="4329430"/>
                  </a:cubicBezTo>
                  <a:cubicBezTo>
                    <a:pt x="34290" y="4366260"/>
                    <a:pt x="0" y="4425950"/>
                    <a:pt x="0" y="4494530"/>
                  </a:cubicBezTo>
                  <a:cubicBezTo>
                    <a:pt x="0" y="4563110"/>
                    <a:pt x="34290" y="4622800"/>
                    <a:pt x="86360" y="4659630"/>
                  </a:cubicBezTo>
                  <a:cubicBezTo>
                    <a:pt x="34290" y="4696460"/>
                    <a:pt x="0" y="4756150"/>
                    <a:pt x="0" y="4824730"/>
                  </a:cubicBezTo>
                  <a:cubicBezTo>
                    <a:pt x="0" y="4893310"/>
                    <a:pt x="34290" y="4954270"/>
                    <a:pt x="86360" y="4989830"/>
                  </a:cubicBezTo>
                  <a:cubicBezTo>
                    <a:pt x="34290" y="5025390"/>
                    <a:pt x="0" y="5086350"/>
                    <a:pt x="0" y="5154930"/>
                  </a:cubicBezTo>
                  <a:cubicBezTo>
                    <a:pt x="0" y="5223510"/>
                    <a:pt x="34290" y="5283200"/>
                    <a:pt x="86360" y="5320030"/>
                  </a:cubicBezTo>
                  <a:cubicBezTo>
                    <a:pt x="34290" y="5356860"/>
                    <a:pt x="0" y="5416550"/>
                    <a:pt x="0" y="5485130"/>
                  </a:cubicBezTo>
                  <a:cubicBezTo>
                    <a:pt x="0" y="5553710"/>
                    <a:pt x="34290" y="5613400"/>
                    <a:pt x="86360" y="5650230"/>
                  </a:cubicBezTo>
                  <a:cubicBezTo>
                    <a:pt x="34290" y="5687060"/>
                    <a:pt x="0" y="5746750"/>
                    <a:pt x="0" y="5815330"/>
                  </a:cubicBezTo>
                  <a:cubicBezTo>
                    <a:pt x="0" y="5883910"/>
                    <a:pt x="34290" y="5944870"/>
                    <a:pt x="86360" y="5980430"/>
                  </a:cubicBezTo>
                  <a:cubicBezTo>
                    <a:pt x="76200" y="5986780"/>
                    <a:pt x="67310" y="5994400"/>
                    <a:pt x="59690" y="6003290"/>
                  </a:cubicBezTo>
                  <a:cubicBezTo>
                    <a:pt x="22860" y="6041390"/>
                    <a:pt x="0" y="6093460"/>
                    <a:pt x="0" y="6145530"/>
                  </a:cubicBezTo>
                  <a:cubicBezTo>
                    <a:pt x="0" y="6198870"/>
                    <a:pt x="20320" y="6249670"/>
                    <a:pt x="59690" y="6287770"/>
                  </a:cubicBezTo>
                  <a:cubicBezTo>
                    <a:pt x="97790" y="6325870"/>
                    <a:pt x="148590" y="6347460"/>
                    <a:pt x="201930" y="6347460"/>
                  </a:cubicBezTo>
                  <a:cubicBezTo>
                    <a:pt x="256540" y="6347460"/>
                    <a:pt x="307340" y="6325870"/>
                    <a:pt x="344170" y="6287770"/>
                  </a:cubicBezTo>
                  <a:cubicBezTo>
                    <a:pt x="353060" y="6278880"/>
                    <a:pt x="359410" y="6269990"/>
                    <a:pt x="367030" y="6261100"/>
                  </a:cubicBezTo>
                  <a:cubicBezTo>
                    <a:pt x="403860" y="6313170"/>
                    <a:pt x="463550" y="6347460"/>
                    <a:pt x="532130" y="6347460"/>
                  </a:cubicBezTo>
                  <a:cubicBezTo>
                    <a:pt x="600710" y="6347460"/>
                    <a:pt x="660400" y="6313170"/>
                    <a:pt x="697230" y="6261100"/>
                  </a:cubicBezTo>
                  <a:cubicBezTo>
                    <a:pt x="734060" y="6313170"/>
                    <a:pt x="793750" y="6347460"/>
                    <a:pt x="862330" y="6347460"/>
                  </a:cubicBezTo>
                  <a:cubicBezTo>
                    <a:pt x="930910" y="6347460"/>
                    <a:pt x="990600" y="6313170"/>
                    <a:pt x="1027430" y="6261100"/>
                  </a:cubicBezTo>
                  <a:cubicBezTo>
                    <a:pt x="1064260" y="6313170"/>
                    <a:pt x="1123950" y="6347460"/>
                    <a:pt x="1192530" y="6347460"/>
                  </a:cubicBezTo>
                  <a:cubicBezTo>
                    <a:pt x="1261110" y="6347460"/>
                    <a:pt x="1320800" y="6313170"/>
                    <a:pt x="1357630" y="6261100"/>
                  </a:cubicBezTo>
                  <a:cubicBezTo>
                    <a:pt x="1394460" y="6313170"/>
                    <a:pt x="1455420" y="6347460"/>
                    <a:pt x="1522730" y="6347460"/>
                  </a:cubicBezTo>
                  <a:cubicBezTo>
                    <a:pt x="1591310" y="6347460"/>
                    <a:pt x="1651000" y="6313170"/>
                    <a:pt x="1687830" y="6261100"/>
                  </a:cubicBezTo>
                  <a:cubicBezTo>
                    <a:pt x="1724660" y="6313170"/>
                    <a:pt x="1784350" y="6347460"/>
                    <a:pt x="1852930" y="6347460"/>
                  </a:cubicBezTo>
                  <a:cubicBezTo>
                    <a:pt x="1921510" y="6347460"/>
                    <a:pt x="1981200" y="6313170"/>
                    <a:pt x="2018030" y="6261100"/>
                  </a:cubicBezTo>
                  <a:cubicBezTo>
                    <a:pt x="2054860" y="6313170"/>
                    <a:pt x="2114550" y="6347460"/>
                    <a:pt x="2183130" y="6347460"/>
                  </a:cubicBezTo>
                  <a:cubicBezTo>
                    <a:pt x="2251710" y="6347460"/>
                    <a:pt x="2311400" y="6313170"/>
                    <a:pt x="2348230" y="6261100"/>
                  </a:cubicBezTo>
                  <a:cubicBezTo>
                    <a:pt x="2385060" y="6313170"/>
                    <a:pt x="2444750" y="6347460"/>
                    <a:pt x="2513330" y="6347460"/>
                  </a:cubicBezTo>
                  <a:cubicBezTo>
                    <a:pt x="2581910" y="6347460"/>
                    <a:pt x="2642870" y="6313170"/>
                    <a:pt x="2678430" y="6261100"/>
                  </a:cubicBezTo>
                  <a:cubicBezTo>
                    <a:pt x="2715260" y="6313170"/>
                    <a:pt x="2776220" y="6347460"/>
                    <a:pt x="2843530" y="6347460"/>
                  </a:cubicBezTo>
                  <a:cubicBezTo>
                    <a:pt x="2912110" y="6347460"/>
                    <a:pt x="2971800" y="6313170"/>
                    <a:pt x="3008630" y="6261100"/>
                  </a:cubicBezTo>
                  <a:cubicBezTo>
                    <a:pt x="3045460" y="6313170"/>
                    <a:pt x="3105150" y="6347460"/>
                    <a:pt x="3173730" y="6347460"/>
                  </a:cubicBezTo>
                  <a:cubicBezTo>
                    <a:pt x="3242310" y="6347460"/>
                    <a:pt x="3302000" y="6313170"/>
                    <a:pt x="3338830" y="6261100"/>
                  </a:cubicBezTo>
                  <a:cubicBezTo>
                    <a:pt x="3375660" y="6313170"/>
                    <a:pt x="3435350" y="6347460"/>
                    <a:pt x="3503930" y="6347460"/>
                  </a:cubicBezTo>
                  <a:cubicBezTo>
                    <a:pt x="3572510" y="6347460"/>
                    <a:pt x="3632200" y="6313170"/>
                    <a:pt x="3669030" y="6261100"/>
                  </a:cubicBezTo>
                  <a:cubicBezTo>
                    <a:pt x="3705860" y="6313170"/>
                    <a:pt x="3765550" y="6347460"/>
                    <a:pt x="3834130" y="6347460"/>
                  </a:cubicBezTo>
                  <a:cubicBezTo>
                    <a:pt x="3902710" y="6347460"/>
                    <a:pt x="3963670" y="6313170"/>
                    <a:pt x="3999230" y="6261100"/>
                  </a:cubicBezTo>
                  <a:cubicBezTo>
                    <a:pt x="4036060" y="6313170"/>
                    <a:pt x="4095750" y="6347460"/>
                    <a:pt x="4164330" y="6347460"/>
                  </a:cubicBezTo>
                  <a:cubicBezTo>
                    <a:pt x="4232910" y="6347460"/>
                    <a:pt x="4292600" y="6313170"/>
                    <a:pt x="4329430" y="6261100"/>
                  </a:cubicBezTo>
                  <a:cubicBezTo>
                    <a:pt x="4366260" y="6313170"/>
                    <a:pt x="4425950" y="6347460"/>
                    <a:pt x="4494530" y="6347460"/>
                  </a:cubicBezTo>
                  <a:cubicBezTo>
                    <a:pt x="4563110" y="6347460"/>
                    <a:pt x="4622800" y="6313170"/>
                    <a:pt x="4659630" y="6261100"/>
                  </a:cubicBezTo>
                  <a:cubicBezTo>
                    <a:pt x="4696460" y="6313170"/>
                    <a:pt x="4756150" y="6347460"/>
                    <a:pt x="4824730" y="6347460"/>
                  </a:cubicBezTo>
                  <a:cubicBezTo>
                    <a:pt x="4893310" y="6347460"/>
                    <a:pt x="4954270" y="6313170"/>
                    <a:pt x="4989830" y="6261100"/>
                  </a:cubicBezTo>
                  <a:cubicBezTo>
                    <a:pt x="5026660" y="6313170"/>
                    <a:pt x="5087620" y="6347460"/>
                    <a:pt x="5154930" y="6347460"/>
                  </a:cubicBezTo>
                  <a:cubicBezTo>
                    <a:pt x="5223510" y="6347460"/>
                    <a:pt x="5283200" y="6313170"/>
                    <a:pt x="5320030" y="6261100"/>
                  </a:cubicBezTo>
                  <a:cubicBezTo>
                    <a:pt x="5356860" y="6313170"/>
                    <a:pt x="5416550" y="6347460"/>
                    <a:pt x="5485130" y="6347460"/>
                  </a:cubicBezTo>
                  <a:cubicBezTo>
                    <a:pt x="5553710" y="6347460"/>
                    <a:pt x="5613400" y="6313170"/>
                    <a:pt x="5650230" y="6261100"/>
                  </a:cubicBezTo>
                  <a:cubicBezTo>
                    <a:pt x="5687060" y="6313170"/>
                    <a:pt x="5746750" y="6347460"/>
                    <a:pt x="5815330" y="6347460"/>
                  </a:cubicBezTo>
                  <a:cubicBezTo>
                    <a:pt x="5883910" y="6347460"/>
                    <a:pt x="5943600" y="6313170"/>
                    <a:pt x="5980430" y="6261100"/>
                  </a:cubicBezTo>
                  <a:cubicBezTo>
                    <a:pt x="5986780" y="6271260"/>
                    <a:pt x="5994400" y="6280150"/>
                    <a:pt x="6003290" y="6287770"/>
                  </a:cubicBezTo>
                  <a:cubicBezTo>
                    <a:pt x="6041390" y="6325870"/>
                    <a:pt x="6092190" y="6347460"/>
                    <a:pt x="6145530" y="6347460"/>
                  </a:cubicBezTo>
                  <a:cubicBezTo>
                    <a:pt x="6198870" y="6347460"/>
                    <a:pt x="6249670" y="6325870"/>
                    <a:pt x="6287770" y="6287770"/>
                  </a:cubicBezTo>
                  <a:cubicBezTo>
                    <a:pt x="6325870" y="6249670"/>
                    <a:pt x="6347460" y="6198870"/>
                    <a:pt x="6347460" y="6145530"/>
                  </a:cubicBezTo>
                  <a:cubicBezTo>
                    <a:pt x="6347460" y="6092190"/>
                    <a:pt x="6325870" y="6040120"/>
                    <a:pt x="6287770" y="6003290"/>
                  </a:cubicBezTo>
                  <a:cubicBezTo>
                    <a:pt x="6278880" y="5994400"/>
                    <a:pt x="6269990" y="5988050"/>
                    <a:pt x="6261100" y="5980430"/>
                  </a:cubicBezTo>
                  <a:cubicBezTo>
                    <a:pt x="6313170" y="5943600"/>
                    <a:pt x="6347460" y="5883910"/>
                    <a:pt x="6347460" y="5815330"/>
                  </a:cubicBezTo>
                  <a:cubicBezTo>
                    <a:pt x="6347460" y="5746750"/>
                    <a:pt x="6313170" y="5687060"/>
                    <a:pt x="6261100" y="5650230"/>
                  </a:cubicBezTo>
                  <a:cubicBezTo>
                    <a:pt x="6313170" y="5613400"/>
                    <a:pt x="6347460" y="5553710"/>
                    <a:pt x="6347460" y="5485130"/>
                  </a:cubicBezTo>
                  <a:cubicBezTo>
                    <a:pt x="6347460" y="5416550"/>
                    <a:pt x="6313170" y="5356860"/>
                    <a:pt x="6261100" y="5320030"/>
                  </a:cubicBezTo>
                  <a:cubicBezTo>
                    <a:pt x="6313170" y="5283200"/>
                    <a:pt x="6347460" y="5223510"/>
                    <a:pt x="6347460" y="5154930"/>
                  </a:cubicBezTo>
                  <a:cubicBezTo>
                    <a:pt x="6347460" y="5086350"/>
                    <a:pt x="6313170" y="5025390"/>
                    <a:pt x="6261100" y="4989830"/>
                  </a:cubicBezTo>
                  <a:cubicBezTo>
                    <a:pt x="6313170" y="4953000"/>
                    <a:pt x="6347460" y="4892040"/>
                    <a:pt x="6347460" y="4824730"/>
                  </a:cubicBezTo>
                  <a:cubicBezTo>
                    <a:pt x="6347460" y="4756150"/>
                    <a:pt x="6313170" y="4696460"/>
                    <a:pt x="6261100" y="4659630"/>
                  </a:cubicBezTo>
                  <a:cubicBezTo>
                    <a:pt x="6313170" y="4622800"/>
                    <a:pt x="6347460" y="4563110"/>
                    <a:pt x="6347460" y="4494530"/>
                  </a:cubicBezTo>
                  <a:cubicBezTo>
                    <a:pt x="6347460" y="4425950"/>
                    <a:pt x="6313170" y="4366260"/>
                    <a:pt x="6261100" y="4329430"/>
                  </a:cubicBezTo>
                  <a:cubicBezTo>
                    <a:pt x="6313170" y="4292600"/>
                    <a:pt x="6347460" y="4232910"/>
                    <a:pt x="6347460" y="4164330"/>
                  </a:cubicBezTo>
                  <a:cubicBezTo>
                    <a:pt x="6347460" y="4095750"/>
                    <a:pt x="6313170" y="4036060"/>
                    <a:pt x="6261100" y="3999230"/>
                  </a:cubicBezTo>
                  <a:cubicBezTo>
                    <a:pt x="6313170" y="3962400"/>
                    <a:pt x="6347460" y="3901440"/>
                    <a:pt x="6347460" y="3834130"/>
                  </a:cubicBezTo>
                  <a:cubicBezTo>
                    <a:pt x="6347460" y="3765550"/>
                    <a:pt x="6313170" y="3704590"/>
                    <a:pt x="6261100" y="3669030"/>
                  </a:cubicBezTo>
                  <a:cubicBezTo>
                    <a:pt x="6313170" y="3632200"/>
                    <a:pt x="6347460" y="3572510"/>
                    <a:pt x="6347460" y="3503930"/>
                  </a:cubicBezTo>
                  <a:cubicBezTo>
                    <a:pt x="6347460" y="3435350"/>
                    <a:pt x="6313170" y="3375660"/>
                    <a:pt x="6261100" y="3338830"/>
                  </a:cubicBezTo>
                  <a:cubicBezTo>
                    <a:pt x="6313170" y="3302000"/>
                    <a:pt x="6347460" y="3242310"/>
                    <a:pt x="6347460" y="3173730"/>
                  </a:cubicBezTo>
                  <a:cubicBezTo>
                    <a:pt x="6347460" y="3105150"/>
                    <a:pt x="6313170" y="3045460"/>
                    <a:pt x="6261100" y="3008630"/>
                  </a:cubicBezTo>
                  <a:cubicBezTo>
                    <a:pt x="6313170" y="2971800"/>
                    <a:pt x="6347460" y="2912110"/>
                    <a:pt x="6347460" y="2843530"/>
                  </a:cubicBezTo>
                  <a:cubicBezTo>
                    <a:pt x="6347460" y="2774950"/>
                    <a:pt x="6313170" y="2713990"/>
                    <a:pt x="6261100" y="2678430"/>
                  </a:cubicBezTo>
                  <a:cubicBezTo>
                    <a:pt x="6313170" y="2641600"/>
                    <a:pt x="6347460" y="2580640"/>
                    <a:pt x="6347460" y="2513330"/>
                  </a:cubicBezTo>
                  <a:cubicBezTo>
                    <a:pt x="6347460" y="2444750"/>
                    <a:pt x="6313170" y="2383790"/>
                    <a:pt x="6261100" y="2348230"/>
                  </a:cubicBezTo>
                  <a:cubicBezTo>
                    <a:pt x="6313170" y="2311400"/>
                    <a:pt x="6347460" y="2251710"/>
                    <a:pt x="6347460" y="2183130"/>
                  </a:cubicBezTo>
                  <a:cubicBezTo>
                    <a:pt x="6347460" y="2114550"/>
                    <a:pt x="6313170" y="2054860"/>
                    <a:pt x="6261100" y="2018030"/>
                  </a:cubicBezTo>
                  <a:cubicBezTo>
                    <a:pt x="6313170" y="1981200"/>
                    <a:pt x="6347460" y="1921510"/>
                    <a:pt x="6347460" y="1852930"/>
                  </a:cubicBezTo>
                  <a:cubicBezTo>
                    <a:pt x="6347460" y="1784350"/>
                    <a:pt x="6313170" y="1724660"/>
                    <a:pt x="6261100" y="1687830"/>
                  </a:cubicBezTo>
                  <a:cubicBezTo>
                    <a:pt x="6313170" y="1651000"/>
                    <a:pt x="6347460" y="1591310"/>
                    <a:pt x="6347460" y="1522730"/>
                  </a:cubicBezTo>
                  <a:cubicBezTo>
                    <a:pt x="6347460" y="1454150"/>
                    <a:pt x="6313170" y="1393190"/>
                    <a:pt x="6261100" y="1357630"/>
                  </a:cubicBezTo>
                  <a:cubicBezTo>
                    <a:pt x="6313170" y="1322070"/>
                    <a:pt x="6347460" y="1261110"/>
                    <a:pt x="6347460" y="1192530"/>
                  </a:cubicBezTo>
                  <a:cubicBezTo>
                    <a:pt x="6347460" y="1123950"/>
                    <a:pt x="6313170" y="1064260"/>
                    <a:pt x="6261100" y="1027430"/>
                  </a:cubicBezTo>
                  <a:cubicBezTo>
                    <a:pt x="6313170" y="990600"/>
                    <a:pt x="6347460" y="930910"/>
                    <a:pt x="6347460" y="862330"/>
                  </a:cubicBezTo>
                  <a:cubicBezTo>
                    <a:pt x="6347460" y="793750"/>
                    <a:pt x="6313170" y="734060"/>
                    <a:pt x="6261100" y="697230"/>
                  </a:cubicBezTo>
                  <a:cubicBezTo>
                    <a:pt x="6315710" y="660400"/>
                    <a:pt x="6350000" y="600710"/>
                    <a:pt x="6350000" y="532130"/>
                  </a:cubicBezTo>
                  <a:close/>
                </a:path>
              </a:pathLst>
            </a:custGeom>
            <a:solidFill>
              <a:srgbClr val="FD87B1"/>
            </a:solidFill>
          </p:spPr>
          <p:txBody>
            <a:bodyPr/>
            <a:lstStyle/>
            <a:p>
              <a:endParaRPr lang="en-GB"/>
            </a:p>
          </p:txBody>
        </p:sp>
        <p:sp>
          <p:nvSpPr>
            <p:cNvPr id="9" name="Freeform 9"/>
            <p:cNvSpPr/>
            <p:nvPr/>
          </p:nvSpPr>
          <p:spPr>
            <a:xfrm>
              <a:off x="358140" y="358140"/>
              <a:ext cx="5632450" cy="5633720"/>
            </a:xfrm>
            <a:custGeom>
              <a:avLst/>
              <a:gdLst/>
              <a:ahLst/>
              <a:cxnLst/>
              <a:rect l="l" t="t" r="r" b="b"/>
              <a:pathLst>
                <a:path w="5632450" h="5633720">
                  <a:moveTo>
                    <a:pt x="0" y="0"/>
                  </a:moveTo>
                  <a:lnTo>
                    <a:pt x="5632450" y="0"/>
                  </a:lnTo>
                  <a:lnTo>
                    <a:pt x="5632450" y="5633720"/>
                  </a:lnTo>
                  <a:lnTo>
                    <a:pt x="0" y="5633720"/>
                  </a:lnTo>
                  <a:close/>
                </a:path>
              </a:pathLst>
            </a:custGeom>
            <a:blipFill>
              <a:blip r:embed="rId8"/>
              <a:stretch>
                <a:fillRect l="-16529" t="5639" r="-16509" b="5639"/>
              </a:stretch>
            </a:blipFill>
          </p:spPr>
          <p:txBody>
            <a:bodyPr/>
            <a:lstStyle/>
            <a:p>
              <a:endParaRPr lang="en-GB"/>
            </a:p>
          </p:txBody>
        </p:sp>
      </p:grpSp>
      <p:pic>
        <p:nvPicPr>
          <p:cNvPr id="26" name="Picture 26"/>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rot="-1180231">
            <a:off x="2190417" y="2244404"/>
            <a:ext cx="831833" cy="831833"/>
          </a:xfrm>
          <a:prstGeom prst="rect">
            <a:avLst/>
          </a:prstGeom>
        </p:spPr>
      </p:pic>
      <p:pic>
        <p:nvPicPr>
          <p:cNvPr id="27" name="Picture 27"/>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rot="-2682344">
            <a:off x="900474" y="1213133"/>
            <a:ext cx="2348424" cy="768575"/>
          </a:xfrm>
          <a:prstGeom prst="rect">
            <a:avLst/>
          </a:prstGeom>
        </p:spPr>
      </p:pic>
      <p:pic>
        <p:nvPicPr>
          <p:cNvPr id="28" name="Picture 28"/>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rcRect/>
          <a:stretch>
            <a:fillRect/>
          </a:stretch>
        </p:blipFill>
        <p:spPr>
          <a:xfrm rot="-10185448">
            <a:off x="1797196" y="6745508"/>
            <a:ext cx="2793450" cy="2793450"/>
          </a:xfrm>
          <a:prstGeom prst="rect">
            <a:avLst/>
          </a:prstGeom>
        </p:spPr>
      </p:pic>
      <p:pic>
        <p:nvPicPr>
          <p:cNvPr id="31" name="Picture 31"/>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rcRect/>
          <a:stretch>
            <a:fillRect/>
          </a:stretch>
        </p:blipFill>
        <p:spPr>
          <a:xfrm>
            <a:off x="3446335" y="1292168"/>
            <a:ext cx="1771324" cy="2231590"/>
          </a:xfrm>
          <a:prstGeom prst="rect">
            <a:avLst/>
          </a:prstGeom>
        </p:spPr>
      </p:pic>
      <p:pic>
        <p:nvPicPr>
          <p:cNvPr id="32" name="Picture 32"/>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rcRect/>
          <a:stretch>
            <a:fillRect/>
          </a:stretch>
        </p:blipFill>
        <p:spPr>
          <a:xfrm>
            <a:off x="14837773" y="3309472"/>
            <a:ext cx="2204711" cy="2545121"/>
          </a:xfrm>
          <a:prstGeom prst="rect">
            <a:avLst/>
          </a:prstGeom>
        </p:spPr>
      </p:pic>
      <p:pic>
        <p:nvPicPr>
          <p:cNvPr id="33" name="Picture 33"/>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rcRect/>
          <a:stretch>
            <a:fillRect/>
          </a:stretch>
        </p:blipFill>
        <p:spPr>
          <a:xfrm>
            <a:off x="8398950" y="7220858"/>
            <a:ext cx="2558154" cy="2544200"/>
          </a:xfrm>
          <a:prstGeom prst="rect">
            <a:avLst/>
          </a:prstGeom>
        </p:spPr>
      </p:pic>
      <p:sp>
        <p:nvSpPr>
          <p:cNvPr id="34" name="TextBox 34"/>
          <p:cNvSpPr txBox="1"/>
          <p:nvPr/>
        </p:nvSpPr>
        <p:spPr>
          <a:xfrm>
            <a:off x="5370792" y="3756637"/>
            <a:ext cx="7866620" cy="2462213"/>
          </a:xfrm>
          <a:prstGeom prst="rect">
            <a:avLst/>
          </a:prstGeom>
        </p:spPr>
        <p:txBody>
          <a:bodyPr lIns="0" tIns="0" rIns="0" bIns="0" rtlCol="0" anchor="t">
            <a:spAutoFit/>
          </a:bodyPr>
          <a:lstStyle/>
          <a:p>
            <a:pPr marL="0" lvl="0" indent="0" algn="ctr">
              <a:lnSpc>
                <a:spcPts val="9600"/>
              </a:lnSpc>
              <a:spcBef>
                <a:spcPct val="0"/>
              </a:spcBef>
            </a:pPr>
            <a:r>
              <a:rPr lang="en-US" sz="8000" spc="-200" dirty="0" err="1">
                <a:solidFill>
                  <a:srgbClr val="272626"/>
                </a:solidFill>
                <a:latin typeface="Lazydog"/>
              </a:rPr>
              <a:t>Gorchmynion</a:t>
            </a:r>
            <a:endParaRPr lang="en-US" sz="8000" spc="-200" dirty="0">
              <a:solidFill>
                <a:srgbClr val="272626"/>
              </a:solidFill>
              <a:latin typeface="Lazydog"/>
            </a:endParaRPr>
          </a:p>
          <a:p>
            <a:pPr marL="0" lvl="0" indent="0" algn="ctr">
              <a:lnSpc>
                <a:spcPts val="9600"/>
              </a:lnSpc>
              <a:spcBef>
                <a:spcPct val="0"/>
              </a:spcBef>
            </a:pPr>
            <a:r>
              <a:rPr lang="en-US" sz="8000" spc="-200" dirty="0" err="1">
                <a:solidFill>
                  <a:srgbClr val="272626"/>
                </a:solidFill>
                <a:latin typeface="Lazydog"/>
              </a:rPr>
              <a:t>AFReolaidd</a:t>
            </a:r>
            <a:endParaRPr lang="en-US" sz="8000" spc="-200" dirty="0">
              <a:solidFill>
                <a:srgbClr val="272626"/>
              </a:solidFill>
              <a:latin typeface="Lazydog"/>
            </a:endParaRPr>
          </a:p>
        </p:txBody>
      </p:sp>
      <p:sp>
        <p:nvSpPr>
          <p:cNvPr id="35" name="TextBox 35"/>
          <p:cNvSpPr txBox="1"/>
          <p:nvPr/>
        </p:nvSpPr>
        <p:spPr>
          <a:xfrm>
            <a:off x="10708960" y="3606993"/>
            <a:ext cx="248143" cy="477452"/>
          </a:xfrm>
          <a:prstGeom prst="rect">
            <a:avLst/>
          </a:prstGeom>
        </p:spPr>
        <p:txBody>
          <a:bodyPr lIns="0" tIns="0" rIns="0" bIns="0" rtlCol="0" anchor="t">
            <a:spAutoFit/>
          </a:bodyPr>
          <a:lstStyle/>
          <a:p>
            <a:pPr algn="ctr">
              <a:lnSpc>
                <a:spcPts val="3751"/>
              </a:lnSpc>
              <a:spcBef>
                <a:spcPct val="0"/>
              </a:spcBef>
            </a:pPr>
            <a:r>
              <a:rPr lang="en-US" sz="3126">
                <a:solidFill>
                  <a:srgbClr val="FFFEFE"/>
                </a:solidFill>
                <a:latin typeface="Lazydog"/>
              </a:rPr>
              <a:t>o</a:t>
            </a:r>
          </a:p>
        </p:txBody>
      </p:sp>
    </p:spTree>
    <p:extLst>
      <p:ext uri="{BB962C8B-B14F-4D97-AF65-F5344CB8AC3E}">
        <p14:creationId xmlns:p14="http://schemas.microsoft.com/office/powerpoint/2010/main" val="357779959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able 8">
            <a:extLst>
              <a:ext uri="{FF2B5EF4-FFF2-40B4-BE49-F238E27FC236}">
                <a16:creationId xmlns:a16="http://schemas.microsoft.com/office/drawing/2014/main" id="{AB69368D-1126-E5EC-4777-DFA34BB49D92}"/>
              </a:ext>
            </a:extLst>
          </p:cNvPr>
          <p:cNvGraphicFramePr>
            <a:graphicFrameLocks noGrp="1"/>
          </p:cNvGraphicFramePr>
          <p:nvPr>
            <p:extLst>
              <p:ext uri="{D42A27DB-BD31-4B8C-83A1-F6EECF244321}">
                <p14:modId xmlns:p14="http://schemas.microsoft.com/office/powerpoint/2010/main" val="356925626"/>
              </p:ext>
            </p:extLst>
          </p:nvPr>
        </p:nvGraphicFramePr>
        <p:xfrm>
          <a:off x="2628900" y="1854200"/>
          <a:ext cx="12382500" cy="6578600"/>
        </p:xfrm>
        <a:graphic>
          <a:graphicData uri="http://schemas.openxmlformats.org/drawingml/2006/table">
            <a:tbl>
              <a:tblPr firstRow="1" bandRow="1">
                <a:tableStyleId>{C4B1156A-380E-4F78-BDF5-A606A8083BF9}</a:tableStyleId>
              </a:tblPr>
              <a:tblGrid>
                <a:gridCol w="4127500">
                  <a:extLst>
                    <a:ext uri="{9D8B030D-6E8A-4147-A177-3AD203B41FA5}">
                      <a16:colId xmlns:a16="http://schemas.microsoft.com/office/drawing/2014/main" val="1174362583"/>
                    </a:ext>
                  </a:extLst>
                </a:gridCol>
                <a:gridCol w="4127500">
                  <a:extLst>
                    <a:ext uri="{9D8B030D-6E8A-4147-A177-3AD203B41FA5}">
                      <a16:colId xmlns:a16="http://schemas.microsoft.com/office/drawing/2014/main" val="1490162369"/>
                    </a:ext>
                  </a:extLst>
                </a:gridCol>
                <a:gridCol w="4127500">
                  <a:extLst>
                    <a:ext uri="{9D8B030D-6E8A-4147-A177-3AD203B41FA5}">
                      <a16:colId xmlns:a16="http://schemas.microsoft.com/office/drawing/2014/main" val="1532365892"/>
                    </a:ext>
                  </a:extLst>
                </a:gridCol>
              </a:tblGrid>
              <a:tr h="1315720">
                <a:tc>
                  <a:txBody>
                    <a:bodyPr/>
                    <a:lstStyle/>
                    <a:p>
                      <a:r>
                        <a:rPr lang="en-US" sz="3200" dirty="0">
                          <a:solidFill>
                            <a:schemeClr val="tx1"/>
                          </a:solidFill>
                        </a:rPr>
                        <a:t>BERFENW</a:t>
                      </a:r>
                    </a:p>
                  </a:txBody>
                  <a:tcPr>
                    <a:lnB w="12700" cap="flat" cmpd="sng" algn="ctr">
                      <a:solidFill>
                        <a:schemeClr val="tx1"/>
                      </a:solidFill>
                      <a:prstDash val="solid"/>
                      <a:round/>
                      <a:headEnd type="none" w="med" len="med"/>
                      <a:tailEnd type="none" w="med" len="med"/>
                    </a:lnB>
                  </a:tcPr>
                </a:tc>
                <a:tc>
                  <a:txBody>
                    <a:bodyPr/>
                    <a:lstStyle/>
                    <a:p>
                      <a:r>
                        <a:rPr lang="en-US" sz="3200" dirty="0">
                          <a:solidFill>
                            <a:schemeClr val="tx1"/>
                          </a:solidFill>
                        </a:rPr>
                        <a:t>UNIGOL </a:t>
                      </a:r>
                    </a:p>
                    <a:p>
                      <a:r>
                        <a:rPr lang="en-US" sz="3200" dirty="0">
                          <a:solidFill>
                            <a:schemeClr val="tx1"/>
                          </a:solidFill>
                        </a:rPr>
                        <a:t>/ SINGULAR</a:t>
                      </a:r>
                    </a:p>
                  </a:txBody>
                  <a:tcPr>
                    <a:lnB w="12700" cap="flat" cmpd="sng" algn="ctr">
                      <a:solidFill>
                        <a:schemeClr val="tx1"/>
                      </a:solidFill>
                      <a:prstDash val="solid"/>
                      <a:round/>
                      <a:headEnd type="none" w="med" len="med"/>
                      <a:tailEnd type="none" w="med" len="med"/>
                    </a:lnB>
                  </a:tcPr>
                </a:tc>
                <a:tc>
                  <a:txBody>
                    <a:bodyPr/>
                    <a:lstStyle/>
                    <a:p>
                      <a:r>
                        <a:rPr lang="en-US" sz="3200" dirty="0">
                          <a:solidFill>
                            <a:schemeClr val="tx1"/>
                          </a:solidFill>
                        </a:rPr>
                        <a:t>SAESNEG</a:t>
                      </a: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52700414"/>
                  </a:ext>
                </a:extLst>
              </a:tr>
              <a:tr h="1315720">
                <a:tc>
                  <a:txBody>
                    <a:bodyPr/>
                    <a:lstStyle/>
                    <a:p>
                      <a:r>
                        <a:rPr lang="en-US" sz="3200" b="1" dirty="0" err="1"/>
                        <a:t>Mynd</a:t>
                      </a:r>
                      <a:endParaRPr lang="en-US" sz="3200" b="1" dirty="0"/>
                    </a:p>
                  </a:txBody>
                  <a:tcPr>
                    <a:lnT w="12700" cap="flat" cmpd="sng" algn="ctr">
                      <a:solidFill>
                        <a:schemeClr val="tx1"/>
                      </a:solidFill>
                      <a:prstDash val="solid"/>
                      <a:round/>
                      <a:headEnd type="none" w="med" len="med"/>
                      <a:tailEnd type="none" w="med" len="med"/>
                    </a:lnT>
                  </a:tcPr>
                </a:tc>
                <a:tc>
                  <a:txBody>
                    <a:bodyPr/>
                    <a:lstStyle/>
                    <a:p>
                      <a:endParaRPr lang="en-US" dirty="0"/>
                    </a:p>
                  </a:txBody>
                  <a:tcPr>
                    <a:lnT w="12700" cap="flat" cmpd="sng" algn="ctr">
                      <a:solidFill>
                        <a:schemeClr val="tx1"/>
                      </a:solidFill>
                      <a:prstDash val="solid"/>
                      <a:round/>
                      <a:headEnd type="none" w="med" len="med"/>
                      <a:tailEnd type="none" w="med" len="med"/>
                    </a:lnT>
                  </a:tcPr>
                </a:tc>
                <a:tc>
                  <a:txBody>
                    <a:bodyPr/>
                    <a:lstStyle/>
                    <a:p>
                      <a:endParaRPr lang="en-US" dirty="0"/>
                    </a:p>
                  </a:txBody>
                  <a:tcP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31922857"/>
                  </a:ext>
                </a:extLst>
              </a:tr>
              <a:tr h="1315720">
                <a:tc>
                  <a:txBody>
                    <a:bodyPr/>
                    <a:lstStyle/>
                    <a:p>
                      <a:r>
                        <a:rPr lang="en-US" sz="3200" b="1" dirty="0" err="1"/>
                        <a:t>Dod</a:t>
                      </a:r>
                      <a:endParaRPr lang="en-US" sz="3200" b="1"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3993911231"/>
                  </a:ext>
                </a:extLst>
              </a:tr>
              <a:tr h="1315720">
                <a:tc>
                  <a:txBody>
                    <a:bodyPr/>
                    <a:lstStyle/>
                    <a:p>
                      <a:r>
                        <a:rPr lang="en-US" sz="3200" b="1" dirty="0" err="1"/>
                        <a:t>Gwneud</a:t>
                      </a:r>
                      <a:r>
                        <a:rPr lang="en-US" sz="3200" b="1" dirty="0"/>
                        <a:t> </a:t>
                      </a:r>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928078269"/>
                  </a:ext>
                </a:extLst>
              </a:tr>
              <a:tr h="1315720">
                <a:tc>
                  <a:txBody>
                    <a:bodyPr/>
                    <a:lstStyle/>
                    <a:p>
                      <a:r>
                        <a:rPr lang="en-US" sz="3200" b="1" dirty="0"/>
                        <a:t>Bod</a:t>
                      </a:r>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2079230494"/>
                  </a:ext>
                </a:extLst>
              </a:tr>
            </a:tbl>
          </a:graphicData>
        </a:graphic>
      </p:graphicFrame>
      <p:sp>
        <p:nvSpPr>
          <p:cNvPr id="10" name="TextBox 9">
            <a:extLst>
              <a:ext uri="{FF2B5EF4-FFF2-40B4-BE49-F238E27FC236}">
                <a16:creationId xmlns:a16="http://schemas.microsoft.com/office/drawing/2014/main" id="{046C6DB3-B9AE-DEDF-C712-F35E4E5D516D}"/>
              </a:ext>
            </a:extLst>
          </p:cNvPr>
          <p:cNvSpPr txBox="1"/>
          <p:nvPr/>
        </p:nvSpPr>
        <p:spPr>
          <a:xfrm>
            <a:off x="6962348" y="7175877"/>
            <a:ext cx="1857802" cy="1077218"/>
          </a:xfrm>
          <a:prstGeom prst="rect">
            <a:avLst/>
          </a:prstGeom>
          <a:noFill/>
        </p:spPr>
        <p:txBody>
          <a:bodyPr wrap="square" rtlCol="0">
            <a:spAutoFit/>
          </a:bodyPr>
          <a:lstStyle/>
          <a:p>
            <a:r>
              <a:rPr lang="en-US" sz="3200" dirty="0" err="1"/>
              <a:t>Bydd</a:t>
            </a:r>
            <a:r>
              <a:rPr lang="en-US" sz="3200" dirty="0"/>
              <a:t> / </a:t>
            </a:r>
            <a:r>
              <a:rPr lang="en-US" sz="3200" dirty="0" err="1"/>
              <a:t>Bydda</a:t>
            </a:r>
            <a:endParaRPr lang="en-US" sz="3200" dirty="0"/>
          </a:p>
        </p:txBody>
      </p:sp>
      <p:sp>
        <p:nvSpPr>
          <p:cNvPr id="11" name="TextBox 10">
            <a:extLst>
              <a:ext uri="{FF2B5EF4-FFF2-40B4-BE49-F238E27FC236}">
                <a16:creationId xmlns:a16="http://schemas.microsoft.com/office/drawing/2014/main" id="{A564EC41-1F7F-40EA-22A2-B5D8418FEDF1}"/>
              </a:ext>
            </a:extLst>
          </p:cNvPr>
          <p:cNvSpPr txBox="1"/>
          <p:nvPr/>
        </p:nvSpPr>
        <p:spPr>
          <a:xfrm>
            <a:off x="6919699" y="4558725"/>
            <a:ext cx="1857802" cy="584775"/>
          </a:xfrm>
          <a:prstGeom prst="rect">
            <a:avLst/>
          </a:prstGeom>
          <a:noFill/>
        </p:spPr>
        <p:txBody>
          <a:bodyPr wrap="square" rtlCol="0">
            <a:spAutoFit/>
          </a:bodyPr>
          <a:lstStyle/>
          <a:p>
            <a:r>
              <a:rPr lang="en-US" sz="3200" dirty="0" err="1"/>
              <a:t>Dere</a:t>
            </a:r>
            <a:endParaRPr lang="en-US" sz="3200" dirty="0"/>
          </a:p>
        </p:txBody>
      </p:sp>
      <p:sp>
        <p:nvSpPr>
          <p:cNvPr id="12" name="TextBox 11">
            <a:extLst>
              <a:ext uri="{FF2B5EF4-FFF2-40B4-BE49-F238E27FC236}">
                <a16:creationId xmlns:a16="http://schemas.microsoft.com/office/drawing/2014/main" id="{94D92C72-864B-5B88-05B0-228E5A7DAA65}"/>
              </a:ext>
            </a:extLst>
          </p:cNvPr>
          <p:cNvSpPr txBox="1"/>
          <p:nvPr/>
        </p:nvSpPr>
        <p:spPr>
          <a:xfrm>
            <a:off x="6962348" y="5907108"/>
            <a:ext cx="1857802" cy="584775"/>
          </a:xfrm>
          <a:prstGeom prst="rect">
            <a:avLst/>
          </a:prstGeom>
          <a:noFill/>
        </p:spPr>
        <p:txBody>
          <a:bodyPr wrap="square" rtlCol="0">
            <a:spAutoFit/>
          </a:bodyPr>
          <a:lstStyle/>
          <a:p>
            <a:r>
              <a:rPr lang="en-US" sz="3200" dirty="0" err="1"/>
              <a:t>Gwna</a:t>
            </a:r>
            <a:endParaRPr lang="en-US" sz="3200" dirty="0"/>
          </a:p>
        </p:txBody>
      </p:sp>
      <p:sp>
        <p:nvSpPr>
          <p:cNvPr id="13" name="TextBox 12">
            <a:extLst>
              <a:ext uri="{FF2B5EF4-FFF2-40B4-BE49-F238E27FC236}">
                <a16:creationId xmlns:a16="http://schemas.microsoft.com/office/drawing/2014/main" id="{48B0353A-06CB-F78D-FF21-452604FEC795}"/>
              </a:ext>
            </a:extLst>
          </p:cNvPr>
          <p:cNvSpPr txBox="1"/>
          <p:nvPr/>
        </p:nvSpPr>
        <p:spPr>
          <a:xfrm>
            <a:off x="6962348" y="3256142"/>
            <a:ext cx="1857802" cy="584775"/>
          </a:xfrm>
          <a:prstGeom prst="rect">
            <a:avLst/>
          </a:prstGeom>
          <a:noFill/>
        </p:spPr>
        <p:txBody>
          <a:bodyPr wrap="square" rtlCol="0">
            <a:spAutoFit/>
          </a:bodyPr>
          <a:lstStyle/>
          <a:p>
            <a:r>
              <a:rPr lang="en-US" sz="3200" dirty="0" err="1"/>
              <a:t>Cer</a:t>
            </a:r>
            <a:endParaRPr lang="en-US" sz="3200" dirty="0"/>
          </a:p>
        </p:txBody>
      </p:sp>
      <p:sp>
        <p:nvSpPr>
          <p:cNvPr id="18" name="TextBox 17">
            <a:extLst>
              <a:ext uri="{FF2B5EF4-FFF2-40B4-BE49-F238E27FC236}">
                <a16:creationId xmlns:a16="http://schemas.microsoft.com/office/drawing/2014/main" id="{0818A15D-11CC-D198-7D63-B20C3EEB10A8}"/>
              </a:ext>
            </a:extLst>
          </p:cNvPr>
          <p:cNvSpPr txBox="1"/>
          <p:nvPr/>
        </p:nvSpPr>
        <p:spPr>
          <a:xfrm>
            <a:off x="11148307" y="3159314"/>
            <a:ext cx="1857802" cy="584775"/>
          </a:xfrm>
          <a:prstGeom prst="rect">
            <a:avLst/>
          </a:prstGeom>
          <a:noFill/>
        </p:spPr>
        <p:txBody>
          <a:bodyPr wrap="square" rtlCol="0">
            <a:spAutoFit/>
          </a:bodyPr>
          <a:lstStyle/>
          <a:p>
            <a:r>
              <a:rPr lang="en-US" sz="3200" dirty="0"/>
              <a:t>GO!</a:t>
            </a:r>
          </a:p>
        </p:txBody>
      </p:sp>
      <p:sp>
        <p:nvSpPr>
          <p:cNvPr id="19" name="TextBox 18">
            <a:extLst>
              <a:ext uri="{FF2B5EF4-FFF2-40B4-BE49-F238E27FC236}">
                <a16:creationId xmlns:a16="http://schemas.microsoft.com/office/drawing/2014/main" id="{E817A077-E1E9-7A92-CDB1-2DFBFF4643C5}"/>
              </a:ext>
            </a:extLst>
          </p:cNvPr>
          <p:cNvSpPr txBox="1"/>
          <p:nvPr/>
        </p:nvSpPr>
        <p:spPr>
          <a:xfrm>
            <a:off x="11148307" y="4539532"/>
            <a:ext cx="1857802" cy="584775"/>
          </a:xfrm>
          <a:prstGeom prst="rect">
            <a:avLst/>
          </a:prstGeom>
          <a:noFill/>
        </p:spPr>
        <p:txBody>
          <a:bodyPr wrap="square" rtlCol="0">
            <a:spAutoFit/>
          </a:bodyPr>
          <a:lstStyle/>
          <a:p>
            <a:r>
              <a:rPr lang="en-US" sz="3200" dirty="0"/>
              <a:t>COME!</a:t>
            </a:r>
          </a:p>
        </p:txBody>
      </p:sp>
      <p:sp>
        <p:nvSpPr>
          <p:cNvPr id="20" name="TextBox 19">
            <a:extLst>
              <a:ext uri="{FF2B5EF4-FFF2-40B4-BE49-F238E27FC236}">
                <a16:creationId xmlns:a16="http://schemas.microsoft.com/office/drawing/2014/main" id="{D757780F-3172-D3FE-34E0-8362D7B52873}"/>
              </a:ext>
            </a:extLst>
          </p:cNvPr>
          <p:cNvSpPr txBox="1"/>
          <p:nvPr/>
        </p:nvSpPr>
        <p:spPr>
          <a:xfrm>
            <a:off x="11115530" y="5937825"/>
            <a:ext cx="2580154" cy="584775"/>
          </a:xfrm>
          <a:prstGeom prst="rect">
            <a:avLst/>
          </a:prstGeom>
          <a:noFill/>
        </p:spPr>
        <p:txBody>
          <a:bodyPr wrap="square" rtlCol="0">
            <a:spAutoFit/>
          </a:bodyPr>
          <a:lstStyle/>
          <a:p>
            <a:r>
              <a:rPr lang="en-US" sz="3200" dirty="0"/>
              <a:t>DO / MAKE!</a:t>
            </a:r>
          </a:p>
        </p:txBody>
      </p:sp>
      <p:sp>
        <p:nvSpPr>
          <p:cNvPr id="21" name="TextBox 20">
            <a:extLst>
              <a:ext uri="{FF2B5EF4-FFF2-40B4-BE49-F238E27FC236}">
                <a16:creationId xmlns:a16="http://schemas.microsoft.com/office/drawing/2014/main" id="{5D5BB9CE-2966-D8A6-0773-7E11FCBFE546}"/>
              </a:ext>
            </a:extLst>
          </p:cNvPr>
          <p:cNvSpPr txBox="1"/>
          <p:nvPr/>
        </p:nvSpPr>
        <p:spPr>
          <a:xfrm>
            <a:off x="11134580" y="7242939"/>
            <a:ext cx="1857802" cy="584775"/>
          </a:xfrm>
          <a:prstGeom prst="rect">
            <a:avLst/>
          </a:prstGeom>
          <a:noFill/>
        </p:spPr>
        <p:txBody>
          <a:bodyPr wrap="square" rtlCol="0">
            <a:spAutoFit/>
          </a:bodyPr>
          <a:lstStyle/>
          <a:p>
            <a:r>
              <a:rPr lang="en-US" sz="3200" dirty="0"/>
              <a:t>BE!</a:t>
            </a:r>
          </a:p>
        </p:txBody>
      </p:sp>
    </p:spTree>
    <p:extLst>
      <p:ext uri="{BB962C8B-B14F-4D97-AF65-F5344CB8AC3E}">
        <p14:creationId xmlns:p14="http://schemas.microsoft.com/office/powerpoint/2010/main" val="4215381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FFD579">
            <a:alpha val="9804"/>
          </a:srgbClr>
        </a:solidFill>
        <a:effectLst/>
      </p:bgPr>
    </p:bg>
    <p:spTree>
      <p:nvGrpSpPr>
        <p:cNvPr id="1" name=""/>
        <p:cNvGrpSpPr/>
        <p:nvPr/>
      </p:nvGrpSpPr>
      <p:grpSpPr>
        <a:xfrm>
          <a:off x="0" y="0"/>
          <a:ext cx="0" cy="0"/>
          <a:chOff x="0" y="0"/>
          <a:chExt cx="0" cy="0"/>
        </a:xfrm>
      </p:grpSpPr>
      <p:sp>
        <p:nvSpPr>
          <p:cNvPr id="4" name="TextBox 6">
            <a:extLst>
              <a:ext uri="{FF2B5EF4-FFF2-40B4-BE49-F238E27FC236}">
                <a16:creationId xmlns:a16="http://schemas.microsoft.com/office/drawing/2014/main" id="{D6423594-6B1A-1611-7377-A3CB5B7EEEA5}"/>
              </a:ext>
            </a:extLst>
          </p:cNvPr>
          <p:cNvSpPr txBox="1"/>
          <p:nvPr/>
        </p:nvSpPr>
        <p:spPr>
          <a:xfrm>
            <a:off x="381000" y="550238"/>
            <a:ext cx="16992600" cy="979371"/>
          </a:xfrm>
          <a:prstGeom prst="rect">
            <a:avLst/>
          </a:prstGeom>
        </p:spPr>
        <p:txBody>
          <a:bodyPr wrap="square" lIns="0" tIns="0" rIns="0" bIns="0" rtlCol="0" anchor="t">
            <a:spAutoFit/>
          </a:bodyPr>
          <a:lstStyle/>
          <a:p>
            <a:pPr marL="0" lvl="0" indent="0" algn="ctr">
              <a:lnSpc>
                <a:spcPts val="8400"/>
              </a:lnSpc>
              <a:spcBef>
                <a:spcPct val="0"/>
              </a:spcBef>
            </a:pPr>
            <a:r>
              <a:rPr lang="en-US" sz="6000" dirty="0" err="1">
                <a:solidFill>
                  <a:srgbClr val="272626"/>
                </a:solidFill>
                <a:latin typeface="Lazydog"/>
              </a:rPr>
              <a:t>Rhowch</a:t>
            </a:r>
            <a:r>
              <a:rPr lang="en-US" sz="6000" dirty="0">
                <a:solidFill>
                  <a:srgbClr val="272626"/>
                </a:solidFill>
                <a:latin typeface="Lazydog"/>
              </a:rPr>
              <a:t> y </a:t>
            </a:r>
            <a:r>
              <a:rPr lang="en-US" sz="6000" dirty="0" err="1">
                <a:solidFill>
                  <a:srgbClr val="272626"/>
                </a:solidFill>
                <a:latin typeface="Lazydog"/>
              </a:rPr>
              <a:t>gorchmynion</a:t>
            </a:r>
            <a:r>
              <a:rPr lang="en-US" sz="6000" dirty="0">
                <a:solidFill>
                  <a:srgbClr val="272626"/>
                </a:solidFill>
                <a:latin typeface="Lazydog"/>
              </a:rPr>
              <a:t> </a:t>
            </a:r>
            <a:r>
              <a:rPr lang="en-US" sz="6000" dirty="0" err="1">
                <a:solidFill>
                  <a:srgbClr val="272626"/>
                </a:solidFill>
                <a:latin typeface="Lazydog"/>
              </a:rPr>
              <a:t>mewn</a:t>
            </a:r>
            <a:r>
              <a:rPr lang="en-US" sz="6000" dirty="0">
                <a:solidFill>
                  <a:srgbClr val="272626"/>
                </a:solidFill>
                <a:latin typeface="Lazydog"/>
              </a:rPr>
              <a:t> </a:t>
            </a:r>
            <a:r>
              <a:rPr lang="en-US" sz="6000" dirty="0" err="1">
                <a:solidFill>
                  <a:srgbClr val="272626"/>
                </a:solidFill>
                <a:latin typeface="Lazydog"/>
              </a:rPr>
              <a:t>trefn</a:t>
            </a:r>
            <a:endParaRPr lang="en-US" sz="6000" dirty="0">
              <a:solidFill>
                <a:srgbClr val="272626"/>
              </a:solidFill>
              <a:latin typeface="Lazydog"/>
            </a:endParaRPr>
          </a:p>
        </p:txBody>
      </p:sp>
      <p:sp>
        <p:nvSpPr>
          <p:cNvPr id="5" name="Rounded Rectangle 4">
            <a:extLst>
              <a:ext uri="{FF2B5EF4-FFF2-40B4-BE49-F238E27FC236}">
                <a16:creationId xmlns:a16="http://schemas.microsoft.com/office/drawing/2014/main" id="{59BA0D17-7866-F011-624F-5569C7BBF6E7}"/>
              </a:ext>
            </a:extLst>
          </p:cNvPr>
          <p:cNvSpPr/>
          <p:nvPr/>
        </p:nvSpPr>
        <p:spPr>
          <a:xfrm>
            <a:off x="6934200" y="2705099"/>
            <a:ext cx="4114800" cy="205739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5400" dirty="0" err="1"/>
              <a:t>Cysga’n</a:t>
            </a:r>
            <a:r>
              <a:rPr lang="en-US" sz="5400" dirty="0"/>
              <a:t> </a:t>
            </a:r>
          </a:p>
          <a:p>
            <a:pPr algn="ctr"/>
            <a:r>
              <a:rPr lang="en-US" sz="5400" dirty="0" err="1"/>
              <a:t>dda</a:t>
            </a:r>
            <a:endParaRPr lang="en-US" sz="5400" dirty="0"/>
          </a:p>
        </p:txBody>
      </p:sp>
      <p:sp>
        <p:nvSpPr>
          <p:cNvPr id="7" name="Rounded Rectangle 6">
            <a:extLst>
              <a:ext uri="{FF2B5EF4-FFF2-40B4-BE49-F238E27FC236}">
                <a16:creationId xmlns:a16="http://schemas.microsoft.com/office/drawing/2014/main" id="{A4D51E73-705B-ED7C-AADC-FD780F132D60}"/>
              </a:ext>
            </a:extLst>
          </p:cNvPr>
          <p:cNvSpPr/>
          <p:nvPr/>
        </p:nvSpPr>
        <p:spPr>
          <a:xfrm>
            <a:off x="6934200" y="5976624"/>
            <a:ext cx="4114800" cy="183387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5400" dirty="0" err="1"/>
              <a:t>Bwyta</a:t>
            </a:r>
            <a:r>
              <a:rPr lang="en-US" sz="5400" dirty="0"/>
              <a:t> </a:t>
            </a:r>
            <a:r>
              <a:rPr lang="en-US" sz="5400" dirty="0" err="1"/>
              <a:t>dy</a:t>
            </a:r>
            <a:r>
              <a:rPr lang="en-US" sz="5400" dirty="0"/>
              <a:t> </a:t>
            </a:r>
            <a:r>
              <a:rPr lang="en-US" sz="5400" dirty="0" err="1"/>
              <a:t>frecwast</a:t>
            </a:r>
            <a:endParaRPr lang="en-US" sz="5400" dirty="0"/>
          </a:p>
        </p:txBody>
      </p:sp>
      <p:sp>
        <p:nvSpPr>
          <p:cNvPr id="8" name="Rounded Rectangle 7">
            <a:extLst>
              <a:ext uri="{FF2B5EF4-FFF2-40B4-BE49-F238E27FC236}">
                <a16:creationId xmlns:a16="http://schemas.microsoft.com/office/drawing/2014/main" id="{FFEE5DB5-5881-675A-5EFD-036938CF5B77}"/>
              </a:ext>
            </a:extLst>
          </p:cNvPr>
          <p:cNvSpPr/>
          <p:nvPr/>
        </p:nvSpPr>
        <p:spPr>
          <a:xfrm>
            <a:off x="1219200" y="5976624"/>
            <a:ext cx="4114800" cy="183387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5400" dirty="0" err="1"/>
              <a:t>Cer</a:t>
            </a:r>
            <a:r>
              <a:rPr lang="en-US" sz="5400" dirty="0"/>
              <a:t> </a:t>
            </a:r>
            <a:r>
              <a:rPr lang="en-US" sz="5400" dirty="0" err="1"/>
              <a:t>i’r</a:t>
            </a:r>
            <a:r>
              <a:rPr lang="en-US" sz="5400" dirty="0"/>
              <a:t> </a:t>
            </a:r>
          </a:p>
          <a:p>
            <a:pPr algn="ctr"/>
            <a:r>
              <a:rPr lang="en-US" sz="5400" dirty="0" err="1"/>
              <a:t>ysgol</a:t>
            </a:r>
            <a:endParaRPr lang="en-US" sz="5400" dirty="0"/>
          </a:p>
        </p:txBody>
      </p:sp>
      <p:sp>
        <p:nvSpPr>
          <p:cNvPr id="9" name="Rounded Rectangle 8">
            <a:extLst>
              <a:ext uri="{FF2B5EF4-FFF2-40B4-BE49-F238E27FC236}">
                <a16:creationId xmlns:a16="http://schemas.microsoft.com/office/drawing/2014/main" id="{CAEC7A2C-6AB4-5448-145E-9F0E9898E8F0}"/>
              </a:ext>
            </a:extLst>
          </p:cNvPr>
          <p:cNvSpPr/>
          <p:nvPr/>
        </p:nvSpPr>
        <p:spPr>
          <a:xfrm>
            <a:off x="12725402" y="2705099"/>
            <a:ext cx="4114800" cy="210365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5400" dirty="0" err="1"/>
              <a:t>Cer</a:t>
            </a:r>
            <a:r>
              <a:rPr lang="en-US" sz="5400" dirty="0"/>
              <a:t> </a:t>
            </a:r>
            <a:r>
              <a:rPr lang="en-US" sz="5400" dirty="0" err="1"/>
              <a:t>i’r</a:t>
            </a:r>
            <a:r>
              <a:rPr lang="en-US" sz="5400" dirty="0"/>
              <a:t> </a:t>
            </a:r>
            <a:r>
              <a:rPr lang="en-US" sz="5400" dirty="0" err="1"/>
              <a:t>cantîn</a:t>
            </a:r>
            <a:r>
              <a:rPr lang="en-US" sz="5400" dirty="0"/>
              <a:t> </a:t>
            </a:r>
            <a:r>
              <a:rPr lang="en-US" sz="5400" dirty="0" err="1"/>
              <a:t>i</a:t>
            </a:r>
            <a:r>
              <a:rPr lang="en-US" sz="5400" dirty="0"/>
              <a:t> </a:t>
            </a:r>
            <a:r>
              <a:rPr lang="en-US" sz="5400" dirty="0" err="1"/>
              <a:t>fwyta</a:t>
            </a:r>
            <a:r>
              <a:rPr lang="en-US" sz="5400" dirty="0"/>
              <a:t> </a:t>
            </a:r>
            <a:r>
              <a:rPr lang="en-US" sz="5400" dirty="0" err="1"/>
              <a:t>cinio</a:t>
            </a:r>
            <a:endParaRPr lang="en-US" sz="5400" dirty="0"/>
          </a:p>
        </p:txBody>
      </p:sp>
      <p:sp>
        <p:nvSpPr>
          <p:cNvPr id="10" name="Rounded Rectangle 9">
            <a:extLst>
              <a:ext uri="{FF2B5EF4-FFF2-40B4-BE49-F238E27FC236}">
                <a16:creationId xmlns:a16="http://schemas.microsoft.com/office/drawing/2014/main" id="{7F8D8273-642A-38A3-4D65-1DBC651AA97E}"/>
              </a:ext>
            </a:extLst>
          </p:cNvPr>
          <p:cNvSpPr/>
          <p:nvPr/>
        </p:nvSpPr>
        <p:spPr>
          <a:xfrm>
            <a:off x="1257300" y="2658846"/>
            <a:ext cx="4305300" cy="210365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5400" dirty="0" err="1"/>
              <a:t>Gwna’r</a:t>
            </a:r>
            <a:r>
              <a:rPr lang="en-US" sz="5400" dirty="0"/>
              <a:t> </a:t>
            </a:r>
            <a:r>
              <a:rPr lang="en-US" sz="5400" dirty="0" err="1"/>
              <a:t>gwaith</a:t>
            </a:r>
            <a:r>
              <a:rPr lang="en-US" sz="5400" dirty="0"/>
              <a:t> </a:t>
            </a:r>
            <a:r>
              <a:rPr lang="en-US" sz="5400" dirty="0" err="1"/>
              <a:t>cartref</a:t>
            </a:r>
            <a:endParaRPr lang="en-US" sz="5400" dirty="0"/>
          </a:p>
        </p:txBody>
      </p:sp>
      <p:sp>
        <p:nvSpPr>
          <p:cNvPr id="11" name="Rounded Rectangle 10">
            <a:extLst>
              <a:ext uri="{FF2B5EF4-FFF2-40B4-BE49-F238E27FC236}">
                <a16:creationId xmlns:a16="http://schemas.microsoft.com/office/drawing/2014/main" id="{096E8560-2130-A032-5343-9C4B3AFDB289}"/>
              </a:ext>
            </a:extLst>
          </p:cNvPr>
          <p:cNvSpPr/>
          <p:nvPr/>
        </p:nvSpPr>
        <p:spPr>
          <a:xfrm>
            <a:off x="12725402" y="5930700"/>
            <a:ext cx="4114800" cy="183387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5400" dirty="0" err="1"/>
              <a:t>Dere</a:t>
            </a:r>
            <a:r>
              <a:rPr lang="en-US" sz="5400" dirty="0"/>
              <a:t> </a:t>
            </a:r>
            <a:r>
              <a:rPr lang="en-US" sz="5400" dirty="0" err="1"/>
              <a:t>adre</a:t>
            </a:r>
            <a:endParaRPr lang="en-US" sz="5400" dirty="0"/>
          </a:p>
        </p:txBody>
      </p:sp>
      <p:sp>
        <p:nvSpPr>
          <p:cNvPr id="12" name="Oval 11">
            <a:extLst>
              <a:ext uri="{FF2B5EF4-FFF2-40B4-BE49-F238E27FC236}">
                <a16:creationId xmlns:a16="http://schemas.microsoft.com/office/drawing/2014/main" id="{004317E2-48D2-E5CB-072E-D13117F96320}"/>
              </a:ext>
            </a:extLst>
          </p:cNvPr>
          <p:cNvSpPr/>
          <p:nvPr/>
        </p:nvSpPr>
        <p:spPr>
          <a:xfrm>
            <a:off x="914400" y="5676900"/>
            <a:ext cx="914400" cy="762000"/>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a:t>
            </a:r>
          </a:p>
        </p:txBody>
      </p:sp>
      <p:sp>
        <p:nvSpPr>
          <p:cNvPr id="13" name="Oval 12">
            <a:extLst>
              <a:ext uri="{FF2B5EF4-FFF2-40B4-BE49-F238E27FC236}">
                <a16:creationId xmlns:a16="http://schemas.microsoft.com/office/drawing/2014/main" id="{D2B11474-D818-2BB3-BE7E-296DF7CE0120}"/>
              </a:ext>
            </a:extLst>
          </p:cNvPr>
          <p:cNvSpPr/>
          <p:nvPr/>
        </p:nvSpPr>
        <p:spPr>
          <a:xfrm>
            <a:off x="6553202" y="5688126"/>
            <a:ext cx="914400" cy="762000"/>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1</a:t>
            </a:r>
          </a:p>
        </p:txBody>
      </p:sp>
      <p:sp>
        <p:nvSpPr>
          <p:cNvPr id="18" name="Oval 17">
            <a:extLst>
              <a:ext uri="{FF2B5EF4-FFF2-40B4-BE49-F238E27FC236}">
                <a16:creationId xmlns:a16="http://schemas.microsoft.com/office/drawing/2014/main" id="{38E0720A-4E98-8511-387C-E56122593F52}"/>
              </a:ext>
            </a:extLst>
          </p:cNvPr>
          <p:cNvSpPr/>
          <p:nvPr/>
        </p:nvSpPr>
        <p:spPr>
          <a:xfrm>
            <a:off x="12268202" y="2520419"/>
            <a:ext cx="914400" cy="762000"/>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3</a:t>
            </a:r>
          </a:p>
        </p:txBody>
      </p:sp>
      <p:sp>
        <p:nvSpPr>
          <p:cNvPr id="19" name="Oval 18">
            <a:extLst>
              <a:ext uri="{FF2B5EF4-FFF2-40B4-BE49-F238E27FC236}">
                <a16:creationId xmlns:a16="http://schemas.microsoft.com/office/drawing/2014/main" id="{7B34CDAD-C4EA-F54D-5DDB-A6BFD5027558}"/>
              </a:ext>
            </a:extLst>
          </p:cNvPr>
          <p:cNvSpPr/>
          <p:nvPr/>
        </p:nvSpPr>
        <p:spPr>
          <a:xfrm>
            <a:off x="12268202" y="5734380"/>
            <a:ext cx="914400" cy="762000"/>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4</a:t>
            </a:r>
          </a:p>
        </p:txBody>
      </p:sp>
      <p:sp>
        <p:nvSpPr>
          <p:cNvPr id="21" name="Oval 20">
            <a:extLst>
              <a:ext uri="{FF2B5EF4-FFF2-40B4-BE49-F238E27FC236}">
                <a16:creationId xmlns:a16="http://schemas.microsoft.com/office/drawing/2014/main" id="{AAD1775A-EE14-38E4-2D9E-6918A241CE1F}"/>
              </a:ext>
            </a:extLst>
          </p:cNvPr>
          <p:cNvSpPr/>
          <p:nvPr/>
        </p:nvSpPr>
        <p:spPr>
          <a:xfrm>
            <a:off x="914400" y="2389609"/>
            <a:ext cx="914400" cy="762000"/>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5</a:t>
            </a:r>
          </a:p>
        </p:txBody>
      </p:sp>
      <p:sp>
        <p:nvSpPr>
          <p:cNvPr id="22" name="Oval 21">
            <a:extLst>
              <a:ext uri="{FF2B5EF4-FFF2-40B4-BE49-F238E27FC236}">
                <a16:creationId xmlns:a16="http://schemas.microsoft.com/office/drawing/2014/main" id="{DAE9929E-E65C-5511-DCA3-A84872253F72}"/>
              </a:ext>
            </a:extLst>
          </p:cNvPr>
          <p:cNvSpPr/>
          <p:nvPr/>
        </p:nvSpPr>
        <p:spPr>
          <a:xfrm>
            <a:off x="6553202" y="2400298"/>
            <a:ext cx="914400" cy="762000"/>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6</a:t>
            </a:r>
          </a:p>
        </p:txBody>
      </p:sp>
    </p:spTree>
    <p:extLst>
      <p:ext uri="{BB962C8B-B14F-4D97-AF65-F5344CB8AC3E}">
        <p14:creationId xmlns:p14="http://schemas.microsoft.com/office/powerpoint/2010/main" val="2699430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dissolve">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dissolve">
                                      <p:cBhvr>
                                        <p:cTn id="18" dur="500"/>
                                        <p:tgtEl>
                                          <p:spTgt spid="18"/>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dissolve">
                                      <p:cBhvr>
                                        <p:cTn id="23" dur="500"/>
                                        <p:tgtEl>
                                          <p:spTgt spid="19"/>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grpId="0" nodeType="click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dissolve">
                                      <p:cBhvr>
                                        <p:cTn id="28" dur="500"/>
                                        <p:tgtEl>
                                          <p:spTgt spid="21"/>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dissolve">
                                      <p:cBhvr>
                                        <p:cTn id="3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8" grpId="0" animBg="1"/>
      <p:bldP spid="19" grpId="0" animBg="1"/>
      <p:bldP spid="21" grpId="0" animBg="1"/>
      <p:bldP spid="22"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FB447DB-C40D-4E99-89A7-DFE641A8800A}"/>
              </a:ext>
            </a:extLst>
          </p:cNvPr>
          <p:cNvSpPr txBox="1"/>
          <p:nvPr/>
        </p:nvSpPr>
        <p:spPr>
          <a:xfrm>
            <a:off x="2349500" y="1280546"/>
            <a:ext cx="13589000" cy="1200329"/>
          </a:xfrm>
          <a:prstGeom prst="rect">
            <a:avLst/>
          </a:prstGeom>
          <a:solidFill>
            <a:srgbClr val="F0F0C0"/>
          </a:solidFill>
        </p:spPr>
        <p:txBody>
          <a:bodyPr wrap="square">
            <a:spAutoFit/>
          </a:bodyPr>
          <a:lstStyle/>
          <a:p>
            <a:pPr>
              <a:defRPr/>
            </a:pPr>
            <a:r>
              <a:rPr lang="en-US" sz="3600" b="1" dirty="0">
                <a:latin typeface="Avenir Book" panose="02000503020000020003" pitchFamily="2" charset="0"/>
              </a:rPr>
              <a:t>1. </a:t>
            </a:r>
            <a:r>
              <a:rPr lang="en-US" sz="3600" b="1" dirty="0" err="1">
                <a:latin typeface="Avenir Book" panose="02000503020000020003" pitchFamily="2" charset="0"/>
              </a:rPr>
              <a:t>Gwrandewch</a:t>
            </a:r>
            <a:r>
              <a:rPr lang="en-US" sz="3600" b="1" dirty="0">
                <a:latin typeface="Avenir Book" panose="02000503020000020003" pitchFamily="2" charset="0"/>
              </a:rPr>
              <a:t> </a:t>
            </a:r>
            <a:r>
              <a:rPr lang="en-US" sz="3600" b="1" dirty="0" err="1">
                <a:latin typeface="Avenir Book" panose="02000503020000020003" pitchFamily="2" charset="0"/>
              </a:rPr>
              <a:t>ar</a:t>
            </a:r>
            <a:r>
              <a:rPr lang="en-US" sz="3600" b="1" dirty="0">
                <a:latin typeface="Avenir Book" panose="02000503020000020003" pitchFamily="2" charset="0"/>
              </a:rPr>
              <a:t> y </a:t>
            </a:r>
            <a:r>
              <a:rPr lang="en-US" sz="3600" b="1" dirty="0" err="1">
                <a:latin typeface="Avenir Book" panose="02000503020000020003" pitchFamily="2" charset="0"/>
              </a:rPr>
              <a:t>sgwrs</a:t>
            </a:r>
            <a:r>
              <a:rPr lang="en-US" sz="3600" b="1" dirty="0">
                <a:latin typeface="Avenir Book" panose="02000503020000020003" pitchFamily="2" charset="0"/>
              </a:rPr>
              <a:t>. </a:t>
            </a:r>
          </a:p>
          <a:p>
            <a:pPr>
              <a:defRPr/>
            </a:pPr>
            <a:r>
              <a:rPr lang="en-US" sz="3600" b="1" dirty="0">
                <a:latin typeface="Avenir Book" panose="02000503020000020003" pitchFamily="2" charset="0"/>
              </a:rPr>
              <a:t>2. </a:t>
            </a:r>
            <a:r>
              <a:rPr lang="en-US" sz="3600" b="1" dirty="0" err="1">
                <a:latin typeface="Avenir Book" panose="02000503020000020003" pitchFamily="2" charset="0"/>
              </a:rPr>
              <a:t>Gwrandewch</a:t>
            </a:r>
            <a:r>
              <a:rPr lang="en-US" sz="3600" b="1" dirty="0">
                <a:latin typeface="Avenir Book" panose="02000503020000020003" pitchFamily="2" charset="0"/>
              </a:rPr>
              <a:t> </a:t>
            </a:r>
            <a:r>
              <a:rPr lang="en-US" sz="3600" b="1" dirty="0" err="1">
                <a:latin typeface="Avenir Book" panose="02000503020000020003" pitchFamily="2" charset="0"/>
              </a:rPr>
              <a:t>eto</a:t>
            </a:r>
            <a:r>
              <a:rPr lang="en-US" sz="3600" b="1" dirty="0">
                <a:latin typeface="Avenir Book" panose="02000503020000020003" pitchFamily="2" charset="0"/>
              </a:rPr>
              <a:t> a </a:t>
            </a:r>
            <a:r>
              <a:rPr lang="en-US" sz="3600" b="1" dirty="0" err="1">
                <a:latin typeface="Avenir Book" panose="02000503020000020003" pitchFamily="2" charset="0"/>
              </a:rPr>
              <a:t>llenwch</a:t>
            </a:r>
            <a:r>
              <a:rPr lang="en-US" sz="3600" b="1" dirty="0">
                <a:latin typeface="Avenir Book" panose="02000503020000020003" pitchFamily="2" charset="0"/>
              </a:rPr>
              <a:t> y </a:t>
            </a:r>
            <a:r>
              <a:rPr lang="en-US" sz="3600" b="1" dirty="0" err="1">
                <a:latin typeface="Avenir Book" panose="02000503020000020003" pitchFamily="2" charset="0"/>
              </a:rPr>
              <a:t>bylchau</a:t>
            </a:r>
            <a:r>
              <a:rPr lang="en-US" sz="3600" b="1" dirty="0">
                <a:latin typeface="Avenir Book" panose="02000503020000020003" pitchFamily="2" charset="0"/>
              </a:rPr>
              <a:t>. </a:t>
            </a:r>
            <a:endParaRPr lang="en-GB" b="1" dirty="0">
              <a:latin typeface="Avenir Book" panose="02000503020000020003" pitchFamily="2" charset="0"/>
            </a:endParaRPr>
          </a:p>
        </p:txBody>
      </p:sp>
      <p:graphicFrame>
        <p:nvGraphicFramePr>
          <p:cNvPr id="6" name="Table 5">
            <a:extLst>
              <a:ext uri="{FF2B5EF4-FFF2-40B4-BE49-F238E27FC236}">
                <a16:creationId xmlns:a16="http://schemas.microsoft.com/office/drawing/2014/main" id="{73C940D8-C688-904F-BB20-FC0BB1A69457}"/>
              </a:ext>
            </a:extLst>
          </p:cNvPr>
          <p:cNvGraphicFramePr>
            <a:graphicFrameLocks noGrp="1"/>
          </p:cNvGraphicFramePr>
          <p:nvPr>
            <p:extLst>
              <p:ext uri="{D42A27DB-BD31-4B8C-83A1-F6EECF244321}">
                <p14:modId xmlns:p14="http://schemas.microsoft.com/office/powerpoint/2010/main" val="439615444"/>
              </p:ext>
            </p:extLst>
          </p:nvPr>
        </p:nvGraphicFramePr>
        <p:xfrm>
          <a:off x="2349500" y="3009900"/>
          <a:ext cx="14033500" cy="5772478"/>
        </p:xfrm>
        <a:graphic>
          <a:graphicData uri="http://schemas.openxmlformats.org/drawingml/2006/table">
            <a:tbl>
              <a:tblPr firstRow="1" firstCol="1" bandRow="1">
                <a:tableStyleId>{BC89EF96-8CEA-46FF-86C4-4CE0E7609802}</a:tableStyleId>
              </a:tblPr>
              <a:tblGrid>
                <a:gridCol w="3340750">
                  <a:extLst>
                    <a:ext uri="{9D8B030D-6E8A-4147-A177-3AD203B41FA5}">
                      <a16:colId xmlns:a16="http://schemas.microsoft.com/office/drawing/2014/main" val="560852230"/>
                    </a:ext>
                  </a:extLst>
                </a:gridCol>
                <a:gridCol w="10692750">
                  <a:extLst>
                    <a:ext uri="{9D8B030D-6E8A-4147-A177-3AD203B41FA5}">
                      <a16:colId xmlns:a16="http://schemas.microsoft.com/office/drawing/2014/main" val="1269235655"/>
                    </a:ext>
                  </a:extLst>
                </a:gridCol>
              </a:tblGrid>
              <a:tr h="583040">
                <a:tc>
                  <a:txBody>
                    <a:bodyPr/>
                    <a:lstStyle/>
                    <a:p>
                      <a:pPr algn="just">
                        <a:spcAft>
                          <a:spcPts val="0"/>
                        </a:spcAft>
                        <a:tabLst>
                          <a:tab pos="5029200" algn="l"/>
                        </a:tabLst>
                      </a:pPr>
                      <a:r>
                        <a:rPr lang="cy-GB" sz="3600" noProof="1">
                          <a:solidFill>
                            <a:schemeClr val="tx1"/>
                          </a:solidFill>
                          <a:effectLst/>
                          <a:latin typeface="Avenir Book" panose="02000503020000020003" pitchFamily="2" charset="0"/>
                        </a:rPr>
                        <a:t>Athrawes:    </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tc>
                <a:tc>
                  <a:txBody>
                    <a:bodyPr/>
                    <a:lstStyle/>
                    <a:p>
                      <a:pPr>
                        <a:spcAft>
                          <a:spcPts val="0"/>
                        </a:spcAft>
                      </a:pPr>
                      <a:r>
                        <a:rPr lang="cy-GB" sz="3600" b="0" noProof="1">
                          <a:solidFill>
                            <a:schemeClr val="tx1"/>
                          </a:solidFill>
                          <a:effectLst/>
                          <a:latin typeface="Avenir Book" panose="02000503020000020003" pitchFamily="2" charset="0"/>
                        </a:rPr>
                        <a:t>________’r afal, Lois.</a:t>
                      </a:r>
                      <a:endParaRPr lang="en-GB" sz="3600" b="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tc>
                <a:extLst>
                  <a:ext uri="{0D108BD9-81ED-4DB2-BD59-A6C34878D82A}">
                    <a16:rowId xmlns:a16="http://schemas.microsoft.com/office/drawing/2014/main" val="2783280985"/>
                  </a:ext>
                </a:extLst>
              </a:tr>
              <a:tr h="548640">
                <a:tc>
                  <a:txBody>
                    <a:bodyPr/>
                    <a:lstStyle/>
                    <a:p>
                      <a:pPr algn="just">
                        <a:spcAft>
                          <a:spcPts val="0"/>
                        </a:spcAft>
                        <a:tabLst>
                          <a:tab pos="5029200" algn="l"/>
                        </a:tabLst>
                      </a:pPr>
                      <a:r>
                        <a:rPr lang="cy-GB" sz="3600" noProof="1">
                          <a:solidFill>
                            <a:schemeClr val="tx1"/>
                          </a:solidFill>
                          <a:effectLst/>
                          <a:latin typeface="Avenir Book" panose="02000503020000020003" pitchFamily="2" charset="0"/>
                        </a:rPr>
                        <a:t>Lois:  </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solidFill>
                      <a:srgbClr val="00B0F0">
                        <a:alpha val="20000"/>
                      </a:srgbClr>
                    </a:solidFill>
                  </a:tcPr>
                </a:tc>
                <a:tc>
                  <a:txBody>
                    <a:bodyPr/>
                    <a:lstStyle/>
                    <a:p>
                      <a:pPr>
                        <a:spcAft>
                          <a:spcPts val="0"/>
                        </a:spcAft>
                      </a:pPr>
                      <a:r>
                        <a:rPr lang="en-US" sz="3600" noProof="1">
                          <a:solidFill>
                            <a:schemeClr val="tx1"/>
                          </a:solidFill>
                          <a:effectLst/>
                          <a:latin typeface="Avenir Book" panose="02000503020000020003" pitchFamily="2" charset="0"/>
                        </a:rPr>
                        <a:t>Ond dw i ddim yn hoffi afalau!</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solidFill>
                      <a:srgbClr val="00B0F0">
                        <a:alpha val="20000"/>
                      </a:srgbClr>
                    </a:solidFill>
                  </a:tcPr>
                </a:tc>
                <a:extLst>
                  <a:ext uri="{0D108BD9-81ED-4DB2-BD59-A6C34878D82A}">
                    <a16:rowId xmlns:a16="http://schemas.microsoft.com/office/drawing/2014/main" val="3856990524"/>
                  </a:ext>
                </a:extLst>
              </a:tr>
              <a:tr h="583040">
                <a:tc>
                  <a:txBody>
                    <a:bodyPr/>
                    <a:lstStyle/>
                    <a:p>
                      <a:pPr algn="just">
                        <a:spcAft>
                          <a:spcPts val="0"/>
                        </a:spcAft>
                        <a:tabLst>
                          <a:tab pos="5029200" algn="l"/>
                        </a:tabLst>
                      </a:pPr>
                      <a:r>
                        <a:rPr lang="cy-GB" sz="3600" noProof="1">
                          <a:solidFill>
                            <a:schemeClr val="tx1"/>
                          </a:solidFill>
                          <a:effectLst/>
                          <a:latin typeface="Avenir Book" panose="02000503020000020003" pitchFamily="2" charset="0"/>
                        </a:rPr>
                        <a:t>Athrawes:</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tc>
                <a:tc>
                  <a:txBody>
                    <a:bodyPr/>
                    <a:lstStyle/>
                    <a:p>
                      <a:pPr>
                        <a:spcAft>
                          <a:spcPts val="0"/>
                        </a:spcAft>
                      </a:pPr>
                      <a:r>
                        <a:rPr lang="es-ES" sz="3600" noProof="1">
                          <a:solidFill>
                            <a:schemeClr val="tx1"/>
                          </a:solidFill>
                          <a:effectLst/>
                          <a:latin typeface="Avenir Book" panose="02000503020000020003" pitchFamily="2" charset="0"/>
                        </a:rPr>
                        <a:t>O, diar. Wel, ______’r llaeth ’te.</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tc>
                <a:extLst>
                  <a:ext uri="{0D108BD9-81ED-4DB2-BD59-A6C34878D82A}">
                    <a16:rowId xmlns:a16="http://schemas.microsoft.com/office/drawing/2014/main" val="1255609496"/>
                  </a:ext>
                </a:extLst>
              </a:tr>
              <a:tr h="548640">
                <a:tc>
                  <a:txBody>
                    <a:bodyPr/>
                    <a:lstStyle/>
                    <a:p>
                      <a:pPr algn="just">
                        <a:spcAft>
                          <a:spcPts val="0"/>
                        </a:spcAft>
                        <a:tabLst>
                          <a:tab pos="5029200" algn="l"/>
                        </a:tabLst>
                      </a:pPr>
                      <a:r>
                        <a:rPr lang="cy-GB" sz="3600" noProof="1">
                          <a:solidFill>
                            <a:schemeClr val="tx1"/>
                          </a:solidFill>
                          <a:effectLst/>
                          <a:latin typeface="Avenir Book" panose="02000503020000020003" pitchFamily="2" charset="0"/>
                        </a:rPr>
                        <a:t>Lois:  </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solidFill>
                      <a:srgbClr val="00B0F0">
                        <a:alpha val="20000"/>
                      </a:srgbClr>
                    </a:solidFill>
                  </a:tcPr>
                </a:tc>
                <a:tc>
                  <a:txBody>
                    <a:bodyPr/>
                    <a:lstStyle/>
                    <a:p>
                      <a:pPr>
                        <a:spcAft>
                          <a:spcPts val="0"/>
                        </a:spcAft>
                      </a:pPr>
                      <a:r>
                        <a:rPr lang="en-US" sz="3600" noProof="1">
                          <a:solidFill>
                            <a:schemeClr val="tx1"/>
                          </a:solidFill>
                          <a:effectLst/>
                          <a:latin typeface="Avenir Book" panose="02000503020000020003" pitchFamily="2" charset="0"/>
                        </a:rPr>
                        <a:t>Ond dw i ddim yn hoffi llaeth.</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solidFill>
                      <a:srgbClr val="00B0F0">
                        <a:alpha val="20000"/>
                      </a:srgbClr>
                    </a:solidFill>
                  </a:tcPr>
                </a:tc>
                <a:extLst>
                  <a:ext uri="{0D108BD9-81ED-4DB2-BD59-A6C34878D82A}">
                    <a16:rowId xmlns:a16="http://schemas.microsoft.com/office/drawing/2014/main" val="4131022790"/>
                  </a:ext>
                </a:extLst>
              </a:tr>
              <a:tr h="583040">
                <a:tc>
                  <a:txBody>
                    <a:bodyPr/>
                    <a:lstStyle/>
                    <a:p>
                      <a:pPr algn="just">
                        <a:spcAft>
                          <a:spcPts val="0"/>
                        </a:spcAft>
                        <a:tabLst>
                          <a:tab pos="5029200" algn="l"/>
                        </a:tabLst>
                      </a:pPr>
                      <a:r>
                        <a:rPr lang="cy-GB" sz="3600" noProof="1">
                          <a:solidFill>
                            <a:schemeClr val="tx1"/>
                          </a:solidFill>
                          <a:effectLst/>
                          <a:latin typeface="Avenir Book" panose="02000503020000020003" pitchFamily="2" charset="0"/>
                        </a:rPr>
                        <a:t>Athrawes:</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tc>
                <a:tc>
                  <a:txBody>
                    <a:bodyPr/>
                    <a:lstStyle/>
                    <a:p>
                      <a:pPr>
                        <a:spcAft>
                          <a:spcPts val="0"/>
                        </a:spcAft>
                      </a:pPr>
                      <a:r>
                        <a:rPr lang="en-US" sz="3600" noProof="1">
                          <a:solidFill>
                            <a:schemeClr val="tx1"/>
                          </a:solidFill>
                          <a:effectLst/>
                          <a:latin typeface="Avenir Book" panose="02000503020000020003" pitchFamily="2" charset="0"/>
                        </a:rPr>
                        <a:t>Wel, ______’r dŵr ’te.</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tc>
                <a:extLst>
                  <a:ext uri="{0D108BD9-81ED-4DB2-BD59-A6C34878D82A}">
                    <a16:rowId xmlns:a16="http://schemas.microsoft.com/office/drawing/2014/main" val="3618487297"/>
                  </a:ext>
                </a:extLst>
              </a:tr>
              <a:tr h="548640">
                <a:tc>
                  <a:txBody>
                    <a:bodyPr/>
                    <a:lstStyle/>
                    <a:p>
                      <a:pPr algn="just">
                        <a:spcAft>
                          <a:spcPts val="0"/>
                        </a:spcAft>
                        <a:tabLst>
                          <a:tab pos="5029200" algn="l"/>
                        </a:tabLst>
                      </a:pPr>
                      <a:r>
                        <a:rPr lang="cy-GB" sz="3600" noProof="1">
                          <a:solidFill>
                            <a:schemeClr val="tx1"/>
                          </a:solidFill>
                          <a:effectLst/>
                          <a:latin typeface="Avenir Book" panose="02000503020000020003" pitchFamily="2" charset="0"/>
                        </a:rPr>
                        <a:t>Lois:  </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solidFill>
                      <a:srgbClr val="00B0F0">
                        <a:alpha val="20000"/>
                      </a:srgbClr>
                    </a:solidFill>
                  </a:tcPr>
                </a:tc>
                <a:tc>
                  <a:txBody>
                    <a:bodyPr/>
                    <a:lstStyle/>
                    <a:p>
                      <a:pPr>
                        <a:spcAft>
                          <a:spcPts val="0"/>
                        </a:spcAft>
                      </a:pPr>
                      <a:r>
                        <a:rPr lang="en-US" sz="3600" noProof="1">
                          <a:solidFill>
                            <a:schemeClr val="tx1"/>
                          </a:solidFill>
                          <a:effectLst/>
                          <a:latin typeface="Avenir Book" panose="02000503020000020003" pitchFamily="2" charset="0"/>
                        </a:rPr>
                        <a:t>Ond …</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solidFill>
                      <a:srgbClr val="00B0F0">
                        <a:alpha val="20000"/>
                      </a:srgbClr>
                    </a:solidFill>
                  </a:tcPr>
                </a:tc>
                <a:extLst>
                  <a:ext uri="{0D108BD9-81ED-4DB2-BD59-A6C34878D82A}">
                    <a16:rowId xmlns:a16="http://schemas.microsoft.com/office/drawing/2014/main" val="2661685097"/>
                  </a:ext>
                </a:extLst>
              </a:tr>
              <a:tr h="1245758">
                <a:tc>
                  <a:txBody>
                    <a:bodyPr/>
                    <a:lstStyle/>
                    <a:p>
                      <a:pPr algn="just">
                        <a:spcAft>
                          <a:spcPts val="0"/>
                        </a:spcAft>
                        <a:tabLst>
                          <a:tab pos="5029200" algn="l"/>
                        </a:tabLst>
                      </a:pPr>
                      <a:r>
                        <a:rPr lang="cy-GB" sz="3600" noProof="1">
                          <a:solidFill>
                            <a:schemeClr val="tx1"/>
                          </a:solidFill>
                          <a:effectLst/>
                          <a:latin typeface="Avenir Book" panose="02000503020000020003" pitchFamily="2" charset="0"/>
                        </a:rPr>
                        <a:t>Athrawes:</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tc>
                <a:tc>
                  <a:txBody>
                    <a:bodyPr/>
                    <a:lstStyle/>
                    <a:p>
                      <a:pPr>
                        <a:spcAft>
                          <a:spcPts val="0"/>
                        </a:spcAft>
                      </a:pPr>
                      <a:r>
                        <a:rPr lang="cy-GB" sz="3600" noProof="1">
                          <a:solidFill>
                            <a:schemeClr val="tx1"/>
                          </a:solidFill>
                          <a:effectLst/>
                          <a:latin typeface="Avenir Book" panose="02000503020000020003" pitchFamily="2" charset="0"/>
                        </a:rPr>
                        <a:t>Lois, gwranda. Bwyta’r bwyd ac yfa’r dŵr, ac yna ______’r gwaith.  Yna, _____ allan i’r iard i chwarae.</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tc>
                <a:extLst>
                  <a:ext uri="{0D108BD9-81ED-4DB2-BD59-A6C34878D82A}">
                    <a16:rowId xmlns:a16="http://schemas.microsoft.com/office/drawing/2014/main" val="3783132286"/>
                  </a:ext>
                </a:extLst>
              </a:tr>
              <a:tr h="548640">
                <a:tc>
                  <a:txBody>
                    <a:bodyPr/>
                    <a:lstStyle/>
                    <a:p>
                      <a:pPr algn="just">
                        <a:spcAft>
                          <a:spcPts val="0"/>
                        </a:spcAft>
                        <a:tabLst>
                          <a:tab pos="5029200" algn="l"/>
                        </a:tabLst>
                      </a:pPr>
                      <a:r>
                        <a:rPr lang="cy-GB" sz="3600" noProof="1">
                          <a:solidFill>
                            <a:schemeClr val="tx1"/>
                          </a:solidFill>
                          <a:effectLst/>
                          <a:latin typeface="Avenir Book" panose="02000503020000020003" pitchFamily="2" charset="0"/>
                        </a:rPr>
                        <a:t>Lois:  </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solidFill>
                      <a:srgbClr val="00B0F0">
                        <a:alpha val="20000"/>
                      </a:srgbClr>
                    </a:solidFill>
                  </a:tcPr>
                </a:tc>
                <a:tc>
                  <a:txBody>
                    <a:bodyPr/>
                    <a:lstStyle/>
                    <a:p>
                      <a:pPr>
                        <a:spcAft>
                          <a:spcPts val="0"/>
                        </a:spcAft>
                      </a:pPr>
                      <a:r>
                        <a:rPr lang="cy-GB" sz="3600" noProof="1">
                          <a:solidFill>
                            <a:schemeClr val="tx1"/>
                          </a:solidFill>
                          <a:effectLst/>
                          <a:latin typeface="Avenir Book" panose="02000503020000020003" pitchFamily="2" charset="0"/>
                        </a:rPr>
                        <a:t>O iawn, Miss. Dw i’n hoffi chwarae!</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solidFill>
                      <a:srgbClr val="00B0F0">
                        <a:alpha val="20000"/>
                      </a:srgbClr>
                    </a:solidFill>
                  </a:tcPr>
                </a:tc>
                <a:extLst>
                  <a:ext uri="{0D108BD9-81ED-4DB2-BD59-A6C34878D82A}">
                    <a16:rowId xmlns:a16="http://schemas.microsoft.com/office/drawing/2014/main" val="1240642946"/>
                  </a:ext>
                </a:extLst>
              </a:tr>
              <a:tr h="583040">
                <a:tc>
                  <a:txBody>
                    <a:bodyPr/>
                    <a:lstStyle/>
                    <a:p>
                      <a:pPr algn="just">
                        <a:spcAft>
                          <a:spcPts val="0"/>
                        </a:spcAft>
                        <a:tabLst>
                          <a:tab pos="5029200" algn="l"/>
                        </a:tabLst>
                      </a:pPr>
                      <a:r>
                        <a:rPr lang="cy-GB" sz="3600" noProof="1">
                          <a:solidFill>
                            <a:schemeClr val="tx1"/>
                          </a:solidFill>
                          <a:effectLst/>
                          <a:latin typeface="Avenir Book" panose="02000503020000020003" pitchFamily="2" charset="0"/>
                        </a:rPr>
                        <a:t>Athrawes:</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tc>
                <a:tc>
                  <a:txBody>
                    <a:bodyPr/>
                    <a:lstStyle/>
                    <a:p>
                      <a:pPr>
                        <a:spcAft>
                          <a:spcPts val="0"/>
                        </a:spcAft>
                      </a:pPr>
                      <a:r>
                        <a:rPr lang="en-US" sz="3600" noProof="1">
                          <a:solidFill>
                            <a:schemeClr val="tx1"/>
                          </a:solidFill>
                          <a:effectLst/>
                          <a:latin typeface="Avenir Book" panose="02000503020000020003" pitchFamily="2" charset="0"/>
                        </a:rPr>
                        <a:t>__________ ’te!</a:t>
                      </a:r>
                      <a:endParaRPr lang="en-GB" sz="3600" noProof="1">
                        <a:solidFill>
                          <a:srgbClr val="FF0000"/>
                        </a:solidFill>
                        <a:effectLst/>
                        <a:latin typeface="Avenir Book" panose="02000503020000020003" pitchFamily="2" charset="0"/>
                        <a:ea typeface="Times New Roman" panose="02020603050405020304" pitchFamily="18" charset="0"/>
                      </a:endParaRPr>
                    </a:p>
                  </a:txBody>
                  <a:tcPr marL="102870" marR="102870" marT="0" marB="0"/>
                </a:tc>
                <a:extLst>
                  <a:ext uri="{0D108BD9-81ED-4DB2-BD59-A6C34878D82A}">
                    <a16:rowId xmlns:a16="http://schemas.microsoft.com/office/drawing/2014/main" val="2481240110"/>
                  </a:ext>
                </a:extLst>
              </a:tr>
            </a:tbl>
          </a:graphicData>
        </a:graphic>
      </p:graphicFrame>
      <p:pic>
        <p:nvPicPr>
          <p:cNvPr id="11" name="Audio 10">
            <a:extLst>
              <a:ext uri="{FF2B5EF4-FFF2-40B4-BE49-F238E27FC236}">
                <a16:creationId xmlns:a16="http://schemas.microsoft.com/office/drawing/2014/main" id="{2D8C876F-6064-EE9A-2C48-9EB10680F06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3868400" y="1004410"/>
            <a:ext cx="1752600" cy="1752600"/>
          </a:xfrm>
          <a:prstGeom prst="rect">
            <a:avLst/>
          </a:prstGeom>
        </p:spPr>
      </p:pic>
    </p:spTree>
    <p:extLst>
      <p:ext uri="{BB962C8B-B14F-4D97-AF65-F5344CB8AC3E}">
        <p14:creationId xmlns:p14="http://schemas.microsoft.com/office/powerpoint/2010/main" val="3838927358"/>
      </p:ext>
    </p:extLst>
  </p:cSld>
  <p:clrMapOvr>
    <a:masterClrMapping/>
  </p:clrMapOvr>
  <mc:AlternateContent xmlns:mc="http://schemas.openxmlformats.org/markup-compatibility/2006">
    <mc:Choice xmlns:p14="http://schemas.microsoft.com/office/powerpoint/2010/main" Requires="p14">
      <p:transition spd="slow" p14:dur="2000" advTm="39136"/>
    </mc:Choice>
    <mc:Fallback>
      <p:transition spd="slow" advTm="391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FB447DB-C40D-4E99-89A7-DFE641A8800A}"/>
              </a:ext>
            </a:extLst>
          </p:cNvPr>
          <p:cNvSpPr txBox="1"/>
          <p:nvPr/>
        </p:nvSpPr>
        <p:spPr>
          <a:xfrm>
            <a:off x="2349500" y="1280546"/>
            <a:ext cx="13589000" cy="1200329"/>
          </a:xfrm>
          <a:prstGeom prst="rect">
            <a:avLst/>
          </a:prstGeom>
          <a:solidFill>
            <a:srgbClr val="F0F0C0"/>
          </a:solidFill>
        </p:spPr>
        <p:txBody>
          <a:bodyPr wrap="square">
            <a:spAutoFit/>
          </a:bodyPr>
          <a:lstStyle/>
          <a:p>
            <a:pPr>
              <a:defRPr/>
            </a:pPr>
            <a:r>
              <a:rPr lang="en-US" sz="3600" b="1" dirty="0">
                <a:latin typeface="Avenir Book" panose="02000503020000020003" pitchFamily="2" charset="0"/>
              </a:rPr>
              <a:t>1. </a:t>
            </a:r>
            <a:r>
              <a:rPr lang="en-US" sz="3600" b="1" dirty="0" err="1">
                <a:latin typeface="Avenir Book" panose="02000503020000020003" pitchFamily="2" charset="0"/>
              </a:rPr>
              <a:t>Gwrandewch</a:t>
            </a:r>
            <a:r>
              <a:rPr lang="en-US" sz="3600" b="1" dirty="0">
                <a:latin typeface="Avenir Book" panose="02000503020000020003" pitchFamily="2" charset="0"/>
              </a:rPr>
              <a:t> </a:t>
            </a:r>
            <a:r>
              <a:rPr lang="en-US" sz="3600" b="1" dirty="0" err="1">
                <a:latin typeface="Avenir Book" panose="02000503020000020003" pitchFamily="2" charset="0"/>
              </a:rPr>
              <a:t>ar</a:t>
            </a:r>
            <a:r>
              <a:rPr lang="en-US" sz="3600" b="1" dirty="0">
                <a:latin typeface="Avenir Book" panose="02000503020000020003" pitchFamily="2" charset="0"/>
              </a:rPr>
              <a:t> y </a:t>
            </a:r>
            <a:r>
              <a:rPr lang="en-US" sz="3600" b="1" dirty="0" err="1">
                <a:latin typeface="Avenir Book" panose="02000503020000020003" pitchFamily="2" charset="0"/>
              </a:rPr>
              <a:t>sgwrs</a:t>
            </a:r>
            <a:r>
              <a:rPr lang="en-US" sz="3600" b="1" dirty="0">
                <a:latin typeface="Avenir Book" panose="02000503020000020003" pitchFamily="2" charset="0"/>
              </a:rPr>
              <a:t>. </a:t>
            </a:r>
          </a:p>
          <a:p>
            <a:pPr>
              <a:defRPr/>
            </a:pPr>
            <a:r>
              <a:rPr lang="en-US" sz="3600" b="1" dirty="0">
                <a:latin typeface="Avenir Book" panose="02000503020000020003" pitchFamily="2" charset="0"/>
              </a:rPr>
              <a:t>2. </a:t>
            </a:r>
            <a:r>
              <a:rPr lang="en-US" sz="3600" b="1" dirty="0" err="1">
                <a:latin typeface="Avenir Book" panose="02000503020000020003" pitchFamily="2" charset="0"/>
              </a:rPr>
              <a:t>Gwrandewch</a:t>
            </a:r>
            <a:r>
              <a:rPr lang="en-US" sz="3600" b="1" dirty="0">
                <a:latin typeface="Avenir Book" panose="02000503020000020003" pitchFamily="2" charset="0"/>
              </a:rPr>
              <a:t> </a:t>
            </a:r>
            <a:r>
              <a:rPr lang="en-US" sz="3600" b="1" dirty="0" err="1">
                <a:latin typeface="Avenir Book" panose="02000503020000020003" pitchFamily="2" charset="0"/>
              </a:rPr>
              <a:t>eto</a:t>
            </a:r>
            <a:r>
              <a:rPr lang="en-US" sz="3600" b="1" dirty="0">
                <a:latin typeface="Avenir Book" panose="02000503020000020003" pitchFamily="2" charset="0"/>
              </a:rPr>
              <a:t> a </a:t>
            </a:r>
            <a:r>
              <a:rPr lang="en-US" sz="3600" b="1" dirty="0" err="1">
                <a:latin typeface="Avenir Book" panose="02000503020000020003" pitchFamily="2" charset="0"/>
              </a:rPr>
              <a:t>llenwch</a:t>
            </a:r>
            <a:r>
              <a:rPr lang="en-US" sz="3600" b="1" dirty="0">
                <a:latin typeface="Avenir Book" panose="02000503020000020003" pitchFamily="2" charset="0"/>
              </a:rPr>
              <a:t> y </a:t>
            </a:r>
            <a:r>
              <a:rPr lang="en-US" sz="3600" b="1" dirty="0" err="1">
                <a:latin typeface="Avenir Book" panose="02000503020000020003" pitchFamily="2" charset="0"/>
              </a:rPr>
              <a:t>bylchau</a:t>
            </a:r>
            <a:r>
              <a:rPr lang="en-US" sz="3600" b="1" dirty="0">
                <a:latin typeface="Avenir Book" panose="02000503020000020003" pitchFamily="2" charset="0"/>
              </a:rPr>
              <a:t>. </a:t>
            </a:r>
            <a:endParaRPr lang="en-GB" b="1" dirty="0">
              <a:latin typeface="Avenir Book" panose="02000503020000020003" pitchFamily="2" charset="0"/>
            </a:endParaRPr>
          </a:p>
        </p:txBody>
      </p:sp>
      <p:graphicFrame>
        <p:nvGraphicFramePr>
          <p:cNvPr id="6" name="Table 5">
            <a:extLst>
              <a:ext uri="{FF2B5EF4-FFF2-40B4-BE49-F238E27FC236}">
                <a16:creationId xmlns:a16="http://schemas.microsoft.com/office/drawing/2014/main" id="{73C940D8-C688-904F-BB20-FC0BB1A69457}"/>
              </a:ext>
            </a:extLst>
          </p:cNvPr>
          <p:cNvGraphicFramePr>
            <a:graphicFrameLocks noGrp="1"/>
          </p:cNvGraphicFramePr>
          <p:nvPr>
            <p:extLst>
              <p:ext uri="{D42A27DB-BD31-4B8C-83A1-F6EECF244321}">
                <p14:modId xmlns:p14="http://schemas.microsoft.com/office/powerpoint/2010/main" val="800541498"/>
              </p:ext>
            </p:extLst>
          </p:nvPr>
        </p:nvGraphicFramePr>
        <p:xfrm>
          <a:off x="2349500" y="3009900"/>
          <a:ext cx="13589000" cy="6172640"/>
        </p:xfrm>
        <a:graphic>
          <a:graphicData uri="http://schemas.openxmlformats.org/drawingml/2006/table">
            <a:tbl>
              <a:tblPr firstRow="1" firstCol="1" bandRow="1">
                <a:tableStyleId>{BC89EF96-8CEA-46FF-86C4-4CE0E7609802}</a:tableStyleId>
              </a:tblPr>
              <a:tblGrid>
                <a:gridCol w="3234934">
                  <a:extLst>
                    <a:ext uri="{9D8B030D-6E8A-4147-A177-3AD203B41FA5}">
                      <a16:colId xmlns:a16="http://schemas.microsoft.com/office/drawing/2014/main" val="560852230"/>
                    </a:ext>
                  </a:extLst>
                </a:gridCol>
                <a:gridCol w="10354066">
                  <a:extLst>
                    <a:ext uri="{9D8B030D-6E8A-4147-A177-3AD203B41FA5}">
                      <a16:colId xmlns:a16="http://schemas.microsoft.com/office/drawing/2014/main" val="1269235655"/>
                    </a:ext>
                  </a:extLst>
                </a:gridCol>
              </a:tblGrid>
              <a:tr h="583040">
                <a:tc>
                  <a:txBody>
                    <a:bodyPr/>
                    <a:lstStyle/>
                    <a:p>
                      <a:pPr algn="just">
                        <a:spcAft>
                          <a:spcPts val="0"/>
                        </a:spcAft>
                        <a:tabLst>
                          <a:tab pos="5029200" algn="l"/>
                        </a:tabLst>
                      </a:pPr>
                      <a:r>
                        <a:rPr lang="cy-GB" sz="3600" noProof="1">
                          <a:solidFill>
                            <a:schemeClr val="tx1"/>
                          </a:solidFill>
                          <a:effectLst/>
                          <a:latin typeface="Avenir Book" panose="02000503020000020003" pitchFamily="2" charset="0"/>
                        </a:rPr>
                        <a:t>Athrawes:    </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tc>
                <a:tc>
                  <a:txBody>
                    <a:bodyPr/>
                    <a:lstStyle/>
                    <a:p>
                      <a:pPr>
                        <a:spcAft>
                          <a:spcPts val="0"/>
                        </a:spcAft>
                      </a:pPr>
                      <a:r>
                        <a:rPr lang="cy-GB" sz="3600" b="0" noProof="1">
                          <a:solidFill>
                            <a:schemeClr val="tx1"/>
                          </a:solidFill>
                          <a:effectLst/>
                          <a:latin typeface="Avenir Book" panose="02000503020000020003" pitchFamily="2" charset="0"/>
                        </a:rPr>
                        <a:t>_________’r afal, Lois.</a:t>
                      </a:r>
                      <a:endParaRPr lang="en-GB" sz="3600" b="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tc>
                <a:extLst>
                  <a:ext uri="{0D108BD9-81ED-4DB2-BD59-A6C34878D82A}">
                    <a16:rowId xmlns:a16="http://schemas.microsoft.com/office/drawing/2014/main" val="2783280985"/>
                  </a:ext>
                </a:extLst>
              </a:tr>
              <a:tr h="548640">
                <a:tc>
                  <a:txBody>
                    <a:bodyPr/>
                    <a:lstStyle/>
                    <a:p>
                      <a:pPr algn="just">
                        <a:spcAft>
                          <a:spcPts val="0"/>
                        </a:spcAft>
                        <a:tabLst>
                          <a:tab pos="5029200" algn="l"/>
                        </a:tabLst>
                      </a:pPr>
                      <a:r>
                        <a:rPr lang="cy-GB" sz="3600" noProof="1">
                          <a:solidFill>
                            <a:schemeClr val="tx1"/>
                          </a:solidFill>
                          <a:effectLst/>
                          <a:latin typeface="Avenir Book" panose="02000503020000020003" pitchFamily="2" charset="0"/>
                        </a:rPr>
                        <a:t>Lois:  </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solidFill>
                      <a:srgbClr val="00B0F0">
                        <a:alpha val="20000"/>
                      </a:srgbClr>
                    </a:solidFill>
                  </a:tcPr>
                </a:tc>
                <a:tc>
                  <a:txBody>
                    <a:bodyPr/>
                    <a:lstStyle/>
                    <a:p>
                      <a:pPr>
                        <a:spcAft>
                          <a:spcPts val="0"/>
                        </a:spcAft>
                      </a:pPr>
                      <a:r>
                        <a:rPr lang="en-US" sz="3600" noProof="1">
                          <a:solidFill>
                            <a:schemeClr val="tx1"/>
                          </a:solidFill>
                          <a:effectLst/>
                          <a:latin typeface="Avenir Book" panose="02000503020000020003" pitchFamily="2" charset="0"/>
                        </a:rPr>
                        <a:t>Ond dw i ddim yn hoffi afalau!</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solidFill>
                      <a:srgbClr val="00B0F0">
                        <a:alpha val="20000"/>
                      </a:srgbClr>
                    </a:solidFill>
                  </a:tcPr>
                </a:tc>
                <a:extLst>
                  <a:ext uri="{0D108BD9-81ED-4DB2-BD59-A6C34878D82A}">
                    <a16:rowId xmlns:a16="http://schemas.microsoft.com/office/drawing/2014/main" val="3856990524"/>
                  </a:ext>
                </a:extLst>
              </a:tr>
              <a:tr h="583040">
                <a:tc>
                  <a:txBody>
                    <a:bodyPr/>
                    <a:lstStyle/>
                    <a:p>
                      <a:pPr algn="just">
                        <a:spcAft>
                          <a:spcPts val="0"/>
                        </a:spcAft>
                        <a:tabLst>
                          <a:tab pos="5029200" algn="l"/>
                        </a:tabLst>
                      </a:pPr>
                      <a:r>
                        <a:rPr lang="cy-GB" sz="3600" noProof="1">
                          <a:solidFill>
                            <a:schemeClr val="tx1"/>
                          </a:solidFill>
                          <a:effectLst/>
                          <a:latin typeface="Avenir Book" panose="02000503020000020003" pitchFamily="2" charset="0"/>
                        </a:rPr>
                        <a:t>Athrawes:</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tc>
                <a:tc>
                  <a:txBody>
                    <a:bodyPr/>
                    <a:lstStyle/>
                    <a:p>
                      <a:pPr>
                        <a:spcAft>
                          <a:spcPts val="0"/>
                        </a:spcAft>
                      </a:pPr>
                      <a:r>
                        <a:rPr lang="es-ES" sz="3600" noProof="1">
                          <a:solidFill>
                            <a:schemeClr val="tx1"/>
                          </a:solidFill>
                          <a:effectLst/>
                          <a:latin typeface="Avenir Book" panose="02000503020000020003" pitchFamily="2" charset="0"/>
                        </a:rPr>
                        <a:t>O, diar. Wel, _______’r llaeth ’te.</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tc>
                <a:extLst>
                  <a:ext uri="{0D108BD9-81ED-4DB2-BD59-A6C34878D82A}">
                    <a16:rowId xmlns:a16="http://schemas.microsoft.com/office/drawing/2014/main" val="1255609496"/>
                  </a:ext>
                </a:extLst>
              </a:tr>
              <a:tr h="548640">
                <a:tc>
                  <a:txBody>
                    <a:bodyPr/>
                    <a:lstStyle/>
                    <a:p>
                      <a:pPr algn="just">
                        <a:spcAft>
                          <a:spcPts val="0"/>
                        </a:spcAft>
                        <a:tabLst>
                          <a:tab pos="5029200" algn="l"/>
                        </a:tabLst>
                      </a:pPr>
                      <a:r>
                        <a:rPr lang="cy-GB" sz="3600" noProof="1">
                          <a:solidFill>
                            <a:schemeClr val="tx1"/>
                          </a:solidFill>
                          <a:effectLst/>
                          <a:latin typeface="Avenir Book" panose="02000503020000020003" pitchFamily="2" charset="0"/>
                        </a:rPr>
                        <a:t>Lois:  </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solidFill>
                      <a:srgbClr val="00B0F0">
                        <a:alpha val="20000"/>
                      </a:srgbClr>
                    </a:solidFill>
                  </a:tcPr>
                </a:tc>
                <a:tc>
                  <a:txBody>
                    <a:bodyPr/>
                    <a:lstStyle/>
                    <a:p>
                      <a:pPr>
                        <a:spcAft>
                          <a:spcPts val="0"/>
                        </a:spcAft>
                      </a:pPr>
                      <a:r>
                        <a:rPr lang="en-US" sz="3600" noProof="1">
                          <a:solidFill>
                            <a:schemeClr val="tx1"/>
                          </a:solidFill>
                          <a:effectLst/>
                          <a:latin typeface="Avenir Book" panose="02000503020000020003" pitchFamily="2" charset="0"/>
                        </a:rPr>
                        <a:t>Ond dw i ddim yn hoffi llaeth.</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solidFill>
                      <a:srgbClr val="00B0F0">
                        <a:alpha val="20000"/>
                      </a:srgbClr>
                    </a:solidFill>
                  </a:tcPr>
                </a:tc>
                <a:extLst>
                  <a:ext uri="{0D108BD9-81ED-4DB2-BD59-A6C34878D82A}">
                    <a16:rowId xmlns:a16="http://schemas.microsoft.com/office/drawing/2014/main" val="4131022790"/>
                  </a:ext>
                </a:extLst>
              </a:tr>
              <a:tr h="583040">
                <a:tc>
                  <a:txBody>
                    <a:bodyPr/>
                    <a:lstStyle/>
                    <a:p>
                      <a:pPr algn="just">
                        <a:spcAft>
                          <a:spcPts val="0"/>
                        </a:spcAft>
                        <a:tabLst>
                          <a:tab pos="5029200" algn="l"/>
                        </a:tabLst>
                      </a:pPr>
                      <a:r>
                        <a:rPr lang="cy-GB" sz="3600" noProof="1">
                          <a:solidFill>
                            <a:schemeClr val="tx1"/>
                          </a:solidFill>
                          <a:effectLst/>
                          <a:latin typeface="Avenir Book" panose="02000503020000020003" pitchFamily="2" charset="0"/>
                        </a:rPr>
                        <a:t>Athrawes:</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tc>
                <a:tc>
                  <a:txBody>
                    <a:bodyPr/>
                    <a:lstStyle/>
                    <a:p>
                      <a:pPr>
                        <a:spcAft>
                          <a:spcPts val="0"/>
                        </a:spcAft>
                      </a:pPr>
                      <a:r>
                        <a:rPr lang="en-US" sz="3600" noProof="1">
                          <a:solidFill>
                            <a:schemeClr val="tx1"/>
                          </a:solidFill>
                          <a:effectLst/>
                          <a:latin typeface="Avenir Book" panose="02000503020000020003" pitchFamily="2" charset="0"/>
                        </a:rPr>
                        <a:t>Wel, ______’r dŵr ’te.</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tc>
                <a:extLst>
                  <a:ext uri="{0D108BD9-81ED-4DB2-BD59-A6C34878D82A}">
                    <a16:rowId xmlns:a16="http://schemas.microsoft.com/office/drawing/2014/main" val="3618487297"/>
                  </a:ext>
                </a:extLst>
              </a:tr>
              <a:tr h="548640">
                <a:tc>
                  <a:txBody>
                    <a:bodyPr/>
                    <a:lstStyle/>
                    <a:p>
                      <a:pPr algn="just">
                        <a:spcAft>
                          <a:spcPts val="0"/>
                        </a:spcAft>
                        <a:tabLst>
                          <a:tab pos="5029200" algn="l"/>
                        </a:tabLst>
                      </a:pPr>
                      <a:r>
                        <a:rPr lang="cy-GB" sz="3600" noProof="1">
                          <a:solidFill>
                            <a:schemeClr val="tx1"/>
                          </a:solidFill>
                          <a:effectLst/>
                          <a:latin typeface="Avenir Book" panose="02000503020000020003" pitchFamily="2" charset="0"/>
                        </a:rPr>
                        <a:t>Lois:  </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solidFill>
                      <a:srgbClr val="00B0F0">
                        <a:alpha val="20000"/>
                      </a:srgbClr>
                    </a:solidFill>
                  </a:tcPr>
                </a:tc>
                <a:tc>
                  <a:txBody>
                    <a:bodyPr/>
                    <a:lstStyle/>
                    <a:p>
                      <a:pPr>
                        <a:spcAft>
                          <a:spcPts val="0"/>
                        </a:spcAft>
                      </a:pPr>
                      <a:r>
                        <a:rPr lang="en-US" sz="3600" noProof="1">
                          <a:solidFill>
                            <a:schemeClr val="tx1"/>
                          </a:solidFill>
                          <a:effectLst/>
                          <a:latin typeface="Avenir Book" panose="02000503020000020003" pitchFamily="2" charset="0"/>
                        </a:rPr>
                        <a:t>Ond …</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solidFill>
                      <a:srgbClr val="00B0F0">
                        <a:alpha val="20000"/>
                      </a:srgbClr>
                    </a:solidFill>
                  </a:tcPr>
                </a:tc>
                <a:extLst>
                  <a:ext uri="{0D108BD9-81ED-4DB2-BD59-A6C34878D82A}">
                    <a16:rowId xmlns:a16="http://schemas.microsoft.com/office/drawing/2014/main" val="2661685097"/>
                  </a:ext>
                </a:extLst>
              </a:tr>
              <a:tr h="1245758">
                <a:tc>
                  <a:txBody>
                    <a:bodyPr/>
                    <a:lstStyle/>
                    <a:p>
                      <a:pPr algn="just">
                        <a:spcAft>
                          <a:spcPts val="0"/>
                        </a:spcAft>
                        <a:tabLst>
                          <a:tab pos="5029200" algn="l"/>
                        </a:tabLst>
                      </a:pPr>
                      <a:r>
                        <a:rPr lang="cy-GB" sz="3600" noProof="1">
                          <a:solidFill>
                            <a:schemeClr val="tx1"/>
                          </a:solidFill>
                          <a:effectLst/>
                          <a:latin typeface="Avenir Book" panose="02000503020000020003" pitchFamily="2" charset="0"/>
                        </a:rPr>
                        <a:t>Athrawes:</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tc>
                <a:tc>
                  <a:txBody>
                    <a:bodyPr/>
                    <a:lstStyle/>
                    <a:p>
                      <a:pPr>
                        <a:spcAft>
                          <a:spcPts val="0"/>
                        </a:spcAft>
                      </a:pPr>
                      <a:r>
                        <a:rPr lang="cy-GB" sz="3600" noProof="1">
                          <a:solidFill>
                            <a:schemeClr val="tx1"/>
                          </a:solidFill>
                          <a:effectLst/>
                          <a:latin typeface="Avenir Book" panose="02000503020000020003" pitchFamily="2" charset="0"/>
                        </a:rPr>
                        <a:t>Lois, ________. Bwyta’r bwyd ac yfa’r dŵr, ac yna _________’r gwaith.  Yna, ______ allan i’r iard i chwarae.</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tc>
                <a:extLst>
                  <a:ext uri="{0D108BD9-81ED-4DB2-BD59-A6C34878D82A}">
                    <a16:rowId xmlns:a16="http://schemas.microsoft.com/office/drawing/2014/main" val="3783132286"/>
                  </a:ext>
                </a:extLst>
              </a:tr>
              <a:tr h="548640">
                <a:tc>
                  <a:txBody>
                    <a:bodyPr/>
                    <a:lstStyle/>
                    <a:p>
                      <a:pPr algn="just">
                        <a:spcAft>
                          <a:spcPts val="0"/>
                        </a:spcAft>
                        <a:tabLst>
                          <a:tab pos="5029200" algn="l"/>
                        </a:tabLst>
                      </a:pPr>
                      <a:r>
                        <a:rPr lang="cy-GB" sz="3600" noProof="1">
                          <a:solidFill>
                            <a:schemeClr val="tx1"/>
                          </a:solidFill>
                          <a:effectLst/>
                          <a:latin typeface="Avenir Book" panose="02000503020000020003" pitchFamily="2" charset="0"/>
                        </a:rPr>
                        <a:t>Lois:  </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solidFill>
                      <a:srgbClr val="00B0F0">
                        <a:alpha val="20000"/>
                      </a:srgbClr>
                    </a:solidFill>
                  </a:tcPr>
                </a:tc>
                <a:tc>
                  <a:txBody>
                    <a:bodyPr/>
                    <a:lstStyle/>
                    <a:p>
                      <a:pPr>
                        <a:spcAft>
                          <a:spcPts val="0"/>
                        </a:spcAft>
                      </a:pPr>
                      <a:r>
                        <a:rPr lang="cy-GB" sz="3600" noProof="1">
                          <a:solidFill>
                            <a:schemeClr val="tx1"/>
                          </a:solidFill>
                          <a:effectLst/>
                          <a:latin typeface="Avenir Book" panose="02000503020000020003" pitchFamily="2" charset="0"/>
                        </a:rPr>
                        <a:t>O iawn, Miss. Dw i’n hoffi chwarae!</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solidFill>
                      <a:srgbClr val="00B0F0">
                        <a:alpha val="20000"/>
                      </a:srgbClr>
                    </a:solidFill>
                  </a:tcPr>
                </a:tc>
                <a:extLst>
                  <a:ext uri="{0D108BD9-81ED-4DB2-BD59-A6C34878D82A}">
                    <a16:rowId xmlns:a16="http://schemas.microsoft.com/office/drawing/2014/main" val="1240642946"/>
                  </a:ext>
                </a:extLst>
              </a:tr>
              <a:tr h="583040">
                <a:tc>
                  <a:txBody>
                    <a:bodyPr/>
                    <a:lstStyle/>
                    <a:p>
                      <a:pPr algn="just">
                        <a:spcAft>
                          <a:spcPts val="0"/>
                        </a:spcAft>
                        <a:tabLst>
                          <a:tab pos="5029200" algn="l"/>
                        </a:tabLst>
                      </a:pPr>
                      <a:r>
                        <a:rPr lang="cy-GB" sz="3600" noProof="1">
                          <a:solidFill>
                            <a:schemeClr val="tx1"/>
                          </a:solidFill>
                          <a:effectLst/>
                          <a:latin typeface="Avenir Book" panose="02000503020000020003" pitchFamily="2" charset="0"/>
                        </a:rPr>
                        <a:t>Athrawes:</a:t>
                      </a:r>
                      <a:endParaRPr lang="en-GB" sz="3600" noProof="1">
                        <a:solidFill>
                          <a:schemeClr val="tx1"/>
                        </a:solidFill>
                        <a:effectLst/>
                        <a:latin typeface="Avenir Book" panose="02000503020000020003" pitchFamily="2" charset="0"/>
                        <a:ea typeface="Times New Roman" panose="02020603050405020304" pitchFamily="18" charset="0"/>
                      </a:endParaRPr>
                    </a:p>
                  </a:txBody>
                  <a:tcPr marL="102870" marR="102870" marT="0" marB="0"/>
                </a:tc>
                <a:tc>
                  <a:txBody>
                    <a:bodyPr/>
                    <a:lstStyle/>
                    <a:p>
                      <a:pPr>
                        <a:spcAft>
                          <a:spcPts val="0"/>
                        </a:spcAft>
                      </a:pPr>
                      <a:r>
                        <a:rPr lang="en-US" sz="3600" noProof="1">
                          <a:solidFill>
                            <a:schemeClr val="tx1"/>
                          </a:solidFill>
                          <a:effectLst/>
                          <a:latin typeface="Avenir Book" panose="02000503020000020003" pitchFamily="2" charset="0"/>
                        </a:rPr>
                        <a:t>__________ ’te!</a:t>
                      </a:r>
                      <a:endParaRPr lang="en-GB" sz="3600" noProof="1">
                        <a:solidFill>
                          <a:srgbClr val="FF0000"/>
                        </a:solidFill>
                        <a:effectLst/>
                        <a:latin typeface="Avenir Book" panose="02000503020000020003" pitchFamily="2" charset="0"/>
                        <a:ea typeface="Times New Roman" panose="02020603050405020304" pitchFamily="18" charset="0"/>
                      </a:endParaRPr>
                    </a:p>
                  </a:txBody>
                  <a:tcPr marL="102870" marR="102870" marT="0" marB="0"/>
                </a:tc>
                <a:extLst>
                  <a:ext uri="{0D108BD9-81ED-4DB2-BD59-A6C34878D82A}">
                    <a16:rowId xmlns:a16="http://schemas.microsoft.com/office/drawing/2014/main" val="2481240110"/>
                  </a:ext>
                </a:extLst>
              </a:tr>
            </a:tbl>
          </a:graphicData>
        </a:graphic>
      </p:graphicFrame>
      <p:sp>
        <p:nvSpPr>
          <p:cNvPr id="9" name="TextBox 8">
            <a:extLst>
              <a:ext uri="{FF2B5EF4-FFF2-40B4-BE49-F238E27FC236}">
                <a16:creationId xmlns:a16="http://schemas.microsoft.com/office/drawing/2014/main" id="{92E1E131-337F-82FB-4A2E-ABFB135CEFB5}"/>
              </a:ext>
            </a:extLst>
          </p:cNvPr>
          <p:cNvSpPr txBox="1"/>
          <p:nvPr/>
        </p:nvSpPr>
        <p:spPr>
          <a:xfrm>
            <a:off x="5943600" y="2857500"/>
            <a:ext cx="1600200" cy="707886"/>
          </a:xfrm>
          <a:prstGeom prst="rect">
            <a:avLst/>
          </a:prstGeom>
          <a:noFill/>
        </p:spPr>
        <p:txBody>
          <a:bodyPr wrap="square" rtlCol="0">
            <a:spAutoFit/>
          </a:bodyPr>
          <a:lstStyle/>
          <a:p>
            <a:r>
              <a:rPr lang="en-US" sz="4000" b="1" dirty="0" err="1">
                <a:solidFill>
                  <a:schemeClr val="accent1"/>
                </a:solidFill>
              </a:rPr>
              <a:t>Bwyta</a:t>
            </a:r>
            <a:endParaRPr lang="en-US" sz="4000" b="1" dirty="0">
              <a:solidFill>
                <a:schemeClr val="accent1"/>
              </a:solidFill>
            </a:endParaRPr>
          </a:p>
        </p:txBody>
      </p:sp>
      <p:sp>
        <p:nvSpPr>
          <p:cNvPr id="10" name="TextBox 9">
            <a:extLst>
              <a:ext uri="{FF2B5EF4-FFF2-40B4-BE49-F238E27FC236}">
                <a16:creationId xmlns:a16="http://schemas.microsoft.com/office/drawing/2014/main" id="{2295E5D7-24E7-7E23-5465-AB526E310FB8}"/>
              </a:ext>
            </a:extLst>
          </p:cNvPr>
          <p:cNvSpPr txBox="1"/>
          <p:nvPr/>
        </p:nvSpPr>
        <p:spPr>
          <a:xfrm>
            <a:off x="8343900" y="4000500"/>
            <a:ext cx="1600200" cy="707886"/>
          </a:xfrm>
          <a:prstGeom prst="rect">
            <a:avLst/>
          </a:prstGeom>
          <a:noFill/>
        </p:spPr>
        <p:txBody>
          <a:bodyPr wrap="square" rtlCol="0">
            <a:spAutoFit/>
          </a:bodyPr>
          <a:lstStyle/>
          <a:p>
            <a:pPr algn="ctr"/>
            <a:r>
              <a:rPr lang="en-US" sz="4000" b="1" dirty="0" err="1">
                <a:solidFill>
                  <a:schemeClr val="accent1"/>
                </a:solidFill>
              </a:rPr>
              <a:t>yfa</a:t>
            </a:r>
            <a:endParaRPr lang="en-US" sz="4000" b="1" dirty="0">
              <a:solidFill>
                <a:schemeClr val="accent1"/>
              </a:solidFill>
            </a:endParaRPr>
          </a:p>
        </p:txBody>
      </p:sp>
      <p:sp>
        <p:nvSpPr>
          <p:cNvPr id="12" name="TextBox 11">
            <a:extLst>
              <a:ext uri="{FF2B5EF4-FFF2-40B4-BE49-F238E27FC236}">
                <a16:creationId xmlns:a16="http://schemas.microsoft.com/office/drawing/2014/main" id="{C61DE9B2-6355-9429-AE47-B62B84DFADBF}"/>
              </a:ext>
            </a:extLst>
          </p:cNvPr>
          <p:cNvSpPr txBox="1"/>
          <p:nvPr/>
        </p:nvSpPr>
        <p:spPr>
          <a:xfrm>
            <a:off x="6816657" y="5150796"/>
            <a:ext cx="1028700" cy="707886"/>
          </a:xfrm>
          <a:prstGeom prst="rect">
            <a:avLst/>
          </a:prstGeom>
          <a:noFill/>
        </p:spPr>
        <p:txBody>
          <a:bodyPr wrap="square" rtlCol="0">
            <a:spAutoFit/>
          </a:bodyPr>
          <a:lstStyle/>
          <a:p>
            <a:r>
              <a:rPr lang="en-US" sz="4000" b="1" dirty="0" err="1">
                <a:solidFill>
                  <a:schemeClr val="accent1"/>
                </a:solidFill>
              </a:rPr>
              <a:t>yfa</a:t>
            </a:r>
            <a:endParaRPr lang="en-US" sz="4000" b="1" dirty="0">
              <a:solidFill>
                <a:schemeClr val="accent1"/>
              </a:solidFill>
            </a:endParaRPr>
          </a:p>
        </p:txBody>
      </p:sp>
      <p:sp>
        <p:nvSpPr>
          <p:cNvPr id="13" name="TextBox 12">
            <a:extLst>
              <a:ext uri="{FF2B5EF4-FFF2-40B4-BE49-F238E27FC236}">
                <a16:creationId xmlns:a16="http://schemas.microsoft.com/office/drawing/2014/main" id="{0C9E9407-668A-8266-F004-EA38112EBD38}"/>
              </a:ext>
            </a:extLst>
          </p:cNvPr>
          <p:cNvSpPr txBox="1"/>
          <p:nvPr/>
        </p:nvSpPr>
        <p:spPr>
          <a:xfrm>
            <a:off x="6721813" y="6237577"/>
            <a:ext cx="2098743" cy="707886"/>
          </a:xfrm>
          <a:prstGeom prst="rect">
            <a:avLst/>
          </a:prstGeom>
          <a:noFill/>
        </p:spPr>
        <p:txBody>
          <a:bodyPr wrap="square" rtlCol="0">
            <a:spAutoFit/>
          </a:bodyPr>
          <a:lstStyle/>
          <a:p>
            <a:r>
              <a:rPr lang="en-US" sz="4000" b="1" dirty="0" err="1">
                <a:solidFill>
                  <a:schemeClr val="accent1"/>
                </a:solidFill>
              </a:rPr>
              <a:t>gwranda</a:t>
            </a:r>
            <a:endParaRPr lang="en-US" sz="4000" b="1" dirty="0">
              <a:solidFill>
                <a:schemeClr val="accent1"/>
              </a:solidFill>
            </a:endParaRPr>
          </a:p>
        </p:txBody>
      </p:sp>
      <p:sp>
        <p:nvSpPr>
          <p:cNvPr id="14" name="TextBox 13">
            <a:extLst>
              <a:ext uri="{FF2B5EF4-FFF2-40B4-BE49-F238E27FC236}">
                <a16:creationId xmlns:a16="http://schemas.microsoft.com/office/drawing/2014/main" id="{20D66DF9-7100-6CA4-4477-E3A96CB8675D}"/>
              </a:ext>
            </a:extLst>
          </p:cNvPr>
          <p:cNvSpPr txBox="1"/>
          <p:nvPr/>
        </p:nvSpPr>
        <p:spPr>
          <a:xfrm>
            <a:off x="6016557" y="6799838"/>
            <a:ext cx="1600200" cy="707886"/>
          </a:xfrm>
          <a:prstGeom prst="rect">
            <a:avLst/>
          </a:prstGeom>
          <a:noFill/>
        </p:spPr>
        <p:txBody>
          <a:bodyPr wrap="square" rtlCol="0">
            <a:spAutoFit/>
          </a:bodyPr>
          <a:lstStyle/>
          <a:p>
            <a:r>
              <a:rPr lang="en-US" sz="4000" b="1" dirty="0" err="1">
                <a:solidFill>
                  <a:schemeClr val="accent1"/>
                </a:solidFill>
              </a:rPr>
              <a:t>gwna</a:t>
            </a:r>
            <a:endParaRPr lang="en-US" sz="4000" b="1" dirty="0">
              <a:solidFill>
                <a:schemeClr val="accent1"/>
              </a:solidFill>
            </a:endParaRPr>
          </a:p>
        </p:txBody>
      </p:sp>
      <p:sp>
        <p:nvSpPr>
          <p:cNvPr id="15" name="TextBox 14">
            <a:extLst>
              <a:ext uri="{FF2B5EF4-FFF2-40B4-BE49-F238E27FC236}">
                <a16:creationId xmlns:a16="http://schemas.microsoft.com/office/drawing/2014/main" id="{969D97C7-8547-A9A7-F927-B99F6BE43A77}"/>
              </a:ext>
            </a:extLst>
          </p:cNvPr>
          <p:cNvSpPr txBox="1"/>
          <p:nvPr/>
        </p:nvSpPr>
        <p:spPr>
          <a:xfrm>
            <a:off x="11188970" y="6799838"/>
            <a:ext cx="1600200" cy="707886"/>
          </a:xfrm>
          <a:prstGeom prst="rect">
            <a:avLst/>
          </a:prstGeom>
          <a:noFill/>
        </p:spPr>
        <p:txBody>
          <a:bodyPr wrap="square" rtlCol="0">
            <a:spAutoFit/>
          </a:bodyPr>
          <a:lstStyle/>
          <a:p>
            <a:r>
              <a:rPr lang="en-US" sz="4000" b="1" dirty="0" err="1">
                <a:solidFill>
                  <a:schemeClr val="accent1"/>
                </a:solidFill>
              </a:rPr>
              <a:t>cer</a:t>
            </a:r>
            <a:endParaRPr lang="en-US" sz="4000" b="1" dirty="0">
              <a:solidFill>
                <a:schemeClr val="accent1"/>
              </a:solidFill>
            </a:endParaRPr>
          </a:p>
        </p:txBody>
      </p:sp>
      <p:sp>
        <p:nvSpPr>
          <p:cNvPr id="16" name="TextBox 15">
            <a:extLst>
              <a:ext uri="{FF2B5EF4-FFF2-40B4-BE49-F238E27FC236}">
                <a16:creationId xmlns:a16="http://schemas.microsoft.com/office/drawing/2014/main" id="{93E22839-D27A-75BE-7AA6-0CDC1746FC22}"/>
              </a:ext>
            </a:extLst>
          </p:cNvPr>
          <p:cNvSpPr txBox="1"/>
          <p:nvPr/>
        </p:nvSpPr>
        <p:spPr>
          <a:xfrm>
            <a:off x="6167336" y="8474654"/>
            <a:ext cx="1600200" cy="707886"/>
          </a:xfrm>
          <a:prstGeom prst="rect">
            <a:avLst/>
          </a:prstGeom>
          <a:noFill/>
        </p:spPr>
        <p:txBody>
          <a:bodyPr wrap="square" rtlCol="0">
            <a:spAutoFit/>
          </a:bodyPr>
          <a:lstStyle/>
          <a:p>
            <a:r>
              <a:rPr lang="en-US" sz="4000" b="1" dirty="0" err="1">
                <a:solidFill>
                  <a:schemeClr val="accent1"/>
                </a:solidFill>
              </a:rPr>
              <a:t>Brysia</a:t>
            </a:r>
            <a:endParaRPr lang="en-US" sz="4000" b="1" dirty="0">
              <a:solidFill>
                <a:schemeClr val="accent1"/>
              </a:solidFill>
            </a:endParaRPr>
          </a:p>
        </p:txBody>
      </p:sp>
    </p:spTree>
    <p:extLst>
      <p:ext uri="{BB962C8B-B14F-4D97-AF65-F5344CB8AC3E}">
        <p14:creationId xmlns:p14="http://schemas.microsoft.com/office/powerpoint/2010/main" val="3751697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 calcmode="lin" valueType="num">
                                      <p:cBhvr additive="base">
                                        <p:cTn id="13"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xEl>
                                              <p:pRg st="0" end="0"/>
                                            </p:txEl>
                                          </p:spTgt>
                                        </p:tgtEl>
                                        <p:attrNameLst>
                                          <p:attrName>style.visibility</p:attrName>
                                        </p:attrNameLst>
                                      </p:cBhvr>
                                      <p:to>
                                        <p:strVal val="visible"/>
                                      </p:to>
                                    </p:set>
                                    <p:anim calcmode="lin" valueType="num">
                                      <p:cBhvr additive="base">
                                        <p:cTn id="19"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xEl>
                                              <p:pRg st="0" end="0"/>
                                            </p:txEl>
                                          </p:spTgt>
                                        </p:tgtEl>
                                        <p:attrNameLst>
                                          <p:attrName>style.visibility</p:attrName>
                                        </p:attrNameLst>
                                      </p:cBhvr>
                                      <p:to>
                                        <p:strVal val="visible"/>
                                      </p:to>
                                    </p:set>
                                    <p:anim calcmode="lin" valueType="num">
                                      <p:cBhvr additive="base">
                                        <p:cTn id="25"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
                                            <p:txEl>
                                              <p:pRg st="0" end="0"/>
                                            </p:txEl>
                                          </p:spTgt>
                                        </p:tgtEl>
                                        <p:attrNameLst>
                                          <p:attrName>style.visibility</p:attrName>
                                        </p:attrNameLst>
                                      </p:cBhvr>
                                      <p:to>
                                        <p:strVal val="visible"/>
                                      </p:to>
                                    </p:set>
                                    <p:anim calcmode="lin" valueType="num">
                                      <p:cBhvr additive="base">
                                        <p:cTn id="31"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5">
                                            <p:txEl>
                                              <p:pRg st="0" end="0"/>
                                            </p:txEl>
                                          </p:spTgt>
                                        </p:tgtEl>
                                        <p:attrNameLst>
                                          <p:attrName>style.visibility</p:attrName>
                                        </p:attrNameLst>
                                      </p:cBhvr>
                                      <p:to>
                                        <p:strVal val="visible"/>
                                      </p:to>
                                    </p:set>
                                    <p:anim calcmode="lin" valueType="num">
                                      <p:cBhvr additive="base">
                                        <p:cTn id="3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6">
                                            <p:txEl>
                                              <p:pRg st="0" end="0"/>
                                            </p:txEl>
                                          </p:spTgt>
                                        </p:tgtEl>
                                        <p:attrNameLst>
                                          <p:attrName>style.visibility</p:attrName>
                                        </p:attrNameLst>
                                      </p:cBhvr>
                                      <p:to>
                                        <p:strVal val="visible"/>
                                      </p:to>
                                    </p:set>
                                    <p:anim calcmode="lin" valueType="num">
                                      <p:cBhvr additive="base">
                                        <p:cTn id="43"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FFD579">
            <a:alpha val="9804"/>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B8E0B-8F18-90F4-6884-3855E40B993B}"/>
              </a:ext>
            </a:extLst>
          </p:cNvPr>
          <p:cNvSpPr>
            <a:spLocks noGrp="1"/>
          </p:cNvSpPr>
          <p:nvPr>
            <p:ph type="title"/>
          </p:nvPr>
        </p:nvSpPr>
        <p:spPr/>
        <p:txBody>
          <a:bodyPr/>
          <a:lstStyle/>
          <a:p>
            <a:r>
              <a:rPr lang="en-US" b="1" dirty="0" err="1"/>
              <a:t>Sylwch</a:t>
            </a:r>
            <a:r>
              <a:rPr lang="en-US" b="1" dirty="0"/>
              <a:t>…</a:t>
            </a:r>
          </a:p>
        </p:txBody>
      </p:sp>
      <p:sp>
        <p:nvSpPr>
          <p:cNvPr id="6" name="Rounded Rectangle 5">
            <a:extLst>
              <a:ext uri="{FF2B5EF4-FFF2-40B4-BE49-F238E27FC236}">
                <a16:creationId xmlns:a16="http://schemas.microsoft.com/office/drawing/2014/main" id="{1871E6D1-D925-C2AB-5EA3-03F3FCC814D3}"/>
              </a:ext>
            </a:extLst>
          </p:cNvPr>
          <p:cNvSpPr/>
          <p:nvPr/>
        </p:nvSpPr>
        <p:spPr>
          <a:xfrm>
            <a:off x="3048000" y="2781300"/>
            <a:ext cx="4991100" cy="23622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800" b="1" dirty="0" err="1"/>
              <a:t>Edrycha</a:t>
            </a:r>
            <a:r>
              <a:rPr lang="en-US" sz="4800" b="1" dirty="0"/>
              <a:t>, </a:t>
            </a:r>
            <a:r>
              <a:rPr lang="en-US" sz="4800" b="1" dirty="0" err="1"/>
              <a:t>Twm</a:t>
            </a:r>
            <a:r>
              <a:rPr lang="en-US" sz="4800" b="1" dirty="0"/>
              <a:t>!</a:t>
            </a:r>
          </a:p>
        </p:txBody>
      </p:sp>
      <p:sp>
        <p:nvSpPr>
          <p:cNvPr id="7" name="Rounded Rectangle 6">
            <a:extLst>
              <a:ext uri="{FF2B5EF4-FFF2-40B4-BE49-F238E27FC236}">
                <a16:creationId xmlns:a16="http://schemas.microsoft.com/office/drawing/2014/main" id="{7032AA5D-3654-D0E7-EE60-02793924385F}"/>
              </a:ext>
            </a:extLst>
          </p:cNvPr>
          <p:cNvSpPr/>
          <p:nvPr/>
        </p:nvSpPr>
        <p:spPr>
          <a:xfrm>
            <a:off x="749302" y="5892800"/>
            <a:ext cx="4991100" cy="23622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800" b="1" dirty="0" err="1"/>
              <a:t>Gwrandewch</a:t>
            </a:r>
            <a:r>
              <a:rPr lang="en-US" sz="4800" b="1" dirty="0"/>
              <a:t>, </a:t>
            </a:r>
            <a:r>
              <a:rPr lang="en-US" sz="6000" b="1" u="sng" dirty="0" err="1"/>
              <a:t>b</a:t>
            </a:r>
            <a:r>
              <a:rPr lang="en-US" sz="4800" b="1" dirty="0" err="1"/>
              <a:t>lant</a:t>
            </a:r>
            <a:r>
              <a:rPr lang="en-US" sz="4800" b="1" dirty="0"/>
              <a:t>!</a:t>
            </a:r>
          </a:p>
        </p:txBody>
      </p:sp>
      <p:sp>
        <p:nvSpPr>
          <p:cNvPr id="8" name="Rounded Rectangle 7">
            <a:extLst>
              <a:ext uri="{FF2B5EF4-FFF2-40B4-BE49-F238E27FC236}">
                <a16:creationId xmlns:a16="http://schemas.microsoft.com/office/drawing/2014/main" id="{A34C7D99-B6C7-5B60-3257-800D5DAABFAA}"/>
              </a:ext>
            </a:extLst>
          </p:cNvPr>
          <p:cNvSpPr/>
          <p:nvPr/>
        </p:nvSpPr>
        <p:spPr>
          <a:xfrm>
            <a:off x="6381751" y="5892800"/>
            <a:ext cx="4991100" cy="23622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800" b="1" dirty="0" err="1"/>
              <a:t>Ysgrifennwch</a:t>
            </a:r>
            <a:r>
              <a:rPr lang="en-US" sz="4800" b="1" dirty="0"/>
              <a:t>, </a:t>
            </a:r>
            <a:r>
              <a:rPr lang="en-US" sz="6000" b="1" u="sng" dirty="0" err="1"/>
              <a:t>b</a:t>
            </a:r>
            <a:r>
              <a:rPr lang="en-US" sz="4800" b="1" dirty="0" err="1"/>
              <a:t>awb</a:t>
            </a:r>
            <a:endParaRPr lang="en-US" sz="4800" b="1" dirty="0"/>
          </a:p>
        </p:txBody>
      </p:sp>
      <p:sp>
        <p:nvSpPr>
          <p:cNvPr id="9" name="Rounded Rectangle 8">
            <a:extLst>
              <a:ext uri="{FF2B5EF4-FFF2-40B4-BE49-F238E27FC236}">
                <a16:creationId xmlns:a16="http://schemas.microsoft.com/office/drawing/2014/main" id="{12E7AD18-FEF4-94F4-1157-054BF471AA61}"/>
              </a:ext>
            </a:extLst>
          </p:cNvPr>
          <p:cNvSpPr/>
          <p:nvPr/>
        </p:nvSpPr>
        <p:spPr>
          <a:xfrm>
            <a:off x="12014200" y="5892800"/>
            <a:ext cx="4991100" cy="23622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800" b="1" dirty="0" err="1"/>
              <a:t>Edrychwch</a:t>
            </a:r>
            <a:r>
              <a:rPr lang="en-US" sz="4800" b="1" dirty="0"/>
              <a:t>, </a:t>
            </a:r>
            <a:r>
              <a:rPr lang="en-US" sz="6600" b="1" u="sng" dirty="0" err="1"/>
              <a:t>f</a:t>
            </a:r>
            <a:r>
              <a:rPr lang="en-US" sz="4800" b="1" dirty="0" err="1"/>
              <a:t>lwyddyn</a:t>
            </a:r>
            <a:r>
              <a:rPr lang="en-US" sz="4800" b="1" dirty="0"/>
              <a:t> 9</a:t>
            </a:r>
          </a:p>
        </p:txBody>
      </p:sp>
      <p:sp>
        <p:nvSpPr>
          <p:cNvPr id="10" name="Rounded Rectangle 9">
            <a:extLst>
              <a:ext uri="{FF2B5EF4-FFF2-40B4-BE49-F238E27FC236}">
                <a16:creationId xmlns:a16="http://schemas.microsoft.com/office/drawing/2014/main" id="{6F544B02-C18C-9CC8-8182-119EC6EBF86C}"/>
              </a:ext>
            </a:extLst>
          </p:cNvPr>
          <p:cNvSpPr/>
          <p:nvPr/>
        </p:nvSpPr>
        <p:spPr>
          <a:xfrm>
            <a:off x="9518650" y="2781300"/>
            <a:ext cx="4991100" cy="23622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800" b="1" dirty="0" err="1"/>
              <a:t>Gweithia</a:t>
            </a:r>
            <a:r>
              <a:rPr lang="en-US" sz="4800" b="1" dirty="0"/>
              <a:t>, Lisa!</a:t>
            </a:r>
          </a:p>
        </p:txBody>
      </p:sp>
    </p:spTree>
    <p:extLst>
      <p:ext uri="{BB962C8B-B14F-4D97-AF65-F5344CB8AC3E}">
        <p14:creationId xmlns:p14="http://schemas.microsoft.com/office/powerpoint/2010/main" val="1273239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heckerboard(across)">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heckerboard(across)">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p:nvPr/>
        </p:nvSpPr>
        <p:spPr>
          <a:xfrm>
            <a:off x="3657600" y="812859"/>
            <a:ext cx="10759640" cy="1077218"/>
          </a:xfrm>
          <a:prstGeom prst="rect">
            <a:avLst/>
          </a:prstGeom>
        </p:spPr>
        <p:txBody>
          <a:bodyPr lIns="0" tIns="0" rIns="0" bIns="0" rtlCol="0" anchor="t">
            <a:spAutoFit/>
          </a:bodyPr>
          <a:lstStyle/>
          <a:p>
            <a:pPr marL="0" lvl="0" indent="0" algn="ctr">
              <a:lnSpc>
                <a:spcPts val="8400"/>
              </a:lnSpc>
              <a:spcBef>
                <a:spcPct val="0"/>
              </a:spcBef>
            </a:pPr>
            <a:r>
              <a:rPr lang="en-US" sz="7000" dirty="0">
                <a:solidFill>
                  <a:srgbClr val="272626"/>
                </a:solidFill>
                <a:latin typeface="Lazydog"/>
              </a:rPr>
              <a:t>Gwaith </a:t>
            </a:r>
            <a:r>
              <a:rPr lang="en-US" sz="7000" dirty="0" err="1">
                <a:solidFill>
                  <a:srgbClr val="272626"/>
                </a:solidFill>
                <a:latin typeface="Lazydog"/>
              </a:rPr>
              <a:t>PÂr</a:t>
            </a:r>
            <a:endParaRPr lang="en-US" sz="7000" dirty="0">
              <a:solidFill>
                <a:srgbClr val="272626"/>
              </a:solidFill>
              <a:latin typeface="Lazydog"/>
            </a:endParaRPr>
          </a:p>
        </p:txBody>
      </p:sp>
      <p:grpSp>
        <p:nvGrpSpPr>
          <p:cNvPr id="7" name="Group 7"/>
          <p:cNvGrpSpPr/>
          <p:nvPr/>
        </p:nvGrpSpPr>
        <p:grpSpPr>
          <a:xfrm>
            <a:off x="1451209" y="2933700"/>
            <a:ext cx="15172422" cy="4572000"/>
            <a:chOff x="2526" y="2105214"/>
            <a:chExt cx="11246422" cy="5467190"/>
          </a:xfrm>
        </p:grpSpPr>
        <p:sp>
          <p:nvSpPr>
            <p:cNvPr id="8" name="Freeform 8"/>
            <p:cNvSpPr/>
            <p:nvPr/>
          </p:nvSpPr>
          <p:spPr>
            <a:xfrm>
              <a:off x="2526" y="2105214"/>
              <a:ext cx="11246422" cy="5467190"/>
            </a:xfrm>
            <a:custGeom>
              <a:avLst/>
              <a:gdLst/>
              <a:ahLst/>
              <a:cxnLst/>
              <a:rect l="l" t="t" r="r" b="b"/>
              <a:pathLst>
                <a:path w="11246422" h="7391321">
                  <a:moveTo>
                    <a:pt x="10618645" y="7336843"/>
                  </a:moveTo>
                  <a:cubicBezTo>
                    <a:pt x="10618645" y="7336843"/>
                    <a:pt x="9887770" y="7391321"/>
                    <a:pt x="8372970" y="7388700"/>
                  </a:cubicBezTo>
                  <a:cubicBezTo>
                    <a:pt x="4177104" y="7386537"/>
                    <a:pt x="1057074" y="7378713"/>
                    <a:pt x="1057074" y="7378713"/>
                  </a:cubicBezTo>
                  <a:cubicBezTo>
                    <a:pt x="812932" y="7369878"/>
                    <a:pt x="449110" y="7348648"/>
                    <a:pt x="282371" y="7290471"/>
                  </a:cubicBezTo>
                  <a:cubicBezTo>
                    <a:pt x="4469" y="7193507"/>
                    <a:pt x="0" y="7020228"/>
                    <a:pt x="0" y="5729322"/>
                  </a:cubicBezTo>
                  <a:lnTo>
                    <a:pt x="0" y="5729258"/>
                  </a:lnTo>
                  <a:cubicBezTo>
                    <a:pt x="8536" y="491230"/>
                    <a:pt x="0" y="345608"/>
                    <a:pt x="77597" y="223930"/>
                  </a:cubicBezTo>
                  <a:cubicBezTo>
                    <a:pt x="217372" y="4759"/>
                    <a:pt x="519255" y="4073"/>
                    <a:pt x="937909" y="4073"/>
                  </a:cubicBezTo>
                  <a:cubicBezTo>
                    <a:pt x="937909" y="4073"/>
                    <a:pt x="2416559" y="15681"/>
                    <a:pt x="6825813" y="7673"/>
                  </a:cubicBezTo>
                  <a:cubicBezTo>
                    <a:pt x="9668842" y="0"/>
                    <a:pt x="10385575" y="6979"/>
                    <a:pt x="10385575" y="6979"/>
                  </a:cubicBezTo>
                  <a:cubicBezTo>
                    <a:pt x="10753883" y="14458"/>
                    <a:pt x="10892143" y="42638"/>
                    <a:pt x="11089884" y="165219"/>
                  </a:cubicBezTo>
                  <a:cubicBezTo>
                    <a:pt x="11240900" y="258836"/>
                    <a:pt x="11246422" y="476157"/>
                    <a:pt x="11237282" y="5729258"/>
                  </a:cubicBezTo>
                  <a:lnTo>
                    <a:pt x="11237282" y="5729321"/>
                  </a:lnTo>
                  <a:cubicBezTo>
                    <a:pt x="11237281" y="7138194"/>
                    <a:pt x="11194497" y="7286781"/>
                    <a:pt x="10618645" y="7336843"/>
                  </a:cubicBezTo>
                  <a:close/>
                </a:path>
              </a:pathLst>
            </a:custGeom>
            <a:solidFill>
              <a:schemeClr val="accent2">
                <a:lumMod val="20000"/>
                <a:lumOff val="80000"/>
              </a:schemeClr>
            </a:solidFill>
          </p:spPr>
          <p:txBody>
            <a:bodyPr/>
            <a:lstStyle/>
            <a:p>
              <a:pPr algn="ctr"/>
              <a:r>
                <a:rPr lang="en-GB" sz="6000" b="0" i="0" u="none" strike="noStrike" dirty="0" err="1">
                  <a:solidFill>
                    <a:srgbClr val="000000"/>
                  </a:solidFill>
                  <a:effectLst/>
                  <a:latin typeface="Cymraeg"/>
                </a:rPr>
                <a:t>Ysgrifennwch</a:t>
              </a:r>
              <a:r>
                <a:rPr lang="en-GB" sz="6000" b="0" i="0" u="none" strike="noStrike" dirty="0">
                  <a:solidFill>
                    <a:srgbClr val="000000"/>
                  </a:solidFill>
                  <a:effectLst/>
                  <a:latin typeface="Cymraeg"/>
                </a:rPr>
                <a:t> </a:t>
              </a:r>
              <a:r>
                <a:rPr lang="en-GB" sz="6000" b="0" i="0" u="none" strike="noStrike" dirty="0" err="1">
                  <a:solidFill>
                    <a:srgbClr val="000000"/>
                  </a:solidFill>
                  <a:effectLst/>
                  <a:latin typeface="Cymraeg"/>
                </a:rPr>
                <a:t>ddeialog</a:t>
              </a:r>
              <a:r>
                <a:rPr lang="en-GB" sz="6000" dirty="0">
                  <a:solidFill>
                    <a:srgbClr val="000000"/>
                  </a:solidFill>
                  <a:latin typeface="Cymraeg"/>
                </a:rPr>
                <a:t>.</a:t>
              </a:r>
            </a:p>
            <a:p>
              <a:pPr algn="ctr"/>
              <a:r>
                <a:rPr lang="en-GB" sz="6000" dirty="0" err="1">
                  <a:solidFill>
                    <a:srgbClr val="000000"/>
                  </a:solidFill>
                  <a:latin typeface="Cymraeg"/>
                </a:rPr>
                <a:t>Recordiwch</a:t>
              </a:r>
              <a:r>
                <a:rPr lang="en-GB" sz="6000" dirty="0">
                  <a:solidFill>
                    <a:srgbClr val="000000"/>
                  </a:solidFill>
                  <a:latin typeface="Cymraeg"/>
                </a:rPr>
                <a:t> y </a:t>
              </a:r>
              <a:r>
                <a:rPr lang="en-GB" sz="6000" dirty="0" err="1">
                  <a:solidFill>
                    <a:srgbClr val="000000"/>
                  </a:solidFill>
                  <a:latin typeface="Cymraeg"/>
                </a:rPr>
                <a:t>ddeialog</a:t>
              </a:r>
              <a:r>
                <a:rPr lang="en-GB" sz="6000" dirty="0">
                  <a:solidFill>
                    <a:srgbClr val="000000"/>
                  </a:solidFill>
                  <a:latin typeface="Cymraeg"/>
                </a:rPr>
                <a:t> </a:t>
              </a:r>
              <a:r>
                <a:rPr lang="en-GB" sz="6000" dirty="0" err="1">
                  <a:solidFill>
                    <a:srgbClr val="000000"/>
                  </a:solidFill>
                  <a:latin typeface="Cymraeg"/>
                </a:rPr>
                <a:t>ar</a:t>
              </a:r>
              <a:r>
                <a:rPr lang="en-GB" sz="6000" dirty="0">
                  <a:solidFill>
                    <a:srgbClr val="000000"/>
                  </a:solidFill>
                  <a:latin typeface="Cymraeg"/>
                </a:rPr>
                <a:t> </a:t>
              </a:r>
              <a:r>
                <a:rPr lang="en-GB" sz="6000" dirty="0" err="1">
                  <a:solidFill>
                    <a:srgbClr val="000000"/>
                  </a:solidFill>
                  <a:latin typeface="Cymraeg"/>
                </a:rPr>
                <a:t>gyfer</a:t>
              </a:r>
              <a:r>
                <a:rPr lang="en-GB" sz="6000" dirty="0">
                  <a:solidFill>
                    <a:srgbClr val="000000"/>
                  </a:solidFill>
                  <a:latin typeface="Cymraeg"/>
                </a:rPr>
                <a:t> </a:t>
              </a:r>
              <a:r>
                <a:rPr lang="en-GB" sz="6000" dirty="0" err="1">
                  <a:solidFill>
                    <a:srgbClr val="000000"/>
                  </a:solidFill>
                  <a:latin typeface="Cymraeg"/>
                </a:rPr>
                <a:t>eich</a:t>
              </a:r>
              <a:r>
                <a:rPr lang="en-GB" sz="6000" dirty="0">
                  <a:solidFill>
                    <a:srgbClr val="000000"/>
                  </a:solidFill>
                  <a:latin typeface="Cymraeg"/>
                </a:rPr>
                <a:t> </a:t>
              </a:r>
              <a:r>
                <a:rPr lang="en-GB" sz="6000" dirty="0" err="1">
                  <a:solidFill>
                    <a:srgbClr val="000000"/>
                  </a:solidFill>
                  <a:latin typeface="Cymraeg"/>
                </a:rPr>
                <a:t>portffolio</a:t>
              </a:r>
              <a:r>
                <a:rPr lang="en-GB" sz="6000" dirty="0">
                  <a:solidFill>
                    <a:srgbClr val="000000"/>
                  </a:solidFill>
                  <a:latin typeface="Cymraeg"/>
                </a:rPr>
                <a:t>.</a:t>
              </a:r>
            </a:p>
            <a:p>
              <a:pPr algn="ctr"/>
              <a:endParaRPr lang="en-US" sz="6000" dirty="0"/>
            </a:p>
            <a:p>
              <a:pPr algn="ctr"/>
              <a:r>
                <a:rPr lang="en-GB" sz="4800" b="0" i="1" u="none" strike="noStrike" dirty="0">
                  <a:solidFill>
                    <a:srgbClr val="808080"/>
                  </a:solidFill>
                  <a:effectLst/>
                  <a:latin typeface="var(--font-family-body)"/>
                </a:rPr>
                <a:t>Write a dialogue.</a:t>
              </a:r>
            </a:p>
            <a:p>
              <a:pPr algn="ctr"/>
              <a:r>
                <a:rPr lang="en-GB" sz="4800" i="1" dirty="0">
                  <a:solidFill>
                    <a:srgbClr val="808080"/>
                  </a:solidFill>
                  <a:latin typeface="var(--font-family-body)"/>
                </a:rPr>
                <a:t>Record the dialogue for your portfolio. </a:t>
              </a:r>
              <a:endParaRPr lang="en-US" sz="4800" dirty="0"/>
            </a:p>
          </p:txBody>
        </p:sp>
      </p:grpSp>
      <p:sp>
        <p:nvSpPr>
          <p:cNvPr id="2" name="Explosion 1 1">
            <a:extLst>
              <a:ext uri="{FF2B5EF4-FFF2-40B4-BE49-F238E27FC236}">
                <a16:creationId xmlns:a16="http://schemas.microsoft.com/office/drawing/2014/main" id="{AB51422F-CBCE-9334-9EBE-0ECCFCFFD2D2}"/>
              </a:ext>
            </a:extLst>
          </p:cNvPr>
          <p:cNvSpPr/>
          <p:nvPr/>
        </p:nvSpPr>
        <p:spPr>
          <a:xfrm>
            <a:off x="381000" y="6337358"/>
            <a:ext cx="4038600" cy="3492441"/>
          </a:xfrm>
          <a:prstGeom prst="irregularSeal1">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t>Gwaith </a:t>
            </a:r>
            <a:r>
              <a:rPr lang="en-US" sz="2800" b="1" dirty="0" err="1"/>
              <a:t>portffolio</a:t>
            </a:r>
            <a:r>
              <a:rPr lang="en-US" sz="2800" b="1" dirty="0"/>
              <a:t>: </a:t>
            </a:r>
            <a:r>
              <a:rPr lang="en-US" sz="2800" b="1" dirty="0" err="1"/>
              <a:t>ysgrifennu</a:t>
            </a:r>
            <a:r>
              <a:rPr lang="en-US" sz="2800" b="1" dirty="0"/>
              <a:t> a </a:t>
            </a:r>
            <a:r>
              <a:rPr lang="en-US" sz="2800" b="1" dirty="0" err="1"/>
              <a:t>darllen</a:t>
            </a:r>
            <a:endParaRPr lang="en-US" sz="2800" b="1" dirty="0"/>
          </a:p>
        </p:txBody>
      </p:sp>
    </p:spTree>
    <p:extLst>
      <p:ext uri="{BB962C8B-B14F-4D97-AF65-F5344CB8AC3E}">
        <p14:creationId xmlns:p14="http://schemas.microsoft.com/office/powerpoint/2010/main" val="291991180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able 8">
            <a:extLst>
              <a:ext uri="{FF2B5EF4-FFF2-40B4-BE49-F238E27FC236}">
                <a16:creationId xmlns:a16="http://schemas.microsoft.com/office/drawing/2014/main" id="{AB69368D-1126-E5EC-4777-DFA34BB49D92}"/>
              </a:ext>
            </a:extLst>
          </p:cNvPr>
          <p:cNvGraphicFramePr>
            <a:graphicFrameLocks noGrp="1"/>
          </p:cNvGraphicFramePr>
          <p:nvPr>
            <p:extLst>
              <p:ext uri="{D42A27DB-BD31-4B8C-83A1-F6EECF244321}">
                <p14:modId xmlns:p14="http://schemas.microsoft.com/office/powerpoint/2010/main" val="3316066552"/>
              </p:ext>
            </p:extLst>
          </p:nvPr>
        </p:nvGraphicFramePr>
        <p:xfrm>
          <a:off x="2628900" y="1854200"/>
          <a:ext cx="13030200" cy="6578600"/>
        </p:xfrm>
        <a:graphic>
          <a:graphicData uri="http://schemas.openxmlformats.org/drawingml/2006/table">
            <a:tbl>
              <a:tblPr firstRow="1" bandRow="1">
                <a:tableStyleId>{C4B1156A-380E-4F78-BDF5-A606A8083BF9}</a:tableStyleId>
              </a:tblPr>
              <a:tblGrid>
                <a:gridCol w="3257550">
                  <a:extLst>
                    <a:ext uri="{9D8B030D-6E8A-4147-A177-3AD203B41FA5}">
                      <a16:colId xmlns:a16="http://schemas.microsoft.com/office/drawing/2014/main" val="1174362583"/>
                    </a:ext>
                  </a:extLst>
                </a:gridCol>
                <a:gridCol w="3257550">
                  <a:extLst>
                    <a:ext uri="{9D8B030D-6E8A-4147-A177-3AD203B41FA5}">
                      <a16:colId xmlns:a16="http://schemas.microsoft.com/office/drawing/2014/main" val="1490162369"/>
                    </a:ext>
                  </a:extLst>
                </a:gridCol>
                <a:gridCol w="3257550">
                  <a:extLst>
                    <a:ext uri="{9D8B030D-6E8A-4147-A177-3AD203B41FA5}">
                      <a16:colId xmlns:a16="http://schemas.microsoft.com/office/drawing/2014/main" val="102846938"/>
                    </a:ext>
                  </a:extLst>
                </a:gridCol>
                <a:gridCol w="3257550">
                  <a:extLst>
                    <a:ext uri="{9D8B030D-6E8A-4147-A177-3AD203B41FA5}">
                      <a16:colId xmlns:a16="http://schemas.microsoft.com/office/drawing/2014/main" val="1532365892"/>
                    </a:ext>
                  </a:extLst>
                </a:gridCol>
              </a:tblGrid>
              <a:tr h="1315720">
                <a:tc>
                  <a:txBody>
                    <a:bodyPr/>
                    <a:lstStyle/>
                    <a:p>
                      <a:r>
                        <a:rPr lang="en-US" sz="3200" dirty="0">
                          <a:solidFill>
                            <a:schemeClr val="tx1"/>
                          </a:solidFill>
                        </a:rPr>
                        <a:t>BERFENW</a:t>
                      </a:r>
                    </a:p>
                  </a:txBody>
                  <a:tcPr>
                    <a:lnB w="12700" cap="flat" cmpd="sng" algn="ctr">
                      <a:solidFill>
                        <a:schemeClr val="tx1"/>
                      </a:solidFill>
                      <a:prstDash val="solid"/>
                      <a:round/>
                      <a:headEnd type="none" w="med" len="med"/>
                      <a:tailEnd type="none" w="med" len="med"/>
                    </a:lnB>
                  </a:tcPr>
                </a:tc>
                <a:tc>
                  <a:txBody>
                    <a:bodyPr/>
                    <a:lstStyle/>
                    <a:p>
                      <a:r>
                        <a:rPr lang="en-US" sz="3200" dirty="0">
                          <a:solidFill>
                            <a:schemeClr val="tx1"/>
                          </a:solidFill>
                        </a:rPr>
                        <a:t>UNIGOL </a:t>
                      </a:r>
                    </a:p>
                    <a:p>
                      <a:r>
                        <a:rPr lang="en-US" sz="3200" dirty="0">
                          <a:solidFill>
                            <a:schemeClr val="tx1"/>
                          </a:solidFill>
                        </a:rPr>
                        <a:t>/ SINGULAR</a:t>
                      </a:r>
                    </a:p>
                  </a:txBody>
                  <a:tcPr>
                    <a:lnB w="12700" cap="flat" cmpd="sng" algn="ctr">
                      <a:solidFill>
                        <a:schemeClr val="tx1"/>
                      </a:solidFill>
                      <a:prstDash val="solid"/>
                      <a:round/>
                      <a:headEnd type="none" w="med" len="med"/>
                      <a:tailEnd type="none" w="med" len="med"/>
                    </a:lnB>
                  </a:tcPr>
                </a:tc>
                <a:tc>
                  <a:txBody>
                    <a:bodyPr/>
                    <a:lstStyle/>
                    <a:p>
                      <a:r>
                        <a:rPr lang="en-US" sz="3200" dirty="0">
                          <a:solidFill>
                            <a:schemeClr val="tx1"/>
                          </a:solidFill>
                          <a:highlight>
                            <a:srgbClr val="FFFF00"/>
                          </a:highlight>
                        </a:rPr>
                        <a:t>LLUOSOG </a:t>
                      </a:r>
                    </a:p>
                    <a:p>
                      <a:r>
                        <a:rPr lang="en-US" sz="3200" dirty="0">
                          <a:solidFill>
                            <a:schemeClr val="tx1"/>
                          </a:solidFill>
                          <a:highlight>
                            <a:srgbClr val="FFFF00"/>
                          </a:highlight>
                        </a:rPr>
                        <a:t>/ PLURAL</a:t>
                      </a:r>
                    </a:p>
                  </a:txBody>
                  <a:tcPr>
                    <a:lnB w="12700" cap="flat" cmpd="sng" algn="ctr">
                      <a:solidFill>
                        <a:schemeClr val="tx1"/>
                      </a:solidFill>
                      <a:prstDash val="solid"/>
                      <a:round/>
                      <a:headEnd type="none" w="med" len="med"/>
                      <a:tailEnd type="none" w="med" len="med"/>
                    </a:lnB>
                  </a:tcPr>
                </a:tc>
                <a:tc>
                  <a:txBody>
                    <a:bodyPr/>
                    <a:lstStyle/>
                    <a:p>
                      <a:r>
                        <a:rPr lang="en-US" sz="3200" dirty="0">
                          <a:solidFill>
                            <a:schemeClr val="tx1"/>
                          </a:solidFill>
                        </a:rPr>
                        <a:t>SAESNEG</a:t>
                      </a: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52700414"/>
                  </a:ext>
                </a:extLst>
              </a:tr>
              <a:tr h="1315720">
                <a:tc>
                  <a:txBody>
                    <a:bodyPr/>
                    <a:lstStyle/>
                    <a:p>
                      <a:r>
                        <a:rPr lang="en-US" sz="3200" b="1" dirty="0" err="1"/>
                        <a:t>Mynd</a:t>
                      </a:r>
                      <a:endParaRPr lang="en-US" sz="3200" b="1" dirty="0"/>
                    </a:p>
                  </a:txBody>
                  <a:tcPr>
                    <a:lnT w="12700" cap="flat" cmpd="sng" algn="ctr">
                      <a:solidFill>
                        <a:schemeClr val="tx1"/>
                      </a:solidFill>
                      <a:prstDash val="solid"/>
                      <a:round/>
                      <a:headEnd type="none" w="med" len="med"/>
                      <a:tailEnd type="none" w="med" len="med"/>
                    </a:lnT>
                  </a:tcPr>
                </a:tc>
                <a:tc>
                  <a:txBody>
                    <a:bodyPr/>
                    <a:lstStyle/>
                    <a:p>
                      <a:endParaRPr lang="en-US" dirty="0"/>
                    </a:p>
                  </a:txBody>
                  <a:tcPr>
                    <a:lnT w="12700" cap="flat" cmpd="sng" algn="ctr">
                      <a:solidFill>
                        <a:schemeClr val="tx1"/>
                      </a:solidFill>
                      <a:prstDash val="solid"/>
                      <a:round/>
                      <a:headEnd type="none" w="med" len="med"/>
                      <a:tailEnd type="none" w="med" len="med"/>
                    </a:lnT>
                  </a:tcPr>
                </a:tc>
                <a:tc>
                  <a:txBody>
                    <a:bodyPr/>
                    <a:lstStyle/>
                    <a:p>
                      <a:endParaRPr lang="en-US" dirty="0">
                        <a:highlight>
                          <a:srgbClr val="FFFF00"/>
                        </a:highlight>
                      </a:endParaRPr>
                    </a:p>
                  </a:txBody>
                  <a:tcPr>
                    <a:lnT w="12700" cap="flat" cmpd="sng" algn="ctr">
                      <a:solidFill>
                        <a:schemeClr val="tx1"/>
                      </a:solidFill>
                      <a:prstDash val="solid"/>
                      <a:round/>
                      <a:headEnd type="none" w="med" len="med"/>
                      <a:tailEnd type="none" w="med" len="med"/>
                    </a:lnT>
                  </a:tcPr>
                </a:tc>
                <a:tc>
                  <a:txBody>
                    <a:bodyPr/>
                    <a:lstStyle/>
                    <a:p>
                      <a:endParaRPr lang="en-US" dirty="0"/>
                    </a:p>
                  </a:txBody>
                  <a:tcP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31922857"/>
                  </a:ext>
                </a:extLst>
              </a:tr>
              <a:tr h="1315720">
                <a:tc>
                  <a:txBody>
                    <a:bodyPr/>
                    <a:lstStyle/>
                    <a:p>
                      <a:r>
                        <a:rPr lang="en-US" sz="3200" b="1" dirty="0" err="1"/>
                        <a:t>Dod</a:t>
                      </a:r>
                      <a:endParaRPr lang="en-US" sz="3200" b="1" dirty="0"/>
                    </a:p>
                  </a:txBody>
                  <a:tcPr/>
                </a:tc>
                <a:tc>
                  <a:txBody>
                    <a:bodyPr/>
                    <a:lstStyle/>
                    <a:p>
                      <a:endParaRPr lang="en-US" dirty="0"/>
                    </a:p>
                  </a:txBody>
                  <a:tcPr/>
                </a:tc>
                <a:tc>
                  <a:txBody>
                    <a:bodyPr/>
                    <a:lstStyle/>
                    <a:p>
                      <a:endParaRPr lang="en-US" dirty="0">
                        <a:highlight>
                          <a:srgbClr val="FFFF00"/>
                        </a:highlight>
                      </a:endParaRPr>
                    </a:p>
                  </a:txBody>
                  <a:tcPr/>
                </a:tc>
                <a:tc>
                  <a:txBody>
                    <a:bodyPr/>
                    <a:lstStyle/>
                    <a:p>
                      <a:endParaRPr lang="en-US" dirty="0"/>
                    </a:p>
                  </a:txBody>
                  <a:tcPr/>
                </a:tc>
                <a:extLst>
                  <a:ext uri="{0D108BD9-81ED-4DB2-BD59-A6C34878D82A}">
                    <a16:rowId xmlns:a16="http://schemas.microsoft.com/office/drawing/2014/main" val="3993911231"/>
                  </a:ext>
                </a:extLst>
              </a:tr>
              <a:tr h="1315720">
                <a:tc>
                  <a:txBody>
                    <a:bodyPr/>
                    <a:lstStyle/>
                    <a:p>
                      <a:r>
                        <a:rPr lang="en-US" sz="3200" b="1" dirty="0" err="1"/>
                        <a:t>Gwneud</a:t>
                      </a:r>
                      <a:r>
                        <a:rPr lang="en-US" sz="3200" b="1" dirty="0"/>
                        <a:t> </a:t>
                      </a:r>
                    </a:p>
                  </a:txBody>
                  <a:tcPr/>
                </a:tc>
                <a:tc>
                  <a:txBody>
                    <a:bodyPr/>
                    <a:lstStyle/>
                    <a:p>
                      <a:endParaRPr lang="en-US" dirty="0"/>
                    </a:p>
                  </a:txBody>
                  <a:tcPr/>
                </a:tc>
                <a:tc>
                  <a:txBody>
                    <a:bodyPr/>
                    <a:lstStyle/>
                    <a:p>
                      <a:endParaRPr lang="en-US" dirty="0">
                        <a:highlight>
                          <a:srgbClr val="FFFF00"/>
                        </a:highlight>
                      </a:endParaRPr>
                    </a:p>
                  </a:txBody>
                  <a:tcPr/>
                </a:tc>
                <a:tc>
                  <a:txBody>
                    <a:bodyPr/>
                    <a:lstStyle/>
                    <a:p>
                      <a:endParaRPr lang="en-US" dirty="0"/>
                    </a:p>
                  </a:txBody>
                  <a:tcPr/>
                </a:tc>
                <a:extLst>
                  <a:ext uri="{0D108BD9-81ED-4DB2-BD59-A6C34878D82A}">
                    <a16:rowId xmlns:a16="http://schemas.microsoft.com/office/drawing/2014/main" val="928078269"/>
                  </a:ext>
                </a:extLst>
              </a:tr>
              <a:tr h="1315720">
                <a:tc>
                  <a:txBody>
                    <a:bodyPr/>
                    <a:lstStyle/>
                    <a:p>
                      <a:r>
                        <a:rPr lang="en-US" sz="3200" b="1" dirty="0"/>
                        <a:t>Bod</a:t>
                      </a:r>
                    </a:p>
                  </a:txBody>
                  <a:tcPr/>
                </a:tc>
                <a:tc>
                  <a:txBody>
                    <a:bodyPr/>
                    <a:lstStyle/>
                    <a:p>
                      <a:endParaRPr lang="en-US" dirty="0"/>
                    </a:p>
                  </a:txBody>
                  <a:tcPr/>
                </a:tc>
                <a:tc>
                  <a:txBody>
                    <a:bodyPr/>
                    <a:lstStyle/>
                    <a:p>
                      <a:endParaRPr lang="en-US" dirty="0">
                        <a:highlight>
                          <a:srgbClr val="FFFF00"/>
                        </a:highlight>
                      </a:endParaRPr>
                    </a:p>
                  </a:txBody>
                  <a:tcPr/>
                </a:tc>
                <a:tc>
                  <a:txBody>
                    <a:bodyPr/>
                    <a:lstStyle/>
                    <a:p>
                      <a:endParaRPr lang="en-US" dirty="0"/>
                    </a:p>
                  </a:txBody>
                  <a:tcPr/>
                </a:tc>
                <a:extLst>
                  <a:ext uri="{0D108BD9-81ED-4DB2-BD59-A6C34878D82A}">
                    <a16:rowId xmlns:a16="http://schemas.microsoft.com/office/drawing/2014/main" val="2079230494"/>
                  </a:ext>
                </a:extLst>
              </a:tr>
            </a:tbl>
          </a:graphicData>
        </a:graphic>
      </p:graphicFrame>
      <p:sp>
        <p:nvSpPr>
          <p:cNvPr id="10" name="TextBox 9">
            <a:extLst>
              <a:ext uri="{FF2B5EF4-FFF2-40B4-BE49-F238E27FC236}">
                <a16:creationId xmlns:a16="http://schemas.microsoft.com/office/drawing/2014/main" id="{046C6DB3-B9AE-DEDF-C712-F35E4E5D516D}"/>
              </a:ext>
            </a:extLst>
          </p:cNvPr>
          <p:cNvSpPr txBox="1"/>
          <p:nvPr/>
        </p:nvSpPr>
        <p:spPr>
          <a:xfrm>
            <a:off x="6004245" y="7184868"/>
            <a:ext cx="1857802" cy="1077218"/>
          </a:xfrm>
          <a:prstGeom prst="rect">
            <a:avLst/>
          </a:prstGeom>
          <a:noFill/>
        </p:spPr>
        <p:txBody>
          <a:bodyPr wrap="square" rtlCol="0">
            <a:spAutoFit/>
          </a:bodyPr>
          <a:lstStyle/>
          <a:p>
            <a:r>
              <a:rPr lang="en-US" sz="3200" dirty="0" err="1"/>
              <a:t>Bydd</a:t>
            </a:r>
            <a:r>
              <a:rPr lang="en-US" sz="3200" dirty="0"/>
              <a:t> / </a:t>
            </a:r>
            <a:r>
              <a:rPr lang="en-US" sz="3200" dirty="0" err="1"/>
              <a:t>Bydda</a:t>
            </a:r>
            <a:endParaRPr lang="en-US" sz="3200" dirty="0"/>
          </a:p>
        </p:txBody>
      </p:sp>
      <p:sp>
        <p:nvSpPr>
          <p:cNvPr id="11" name="TextBox 10">
            <a:extLst>
              <a:ext uri="{FF2B5EF4-FFF2-40B4-BE49-F238E27FC236}">
                <a16:creationId xmlns:a16="http://schemas.microsoft.com/office/drawing/2014/main" id="{A564EC41-1F7F-40EA-22A2-B5D8418FEDF1}"/>
              </a:ext>
            </a:extLst>
          </p:cNvPr>
          <p:cNvSpPr txBox="1"/>
          <p:nvPr/>
        </p:nvSpPr>
        <p:spPr>
          <a:xfrm>
            <a:off x="5963904" y="4470400"/>
            <a:ext cx="1857802" cy="584775"/>
          </a:xfrm>
          <a:prstGeom prst="rect">
            <a:avLst/>
          </a:prstGeom>
          <a:noFill/>
        </p:spPr>
        <p:txBody>
          <a:bodyPr wrap="square" rtlCol="0">
            <a:spAutoFit/>
          </a:bodyPr>
          <a:lstStyle/>
          <a:p>
            <a:r>
              <a:rPr lang="en-US" sz="3200" dirty="0" err="1"/>
              <a:t>Dere</a:t>
            </a:r>
            <a:endParaRPr lang="en-US" sz="3200" dirty="0"/>
          </a:p>
        </p:txBody>
      </p:sp>
      <p:sp>
        <p:nvSpPr>
          <p:cNvPr id="12" name="TextBox 11">
            <a:extLst>
              <a:ext uri="{FF2B5EF4-FFF2-40B4-BE49-F238E27FC236}">
                <a16:creationId xmlns:a16="http://schemas.microsoft.com/office/drawing/2014/main" id="{94D92C72-864B-5B88-05B0-228E5A7DAA65}"/>
              </a:ext>
            </a:extLst>
          </p:cNvPr>
          <p:cNvSpPr txBox="1"/>
          <p:nvPr/>
        </p:nvSpPr>
        <p:spPr>
          <a:xfrm>
            <a:off x="5990798" y="5827634"/>
            <a:ext cx="1857802" cy="584775"/>
          </a:xfrm>
          <a:prstGeom prst="rect">
            <a:avLst/>
          </a:prstGeom>
          <a:noFill/>
        </p:spPr>
        <p:txBody>
          <a:bodyPr wrap="square" rtlCol="0">
            <a:spAutoFit/>
          </a:bodyPr>
          <a:lstStyle/>
          <a:p>
            <a:r>
              <a:rPr lang="en-US" sz="3200" dirty="0" err="1"/>
              <a:t>Gwna</a:t>
            </a:r>
            <a:endParaRPr lang="en-US" sz="3200" dirty="0"/>
          </a:p>
        </p:txBody>
      </p:sp>
      <p:sp>
        <p:nvSpPr>
          <p:cNvPr id="13" name="TextBox 12">
            <a:extLst>
              <a:ext uri="{FF2B5EF4-FFF2-40B4-BE49-F238E27FC236}">
                <a16:creationId xmlns:a16="http://schemas.microsoft.com/office/drawing/2014/main" id="{48B0353A-06CB-F78D-FF21-452604FEC795}"/>
              </a:ext>
            </a:extLst>
          </p:cNvPr>
          <p:cNvSpPr txBox="1"/>
          <p:nvPr/>
        </p:nvSpPr>
        <p:spPr>
          <a:xfrm>
            <a:off x="6004245" y="3205888"/>
            <a:ext cx="1857802" cy="584775"/>
          </a:xfrm>
          <a:prstGeom prst="rect">
            <a:avLst/>
          </a:prstGeom>
          <a:noFill/>
        </p:spPr>
        <p:txBody>
          <a:bodyPr wrap="square" rtlCol="0">
            <a:spAutoFit/>
          </a:bodyPr>
          <a:lstStyle/>
          <a:p>
            <a:r>
              <a:rPr lang="en-US" sz="3200" dirty="0" err="1"/>
              <a:t>Cer</a:t>
            </a:r>
            <a:endParaRPr lang="en-US" sz="3200" dirty="0"/>
          </a:p>
        </p:txBody>
      </p:sp>
      <p:sp>
        <p:nvSpPr>
          <p:cNvPr id="14" name="TextBox 13">
            <a:extLst>
              <a:ext uri="{FF2B5EF4-FFF2-40B4-BE49-F238E27FC236}">
                <a16:creationId xmlns:a16="http://schemas.microsoft.com/office/drawing/2014/main" id="{F8F08007-E130-FCF9-4424-FF53A0627180}"/>
              </a:ext>
            </a:extLst>
          </p:cNvPr>
          <p:cNvSpPr txBox="1"/>
          <p:nvPr/>
        </p:nvSpPr>
        <p:spPr>
          <a:xfrm>
            <a:off x="9144000" y="3205887"/>
            <a:ext cx="1857802" cy="584775"/>
          </a:xfrm>
          <a:prstGeom prst="rect">
            <a:avLst/>
          </a:prstGeom>
          <a:noFill/>
        </p:spPr>
        <p:txBody>
          <a:bodyPr wrap="square" rtlCol="0">
            <a:spAutoFit/>
          </a:bodyPr>
          <a:lstStyle/>
          <a:p>
            <a:r>
              <a:rPr lang="en-US" sz="3200" dirty="0" err="1">
                <a:highlight>
                  <a:srgbClr val="FFFF00"/>
                </a:highlight>
              </a:rPr>
              <a:t>Ewch</a:t>
            </a:r>
            <a:endParaRPr lang="en-US" sz="3200" dirty="0">
              <a:highlight>
                <a:srgbClr val="FFFF00"/>
              </a:highlight>
            </a:endParaRPr>
          </a:p>
        </p:txBody>
      </p:sp>
      <p:sp>
        <p:nvSpPr>
          <p:cNvPr id="15" name="TextBox 14">
            <a:extLst>
              <a:ext uri="{FF2B5EF4-FFF2-40B4-BE49-F238E27FC236}">
                <a16:creationId xmlns:a16="http://schemas.microsoft.com/office/drawing/2014/main" id="{1C37A1F6-D9E4-C3D1-E18B-D72A092D7708}"/>
              </a:ext>
            </a:extLst>
          </p:cNvPr>
          <p:cNvSpPr txBox="1"/>
          <p:nvPr/>
        </p:nvSpPr>
        <p:spPr>
          <a:xfrm>
            <a:off x="9154552" y="4490571"/>
            <a:ext cx="1857802" cy="584775"/>
          </a:xfrm>
          <a:prstGeom prst="rect">
            <a:avLst/>
          </a:prstGeom>
          <a:noFill/>
        </p:spPr>
        <p:txBody>
          <a:bodyPr wrap="square" rtlCol="0">
            <a:spAutoFit/>
          </a:bodyPr>
          <a:lstStyle/>
          <a:p>
            <a:r>
              <a:rPr lang="en-US" sz="3200" dirty="0" err="1">
                <a:highlight>
                  <a:srgbClr val="FFFF00"/>
                </a:highlight>
              </a:rPr>
              <a:t>Dewch</a:t>
            </a:r>
            <a:endParaRPr lang="en-US" sz="3200" dirty="0">
              <a:highlight>
                <a:srgbClr val="FFFF00"/>
              </a:highlight>
            </a:endParaRPr>
          </a:p>
        </p:txBody>
      </p:sp>
      <p:sp>
        <p:nvSpPr>
          <p:cNvPr id="16" name="TextBox 15">
            <a:extLst>
              <a:ext uri="{FF2B5EF4-FFF2-40B4-BE49-F238E27FC236}">
                <a16:creationId xmlns:a16="http://schemas.microsoft.com/office/drawing/2014/main" id="{73CBEEE5-5745-080C-9983-8C2F46D5B9C0}"/>
              </a:ext>
            </a:extLst>
          </p:cNvPr>
          <p:cNvSpPr txBox="1"/>
          <p:nvPr/>
        </p:nvSpPr>
        <p:spPr>
          <a:xfrm>
            <a:off x="9154552" y="5818439"/>
            <a:ext cx="1857802" cy="584775"/>
          </a:xfrm>
          <a:prstGeom prst="rect">
            <a:avLst/>
          </a:prstGeom>
          <a:noFill/>
        </p:spPr>
        <p:txBody>
          <a:bodyPr wrap="square" rtlCol="0">
            <a:spAutoFit/>
          </a:bodyPr>
          <a:lstStyle/>
          <a:p>
            <a:r>
              <a:rPr lang="en-US" sz="3200" dirty="0" err="1">
                <a:highlight>
                  <a:srgbClr val="FFFF00"/>
                </a:highlight>
              </a:rPr>
              <a:t>Gwnewch</a:t>
            </a:r>
            <a:endParaRPr lang="en-US" sz="3200" dirty="0">
              <a:highlight>
                <a:srgbClr val="FFFF00"/>
              </a:highlight>
            </a:endParaRPr>
          </a:p>
        </p:txBody>
      </p:sp>
      <p:sp>
        <p:nvSpPr>
          <p:cNvPr id="17" name="TextBox 16">
            <a:extLst>
              <a:ext uri="{FF2B5EF4-FFF2-40B4-BE49-F238E27FC236}">
                <a16:creationId xmlns:a16="http://schemas.microsoft.com/office/drawing/2014/main" id="{514F9F1B-4BD3-4CC1-62F8-6DAC2774FDC2}"/>
              </a:ext>
            </a:extLst>
          </p:cNvPr>
          <p:cNvSpPr txBox="1"/>
          <p:nvPr/>
        </p:nvSpPr>
        <p:spPr>
          <a:xfrm>
            <a:off x="9154552" y="7125619"/>
            <a:ext cx="1857802" cy="584775"/>
          </a:xfrm>
          <a:prstGeom prst="rect">
            <a:avLst/>
          </a:prstGeom>
          <a:noFill/>
        </p:spPr>
        <p:txBody>
          <a:bodyPr wrap="square" rtlCol="0">
            <a:spAutoFit/>
          </a:bodyPr>
          <a:lstStyle/>
          <a:p>
            <a:r>
              <a:rPr lang="en-US" sz="3200" dirty="0" err="1">
                <a:highlight>
                  <a:srgbClr val="FFFF00"/>
                </a:highlight>
              </a:rPr>
              <a:t>Byddwch</a:t>
            </a:r>
            <a:endParaRPr lang="en-US" sz="3200" dirty="0">
              <a:highlight>
                <a:srgbClr val="FFFF00"/>
              </a:highlight>
            </a:endParaRPr>
          </a:p>
        </p:txBody>
      </p:sp>
      <p:sp>
        <p:nvSpPr>
          <p:cNvPr id="18" name="TextBox 17">
            <a:extLst>
              <a:ext uri="{FF2B5EF4-FFF2-40B4-BE49-F238E27FC236}">
                <a16:creationId xmlns:a16="http://schemas.microsoft.com/office/drawing/2014/main" id="{0818A15D-11CC-D198-7D63-B20C3EEB10A8}"/>
              </a:ext>
            </a:extLst>
          </p:cNvPr>
          <p:cNvSpPr txBox="1"/>
          <p:nvPr/>
        </p:nvSpPr>
        <p:spPr>
          <a:xfrm>
            <a:off x="12419479" y="3205886"/>
            <a:ext cx="1857802" cy="584775"/>
          </a:xfrm>
          <a:prstGeom prst="rect">
            <a:avLst/>
          </a:prstGeom>
          <a:noFill/>
        </p:spPr>
        <p:txBody>
          <a:bodyPr wrap="square" rtlCol="0">
            <a:spAutoFit/>
          </a:bodyPr>
          <a:lstStyle/>
          <a:p>
            <a:r>
              <a:rPr lang="en-US" sz="3200" dirty="0"/>
              <a:t>GO!</a:t>
            </a:r>
          </a:p>
        </p:txBody>
      </p:sp>
      <p:sp>
        <p:nvSpPr>
          <p:cNvPr id="19" name="TextBox 18">
            <a:extLst>
              <a:ext uri="{FF2B5EF4-FFF2-40B4-BE49-F238E27FC236}">
                <a16:creationId xmlns:a16="http://schemas.microsoft.com/office/drawing/2014/main" id="{E817A077-E1E9-7A92-CDB1-2DFBFF4643C5}"/>
              </a:ext>
            </a:extLst>
          </p:cNvPr>
          <p:cNvSpPr txBox="1"/>
          <p:nvPr/>
        </p:nvSpPr>
        <p:spPr>
          <a:xfrm>
            <a:off x="12431246" y="4470399"/>
            <a:ext cx="1857802" cy="584775"/>
          </a:xfrm>
          <a:prstGeom prst="rect">
            <a:avLst/>
          </a:prstGeom>
          <a:noFill/>
        </p:spPr>
        <p:txBody>
          <a:bodyPr wrap="square" rtlCol="0">
            <a:spAutoFit/>
          </a:bodyPr>
          <a:lstStyle/>
          <a:p>
            <a:r>
              <a:rPr lang="en-US" sz="3200" dirty="0"/>
              <a:t>COME!</a:t>
            </a:r>
          </a:p>
        </p:txBody>
      </p:sp>
      <p:sp>
        <p:nvSpPr>
          <p:cNvPr id="20" name="TextBox 19">
            <a:extLst>
              <a:ext uri="{FF2B5EF4-FFF2-40B4-BE49-F238E27FC236}">
                <a16:creationId xmlns:a16="http://schemas.microsoft.com/office/drawing/2014/main" id="{D757780F-3172-D3FE-34E0-8362D7B52873}"/>
              </a:ext>
            </a:extLst>
          </p:cNvPr>
          <p:cNvSpPr txBox="1"/>
          <p:nvPr/>
        </p:nvSpPr>
        <p:spPr>
          <a:xfrm>
            <a:off x="12431246" y="5800510"/>
            <a:ext cx="2580154" cy="584775"/>
          </a:xfrm>
          <a:prstGeom prst="rect">
            <a:avLst/>
          </a:prstGeom>
          <a:noFill/>
        </p:spPr>
        <p:txBody>
          <a:bodyPr wrap="square" rtlCol="0">
            <a:spAutoFit/>
          </a:bodyPr>
          <a:lstStyle/>
          <a:p>
            <a:r>
              <a:rPr lang="en-US" sz="3200" dirty="0"/>
              <a:t>DO / MAKE!</a:t>
            </a:r>
          </a:p>
        </p:txBody>
      </p:sp>
      <p:sp>
        <p:nvSpPr>
          <p:cNvPr id="21" name="TextBox 20">
            <a:extLst>
              <a:ext uri="{FF2B5EF4-FFF2-40B4-BE49-F238E27FC236}">
                <a16:creationId xmlns:a16="http://schemas.microsoft.com/office/drawing/2014/main" id="{5D5BB9CE-2966-D8A6-0773-7E11FCBFE546}"/>
              </a:ext>
            </a:extLst>
          </p:cNvPr>
          <p:cNvSpPr txBox="1"/>
          <p:nvPr/>
        </p:nvSpPr>
        <p:spPr>
          <a:xfrm>
            <a:off x="12462622" y="7086598"/>
            <a:ext cx="1857802" cy="584775"/>
          </a:xfrm>
          <a:prstGeom prst="rect">
            <a:avLst/>
          </a:prstGeom>
          <a:noFill/>
        </p:spPr>
        <p:txBody>
          <a:bodyPr wrap="square" rtlCol="0">
            <a:spAutoFit/>
          </a:bodyPr>
          <a:lstStyle/>
          <a:p>
            <a:r>
              <a:rPr lang="en-US" sz="3200" dirty="0"/>
              <a:t>BE!</a:t>
            </a:r>
          </a:p>
        </p:txBody>
      </p:sp>
    </p:spTree>
    <p:extLst>
      <p:ext uri="{BB962C8B-B14F-4D97-AF65-F5344CB8AC3E}">
        <p14:creationId xmlns:p14="http://schemas.microsoft.com/office/powerpoint/2010/main" val="1389936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FFD579">
            <a:alpha val="9804"/>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07E05-47FF-CBC4-7AE3-6F55D80D3F66}"/>
              </a:ext>
            </a:extLst>
          </p:cNvPr>
          <p:cNvSpPr>
            <a:spLocks noGrp="1"/>
          </p:cNvSpPr>
          <p:nvPr>
            <p:ph type="title"/>
          </p:nvPr>
        </p:nvSpPr>
        <p:spPr/>
        <p:txBody>
          <a:bodyPr/>
          <a:lstStyle/>
          <a:p>
            <a:r>
              <a:rPr lang="en-US" b="1" dirty="0" err="1"/>
              <a:t>Parwch</a:t>
            </a:r>
            <a:r>
              <a:rPr lang="en-US" b="1" dirty="0"/>
              <a:t> y </a:t>
            </a:r>
            <a:r>
              <a:rPr lang="en-US" b="1" dirty="0" err="1"/>
              <a:t>gorchmynion</a:t>
            </a:r>
            <a:r>
              <a:rPr lang="en-US" b="1" dirty="0"/>
              <a:t>:</a:t>
            </a:r>
          </a:p>
        </p:txBody>
      </p:sp>
      <p:sp>
        <p:nvSpPr>
          <p:cNvPr id="4" name="TextBox 3">
            <a:extLst>
              <a:ext uri="{FF2B5EF4-FFF2-40B4-BE49-F238E27FC236}">
                <a16:creationId xmlns:a16="http://schemas.microsoft.com/office/drawing/2014/main" id="{3A13998F-F6C7-2BB7-0FA1-15EF883E887D}"/>
              </a:ext>
            </a:extLst>
          </p:cNvPr>
          <p:cNvSpPr txBox="1"/>
          <p:nvPr/>
        </p:nvSpPr>
        <p:spPr>
          <a:xfrm>
            <a:off x="9144000" y="2684466"/>
            <a:ext cx="9829800" cy="7109639"/>
          </a:xfrm>
          <a:prstGeom prst="rect">
            <a:avLst/>
          </a:prstGeom>
          <a:noFill/>
        </p:spPr>
        <p:txBody>
          <a:bodyPr wrap="square" rtlCol="0">
            <a:spAutoFit/>
          </a:bodyPr>
          <a:lstStyle/>
          <a:p>
            <a:r>
              <a:rPr lang="en-US" sz="4800" dirty="0" err="1"/>
              <a:t>Ewch</a:t>
            </a:r>
            <a:r>
              <a:rPr lang="en-US" sz="4800" dirty="0"/>
              <a:t> </a:t>
            </a:r>
            <a:r>
              <a:rPr lang="en-US" sz="4800" dirty="0" err="1"/>
              <a:t>i’r</a:t>
            </a:r>
            <a:r>
              <a:rPr lang="en-US" sz="4800" dirty="0"/>
              <a:t> </a:t>
            </a:r>
            <a:r>
              <a:rPr lang="en-US" sz="4800" dirty="0" err="1"/>
              <a:t>dosbarth</a:t>
            </a:r>
            <a:r>
              <a:rPr lang="en-US" sz="4800" dirty="0"/>
              <a:t>.</a:t>
            </a:r>
          </a:p>
          <a:p>
            <a:r>
              <a:rPr lang="en-US" sz="4800" dirty="0" err="1"/>
              <a:t>Dewch</a:t>
            </a:r>
            <a:r>
              <a:rPr lang="en-US" sz="4800" dirty="0"/>
              <a:t> </a:t>
            </a:r>
            <a:r>
              <a:rPr lang="en-US" sz="4800" dirty="0" err="1"/>
              <a:t>yma</a:t>
            </a:r>
            <a:r>
              <a:rPr lang="en-US" sz="4800" dirty="0"/>
              <a:t>.</a:t>
            </a:r>
          </a:p>
          <a:p>
            <a:r>
              <a:rPr lang="en-US" sz="4800" dirty="0" err="1"/>
              <a:t>Byddwch</a:t>
            </a:r>
            <a:r>
              <a:rPr lang="en-US" sz="4800" dirty="0"/>
              <a:t> </a:t>
            </a:r>
            <a:r>
              <a:rPr lang="en-US" sz="4800" dirty="0" err="1"/>
              <a:t>yn</a:t>
            </a:r>
            <a:r>
              <a:rPr lang="en-US" sz="4800" dirty="0"/>
              <a:t> </a:t>
            </a:r>
            <a:r>
              <a:rPr lang="en-US" sz="4800" dirty="0" err="1"/>
              <a:t>dda</a:t>
            </a:r>
            <a:r>
              <a:rPr lang="en-US" sz="4800" dirty="0"/>
              <a:t>.</a:t>
            </a:r>
          </a:p>
          <a:p>
            <a:r>
              <a:rPr lang="en-US" sz="4800" dirty="0" err="1"/>
              <a:t>Byddwch</a:t>
            </a:r>
            <a:r>
              <a:rPr lang="en-US" sz="4800" dirty="0"/>
              <a:t> </a:t>
            </a:r>
            <a:r>
              <a:rPr lang="en-US" sz="4800" dirty="0" err="1"/>
              <a:t>yn</a:t>
            </a:r>
            <a:r>
              <a:rPr lang="en-US" sz="4800" dirty="0"/>
              <a:t> </a:t>
            </a:r>
            <a:r>
              <a:rPr lang="en-US" sz="4800" dirty="0" err="1"/>
              <a:t>ofalus</a:t>
            </a:r>
            <a:r>
              <a:rPr lang="en-US" sz="4800" dirty="0"/>
              <a:t>.</a:t>
            </a:r>
          </a:p>
          <a:p>
            <a:r>
              <a:rPr lang="en-US" sz="4800" dirty="0" err="1"/>
              <a:t>Gwnewch</a:t>
            </a:r>
            <a:r>
              <a:rPr lang="en-US" sz="4800" dirty="0"/>
              <a:t> </a:t>
            </a:r>
            <a:r>
              <a:rPr lang="en-US" sz="4800" dirty="0" err="1"/>
              <a:t>eich</a:t>
            </a:r>
            <a:r>
              <a:rPr lang="en-US" sz="4800" dirty="0"/>
              <a:t> </a:t>
            </a:r>
            <a:r>
              <a:rPr lang="en-US" sz="4800" dirty="0" err="1"/>
              <a:t>gorau</a:t>
            </a:r>
            <a:r>
              <a:rPr lang="en-US" sz="4800" dirty="0"/>
              <a:t>.</a:t>
            </a:r>
          </a:p>
          <a:p>
            <a:r>
              <a:rPr lang="en-US" sz="4800" dirty="0" err="1"/>
              <a:t>Byddwch</a:t>
            </a:r>
            <a:r>
              <a:rPr lang="en-US" sz="4800" dirty="0"/>
              <a:t> </a:t>
            </a:r>
            <a:r>
              <a:rPr lang="en-US" sz="4800" dirty="0" err="1"/>
              <a:t>yn</a:t>
            </a:r>
            <a:r>
              <a:rPr lang="en-US" sz="4800" dirty="0"/>
              <a:t> </a:t>
            </a:r>
            <a:r>
              <a:rPr lang="en-US" sz="4800" dirty="0" err="1"/>
              <a:t>dawel</a:t>
            </a:r>
            <a:r>
              <a:rPr lang="en-US" sz="4800" dirty="0"/>
              <a:t>.</a:t>
            </a:r>
          </a:p>
          <a:p>
            <a:r>
              <a:rPr lang="en-US" sz="4800" dirty="0" err="1"/>
              <a:t>Gwnewch</a:t>
            </a:r>
            <a:r>
              <a:rPr lang="en-US" sz="4800" dirty="0"/>
              <a:t> y </a:t>
            </a:r>
            <a:r>
              <a:rPr lang="en-US" sz="4800" dirty="0" err="1"/>
              <a:t>gwaith</a:t>
            </a:r>
            <a:r>
              <a:rPr lang="en-US" sz="4800" dirty="0"/>
              <a:t> </a:t>
            </a:r>
            <a:r>
              <a:rPr lang="en-US" sz="4800" dirty="0" err="1"/>
              <a:t>mewn</a:t>
            </a:r>
            <a:r>
              <a:rPr lang="en-US" sz="4800" dirty="0"/>
              <a:t> </a:t>
            </a:r>
            <a:r>
              <a:rPr lang="en-US" sz="4800" dirty="0" err="1"/>
              <a:t>grwpiau</a:t>
            </a:r>
            <a:r>
              <a:rPr lang="en-US" sz="4800" dirty="0"/>
              <a:t>.</a:t>
            </a:r>
          </a:p>
          <a:p>
            <a:r>
              <a:rPr lang="en-US" sz="4800" dirty="0" err="1"/>
              <a:t>Ewch</a:t>
            </a:r>
            <a:r>
              <a:rPr lang="en-US" sz="4800" dirty="0"/>
              <a:t> </a:t>
            </a:r>
            <a:r>
              <a:rPr lang="en-US" sz="4800" dirty="0" err="1"/>
              <a:t>i’r</a:t>
            </a:r>
            <a:r>
              <a:rPr lang="en-US" sz="4800" dirty="0"/>
              <a:t> </a:t>
            </a:r>
            <a:r>
              <a:rPr lang="en-US" sz="4800" dirty="0" err="1"/>
              <a:t>neuadd</a:t>
            </a:r>
            <a:r>
              <a:rPr lang="en-US" sz="4800" dirty="0"/>
              <a:t>. </a:t>
            </a:r>
            <a:endParaRPr lang="en-US" sz="6600" dirty="0"/>
          </a:p>
          <a:p>
            <a:endParaRPr lang="en-US" sz="7200" dirty="0"/>
          </a:p>
        </p:txBody>
      </p:sp>
      <p:sp>
        <p:nvSpPr>
          <p:cNvPr id="5" name="TextBox 4">
            <a:extLst>
              <a:ext uri="{FF2B5EF4-FFF2-40B4-BE49-F238E27FC236}">
                <a16:creationId xmlns:a16="http://schemas.microsoft.com/office/drawing/2014/main" id="{A78FB81B-36EC-A7F2-DBAD-EAC8673C9D0F}"/>
              </a:ext>
            </a:extLst>
          </p:cNvPr>
          <p:cNvSpPr txBox="1"/>
          <p:nvPr/>
        </p:nvSpPr>
        <p:spPr>
          <a:xfrm>
            <a:off x="1257300" y="2684466"/>
            <a:ext cx="7467600" cy="6740307"/>
          </a:xfrm>
          <a:prstGeom prst="rect">
            <a:avLst/>
          </a:prstGeom>
          <a:noFill/>
        </p:spPr>
        <p:txBody>
          <a:bodyPr wrap="square" rtlCol="0">
            <a:spAutoFit/>
          </a:bodyPr>
          <a:lstStyle/>
          <a:p>
            <a:pPr marL="914400" indent="-914400">
              <a:buFont typeface="+mj-lt"/>
              <a:buAutoNum type="arabicPeriod"/>
            </a:pPr>
            <a:r>
              <a:rPr lang="en-US" sz="4800" dirty="0"/>
              <a:t>Be good.</a:t>
            </a:r>
          </a:p>
          <a:p>
            <a:pPr marL="914400" indent="-914400">
              <a:buFont typeface="+mj-lt"/>
              <a:buAutoNum type="arabicPeriod"/>
            </a:pPr>
            <a:r>
              <a:rPr lang="en-US" sz="4800" dirty="0"/>
              <a:t>Be quiet.</a:t>
            </a:r>
          </a:p>
          <a:p>
            <a:pPr marL="914400" indent="-914400">
              <a:buFont typeface="+mj-lt"/>
              <a:buAutoNum type="arabicPeriod"/>
            </a:pPr>
            <a:r>
              <a:rPr lang="en-US" sz="4800" dirty="0"/>
              <a:t>Do the work in groups.</a:t>
            </a:r>
          </a:p>
          <a:p>
            <a:pPr marL="914400" indent="-914400">
              <a:buFont typeface="+mj-lt"/>
              <a:buAutoNum type="arabicPeriod"/>
            </a:pPr>
            <a:r>
              <a:rPr lang="en-US" sz="4800" dirty="0"/>
              <a:t>Come here.</a:t>
            </a:r>
          </a:p>
          <a:p>
            <a:pPr marL="914400" indent="-914400">
              <a:buFont typeface="+mj-lt"/>
              <a:buAutoNum type="arabicPeriod"/>
            </a:pPr>
            <a:r>
              <a:rPr lang="en-US" sz="4800" dirty="0"/>
              <a:t>Go to [the] class.</a:t>
            </a:r>
          </a:p>
          <a:p>
            <a:pPr marL="914400" indent="-914400">
              <a:buFont typeface="+mj-lt"/>
              <a:buAutoNum type="arabicPeriod"/>
            </a:pPr>
            <a:r>
              <a:rPr lang="en-US" sz="4800" dirty="0"/>
              <a:t>Be careful.</a:t>
            </a:r>
          </a:p>
          <a:p>
            <a:pPr marL="914400" indent="-914400">
              <a:buFont typeface="+mj-lt"/>
              <a:buAutoNum type="arabicPeriod"/>
            </a:pPr>
            <a:r>
              <a:rPr lang="en-US" sz="4800" dirty="0"/>
              <a:t>Go to the hall.</a:t>
            </a:r>
          </a:p>
          <a:p>
            <a:pPr marL="914400" indent="-914400">
              <a:buFont typeface="+mj-lt"/>
              <a:buAutoNum type="arabicPeriod"/>
            </a:pPr>
            <a:r>
              <a:rPr lang="en-US" sz="4800" dirty="0"/>
              <a:t>Do your best.</a:t>
            </a:r>
          </a:p>
          <a:p>
            <a:endParaRPr lang="en-US" sz="4800" dirty="0"/>
          </a:p>
        </p:txBody>
      </p:sp>
    </p:spTree>
    <p:extLst>
      <p:ext uri="{BB962C8B-B14F-4D97-AF65-F5344CB8AC3E}">
        <p14:creationId xmlns:p14="http://schemas.microsoft.com/office/powerpoint/2010/main" val="131713336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FFD579">
            <a:alpha val="9804"/>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07E05-47FF-CBC4-7AE3-6F55D80D3F66}"/>
              </a:ext>
            </a:extLst>
          </p:cNvPr>
          <p:cNvSpPr>
            <a:spLocks noGrp="1"/>
          </p:cNvSpPr>
          <p:nvPr>
            <p:ph type="title"/>
          </p:nvPr>
        </p:nvSpPr>
        <p:spPr/>
        <p:txBody>
          <a:bodyPr/>
          <a:lstStyle/>
          <a:p>
            <a:r>
              <a:rPr lang="en-US" b="1" dirty="0" err="1"/>
              <a:t>Atebion</a:t>
            </a:r>
            <a:endParaRPr lang="en-US" b="1" dirty="0"/>
          </a:p>
        </p:txBody>
      </p:sp>
      <p:sp>
        <p:nvSpPr>
          <p:cNvPr id="4" name="TextBox 3">
            <a:extLst>
              <a:ext uri="{FF2B5EF4-FFF2-40B4-BE49-F238E27FC236}">
                <a16:creationId xmlns:a16="http://schemas.microsoft.com/office/drawing/2014/main" id="{3A13998F-F6C7-2BB7-0FA1-15EF883E887D}"/>
              </a:ext>
            </a:extLst>
          </p:cNvPr>
          <p:cNvSpPr txBox="1"/>
          <p:nvPr/>
        </p:nvSpPr>
        <p:spPr>
          <a:xfrm>
            <a:off x="12115800" y="2221185"/>
            <a:ext cx="9829800" cy="8309967"/>
          </a:xfrm>
          <a:prstGeom prst="rect">
            <a:avLst/>
          </a:prstGeom>
          <a:noFill/>
        </p:spPr>
        <p:txBody>
          <a:bodyPr wrap="square" rtlCol="0">
            <a:spAutoFit/>
          </a:bodyPr>
          <a:lstStyle/>
          <a:p>
            <a:pPr>
              <a:lnSpc>
                <a:spcPct val="150000"/>
              </a:lnSpc>
            </a:pPr>
            <a:r>
              <a:rPr lang="en-US" sz="4000" dirty="0" err="1"/>
              <a:t>Ewch</a:t>
            </a:r>
            <a:r>
              <a:rPr lang="en-US" sz="4000" dirty="0"/>
              <a:t> </a:t>
            </a:r>
            <a:r>
              <a:rPr lang="en-US" sz="4000" dirty="0" err="1"/>
              <a:t>i’r</a:t>
            </a:r>
            <a:r>
              <a:rPr lang="en-US" sz="4000" dirty="0"/>
              <a:t> </a:t>
            </a:r>
            <a:r>
              <a:rPr lang="en-US" sz="4000" dirty="0" err="1"/>
              <a:t>dosbarth</a:t>
            </a:r>
            <a:r>
              <a:rPr lang="en-US" sz="4000" dirty="0"/>
              <a:t>.</a:t>
            </a:r>
          </a:p>
          <a:p>
            <a:pPr>
              <a:lnSpc>
                <a:spcPct val="150000"/>
              </a:lnSpc>
            </a:pPr>
            <a:r>
              <a:rPr lang="en-US" sz="4000" dirty="0" err="1"/>
              <a:t>Dewch</a:t>
            </a:r>
            <a:r>
              <a:rPr lang="en-US" sz="4000" dirty="0"/>
              <a:t> </a:t>
            </a:r>
            <a:r>
              <a:rPr lang="en-US" sz="4000" dirty="0" err="1"/>
              <a:t>yma</a:t>
            </a:r>
            <a:r>
              <a:rPr lang="en-US" sz="4000" dirty="0"/>
              <a:t>.</a:t>
            </a:r>
          </a:p>
          <a:p>
            <a:pPr>
              <a:lnSpc>
                <a:spcPct val="150000"/>
              </a:lnSpc>
            </a:pPr>
            <a:r>
              <a:rPr lang="en-US" sz="4000" dirty="0" err="1"/>
              <a:t>Byddwch</a:t>
            </a:r>
            <a:r>
              <a:rPr lang="en-US" sz="4000" dirty="0"/>
              <a:t> </a:t>
            </a:r>
            <a:r>
              <a:rPr lang="en-US" sz="4000" dirty="0" err="1"/>
              <a:t>yn</a:t>
            </a:r>
            <a:r>
              <a:rPr lang="en-US" sz="4000" dirty="0"/>
              <a:t> </a:t>
            </a:r>
            <a:r>
              <a:rPr lang="en-US" sz="4000" dirty="0" err="1"/>
              <a:t>dda</a:t>
            </a:r>
            <a:r>
              <a:rPr lang="en-US" sz="4000" dirty="0"/>
              <a:t>.</a:t>
            </a:r>
          </a:p>
          <a:p>
            <a:pPr>
              <a:lnSpc>
                <a:spcPct val="150000"/>
              </a:lnSpc>
            </a:pPr>
            <a:r>
              <a:rPr lang="en-US" sz="4000" dirty="0" err="1"/>
              <a:t>Byddwch</a:t>
            </a:r>
            <a:r>
              <a:rPr lang="en-US" sz="4000" dirty="0"/>
              <a:t> </a:t>
            </a:r>
            <a:r>
              <a:rPr lang="en-US" sz="4000" dirty="0" err="1"/>
              <a:t>yn</a:t>
            </a:r>
            <a:r>
              <a:rPr lang="en-US" sz="4000" dirty="0"/>
              <a:t> </a:t>
            </a:r>
            <a:r>
              <a:rPr lang="en-US" sz="4000" dirty="0" err="1"/>
              <a:t>ofalus</a:t>
            </a:r>
            <a:r>
              <a:rPr lang="en-US" sz="4000" dirty="0"/>
              <a:t>.</a:t>
            </a:r>
          </a:p>
          <a:p>
            <a:pPr>
              <a:lnSpc>
                <a:spcPct val="150000"/>
              </a:lnSpc>
            </a:pPr>
            <a:r>
              <a:rPr lang="en-US" sz="4000" dirty="0" err="1"/>
              <a:t>Gwnewch</a:t>
            </a:r>
            <a:r>
              <a:rPr lang="en-US" sz="4000" dirty="0"/>
              <a:t> </a:t>
            </a:r>
            <a:r>
              <a:rPr lang="en-US" sz="4000" dirty="0" err="1"/>
              <a:t>eich</a:t>
            </a:r>
            <a:r>
              <a:rPr lang="en-US" sz="4000" dirty="0"/>
              <a:t> </a:t>
            </a:r>
            <a:r>
              <a:rPr lang="en-US" sz="4000" dirty="0" err="1"/>
              <a:t>gorau</a:t>
            </a:r>
            <a:r>
              <a:rPr lang="en-US" sz="4000" dirty="0"/>
              <a:t>.</a:t>
            </a:r>
          </a:p>
          <a:p>
            <a:pPr>
              <a:lnSpc>
                <a:spcPct val="150000"/>
              </a:lnSpc>
            </a:pPr>
            <a:r>
              <a:rPr lang="en-US" sz="4000" dirty="0" err="1"/>
              <a:t>Byddwch</a:t>
            </a:r>
            <a:r>
              <a:rPr lang="en-US" sz="4000" dirty="0"/>
              <a:t> </a:t>
            </a:r>
            <a:r>
              <a:rPr lang="en-US" sz="4000" dirty="0" err="1"/>
              <a:t>yn</a:t>
            </a:r>
            <a:r>
              <a:rPr lang="en-US" sz="4000" dirty="0"/>
              <a:t> </a:t>
            </a:r>
            <a:r>
              <a:rPr lang="en-US" sz="4000" dirty="0" err="1"/>
              <a:t>dawel</a:t>
            </a:r>
            <a:r>
              <a:rPr lang="en-US" sz="4000"/>
              <a:t>.</a:t>
            </a:r>
            <a:endParaRPr lang="en-US" sz="4000" dirty="0"/>
          </a:p>
          <a:p>
            <a:pPr>
              <a:lnSpc>
                <a:spcPct val="150000"/>
              </a:lnSpc>
            </a:pPr>
            <a:r>
              <a:rPr lang="en-US" sz="2800" dirty="0" err="1"/>
              <a:t>Gwnewch</a:t>
            </a:r>
            <a:r>
              <a:rPr lang="en-US" sz="2800" dirty="0"/>
              <a:t> y </a:t>
            </a:r>
            <a:r>
              <a:rPr lang="en-US" sz="2800" dirty="0" err="1"/>
              <a:t>gwaith</a:t>
            </a:r>
            <a:r>
              <a:rPr lang="en-US" sz="2800" dirty="0"/>
              <a:t> </a:t>
            </a:r>
            <a:r>
              <a:rPr lang="en-US" sz="2800" dirty="0" err="1"/>
              <a:t>mewn</a:t>
            </a:r>
            <a:r>
              <a:rPr lang="en-US" sz="2800" dirty="0"/>
              <a:t> </a:t>
            </a:r>
            <a:r>
              <a:rPr lang="en-US" sz="2800" dirty="0" err="1"/>
              <a:t>grwpiau</a:t>
            </a:r>
            <a:r>
              <a:rPr lang="en-US" sz="2800" dirty="0"/>
              <a:t>.</a:t>
            </a:r>
          </a:p>
          <a:p>
            <a:pPr>
              <a:lnSpc>
                <a:spcPct val="150000"/>
              </a:lnSpc>
            </a:pPr>
            <a:r>
              <a:rPr lang="en-US" sz="4000" dirty="0" err="1"/>
              <a:t>Ewch</a:t>
            </a:r>
            <a:r>
              <a:rPr lang="en-US" sz="4000" dirty="0"/>
              <a:t> </a:t>
            </a:r>
            <a:r>
              <a:rPr lang="en-US" sz="4000" dirty="0" err="1"/>
              <a:t>i’r</a:t>
            </a:r>
            <a:r>
              <a:rPr lang="en-US" sz="4000" dirty="0"/>
              <a:t> </a:t>
            </a:r>
            <a:r>
              <a:rPr lang="en-US" sz="4000" dirty="0" err="1"/>
              <a:t>ystafell</a:t>
            </a:r>
            <a:r>
              <a:rPr lang="en-US" sz="4000" dirty="0"/>
              <a:t> </a:t>
            </a:r>
            <a:r>
              <a:rPr lang="en-US" sz="4000" dirty="0" err="1"/>
              <a:t>ddosbarth</a:t>
            </a:r>
            <a:r>
              <a:rPr lang="en-US" sz="4000" dirty="0"/>
              <a:t>. </a:t>
            </a:r>
            <a:endParaRPr lang="en-US" sz="5400" dirty="0"/>
          </a:p>
          <a:p>
            <a:endParaRPr lang="en-US" sz="7200" dirty="0"/>
          </a:p>
        </p:txBody>
      </p:sp>
      <p:sp>
        <p:nvSpPr>
          <p:cNvPr id="5" name="TextBox 4">
            <a:extLst>
              <a:ext uri="{FF2B5EF4-FFF2-40B4-BE49-F238E27FC236}">
                <a16:creationId xmlns:a16="http://schemas.microsoft.com/office/drawing/2014/main" id="{A78FB81B-36EC-A7F2-DBAD-EAC8673C9D0F}"/>
              </a:ext>
            </a:extLst>
          </p:cNvPr>
          <p:cNvSpPr txBox="1"/>
          <p:nvPr/>
        </p:nvSpPr>
        <p:spPr>
          <a:xfrm>
            <a:off x="819150" y="2183335"/>
            <a:ext cx="7467600" cy="8217634"/>
          </a:xfrm>
          <a:prstGeom prst="rect">
            <a:avLst/>
          </a:prstGeom>
          <a:noFill/>
        </p:spPr>
        <p:txBody>
          <a:bodyPr wrap="square" rtlCol="0">
            <a:spAutoFit/>
          </a:bodyPr>
          <a:lstStyle/>
          <a:p>
            <a:pPr marL="742950" indent="-742950">
              <a:lnSpc>
                <a:spcPct val="150000"/>
              </a:lnSpc>
              <a:buFont typeface="+mj-lt"/>
              <a:buAutoNum type="arabicPeriod"/>
            </a:pPr>
            <a:r>
              <a:rPr lang="en-US" sz="4000" dirty="0"/>
              <a:t>Be good.</a:t>
            </a:r>
          </a:p>
          <a:p>
            <a:pPr marL="742950" indent="-742950">
              <a:lnSpc>
                <a:spcPct val="150000"/>
              </a:lnSpc>
              <a:buFont typeface="+mj-lt"/>
              <a:buAutoNum type="arabicPeriod"/>
            </a:pPr>
            <a:r>
              <a:rPr lang="en-US" sz="4000" dirty="0"/>
              <a:t>Be quiet.</a:t>
            </a:r>
          </a:p>
          <a:p>
            <a:pPr marL="742950" indent="-742950">
              <a:lnSpc>
                <a:spcPct val="150000"/>
              </a:lnSpc>
              <a:buFont typeface="+mj-lt"/>
              <a:buAutoNum type="arabicPeriod"/>
            </a:pPr>
            <a:r>
              <a:rPr lang="en-US" sz="4000" dirty="0"/>
              <a:t>Do the work in groups.</a:t>
            </a:r>
          </a:p>
          <a:p>
            <a:pPr marL="742950" indent="-742950">
              <a:lnSpc>
                <a:spcPct val="150000"/>
              </a:lnSpc>
              <a:buFont typeface="+mj-lt"/>
              <a:buAutoNum type="arabicPeriod"/>
            </a:pPr>
            <a:r>
              <a:rPr lang="en-US" sz="4000" dirty="0"/>
              <a:t>Come here.</a:t>
            </a:r>
          </a:p>
          <a:p>
            <a:pPr marL="742950" indent="-742950">
              <a:lnSpc>
                <a:spcPct val="150000"/>
              </a:lnSpc>
              <a:buFont typeface="+mj-lt"/>
              <a:buAutoNum type="arabicPeriod"/>
            </a:pPr>
            <a:r>
              <a:rPr lang="en-US" sz="4000" dirty="0"/>
              <a:t>Go to [the] class.</a:t>
            </a:r>
          </a:p>
          <a:p>
            <a:pPr marL="742950" indent="-742950">
              <a:lnSpc>
                <a:spcPct val="150000"/>
              </a:lnSpc>
              <a:buFont typeface="+mj-lt"/>
              <a:buAutoNum type="arabicPeriod"/>
            </a:pPr>
            <a:r>
              <a:rPr lang="en-US" sz="4000" dirty="0"/>
              <a:t>Be careful.</a:t>
            </a:r>
          </a:p>
          <a:p>
            <a:pPr marL="742950" indent="-742950">
              <a:lnSpc>
                <a:spcPct val="150000"/>
              </a:lnSpc>
              <a:buFont typeface="+mj-lt"/>
              <a:buAutoNum type="arabicPeriod"/>
            </a:pPr>
            <a:r>
              <a:rPr lang="en-US" sz="4000" dirty="0"/>
              <a:t>Go to the classroom.</a:t>
            </a:r>
          </a:p>
          <a:p>
            <a:pPr marL="742950" indent="-742950">
              <a:lnSpc>
                <a:spcPct val="150000"/>
              </a:lnSpc>
              <a:buFont typeface="+mj-lt"/>
              <a:buAutoNum type="arabicPeriod"/>
            </a:pPr>
            <a:r>
              <a:rPr lang="en-US" sz="4000" dirty="0"/>
              <a:t>Do your best.</a:t>
            </a:r>
          </a:p>
          <a:p>
            <a:endParaRPr lang="en-US" sz="4800" dirty="0"/>
          </a:p>
        </p:txBody>
      </p:sp>
      <p:sp>
        <p:nvSpPr>
          <p:cNvPr id="8" name="TextBox 7">
            <a:extLst>
              <a:ext uri="{FF2B5EF4-FFF2-40B4-BE49-F238E27FC236}">
                <a16:creationId xmlns:a16="http://schemas.microsoft.com/office/drawing/2014/main" id="{9FF7222A-363A-B2A4-984B-2FFC05AB9A85}"/>
              </a:ext>
            </a:extLst>
          </p:cNvPr>
          <p:cNvSpPr txBox="1"/>
          <p:nvPr/>
        </p:nvSpPr>
        <p:spPr>
          <a:xfrm>
            <a:off x="6483350" y="2469330"/>
            <a:ext cx="3429000" cy="646331"/>
          </a:xfrm>
          <a:prstGeom prst="rect">
            <a:avLst/>
          </a:prstGeom>
          <a:solidFill>
            <a:schemeClr val="accent5">
              <a:lumMod val="20000"/>
              <a:lumOff val="80000"/>
            </a:schemeClr>
          </a:solidFill>
        </p:spPr>
        <p:txBody>
          <a:bodyPr wrap="square" rtlCol="0">
            <a:spAutoFit/>
          </a:bodyPr>
          <a:lstStyle/>
          <a:p>
            <a:r>
              <a:rPr lang="en-US" sz="3600" dirty="0" err="1"/>
              <a:t>Byddwch</a:t>
            </a:r>
            <a:r>
              <a:rPr lang="en-US" sz="3600" dirty="0"/>
              <a:t> </a:t>
            </a:r>
            <a:r>
              <a:rPr lang="en-US" sz="3600" dirty="0" err="1"/>
              <a:t>yn</a:t>
            </a:r>
            <a:r>
              <a:rPr lang="en-US" sz="3600" dirty="0"/>
              <a:t> </a:t>
            </a:r>
            <a:r>
              <a:rPr lang="en-US" sz="3600" dirty="0" err="1"/>
              <a:t>dda</a:t>
            </a:r>
            <a:r>
              <a:rPr lang="en-US" sz="3600" dirty="0"/>
              <a:t>.</a:t>
            </a:r>
          </a:p>
        </p:txBody>
      </p:sp>
      <p:sp>
        <p:nvSpPr>
          <p:cNvPr id="9" name="TextBox 8">
            <a:extLst>
              <a:ext uri="{FF2B5EF4-FFF2-40B4-BE49-F238E27FC236}">
                <a16:creationId xmlns:a16="http://schemas.microsoft.com/office/drawing/2014/main" id="{F802C30E-D24D-51B4-725D-DE32D0C13EB4}"/>
              </a:ext>
            </a:extLst>
          </p:cNvPr>
          <p:cNvSpPr txBox="1"/>
          <p:nvPr/>
        </p:nvSpPr>
        <p:spPr>
          <a:xfrm>
            <a:off x="6432550" y="3320633"/>
            <a:ext cx="3892550" cy="646331"/>
          </a:xfrm>
          <a:prstGeom prst="rect">
            <a:avLst/>
          </a:prstGeom>
          <a:solidFill>
            <a:schemeClr val="accent5">
              <a:lumMod val="20000"/>
              <a:lumOff val="80000"/>
            </a:schemeClr>
          </a:solidFill>
        </p:spPr>
        <p:txBody>
          <a:bodyPr wrap="square" rtlCol="0">
            <a:spAutoFit/>
          </a:bodyPr>
          <a:lstStyle/>
          <a:p>
            <a:r>
              <a:rPr lang="en-US" sz="3600" dirty="0" err="1"/>
              <a:t>Byddwch</a:t>
            </a:r>
            <a:r>
              <a:rPr lang="en-US" sz="3600" dirty="0"/>
              <a:t> </a:t>
            </a:r>
            <a:r>
              <a:rPr lang="en-US" sz="3600" dirty="0" err="1"/>
              <a:t>yn</a:t>
            </a:r>
            <a:r>
              <a:rPr lang="en-US" sz="3600" dirty="0"/>
              <a:t> </a:t>
            </a:r>
            <a:r>
              <a:rPr lang="en-US" sz="3600" dirty="0" err="1"/>
              <a:t>dawel</a:t>
            </a:r>
            <a:r>
              <a:rPr lang="en-US" sz="3600" dirty="0"/>
              <a:t>.</a:t>
            </a:r>
          </a:p>
        </p:txBody>
      </p:sp>
      <p:sp>
        <p:nvSpPr>
          <p:cNvPr id="10" name="TextBox 9">
            <a:extLst>
              <a:ext uri="{FF2B5EF4-FFF2-40B4-BE49-F238E27FC236}">
                <a16:creationId xmlns:a16="http://schemas.microsoft.com/office/drawing/2014/main" id="{15370AF6-7B8E-06F7-CCE2-036A3467ADCE}"/>
              </a:ext>
            </a:extLst>
          </p:cNvPr>
          <p:cNvSpPr txBox="1"/>
          <p:nvPr/>
        </p:nvSpPr>
        <p:spPr>
          <a:xfrm>
            <a:off x="6496050" y="4256650"/>
            <a:ext cx="5543550" cy="646331"/>
          </a:xfrm>
          <a:prstGeom prst="rect">
            <a:avLst/>
          </a:prstGeom>
          <a:solidFill>
            <a:schemeClr val="accent5">
              <a:lumMod val="20000"/>
              <a:lumOff val="80000"/>
            </a:schemeClr>
          </a:solidFill>
        </p:spPr>
        <p:txBody>
          <a:bodyPr wrap="square" rtlCol="0">
            <a:spAutoFit/>
          </a:bodyPr>
          <a:lstStyle/>
          <a:p>
            <a:r>
              <a:rPr lang="en-US" sz="3600" dirty="0" err="1"/>
              <a:t>Gweithiwch</a:t>
            </a:r>
            <a:r>
              <a:rPr lang="en-US" sz="3600" dirty="0"/>
              <a:t> </a:t>
            </a:r>
            <a:r>
              <a:rPr lang="en-US" sz="3600" dirty="0" err="1"/>
              <a:t>mewn</a:t>
            </a:r>
            <a:r>
              <a:rPr lang="en-US" sz="3600" dirty="0"/>
              <a:t> </a:t>
            </a:r>
            <a:r>
              <a:rPr lang="en-US" sz="3600" dirty="0" err="1"/>
              <a:t>grwpiau</a:t>
            </a:r>
            <a:r>
              <a:rPr lang="en-US" sz="3600" dirty="0"/>
              <a:t>.</a:t>
            </a:r>
          </a:p>
        </p:txBody>
      </p:sp>
      <p:sp>
        <p:nvSpPr>
          <p:cNvPr id="11" name="TextBox 10">
            <a:extLst>
              <a:ext uri="{FF2B5EF4-FFF2-40B4-BE49-F238E27FC236}">
                <a16:creationId xmlns:a16="http://schemas.microsoft.com/office/drawing/2014/main" id="{5319073F-C5FA-AE1A-F456-B8B499B1BFCD}"/>
              </a:ext>
            </a:extLst>
          </p:cNvPr>
          <p:cNvSpPr txBox="1"/>
          <p:nvPr/>
        </p:nvSpPr>
        <p:spPr>
          <a:xfrm>
            <a:off x="6515100" y="5209697"/>
            <a:ext cx="3429000" cy="646331"/>
          </a:xfrm>
          <a:prstGeom prst="rect">
            <a:avLst/>
          </a:prstGeom>
          <a:solidFill>
            <a:schemeClr val="accent5">
              <a:lumMod val="20000"/>
              <a:lumOff val="80000"/>
            </a:schemeClr>
          </a:solidFill>
        </p:spPr>
        <p:txBody>
          <a:bodyPr wrap="square" rtlCol="0">
            <a:spAutoFit/>
          </a:bodyPr>
          <a:lstStyle/>
          <a:p>
            <a:r>
              <a:rPr lang="en-US" sz="3600" dirty="0" err="1"/>
              <a:t>Dewch</a:t>
            </a:r>
            <a:r>
              <a:rPr lang="en-US" sz="3600" dirty="0"/>
              <a:t> </a:t>
            </a:r>
            <a:r>
              <a:rPr lang="en-US" sz="3600" dirty="0" err="1"/>
              <a:t>yma</a:t>
            </a:r>
            <a:r>
              <a:rPr lang="en-US" sz="3600" dirty="0"/>
              <a:t>.</a:t>
            </a:r>
          </a:p>
        </p:txBody>
      </p:sp>
      <p:sp>
        <p:nvSpPr>
          <p:cNvPr id="12" name="TextBox 11">
            <a:extLst>
              <a:ext uri="{FF2B5EF4-FFF2-40B4-BE49-F238E27FC236}">
                <a16:creationId xmlns:a16="http://schemas.microsoft.com/office/drawing/2014/main" id="{51ED8D16-0F4A-385E-213F-BFF0C8710695}"/>
              </a:ext>
            </a:extLst>
          </p:cNvPr>
          <p:cNvSpPr txBox="1"/>
          <p:nvPr/>
        </p:nvSpPr>
        <p:spPr>
          <a:xfrm>
            <a:off x="6508750" y="6087657"/>
            <a:ext cx="3816350" cy="646331"/>
          </a:xfrm>
          <a:prstGeom prst="rect">
            <a:avLst/>
          </a:prstGeom>
          <a:solidFill>
            <a:schemeClr val="accent5">
              <a:lumMod val="20000"/>
              <a:lumOff val="80000"/>
            </a:schemeClr>
          </a:solidFill>
        </p:spPr>
        <p:txBody>
          <a:bodyPr wrap="square" rtlCol="0">
            <a:spAutoFit/>
          </a:bodyPr>
          <a:lstStyle/>
          <a:p>
            <a:r>
              <a:rPr lang="en-US" sz="3600" dirty="0" err="1"/>
              <a:t>Ewch</a:t>
            </a:r>
            <a:r>
              <a:rPr lang="en-US" sz="3600" dirty="0"/>
              <a:t> </a:t>
            </a:r>
            <a:r>
              <a:rPr lang="en-US" sz="3600" dirty="0" err="1"/>
              <a:t>i’r</a:t>
            </a:r>
            <a:r>
              <a:rPr lang="en-US" sz="3600" dirty="0"/>
              <a:t> </a:t>
            </a:r>
            <a:r>
              <a:rPr lang="en-US" sz="3600" dirty="0" err="1"/>
              <a:t>dosbarth</a:t>
            </a:r>
            <a:r>
              <a:rPr lang="en-US" sz="3600" dirty="0"/>
              <a:t>.</a:t>
            </a:r>
          </a:p>
        </p:txBody>
      </p:sp>
      <p:sp>
        <p:nvSpPr>
          <p:cNvPr id="13" name="TextBox 12">
            <a:extLst>
              <a:ext uri="{FF2B5EF4-FFF2-40B4-BE49-F238E27FC236}">
                <a16:creationId xmlns:a16="http://schemas.microsoft.com/office/drawing/2014/main" id="{74528637-8147-64AB-1F3A-FEEEF295A0C6}"/>
              </a:ext>
            </a:extLst>
          </p:cNvPr>
          <p:cNvSpPr txBox="1"/>
          <p:nvPr/>
        </p:nvSpPr>
        <p:spPr>
          <a:xfrm>
            <a:off x="6515100" y="7025990"/>
            <a:ext cx="4229100" cy="646331"/>
          </a:xfrm>
          <a:prstGeom prst="rect">
            <a:avLst/>
          </a:prstGeom>
          <a:solidFill>
            <a:schemeClr val="accent5">
              <a:lumMod val="20000"/>
              <a:lumOff val="80000"/>
            </a:schemeClr>
          </a:solidFill>
        </p:spPr>
        <p:txBody>
          <a:bodyPr wrap="square" rtlCol="0">
            <a:spAutoFit/>
          </a:bodyPr>
          <a:lstStyle/>
          <a:p>
            <a:r>
              <a:rPr lang="en-US" sz="3600" dirty="0" err="1"/>
              <a:t>Byddwch</a:t>
            </a:r>
            <a:r>
              <a:rPr lang="en-US" sz="3600" dirty="0"/>
              <a:t> </a:t>
            </a:r>
            <a:r>
              <a:rPr lang="en-US" sz="3600" dirty="0" err="1"/>
              <a:t>yn</a:t>
            </a:r>
            <a:r>
              <a:rPr lang="en-US" sz="3600" dirty="0"/>
              <a:t> </a:t>
            </a:r>
            <a:r>
              <a:rPr lang="en-US" sz="3600" dirty="0" err="1"/>
              <a:t>ofalus</a:t>
            </a:r>
            <a:r>
              <a:rPr lang="en-US" sz="3600" dirty="0"/>
              <a:t>.</a:t>
            </a:r>
          </a:p>
        </p:txBody>
      </p:sp>
      <p:sp>
        <p:nvSpPr>
          <p:cNvPr id="14" name="TextBox 13">
            <a:extLst>
              <a:ext uri="{FF2B5EF4-FFF2-40B4-BE49-F238E27FC236}">
                <a16:creationId xmlns:a16="http://schemas.microsoft.com/office/drawing/2014/main" id="{781B4E81-8C8A-9FFB-01D9-1C9A5335EC54}"/>
              </a:ext>
            </a:extLst>
          </p:cNvPr>
          <p:cNvSpPr txBox="1"/>
          <p:nvPr/>
        </p:nvSpPr>
        <p:spPr>
          <a:xfrm>
            <a:off x="6432550" y="8040524"/>
            <a:ext cx="5264150" cy="646331"/>
          </a:xfrm>
          <a:prstGeom prst="rect">
            <a:avLst/>
          </a:prstGeom>
          <a:solidFill>
            <a:schemeClr val="accent5">
              <a:lumMod val="20000"/>
              <a:lumOff val="80000"/>
            </a:schemeClr>
          </a:solidFill>
        </p:spPr>
        <p:txBody>
          <a:bodyPr wrap="square" rtlCol="0">
            <a:spAutoFit/>
          </a:bodyPr>
          <a:lstStyle/>
          <a:p>
            <a:r>
              <a:rPr lang="en-US" sz="3600" dirty="0" err="1"/>
              <a:t>Ewch</a:t>
            </a:r>
            <a:r>
              <a:rPr lang="en-US" sz="3600" dirty="0"/>
              <a:t> </a:t>
            </a:r>
            <a:r>
              <a:rPr lang="en-US" sz="3600" dirty="0" err="1"/>
              <a:t>i’r</a:t>
            </a:r>
            <a:r>
              <a:rPr lang="en-US" sz="3600" dirty="0"/>
              <a:t> </a:t>
            </a:r>
            <a:r>
              <a:rPr lang="en-US" sz="3600" dirty="0" err="1"/>
              <a:t>ystafell</a:t>
            </a:r>
            <a:r>
              <a:rPr lang="en-US" sz="3600" dirty="0"/>
              <a:t> </a:t>
            </a:r>
            <a:r>
              <a:rPr lang="en-US" sz="3600" dirty="0" err="1"/>
              <a:t>ddosbarth</a:t>
            </a:r>
            <a:r>
              <a:rPr lang="en-US" sz="3600" dirty="0"/>
              <a:t>.</a:t>
            </a:r>
          </a:p>
        </p:txBody>
      </p:sp>
      <p:sp>
        <p:nvSpPr>
          <p:cNvPr id="15" name="TextBox 14">
            <a:extLst>
              <a:ext uri="{FF2B5EF4-FFF2-40B4-BE49-F238E27FC236}">
                <a16:creationId xmlns:a16="http://schemas.microsoft.com/office/drawing/2014/main" id="{D6B823A1-B10F-A080-697C-5964A59D52C0}"/>
              </a:ext>
            </a:extLst>
          </p:cNvPr>
          <p:cNvSpPr txBox="1"/>
          <p:nvPr/>
        </p:nvSpPr>
        <p:spPr>
          <a:xfrm>
            <a:off x="6445250" y="8923104"/>
            <a:ext cx="4527550" cy="646331"/>
          </a:xfrm>
          <a:prstGeom prst="rect">
            <a:avLst/>
          </a:prstGeom>
          <a:solidFill>
            <a:schemeClr val="accent5">
              <a:lumMod val="20000"/>
              <a:lumOff val="80000"/>
            </a:schemeClr>
          </a:solidFill>
        </p:spPr>
        <p:txBody>
          <a:bodyPr wrap="square" rtlCol="0">
            <a:spAutoFit/>
          </a:bodyPr>
          <a:lstStyle/>
          <a:p>
            <a:r>
              <a:rPr lang="en-US" sz="3600" dirty="0" err="1"/>
              <a:t>Gwnewch</a:t>
            </a:r>
            <a:r>
              <a:rPr lang="en-US" sz="3600" dirty="0"/>
              <a:t> </a:t>
            </a:r>
            <a:r>
              <a:rPr lang="en-US" sz="3600" dirty="0" err="1"/>
              <a:t>eich</a:t>
            </a:r>
            <a:r>
              <a:rPr lang="en-US" sz="3600" dirty="0"/>
              <a:t> </a:t>
            </a:r>
            <a:r>
              <a:rPr lang="en-US" sz="3600" dirty="0" err="1"/>
              <a:t>gorau</a:t>
            </a:r>
            <a:r>
              <a:rPr lang="en-US" sz="3600" dirty="0"/>
              <a:t>.</a:t>
            </a:r>
          </a:p>
        </p:txBody>
      </p:sp>
    </p:spTree>
    <p:extLst>
      <p:ext uri="{BB962C8B-B14F-4D97-AF65-F5344CB8AC3E}">
        <p14:creationId xmlns:p14="http://schemas.microsoft.com/office/powerpoint/2010/main" val="3461815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ppt_x"/>
                                          </p:val>
                                        </p:tav>
                                        <p:tav tm="100000">
                                          <p:val>
                                            <p:strVal val="#ppt_x"/>
                                          </p:val>
                                        </p:tav>
                                      </p:tavLst>
                                    </p:anim>
                                    <p:anim calcmode="lin" valueType="num">
                                      <p:cBhvr additive="base">
                                        <p:cTn id="5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2257" y="435891"/>
            <a:ext cx="12344400" cy="1714500"/>
          </a:xfrm>
        </p:spPr>
        <p:txBody>
          <a:bodyPr/>
          <a:lstStyle/>
          <a:p>
            <a:r>
              <a:rPr lang="en-US" dirty="0" err="1"/>
              <a:t>Adolygu</a:t>
            </a:r>
            <a:r>
              <a:rPr lang="en-US" dirty="0"/>
              <a:t>…</a:t>
            </a:r>
          </a:p>
        </p:txBody>
      </p:sp>
      <p:pic>
        <p:nvPicPr>
          <p:cNvPr id="4" name="Picture 3"/>
          <p:cNvPicPr>
            <a:picLocks noChangeAspect="1"/>
          </p:cNvPicPr>
          <p:nvPr/>
        </p:nvPicPr>
        <p:blipFill>
          <a:blip r:embed="rId2"/>
          <a:stretch>
            <a:fillRect/>
          </a:stretch>
        </p:blipFill>
        <p:spPr>
          <a:xfrm>
            <a:off x="11353800" y="457172"/>
            <a:ext cx="4539086" cy="2351574"/>
          </a:xfrm>
          <a:prstGeom prst="rect">
            <a:avLst/>
          </a:prstGeom>
        </p:spPr>
      </p:pic>
      <p:sp>
        <p:nvSpPr>
          <p:cNvPr id="6" name="Rectangular Callout 5"/>
          <p:cNvSpPr/>
          <p:nvPr/>
        </p:nvSpPr>
        <p:spPr>
          <a:xfrm>
            <a:off x="702257" y="2019300"/>
            <a:ext cx="9051343" cy="7620000"/>
          </a:xfrm>
          <a:prstGeom prst="wedgeRectCallout">
            <a:avLst>
              <a:gd name="adj1" fmla="val 37897"/>
              <a:gd name="adj2" fmla="val 55132"/>
            </a:avLst>
          </a:prstGeom>
        </p:spPr>
        <p:style>
          <a:lnRef idx="1">
            <a:schemeClr val="accent1"/>
          </a:lnRef>
          <a:fillRef idx="3">
            <a:schemeClr val="accent1"/>
          </a:fillRef>
          <a:effectRef idx="2">
            <a:schemeClr val="accent1"/>
          </a:effectRef>
          <a:fontRef idx="minor">
            <a:schemeClr val="lt1"/>
          </a:fontRef>
        </p:style>
        <p:txBody>
          <a:bodyPr rtlCol="0" anchor="ctr"/>
          <a:lstStyle/>
          <a:p>
            <a:pPr marL="365125"/>
            <a:r>
              <a:rPr lang="en-US" sz="3600" dirty="0">
                <a:solidFill>
                  <a:schemeClr val="bg1"/>
                </a:solidFill>
              </a:rPr>
              <a:t> </a:t>
            </a:r>
            <a:r>
              <a:rPr lang="en-US" sz="4000" dirty="0">
                <a:solidFill>
                  <a:schemeClr val="bg1"/>
                </a:solidFill>
              </a:rPr>
              <a:t>Bore da, </a:t>
            </a:r>
            <a:r>
              <a:rPr lang="en-US" sz="4000" dirty="0" err="1">
                <a:solidFill>
                  <a:schemeClr val="bg1"/>
                </a:solidFill>
              </a:rPr>
              <a:t>blant</a:t>
            </a:r>
            <a:r>
              <a:rPr lang="en-US" sz="4000" dirty="0">
                <a:solidFill>
                  <a:schemeClr val="bg1"/>
                </a:solidFill>
              </a:rPr>
              <a:t>!  </a:t>
            </a:r>
          </a:p>
          <a:p>
            <a:pPr marL="365125"/>
            <a:r>
              <a:rPr lang="en-US" sz="4000" dirty="0">
                <a:solidFill>
                  <a:schemeClr val="bg1"/>
                </a:solidFill>
              </a:rPr>
              <a:t> </a:t>
            </a:r>
            <a:r>
              <a:rPr lang="en-US" sz="4000" dirty="0" err="1">
                <a:solidFill>
                  <a:schemeClr val="bg1"/>
                </a:solidFill>
              </a:rPr>
              <a:t>Eisteddwch</a:t>
            </a:r>
            <a:r>
              <a:rPr lang="en-US" sz="4000" dirty="0">
                <a:solidFill>
                  <a:schemeClr val="bg1"/>
                </a:solidFill>
              </a:rPr>
              <a:t> </a:t>
            </a:r>
            <a:r>
              <a:rPr lang="en-US" sz="4000" dirty="0" err="1">
                <a:solidFill>
                  <a:schemeClr val="bg1"/>
                </a:solidFill>
              </a:rPr>
              <a:t>yn</a:t>
            </a:r>
            <a:r>
              <a:rPr lang="en-US" sz="4000" dirty="0">
                <a:solidFill>
                  <a:schemeClr val="bg1"/>
                </a:solidFill>
              </a:rPr>
              <a:t> </a:t>
            </a:r>
            <a:r>
              <a:rPr lang="en-US" sz="4000" dirty="0" err="1">
                <a:solidFill>
                  <a:schemeClr val="bg1"/>
                </a:solidFill>
              </a:rPr>
              <a:t>dawel</a:t>
            </a:r>
            <a:r>
              <a:rPr lang="en-US" sz="4000" dirty="0">
                <a:solidFill>
                  <a:schemeClr val="bg1"/>
                </a:solidFill>
              </a:rPr>
              <a:t>.  </a:t>
            </a:r>
          </a:p>
          <a:p>
            <a:pPr marL="365125"/>
            <a:r>
              <a:rPr lang="en-US" sz="4000" dirty="0">
                <a:solidFill>
                  <a:schemeClr val="bg1"/>
                </a:solidFill>
              </a:rPr>
              <a:t> </a:t>
            </a:r>
            <a:r>
              <a:rPr lang="en-US" sz="4000" dirty="0" err="1">
                <a:solidFill>
                  <a:schemeClr val="bg1"/>
                </a:solidFill>
              </a:rPr>
              <a:t>Rhowch</a:t>
            </a:r>
            <a:r>
              <a:rPr lang="en-US" sz="4000" dirty="0">
                <a:solidFill>
                  <a:schemeClr val="bg1"/>
                </a:solidFill>
              </a:rPr>
              <a:t> y </a:t>
            </a:r>
            <a:r>
              <a:rPr lang="en-US" sz="4000" dirty="0" err="1">
                <a:solidFill>
                  <a:schemeClr val="bg1"/>
                </a:solidFill>
              </a:rPr>
              <a:t>bagiau</a:t>
            </a:r>
            <a:r>
              <a:rPr lang="en-US" sz="4000" dirty="0">
                <a:solidFill>
                  <a:schemeClr val="bg1"/>
                </a:solidFill>
              </a:rPr>
              <a:t> </a:t>
            </a:r>
            <a:r>
              <a:rPr lang="en-US" sz="4000" dirty="0" err="1">
                <a:solidFill>
                  <a:schemeClr val="bg1"/>
                </a:solidFill>
              </a:rPr>
              <a:t>ar</a:t>
            </a:r>
            <a:r>
              <a:rPr lang="en-US" sz="4000" dirty="0">
                <a:solidFill>
                  <a:schemeClr val="bg1"/>
                </a:solidFill>
              </a:rPr>
              <a:t> y </a:t>
            </a:r>
            <a:r>
              <a:rPr lang="en-US" sz="4000" dirty="0" err="1">
                <a:solidFill>
                  <a:schemeClr val="bg1"/>
                </a:solidFill>
              </a:rPr>
              <a:t>llawr</a:t>
            </a:r>
            <a:r>
              <a:rPr lang="en-US" sz="4000" dirty="0">
                <a:solidFill>
                  <a:schemeClr val="bg1"/>
                </a:solidFill>
              </a:rPr>
              <a:t>.</a:t>
            </a:r>
          </a:p>
          <a:p>
            <a:pPr marL="365125"/>
            <a:r>
              <a:rPr lang="en-US" sz="4000" dirty="0">
                <a:solidFill>
                  <a:schemeClr val="bg1"/>
                </a:solidFill>
              </a:rPr>
              <a:t> </a:t>
            </a:r>
            <a:r>
              <a:rPr lang="en-US" sz="4000" dirty="0" err="1">
                <a:solidFill>
                  <a:schemeClr val="bg1"/>
                </a:solidFill>
              </a:rPr>
              <a:t>Ble</a:t>
            </a:r>
            <a:r>
              <a:rPr lang="en-US" sz="4000" dirty="0">
                <a:solidFill>
                  <a:schemeClr val="bg1"/>
                </a:solidFill>
              </a:rPr>
              <a:t> </a:t>
            </a:r>
            <a:r>
              <a:rPr lang="en-US" sz="4000" dirty="0" err="1">
                <a:solidFill>
                  <a:schemeClr val="bg1"/>
                </a:solidFill>
              </a:rPr>
              <a:t>mae</a:t>
            </a:r>
            <a:r>
              <a:rPr lang="en-US" sz="4000" dirty="0">
                <a:solidFill>
                  <a:schemeClr val="bg1"/>
                </a:solidFill>
              </a:rPr>
              <a:t> Jac bore ’ma?</a:t>
            </a:r>
          </a:p>
          <a:p>
            <a:pPr marL="365125"/>
            <a:r>
              <a:rPr lang="en-US" sz="4000" dirty="0">
                <a:solidFill>
                  <a:schemeClr val="bg1"/>
                </a:solidFill>
              </a:rPr>
              <a:t> </a:t>
            </a:r>
            <a:r>
              <a:rPr lang="en-US" sz="4000" dirty="0" err="1">
                <a:solidFill>
                  <a:schemeClr val="bg1"/>
                </a:solidFill>
              </a:rPr>
              <a:t>Edrychwch</a:t>
            </a:r>
            <a:r>
              <a:rPr lang="en-US" sz="4000" dirty="0">
                <a:solidFill>
                  <a:schemeClr val="bg1"/>
                </a:solidFill>
              </a:rPr>
              <a:t> </a:t>
            </a:r>
            <a:r>
              <a:rPr lang="en-US" sz="4000" dirty="0" err="1">
                <a:solidFill>
                  <a:schemeClr val="bg1"/>
                </a:solidFill>
              </a:rPr>
              <a:t>ar</a:t>
            </a:r>
            <a:r>
              <a:rPr lang="en-US" sz="4000" dirty="0">
                <a:solidFill>
                  <a:schemeClr val="bg1"/>
                </a:solidFill>
              </a:rPr>
              <a:t> y </a:t>
            </a:r>
            <a:r>
              <a:rPr lang="en-US" sz="4000" dirty="0" err="1">
                <a:solidFill>
                  <a:schemeClr val="bg1"/>
                </a:solidFill>
              </a:rPr>
              <a:t>bwrdd</a:t>
            </a:r>
            <a:r>
              <a:rPr lang="en-US" sz="4000" dirty="0">
                <a:solidFill>
                  <a:schemeClr val="bg1"/>
                </a:solidFill>
              </a:rPr>
              <a:t>.</a:t>
            </a:r>
          </a:p>
          <a:p>
            <a:pPr marL="365125"/>
            <a:r>
              <a:rPr lang="en-US" sz="4000" dirty="0">
                <a:solidFill>
                  <a:schemeClr val="bg1"/>
                </a:solidFill>
              </a:rPr>
              <a:t> </a:t>
            </a:r>
            <a:r>
              <a:rPr lang="en-US" sz="4000" dirty="0" err="1">
                <a:solidFill>
                  <a:schemeClr val="bg1"/>
                </a:solidFill>
              </a:rPr>
              <a:t>Agorwch</a:t>
            </a:r>
            <a:r>
              <a:rPr lang="en-US" sz="4000" dirty="0">
                <a:solidFill>
                  <a:schemeClr val="bg1"/>
                </a:solidFill>
              </a:rPr>
              <a:t> y </a:t>
            </a:r>
            <a:r>
              <a:rPr lang="en-US" sz="4000" dirty="0" err="1">
                <a:solidFill>
                  <a:schemeClr val="bg1"/>
                </a:solidFill>
              </a:rPr>
              <a:t>llyfrau</a:t>
            </a:r>
            <a:r>
              <a:rPr lang="en-US" sz="4000" dirty="0">
                <a:solidFill>
                  <a:schemeClr val="bg1"/>
                </a:solidFill>
              </a:rPr>
              <a:t>.</a:t>
            </a:r>
          </a:p>
          <a:p>
            <a:pPr marL="365125"/>
            <a:r>
              <a:rPr lang="en-US" sz="4000" dirty="0">
                <a:solidFill>
                  <a:schemeClr val="bg1"/>
                </a:solidFill>
              </a:rPr>
              <a:t> </a:t>
            </a:r>
            <a:r>
              <a:rPr lang="en-US" sz="4000" dirty="0" err="1">
                <a:solidFill>
                  <a:schemeClr val="bg1"/>
                </a:solidFill>
              </a:rPr>
              <a:t>Trowch</a:t>
            </a:r>
            <a:r>
              <a:rPr lang="en-US" sz="4000" dirty="0">
                <a:solidFill>
                  <a:schemeClr val="bg1"/>
                </a:solidFill>
              </a:rPr>
              <a:t> </a:t>
            </a:r>
            <a:r>
              <a:rPr lang="en-US" sz="4000" dirty="0" err="1">
                <a:solidFill>
                  <a:schemeClr val="bg1"/>
                </a:solidFill>
              </a:rPr>
              <a:t>i</a:t>
            </a:r>
            <a:r>
              <a:rPr lang="en-US" sz="4000" dirty="0">
                <a:solidFill>
                  <a:schemeClr val="bg1"/>
                </a:solidFill>
              </a:rPr>
              <a:t> </a:t>
            </a:r>
            <a:r>
              <a:rPr lang="en-US" sz="4000" dirty="0" err="1">
                <a:solidFill>
                  <a:schemeClr val="bg1"/>
                </a:solidFill>
              </a:rPr>
              <a:t>dudalen</a:t>
            </a:r>
            <a:r>
              <a:rPr lang="en-US" sz="4000" dirty="0">
                <a:solidFill>
                  <a:schemeClr val="bg1"/>
                </a:solidFill>
              </a:rPr>
              <a:t> </a:t>
            </a:r>
            <a:r>
              <a:rPr lang="en-US" sz="4000" dirty="0" err="1">
                <a:solidFill>
                  <a:schemeClr val="bg1"/>
                </a:solidFill>
              </a:rPr>
              <a:t>pedwar</a:t>
            </a:r>
            <a:r>
              <a:rPr lang="en-US" sz="4000" dirty="0">
                <a:solidFill>
                  <a:schemeClr val="bg1"/>
                </a:solidFill>
              </a:rPr>
              <a:t>.</a:t>
            </a:r>
          </a:p>
          <a:p>
            <a:pPr marL="365125"/>
            <a:r>
              <a:rPr lang="en-US" sz="4000" dirty="0">
                <a:solidFill>
                  <a:schemeClr val="bg1"/>
                </a:solidFill>
              </a:rPr>
              <a:t> </a:t>
            </a:r>
            <a:r>
              <a:rPr lang="en-US" sz="4000" dirty="0" err="1">
                <a:solidFill>
                  <a:schemeClr val="bg1"/>
                </a:solidFill>
              </a:rPr>
              <a:t>Gweithiwch</a:t>
            </a:r>
            <a:r>
              <a:rPr lang="en-US" sz="4000" dirty="0">
                <a:solidFill>
                  <a:schemeClr val="bg1"/>
                </a:solidFill>
              </a:rPr>
              <a:t> a </a:t>
            </a:r>
            <a:r>
              <a:rPr lang="en-US" sz="4000" dirty="0" err="1">
                <a:solidFill>
                  <a:schemeClr val="bg1"/>
                </a:solidFill>
              </a:rPr>
              <a:t>siaradwch</a:t>
            </a:r>
            <a:r>
              <a:rPr lang="en-US" sz="4000" dirty="0">
                <a:solidFill>
                  <a:schemeClr val="bg1"/>
                </a:solidFill>
              </a:rPr>
              <a:t> </a:t>
            </a:r>
            <a:r>
              <a:rPr lang="en-US" sz="4000" dirty="0" err="1">
                <a:solidFill>
                  <a:schemeClr val="bg1"/>
                </a:solidFill>
              </a:rPr>
              <a:t>mewn</a:t>
            </a:r>
            <a:r>
              <a:rPr lang="en-US" sz="4000" dirty="0">
                <a:solidFill>
                  <a:schemeClr val="bg1"/>
                </a:solidFill>
              </a:rPr>
              <a:t> </a:t>
            </a:r>
            <a:r>
              <a:rPr lang="en-US" sz="4000" dirty="0" err="1">
                <a:solidFill>
                  <a:schemeClr val="bg1"/>
                </a:solidFill>
              </a:rPr>
              <a:t>parau</a:t>
            </a:r>
            <a:r>
              <a:rPr lang="en-US" sz="4000" dirty="0">
                <a:solidFill>
                  <a:schemeClr val="bg1"/>
                </a:solidFill>
              </a:rPr>
              <a:t>. </a:t>
            </a:r>
          </a:p>
          <a:p>
            <a:pPr marL="365125"/>
            <a:r>
              <a:rPr lang="en-US" sz="4000" dirty="0">
                <a:solidFill>
                  <a:schemeClr val="bg1"/>
                </a:solidFill>
              </a:rPr>
              <a:t> </a:t>
            </a:r>
            <a:r>
              <a:rPr lang="en-US" sz="4000" dirty="0" err="1">
                <a:solidFill>
                  <a:schemeClr val="bg1"/>
                </a:solidFill>
              </a:rPr>
              <a:t>Gwnewch</a:t>
            </a:r>
            <a:r>
              <a:rPr lang="en-US" sz="4000" dirty="0">
                <a:solidFill>
                  <a:schemeClr val="bg1"/>
                </a:solidFill>
              </a:rPr>
              <a:t> </a:t>
            </a:r>
            <a:r>
              <a:rPr lang="en-US" sz="4000" dirty="0" err="1">
                <a:solidFill>
                  <a:schemeClr val="bg1"/>
                </a:solidFill>
              </a:rPr>
              <a:t>eich</a:t>
            </a:r>
            <a:r>
              <a:rPr lang="en-US" sz="4000" dirty="0">
                <a:solidFill>
                  <a:schemeClr val="bg1"/>
                </a:solidFill>
              </a:rPr>
              <a:t> </a:t>
            </a:r>
            <a:r>
              <a:rPr lang="en-US" sz="4000" dirty="0" err="1">
                <a:solidFill>
                  <a:schemeClr val="bg1"/>
                </a:solidFill>
              </a:rPr>
              <a:t>gorau</a:t>
            </a:r>
            <a:r>
              <a:rPr lang="en-US" sz="4000" dirty="0">
                <a:solidFill>
                  <a:schemeClr val="bg1"/>
                </a:solidFill>
              </a:rPr>
              <a:t>.</a:t>
            </a:r>
          </a:p>
          <a:p>
            <a:pPr marL="365125"/>
            <a:r>
              <a:rPr lang="en-US" sz="4000" dirty="0">
                <a:solidFill>
                  <a:schemeClr val="bg1"/>
                </a:solidFill>
              </a:rPr>
              <a:t> Da </a:t>
            </a:r>
            <a:r>
              <a:rPr lang="en-US" sz="4000" dirty="0" err="1">
                <a:solidFill>
                  <a:schemeClr val="bg1"/>
                </a:solidFill>
              </a:rPr>
              <a:t>iawn</a:t>
            </a:r>
            <a:r>
              <a:rPr lang="en-US" sz="4000" dirty="0">
                <a:solidFill>
                  <a:schemeClr val="bg1"/>
                </a:solidFill>
              </a:rPr>
              <a:t>, </a:t>
            </a:r>
            <a:r>
              <a:rPr lang="en-US" sz="4000" dirty="0" err="1">
                <a:solidFill>
                  <a:schemeClr val="bg1"/>
                </a:solidFill>
              </a:rPr>
              <a:t>flwyddyn</a:t>
            </a:r>
            <a:r>
              <a:rPr lang="en-US" sz="4000" dirty="0">
                <a:solidFill>
                  <a:schemeClr val="bg1"/>
                </a:solidFill>
              </a:rPr>
              <a:t> 8.  </a:t>
            </a:r>
          </a:p>
          <a:p>
            <a:pPr marL="365125"/>
            <a:r>
              <a:rPr lang="en-US" sz="4000" dirty="0">
                <a:solidFill>
                  <a:schemeClr val="bg1"/>
                </a:solidFill>
              </a:rPr>
              <a:t> </a:t>
            </a:r>
            <a:endParaRPr lang="en-US" sz="3600" dirty="0">
              <a:solidFill>
                <a:srgbClr val="000000"/>
              </a:solidFill>
            </a:endParaRPr>
          </a:p>
        </p:txBody>
      </p:sp>
      <p:sp>
        <p:nvSpPr>
          <p:cNvPr id="3" name="Rounded Rectangle 2">
            <a:extLst>
              <a:ext uri="{FF2B5EF4-FFF2-40B4-BE49-F238E27FC236}">
                <a16:creationId xmlns:a16="http://schemas.microsoft.com/office/drawing/2014/main" id="{366DBC58-7375-784D-46C4-B1F42A9AECAF}"/>
              </a:ext>
            </a:extLst>
          </p:cNvPr>
          <p:cNvSpPr/>
          <p:nvPr/>
        </p:nvSpPr>
        <p:spPr>
          <a:xfrm>
            <a:off x="10287000" y="3467100"/>
            <a:ext cx="6672686" cy="4876800"/>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000" dirty="0">
                <a:solidFill>
                  <a:schemeClr val="tx1"/>
                </a:solidFill>
              </a:rPr>
              <a:t>Beth </a:t>
            </a:r>
            <a:r>
              <a:rPr lang="en-US" sz="4000" dirty="0" err="1">
                <a:solidFill>
                  <a:schemeClr val="tx1"/>
                </a:solidFill>
              </a:rPr>
              <a:t>ydy</a:t>
            </a:r>
            <a:r>
              <a:rPr lang="en-US" sz="4000" dirty="0">
                <a:solidFill>
                  <a:schemeClr val="tx1"/>
                </a:solidFill>
              </a:rPr>
              <a:t> </a:t>
            </a:r>
            <a:r>
              <a:rPr lang="en-US" sz="4000" dirty="0" err="1">
                <a:solidFill>
                  <a:schemeClr val="tx1"/>
                </a:solidFill>
              </a:rPr>
              <a:t>ystyr</a:t>
            </a:r>
            <a:r>
              <a:rPr lang="en-US" sz="4000" dirty="0">
                <a:solidFill>
                  <a:schemeClr val="tx1"/>
                </a:solidFill>
              </a:rPr>
              <a:t> y </a:t>
            </a:r>
            <a:r>
              <a:rPr lang="en-US" sz="4000" dirty="0" err="1">
                <a:solidFill>
                  <a:schemeClr val="tx1"/>
                </a:solidFill>
              </a:rPr>
              <a:t>brawddegau</a:t>
            </a:r>
            <a:r>
              <a:rPr lang="en-US" sz="4000" dirty="0">
                <a:solidFill>
                  <a:schemeClr val="tx1"/>
                </a:solidFill>
              </a:rPr>
              <a:t>?  </a:t>
            </a:r>
            <a:r>
              <a:rPr lang="en-US" sz="4000" dirty="0" err="1">
                <a:solidFill>
                  <a:schemeClr val="tx1"/>
                </a:solidFill>
              </a:rPr>
              <a:t>Trafodwch</a:t>
            </a:r>
            <a:r>
              <a:rPr lang="en-US" sz="4000" dirty="0">
                <a:solidFill>
                  <a:schemeClr val="tx1"/>
                </a:solidFill>
              </a:rPr>
              <a:t> </a:t>
            </a:r>
            <a:r>
              <a:rPr lang="en-US" sz="4000" dirty="0" err="1">
                <a:solidFill>
                  <a:schemeClr val="tx1"/>
                </a:solidFill>
              </a:rPr>
              <a:t>mewn</a:t>
            </a:r>
            <a:r>
              <a:rPr lang="en-US" sz="4000" dirty="0">
                <a:solidFill>
                  <a:schemeClr val="tx1"/>
                </a:solidFill>
              </a:rPr>
              <a:t> </a:t>
            </a:r>
            <a:r>
              <a:rPr lang="en-US" sz="4000" dirty="0" err="1">
                <a:solidFill>
                  <a:schemeClr val="tx1"/>
                </a:solidFill>
              </a:rPr>
              <a:t>parau</a:t>
            </a:r>
            <a:r>
              <a:rPr lang="en-US" sz="4000" dirty="0">
                <a:solidFill>
                  <a:schemeClr val="tx1"/>
                </a:solidFill>
              </a:rPr>
              <a:t>.</a:t>
            </a:r>
          </a:p>
          <a:p>
            <a:pPr algn="ctr"/>
            <a:endParaRPr lang="en-US" sz="4000" dirty="0">
              <a:solidFill>
                <a:schemeClr val="tx1"/>
              </a:solidFill>
            </a:endParaRPr>
          </a:p>
          <a:p>
            <a:pPr algn="ctr"/>
            <a:r>
              <a:rPr lang="en-US" sz="4000" i="1" dirty="0">
                <a:solidFill>
                  <a:schemeClr val="tx1"/>
                </a:solidFill>
              </a:rPr>
              <a:t>What do these sentences mean?  Discuss in pairs.</a:t>
            </a:r>
          </a:p>
        </p:txBody>
      </p:sp>
    </p:spTree>
    <p:extLst>
      <p:ext uri="{BB962C8B-B14F-4D97-AF65-F5344CB8AC3E}">
        <p14:creationId xmlns:p14="http://schemas.microsoft.com/office/powerpoint/2010/main" val="201233949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FFD579">
            <a:alpha val="9804"/>
          </a:srgbClr>
        </a:solidFill>
        <a:effectLst/>
      </p:bgPr>
    </p:bg>
    <p:spTree>
      <p:nvGrpSpPr>
        <p:cNvPr id="1" name=""/>
        <p:cNvGrpSpPr/>
        <p:nvPr/>
      </p:nvGrpSpPr>
      <p:grpSpPr>
        <a:xfrm>
          <a:off x="0" y="0"/>
          <a:ext cx="0" cy="0"/>
          <a:chOff x="0" y="0"/>
          <a:chExt cx="0" cy="0"/>
        </a:xfrm>
      </p:grpSpPr>
      <p:pic>
        <p:nvPicPr>
          <p:cNvPr id="1026" name="Picture 2" descr="Image result for 16 triangle image">
            <a:extLst>
              <a:ext uri="{FF2B5EF4-FFF2-40B4-BE49-F238E27FC236}">
                <a16:creationId xmlns:a16="http://schemas.microsoft.com/office/drawing/2014/main" id="{2D70AB2E-9CBA-47A4-A7CE-E6B8DD0C5B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80433" y="3656621"/>
            <a:ext cx="5042060" cy="450211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17CF0BD-DE0E-454E-9341-FF766CC03D33}"/>
              </a:ext>
            </a:extLst>
          </p:cNvPr>
          <p:cNvSpPr>
            <a:spLocks noGrp="1"/>
          </p:cNvSpPr>
          <p:nvPr>
            <p:ph type="title"/>
          </p:nvPr>
        </p:nvSpPr>
        <p:spPr>
          <a:xfrm>
            <a:off x="898124" y="701274"/>
            <a:ext cx="12915900" cy="1324572"/>
          </a:xfrm>
        </p:spPr>
        <p:txBody>
          <a:bodyPr/>
          <a:lstStyle/>
          <a:p>
            <a:r>
              <a:rPr lang="cy-GB" b="1" dirty="0"/>
              <a:t>Tarsia</a:t>
            </a:r>
          </a:p>
        </p:txBody>
      </p:sp>
      <p:sp>
        <p:nvSpPr>
          <p:cNvPr id="3" name="Content Placeholder 2">
            <a:extLst>
              <a:ext uri="{FF2B5EF4-FFF2-40B4-BE49-F238E27FC236}">
                <a16:creationId xmlns:a16="http://schemas.microsoft.com/office/drawing/2014/main" id="{D833AC1D-0210-4B70-A692-93A08C5C78FE}"/>
              </a:ext>
            </a:extLst>
          </p:cNvPr>
          <p:cNvSpPr>
            <a:spLocks noGrp="1"/>
          </p:cNvSpPr>
          <p:nvPr>
            <p:ph idx="1"/>
          </p:nvPr>
        </p:nvSpPr>
        <p:spPr>
          <a:xfrm>
            <a:off x="701964" y="2747738"/>
            <a:ext cx="7633253" cy="6036188"/>
          </a:xfrm>
          <a:ln>
            <a:solidFill>
              <a:schemeClr val="bg1"/>
            </a:solidFill>
          </a:ln>
        </p:spPr>
        <p:txBody>
          <a:bodyPr/>
          <a:lstStyle/>
          <a:p>
            <a:pPr marL="685800" indent="-685800">
              <a:buFont typeface="+mj-lt"/>
              <a:buAutoNum type="arabicPeriod"/>
            </a:pPr>
            <a:r>
              <a:rPr lang="cy-GB" dirty="0"/>
              <a:t>Un deg chwech triongl bach (</a:t>
            </a:r>
            <a:r>
              <a:rPr lang="cy-GB" i="1" dirty="0" err="1"/>
              <a:t>small</a:t>
            </a:r>
            <a:r>
              <a:rPr lang="cy-GB" dirty="0"/>
              <a:t>)</a:t>
            </a:r>
          </a:p>
          <a:p>
            <a:pPr marL="685800" indent="-685800">
              <a:buFont typeface="+mj-lt"/>
              <a:buAutoNum type="arabicPeriod"/>
            </a:pPr>
            <a:r>
              <a:rPr lang="cy-GB" dirty="0"/>
              <a:t>Parwch (pair) atebion (</a:t>
            </a:r>
            <a:r>
              <a:rPr lang="cy-GB" dirty="0" err="1"/>
              <a:t>answers</a:t>
            </a:r>
            <a:r>
              <a:rPr lang="cy-GB" dirty="0"/>
              <a:t>) gyda’i gilydd</a:t>
            </a:r>
          </a:p>
          <a:p>
            <a:pPr marL="685800" indent="-685800">
              <a:buFont typeface="+mj-lt"/>
              <a:buAutoNum type="arabicPeriod"/>
            </a:pPr>
            <a:r>
              <a:rPr lang="cy-GB" dirty="0"/>
              <a:t>Rhowch nhw (</a:t>
            </a:r>
            <a:r>
              <a:rPr lang="cy-GB" i="1" dirty="0" err="1"/>
              <a:t>put</a:t>
            </a:r>
            <a:r>
              <a:rPr lang="cy-GB" i="1" dirty="0"/>
              <a:t> </a:t>
            </a:r>
            <a:r>
              <a:rPr lang="cy-GB" i="1" dirty="0" err="1"/>
              <a:t>them</a:t>
            </a:r>
            <a:r>
              <a:rPr lang="cy-GB" dirty="0"/>
              <a:t>) gyda’i gilydd (</a:t>
            </a:r>
            <a:r>
              <a:rPr lang="cy-GB" i="1" dirty="0" err="1"/>
              <a:t>together</a:t>
            </a:r>
            <a:r>
              <a:rPr lang="cy-GB" dirty="0"/>
              <a:t>) i wneud un triongl mawr (</a:t>
            </a:r>
            <a:r>
              <a:rPr lang="cy-GB" i="1" dirty="0"/>
              <a:t>big</a:t>
            </a:r>
            <a:r>
              <a:rPr lang="cy-GB" dirty="0"/>
              <a:t>)</a:t>
            </a:r>
          </a:p>
          <a:p>
            <a:endParaRPr lang="cy-GB" dirty="0"/>
          </a:p>
        </p:txBody>
      </p:sp>
      <p:sp>
        <p:nvSpPr>
          <p:cNvPr id="7" name="Isosceles Triangle 6">
            <a:extLst>
              <a:ext uri="{FF2B5EF4-FFF2-40B4-BE49-F238E27FC236}">
                <a16:creationId xmlns:a16="http://schemas.microsoft.com/office/drawing/2014/main" id="{6638C60D-3213-43CF-9B82-FA791BC7EA1B}"/>
              </a:ext>
            </a:extLst>
          </p:cNvPr>
          <p:cNvSpPr/>
          <p:nvPr/>
        </p:nvSpPr>
        <p:spPr>
          <a:xfrm>
            <a:off x="8890555" y="2853479"/>
            <a:ext cx="1470992" cy="1314093"/>
          </a:xfrm>
          <a:prstGeom prst="triangl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sz="2400" b="1" dirty="0">
                <a:solidFill>
                  <a:schemeClr val="tx1"/>
                </a:solidFill>
              </a:rPr>
              <a:t>16</a:t>
            </a:r>
          </a:p>
        </p:txBody>
      </p:sp>
      <p:sp>
        <p:nvSpPr>
          <p:cNvPr id="11" name="Isosceles Triangle 10">
            <a:extLst>
              <a:ext uri="{FF2B5EF4-FFF2-40B4-BE49-F238E27FC236}">
                <a16:creationId xmlns:a16="http://schemas.microsoft.com/office/drawing/2014/main" id="{D35209CE-B53C-4906-8099-897D07637AEC}"/>
              </a:ext>
            </a:extLst>
          </p:cNvPr>
          <p:cNvSpPr/>
          <p:nvPr/>
        </p:nvSpPr>
        <p:spPr>
          <a:xfrm rot="3651008">
            <a:off x="11384800" y="3895412"/>
            <a:ext cx="2346047" cy="2139701"/>
          </a:xfrm>
          <a:prstGeom prst="triangl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sz="2400" b="1" dirty="0">
                <a:solidFill>
                  <a:schemeClr val="tx1"/>
                </a:solidFill>
              </a:rPr>
              <a:t>11</a:t>
            </a:r>
          </a:p>
        </p:txBody>
      </p:sp>
      <p:sp>
        <p:nvSpPr>
          <p:cNvPr id="12" name="Isosceles Triangle 11">
            <a:extLst>
              <a:ext uri="{FF2B5EF4-FFF2-40B4-BE49-F238E27FC236}">
                <a16:creationId xmlns:a16="http://schemas.microsoft.com/office/drawing/2014/main" id="{6FE550A7-6CFC-4ABF-9DC1-ADFB23BBE8EC}"/>
              </a:ext>
            </a:extLst>
          </p:cNvPr>
          <p:cNvSpPr/>
          <p:nvPr/>
        </p:nvSpPr>
        <p:spPr>
          <a:xfrm rot="14451142">
            <a:off x="9501042" y="4963665"/>
            <a:ext cx="2374977" cy="2083464"/>
          </a:xfrm>
          <a:prstGeom prst="triangl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b="1" dirty="0">
                <a:solidFill>
                  <a:schemeClr val="tx1"/>
                </a:solidFill>
              </a:rPr>
              <a:t>Un deg un</a:t>
            </a:r>
            <a:endParaRPr lang="cy-GB" sz="1200" b="1" dirty="0">
              <a:solidFill>
                <a:schemeClr val="tx1"/>
              </a:solidFill>
            </a:endParaRPr>
          </a:p>
        </p:txBody>
      </p:sp>
      <p:sp>
        <p:nvSpPr>
          <p:cNvPr id="10" name="TextBox 9">
            <a:extLst>
              <a:ext uri="{FF2B5EF4-FFF2-40B4-BE49-F238E27FC236}">
                <a16:creationId xmlns:a16="http://schemas.microsoft.com/office/drawing/2014/main" id="{9C5687E7-450A-4FF4-A399-45F8820281B5}"/>
              </a:ext>
            </a:extLst>
          </p:cNvPr>
          <p:cNvSpPr txBox="1"/>
          <p:nvPr/>
        </p:nvSpPr>
        <p:spPr>
          <a:xfrm>
            <a:off x="1371600" y="8422756"/>
            <a:ext cx="8050695" cy="507831"/>
          </a:xfrm>
          <a:prstGeom prst="rect">
            <a:avLst/>
          </a:prstGeom>
          <a:noFill/>
        </p:spPr>
        <p:txBody>
          <a:bodyPr wrap="square" rtlCol="0">
            <a:spAutoFit/>
          </a:bodyPr>
          <a:lstStyle/>
          <a:p>
            <a:r>
              <a:rPr lang="cy-GB" sz="2700" b="1" dirty="0">
                <a:hlinkClick r:id="rId4"/>
              </a:rPr>
              <a:t>www.mmlsoft.com/index.php/products/tarsia</a:t>
            </a:r>
            <a:r>
              <a:rPr lang="cy-GB" sz="2700" b="1" dirty="0"/>
              <a:t> </a:t>
            </a:r>
          </a:p>
        </p:txBody>
      </p:sp>
      <p:sp>
        <p:nvSpPr>
          <p:cNvPr id="13" name="Rectangle 12">
            <a:extLst>
              <a:ext uri="{FF2B5EF4-FFF2-40B4-BE49-F238E27FC236}">
                <a16:creationId xmlns:a16="http://schemas.microsoft.com/office/drawing/2014/main" id="{12E52D04-B774-48C5-8DFA-95DEA6626C3E}"/>
              </a:ext>
            </a:extLst>
          </p:cNvPr>
          <p:cNvSpPr/>
          <p:nvPr/>
        </p:nvSpPr>
        <p:spPr>
          <a:xfrm>
            <a:off x="8328689" y="2131945"/>
            <a:ext cx="666528" cy="1061829"/>
          </a:xfrm>
          <a:prstGeom prst="rect">
            <a:avLst/>
          </a:prstGeom>
          <a:solidFill>
            <a:srgbClr val="FFFF00"/>
          </a:solidFill>
          <a:ln>
            <a:solidFill>
              <a:schemeClr val="tx1"/>
            </a:solidFill>
          </a:ln>
        </p:spPr>
        <p:txBody>
          <a:bodyPr wrap="none" lIns="137160" tIns="68580" rIns="137160" bIns="68580">
            <a:spAutoFit/>
          </a:bodyPr>
          <a:lstStyle/>
          <a:p>
            <a:pPr algn="ctr"/>
            <a:r>
              <a:rPr lang="en-US" sz="6000" b="1" dirty="0">
                <a:ln w="0"/>
                <a:solidFill>
                  <a:schemeClr val="accent1"/>
                </a:solidFill>
                <a:effectLst>
                  <a:outerShdw blurRad="38100" dist="25400" dir="5400000" algn="ctr" rotWithShape="0">
                    <a:srgbClr val="6E747A">
                      <a:alpha val="43000"/>
                    </a:srgbClr>
                  </a:outerShdw>
                </a:effectLst>
              </a:rPr>
              <a:t>1</a:t>
            </a:r>
          </a:p>
        </p:txBody>
      </p:sp>
      <p:sp>
        <p:nvSpPr>
          <p:cNvPr id="15" name="Rectangle 14">
            <a:extLst>
              <a:ext uri="{FF2B5EF4-FFF2-40B4-BE49-F238E27FC236}">
                <a16:creationId xmlns:a16="http://schemas.microsoft.com/office/drawing/2014/main" id="{35AAD420-5ECB-45CF-B329-A3DAC4534CE9}"/>
              </a:ext>
            </a:extLst>
          </p:cNvPr>
          <p:cNvSpPr/>
          <p:nvPr/>
        </p:nvSpPr>
        <p:spPr>
          <a:xfrm>
            <a:off x="11092872" y="3075743"/>
            <a:ext cx="666528" cy="1061829"/>
          </a:xfrm>
          <a:prstGeom prst="rect">
            <a:avLst/>
          </a:prstGeom>
          <a:solidFill>
            <a:srgbClr val="FFFF00"/>
          </a:solidFill>
          <a:ln>
            <a:solidFill>
              <a:schemeClr val="tx1"/>
            </a:solidFill>
          </a:ln>
        </p:spPr>
        <p:txBody>
          <a:bodyPr wrap="none" lIns="137160" tIns="68580" rIns="137160" bIns="68580">
            <a:spAutoFit/>
          </a:bodyPr>
          <a:lstStyle/>
          <a:p>
            <a:pPr algn="ctr"/>
            <a:r>
              <a:rPr lang="en-US" sz="6000" b="1" dirty="0">
                <a:ln w="0"/>
                <a:solidFill>
                  <a:schemeClr val="accent1"/>
                </a:solidFill>
                <a:effectLst>
                  <a:outerShdw blurRad="38100" dist="25400" dir="5400000" algn="ctr" rotWithShape="0">
                    <a:srgbClr val="6E747A">
                      <a:alpha val="43000"/>
                    </a:srgbClr>
                  </a:outerShdw>
                </a:effectLst>
              </a:rPr>
              <a:t>2</a:t>
            </a:r>
          </a:p>
        </p:txBody>
      </p:sp>
      <p:sp>
        <p:nvSpPr>
          <p:cNvPr id="16" name="Rectangle 15">
            <a:extLst>
              <a:ext uri="{FF2B5EF4-FFF2-40B4-BE49-F238E27FC236}">
                <a16:creationId xmlns:a16="http://schemas.microsoft.com/office/drawing/2014/main" id="{9002D776-15B9-4A7C-86FC-A6DED5D95C3D}"/>
              </a:ext>
            </a:extLst>
          </p:cNvPr>
          <p:cNvSpPr/>
          <p:nvPr/>
        </p:nvSpPr>
        <p:spPr>
          <a:xfrm>
            <a:off x="14036238" y="3510526"/>
            <a:ext cx="666528" cy="1061829"/>
          </a:xfrm>
          <a:prstGeom prst="rect">
            <a:avLst/>
          </a:prstGeom>
          <a:solidFill>
            <a:srgbClr val="FFFF00"/>
          </a:solidFill>
          <a:ln>
            <a:solidFill>
              <a:schemeClr val="tx1"/>
            </a:solidFill>
          </a:ln>
        </p:spPr>
        <p:txBody>
          <a:bodyPr wrap="none" lIns="137160" tIns="68580" rIns="137160" bIns="68580">
            <a:spAutoFit/>
          </a:bodyPr>
          <a:lstStyle/>
          <a:p>
            <a:pPr algn="ctr"/>
            <a:r>
              <a:rPr lang="en-US" sz="6000" b="1" dirty="0">
                <a:ln w="0"/>
                <a:solidFill>
                  <a:schemeClr val="accent1"/>
                </a:solidFill>
                <a:effectLst>
                  <a:outerShdw blurRad="38100" dist="25400" dir="5400000" algn="ctr" rotWithShape="0">
                    <a:srgbClr val="6E747A">
                      <a:alpha val="43000"/>
                    </a:srgbClr>
                  </a:outerShdw>
                </a:effectLst>
              </a:rPr>
              <a:t>3</a:t>
            </a:r>
          </a:p>
        </p:txBody>
      </p:sp>
      <p:sp>
        <p:nvSpPr>
          <p:cNvPr id="5" name="TextBox 4">
            <a:extLst>
              <a:ext uri="{FF2B5EF4-FFF2-40B4-BE49-F238E27FC236}">
                <a16:creationId xmlns:a16="http://schemas.microsoft.com/office/drawing/2014/main" id="{260A77D7-5E82-C2EC-7E90-6F8BF531D62D}"/>
              </a:ext>
            </a:extLst>
          </p:cNvPr>
          <p:cNvSpPr txBox="1"/>
          <p:nvPr/>
        </p:nvSpPr>
        <p:spPr>
          <a:xfrm>
            <a:off x="1390650" y="9195118"/>
            <a:ext cx="9144000" cy="461665"/>
          </a:xfrm>
          <a:prstGeom prst="rect">
            <a:avLst/>
          </a:prstGeom>
          <a:noFill/>
        </p:spPr>
        <p:txBody>
          <a:bodyPr wrap="square">
            <a:spAutoFit/>
          </a:bodyPr>
          <a:lstStyle/>
          <a:p>
            <a:r>
              <a:rPr lang="en-US" sz="2400" b="1" dirty="0">
                <a:hlinkClick r:id="rId5"/>
              </a:rPr>
              <a:t>https://www.youtube.com/watch?v=1xfvD7UPfy0</a:t>
            </a:r>
            <a:r>
              <a:rPr lang="en-US" sz="2400" b="1" dirty="0"/>
              <a:t> </a:t>
            </a:r>
          </a:p>
        </p:txBody>
      </p:sp>
    </p:spTree>
    <p:extLst>
      <p:ext uri="{BB962C8B-B14F-4D97-AF65-F5344CB8AC3E}">
        <p14:creationId xmlns:p14="http://schemas.microsoft.com/office/powerpoint/2010/main" val="168791435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C0531341-DD80-254D-B29D-8EFA5B38A1CA}"/>
              </a:ext>
            </a:extLst>
          </p:cNvPr>
          <p:cNvGraphicFramePr>
            <a:graphicFrameLocks noGrp="1"/>
          </p:cNvGraphicFramePr>
          <p:nvPr/>
        </p:nvGraphicFramePr>
        <p:xfrm>
          <a:off x="341726" y="270510"/>
          <a:ext cx="9219580" cy="9791700"/>
        </p:xfrm>
        <a:graphic>
          <a:graphicData uri="http://schemas.openxmlformats.org/drawingml/2006/table">
            <a:tbl>
              <a:tblPr firstRow="1" bandRow="1">
                <a:tableStyleId>{5940675A-B579-460E-94D1-54222C63F5DA}</a:tableStyleId>
              </a:tblPr>
              <a:tblGrid>
                <a:gridCol w="3109649">
                  <a:extLst>
                    <a:ext uri="{9D8B030D-6E8A-4147-A177-3AD203B41FA5}">
                      <a16:colId xmlns:a16="http://schemas.microsoft.com/office/drawing/2014/main" val="2286771162"/>
                    </a:ext>
                  </a:extLst>
                </a:gridCol>
                <a:gridCol w="2302830">
                  <a:extLst>
                    <a:ext uri="{9D8B030D-6E8A-4147-A177-3AD203B41FA5}">
                      <a16:colId xmlns:a16="http://schemas.microsoft.com/office/drawing/2014/main" val="1211659436"/>
                    </a:ext>
                  </a:extLst>
                </a:gridCol>
                <a:gridCol w="3807101">
                  <a:extLst>
                    <a:ext uri="{9D8B030D-6E8A-4147-A177-3AD203B41FA5}">
                      <a16:colId xmlns:a16="http://schemas.microsoft.com/office/drawing/2014/main" val="3541136924"/>
                    </a:ext>
                  </a:extLst>
                </a:gridCol>
              </a:tblGrid>
              <a:tr h="30632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2400" noProof="0" dirty="0">
                          <a:latin typeface="Avenir Book" panose="02000503020000020003" pitchFamily="2" charset="0"/>
                        </a:rPr>
                        <a:t>Eistedd</a:t>
                      </a:r>
                      <a:r>
                        <a:rPr lang="cy-GB" sz="2400" noProof="0" dirty="0">
                          <a:solidFill>
                            <a:srgbClr val="7030A0"/>
                          </a:solidFill>
                          <a:latin typeface="Avenir Book" panose="02000503020000020003" pitchFamily="2" charset="0"/>
                        </a:rPr>
                        <a:t>wch</a:t>
                      </a:r>
                      <a:br>
                        <a:rPr lang="cy-GB" sz="2400" noProof="0" dirty="0">
                          <a:solidFill>
                            <a:srgbClr val="7030A0"/>
                          </a:solidFill>
                          <a:latin typeface="Avenir Book" panose="02000503020000020003" pitchFamily="2" charset="0"/>
                        </a:rPr>
                      </a:br>
                      <a:r>
                        <a:rPr lang="cy-GB" sz="1800" i="1" noProof="0" dirty="0">
                          <a:solidFill>
                            <a:schemeClr val="tx1">
                              <a:lumMod val="50000"/>
                              <a:lumOff val="50000"/>
                            </a:schemeClr>
                          </a:solidFill>
                          <a:latin typeface="Avenir Book" panose="02000503020000020003" pitchFamily="2" charset="0"/>
                        </a:rPr>
                        <a:t>sit</a:t>
                      </a:r>
                      <a:br>
                        <a:rPr lang="cy-GB" sz="2400" noProof="0" dirty="0">
                          <a:latin typeface="Avenir Book" panose="02000503020000020003" pitchFamily="2" charset="0"/>
                        </a:rPr>
                      </a:br>
                      <a:r>
                        <a:rPr lang="cy-GB" sz="2400" noProof="0" dirty="0">
                          <a:latin typeface="Avenir Book" panose="02000503020000020003" pitchFamily="2" charset="0"/>
                        </a:rPr>
                        <a:t>Cerdd</a:t>
                      </a:r>
                      <a:r>
                        <a:rPr lang="cy-GB" sz="2400" noProof="0" dirty="0">
                          <a:solidFill>
                            <a:srgbClr val="7030A0"/>
                          </a:solidFill>
                          <a:latin typeface="Avenir Book" panose="02000503020000020003" pitchFamily="2" charset="0"/>
                        </a:rPr>
                        <a:t>wch</a:t>
                      </a:r>
                      <a:br>
                        <a:rPr lang="cy-GB" sz="2400" noProof="0" dirty="0">
                          <a:solidFill>
                            <a:srgbClr val="7030A0"/>
                          </a:solidFill>
                          <a:latin typeface="Avenir Book" panose="02000503020000020003" pitchFamily="2" charset="0"/>
                        </a:rPr>
                      </a:br>
                      <a:r>
                        <a:rPr lang="cy-GB" sz="1800" i="1" noProof="0" dirty="0">
                          <a:solidFill>
                            <a:schemeClr val="tx1">
                              <a:lumMod val="50000"/>
                              <a:lumOff val="50000"/>
                            </a:schemeClr>
                          </a:solidFill>
                          <a:latin typeface="Avenir Book" panose="02000503020000020003" pitchFamily="2" charset="0"/>
                        </a:rPr>
                        <a:t>walk</a:t>
                      </a:r>
                      <a:endParaRPr lang="cy-GB" sz="2400" noProof="0" dirty="0">
                        <a:solidFill>
                          <a:srgbClr val="7030A0"/>
                        </a:solidFill>
                        <a:latin typeface="Avenir Book" panose="02000503020000020003" pitchFamily="2" charset="0"/>
                      </a:endParaRPr>
                    </a:p>
                    <a:p>
                      <a:r>
                        <a:rPr lang="cy-GB" sz="2400" noProof="0" dirty="0">
                          <a:latin typeface="Avenir Book" panose="02000503020000020003" pitchFamily="2" charset="0"/>
                        </a:rPr>
                        <a:t>Sef</a:t>
                      </a:r>
                      <a:r>
                        <a:rPr lang="cy-GB" sz="2400" noProof="0" dirty="0">
                          <a:solidFill>
                            <a:srgbClr val="7030A0"/>
                          </a:solidFill>
                          <a:latin typeface="Avenir Book" panose="02000503020000020003" pitchFamily="2" charset="0"/>
                        </a:rPr>
                        <a:t>wch</a:t>
                      </a:r>
                      <a:br>
                        <a:rPr lang="cy-GB" sz="2400" noProof="0" dirty="0">
                          <a:solidFill>
                            <a:srgbClr val="7030A0"/>
                          </a:solidFill>
                          <a:latin typeface="Avenir Book" panose="02000503020000020003" pitchFamily="2" charset="0"/>
                        </a:rPr>
                      </a:br>
                      <a:r>
                        <a:rPr lang="cy-GB" sz="1800" i="1" noProof="0" dirty="0">
                          <a:solidFill>
                            <a:schemeClr val="tx1">
                              <a:lumMod val="50000"/>
                              <a:lumOff val="50000"/>
                            </a:schemeClr>
                          </a:solidFill>
                          <a:latin typeface="Avenir Book" panose="02000503020000020003" pitchFamily="2" charset="0"/>
                        </a:rPr>
                        <a:t>stand</a:t>
                      </a:r>
                      <a:endParaRPr lang="cy-GB" sz="2400" noProof="0" dirty="0">
                        <a:solidFill>
                          <a:srgbClr val="7030A0"/>
                        </a:solidFill>
                        <a:latin typeface="Avenir Book" panose="02000503020000020003" pitchFamily="2" charset="0"/>
                      </a:endParaRPr>
                    </a:p>
                    <a:p>
                      <a:r>
                        <a:rPr lang="cy-GB" sz="2400" noProof="0" dirty="0">
                          <a:latin typeface="Avenir Book" panose="02000503020000020003" pitchFamily="2" charset="0"/>
                        </a:rPr>
                        <a:t>Bwyt</a:t>
                      </a:r>
                      <a:r>
                        <a:rPr lang="cy-GB" sz="2400" noProof="0" dirty="0">
                          <a:solidFill>
                            <a:srgbClr val="7030A0"/>
                          </a:solidFill>
                          <a:latin typeface="Avenir Book" panose="02000503020000020003" pitchFamily="2" charset="0"/>
                        </a:rPr>
                        <a:t>wch</a:t>
                      </a:r>
                      <a:endParaRPr lang="cy-GB" sz="2400" i="1" noProof="0" dirty="0">
                        <a:solidFill>
                          <a:schemeClr val="tx1">
                            <a:lumMod val="50000"/>
                            <a:lumOff val="50000"/>
                          </a:schemeClr>
                        </a:solidFill>
                        <a:latin typeface="Avenir Book" panose="02000503020000020003" pitchFamily="2" charset="0"/>
                      </a:endParaRPr>
                    </a:p>
                    <a:p>
                      <a:r>
                        <a:rPr lang="cy-GB" sz="1800" i="1" noProof="0" dirty="0">
                          <a:solidFill>
                            <a:schemeClr val="tx1">
                              <a:lumMod val="50000"/>
                              <a:lumOff val="50000"/>
                            </a:schemeClr>
                          </a:solidFill>
                          <a:latin typeface="Avenir Book" panose="02000503020000020003" pitchFamily="2" charset="0"/>
                        </a:rPr>
                        <a:t>eat</a:t>
                      </a:r>
                      <a:endParaRPr lang="cy-GB" sz="2400" noProof="0" dirty="0">
                        <a:solidFill>
                          <a:srgbClr val="7030A0"/>
                        </a:solidFill>
                        <a:latin typeface="Avenir Book" panose="02000503020000020003" pitchFamily="2" charset="0"/>
                      </a:endParaRPr>
                    </a:p>
                    <a:p>
                      <a:endParaRPr lang="cy-GB" sz="2400" noProof="0" dirty="0">
                        <a:latin typeface="Avenir Book" panose="02000503020000020003" pitchFamily="2" charset="0"/>
                      </a:endParaRPr>
                    </a:p>
                  </a:txBody>
                  <a:tcPr marL="137160" marR="137160" marT="68580" marB="68580"/>
                </a:tc>
                <a:tc rowSpan="2">
                  <a:txBody>
                    <a:bodyPr/>
                    <a:lstStyle/>
                    <a:p>
                      <a:r>
                        <a:rPr lang="cy-GB" sz="2400" noProof="0" dirty="0">
                          <a:latin typeface="Avenir Book" panose="02000503020000020003" pitchFamily="2" charset="0"/>
                        </a:rPr>
                        <a:t>yn dawel</a:t>
                      </a:r>
                    </a:p>
                    <a:p>
                      <a:r>
                        <a:rPr lang="cy-GB" sz="1800" i="1" noProof="0" dirty="0">
                          <a:solidFill>
                            <a:schemeClr val="tx1">
                              <a:lumMod val="50000"/>
                              <a:lumOff val="50000"/>
                            </a:schemeClr>
                          </a:solidFill>
                          <a:latin typeface="Avenir Book" panose="02000503020000020003" pitchFamily="2" charset="0"/>
                        </a:rPr>
                        <a:t>quietly</a:t>
                      </a:r>
                      <a:endParaRPr lang="cy-GB" sz="2400" noProof="0" dirty="0">
                        <a:latin typeface="Avenir Book" panose="02000503020000020003" pitchFamily="2" charset="0"/>
                      </a:endParaRPr>
                    </a:p>
                    <a:p>
                      <a:r>
                        <a:rPr lang="cy-GB" sz="2400" noProof="0" dirty="0">
                          <a:latin typeface="Avenir Book" panose="02000503020000020003" pitchFamily="2" charset="0"/>
                        </a:rPr>
                        <a:t>yn araf</a:t>
                      </a:r>
                      <a:endParaRPr lang="cy-GB" sz="2400" i="1" noProof="0" dirty="0">
                        <a:solidFill>
                          <a:schemeClr val="tx1">
                            <a:lumMod val="50000"/>
                            <a:lumOff val="50000"/>
                          </a:schemeClr>
                        </a:solidFill>
                        <a:latin typeface="Avenir Book" panose="02000503020000020003" pitchFamily="2" charset="0"/>
                      </a:endParaRPr>
                    </a:p>
                    <a:p>
                      <a:r>
                        <a:rPr lang="cy-GB" sz="1800" i="1" noProof="0" dirty="0">
                          <a:solidFill>
                            <a:schemeClr val="tx1">
                              <a:lumMod val="50000"/>
                              <a:lumOff val="50000"/>
                            </a:schemeClr>
                          </a:solidFill>
                          <a:latin typeface="Avenir Book" panose="02000503020000020003" pitchFamily="2" charset="0"/>
                        </a:rPr>
                        <a:t>slowly</a:t>
                      </a:r>
                      <a:endParaRPr lang="cy-GB" sz="1800" noProof="0" dirty="0">
                        <a:latin typeface="Avenir Book" panose="02000503020000020003" pitchFamily="2" charset="0"/>
                      </a:endParaRPr>
                    </a:p>
                    <a:p>
                      <a:r>
                        <a:rPr lang="cy-GB" sz="2400" noProof="0" dirty="0">
                          <a:latin typeface="Avenir Book" panose="02000503020000020003" pitchFamily="2" charset="0"/>
                        </a:rPr>
                        <a:t>yn gyflym</a:t>
                      </a:r>
                    </a:p>
                    <a:p>
                      <a:r>
                        <a:rPr lang="cy-GB" sz="1800" i="1" noProof="0" dirty="0">
                          <a:solidFill>
                            <a:schemeClr val="tx1">
                              <a:lumMod val="50000"/>
                              <a:lumOff val="50000"/>
                            </a:schemeClr>
                          </a:solidFill>
                          <a:latin typeface="Avenir Book" panose="02000503020000020003" pitchFamily="2" charset="0"/>
                        </a:rPr>
                        <a:t>quickly</a:t>
                      </a:r>
                      <a:endParaRPr lang="cy-GB" sz="1700" noProof="0" dirty="0">
                        <a:latin typeface="Avenir Book" panose="02000503020000020003" pitchFamily="2" charset="0"/>
                      </a:endParaRPr>
                    </a:p>
                    <a:p>
                      <a:endParaRPr lang="cy-GB" sz="2400" noProof="0" dirty="0">
                        <a:latin typeface="Avenir Book" panose="02000503020000020003" pitchFamily="2" charset="0"/>
                      </a:endParaRPr>
                    </a:p>
                    <a:p>
                      <a:endParaRPr lang="cy-GB" sz="2400" noProof="0" dirty="0">
                        <a:latin typeface="Avenir Book" panose="02000503020000020003" pitchFamily="2" charset="0"/>
                      </a:endParaRPr>
                    </a:p>
                    <a:p>
                      <a:br>
                        <a:rPr lang="cy-GB" sz="3000" noProof="0" dirty="0">
                          <a:latin typeface="Avenir Book"/>
                        </a:rPr>
                      </a:br>
                      <a:r>
                        <a:rPr lang="cy-GB" sz="2400" noProof="0" dirty="0">
                          <a:latin typeface="Avenir Book"/>
                        </a:rPr>
                        <a:t>‘n dawel</a:t>
                      </a:r>
                      <a:endParaRPr lang="cy-GB" sz="4100" dirty="0">
                        <a:latin typeface="Avenir Book"/>
                      </a:endParaRPr>
                    </a:p>
                    <a:p>
                      <a:r>
                        <a:rPr lang="cy-GB" sz="2400" noProof="0" dirty="0">
                          <a:latin typeface="Avenir Book" panose="02000503020000020003" pitchFamily="2" charset="0"/>
                        </a:rPr>
                        <a:t>‘n araf</a:t>
                      </a:r>
                    </a:p>
                    <a:p>
                      <a:r>
                        <a:rPr lang="cy-GB" sz="2400" noProof="0" dirty="0">
                          <a:latin typeface="Avenir Book" panose="02000503020000020003" pitchFamily="2" charset="0"/>
                        </a:rPr>
                        <a:t>‘n gyflym</a:t>
                      </a:r>
                    </a:p>
                  </a:txBody>
                  <a:tcPr marL="137160" marR="137160" marT="68580" marB="68580"/>
                </a:tc>
                <a:tc>
                  <a:txBody>
                    <a:bodyPr/>
                    <a:lstStyle/>
                    <a:p>
                      <a:r>
                        <a:rPr lang="cy-GB" sz="2400" noProof="0" dirty="0">
                          <a:latin typeface="Avenir Book" panose="02000503020000020003" pitchFamily="2" charset="0"/>
                        </a:rPr>
                        <a:t>blant.</a:t>
                      </a:r>
                    </a:p>
                    <a:p>
                      <a:r>
                        <a:rPr lang="cy-GB" sz="2400" noProof="0" dirty="0">
                          <a:latin typeface="Avenir Book" panose="02000503020000020003" pitchFamily="2" charset="0"/>
                        </a:rPr>
                        <a:t>bawb.</a:t>
                      </a:r>
                    </a:p>
                    <a:p>
                      <a:r>
                        <a:rPr lang="cy-GB" sz="2400" noProof="0" dirty="0">
                          <a:latin typeface="Avenir Book" panose="02000503020000020003" pitchFamily="2" charset="0"/>
                        </a:rPr>
                        <a:t>ferched.</a:t>
                      </a:r>
                    </a:p>
                    <a:p>
                      <a:r>
                        <a:rPr lang="cy-GB" sz="2400" noProof="0" dirty="0">
                          <a:latin typeface="Avenir Book" panose="02000503020000020003" pitchFamily="2" charset="0"/>
                        </a:rPr>
                        <a:t>fechgyn.</a:t>
                      </a:r>
                    </a:p>
                    <a:p>
                      <a:r>
                        <a:rPr lang="cy-GB" sz="2400" noProof="0" dirty="0">
                          <a:latin typeface="Avenir Book" panose="02000503020000020003" pitchFamily="2" charset="0"/>
                        </a:rPr>
                        <a:t>Flwyddyn 9.</a:t>
                      </a:r>
                    </a:p>
                    <a:p>
                      <a:r>
                        <a:rPr lang="cy-GB" sz="2400" noProof="0" dirty="0">
                          <a:latin typeface="Avenir Book" panose="02000503020000020003" pitchFamily="2" charset="0"/>
                        </a:rPr>
                        <a:t>Mrs Jones.</a:t>
                      </a:r>
                    </a:p>
                  </a:txBody>
                  <a:tcPr marL="137160" marR="137160" marT="68580" marB="68580"/>
                </a:tc>
                <a:extLst>
                  <a:ext uri="{0D108BD9-81ED-4DB2-BD59-A6C34878D82A}">
                    <a16:rowId xmlns:a16="http://schemas.microsoft.com/office/drawing/2014/main" val="2046989393"/>
                  </a:ext>
                </a:extLst>
              </a:tr>
              <a:tr h="1600200">
                <a:tc>
                  <a:txBody>
                    <a:bodyPr/>
                    <a:lstStyle/>
                    <a:p>
                      <a:r>
                        <a:rPr lang="cy-GB" sz="2400" noProof="0" dirty="0">
                          <a:latin typeface="Avenir Book" panose="02000503020000020003" pitchFamily="2" charset="0"/>
                        </a:rPr>
                        <a:t>Eistedd</a:t>
                      </a:r>
                      <a:r>
                        <a:rPr lang="cy-GB" sz="2400" noProof="0" dirty="0">
                          <a:solidFill>
                            <a:srgbClr val="7030A0"/>
                          </a:solidFill>
                          <a:latin typeface="Avenir Book" panose="02000503020000020003" pitchFamily="2" charset="0"/>
                        </a:rPr>
                        <a:t>a</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2400" noProof="0" dirty="0">
                          <a:latin typeface="Avenir Book" panose="02000503020000020003" pitchFamily="2" charset="0"/>
                        </a:rPr>
                        <a:t>Cerdd</a:t>
                      </a:r>
                      <a:r>
                        <a:rPr lang="cy-GB" sz="2400" noProof="0" dirty="0">
                          <a:solidFill>
                            <a:srgbClr val="7030A0"/>
                          </a:solidFill>
                          <a:latin typeface="Avenir Book" panose="02000503020000020003" pitchFamily="2" charset="0"/>
                        </a:rPr>
                        <a:t>a</a:t>
                      </a:r>
                    </a:p>
                    <a:p>
                      <a:r>
                        <a:rPr lang="cy-GB" sz="2400" noProof="0" dirty="0">
                          <a:latin typeface="Avenir Book" panose="02000503020000020003" pitchFamily="2" charset="0"/>
                        </a:rPr>
                        <a:t>Sef</a:t>
                      </a:r>
                      <a:r>
                        <a:rPr lang="cy-GB" sz="2400" noProof="0" dirty="0">
                          <a:solidFill>
                            <a:srgbClr val="7030A0"/>
                          </a:solidFill>
                          <a:latin typeface="Avenir Book" panose="02000503020000020003" pitchFamily="2" charset="0"/>
                        </a:rPr>
                        <a:t>a</a:t>
                      </a:r>
                    </a:p>
                    <a:p>
                      <a:r>
                        <a:rPr lang="cy-GB" sz="2400" noProof="0" dirty="0">
                          <a:latin typeface="Avenir Book" panose="02000503020000020003" pitchFamily="2" charset="0"/>
                        </a:rPr>
                        <a:t>Bwyt</a:t>
                      </a:r>
                      <a:r>
                        <a:rPr lang="cy-GB" sz="2400" noProof="0" dirty="0">
                          <a:solidFill>
                            <a:srgbClr val="7030A0"/>
                          </a:solidFill>
                          <a:latin typeface="Avenir Book" panose="02000503020000020003" pitchFamily="2" charset="0"/>
                        </a:rPr>
                        <a:t>a</a:t>
                      </a:r>
                    </a:p>
                  </a:txBody>
                  <a:tcPr marL="137160" marR="137160" marT="68580" marB="68580"/>
                </a:tc>
                <a:tc vMerge="1">
                  <a:txBody>
                    <a:bodyPr/>
                    <a:lstStyle/>
                    <a:p>
                      <a:endParaRPr lang="en-US" dirty="0"/>
                    </a:p>
                  </a:txBody>
                  <a:tcPr/>
                </a:tc>
                <a:tc>
                  <a:txBody>
                    <a:bodyPr/>
                    <a:lstStyle/>
                    <a:p>
                      <a:r>
                        <a:rPr lang="cy-GB" sz="2400" noProof="0" dirty="0">
                          <a:latin typeface="Avenir Book" panose="02000503020000020003" pitchFamily="2" charset="0"/>
                        </a:rPr>
                        <a:t>Nia.</a:t>
                      </a:r>
                    </a:p>
                    <a:p>
                      <a:r>
                        <a:rPr lang="cy-GB" sz="2400" noProof="0" dirty="0">
                          <a:latin typeface="Avenir Book" panose="02000503020000020003" pitchFamily="2" charset="0"/>
                        </a:rPr>
                        <a:t>Elis.</a:t>
                      </a:r>
                    </a:p>
                  </a:txBody>
                  <a:tcPr marL="137160" marR="137160" marT="68580" marB="68580"/>
                </a:tc>
                <a:extLst>
                  <a:ext uri="{0D108BD9-81ED-4DB2-BD59-A6C34878D82A}">
                    <a16:rowId xmlns:a16="http://schemas.microsoft.com/office/drawing/2014/main" val="3381602234"/>
                  </a:ext>
                </a:extLst>
              </a:tr>
              <a:tr h="556260">
                <a:tc gridSpan="3">
                  <a:txBody>
                    <a:bodyPr/>
                    <a:lstStyle/>
                    <a:p>
                      <a:endParaRPr lang="cy-GB" sz="2400" noProof="0" dirty="0">
                        <a:latin typeface="Avenir Book" panose="02000503020000020003" pitchFamily="2" charset="0"/>
                      </a:endParaRPr>
                    </a:p>
                  </a:txBody>
                  <a:tcPr marL="137160" marR="137160" marT="68580" marB="68580"/>
                </a:tc>
                <a:tc hMerge="1">
                  <a:txBody>
                    <a:bodyPr/>
                    <a:lstStyle/>
                    <a:p>
                      <a:endParaRPr lang="cy-GB" noProof="0" dirty="0">
                        <a:latin typeface="Avenir Book" panose="02000503020000020003" pitchFamily="2" charset="0"/>
                      </a:endParaRPr>
                    </a:p>
                  </a:txBody>
                  <a:tcPr/>
                </a:tc>
                <a:tc hMerge="1">
                  <a:txBody>
                    <a:bodyPr/>
                    <a:lstStyle/>
                    <a:p>
                      <a:endParaRPr lang="cy-GB" noProof="0" dirty="0">
                        <a:latin typeface="Avenir Book" panose="02000503020000020003" pitchFamily="2" charset="0"/>
                      </a:endParaRPr>
                    </a:p>
                  </a:txBody>
                  <a:tcPr/>
                </a:tc>
                <a:extLst>
                  <a:ext uri="{0D108BD9-81ED-4DB2-BD59-A6C34878D82A}">
                    <a16:rowId xmlns:a16="http://schemas.microsoft.com/office/drawing/2014/main" val="2193324985"/>
                  </a:ext>
                </a:extLst>
              </a:tr>
              <a:tr h="2971800">
                <a:tc>
                  <a:txBody>
                    <a:bodyPr/>
                    <a:lstStyle/>
                    <a:p>
                      <a:r>
                        <a:rPr lang="cy-GB" sz="2400" noProof="0" dirty="0">
                          <a:latin typeface="Avenir Book" panose="02000503020000020003" pitchFamily="2" charset="0"/>
                        </a:rPr>
                        <a:t>Ewch</a:t>
                      </a:r>
                      <a:br>
                        <a:rPr lang="cy-GB" sz="2400" noProof="0" dirty="0">
                          <a:latin typeface="Avenir Book" panose="02000503020000020003" pitchFamily="2" charset="0"/>
                        </a:rPr>
                      </a:br>
                      <a:r>
                        <a:rPr lang="cy-GB" sz="1800" i="1" noProof="0" dirty="0">
                          <a:solidFill>
                            <a:schemeClr val="tx1">
                              <a:lumMod val="50000"/>
                              <a:lumOff val="50000"/>
                            </a:schemeClr>
                          </a:solidFill>
                          <a:latin typeface="Avenir Book" panose="02000503020000020003" pitchFamily="2" charset="0"/>
                        </a:rPr>
                        <a:t>Go</a:t>
                      </a:r>
                      <a:endParaRPr lang="cy-GB" sz="2400" noProof="0" dirty="0">
                        <a:latin typeface="Avenir Book" panose="02000503020000020003" pitchFamily="2" charset="0"/>
                      </a:endParaRPr>
                    </a:p>
                    <a:p>
                      <a:r>
                        <a:rPr lang="cy-GB" sz="2400" noProof="0" dirty="0">
                          <a:latin typeface="Avenir Book" panose="02000503020000020003" pitchFamily="2" charset="0"/>
                        </a:rPr>
                        <a:t>Dewch</a:t>
                      </a:r>
                    </a:p>
                    <a:p>
                      <a:r>
                        <a:rPr lang="cy-GB" sz="1800" i="1" noProof="0" dirty="0">
                          <a:solidFill>
                            <a:schemeClr val="tx1">
                              <a:lumMod val="50000"/>
                              <a:lumOff val="50000"/>
                            </a:schemeClr>
                          </a:solidFill>
                          <a:latin typeface="Avenir Book" panose="02000503020000020003" pitchFamily="2" charset="0"/>
                        </a:rPr>
                        <a:t>Come</a:t>
                      </a:r>
                      <a:endParaRPr lang="cy-GB" sz="2400" i="1" noProof="0" dirty="0">
                        <a:solidFill>
                          <a:schemeClr val="tx1">
                            <a:lumMod val="50000"/>
                            <a:lumOff val="50000"/>
                          </a:schemeClr>
                        </a:solidFill>
                        <a:latin typeface="Avenir Book" panose="02000503020000020003" pitchFamily="2" charset="0"/>
                      </a:endParaRPr>
                    </a:p>
                    <a:p>
                      <a:r>
                        <a:rPr lang="cy-GB" sz="2400" noProof="0" dirty="0">
                          <a:latin typeface="Avenir Book" panose="02000503020000020003" pitchFamily="2" charset="0"/>
                        </a:rPr>
                        <a:t>Gwnewch</a:t>
                      </a:r>
                    </a:p>
                    <a:p>
                      <a:r>
                        <a:rPr lang="cy-GB" sz="1800" i="1" noProof="0" dirty="0">
                          <a:solidFill>
                            <a:schemeClr val="tx1">
                              <a:lumMod val="50000"/>
                              <a:lumOff val="50000"/>
                            </a:schemeClr>
                          </a:solidFill>
                          <a:latin typeface="Avenir Book" panose="02000503020000020003" pitchFamily="2" charset="0"/>
                        </a:rPr>
                        <a:t>Do</a:t>
                      </a:r>
                    </a:p>
                    <a:p>
                      <a:r>
                        <a:rPr lang="cy-GB" sz="2400" noProof="0" dirty="0">
                          <a:latin typeface="Avenir Book" panose="02000503020000020003" pitchFamily="2" charset="0"/>
                        </a:rPr>
                        <a:t>Byddwch</a:t>
                      </a:r>
                    </a:p>
                    <a:p>
                      <a:r>
                        <a:rPr lang="cy-GB" sz="1800" i="1" noProof="0" dirty="0">
                          <a:solidFill>
                            <a:schemeClr val="tx1">
                              <a:lumMod val="50000"/>
                              <a:lumOff val="50000"/>
                            </a:schemeClr>
                          </a:solidFill>
                          <a:latin typeface="Avenir Book" panose="02000503020000020003" pitchFamily="2" charset="0"/>
                        </a:rPr>
                        <a:t>Be</a:t>
                      </a:r>
                      <a:endParaRPr lang="cy-GB" sz="2400" noProof="0" dirty="0">
                        <a:latin typeface="Avenir Book" panose="02000503020000020003" pitchFamily="2" charset="0"/>
                      </a:endParaRPr>
                    </a:p>
                  </a:txBody>
                  <a:tcPr marL="137160" marR="137160" marT="68580" marB="68580"/>
                </a:tc>
                <a:tc>
                  <a:txBody>
                    <a:bodyPr/>
                    <a:lstStyle/>
                    <a:p>
                      <a:r>
                        <a:rPr lang="cy-GB" sz="2400" noProof="0" dirty="0">
                          <a:latin typeface="Avenir Book" panose="02000503020000020003" pitchFamily="2" charset="0"/>
                        </a:rPr>
                        <a:t>allan</a:t>
                      </a:r>
                      <a:br>
                        <a:rPr lang="cy-GB" sz="2400" noProof="0" dirty="0">
                          <a:latin typeface="Avenir Book" panose="02000503020000020003" pitchFamily="2" charset="0"/>
                        </a:rPr>
                      </a:br>
                      <a:r>
                        <a:rPr lang="cy-GB" sz="1800" i="1" noProof="0" dirty="0">
                          <a:solidFill>
                            <a:schemeClr val="tx1">
                              <a:lumMod val="50000"/>
                              <a:lumOff val="50000"/>
                            </a:schemeClr>
                          </a:solidFill>
                          <a:latin typeface="Avenir Book" panose="02000503020000020003" pitchFamily="2" charset="0"/>
                        </a:rPr>
                        <a:t>out</a:t>
                      </a:r>
                      <a:endParaRPr lang="cy-GB" sz="2400" noProof="0" dirty="0">
                        <a:latin typeface="Avenir Book" panose="02000503020000020003" pitchFamily="2" charset="0"/>
                      </a:endParaRPr>
                    </a:p>
                    <a:p>
                      <a:r>
                        <a:rPr lang="cy-GB" sz="2400" noProof="0" dirty="0">
                          <a:latin typeface="Avenir Book" panose="02000503020000020003" pitchFamily="2" charset="0"/>
                        </a:rPr>
                        <a:t>yma</a:t>
                      </a:r>
                    </a:p>
                    <a:p>
                      <a:r>
                        <a:rPr lang="cy-GB" sz="1800" i="1" noProof="0" dirty="0">
                          <a:solidFill>
                            <a:schemeClr val="tx1">
                              <a:lumMod val="50000"/>
                              <a:lumOff val="50000"/>
                            </a:schemeClr>
                          </a:solidFill>
                          <a:latin typeface="Avenir Book" panose="02000503020000020003" pitchFamily="2" charset="0"/>
                        </a:rPr>
                        <a:t>here</a:t>
                      </a:r>
                      <a:endParaRPr lang="cy-GB" sz="2400" noProof="0" dirty="0">
                        <a:latin typeface="Avenir Book" panose="02000503020000020003" pitchFamily="2" charset="0"/>
                      </a:endParaRPr>
                    </a:p>
                    <a:p>
                      <a:r>
                        <a:rPr lang="cy-GB" sz="2400" noProof="0" dirty="0">
                          <a:latin typeface="Avenir Book" panose="02000503020000020003" pitchFamily="2" charset="0"/>
                        </a:rPr>
                        <a:t>y gwaith</a:t>
                      </a:r>
                    </a:p>
                    <a:p>
                      <a:r>
                        <a:rPr lang="cy-GB" sz="1800" i="1" noProof="0" dirty="0">
                          <a:solidFill>
                            <a:schemeClr val="tx1">
                              <a:lumMod val="50000"/>
                              <a:lumOff val="50000"/>
                            </a:schemeClr>
                          </a:solidFill>
                          <a:latin typeface="Avenir Book" panose="02000503020000020003" pitchFamily="2" charset="0"/>
                        </a:rPr>
                        <a:t>the work</a:t>
                      </a:r>
                      <a:endParaRPr lang="cy-GB" sz="1800" noProof="0" dirty="0">
                        <a:latin typeface="Avenir Book" panose="02000503020000020003" pitchFamily="2" charset="0"/>
                      </a:endParaRPr>
                    </a:p>
                    <a:p>
                      <a:r>
                        <a:rPr lang="cy-GB" sz="2400" noProof="0" dirty="0">
                          <a:latin typeface="Avenir Book" panose="02000503020000020003" pitchFamily="2" charset="0"/>
                        </a:rPr>
                        <a:t>yn ofalus</a:t>
                      </a:r>
                    </a:p>
                    <a:p>
                      <a:r>
                        <a:rPr lang="cy-GB" sz="1800" i="1" noProof="0" dirty="0">
                          <a:solidFill>
                            <a:schemeClr val="tx1">
                              <a:lumMod val="50000"/>
                              <a:lumOff val="50000"/>
                            </a:schemeClr>
                          </a:solidFill>
                          <a:latin typeface="Avenir Book" panose="02000503020000020003" pitchFamily="2" charset="0"/>
                        </a:rPr>
                        <a:t>Carefully</a:t>
                      </a:r>
                    </a:p>
                    <a:p>
                      <a:endParaRPr lang="cy-GB" sz="1800" noProof="0" dirty="0">
                        <a:latin typeface="Avenir Book" panose="02000503020000020003" pitchFamily="2" charset="0"/>
                      </a:endParaRPr>
                    </a:p>
                  </a:txBody>
                  <a:tcPr marL="137160" marR="137160" marT="68580" marB="68580"/>
                </a:tc>
                <a:tc>
                  <a:txBody>
                    <a:bodyPr/>
                    <a:lstStyle/>
                    <a:p>
                      <a:r>
                        <a:rPr lang="cy-GB" sz="2400" noProof="0" dirty="0">
                          <a:latin typeface="Avenir Book" panose="02000503020000020003" pitchFamily="2" charset="0"/>
                        </a:rPr>
                        <a:t>blant.</a:t>
                      </a:r>
                    </a:p>
                    <a:p>
                      <a:r>
                        <a:rPr lang="cy-GB" sz="2400" noProof="0" dirty="0">
                          <a:latin typeface="Avenir Book" panose="02000503020000020003" pitchFamily="2" charset="0"/>
                        </a:rPr>
                        <a:t>bawb.</a:t>
                      </a:r>
                    </a:p>
                    <a:p>
                      <a:r>
                        <a:rPr lang="cy-GB" sz="2400" noProof="0" dirty="0">
                          <a:latin typeface="Avenir Book" panose="02000503020000020003" pitchFamily="2" charset="0"/>
                        </a:rPr>
                        <a:t>ferched.</a:t>
                      </a:r>
                    </a:p>
                    <a:p>
                      <a:r>
                        <a:rPr lang="cy-GB" sz="2400" noProof="0" dirty="0">
                          <a:latin typeface="Avenir Book" panose="02000503020000020003" pitchFamily="2" charset="0"/>
                        </a:rPr>
                        <a:t>fechgyn.</a:t>
                      </a:r>
                    </a:p>
                    <a:p>
                      <a:r>
                        <a:rPr lang="cy-GB" sz="2400" noProof="0" dirty="0">
                          <a:latin typeface="Avenir Book" panose="02000503020000020003" pitchFamily="2" charset="0"/>
                        </a:rPr>
                        <a:t>Flwyddyn 5.</a:t>
                      </a:r>
                    </a:p>
                    <a:p>
                      <a:r>
                        <a:rPr lang="cy-GB" sz="2400" noProof="0" dirty="0">
                          <a:latin typeface="Avenir Book" panose="02000503020000020003" pitchFamily="2" charset="0"/>
                        </a:rPr>
                        <a:t>Mrs Jones.</a:t>
                      </a:r>
                    </a:p>
                  </a:txBody>
                  <a:tcPr marL="137160" marR="137160" marT="68580" marB="68580"/>
                </a:tc>
                <a:extLst>
                  <a:ext uri="{0D108BD9-81ED-4DB2-BD59-A6C34878D82A}">
                    <a16:rowId xmlns:a16="http://schemas.microsoft.com/office/drawing/2014/main" val="2106951546"/>
                  </a:ext>
                </a:extLst>
              </a:tr>
              <a:tr h="1600200">
                <a:tc>
                  <a:txBody>
                    <a:bodyPr/>
                    <a:lstStyle/>
                    <a:p>
                      <a:r>
                        <a:rPr lang="cy-GB" sz="2400" noProof="0" dirty="0">
                          <a:latin typeface="Avenir Book" panose="02000503020000020003" pitchFamily="2" charset="0"/>
                        </a:rPr>
                        <a:t>Cer</a:t>
                      </a:r>
                    </a:p>
                    <a:p>
                      <a:r>
                        <a:rPr lang="cy-GB" sz="2400" noProof="0" dirty="0">
                          <a:latin typeface="Avenir Book" panose="02000503020000020003" pitchFamily="2" charset="0"/>
                        </a:rPr>
                        <a:t>Dere</a:t>
                      </a:r>
                    </a:p>
                    <a:p>
                      <a:r>
                        <a:rPr lang="cy-GB" sz="2400" noProof="0" dirty="0">
                          <a:latin typeface="Avenir Book" panose="02000503020000020003" pitchFamily="2" charset="0"/>
                        </a:rPr>
                        <a:t>Gwna</a:t>
                      </a:r>
                    </a:p>
                    <a:p>
                      <a:r>
                        <a:rPr lang="cy-GB" sz="2400" noProof="0" dirty="0">
                          <a:latin typeface="Avenir Book" panose="02000503020000020003" pitchFamily="2" charset="0"/>
                        </a:rPr>
                        <a:t>Bydda</a:t>
                      </a:r>
                    </a:p>
                  </a:txBody>
                  <a:tcPr marL="137160" marR="137160" marT="68580" marB="68580"/>
                </a:tc>
                <a:tc>
                  <a:txBody>
                    <a:bodyPr/>
                    <a:lstStyle/>
                    <a:p>
                      <a:r>
                        <a:rPr lang="cy-GB" sz="2400" noProof="0" dirty="0">
                          <a:latin typeface="Avenir Book" panose="02000503020000020003" pitchFamily="2" charset="0"/>
                        </a:rPr>
                        <a:t>allan</a:t>
                      </a:r>
                    </a:p>
                    <a:p>
                      <a:r>
                        <a:rPr lang="cy-GB" sz="2400" noProof="0" dirty="0">
                          <a:latin typeface="Avenir Book" panose="02000503020000020003" pitchFamily="2" charset="0"/>
                        </a:rPr>
                        <a:t>yma</a:t>
                      </a:r>
                    </a:p>
                    <a:p>
                      <a:r>
                        <a:rPr lang="cy-GB" sz="2400" noProof="0" dirty="0">
                          <a:latin typeface="Avenir Book" panose="02000503020000020003" pitchFamily="2" charset="0"/>
                        </a:rPr>
                        <a:t>y gwaith</a:t>
                      </a:r>
                    </a:p>
                    <a:p>
                      <a:r>
                        <a:rPr lang="cy-GB" sz="2400" noProof="0" dirty="0">
                          <a:latin typeface="Avenir Book" panose="02000503020000020003" pitchFamily="2" charset="0"/>
                        </a:rPr>
                        <a:t>yn ofalus</a:t>
                      </a:r>
                    </a:p>
                  </a:txBody>
                  <a:tcPr marL="137160" marR="137160" marT="68580" marB="68580"/>
                </a:tc>
                <a:tc>
                  <a:txBody>
                    <a:bodyPr/>
                    <a:lstStyle/>
                    <a:p>
                      <a:r>
                        <a:rPr lang="cy-GB" sz="2400" noProof="0" dirty="0">
                          <a:latin typeface="Avenir Book" panose="02000503020000020003" pitchFamily="2" charset="0"/>
                        </a:rPr>
                        <a:t>Nia.</a:t>
                      </a:r>
                    </a:p>
                    <a:p>
                      <a:r>
                        <a:rPr lang="cy-GB" sz="2400" noProof="0" dirty="0">
                          <a:latin typeface="Avenir Book" panose="02000503020000020003" pitchFamily="2" charset="0"/>
                        </a:rPr>
                        <a:t>Elis.</a:t>
                      </a:r>
                    </a:p>
                    <a:p>
                      <a:endParaRPr lang="cy-GB" sz="2400" noProof="0" dirty="0">
                        <a:latin typeface="Avenir Book" panose="02000503020000020003" pitchFamily="2" charset="0"/>
                      </a:endParaRPr>
                    </a:p>
                  </a:txBody>
                  <a:tcPr marL="137160" marR="137160" marT="68580" marB="68580"/>
                </a:tc>
                <a:extLst>
                  <a:ext uri="{0D108BD9-81ED-4DB2-BD59-A6C34878D82A}">
                    <a16:rowId xmlns:a16="http://schemas.microsoft.com/office/drawing/2014/main" val="1292485521"/>
                  </a:ext>
                </a:extLst>
              </a:tr>
            </a:tbl>
          </a:graphicData>
        </a:graphic>
      </p:graphicFrame>
      <p:sp>
        <p:nvSpPr>
          <p:cNvPr id="16" name="Content Placeholder 2">
            <a:extLst>
              <a:ext uri="{FF2B5EF4-FFF2-40B4-BE49-F238E27FC236}">
                <a16:creationId xmlns:a16="http://schemas.microsoft.com/office/drawing/2014/main" id="{95A663CA-58EC-FC4C-912E-CD49D6532951}"/>
              </a:ext>
            </a:extLst>
          </p:cNvPr>
          <p:cNvSpPr txBox="1">
            <a:spLocks/>
          </p:cNvSpPr>
          <p:nvPr/>
        </p:nvSpPr>
        <p:spPr>
          <a:xfrm>
            <a:off x="10182020" y="1390199"/>
            <a:ext cx="7579332" cy="2371923"/>
          </a:xfrm>
          <a:prstGeom prst="rect">
            <a:avLst/>
          </a:prstGeom>
          <a:ln w="28575">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US" sz="2100" noProof="1">
                <a:latin typeface="Avenir Book" panose="02000503020000020003" pitchFamily="2" charset="0"/>
              </a:rPr>
              <a:t>Edrychwch arna i		</a:t>
            </a:r>
            <a:r>
              <a:rPr lang="en-US" sz="2100" i="1" noProof="1">
                <a:solidFill>
                  <a:schemeClr val="tx1">
                    <a:lumMod val="50000"/>
                    <a:lumOff val="50000"/>
                  </a:schemeClr>
                </a:solidFill>
                <a:latin typeface="Avenir Book" panose="02000503020000020003" pitchFamily="2" charset="0"/>
              </a:rPr>
              <a:t>Look at me</a:t>
            </a:r>
          </a:p>
          <a:p>
            <a:pPr marL="0" indent="0">
              <a:buNone/>
            </a:pPr>
            <a:r>
              <a:rPr lang="en-US" sz="2100" noProof="1">
                <a:latin typeface="Avenir Book" panose="02000503020000020003" pitchFamily="2" charset="0"/>
              </a:rPr>
              <a:t>Gwrandewch arna i		</a:t>
            </a:r>
            <a:r>
              <a:rPr lang="en-US" sz="2100" i="1" noProof="1">
                <a:solidFill>
                  <a:schemeClr val="tx1">
                    <a:lumMod val="50000"/>
                    <a:lumOff val="50000"/>
                  </a:schemeClr>
                </a:solidFill>
                <a:latin typeface="Avenir Book" panose="02000503020000020003" pitchFamily="2" charset="0"/>
              </a:rPr>
              <a:t>Listen to me</a:t>
            </a:r>
          </a:p>
          <a:p>
            <a:pPr marL="0" indent="0">
              <a:buNone/>
            </a:pPr>
            <a:r>
              <a:rPr lang="en-US" sz="2100" noProof="1">
                <a:latin typeface="Avenir Book" panose="02000503020000020003" pitchFamily="2" charset="0"/>
              </a:rPr>
              <a:t>Edrychwch ar y bwrdd gwyn	</a:t>
            </a:r>
            <a:r>
              <a:rPr lang="en-US" sz="2100" i="1" noProof="1">
                <a:solidFill>
                  <a:schemeClr val="tx1">
                    <a:lumMod val="50000"/>
                    <a:lumOff val="50000"/>
                  </a:schemeClr>
                </a:solidFill>
                <a:latin typeface="Avenir Book" panose="02000503020000020003" pitchFamily="2" charset="0"/>
              </a:rPr>
              <a:t>Look at the white board</a:t>
            </a:r>
          </a:p>
          <a:p>
            <a:pPr marL="0" indent="0">
              <a:buNone/>
            </a:pPr>
            <a:r>
              <a:rPr lang="en-US" sz="2100" noProof="1">
                <a:latin typeface="Avenir Book" panose="02000503020000020003" pitchFamily="2" charset="0"/>
              </a:rPr>
              <a:t>Dwedwch ar fy ôl i		</a:t>
            </a:r>
            <a:r>
              <a:rPr lang="en-US" sz="2100" i="1" noProof="1">
                <a:solidFill>
                  <a:schemeClr val="tx1">
                    <a:lumMod val="50000"/>
                    <a:lumOff val="50000"/>
                  </a:schemeClr>
                </a:solidFill>
                <a:latin typeface="Avenir Book" panose="02000503020000020003" pitchFamily="2" charset="0"/>
              </a:rPr>
              <a:t>Say after me</a:t>
            </a:r>
          </a:p>
          <a:p>
            <a:pPr marL="0" indent="0">
              <a:buNone/>
            </a:pPr>
            <a:r>
              <a:rPr lang="en-US" sz="2100" noProof="1">
                <a:latin typeface="Avenir Book" panose="02000503020000020003" pitchFamily="2" charset="0"/>
              </a:rPr>
              <a:t>Ailadroddwch			</a:t>
            </a:r>
            <a:r>
              <a:rPr lang="en-US" sz="2100" i="1" noProof="1">
                <a:solidFill>
                  <a:schemeClr val="tx1">
                    <a:lumMod val="50000"/>
                    <a:lumOff val="50000"/>
                  </a:schemeClr>
                </a:solidFill>
                <a:latin typeface="Avenir Book" panose="02000503020000020003" pitchFamily="2" charset="0"/>
              </a:rPr>
              <a:t>Repeat</a:t>
            </a:r>
          </a:p>
        </p:txBody>
      </p:sp>
      <p:sp>
        <p:nvSpPr>
          <p:cNvPr id="18" name="TextBox 17">
            <a:extLst>
              <a:ext uri="{FF2B5EF4-FFF2-40B4-BE49-F238E27FC236}">
                <a16:creationId xmlns:a16="http://schemas.microsoft.com/office/drawing/2014/main" id="{4CC96BD8-9429-9E4D-A127-125BCEE3D3BA}"/>
              </a:ext>
            </a:extLst>
          </p:cNvPr>
          <p:cNvSpPr txBox="1"/>
          <p:nvPr/>
        </p:nvSpPr>
        <p:spPr>
          <a:xfrm>
            <a:off x="11033173" y="223586"/>
            <a:ext cx="5527539" cy="738664"/>
          </a:xfrm>
          <a:prstGeom prst="rect">
            <a:avLst/>
          </a:prstGeom>
          <a:noFill/>
        </p:spPr>
        <p:txBody>
          <a:bodyPr wrap="none" rtlCol="0">
            <a:spAutoFit/>
          </a:bodyPr>
          <a:lstStyle/>
          <a:p>
            <a:r>
              <a:rPr lang="en-US" sz="4200" b="1" dirty="0"/>
              <a:t>Mat Iaith: Gorchmynion</a:t>
            </a:r>
          </a:p>
        </p:txBody>
      </p:sp>
      <p:pic>
        <p:nvPicPr>
          <p:cNvPr id="3" name="Picture 2">
            <a:extLst>
              <a:ext uri="{FF2B5EF4-FFF2-40B4-BE49-F238E27FC236}">
                <a16:creationId xmlns:a16="http://schemas.microsoft.com/office/drawing/2014/main" id="{5C5D752E-59DB-AF87-F59D-CAFA70E7E851}"/>
              </a:ext>
            </a:extLst>
          </p:cNvPr>
          <p:cNvPicPr>
            <a:picLocks noChangeAspect="1"/>
          </p:cNvPicPr>
          <p:nvPr/>
        </p:nvPicPr>
        <p:blipFill rotWithShape="1">
          <a:blip r:embed="rId2"/>
          <a:srcRect l="52358"/>
          <a:stretch/>
        </p:blipFill>
        <p:spPr bwMode="auto">
          <a:xfrm>
            <a:off x="14192250" y="8660130"/>
            <a:ext cx="4095750" cy="1402080"/>
          </a:xfrm>
          <a:prstGeom prst="rect">
            <a:avLst/>
          </a:prstGeom>
          <a:ln>
            <a:noFill/>
          </a:ln>
          <a:extLst>
            <a:ext uri="{53640926-AAD7-44D8-BBD7-CCE9431645EC}">
              <a14:shadowObscured xmlns:a14="http://schemas.microsoft.com/office/drawing/2010/main"/>
            </a:ext>
          </a:extLst>
        </p:spPr>
      </p:pic>
      <p:sp>
        <p:nvSpPr>
          <p:cNvPr id="4" name="Content Placeholder 2">
            <a:extLst>
              <a:ext uri="{FF2B5EF4-FFF2-40B4-BE49-F238E27FC236}">
                <a16:creationId xmlns:a16="http://schemas.microsoft.com/office/drawing/2014/main" id="{7F16E668-C3D3-91A5-929F-8682087338D8}"/>
              </a:ext>
            </a:extLst>
          </p:cNvPr>
          <p:cNvSpPr txBox="1">
            <a:spLocks/>
          </p:cNvSpPr>
          <p:nvPr/>
        </p:nvSpPr>
        <p:spPr>
          <a:xfrm>
            <a:off x="10182020" y="4152958"/>
            <a:ext cx="7579332" cy="4354436"/>
          </a:xfrm>
          <a:prstGeom prst="rect">
            <a:avLst/>
          </a:prstGeom>
          <a:ln w="28575">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US" sz="2100" noProof="1">
                <a:latin typeface="Avenir Book" panose="02000503020000020003" pitchFamily="2" charset="0"/>
              </a:rPr>
              <a:t>Symudwch			</a:t>
            </a:r>
            <a:r>
              <a:rPr lang="en-US" sz="2100" i="1" noProof="1">
                <a:solidFill>
                  <a:schemeClr val="tx1">
                    <a:lumMod val="50000"/>
                    <a:lumOff val="50000"/>
                  </a:schemeClr>
                </a:solidFill>
                <a:latin typeface="Avenir Book" panose="02000503020000020003" pitchFamily="2" charset="0"/>
              </a:rPr>
              <a:t>Move</a:t>
            </a:r>
          </a:p>
          <a:p>
            <a:pPr marL="0" indent="0">
              <a:buNone/>
            </a:pPr>
            <a:r>
              <a:rPr lang="en-US" sz="2100" noProof="1">
                <a:latin typeface="Avenir Book" panose="02000503020000020003" pitchFamily="2" charset="0"/>
              </a:rPr>
              <a:t>Gwyliwch			</a:t>
            </a:r>
            <a:r>
              <a:rPr lang="en-US" sz="2100" i="1" noProof="1">
                <a:solidFill>
                  <a:schemeClr val="tx1">
                    <a:lumMod val="50000"/>
                    <a:lumOff val="50000"/>
                  </a:schemeClr>
                </a:solidFill>
                <a:latin typeface="Avenir Book" panose="02000503020000020003" pitchFamily="2" charset="0"/>
              </a:rPr>
              <a:t>Watch</a:t>
            </a:r>
          </a:p>
          <a:p>
            <a:pPr marL="0" indent="0">
              <a:buNone/>
            </a:pPr>
            <a:r>
              <a:rPr lang="en-US" sz="2100" noProof="1">
                <a:latin typeface="Avenir Book" panose="02000503020000020003" pitchFamily="2" charset="0"/>
              </a:rPr>
              <a:t>Rhowch			</a:t>
            </a:r>
            <a:r>
              <a:rPr lang="en-US" sz="2100" i="1" noProof="1">
                <a:solidFill>
                  <a:schemeClr val="tx1">
                    <a:lumMod val="50000"/>
                    <a:lumOff val="50000"/>
                  </a:schemeClr>
                </a:solidFill>
                <a:latin typeface="Avenir Book" panose="02000503020000020003" pitchFamily="2" charset="0"/>
              </a:rPr>
              <a:t>Give</a:t>
            </a:r>
          </a:p>
          <a:p>
            <a:pPr marL="0" indent="0">
              <a:buNone/>
            </a:pPr>
            <a:r>
              <a:rPr lang="en-US" sz="2100" noProof="1">
                <a:latin typeface="Avenir Book" panose="02000503020000020003" pitchFamily="2" charset="0"/>
              </a:rPr>
              <a:t>Ysgrifennwch			</a:t>
            </a:r>
            <a:r>
              <a:rPr lang="en-US" sz="2100" i="1" noProof="1">
                <a:solidFill>
                  <a:schemeClr val="tx1">
                    <a:lumMod val="50000"/>
                    <a:lumOff val="50000"/>
                  </a:schemeClr>
                </a:solidFill>
                <a:latin typeface="Avenir Book" panose="02000503020000020003" pitchFamily="2" charset="0"/>
              </a:rPr>
              <a:t>Write</a:t>
            </a:r>
          </a:p>
          <a:p>
            <a:pPr marL="0" indent="0">
              <a:buNone/>
            </a:pPr>
            <a:r>
              <a:rPr lang="en-US" sz="2100" noProof="1">
                <a:latin typeface="Avenir Book" panose="02000503020000020003" pitchFamily="2" charset="0"/>
              </a:rPr>
              <a:t>Darllenwch			</a:t>
            </a:r>
            <a:r>
              <a:rPr lang="en-US" sz="2100" i="1" noProof="1">
                <a:solidFill>
                  <a:schemeClr val="tx1">
                    <a:lumMod val="50000"/>
                    <a:lumOff val="50000"/>
                  </a:schemeClr>
                </a:solidFill>
                <a:latin typeface="Avenir Book" panose="02000503020000020003" pitchFamily="2" charset="0"/>
              </a:rPr>
              <a:t>Read	</a:t>
            </a:r>
          </a:p>
          <a:p>
            <a:pPr marL="0" indent="0">
              <a:buNone/>
            </a:pPr>
            <a:r>
              <a:rPr lang="en-US" sz="2100" noProof="1">
                <a:latin typeface="Avenir Book" panose="02000503020000020003" pitchFamily="2" charset="0"/>
              </a:rPr>
              <a:t>Cerddwch</a:t>
            </a:r>
            <a:r>
              <a:rPr lang="en-US" sz="2100" i="1" noProof="1">
                <a:solidFill>
                  <a:schemeClr val="tx1">
                    <a:lumMod val="50000"/>
                    <a:lumOff val="50000"/>
                  </a:schemeClr>
                </a:solidFill>
                <a:latin typeface="Avenir Book" panose="02000503020000020003" pitchFamily="2" charset="0"/>
              </a:rPr>
              <a:t>			Walk</a:t>
            </a:r>
          </a:p>
          <a:p>
            <a:pPr marL="0" indent="0">
              <a:buNone/>
            </a:pPr>
            <a:r>
              <a:rPr lang="en-US" sz="2100" noProof="1">
                <a:latin typeface="Avenir Book" panose="02000503020000020003" pitchFamily="2" charset="0"/>
              </a:rPr>
              <a:t>Rhedwch</a:t>
            </a:r>
            <a:r>
              <a:rPr lang="en-US" sz="2100" i="1" noProof="1">
                <a:solidFill>
                  <a:schemeClr val="tx1">
                    <a:lumMod val="50000"/>
                    <a:lumOff val="50000"/>
                  </a:schemeClr>
                </a:solidFill>
                <a:latin typeface="Avenir Book" panose="02000503020000020003" pitchFamily="2" charset="0"/>
              </a:rPr>
              <a:t>			Run</a:t>
            </a:r>
          </a:p>
          <a:p>
            <a:pPr marL="0" indent="0">
              <a:buNone/>
            </a:pPr>
            <a:r>
              <a:rPr lang="en-US" sz="2100" noProof="1">
                <a:latin typeface="Avenir Book" panose="02000503020000020003" pitchFamily="2" charset="0"/>
              </a:rPr>
              <a:t>Agorwch</a:t>
            </a:r>
            <a:r>
              <a:rPr lang="en-US" sz="2100" i="1" noProof="1">
                <a:solidFill>
                  <a:schemeClr val="tx1">
                    <a:lumMod val="50000"/>
                    <a:lumOff val="50000"/>
                  </a:schemeClr>
                </a:solidFill>
                <a:latin typeface="Avenir Book" panose="02000503020000020003" pitchFamily="2" charset="0"/>
              </a:rPr>
              <a:t>			Open</a:t>
            </a:r>
          </a:p>
          <a:p>
            <a:pPr marL="0" indent="0">
              <a:buNone/>
            </a:pPr>
            <a:r>
              <a:rPr lang="en-US" sz="2100" noProof="1">
                <a:latin typeface="Avenir Book" panose="02000503020000020003" pitchFamily="2" charset="0"/>
              </a:rPr>
              <a:t>Caewch</a:t>
            </a:r>
            <a:r>
              <a:rPr lang="en-US" sz="2100" i="1" noProof="1">
                <a:solidFill>
                  <a:schemeClr val="tx1">
                    <a:lumMod val="50000"/>
                    <a:lumOff val="50000"/>
                  </a:schemeClr>
                </a:solidFill>
                <a:latin typeface="Avenir Book" panose="02000503020000020003" pitchFamily="2" charset="0"/>
              </a:rPr>
              <a:t>			Close		</a:t>
            </a:r>
          </a:p>
        </p:txBody>
      </p:sp>
      <p:sp>
        <p:nvSpPr>
          <p:cNvPr id="5" name="Content Placeholder 2">
            <a:extLst>
              <a:ext uri="{FF2B5EF4-FFF2-40B4-BE49-F238E27FC236}">
                <a16:creationId xmlns:a16="http://schemas.microsoft.com/office/drawing/2014/main" id="{9F064345-48ED-16E1-3845-02FFB3164E9E}"/>
              </a:ext>
            </a:extLst>
          </p:cNvPr>
          <p:cNvSpPr txBox="1">
            <a:spLocks/>
          </p:cNvSpPr>
          <p:nvPr/>
        </p:nvSpPr>
        <p:spPr>
          <a:xfrm>
            <a:off x="10182020" y="8876249"/>
            <a:ext cx="3724964" cy="1185962"/>
          </a:xfrm>
          <a:prstGeom prst="rect">
            <a:avLst/>
          </a:prstGeom>
          <a:ln w="28575">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US" sz="2100" noProof="1">
                <a:latin typeface="Avenir Book" panose="02000503020000020003" pitchFamily="2" charset="0"/>
              </a:rPr>
              <a:t>-wch  = </a:t>
            </a:r>
            <a:r>
              <a:rPr lang="en-US" sz="2100" i="1" noProof="1">
                <a:latin typeface="Avenir Book" panose="02000503020000020003" pitchFamily="2" charset="0"/>
              </a:rPr>
              <a:t>group</a:t>
            </a:r>
          </a:p>
          <a:p>
            <a:pPr marL="0" indent="0">
              <a:lnSpc>
                <a:spcPct val="100000"/>
              </a:lnSpc>
              <a:buNone/>
            </a:pPr>
            <a:r>
              <a:rPr lang="en-US" sz="2100" noProof="1">
                <a:latin typeface="Avenir Book" panose="02000503020000020003" pitchFamily="2" charset="0"/>
              </a:rPr>
              <a:t>-a      = </a:t>
            </a:r>
            <a:r>
              <a:rPr lang="en-US" sz="2100" i="1" noProof="1">
                <a:latin typeface="Avenir Book" panose="02000503020000020003" pitchFamily="2" charset="0"/>
              </a:rPr>
              <a:t>singular</a:t>
            </a:r>
            <a:endParaRPr lang="en-US" sz="2100" i="1" noProof="1">
              <a:solidFill>
                <a:schemeClr val="tx1">
                  <a:lumMod val="50000"/>
                  <a:lumOff val="50000"/>
                </a:schemeClr>
              </a:solidFill>
              <a:latin typeface="Avenir Book" panose="02000503020000020003" pitchFamily="2" charset="0"/>
            </a:endParaRPr>
          </a:p>
        </p:txBody>
      </p:sp>
    </p:spTree>
    <p:extLst>
      <p:ext uri="{BB962C8B-B14F-4D97-AF65-F5344CB8AC3E}">
        <p14:creationId xmlns:p14="http://schemas.microsoft.com/office/powerpoint/2010/main" val="240611500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white grid with black text&#10;&#10;Description automatically generated">
            <a:extLst>
              <a:ext uri="{FF2B5EF4-FFF2-40B4-BE49-F238E27FC236}">
                <a16:creationId xmlns:a16="http://schemas.microsoft.com/office/drawing/2014/main" id="{BE5184E6-BD98-CF36-3321-483609BD22CD}"/>
              </a:ext>
            </a:extLst>
          </p:cNvPr>
          <p:cNvPicPr>
            <a:picLocks noChangeAspect="1"/>
          </p:cNvPicPr>
          <p:nvPr/>
        </p:nvPicPr>
        <p:blipFill rotWithShape="1">
          <a:blip r:embed="rId2">
            <a:extLst>
              <a:ext uri="{28A0092B-C50C-407E-A947-70E740481C1C}">
                <a14:useLocalDpi xmlns:a14="http://schemas.microsoft.com/office/drawing/2010/main" val="0"/>
              </a:ext>
            </a:extLst>
          </a:blip>
          <a:srcRect r="31405"/>
          <a:stretch/>
        </p:blipFill>
        <p:spPr>
          <a:xfrm>
            <a:off x="-152400" y="0"/>
            <a:ext cx="12649200" cy="10374328"/>
          </a:xfrm>
          <a:prstGeom prst="rect">
            <a:avLst/>
          </a:prstGeom>
        </p:spPr>
      </p:pic>
      <mc:AlternateContent xmlns:mc="http://schemas.openxmlformats.org/markup-compatibility/2006">
        <mc:Choice xmlns:p14="http://schemas.microsoft.com/office/powerpoint/2010/main" Requires="p14">
          <p:contentPart p14:bwMode="auto" r:id="rId3">
            <p14:nvContentPartPr>
              <p14:cNvPr id="10" name="Ink 9">
                <a:extLst>
                  <a:ext uri="{FF2B5EF4-FFF2-40B4-BE49-F238E27FC236}">
                    <a16:creationId xmlns:a16="http://schemas.microsoft.com/office/drawing/2014/main" id="{52CE6A51-E4DB-83F3-5E4C-C6C2754DD051}"/>
                  </a:ext>
                </a:extLst>
              </p14:cNvPr>
              <p14:cNvContentPartPr/>
              <p14:nvPr/>
            </p14:nvContentPartPr>
            <p14:xfrm>
              <a:off x="4595075" y="8281306"/>
              <a:ext cx="2447640" cy="1591560"/>
            </p14:xfrm>
          </p:contentPart>
        </mc:Choice>
        <mc:Fallback>
          <p:pic>
            <p:nvPicPr>
              <p:cNvPr id="10" name="Ink 9">
                <a:extLst>
                  <a:ext uri="{FF2B5EF4-FFF2-40B4-BE49-F238E27FC236}">
                    <a16:creationId xmlns:a16="http://schemas.microsoft.com/office/drawing/2014/main" id="{52CE6A51-E4DB-83F3-5E4C-C6C2754DD051}"/>
                  </a:ext>
                </a:extLst>
              </p:cNvPr>
              <p:cNvPicPr/>
              <p:nvPr/>
            </p:nvPicPr>
            <p:blipFill>
              <a:blip r:embed="rId4"/>
              <a:stretch>
                <a:fillRect/>
              </a:stretch>
            </p:blipFill>
            <p:spPr>
              <a:xfrm>
                <a:off x="4541075" y="8173306"/>
                <a:ext cx="2555280" cy="180720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1" name="Ink 10">
                <a:extLst>
                  <a:ext uri="{FF2B5EF4-FFF2-40B4-BE49-F238E27FC236}">
                    <a16:creationId xmlns:a16="http://schemas.microsoft.com/office/drawing/2014/main" id="{DE52ED84-7BEA-032A-41E8-3FDE7E7F243B}"/>
                  </a:ext>
                </a:extLst>
              </p14:cNvPr>
              <p14:cNvContentPartPr/>
              <p14:nvPr/>
            </p14:nvContentPartPr>
            <p14:xfrm>
              <a:off x="7282115" y="8222986"/>
              <a:ext cx="2541960" cy="1375560"/>
            </p14:xfrm>
          </p:contentPart>
        </mc:Choice>
        <mc:Fallback>
          <p:pic>
            <p:nvPicPr>
              <p:cNvPr id="11" name="Ink 10">
                <a:extLst>
                  <a:ext uri="{FF2B5EF4-FFF2-40B4-BE49-F238E27FC236}">
                    <a16:creationId xmlns:a16="http://schemas.microsoft.com/office/drawing/2014/main" id="{DE52ED84-7BEA-032A-41E8-3FDE7E7F243B}"/>
                  </a:ext>
                </a:extLst>
              </p:cNvPr>
              <p:cNvPicPr/>
              <p:nvPr/>
            </p:nvPicPr>
            <p:blipFill>
              <a:blip r:embed="rId6"/>
              <a:stretch>
                <a:fillRect/>
              </a:stretch>
            </p:blipFill>
            <p:spPr>
              <a:xfrm>
                <a:off x="7228115" y="8114986"/>
                <a:ext cx="2649600" cy="1591200"/>
              </a:xfrm>
              <a:prstGeom prst="rect">
                <a:avLst/>
              </a:prstGeom>
            </p:spPr>
          </p:pic>
        </mc:Fallback>
      </mc:AlternateContent>
      <p:pic>
        <p:nvPicPr>
          <p:cNvPr id="13" name="Picture 12" descr="A light bulb with a black background&#10;&#10;Description automatically generated">
            <a:extLst>
              <a:ext uri="{FF2B5EF4-FFF2-40B4-BE49-F238E27FC236}">
                <a16:creationId xmlns:a16="http://schemas.microsoft.com/office/drawing/2014/main" id="{20EB7FBA-B4BE-C217-A170-49CF2D24F51A}"/>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813438" y="8027733"/>
            <a:ext cx="1084474" cy="1084474"/>
          </a:xfrm>
          <a:prstGeom prst="rect">
            <a:avLst/>
          </a:prstGeom>
        </p:spPr>
      </p:pic>
      <p:pic>
        <p:nvPicPr>
          <p:cNvPr id="15" name="Picture 14" descr="A light bulb with a black background&#10;&#10;Description automatically generated">
            <a:extLst>
              <a:ext uri="{FF2B5EF4-FFF2-40B4-BE49-F238E27FC236}">
                <a16:creationId xmlns:a16="http://schemas.microsoft.com/office/drawing/2014/main" id="{67C5B0B5-A963-1056-B097-824CE626F6AC}"/>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6500478" y="8027733"/>
            <a:ext cx="1084474" cy="1084474"/>
          </a:xfrm>
          <a:prstGeom prst="rect">
            <a:avLst/>
          </a:prstGeom>
        </p:spPr>
      </p:pic>
      <p:pic>
        <p:nvPicPr>
          <p:cNvPr id="2" name="Picture 1" descr="A light bulb with a black background&#10;&#10;Description automatically generated">
            <a:extLst>
              <a:ext uri="{FF2B5EF4-FFF2-40B4-BE49-F238E27FC236}">
                <a16:creationId xmlns:a16="http://schemas.microsoft.com/office/drawing/2014/main" id="{AD009983-FD02-3368-4EDA-47D6719EA091}"/>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2765866" y="800100"/>
            <a:ext cx="4983586" cy="5562600"/>
          </a:xfrm>
          <a:prstGeom prst="rect">
            <a:avLst/>
          </a:prstGeom>
        </p:spPr>
      </p:pic>
      <p:sp>
        <p:nvSpPr>
          <p:cNvPr id="4" name="TextBox 3">
            <a:extLst>
              <a:ext uri="{FF2B5EF4-FFF2-40B4-BE49-F238E27FC236}">
                <a16:creationId xmlns:a16="http://schemas.microsoft.com/office/drawing/2014/main" id="{790E6C37-002A-A4C2-B428-8D804E67981C}"/>
              </a:ext>
            </a:extLst>
          </p:cNvPr>
          <p:cNvSpPr txBox="1"/>
          <p:nvPr/>
        </p:nvSpPr>
        <p:spPr>
          <a:xfrm>
            <a:off x="12765866" y="7197889"/>
            <a:ext cx="4983586" cy="1815882"/>
          </a:xfrm>
          <a:prstGeom prst="rect">
            <a:avLst/>
          </a:prstGeom>
          <a:noFill/>
        </p:spPr>
        <p:txBody>
          <a:bodyPr wrap="square">
            <a:spAutoFit/>
          </a:bodyPr>
          <a:lstStyle/>
          <a:p>
            <a:pPr algn="ctr"/>
            <a:r>
              <a:rPr lang="en-US" sz="2800" b="1" dirty="0" err="1"/>
              <a:t>Chwiliwch</a:t>
            </a:r>
            <a:r>
              <a:rPr lang="en-US" sz="2800" b="1" dirty="0"/>
              <a:t> </a:t>
            </a:r>
            <a:r>
              <a:rPr lang="en-US" sz="2800" b="1" dirty="0" err="1"/>
              <a:t>ar-lein</a:t>
            </a:r>
            <a:r>
              <a:rPr lang="en-US" sz="2800" b="1" dirty="0"/>
              <a:t>/ </a:t>
            </a:r>
          </a:p>
          <a:p>
            <a:pPr algn="ctr"/>
            <a:r>
              <a:rPr lang="en-US" sz="2800" b="1" i="1" dirty="0"/>
              <a:t>Search online, e.g., </a:t>
            </a:r>
            <a:r>
              <a:rPr lang="en-US" sz="2800" b="1" dirty="0">
                <a:hlinkClick r:id="rId9"/>
              </a:rPr>
              <a:t>https://www.porth.ac.uk/cy/collection/cynllun-colegaucymru</a:t>
            </a:r>
            <a:r>
              <a:rPr lang="en-US" sz="2800" b="1" dirty="0"/>
              <a:t> </a:t>
            </a:r>
            <a:endParaRPr lang="en-US" sz="3600" b="1" dirty="0"/>
          </a:p>
        </p:txBody>
      </p:sp>
      <p:sp>
        <p:nvSpPr>
          <p:cNvPr id="6" name="TextBox 5">
            <a:extLst>
              <a:ext uri="{FF2B5EF4-FFF2-40B4-BE49-F238E27FC236}">
                <a16:creationId xmlns:a16="http://schemas.microsoft.com/office/drawing/2014/main" id="{A259FACE-FE5C-E516-A4AE-58DC939ED60C}"/>
              </a:ext>
            </a:extLst>
          </p:cNvPr>
          <p:cNvSpPr txBox="1"/>
          <p:nvPr/>
        </p:nvSpPr>
        <p:spPr>
          <a:xfrm>
            <a:off x="14198505" y="1104900"/>
            <a:ext cx="2118307" cy="3046988"/>
          </a:xfrm>
          <a:prstGeom prst="rect">
            <a:avLst/>
          </a:prstGeom>
          <a:noFill/>
        </p:spPr>
        <p:txBody>
          <a:bodyPr wrap="square" rtlCol="0">
            <a:spAutoFit/>
          </a:bodyPr>
          <a:lstStyle/>
          <a:p>
            <a:pPr algn="ctr"/>
            <a:r>
              <a:rPr lang="en-US" sz="2400" dirty="0"/>
              <a:t>Beth am </a:t>
            </a:r>
            <a:r>
              <a:rPr lang="en-US" sz="2400" dirty="0" err="1"/>
              <a:t>baratoi</a:t>
            </a:r>
            <a:r>
              <a:rPr lang="en-US" sz="2400" dirty="0"/>
              <a:t> mat(</a:t>
            </a:r>
            <a:r>
              <a:rPr lang="en-US" sz="2400" dirty="0" err="1"/>
              <a:t>iau</a:t>
            </a:r>
            <a:r>
              <a:rPr lang="en-US" sz="2400" dirty="0"/>
              <a:t>) </a:t>
            </a:r>
            <a:r>
              <a:rPr lang="en-US" sz="2400" dirty="0" err="1"/>
              <a:t>iaith</a:t>
            </a:r>
            <a:r>
              <a:rPr lang="en-US" sz="2400" dirty="0"/>
              <a:t>? </a:t>
            </a:r>
          </a:p>
          <a:p>
            <a:pPr algn="ctr"/>
            <a:endParaRPr lang="en-US" sz="2400" dirty="0"/>
          </a:p>
          <a:p>
            <a:pPr algn="ctr"/>
            <a:r>
              <a:rPr lang="en-US" sz="2400" dirty="0"/>
              <a:t>What about preparing your own language mat(s)?</a:t>
            </a:r>
          </a:p>
        </p:txBody>
      </p:sp>
    </p:spTree>
    <p:extLst>
      <p:ext uri="{BB962C8B-B14F-4D97-AF65-F5344CB8AC3E}">
        <p14:creationId xmlns:p14="http://schemas.microsoft.com/office/powerpoint/2010/main" val="397354364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D7B94D-6C30-BED0-09B2-596B9DA1755D}"/>
              </a:ext>
            </a:extLst>
          </p:cNvPr>
          <p:cNvSpPr txBox="1"/>
          <p:nvPr/>
        </p:nvSpPr>
        <p:spPr>
          <a:xfrm>
            <a:off x="609600" y="647700"/>
            <a:ext cx="16840200" cy="1200329"/>
          </a:xfrm>
          <a:prstGeom prst="rect">
            <a:avLst/>
          </a:prstGeom>
          <a:noFill/>
        </p:spPr>
        <p:txBody>
          <a:bodyPr wrap="square" rtlCol="0">
            <a:spAutoFit/>
          </a:bodyPr>
          <a:lstStyle/>
          <a:p>
            <a:r>
              <a:rPr lang="en-US" sz="7200" b="1" dirty="0" err="1"/>
              <a:t>Amcanion</a:t>
            </a:r>
            <a:r>
              <a:rPr lang="en-US" sz="7200" b="1" dirty="0"/>
              <a:t> </a:t>
            </a:r>
            <a:r>
              <a:rPr lang="en-US" sz="7200" dirty="0"/>
              <a:t>/ </a:t>
            </a:r>
            <a:r>
              <a:rPr lang="en-US" sz="7200" i="1" dirty="0"/>
              <a:t>Objectives</a:t>
            </a:r>
          </a:p>
        </p:txBody>
      </p:sp>
      <p:pic>
        <p:nvPicPr>
          <p:cNvPr id="4" name="Picture 3" descr="A group of arrows in a target&#10;&#10;Description automatically generated">
            <a:extLst>
              <a:ext uri="{FF2B5EF4-FFF2-40B4-BE49-F238E27FC236}">
                <a16:creationId xmlns:a16="http://schemas.microsoft.com/office/drawing/2014/main" id="{A6F75515-417C-13A7-B56C-42E1C290DE0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420600" y="17841"/>
            <a:ext cx="6274928" cy="3660375"/>
          </a:xfrm>
          <a:prstGeom prst="rect">
            <a:avLst/>
          </a:prstGeom>
        </p:spPr>
      </p:pic>
      <p:sp>
        <p:nvSpPr>
          <p:cNvPr id="6" name="TextBox 5">
            <a:extLst>
              <a:ext uri="{FF2B5EF4-FFF2-40B4-BE49-F238E27FC236}">
                <a16:creationId xmlns:a16="http://schemas.microsoft.com/office/drawing/2014/main" id="{A0F0994A-75F7-9D86-2BA8-42C826FEBD30}"/>
              </a:ext>
            </a:extLst>
          </p:cNvPr>
          <p:cNvSpPr txBox="1"/>
          <p:nvPr/>
        </p:nvSpPr>
        <p:spPr>
          <a:xfrm>
            <a:off x="647700" y="2565580"/>
            <a:ext cx="6819900" cy="6494085"/>
          </a:xfrm>
          <a:prstGeom prst="rect">
            <a:avLst/>
          </a:prstGeom>
          <a:solidFill>
            <a:schemeClr val="accent5">
              <a:lumMod val="20000"/>
              <a:lumOff val="80000"/>
            </a:schemeClr>
          </a:solidFill>
        </p:spPr>
        <p:txBody>
          <a:bodyPr wrap="square" rtlCol="0">
            <a:spAutoFit/>
          </a:bodyPr>
          <a:lstStyle/>
          <a:p>
            <a:endParaRPr lang="en-US" sz="1600" b="1" dirty="0"/>
          </a:p>
          <a:p>
            <a:r>
              <a:rPr lang="en-US" sz="4000" b="1" dirty="0" err="1"/>
              <a:t>Byddwch</a:t>
            </a:r>
            <a:r>
              <a:rPr lang="en-US" sz="4000" b="1" dirty="0"/>
              <a:t> </a:t>
            </a:r>
            <a:r>
              <a:rPr lang="en-US" sz="4000" b="1" dirty="0" err="1"/>
              <a:t>chi’n</a:t>
            </a:r>
            <a:r>
              <a:rPr lang="en-US" sz="4000" b="1" dirty="0"/>
              <a:t> </a:t>
            </a:r>
            <a:r>
              <a:rPr lang="en-US" sz="4000" b="1" dirty="0" err="1"/>
              <a:t>gallu</a:t>
            </a:r>
            <a:r>
              <a:rPr lang="en-US" sz="4000" b="1" dirty="0"/>
              <a:t>:</a:t>
            </a:r>
          </a:p>
          <a:p>
            <a:endParaRPr lang="en-US" sz="4000" dirty="0"/>
          </a:p>
          <a:p>
            <a:r>
              <a:rPr lang="en-US" sz="3600" dirty="0"/>
              <a:t>- </a:t>
            </a:r>
            <a:r>
              <a:rPr lang="en-US" sz="3600" dirty="0" err="1"/>
              <a:t>defnyddio</a:t>
            </a:r>
            <a:r>
              <a:rPr lang="en-US" sz="3600" dirty="0"/>
              <a:t> </a:t>
            </a:r>
            <a:r>
              <a:rPr lang="en-US" sz="3600" dirty="0" err="1"/>
              <a:t>gorchmynion</a:t>
            </a:r>
            <a:r>
              <a:rPr lang="en-US" sz="3600" dirty="0"/>
              <a:t> </a:t>
            </a:r>
            <a:r>
              <a:rPr lang="en-US" sz="3600" dirty="0" err="1"/>
              <a:t>lluosog</a:t>
            </a:r>
            <a:r>
              <a:rPr lang="en-US" sz="3600" dirty="0"/>
              <a:t> ac </a:t>
            </a:r>
            <a:r>
              <a:rPr lang="en-US" sz="3600" dirty="0" err="1"/>
              <a:t>unigol</a:t>
            </a:r>
            <a:r>
              <a:rPr lang="en-US" sz="3600" dirty="0"/>
              <a:t> </a:t>
            </a:r>
            <a:r>
              <a:rPr lang="en-US" sz="3600" dirty="0" err="1"/>
              <a:t>yn</a:t>
            </a:r>
            <a:r>
              <a:rPr lang="en-US" sz="3600" dirty="0"/>
              <a:t> </a:t>
            </a:r>
            <a:r>
              <a:rPr lang="en-US" sz="3600" dirty="0" err="1"/>
              <a:t>gywir</a:t>
            </a:r>
            <a:endParaRPr lang="en-US" sz="3600" dirty="0"/>
          </a:p>
          <a:p>
            <a:endParaRPr lang="en-US" sz="3600" dirty="0"/>
          </a:p>
          <a:p>
            <a:r>
              <a:rPr lang="en-US" sz="3600" dirty="0"/>
              <a:t>- </a:t>
            </a:r>
            <a:r>
              <a:rPr lang="en-US" sz="3600" dirty="0" err="1"/>
              <a:t>ffurfio</a:t>
            </a:r>
            <a:r>
              <a:rPr lang="en-US" sz="3600" dirty="0"/>
              <a:t> </a:t>
            </a:r>
            <a:r>
              <a:rPr lang="en-US" sz="3600" dirty="0" err="1"/>
              <a:t>gorchmynion</a:t>
            </a:r>
            <a:r>
              <a:rPr lang="en-US" sz="3600" dirty="0"/>
              <a:t> </a:t>
            </a:r>
            <a:r>
              <a:rPr lang="en-US" sz="3600" dirty="0" err="1"/>
              <a:t>newydd</a:t>
            </a:r>
            <a:endParaRPr lang="en-US" sz="3600" dirty="0"/>
          </a:p>
          <a:p>
            <a:endParaRPr lang="en-US" sz="3600" dirty="0"/>
          </a:p>
          <a:p>
            <a:r>
              <a:rPr lang="en-US" sz="3600" dirty="0"/>
              <a:t>- </a:t>
            </a:r>
            <a:r>
              <a:rPr lang="en-US" sz="3600" dirty="0" err="1"/>
              <a:t>defnyddio’r</a:t>
            </a:r>
            <a:r>
              <a:rPr lang="en-US" sz="3600" dirty="0"/>
              <a:t> </a:t>
            </a:r>
            <a:r>
              <a:rPr lang="en-US" sz="3600" dirty="0" err="1"/>
              <a:t>gorchmynion</a:t>
            </a:r>
            <a:r>
              <a:rPr lang="en-US" sz="3600" dirty="0"/>
              <a:t> </a:t>
            </a:r>
            <a:r>
              <a:rPr lang="en-US" sz="3600" dirty="0" err="1"/>
              <a:t>i</a:t>
            </a:r>
            <a:r>
              <a:rPr lang="en-US" sz="3600" dirty="0"/>
              <a:t> </a:t>
            </a:r>
            <a:r>
              <a:rPr lang="en-US" sz="3600" dirty="0" err="1"/>
              <a:t>ddechrau</a:t>
            </a:r>
            <a:r>
              <a:rPr lang="en-US" sz="3600" dirty="0"/>
              <a:t> </a:t>
            </a:r>
            <a:r>
              <a:rPr lang="en-US" sz="3600" dirty="0" err="1"/>
              <a:t>creu</a:t>
            </a:r>
            <a:r>
              <a:rPr lang="en-US" sz="3600" dirty="0"/>
              <a:t> </a:t>
            </a:r>
            <a:r>
              <a:rPr lang="en-US" sz="3600" dirty="0" err="1"/>
              <a:t>tystiolaeth</a:t>
            </a:r>
            <a:r>
              <a:rPr lang="en-US" sz="3600" dirty="0"/>
              <a:t> </a:t>
            </a:r>
            <a:r>
              <a:rPr lang="en-US" sz="3600" dirty="0" err="1"/>
              <a:t>ar</a:t>
            </a:r>
            <a:r>
              <a:rPr lang="en-US" sz="3600" dirty="0"/>
              <a:t> </a:t>
            </a:r>
            <a:r>
              <a:rPr lang="en-US" sz="3600" dirty="0" err="1"/>
              <a:t>gyfer</a:t>
            </a:r>
            <a:r>
              <a:rPr lang="en-US" sz="3600" dirty="0"/>
              <a:t> </a:t>
            </a:r>
            <a:r>
              <a:rPr lang="en-US" sz="3600" dirty="0" err="1"/>
              <a:t>eich</a:t>
            </a:r>
            <a:r>
              <a:rPr lang="en-US" sz="3600" dirty="0"/>
              <a:t> </a:t>
            </a:r>
            <a:r>
              <a:rPr lang="en-US" sz="3600" dirty="0" err="1"/>
              <a:t>portffolio</a:t>
            </a:r>
            <a:r>
              <a:rPr lang="en-US" sz="3600" dirty="0"/>
              <a:t>. </a:t>
            </a:r>
          </a:p>
          <a:p>
            <a:endParaRPr lang="en-US" sz="3200" dirty="0"/>
          </a:p>
        </p:txBody>
      </p:sp>
      <p:sp>
        <p:nvSpPr>
          <p:cNvPr id="9" name="TextBox 8">
            <a:extLst>
              <a:ext uri="{FF2B5EF4-FFF2-40B4-BE49-F238E27FC236}">
                <a16:creationId xmlns:a16="http://schemas.microsoft.com/office/drawing/2014/main" id="{CECCC997-FD4D-3B7E-A099-7FE10F332BB5}"/>
              </a:ext>
            </a:extLst>
          </p:cNvPr>
          <p:cNvSpPr txBox="1"/>
          <p:nvPr/>
        </p:nvSpPr>
        <p:spPr>
          <a:xfrm>
            <a:off x="8153400" y="2543603"/>
            <a:ext cx="5952516" cy="6555641"/>
          </a:xfrm>
          <a:prstGeom prst="rect">
            <a:avLst/>
          </a:prstGeom>
          <a:solidFill>
            <a:schemeClr val="accent4">
              <a:lumMod val="20000"/>
              <a:lumOff val="80000"/>
            </a:schemeClr>
          </a:solidFill>
        </p:spPr>
        <p:txBody>
          <a:bodyPr wrap="square" rtlCol="0">
            <a:spAutoFit/>
          </a:bodyPr>
          <a:lstStyle/>
          <a:p>
            <a:endParaRPr lang="en-US" sz="1600" b="1" dirty="0"/>
          </a:p>
          <a:p>
            <a:r>
              <a:rPr lang="en-US" sz="4000" b="1" dirty="0"/>
              <a:t>You will be able to:</a:t>
            </a:r>
          </a:p>
          <a:p>
            <a:endParaRPr lang="en-US" sz="4000" dirty="0"/>
          </a:p>
          <a:p>
            <a:r>
              <a:rPr lang="en-US" sz="3600" dirty="0"/>
              <a:t>- use plural and singular commands correctly</a:t>
            </a:r>
          </a:p>
          <a:p>
            <a:endParaRPr lang="en-US" sz="3600" dirty="0"/>
          </a:p>
          <a:p>
            <a:r>
              <a:rPr lang="en-US" sz="3600" dirty="0"/>
              <a:t>- form new commands.</a:t>
            </a:r>
          </a:p>
          <a:p>
            <a:endParaRPr lang="en-US" sz="3600" dirty="0"/>
          </a:p>
          <a:p>
            <a:r>
              <a:rPr lang="en-US" sz="3600" dirty="0"/>
              <a:t>- use the commands to start creating evidence for your portfolio.</a:t>
            </a:r>
          </a:p>
          <a:p>
            <a:endParaRPr lang="en-US" sz="3600" dirty="0"/>
          </a:p>
        </p:txBody>
      </p:sp>
    </p:spTree>
    <p:extLst>
      <p:ext uri="{BB962C8B-B14F-4D97-AF65-F5344CB8AC3E}">
        <p14:creationId xmlns:p14="http://schemas.microsoft.com/office/powerpoint/2010/main" val="18044667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64854871C080D46AAF220054162EE49" ma:contentTypeVersion="14" ma:contentTypeDescription="Create a new document." ma:contentTypeScope="" ma:versionID="0f79cab36753afc2973fc91990a7e70f">
  <xsd:schema xmlns:xsd="http://www.w3.org/2001/XMLSchema" xmlns:xs="http://www.w3.org/2001/XMLSchema" xmlns:p="http://schemas.microsoft.com/office/2006/metadata/properties" xmlns:ns2="c0bc5e67-24c2-4fc5-b969-f791d200abd2" xmlns:ns3="497e3025-69b6-416a-8642-3c6d06f66ac5" targetNamespace="http://schemas.microsoft.com/office/2006/metadata/properties" ma:root="true" ma:fieldsID="52bc536ca4e35959297d0a7f9b55d5c1" ns2:_="" ns3:_="">
    <xsd:import namespace="c0bc5e67-24c2-4fc5-b969-f791d200abd2"/>
    <xsd:import namespace="497e3025-69b6-416a-8642-3c6d06f66ac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3:SharedWithUsers" minOccurs="0"/>
                <xsd:element ref="ns3:SharedWithDetail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0bc5e67-24c2-4fc5-b969-f791d200abd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7e3025-69b6-416a-8642-3c6d06f66ac5"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ed90f537-6aef-4a2e-90db-00c10756adce}" ma:internalName="TaxCatchAll" ma:showField="CatchAllData" ma:web="497e3025-69b6-416a-8642-3c6d06f66ac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0bc5e67-24c2-4fc5-b969-f791d200abd2">
      <Terms xmlns="http://schemas.microsoft.com/office/infopath/2007/PartnerControls"/>
    </lcf76f155ced4ddcb4097134ff3c332f>
    <TaxCatchAll xmlns="497e3025-69b6-416a-8642-3c6d06f66ac5" xsi:nil="true"/>
  </documentManagement>
</p:properties>
</file>

<file path=customXml/itemProps1.xml><?xml version="1.0" encoding="utf-8"?>
<ds:datastoreItem xmlns:ds="http://schemas.openxmlformats.org/officeDocument/2006/customXml" ds:itemID="{5F62EB80-538F-4AFF-A337-FE3C9CB9B38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0bc5e67-24c2-4fc5-b969-f791d200abd2"/>
    <ds:schemaRef ds:uri="497e3025-69b6-416a-8642-3c6d06f66ac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DFEB4E8-9739-4F20-9318-37CEC5F7B159}">
  <ds:schemaRefs>
    <ds:schemaRef ds:uri="http://schemas.microsoft.com/sharepoint/v3/contenttype/forms"/>
  </ds:schemaRefs>
</ds:datastoreItem>
</file>

<file path=customXml/itemProps3.xml><?xml version="1.0" encoding="utf-8"?>
<ds:datastoreItem xmlns:ds="http://schemas.openxmlformats.org/officeDocument/2006/customXml" ds:itemID="{71705821-4037-4A7E-8CFB-11C8EAD282CE}">
  <ds:schemaRefs>
    <ds:schemaRef ds:uri="http://www.w3.org/XML/1998/namespace"/>
    <ds:schemaRef ds:uri="http://schemas.microsoft.com/office/2006/metadata/properties"/>
    <ds:schemaRef ds:uri="http://schemas.microsoft.com/office/2006/documentManagement/types"/>
    <ds:schemaRef ds:uri="http://schemas.openxmlformats.org/package/2006/metadata/core-properties"/>
    <ds:schemaRef ds:uri="http://purl.org/dc/dcmitype/"/>
    <ds:schemaRef ds:uri="http://schemas.microsoft.com/office/infopath/2007/PartnerControls"/>
    <ds:schemaRef ds:uri="497e3025-69b6-416a-8642-3c6d06f66ac5"/>
    <ds:schemaRef ds:uri="http://purl.org/dc/terms/"/>
    <ds:schemaRef ds:uri="c0bc5e67-24c2-4fc5-b969-f791d200abd2"/>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3462</TotalTime>
  <Words>2233</Words>
  <Application>Microsoft Office PowerPoint</Application>
  <PresentationFormat>Custom</PresentationFormat>
  <Paragraphs>601</Paragraphs>
  <Slides>75</Slides>
  <Notes>14</Notes>
  <HiddenSlides>0</HiddenSlides>
  <MMClips>1</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75</vt:i4>
      </vt:variant>
    </vt:vector>
  </HeadingPairs>
  <TitlesOfParts>
    <vt:vector size="89" baseType="lpstr">
      <vt:lpstr>More Sugar Thin</vt:lpstr>
      <vt:lpstr>Calibri</vt:lpstr>
      <vt:lpstr>Cavolini</vt:lpstr>
      <vt:lpstr>arial</vt:lpstr>
      <vt:lpstr>Calibri Light</vt:lpstr>
      <vt:lpstr>Avenir Book</vt:lpstr>
      <vt:lpstr>Lazydog</vt:lpstr>
      <vt:lpstr>Cymraeg</vt:lpstr>
      <vt:lpstr>arial</vt:lpstr>
      <vt:lpstr>Josefin Sans</vt:lpstr>
      <vt:lpstr>Century Gothic</vt:lpstr>
      <vt:lpstr>var(--font-family-body)</vt:lpstr>
      <vt:lpstr>Rubik Medium Bold</vt:lpstr>
      <vt:lpstr>Office Theme</vt:lpstr>
      <vt:lpstr>PowerPoint Presentation</vt:lpstr>
      <vt:lpstr>ADOLYGU 5-4-3-2-1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Wordwall: https://wordwall.net/resource/61112428    </vt:lpstr>
      <vt:lpstr>PowerPoint Presentation</vt:lpstr>
      <vt:lpstr>PowerPoint Presentation</vt:lpstr>
      <vt:lpstr>Newidiwch i ‘TI’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Sylwch…</vt:lpstr>
      <vt:lpstr>PowerPoint Presentation</vt:lpstr>
      <vt:lpstr>PowerPoint Presentation</vt:lpstr>
      <vt:lpstr>Parwch y gorchmynion:</vt:lpstr>
      <vt:lpstr>Atebion</vt:lpstr>
      <vt:lpstr>Adolygu…</vt:lpstr>
      <vt:lpstr>Tarsia</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Rules and Reminders For Online Classes</dc:title>
  <cp:lastModifiedBy>Jeni Price</cp:lastModifiedBy>
  <cp:revision>64</cp:revision>
  <dcterms:created xsi:type="dcterms:W3CDTF">2006-08-16T00:00:00Z</dcterms:created>
  <dcterms:modified xsi:type="dcterms:W3CDTF">2023-10-05T07:32:02Z</dcterms:modified>
  <dc:identifier>DAEk0HUlgfA</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0x010100964854871C080D46AAF220054162EE49</vt:lpwstr>
  </property>
  <property fmtid="{D5CDD505-2E9C-101B-9397-08002B2CF9AE}" pid="3" name="MediaServiceImageTags">
    <vt:lpwstr/>
  </property>
</Properties>
</file>