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Lst>
  <p:notesMasterIdLst>
    <p:notesMasterId r:id="rId23"/>
  </p:notesMasterIdLst>
  <p:handoutMasterIdLst>
    <p:handoutMasterId r:id="rId24"/>
  </p:handoutMasterIdLst>
  <p:sldIdLst>
    <p:sldId id="257" r:id="rId3"/>
    <p:sldId id="276" r:id="rId4"/>
    <p:sldId id="280" r:id="rId5"/>
    <p:sldId id="281" r:id="rId6"/>
    <p:sldId id="260" r:id="rId7"/>
    <p:sldId id="265" r:id="rId8"/>
    <p:sldId id="267" r:id="rId9"/>
    <p:sldId id="266" r:id="rId10"/>
    <p:sldId id="278" r:id="rId11"/>
    <p:sldId id="282" r:id="rId12"/>
    <p:sldId id="283" r:id="rId13"/>
    <p:sldId id="284" r:id="rId14"/>
    <p:sldId id="270" r:id="rId15"/>
    <p:sldId id="271" r:id="rId16"/>
    <p:sldId id="273" r:id="rId17"/>
    <p:sldId id="274" r:id="rId18"/>
    <p:sldId id="261" r:id="rId19"/>
    <p:sldId id="275" r:id="rId20"/>
    <p:sldId id="262" r:id="rId21"/>
    <p:sldId id="277" r:id="rId22"/>
  </p:sldIdLst>
  <p:sldSz cx="9144000" cy="6858000" type="screen4x3"/>
  <p:notesSz cx="6797675" cy="9926638"/>
  <p:embeddedFontLst>
    <p:embeddedFont>
      <p:font typeface="Calibri" panose="020F0502020204030204" pitchFamily="34" charset="0"/>
      <p:regular r:id="rId25"/>
      <p:bold r:id="rId26"/>
      <p:italic r:id="rId27"/>
      <p:bold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2.fntdata"/><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1.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font" Target="fonts/font4.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3.fntdata"/><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8ABFC25-2C4C-4EB9-A282-621D91C7BBB3}" type="datetimeFigureOut">
              <a:rPr lang="en-US" smtClean="0"/>
              <a:t>02-Oct-17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A924750-B58D-4187-9754-F91E00E76E9C}" type="slidenum">
              <a:rPr lang="en-US" smtClean="0"/>
              <a:t>‹#›</a:t>
            </a:fld>
            <a:endParaRPr lang="en-US"/>
          </a:p>
        </p:txBody>
      </p:sp>
    </p:spTree>
    <p:extLst>
      <p:ext uri="{BB962C8B-B14F-4D97-AF65-F5344CB8AC3E}">
        <p14:creationId xmlns:p14="http://schemas.microsoft.com/office/powerpoint/2010/main" val="18931009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378D7C2-83FE-4EC0-94E1-68CF821E94D3}" type="datetimeFigureOut">
              <a:rPr lang="en-GB" smtClean="0"/>
              <a:t>02/10/2017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8D03B82-0231-4472-AD6D-0C590FE35623}" type="slidenum">
              <a:rPr lang="en-GB" smtClean="0"/>
              <a:t>‹#›</a:t>
            </a:fld>
            <a:endParaRPr lang="en-GB"/>
          </a:p>
        </p:txBody>
      </p:sp>
    </p:spTree>
    <p:extLst>
      <p:ext uri="{BB962C8B-B14F-4D97-AF65-F5344CB8AC3E}">
        <p14:creationId xmlns:p14="http://schemas.microsoft.com/office/powerpoint/2010/main" val="1977000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a:t>
            </a:fld>
            <a:endParaRPr lang="en-GB"/>
          </a:p>
        </p:txBody>
      </p:sp>
    </p:spTree>
    <p:extLst>
      <p:ext uri="{BB962C8B-B14F-4D97-AF65-F5344CB8AC3E}">
        <p14:creationId xmlns:p14="http://schemas.microsoft.com/office/powerpoint/2010/main" val="914580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656237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a:t>
            </a:fld>
            <a:endParaRPr lang="en-GB"/>
          </a:p>
        </p:txBody>
      </p:sp>
    </p:spTree>
    <p:extLst>
      <p:ext uri="{BB962C8B-B14F-4D97-AF65-F5344CB8AC3E}">
        <p14:creationId xmlns:p14="http://schemas.microsoft.com/office/powerpoint/2010/main" val="1494611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2710912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659543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659543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659543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512081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4855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709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077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4069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4586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4401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7791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8067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053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7217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18087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09851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7742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3499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3378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75618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94401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50739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18101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31443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9551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9010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72605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02/10/2017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140428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hyperlink" Target="http://www.jfklibrary.org/Asset-Viewer/OYhUZE2Qo0-ogdV7ok900A.aspx" TargetMode="External"/><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hyperlink" Target="https://www.youtube.com/watch?v=c32G868tor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200923"/>
            <a:ext cx="9120515" cy="6174676"/>
          </a:xfrm>
          <a:prstGeom prst="rect">
            <a:avLst/>
          </a:prstGeom>
        </p:spPr>
        <p:txBody>
          <a:bodyPr wrap="square" lIns="540000" tIns="360000" rIns="540000" bIns="360000" numCol="2" spcCol="360000">
            <a:spAutoFit/>
          </a:bodyPr>
          <a:lstStyle/>
          <a:p>
            <a:r>
              <a:rPr lang="en-GB" b="1" u="sng" dirty="0" smtClean="0">
                <a:solidFill>
                  <a:prstClr val="black"/>
                </a:solidFill>
              </a:rPr>
              <a:t>1. New </a:t>
            </a:r>
            <a:r>
              <a:rPr lang="en-GB" b="1" u="sng" dirty="0">
                <a:solidFill>
                  <a:prstClr val="black"/>
                </a:solidFill>
              </a:rPr>
              <a:t>England</a:t>
            </a:r>
          </a:p>
          <a:p>
            <a:pPr marL="285750" indent="-285750">
              <a:buFontTx/>
              <a:buChar char="-"/>
            </a:pPr>
            <a:r>
              <a:rPr lang="en-GB" dirty="0">
                <a:solidFill>
                  <a:prstClr val="black"/>
                </a:solidFill>
              </a:rPr>
              <a:t>Reasons for emigration to New World</a:t>
            </a:r>
          </a:p>
          <a:p>
            <a:pPr marL="285750" indent="-285750">
              <a:buFontTx/>
              <a:buChar char="-"/>
            </a:pPr>
            <a:r>
              <a:rPr lang="en-GB" dirty="0" smtClean="0">
                <a:solidFill>
                  <a:prstClr val="black"/>
                </a:solidFill>
              </a:rPr>
              <a:t>Plymouth Colony</a:t>
            </a:r>
          </a:p>
          <a:p>
            <a:pPr marL="285750" indent="-285750">
              <a:buFontTx/>
              <a:buChar char="-"/>
            </a:pPr>
            <a:r>
              <a:rPr lang="en-GB" dirty="0" smtClean="0"/>
              <a:t>Massachusetts Bay Company </a:t>
            </a:r>
          </a:p>
          <a:p>
            <a:endParaRPr lang="en-GB" dirty="0">
              <a:solidFill>
                <a:prstClr val="black"/>
              </a:solidFill>
            </a:endParaRPr>
          </a:p>
          <a:p>
            <a:r>
              <a:rPr lang="en-GB" b="1" u="sng" dirty="0" smtClean="0">
                <a:solidFill>
                  <a:prstClr val="black"/>
                </a:solidFill>
              </a:rPr>
              <a:t>2. Bradford  </a:t>
            </a:r>
            <a:r>
              <a:rPr lang="en-GB" b="1" i="1" u="sng" dirty="0" smtClean="0">
                <a:solidFill>
                  <a:prstClr val="black"/>
                </a:solidFill>
              </a:rPr>
              <a:t>Of </a:t>
            </a:r>
            <a:r>
              <a:rPr lang="en-GB" b="1" i="1" u="sng" dirty="0">
                <a:solidFill>
                  <a:prstClr val="black"/>
                </a:solidFill>
              </a:rPr>
              <a:t>Plymouth Plantation </a:t>
            </a:r>
            <a:endParaRPr lang="en-GB" b="1" i="1" u="sng" dirty="0" smtClean="0">
              <a:solidFill>
                <a:prstClr val="black"/>
              </a:solidFill>
            </a:endParaRPr>
          </a:p>
          <a:p>
            <a:pPr marL="285750" indent="-285750">
              <a:buFontTx/>
              <a:buChar char="-"/>
            </a:pPr>
            <a:r>
              <a:rPr lang="en-GB" dirty="0" smtClean="0">
                <a:solidFill>
                  <a:prstClr val="black"/>
                </a:solidFill>
              </a:rPr>
              <a:t>Reasons for emigration to New World</a:t>
            </a:r>
          </a:p>
          <a:p>
            <a:pPr marL="285750" indent="-285750">
              <a:buFontTx/>
              <a:buChar char="-"/>
            </a:pPr>
            <a:r>
              <a:rPr lang="en-GB" dirty="0" smtClean="0">
                <a:solidFill>
                  <a:prstClr val="black"/>
                </a:solidFill>
              </a:rPr>
              <a:t>Life in the New World</a:t>
            </a:r>
            <a:r>
              <a:rPr lang="en-GB" b="1" dirty="0" smtClean="0">
                <a:solidFill>
                  <a:prstClr val="black"/>
                </a:solidFill>
              </a:rPr>
              <a:t> </a:t>
            </a:r>
          </a:p>
          <a:p>
            <a:pPr marL="285750" indent="-285750">
              <a:buFontTx/>
              <a:buChar char="-"/>
            </a:pPr>
            <a:r>
              <a:rPr lang="en-GB" dirty="0" smtClean="0">
                <a:solidFill>
                  <a:prstClr val="black"/>
                </a:solidFill>
              </a:rPr>
              <a:t>‘The Mayflower Compact’</a:t>
            </a:r>
          </a:p>
          <a:p>
            <a:pPr marL="285750" indent="-285750">
              <a:buFontTx/>
              <a:buChar char="-"/>
            </a:pPr>
            <a:endParaRPr lang="en-GB" dirty="0" smtClean="0">
              <a:solidFill>
                <a:prstClr val="black"/>
              </a:solidFill>
            </a:endParaRPr>
          </a:p>
          <a:p>
            <a:r>
              <a:rPr lang="en-GB" b="1" u="sng" dirty="0" smtClean="0">
                <a:solidFill>
                  <a:prstClr val="black"/>
                </a:solidFill>
              </a:rPr>
              <a:t>3. Winthrop, ‘A Model of Christian Charity’</a:t>
            </a:r>
          </a:p>
          <a:p>
            <a:pPr marL="285750" indent="-285750">
              <a:buFontTx/>
              <a:buChar char="-"/>
            </a:pPr>
            <a:r>
              <a:rPr lang="en-GB" dirty="0" smtClean="0">
                <a:solidFill>
                  <a:prstClr val="black"/>
                </a:solidFill>
              </a:rPr>
              <a:t>Old World v. New World</a:t>
            </a:r>
          </a:p>
          <a:p>
            <a:pPr marL="285750" indent="-285750">
              <a:buFontTx/>
              <a:buChar char="-"/>
            </a:pPr>
            <a:r>
              <a:rPr lang="en-GB" dirty="0" smtClean="0">
                <a:solidFill>
                  <a:prstClr val="black"/>
                </a:solidFill>
              </a:rPr>
              <a:t>‘A City Upon a Hill’</a:t>
            </a:r>
          </a:p>
          <a:p>
            <a:pPr marL="285750" indent="-285750">
              <a:buFontTx/>
              <a:buChar char="-"/>
            </a:pPr>
            <a:r>
              <a:rPr lang="en-GB" dirty="0" smtClean="0">
                <a:solidFill>
                  <a:prstClr val="black"/>
                </a:solidFill>
              </a:rPr>
              <a:t>Organisation of New England society</a:t>
            </a:r>
          </a:p>
          <a:p>
            <a:pPr marL="285750" indent="-285750">
              <a:buFontTx/>
              <a:buChar char="-"/>
            </a:pPr>
            <a:r>
              <a:rPr lang="en-GB" dirty="0">
                <a:solidFill>
                  <a:prstClr val="black"/>
                </a:solidFill>
              </a:rPr>
              <a:t>Characteristics of New England .v. </a:t>
            </a:r>
            <a:r>
              <a:rPr lang="en-GB" dirty="0" smtClean="0">
                <a:solidFill>
                  <a:prstClr val="black"/>
                </a:solidFill>
              </a:rPr>
              <a:t>Virginia</a:t>
            </a:r>
          </a:p>
          <a:p>
            <a:pPr marL="285750" indent="-285750">
              <a:buFontTx/>
              <a:buChar char="-"/>
            </a:pPr>
            <a:endParaRPr lang="en-GB" sz="1600" dirty="0">
              <a:solidFill>
                <a:prstClr val="black"/>
              </a:solidFill>
            </a:endParaRPr>
          </a:p>
          <a:p>
            <a:pPr marL="285750" indent="-285750">
              <a:buFontTx/>
              <a:buChar char="-"/>
            </a:pPr>
            <a:endParaRPr lang="en-GB" sz="1600" dirty="0" smtClean="0">
              <a:solidFill>
                <a:prstClr val="black"/>
              </a:solidFill>
            </a:endParaRPr>
          </a:p>
          <a:p>
            <a:pPr marL="285750" indent="-285750">
              <a:buFontTx/>
              <a:buChar char="-"/>
            </a:pPr>
            <a:endParaRPr lang="en-GB" sz="1600" dirty="0" smtClean="0">
              <a:solidFill>
                <a:prstClr val="black"/>
              </a:solidFill>
            </a:endParaRPr>
          </a:p>
          <a:p>
            <a:pPr algn="r"/>
            <a:r>
              <a:rPr lang="en-GB" b="1" u="sng" dirty="0" smtClean="0">
                <a:solidFill>
                  <a:srgbClr val="FF0000"/>
                </a:solidFill>
              </a:rPr>
              <a:t>AIMS</a:t>
            </a:r>
            <a:endParaRPr lang="en-GB" b="1" u="sng" dirty="0">
              <a:solidFill>
                <a:srgbClr val="FF0000"/>
              </a:solidFill>
            </a:endParaRPr>
          </a:p>
          <a:p>
            <a:pPr marL="285750" indent="-285750" algn="r">
              <a:buFont typeface="Arial" panose="020B0604020202020204" pitchFamily="34" charset="0"/>
              <a:buChar char="•"/>
            </a:pPr>
            <a:r>
              <a:rPr lang="en-GB" b="1" dirty="0" smtClean="0">
                <a:solidFill>
                  <a:srgbClr val="FF0000"/>
                </a:solidFill>
              </a:rPr>
              <a:t>Discuss ideas and beliefs that underpinned formation of New England society</a:t>
            </a:r>
          </a:p>
          <a:p>
            <a:pPr marL="285750" indent="-285750" algn="r">
              <a:buFont typeface="Arial" panose="020B0604020202020204" pitchFamily="34" charset="0"/>
              <a:buChar char="•"/>
            </a:pPr>
            <a:r>
              <a:rPr lang="en-GB" b="1" dirty="0" smtClean="0">
                <a:solidFill>
                  <a:srgbClr val="FF0000"/>
                </a:solidFill>
              </a:rPr>
              <a:t>Discuss how New England was differentiated from the old world</a:t>
            </a:r>
          </a:p>
          <a:p>
            <a:pPr marL="285750" indent="-285750" algn="r">
              <a:buFont typeface="Arial" panose="020B0604020202020204" pitchFamily="34" charset="0"/>
              <a:buChar char="•"/>
            </a:pPr>
            <a:r>
              <a:rPr lang="en-GB" b="1" dirty="0" smtClean="0">
                <a:solidFill>
                  <a:srgbClr val="FF0000"/>
                </a:solidFill>
              </a:rPr>
              <a:t>Compare </a:t>
            </a:r>
            <a:r>
              <a:rPr lang="en-GB" b="1" dirty="0">
                <a:solidFill>
                  <a:srgbClr val="FF0000"/>
                </a:solidFill>
              </a:rPr>
              <a:t>and contrast </a:t>
            </a:r>
            <a:r>
              <a:rPr lang="en-GB" b="1" dirty="0" smtClean="0">
                <a:solidFill>
                  <a:srgbClr val="FF0000"/>
                </a:solidFill>
              </a:rPr>
              <a:t>impact of Winthrop and Bradford’s ideas on New England society (and American history)</a:t>
            </a:r>
          </a:p>
          <a:p>
            <a:pPr marL="285750" indent="-285750" algn="r">
              <a:buFont typeface="Arial" panose="020B0604020202020204" pitchFamily="34" charset="0"/>
              <a:buChar char="•"/>
            </a:pPr>
            <a:r>
              <a:rPr lang="en-GB" b="1" dirty="0" smtClean="0">
                <a:solidFill>
                  <a:srgbClr val="FF0000"/>
                </a:solidFill>
              </a:rPr>
              <a:t>Evaluate how distinctive notions of what an ‘American’ is emerged from the colonial period </a:t>
            </a:r>
          </a:p>
          <a:p>
            <a:pPr marL="285750" indent="-285750" algn="r">
              <a:buFont typeface="Arial" panose="020B0604020202020204" pitchFamily="34" charset="0"/>
              <a:buChar char="•"/>
            </a:pPr>
            <a:endParaRPr lang="en-GB" sz="1600" b="1" dirty="0">
              <a:solidFill>
                <a:srgbClr val="FF0000"/>
              </a:solidFill>
            </a:endParaRPr>
          </a:p>
          <a:p>
            <a:pPr lvl="0" algn="r"/>
            <a:r>
              <a:rPr lang="en-GB" sz="1400" u="sng" dirty="0" smtClean="0"/>
              <a:t>Readings:</a:t>
            </a:r>
          </a:p>
          <a:p>
            <a:pPr marL="285750" indent="-285750" algn="r">
              <a:buFont typeface="Arial" panose="020B0604020202020204" pitchFamily="34" charset="0"/>
              <a:buChar char="•"/>
            </a:pPr>
            <a:r>
              <a:rPr lang="en-GB" sz="1400" dirty="0" smtClean="0"/>
              <a:t>William Bradford, </a:t>
            </a:r>
            <a:r>
              <a:rPr lang="en-GB" sz="1400" i="1" dirty="0" smtClean="0"/>
              <a:t>Of Plymouth Plantation</a:t>
            </a:r>
            <a:r>
              <a:rPr lang="en-GB" sz="1400" dirty="0" smtClean="0"/>
              <a:t> extracts. </a:t>
            </a:r>
          </a:p>
          <a:p>
            <a:pPr marL="285750" indent="-285750" algn="r">
              <a:buFont typeface="Arial" panose="020B0604020202020204" pitchFamily="34" charset="0"/>
              <a:buChar char="•"/>
            </a:pPr>
            <a:r>
              <a:rPr lang="en-GB" sz="1400" dirty="0" smtClean="0"/>
              <a:t>John Winthrop, ‘A Model of Christian Charity’</a:t>
            </a:r>
            <a:endParaRPr lang="en-GB" sz="1400" b="1" dirty="0">
              <a:solidFill>
                <a:srgbClr val="FF0000"/>
              </a:solidFill>
            </a:endParaRPr>
          </a:p>
        </p:txBody>
      </p:sp>
      <p:sp>
        <p:nvSpPr>
          <p:cNvPr id="4" name="Rectangle 3"/>
          <p:cNvSpPr/>
          <p:nvPr/>
        </p:nvSpPr>
        <p:spPr>
          <a:xfrm>
            <a:off x="-23485" y="6411"/>
            <a:ext cx="9144000" cy="1558028"/>
          </a:xfrm>
          <a:prstGeom prst="rect">
            <a:avLst/>
          </a:prstGeom>
        </p:spPr>
        <p:txBody>
          <a:bodyPr wrap="square" lIns="540000" tIns="360000" rIns="540000" bIns="360000">
            <a:spAutoFit/>
          </a:bodyPr>
          <a:lstStyle/>
          <a:p>
            <a:r>
              <a:rPr lang="en-GB" b="1" dirty="0">
                <a:solidFill>
                  <a:srgbClr val="FF0000"/>
                </a:solidFill>
                <a:effectLst>
                  <a:outerShdw blurRad="38100" dist="38100" dir="2700000" algn="tl">
                    <a:srgbClr val="000000">
                      <a:alpha val="43137"/>
                    </a:srgbClr>
                  </a:outerShdw>
                </a:effectLst>
              </a:rPr>
              <a:t>AHHI5016 – Introduction to American </a:t>
            </a:r>
            <a:r>
              <a:rPr lang="en-GB" b="1" dirty="0" err="1">
                <a:solidFill>
                  <a:srgbClr val="FF0000"/>
                </a:solidFill>
                <a:effectLst>
                  <a:outerShdw blurRad="38100" dist="38100" dir="2700000" algn="tl">
                    <a:srgbClr val="000000">
                      <a:alpha val="43137"/>
                    </a:srgbClr>
                  </a:outerShdw>
                </a:effectLst>
              </a:rPr>
              <a:t>Histor</a:t>
            </a:r>
            <a:r>
              <a:rPr lang="en-GB" b="1" dirty="0">
                <a:solidFill>
                  <a:srgbClr val="FF0000"/>
                </a:solidFill>
                <a:effectLst>
                  <a:outerShdw blurRad="38100" dist="38100" dir="2700000" algn="tl">
                    <a:srgbClr val="000000">
                      <a:alpha val="43137"/>
                    </a:srgbClr>
                  </a:outerShdw>
                </a:effectLst>
              </a:rPr>
              <a:t>: From Columbus to the Present Day </a:t>
            </a:r>
          </a:p>
          <a:p>
            <a:r>
              <a:rPr lang="en-GB" b="1" dirty="0">
                <a:solidFill>
                  <a:srgbClr val="FF0000"/>
                </a:solidFill>
                <a:effectLst>
                  <a:outerShdw blurRad="38100" dist="38100" dir="2700000" algn="tl">
                    <a:srgbClr val="000000">
                      <a:alpha val="43137"/>
                    </a:srgbClr>
                  </a:outerShdw>
                </a:effectLst>
              </a:rPr>
              <a:t>Week 1. Origin Narratives: From Columbus to the Puritans</a:t>
            </a:r>
          </a:p>
          <a:p>
            <a:r>
              <a:rPr lang="en-GB" b="1" dirty="0" smtClean="0">
                <a:solidFill>
                  <a:srgbClr val="FF0000"/>
                </a:solidFill>
                <a:effectLst>
                  <a:outerShdw blurRad="38100" dist="38100" dir="2700000" algn="tl">
                    <a:srgbClr val="000000">
                      <a:alpha val="43137"/>
                    </a:srgbClr>
                  </a:outerShdw>
                </a:effectLst>
              </a:rPr>
              <a:t>In Focus: Visions of a New England</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590371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6341357" y="18055"/>
            <a:ext cx="2779158" cy="6851785"/>
          </a:xfrm>
          <a:prstGeom prst="rect">
            <a:avLst/>
          </a:prstGeom>
        </p:spPr>
        <p:txBody>
          <a:bodyPr wrap="square" lIns="540000" tIns="360000" rIns="540000" bIns="360000">
            <a:spAutoFit/>
          </a:bodyPr>
          <a:lstStyle/>
          <a:p>
            <a:pPr algn="r"/>
            <a:r>
              <a:rPr lang="en-GB" sz="1600" b="1" dirty="0" smtClean="0"/>
              <a:t>1620 </a:t>
            </a:r>
            <a:r>
              <a:rPr lang="en-GB" sz="1600" b="1" dirty="0"/>
              <a:t>– Plymouth colony founded (first permanent English settlement in New England</a:t>
            </a:r>
            <a:r>
              <a:rPr lang="en-GB" sz="1600" b="1" dirty="0" smtClean="0"/>
              <a:t>)</a:t>
            </a:r>
          </a:p>
          <a:p>
            <a:pPr algn="r"/>
            <a:r>
              <a:rPr lang="en-GB" sz="1600" i="1" dirty="0" smtClean="0">
                <a:solidFill>
                  <a:schemeClr val="accent6">
                    <a:lumMod val="75000"/>
                  </a:schemeClr>
                </a:solidFill>
              </a:rPr>
              <a:t>See William Bradford reading</a:t>
            </a:r>
            <a:endParaRPr lang="en-GB" sz="1600" i="1" dirty="0">
              <a:solidFill>
                <a:schemeClr val="accent6">
                  <a:lumMod val="75000"/>
                </a:schemeClr>
              </a:solidFill>
            </a:endParaRPr>
          </a:p>
          <a:p>
            <a:pPr algn="r"/>
            <a:endParaRPr lang="en-GB" sz="1000" b="1" dirty="0" smtClean="0"/>
          </a:p>
          <a:p>
            <a:pPr algn="r"/>
            <a:r>
              <a:rPr lang="en-GB" sz="1600" b="1" dirty="0" smtClean="0"/>
              <a:t>1630 </a:t>
            </a:r>
            <a:r>
              <a:rPr lang="en-GB" sz="1600" b="1" dirty="0"/>
              <a:t>– Massachusetts Bay colony </a:t>
            </a:r>
            <a:r>
              <a:rPr lang="en-GB" sz="1600" b="1" dirty="0" smtClean="0"/>
              <a:t>founded</a:t>
            </a:r>
          </a:p>
          <a:p>
            <a:pPr algn="r"/>
            <a:r>
              <a:rPr lang="en-GB" sz="1600" i="1" dirty="0" smtClean="0">
                <a:solidFill>
                  <a:schemeClr val="accent6">
                    <a:lumMod val="75000"/>
                  </a:schemeClr>
                </a:solidFill>
              </a:rPr>
              <a:t>See John Winthrop reading</a:t>
            </a:r>
          </a:p>
          <a:p>
            <a:pPr algn="r"/>
            <a:endParaRPr lang="en-GB" sz="1000" b="1" dirty="0"/>
          </a:p>
          <a:p>
            <a:pPr algn="r"/>
            <a:r>
              <a:rPr lang="en-US" sz="1550" dirty="0" smtClean="0"/>
              <a:t>Massachusetts </a:t>
            </a:r>
            <a:r>
              <a:rPr lang="en-US" sz="1550" dirty="0"/>
              <a:t>Bay Company </a:t>
            </a:r>
            <a:r>
              <a:rPr lang="en-US" sz="1550" dirty="0" smtClean="0"/>
              <a:t>unique —only English </a:t>
            </a:r>
            <a:r>
              <a:rPr lang="en-US" sz="1550" dirty="0"/>
              <a:t>chartered </a:t>
            </a:r>
            <a:r>
              <a:rPr lang="en-US" sz="1550" dirty="0" err="1" smtClean="0"/>
              <a:t>colonisation</a:t>
            </a:r>
            <a:r>
              <a:rPr lang="en-US" sz="1550" dirty="0" smtClean="0"/>
              <a:t> company NOT </a:t>
            </a:r>
            <a:r>
              <a:rPr lang="en-US" sz="1550" dirty="0"/>
              <a:t>subject to </a:t>
            </a:r>
            <a:r>
              <a:rPr lang="en-US" sz="1550" dirty="0" smtClean="0"/>
              <a:t>board </a:t>
            </a:r>
            <a:r>
              <a:rPr lang="en-US" sz="1550" dirty="0"/>
              <a:t>of governors in </a:t>
            </a:r>
            <a:r>
              <a:rPr lang="en-US" sz="1550" dirty="0" smtClean="0"/>
              <a:t>England </a:t>
            </a:r>
          </a:p>
          <a:p>
            <a:pPr algn="r"/>
            <a:r>
              <a:rPr lang="en-US" sz="1550" dirty="0" smtClean="0"/>
              <a:t>(note: </a:t>
            </a:r>
            <a:r>
              <a:rPr lang="en-US" sz="1550" i="1" dirty="0" smtClean="0"/>
              <a:t>Mayflower </a:t>
            </a:r>
            <a:r>
              <a:rPr lang="en-US" sz="1550" dirty="0" smtClean="0"/>
              <a:t>Pilgrims has originally intended to settle in Virginia) </a:t>
            </a:r>
            <a:endParaRPr lang="en-GB" sz="1550" b="1"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749960"/>
            <a:ext cx="6193670" cy="4752528"/>
          </a:xfrm>
          <a:prstGeom prst="rect">
            <a:avLst/>
          </a:prstGeom>
        </p:spPr>
      </p:pic>
      <p:sp>
        <p:nvSpPr>
          <p:cNvPr id="6" name="Rectangle 5"/>
          <p:cNvSpPr/>
          <p:nvPr/>
        </p:nvSpPr>
        <p:spPr>
          <a:xfrm>
            <a:off x="-23485" y="5325371"/>
            <a:ext cx="6971749" cy="1711916"/>
          </a:xfrm>
          <a:prstGeom prst="rect">
            <a:avLst/>
          </a:prstGeom>
        </p:spPr>
        <p:txBody>
          <a:bodyPr wrap="square" lIns="540000" tIns="360000" rIns="540000" bIns="360000">
            <a:spAutoFit/>
          </a:bodyPr>
          <a:lstStyle/>
          <a:p>
            <a:r>
              <a:rPr lang="en-GB" sz="1600" dirty="0" smtClean="0">
                <a:solidFill>
                  <a:schemeClr val="accent4"/>
                </a:solidFill>
                <a:effectLst>
                  <a:outerShdw blurRad="38100" dist="38100" dir="2700000" algn="tl">
                    <a:srgbClr val="000000">
                      <a:alpha val="43137"/>
                    </a:srgbClr>
                  </a:outerShdw>
                </a:effectLst>
              </a:rPr>
              <a:t>Plymouth </a:t>
            </a:r>
            <a:r>
              <a:rPr lang="en-GB" sz="1600" dirty="0">
                <a:solidFill>
                  <a:schemeClr val="accent4"/>
                </a:solidFill>
                <a:effectLst>
                  <a:outerShdw blurRad="38100" dist="38100" dir="2700000" algn="tl">
                    <a:srgbClr val="000000">
                      <a:alpha val="43137"/>
                    </a:srgbClr>
                  </a:outerShdw>
                </a:effectLst>
              </a:rPr>
              <a:t>colony </a:t>
            </a:r>
            <a:r>
              <a:rPr lang="en-GB" sz="1600" dirty="0" smtClean="0">
                <a:solidFill>
                  <a:prstClr val="black"/>
                </a:solidFill>
                <a:effectLst>
                  <a:outerShdw blurRad="38100" dist="38100" dir="2700000" algn="tl">
                    <a:srgbClr val="000000">
                      <a:alpha val="43137"/>
                    </a:srgbClr>
                  </a:outerShdw>
                </a:effectLst>
              </a:rPr>
              <a:t>est. by </a:t>
            </a:r>
            <a:r>
              <a:rPr lang="en-GB" sz="1600" dirty="0" smtClean="0">
                <a:solidFill>
                  <a:schemeClr val="accent4"/>
                </a:solidFill>
                <a:effectLst>
                  <a:outerShdw blurRad="38100" dist="38100" dir="2700000" algn="tl">
                    <a:srgbClr val="000000">
                      <a:alpha val="43137"/>
                    </a:srgbClr>
                  </a:outerShdw>
                </a:effectLst>
              </a:rPr>
              <a:t>Pilgrims,</a:t>
            </a:r>
            <a:r>
              <a:rPr lang="en-GB" sz="1600" dirty="0" smtClean="0">
                <a:solidFill>
                  <a:prstClr val="black"/>
                </a:solidFill>
                <a:effectLst>
                  <a:outerShdw blurRad="38100" dist="38100" dir="2700000" algn="tl">
                    <a:srgbClr val="000000">
                      <a:alpha val="43137"/>
                    </a:srgbClr>
                  </a:outerShdw>
                </a:effectLst>
              </a:rPr>
              <a:t> who favoured total separation from Church of England</a:t>
            </a:r>
            <a:endParaRPr lang="en-GB" sz="1600" dirty="0">
              <a:solidFill>
                <a:prstClr val="black"/>
              </a:solidFill>
              <a:effectLst>
                <a:outerShdw blurRad="38100" dist="38100" dir="2700000" algn="tl">
                  <a:srgbClr val="000000">
                    <a:alpha val="43137"/>
                  </a:srgbClr>
                </a:outerShdw>
              </a:effectLst>
            </a:endParaRPr>
          </a:p>
          <a:p>
            <a:r>
              <a:rPr lang="en-US" sz="1600" b="1" dirty="0" smtClean="0">
                <a:solidFill>
                  <a:srgbClr val="92D050"/>
                </a:solidFill>
                <a:effectLst>
                  <a:outerShdw blurRad="38100" dist="38100" dir="2700000" algn="tl">
                    <a:srgbClr val="000000">
                      <a:alpha val="43137"/>
                    </a:srgbClr>
                  </a:outerShdw>
                </a:effectLst>
              </a:rPr>
              <a:t>Massachusetts </a:t>
            </a:r>
            <a:r>
              <a:rPr lang="en-US" sz="1600" b="1" dirty="0">
                <a:solidFill>
                  <a:srgbClr val="92D050"/>
                </a:solidFill>
                <a:effectLst>
                  <a:outerShdw blurRad="38100" dist="38100" dir="2700000" algn="tl">
                    <a:srgbClr val="000000">
                      <a:alpha val="43137"/>
                    </a:srgbClr>
                  </a:outerShdw>
                </a:effectLst>
              </a:rPr>
              <a:t>Bay </a:t>
            </a:r>
            <a:r>
              <a:rPr lang="en-US" sz="1600" b="1" dirty="0" smtClean="0">
                <a:solidFill>
                  <a:srgbClr val="92D050"/>
                </a:solidFill>
                <a:effectLst>
                  <a:outerShdw blurRad="38100" dist="38100" dir="2700000" algn="tl">
                    <a:srgbClr val="000000">
                      <a:alpha val="43137"/>
                    </a:srgbClr>
                  </a:outerShdw>
                </a:effectLst>
              </a:rPr>
              <a:t>colony </a:t>
            </a:r>
            <a:r>
              <a:rPr lang="en-US" sz="1600" dirty="0" smtClean="0">
                <a:effectLst>
                  <a:outerShdw blurRad="38100" dist="38100" dir="2700000" algn="tl">
                    <a:srgbClr val="000000">
                      <a:alpha val="43137"/>
                    </a:srgbClr>
                  </a:outerShdw>
                </a:effectLst>
              </a:rPr>
              <a:t>est. by </a:t>
            </a:r>
            <a:r>
              <a:rPr lang="en-US" sz="1600" b="1" dirty="0" smtClean="0">
                <a:solidFill>
                  <a:srgbClr val="92D050"/>
                </a:solidFill>
                <a:effectLst>
                  <a:outerShdw blurRad="38100" dist="38100" dir="2700000" algn="tl">
                    <a:srgbClr val="000000">
                      <a:alpha val="43137"/>
                    </a:srgbClr>
                  </a:outerShdw>
                </a:effectLst>
              </a:rPr>
              <a:t>Puritans, </a:t>
            </a:r>
            <a:r>
              <a:rPr lang="en-US" sz="1600" dirty="0" smtClean="0">
                <a:effectLst>
                  <a:outerShdw blurRad="38100" dist="38100" dir="2700000" algn="tl">
                    <a:srgbClr val="000000">
                      <a:alpha val="43137"/>
                    </a:srgbClr>
                  </a:outerShdw>
                </a:effectLst>
              </a:rPr>
              <a:t>who wanted to reform </a:t>
            </a:r>
            <a:r>
              <a:rPr lang="en-GB" sz="1600" dirty="0">
                <a:effectLst>
                  <a:outerShdw blurRad="38100" dist="38100" dir="2700000" algn="tl">
                    <a:srgbClr val="000000">
                      <a:alpha val="43137"/>
                    </a:srgbClr>
                  </a:outerShdw>
                </a:effectLst>
              </a:rPr>
              <a:t>Church of </a:t>
            </a:r>
            <a:r>
              <a:rPr lang="en-GB" sz="1600" dirty="0" smtClean="0">
                <a:effectLst>
                  <a:outerShdw blurRad="38100" dist="38100" dir="2700000" algn="tl">
                    <a:srgbClr val="000000">
                      <a:alpha val="43137"/>
                    </a:srgbClr>
                  </a:outerShdw>
                </a:effectLst>
              </a:rPr>
              <a:t>England in their image (as opposed to breakaway)</a:t>
            </a:r>
            <a:endParaRPr lang="en-GB" sz="1600" dirty="0">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4"/>
          <a:stretch>
            <a:fillRect/>
          </a:stretch>
        </p:blipFill>
        <p:spPr>
          <a:xfrm>
            <a:off x="-23485" y="-434"/>
            <a:ext cx="2363237" cy="3408321"/>
          </a:xfrm>
          <a:prstGeom prst="rect">
            <a:avLst/>
          </a:prstGeom>
        </p:spPr>
      </p:pic>
    </p:spTree>
    <p:extLst>
      <p:ext uri="{BB962C8B-B14F-4D97-AF65-F5344CB8AC3E}">
        <p14:creationId xmlns:p14="http://schemas.microsoft.com/office/powerpoint/2010/main" val="4239692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graphicFrame>
        <p:nvGraphicFramePr>
          <p:cNvPr id="14" name="Table 13"/>
          <p:cNvGraphicFramePr>
            <a:graphicFrameLocks noGrp="1"/>
          </p:cNvGraphicFramePr>
          <p:nvPr>
            <p:extLst>
              <p:ext uri="{D42A27DB-BD31-4B8C-83A1-F6EECF244321}">
                <p14:modId xmlns:p14="http://schemas.microsoft.com/office/powerpoint/2010/main" val="734688977"/>
              </p:ext>
            </p:extLst>
          </p:nvPr>
        </p:nvGraphicFramePr>
        <p:xfrm>
          <a:off x="827584" y="160338"/>
          <a:ext cx="7776864" cy="6525342"/>
        </p:xfrm>
        <a:graphic>
          <a:graphicData uri="http://schemas.openxmlformats.org/drawingml/2006/table">
            <a:tbl>
              <a:tblPr firstRow="1" firstCol="1" bandRow="1"/>
              <a:tblGrid>
                <a:gridCol w="3888432"/>
                <a:gridCol w="3888432"/>
              </a:tblGrid>
              <a:tr h="959705">
                <a:tc>
                  <a:txBody>
                    <a:bodyPr/>
                    <a:lstStyle/>
                    <a:p>
                      <a:pPr>
                        <a:spcAft>
                          <a:spcPts val="0"/>
                        </a:spcAft>
                      </a:pPr>
                      <a:r>
                        <a:rPr lang="en-US" sz="1600" b="1" dirty="0">
                          <a:solidFill>
                            <a:srgbClr val="3333CC"/>
                          </a:solidFill>
                          <a:effectLst/>
                          <a:latin typeface="Calibri"/>
                          <a:ea typeface="Times New Roman"/>
                        </a:rPr>
                        <a:t>NEW </a:t>
                      </a:r>
                      <a:r>
                        <a:rPr lang="en-US" sz="1600" b="1" dirty="0" smtClean="0">
                          <a:solidFill>
                            <a:srgbClr val="3333CC"/>
                          </a:solidFill>
                          <a:effectLst/>
                          <a:latin typeface="Calibri"/>
                          <a:ea typeface="Times New Roman"/>
                        </a:rPr>
                        <a:t>ENGLAND</a:t>
                      </a:r>
                    </a:p>
                    <a:p>
                      <a:pPr>
                        <a:spcAft>
                          <a:spcPts val="0"/>
                        </a:spcAft>
                      </a:pPr>
                      <a:r>
                        <a:rPr lang="en-US" sz="1600" b="1" dirty="0" smtClean="0">
                          <a:solidFill>
                            <a:srgbClr val="3333CC"/>
                          </a:solidFill>
                          <a:effectLst/>
                          <a:latin typeface="Calibri"/>
                          <a:ea typeface="Times New Roman"/>
                        </a:rPr>
                        <a:t>(Puritan</a:t>
                      </a:r>
                      <a:r>
                        <a:rPr lang="en-US" sz="1600" b="1" baseline="0" dirty="0" smtClean="0">
                          <a:solidFill>
                            <a:srgbClr val="3333CC"/>
                          </a:solidFill>
                          <a:effectLst/>
                          <a:latin typeface="Calibri"/>
                          <a:ea typeface="Times New Roman"/>
                        </a:rPr>
                        <a:t> [and/or Pilgrim]</a:t>
                      </a:r>
                      <a:r>
                        <a:rPr lang="en-US" sz="1600" b="1" dirty="0" smtClean="0">
                          <a:solidFill>
                            <a:srgbClr val="3333CC"/>
                          </a:solidFill>
                          <a:effectLst/>
                          <a:latin typeface="Calibri"/>
                          <a:ea typeface="Times New Roman"/>
                        </a:rPr>
                        <a:t>)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r">
                        <a:spcAft>
                          <a:spcPts val="0"/>
                        </a:spcAft>
                      </a:pPr>
                      <a:r>
                        <a:rPr lang="en-US" sz="1600" b="1">
                          <a:solidFill>
                            <a:srgbClr val="FF0000"/>
                          </a:solidFill>
                          <a:effectLst/>
                          <a:latin typeface="Calibri"/>
                          <a:ea typeface="Times New Roman"/>
                        </a:rPr>
                        <a:t>VIRGINIA</a:t>
                      </a:r>
                      <a:endParaRPr lang="en-GB" sz="1600">
                        <a:effectLst/>
                        <a:latin typeface="Times New Roman"/>
                        <a:ea typeface="Times New Roman"/>
                      </a:endParaRPr>
                    </a:p>
                    <a:p>
                      <a:pPr algn="r">
                        <a:spcAft>
                          <a:spcPts val="0"/>
                        </a:spcAft>
                      </a:pPr>
                      <a:r>
                        <a:rPr lang="en-US" sz="1600" b="1">
                          <a:solidFill>
                            <a:srgbClr val="FF0000"/>
                          </a:solidFill>
                          <a:effectLst/>
                          <a:latin typeface="Calibri"/>
                          <a:ea typeface="Times New Roman"/>
                        </a:rPr>
                        <a:t>(Cavalier)</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r h="496505">
                <a:tc>
                  <a:txBody>
                    <a:bodyPr/>
                    <a:lstStyle/>
                    <a:p>
                      <a:pPr>
                        <a:spcAft>
                          <a:spcPts val="0"/>
                        </a:spcAft>
                      </a:pPr>
                      <a:r>
                        <a:rPr lang="en-US" sz="1600">
                          <a:solidFill>
                            <a:srgbClr val="3333CC"/>
                          </a:solidFill>
                          <a:effectLst/>
                          <a:latin typeface="Calibri"/>
                          <a:ea typeface="Times New Roman"/>
                        </a:rPr>
                        <a:t>North</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South</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744758">
                <a:tc>
                  <a:txBody>
                    <a:bodyPr/>
                    <a:lstStyle/>
                    <a:p>
                      <a:pPr>
                        <a:spcAft>
                          <a:spcPts val="0"/>
                        </a:spcAft>
                      </a:pPr>
                      <a:r>
                        <a:rPr lang="en-US" sz="1600">
                          <a:solidFill>
                            <a:srgbClr val="3333CC"/>
                          </a:solidFill>
                          <a:effectLst/>
                          <a:latin typeface="Calibri"/>
                          <a:ea typeface="Times New Roman"/>
                        </a:rPr>
                        <a:t>A “new” start, separate</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A virgin land; but an extension of  old England (Queen Elizabeth I)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248252">
                <a:tc>
                  <a:txBody>
                    <a:bodyPr/>
                    <a:lstStyle/>
                    <a:p>
                      <a:pPr>
                        <a:spcAft>
                          <a:spcPts val="0"/>
                        </a:spcAft>
                      </a:pPr>
                      <a:r>
                        <a:rPr lang="en-US" sz="1600" dirty="0">
                          <a:solidFill>
                            <a:srgbClr val="3333CC"/>
                          </a:solidFill>
                          <a:effectLst/>
                          <a:latin typeface="Calibri"/>
                          <a:ea typeface="Times New Roman"/>
                        </a:rPr>
                        <a:t>Sought autonomy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Dependent on metropolis</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496505">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Self-sufficient</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Profit-oriented</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496505">
                <a:tc>
                  <a:txBody>
                    <a:bodyPr/>
                    <a:lstStyle/>
                    <a:p>
                      <a:pPr>
                        <a:spcAft>
                          <a:spcPts val="0"/>
                        </a:spcAft>
                      </a:pPr>
                      <a:r>
                        <a:rPr lang="en-US" sz="1600" dirty="0">
                          <a:solidFill>
                            <a:srgbClr val="3333CC"/>
                          </a:solidFill>
                          <a:effectLst/>
                          <a:latin typeface="Calibri"/>
                          <a:ea typeface="Times New Roman"/>
                        </a:rPr>
                        <a:t> </a:t>
                      </a:r>
                      <a:endParaRPr lang="en-GB" sz="1600" dirty="0">
                        <a:effectLst/>
                        <a:latin typeface="Times New Roman"/>
                        <a:ea typeface="Times New Roman"/>
                      </a:endParaRPr>
                    </a:p>
                    <a:p>
                      <a:pPr>
                        <a:spcAft>
                          <a:spcPts val="0"/>
                        </a:spcAft>
                      </a:pPr>
                      <a:r>
                        <a:rPr lang="en-US" sz="1600" dirty="0">
                          <a:solidFill>
                            <a:srgbClr val="3333CC"/>
                          </a:solidFill>
                          <a:effectLst/>
                          <a:latin typeface="Calibri"/>
                          <a:ea typeface="Times New Roman"/>
                        </a:rPr>
                        <a:t>Committed </a:t>
                      </a:r>
                      <a:r>
                        <a:rPr lang="en-US" sz="1600" dirty="0" smtClean="0">
                          <a:solidFill>
                            <a:srgbClr val="3333CC"/>
                          </a:solidFill>
                          <a:effectLst/>
                          <a:latin typeface="Calibri"/>
                          <a:ea typeface="Times New Roman"/>
                        </a:rPr>
                        <a:t>to community (of individuals)</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Individualist</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496505">
                <a:tc>
                  <a:txBody>
                    <a:bodyPr/>
                    <a:lstStyle/>
                    <a:p>
                      <a:pPr>
                        <a:spcAft>
                          <a:spcPts val="0"/>
                        </a:spcAft>
                      </a:pPr>
                      <a:r>
                        <a:rPr lang="en-US" sz="1600" dirty="0">
                          <a:solidFill>
                            <a:srgbClr val="3333CC"/>
                          </a:solidFill>
                          <a:effectLst/>
                          <a:latin typeface="Calibri"/>
                          <a:ea typeface="Times New Roman"/>
                        </a:rPr>
                        <a:t> </a:t>
                      </a:r>
                      <a:endParaRPr lang="en-GB" sz="1600" dirty="0">
                        <a:effectLst/>
                        <a:latin typeface="Times New Roman"/>
                        <a:ea typeface="Times New Roman"/>
                      </a:endParaRPr>
                    </a:p>
                    <a:p>
                      <a:pPr>
                        <a:spcAft>
                          <a:spcPts val="0"/>
                        </a:spcAft>
                      </a:pPr>
                      <a:r>
                        <a:rPr lang="en-US" sz="1600" dirty="0">
                          <a:solidFill>
                            <a:srgbClr val="3333CC"/>
                          </a:solidFill>
                          <a:effectLst/>
                          <a:latin typeface="Calibri"/>
                          <a:ea typeface="Times New Roman"/>
                        </a:rPr>
                        <a:t>Settlers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Traders</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993011">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Religious rejection of secular and modern</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Expansion of secular of secular and modern</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600586">
                <a:tc>
                  <a:txBody>
                    <a:bodyPr/>
                    <a:lstStyle/>
                    <a:p>
                      <a:pPr>
                        <a:spcAft>
                          <a:spcPts val="0"/>
                        </a:spcAft>
                      </a:pPr>
                      <a:r>
                        <a:rPr lang="en-US" sz="1600">
                          <a:solidFill>
                            <a:srgbClr val="3333CC"/>
                          </a:solidFill>
                          <a:effectLst/>
                          <a:latin typeface="Calibri"/>
                          <a:ea typeface="Times New Roman"/>
                        </a:rPr>
                        <a:t>Tight-knit family culture</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Loose gatherings of acquisitive males</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248252">
                <a:tc>
                  <a:txBody>
                    <a:bodyPr/>
                    <a:lstStyle/>
                    <a:p>
                      <a:pPr>
                        <a:spcAft>
                          <a:spcPts val="0"/>
                        </a:spcAft>
                      </a:pPr>
                      <a:r>
                        <a:rPr lang="en-US" sz="1600">
                          <a:solidFill>
                            <a:srgbClr val="3333CC"/>
                          </a:solidFill>
                          <a:effectLst/>
                          <a:latin typeface="Calibri"/>
                          <a:ea typeface="Times New Roman"/>
                        </a:rPr>
                        <a:t>Consent</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Competition</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744758">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Mixed subsistence economy</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Monoculture (tobacco)</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2651780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6341357" y="18055"/>
            <a:ext cx="2779158" cy="6851785"/>
          </a:xfrm>
          <a:prstGeom prst="rect">
            <a:avLst/>
          </a:prstGeom>
        </p:spPr>
        <p:txBody>
          <a:bodyPr wrap="square" lIns="540000" tIns="360000" rIns="540000" bIns="360000">
            <a:spAutoFit/>
          </a:bodyPr>
          <a:lstStyle/>
          <a:p>
            <a:pPr algn="r"/>
            <a:r>
              <a:rPr lang="en-GB" sz="1600" b="1" dirty="0" smtClean="0"/>
              <a:t>1620 </a:t>
            </a:r>
            <a:r>
              <a:rPr lang="en-GB" sz="1600" b="1" dirty="0"/>
              <a:t>– Plymouth colony founded (first permanent English settlement in New England</a:t>
            </a:r>
            <a:r>
              <a:rPr lang="en-GB" sz="1600" b="1" dirty="0" smtClean="0"/>
              <a:t>)</a:t>
            </a:r>
          </a:p>
          <a:p>
            <a:pPr algn="r"/>
            <a:r>
              <a:rPr lang="en-GB" sz="1600" i="1" dirty="0" smtClean="0">
                <a:solidFill>
                  <a:schemeClr val="accent6">
                    <a:lumMod val="75000"/>
                  </a:schemeClr>
                </a:solidFill>
              </a:rPr>
              <a:t>See William Bradford reading</a:t>
            </a:r>
            <a:endParaRPr lang="en-GB" sz="1600" i="1" dirty="0">
              <a:solidFill>
                <a:schemeClr val="accent6">
                  <a:lumMod val="75000"/>
                </a:schemeClr>
              </a:solidFill>
            </a:endParaRPr>
          </a:p>
          <a:p>
            <a:pPr algn="r"/>
            <a:endParaRPr lang="en-GB" sz="1000" b="1" dirty="0" smtClean="0"/>
          </a:p>
          <a:p>
            <a:pPr algn="r"/>
            <a:r>
              <a:rPr lang="en-GB" sz="1600" b="1" dirty="0" smtClean="0"/>
              <a:t>1630 </a:t>
            </a:r>
            <a:r>
              <a:rPr lang="en-GB" sz="1600" b="1" dirty="0"/>
              <a:t>– Massachusetts Bay colony </a:t>
            </a:r>
            <a:r>
              <a:rPr lang="en-GB" sz="1600" b="1" dirty="0" smtClean="0"/>
              <a:t>founded</a:t>
            </a:r>
          </a:p>
          <a:p>
            <a:pPr algn="r"/>
            <a:r>
              <a:rPr lang="en-GB" sz="1600" i="1" dirty="0" smtClean="0">
                <a:solidFill>
                  <a:schemeClr val="accent6">
                    <a:lumMod val="75000"/>
                  </a:schemeClr>
                </a:solidFill>
              </a:rPr>
              <a:t>See John Winthrop reading</a:t>
            </a:r>
          </a:p>
          <a:p>
            <a:pPr algn="r"/>
            <a:endParaRPr lang="en-GB" sz="1000" b="1" dirty="0"/>
          </a:p>
          <a:p>
            <a:pPr algn="r"/>
            <a:r>
              <a:rPr lang="en-US" sz="1550" dirty="0" smtClean="0"/>
              <a:t>Massachusetts </a:t>
            </a:r>
            <a:r>
              <a:rPr lang="en-US" sz="1550" dirty="0"/>
              <a:t>Bay Company </a:t>
            </a:r>
            <a:r>
              <a:rPr lang="en-US" sz="1550" dirty="0" smtClean="0"/>
              <a:t>unique —only English </a:t>
            </a:r>
            <a:r>
              <a:rPr lang="en-US" sz="1550" dirty="0"/>
              <a:t>chartered </a:t>
            </a:r>
            <a:r>
              <a:rPr lang="en-US" sz="1550" dirty="0" err="1" smtClean="0"/>
              <a:t>colonisation</a:t>
            </a:r>
            <a:r>
              <a:rPr lang="en-US" sz="1550" dirty="0" smtClean="0"/>
              <a:t> company NOT </a:t>
            </a:r>
            <a:r>
              <a:rPr lang="en-US" sz="1550" dirty="0"/>
              <a:t>subject to </a:t>
            </a:r>
            <a:r>
              <a:rPr lang="en-US" sz="1550" dirty="0" smtClean="0"/>
              <a:t>board </a:t>
            </a:r>
            <a:r>
              <a:rPr lang="en-US" sz="1550" dirty="0"/>
              <a:t>of governors in </a:t>
            </a:r>
            <a:r>
              <a:rPr lang="en-US" sz="1550" dirty="0" smtClean="0"/>
              <a:t>England </a:t>
            </a:r>
          </a:p>
          <a:p>
            <a:pPr algn="r"/>
            <a:r>
              <a:rPr lang="en-US" sz="1550" dirty="0" smtClean="0"/>
              <a:t>(note: </a:t>
            </a:r>
            <a:r>
              <a:rPr lang="en-US" sz="1550" i="1" dirty="0" smtClean="0"/>
              <a:t>Mayflower </a:t>
            </a:r>
            <a:r>
              <a:rPr lang="en-US" sz="1550" dirty="0" smtClean="0"/>
              <a:t>Pilgrims has originally intended to settle in Virginia) </a:t>
            </a:r>
            <a:endParaRPr lang="en-GB" sz="1550" b="1"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749960"/>
            <a:ext cx="6193670" cy="4752528"/>
          </a:xfrm>
          <a:prstGeom prst="rect">
            <a:avLst/>
          </a:prstGeom>
        </p:spPr>
      </p:pic>
      <p:sp>
        <p:nvSpPr>
          <p:cNvPr id="6" name="Rectangle 5"/>
          <p:cNvSpPr/>
          <p:nvPr/>
        </p:nvSpPr>
        <p:spPr>
          <a:xfrm>
            <a:off x="-23485" y="5325371"/>
            <a:ext cx="6971749" cy="1711916"/>
          </a:xfrm>
          <a:prstGeom prst="rect">
            <a:avLst/>
          </a:prstGeom>
        </p:spPr>
        <p:txBody>
          <a:bodyPr wrap="square" lIns="540000" tIns="360000" rIns="540000" bIns="360000">
            <a:spAutoFit/>
          </a:bodyPr>
          <a:lstStyle/>
          <a:p>
            <a:r>
              <a:rPr lang="en-GB" sz="1600" dirty="0" smtClean="0">
                <a:solidFill>
                  <a:schemeClr val="accent4"/>
                </a:solidFill>
                <a:effectLst>
                  <a:outerShdw blurRad="38100" dist="38100" dir="2700000" algn="tl">
                    <a:srgbClr val="000000">
                      <a:alpha val="43137"/>
                    </a:srgbClr>
                  </a:outerShdw>
                </a:effectLst>
              </a:rPr>
              <a:t>Plymouth </a:t>
            </a:r>
            <a:r>
              <a:rPr lang="en-GB" sz="1600" dirty="0">
                <a:solidFill>
                  <a:schemeClr val="accent4"/>
                </a:solidFill>
                <a:effectLst>
                  <a:outerShdw blurRad="38100" dist="38100" dir="2700000" algn="tl">
                    <a:srgbClr val="000000">
                      <a:alpha val="43137"/>
                    </a:srgbClr>
                  </a:outerShdw>
                </a:effectLst>
              </a:rPr>
              <a:t>colony </a:t>
            </a:r>
            <a:r>
              <a:rPr lang="en-GB" sz="1600" dirty="0" smtClean="0">
                <a:solidFill>
                  <a:prstClr val="black"/>
                </a:solidFill>
                <a:effectLst>
                  <a:outerShdw blurRad="38100" dist="38100" dir="2700000" algn="tl">
                    <a:srgbClr val="000000">
                      <a:alpha val="43137"/>
                    </a:srgbClr>
                  </a:outerShdw>
                </a:effectLst>
              </a:rPr>
              <a:t>est. by </a:t>
            </a:r>
            <a:r>
              <a:rPr lang="en-GB" sz="1600" dirty="0" smtClean="0">
                <a:solidFill>
                  <a:schemeClr val="accent4"/>
                </a:solidFill>
                <a:effectLst>
                  <a:outerShdw blurRad="38100" dist="38100" dir="2700000" algn="tl">
                    <a:srgbClr val="000000">
                      <a:alpha val="43137"/>
                    </a:srgbClr>
                  </a:outerShdw>
                </a:effectLst>
              </a:rPr>
              <a:t>Pilgrims,</a:t>
            </a:r>
            <a:r>
              <a:rPr lang="en-GB" sz="1600" dirty="0" smtClean="0">
                <a:solidFill>
                  <a:prstClr val="black"/>
                </a:solidFill>
                <a:effectLst>
                  <a:outerShdw blurRad="38100" dist="38100" dir="2700000" algn="tl">
                    <a:srgbClr val="000000">
                      <a:alpha val="43137"/>
                    </a:srgbClr>
                  </a:outerShdw>
                </a:effectLst>
              </a:rPr>
              <a:t> who favoured total separation from Church of England</a:t>
            </a:r>
            <a:endParaRPr lang="en-GB" sz="1600" dirty="0">
              <a:solidFill>
                <a:prstClr val="black"/>
              </a:solidFill>
              <a:effectLst>
                <a:outerShdw blurRad="38100" dist="38100" dir="2700000" algn="tl">
                  <a:srgbClr val="000000">
                    <a:alpha val="43137"/>
                  </a:srgbClr>
                </a:outerShdw>
              </a:effectLst>
            </a:endParaRPr>
          </a:p>
          <a:p>
            <a:r>
              <a:rPr lang="en-US" sz="1600" b="1" dirty="0" smtClean="0">
                <a:solidFill>
                  <a:srgbClr val="92D050"/>
                </a:solidFill>
                <a:effectLst>
                  <a:outerShdw blurRad="38100" dist="38100" dir="2700000" algn="tl">
                    <a:srgbClr val="000000">
                      <a:alpha val="43137"/>
                    </a:srgbClr>
                  </a:outerShdw>
                </a:effectLst>
              </a:rPr>
              <a:t>Massachusetts </a:t>
            </a:r>
            <a:r>
              <a:rPr lang="en-US" sz="1600" b="1" dirty="0">
                <a:solidFill>
                  <a:srgbClr val="92D050"/>
                </a:solidFill>
                <a:effectLst>
                  <a:outerShdw blurRad="38100" dist="38100" dir="2700000" algn="tl">
                    <a:srgbClr val="000000">
                      <a:alpha val="43137"/>
                    </a:srgbClr>
                  </a:outerShdw>
                </a:effectLst>
              </a:rPr>
              <a:t>Bay </a:t>
            </a:r>
            <a:r>
              <a:rPr lang="en-US" sz="1600" b="1" dirty="0" smtClean="0">
                <a:solidFill>
                  <a:srgbClr val="92D050"/>
                </a:solidFill>
                <a:effectLst>
                  <a:outerShdw blurRad="38100" dist="38100" dir="2700000" algn="tl">
                    <a:srgbClr val="000000">
                      <a:alpha val="43137"/>
                    </a:srgbClr>
                  </a:outerShdw>
                </a:effectLst>
              </a:rPr>
              <a:t>colony </a:t>
            </a:r>
            <a:r>
              <a:rPr lang="en-US" sz="1600" dirty="0" smtClean="0">
                <a:effectLst>
                  <a:outerShdw blurRad="38100" dist="38100" dir="2700000" algn="tl">
                    <a:srgbClr val="000000">
                      <a:alpha val="43137"/>
                    </a:srgbClr>
                  </a:outerShdw>
                </a:effectLst>
              </a:rPr>
              <a:t>est. by </a:t>
            </a:r>
            <a:r>
              <a:rPr lang="en-US" sz="1600" b="1" dirty="0" smtClean="0">
                <a:solidFill>
                  <a:srgbClr val="92D050"/>
                </a:solidFill>
                <a:effectLst>
                  <a:outerShdw blurRad="38100" dist="38100" dir="2700000" algn="tl">
                    <a:srgbClr val="000000">
                      <a:alpha val="43137"/>
                    </a:srgbClr>
                  </a:outerShdw>
                </a:effectLst>
              </a:rPr>
              <a:t>Puritans, </a:t>
            </a:r>
            <a:r>
              <a:rPr lang="en-US" sz="1600" dirty="0" smtClean="0">
                <a:effectLst>
                  <a:outerShdw blurRad="38100" dist="38100" dir="2700000" algn="tl">
                    <a:srgbClr val="000000">
                      <a:alpha val="43137"/>
                    </a:srgbClr>
                  </a:outerShdw>
                </a:effectLst>
              </a:rPr>
              <a:t>who wanted to reform </a:t>
            </a:r>
            <a:r>
              <a:rPr lang="en-GB" sz="1600" dirty="0">
                <a:effectLst>
                  <a:outerShdw blurRad="38100" dist="38100" dir="2700000" algn="tl">
                    <a:srgbClr val="000000">
                      <a:alpha val="43137"/>
                    </a:srgbClr>
                  </a:outerShdw>
                </a:effectLst>
              </a:rPr>
              <a:t>Church of </a:t>
            </a:r>
            <a:r>
              <a:rPr lang="en-GB" sz="1600" dirty="0" smtClean="0">
                <a:effectLst>
                  <a:outerShdw blurRad="38100" dist="38100" dir="2700000" algn="tl">
                    <a:srgbClr val="000000">
                      <a:alpha val="43137"/>
                    </a:srgbClr>
                  </a:outerShdw>
                </a:effectLst>
              </a:rPr>
              <a:t>England in their image (as opposed to breakaway)</a:t>
            </a:r>
            <a:endParaRPr lang="en-GB" sz="1600" dirty="0">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4"/>
          <a:stretch>
            <a:fillRect/>
          </a:stretch>
        </p:blipFill>
        <p:spPr>
          <a:xfrm>
            <a:off x="-23485" y="-434"/>
            <a:ext cx="2363237" cy="3408321"/>
          </a:xfrm>
          <a:prstGeom prst="rect">
            <a:avLst/>
          </a:prstGeom>
        </p:spPr>
      </p:pic>
    </p:spTree>
    <p:extLst>
      <p:ext uri="{BB962C8B-B14F-4D97-AF65-F5344CB8AC3E}">
        <p14:creationId xmlns:p14="http://schemas.microsoft.com/office/powerpoint/2010/main" val="12401948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7452320" y="4025861"/>
            <a:ext cx="1583316" cy="2677656"/>
          </a:xfrm>
          <a:prstGeom prst="rect">
            <a:avLst/>
          </a:prstGeom>
        </p:spPr>
        <p:txBody>
          <a:bodyPr wrap="square">
            <a:spAutoFit/>
          </a:bodyPr>
          <a:lstStyle/>
          <a:p>
            <a:r>
              <a:rPr lang="en-GB" sz="1400" b="1" dirty="0">
                <a:solidFill>
                  <a:prstClr val="black"/>
                </a:solidFill>
              </a:rPr>
              <a:t>Landing of the Pilgrim Fathers by Charles Lucy (c. 1868)</a:t>
            </a:r>
          </a:p>
          <a:p>
            <a:endParaRPr lang="en-GB" sz="1400" b="1" dirty="0">
              <a:solidFill>
                <a:prstClr val="black"/>
              </a:solidFill>
            </a:endParaRPr>
          </a:p>
          <a:p>
            <a:r>
              <a:rPr lang="en-GB" sz="1400" dirty="0">
                <a:solidFill>
                  <a:prstClr val="black"/>
                </a:solidFill>
              </a:rPr>
              <a:t>(see William Bradford, extracts from </a:t>
            </a:r>
            <a:r>
              <a:rPr lang="en-GB" sz="1400" i="1" dirty="0">
                <a:solidFill>
                  <a:prstClr val="black"/>
                </a:solidFill>
              </a:rPr>
              <a:t>Of Plymouth Plantation</a:t>
            </a:r>
            <a:r>
              <a:rPr lang="en-GB" sz="1400" dirty="0">
                <a:solidFill>
                  <a:prstClr val="black"/>
                </a:solidFill>
              </a:rPr>
              <a:t>, originally written 1630)</a:t>
            </a:r>
          </a:p>
          <a:p>
            <a:endParaRPr lang="en-GB" sz="1400" b="1" dirty="0">
              <a:solidFill>
                <a:prstClr val="black"/>
              </a:solidFill>
            </a:endParaRPr>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312"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32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4670580" y="5013176"/>
            <a:ext cx="1583316" cy="1600438"/>
          </a:xfrm>
          <a:prstGeom prst="rect">
            <a:avLst/>
          </a:prstGeom>
        </p:spPr>
        <p:txBody>
          <a:bodyPr wrap="square">
            <a:spAutoFit/>
          </a:bodyPr>
          <a:lstStyle/>
          <a:p>
            <a:r>
              <a:rPr lang="en-GB" sz="1400" b="1" i="1" dirty="0">
                <a:solidFill>
                  <a:prstClr val="black"/>
                </a:solidFill>
              </a:rPr>
              <a:t>The First Thanksgiving 1621</a:t>
            </a:r>
            <a:r>
              <a:rPr lang="en-GB" sz="1400" b="1" dirty="0">
                <a:solidFill>
                  <a:prstClr val="black"/>
                </a:solidFill>
              </a:rPr>
              <a:t>, </a:t>
            </a:r>
            <a:r>
              <a:rPr lang="en-GB" sz="1400" b="1" dirty="0">
                <a:solidFill>
                  <a:prstClr val="black"/>
                </a:solidFill>
              </a:rPr>
              <a:t>by Jean Leon Gerome Ferris (from </a:t>
            </a:r>
            <a:r>
              <a:rPr lang="en-GB" sz="1400" b="1" i="1" dirty="0">
                <a:solidFill>
                  <a:prstClr val="black"/>
                </a:solidFill>
              </a:rPr>
              <a:t>The Pageant of a Nation,</a:t>
            </a:r>
            <a:r>
              <a:rPr lang="en-GB" sz="1400" b="1" dirty="0">
                <a:solidFill>
                  <a:prstClr val="black"/>
                </a:solidFill>
              </a:rPr>
              <a:t> published 1932)</a:t>
            </a:r>
            <a:endParaRPr lang="en-GB" sz="1400" b="1" dirty="0">
              <a:solidFill>
                <a:prstClr val="black"/>
              </a:solidFill>
            </a:endParaRPr>
          </a:p>
        </p:txBody>
      </p:sp>
      <p:sp>
        <p:nvSpPr>
          <p:cNvPr id="9" name="Rectangle 8"/>
          <p:cNvSpPr/>
          <p:nvPr/>
        </p:nvSpPr>
        <p:spPr>
          <a:xfrm>
            <a:off x="-23485" y="6411"/>
            <a:ext cx="9144000" cy="1711916"/>
          </a:xfrm>
          <a:prstGeom prst="rect">
            <a:avLst/>
          </a:prstGeom>
        </p:spPr>
        <p:txBody>
          <a:bodyPr wrap="square" lIns="540000" tIns="360000" rIns="540000" bIns="360000">
            <a:spAutoFit/>
          </a:bodyPr>
          <a:lstStyle/>
          <a:p>
            <a:r>
              <a:rPr lang="en-GB" sz="1600" b="1" u="sng" dirty="0" smtClean="0">
                <a:solidFill>
                  <a:prstClr val="black"/>
                </a:solidFill>
              </a:rPr>
              <a:t>1. </a:t>
            </a:r>
            <a:r>
              <a:rPr lang="en-GB" sz="1600" b="1" u="sng" dirty="0">
                <a:solidFill>
                  <a:prstClr val="black"/>
                </a:solidFill>
              </a:rPr>
              <a:t>New England: Foundation myths</a:t>
            </a:r>
          </a:p>
          <a:p>
            <a:endParaRPr lang="en-GB" sz="1600" b="1" u="sng" dirty="0">
              <a:solidFill>
                <a:prstClr val="black"/>
              </a:solidFill>
            </a:endParaRPr>
          </a:p>
          <a:p>
            <a:endParaRPr lang="en-GB" sz="1600" b="1" i="1" u="sng" dirty="0">
              <a:solidFill>
                <a:prstClr val="black"/>
              </a:solidFill>
            </a:endParaRPr>
          </a:p>
          <a:p>
            <a:endParaRPr lang="en-GB" sz="1600" b="1" dirty="0">
              <a:solidFill>
                <a:prstClr val="black"/>
              </a:solidFill>
            </a:endParaRPr>
          </a:p>
        </p:txBody>
      </p:sp>
    </p:spTree>
    <p:extLst>
      <p:ext uri="{BB962C8B-B14F-4D97-AF65-F5344CB8AC3E}">
        <p14:creationId xmlns:p14="http://schemas.microsoft.com/office/powerpoint/2010/main" val="41458059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755725" cy="5713012"/>
          </a:xfrm>
          <a:prstGeom prst="rect">
            <a:avLst/>
          </a:prstGeom>
        </p:spPr>
        <p:txBody>
          <a:bodyPr wrap="square" lIns="540000" tIns="360000" rIns="540000" bIns="360000">
            <a:spAutoFit/>
          </a:bodyPr>
          <a:lstStyle/>
          <a:p>
            <a:r>
              <a:rPr lang="en-GB" sz="1600" b="1" u="sng" dirty="0" smtClean="0">
                <a:solidFill>
                  <a:prstClr val="black"/>
                </a:solidFill>
              </a:rPr>
              <a:t>2. Bradford, </a:t>
            </a:r>
            <a:r>
              <a:rPr lang="en-GB" sz="1600" b="1" i="1" u="sng" dirty="0" smtClean="0">
                <a:solidFill>
                  <a:prstClr val="black"/>
                </a:solidFill>
              </a:rPr>
              <a:t>Of Plymouth Plantation</a:t>
            </a:r>
          </a:p>
          <a:p>
            <a:endParaRPr lang="en-GB" sz="1600" b="1" i="1" u="sng" dirty="0" smtClean="0">
              <a:solidFill>
                <a:prstClr val="black"/>
              </a:solidFill>
            </a:endParaRPr>
          </a:p>
          <a:p>
            <a:pPr lvl="0"/>
            <a:r>
              <a:rPr lang="en-GB" sz="2000" b="1" dirty="0" smtClean="0"/>
              <a:t>William </a:t>
            </a:r>
            <a:r>
              <a:rPr lang="en-GB" sz="2000" b="1" dirty="0"/>
              <a:t>Bradford (</a:t>
            </a:r>
            <a:r>
              <a:rPr lang="en-GB" sz="2000" b="1" dirty="0" smtClean="0"/>
              <a:t>c.1590–1657</a:t>
            </a:r>
            <a:r>
              <a:rPr lang="en-GB" sz="2000" b="1" dirty="0"/>
              <a:t>), extracts from </a:t>
            </a:r>
            <a:r>
              <a:rPr lang="en-GB" sz="2000" b="1" i="1" dirty="0"/>
              <a:t>Of Plymouth Plantation</a:t>
            </a:r>
            <a:r>
              <a:rPr lang="en-GB" sz="2000" b="1" dirty="0"/>
              <a:t>, originally written </a:t>
            </a:r>
            <a:r>
              <a:rPr lang="en-GB" sz="2000" b="1" dirty="0" smtClean="0"/>
              <a:t>1630</a:t>
            </a:r>
          </a:p>
          <a:p>
            <a:pPr lvl="0"/>
            <a:endParaRPr lang="en-GB" sz="2000" b="1" dirty="0"/>
          </a:p>
          <a:p>
            <a:pPr marL="285750" lvl="0" indent="-285750">
              <a:buFont typeface="Arial" panose="020B0604020202020204" pitchFamily="34" charset="0"/>
              <a:buChar char="•"/>
            </a:pPr>
            <a:endParaRPr lang="en-GB" sz="2000" b="1" dirty="0" smtClean="0"/>
          </a:p>
          <a:p>
            <a:pPr lvl="0" algn="just"/>
            <a:r>
              <a:rPr lang="en-GB" sz="2000" dirty="0" smtClean="0"/>
              <a:t>Bradford = governor of Plymouth County for most of </a:t>
            </a:r>
            <a:r>
              <a:rPr lang="en-GB" sz="2000" dirty="0"/>
              <a:t>the period between 1621 and </a:t>
            </a:r>
            <a:r>
              <a:rPr lang="en-GB" sz="2000" dirty="0" smtClean="0"/>
              <a:t>1657</a:t>
            </a:r>
          </a:p>
          <a:p>
            <a:pPr lvl="0" algn="just"/>
            <a:endParaRPr lang="en-GB" sz="2000" dirty="0" smtClean="0"/>
          </a:p>
          <a:p>
            <a:pPr marL="742950" lvl="1" indent="-285750" algn="just">
              <a:buFont typeface="Arial" panose="020B0604020202020204" pitchFamily="34" charset="0"/>
              <a:buChar char="•"/>
            </a:pPr>
            <a:r>
              <a:rPr lang="en-GB" sz="2000" dirty="0" smtClean="0"/>
              <a:t>B. West Yorkshire; moved to </a:t>
            </a:r>
            <a:r>
              <a:rPr lang="en-GB" sz="2000" dirty="0" err="1" smtClean="0"/>
              <a:t>Scrooby</a:t>
            </a:r>
            <a:r>
              <a:rPr lang="en-GB" sz="2000" dirty="0" smtClean="0"/>
              <a:t> c. 1606 to join </a:t>
            </a:r>
            <a:r>
              <a:rPr lang="en-GB" sz="2000" dirty="0" err="1" smtClean="0"/>
              <a:t>Separtist</a:t>
            </a:r>
            <a:r>
              <a:rPr lang="en-GB" sz="2000" dirty="0" smtClean="0"/>
              <a:t> church as a follower of Richard </a:t>
            </a:r>
            <a:r>
              <a:rPr lang="en-GB" sz="2000" dirty="0" err="1" smtClean="0"/>
              <a:t>Clyfton</a:t>
            </a:r>
            <a:r>
              <a:rPr lang="en-GB" sz="2000" dirty="0" smtClean="0"/>
              <a:t> and William Brewster’s sermons</a:t>
            </a:r>
          </a:p>
          <a:p>
            <a:pPr marL="742950" lvl="1" indent="-285750" algn="just">
              <a:buFont typeface="Arial" panose="020B0604020202020204" pitchFamily="34" charset="0"/>
              <a:buChar char="•"/>
            </a:pPr>
            <a:r>
              <a:rPr lang="en-GB" sz="2000" dirty="0" smtClean="0"/>
              <a:t>Emigrated to Leiden, 1608</a:t>
            </a:r>
          </a:p>
          <a:p>
            <a:pPr marL="742950" lvl="1" indent="-285750" algn="just">
              <a:buFont typeface="Arial" panose="020B0604020202020204" pitchFamily="34" charset="0"/>
              <a:buChar char="•"/>
            </a:pPr>
            <a:r>
              <a:rPr lang="en-GB" sz="2000" dirty="0" smtClean="0"/>
              <a:t>One of the party that emigrated to New World aboard </a:t>
            </a:r>
            <a:r>
              <a:rPr lang="en-GB" sz="2000" i="1" dirty="0" smtClean="0"/>
              <a:t>Mayflower, </a:t>
            </a:r>
            <a:r>
              <a:rPr lang="en-GB" sz="2000" dirty="0" smtClean="0"/>
              <a:t>1620</a:t>
            </a:r>
            <a:endParaRPr lang="en-GB" sz="2000" b="1" u="sng" dirty="0">
              <a:solidFill>
                <a:prstClr val="black"/>
              </a:solidFill>
            </a:endParaRPr>
          </a:p>
          <a:p>
            <a:pPr lvl="1"/>
            <a:endParaRPr lang="en-GB" sz="1600" b="1" i="1" u="sng" dirty="0">
              <a:solidFill>
                <a:prstClr val="black"/>
              </a:solidFill>
            </a:endParaRPr>
          </a:p>
          <a:p>
            <a:endParaRPr lang="en-GB" sz="1600" b="1" dirty="0">
              <a:solidFill>
                <a:prstClr val="black"/>
              </a:solidFill>
            </a:endParaRPr>
          </a:p>
        </p:txBody>
      </p:sp>
      <p:pic>
        <p:nvPicPr>
          <p:cNvPr id="3" name="Picture 2"/>
          <p:cNvPicPr>
            <a:picLocks noChangeAspect="1"/>
          </p:cNvPicPr>
          <p:nvPr/>
        </p:nvPicPr>
        <p:blipFill>
          <a:blip r:embed="rId3"/>
          <a:stretch>
            <a:fillRect/>
          </a:stretch>
        </p:blipFill>
        <p:spPr>
          <a:xfrm>
            <a:off x="6732240" y="1052736"/>
            <a:ext cx="1905000" cy="2857500"/>
          </a:xfrm>
          <a:prstGeom prst="rect">
            <a:avLst/>
          </a:prstGeom>
        </p:spPr>
      </p:pic>
    </p:spTree>
    <p:extLst>
      <p:ext uri="{BB962C8B-B14F-4D97-AF65-F5344CB8AC3E}">
        <p14:creationId xmlns:p14="http://schemas.microsoft.com/office/powerpoint/2010/main" val="40244288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4451128"/>
          </a:xfrm>
          <a:prstGeom prst="rect">
            <a:avLst/>
          </a:prstGeom>
        </p:spPr>
        <p:txBody>
          <a:bodyPr wrap="square" lIns="540000" tIns="360000" rIns="540000" bIns="360000">
            <a:spAutoFit/>
          </a:bodyPr>
          <a:lstStyle/>
          <a:p>
            <a:r>
              <a:rPr lang="en-GB" sz="1600" b="1" u="sng" dirty="0" smtClean="0">
                <a:solidFill>
                  <a:prstClr val="black"/>
                </a:solidFill>
              </a:rPr>
              <a:t>2. Bradford, </a:t>
            </a:r>
            <a:r>
              <a:rPr lang="en-GB" sz="1600" b="1" i="1" u="sng" dirty="0" smtClean="0">
                <a:solidFill>
                  <a:prstClr val="black"/>
                </a:solidFill>
              </a:rPr>
              <a:t>Of Plymouth Plantation</a:t>
            </a:r>
            <a:endParaRPr lang="en-GB" sz="1600" b="1" u="sng" dirty="0" smtClean="0">
              <a:solidFill>
                <a:prstClr val="black"/>
              </a:solidFill>
            </a:endParaRPr>
          </a:p>
          <a:p>
            <a:endParaRPr lang="en-GB" sz="1600" b="1" i="1" u="sng" dirty="0" smtClean="0">
              <a:solidFill>
                <a:prstClr val="black"/>
              </a:solidFill>
            </a:endParaRPr>
          </a:p>
          <a:p>
            <a:pPr lvl="0"/>
            <a:r>
              <a:rPr lang="en-GB" sz="1600" b="1" dirty="0" smtClean="0"/>
              <a:t>William </a:t>
            </a:r>
            <a:r>
              <a:rPr lang="en-GB" sz="1600" b="1" dirty="0"/>
              <a:t>Bradford, extracts from </a:t>
            </a:r>
            <a:r>
              <a:rPr lang="en-GB" sz="1600" b="1" i="1" dirty="0"/>
              <a:t>Of Plymouth Plantation</a:t>
            </a:r>
            <a:r>
              <a:rPr lang="en-GB" sz="1600" b="1" dirty="0"/>
              <a:t>, originally written </a:t>
            </a:r>
            <a:r>
              <a:rPr lang="en-GB" sz="1600" b="1" dirty="0" smtClean="0"/>
              <a:t>1630</a:t>
            </a:r>
          </a:p>
          <a:p>
            <a:pPr lvl="0"/>
            <a:endParaRPr lang="en-GB" sz="1600" b="1" dirty="0"/>
          </a:p>
          <a:p>
            <a:pPr marL="285750" lvl="0" indent="-285750" algn="just">
              <a:lnSpc>
                <a:spcPct val="150000"/>
              </a:lnSpc>
              <a:spcAft>
                <a:spcPts val="0"/>
              </a:spcAft>
              <a:buFont typeface="Arial" panose="020B0604020202020204" pitchFamily="34" charset="0"/>
              <a:buChar char="•"/>
            </a:pPr>
            <a:r>
              <a:rPr lang="en-GB" b="1" dirty="0" smtClean="0">
                <a:effectLst/>
                <a:ea typeface="Calibri"/>
                <a:cs typeface="Times New Roman"/>
              </a:rPr>
              <a:t>What religious reasons does Bradford list as motivations for the Pilgrims migration from England and to the New World?</a:t>
            </a:r>
            <a:endParaRPr lang="en-GB" dirty="0" smtClean="0">
              <a:effectLst/>
              <a:ea typeface="Calibri"/>
              <a:cs typeface="Times New Roman"/>
            </a:endParaRPr>
          </a:p>
          <a:p>
            <a:pPr marL="228600" algn="just">
              <a:lnSpc>
                <a:spcPct val="150000"/>
              </a:lnSpc>
              <a:spcAft>
                <a:spcPts val="0"/>
              </a:spcAft>
            </a:pPr>
            <a:r>
              <a:rPr lang="en-GB" b="1" dirty="0" smtClean="0">
                <a:effectLst/>
                <a:ea typeface="Calibri"/>
                <a:cs typeface="Times New Roman"/>
              </a:rPr>
              <a:t> </a:t>
            </a:r>
            <a:endParaRPr lang="en-GB" dirty="0" smtClean="0">
              <a:effectLst/>
              <a:ea typeface="Calibri"/>
              <a:cs typeface="Times New Roman"/>
            </a:endParaRPr>
          </a:p>
          <a:p>
            <a:pPr marL="285750" lvl="0" indent="-285750" algn="just">
              <a:lnSpc>
                <a:spcPct val="150000"/>
              </a:lnSpc>
              <a:spcAft>
                <a:spcPts val="0"/>
              </a:spcAft>
              <a:buFont typeface="Arial" panose="020B0604020202020204" pitchFamily="34" charset="0"/>
              <a:buChar char="•"/>
            </a:pPr>
            <a:r>
              <a:rPr lang="en-GB" b="1" dirty="0" smtClean="0">
                <a:effectLst/>
                <a:ea typeface="Calibri"/>
                <a:cs typeface="Times New Roman"/>
              </a:rPr>
              <a:t>How does Bradford describe the experiences of the Pilgrims once they had settled in the New World?</a:t>
            </a:r>
          </a:p>
          <a:p>
            <a:pPr lvl="0" algn="just">
              <a:lnSpc>
                <a:spcPct val="150000"/>
              </a:lnSpc>
              <a:spcAft>
                <a:spcPts val="0"/>
              </a:spcAft>
            </a:pPr>
            <a:endParaRPr lang="en-GB" dirty="0">
              <a:ea typeface="Calibri"/>
              <a:cs typeface="Times New Roman"/>
            </a:endParaRPr>
          </a:p>
          <a:p>
            <a:endParaRPr lang="en-GB" sz="1600" b="1" dirty="0">
              <a:solidFill>
                <a:prstClr val="black"/>
              </a:solidFill>
            </a:endParaRPr>
          </a:p>
        </p:txBody>
      </p:sp>
    </p:spTree>
    <p:extLst>
      <p:ext uri="{BB962C8B-B14F-4D97-AF65-F5344CB8AC3E}">
        <p14:creationId xmlns:p14="http://schemas.microsoft.com/office/powerpoint/2010/main" val="20115692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02436" cy="6636341"/>
          </a:xfrm>
          <a:prstGeom prst="rect">
            <a:avLst/>
          </a:prstGeom>
        </p:spPr>
        <p:txBody>
          <a:bodyPr wrap="square" lIns="540000" tIns="360000" rIns="540000" bIns="360000">
            <a:spAutoFit/>
          </a:bodyPr>
          <a:lstStyle/>
          <a:p>
            <a:r>
              <a:rPr lang="en-GB" sz="1600" b="1" u="sng" dirty="0">
                <a:solidFill>
                  <a:prstClr val="black"/>
                </a:solidFill>
              </a:rPr>
              <a:t>2. </a:t>
            </a:r>
            <a:r>
              <a:rPr lang="en-GB" sz="1600" b="1" u="sng" dirty="0" smtClean="0">
                <a:solidFill>
                  <a:prstClr val="black"/>
                </a:solidFill>
              </a:rPr>
              <a:t>Bradford, </a:t>
            </a:r>
            <a:r>
              <a:rPr lang="en-GB" sz="1600" b="1" i="1" u="sng" dirty="0">
                <a:solidFill>
                  <a:prstClr val="black"/>
                </a:solidFill>
              </a:rPr>
              <a:t>Of Plymouth </a:t>
            </a:r>
            <a:r>
              <a:rPr lang="en-GB" sz="1600" b="1" i="1" u="sng" dirty="0" smtClean="0">
                <a:solidFill>
                  <a:prstClr val="black"/>
                </a:solidFill>
              </a:rPr>
              <a:t>Plantation</a:t>
            </a:r>
          </a:p>
          <a:p>
            <a:endParaRPr lang="en-GB" sz="1600" b="1" i="1" u="sng" dirty="0">
              <a:solidFill>
                <a:prstClr val="black"/>
              </a:solidFill>
            </a:endParaRPr>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smtClean="0"/>
          </a:p>
          <a:p>
            <a:pPr marL="285750" lvl="0" indent="-285750">
              <a:buFont typeface="Arial" panose="020B0604020202020204" pitchFamily="34" charset="0"/>
              <a:buChar char="•"/>
            </a:pPr>
            <a:r>
              <a:rPr lang="en-GB" b="1" dirty="0" smtClean="0"/>
              <a:t>What </a:t>
            </a:r>
            <a:r>
              <a:rPr lang="en-GB" b="1" dirty="0"/>
              <a:t>are the key features of the ‘Mayflower Compact</a:t>
            </a:r>
            <a:r>
              <a:rPr lang="en-GB" b="1" dirty="0" smtClean="0"/>
              <a:t>’?</a:t>
            </a:r>
          </a:p>
          <a:p>
            <a:pPr marL="285750" lvl="0" indent="-285750">
              <a:buFont typeface="Arial" panose="020B0604020202020204" pitchFamily="34" charset="0"/>
              <a:buChar char="•"/>
            </a:pPr>
            <a:endParaRPr lang="en-GB" b="1" dirty="0" smtClean="0"/>
          </a:p>
          <a:p>
            <a:pPr marL="742950" lvl="1" indent="-285750">
              <a:buFontTx/>
              <a:buChar char="-"/>
            </a:pPr>
            <a:r>
              <a:rPr lang="en-GB" dirty="0" smtClean="0"/>
              <a:t>How </a:t>
            </a:r>
            <a:r>
              <a:rPr lang="en-GB" dirty="0"/>
              <a:t>does the compact explain the </a:t>
            </a:r>
            <a:r>
              <a:rPr lang="en-GB" dirty="0" smtClean="0"/>
              <a:t>Pilgrims’ </a:t>
            </a:r>
            <a:r>
              <a:rPr lang="en-GB" dirty="0"/>
              <a:t>motivation for settling in the New </a:t>
            </a:r>
            <a:r>
              <a:rPr lang="en-GB" dirty="0" smtClean="0"/>
              <a:t>World?</a:t>
            </a:r>
          </a:p>
          <a:p>
            <a:pPr marL="742950" lvl="1" indent="-285750">
              <a:buFontTx/>
              <a:buChar char="-"/>
            </a:pPr>
            <a:endParaRPr lang="en-GB" dirty="0" smtClean="0"/>
          </a:p>
          <a:p>
            <a:pPr marL="742950" lvl="1" indent="-285750">
              <a:buFontTx/>
              <a:buChar char="-"/>
            </a:pPr>
            <a:r>
              <a:rPr lang="en-GB" dirty="0" smtClean="0"/>
              <a:t>What </a:t>
            </a:r>
            <a:r>
              <a:rPr lang="en-GB" dirty="0"/>
              <a:t>are some of the secular attributes of the </a:t>
            </a:r>
            <a:r>
              <a:rPr lang="en-GB" dirty="0" smtClean="0"/>
              <a:t>compact?</a:t>
            </a:r>
          </a:p>
          <a:p>
            <a:pPr marL="742950" lvl="1" indent="-285750">
              <a:buFontTx/>
              <a:buChar char="-"/>
            </a:pPr>
            <a:endParaRPr lang="en-GB" dirty="0" smtClean="0"/>
          </a:p>
          <a:p>
            <a:pPr marL="742950" lvl="1" indent="-285750">
              <a:buFontTx/>
              <a:buChar char="-"/>
            </a:pPr>
            <a:r>
              <a:rPr lang="en-GB" dirty="0" smtClean="0"/>
              <a:t>What </a:t>
            </a:r>
            <a:r>
              <a:rPr lang="en-GB" dirty="0"/>
              <a:t>sort of governance does the compact endorse</a:t>
            </a:r>
            <a:r>
              <a:rPr lang="en-GB" dirty="0" smtClean="0"/>
              <a:t>?</a:t>
            </a:r>
            <a:endParaRPr lang="en-GB" sz="1600" b="1" dirty="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12118"/>
            <a:ext cx="4539732" cy="3196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971600" y="1089965"/>
            <a:ext cx="1583316" cy="1815882"/>
          </a:xfrm>
          <a:prstGeom prst="rect">
            <a:avLst/>
          </a:prstGeom>
        </p:spPr>
        <p:txBody>
          <a:bodyPr wrap="square">
            <a:spAutoFit/>
          </a:bodyPr>
          <a:lstStyle/>
          <a:p>
            <a:r>
              <a:rPr lang="en-GB" sz="1400" b="1" i="1" dirty="0" smtClean="0">
                <a:solidFill>
                  <a:prstClr val="black"/>
                </a:solidFill>
              </a:rPr>
              <a:t>Signing the Mayflower Compact 1620</a:t>
            </a:r>
            <a:r>
              <a:rPr lang="en-GB" sz="1400" b="1" dirty="0" smtClean="0">
                <a:solidFill>
                  <a:prstClr val="black"/>
                </a:solidFill>
              </a:rPr>
              <a:t>, by Jean Leon Gerome Ferris (from </a:t>
            </a:r>
            <a:r>
              <a:rPr lang="en-GB" sz="1400" b="1" i="1" dirty="0" smtClean="0">
                <a:solidFill>
                  <a:prstClr val="black"/>
                </a:solidFill>
              </a:rPr>
              <a:t>The Pageant of a Nation,</a:t>
            </a:r>
            <a:r>
              <a:rPr lang="en-GB" sz="1400" b="1" dirty="0" smtClean="0">
                <a:solidFill>
                  <a:prstClr val="black"/>
                </a:solidFill>
              </a:rPr>
              <a:t> published 1932)</a:t>
            </a:r>
            <a:endParaRPr lang="en-GB" sz="1400" b="1" dirty="0">
              <a:solidFill>
                <a:prstClr val="black"/>
              </a:solidFill>
            </a:endParaRPr>
          </a:p>
        </p:txBody>
      </p:sp>
    </p:spTree>
    <p:extLst>
      <p:ext uri="{BB962C8B-B14F-4D97-AF65-F5344CB8AC3E}">
        <p14:creationId xmlns:p14="http://schemas.microsoft.com/office/powerpoint/2010/main" val="20278298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28770"/>
            <a:ext cx="9102436" cy="7159561"/>
          </a:xfrm>
          <a:prstGeom prst="rect">
            <a:avLst/>
          </a:prstGeom>
        </p:spPr>
        <p:txBody>
          <a:bodyPr wrap="square" lIns="540000" tIns="360000" rIns="540000" bIns="360000">
            <a:spAutoFit/>
          </a:bodyPr>
          <a:lstStyle/>
          <a:p>
            <a:r>
              <a:rPr lang="en-GB" sz="1600" b="1" u="sng" dirty="0">
                <a:solidFill>
                  <a:prstClr val="black"/>
                </a:solidFill>
              </a:rPr>
              <a:t>2. </a:t>
            </a:r>
            <a:r>
              <a:rPr lang="en-GB" sz="1600" b="1" u="sng" dirty="0" smtClean="0">
                <a:solidFill>
                  <a:prstClr val="black"/>
                </a:solidFill>
              </a:rPr>
              <a:t>Bradford, </a:t>
            </a:r>
            <a:r>
              <a:rPr lang="en-GB" sz="1600" b="1" i="1" u="sng" dirty="0">
                <a:solidFill>
                  <a:prstClr val="black"/>
                </a:solidFill>
              </a:rPr>
              <a:t>Of Plymouth </a:t>
            </a:r>
            <a:r>
              <a:rPr lang="en-GB" sz="1600" b="1" i="1" u="sng" dirty="0" smtClean="0">
                <a:solidFill>
                  <a:prstClr val="black"/>
                </a:solidFill>
              </a:rPr>
              <a:t>Plantation</a:t>
            </a:r>
          </a:p>
          <a:p>
            <a:r>
              <a:rPr lang="en-GB" sz="1600" b="1" u="sng" dirty="0" smtClean="0">
                <a:solidFill>
                  <a:prstClr val="black"/>
                </a:solidFill>
              </a:rPr>
              <a:t>Mayflower Compact </a:t>
            </a:r>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lgn="just"/>
            <a:endParaRPr lang="en-GB" sz="1600" dirty="0"/>
          </a:p>
          <a:p>
            <a:pPr lvl="0" algn="just"/>
            <a:r>
              <a:rPr lang="en-GB" dirty="0" smtClean="0"/>
              <a:t>“</a:t>
            </a:r>
            <a:r>
              <a:rPr lang="en-US" dirty="0"/>
              <a:t>I shall a little return back and begin with a </a:t>
            </a:r>
            <a:r>
              <a:rPr lang="en-US" dirty="0" smtClean="0"/>
              <a:t>combination made </a:t>
            </a:r>
            <a:r>
              <a:rPr lang="en-US" dirty="0"/>
              <a:t>by them before they came ashore, being </a:t>
            </a:r>
            <a:r>
              <a:rPr lang="en-US" b="1" dirty="0"/>
              <a:t>the first foundation of their government in this place</a:t>
            </a:r>
            <a:r>
              <a:rPr lang="en-US" dirty="0"/>
              <a:t>; occasioned partly by the discontented and mutinous speeches that some of the strangers </a:t>
            </a:r>
            <a:r>
              <a:rPr lang="en-US" dirty="0" smtClean="0"/>
              <a:t>amongst </a:t>
            </a:r>
            <a:r>
              <a:rPr lang="en-US" dirty="0"/>
              <a:t>them had let fall from them in the ship—</a:t>
            </a:r>
            <a:r>
              <a:rPr lang="en-US" i="1" dirty="0"/>
              <a:t>That when they came ashore they would use their own </a:t>
            </a:r>
            <a:r>
              <a:rPr lang="en-US" i="1" u="sng" dirty="0"/>
              <a:t>liberty</a:t>
            </a:r>
            <a:r>
              <a:rPr lang="en-US" i="1" dirty="0"/>
              <a:t>; for none had power to command them, the patent they had being for Virginia, and not for New England, which belonged to another Government, with which the Virginia Company had nothing to do</a:t>
            </a:r>
            <a:r>
              <a:rPr lang="en-US" dirty="0"/>
              <a:t>. And partly that such an act by them </a:t>
            </a:r>
            <a:r>
              <a:rPr lang="en-US" dirty="0" smtClean="0"/>
              <a:t>done, might </a:t>
            </a:r>
            <a:r>
              <a:rPr lang="en-US" dirty="0"/>
              <a:t>be </a:t>
            </a:r>
            <a:r>
              <a:rPr lang="en-US" b="1" dirty="0"/>
              <a:t>as</a:t>
            </a:r>
            <a:r>
              <a:rPr lang="en-US" dirty="0"/>
              <a:t> </a:t>
            </a:r>
            <a:r>
              <a:rPr lang="en-US" b="1" dirty="0"/>
              <a:t>firm as any </a:t>
            </a:r>
            <a:r>
              <a:rPr lang="en-US" b="1" dirty="0" smtClean="0"/>
              <a:t>patent, </a:t>
            </a:r>
            <a:r>
              <a:rPr lang="en-US" b="1" dirty="0"/>
              <a:t>and in some respects more sure</a:t>
            </a:r>
            <a:r>
              <a:rPr lang="en-US" dirty="0" smtClean="0"/>
              <a:t>.”</a:t>
            </a:r>
            <a:endParaRPr lang="en-GB"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12118"/>
            <a:ext cx="4539732" cy="3196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71600" y="1089965"/>
            <a:ext cx="1583316" cy="1815882"/>
          </a:xfrm>
          <a:prstGeom prst="rect">
            <a:avLst/>
          </a:prstGeom>
        </p:spPr>
        <p:txBody>
          <a:bodyPr wrap="square">
            <a:spAutoFit/>
          </a:bodyPr>
          <a:lstStyle/>
          <a:p>
            <a:r>
              <a:rPr lang="en-GB" sz="1400" b="1" i="1" dirty="0" smtClean="0">
                <a:solidFill>
                  <a:prstClr val="black"/>
                </a:solidFill>
              </a:rPr>
              <a:t>Signing the Mayflower Compact 1620</a:t>
            </a:r>
            <a:r>
              <a:rPr lang="en-GB" sz="1400" b="1" dirty="0" smtClean="0">
                <a:solidFill>
                  <a:prstClr val="black"/>
                </a:solidFill>
              </a:rPr>
              <a:t>, by Jean Leon Gerome Ferris (from </a:t>
            </a:r>
            <a:r>
              <a:rPr lang="en-GB" sz="1400" b="1" i="1" dirty="0" smtClean="0">
                <a:solidFill>
                  <a:prstClr val="black"/>
                </a:solidFill>
              </a:rPr>
              <a:t>The Pageant of a Nation,</a:t>
            </a:r>
            <a:r>
              <a:rPr lang="en-GB" sz="1400" b="1" dirty="0" smtClean="0">
                <a:solidFill>
                  <a:prstClr val="black"/>
                </a:solidFill>
              </a:rPr>
              <a:t> published 1932)</a:t>
            </a:r>
            <a:endParaRPr lang="en-GB" sz="1400" b="1" dirty="0">
              <a:solidFill>
                <a:prstClr val="black"/>
              </a:solidFill>
            </a:endParaRPr>
          </a:p>
        </p:txBody>
      </p:sp>
    </p:spTree>
    <p:extLst>
      <p:ext uri="{BB962C8B-B14F-4D97-AF65-F5344CB8AC3E}">
        <p14:creationId xmlns:p14="http://schemas.microsoft.com/office/powerpoint/2010/main" val="36780935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874868"/>
          </a:xfrm>
          <a:prstGeom prst="rect">
            <a:avLst/>
          </a:prstGeom>
        </p:spPr>
        <p:txBody>
          <a:bodyPr wrap="square" lIns="540000" tIns="360000" rIns="540000" bIns="360000">
            <a:spAutoFit/>
          </a:bodyPr>
          <a:lstStyle/>
          <a:p>
            <a:r>
              <a:rPr lang="en-GB" sz="1600" b="1" u="sng" dirty="0">
                <a:solidFill>
                  <a:prstClr val="black"/>
                </a:solidFill>
              </a:rPr>
              <a:t>2. </a:t>
            </a:r>
            <a:r>
              <a:rPr lang="en-GB" sz="1600" b="1" u="sng" dirty="0" smtClean="0">
                <a:solidFill>
                  <a:prstClr val="black"/>
                </a:solidFill>
              </a:rPr>
              <a:t>Bradford, </a:t>
            </a:r>
            <a:r>
              <a:rPr lang="en-GB" sz="1600" b="1" i="1" u="sng" dirty="0">
                <a:solidFill>
                  <a:prstClr val="black"/>
                </a:solidFill>
              </a:rPr>
              <a:t>Of Plymouth </a:t>
            </a:r>
            <a:r>
              <a:rPr lang="en-GB" sz="1600" b="1" i="1" u="sng" dirty="0" smtClean="0">
                <a:solidFill>
                  <a:prstClr val="black"/>
                </a:solidFill>
              </a:rPr>
              <a:t>Plantation</a:t>
            </a:r>
          </a:p>
          <a:p>
            <a:endParaRPr lang="en-GB" sz="1600" b="1" i="1" u="sng" dirty="0">
              <a:solidFill>
                <a:prstClr val="black"/>
              </a:solidFill>
            </a:endParaRPr>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pPr lvl="0"/>
            <a:endParaRPr lang="en-GB" sz="1600" b="1" dirty="0" smtClean="0"/>
          </a:p>
          <a:p>
            <a:pPr lvl="0"/>
            <a:endParaRPr lang="en-GB" sz="1600" b="1" dirty="0"/>
          </a:p>
          <a:p>
            <a:endParaRPr lang="en-US" sz="1600" dirty="0" smtClean="0"/>
          </a:p>
          <a:p>
            <a:pPr algn="just"/>
            <a:r>
              <a:rPr lang="en-US" sz="1950" dirty="0" smtClean="0"/>
              <a:t>“… Having </a:t>
            </a:r>
            <a:r>
              <a:rPr lang="en-US" sz="1950" dirty="0"/>
              <a:t>undertaken, for the Glory of </a:t>
            </a:r>
            <a:r>
              <a:rPr lang="en-US" sz="1950" dirty="0" smtClean="0"/>
              <a:t>God </a:t>
            </a:r>
            <a:r>
              <a:rPr lang="en-US" sz="1950" dirty="0"/>
              <a:t>and advancements of the Christian faith and honor of our King and Country, a voyage to plant the first colony in the Northern parts of Virginia, do by these presents, solemnly and mutually, in the presence of God, and one another, </a:t>
            </a:r>
            <a:r>
              <a:rPr lang="en-US" sz="1950" b="1" dirty="0"/>
              <a:t>covenant and combine ourselves together into </a:t>
            </a:r>
            <a:r>
              <a:rPr lang="en-US" sz="1950" b="1" dirty="0">
                <a:solidFill>
                  <a:srgbClr val="FF0000"/>
                </a:solidFill>
              </a:rPr>
              <a:t>a civil body politic</a:t>
            </a:r>
            <a:r>
              <a:rPr lang="en-US" sz="1950" dirty="0"/>
              <a:t>; </a:t>
            </a:r>
            <a:r>
              <a:rPr lang="en-US" sz="1950" b="1" dirty="0"/>
              <a:t>for our better ordering, and preservation and furtherance of the ends aforesaid</a:t>
            </a:r>
            <a:r>
              <a:rPr lang="en-US" sz="1950" dirty="0"/>
              <a:t>; and by virtue hereof </a:t>
            </a:r>
            <a:r>
              <a:rPr lang="en-US" sz="1950" b="1" dirty="0"/>
              <a:t>to enact, constitute, and frame, such just and equal laws, ordinances, acts, constitutions, and offices</a:t>
            </a:r>
            <a:r>
              <a:rPr lang="en-US" sz="1950" dirty="0"/>
              <a:t>, from time to time, as shall be thought most meet and convenient for the </a:t>
            </a:r>
            <a:r>
              <a:rPr lang="en-US" sz="1950" b="1" dirty="0"/>
              <a:t>general good </a:t>
            </a:r>
            <a:r>
              <a:rPr lang="en-US" sz="1950" dirty="0"/>
              <a:t>of the </a:t>
            </a:r>
            <a:r>
              <a:rPr lang="en-US" sz="1950" dirty="0" smtClean="0"/>
              <a:t>colony.”</a:t>
            </a:r>
            <a:endParaRPr lang="en-US" sz="195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12118"/>
            <a:ext cx="4539732" cy="3196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9589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320870"/>
          </a:xfrm>
          <a:prstGeom prst="rect">
            <a:avLst/>
          </a:prstGeom>
        </p:spPr>
        <p:txBody>
          <a:bodyPr wrap="square" lIns="540000" tIns="360000" rIns="540000" bIns="360000">
            <a:spAutoFit/>
          </a:bodyPr>
          <a:lstStyle/>
          <a:p>
            <a:r>
              <a:rPr lang="en-GB" sz="1600" b="1" u="sng" dirty="0">
                <a:solidFill>
                  <a:prstClr val="black"/>
                </a:solidFill>
              </a:rPr>
              <a:t>2. </a:t>
            </a:r>
            <a:r>
              <a:rPr lang="en-GB" sz="1600" b="1" u="sng" dirty="0" smtClean="0">
                <a:solidFill>
                  <a:prstClr val="black"/>
                </a:solidFill>
              </a:rPr>
              <a:t>Bradford, </a:t>
            </a:r>
            <a:r>
              <a:rPr lang="en-GB" sz="1600" b="1" i="1" u="sng" dirty="0">
                <a:solidFill>
                  <a:prstClr val="black"/>
                </a:solidFill>
              </a:rPr>
              <a:t>Of Plymouth </a:t>
            </a:r>
            <a:r>
              <a:rPr lang="en-GB" sz="1600" b="1" i="1" u="sng" dirty="0" smtClean="0">
                <a:solidFill>
                  <a:prstClr val="black"/>
                </a:solidFill>
              </a:rPr>
              <a:t>Plantation</a:t>
            </a:r>
          </a:p>
          <a:p>
            <a:pPr lvl="0"/>
            <a:endParaRPr lang="en-GB" sz="1600" b="1" i="1" u="sng" dirty="0">
              <a:solidFill>
                <a:prstClr val="black"/>
              </a:solidFill>
            </a:endParaRPr>
          </a:p>
          <a:p>
            <a:pPr lvl="0"/>
            <a:r>
              <a:rPr lang="en-GB" sz="2000" b="1" i="1" u="sng" dirty="0" smtClean="0">
                <a:solidFill>
                  <a:prstClr val="black"/>
                </a:solidFill>
              </a:rPr>
              <a:t>COLLECTIVE GOVERNANCE</a:t>
            </a:r>
            <a:endParaRPr lang="en-GB" sz="2000" b="1" dirty="0"/>
          </a:p>
          <a:p>
            <a:pPr lvl="0"/>
            <a:endParaRPr lang="en-GB" sz="1600" b="1" dirty="0" smtClean="0"/>
          </a:p>
          <a:p>
            <a:endParaRPr lang="en-US" sz="1600" dirty="0" smtClean="0"/>
          </a:p>
          <a:p>
            <a:pPr algn="just"/>
            <a:r>
              <a:rPr lang="en-US" sz="1950" dirty="0" smtClean="0"/>
              <a:t>“…</a:t>
            </a:r>
            <a:r>
              <a:rPr lang="en-US" sz="2000" b="1" dirty="0"/>
              <a:t>After this they chose, or rather confirmed, </a:t>
            </a:r>
            <a:r>
              <a:rPr lang="en-US" sz="2000" b="1" dirty="0" err="1" smtClean="0"/>
              <a:t>Mr</a:t>
            </a:r>
            <a:r>
              <a:rPr lang="en-US" sz="2000" b="1" dirty="0" smtClean="0"/>
              <a:t> John Carver </a:t>
            </a:r>
            <a:r>
              <a:rPr lang="en-US" sz="2000" b="1" dirty="0"/>
              <a:t>(a man godly &amp; well approved amongst them) </a:t>
            </a:r>
            <a:r>
              <a:rPr lang="en-US" sz="2000" b="1" dirty="0" smtClean="0"/>
              <a:t>their Governor </a:t>
            </a:r>
            <a:r>
              <a:rPr lang="en-US" sz="2000" b="1" dirty="0"/>
              <a:t>for that year</a:t>
            </a:r>
            <a:r>
              <a:rPr lang="en-US" sz="2000" dirty="0"/>
              <a:t>.  And after they had </a:t>
            </a:r>
            <a:r>
              <a:rPr lang="en-US" sz="2000" dirty="0" smtClean="0"/>
              <a:t>provided </a:t>
            </a:r>
            <a:r>
              <a:rPr lang="en-US" sz="2000" b="1" dirty="0"/>
              <a:t>a place for their goods, or common store</a:t>
            </a:r>
            <a:r>
              <a:rPr lang="en-US" sz="2000" dirty="0"/>
              <a:t>, </a:t>
            </a:r>
            <a:r>
              <a:rPr lang="en-US" sz="2000" dirty="0" smtClean="0"/>
              <a:t>(</a:t>
            </a:r>
            <a:r>
              <a:rPr lang="en-US" sz="2000" dirty="0"/>
              <a:t>which were long in unlading for want of boats, </a:t>
            </a:r>
            <a:r>
              <a:rPr lang="en-US" sz="2000" dirty="0" smtClean="0"/>
              <a:t>foulness </a:t>
            </a:r>
            <a:r>
              <a:rPr lang="en-US" sz="2000" dirty="0"/>
              <a:t>of winter weather, and </a:t>
            </a:r>
            <a:r>
              <a:rPr lang="en-US" sz="2000" dirty="0" smtClean="0"/>
              <a:t>sickness </a:t>
            </a:r>
            <a:r>
              <a:rPr lang="en-US" sz="2000" dirty="0"/>
              <a:t>of </a:t>
            </a:r>
            <a:r>
              <a:rPr lang="en-US" sz="2000" b="1" dirty="0" smtClean="0"/>
              <a:t>divers) and begun </a:t>
            </a:r>
            <a:r>
              <a:rPr lang="en-US" sz="2000" b="1" dirty="0"/>
              <a:t>some small cottages for their habitation, </a:t>
            </a:r>
            <a:r>
              <a:rPr lang="en-US" sz="2000" b="1" dirty="0" smtClean="0"/>
              <a:t>as </a:t>
            </a:r>
            <a:r>
              <a:rPr lang="en-US" sz="2000" b="1" dirty="0"/>
              <a:t>time would </a:t>
            </a:r>
            <a:r>
              <a:rPr lang="en-US" sz="2000" b="1" dirty="0" smtClean="0"/>
              <a:t>admit, </a:t>
            </a:r>
            <a:r>
              <a:rPr lang="en-US" sz="2000" b="1" dirty="0"/>
              <a:t>they </a:t>
            </a:r>
            <a:r>
              <a:rPr lang="en-US" sz="2000" b="1" dirty="0" smtClean="0"/>
              <a:t>met </a:t>
            </a:r>
            <a:r>
              <a:rPr lang="en-US" sz="2000" b="1" dirty="0"/>
              <a:t>and consulted of </a:t>
            </a:r>
            <a:r>
              <a:rPr lang="en-US" sz="2000" b="1" dirty="0" smtClean="0"/>
              <a:t> laws </a:t>
            </a:r>
            <a:r>
              <a:rPr lang="en-US" sz="2000" b="1" dirty="0"/>
              <a:t>&amp; orders, both for their </a:t>
            </a:r>
            <a:r>
              <a:rPr lang="en-US" sz="2000" b="1" dirty="0" smtClean="0"/>
              <a:t>civil </a:t>
            </a:r>
            <a:r>
              <a:rPr lang="en-US" sz="2000" b="1" dirty="0"/>
              <a:t>&amp; military </a:t>
            </a:r>
            <a:r>
              <a:rPr lang="en-US" sz="2000" b="1" dirty="0" smtClean="0"/>
              <a:t>Government</a:t>
            </a:r>
            <a:r>
              <a:rPr lang="en-US" sz="2000" dirty="0" smtClean="0"/>
              <a:t>, as the necessity </a:t>
            </a:r>
            <a:r>
              <a:rPr lang="en-US" sz="2000" dirty="0"/>
              <a:t>of their condition did </a:t>
            </a:r>
            <a:r>
              <a:rPr lang="en-US" sz="2000" dirty="0" smtClean="0"/>
              <a:t>require</a:t>
            </a:r>
            <a:r>
              <a:rPr lang="en-US" sz="2000" dirty="0"/>
              <a:t>, still adding </a:t>
            </a:r>
            <a:r>
              <a:rPr lang="en-US" sz="2000" dirty="0" err="1"/>
              <a:t>therunto</a:t>
            </a:r>
            <a:r>
              <a:rPr lang="en-US" sz="2000" dirty="0"/>
              <a:t> as urgent occasion in </a:t>
            </a:r>
            <a:r>
              <a:rPr lang="en-US" sz="2000" dirty="0" smtClean="0"/>
              <a:t>several </a:t>
            </a:r>
            <a:r>
              <a:rPr lang="en-US" sz="2000" dirty="0"/>
              <a:t>times, and as cases did require. </a:t>
            </a:r>
            <a:endParaRPr lang="en-US" sz="2000" dirty="0" smtClean="0"/>
          </a:p>
          <a:p>
            <a:pPr algn="just"/>
            <a:r>
              <a:rPr lang="en-US" sz="2000" dirty="0"/>
              <a:t>	</a:t>
            </a:r>
            <a:r>
              <a:rPr lang="en-US" sz="2000" dirty="0" smtClean="0"/>
              <a:t>“In </a:t>
            </a:r>
            <a:r>
              <a:rPr lang="en-US" sz="2000" dirty="0"/>
              <a:t>these hard &amp; </a:t>
            </a:r>
            <a:r>
              <a:rPr lang="en-US" sz="2000" dirty="0" smtClean="0"/>
              <a:t>difficult beginnings </a:t>
            </a:r>
            <a:r>
              <a:rPr lang="en-US" sz="2000" dirty="0"/>
              <a:t>they found some </a:t>
            </a:r>
            <a:r>
              <a:rPr lang="en-US" sz="2000" dirty="0" smtClean="0"/>
              <a:t>discontents </a:t>
            </a:r>
            <a:r>
              <a:rPr lang="en-US" sz="2000" dirty="0"/>
              <a:t>&amp; murmurings arise amongst some, and </a:t>
            </a:r>
            <a:r>
              <a:rPr lang="en-US" sz="2000" dirty="0" smtClean="0"/>
              <a:t>mutinous </a:t>
            </a:r>
            <a:r>
              <a:rPr lang="en-US" sz="2000" dirty="0"/>
              <a:t>speeches &amp; </a:t>
            </a:r>
            <a:r>
              <a:rPr lang="en-US" sz="2000" dirty="0" smtClean="0"/>
              <a:t>carriages </a:t>
            </a:r>
            <a:r>
              <a:rPr lang="en-US" sz="2000" dirty="0"/>
              <a:t>in other; but they were </a:t>
            </a:r>
            <a:r>
              <a:rPr lang="en-US" sz="2000" dirty="0" smtClean="0"/>
              <a:t>soon </a:t>
            </a:r>
            <a:r>
              <a:rPr lang="en-US" sz="2000" dirty="0"/>
              <a:t>quelled &amp; </a:t>
            </a:r>
            <a:r>
              <a:rPr lang="en-US" sz="2000" b="1" dirty="0"/>
              <a:t>overcome by </a:t>
            </a:r>
            <a:r>
              <a:rPr lang="en-US" sz="2000" b="1" dirty="0" smtClean="0"/>
              <a:t>the wisdom, </a:t>
            </a:r>
            <a:r>
              <a:rPr lang="en-US" sz="2000" b="1" dirty="0"/>
              <a:t>patience, </a:t>
            </a:r>
            <a:r>
              <a:rPr lang="en-US" sz="2000" b="1" dirty="0" smtClean="0"/>
              <a:t>and </a:t>
            </a:r>
            <a:r>
              <a:rPr lang="en-US" sz="2000" b="1" dirty="0"/>
              <a:t>just &amp; </a:t>
            </a:r>
            <a:r>
              <a:rPr lang="en-US" sz="2000" b="1" dirty="0" smtClean="0"/>
              <a:t>equal carriage </a:t>
            </a:r>
            <a:r>
              <a:rPr lang="en-US" sz="2000" b="1" dirty="0"/>
              <a:t>of things by </a:t>
            </a:r>
            <a:r>
              <a:rPr lang="en-US" sz="2000" b="1" dirty="0" smtClean="0"/>
              <a:t>the Governor and better </a:t>
            </a:r>
            <a:r>
              <a:rPr lang="en-US" sz="2000" b="1" dirty="0"/>
              <a:t>part, </a:t>
            </a:r>
            <a:r>
              <a:rPr lang="en-US" sz="2000" b="1" dirty="0" smtClean="0"/>
              <a:t>which clave </a:t>
            </a:r>
            <a:r>
              <a:rPr lang="en-US" sz="2000" b="1" dirty="0"/>
              <a:t>faithfully </a:t>
            </a:r>
            <a:r>
              <a:rPr lang="en-US" sz="2000" b="1" dirty="0" smtClean="0"/>
              <a:t>together </a:t>
            </a:r>
            <a:r>
              <a:rPr lang="en-US" sz="2000" b="1" dirty="0"/>
              <a:t>in </a:t>
            </a:r>
            <a:r>
              <a:rPr lang="en-US" sz="2000" b="1" dirty="0" smtClean="0"/>
              <a:t>the main</a:t>
            </a:r>
            <a:r>
              <a:rPr lang="en-US" sz="2000" dirty="0" smtClean="0"/>
              <a:t>.” </a:t>
            </a:r>
            <a:endParaRPr lang="en-GB" sz="2000" dirty="0"/>
          </a:p>
          <a:p>
            <a:pPr algn="just"/>
            <a:endParaRPr lang="en-US" sz="1950" dirty="0"/>
          </a:p>
        </p:txBody>
      </p:sp>
    </p:spTree>
    <p:extLst>
      <p:ext uri="{BB962C8B-B14F-4D97-AF65-F5344CB8AC3E}">
        <p14:creationId xmlns:p14="http://schemas.microsoft.com/office/powerpoint/2010/main" val="32969589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744063"/>
          </a:xfrm>
          <a:prstGeom prst="rect">
            <a:avLst/>
          </a:prstGeom>
        </p:spPr>
        <p:txBody>
          <a:bodyPr wrap="square" lIns="540000" tIns="360000" rIns="540000" bIns="360000">
            <a:spAutoFit/>
          </a:bodyPr>
          <a:lstStyle/>
          <a:p>
            <a:r>
              <a:rPr lang="en-GB" sz="1600" b="1" u="sng" dirty="0">
                <a:solidFill>
                  <a:prstClr val="black"/>
                </a:solidFill>
              </a:rPr>
              <a:t>2. </a:t>
            </a:r>
            <a:r>
              <a:rPr lang="en-GB" sz="1600" b="1" u="sng" dirty="0" smtClean="0">
                <a:solidFill>
                  <a:prstClr val="black"/>
                </a:solidFill>
              </a:rPr>
              <a:t>Bradford, </a:t>
            </a:r>
            <a:r>
              <a:rPr lang="en-GB" sz="1600" b="1" i="1" u="sng" dirty="0">
                <a:solidFill>
                  <a:prstClr val="black"/>
                </a:solidFill>
              </a:rPr>
              <a:t>Of Plymouth </a:t>
            </a:r>
            <a:r>
              <a:rPr lang="en-GB" sz="1600" b="1" i="1" u="sng" dirty="0" smtClean="0">
                <a:solidFill>
                  <a:prstClr val="black"/>
                </a:solidFill>
              </a:rPr>
              <a:t>Plantation</a:t>
            </a:r>
          </a:p>
          <a:p>
            <a:pPr algn="just"/>
            <a:endParaRPr lang="en-GB" sz="1600" b="1" i="1" u="sng" dirty="0">
              <a:solidFill>
                <a:prstClr val="black"/>
              </a:solidFill>
            </a:endParaRPr>
          </a:p>
          <a:p>
            <a:pPr algn="just"/>
            <a:r>
              <a:rPr lang="en-GB" sz="2000" b="1" i="1" u="sng" dirty="0" smtClean="0">
                <a:solidFill>
                  <a:prstClr val="black"/>
                </a:solidFill>
              </a:rPr>
              <a:t>YET … INDIVIDUAL PROPERTY RIGHTS ASSERTED</a:t>
            </a:r>
            <a:endParaRPr lang="en-US" sz="2400" dirty="0" smtClean="0"/>
          </a:p>
          <a:p>
            <a:pPr algn="just"/>
            <a:endParaRPr lang="en-US" sz="1950" dirty="0"/>
          </a:p>
          <a:p>
            <a:pPr algn="just"/>
            <a:r>
              <a:rPr lang="en-US" sz="1950" dirty="0" smtClean="0"/>
              <a:t>“… </a:t>
            </a:r>
            <a:r>
              <a:rPr lang="en-US" sz="2000" b="1" dirty="0"/>
              <a:t>And so assigned to every family a </a:t>
            </a:r>
            <a:r>
              <a:rPr lang="en-US" sz="2000" b="1" dirty="0" smtClean="0"/>
              <a:t>parcel </a:t>
            </a:r>
            <a:r>
              <a:rPr lang="en-US" sz="2000" b="1" dirty="0"/>
              <a:t>of land</a:t>
            </a:r>
            <a:r>
              <a:rPr lang="en-US" sz="2000" dirty="0"/>
              <a:t>, </a:t>
            </a:r>
            <a:r>
              <a:rPr lang="en-US" sz="2000" dirty="0" smtClean="0"/>
              <a:t>according </a:t>
            </a:r>
            <a:r>
              <a:rPr lang="en-US" sz="2000" dirty="0"/>
              <a:t>to the </a:t>
            </a:r>
            <a:r>
              <a:rPr lang="en-US" sz="2000" dirty="0" smtClean="0"/>
              <a:t> proportion </a:t>
            </a:r>
            <a:r>
              <a:rPr lang="en-US" sz="2000" dirty="0"/>
              <a:t>of their number for that </a:t>
            </a:r>
            <a:r>
              <a:rPr lang="en-US" sz="2000" dirty="0" smtClean="0"/>
              <a:t>end</a:t>
            </a:r>
            <a:r>
              <a:rPr lang="en-US" sz="2000" dirty="0"/>
              <a:t>, only for present use (but made no </a:t>
            </a:r>
            <a:r>
              <a:rPr lang="en-US" sz="2000" dirty="0" smtClean="0"/>
              <a:t>division </a:t>
            </a:r>
            <a:r>
              <a:rPr lang="en-US" sz="2000" dirty="0"/>
              <a:t>for </a:t>
            </a:r>
            <a:r>
              <a:rPr lang="en-US" sz="2000" dirty="0" smtClean="0"/>
              <a:t>inheritance</a:t>
            </a:r>
            <a:r>
              <a:rPr lang="en-US" sz="2000" dirty="0"/>
              <a:t>), and ranged all boys &amp; youth under some </a:t>
            </a:r>
            <a:r>
              <a:rPr lang="en-US" sz="2000" dirty="0" smtClean="0"/>
              <a:t>family.  </a:t>
            </a:r>
            <a:r>
              <a:rPr lang="en-US" sz="2000" b="1" dirty="0"/>
              <a:t>This had very good success; for it made all </a:t>
            </a:r>
            <a:r>
              <a:rPr lang="en-US" sz="2000" b="1" dirty="0" smtClean="0"/>
              <a:t>hands </a:t>
            </a:r>
            <a:r>
              <a:rPr lang="en-US" sz="2000" b="1" dirty="0"/>
              <a:t>very industrious, so as much more </a:t>
            </a:r>
            <a:r>
              <a:rPr lang="en-US" sz="2000" b="1" dirty="0" smtClean="0"/>
              <a:t>core </a:t>
            </a:r>
            <a:r>
              <a:rPr lang="en-US" sz="2000" b="1" dirty="0"/>
              <a:t>was </a:t>
            </a:r>
            <a:r>
              <a:rPr lang="en-US" sz="2000" b="1" dirty="0" smtClean="0"/>
              <a:t>planted </a:t>
            </a:r>
            <a:r>
              <a:rPr lang="en-US" sz="2000" b="1" dirty="0"/>
              <a:t>then </a:t>
            </a:r>
            <a:r>
              <a:rPr lang="en-US" sz="2000" b="1" dirty="0" smtClean="0"/>
              <a:t>otherwise would </a:t>
            </a:r>
            <a:r>
              <a:rPr lang="en-US" sz="2000" b="1" dirty="0"/>
              <a:t>have </a:t>
            </a:r>
            <a:r>
              <a:rPr lang="en-US" sz="2000" b="1" dirty="0" smtClean="0"/>
              <a:t>been by </a:t>
            </a:r>
            <a:r>
              <a:rPr lang="en-US" sz="2000" b="1" dirty="0"/>
              <a:t>any </a:t>
            </a:r>
            <a:r>
              <a:rPr lang="en-US" sz="2000" b="1" dirty="0" smtClean="0"/>
              <a:t>[other] means </a:t>
            </a:r>
            <a:r>
              <a:rPr lang="en-US" sz="2000" dirty="0" smtClean="0"/>
              <a:t>…</a:t>
            </a:r>
            <a:endParaRPr lang="en-US" sz="2000" b="1" dirty="0" smtClean="0"/>
          </a:p>
          <a:p>
            <a:pPr algn="just"/>
            <a:r>
              <a:rPr lang="en-US" sz="2000" dirty="0"/>
              <a:t>	</a:t>
            </a:r>
            <a:r>
              <a:rPr lang="en-US" sz="2000" dirty="0" smtClean="0"/>
              <a:t>“… The </a:t>
            </a:r>
            <a:r>
              <a:rPr lang="en-US" sz="2000" dirty="0"/>
              <a:t>experience that was had in </a:t>
            </a:r>
            <a:r>
              <a:rPr lang="en-US" sz="2000" b="1" dirty="0"/>
              <a:t>this </a:t>
            </a:r>
            <a:r>
              <a:rPr lang="en-US" sz="2000" b="1" dirty="0" smtClean="0"/>
              <a:t>common </a:t>
            </a:r>
            <a:r>
              <a:rPr lang="en-US" sz="2000" b="1" dirty="0"/>
              <a:t>course </a:t>
            </a:r>
            <a:r>
              <a:rPr lang="en-US" sz="2000" b="1" dirty="0" smtClean="0"/>
              <a:t>and </a:t>
            </a:r>
            <a:r>
              <a:rPr lang="en-US" sz="2000" b="1" dirty="0"/>
              <a:t>condition, tried </a:t>
            </a:r>
            <a:r>
              <a:rPr lang="en-US" sz="2000" b="1" dirty="0" smtClean="0"/>
              <a:t>sundry </a:t>
            </a:r>
            <a:r>
              <a:rPr lang="en-US" sz="2000" b="1" dirty="0"/>
              <a:t>years, and that amongst </a:t>
            </a:r>
            <a:r>
              <a:rPr lang="en-US" sz="2000" b="1" dirty="0" smtClean="0"/>
              <a:t>godly </a:t>
            </a:r>
            <a:r>
              <a:rPr lang="en-US" sz="2000" b="1" dirty="0"/>
              <a:t>and sober men, may well evince the </a:t>
            </a:r>
            <a:r>
              <a:rPr lang="en-US" sz="2000" b="1" dirty="0" smtClean="0"/>
              <a:t>vanity </a:t>
            </a:r>
            <a:r>
              <a:rPr lang="en-US" sz="2000" b="1" dirty="0"/>
              <a:t>of </a:t>
            </a:r>
            <a:r>
              <a:rPr lang="en-US" sz="2000" b="1" dirty="0" smtClean="0">
                <a:solidFill>
                  <a:srgbClr val="FF0000"/>
                </a:solidFill>
              </a:rPr>
              <a:t>that conceit </a:t>
            </a:r>
            <a:r>
              <a:rPr lang="en-US" sz="2000" b="1" dirty="0">
                <a:solidFill>
                  <a:srgbClr val="FF0000"/>
                </a:solidFill>
              </a:rPr>
              <a:t>of </a:t>
            </a:r>
            <a:r>
              <a:rPr lang="en-US" sz="2000" b="1" dirty="0" smtClean="0">
                <a:solidFill>
                  <a:srgbClr val="FF0000"/>
                </a:solidFill>
              </a:rPr>
              <a:t>Plato's </a:t>
            </a:r>
            <a:r>
              <a:rPr lang="en-US" sz="2000" b="1" dirty="0">
                <a:solidFill>
                  <a:srgbClr val="FF0000"/>
                </a:solidFill>
              </a:rPr>
              <a:t>&amp; other ancients, </a:t>
            </a:r>
            <a:r>
              <a:rPr lang="en-US" sz="2000" b="1" dirty="0" smtClean="0">
                <a:solidFill>
                  <a:srgbClr val="FF0000"/>
                </a:solidFill>
              </a:rPr>
              <a:t>applauded by </a:t>
            </a:r>
            <a:r>
              <a:rPr lang="en-US" sz="2000" b="1" dirty="0">
                <a:solidFill>
                  <a:srgbClr val="FF0000"/>
                </a:solidFill>
              </a:rPr>
              <a:t>some of later times; that </a:t>
            </a:r>
            <a:r>
              <a:rPr lang="en-US" sz="2000" b="1" dirty="0" smtClean="0">
                <a:solidFill>
                  <a:srgbClr val="FF0000"/>
                </a:solidFill>
              </a:rPr>
              <a:t>the taking </a:t>
            </a:r>
            <a:r>
              <a:rPr lang="en-US" sz="2000" b="1" dirty="0">
                <a:solidFill>
                  <a:srgbClr val="FF0000"/>
                </a:solidFill>
              </a:rPr>
              <a:t>away of </a:t>
            </a:r>
            <a:r>
              <a:rPr lang="en-US" sz="2000" b="1" dirty="0" smtClean="0">
                <a:solidFill>
                  <a:srgbClr val="FF0000"/>
                </a:solidFill>
              </a:rPr>
              <a:t>property, </a:t>
            </a:r>
            <a:r>
              <a:rPr lang="en-US" sz="2000" b="1" dirty="0">
                <a:solidFill>
                  <a:srgbClr val="FF0000"/>
                </a:solidFill>
              </a:rPr>
              <a:t>and bringing in </a:t>
            </a:r>
            <a:r>
              <a:rPr lang="en-US" sz="2000" b="1" dirty="0" smtClean="0">
                <a:solidFill>
                  <a:srgbClr val="FF0000"/>
                </a:solidFill>
              </a:rPr>
              <a:t>community </a:t>
            </a:r>
            <a:r>
              <a:rPr lang="en-US" sz="2000" b="1" dirty="0">
                <a:solidFill>
                  <a:srgbClr val="FF0000"/>
                </a:solidFill>
              </a:rPr>
              <a:t>into a </a:t>
            </a:r>
            <a:r>
              <a:rPr lang="en-US" sz="2000" b="1" dirty="0" smtClean="0">
                <a:solidFill>
                  <a:srgbClr val="FF0000"/>
                </a:solidFill>
              </a:rPr>
              <a:t>commonwealth</a:t>
            </a:r>
            <a:r>
              <a:rPr lang="en-US" sz="2000" b="1" dirty="0">
                <a:solidFill>
                  <a:srgbClr val="FF0000"/>
                </a:solidFill>
              </a:rPr>
              <a:t>, would make them happy and </a:t>
            </a:r>
            <a:r>
              <a:rPr lang="en-US" sz="2000" b="1" dirty="0" smtClean="0">
                <a:solidFill>
                  <a:srgbClr val="FF0000"/>
                </a:solidFill>
              </a:rPr>
              <a:t>flourishing; </a:t>
            </a:r>
            <a:r>
              <a:rPr lang="en-US" sz="2000" b="1" dirty="0">
                <a:solidFill>
                  <a:srgbClr val="FF0000"/>
                </a:solidFill>
              </a:rPr>
              <a:t>as if </a:t>
            </a:r>
            <a:r>
              <a:rPr lang="en-US" sz="2000" b="1" dirty="0" smtClean="0">
                <a:solidFill>
                  <a:srgbClr val="FF0000"/>
                </a:solidFill>
              </a:rPr>
              <a:t>they </a:t>
            </a:r>
            <a:r>
              <a:rPr lang="en-US" sz="2000" b="1" dirty="0">
                <a:solidFill>
                  <a:srgbClr val="FF0000"/>
                </a:solidFill>
              </a:rPr>
              <a:t>were wiser then God</a:t>
            </a:r>
            <a:r>
              <a:rPr lang="en-US" sz="2000" dirty="0"/>
              <a:t>.  For this </a:t>
            </a:r>
            <a:r>
              <a:rPr lang="en-US" sz="2000" dirty="0" smtClean="0"/>
              <a:t>community </a:t>
            </a:r>
            <a:r>
              <a:rPr lang="en-US" sz="2000" dirty="0"/>
              <a:t>(so </a:t>
            </a:r>
            <a:r>
              <a:rPr lang="en-US" sz="2000" dirty="0" smtClean="0"/>
              <a:t>far </a:t>
            </a:r>
            <a:r>
              <a:rPr lang="en-US" sz="2000" dirty="0"/>
              <a:t>as it was) was found to breed much confusion </a:t>
            </a:r>
            <a:r>
              <a:rPr lang="en-US" sz="2000" dirty="0" smtClean="0"/>
              <a:t>&amp; discontent</a:t>
            </a:r>
            <a:r>
              <a:rPr lang="en-US" sz="2000" dirty="0"/>
              <a:t>, and retard much </a:t>
            </a:r>
            <a:r>
              <a:rPr lang="en-US" sz="2000" dirty="0" smtClean="0"/>
              <a:t>employment </a:t>
            </a:r>
            <a:r>
              <a:rPr lang="en-US" sz="2000" dirty="0"/>
              <a:t>that would </a:t>
            </a:r>
            <a:r>
              <a:rPr lang="en-US" sz="2000" dirty="0" smtClean="0"/>
              <a:t>have </a:t>
            </a:r>
            <a:r>
              <a:rPr lang="en-US" sz="2000" dirty="0"/>
              <a:t>been to their </a:t>
            </a:r>
            <a:r>
              <a:rPr lang="en-US" sz="2000" dirty="0" smtClean="0"/>
              <a:t>benefit </a:t>
            </a:r>
            <a:r>
              <a:rPr lang="en-US" sz="2000" dirty="0"/>
              <a:t>and </a:t>
            </a:r>
            <a:r>
              <a:rPr lang="en-US" sz="2000" dirty="0" smtClean="0"/>
              <a:t>comfort.”</a:t>
            </a:r>
          </a:p>
          <a:p>
            <a:pPr algn="just"/>
            <a:endParaRPr lang="en-US" sz="2000" dirty="0"/>
          </a:p>
          <a:p>
            <a:pPr algn="r"/>
            <a:r>
              <a:rPr lang="en-US" sz="2000" b="1" dirty="0" smtClean="0"/>
              <a:t>‘Protestant work ethic’</a:t>
            </a:r>
            <a:endParaRPr lang="en-US" sz="1950" b="1" dirty="0"/>
          </a:p>
        </p:txBody>
      </p:sp>
    </p:spTree>
    <p:extLst>
      <p:ext uri="{BB962C8B-B14F-4D97-AF65-F5344CB8AC3E}">
        <p14:creationId xmlns:p14="http://schemas.microsoft.com/office/powerpoint/2010/main" val="20430619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154164" cy="5774567"/>
          </a:xfrm>
          <a:prstGeom prst="rect">
            <a:avLst/>
          </a:prstGeom>
        </p:spPr>
        <p:txBody>
          <a:bodyPr wrap="square" lIns="540000" tIns="360000" rIns="540000" bIns="360000">
            <a:spAutoFit/>
          </a:bodyPr>
          <a:lstStyle/>
          <a:p>
            <a:r>
              <a:rPr lang="en-GB" sz="1600" b="1" u="sng" dirty="0" smtClean="0">
                <a:solidFill>
                  <a:prstClr val="black"/>
                </a:solidFill>
              </a:rPr>
              <a:t>3</a:t>
            </a:r>
            <a:r>
              <a:rPr lang="en-GB" sz="1600" b="1" u="sng" dirty="0">
                <a:solidFill>
                  <a:prstClr val="black"/>
                </a:solidFill>
              </a:rPr>
              <a:t>. Winthrop, ‘A Model of Christian Charity’</a:t>
            </a:r>
          </a:p>
          <a:p>
            <a:endParaRPr lang="en-GB" sz="1600" b="1" i="1" u="sng" dirty="0" smtClean="0">
              <a:solidFill>
                <a:prstClr val="black"/>
              </a:solidFill>
            </a:endParaRPr>
          </a:p>
          <a:p>
            <a:pPr lvl="0"/>
            <a:r>
              <a:rPr lang="en-GB" sz="1600" b="1" dirty="0" smtClean="0"/>
              <a:t>John Winthrop, ‘A Model of Christian Charity,’ </a:t>
            </a:r>
            <a:r>
              <a:rPr lang="en-GB" sz="1600" b="1" dirty="0"/>
              <a:t>delivered </a:t>
            </a:r>
            <a:r>
              <a:rPr lang="en-GB" sz="1600" b="1" dirty="0" smtClean="0"/>
              <a:t>1630</a:t>
            </a:r>
          </a:p>
          <a:p>
            <a:pPr lvl="0"/>
            <a:endParaRPr lang="en-GB" sz="1600" b="1" dirty="0"/>
          </a:p>
          <a:p>
            <a:pPr marL="342900" lvl="0" indent="-342900">
              <a:lnSpc>
                <a:spcPct val="150000"/>
              </a:lnSpc>
              <a:spcAft>
                <a:spcPts val="0"/>
              </a:spcAft>
              <a:buFont typeface="Symbol"/>
              <a:buChar char=""/>
            </a:pPr>
            <a:r>
              <a:rPr lang="en-GB" b="1" dirty="0" smtClean="0">
                <a:effectLst/>
                <a:latin typeface="+mj-lt"/>
                <a:ea typeface="Calibri"/>
                <a:cs typeface="Times New Roman"/>
              </a:rPr>
              <a:t>What is Winthrop’s ‘Model of Christian Charity’ and what does it tell us about how the settlers of New England saw themselves?</a:t>
            </a:r>
          </a:p>
          <a:p>
            <a:pPr marL="800100" lvl="1" indent="-342900">
              <a:lnSpc>
                <a:spcPct val="150000"/>
              </a:lnSpc>
              <a:buFont typeface="Times New Roman"/>
              <a:buChar char="-"/>
            </a:pPr>
            <a:r>
              <a:rPr lang="en-GB" dirty="0" smtClean="0">
                <a:effectLst/>
                <a:latin typeface="+mj-lt"/>
                <a:ea typeface="Calibri"/>
                <a:cs typeface="Times New Roman"/>
              </a:rPr>
              <a:t>Can you surmise anything about the situation in (old) England which Winthrop and his followers were leaving behind?</a:t>
            </a:r>
          </a:p>
          <a:p>
            <a:pPr marL="800100" lvl="1" indent="-342900">
              <a:lnSpc>
                <a:spcPct val="150000"/>
              </a:lnSpc>
              <a:buFont typeface="Times New Roman"/>
              <a:buChar char="-"/>
            </a:pPr>
            <a:r>
              <a:rPr lang="en-GB" dirty="0" smtClean="0">
                <a:effectLst/>
                <a:latin typeface="+mj-lt"/>
                <a:ea typeface="Calibri"/>
                <a:cs typeface="Times New Roman"/>
              </a:rPr>
              <a:t>How are the new and old worlds differentiated?</a:t>
            </a:r>
          </a:p>
          <a:p>
            <a:pPr lvl="0"/>
            <a:endParaRPr lang="en-GB" sz="1600" b="1" dirty="0"/>
          </a:p>
          <a:p>
            <a:pPr lvl="0"/>
            <a:r>
              <a:rPr lang="en-GB" sz="1600" dirty="0" smtClean="0"/>
              <a:t> </a:t>
            </a:r>
            <a:endParaRPr lang="en-GB" sz="16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0679" y="116632"/>
            <a:ext cx="2986922" cy="3591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635896" y="4515863"/>
            <a:ext cx="5184576" cy="2308324"/>
          </a:xfrm>
          <a:prstGeom prst="rect">
            <a:avLst/>
          </a:prstGeom>
        </p:spPr>
        <p:txBody>
          <a:bodyPr wrap="square">
            <a:spAutoFit/>
          </a:bodyPr>
          <a:lstStyle/>
          <a:p>
            <a:pPr algn="r"/>
            <a:r>
              <a:rPr lang="en-GB" b="1" dirty="0" smtClean="0">
                <a:solidFill>
                  <a:prstClr val="black"/>
                </a:solidFill>
              </a:rPr>
              <a:t>Winthrop (1588-1649)</a:t>
            </a:r>
          </a:p>
          <a:p>
            <a:pPr marL="285750" indent="-285750" algn="r">
              <a:buFont typeface="Arial" panose="020B0604020202020204" pitchFamily="34" charset="0"/>
              <a:buChar char="•"/>
            </a:pPr>
            <a:r>
              <a:rPr lang="en-GB" dirty="0" smtClean="0">
                <a:solidFill>
                  <a:prstClr val="black"/>
                </a:solidFill>
              </a:rPr>
              <a:t>Wealthy background, trained as lawyer in Suffolk</a:t>
            </a:r>
          </a:p>
          <a:p>
            <a:pPr marL="285750" indent="-285750" algn="r">
              <a:buFont typeface="Arial" panose="020B0604020202020204" pitchFamily="34" charset="0"/>
              <a:buChar char="•"/>
            </a:pPr>
            <a:r>
              <a:rPr lang="en-GB" dirty="0" smtClean="0">
                <a:solidFill>
                  <a:prstClr val="black"/>
                </a:solidFill>
              </a:rPr>
              <a:t>Leading influence on Puritan theology in Massachusetts </a:t>
            </a:r>
          </a:p>
          <a:p>
            <a:pPr marL="285750" indent="-285750" algn="r">
              <a:buFont typeface="Arial" panose="020B0604020202020204" pitchFamily="34" charset="0"/>
              <a:buChar char="•"/>
            </a:pPr>
            <a:r>
              <a:rPr lang="en-GB" dirty="0" smtClean="0">
                <a:solidFill>
                  <a:prstClr val="black"/>
                </a:solidFill>
              </a:rPr>
              <a:t>Governor of Massachusetts for four non-consecutive terms (1630</a:t>
            </a:r>
            <a:r>
              <a:rPr lang="en-US" dirty="0" smtClean="0"/>
              <a:t>–1649)</a:t>
            </a:r>
            <a:endParaRPr lang="en-GB" dirty="0" smtClean="0">
              <a:solidFill>
                <a:prstClr val="black"/>
              </a:solidFill>
            </a:endParaRPr>
          </a:p>
          <a:p>
            <a:pPr algn="r"/>
            <a:endParaRPr lang="en-GB" b="1" dirty="0" smtClean="0">
              <a:solidFill>
                <a:prstClr val="black"/>
              </a:solidFill>
            </a:endParaRPr>
          </a:p>
          <a:p>
            <a:endParaRPr lang="en-GB" b="1" dirty="0">
              <a:solidFill>
                <a:prstClr val="black"/>
              </a:solidFill>
            </a:endParaRPr>
          </a:p>
        </p:txBody>
      </p:sp>
    </p:spTree>
    <p:extLst>
      <p:ext uri="{BB962C8B-B14F-4D97-AF65-F5344CB8AC3E}">
        <p14:creationId xmlns:p14="http://schemas.microsoft.com/office/powerpoint/2010/main" val="32658234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154164" cy="4697349"/>
          </a:xfrm>
          <a:prstGeom prst="rect">
            <a:avLst/>
          </a:prstGeom>
        </p:spPr>
        <p:txBody>
          <a:bodyPr wrap="square" lIns="540000" tIns="360000" rIns="540000" bIns="360000">
            <a:spAutoFit/>
          </a:bodyPr>
          <a:lstStyle/>
          <a:p>
            <a:r>
              <a:rPr lang="en-GB" sz="1600" b="1" u="sng" dirty="0" smtClean="0">
                <a:solidFill>
                  <a:prstClr val="black"/>
                </a:solidFill>
              </a:rPr>
              <a:t>3</a:t>
            </a:r>
            <a:r>
              <a:rPr lang="en-GB" sz="1600" b="1" u="sng" dirty="0">
                <a:solidFill>
                  <a:prstClr val="black"/>
                </a:solidFill>
              </a:rPr>
              <a:t>. Winthrop, ‘A Model of Christian Charity’</a:t>
            </a:r>
          </a:p>
          <a:p>
            <a:endParaRPr lang="en-GB" sz="1600" b="1" i="1" u="sng" dirty="0" smtClean="0">
              <a:solidFill>
                <a:prstClr val="black"/>
              </a:solidFill>
            </a:endParaRPr>
          </a:p>
          <a:p>
            <a:pPr lvl="0"/>
            <a:r>
              <a:rPr lang="en-GB" sz="1600" b="1" dirty="0" smtClean="0"/>
              <a:t>John Winthrop, ‘A Model of Christian Charity,’ </a:t>
            </a:r>
            <a:r>
              <a:rPr lang="en-GB" sz="1600" b="1" dirty="0"/>
              <a:t>delivered </a:t>
            </a:r>
            <a:r>
              <a:rPr lang="en-GB" sz="1600" b="1" dirty="0" smtClean="0"/>
              <a:t>1630</a:t>
            </a:r>
          </a:p>
          <a:p>
            <a:pPr lvl="0"/>
            <a:endParaRPr lang="en-GB" sz="1600" b="1" dirty="0"/>
          </a:p>
          <a:p>
            <a:pPr marL="342900" lvl="0" indent="-342900">
              <a:lnSpc>
                <a:spcPct val="150000"/>
              </a:lnSpc>
              <a:spcAft>
                <a:spcPts val="0"/>
              </a:spcAft>
              <a:buFont typeface="Symbol"/>
              <a:buChar char=""/>
            </a:pPr>
            <a:r>
              <a:rPr lang="en-GB" b="1" dirty="0" smtClean="0">
                <a:effectLst/>
                <a:latin typeface="+mj-lt"/>
                <a:ea typeface="Calibri"/>
                <a:cs typeface="Times New Roman"/>
              </a:rPr>
              <a:t>What is Winthrop’s ‘Model of Christian Charity’ and what does it tell us about how the settlers of New England saw themselves?</a:t>
            </a:r>
          </a:p>
          <a:p>
            <a:pPr marL="342900" lvl="0" indent="-342900">
              <a:lnSpc>
                <a:spcPct val="150000"/>
              </a:lnSpc>
              <a:spcAft>
                <a:spcPts val="0"/>
              </a:spcAft>
              <a:buFont typeface="Symbol"/>
              <a:buChar char=""/>
            </a:pPr>
            <a:endParaRPr lang="en-GB" dirty="0" smtClean="0">
              <a:effectLst/>
              <a:latin typeface="+mj-lt"/>
              <a:ea typeface="Calibri"/>
              <a:cs typeface="Times New Roman"/>
            </a:endParaRPr>
          </a:p>
          <a:p>
            <a:pPr marL="800100" lvl="1" indent="-342900">
              <a:lnSpc>
                <a:spcPct val="150000"/>
              </a:lnSpc>
              <a:buFont typeface="Times New Roman"/>
              <a:buChar char="-"/>
            </a:pPr>
            <a:r>
              <a:rPr lang="en-GB" dirty="0" smtClean="0">
                <a:effectLst/>
                <a:latin typeface="+mj-lt"/>
                <a:ea typeface="Calibri"/>
                <a:cs typeface="Times New Roman"/>
              </a:rPr>
              <a:t>How might this text be viewed as a contributor to American national mythology?</a:t>
            </a:r>
            <a:endParaRPr lang="en-GB" sz="1600" b="1" dirty="0"/>
          </a:p>
          <a:p>
            <a:pPr lvl="0"/>
            <a:r>
              <a:rPr lang="en-GB" sz="1600" dirty="0" smtClean="0"/>
              <a:t> </a:t>
            </a:r>
            <a:endParaRPr lang="en-GB" sz="16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0679" y="116632"/>
            <a:ext cx="2986922" cy="3591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48822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154164" cy="4758904"/>
          </a:xfrm>
          <a:prstGeom prst="rect">
            <a:avLst/>
          </a:prstGeom>
        </p:spPr>
        <p:txBody>
          <a:bodyPr wrap="square" lIns="540000" tIns="360000" rIns="540000" bIns="360000">
            <a:spAutoFit/>
          </a:bodyPr>
          <a:lstStyle/>
          <a:p>
            <a:r>
              <a:rPr lang="en-GB" sz="1600" b="1" u="sng" dirty="0" smtClean="0">
                <a:solidFill>
                  <a:prstClr val="black"/>
                </a:solidFill>
              </a:rPr>
              <a:t>3</a:t>
            </a:r>
            <a:r>
              <a:rPr lang="en-GB" sz="1600" b="1" u="sng" dirty="0">
                <a:solidFill>
                  <a:prstClr val="black"/>
                </a:solidFill>
              </a:rPr>
              <a:t>. Winthrop, ‘A Model of Christian Charity’</a:t>
            </a:r>
          </a:p>
          <a:p>
            <a:endParaRPr lang="en-GB" sz="1600" b="1" i="1" u="sng" dirty="0" smtClean="0">
              <a:solidFill>
                <a:prstClr val="black"/>
              </a:solidFill>
            </a:endParaRPr>
          </a:p>
          <a:p>
            <a:pPr lvl="0"/>
            <a:r>
              <a:rPr lang="en-GB" sz="1600" b="1" dirty="0" smtClean="0"/>
              <a:t>John Winthrop, ‘A Model of Christian Charity,’ </a:t>
            </a:r>
            <a:r>
              <a:rPr lang="en-GB" sz="1600" b="1" dirty="0"/>
              <a:t>delivered </a:t>
            </a:r>
            <a:r>
              <a:rPr lang="en-GB" sz="1600" b="1" dirty="0" smtClean="0"/>
              <a:t>1630</a:t>
            </a:r>
          </a:p>
          <a:p>
            <a:pPr lvl="1" algn="r"/>
            <a:r>
              <a:rPr lang="en-GB" sz="2000" dirty="0" smtClean="0"/>
              <a:t>“…Wee </a:t>
            </a:r>
            <a:r>
              <a:rPr lang="en-GB" sz="2000" dirty="0"/>
              <a:t>shall </a:t>
            </a:r>
            <a:r>
              <a:rPr lang="en-GB" sz="2000" dirty="0" err="1"/>
              <a:t>finde</a:t>
            </a:r>
            <a:r>
              <a:rPr lang="en-GB" sz="2000" dirty="0"/>
              <a:t> that the God of </a:t>
            </a:r>
            <a:r>
              <a:rPr lang="en-GB" sz="2000" dirty="0" err="1"/>
              <a:t>Israell</a:t>
            </a:r>
            <a:r>
              <a:rPr lang="en-GB" sz="2000" dirty="0"/>
              <a:t> is among us, when </a:t>
            </a:r>
            <a:r>
              <a:rPr lang="en-GB" sz="2000" dirty="0" err="1"/>
              <a:t>tenn</a:t>
            </a:r>
            <a:r>
              <a:rPr lang="en-GB" sz="2000" dirty="0"/>
              <a:t> of us shall be able to resist a thousand of our enemies, when he shall make us a </a:t>
            </a:r>
            <a:r>
              <a:rPr lang="en-GB" sz="2000" dirty="0" err="1"/>
              <a:t>prayse</a:t>
            </a:r>
            <a:r>
              <a:rPr lang="en-GB" sz="2000" dirty="0"/>
              <a:t> and glory, that men shall say of succeeding </a:t>
            </a:r>
            <a:r>
              <a:rPr lang="en-GB" sz="2000" dirty="0" err="1"/>
              <a:t>plantacions</a:t>
            </a:r>
            <a:r>
              <a:rPr lang="en-GB" sz="2000" dirty="0"/>
              <a:t>: the Lord make it like that of New England: for wee must Consider that wee shall be as </a:t>
            </a:r>
            <a:r>
              <a:rPr lang="en-GB" sz="2000" b="1" dirty="0">
                <a:solidFill>
                  <a:srgbClr val="FF0000"/>
                </a:solidFill>
                <a:effectLst>
                  <a:outerShdw blurRad="38100" dist="38100" dir="2700000" algn="tl">
                    <a:srgbClr val="000000">
                      <a:alpha val="43137"/>
                    </a:srgbClr>
                  </a:outerShdw>
                </a:effectLst>
              </a:rPr>
              <a:t>a </a:t>
            </a:r>
            <a:r>
              <a:rPr lang="en-GB" sz="2000" b="1" dirty="0" err="1">
                <a:solidFill>
                  <a:srgbClr val="FF0000"/>
                </a:solidFill>
                <a:effectLst>
                  <a:outerShdw blurRad="38100" dist="38100" dir="2700000" algn="tl">
                    <a:srgbClr val="000000">
                      <a:alpha val="43137"/>
                    </a:srgbClr>
                  </a:outerShdw>
                </a:effectLst>
              </a:rPr>
              <a:t>Citty</a:t>
            </a:r>
            <a:r>
              <a:rPr lang="en-GB" sz="2000" b="1" dirty="0">
                <a:solidFill>
                  <a:srgbClr val="FF0000"/>
                </a:solidFill>
                <a:effectLst>
                  <a:outerShdw blurRad="38100" dist="38100" dir="2700000" algn="tl">
                    <a:srgbClr val="000000">
                      <a:alpha val="43137"/>
                    </a:srgbClr>
                  </a:outerShdw>
                </a:effectLst>
              </a:rPr>
              <a:t> upon a Hill</a:t>
            </a:r>
            <a:r>
              <a:rPr lang="en-GB" sz="2000" dirty="0"/>
              <a:t>, the eyes of all people are </a:t>
            </a:r>
            <a:r>
              <a:rPr lang="en-GB" sz="2000" dirty="0" err="1"/>
              <a:t>uppon</a:t>
            </a:r>
            <a:r>
              <a:rPr lang="en-GB" sz="2000" dirty="0"/>
              <a:t> us </a:t>
            </a:r>
            <a:r>
              <a:rPr lang="en-GB" sz="2000" dirty="0" smtClean="0"/>
              <a:t>…”</a:t>
            </a:r>
          </a:p>
          <a:p>
            <a:pPr lvl="1"/>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0679" y="116632"/>
            <a:ext cx="2986922" cy="3591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4656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154164" cy="6913340"/>
          </a:xfrm>
          <a:prstGeom prst="rect">
            <a:avLst/>
          </a:prstGeom>
        </p:spPr>
        <p:txBody>
          <a:bodyPr wrap="square" lIns="540000" tIns="360000" rIns="540000" bIns="360000">
            <a:spAutoFit/>
          </a:bodyPr>
          <a:lstStyle/>
          <a:p>
            <a:r>
              <a:rPr lang="en-GB" sz="1600" b="1" u="sng" dirty="0" smtClean="0">
                <a:solidFill>
                  <a:prstClr val="black"/>
                </a:solidFill>
              </a:rPr>
              <a:t>3</a:t>
            </a:r>
            <a:r>
              <a:rPr lang="en-GB" sz="1600" b="1" u="sng" dirty="0">
                <a:solidFill>
                  <a:prstClr val="black"/>
                </a:solidFill>
              </a:rPr>
              <a:t>. Winthrop, ‘A Model of Christian Charity’</a:t>
            </a:r>
          </a:p>
          <a:p>
            <a:endParaRPr lang="en-GB" sz="1600" b="1" i="1" u="sng" dirty="0" smtClean="0">
              <a:solidFill>
                <a:prstClr val="black"/>
              </a:solidFill>
            </a:endParaRPr>
          </a:p>
          <a:p>
            <a:pPr lvl="0"/>
            <a:r>
              <a:rPr lang="en-GB" sz="1600" b="1" dirty="0" smtClean="0"/>
              <a:t>John Winthrop, ‘A Model of Christian Charity,’ </a:t>
            </a:r>
            <a:r>
              <a:rPr lang="en-GB" sz="1600" b="1" dirty="0"/>
              <a:t>delivered </a:t>
            </a:r>
            <a:r>
              <a:rPr lang="en-GB" sz="1600" b="1" dirty="0" smtClean="0"/>
              <a:t>1630</a:t>
            </a:r>
          </a:p>
          <a:p>
            <a:pPr lvl="1" algn="r"/>
            <a:r>
              <a:rPr lang="en-GB" sz="2000" dirty="0" smtClean="0"/>
              <a:t>“…Wee </a:t>
            </a:r>
            <a:r>
              <a:rPr lang="en-GB" sz="2000" dirty="0"/>
              <a:t>shall </a:t>
            </a:r>
            <a:r>
              <a:rPr lang="en-GB" sz="2000" dirty="0" err="1"/>
              <a:t>finde</a:t>
            </a:r>
            <a:r>
              <a:rPr lang="en-GB" sz="2000" dirty="0"/>
              <a:t> that the God of </a:t>
            </a:r>
            <a:r>
              <a:rPr lang="en-GB" sz="2000" dirty="0" err="1"/>
              <a:t>Israell</a:t>
            </a:r>
            <a:r>
              <a:rPr lang="en-GB" sz="2000" dirty="0"/>
              <a:t> is among us, when </a:t>
            </a:r>
            <a:r>
              <a:rPr lang="en-GB" sz="2000" dirty="0" err="1"/>
              <a:t>tenn</a:t>
            </a:r>
            <a:r>
              <a:rPr lang="en-GB" sz="2000" dirty="0"/>
              <a:t> of us shall be able to resist a thousand of our enemies, when he shall make us a </a:t>
            </a:r>
            <a:r>
              <a:rPr lang="en-GB" sz="2000" dirty="0" err="1"/>
              <a:t>prayse</a:t>
            </a:r>
            <a:r>
              <a:rPr lang="en-GB" sz="2000" dirty="0"/>
              <a:t> and glory, that men shall say of succeeding </a:t>
            </a:r>
            <a:r>
              <a:rPr lang="en-GB" sz="2000" dirty="0" err="1"/>
              <a:t>plantacions</a:t>
            </a:r>
            <a:r>
              <a:rPr lang="en-GB" sz="2000" dirty="0"/>
              <a:t>: the Lord make it like that of New England: for wee must Consider that wee shall be as </a:t>
            </a:r>
            <a:r>
              <a:rPr lang="en-GB" sz="2000" b="1" dirty="0">
                <a:solidFill>
                  <a:srgbClr val="FF0000"/>
                </a:solidFill>
                <a:effectLst>
                  <a:outerShdw blurRad="38100" dist="38100" dir="2700000" algn="tl">
                    <a:srgbClr val="000000">
                      <a:alpha val="43137"/>
                    </a:srgbClr>
                  </a:outerShdw>
                </a:effectLst>
              </a:rPr>
              <a:t>a </a:t>
            </a:r>
            <a:r>
              <a:rPr lang="en-GB" sz="2000" b="1" dirty="0" err="1">
                <a:solidFill>
                  <a:srgbClr val="FF0000"/>
                </a:solidFill>
                <a:effectLst>
                  <a:outerShdw blurRad="38100" dist="38100" dir="2700000" algn="tl">
                    <a:srgbClr val="000000">
                      <a:alpha val="43137"/>
                    </a:srgbClr>
                  </a:outerShdw>
                </a:effectLst>
              </a:rPr>
              <a:t>Citty</a:t>
            </a:r>
            <a:r>
              <a:rPr lang="en-GB" sz="2000" b="1" dirty="0">
                <a:solidFill>
                  <a:srgbClr val="FF0000"/>
                </a:solidFill>
                <a:effectLst>
                  <a:outerShdw blurRad="38100" dist="38100" dir="2700000" algn="tl">
                    <a:srgbClr val="000000">
                      <a:alpha val="43137"/>
                    </a:srgbClr>
                  </a:outerShdw>
                </a:effectLst>
              </a:rPr>
              <a:t> upon a Hill</a:t>
            </a:r>
            <a:r>
              <a:rPr lang="en-GB" sz="2000" dirty="0"/>
              <a:t>, the eyes of all people are </a:t>
            </a:r>
            <a:r>
              <a:rPr lang="en-GB" sz="2000" dirty="0" err="1"/>
              <a:t>uppon</a:t>
            </a:r>
            <a:r>
              <a:rPr lang="en-GB" sz="2000" dirty="0"/>
              <a:t> us </a:t>
            </a:r>
            <a:r>
              <a:rPr lang="en-GB" sz="2000" dirty="0" smtClean="0"/>
              <a:t>…”</a:t>
            </a:r>
          </a:p>
          <a:p>
            <a:pPr lvl="1"/>
            <a:endParaRPr lang="en-GB" dirty="0"/>
          </a:p>
          <a:p>
            <a:pPr marL="285750" indent="-285750">
              <a:buFont typeface="Arial" panose="020B0604020202020204" pitchFamily="34" charset="0"/>
              <a:buChar char="•"/>
            </a:pPr>
            <a:r>
              <a:rPr lang="en-GB" b="1" dirty="0" smtClean="0"/>
              <a:t>What does Winthrop mean by ‘a city upon a hill’?</a:t>
            </a:r>
          </a:p>
          <a:p>
            <a:pPr marL="285750" indent="-285750">
              <a:buFont typeface="Arial" panose="020B0604020202020204" pitchFamily="34" charset="0"/>
              <a:buChar char="•"/>
            </a:pPr>
            <a:endParaRPr lang="en-GB" b="1" dirty="0" smtClean="0"/>
          </a:p>
          <a:p>
            <a:pPr marL="285750" indent="-285750">
              <a:buFont typeface="Arial" panose="020B0604020202020204" pitchFamily="34" charset="0"/>
              <a:buChar char="•"/>
            </a:pPr>
            <a:r>
              <a:rPr lang="en-GB" b="1" dirty="0" smtClean="0"/>
              <a:t>Why this choice of phrase?</a:t>
            </a:r>
          </a:p>
          <a:p>
            <a:pPr marL="285750" indent="-285750">
              <a:buFont typeface="Arial" panose="020B0604020202020204" pitchFamily="34" charset="0"/>
              <a:buChar char="•"/>
            </a:pPr>
            <a:endParaRPr lang="en-GB" b="1" dirty="0" smtClean="0"/>
          </a:p>
          <a:p>
            <a:pPr marL="285750" indent="-285750">
              <a:buFont typeface="Arial" panose="020B0604020202020204" pitchFamily="34" charset="0"/>
              <a:buChar char="•"/>
            </a:pPr>
            <a:r>
              <a:rPr lang="en-GB" b="1" dirty="0" smtClean="0"/>
              <a:t>What resonance and significance might it have had (and continue to have)?</a:t>
            </a:r>
            <a:r>
              <a:rPr lang="en-GB" sz="1600" dirty="0" smtClean="0"/>
              <a:t> </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endParaRPr lang="en-GB" sz="16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0679" y="116632"/>
            <a:ext cx="2986922" cy="3591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20041" y="3861048"/>
            <a:ext cx="3016581" cy="2031325"/>
          </a:xfrm>
          <a:prstGeom prst="rect">
            <a:avLst/>
          </a:prstGeom>
        </p:spPr>
        <p:txBody>
          <a:bodyPr wrap="square">
            <a:spAutoFit/>
          </a:bodyPr>
          <a:lstStyle/>
          <a:p>
            <a:pPr lvl="0" algn="r"/>
            <a:r>
              <a:rPr lang="en-GB" b="1" dirty="0" smtClean="0">
                <a:solidFill>
                  <a:srgbClr val="FF0000"/>
                </a:solidFill>
              </a:rPr>
              <a:t>ESSAY QUESTION:</a:t>
            </a:r>
          </a:p>
          <a:p>
            <a:pPr lvl="0" algn="r"/>
            <a:r>
              <a:rPr lang="en-GB" b="1" dirty="0" smtClean="0">
                <a:solidFill>
                  <a:srgbClr val="FF0000"/>
                </a:solidFill>
              </a:rPr>
              <a:t>To </a:t>
            </a:r>
            <a:r>
              <a:rPr lang="en-GB" b="1" dirty="0">
                <a:solidFill>
                  <a:srgbClr val="FF0000"/>
                </a:solidFill>
              </a:rPr>
              <a:t>what extent did John Winthrop’s vision of “a city upon a hill” influence the organisation of pre-revolutionary society in New England? </a:t>
            </a:r>
            <a:endParaRPr lang="en-GB" dirty="0">
              <a:solidFill>
                <a:srgbClr val="FF0000"/>
              </a:solidFill>
            </a:endParaRPr>
          </a:p>
        </p:txBody>
      </p:sp>
    </p:spTree>
    <p:extLst>
      <p:ext uri="{BB962C8B-B14F-4D97-AF65-F5344CB8AC3E}">
        <p14:creationId xmlns:p14="http://schemas.microsoft.com/office/powerpoint/2010/main" val="36278336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61621" cy="6974895"/>
          </a:xfrm>
          <a:prstGeom prst="rect">
            <a:avLst/>
          </a:prstGeom>
        </p:spPr>
        <p:txBody>
          <a:bodyPr wrap="square" lIns="540000" tIns="360000" rIns="540000" bIns="360000">
            <a:spAutoFit/>
          </a:bodyPr>
          <a:lstStyle/>
          <a:p>
            <a:r>
              <a:rPr lang="en-GB" sz="1600" b="1" u="sng" dirty="0">
                <a:solidFill>
                  <a:prstClr val="black"/>
                </a:solidFill>
              </a:rPr>
              <a:t>3. Winthrop, ‘A Model of Christian Charity’</a:t>
            </a:r>
          </a:p>
          <a:p>
            <a:endParaRPr lang="en-GB" sz="1600" b="1" u="sng" dirty="0">
              <a:solidFill>
                <a:prstClr val="black"/>
              </a:solidFill>
            </a:endParaRPr>
          </a:p>
          <a:p>
            <a:pPr algn="just"/>
            <a:r>
              <a:rPr lang="en-US" dirty="0">
                <a:solidFill>
                  <a:prstClr val="black"/>
                </a:solidFill>
              </a:rPr>
              <a:t> </a:t>
            </a:r>
            <a:r>
              <a:rPr lang="en-GB" dirty="0">
                <a:solidFill>
                  <a:prstClr val="black"/>
                </a:solidFill>
              </a:rPr>
              <a:t>“No doubt, the authors of those Ecclesiastical Impositions and Severities, which drove the English Christians into the </a:t>
            </a:r>
            <a:r>
              <a:rPr lang="en-GB" b="1" i="1" dirty="0">
                <a:solidFill>
                  <a:prstClr val="black"/>
                </a:solidFill>
              </a:rPr>
              <a:t>Dark Regions </a:t>
            </a:r>
            <a:r>
              <a:rPr lang="en-GB" b="1" dirty="0">
                <a:solidFill>
                  <a:prstClr val="black"/>
                </a:solidFill>
              </a:rPr>
              <a:t>of </a:t>
            </a:r>
            <a:r>
              <a:rPr lang="en-GB" b="1" i="1" dirty="0">
                <a:solidFill>
                  <a:prstClr val="black"/>
                </a:solidFill>
              </a:rPr>
              <a:t>America</a:t>
            </a:r>
            <a:r>
              <a:rPr lang="en-GB" dirty="0">
                <a:solidFill>
                  <a:prstClr val="black"/>
                </a:solidFill>
              </a:rPr>
              <a:t>, esteemed those </a:t>
            </a:r>
            <a:r>
              <a:rPr lang="en-GB" i="1" dirty="0">
                <a:solidFill>
                  <a:prstClr val="black"/>
                </a:solidFill>
              </a:rPr>
              <a:t>Christians </a:t>
            </a:r>
            <a:r>
              <a:rPr lang="en-GB" dirty="0">
                <a:solidFill>
                  <a:prstClr val="black"/>
                </a:solidFill>
              </a:rPr>
              <a:t>to be a very </a:t>
            </a:r>
            <a:r>
              <a:rPr lang="en-GB" i="1" dirty="0">
                <a:solidFill>
                  <a:prstClr val="black"/>
                </a:solidFill>
              </a:rPr>
              <a:t>unprofitable </a:t>
            </a:r>
            <a:r>
              <a:rPr lang="en-GB" dirty="0">
                <a:solidFill>
                  <a:prstClr val="black"/>
                </a:solidFill>
              </a:rPr>
              <a:t>sort of Creatures. But behold, ye </a:t>
            </a:r>
            <a:r>
              <a:rPr lang="en-GB" i="1" dirty="0">
                <a:solidFill>
                  <a:prstClr val="black"/>
                </a:solidFill>
              </a:rPr>
              <a:t>European </a:t>
            </a:r>
            <a:r>
              <a:rPr lang="en-GB" dirty="0">
                <a:solidFill>
                  <a:prstClr val="black"/>
                </a:solidFill>
              </a:rPr>
              <a:t>Churches, There are </a:t>
            </a:r>
            <a:r>
              <a:rPr lang="en-GB" b="1" i="1" dirty="0">
                <a:solidFill>
                  <a:srgbClr val="FF0000"/>
                </a:solidFill>
              </a:rPr>
              <a:t>Golden Candlesticks </a:t>
            </a:r>
            <a:r>
              <a:rPr lang="en-GB" dirty="0">
                <a:solidFill>
                  <a:prstClr val="black"/>
                </a:solidFill>
              </a:rPr>
              <a:t>in the midst of this </a:t>
            </a:r>
            <a:r>
              <a:rPr lang="en-GB" i="1" dirty="0">
                <a:solidFill>
                  <a:prstClr val="black"/>
                </a:solidFill>
              </a:rPr>
              <a:t>Outer Darkness</a:t>
            </a:r>
            <a:r>
              <a:rPr lang="en-GB" dirty="0">
                <a:solidFill>
                  <a:prstClr val="black"/>
                </a:solidFill>
              </a:rPr>
              <a:t>, is now to be darted over to the other side of the </a:t>
            </a:r>
            <a:r>
              <a:rPr lang="en-GB" i="1" dirty="0" err="1">
                <a:solidFill>
                  <a:prstClr val="black"/>
                </a:solidFill>
              </a:rPr>
              <a:t>Atlantick</a:t>
            </a:r>
            <a:r>
              <a:rPr lang="en-GB" i="1" dirty="0">
                <a:solidFill>
                  <a:prstClr val="black"/>
                </a:solidFill>
              </a:rPr>
              <a:t> Ocean</a:t>
            </a:r>
            <a:r>
              <a:rPr lang="en-GB" dirty="0">
                <a:solidFill>
                  <a:prstClr val="black"/>
                </a:solidFill>
              </a:rPr>
              <a:t>. But we must therewithal ask your prayers, that these </a:t>
            </a:r>
            <a:r>
              <a:rPr lang="en-GB" i="1" dirty="0">
                <a:solidFill>
                  <a:prstClr val="black"/>
                </a:solidFill>
              </a:rPr>
              <a:t>Golden Candlesticks </a:t>
            </a:r>
            <a:r>
              <a:rPr lang="en-GB" dirty="0">
                <a:solidFill>
                  <a:prstClr val="black"/>
                </a:solidFill>
              </a:rPr>
              <a:t>may not </a:t>
            </a:r>
            <a:r>
              <a:rPr lang="en-GB" i="1" dirty="0">
                <a:solidFill>
                  <a:prstClr val="black"/>
                </a:solidFill>
              </a:rPr>
              <a:t>quickly </a:t>
            </a:r>
            <a:r>
              <a:rPr lang="en-GB" dirty="0">
                <a:solidFill>
                  <a:prstClr val="black"/>
                </a:solidFill>
              </a:rPr>
              <a:t>be </a:t>
            </a:r>
            <a:r>
              <a:rPr lang="en-GB" i="1" dirty="0">
                <a:solidFill>
                  <a:prstClr val="black"/>
                </a:solidFill>
              </a:rPr>
              <a:t>Removed out of their place!</a:t>
            </a:r>
            <a:endParaRPr lang="en-GB" dirty="0">
              <a:solidFill>
                <a:prstClr val="black"/>
              </a:solidFill>
            </a:endParaRPr>
          </a:p>
          <a:p>
            <a:pPr algn="just"/>
            <a:r>
              <a:rPr lang="en-GB" i="1" dirty="0">
                <a:solidFill>
                  <a:prstClr val="black"/>
                </a:solidFill>
              </a:rPr>
              <a:t>	“</a:t>
            </a:r>
            <a:r>
              <a:rPr lang="en-GB" dirty="0">
                <a:solidFill>
                  <a:prstClr val="black"/>
                </a:solidFill>
              </a:rPr>
              <a:t>But whether </a:t>
            </a:r>
            <a:r>
              <a:rPr lang="en-GB" i="1" dirty="0">
                <a:solidFill>
                  <a:prstClr val="black"/>
                </a:solidFill>
              </a:rPr>
              <a:t>New England </a:t>
            </a:r>
            <a:r>
              <a:rPr lang="en-GB" dirty="0">
                <a:solidFill>
                  <a:prstClr val="black"/>
                </a:solidFill>
              </a:rPr>
              <a:t>may </a:t>
            </a:r>
            <a:r>
              <a:rPr lang="en-GB" i="1" dirty="0">
                <a:solidFill>
                  <a:prstClr val="black"/>
                </a:solidFill>
              </a:rPr>
              <a:t>Live </a:t>
            </a:r>
            <a:r>
              <a:rPr lang="en-GB" dirty="0">
                <a:solidFill>
                  <a:prstClr val="black"/>
                </a:solidFill>
              </a:rPr>
              <a:t>anywhere else or no, it must </a:t>
            </a:r>
            <a:r>
              <a:rPr lang="en-GB" i="1" dirty="0">
                <a:solidFill>
                  <a:prstClr val="black"/>
                </a:solidFill>
              </a:rPr>
              <a:t>Live </a:t>
            </a:r>
            <a:r>
              <a:rPr lang="en-GB" dirty="0">
                <a:solidFill>
                  <a:prstClr val="black"/>
                </a:solidFill>
              </a:rPr>
              <a:t>in our </a:t>
            </a:r>
            <a:r>
              <a:rPr lang="en-GB" i="1" dirty="0">
                <a:solidFill>
                  <a:prstClr val="black"/>
                </a:solidFill>
              </a:rPr>
              <a:t>History!</a:t>
            </a:r>
            <a:r>
              <a:rPr lang="en-GB" dirty="0">
                <a:solidFill>
                  <a:prstClr val="black"/>
                </a:solidFill>
              </a:rPr>
              <a:t>”</a:t>
            </a:r>
          </a:p>
          <a:p>
            <a:pPr marL="285750" indent="-285750" algn="r">
              <a:buFontTx/>
              <a:buChar char="-"/>
            </a:pPr>
            <a:r>
              <a:rPr lang="en-US" sz="1600" dirty="0" smtClean="0">
                <a:solidFill>
                  <a:prstClr val="black"/>
                </a:solidFill>
              </a:rPr>
              <a:t>Cotton </a:t>
            </a:r>
            <a:r>
              <a:rPr lang="en-US" sz="1600" dirty="0">
                <a:solidFill>
                  <a:prstClr val="black"/>
                </a:solidFill>
              </a:rPr>
              <a:t>Mather (1663–1728), extract from his </a:t>
            </a:r>
            <a:r>
              <a:rPr lang="en-US" sz="1600" i="1" dirty="0" err="1">
                <a:solidFill>
                  <a:prstClr val="black"/>
                </a:solidFill>
              </a:rPr>
              <a:t>Magnalia</a:t>
            </a:r>
            <a:r>
              <a:rPr lang="en-US" sz="1600" i="1" dirty="0">
                <a:solidFill>
                  <a:prstClr val="black"/>
                </a:solidFill>
              </a:rPr>
              <a:t> Christi Americana [‘The Glorious Works of Christ in </a:t>
            </a:r>
            <a:r>
              <a:rPr lang="en-US" sz="1600" i="1" dirty="0" smtClean="0">
                <a:solidFill>
                  <a:prstClr val="black"/>
                </a:solidFill>
              </a:rPr>
              <a:t>America’]: The</a:t>
            </a:r>
            <a:r>
              <a:rPr lang="en-US" sz="1600" i="1" dirty="0" smtClean="0"/>
              <a:t> </a:t>
            </a:r>
            <a:r>
              <a:rPr lang="en-US" sz="1600" i="1" dirty="0"/>
              <a:t>Ecclesiastical History of New England from Its First Planting in 1620, until the Year of Our Lord 1698</a:t>
            </a:r>
            <a:r>
              <a:rPr lang="en-US" sz="1600" i="1" dirty="0" smtClean="0">
                <a:solidFill>
                  <a:prstClr val="black"/>
                </a:solidFill>
              </a:rPr>
              <a:t> </a:t>
            </a:r>
            <a:r>
              <a:rPr lang="en-US" sz="1600" dirty="0">
                <a:solidFill>
                  <a:prstClr val="black"/>
                </a:solidFill>
              </a:rPr>
              <a:t>(1702, pictured</a:t>
            </a:r>
            <a:r>
              <a:rPr lang="en-US" sz="1600" dirty="0" smtClean="0">
                <a:solidFill>
                  <a:prstClr val="black"/>
                </a:solidFill>
              </a:rPr>
              <a:t>)</a:t>
            </a:r>
          </a:p>
          <a:p>
            <a:pPr algn="just"/>
            <a:endParaRPr lang="en-GB" sz="1600" b="1" dirty="0">
              <a:solidFill>
                <a:prstClr val="black"/>
              </a:solidFill>
            </a:endParaRPr>
          </a:p>
          <a:p>
            <a:pPr algn="just"/>
            <a:r>
              <a:rPr lang="en-GB" sz="1600" b="1" dirty="0" smtClean="0">
                <a:solidFill>
                  <a:prstClr val="black"/>
                </a:solidFill>
              </a:rPr>
              <a:t>Mather = Puritan minister, prolific author</a:t>
            </a:r>
          </a:p>
          <a:p>
            <a:pPr algn="just"/>
            <a:r>
              <a:rPr lang="en-GB" sz="1600" b="1" dirty="0">
                <a:solidFill>
                  <a:prstClr val="black"/>
                </a:solidFill>
              </a:rPr>
              <a:t>	</a:t>
            </a:r>
            <a:r>
              <a:rPr lang="en-GB" sz="1600" b="1" dirty="0" smtClean="0">
                <a:solidFill>
                  <a:prstClr val="black"/>
                </a:solidFill>
              </a:rPr>
              <a:t>	supporter of Salem witch trials</a:t>
            </a:r>
          </a:p>
          <a:p>
            <a:pPr algn="just"/>
            <a:r>
              <a:rPr lang="en-GB" sz="1600" b="1" dirty="0">
                <a:solidFill>
                  <a:prstClr val="black"/>
                </a:solidFill>
              </a:rPr>
              <a:t>	</a:t>
            </a:r>
            <a:r>
              <a:rPr lang="en-GB" sz="1600" b="1" dirty="0" smtClean="0">
                <a:solidFill>
                  <a:prstClr val="black"/>
                </a:solidFill>
              </a:rPr>
              <a:t>		but also scientific innovator</a:t>
            </a:r>
          </a:p>
          <a:p>
            <a:pPr algn="r"/>
            <a:r>
              <a:rPr lang="en-GB" sz="1600" b="1" dirty="0">
                <a:solidFill>
                  <a:prstClr val="black"/>
                </a:solidFill>
              </a:rPr>
              <a:t>	</a:t>
            </a:r>
            <a:r>
              <a:rPr lang="en-GB" sz="1600" b="1" dirty="0" smtClean="0">
                <a:solidFill>
                  <a:prstClr val="black"/>
                </a:solidFill>
              </a:rPr>
              <a:t>			</a:t>
            </a:r>
            <a:r>
              <a:rPr lang="en-GB" sz="1600" dirty="0" smtClean="0">
                <a:solidFill>
                  <a:prstClr val="black"/>
                </a:solidFill>
              </a:rPr>
              <a:t>(experimented with inoculation against disease)</a:t>
            </a:r>
          </a:p>
          <a:p>
            <a:pPr algn="r"/>
            <a:r>
              <a:rPr lang="en-GB" sz="1600" dirty="0">
                <a:solidFill>
                  <a:prstClr val="black"/>
                </a:solidFill>
              </a:rPr>
              <a:t>	</a:t>
            </a:r>
            <a:r>
              <a:rPr lang="en-GB" sz="1600" dirty="0" smtClean="0">
                <a:solidFill>
                  <a:prstClr val="black"/>
                </a:solidFill>
              </a:rPr>
              <a:t>		</a:t>
            </a:r>
            <a:endParaRPr lang="en-GB" sz="1600" dirty="0">
              <a:solidFill>
                <a:prstClr val="black"/>
              </a:solidFill>
            </a:endParaRPr>
          </a:p>
        </p:txBody>
      </p:sp>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8137" y="6410"/>
            <a:ext cx="2305863" cy="3974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6838137" y="3980440"/>
            <a:ext cx="2255413" cy="2564904"/>
          </a:xfrm>
          <a:prstGeom prst="rect">
            <a:avLst/>
          </a:prstGeom>
        </p:spPr>
      </p:pic>
    </p:spTree>
    <p:extLst>
      <p:ext uri="{BB962C8B-B14F-4D97-AF65-F5344CB8AC3E}">
        <p14:creationId xmlns:p14="http://schemas.microsoft.com/office/powerpoint/2010/main" val="13481916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6913340"/>
          </a:xfrm>
          <a:prstGeom prst="rect">
            <a:avLst/>
          </a:prstGeom>
        </p:spPr>
        <p:txBody>
          <a:bodyPr wrap="square" lIns="540000" tIns="360000" rIns="540000" bIns="360000">
            <a:spAutoFit/>
          </a:bodyPr>
          <a:lstStyle/>
          <a:p>
            <a:r>
              <a:rPr lang="en-GB" sz="1600" b="1" u="sng" dirty="0">
                <a:solidFill>
                  <a:prstClr val="black"/>
                </a:solidFill>
              </a:rPr>
              <a:t>3. Winthrop, ‘A Model of Christian Charity’</a:t>
            </a:r>
          </a:p>
          <a:p>
            <a:endParaRPr lang="en-GB" sz="1600" b="1" u="sng" dirty="0">
              <a:solidFill>
                <a:prstClr val="black"/>
              </a:solidFill>
            </a:endParaRPr>
          </a:p>
          <a:p>
            <a:pPr algn="just"/>
            <a:endParaRPr lang="en-GB" sz="1600" dirty="0" smtClean="0"/>
          </a:p>
          <a:p>
            <a:pPr lvl="4" algn="just"/>
            <a:r>
              <a:rPr lang="en-GB" sz="1600" dirty="0" smtClean="0"/>
              <a:t>Robert </a:t>
            </a:r>
            <a:r>
              <a:rPr lang="en-GB" sz="1600" dirty="0" err="1" smtClean="0"/>
              <a:t>Havell</a:t>
            </a:r>
            <a:r>
              <a:rPr lang="en-GB" sz="1600" dirty="0" smtClean="0"/>
              <a:t>,</a:t>
            </a:r>
          </a:p>
          <a:p>
            <a:pPr lvl="4" algn="just"/>
            <a:r>
              <a:rPr lang="en-GB" sz="1600" dirty="0" smtClean="0"/>
              <a:t>View of Boston, 1841</a:t>
            </a:r>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400" dirty="0"/>
          </a:p>
          <a:p>
            <a:pPr algn="just"/>
            <a:r>
              <a:rPr lang="en-GB" sz="1500" dirty="0" smtClean="0"/>
              <a:t>“ … I have </a:t>
            </a:r>
            <a:r>
              <a:rPr lang="en-GB" sz="1500" dirty="0"/>
              <a:t>been guided by the standard John Winthrop set before his shipmates on the flagship </a:t>
            </a:r>
            <a:r>
              <a:rPr lang="en-GB" sz="1500" dirty="0" err="1" smtClean="0"/>
              <a:t>Arbella</a:t>
            </a:r>
            <a:r>
              <a:rPr lang="en-GB" sz="1500" dirty="0" smtClean="0"/>
              <a:t>, </a:t>
            </a:r>
            <a:r>
              <a:rPr lang="en-GB" sz="1500" dirty="0"/>
              <a:t>as they, too, faced the task of building a new government on a </a:t>
            </a:r>
            <a:r>
              <a:rPr lang="en-GB" sz="1500" dirty="0" smtClean="0"/>
              <a:t>perilous frontier</a:t>
            </a:r>
            <a:r>
              <a:rPr lang="en-GB" sz="1500" dirty="0"/>
              <a:t>. </a:t>
            </a:r>
            <a:endParaRPr lang="en-GB" sz="1500" dirty="0" smtClean="0"/>
          </a:p>
          <a:p>
            <a:pPr algn="just"/>
            <a:r>
              <a:rPr lang="en-GB" sz="1500" dirty="0"/>
              <a:t>	</a:t>
            </a:r>
            <a:r>
              <a:rPr lang="en-GB" sz="1500" dirty="0" smtClean="0"/>
              <a:t>“‘We </a:t>
            </a:r>
            <a:r>
              <a:rPr lang="en-GB" sz="1500" dirty="0"/>
              <a:t>must always consider," he said, "that we shall be as a city upon a hill--the eyes of all people are upon us</a:t>
            </a:r>
            <a:r>
              <a:rPr lang="en-GB" sz="1500" dirty="0" smtClean="0"/>
              <a:t>.’</a:t>
            </a:r>
            <a:r>
              <a:rPr lang="en-GB" sz="1500" dirty="0"/>
              <a:t> </a:t>
            </a:r>
            <a:r>
              <a:rPr lang="en-GB" sz="1500" dirty="0" smtClean="0"/>
              <a:t> Today </a:t>
            </a:r>
            <a:r>
              <a:rPr lang="en-GB" sz="1500" dirty="0"/>
              <a:t>the eyes of all people are truly upon </a:t>
            </a:r>
            <a:r>
              <a:rPr lang="en-GB" sz="1500" dirty="0" smtClean="0"/>
              <a:t>us …”</a:t>
            </a:r>
          </a:p>
          <a:p>
            <a:pPr marL="285750" indent="-285750" algn="r">
              <a:buFontTx/>
              <a:buChar char="-"/>
            </a:pPr>
            <a:r>
              <a:rPr lang="en-GB" sz="1500" b="1" dirty="0" smtClean="0"/>
              <a:t>John F Kennedy</a:t>
            </a:r>
            <a:r>
              <a:rPr lang="en-GB" sz="1500" dirty="0" smtClean="0"/>
              <a:t>, 1961 (</a:t>
            </a:r>
            <a:r>
              <a:rPr lang="en-GB" sz="1500" dirty="0" smtClean="0">
                <a:hlinkClick r:id="rId3"/>
              </a:rPr>
              <a:t>http://www.jfklibrary.org/Asset-Viewer/OYhUZE2Qo0-ogdV7ok900A.aspx</a:t>
            </a:r>
            <a:r>
              <a:rPr lang="en-GB" sz="1500" dirty="0" smtClean="0"/>
              <a:t>)</a:t>
            </a:r>
          </a:p>
          <a:p>
            <a:pPr marL="285750" indent="-285750" algn="just">
              <a:buFontTx/>
              <a:buChar char="-"/>
            </a:pPr>
            <a:endParaRPr lang="en-GB" sz="1500" b="1" dirty="0" smtClean="0">
              <a:solidFill>
                <a:prstClr val="black"/>
              </a:solidFill>
            </a:endParaRPr>
          </a:p>
          <a:p>
            <a:pPr algn="just"/>
            <a:r>
              <a:rPr lang="en-GB" sz="1500" b="1" dirty="0" smtClean="0">
                <a:solidFill>
                  <a:prstClr val="black"/>
                </a:solidFill>
              </a:rPr>
              <a:t>“… </a:t>
            </a:r>
            <a:r>
              <a:rPr lang="en-GB" sz="1500" dirty="0" smtClean="0"/>
              <a:t>I've </a:t>
            </a:r>
            <a:r>
              <a:rPr lang="en-GB" sz="1500" dirty="0"/>
              <a:t>spoken of the shining city all my political life, but I don't know if I ever quite communicated what I saw when I said it. But in my mind it was a tall proud city built on rocks stronger than oceans, wind-swept, God-blessed, and teeming with people of all kinds living in harmony and peace, a city with free ports that hummed with commerce and creativity, and if there had to be city walls, the walls had doors and the doors were open to anyone with the will and the heart to get </a:t>
            </a:r>
            <a:r>
              <a:rPr lang="en-GB" sz="1500" dirty="0" smtClean="0"/>
              <a:t>here.”</a:t>
            </a:r>
          </a:p>
          <a:p>
            <a:pPr marL="285750" indent="-285750" algn="r">
              <a:buFontTx/>
              <a:buChar char="-"/>
            </a:pPr>
            <a:r>
              <a:rPr lang="en-GB" sz="1500" b="1" dirty="0" smtClean="0">
                <a:solidFill>
                  <a:prstClr val="black"/>
                </a:solidFill>
              </a:rPr>
              <a:t>Ronald Reagan</a:t>
            </a:r>
            <a:r>
              <a:rPr lang="en-GB" sz="1500" dirty="0">
                <a:solidFill>
                  <a:prstClr val="black"/>
                </a:solidFill>
              </a:rPr>
              <a:t>, 1989 (</a:t>
            </a:r>
            <a:r>
              <a:rPr lang="en-GB" sz="1500" dirty="0">
                <a:solidFill>
                  <a:prstClr val="black"/>
                </a:solidFill>
                <a:hlinkClick r:id="rId4"/>
              </a:rPr>
              <a:t>https://</a:t>
            </a:r>
            <a:r>
              <a:rPr lang="en-GB" sz="1500" dirty="0" smtClean="0">
                <a:solidFill>
                  <a:prstClr val="black"/>
                </a:solidFill>
                <a:hlinkClick r:id="rId4"/>
              </a:rPr>
              <a:t>www.youtube.com/watch?v=c32G868tor0</a:t>
            </a:r>
            <a:r>
              <a:rPr lang="en-GB" sz="1500" dirty="0" smtClean="0">
                <a:solidFill>
                  <a:prstClr val="black"/>
                </a:solidFill>
              </a:rPr>
              <a:t>)</a:t>
            </a:r>
            <a:endParaRPr lang="en-GB" sz="1400" b="1" dirty="0">
              <a:solidFill>
                <a:prstClr val="black"/>
              </a:solidFill>
            </a:endParaRPr>
          </a:p>
        </p:txBody>
      </p:sp>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5976" y="148111"/>
            <a:ext cx="4640937" cy="3422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30126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1"/>
            <a:ext cx="9144000" cy="1465695"/>
          </a:xfrm>
          <a:prstGeom prst="rect">
            <a:avLst/>
          </a:prstGeom>
        </p:spPr>
        <p:txBody>
          <a:bodyPr wrap="square" lIns="540000" tIns="360000" rIns="540000" bIns="360000">
            <a:spAutoFit/>
          </a:bodyPr>
          <a:lstStyle/>
          <a:p>
            <a:r>
              <a:rPr lang="en-GB" sz="1600" b="1" dirty="0" smtClean="0">
                <a:solidFill>
                  <a:prstClr val="black"/>
                </a:solidFill>
              </a:rPr>
              <a:t>3. Winthrop, ‘A Model of Christian Charity’: Organisation of New England society</a:t>
            </a:r>
          </a:p>
          <a:p>
            <a:endParaRPr lang="en-GB" sz="1600" b="1" i="1" u="sng" dirty="0">
              <a:solidFill>
                <a:prstClr val="black"/>
              </a:solidFill>
            </a:endParaRPr>
          </a:p>
          <a:p>
            <a:endParaRPr lang="en-GB" sz="1600" b="1" dirty="0">
              <a:solidFill>
                <a:prstClr val="black"/>
              </a:solidFill>
            </a:endParaRPr>
          </a:p>
        </p:txBody>
      </p:sp>
      <p:pic>
        <p:nvPicPr>
          <p:cNvPr id="1741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214" r="2442" b="3935"/>
          <a:stretch/>
        </p:blipFill>
        <p:spPr bwMode="auto">
          <a:xfrm>
            <a:off x="190982" y="690262"/>
            <a:ext cx="4383316" cy="4437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6831" y="1563938"/>
            <a:ext cx="4680520" cy="3299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7504035" y="4863635"/>
            <a:ext cx="1583316" cy="1815882"/>
          </a:xfrm>
          <a:prstGeom prst="rect">
            <a:avLst/>
          </a:prstGeom>
        </p:spPr>
        <p:txBody>
          <a:bodyPr wrap="square">
            <a:spAutoFit/>
          </a:bodyPr>
          <a:lstStyle/>
          <a:p>
            <a:r>
              <a:rPr lang="en-GB" sz="1400" b="1" i="1" dirty="0" smtClean="0">
                <a:solidFill>
                  <a:prstClr val="black"/>
                </a:solidFill>
              </a:rPr>
              <a:t>Signing the Mayflower Compact 1620, by Jean Leon Gerome Ferris (from The Pageant of a Nation, published 1932)</a:t>
            </a:r>
            <a:endParaRPr lang="en-GB" sz="1400" b="1" dirty="0">
              <a:solidFill>
                <a:prstClr val="black"/>
              </a:solidFill>
            </a:endParaRPr>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22588" y="4509120"/>
            <a:ext cx="3028678"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11308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995784" cy="6790230"/>
          </a:xfrm>
          <a:prstGeom prst="rect">
            <a:avLst/>
          </a:prstGeom>
        </p:spPr>
        <p:txBody>
          <a:bodyPr wrap="square" lIns="540000" tIns="360000" rIns="540000" bIns="360000">
            <a:spAutoFit/>
          </a:bodyPr>
          <a:lstStyle/>
          <a:p>
            <a:r>
              <a:rPr lang="en-GB" sz="1600" b="1" u="sng" dirty="0" smtClean="0">
                <a:solidFill>
                  <a:prstClr val="black"/>
                </a:solidFill>
              </a:rPr>
              <a:t>WEEK 2 </a:t>
            </a:r>
            <a:r>
              <a:rPr lang="en-US" sz="1600" b="1" u="sng" dirty="0">
                <a:solidFill>
                  <a:prstClr val="black"/>
                </a:solidFill>
              </a:rPr>
              <a:t>Forging a New Republic: From Colony to </a:t>
            </a:r>
            <a:r>
              <a:rPr lang="en-US" sz="1600" b="1" u="sng" dirty="0" smtClean="0">
                <a:solidFill>
                  <a:prstClr val="black"/>
                </a:solidFill>
              </a:rPr>
              <a:t>Constitution</a:t>
            </a:r>
          </a:p>
          <a:p>
            <a:r>
              <a:rPr lang="en-GB" sz="1600" b="1" i="1" u="sng" dirty="0" smtClean="0">
                <a:solidFill>
                  <a:prstClr val="black"/>
                </a:solidFill>
              </a:rPr>
              <a:t>Lecture reading:</a:t>
            </a:r>
            <a:endParaRPr lang="en-GB" sz="1600" b="1" i="1" u="sng" dirty="0">
              <a:solidFill>
                <a:prstClr val="black"/>
              </a:solidFill>
            </a:endParaRPr>
          </a:p>
          <a:p>
            <a:endParaRPr lang="en-GB" sz="1600" b="1" u="sng" dirty="0" smtClean="0">
              <a:solidFill>
                <a:prstClr val="black"/>
              </a:solidFill>
            </a:endParaRPr>
          </a:p>
          <a:p>
            <a:pPr algn="just"/>
            <a:r>
              <a:rPr lang="en-GB" sz="1600" b="1" dirty="0" smtClean="0">
                <a:solidFill>
                  <a:prstClr val="black"/>
                </a:solidFill>
                <a:ea typeface="Calibri"/>
                <a:cs typeface="Times New Roman"/>
              </a:rPr>
              <a:t>J Hector St John de </a:t>
            </a:r>
            <a:r>
              <a:rPr lang="en-GB" sz="1600" b="1" dirty="0" err="1" smtClean="0">
                <a:solidFill>
                  <a:prstClr val="black"/>
                </a:solidFill>
                <a:ea typeface="Calibri"/>
                <a:cs typeface="Times New Roman"/>
              </a:rPr>
              <a:t>Crèvecœur</a:t>
            </a:r>
            <a:r>
              <a:rPr lang="en-GB" sz="1600" b="1" dirty="0" smtClean="0">
                <a:solidFill>
                  <a:prstClr val="black"/>
                </a:solidFill>
                <a:ea typeface="Calibri"/>
                <a:cs typeface="Times New Roman"/>
              </a:rPr>
              <a:t>, ‘What is an American?’ in </a:t>
            </a:r>
            <a:r>
              <a:rPr lang="en-GB" sz="1600" b="1" i="1" dirty="0" smtClean="0">
                <a:solidFill>
                  <a:prstClr val="black"/>
                </a:solidFill>
                <a:ea typeface="Calibri"/>
                <a:cs typeface="Times New Roman"/>
              </a:rPr>
              <a:t>Letters from an American Farmer</a:t>
            </a:r>
            <a:r>
              <a:rPr lang="en-GB" sz="1600" b="1" dirty="0" smtClean="0">
                <a:solidFill>
                  <a:prstClr val="black"/>
                </a:solidFill>
                <a:ea typeface="Calibri"/>
                <a:cs typeface="Times New Roman"/>
              </a:rPr>
              <a:t>, originally published 1782</a:t>
            </a:r>
          </a:p>
          <a:p>
            <a:pPr algn="just"/>
            <a:endParaRPr lang="en-GB" sz="1600" b="1" dirty="0">
              <a:solidFill>
                <a:prstClr val="black"/>
              </a:solidFill>
              <a:ea typeface="Calibri"/>
              <a:cs typeface="Times New Roman"/>
            </a:endParaRPr>
          </a:p>
          <a:p>
            <a:pPr marL="342900" indent="-342900" algn="just">
              <a:buFont typeface="Symbol"/>
              <a:buChar char=""/>
            </a:pPr>
            <a:r>
              <a:rPr lang="en-GB" b="1" dirty="0" smtClean="0">
                <a:solidFill>
                  <a:prstClr val="black"/>
                </a:solidFill>
                <a:ea typeface="Calibri"/>
                <a:cs typeface="Times New Roman"/>
              </a:rPr>
              <a:t>How does </a:t>
            </a:r>
            <a:r>
              <a:rPr lang="en-GB" b="1" dirty="0" err="1" smtClean="0">
                <a:solidFill>
                  <a:prstClr val="black"/>
                </a:solidFill>
                <a:ea typeface="Calibri"/>
                <a:cs typeface="Times New Roman"/>
              </a:rPr>
              <a:t>Crèvecœur</a:t>
            </a:r>
            <a:r>
              <a:rPr lang="en-GB" b="1" dirty="0" smtClean="0">
                <a:solidFill>
                  <a:prstClr val="black"/>
                </a:solidFill>
                <a:ea typeface="Calibri"/>
                <a:cs typeface="Times New Roman"/>
              </a:rPr>
              <a:t> describe what an American ‘is’?</a:t>
            </a:r>
          </a:p>
          <a:p>
            <a:pPr marL="800100" lvl="1" indent="-342900" algn="just">
              <a:buFont typeface="Times New Roman"/>
              <a:buChar char="-"/>
            </a:pPr>
            <a:endParaRPr lang="en-GB" dirty="0" smtClean="0">
              <a:solidFill>
                <a:prstClr val="black"/>
              </a:solidFill>
              <a:ea typeface="Calibri"/>
              <a:cs typeface="Times New Roman"/>
            </a:endParaRPr>
          </a:p>
          <a:p>
            <a:pPr marL="800100" lvl="1" indent="-342900" algn="just">
              <a:buFont typeface="Times New Roman"/>
              <a:buChar char="-"/>
            </a:pPr>
            <a:r>
              <a:rPr lang="en-GB" dirty="0" smtClean="0">
                <a:solidFill>
                  <a:prstClr val="black"/>
                </a:solidFill>
                <a:ea typeface="Calibri"/>
                <a:cs typeface="Times New Roman"/>
              </a:rPr>
              <a:t>How are the new and old worlds differentiated?</a:t>
            </a:r>
          </a:p>
          <a:p>
            <a:pPr marL="800100" lvl="1" indent="-342900" algn="just">
              <a:buFont typeface="Times New Roman"/>
              <a:buChar char="-"/>
            </a:pPr>
            <a:endParaRPr lang="en-GB" dirty="0" smtClean="0">
              <a:solidFill>
                <a:prstClr val="black"/>
              </a:solidFill>
              <a:ea typeface="Calibri"/>
              <a:cs typeface="Times New Roman"/>
            </a:endParaRPr>
          </a:p>
          <a:p>
            <a:pPr marL="800100" lvl="1" indent="-342900" algn="just">
              <a:buFont typeface="Times New Roman"/>
              <a:buChar char="-"/>
            </a:pPr>
            <a:r>
              <a:rPr lang="en-GB" dirty="0" smtClean="0">
                <a:solidFill>
                  <a:prstClr val="black"/>
                </a:solidFill>
                <a:ea typeface="Calibri"/>
                <a:cs typeface="Times New Roman"/>
              </a:rPr>
              <a:t>How might this text be viewed as a contributor to American national mythology?</a:t>
            </a:r>
          </a:p>
          <a:p>
            <a:pPr marL="800100" lvl="1" indent="-342900" algn="just">
              <a:buFont typeface="Times New Roman"/>
              <a:buChar char="-"/>
            </a:pPr>
            <a:endParaRPr lang="en-GB" dirty="0" smtClean="0">
              <a:solidFill>
                <a:prstClr val="black"/>
              </a:solidFill>
              <a:ea typeface="Calibri"/>
              <a:cs typeface="Times New Roman"/>
            </a:endParaRPr>
          </a:p>
          <a:p>
            <a:pPr marL="800100" lvl="1" indent="-342900" algn="just">
              <a:buFont typeface="Times New Roman"/>
              <a:buChar char="-"/>
            </a:pPr>
            <a:r>
              <a:rPr lang="en-GB" dirty="0" smtClean="0">
                <a:solidFill>
                  <a:prstClr val="black"/>
                </a:solidFill>
                <a:ea typeface="Calibri"/>
                <a:cs typeface="Times New Roman"/>
              </a:rPr>
              <a:t>How are the attitudes detailed by </a:t>
            </a:r>
            <a:r>
              <a:rPr lang="en-GB" dirty="0" err="1" smtClean="0">
                <a:solidFill>
                  <a:prstClr val="black"/>
                </a:solidFill>
                <a:ea typeface="Calibri"/>
                <a:cs typeface="Times New Roman"/>
              </a:rPr>
              <a:t>Crèvecœur</a:t>
            </a:r>
            <a:r>
              <a:rPr lang="en-GB" dirty="0" smtClean="0">
                <a:solidFill>
                  <a:prstClr val="black"/>
                </a:solidFill>
                <a:ea typeface="Calibri"/>
                <a:cs typeface="Times New Roman"/>
              </a:rPr>
              <a:t> different to those in the earlier-dated sources?</a:t>
            </a:r>
          </a:p>
          <a:p>
            <a:pPr marL="800100" lvl="1" indent="-342900" algn="just">
              <a:buFont typeface="Times New Roman"/>
              <a:buChar char="-"/>
            </a:pPr>
            <a:endParaRPr lang="en-GB" dirty="0" smtClean="0">
              <a:solidFill>
                <a:prstClr val="black"/>
              </a:solidFill>
              <a:ea typeface="Calibri"/>
              <a:cs typeface="Times New Roman"/>
            </a:endParaRPr>
          </a:p>
          <a:p>
            <a:pPr marL="800100" lvl="1" indent="-342900" algn="just">
              <a:buFont typeface="Times New Roman"/>
              <a:buChar char="-"/>
            </a:pPr>
            <a:r>
              <a:rPr lang="en-GB" dirty="0" smtClean="0">
                <a:solidFill>
                  <a:prstClr val="black"/>
                </a:solidFill>
                <a:ea typeface="Calibri"/>
                <a:cs typeface="Times New Roman"/>
              </a:rPr>
              <a:t>Conversely, in what ways can the content of </a:t>
            </a:r>
            <a:r>
              <a:rPr lang="en-GB" i="1" dirty="0" smtClean="0">
                <a:solidFill>
                  <a:prstClr val="black"/>
                </a:solidFill>
                <a:ea typeface="Calibri"/>
                <a:cs typeface="Times New Roman"/>
              </a:rPr>
              <a:t>Letters from an American Farmer </a:t>
            </a:r>
            <a:r>
              <a:rPr lang="en-GB" dirty="0" smtClean="0">
                <a:solidFill>
                  <a:prstClr val="black"/>
                </a:solidFill>
                <a:ea typeface="Calibri"/>
                <a:cs typeface="Times New Roman"/>
              </a:rPr>
              <a:t>be seen as a continuation of ideas established by Bradford and Winthrop?</a:t>
            </a:r>
          </a:p>
          <a:p>
            <a:pPr algn="just"/>
            <a:endParaRPr lang="en-GB" sz="1600" dirty="0" smtClean="0">
              <a:solidFill>
                <a:prstClr val="black"/>
              </a:solidFill>
              <a:ea typeface="Calibri"/>
              <a:cs typeface="Times New Roman"/>
            </a:endParaRPr>
          </a:p>
          <a:p>
            <a:pPr algn="just"/>
            <a:endParaRPr lang="en-GB" sz="1600" dirty="0">
              <a:solidFill>
                <a:prstClr val="black"/>
              </a:solidFill>
            </a:endParaRPr>
          </a:p>
          <a:p>
            <a:pPr algn="just"/>
            <a:endParaRPr lang="en-GB" sz="1600" dirty="0" smtClean="0">
              <a:solidFill>
                <a:prstClr val="black"/>
              </a:solidFill>
            </a:endParaRPr>
          </a:p>
        </p:txBody>
      </p:sp>
      <p:pic>
        <p:nvPicPr>
          <p:cNvPr id="4098" name="Picture 2" descr="http://d2hej51cni6o0x.cloudfront.net/images/immigration/uimr_05_img053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0" y="0"/>
            <a:ext cx="2171700" cy="2743201"/>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2300" y="2755064"/>
            <a:ext cx="2171700" cy="3948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918276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617</TotalTime>
  <Words>1856</Words>
  <Application>Microsoft Office PowerPoint</Application>
  <PresentationFormat>On-screen Show (4:3)</PresentationFormat>
  <Paragraphs>288</Paragraphs>
  <Slides>20</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Calibri</vt:lpstr>
      <vt:lpstr>Symbol</vt:lpstr>
      <vt:lpstr>Times New Roman</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18</cp:revision>
  <cp:lastPrinted>2016-10-04T09:07:35Z</cp:lastPrinted>
  <dcterms:created xsi:type="dcterms:W3CDTF">2016-01-27T14:38:51Z</dcterms:created>
  <dcterms:modified xsi:type="dcterms:W3CDTF">2017-10-02T11:30:13Z</dcterms:modified>
</cp:coreProperties>
</file>