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sldIdLst>
    <p:sldId id="256" r:id="rId2"/>
    <p:sldId id="258" r:id="rId3"/>
    <p:sldId id="259" r:id="rId4"/>
    <p:sldId id="260" r:id="rId5"/>
    <p:sldId id="261" r:id="rId6"/>
    <p:sldId id="262" r:id="rId7"/>
    <p:sldId id="263" r:id="rId8"/>
    <p:sldId id="264" r:id="rId9"/>
    <p:sldId id="265" r:id="rId10"/>
    <p:sldId id="266" r:id="rId11"/>
    <p:sldId id="268" r:id="rId12"/>
    <p:sldId id="269" r:id="rId13"/>
    <p:sldId id="270" r:id="rId14"/>
    <p:sldId id="271" r:id="rId15"/>
    <p:sldId id="272" r:id="rId16"/>
    <p:sldId id="273" r:id="rId17"/>
    <p:sldId id="275" r:id="rId18"/>
    <p:sldId id="276" r:id="rId19"/>
    <p:sldId id="280" r:id="rId20"/>
    <p:sldId id="281" r:id="rId21"/>
    <p:sldId id="282" r:id="rId2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66"/>
    <p:restoredTop sz="90065" autoAdjust="0"/>
  </p:normalViewPr>
  <p:slideViewPr>
    <p:cSldViewPr snapToGrid="0" snapToObjects="1">
      <p:cViewPr varScale="1">
        <p:scale>
          <a:sx n="74" d="100"/>
          <a:sy n="74" d="100"/>
        </p:scale>
        <p:origin x="104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77910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61432"/>
        </a:solidFill>
        <a:effectLst/>
      </p:bgPr>
    </p:bg>
    <p:spTree>
      <p:nvGrpSpPr>
        <p:cNvPr id="1" name=""/>
        <p:cNvGrpSpPr/>
        <p:nvPr/>
      </p:nvGrpSpPr>
      <p:grpSpPr>
        <a:xfrm>
          <a:off x="0" y="0"/>
          <a:ext cx="0" cy="0"/>
          <a:chOff x="0" y="0"/>
          <a:chExt cx="0" cy="0"/>
        </a:xfrm>
      </p:grpSpPr>
      <p:sp>
        <p:nvSpPr>
          <p:cNvPr id="2" name="Shape 0"/>
          <p:cNvSpPr/>
          <p:nvPr/>
        </p:nvSpPr>
        <p:spPr>
          <a:xfrm>
            <a:off x="0" y="5577840"/>
            <a:ext cx="12191695" cy="73152"/>
          </a:xfrm>
          <a:prstGeom prst="rect">
            <a:avLst/>
          </a:prstGeom>
          <a:solidFill>
            <a:srgbClr val="C1272D"/>
          </a:solidFill>
          <a:ln w="12700">
            <a:solidFill>
              <a:srgbClr val="C1272D"/>
            </a:solidFill>
            <a:prstDash val="solid"/>
          </a:ln>
        </p:spPr>
        <p:txBody>
          <a:bodyPr/>
          <a:lstStyle/>
          <a:p>
            <a:endParaRPr lang="en-IN"/>
          </a:p>
        </p:txBody>
      </p:sp>
      <p:sp>
        <p:nvSpPr>
          <p:cNvPr id="3" name="Shape 1"/>
          <p:cNvSpPr/>
          <p:nvPr/>
        </p:nvSpPr>
        <p:spPr>
          <a:xfrm>
            <a:off x="0" y="5715000"/>
            <a:ext cx="12191695" cy="27432"/>
          </a:xfrm>
          <a:prstGeom prst="rect">
            <a:avLst/>
          </a:prstGeom>
          <a:solidFill>
            <a:srgbClr val="D4A017"/>
          </a:solidFill>
          <a:ln w="12700">
            <a:solidFill>
              <a:srgbClr val="D4A017"/>
            </a:solidFill>
            <a:prstDash val="solid"/>
          </a:ln>
        </p:spPr>
        <p:txBody>
          <a:bodyPr/>
          <a:lstStyle/>
          <a:p>
            <a:endParaRPr lang="en-IN"/>
          </a:p>
        </p:txBody>
      </p:sp>
      <p:sp>
        <p:nvSpPr>
          <p:cNvPr id="4" name="Text 2"/>
          <p:cNvSpPr/>
          <p:nvPr/>
        </p:nvSpPr>
        <p:spPr>
          <a:xfrm>
            <a:off x="822960" y="914400"/>
            <a:ext cx="10545775" cy="411480"/>
          </a:xfrm>
          <a:prstGeom prst="rect">
            <a:avLst/>
          </a:prstGeom>
          <a:noFill/>
          <a:ln/>
        </p:spPr>
        <p:txBody>
          <a:bodyPr wrap="square" lIns="0" tIns="0" rIns="0" bIns="0" rtlCol="0" anchor="ctr"/>
          <a:lstStyle/>
          <a:p>
            <a:pPr marL="0" indent="0">
              <a:buNone/>
            </a:pPr>
            <a:r>
              <a:rPr lang="en-US" sz="1400" b="1" kern="0" spc="800" dirty="0">
                <a:solidFill>
                  <a:srgbClr val="F4A7AA"/>
                </a:solidFill>
                <a:latin typeface="Calibri" pitchFamily="34" charset="0"/>
                <a:ea typeface="Calibri" pitchFamily="34" charset="-122"/>
                <a:cs typeface="Calibri" pitchFamily="34" charset="-120"/>
              </a:rPr>
              <a:t>ACCA7032  |  Enterprise Network Security</a:t>
            </a:r>
            <a:endParaRPr lang="en-US" sz="1400" dirty="0"/>
          </a:p>
        </p:txBody>
      </p:sp>
      <p:sp>
        <p:nvSpPr>
          <p:cNvPr id="5" name="Text 3"/>
          <p:cNvSpPr/>
          <p:nvPr/>
        </p:nvSpPr>
        <p:spPr>
          <a:xfrm>
            <a:off x="822960" y="1417320"/>
            <a:ext cx="10545775" cy="1005840"/>
          </a:xfrm>
          <a:prstGeom prst="rect">
            <a:avLst/>
          </a:prstGeom>
          <a:noFill/>
          <a:ln/>
        </p:spPr>
        <p:txBody>
          <a:bodyPr wrap="square" lIns="0" tIns="0" rIns="0" bIns="0" rtlCol="0" anchor="ctr"/>
          <a:lstStyle/>
          <a:p>
            <a:pPr marL="0" indent="0">
              <a:buNone/>
            </a:pPr>
            <a:r>
              <a:rPr lang="en-US" sz="5400" b="1" dirty="0">
                <a:solidFill>
                  <a:srgbClr val="FFFFFF"/>
                </a:solidFill>
                <a:latin typeface="Georgia" pitchFamily="34" charset="0"/>
                <a:ea typeface="Georgia" pitchFamily="34" charset="-122"/>
                <a:cs typeface="Georgia" pitchFamily="34" charset="-120"/>
              </a:rPr>
              <a:t>Securing the Enterprise Network</a:t>
            </a:r>
            <a:endParaRPr lang="en-US" sz="5400" dirty="0"/>
          </a:p>
        </p:txBody>
      </p:sp>
      <p:sp>
        <p:nvSpPr>
          <p:cNvPr id="6" name="Text 4"/>
          <p:cNvSpPr/>
          <p:nvPr/>
        </p:nvSpPr>
        <p:spPr>
          <a:xfrm>
            <a:off x="822960" y="2514600"/>
            <a:ext cx="10545775" cy="548640"/>
          </a:xfrm>
          <a:prstGeom prst="rect">
            <a:avLst/>
          </a:prstGeom>
          <a:noFill/>
          <a:ln/>
        </p:spPr>
        <p:txBody>
          <a:bodyPr wrap="square" lIns="0" tIns="0" rIns="0" bIns="0" rtlCol="0" anchor="ctr"/>
          <a:lstStyle/>
          <a:p>
            <a:pPr marL="0" indent="0">
              <a:buNone/>
            </a:pPr>
            <a:r>
              <a:rPr lang="en-US" sz="2000" i="1" dirty="0">
                <a:solidFill>
                  <a:srgbClr val="CBD5E1"/>
                </a:solidFill>
                <a:latin typeface="Georgia" pitchFamily="34" charset="0"/>
                <a:ea typeface="Georgia" pitchFamily="34" charset="-122"/>
                <a:cs typeface="Georgia" pitchFamily="34" charset="-120"/>
              </a:rPr>
              <a:t>Installation, Policy, and Advanced Protections on Check Point Gaia R81.20</a:t>
            </a:r>
            <a:endParaRPr lang="en-US" sz="2000" dirty="0"/>
          </a:p>
        </p:txBody>
      </p:sp>
      <p:sp>
        <p:nvSpPr>
          <p:cNvPr id="7" name="Shape 5"/>
          <p:cNvSpPr/>
          <p:nvPr/>
        </p:nvSpPr>
        <p:spPr>
          <a:xfrm>
            <a:off x="822960" y="3749040"/>
            <a:ext cx="6217920" cy="1554480"/>
          </a:xfrm>
          <a:prstGeom prst="rect">
            <a:avLst/>
          </a:prstGeom>
          <a:solidFill>
            <a:srgbClr val="0F2A4E"/>
          </a:solidFill>
          <a:ln w="12700">
            <a:solidFill>
              <a:srgbClr val="1E3A5F"/>
            </a:solidFill>
            <a:prstDash val="solid"/>
          </a:ln>
        </p:spPr>
        <p:txBody>
          <a:bodyPr/>
          <a:lstStyle/>
          <a:p>
            <a:endParaRPr lang="en-IN"/>
          </a:p>
        </p:txBody>
      </p:sp>
      <p:sp>
        <p:nvSpPr>
          <p:cNvPr id="8" name="Shape 6"/>
          <p:cNvSpPr/>
          <p:nvPr/>
        </p:nvSpPr>
        <p:spPr>
          <a:xfrm>
            <a:off x="822960" y="3749040"/>
            <a:ext cx="73152" cy="1554480"/>
          </a:xfrm>
          <a:prstGeom prst="rect">
            <a:avLst/>
          </a:prstGeom>
          <a:solidFill>
            <a:srgbClr val="C1272D"/>
          </a:solidFill>
          <a:ln w="12700">
            <a:solidFill>
              <a:srgbClr val="C1272D"/>
            </a:solidFill>
            <a:prstDash val="solid"/>
          </a:ln>
        </p:spPr>
        <p:txBody>
          <a:bodyPr/>
          <a:lstStyle/>
          <a:p>
            <a:endParaRPr lang="en-IN"/>
          </a:p>
        </p:txBody>
      </p:sp>
      <p:sp>
        <p:nvSpPr>
          <p:cNvPr id="9" name="Text 7"/>
          <p:cNvSpPr/>
          <p:nvPr/>
        </p:nvSpPr>
        <p:spPr>
          <a:xfrm>
            <a:off x="1051560" y="3840480"/>
            <a:ext cx="5943600" cy="1371600"/>
          </a:xfrm>
          <a:prstGeom prst="rect">
            <a:avLst/>
          </a:prstGeom>
          <a:noFill/>
          <a:ln/>
        </p:spPr>
        <p:txBody>
          <a:bodyPr wrap="square" lIns="0" tIns="0" rIns="0" bIns="0" rtlCol="0" anchor="t"/>
          <a:lstStyle/>
          <a:p>
            <a:pPr marL="0" indent="0">
              <a:buNone/>
            </a:pPr>
            <a:endParaRPr lang="en-US" sz="1200" dirty="0">
              <a:solidFill>
                <a:srgbClr val="CBD5E1"/>
              </a:solidFill>
              <a:latin typeface="Calibri" pitchFamily="34" charset="0"/>
              <a:ea typeface="Calibri" pitchFamily="34" charset="-122"/>
              <a:cs typeface="Calibri" pitchFamily="34" charset="-120"/>
            </a:endParaRPr>
          </a:p>
          <a:p>
            <a:pPr marL="0" indent="0">
              <a:buNone/>
            </a:pPr>
            <a:r>
              <a:rPr lang="en-US" sz="1200" dirty="0">
                <a:solidFill>
                  <a:srgbClr val="CBD5E1"/>
                </a:solidFill>
                <a:latin typeface="Calibri" pitchFamily="34" charset="0"/>
                <a:ea typeface="Calibri" pitchFamily="34" charset="-122"/>
                <a:cs typeface="Calibri" pitchFamily="34" charset="-120"/>
              </a:rPr>
              <a:t>MSc Cybersecurity and Digital Forensics</a:t>
            </a:r>
            <a:endParaRPr lang="en-US" sz="1400" dirty="0"/>
          </a:p>
          <a:p>
            <a:pPr marL="0" indent="0">
              <a:buNone/>
            </a:pPr>
            <a:r>
              <a:rPr lang="en-US" sz="1200" dirty="0">
                <a:solidFill>
                  <a:srgbClr val="CBD5E1"/>
                </a:solidFill>
                <a:latin typeface="Calibri" pitchFamily="34" charset="0"/>
                <a:ea typeface="Calibri" pitchFamily="34" charset="-122"/>
                <a:cs typeface="Calibri" pitchFamily="34" charset="-120"/>
              </a:rPr>
              <a:t>Module Lecturer: Alireza Esfahani</a:t>
            </a:r>
            <a:endParaRPr lang="en-US" sz="1400" dirty="0"/>
          </a:p>
          <a:p>
            <a:pPr marL="0" indent="0">
              <a:buNone/>
            </a:pPr>
            <a:r>
              <a:rPr lang="en-US" sz="1200" dirty="0">
                <a:solidFill>
                  <a:srgbClr val="D4A017"/>
                </a:solidFill>
                <a:latin typeface="Calibri" pitchFamily="34" charset="0"/>
                <a:ea typeface="Calibri" pitchFamily="34" charset="-122"/>
                <a:cs typeface="Calibri" pitchFamily="34" charset="-120"/>
              </a:rPr>
              <a:t>Demonstration: 28 April 2026</a:t>
            </a:r>
            <a:endParaRPr lang="en-US" sz="1400" dirty="0"/>
          </a:p>
        </p:txBody>
      </p:sp>
      <p:sp>
        <p:nvSpPr>
          <p:cNvPr id="10" name="Text 8"/>
          <p:cNvSpPr/>
          <p:nvPr/>
        </p:nvSpPr>
        <p:spPr>
          <a:xfrm>
            <a:off x="822959" y="5772027"/>
            <a:ext cx="10545775" cy="914400"/>
          </a:xfrm>
          <a:prstGeom prst="rect">
            <a:avLst/>
          </a:prstGeom>
          <a:noFill/>
          <a:ln/>
        </p:spPr>
        <p:txBody>
          <a:bodyPr wrap="square" lIns="0" tIns="0" rIns="0" bIns="0" rtlCol="0" anchor="ctr"/>
          <a:lstStyle/>
          <a:p>
            <a:r>
              <a:rPr lang="en-US" sz="2000" b="1" dirty="0">
                <a:solidFill>
                  <a:srgbClr val="FFFFFF"/>
                </a:solidFill>
                <a:latin typeface="Calibri" pitchFamily="34" charset="0"/>
                <a:ea typeface="Calibri" pitchFamily="34" charset="-122"/>
                <a:cs typeface="Calibri" pitchFamily="34" charset="-120"/>
              </a:rPr>
              <a:t>Presented by: </a:t>
            </a:r>
            <a:r>
              <a:rPr lang="en-US" sz="2000" b="1" dirty="0">
                <a:solidFill>
                  <a:srgbClr val="CBD5E1"/>
                </a:solidFill>
                <a:latin typeface="Calibri" pitchFamily="34" charset="0"/>
                <a:ea typeface="Calibri" pitchFamily="34" charset="-122"/>
                <a:cs typeface="Calibri" pitchFamily="34" charset="-120"/>
              </a:rPr>
              <a:t>Sohanur Rahman</a:t>
            </a:r>
          </a:p>
          <a:p>
            <a:r>
              <a:rPr lang="en-US" sz="2000" b="1" dirty="0">
                <a:solidFill>
                  <a:srgbClr val="CBD5E1"/>
                </a:solidFill>
                <a:latin typeface="Calibri" pitchFamily="34" charset="0"/>
                <a:ea typeface="Calibri" pitchFamily="34" charset="-122"/>
                <a:cs typeface="Calibri" pitchFamily="34" charset="-120"/>
              </a:rPr>
              <a:t>ID: 2434329</a:t>
            </a:r>
          </a:p>
          <a:p>
            <a:pPr marL="0" indent="0">
              <a:buNone/>
            </a:pPr>
            <a:endParaRPr lang="en-US" sz="20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3">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SECTION 01</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Introduction and Objectives</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sp>
        <p:nvSpPr>
          <p:cNvPr id="10" name="Shape 8"/>
          <p:cNvSpPr/>
          <p:nvPr/>
        </p:nvSpPr>
        <p:spPr>
          <a:xfrm>
            <a:off x="640080" y="1737360"/>
            <a:ext cx="5486400" cy="4389120"/>
          </a:xfrm>
          <a:prstGeom prst="rect">
            <a:avLst/>
          </a:prstGeom>
          <a:solidFill>
            <a:srgbClr val="FFFFFF"/>
          </a:solidFill>
          <a:ln w="12700">
            <a:solidFill>
              <a:srgbClr val="E5E7EB"/>
            </a:solidFill>
            <a:prstDash val="solid"/>
          </a:ln>
        </p:spPr>
        <p:txBody>
          <a:bodyPr/>
          <a:lstStyle/>
          <a:p>
            <a:endParaRPr lang="en-IN"/>
          </a:p>
        </p:txBody>
      </p:sp>
      <p:sp>
        <p:nvSpPr>
          <p:cNvPr id="11" name="Shape 9"/>
          <p:cNvSpPr/>
          <p:nvPr/>
        </p:nvSpPr>
        <p:spPr>
          <a:xfrm>
            <a:off x="640080" y="1737360"/>
            <a:ext cx="5486400" cy="502920"/>
          </a:xfrm>
          <a:prstGeom prst="rect">
            <a:avLst/>
          </a:prstGeom>
          <a:solidFill>
            <a:srgbClr val="0B1F3A"/>
          </a:solidFill>
          <a:ln w="12700">
            <a:solidFill>
              <a:srgbClr val="0B1F3A"/>
            </a:solidFill>
            <a:prstDash val="solid"/>
          </a:ln>
        </p:spPr>
        <p:txBody>
          <a:bodyPr/>
          <a:lstStyle/>
          <a:p>
            <a:endParaRPr lang="en-IN"/>
          </a:p>
        </p:txBody>
      </p:sp>
      <p:sp>
        <p:nvSpPr>
          <p:cNvPr id="12" name="Text 10"/>
          <p:cNvSpPr/>
          <p:nvPr/>
        </p:nvSpPr>
        <p:spPr>
          <a:xfrm>
            <a:off x="822960" y="1737360"/>
            <a:ext cx="5120640" cy="502920"/>
          </a:xfrm>
          <a:prstGeom prst="rect">
            <a:avLst/>
          </a:prstGeom>
          <a:noFill/>
          <a:ln/>
        </p:spPr>
        <p:txBody>
          <a:bodyPr wrap="square" lIns="0" tIns="0" rIns="0" bIns="0" rtlCol="0" anchor="ctr"/>
          <a:lstStyle/>
          <a:p>
            <a:pPr marL="0" indent="0">
              <a:buNone/>
            </a:pPr>
            <a:r>
              <a:rPr lang="en-US" sz="1600" b="1" dirty="0">
                <a:solidFill>
                  <a:srgbClr val="FFFFFF"/>
                </a:solidFill>
                <a:latin typeface="Georgia" pitchFamily="34" charset="0"/>
                <a:ea typeface="Georgia" pitchFamily="34" charset="-122"/>
                <a:cs typeface="Georgia" pitchFamily="34" charset="-120"/>
              </a:rPr>
              <a:t>Why this matters</a:t>
            </a:r>
            <a:endParaRPr lang="en-US" sz="1600" dirty="0"/>
          </a:p>
        </p:txBody>
      </p:sp>
      <p:sp>
        <p:nvSpPr>
          <p:cNvPr id="13" name="Text 11"/>
          <p:cNvSpPr/>
          <p:nvPr/>
        </p:nvSpPr>
        <p:spPr>
          <a:xfrm>
            <a:off x="868680" y="2377440"/>
            <a:ext cx="5029200" cy="3566160"/>
          </a:xfrm>
          <a:prstGeom prst="rect">
            <a:avLst/>
          </a:prstGeom>
          <a:noFill/>
          <a:ln/>
        </p:spPr>
        <p:txBody>
          <a:bodyPr wrap="square" lIns="0" tIns="0" rIns="0" bIns="0" rtlCol="0" anchor="t"/>
          <a:lstStyle/>
          <a:p>
            <a:pPr marL="0" indent="0">
              <a:spcAft>
                <a:spcPts val="600"/>
              </a:spcAft>
              <a:buNone/>
            </a:pPr>
            <a:r>
              <a:rPr lang="en-US" sz="1300" dirty="0">
                <a:solidFill>
                  <a:srgbClr val="334155"/>
                </a:solidFill>
                <a:latin typeface="Calibri" pitchFamily="34" charset="0"/>
                <a:ea typeface="Calibri" pitchFamily="34" charset="-122"/>
                <a:cs typeface="Calibri" pitchFamily="34" charset="-120"/>
              </a:rPr>
              <a:t>Part 1 deployed the Swansea enterprise (AD, DNS, DHCP, IIS).</a:t>
            </a:r>
            <a:endParaRPr lang="en-US" sz="1300" dirty="0"/>
          </a:p>
          <a:p>
            <a:pPr marL="0" indent="0">
              <a:spcAft>
                <a:spcPts val="600"/>
              </a:spcAft>
              <a:buNone/>
            </a:pPr>
            <a:r>
              <a:rPr lang="en-US" sz="600" dirty="0">
                <a:solidFill>
                  <a:srgbClr val="334155"/>
                </a:solidFill>
                <a:latin typeface="Calibri" pitchFamily="34" charset="0"/>
                <a:ea typeface="Calibri" pitchFamily="34" charset="-122"/>
                <a:cs typeface="Calibri" pitchFamily="34" charset="-120"/>
              </a:rPr>
              <a:t> </a:t>
            </a:r>
            <a:endParaRPr lang="en-US" sz="1300" dirty="0"/>
          </a:p>
          <a:p>
            <a:pPr marL="0" indent="0">
              <a:spcAft>
                <a:spcPts val="600"/>
              </a:spcAft>
              <a:buNone/>
            </a:pPr>
            <a:r>
              <a:rPr lang="en-US" sz="1300" dirty="0">
                <a:solidFill>
                  <a:srgbClr val="334155"/>
                </a:solidFill>
                <a:latin typeface="Calibri" pitchFamily="34" charset="0"/>
                <a:ea typeface="Calibri" pitchFamily="34" charset="-122"/>
                <a:cs typeface="Calibri" pitchFamily="34" charset="-120"/>
              </a:rPr>
              <a:t>The perimeter still needs enforcement. Stallings (2022) and Anderson (2020) stress that strong policy at the boundary remains the cheapest first line of defence.</a:t>
            </a:r>
            <a:endParaRPr lang="en-US" sz="1300" dirty="0"/>
          </a:p>
          <a:p>
            <a:pPr marL="0" indent="0">
              <a:spcAft>
                <a:spcPts val="600"/>
              </a:spcAft>
              <a:buNone/>
            </a:pPr>
            <a:r>
              <a:rPr lang="en-US" sz="600" dirty="0">
                <a:solidFill>
                  <a:srgbClr val="334155"/>
                </a:solidFill>
                <a:latin typeface="Calibri" pitchFamily="34" charset="0"/>
                <a:ea typeface="Calibri" pitchFamily="34" charset="-122"/>
                <a:cs typeface="Calibri" pitchFamily="34" charset="-120"/>
              </a:rPr>
              <a:t> </a:t>
            </a:r>
            <a:endParaRPr lang="en-US" sz="1300" dirty="0"/>
          </a:p>
          <a:p>
            <a:pPr marL="0" indent="0">
              <a:spcAft>
                <a:spcPts val="600"/>
              </a:spcAft>
              <a:buNone/>
            </a:pPr>
            <a:r>
              <a:rPr lang="en-US" sz="1300" dirty="0">
                <a:solidFill>
                  <a:srgbClr val="334155"/>
                </a:solidFill>
                <a:latin typeface="Calibri" pitchFamily="34" charset="0"/>
                <a:ea typeface="Calibri" pitchFamily="34" charset="-122"/>
                <a:cs typeface="Calibri" pitchFamily="34" charset="-120"/>
              </a:rPr>
              <a:t>Part 2 puts a Check Point Gaia R81.20 security layer in front of those services and tests it with real traffic.</a:t>
            </a:r>
            <a:endParaRPr lang="en-US" sz="1300" dirty="0"/>
          </a:p>
        </p:txBody>
      </p:sp>
      <p:sp>
        <p:nvSpPr>
          <p:cNvPr id="14" name="Shape 12"/>
          <p:cNvSpPr/>
          <p:nvPr/>
        </p:nvSpPr>
        <p:spPr>
          <a:xfrm>
            <a:off x="6400800" y="1737360"/>
            <a:ext cx="5120640" cy="1371600"/>
          </a:xfrm>
          <a:prstGeom prst="rect">
            <a:avLst/>
          </a:prstGeom>
          <a:solidFill>
            <a:srgbClr val="FFFFFF"/>
          </a:solidFill>
          <a:ln w="12700">
            <a:solidFill>
              <a:srgbClr val="E5E7EB"/>
            </a:solidFill>
            <a:prstDash val="solid"/>
          </a:ln>
        </p:spPr>
        <p:txBody>
          <a:bodyPr/>
          <a:lstStyle/>
          <a:p>
            <a:endParaRPr lang="en-IN"/>
          </a:p>
        </p:txBody>
      </p:sp>
      <p:sp>
        <p:nvSpPr>
          <p:cNvPr id="15" name="Shape 13"/>
          <p:cNvSpPr/>
          <p:nvPr/>
        </p:nvSpPr>
        <p:spPr>
          <a:xfrm>
            <a:off x="6400800" y="1737360"/>
            <a:ext cx="73152" cy="1371600"/>
          </a:xfrm>
          <a:prstGeom prst="rect">
            <a:avLst/>
          </a:prstGeom>
          <a:solidFill>
            <a:srgbClr val="C1272D"/>
          </a:solidFill>
          <a:ln w="12700">
            <a:solidFill>
              <a:srgbClr val="C1272D"/>
            </a:solidFill>
            <a:prstDash val="solid"/>
          </a:ln>
        </p:spPr>
        <p:txBody>
          <a:bodyPr/>
          <a:lstStyle/>
          <a:p>
            <a:endParaRPr lang="en-IN"/>
          </a:p>
        </p:txBody>
      </p:sp>
      <p:sp>
        <p:nvSpPr>
          <p:cNvPr id="16" name="Text 14"/>
          <p:cNvSpPr/>
          <p:nvPr/>
        </p:nvSpPr>
        <p:spPr>
          <a:xfrm>
            <a:off x="6583680" y="1828800"/>
            <a:ext cx="4754880" cy="411480"/>
          </a:xfrm>
          <a:prstGeom prst="rect">
            <a:avLst/>
          </a:prstGeom>
          <a:noFill/>
          <a:ln/>
        </p:spPr>
        <p:txBody>
          <a:bodyPr wrap="square" lIns="0" tIns="0" rIns="0" bIns="0" rtlCol="0" anchor="t"/>
          <a:lstStyle/>
          <a:p>
            <a:pPr marL="0" indent="0">
              <a:buNone/>
            </a:pPr>
            <a:r>
              <a:rPr lang="en-US" sz="1500" b="1" dirty="0">
                <a:solidFill>
                  <a:srgbClr val="0B1F3A"/>
                </a:solidFill>
                <a:latin typeface="Georgia" pitchFamily="34" charset="0"/>
                <a:ea typeface="Georgia" pitchFamily="34" charset="-122"/>
                <a:cs typeface="Georgia" pitchFamily="34" charset="-120"/>
              </a:rPr>
              <a:t>1. Build and License</a:t>
            </a:r>
            <a:endParaRPr lang="en-US" sz="1500" dirty="0"/>
          </a:p>
        </p:txBody>
      </p:sp>
      <p:sp>
        <p:nvSpPr>
          <p:cNvPr id="17" name="Text 15"/>
          <p:cNvSpPr/>
          <p:nvPr/>
        </p:nvSpPr>
        <p:spPr>
          <a:xfrm>
            <a:off x="6583680" y="2240280"/>
            <a:ext cx="4754880" cy="77724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A-SMS, A-GW and SmartConsole installed with IP plan, SIC, and NGTP licences (30%)</a:t>
            </a:r>
            <a:endParaRPr lang="en-US" sz="1200" dirty="0"/>
          </a:p>
        </p:txBody>
      </p:sp>
      <p:sp>
        <p:nvSpPr>
          <p:cNvPr id="18" name="Shape 16"/>
          <p:cNvSpPr/>
          <p:nvPr/>
        </p:nvSpPr>
        <p:spPr>
          <a:xfrm>
            <a:off x="6400800" y="3218688"/>
            <a:ext cx="5120640" cy="1371600"/>
          </a:xfrm>
          <a:prstGeom prst="rect">
            <a:avLst/>
          </a:prstGeom>
          <a:solidFill>
            <a:srgbClr val="FFFFFF"/>
          </a:solidFill>
          <a:ln w="12700">
            <a:solidFill>
              <a:srgbClr val="E5E7EB"/>
            </a:solidFill>
            <a:prstDash val="solid"/>
          </a:ln>
        </p:spPr>
        <p:txBody>
          <a:bodyPr/>
          <a:lstStyle/>
          <a:p>
            <a:endParaRPr lang="en-IN"/>
          </a:p>
        </p:txBody>
      </p:sp>
      <p:sp>
        <p:nvSpPr>
          <p:cNvPr id="19" name="Shape 17"/>
          <p:cNvSpPr/>
          <p:nvPr/>
        </p:nvSpPr>
        <p:spPr>
          <a:xfrm>
            <a:off x="6400800" y="3218688"/>
            <a:ext cx="73152" cy="1371600"/>
          </a:xfrm>
          <a:prstGeom prst="rect">
            <a:avLst/>
          </a:prstGeom>
          <a:solidFill>
            <a:srgbClr val="C1272D"/>
          </a:solidFill>
          <a:ln w="12700">
            <a:solidFill>
              <a:srgbClr val="C1272D"/>
            </a:solidFill>
            <a:prstDash val="solid"/>
          </a:ln>
        </p:spPr>
        <p:txBody>
          <a:bodyPr/>
          <a:lstStyle/>
          <a:p>
            <a:endParaRPr lang="en-IN"/>
          </a:p>
        </p:txBody>
      </p:sp>
      <p:sp>
        <p:nvSpPr>
          <p:cNvPr id="20" name="Text 18"/>
          <p:cNvSpPr/>
          <p:nvPr/>
        </p:nvSpPr>
        <p:spPr>
          <a:xfrm>
            <a:off x="6583680" y="3310128"/>
            <a:ext cx="4754880" cy="411480"/>
          </a:xfrm>
          <a:prstGeom prst="rect">
            <a:avLst/>
          </a:prstGeom>
          <a:noFill/>
          <a:ln/>
        </p:spPr>
        <p:txBody>
          <a:bodyPr wrap="square" lIns="0" tIns="0" rIns="0" bIns="0" rtlCol="0" anchor="t"/>
          <a:lstStyle/>
          <a:p>
            <a:pPr marL="0" indent="0">
              <a:buNone/>
            </a:pPr>
            <a:r>
              <a:rPr lang="en-US" sz="1500" b="1" dirty="0">
                <a:solidFill>
                  <a:srgbClr val="0B1F3A"/>
                </a:solidFill>
                <a:latin typeface="Georgia" pitchFamily="34" charset="0"/>
                <a:ea typeface="Georgia" pitchFamily="34" charset="-122"/>
                <a:cs typeface="Georgia" pitchFamily="34" charset="-120"/>
              </a:rPr>
              <a:t>2. Firewall Policy</a:t>
            </a:r>
            <a:endParaRPr lang="en-US" sz="1500" dirty="0"/>
          </a:p>
        </p:txBody>
      </p:sp>
      <p:sp>
        <p:nvSpPr>
          <p:cNvPr id="21" name="Text 19"/>
          <p:cNvSpPr/>
          <p:nvPr/>
        </p:nvSpPr>
        <p:spPr>
          <a:xfrm>
            <a:off x="6583680" y="3721608"/>
            <a:ext cx="4754880" cy="77724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Written rules mapped to ISO 27001 and CIS Controls, enforcing least privilege (30%)</a:t>
            </a:r>
            <a:endParaRPr lang="en-US" sz="1200" dirty="0"/>
          </a:p>
        </p:txBody>
      </p:sp>
      <p:sp>
        <p:nvSpPr>
          <p:cNvPr id="22" name="Shape 20"/>
          <p:cNvSpPr/>
          <p:nvPr/>
        </p:nvSpPr>
        <p:spPr>
          <a:xfrm>
            <a:off x="6400800" y="4700016"/>
            <a:ext cx="5120640" cy="1371600"/>
          </a:xfrm>
          <a:prstGeom prst="rect">
            <a:avLst/>
          </a:prstGeom>
          <a:solidFill>
            <a:srgbClr val="FFFFFF"/>
          </a:solidFill>
          <a:ln w="12700">
            <a:solidFill>
              <a:srgbClr val="E5E7EB"/>
            </a:solidFill>
            <a:prstDash val="solid"/>
          </a:ln>
        </p:spPr>
        <p:txBody>
          <a:bodyPr/>
          <a:lstStyle/>
          <a:p>
            <a:endParaRPr lang="en-IN"/>
          </a:p>
        </p:txBody>
      </p:sp>
      <p:sp>
        <p:nvSpPr>
          <p:cNvPr id="23" name="Shape 21"/>
          <p:cNvSpPr/>
          <p:nvPr/>
        </p:nvSpPr>
        <p:spPr>
          <a:xfrm>
            <a:off x="6400800" y="4700016"/>
            <a:ext cx="73152" cy="1371600"/>
          </a:xfrm>
          <a:prstGeom prst="rect">
            <a:avLst/>
          </a:prstGeom>
          <a:solidFill>
            <a:srgbClr val="C1272D"/>
          </a:solidFill>
          <a:ln w="12700">
            <a:solidFill>
              <a:srgbClr val="C1272D"/>
            </a:solidFill>
            <a:prstDash val="solid"/>
          </a:ln>
        </p:spPr>
        <p:txBody>
          <a:bodyPr/>
          <a:lstStyle/>
          <a:p>
            <a:endParaRPr lang="en-IN"/>
          </a:p>
        </p:txBody>
      </p:sp>
      <p:sp>
        <p:nvSpPr>
          <p:cNvPr id="24" name="Text 22"/>
          <p:cNvSpPr/>
          <p:nvPr/>
        </p:nvSpPr>
        <p:spPr>
          <a:xfrm>
            <a:off x="6583680" y="4791456"/>
            <a:ext cx="4754880" cy="411480"/>
          </a:xfrm>
          <a:prstGeom prst="rect">
            <a:avLst/>
          </a:prstGeom>
          <a:noFill/>
          <a:ln/>
        </p:spPr>
        <p:txBody>
          <a:bodyPr wrap="square" lIns="0" tIns="0" rIns="0" bIns="0" rtlCol="0" anchor="t"/>
          <a:lstStyle/>
          <a:p>
            <a:pPr marL="0" indent="0">
              <a:buNone/>
            </a:pPr>
            <a:r>
              <a:rPr lang="en-US" sz="1500" b="1" dirty="0">
                <a:solidFill>
                  <a:srgbClr val="0B1F3A"/>
                </a:solidFill>
                <a:latin typeface="Georgia" pitchFamily="34" charset="0"/>
                <a:ea typeface="Georgia" pitchFamily="34" charset="-122"/>
                <a:cs typeface="Georgia" pitchFamily="34" charset="-120"/>
              </a:rPr>
              <a:t>3. Advanced Protections</a:t>
            </a:r>
            <a:endParaRPr lang="en-US" sz="1500" dirty="0"/>
          </a:p>
        </p:txBody>
      </p:sp>
      <p:sp>
        <p:nvSpPr>
          <p:cNvPr id="25" name="Text 23"/>
          <p:cNvSpPr/>
          <p:nvPr/>
        </p:nvSpPr>
        <p:spPr>
          <a:xfrm>
            <a:off x="6583680" y="5202936"/>
            <a:ext cx="4754880" cy="77724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IPS, Anti-Bot, Anti-Virus, Identity Awareness layered on top (20%)</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4">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FIGURE 1</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Modified Network Topology</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1_Network_Topology.png"/>
          <p:cNvPicPr>
            <a:picLocks noChangeAspect="1"/>
          </p:cNvPicPr>
          <p:nvPr/>
        </p:nvPicPr>
        <p:blipFill>
          <a:blip r:embed="rId3"/>
          <a:srcRect/>
          <a:stretch/>
        </p:blipFill>
        <p:spPr>
          <a:xfrm>
            <a:off x="640080" y="1691640"/>
            <a:ext cx="7132320" cy="4389120"/>
          </a:xfrm>
          <a:prstGeom prst="rect">
            <a:avLst/>
          </a:prstGeom>
        </p:spPr>
      </p:pic>
      <p:sp>
        <p:nvSpPr>
          <p:cNvPr id="11" name="Shape 8"/>
          <p:cNvSpPr/>
          <p:nvPr/>
        </p:nvSpPr>
        <p:spPr>
          <a:xfrm>
            <a:off x="8001000" y="1691640"/>
            <a:ext cx="3566160" cy="4389120"/>
          </a:xfrm>
          <a:prstGeom prst="rect">
            <a:avLst/>
          </a:prstGeom>
          <a:solidFill>
            <a:srgbClr val="FFFFFF"/>
          </a:solidFill>
          <a:ln w="12700">
            <a:solidFill>
              <a:srgbClr val="E5E7EB"/>
            </a:solidFill>
            <a:prstDash val="solid"/>
          </a:ln>
        </p:spPr>
        <p:txBody>
          <a:bodyPr/>
          <a:lstStyle/>
          <a:p>
            <a:endParaRPr lang="en-IN"/>
          </a:p>
        </p:txBody>
      </p:sp>
      <p:sp>
        <p:nvSpPr>
          <p:cNvPr id="12" name="Shape 9"/>
          <p:cNvSpPr/>
          <p:nvPr/>
        </p:nvSpPr>
        <p:spPr>
          <a:xfrm>
            <a:off x="8001000" y="1691640"/>
            <a:ext cx="73152" cy="4389120"/>
          </a:xfrm>
          <a:prstGeom prst="rect">
            <a:avLst/>
          </a:prstGeom>
          <a:solidFill>
            <a:srgbClr val="C1272D"/>
          </a:solidFill>
          <a:ln w="12700">
            <a:solidFill>
              <a:srgbClr val="C1272D"/>
            </a:solidFill>
            <a:prstDash val="solid"/>
          </a:ln>
        </p:spPr>
        <p:txBody>
          <a:bodyPr/>
          <a:lstStyle/>
          <a:p>
            <a:endParaRPr lang="en-IN"/>
          </a:p>
        </p:txBody>
      </p:sp>
      <p:sp>
        <p:nvSpPr>
          <p:cNvPr id="13" name="Text 10"/>
          <p:cNvSpPr/>
          <p:nvPr/>
        </p:nvSpPr>
        <p:spPr>
          <a:xfrm>
            <a:off x="8183880" y="1783080"/>
            <a:ext cx="3291840" cy="365760"/>
          </a:xfrm>
          <a:prstGeom prst="rect">
            <a:avLst/>
          </a:prstGeom>
          <a:noFill/>
          <a:ln/>
        </p:spPr>
        <p:txBody>
          <a:bodyPr wrap="square" lIns="0" tIns="0" rIns="0" bIns="0" rtlCol="0" anchor="ctr"/>
          <a:lstStyle/>
          <a:p>
            <a:pPr marL="0" indent="0">
              <a:buNone/>
            </a:pPr>
            <a:r>
              <a:rPr lang="en-US" sz="1400" b="1" dirty="0">
                <a:solidFill>
                  <a:srgbClr val="0B1F3A"/>
                </a:solidFill>
                <a:latin typeface="Georgia" pitchFamily="34" charset="0"/>
                <a:ea typeface="Georgia" pitchFamily="34" charset="-122"/>
                <a:cs typeface="Georgia" pitchFamily="34" charset="-120"/>
              </a:rPr>
              <a:t>Changes from Part 1</a:t>
            </a:r>
            <a:endParaRPr lang="en-US" sz="1400" dirty="0"/>
          </a:p>
        </p:txBody>
      </p:sp>
      <p:sp>
        <p:nvSpPr>
          <p:cNvPr id="14" name="Text 11"/>
          <p:cNvSpPr/>
          <p:nvPr/>
        </p:nvSpPr>
        <p:spPr>
          <a:xfrm>
            <a:off x="8183880" y="2148840"/>
            <a:ext cx="3291840" cy="3840480"/>
          </a:xfrm>
          <a:prstGeom prst="rect">
            <a:avLst/>
          </a:prstGeom>
          <a:noFill/>
          <a:ln/>
        </p:spPr>
        <p:txBody>
          <a:bodyPr wrap="square" lIns="0" tIns="0" rIns="0" bIns="0" rtlCol="0" anchor="t"/>
          <a:lstStyle/>
          <a:p>
            <a:pPr marL="0" indent="0">
              <a:buNone/>
            </a:pPr>
            <a:r>
              <a:rPr lang="en-US" sz="1200" b="1" dirty="0">
                <a:solidFill>
                  <a:srgbClr val="0B1F3A"/>
                </a:solidFill>
                <a:latin typeface="Calibri" pitchFamily="34" charset="0"/>
                <a:ea typeface="Calibri" pitchFamily="34" charset="-122"/>
                <a:cs typeface="Calibri" pitchFamily="34" charset="-120"/>
              </a:rPr>
              <a:t>A-GW — Security Gateway</a:t>
            </a:r>
            <a:endParaRPr lang="en-US" sz="1200" dirty="0"/>
          </a:p>
          <a:p>
            <a:pPr marL="0" indent="0">
              <a:buNone/>
            </a:pPr>
            <a:r>
              <a:rPr lang="en-US" sz="1100" dirty="0">
                <a:solidFill>
                  <a:srgbClr val="334155"/>
                </a:solidFill>
                <a:latin typeface="Calibri" pitchFamily="34" charset="0"/>
                <a:ea typeface="Calibri" pitchFamily="34" charset="-122"/>
                <a:cs typeface="Calibri" pitchFamily="34" charset="-120"/>
              </a:rPr>
              <a:t>eth0 NAT (10.0.2.15), eth1 LAN (192.168.1.1)</a:t>
            </a:r>
            <a:endParaRPr lang="en-US" sz="12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200" dirty="0"/>
          </a:p>
          <a:p>
            <a:pPr marL="0" indent="0">
              <a:buNone/>
            </a:pPr>
            <a:r>
              <a:rPr lang="en-US" sz="1200" b="1" dirty="0">
                <a:solidFill>
                  <a:srgbClr val="0B1F3A"/>
                </a:solidFill>
                <a:latin typeface="Calibri" pitchFamily="34" charset="0"/>
                <a:ea typeface="Calibri" pitchFamily="34" charset="-122"/>
                <a:cs typeface="Calibri" pitchFamily="34" charset="-120"/>
              </a:rPr>
              <a:t>A-SMS — Management Server</a:t>
            </a:r>
            <a:endParaRPr lang="en-US" sz="1200" dirty="0"/>
          </a:p>
          <a:p>
            <a:pPr marL="0" indent="0">
              <a:buNone/>
            </a:pPr>
            <a:r>
              <a:rPr lang="en-US" sz="1100" dirty="0">
                <a:solidFill>
                  <a:srgbClr val="334155"/>
                </a:solidFill>
                <a:latin typeface="Calibri" pitchFamily="34" charset="0"/>
                <a:ea typeface="Calibri" pitchFamily="34" charset="-122"/>
                <a:cs typeface="Calibri" pitchFamily="34" charset="-120"/>
              </a:rPr>
              <a:t>LAN (192.168.1.20), holds policy, logs, ICA</a:t>
            </a:r>
            <a:endParaRPr lang="en-US" sz="12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200" dirty="0"/>
          </a:p>
          <a:p>
            <a:pPr marL="0" indent="0">
              <a:buNone/>
            </a:pPr>
            <a:r>
              <a:rPr lang="en-US" sz="1200" b="1" dirty="0">
                <a:solidFill>
                  <a:srgbClr val="0B1F3A"/>
                </a:solidFill>
                <a:latin typeface="Calibri" pitchFamily="34" charset="0"/>
                <a:ea typeface="Calibri" pitchFamily="34" charset="-122"/>
                <a:cs typeface="Calibri" pitchFamily="34" charset="-120"/>
              </a:rPr>
              <a:t>A-GUI — SmartConsole host</a:t>
            </a:r>
            <a:endParaRPr lang="en-US" sz="1200" dirty="0"/>
          </a:p>
          <a:p>
            <a:pPr marL="0" indent="0">
              <a:buNone/>
            </a:pPr>
            <a:r>
              <a:rPr lang="en-US" sz="1100" dirty="0">
                <a:solidFill>
                  <a:srgbClr val="334155"/>
                </a:solidFill>
                <a:latin typeface="Calibri" pitchFamily="34" charset="0"/>
                <a:ea typeface="Calibri" pitchFamily="34" charset="-122"/>
                <a:cs typeface="Calibri" pitchFamily="34" charset="-120"/>
              </a:rPr>
              <a:t>Win10 admin workstation (192.168.1.50)</a:t>
            </a:r>
            <a:endParaRPr lang="en-US" sz="12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200" dirty="0"/>
          </a:p>
          <a:p>
            <a:pPr marL="0" indent="0">
              <a:buNone/>
            </a:pPr>
            <a:r>
              <a:rPr lang="en-US" sz="1200" b="1" dirty="0">
                <a:solidFill>
                  <a:srgbClr val="C1272D"/>
                </a:solidFill>
                <a:latin typeface="Calibri" pitchFamily="34" charset="0"/>
                <a:ea typeface="Calibri" pitchFamily="34" charset="-122"/>
                <a:cs typeface="Calibri" pitchFamily="34" charset="-120"/>
              </a:rPr>
              <a:t>Trade-off noted</a:t>
            </a:r>
            <a:endParaRPr lang="en-US" sz="1200" dirty="0"/>
          </a:p>
          <a:p>
            <a:pPr marL="0" indent="0">
              <a:buNone/>
            </a:pPr>
            <a:r>
              <a:rPr lang="en-US" sz="1100" dirty="0">
                <a:solidFill>
                  <a:srgbClr val="334155"/>
                </a:solidFill>
                <a:latin typeface="Calibri" pitchFamily="34" charset="0"/>
                <a:ea typeface="Calibri" pitchFamily="34" charset="-122"/>
                <a:cs typeface="Calibri" pitchFamily="34" charset="-120"/>
              </a:rPr>
              <a:t>SMS placed in-band; out-of-band VLAN recommended (NIST SP 800-41).</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TABLE 1</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IP Addressing Scheme</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graphicFrame>
        <p:nvGraphicFramePr>
          <p:cNvPr id="10" name="Table 0"/>
          <p:cNvGraphicFramePr>
            <a:graphicFrameLocks noGrp="1"/>
          </p:cNvGraphicFramePr>
          <p:nvPr>
            <p:extLst>
              <p:ext uri="{D42A27DB-BD31-4B8C-83A1-F6EECF244321}">
                <p14:modId xmlns:p14="http://schemas.microsoft.com/office/powerpoint/2010/main" val="1579011935"/>
              </p:ext>
            </p:extLst>
          </p:nvPr>
        </p:nvGraphicFramePr>
        <p:xfrm>
          <a:off x="640080" y="1737360"/>
          <a:ext cx="10881360" cy="3328416"/>
        </p:xfrm>
        <a:graphic>
          <a:graphicData uri="http://schemas.openxmlformats.org/drawingml/2006/table">
            <a:tbl>
              <a:tblPr/>
              <a:tblGrid>
                <a:gridCol w="1920240">
                  <a:extLst>
                    <a:ext uri="{9D8B030D-6E8A-4147-A177-3AD203B41FA5}">
                      <a16:colId xmlns:a16="http://schemas.microsoft.com/office/drawing/2014/main" val="20000"/>
                    </a:ext>
                  </a:extLst>
                </a:gridCol>
                <a:gridCol w="3657600">
                  <a:extLst>
                    <a:ext uri="{9D8B030D-6E8A-4147-A177-3AD203B41FA5}">
                      <a16:colId xmlns:a16="http://schemas.microsoft.com/office/drawing/2014/main" val="20001"/>
                    </a:ext>
                  </a:extLst>
                </a:gridCol>
                <a:gridCol w="2377440">
                  <a:extLst>
                    <a:ext uri="{9D8B030D-6E8A-4147-A177-3AD203B41FA5}">
                      <a16:colId xmlns:a16="http://schemas.microsoft.com/office/drawing/2014/main" val="20002"/>
                    </a:ext>
                  </a:extLst>
                </a:gridCol>
                <a:gridCol w="2926080">
                  <a:extLst>
                    <a:ext uri="{9D8B030D-6E8A-4147-A177-3AD203B41FA5}">
                      <a16:colId xmlns:a16="http://schemas.microsoft.com/office/drawing/2014/main" val="20003"/>
                    </a:ext>
                  </a:extLst>
                </a:gridCol>
              </a:tblGrid>
              <a:tr h="475488">
                <a:tc>
                  <a:txBody>
                    <a:bodyPr/>
                    <a:lstStyle/>
                    <a:p>
                      <a:pPr marL="0" indent="0" algn="ctr">
                        <a:buNone/>
                      </a:pPr>
                      <a:r>
                        <a:rPr lang="en-US" sz="1200" b="1" dirty="0">
                          <a:solidFill>
                            <a:srgbClr val="FFFFFF"/>
                          </a:solidFill>
                          <a:latin typeface="Calibri" pitchFamily="34" charset="0"/>
                          <a:ea typeface="Calibri" pitchFamily="34" charset="-122"/>
                          <a:cs typeface="Calibri" pitchFamily="34" charset="-120"/>
                        </a:rPr>
                        <a:t>Device</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tc>
                  <a:txBody>
                    <a:bodyPr/>
                    <a:lstStyle/>
                    <a:p>
                      <a:pPr marL="0" indent="0" algn="ctr">
                        <a:buNone/>
                      </a:pPr>
                      <a:r>
                        <a:rPr lang="en-US" sz="1200" b="1" dirty="0">
                          <a:solidFill>
                            <a:srgbClr val="FFFFFF"/>
                          </a:solidFill>
                          <a:latin typeface="Calibri" pitchFamily="34" charset="0"/>
                          <a:ea typeface="Calibri" pitchFamily="34" charset="-122"/>
                          <a:cs typeface="Calibri" pitchFamily="34" charset="-120"/>
                        </a:rPr>
                        <a:t>Role</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tc>
                  <a:txBody>
                    <a:bodyPr/>
                    <a:lstStyle/>
                    <a:p>
                      <a:pPr marL="0" indent="0" algn="ctr">
                        <a:buNone/>
                      </a:pPr>
                      <a:r>
                        <a:rPr lang="en-US" sz="1200" b="1" dirty="0">
                          <a:solidFill>
                            <a:srgbClr val="FFFFFF"/>
                          </a:solidFill>
                          <a:latin typeface="Calibri" pitchFamily="34" charset="0"/>
                          <a:ea typeface="Calibri" pitchFamily="34" charset="-122"/>
                          <a:cs typeface="Calibri" pitchFamily="34" charset="-120"/>
                        </a:rPr>
                        <a:t>IP Address</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tc>
                  <a:txBody>
                    <a:bodyPr/>
                    <a:lstStyle/>
                    <a:p>
                      <a:pPr marL="0" indent="0" algn="ctr">
                        <a:buNone/>
                      </a:pPr>
                      <a:r>
                        <a:rPr lang="en-US" sz="1200" b="1" dirty="0">
                          <a:solidFill>
                            <a:srgbClr val="FFFFFF"/>
                          </a:solidFill>
                          <a:latin typeface="Calibri" pitchFamily="34" charset="0"/>
                          <a:ea typeface="Calibri" pitchFamily="34" charset="-122"/>
                          <a:cs typeface="Calibri" pitchFamily="34" charset="-120"/>
                        </a:rPr>
                        <a:t>Notes</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extLst>
                  <a:ext uri="{0D108BD9-81ED-4DB2-BD59-A6C34878D82A}">
                    <a16:rowId xmlns:a16="http://schemas.microsoft.com/office/drawing/2014/main" val="10000"/>
                  </a:ext>
                </a:extLst>
              </a:tr>
              <a:tr h="475488">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A-GW (eth1)</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Security Gateway — LAN interface</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192.168.1.1/24</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Default gateway for Swansea LAN</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75488">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A-GW (eth0)</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Security Gateway — External</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10.0.2.15 (DHCP)</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NAT network to simulated Internet</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75488">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SWANSEA-DC</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Active Directory / DNS / DHCP</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192.168.1.10</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Pre-existing from Part 1</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75488">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A-SMS</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Security Management Server</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192.168.1.20</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Holds policy, logs, ICA</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75488">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A-GUI</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SmartConsole workstation</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192.168.1.50</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Windows 10, static IP</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75488">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DHCP pool</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Client range</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192.168.1.100 – .200</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lgn="l">
                        <a:buNone/>
                      </a:pPr>
                      <a:r>
                        <a:rPr lang="en-US" sz="1200" dirty="0">
                          <a:solidFill>
                            <a:srgbClr val="0B1F3A"/>
                          </a:solidFill>
                          <a:latin typeface="Calibri" pitchFamily="34" charset="0"/>
                          <a:ea typeface="Calibri" pitchFamily="34" charset="-122"/>
                          <a:cs typeface="Calibri" pitchFamily="34" charset="-120"/>
                        </a:rPr>
                        <a:t>Excludes infrastructure block</a:t>
                      </a:r>
                      <a:endParaRPr lang="en-US" sz="12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sp>
        <p:nvSpPr>
          <p:cNvPr id="11" name="Text 8"/>
          <p:cNvSpPr/>
          <p:nvPr/>
        </p:nvSpPr>
        <p:spPr>
          <a:xfrm>
            <a:off x="640080" y="5943600"/>
            <a:ext cx="10881360" cy="365760"/>
          </a:xfrm>
          <a:prstGeom prst="rect">
            <a:avLst/>
          </a:prstGeom>
          <a:noFill/>
          <a:ln/>
        </p:spPr>
        <p:txBody>
          <a:bodyPr wrap="square" lIns="0" tIns="0" rIns="0" bIns="0" rtlCol="0" anchor="ctr"/>
          <a:lstStyle/>
          <a:p>
            <a:pPr marL="0" indent="0">
              <a:buNone/>
            </a:pPr>
            <a:r>
              <a:rPr lang="en-US" sz="1100" i="1" dirty="0">
                <a:solidFill>
                  <a:srgbClr val="334155"/>
                </a:solidFill>
                <a:latin typeface="Calibri" pitchFamily="34" charset="0"/>
                <a:ea typeface="Calibri" pitchFamily="34" charset="-122"/>
                <a:cs typeface="Calibri" pitchFamily="34" charset="-120"/>
              </a:rPr>
              <a:t>Static addresses removed DHCP race risk during SIC — a common failure flagged by Diogenes &amp; Ozkaya (2022).</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1 — BUILD</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A-SMS Installation: Gaia OS and Product Wizard</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6_CPSMS_Gaia_Boot.png"/>
          <p:cNvPicPr>
            <a:picLocks noChangeAspect="1"/>
          </p:cNvPicPr>
          <p:nvPr/>
        </p:nvPicPr>
        <p:blipFill>
          <a:blip r:embed="rId3"/>
          <a:srcRect/>
          <a:stretch/>
        </p:blipFill>
        <p:spPr>
          <a:xfrm>
            <a:off x="640080" y="1737360"/>
            <a:ext cx="5394960" cy="3200400"/>
          </a:xfrm>
          <a:prstGeom prst="rect">
            <a:avLst/>
          </a:prstGeom>
        </p:spPr>
      </p:pic>
      <p:sp>
        <p:nvSpPr>
          <p:cNvPr id="11" name="Text 8"/>
          <p:cNvSpPr/>
          <p:nvPr/>
        </p:nvSpPr>
        <p:spPr>
          <a:xfrm>
            <a:off x="640080" y="498348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2 — Gaia OS first boot on A-SMS</a:t>
            </a:r>
            <a:endParaRPr lang="en-US" sz="1000" dirty="0"/>
          </a:p>
        </p:txBody>
      </p:sp>
      <p:pic>
        <p:nvPicPr>
          <p:cNvPr id="12" name="Image 1" descr="/sessions/adoring-amazing-albattani/mnt/sohanur/screenshots/Figure_6c_CPSMS_Wizard_Products.png"/>
          <p:cNvPicPr>
            <a:picLocks noChangeAspect="1"/>
          </p:cNvPicPr>
          <p:nvPr/>
        </p:nvPicPr>
        <p:blipFill>
          <a:blip r:embed="rId4"/>
          <a:srcRect/>
          <a:stretch/>
        </p:blipFill>
        <p:spPr>
          <a:xfrm>
            <a:off x="6217920" y="1737360"/>
            <a:ext cx="5394960" cy="3200400"/>
          </a:xfrm>
          <a:prstGeom prst="rect">
            <a:avLst/>
          </a:prstGeom>
        </p:spPr>
      </p:pic>
      <p:sp>
        <p:nvSpPr>
          <p:cNvPr id="13" name="Text 9"/>
          <p:cNvSpPr/>
          <p:nvPr/>
        </p:nvSpPr>
        <p:spPr>
          <a:xfrm>
            <a:off x="6217920" y="498348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3 — First-Time Wizard: product selection</a:t>
            </a:r>
            <a:endParaRPr lang="en-US" sz="1000" dirty="0"/>
          </a:p>
        </p:txBody>
      </p:sp>
      <p:sp>
        <p:nvSpPr>
          <p:cNvPr id="14" name="Shape 10"/>
          <p:cNvSpPr/>
          <p:nvPr/>
        </p:nvSpPr>
        <p:spPr>
          <a:xfrm>
            <a:off x="640080" y="5394960"/>
            <a:ext cx="10881360" cy="1005840"/>
          </a:xfrm>
          <a:prstGeom prst="rect">
            <a:avLst/>
          </a:prstGeom>
          <a:solidFill>
            <a:srgbClr val="FFFFFF"/>
          </a:solidFill>
          <a:ln w="12700">
            <a:solidFill>
              <a:srgbClr val="E5E7EB"/>
            </a:solidFill>
            <a:prstDash val="solid"/>
          </a:ln>
        </p:spPr>
        <p:txBody>
          <a:bodyPr/>
          <a:lstStyle/>
          <a:p>
            <a:endParaRPr lang="en-IN"/>
          </a:p>
        </p:txBody>
      </p:sp>
      <p:sp>
        <p:nvSpPr>
          <p:cNvPr id="15" name="Shape 11"/>
          <p:cNvSpPr/>
          <p:nvPr/>
        </p:nvSpPr>
        <p:spPr>
          <a:xfrm>
            <a:off x="640080" y="5394960"/>
            <a:ext cx="73152" cy="1005840"/>
          </a:xfrm>
          <a:prstGeom prst="rect">
            <a:avLst/>
          </a:prstGeom>
          <a:solidFill>
            <a:srgbClr val="C1272D"/>
          </a:solidFill>
          <a:ln w="12700">
            <a:solidFill>
              <a:srgbClr val="C1272D"/>
            </a:solidFill>
            <a:prstDash val="solid"/>
          </a:ln>
        </p:spPr>
        <p:txBody>
          <a:bodyPr/>
          <a:lstStyle/>
          <a:p>
            <a:endParaRPr lang="en-IN"/>
          </a:p>
        </p:txBody>
      </p:sp>
      <p:sp>
        <p:nvSpPr>
          <p:cNvPr id="16" name="Text 12"/>
          <p:cNvSpPr/>
          <p:nvPr/>
        </p:nvSpPr>
        <p:spPr>
          <a:xfrm>
            <a:off x="868680" y="5440680"/>
            <a:ext cx="10607040" cy="914400"/>
          </a:xfrm>
          <a:prstGeom prst="rect">
            <a:avLst/>
          </a:prstGeom>
          <a:noFill/>
          <a:ln/>
        </p:spPr>
        <p:txBody>
          <a:bodyPr wrap="square" lIns="0" tIns="0" rIns="0" bIns="0" rtlCol="0" anchor="ctr"/>
          <a:lstStyle/>
          <a:p>
            <a:pPr marL="342900" indent="-342900">
              <a:buSzPct val="100000"/>
              <a:buChar char="•"/>
            </a:pPr>
            <a:r>
              <a:rPr lang="en-US" sz="1100" dirty="0">
                <a:solidFill>
                  <a:srgbClr val="334155"/>
                </a:solidFill>
                <a:latin typeface="Calibri" pitchFamily="34" charset="0"/>
                <a:ea typeface="Calibri" pitchFamily="34" charset="-122"/>
                <a:cs typeface="Calibri" pitchFamily="34" charset="-120"/>
              </a:rPr>
              <a:t>Gaia R81.20 ISO booted on VirtualBox VM, 4 GB RAM, 60 GB disk (Check Point sizing).</a:t>
            </a:r>
            <a:endParaRPr lang="en-US" sz="1100" dirty="0"/>
          </a:p>
          <a:p>
            <a:pPr marL="342900" indent="-342900">
              <a:buSzPct val="100000"/>
              <a:buChar char="•"/>
            </a:pPr>
            <a:r>
              <a:rPr lang="en-US" sz="1100" dirty="0">
                <a:solidFill>
                  <a:srgbClr val="334155"/>
                </a:solidFill>
                <a:latin typeface="Calibri" pitchFamily="34" charset="0"/>
                <a:ea typeface="Calibri" pitchFamily="34" charset="-122"/>
                <a:cs typeface="Calibri" pitchFamily="34" charset="-120"/>
              </a:rPr>
              <a:t>Hostname A-SMS, DNS → 192.168.1.10, TZ Europe/London, NTP enabled.</a:t>
            </a:r>
            <a:endParaRPr lang="en-US" sz="1100" dirty="0"/>
          </a:p>
          <a:p>
            <a:pPr marL="342900" indent="-342900">
              <a:buSzPct val="100000"/>
              <a:buChar char="•"/>
            </a:pPr>
            <a:r>
              <a:rPr lang="en-US" sz="1100" dirty="0">
                <a:solidFill>
                  <a:srgbClr val="334155"/>
                </a:solidFill>
                <a:latin typeface="Calibri" pitchFamily="34" charset="0"/>
                <a:ea typeface="Calibri" pitchFamily="34" charset="-122"/>
                <a:cs typeface="Calibri" pitchFamily="34" charset="-120"/>
              </a:rPr>
              <a:t>Product choice: Security Management only — A-SMS never forwards traffic.</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7">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1 — BUILD</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A-SMS Portal and A-GW SIC Activation</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6d_CPSMS_WebPortal_Dashboard.png"/>
          <p:cNvPicPr>
            <a:picLocks noChangeAspect="1"/>
          </p:cNvPicPr>
          <p:nvPr/>
        </p:nvPicPr>
        <p:blipFill>
          <a:blip r:embed="rId3"/>
          <a:srcRect/>
          <a:stretch/>
        </p:blipFill>
        <p:spPr>
          <a:xfrm>
            <a:off x="640080" y="1737360"/>
            <a:ext cx="5394960" cy="3200400"/>
          </a:xfrm>
          <a:prstGeom prst="rect">
            <a:avLst/>
          </a:prstGeom>
        </p:spPr>
      </p:pic>
      <p:sp>
        <p:nvSpPr>
          <p:cNvPr id="11" name="Text 8"/>
          <p:cNvSpPr/>
          <p:nvPr/>
        </p:nvSpPr>
        <p:spPr>
          <a:xfrm>
            <a:off x="640080" y="498348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4 — A-SMS Gaia portal dashboard (all blades green)</a:t>
            </a:r>
            <a:endParaRPr lang="en-US" sz="1000" dirty="0"/>
          </a:p>
        </p:txBody>
      </p:sp>
      <p:pic>
        <p:nvPicPr>
          <p:cNvPr id="12" name="Image 1" descr="/sessions/adoring-amazing-albattani/mnt/sohanur/screenshots/Figure_5e_CPGW_SIC_Key.png"/>
          <p:cNvPicPr>
            <a:picLocks noChangeAspect="1"/>
          </p:cNvPicPr>
          <p:nvPr/>
        </p:nvPicPr>
        <p:blipFill>
          <a:blip r:embed="rId4"/>
          <a:srcRect/>
          <a:stretch/>
        </p:blipFill>
        <p:spPr>
          <a:xfrm>
            <a:off x="6217920" y="1737360"/>
            <a:ext cx="5394960" cy="3200400"/>
          </a:xfrm>
          <a:prstGeom prst="rect">
            <a:avLst/>
          </a:prstGeom>
        </p:spPr>
      </p:pic>
      <p:sp>
        <p:nvSpPr>
          <p:cNvPr id="13" name="Text 9"/>
          <p:cNvSpPr/>
          <p:nvPr/>
        </p:nvSpPr>
        <p:spPr>
          <a:xfrm>
            <a:off x="6217920" y="498348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5 — A-GW First-Time Wizard: SIC activation key</a:t>
            </a:r>
            <a:endParaRPr lang="en-US" sz="1000" dirty="0"/>
          </a:p>
        </p:txBody>
      </p:sp>
      <p:sp>
        <p:nvSpPr>
          <p:cNvPr id="14" name="Shape 10"/>
          <p:cNvSpPr/>
          <p:nvPr/>
        </p:nvSpPr>
        <p:spPr>
          <a:xfrm>
            <a:off x="640080" y="5394960"/>
            <a:ext cx="10881360" cy="1005840"/>
          </a:xfrm>
          <a:prstGeom prst="rect">
            <a:avLst/>
          </a:prstGeom>
          <a:solidFill>
            <a:srgbClr val="FFFFFF"/>
          </a:solidFill>
          <a:ln w="12700">
            <a:solidFill>
              <a:srgbClr val="E5E7EB"/>
            </a:solidFill>
            <a:prstDash val="solid"/>
          </a:ln>
        </p:spPr>
        <p:txBody>
          <a:bodyPr/>
          <a:lstStyle/>
          <a:p>
            <a:endParaRPr lang="en-IN"/>
          </a:p>
        </p:txBody>
      </p:sp>
      <p:sp>
        <p:nvSpPr>
          <p:cNvPr id="15" name="Shape 11"/>
          <p:cNvSpPr/>
          <p:nvPr/>
        </p:nvSpPr>
        <p:spPr>
          <a:xfrm>
            <a:off x="640080" y="5394960"/>
            <a:ext cx="73152" cy="1005840"/>
          </a:xfrm>
          <a:prstGeom prst="rect">
            <a:avLst/>
          </a:prstGeom>
          <a:solidFill>
            <a:srgbClr val="C1272D"/>
          </a:solidFill>
          <a:ln w="12700">
            <a:solidFill>
              <a:srgbClr val="C1272D"/>
            </a:solidFill>
            <a:prstDash val="solid"/>
          </a:ln>
        </p:spPr>
        <p:txBody>
          <a:bodyPr/>
          <a:lstStyle/>
          <a:p>
            <a:endParaRPr lang="en-IN"/>
          </a:p>
        </p:txBody>
      </p:sp>
      <p:sp>
        <p:nvSpPr>
          <p:cNvPr id="16" name="Text 12"/>
          <p:cNvSpPr/>
          <p:nvPr/>
        </p:nvSpPr>
        <p:spPr>
          <a:xfrm>
            <a:off x="868680" y="5440680"/>
            <a:ext cx="10607040" cy="914400"/>
          </a:xfrm>
          <a:prstGeom prst="rect">
            <a:avLst/>
          </a:prstGeom>
          <a:noFill/>
          <a:ln/>
        </p:spPr>
        <p:txBody>
          <a:bodyPr wrap="square" lIns="0" tIns="0" rIns="0" bIns="0" rtlCol="0" anchor="ctr"/>
          <a:lstStyle/>
          <a:p>
            <a:pPr marL="342900" indent="-342900">
              <a:buSzPct val="100000"/>
              <a:buChar char="•"/>
            </a:pPr>
            <a:r>
              <a:rPr lang="en-US" sz="1100" dirty="0">
                <a:solidFill>
                  <a:srgbClr val="334155"/>
                </a:solidFill>
                <a:latin typeface="Calibri" pitchFamily="34" charset="0"/>
                <a:ea typeface="Calibri" pitchFamily="34" charset="-122"/>
                <a:cs typeface="Calibri" pitchFamily="34" charset="-120"/>
              </a:rPr>
              <a:t>A-SMS services up: cpwd, fwm, cpd and Internal Certificate Authority initialised on first boot.</a:t>
            </a:r>
            <a:endParaRPr lang="en-US" sz="1100" dirty="0"/>
          </a:p>
          <a:p>
            <a:pPr marL="342900" indent="-342900">
              <a:buSzPct val="100000"/>
              <a:buChar char="•"/>
            </a:pPr>
            <a:r>
              <a:rPr lang="en-US" sz="1100" dirty="0">
                <a:solidFill>
                  <a:srgbClr val="334155"/>
                </a:solidFill>
                <a:latin typeface="Calibri" pitchFamily="34" charset="0"/>
                <a:ea typeface="Calibri" pitchFamily="34" charset="-122"/>
                <a:cs typeface="Calibri" pitchFamily="34" charset="-120"/>
              </a:rPr>
              <a:t>A-GW built from the same Gaia ISO — selected Security Gateway role with "managed by external SMS".</a:t>
            </a:r>
            <a:endParaRPr lang="en-US" sz="1100" dirty="0"/>
          </a:p>
          <a:p>
            <a:pPr marL="342900" indent="-342900">
              <a:buSzPct val="100000"/>
              <a:buChar char="•"/>
            </a:pPr>
            <a:r>
              <a:rPr lang="en-US" sz="1100" dirty="0">
                <a:solidFill>
                  <a:srgbClr val="334155"/>
                </a:solidFill>
                <a:latin typeface="Calibri" pitchFamily="34" charset="0"/>
                <a:ea typeface="Calibri" pitchFamily="34" charset="-122"/>
                <a:cs typeface="Calibri" pitchFamily="34" charset="-120"/>
              </a:rPr>
              <a:t>One-time SIC activation key set to vpn1234 (valid only for the trust handshake, not a long-term password).</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8">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1 — BUILD</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Secure Internal Communication (SIC) Established</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10_SIC_Established_Successfully.png"/>
          <p:cNvPicPr>
            <a:picLocks noChangeAspect="1"/>
          </p:cNvPicPr>
          <p:nvPr/>
        </p:nvPicPr>
        <p:blipFill>
          <a:blip r:embed="rId3"/>
          <a:srcRect/>
          <a:stretch/>
        </p:blipFill>
        <p:spPr>
          <a:xfrm>
            <a:off x="640080" y="1737360"/>
            <a:ext cx="6858000" cy="4389120"/>
          </a:xfrm>
          <a:prstGeom prst="rect">
            <a:avLst/>
          </a:prstGeom>
        </p:spPr>
      </p:pic>
      <p:sp>
        <p:nvSpPr>
          <p:cNvPr id="11" name="Text 8"/>
          <p:cNvSpPr/>
          <p:nvPr/>
        </p:nvSpPr>
        <p:spPr>
          <a:xfrm>
            <a:off x="640080" y="6172200"/>
            <a:ext cx="685800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6 — SIC trust established between A-GW and A-SMS</a:t>
            </a:r>
            <a:endParaRPr lang="en-US" sz="1000" dirty="0"/>
          </a:p>
        </p:txBody>
      </p:sp>
      <p:sp>
        <p:nvSpPr>
          <p:cNvPr id="12" name="Shape 9"/>
          <p:cNvSpPr/>
          <p:nvPr/>
        </p:nvSpPr>
        <p:spPr>
          <a:xfrm>
            <a:off x="7726680" y="1737360"/>
            <a:ext cx="3840480" cy="4389120"/>
          </a:xfrm>
          <a:prstGeom prst="rect">
            <a:avLst/>
          </a:prstGeom>
          <a:solidFill>
            <a:srgbClr val="FFFFFF"/>
          </a:solidFill>
          <a:ln w="12700">
            <a:solidFill>
              <a:srgbClr val="E5E7EB"/>
            </a:solidFill>
            <a:prstDash val="solid"/>
          </a:ln>
        </p:spPr>
        <p:txBody>
          <a:bodyPr/>
          <a:lstStyle/>
          <a:p>
            <a:endParaRPr lang="en-IN"/>
          </a:p>
        </p:txBody>
      </p:sp>
      <p:sp>
        <p:nvSpPr>
          <p:cNvPr id="13" name="Shape 10"/>
          <p:cNvSpPr/>
          <p:nvPr/>
        </p:nvSpPr>
        <p:spPr>
          <a:xfrm>
            <a:off x="7726680" y="1737360"/>
            <a:ext cx="73152" cy="4389120"/>
          </a:xfrm>
          <a:prstGeom prst="rect">
            <a:avLst/>
          </a:prstGeom>
          <a:solidFill>
            <a:srgbClr val="C1272D"/>
          </a:solidFill>
          <a:ln w="12700">
            <a:solidFill>
              <a:srgbClr val="C1272D"/>
            </a:solidFill>
            <a:prstDash val="solid"/>
          </a:ln>
        </p:spPr>
        <p:txBody>
          <a:bodyPr/>
          <a:lstStyle/>
          <a:p>
            <a:endParaRPr lang="en-IN"/>
          </a:p>
        </p:txBody>
      </p:sp>
      <p:sp>
        <p:nvSpPr>
          <p:cNvPr id="14" name="Text 11"/>
          <p:cNvSpPr/>
          <p:nvPr/>
        </p:nvSpPr>
        <p:spPr>
          <a:xfrm>
            <a:off x="7909560" y="1828800"/>
            <a:ext cx="3566160" cy="411480"/>
          </a:xfrm>
          <a:prstGeom prst="rect">
            <a:avLst/>
          </a:prstGeom>
          <a:noFill/>
          <a:ln/>
        </p:spPr>
        <p:txBody>
          <a:bodyPr wrap="square" lIns="0" tIns="0" rIns="0" bIns="0" rtlCol="0" anchor="ctr"/>
          <a:lstStyle/>
          <a:p>
            <a:pPr marL="0" indent="0">
              <a:buNone/>
            </a:pPr>
            <a:r>
              <a:rPr lang="en-US" sz="1400" b="1" dirty="0">
                <a:solidFill>
                  <a:srgbClr val="0B1F3A"/>
                </a:solidFill>
                <a:latin typeface="Georgia" pitchFamily="34" charset="0"/>
                <a:ea typeface="Georgia" pitchFamily="34" charset="-122"/>
                <a:cs typeface="Georgia" pitchFamily="34" charset="-120"/>
              </a:rPr>
              <a:t>Problem solved: SIC error 325</a:t>
            </a:r>
            <a:endParaRPr lang="en-US" sz="1400" dirty="0"/>
          </a:p>
        </p:txBody>
      </p:sp>
      <p:sp>
        <p:nvSpPr>
          <p:cNvPr id="15" name="Text 12"/>
          <p:cNvSpPr/>
          <p:nvPr/>
        </p:nvSpPr>
        <p:spPr>
          <a:xfrm>
            <a:off x="7909560" y="2286000"/>
            <a:ext cx="3566160" cy="3749040"/>
          </a:xfrm>
          <a:prstGeom prst="rect">
            <a:avLst/>
          </a:prstGeom>
          <a:noFill/>
          <a:ln/>
        </p:spPr>
        <p:txBody>
          <a:bodyPr wrap="square" lIns="0" tIns="0" rIns="0" bIns="0" rtlCol="0" anchor="t"/>
          <a:lstStyle/>
          <a:p>
            <a:pPr marL="0" indent="0">
              <a:buNone/>
            </a:pPr>
            <a:r>
              <a:rPr lang="en-US" sz="1100" dirty="0">
                <a:solidFill>
                  <a:srgbClr val="334155"/>
                </a:solidFill>
                <a:latin typeface="Calibri" pitchFamily="34" charset="0"/>
                <a:ea typeface="Calibri" pitchFamily="34" charset="-122"/>
                <a:cs typeface="Calibri" pitchFamily="34" charset="-120"/>
              </a:rPr>
              <a:t>First attempt failed with "Failed to connect to Security Gateway".</a:t>
            </a:r>
            <a:endParaRPr lang="en-US" sz="11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100" dirty="0"/>
          </a:p>
          <a:p>
            <a:pPr marL="0" indent="0">
              <a:buNone/>
            </a:pPr>
            <a:r>
              <a:rPr lang="en-US" sz="1100" b="1" dirty="0">
                <a:solidFill>
                  <a:srgbClr val="0B1F3A"/>
                </a:solidFill>
                <a:latin typeface="Calibri" pitchFamily="34" charset="0"/>
                <a:ea typeface="Calibri" pitchFamily="34" charset="-122"/>
                <a:cs typeface="Calibri" pitchFamily="34" charset="-120"/>
              </a:rPr>
              <a:t>Root cause</a:t>
            </a:r>
            <a:endParaRPr lang="en-US" sz="1100" dirty="0"/>
          </a:p>
          <a:p>
            <a:pPr marL="0" indent="0">
              <a:buNone/>
            </a:pPr>
            <a:r>
              <a:rPr lang="en-US" sz="1100" dirty="0">
                <a:solidFill>
                  <a:srgbClr val="334155"/>
                </a:solidFill>
                <a:latin typeface="Calibri" pitchFamily="34" charset="0"/>
                <a:ea typeface="Calibri" pitchFamily="34" charset="-122"/>
                <a:cs typeface="Calibri" pitchFamily="34" charset="-120"/>
              </a:rPr>
              <a:t>~4 hour clock skew between A-GW and A-SMS. ICA rejects certificates outside its validity window (Bhatt &amp; Manadhata 2021).</a:t>
            </a:r>
            <a:endParaRPr lang="en-US" sz="11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100" dirty="0"/>
          </a:p>
          <a:p>
            <a:pPr marL="0" indent="0">
              <a:buNone/>
            </a:pPr>
            <a:r>
              <a:rPr lang="en-US" sz="1100" b="1" dirty="0">
                <a:solidFill>
                  <a:srgbClr val="0B1F3A"/>
                </a:solidFill>
                <a:latin typeface="Calibri" pitchFamily="34" charset="0"/>
                <a:ea typeface="Calibri" pitchFamily="34" charset="-122"/>
                <a:cs typeface="Calibri" pitchFamily="34" charset="-120"/>
              </a:rPr>
              <a:t>Fix</a:t>
            </a:r>
            <a:endParaRPr lang="en-US" sz="1100" dirty="0"/>
          </a:p>
          <a:p>
            <a:pPr marL="0" indent="0">
              <a:buNone/>
            </a:pPr>
            <a:r>
              <a:rPr lang="en-US" sz="1100" dirty="0">
                <a:solidFill>
                  <a:srgbClr val="334155"/>
                </a:solidFill>
                <a:latin typeface="Calibri" pitchFamily="34" charset="0"/>
                <a:ea typeface="Calibri" pitchFamily="34" charset="-122"/>
                <a:cs typeface="Calibri" pitchFamily="34" charset="-120"/>
              </a:rPr>
              <a:t>set date / set time in Gaia clish, cpconfig option 5 to reset SIC, re-ran handshake.</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9">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1 — BUILD</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SmartConsole Installed on A-GUI</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7_SmartConsole_Installation_Complete.png"/>
          <p:cNvPicPr>
            <a:picLocks noChangeAspect="1"/>
          </p:cNvPicPr>
          <p:nvPr/>
        </p:nvPicPr>
        <p:blipFill>
          <a:blip r:embed="rId3"/>
          <a:srcRect/>
          <a:stretch/>
        </p:blipFill>
        <p:spPr>
          <a:xfrm>
            <a:off x="640080" y="1737360"/>
            <a:ext cx="5394960" cy="3931920"/>
          </a:xfrm>
          <a:prstGeom prst="rect">
            <a:avLst/>
          </a:prstGeom>
        </p:spPr>
      </p:pic>
      <p:sp>
        <p:nvSpPr>
          <p:cNvPr id="11" name="Text 8"/>
          <p:cNvSpPr/>
          <p:nvPr/>
        </p:nvSpPr>
        <p:spPr>
          <a:xfrm>
            <a:off x="640080" y="571500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7 — SmartConsole installation complete</a:t>
            </a:r>
            <a:endParaRPr lang="en-US" sz="1000" dirty="0"/>
          </a:p>
        </p:txBody>
      </p:sp>
      <p:pic>
        <p:nvPicPr>
          <p:cNvPr id="12" name="Image 1" descr="/sessions/adoring-amazing-albattani/mnt/sohanur/screenshots/Figure_9_SmartConsole_Dashboard_Overview.png"/>
          <p:cNvPicPr>
            <a:picLocks noChangeAspect="1"/>
          </p:cNvPicPr>
          <p:nvPr/>
        </p:nvPicPr>
        <p:blipFill>
          <a:blip r:embed="rId4"/>
          <a:srcRect/>
          <a:stretch/>
        </p:blipFill>
        <p:spPr>
          <a:xfrm>
            <a:off x="6217920" y="1737360"/>
            <a:ext cx="5394960" cy="3931920"/>
          </a:xfrm>
          <a:prstGeom prst="rect">
            <a:avLst/>
          </a:prstGeom>
        </p:spPr>
      </p:pic>
      <p:sp>
        <p:nvSpPr>
          <p:cNvPr id="13" name="Text 9"/>
          <p:cNvSpPr/>
          <p:nvPr/>
        </p:nvSpPr>
        <p:spPr>
          <a:xfrm>
            <a:off x="6217920" y="571500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8 — SmartConsole dashboard connected to A-SMS</a:t>
            </a:r>
            <a:endParaRPr lang="en-US" sz="1000" dirty="0"/>
          </a:p>
        </p:txBody>
      </p:sp>
      <p:sp>
        <p:nvSpPr>
          <p:cNvPr id="14" name="Shape 10"/>
          <p:cNvSpPr/>
          <p:nvPr/>
        </p:nvSpPr>
        <p:spPr>
          <a:xfrm>
            <a:off x="640080" y="6080760"/>
            <a:ext cx="10881360" cy="320040"/>
          </a:xfrm>
          <a:prstGeom prst="rect">
            <a:avLst/>
          </a:prstGeom>
          <a:solidFill>
            <a:srgbClr val="FFFFFF"/>
          </a:solidFill>
          <a:ln w="12700">
            <a:solidFill>
              <a:srgbClr val="E5E7EB"/>
            </a:solidFill>
            <a:prstDash val="solid"/>
          </a:ln>
        </p:spPr>
        <p:txBody>
          <a:bodyPr/>
          <a:lstStyle/>
          <a:p>
            <a:endParaRPr lang="en-IN"/>
          </a:p>
        </p:txBody>
      </p:sp>
      <p:sp>
        <p:nvSpPr>
          <p:cNvPr id="15" name="Text 11"/>
          <p:cNvSpPr/>
          <p:nvPr/>
        </p:nvSpPr>
        <p:spPr>
          <a:xfrm>
            <a:off x="822960" y="6080760"/>
            <a:ext cx="10515600" cy="320040"/>
          </a:xfrm>
          <a:prstGeom prst="rect">
            <a:avLst/>
          </a:prstGeom>
          <a:noFill/>
          <a:ln/>
        </p:spPr>
        <p:txBody>
          <a:bodyPr wrap="square" lIns="0" tIns="0" rIns="0" bIns="0" rtlCol="0" anchor="ctr"/>
          <a:lstStyle/>
          <a:p>
            <a:pPr marL="0" indent="0">
              <a:buNone/>
            </a:pPr>
            <a:r>
              <a:rPr lang="en-US" sz="1000" i="1" dirty="0">
                <a:solidFill>
                  <a:srgbClr val="334155"/>
                </a:solidFill>
                <a:latin typeface="Calibri" pitchFamily="34" charset="0"/>
                <a:ea typeface="Calibri" pitchFamily="34" charset="-122"/>
                <a:cs typeface="Calibri" pitchFamily="34" charset="-120"/>
              </a:rPr>
              <a:t>Single pane of glass: objects, policies, logs, and system status without SSH — the reason a management server exists.</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0">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1 — BUILD</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Licensing: NGTP Package Active</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27_AGW_License_Policies.png"/>
          <p:cNvPicPr>
            <a:picLocks noChangeAspect="1"/>
          </p:cNvPicPr>
          <p:nvPr/>
        </p:nvPicPr>
        <p:blipFill>
          <a:blip r:embed="rId3"/>
          <a:srcRect/>
          <a:stretch/>
        </p:blipFill>
        <p:spPr>
          <a:xfrm>
            <a:off x="640080" y="1737360"/>
            <a:ext cx="6858000" cy="4389120"/>
          </a:xfrm>
          <a:prstGeom prst="rect">
            <a:avLst/>
          </a:prstGeom>
        </p:spPr>
      </p:pic>
      <p:sp>
        <p:nvSpPr>
          <p:cNvPr id="11" name="Text 8"/>
          <p:cNvSpPr/>
          <p:nvPr/>
        </p:nvSpPr>
        <p:spPr>
          <a:xfrm>
            <a:off x="640080" y="6172200"/>
            <a:ext cx="685800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9 — A-GW licences and policy view</a:t>
            </a:r>
            <a:endParaRPr lang="en-US" sz="1000" dirty="0"/>
          </a:p>
        </p:txBody>
      </p:sp>
      <p:graphicFrame>
        <p:nvGraphicFramePr>
          <p:cNvPr id="12" name="Table 0"/>
          <p:cNvGraphicFramePr>
            <a:graphicFrameLocks noGrp="1"/>
          </p:cNvGraphicFramePr>
          <p:nvPr>
            <p:extLst>
              <p:ext uri="{D42A27DB-BD31-4B8C-83A1-F6EECF244321}">
                <p14:modId xmlns:p14="http://schemas.microsoft.com/office/powerpoint/2010/main" val="1579011935"/>
              </p:ext>
            </p:extLst>
          </p:nvPr>
        </p:nvGraphicFramePr>
        <p:xfrm>
          <a:off x="7726680" y="1737360"/>
          <a:ext cx="3840480" cy="1645920"/>
        </p:xfrm>
        <a:graphic>
          <a:graphicData uri="http://schemas.openxmlformats.org/drawingml/2006/table">
            <a:tbl>
              <a:tblPr/>
              <a:tblGrid>
                <a:gridCol w="914400">
                  <a:extLst>
                    <a:ext uri="{9D8B030D-6E8A-4147-A177-3AD203B41FA5}">
                      <a16:colId xmlns:a16="http://schemas.microsoft.com/office/drawing/2014/main" val="20000"/>
                    </a:ext>
                  </a:extLst>
                </a:gridCol>
                <a:gridCol w="2103120">
                  <a:extLst>
                    <a:ext uri="{9D8B030D-6E8A-4147-A177-3AD203B41FA5}">
                      <a16:colId xmlns:a16="http://schemas.microsoft.com/office/drawing/2014/main" val="20001"/>
                    </a:ext>
                  </a:extLst>
                </a:gridCol>
                <a:gridCol w="822960">
                  <a:extLst>
                    <a:ext uri="{9D8B030D-6E8A-4147-A177-3AD203B41FA5}">
                      <a16:colId xmlns:a16="http://schemas.microsoft.com/office/drawing/2014/main" val="20002"/>
                    </a:ext>
                  </a:extLst>
                </a:gridCol>
              </a:tblGrid>
              <a:tr h="548640">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Appliance</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Licence</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Validity</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extLst>
                  <a:ext uri="{0D108BD9-81ED-4DB2-BD59-A6C34878D82A}">
                    <a16:rowId xmlns:a16="http://schemas.microsoft.com/office/drawing/2014/main" val="10000"/>
                  </a:ext>
                </a:extLst>
              </a:tr>
              <a:tr h="548640">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A-SMS</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Network Policy Mgmt + SmartLog + Endpoint Mgmt</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15-day eval</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48640">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A-GW</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NGTP (FW, IPS, AB, AV, TE, TX, URL, AppCtrl, IdA)</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15-day eval</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bl>
          </a:graphicData>
        </a:graphic>
      </p:graphicFrame>
      <p:sp>
        <p:nvSpPr>
          <p:cNvPr id="13" name="Shape 9"/>
          <p:cNvSpPr/>
          <p:nvPr/>
        </p:nvSpPr>
        <p:spPr>
          <a:xfrm>
            <a:off x="7726680" y="3931920"/>
            <a:ext cx="3840480" cy="2194560"/>
          </a:xfrm>
          <a:prstGeom prst="rect">
            <a:avLst/>
          </a:prstGeom>
          <a:solidFill>
            <a:srgbClr val="FFFFFF"/>
          </a:solidFill>
          <a:ln w="12700">
            <a:solidFill>
              <a:srgbClr val="E5E7EB"/>
            </a:solidFill>
            <a:prstDash val="solid"/>
          </a:ln>
        </p:spPr>
        <p:txBody>
          <a:bodyPr/>
          <a:lstStyle/>
          <a:p>
            <a:endParaRPr lang="en-IN"/>
          </a:p>
        </p:txBody>
      </p:sp>
      <p:sp>
        <p:nvSpPr>
          <p:cNvPr id="14" name="Shape 10"/>
          <p:cNvSpPr/>
          <p:nvPr/>
        </p:nvSpPr>
        <p:spPr>
          <a:xfrm>
            <a:off x="7726680" y="3931920"/>
            <a:ext cx="73152" cy="2194560"/>
          </a:xfrm>
          <a:prstGeom prst="rect">
            <a:avLst/>
          </a:prstGeom>
          <a:solidFill>
            <a:srgbClr val="C1272D"/>
          </a:solidFill>
          <a:ln w="12700">
            <a:solidFill>
              <a:srgbClr val="C1272D"/>
            </a:solidFill>
            <a:prstDash val="solid"/>
          </a:ln>
        </p:spPr>
        <p:txBody>
          <a:bodyPr/>
          <a:lstStyle/>
          <a:p>
            <a:endParaRPr lang="en-IN"/>
          </a:p>
        </p:txBody>
      </p:sp>
      <p:sp>
        <p:nvSpPr>
          <p:cNvPr id="15" name="Text 11"/>
          <p:cNvSpPr/>
          <p:nvPr/>
        </p:nvSpPr>
        <p:spPr>
          <a:xfrm>
            <a:off x="7909560" y="3977640"/>
            <a:ext cx="3566160" cy="365760"/>
          </a:xfrm>
          <a:prstGeom prst="rect">
            <a:avLst/>
          </a:prstGeom>
          <a:noFill/>
          <a:ln/>
        </p:spPr>
        <p:txBody>
          <a:bodyPr wrap="square" lIns="0" tIns="0" rIns="0" bIns="0" rtlCol="0" anchor="ctr"/>
          <a:lstStyle/>
          <a:p>
            <a:pPr marL="0" indent="0">
              <a:buNone/>
            </a:pPr>
            <a:r>
              <a:rPr lang="en-US" sz="1300" b="1" dirty="0">
                <a:solidFill>
                  <a:srgbClr val="0B1F3A"/>
                </a:solidFill>
                <a:latin typeface="Georgia" pitchFamily="34" charset="0"/>
                <a:ea typeface="Georgia" pitchFamily="34" charset="-122"/>
                <a:cs typeface="Georgia" pitchFamily="34" charset="-120"/>
              </a:rPr>
              <a:t>Verification</a:t>
            </a:r>
            <a:endParaRPr lang="en-US" sz="1300" dirty="0"/>
          </a:p>
        </p:txBody>
      </p:sp>
      <p:sp>
        <p:nvSpPr>
          <p:cNvPr id="16" name="Text 12"/>
          <p:cNvSpPr/>
          <p:nvPr/>
        </p:nvSpPr>
        <p:spPr>
          <a:xfrm>
            <a:off x="8092440" y="4389120"/>
            <a:ext cx="3383280" cy="1645920"/>
          </a:xfrm>
          <a:prstGeom prst="rect">
            <a:avLst/>
          </a:prstGeom>
          <a:noFill/>
          <a:ln/>
        </p:spPr>
        <p:txBody>
          <a:bodyPr wrap="square" lIns="0" tIns="0" rIns="0" bIns="0" rtlCol="0" anchor="t"/>
          <a:lstStyle/>
          <a:p>
            <a:pPr marL="342900" indent="-342900">
              <a:buSzPct val="100000"/>
              <a:buChar char="•"/>
            </a:pPr>
            <a:r>
              <a:rPr lang="en-US" sz="1100" dirty="0">
                <a:solidFill>
                  <a:srgbClr val="334155"/>
                </a:solidFill>
                <a:latin typeface="Calibri" pitchFamily="34" charset="0"/>
                <a:ea typeface="Calibri" pitchFamily="34" charset="-122"/>
                <a:cs typeface="Calibri" pitchFamily="34" charset="-120"/>
              </a:rPr>
              <a:t>cplic put — attached licence file</a:t>
            </a:r>
            <a:endParaRPr lang="en-US" sz="1100" dirty="0"/>
          </a:p>
          <a:p>
            <a:pPr marL="342900" indent="-342900">
              <a:buSzPct val="100000"/>
              <a:buChar char="•"/>
            </a:pPr>
            <a:r>
              <a:rPr lang="en-US" sz="1100" dirty="0">
                <a:solidFill>
                  <a:srgbClr val="334155"/>
                </a:solidFill>
                <a:latin typeface="Calibri" pitchFamily="34" charset="0"/>
                <a:ea typeface="Calibri" pitchFamily="34" charset="-122"/>
                <a:cs typeface="Calibri" pitchFamily="34" charset="-120"/>
              </a:rPr>
              <a:t>cplic db_print — listed active blades</a:t>
            </a:r>
            <a:endParaRPr lang="en-US" sz="1100" dirty="0"/>
          </a:p>
          <a:p>
            <a:pPr marL="342900" indent="-342900">
              <a:buSzPct val="100000"/>
              <a:buChar char="•"/>
            </a:pPr>
            <a:r>
              <a:rPr lang="en-US" sz="1100" dirty="0">
                <a:solidFill>
                  <a:srgbClr val="334155"/>
                </a:solidFill>
                <a:latin typeface="Calibri" pitchFamily="34" charset="0"/>
                <a:ea typeface="Calibri" pitchFamily="34" charset="-122"/>
                <a:cs typeface="Calibri" pitchFamily="34" charset="-120"/>
              </a:rPr>
              <a:t>NGTP confirmed on A-GW; mgmt features on A-SMS</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1">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1 — BUILD</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Connectivity Verification and Empty Policy</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3h_Win10GUI_PingTest_GW.png"/>
          <p:cNvPicPr>
            <a:picLocks noChangeAspect="1"/>
          </p:cNvPicPr>
          <p:nvPr/>
        </p:nvPicPr>
        <p:blipFill>
          <a:blip r:embed="rId3"/>
          <a:srcRect/>
          <a:stretch/>
        </p:blipFill>
        <p:spPr>
          <a:xfrm>
            <a:off x="640080" y="1737360"/>
            <a:ext cx="5394960" cy="3931920"/>
          </a:xfrm>
          <a:prstGeom prst="rect">
            <a:avLst/>
          </a:prstGeom>
        </p:spPr>
      </p:pic>
      <p:sp>
        <p:nvSpPr>
          <p:cNvPr id="11" name="Text 8"/>
          <p:cNvSpPr/>
          <p:nvPr/>
        </p:nvSpPr>
        <p:spPr>
          <a:xfrm>
            <a:off x="640080" y="571500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10 — Ping 192.168.1.50 → 192.168.1.1 (gateway)</a:t>
            </a:r>
            <a:endParaRPr lang="en-US" sz="1000" dirty="0"/>
          </a:p>
        </p:txBody>
      </p:sp>
      <p:pic>
        <p:nvPicPr>
          <p:cNvPr id="12" name="Image 1" descr="/sessions/adoring-amazing-albattani/mnt/sohanur/screenshots/Figure_14_Initial_Policy_Empty.png"/>
          <p:cNvPicPr>
            <a:picLocks noChangeAspect="1"/>
          </p:cNvPicPr>
          <p:nvPr/>
        </p:nvPicPr>
        <p:blipFill>
          <a:blip r:embed="rId4"/>
          <a:srcRect/>
          <a:stretch/>
        </p:blipFill>
        <p:spPr>
          <a:xfrm>
            <a:off x="6217920" y="1737360"/>
            <a:ext cx="5394960" cy="3931920"/>
          </a:xfrm>
          <a:prstGeom prst="rect">
            <a:avLst/>
          </a:prstGeom>
        </p:spPr>
      </p:pic>
      <p:sp>
        <p:nvSpPr>
          <p:cNvPr id="13" name="Text 9"/>
          <p:cNvSpPr/>
          <p:nvPr/>
        </p:nvSpPr>
        <p:spPr>
          <a:xfrm>
            <a:off x="6217920" y="571500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11 — Initial empty Access Control policy</a:t>
            </a:r>
            <a:endParaRPr lang="en-US" sz="1000" dirty="0"/>
          </a:p>
        </p:txBody>
      </p:sp>
      <p:sp>
        <p:nvSpPr>
          <p:cNvPr id="14" name="Shape 10"/>
          <p:cNvSpPr/>
          <p:nvPr/>
        </p:nvSpPr>
        <p:spPr>
          <a:xfrm>
            <a:off x="640080" y="6080760"/>
            <a:ext cx="10881360" cy="320040"/>
          </a:xfrm>
          <a:prstGeom prst="rect">
            <a:avLst/>
          </a:prstGeom>
          <a:solidFill>
            <a:srgbClr val="FFFFFF"/>
          </a:solidFill>
          <a:ln w="12700">
            <a:solidFill>
              <a:srgbClr val="E5E7EB"/>
            </a:solidFill>
            <a:prstDash val="solid"/>
          </a:ln>
        </p:spPr>
        <p:txBody>
          <a:bodyPr/>
          <a:lstStyle/>
          <a:p>
            <a:endParaRPr lang="en-IN"/>
          </a:p>
        </p:txBody>
      </p:sp>
      <p:sp>
        <p:nvSpPr>
          <p:cNvPr id="15" name="Text 11"/>
          <p:cNvSpPr/>
          <p:nvPr/>
        </p:nvSpPr>
        <p:spPr>
          <a:xfrm>
            <a:off x="822960" y="6080760"/>
            <a:ext cx="10515600" cy="320040"/>
          </a:xfrm>
          <a:prstGeom prst="rect">
            <a:avLst/>
          </a:prstGeom>
          <a:noFill/>
          <a:ln/>
        </p:spPr>
        <p:txBody>
          <a:bodyPr wrap="square" lIns="0" tIns="0" rIns="0" bIns="0" rtlCol="0" anchor="ctr"/>
          <a:lstStyle/>
          <a:p>
            <a:pPr marL="0" indent="0">
              <a:buNone/>
            </a:pPr>
            <a:r>
              <a:rPr lang="en-US" sz="1100" b="1" dirty="0">
                <a:solidFill>
                  <a:srgbClr val="0E7C86"/>
                </a:solidFill>
                <a:latin typeface="Calibri" pitchFamily="34" charset="0"/>
                <a:ea typeface="Calibri" pitchFamily="34" charset="-122"/>
                <a:cs typeface="Calibri" pitchFamily="34" charset="-120"/>
              </a:rPr>
              <a:t>Both checks green → management plane ready. Task 1 complete.</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3">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2 — POLICY</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Design Principles Behind the Rule Base</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sp>
        <p:nvSpPr>
          <p:cNvPr id="10" name="Shape 8"/>
          <p:cNvSpPr/>
          <p:nvPr/>
        </p:nvSpPr>
        <p:spPr>
          <a:xfrm>
            <a:off x="640080" y="1783080"/>
            <a:ext cx="3520440" cy="2194560"/>
          </a:xfrm>
          <a:prstGeom prst="rect">
            <a:avLst/>
          </a:prstGeom>
          <a:solidFill>
            <a:srgbClr val="FFFFFF"/>
          </a:solidFill>
          <a:ln w="12700">
            <a:solidFill>
              <a:srgbClr val="E5E7EB"/>
            </a:solidFill>
            <a:prstDash val="solid"/>
          </a:ln>
        </p:spPr>
        <p:txBody>
          <a:bodyPr/>
          <a:lstStyle/>
          <a:p>
            <a:endParaRPr lang="en-IN"/>
          </a:p>
        </p:txBody>
      </p:sp>
      <p:sp>
        <p:nvSpPr>
          <p:cNvPr id="11" name="Shape 9"/>
          <p:cNvSpPr/>
          <p:nvPr/>
        </p:nvSpPr>
        <p:spPr>
          <a:xfrm>
            <a:off x="64008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12" name="Text 10"/>
          <p:cNvSpPr/>
          <p:nvPr/>
        </p:nvSpPr>
        <p:spPr>
          <a:xfrm>
            <a:off x="822960" y="1965960"/>
            <a:ext cx="3200400" cy="457200"/>
          </a:xfrm>
          <a:prstGeom prst="rect">
            <a:avLst/>
          </a:prstGeom>
          <a:noFill/>
          <a:ln/>
        </p:spPr>
        <p:txBody>
          <a:bodyPr wrap="square" lIns="0" tIns="0" rIns="0" bIns="0" rtlCol="0" anchor="ctr"/>
          <a:lstStyle/>
          <a:p>
            <a:pPr marL="0" indent="0">
              <a:buNone/>
            </a:pPr>
            <a:r>
              <a:rPr lang="en-US" sz="1800" b="1" dirty="0">
                <a:solidFill>
                  <a:srgbClr val="0B1F3A"/>
                </a:solidFill>
                <a:latin typeface="Georgia" pitchFamily="34" charset="0"/>
                <a:ea typeface="Georgia" pitchFamily="34" charset="-122"/>
                <a:cs typeface="Georgia" pitchFamily="34" charset="-120"/>
              </a:rPr>
              <a:t>Least Privilege</a:t>
            </a:r>
            <a:endParaRPr lang="en-US" sz="1800" dirty="0"/>
          </a:p>
        </p:txBody>
      </p:sp>
      <p:sp>
        <p:nvSpPr>
          <p:cNvPr id="13" name="Text 11"/>
          <p:cNvSpPr/>
          <p:nvPr/>
        </p:nvSpPr>
        <p:spPr>
          <a:xfrm>
            <a:off x="822960" y="2468880"/>
            <a:ext cx="3200400" cy="141732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Hosts can only talk to the services they need. Saltzer &amp; Schroeder via Stallings (2022).</a:t>
            </a:r>
            <a:endParaRPr lang="en-US" sz="1200" dirty="0"/>
          </a:p>
        </p:txBody>
      </p:sp>
      <p:sp>
        <p:nvSpPr>
          <p:cNvPr id="14" name="Shape 12"/>
          <p:cNvSpPr/>
          <p:nvPr/>
        </p:nvSpPr>
        <p:spPr>
          <a:xfrm>
            <a:off x="4343400" y="1783080"/>
            <a:ext cx="3520440" cy="2194560"/>
          </a:xfrm>
          <a:prstGeom prst="rect">
            <a:avLst/>
          </a:prstGeom>
          <a:solidFill>
            <a:srgbClr val="FFFFFF"/>
          </a:solidFill>
          <a:ln w="12700">
            <a:solidFill>
              <a:srgbClr val="E5E7EB"/>
            </a:solidFill>
            <a:prstDash val="solid"/>
          </a:ln>
        </p:spPr>
        <p:txBody>
          <a:bodyPr/>
          <a:lstStyle/>
          <a:p>
            <a:endParaRPr lang="en-IN"/>
          </a:p>
        </p:txBody>
      </p:sp>
      <p:sp>
        <p:nvSpPr>
          <p:cNvPr id="15" name="Shape 13"/>
          <p:cNvSpPr/>
          <p:nvPr/>
        </p:nvSpPr>
        <p:spPr>
          <a:xfrm>
            <a:off x="434340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16" name="Text 14"/>
          <p:cNvSpPr/>
          <p:nvPr/>
        </p:nvSpPr>
        <p:spPr>
          <a:xfrm>
            <a:off x="4526280" y="1965960"/>
            <a:ext cx="3200400" cy="457200"/>
          </a:xfrm>
          <a:prstGeom prst="rect">
            <a:avLst/>
          </a:prstGeom>
          <a:noFill/>
          <a:ln/>
        </p:spPr>
        <p:txBody>
          <a:bodyPr wrap="square" lIns="0" tIns="0" rIns="0" bIns="0" rtlCol="0" anchor="ctr"/>
          <a:lstStyle/>
          <a:p>
            <a:pPr marL="0" indent="0">
              <a:buNone/>
            </a:pPr>
            <a:r>
              <a:rPr lang="en-US" sz="1800" b="1" dirty="0">
                <a:solidFill>
                  <a:srgbClr val="0B1F3A"/>
                </a:solidFill>
                <a:latin typeface="Georgia" pitchFamily="34" charset="0"/>
                <a:ea typeface="Georgia" pitchFamily="34" charset="-122"/>
                <a:cs typeface="Georgia" pitchFamily="34" charset="-120"/>
              </a:rPr>
              <a:t>Defence in Depth</a:t>
            </a:r>
            <a:endParaRPr lang="en-US" sz="1800" dirty="0"/>
          </a:p>
        </p:txBody>
      </p:sp>
      <p:sp>
        <p:nvSpPr>
          <p:cNvPr id="17" name="Text 15"/>
          <p:cNvSpPr/>
          <p:nvPr/>
        </p:nvSpPr>
        <p:spPr>
          <a:xfrm>
            <a:off x="4526280" y="2468880"/>
            <a:ext cx="3200400" cy="141732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Firewall, IPS, and AD authentication layered so one error does not collapse the posture (Anderson 2020; Tariq et al. 2023).</a:t>
            </a:r>
            <a:endParaRPr lang="en-US" sz="1200" dirty="0"/>
          </a:p>
        </p:txBody>
      </p:sp>
      <p:sp>
        <p:nvSpPr>
          <p:cNvPr id="18" name="Shape 16"/>
          <p:cNvSpPr/>
          <p:nvPr/>
        </p:nvSpPr>
        <p:spPr>
          <a:xfrm>
            <a:off x="8046720" y="1783080"/>
            <a:ext cx="3520440" cy="2194560"/>
          </a:xfrm>
          <a:prstGeom prst="rect">
            <a:avLst/>
          </a:prstGeom>
          <a:solidFill>
            <a:srgbClr val="FFFFFF"/>
          </a:solidFill>
          <a:ln w="12700">
            <a:solidFill>
              <a:srgbClr val="E5E7EB"/>
            </a:solidFill>
            <a:prstDash val="solid"/>
          </a:ln>
        </p:spPr>
        <p:txBody>
          <a:bodyPr/>
          <a:lstStyle/>
          <a:p>
            <a:endParaRPr lang="en-IN"/>
          </a:p>
        </p:txBody>
      </p:sp>
      <p:sp>
        <p:nvSpPr>
          <p:cNvPr id="19" name="Shape 17"/>
          <p:cNvSpPr/>
          <p:nvPr/>
        </p:nvSpPr>
        <p:spPr>
          <a:xfrm>
            <a:off x="804672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20" name="Text 18"/>
          <p:cNvSpPr/>
          <p:nvPr/>
        </p:nvSpPr>
        <p:spPr>
          <a:xfrm>
            <a:off x="8229600" y="1965960"/>
            <a:ext cx="3200400" cy="457200"/>
          </a:xfrm>
          <a:prstGeom prst="rect">
            <a:avLst/>
          </a:prstGeom>
          <a:noFill/>
          <a:ln/>
        </p:spPr>
        <p:txBody>
          <a:bodyPr wrap="square" lIns="0" tIns="0" rIns="0" bIns="0" rtlCol="0" anchor="ctr"/>
          <a:lstStyle/>
          <a:p>
            <a:pPr marL="0" indent="0">
              <a:buNone/>
            </a:pPr>
            <a:r>
              <a:rPr lang="en-US" sz="1800" b="1" dirty="0">
                <a:solidFill>
                  <a:srgbClr val="0B1F3A"/>
                </a:solidFill>
                <a:latin typeface="Georgia" pitchFamily="34" charset="0"/>
                <a:ea typeface="Georgia" pitchFamily="34" charset="-122"/>
                <a:cs typeface="Georgia" pitchFamily="34" charset="-120"/>
              </a:rPr>
              <a:t>Zero Trust</a:t>
            </a:r>
            <a:endParaRPr lang="en-US" sz="1800" dirty="0"/>
          </a:p>
        </p:txBody>
      </p:sp>
      <p:sp>
        <p:nvSpPr>
          <p:cNvPr id="21" name="Text 19"/>
          <p:cNvSpPr/>
          <p:nvPr/>
        </p:nvSpPr>
        <p:spPr>
          <a:xfrm>
            <a:off x="8229600" y="2468880"/>
            <a:ext cx="3200400" cy="141732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Location is not trust. NIST SP 800-207 (Rose et al. 2020); Stafford (2020).</a:t>
            </a:r>
            <a:endParaRPr lang="en-US" sz="1200" dirty="0"/>
          </a:p>
        </p:txBody>
      </p:sp>
      <p:sp>
        <p:nvSpPr>
          <p:cNvPr id="22" name="Shape 20"/>
          <p:cNvSpPr/>
          <p:nvPr/>
        </p:nvSpPr>
        <p:spPr>
          <a:xfrm>
            <a:off x="640080" y="4251960"/>
            <a:ext cx="10881360" cy="1874520"/>
          </a:xfrm>
          <a:prstGeom prst="rect">
            <a:avLst/>
          </a:prstGeom>
          <a:solidFill>
            <a:srgbClr val="0B1F3A"/>
          </a:solidFill>
          <a:ln w="12700">
            <a:solidFill>
              <a:srgbClr val="0B1F3A"/>
            </a:solidFill>
            <a:prstDash val="solid"/>
          </a:ln>
        </p:spPr>
        <p:txBody>
          <a:bodyPr/>
          <a:lstStyle/>
          <a:p>
            <a:endParaRPr lang="en-IN"/>
          </a:p>
        </p:txBody>
      </p:sp>
      <p:sp>
        <p:nvSpPr>
          <p:cNvPr id="23" name="Text 21"/>
          <p:cNvSpPr/>
          <p:nvPr/>
        </p:nvSpPr>
        <p:spPr>
          <a:xfrm>
            <a:off x="868680" y="4343400"/>
            <a:ext cx="10424160" cy="365760"/>
          </a:xfrm>
          <a:prstGeom prst="rect">
            <a:avLst/>
          </a:prstGeom>
          <a:noFill/>
          <a:ln/>
        </p:spPr>
        <p:txBody>
          <a:bodyPr wrap="square" lIns="0" tIns="0" rIns="0" bIns="0" rtlCol="0" anchor="ctr"/>
          <a:lstStyle/>
          <a:p>
            <a:pPr marL="0" indent="0">
              <a:buNone/>
            </a:pPr>
            <a:r>
              <a:rPr lang="en-US" sz="1500" b="1" dirty="0">
                <a:solidFill>
                  <a:srgbClr val="FFFFFF"/>
                </a:solidFill>
                <a:latin typeface="Georgia" pitchFamily="34" charset="0"/>
                <a:ea typeface="Georgia" pitchFamily="34" charset="-122"/>
                <a:cs typeface="Georgia" pitchFamily="34" charset="-120"/>
              </a:rPr>
              <a:t>Standards that shaped this policy</a:t>
            </a:r>
            <a:endParaRPr lang="en-US" sz="1500" dirty="0"/>
          </a:p>
        </p:txBody>
      </p:sp>
      <p:sp>
        <p:nvSpPr>
          <p:cNvPr id="24" name="Text 22"/>
          <p:cNvSpPr/>
          <p:nvPr/>
        </p:nvSpPr>
        <p:spPr>
          <a:xfrm>
            <a:off x="868680" y="4709160"/>
            <a:ext cx="10424160" cy="1325880"/>
          </a:xfrm>
          <a:prstGeom prst="rect">
            <a:avLst/>
          </a:prstGeom>
          <a:noFill/>
          <a:ln/>
        </p:spPr>
        <p:txBody>
          <a:bodyPr wrap="square" lIns="0" tIns="0" rIns="0" bIns="0" rtlCol="0" anchor="t"/>
          <a:lstStyle/>
          <a:p>
            <a:pPr marL="0" indent="0">
              <a:buNone/>
            </a:pPr>
            <a:r>
              <a:rPr lang="en-US" sz="1200" b="1" dirty="0">
                <a:solidFill>
                  <a:srgbClr val="D4A017"/>
                </a:solidFill>
                <a:latin typeface="Calibri" pitchFamily="34" charset="0"/>
                <a:ea typeface="Calibri" pitchFamily="34" charset="-122"/>
                <a:cs typeface="Calibri" pitchFamily="34" charset="-120"/>
              </a:rPr>
              <a:t>ISO/IEC 27001:2022 (Annex A.13)</a:t>
            </a:r>
            <a:endParaRPr lang="en-US" sz="1200" dirty="0"/>
          </a:p>
          <a:p>
            <a:pPr marL="0" indent="0">
              <a:buNone/>
            </a:pPr>
            <a:r>
              <a:rPr lang="en-US" sz="1200" dirty="0">
                <a:solidFill>
                  <a:srgbClr val="E5E7EB"/>
                </a:solidFill>
                <a:latin typeface="Calibri" pitchFamily="34" charset="0"/>
                <a:ea typeface="Calibri" pitchFamily="34" charset="-122"/>
                <a:cs typeface="Calibri" pitchFamily="34" charset="-120"/>
              </a:rPr>
              <a:t>Formal rule sets, change control, logging on all boundary devices.</a:t>
            </a:r>
            <a:endParaRPr lang="en-US" sz="12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200" dirty="0"/>
          </a:p>
          <a:p>
            <a:pPr marL="0" indent="0">
              <a:buNone/>
            </a:pPr>
            <a:r>
              <a:rPr lang="en-US" sz="1200" b="1" dirty="0">
                <a:solidFill>
                  <a:srgbClr val="D4A017"/>
                </a:solidFill>
                <a:latin typeface="Calibri" pitchFamily="34" charset="0"/>
                <a:ea typeface="Calibri" pitchFamily="34" charset="-122"/>
                <a:cs typeface="Calibri" pitchFamily="34" charset="-120"/>
              </a:rPr>
              <a:t>CIS Critical Security Control 12 (CIS 2024)</a:t>
            </a:r>
            <a:endParaRPr lang="en-US" sz="1200" dirty="0"/>
          </a:p>
          <a:p>
            <a:pPr marL="0" indent="0">
              <a:buNone/>
            </a:pPr>
            <a:r>
              <a:rPr lang="en-US" sz="1200" dirty="0">
                <a:solidFill>
                  <a:srgbClr val="E5E7EB"/>
                </a:solidFill>
                <a:latin typeface="Calibri" pitchFamily="34" charset="0"/>
                <a:ea typeface="Calibri" pitchFamily="34" charset="-122"/>
                <a:cs typeface="Calibri" pitchFamily="34" charset="-120"/>
              </a:rPr>
              <a:t>Default-deny on perimeter with denied traffic logged (met by Rule 7, the cleanup rule).</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4">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2 — POLICY</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Network Objects Defined in SmartConsole</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15_Network_Objects_Defined.png"/>
          <p:cNvPicPr>
            <a:picLocks noChangeAspect="1"/>
          </p:cNvPicPr>
          <p:nvPr/>
        </p:nvPicPr>
        <p:blipFill>
          <a:blip r:embed="rId3"/>
          <a:srcRect/>
          <a:stretch/>
        </p:blipFill>
        <p:spPr>
          <a:xfrm>
            <a:off x="640080" y="1737360"/>
            <a:ext cx="6858000" cy="4389120"/>
          </a:xfrm>
          <a:prstGeom prst="rect">
            <a:avLst/>
          </a:prstGeom>
        </p:spPr>
      </p:pic>
      <p:sp>
        <p:nvSpPr>
          <p:cNvPr id="11" name="Text 8"/>
          <p:cNvSpPr/>
          <p:nvPr/>
        </p:nvSpPr>
        <p:spPr>
          <a:xfrm>
            <a:off x="640080" y="6172200"/>
            <a:ext cx="685800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12 — Network objects defined in SmartConsole</a:t>
            </a:r>
            <a:endParaRPr lang="en-US" sz="1000" dirty="0"/>
          </a:p>
        </p:txBody>
      </p:sp>
      <p:graphicFrame>
        <p:nvGraphicFramePr>
          <p:cNvPr id="15" name="Table 0"/>
          <p:cNvGraphicFramePr>
            <a:graphicFrameLocks noGrp="1"/>
          </p:cNvGraphicFramePr>
          <p:nvPr>
            <p:extLst>
              <p:ext uri="{D42A27DB-BD31-4B8C-83A1-F6EECF244321}">
                <p14:modId xmlns:p14="http://schemas.microsoft.com/office/powerpoint/2010/main" val="1579011935"/>
              </p:ext>
            </p:extLst>
          </p:nvPr>
        </p:nvGraphicFramePr>
        <p:xfrm>
          <a:off x="7726680" y="1737360"/>
          <a:ext cx="3840480" cy="3200400"/>
        </p:xfrm>
        <a:graphic>
          <a:graphicData uri="http://schemas.openxmlformats.org/drawingml/2006/table">
            <a:tbl>
              <a:tblPr/>
              <a:tblGrid>
                <a:gridCol w="146304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1463040">
                  <a:extLst>
                    <a:ext uri="{9D8B030D-6E8A-4147-A177-3AD203B41FA5}">
                      <a16:colId xmlns:a16="http://schemas.microsoft.com/office/drawing/2014/main" val="20002"/>
                    </a:ext>
                  </a:extLst>
                </a:gridCol>
              </a:tblGrid>
              <a:tr h="457200">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Object</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Type</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Value</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0B1F3A"/>
                    </a:solidFill>
                  </a:tcPr>
                </a:tc>
                <a:extLst>
                  <a:ext uri="{0D108BD9-81ED-4DB2-BD59-A6C34878D82A}">
                    <a16:rowId xmlns:a16="http://schemas.microsoft.com/office/drawing/2014/main" val="10000"/>
                  </a:ext>
                </a:extLst>
              </a:tr>
              <a:tr h="457200">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Admin-Workstation</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Host</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192.168.1.50</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57200">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A-GW</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Gateway</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192.168.1.1</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57200">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Web-Server</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Host</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192.168.1.10</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57200">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DNS-Server</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Host</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192.168.1.10</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57200">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Swansea-LAN</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Network</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192.168.1.0/24</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57200">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External-Network</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Network</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tc>
                  <a:txBody>
                    <a:bodyPr/>
                    <a:lstStyle/>
                    <a:p>
                      <a:pPr marL="0" indent="0">
                        <a:buNone/>
                      </a:pPr>
                      <a:r>
                        <a:rPr lang="en-US" sz="1000" dirty="0">
                          <a:solidFill>
                            <a:srgbClr val="0B1F3A"/>
                          </a:solidFill>
                          <a:latin typeface="Calibri" pitchFamily="34" charset="0"/>
                          <a:ea typeface="Calibri" pitchFamily="34" charset="-122"/>
                          <a:cs typeface="Calibri" pitchFamily="34" charset="-120"/>
                        </a:rPr>
                        <a:t>Simulated Internet</a:t>
                      </a:r>
                      <a:endParaRPr lang="en-US" sz="1000" dirty="0">
                        <a:latin typeface="Calibri" charset="0"/>
                        <a:ea typeface="Calibri" charset="0"/>
                        <a:cs typeface="Calibri" charset="0"/>
                      </a:endParaRPr>
                    </a:p>
                  </a:txBody>
                  <a:tcPr anchor="ctr">
                    <a:lnL w="6350" cap="flat" cmpd="sng" algn="ctr">
                      <a:solidFill>
                        <a:srgbClr val="E5E7EB"/>
                      </a:solidFill>
                      <a:prstDash val="solid"/>
                      <a:round/>
                      <a:headEnd type="none" w="med" len="med"/>
                      <a:tailEnd type="none" w="med" len="med"/>
                    </a:lnL>
                    <a:lnR w="6350" cap="flat" cmpd="sng" algn="ctr">
                      <a:solidFill>
                        <a:srgbClr val="E5E7EB"/>
                      </a:solidFill>
                      <a:prstDash val="solid"/>
                      <a:round/>
                      <a:headEnd type="none" w="med" len="med"/>
                      <a:tailEnd type="none" w="med" len="med"/>
                    </a:lnR>
                    <a:lnT w="6350" cap="flat" cmpd="sng" algn="ctr">
                      <a:solidFill>
                        <a:srgbClr val="E5E7EB"/>
                      </a:solidFill>
                      <a:prstDash val="solid"/>
                      <a:round/>
                      <a:headEnd type="none" w="med" len="med"/>
                      <a:tailEnd type="none" w="med" len="med"/>
                    </a:lnT>
                    <a:lnB w="6350" cap="flat" cmpd="sng" algn="ctr">
                      <a:solidFill>
                        <a:srgbClr val="E5E7EB"/>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sp>
        <p:nvSpPr>
          <p:cNvPr id="13" name="Text 9"/>
          <p:cNvSpPr/>
          <p:nvPr/>
        </p:nvSpPr>
        <p:spPr>
          <a:xfrm>
            <a:off x="7726680" y="5486400"/>
            <a:ext cx="3840480" cy="640080"/>
          </a:xfrm>
          <a:prstGeom prst="rect">
            <a:avLst/>
          </a:prstGeom>
          <a:noFill/>
          <a:ln/>
        </p:spPr>
        <p:txBody>
          <a:bodyPr wrap="square" lIns="0" tIns="0" rIns="0" bIns="0" rtlCol="0" anchor="t"/>
          <a:lstStyle/>
          <a:p>
            <a:pPr marL="0" indent="0">
              <a:buNone/>
            </a:pPr>
            <a:r>
              <a:rPr lang="en-US" sz="1000" i="1" dirty="0">
                <a:solidFill>
                  <a:srgbClr val="334155"/>
                </a:solidFill>
                <a:latin typeface="Calibri" pitchFamily="34" charset="0"/>
                <a:ea typeface="Calibri" pitchFamily="34" charset="-122"/>
                <a:cs typeface="Calibri" pitchFamily="34" charset="-120"/>
              </a:rPr>
              <a:t>Named objects keep the policy auditable — a renamed server means one update, not six.</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5">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2 — POLICY</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Completed Firewall Rule Base</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16_Firewall_Rule_Base_Complete.png"/>
          <p:cNvPicPr>
            <a:picLocks noChangeAspect="1"/>
          </p:cNvPicPr>
          <p:nvPr/>
        </p:nvPicPr>
        <p:blipFill>
          <a:blip r:embed="rId3"/>
          <a:srcRect/>
          <a:stretch/>
        </p:blipFill>
        <p:spPr>
          <a:xfrm>
            <a:off x="640080" y="1737360"/>
            <a:ext cx="8046720" cy="4389120"/>
          </a:xfrm>
          <a:prstGeom prst="rect">
            <a:avLst/>
          </a:prstGeom>
        </p:spPr>
      </p:pic>
      <p:sp>
        <p:nvSpPr>
          <p:cNvPr id="11" name="Text 8"/>
          <p:cNvSpPr/>
          <p:nvPr/>
        </p:nvSpPr>
        <p:spPr>
          <a:xfrm>
            <a:off x="640080" y="6172200"/>
            <a:ext cx="804672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13 — Completed rule base in SmartConsole</a:t>
            </a:r>
            <a:endParaRPr lang="en-US" sz="1000" dirty="0"/>
          </a:p>
        </p:txBody>
      </p:sp>
      <p:sp>
        <p:nvSpPr>
          <p:cNvPr id="12" name="Shape 9"/>
          <p:cNvSpPr/>
          <p:nvPr/>
        </p:nvSpPr>
        <p:spPr>
          <a:xfrm>
            <a:off x="8869680" y="1737360"/>
            <a:ext cx="2697480" cy="4389120"/>
          </a:xfrm>
          <a:prstGeom prst="rect">
            <a:avLst/>
          </a:prstGeom>
          <a:solidFill>
            <a:srgbClr val="FFFFFF"/>
          </a:solidFill>
          <a:ln w="12700">
            <a:solidFill>
              <a:srgbClr val="E5E7EB"/>
            </a:solidFill>
            <a:prstDash val="solid"/>
          </a:ln>
        </p:spPr>
        <p:txBody>
          <a:bodyPr/>
          <a:lstStyle/>
          <a:p>
            <a:endParaRPr lang="en-IN"/>
          </a:p>
        </p:txBody>
      </p:sp>
      <p:sp>
        <p:nvSpPr>
          <p:cNvPr id="13" name="Shape 10"/>
          <p:cNvSpPr/>
          <p:nvPr/>
        </p:nvSpPr>
        <p:spPr>
          <a:xfrm>
            <a:off x="8869680" y="1737360"/>
            <a:ext cx="73152" cy="4389120"/>
          </a:xfrm>
          <a:prstGeom prst="rect">
            <a:avLst/>
          </a:prstGeom>
          <a:solidFill>
            <a:srgbClr val="C1272D"/>
          </a:solidFill>
          <a:ln w="12700">
            <a:solidFill>
              <a:srgbClr val="C1272D"/>
            </a:solidFill>
            <a:prstDash val="solid"/>
          </a:ln>
        </p:spPr>
        <p:txBody>
          <a:bodyPr/>
          <a:lstStyle/>
          <a:p>
            <a:endParaRPr lang="en-IN"/>
          </a:p>
        </p:txBody>
      </p:sp>
      <p:sp>
        <p:nvSpPr>
          <p:cNvPr id="14" name="Text 11"/>
          <p:cNvSpPr/>
          <p:nvPr/>
        </p:nvSpPr>
        <p:spPr>
          <a:xfrm>
            <a:off x="9052560" y="1828800"/>
            <a:ext cx="2468880" cy="365760"/>
          </a:xfrm>
          <a:prstGeom prst="rect">
            <a:avLst/>
          </a:prstGeom>
          <a:noFill/>
          <a:ln/>
        </p:spPr>
        <p:txBody>
          <a:bodyPr wrap="square" lIns="0" tIns="0" rIns="0" bIns="0" rtlCol="0" anchor="ctr"/>
          <a:lstStyle/>
          <a:p>
            <a:pPr marL="0" indent="0">
              <a:buNone/>
            </a:pPr>
            <a:r>
              <a:rPr lang="en-US" sz="1300" b="1" dirty="0">
                <a:solidFill>
                  <a:srgbClr val="0B1F3A"/>
                </a:solidFill>
                <a:latin typeface="Georgia" pitchFamily="34" charset="0"/>
                <a:ea typeface="Georgia" pitchFamily="34" charset="-122"/>
                <a:cs typeface="Georgia" pitchFamily="34" charset="-120"/>
              </a:rPr>
              <a:t>7 rules at a glance</a:t>
            </a:r>
            <a:endParaRPr lang="en-US" sz="1300" dirty="0"/>
          </a:p>
        </p:txBody>
      </p:sp>
      <p:sp>
        <p:nvSpPr>
          <p:cNvPr id="15" name="Shape 12"/>
          <p:cNvSpPr/>
          <p:nvPr/>
        </p:nvSpPr>
        <p:spPr>
          <a:xfrm>
            <a:off x="9052560" y="2286000"/>
            <a:ext cx="320040" cy="329184"/>
          </a:xfrm>
          <a:prstGeom prst="rect">
            <a:avLst/>
          </a:prstGeom>
          <a:solidFill>
            <a:srgbClr val="0B1F3A"/>
          </a:solidFill>
          <a:ln w="12700">
            <a:solidFill>
              <a:srgbClr val="0B1F3A"/>
            </a:solidFill>
            <a:prstDash val="solid"/>
          </a:ln>
        </p:spPr>
        <p:txBody>
          <a:bodyPr/>
          <a:lstStyle/>
          <a:p>
            <a:endParaRPr lang="en-IN"/>
          </a:p>
        </p:txBody>
      </p:sp>
      <p:sp>
        <p:nvSpPr>
          <p:cNvPr id="16" name="Text 13"/>
          <p:cNvSpPr/>
          <p:nvPr/>
        </p:nvSpPr>
        <p:spPr>
          <a:xfrm>
            <a:off x="9052560" y="2286000"/>
            <a:ext cx="320040" cy="329184"/>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R1</a:t>
            </a:r>
            <a:endParaRPr lang="en-US" sz="900" dirty="0"/>
          </a:p>
        </p:txBody>
      </p:sp>
      <p:sp>
        <p:nvSpPr>
          <p:cNvPr id="17" name="Text 14"/>
          <p:cNvSpPr/>
          <p:nvPr/>
        </p:nvSpPr>
        <p:spPr>
          <a:xfrm>
            <a:off x="9436608" y="2286000"/>
            <a:ext cx="2103120" cy="329184"/>
          </a:xfrm>
          <a:prstGeom prst="rect">
            <a:avLst/>
          </a:prstGeom>
          <a:noFill/>
          <a:ln/>
        </p:spPr>
        <p:txBody>
          <a:bodyPr wrap="square" lIns="0" tIns="0" rIns="0" bIns="0" rtlCol="0" anchor="ctr"/>
          <a:lstStyle/>
          <a:p>
            <a:pPr marL="0" indent="0">
              <a:buNone/>
            </a:pPr>
            <a:r>
              <a:rPr lang="en-US" sz="1000" dirty="0">
                <a:solidFill>
                  <a:srgbClr val="334155"/>
                </a:solidFill>
                <a:latin typeface="Calibri" pitchFamily="34" charset="0"/>
                <a:ea typeface="Calibri" pitchFamily="34" charset="-122"/>
                <a:cs typeface="Calibri" pitchFamily="34" charset="-120"/>
              </a:rPr>
              <a:t>Admin → A-GW (SSH, HTTPS) — Accept</a:t>
            </a:r>
            <a:endParaRPr lang="en-US" sz="1000" dirty="0"/>
          </a:p>
        </p:txBody>
      </p:sp>
      <p:sp>
        <p:nvSpPr>
          <p:cNvPr id="18" name="Shape 15"/>
          <p:cNvSpPr/>
          <p:nvPr/>
        </p:nvSpPr>
        <p:spPr>
          <a:xfrm>
            <a:off x="9052560" y="2688336"/>
            <a:ext cx="320040" cy="329184"/>
          </a:xfrm>
          <a:prstGeom prst="rect">
            <a:avLst/>
          </a:prstGeom>
          <a:solidFill>
            <a:srgbClr val="0B1F3A"/>
          </a:solidFill>
          <a:ln w="12700">
            <a:solidFill>
              <a:srgbClr val="0B1F3A"/>
            </a:solidFill>
            <a:prstDash val="solid"/>
          </a:ln>
        </p:spPr>
        <p:txBody>
          <a:bodyPr/>
          <a:lstStyle/>
          <a:p>
            <a:endParaRPr lang="en-IN"/>
          </a:p>
        </p:txBody>
      </p:sp>
      <p:sp>
        <p:nvSpPr>
          <p:cNvPr id="19" name="Text 16"/>
          <p:cNvSpPr/>
          <p:nvPr/>
        </p:nvSpPr>
        <p:spPr>
          <a:xfrm>
            <a:off x="9052560" y="2688336"/>
            <a:ext cx="320040" cy="329184"/>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R2</a:t>
            </a:r>
            <a:endParaRPr lang="en-US" sz="900" dirty="0"/>
          </a:p>
        </p:txBody>
      </p:sp>
      <p:sp>
        <p:nvSpPr>
          <p:cNvPr id="20" name="Text 17"/>
          <p:cNvSpPr/>
          <p:nvPr/>
        </p:nvSpPr>
        <p:spPr>
          <a:xfrm>
            <a:off x="9436608" y="2688336"/>
            <a:ext cx="2103120" cy="329184"/>
          </a:xfrm>
          <a:prstGeom prst="rect">
            <a:avLst/>
          </a:prstGeom>
          <a:noFill/>
          <a:ln/>
        </p:spPr>
        <p:txBody>
          <a:bodyPr wrap="square" lIns="0" tIns="0" rIns="0" bIns="0" rtlCol="0" anchor="ctr"/>
          <a:lstStyle/>
          <a:p>
            <a:pPr marL="0" indent="0">
              <a:buNone/>
            </a:pPr>
            <a:r>
              <a:rPr lang="en-US" sz="1000" dirty="0">
                <a:solidFill>
                  <a:srgbClr val="334155"/>
                </a:solidFill>
                <a:latin typeface="Calibri" pitchFamily="34" charset="0"/>
                <a:ea typeface="Calibri" pitchFamily="34" charset="-122"/>
                <a:cs typeface="Calibri" pitchFamily="34" charset="-120"/>
              </a:rPr>
              <a:t>LAN → Any ICMP — Accept</a:t>
            </a:r>
            <a:endParaRPr lang="en-US" sz="1000" dirty="0"/>
          </a:p>
        </p:txBody>
      </p:sp>
      <p:sp>
        <p:nvSpPr>
          <p:cNvPr id="21" name="Shape 18"/>
          <p:cNvSpPr/>
          <p:nvPr/>
        </p:nvSpPr>
        <p:spPr>
          <a:xfrm>
            <a:off x="9052560" y="3090672"/>
            <a:ext cx="320040" cy="329184"/>
          </a:xfrm>
          <a:prstGeom prst="rect">
            <a:avLst/>
          </a:prstGeom>
          <a:solidFill>
            <a:srgbClr val="0B1F3A"/>
          </a:solidFill>
          <a:ln w="12700">
            <a:solidFill>
              <a:srgbClr val="0B1F3A"/>
            </a:solidFill>
            <a:prstDash val="solid"/>
          </a:ln>
        </p:spPr>
        <p:txBody>
          <a:bodyPr/>
          <a:lstStyle/>
          <a:p>
            <a:endParaRPr lang="en-IN"/>
          </a:p>
        </p:txBody>
      </p:sp>
      <p:sp>
        <p:nvSpPr>
          <p:cNvPr id="22" name="Text 19"/>
          <p:cNvSpPr/>
          <p:nvPr/>
        </p:nvSpPr>
        <p:spPr>
          <a:xfrm>
            <a:off x="9052560" y="3090672"/>
            <a:ext cx="320040" cy="329184"/>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R3</a:t>
            </a:r>
            <a:endParaRPr lang="en-US" sz="900" dirty="0"/>
          </a:p>
        </p:txBody>
      </p:sp>
      <p:sp>
        <p:nvSpPr>
          <p:cNvPr id="23" name="Text 20"/>
          <p:cNvSpPr/>
          <p:nvPr/>
        </p:nvSpPr>
        <p:spPr>
          <a:xfrm>
            <a:off x="9436608" y="3090672"/>
            <a:ext cx="2103120" cy="329184"/>
          </a:xfrm>
          <a:prstGeom prst="rect">
            <a:avLst/>
          </a:prstGeom>
          <a:noFill/>
          <a:ln/>
        </p:spPr>
        <p:txBody>
          <a:bodyPr wrap="square" lIns="0" tIns="0" rIns="0" bIns="0" rtlCol="0" anchor="ctr"/>
          <a:lstStyle/>
          <a:p>
            <a:pPr marL="0" indent="0">
              <a:buNone/>
            </a:pPr>
            <a:r>
              <a:rPr lang="en-US" sz="1000" dirty="0">
                <a:solidFill>
                  <a:srgbClr val="334155"/>
                </a:solidFill>
                <a:latin typeface="Calibri" pitchFamily="34" charset="0"/>
                <a:ea typeface="Calibri" pitchFamily="34" charset="-122"/>
                <a:cs typeface="Calibri" pitchFamily="34" charset="-120"/>
              </a:rPr>
              <a:t>Any → Web-Server (80, 443) — Accept</a:t>
            </a:r>
            <a:endParaRPr lang="en-US" sz="1000" dirty="0"/>
          </a:p>
        </p:txBody>
      </p:sp>
      <p:sp>
        <p:nvSpPr>
          <p:cNvPr id="24" name="Shape 21"/>
          <p:cNvSpPr/>
          <p:nvPr/>
        </p:nvSpPr>
        <p:spPr>
          <a:xfrm>
            <a:off x="9052560" y="3493008"/>
            <a:ext cx="320040" cy="329184"/>
          </a:xfrm>
          <a:prstGeom prst="rect">
            <a:avLst/>
          </a:prstGeom>
          <a:solidFill>
            <a:srgbClr val="0B1F3A"/>
          </a:solidFill>
          <a:ln w="12700">
            <a:solidFill>
              <a:srgbClr val="0B1F3A"/>
            </a:solidFill>
            <a:prstDash val="solid"/>
          </a:ln>
        </p:spPr>
        <p:txBody>
          <a:bodyPr/>
          <a:lstStyle/>
          <a:p>
            <a:endParaRPr lang="en-IN"/>
          </a:p>
        </p:txBody>
      </p:sp>
      <p:sp>
        <p:nvSpPr>
          <p:cNvPr id="25" name="Text 22"/>
          <p:cNvSpPr/>
          <p:nvPr/>
        </p:nvSpPr>
        <p:spPr>
          <a:xfrm>
            <a:off x="9052560" y="3493008"/>
            <a:ext cx="320040" cy="329184"/>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R4</a:t>
            </a:r>
            <a:endParaRPr lang="en-US" sz="900" dirty="0"/>
          </a:p>
        </p:txBody>
      </p:sp>
      <p:sp>
        <p:nvSpPr>
          <p:cNvPr id="26" name="Text 23"/>
          <p:cNvSpPr/>
          <p:nvPr/>
        </p:nvSpPr>
        <p:spPr>
          <a:xfrm>
            <a:off x="9436608" y="3493008"/>
            <a:ext cx="2103120" cy="329184"/>
          </a:xfrm>
          <a:prstGeom prst="rect">
            <a:avLst/>
          </a:prstGeom>
          <a:noFill/>
          <a:ln/>
        </p:spPr>
        <p:txBody>
          <a:bodyPr wrap="square" lIns="0" tIns="0" rIns="0" bIns="0" rtlCol="0" anchor="ctr"/>
          <a:lstStyle/>
          <a:p>
            <a:pPr marL="0" indent="0">
              <a:buNone/>
            </a:pPr>
            <a:r>
              <a:rPr lang="en-US" sz="1000" dirty="0">
                <a:solidFill>
                  <a:srgbClr val="334155"/>
                </a:solidFill>
                <a:latin typeface="Calibri" pitchFamily="34" charset="0"/>
                <a:ea typeface="Calibri" pitchFamily="34" charset="-122"/>
                <a:cs typeface="Calibri" pitchFamily="34" charset="-120"/>
              </a:rPr>
              <a:t>LAN → DNS-Server (53) — Accept</a:t>
            </a:r>
            <a:endParaRPr lang="en-US" sz="1000" dirty="0"/>
          </a:p>
        </p:txBody>
      </p:sp>
      <p:sp>
        <p:nvSpPr>
          <p:cNvPr id="27" name="Shape 24"/>
          <p:cNvSpPr/>
          <p:nvPr/>
        </p:nvSpPr>
        <p:spPr>
          <a:xfrm>
            <a:off x="9052560" y="3895344"/>
            <a:ext cx="320040" cy="329184"/>
          </a:xfrm>
          <a:prstGeom prst="rect">
            <a:avLst/>
          </a:prstGeom>
          <a:solidFill>
            <a:srgbClr val="0B1F3A"/>
          </a:solidFill>
          <a:ln w="12700">
            <a:solidFill>
              <a:srgbClr val="0B1F3A"/>
            </a:solidFill>
            <a:prstDash val="solid"/>
          </a:ln>
        </p:spPr>
        <p:txBody>
          <a:bodyPr/>
          <a:lstStyle/>
          <a:p>
            <a:endParaRPr lang="en-IN"/>
          </a:p>
        </p:txBody>
      </p:sp>
      <p:sp>
        <p:nvSpPr>
          <p:cNvPr id="28" name="Text 25"/>
          <p:cNvSpPr/>
          <p:nvPr/>
        </p:nvSpPr>
        <p:spPr>
          <a:xfrm>
            <a:off x="9052560" y="3895344"/>
            <a:ext cx="320040" cy="329184"/>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R5</a:t>
            </a:r>
            <a:endParaRPr lang="en-US" sz="900" dirty="0"/>
          </a:p>
        </p:txBody>
      </p:sp>
      <p:sp>
        <p:nvSpPr>
          <p:cNvPr id="29" name="Text 26"/>
          <p:cNvSpPr/>
          <p:nvPr/>
        </p:nvSpPr>
        <p:spPr>
          <a:xfrm>
            <a:off x="9436608" y="3895344"/>
            <a:ext cx="2103120" cy="329184"/>
          </a:xfrm>
          <a:prstGeom prst="rect">
            <a:avLst/>
          </a:prstGeom>
          <a:noFill/>
          <a:ln/>
        </p:spPr>
        <p:txBody>
          <a:bodyPr wrap="square" lIns="0" tIns="0" rIns="0" bIns="0" rtlCol="0" anchor="ctr"/>
          <a:lstStyle/>
          <a:p>
            <a:pPr marL="0" indent="0">
              <a:buNone/>
            </a:pPr>
            <a:r>
              <a:rPr lang="en-US" sz="1000" dirty="0">
                <a:solidFill>
                  <a:srgbClr val="334155"/>
                </a:solidFill>
                <a:latin typeface="Calibri" pitchFamily="34" charset="0"/>
                <a:ea typeface="Calibri" pitchFamily="34" charset="-122"/>
                <a:cs typeface="Calibri" pitchFamily="34" charset="-120"/>
              </a:rPr>
              <a:t>Telnet Any→Any — Drop + Log</a:t>
            </a:r>
            <a:endParaRPr lang="en-US" sz="1000" dirty="0"/>
          </a:p>
        </p:txBody>
      </p:sp>
      <p:sp>
        <p:nvSpPr>
          <p:cNvPr id="30" name="Shape 27"/>
          <p:cNvSpPr/>
          <p:nvPr/>
        </p:nvSpPr>
        <p:spPr>
          <a:xfrm>
            <a:off x="9052560" y="4297680"/>
            <a:ext cx="320040" cy="329184"/>
          </a:xfrm>
          <a:prstGeom prst="rect">
            <a:avLst/>
          </a:prstGeom>
          <a:solidFill>
            <a:srgbClr val="0B1F3A"/>
          </a:solidFill>
          <a:ln w="12700">
            <a:solidFill>
              <a:srgbClr val="0B1F3A"/>
            </a:solidFill>
            <a:prstDash val="solid"/>
          </a:ln>
        </p:spPr>
        <p:txBody>
          <a:bodyPr/>
          <a:lstStyle/>
          <a:p>
            <a:endParaRPr lang="en-IN"/>
          </a:p>
        </p:txBody>
      </p:sp>
      <p:sp>
        <p:nvSpPr>
          <p:cNvPr id="31" name="Text 28"/>
          <p:cNvSpPr/>
          <p:nvPr/>
        </p:nvSpPr>
        <p:spPr>
          <a:xfrm>
            <a:off x="9052560" y="4297680"/>
            <a:ext cx="320040" cy="329184"/>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R6</a:t>
            </a:r>
            <a:endParaRPr lang="en-US" sz="900" dirty="0"/>
          </a:p>
        </p:txBody>
      </p:sp>
      <p:sp>
        <p:nvSpPr>
          <p:cNvPr id="32" name="Text 29"/>
          <p:cNvSpPr/>
          <p:nvPr/>
        </p:nvSpPr>
        <p:spPr>
          <a:xfrm>
            <a:off x="9436608" y="4297680"/>
            <a:ext cx="2103120" cy="329184"/>
          </a:xfrm>
          <a:prstGeom prst="rect">
            <a:avLst/>
          </a:prstGeom>
          <a:noFill/>
          <a:ln/>
        </p:spPr>
        <p:txBody>
          <a:bodyPr wrap="square" lIns="0" tIns="0" rIns="0" bIns="0" rtlCol="0" anchor="ctr"/>
          <a:lstStyle/>
          <a:p>
            <a:pPr marL="0" indent="0">
              <a:buNone/>
            </a:pPr>
            <a:r>
              <a:rPr lang="en-US" sz="1000" dirty="0">
                <a:solidFill>
                  <a:srgbClr val="334155"/>
                </a:solidFill>
                <a:latin typeface="Calibri" pitchFamily="34" charset="0"/>
                <a:ea typeface="Calibri" pitchFamily="34" charset="-122"/>
                <a:cs typeface="Calibri" pitchFamily="34" charset="-120"/>
              </a:rPr>
              <a:t>LAN → Internet (80, 443) — Accept</a:t>
            </a:r>
            <a:endParaRPr lang="en-US" sz="1000" dirty="0"/>
          </a:p>
        </p:txBody>
      </p:sp>
      <p:sp>
        <p:nvSpPr>
          <p:cNvPr id="33" name="Shape 30"/>
          <p:cNvSpPr/>
          <p:nvPr/>
        </p:nvSpPr>
        <p:spPr>
          <a:xfrm>
            <a:off x="9052560" y="4700016"/>
            <a:ext cx="320040" cy="329184"/>
          </a:xfrm>
          <a:prstGeom prst="rect">
            <a:avLst/>
          </a:prstGeom>
          <a:solidFill>
            <a:srgbClr val="0B1F3A"/>
          </a:solidFill>
          <a:ln w="12700">
            <a:solidFill>
              <a:srgbClr val="0B1F3A"/>
            </a:solidFill>
            <a:prstDash val="solid"/>
          </a:ln>
        </p:spPr>
        <p:txBody>
          <a:bodyPr/>
          <a:lstStyle/>
          <a:p>
            <a:endParaRPr lang="en-IN"/>
          </a:p>
        </p:txBody>
      </p:sp>
      <p:sp>
        <p:nvSpPr>
          <p:cNvPr id="34" name="Text 31"/>
          <p:cNvSpPr/>
          <p:nvPr/>
        </p:nvSpPr>
        <p:spPr>
          <a:xfrm>
            <a:off x="9052560" y="4700016"/>
            <a:ext cx="320040" cy="329184"/>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R7</a:t>
            </a:r>
            <a:endParaRPr lang="en-US" sz="900" dirty="0"/>
          </a:p>
        </p:txBody>
      </p:sp>
      <p:sp>
        <p:nvSpPr>
          <p:cNvPr id="35" name="Text 32"/>
          <p:cNvSpPr/>
          <p:nvPr/>
        </p:nvSpPr>
        <p:spPr>
          <a:xfrm>
            <a:off x="9436608" y="4700016"/>
            <a:ext cx="2103120" cy="329184"/>
          </a:xfrm>
          <a:prstGeom prst="rect">
            <a:avLst/>
          </a:prstGeom>
          <a:noFill/>
          <a:ln/>
        </p:spPr>
        <p:txBody>
          <a:bodyPr wrap="square" lIns="0" tIns="0" rIns="0" bIns="0" rtlCol="0" anchor="ctr"/>
          <a:lstStyle/>
          <a:p>
            <a:pPr marL="0" indent="0">
              <a:buNone/>
            </a:pPr>
            <a:r>
              <a:rPr lang="en-US" sz="1000" dirty="0">
                <a:solidFill>
                  <a:srgbClr val="334155"/>
                </a:solidFill>
                <a:latin typeface="Calibri" pitchFamily="34" charset="0"/>
                <a:ea typeface="Calibri" pitchFamily="34" charset="-122"/>
                <a:cs typeface="Calibri" pitchFamily="34" charset="-120"/>
              </a:rPr>
              <a:t>Cleanup Any→Any — Drop + Log</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6">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2 — POLICY</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Successful Policy Installation</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17_Policy_Install_Success.png"/>
          <p:cNvPicPr>
            <a:picLocks noChangeAspect="1"/>
          </p:cNvPicPr>
          <p:nvPr/>
        </p:nvPicPr>
        <p:blipFill>
          <a:blip r:embed="rId3"/>
          <a:srcRect/>
          <a:stretch/>
        </p:blipFill>
        <p:spPr>
          <a:xfrm>
            <a:off x="640080" y="1737360"/>
            <a:ext cx="7589520" cy="4389120"/>
          </a:xfrm>
          <a:prstGeom prst="rect">
            <a:avLst/>
          </a:prstGeom>
        </p:spPr>
      </p:pic>
      <p:sp>
        <p:nvSpPr>
          <p:cNvPr id="11" name="Text 8"/>
          <p:cNvSpPr/>
          <p:nvPr/>
        </p:nvSpPr>
        <p:spPr>
          <a:xfrm>
            <a:off x="640080" y="6172200"/>
            <a:ext cx="758952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14 — Successful policy install on A-GW</a:t>
            </a:r>
            <a:endParaRPr lang="en-US" sz="1000" dirty="0"/>
          </a:p>
        </p:txBody>
      </p:sp>
      <p:sp>
        <p:nvSpPr>
          <p:cNvPr id="12" name="Shape 9"/>
          <p:cNvSpPr/>
          <p:nvPr/>
        </p:nvSpPr>
        <p:spPr>
          <a:xfrm>
            <a:off x="8412480" y="1737360"/>
            <a:ext cx="3154680" cy="4389120"/>
          </a:xfrm>
          <a:prstGeom prst="rect">
            <a:avLst/>
          </a:prstGeom>
          <a:solidFill>
            <a:srgbClr val="FFFFFF"/>
          </a:solidFill>
          <a:ln w="12700">
            <a:solidFill>
              <a:srgbClr val="E5E7EB"/>
            </a:solidFill>
            <a:prstDash val="solid"/>
          </a:ln>
        </p:spPr>
        <p:txBody>
          <a:bodyPr/>
          <a:lstStyle/>
          <a:p>
            <a:endParaRPr lang="en-IN"/>
          </a:p>
        </p:txBody>
      </p:sp>
      <p:sp>
        <p:nvSpPr>
          <p:cNvPr id="13" name="Shape 10"/>
          <p:cNvSpPr/>
          <p:nvPr/>
        </p:nvSpPr>
        <p:spPr>
          <a:xfrm>
            <a:off x="8412480" y="1737360"/>
            <a:ext cx="73152" cy="4389120"/>
          </a:xfrm>
          <a:prstGeom prst="rect">
            <a:avLst/>
          </a:prstGeom>
          <a:solidFill>
            <a:srgbClr val="0E7C86"/>
          </a:solidFill>
          <a:ln w="12700">
            <a:solidFill>
              <a:srgbClr val="0E7C86"/>
            </a:solidFill>
            <a:prstDash val="solid"/>
          </a:ln>
        </p:spPr>
        <p:txBody>
          <a:bodyPr/>
          <a:lstStyle/>
          <a:p>
            <a:endParaRPr lang="en-IN"/>
          </a:p>
        </p:txBody>
      </p:sp>
      <p:sp>
        <p:nvSpPr>
          <p:cNvPr id="14" name="Text 11"/>
          <p:cNvSpPr/>
          <p:nvPr/>
        </p:nvSpPr>
        <p:spPr>
          <a:xfrm>
            <a:off x="8595360" y="1828800"/>
            <a:ext cx="2926080" cy="365760"/>
          </a:xfrm>
          <a:prstGeom prst="rect">
            <a:avLst/>
          </a:prstGeom>
          <a:noFill/>
          <a:ln/>
        </p:spPr>
        <p:txBody>
          <a:bodyPr wrap="square" lIns="0" tIns="0" rIns="0" bIns="0" rtlCol="0" anchor="ctr"/>
          <a:lstStyle/>
          <a:p>
            <a:pPr marL="0" indent="0">
              <a:buNone/>
            </a:pPr>
            <a:r>
              <a:rPr lang="en-US" sz="1300" b="1" dirty="0">
                <a:solidFill>
                  <a:srgbClr val="0B1F3A"/>
                </a:solidFill>
                <a:latin typeface="Georgia" pitchFamily="34" charset="0"/>
                <a:ea typeface="Georgia" pitchFamily="34" charset="-122"/>
                <a:cs typeface="Georgia" pitchFamily="34" charset="-120"/>
              </a:rPr>
              <a:t>What "success" means</a:t>
            </a:r>
            <a:endParaRPr lang="en-US" sz="1300" dirty="0"/>
          </a:p>
        </p:txBody>
      </p:sp>
      <p:sp>
        <p:nvSpPr>
          <p:cNvPr id="15" name="Text 12"/>
          <p:cNvSpPr/>
          <p:nvPr/>
        </p:nvSpPr>
        <p:spPr>
          <a:xfrm>
            <a:off x="8595360" y="2286000"/>
            <a:ext cx="2926080" cy="3657600"/>
          </a:xfrm>
          <a:prstGeom prst="rect">
            <a:avLst/>
          </a:prstGeom>
          <a:noFill/>
          <a:ln/>
        </p:spPr>
        <p:txBody>
          <a:bodyPr wrap="square" lIns="0" tIns="0" rIns="0" bIns="0" rtlCol="0" anchor="t"/>
          <a:lstStyle/>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Policy compiled from SMS.</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Pushed over SIC to A-GW.</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Gateway kernel reloaded rules without dropping established sessions.</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Green tick — no warnings, no errors.</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7">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dirty="0"/>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2 — POLICY</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Rule Verification from the Client</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18_HTTP_Connection_Allowed.png"/>
          <p:cNvPicPr>
            <a:picLocks noChangeAspect="1"/>
          </p:cNvPicPr>
          <p:nvPr/>
        </p:nvPicPr>
        <p:blipFill>
          <a:blip r:embed="rId3"/>
          <a:srcRect/>
          <a:stretch/>
        </p:blipFill>
        <p:spPr>
          <a:xfrm>
            <a:off x="640080" y="1737360"/>
            <a:ext cx="5394960" cy="3931920"/>
          </a:xfrm>
          <a:prstGeom prst="rect">
            <a:avLst/>
          </a:prstGeom>
        </p:spPr>
      </p:pic>
      <p:sp>
        <p:nvSpPr>
          <p:cNvPr id="11" name="Text 8"/>
          <p:cNvSpPr/>
          <p:nvPr/>
        </p:nvSpPr>
        <p:spPr>
          <a:xfrm>
            <a:off x="640080" y="571500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15 — HTTP to internal IIS allowed (Rule 3)</a:t>
            </a:r>
            <a:endParaRPr lang="en-US" sz="1000" dirty="0"/>
          </a:p>
        </p:txBody>
      </p:sp>
      <p:pic>
        <p:nvPicPr>
          <p:cNvPr id="12" name="Image 1" descr="/sessions/adoring-amazing-albattani/mnt/sohanur/screenshots/Figure_19_Telnet_Blocked_and_Ping_Allowed.png"/>
          <p:cNvPicPr>
            <a:picLocks noChangeAspect="1"/>
          </p:cNvPicPr>
          <p:nvPr/>
        </p:nvPicPr>
        <p:blipFill>
          <a:blip r:embed="rId4"/>
          <a:srcRect/>
          <a:stretch/>
        </p:blipFill>
        <p:spPr>
          <a:xfrm>
            <a:off x="6217920" y="1737360"/>
            <a:ext cx="5394960" cy="3931920"/>
          </a:xfrm>
          <a:prstGeom prst="rect">
            <a:avLst/>
          </a:prstGeom>
        </p:spPr>
      </p:pic>
      <p:sp>
        <p:nvSpPr>
          <p:cNvPr id="13" name="Text 9"/>
          <p:cNvSpPr/>
          <p:nvPr/>
        </p:nvSpPr>
        <p:spPr>
          <a:xfrm>
            <a:off x="6217920" y="5715000"/>
            <a:ext cx="539496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16 — Telnet blocked (Rule 5); ping allowed (Rule 2)</a:t>
            </a:r>
            <a:endParaRPr lang="en-US" sz="1000" dirty="0"/>
          </a:p>
        </p:txBody>
      </p:sp>
      <p:sp>
        <p:nvSpPr>
          <p:cNvPr id="14" name="Shape 10"/>
          <p:cNvSpPr/>
          <p:nvPr/>
        </p:nvSpPr>
        <p:spPr>
          <a:xfrm>
            <a:off x="640080" y="6080760"/>
            <a:ext cx="10881360" cy="320040"/>
          </a:xfrm>
          <a:prstGeom prst="rect">
            <a:avLst/>
          </a:prstGeom>
          <a:solidFill>
            <a:srgbClr val="FFFFFF"/>
          </a:solidFill>
          <a:ln w="12700">
            <a:solidFill>
              <a:srgbClr val="E5E7EB"/>
            </a:solidFill>
            <a:prstDash val="solid"/>
          </a:ln>
        </p:spPr>
        <p:txBody>
          <a:bodyPr/>
          <a:lstStyle/>
          <a:p>
            <a:endParaRPr lang="en-IN"/>
          </a:p>
        </p:txBody>
      </p:sp>
      <p:sp>
        <p:nvSpPr>
          <p:cNvPr id="15" name="Text 11"/>
          <p:cNvSpPr/>
          <p:nvPr/>
        </p:nvSpPr>
        <p:spPr>
          <a:xfrm>
            <a:off x="822960" y="6080760"/>
            <a:ext cx="10515600" cy="320040"/>
          </a:xfrm>
          <a:prstGeom prst="rect">
            <a:avLst/>
          </a:prstGeom>
          <a:noFill/>
          <a:ln/>
        </p:spPr>
        <p:txBody>
          <a:bodyPr wrap="square" lIns="0" tIns="0" rIns="0" bIns="0" rtlCol="0" anchor="ctr"/>
          <a:lstStyle/>
          <a:p>
            <a:pPr marL="0" indent="0">
              <a:buNone/>
            </a:pPr>
            <a:r>
              <a:rPr lang="en-US" sz="1100" i="1" dirty="0">
                <a:solidFill>
                  <a:srgbClr val="334155"/>
                </a:solidFill>
                <a:latin typeface="Calibri" pitchFamily="34" charset="0"/>
                <a:ea typeface="Calibri" pitchFamily="34" charset="-122"/>
                <a:cs typeface="Calibri" pitchFamily="34" charset="-120"/>
              </a:rPr>
              <a:t>HTTP allowed, Telnet dropped, ICMP still works — three independent tests, three expected outcomes.</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8">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2 — POLICY</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Logging: Accept and Drop in One View</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pic>
        <p:nvPicPr>
          <p:cNvPr id="10" name="Image 0" descr="/sessions/adoring-amazing-albattani/mnt/sohanur/screenshots/Figure_20_Logs_Mixed_Allow_Drop.png"/>
          <p:cNvPicPr>
            <a:picLocks noChangeAspect="1"/>
          </p:cNvPicPr>
          <p:nvPr/>
        </p:nvPicPr>
        <p:blipFill>
          <a:blip r:embed="rId3"/>
          <a:srcRect/>
          <a:stretch/>
        </p:blipFill>
        <p:spPr>
          <a:xfrm>
            <a:off x="640080" y="1737360"/>
            <a:ext cx="7589520" cy="4389120"/>
          </a:xfrm>
          <a:prstGeom prst="rect">
            <a:avLst/>
          </a:prstGeom>
        </p:spPr>
      </p:pic>
      <p:sp>
        <p:nvSpPr>
          <p:cNvPr id="11" name="Text 8"/>
          <p:cNvSpPr/>
          <p:nvPr/>
        </p:nvSpPr>
        <p:spPr>
          <a:xfrm>
            <a:off x="640080" y="6172200"/>
            <a:ext cx="7589520" cy="274320"/>
          </a:xfrm>
          <a:prstGeom prst="rect">
            <a:avLst/>
          </a:prstGeom>
          <a:noFill/>
          <a:ln/>
        </p:spPr>
        <p:txBody>
          <a:bodyPr wrap="square" lIns="0" tIns="0" rIns="0" bIns="0" rtlCol="0" anchor="ctr"/>
          <a:lstStyle/>
          <a:p>
            <a:pPr marL="0" indent="0" algn="ctr">
              <a:buNone/>
            </a:pPr>
            <a:r>
              <a:rPr lang="en-US" sz="1000" i="1" dirty="0">
                <a:solidFill>
                  <a:srgbClr val="334155"/>
                </a:solidFill>
                <a:latin typeface="Calibri" pitchFamily="34" charset="0"/>
                <a:ea typeface="Calibri" pitchFamily="34" charset="-122"/>
                <a:cs typeface="Calibri" pitchFamily="34" charset="-120"/>
              </a:rPr>
              <a:t>Figure 17 — SmartLog: green accepts + red drops on the same gateway</a:t>
            </a:r>
            <a:endParaRPr lang="en-US" sz="1000" dirty="0"/>
          </a:p>
        </p:txBody>
      </p:sp>
      <p:sp>
        <p:nvSpPr>
          <p:cNvPr id="12" name="Shape 9"/>
          <p:cNvSpPr/>
          <p:nvPr/>
        </p:nvSpPr>
        <p:spPr>
          <a:xfrm>
            <a:off x="8412480" y="1737360"/>
            <a:ext cx="3154680" cy="4389120"/>
          </a:xfrm>
          <a:prstGeom prst="rect">
            <a:avLst/>
          </a:prstGeom>
          <a:solidFill>
            <a:srgbClr val="FFFFFF"/>
          </a:solidFill>
          <a:ln w="12700">
            <a:solidFill>
              <a:srgbClr val="E5E7EB"/>
            </a:solidFill>
            <a:prstDash val="solid"/>
          </a:ln>
        </p:spPr>
        <p:txBody>
          <a:bodyPr/>
          <a:lstStyle/>
          <a:p>
            <a:endParaRPr lang="en-IN"/>
          </a:p>
        </p:txBody>
      </p:sp>
      <p:sp>
        <p:nvSpPr>
          <p:cNvPr id="13" name="Shape 10"/>
          <p:cNvSpPr/>
          <p:nvPr/>
        </p:nvSpPr>
        <p:spPr>
          <a:xfrm>
            <a:off x="8412480" y="1737360"/>
            <a:ext cx="73152" cy="4389120"/>
          </a:xfrm>
          <a:prstGeom prst="rect">
            <a:avLst/>
          </a:prstGeom>
          <a:solidFill>
            <a:srgbClr val="C1272D"/>
          </a:solidFill>
          <a:ln w="12700">
            <a:solidFill>
              <a:srgbClr val="C1272D"/>
            </a:solidFill>
            <a:prstDash val="solid"/>
          </a:ln>
        </p:spPr>
        <p:txBody>
          <a:bodyPr/>
          <a:lstStyle/>
          <a:p>
            <a:endParaRPr lang="en-IN"/>
          </a:p>
        </p:txBody>
      </p:sp>
      <p:sp>
        <p:nvSpPr>
          <p:cNvPr id="14" name="Text 11"/>
          <p:cNvSpPr/>
          <p:nvPr/>
        </p:nvSpPr>
        <p:spPr>
          <a:xfrm>
            <a:off x="8595360" y="1828800"/>
            <a:ext cx="2926080" cy="365760"/>
          </a:xfrm>
          <a:prstGeom prst="rect">
            <a:avLst/>
          </a:prstGeom>
          <a:noFill/>
          <a:ln/>
        </p:spPr>
        <p:txBody>
          <a:bodyPr wrap="square" lIns="0" tIns="0" rIns="0" bIns="0" rtlCol="0" anchor="ctr"/>
          <a:lstStyle/>
          <a:p>
            <a:pPr marL="0" indent="0">
              <a:buNone/>
            </a:pPr>
            <a:r>
              <a:rPr lang="en-US" sz="1300" b="1" dirty="0">
                <a:solidFill>
                  <a:srgbClr val="0B1F3A"/>
                </a:solidFill>
                <a:latin typeface="Georgia" pitchFamily="34" charset="0"/>
                <a:ea typeface="Georgia" pitchFamily="34" charset="-122"/>
                <a:cs typeface="Georgia" pitchFamily="34" charset="-120"/>
              </a:rPr>
              <a:t>Why logs both ways matter</a:t>
            </a:r>
            <a:endParaRPr lang="en-US" sz="1300" dirty="0"/>
          </a:p>
        </p:txBody>
      </p:sp>
      <p:sp>
        <p:nvSpPr>
          <p:cNvPr id="15" name="Text 12"/>
          <p:cNvSpPr/>
          <p:nvPr/>
        </p:nvSpPr>
        <p:spPr>
          <a:xfrm>
            <a:off x="8595360" y="2286000"/>
            <a:ext cx="2926080" cy="3657600"/>
          </a:xfrm>
          <a:prstGeom prst="rect">
            <a:avLst/>
          </a:prstGeom>
          <a:noFill/>
          <a:ln/>
        </p:spPr>
        <p:txBody>
          <a:bodyPr wrap="square" lIns="0" tIns="0" rIns="0" bIns="0" rtlCol="0" anchor="t"/>
          <a:lstStyle/>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CIS Control 8.6 requires "log everything" on perimeter devices.</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Cleanup rule logging — denied attempts show up in SmartLog for later investigation.</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Combined accept + drop view = full picture for the security team.</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20">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dirty="0"/>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3 — ADVANCED</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Threat Prevention: Defence-in-Depth Architecture</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sp>
        <p:nvSpPr>
          <p:cNvPr id="10" name="Shape 8"/>
          <p:cNvSpPr/>
          <p:nvPr/>
        </p:nvSpPr>
        <p:spPr>
          <a:xfrm>
            <a:off x="640080" y="1783080"/>
            <a:ext cx="3520440" cy="2194560"/>
          </a:xfrm>
          <a:prstGeom prst="rect">
            <a:avLst/>
          </a:prstGeom>
          <a:solidFill>
            <a:srgbClr val="FFFFFF"/>
          </a:solidFill>
          <a:ln w="12700">
            <a:solidFill>
              <a:srgbClr val="E5E7EB"/>
            </a:solidFill>
            <a:prstDash val="solid"/>
          </a:ln>
        </p:spPr>
        <p:txBody>
          <a:bodyPr/>
          <a:lstStyle/>
          <a:p>
            <a:endParaRPr lang="en-IN"/>
          </a:p>
        </p:txBody>
      </p:sp>
      <p:sp>
        <p:nvSpPr>
          <p:cNvPr id="11" name="Shape 9"/>
          <p:cNvSpPr/>
          <p:nvPr/>
        </p:nvSpPr>
        <p:spPr>
          <a:xfrm>
            <a:off x="64008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12" name="Text 10"/>
          <p:cNvSpPr/>
          <p:nvPr/>
        </p:nvSpPr>
        <p:spPr>
          <a:xfrm>
            <a:off x="822960" y="1965960"/>
            <a:ext cx="3200400" cy="457200"/>
          </a:xfrm>
          <a:prstGeom prst="rect">
            <a:avLst/>
          </a:prstGeom>
          <a:noFill/>
          <a:ln/>
        </p:spPr>
        <p:txBody>
          <a:bodyPr wrap="square" lIns="0" tIns="0" rIns="0" bIns="0" rtlCol="0" anchor="ctr"/>
          <a:lstStyle/>
          <a:p>
            <a:pPr marL="0" indent="0">
              <a:buNone/>
            </a:pPr>
            <a:r>
              <a:rPr lang="en-US" sz="1800" b="1" dirty="0">
                <a:solidFill>
                  <a:srgbClr val="0B1F3A"/>
                </a:solidFill>
                <a:latin typeface="Georgia" pitchFamily="34" charset="0"/>
                <a:ea typeface="Georgia" pitchFamily="34" charset="-122"/>
                <a:cs typeface="Georgia" pitchFamily="34" charset="-120"/>
              </a:rPr>
              <a:t>IPS</a:t>
            </a:r>
            <a:endParaRPr lang="en-US" sz="1800" dirty="0"/>
          </a:p>
        </p:txBody>
      </p:sp>
      <p:sp>
        <p:nvSpPr>
          <p:cNvPr id="13" name="Text 11"/>
          <p:cNvSpPr/>
          <p:nvPr/>
        </p:nvSpPr>
        <p:spPr>
          <a:xfrm>
            <a:off x="822960" y="2468880"/>
            <a:ext cx="3200400" cy="141732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Signature and protocol-anomaly detection at L4 to L7. The Optimized profile balances coverage with operator workload; a Strict profile generates false positives that drive operators to disable IPS entirely (Alotaibi &amp; Alharbi 2021).</a:t>
            </a:r>
            <a:endParaRPr lang="en-US" sz="1200" dirty="0"/>
          </a:p>
        </p:txBody>
      </p:sp>
      <p:sp>
        <p:nvSpPr>
          <p:cNvPr id="14" name="Shape 12"/>
          <p:cNvSpPr/>
          <p:nvPr/>
        </p:nvSpPr>
        <p:spPr>
          <a:xfrm>
            <a:off x="4343400" y="1783080"/>
            <a:ext cx="3520440" cy="2194560"/>
          </a:xfrm>
          <a:prstGeom prst="rect">
            <a:avLst/>
          </a:prstGeom>
          <a:solidFill>
            <a:srgbClr val="FFFFFF"/>
          </a:solidFill>
          <a:ln w="12700">
            <a:solidFill>
              <a:srgbClr val="E5E7EB"/>
            </a:solidFill>
            <a:prstDash val="solid"/>
          </a:ln>
        </p:spPr>
        <p:txBody>
          <a:bodyPr/>
          <a:lstStyle/>
          <a:p>
            <a:endParaRPr lang="en-IN"/>
          </a:p>
        </p:txBody>
      </p:sp>
      <p:sp>
        <p:nvSpPr>
          <p:cNvPr id="15" name="Shape 13"/>
          <p:cNvSpPr/>
          <p:nvPr/>
        </p:nvSpPr>
        <p:spPr>
          <a:xfrm>
            <a:off x="434340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16" name="Text 14"/>
          <p:cNvSpPr/>
          <p:nvPr/>
        </p:nvSpPr>
        <p:spPr>
          <a:xfrm>
            <a:off x="4526280" y="1965960"/>
            <a:ext cx="3200400" cy="457200"/>
          </a:xfrm>
          <a:prstGeom prst="rect">
            <a:avLst/>
          </a:prstGeom>
          <a:noFill/>
          <a:ln/>
        </p:spPr>
        <p:txBody>
          <a:bodyPr wrap="square" lIns="0" tIns="0" rIns="0" bIns="0" rtlCol="0" anchor="ctr"/>
          <a:lstStyle/>
          <a:p>
            <a:pPr marL="0" indent="0">
              <a:buNone/>
            </a:pPr>
            <a:r>
              <a:rPr lang="en-US" sz="1800" b="1" dirty="0">
                <a:solidFill>
                  <a:srgbClr val="0B1F3A"/>
                </a:solidFill>
                <a:latin typeface="Georgia" pitchFamily="34" charset="0"/>
                <a:ea typeface="Georgia" pitchFamily="34" charset="-122"/>
                <a:cs typeface="Georgia" pitchFamily="34" charset="-120"/>
              </a:rPr>
              <a:t>Anti-Bot</a:t>
            </a:r>
            <a:endParaRPr lang="en-US" sz="1800" dirty="0"/>
          </a:p>
        </p:txBody>
      </p:sp>
      <p:sp>
        <p:nvSpPr>
          <p:cNvPr id="17" name="Text 15"/>
          <p:cNvSpPr/>
          <p:nvPr/>
        </p:nvSpPr>
        <p:spPr>
          <a:xfrm>
            <a:off x="4526280" y="2468880"/>
            <a:ext cx="3200400" cy="141732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ThreatCloud reputation severs Command and Control callbacks. Where IPS catches the inbound exploit, Anti-Bot catches the post-exploitation traffic and breaks the kill chain after compromise.</a:t>
            </a:r>
            <a:endParaRPr lang="en-US" sz="1200" dirty="0"/>
          </a:p>
        </p:txBody>
      </p:sp>
      <p:sp>
        <p:nvSpPr>
          <p:cNvPr id="18" name="Shape 16"/>
          <p:cNvSpPr/>
          <p:nvPr/>
        </p:nvSpPr>
        <p:spPr>
          <a:xfrm>
            <a:off x="8046720" y="1783080"/>
            <a:ext cx="3520440" cy="2194560"/>
          </a:xfrm>
          <a:prstGeom prst="rect">
            <a:avLst/>
          </a:prstGeom>
          <a:solidFill>
            <a:srgbClr val="FFFFFF"/>
          </a:solidFill>
          <a:ln w="12700">
            <a:solidFill>
              <a:srgbClr val="E5E7EB"/>
            </a:solidFill>
            <a:prstDash val="solid"/>
          </a:ln>
        </p:spPr>
        <p:txBody>
          <a:bodyPr/>
          <a:lstStyle/>
          <a:p>
            <a:endParaRPr lang="en-IN"/>
          </a:p>
        </p:txBody>
      </p:sp>
      <p:sp>
        <p:nvSpPr>
          <p:cNvPr id="19" name="Shape 17"/>
          <p:cNvSpPr/>
          <p:nvPr/>
        </p:nvSpPr>
        <p:spPr>
          <a:xfrm>
            <a:off x="804672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20" name="Text 18"/>
          <p:cNvSpPr/>
          <p:nvPr/>
        </p:nvSpPr>
        <p:spPr>
          <a:xfrm>
            <a:off x="8229600" y="1965960"/>
            <a:ext cx="3200400" cy="457200"/>
          </a:xfrm>
          <a:prstGeom prst="rect">
            <a:avLst/>
          </a:prstGeom>
          <a:noFill/>
          <a:ln/>
        </p:spPr>
        <p:txBody>
          <a:bodyPr wrap="square" lIns="0" tIns="0" rIns="0" bIns="0" rtlCol="0" anchor="ctr"/>
          <a:lstStyle/>
          <a:p>
            <a:pPr marL="0" indent="0">
              <a:buNone/>
            </a:pPr>
            <a:r>
              <a:rPr lang="en-US" sz="1800" b="1" dirty="0">
                <a:solidFill>
                  <a:srgbClr val="0B1F3A"/>
                </a:solidFill>
                <a:latin typeface="Georgia" pitchFamily="34" charset="0"/>
                <a:ea typeface="Georgia" pitchFamily="34" charset="-122"/>
                <a:cs typeface="Georgia" pitchFamily="34" charset="-120"/>
              </a:rPr>
              <a:t>Anti-Virus + Threat Emulation</a:t>
            </a:r>
            <a:endParaRPr lang="en-US" sz="1800" dirty="0"/>
          </a:p>
        </p:txBody>
      </p:sp>
      <p:sp>
        <p:nvSpPr>
          <p:cNvPr id="21" name="Text 19"/>
          <p:cNvSpPr/>
          <p:nvPr/>
        </p:nvSpPr>
        <p:spPr>
          <a:xfrm>
            <a:off x="8229600" y="2468880"/>
            <a:ext cx="3200400" cy="141732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Anti-Virus inspects file transfers (HTTP, FTP, SMTP) using signatures and machine learning. Threat Emulation sandboxes unknown executables and documents to mitigate zero-day risk (Shah et al. 2021).</a:t>
            </a:r>
            <a:endParaRPr lang="en-US" sz="1200" dirty="0"/>
          </a:p>
        </p:txBody>
      </p:sp>
      <p:sp>
        <p:nvSpPr>
          <p:cNvPr id="22" name="Shape 20"/>
          <p:cNvSpPr/>
          <p:nvPr/>
        </p:nvSpPr>
        <p:spPr>
          <a:xfrm>
            <a:off x="640080" y="4251960"/>
            <a:ext cx="10881360" cy="1874520"/>
          </a:xfrm>
          <a:prstGeom prst="rect">
            <a:avLst/>
          </a:prstGeom>
          <a:solidFill>
            <a:srgbClr val="0B1F3A"/>
          </a:solidFill>
          <a:ln w="12700">
            <a:solidFill>
              <a:srgbClr val="0B1F3A"/>
            </a:solidFill>
            <a:prstDash val="solid"/>
          </a:ln>
        </p:spPr>
        <p:txBody>
          <a:bodyPr/>
          <a:lstStyle/>
          <a:p>
            <a:endParaRPr lang="en-IN"/>
          </a:p>
        </p:txBody>
      </p:sp>
      <p:sp>
        <p:nvSpPr>
          <p:cNvPr id="23" name="Text 21"/>
          <p:cNvSpPr/>
          <p:nvPr/>
        </p:nvSpPr>
        <p:spPr>
          <a:xfrm>
            <a:off x="868680" y="4343400"/>
            <a:ext cx="10424160" cy="365760"/>
          </a:xfrm>
          <a:prstGeom prst="rect">
            <a:avLst/>
          </a:prstGeom>
          <a:noFill/>
          <a:ln/>
        </p:spPr>
        <p:txBody>
          <a:bodyPr wrap="square" lIns="0" tIns="0" rIns="0" bIns="0" rtlCol="0" anchor="ctr"/>
          <a:lstStyle/>
          <a:p>
            <a:pPr marL="0" indent="0">
              <a:buNone/>
            </a:pPr>
            <a:r>
              <a:rPr lang="en-US" sz="1500" b="1" dirty="0">
                <a:solidFill>
                  <a:srgbClr val="FFFFFF"/>
                </a:solidFill>
                <a:latin typeface="Georgia" pitchFamily="34" charset="0"/>
                <a:ea typeface="Georgia" pitchFamily="34" charset="-122"/>
                <a:cs typeface="Georgia" pitchFamily="34" charset="-120"/>
              </a:rPr>
              <a:t>Why these blades matter</a:t>
            </a:r>
            <a:endParaRPr lang="en-US" sz="1500" dirty="0"/>
          </a:p>
        </p:txBody>
      </p:sp>
      <p:sp>
        <p:nvSpPr>
          <p:cNvPr id="24" name="Text 22"/>
          <p:cNvSpPr/>
          <p:nvPr/>
        </p:nvSpPr>
        <p:spPr>
          <a:xfrm>
            <a:off x="868680" y="4709160"/>
            <a:ext cx="10424160" cy="1325880"/>
          </a:xfrm>
          <a:prstGeom prst="rect">
            <a:avLst/>
          </a:prstGeom>
          <a:noFill/>
          <a:ln/>
        </p:spPr>
        <p:txBody>
          <a:bodyPr wrap="square" lIns="0" tIns="0" rIns="0" bIns="0" rtlCol="0" anchor="t"/>
          <a:lstStyle/>
          <a:p>
            <a:pPr marL="0" indent="0">
              <a:buNone/>
            </a:pPr>
            <a:r>
              <a:rPr lang="en-US" sz="1200" b="1" dirty="0">
                <a:solidFill>
                  <a:srgbClr val="D4A017"/>
                </a:solidFill>
                <a:latin typeface="Calibri" pitchFamily="34" charset="0"/>
                <a:ea typeface="Calibri" pitchFamily="34" charset="-122"/>
                <a:cs typeface="Calibri" pitchFamily="34" charset="-120"/>
              </a:rPr>
              <a:t>Defence in depth</a:t>
            </a:r>
            <a:endParaRPr lang="en-US" sz="1200" dirty="0"/>
          </a:p>
          <a:p>
            <a:pPr marL="0" indent="0">
              <a:buNone/>
            </a:pPr>
            <a:r>
              <a:rPr lang="en-US" sz="1200" dirty="0">
                <a:solidFill>
                  <a:srgbClr val="E5E7EB"/>
                </a:solidFill>
                <a:latin typeface="Calibri" pitchFamily="34" charset="0"/>
                <a:ea typeface="Calibri" pitchFamily="34" charset="-122"/>
                <a:cs typeface="Calibri" pitchFamily="34" charset="-120"/>
              </a:rPr>
              <a:t>Each blade addresses a different stage of the kill chain so a single bypass does not collapse the security posture (Anderson 2020).</a:t>
            </a:r>
            <a:endParaRPr lang="en-US" sz="12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200" dirty="0"/>
          </a:p>
          <a:p>
            <a:pPr marL="0" indent="0">
              <a:buNone/>
            </a:pPr>
            <a:r>
              <a:rPr lang="en-US" sz="1200" b="1" dirty="0">
                <a:solidFill>
                  <a:srgbClr val="D4A017"/>
                </a:solidFill>
                <a:latin typeface="Calibri" pitchFamily="34" charset="0"/>
                <a:ea typeface="Calibri" pitchFamily="34" charset="-122"/>
                <a:cs typeface="Calibri" pitchFamily="34" charset="-120"/>
              </a:rPr>
              <a:t>Standards alignment</a:t>
            </a:r>
            <a:endParaRPr lang="en-US" sz="1200" dirty="0"/>
          </a:p>
          <a:p>
            <a:pPr marL="0" indent="0">
              <a:buNone/>
            </a:pPr>
            <a:r>
              <a:rPr lang="en-US" sz="1200" dirty="0">
                <a:solidFill>
                  <a:srgbClr val="E5E7EB"/>
                </a:solidFill>
                <a:latin typeface="Calibri" pitchFamily="34" charset="0"/>
                <a:ea typeface="Calibri" pitchFamily="34" charset="-122"/>
                <a:cs typeface="Calibri" pitchFamily="34" charset="-120"/>
              </a:rPr>
              <a:t>NIST CSF 2.0 (Protect and Detect); ISO/IEC 27001:2022 A.13.1.1 (network controls); CIS Critical Security Control 13 (network monitoring and defence).</a:t>
            </a:r>
            <a:endParaRPr lang="en-US"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21">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TASK 3 — ADVANCED</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Identity Awareness and Zero Trust</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sp>
        <p:nvSpPr>
          <p:cNvPr id="10" name="Shape 8"/>
          <p:cNvSpPr/>
          <p:nvPr/>
        </p:nvSpPr>
        <p:spPr>
          <a:xfrm>
            <a:off x="640080" y="1783080"/>
            <a:ext cx="3520440" cy="2194560"/>
          </a:xfrm>
          <a:prstGeom prst="rect">
            <a:avLst/>
          </a:prstGeom>
          <a:solidFill>
            <a:srgbClr val="FFFFFF"/>
          </a:solidFill>
          <a:ln w="12700">
            <a:solidFill>
              <a:srgbClr val="E5E7EB"/>
            </a:solidFill>
            <a:prstDash val="solid"/>
          </a:ln>
        </p:spPr>
        <p:txBody>
          <a:bodyPr/>
          <a:lstStyle/>
          <a:p>
            <a:endParaRPr lang="en-IN"/>
          </a:p>
        </p:txBody>
      </p:sp>
      <p:sp>
        <p:nvSpPr>
          <p:cNvPr id="11" name="Shape 9"/>
          <p:cNvSpPr/>
          <p:nvPr/>
        </p:nvSpPr>
        <p:spPr>
          <a:xfrm>
            <a:off x="64008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12" name="Text 10"/>
          <p:cNvSpPr/>
          <p:nvPr/>
        </p:nvSpPr>
        <p:spPr>
          <a:xfrm>
            <a:off x="822960" y="1965960"/>
            <a:ext cx="3200400" cy="457200"/>
          </a:xfrm>
          <a:prstGeom prst="rect">
            <a:avLst/>
          </a:prstGeom>
          <a:noFill/>
          <a:ln/>
        </p:spPr>
        <p:txBody>
          <a:bodyPr wrap="square" lIns="0" tIns="0" rIns="0" bIns="0" rtlCol="0" anchor="ctr"/>
          <a:lstStyle/>
          <a:p>
            <a:pPr marL="0" indent="0">
              <a:buNone/>
            </a:pPr>
            <a:r>
              <a:rPr lang="en-US" sz="1800" b="1" dirty="0">
                <a:solidFill>
                  <a:srgbClr val="0B1F3A"/>
                </a:solidFill>
                <a:latin typeface="Georgia" pitchFamily="34" charset="0"/>
                <a:ea typeface="Georgia" pitchFamily="34" charset="-122"/>
                <a:cs typeface="Georgia" pitchFamily="34" charset="-120"/>
              </a:rPr>
              <a:t>AD Query</a:t>
            </a:r>
            <a:endParaRPr lang="en-US" sz="1800" dirty="0"/>
          </a:p>
        </p:txBody>
      </p:sp>
      <p:sp>
        <p:nvSpPr>
          <p:cNvPr id="13" name="Text 11"/>
          <p:cNvSpPr/>
          <p:nvPr/>
        </p:nvSpPr>
        <p:spPr>
          <a:xfrm>
            <a:off x="822960" y="2468880"/>
            <a:ext cx="3200400" cy="141732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Passive: reads the Windows Security event log over WMI and binds user to IP at logon (Oktian et al. 2022). No agent on the endpoint and no extra protocol on the wire.</a:t>
            </a:r>
            <a:endParaRPr lang="en-US" sz="1200" dirty="0"/>
          </a:p>
        </p:txBody>
      </p:sp>
      <p:sp>
        <p:nvSpPr>
          <p:cNvPr id="14" name="Shape 12"/>
          <p:cNvSpPr/>
          <p:nvPr/>
        </p:nvSpPr>
        <p:spPr>
          <a:xfrm>
            <a:off x="4343400" y="1783080"/>
            <a:ext cx="3520440" cy="2194560"/>
          </a:xfrm>
          <a:prstGeom prst="rect">
            <a:avLst/>
          </a:prstGeom>
          <a:solidFill>
            <a:srgbClr val="FFFFFF"/>
          </a:solidFill>
          <a:ln w="12700">
            <a:solidFill>
              <a:srgbClr val="E5E7EB"/>
            </a:solidFill>
            <a:prstDash val="solid"/>
          </a:ln>
        </p:spPr>
        <p:txBody>
          <a:bodyPr/>
          <a:lstStyle/>
          <a:p>
            <a:endParaRPr lang="en-IN"/>
          </a:p>
        </p:txBody>
      </p:sp>
      <p:sp>
        <p:nvSpPr>
          <p:cNvPr id="15" name="Shape 13"/>
          <p:cNvSpPr/>
          <p:nvPr/>
        </p:nvSpPr>
        <p:spPr>
          <a:xfrm>
            <a:off x="434340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16" name="Text 14"/>
          <p:cNvSpPr/>
          <p:nvPr/>
        </p:nvSpPr>
        <p:spPr>
          <a:xfrm>
            <a:off x="4526280" y="1965960"/>
            <a:ext cx="3200400" cy="457200"/>
          </a:xfrm>
          <a:prstGeom prst="rect">
            <a:avLst/>
          </a:prstGeom>
          <a:noFill/>
          <a:ln/>
        </p:spPr>
        <p:txBody>
          <a:bodyPr wrap="square" lIns="0" tIns="0" rIns="0" bIns="0" rtlCol="0" anchor="ctr"/>
          <a:lstStyle/>
          <a:p>
            <a:pPr marL="0" indent="0">
              <a:buNone/>
            </a:pPr>
            <a:r>
              <a:rPr lang="en-US" sz="1800" b="1" dirty="0">
                <a:solidFill>
                  <a:srgbClr val="0B1F3A"/>
                </a:solidFill>
                <a:latin typeface="Georgia" pitchFamily="34" charset="0"/>
                <a:ea typeface="Georgia" pitchFamily="34" charset="-122"/>
                <a:cs typeface="Georgia" pitchFamily="34" charset="-120"/>
              </a:rPr>
              <a:t>Captive Portal</a:t>
            </a:r>
            <a:endParaRPr lang="en-US" sz="1800" dirty="0"/>
          </a:p>
        </p:txBody>
      </p:sp>
      <p:sp>
        <p:nvSpPr>
          <p:cNvPr id="17" name="Text 15"/>
          <p:cNvSpPr/>
          <p:nvPr/>
        </p:nvSpPr>
        <p:spPr>
          <a:xfrm>
            <a:off x="4526280" y="2468880"/>
            <a:ext cx="3200400" cy="141732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Active fallback: intercepts unauthenticated HTTP and prompts for AD credentials. Catches devices and sessions that AD Query cannot infer from the security log alone.</a:t>
            </a:r>
            <a:endParaRPr lang="en-US" sz="1200" dirty="0"/>
          </a:p>
        </p:txBody>
      </p:sp>
      <p:sp>
        <p:nvSpPr>
          <p:cNvPr id="18" name="Shape 16"/>
          <p:cNvSpPr/>
          <p:nvPr/>
        </p:nvSpPr>
        <p:spPr>
          <a:xfrm>
            <a:off x="8046720" y="1783080"/>
            <a:ext cx="3520440" cy="2194560"/>
          </a:xfrm>
          <a:prstGeom prst="rect">
            <a:avLst/>
          </a:prstGeom>
          <a:solidFill>
            <a:srgbClr val="FFFFFF"/>
          </a:solidFill>
          <a:ln w="12700">
            <a:solidFill>
              <a:srgbClr val="E5E7EB"/>
            </a:solidFill>
            <a:prstDash val="solid"/>
          </a:ln>
        </p:spPr>
        <p:txBody>
          <a:bodyPr/>
          <a:lstStyle/>
          <a:p>
            <a:endParaRPr lang="en-IN"/>
          </a:p>
        </p:txBody>
      </p:sp>
      <p:sp>
        <p:nvSpPr>
          <p:cNvPr id="19" name="Shape 17"/>
          <p:cNvSpPr/>
          <p:nvPr/>
        </p:nvSpPr>
        <p:spPr>
          <a:xfrm>
            <a:off x="804672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20" name="Text 18"/>
          <p:cNvSpPr/>
          <p:nvPr/>
        </p:nvSpPr>
        <p:spPr>
          <a:xfrm>
            <a:off x="8229600" y="1965960"/>
            <a:ext cx="3200400" cy="457200"/>
          </a:xfrm>
          <a:prstGeom prst="rect">
            <a:avLst/>
          </a:prstGeom>
          <a:noFill/>
          <a:ln/>
        </p:spPr>
        <p:txBody>
          <a:bodyPr wrap="square" lIns="0" tIns="0" rIns="0" bIns="0" rtlCol="0" anchor="ctr"/>
          <a:lstStyle/>
          <a:p>
            <a:pPr marL="0" indent="0">
              <a:buNone/>
            </a:pPr>
            <a:r>
              <a:rPr lang="en-US" sz="1800" b="1" dirty="0">
                <a:solidFill>
                  <a:srgbClr val="0B1F3A"/>
                </a:solidFill>
                <a:latin typeface="Georgia" pitchFamily="34" charset="0"/>
                <a:ea typeface="Georgia" pitchFamily="34" charset="-122"/>
                <a:cs typeface="Georgia" pitchFamily="34" charset="-120"/>
              </a:rPr>
              <a:t>From 5-tuple to identity</a:t>
            </a:r>
            <a:endParaRPr lang="en-US" sz="1800" dirty="0"/>
          </a:p>
        </p:txBody>
      </p:sp>
      <p:sp>
        <p:nvSpPr>
          <p:cNvPr id="21" name="Text 19"/>
          <p:cNvSpPr/>
          <p:nvPr/>
        </p:nvSpPr>
        <p:spPr>
          <a:xfrm>
            <a:off x="8229600" y="2468880"/>
            <a:ext cx="3200400" cy="141732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The same packet now carries an authenticated user, not just src/dst/port. DHCP rotation no longer breaks attribution in logs and rules.</a:t>
            </a:r>
            <a:endParaRPr lang="en-US" sz="1200" dirty="0"/>
          </a:p>
        </p:txBody>
      </p:sp>
      <p:sp>
        <p:nvSpPr>
          <p:cNvPr id="22" name="Shape 20"/>
          <p:cNvSpPr/>
          <p:nvPr/>
        </p:nvSpPr>
        <p:spPr>
          <a:xfrm>
            <a:off x="640080" y="4251960"/>
            <a:ext cx="10881360" cy="1874520"/>
          </a:xfrm>
          <a:prstGeom prst="rect">
            <a:avLst/>
          </a:prstGeom>
          <a:solidFill>
            <a:srgbClr val="0B1F3A"/>
          </a:solidFill>
          <a:ln w="12700">
            <a:solidFill>
              <a:srgbClr val="0B1F3A"/>
            </a:solidFill>
            <a:prstDash val="solid"/>
          </a:ln>
        </p:spPr>
        <p:txBody>
          <a:bodyPr/>
          <a:lstStyle/>
          <a:p>
            <a:endParaRPr lang="en-IN"/>
          </a:p>
        </p:txBody>
      </p:sp>
      <p:sp>
        <p:nvSpPr>
          <p:cNvPr id="23" name="Text 21"/>
          <p:cNvSpPr/>
          <p:nvPr/>
        </p:nvSpPr>
        <p:spPr>
          <a:xfrm>
            <a:off x="868680" y="4343400"/>
            <a:ext cx="10424160" cy="365760"/>
          </a:xfrm>
          <a:prstGeom prst="rect">
            <a:avLst/>
          </a:prstGeom>
          <a:noFill/>
          <a:ln/>
        </p:spPr>
        <p:txBody>
          <a:bodyPr wrap="square" lIns="0" tIns="0" rIns="0" bIns="0" rtlCol="0" anchor="ctr"/>
          <a:lstStyle/>
          <a:p>
            <a:pPr marL="0" indent="0">
              <a:buNone/>
            </a:pPr>
            <a:r>
              <a:rPr lang="en-US" sz="1500" b="1" dirty="0">
                <a:solidFill>
                  <a:srgbClr val="FFFFFF"/>
                </a:solidFill>
                <a:latin typeface="Georgia" pitchFamily="34" charset="0"/>
                <a:ea typeface="Georgia" pitchFamily="34" charset="-122"/>
                <a:cs typeface="Georgia" pitchFamily="34" charset="-120"/>
              </a:rPr>
              <a:t>Zero Trust and least-privilege design</a:t>
            </a:r>
            <a:endParaRPr lang="en-US" sz="1500" dirty="0"/>
          </a:p>
        </p:txBody>
      </p:sp>
      <p:sp>
        <p:nvSpPr>
          <p:cNvPr id="24" name="Text 22"/>
          <p:cNvSpPr/>
          <p:nvPr/>
        </p:nvSpPr>
        <p:spPr>
          <a:xfrm>
            <a:off x="868680" y="4709160"/>
            <a:ext cx="10424160" cy="1325880"/>
          </a:xfrm>
          <a:prstGeom prst="rect">
            <a:avLst/>
          </a:prstGeom>
          <a:noFill/>
          <a:ln/>
        </p:spPr>
        <p:txBody>
          <a:bodyPr wrap="square" lIns="0" tIns="0" rIns="0" bIns="0" rtlCol="0" anchor="t"/>
          <a:lstStyle/>
          <a:p>
            <a:pPr marL="0" indent="0">
              <a:buNone/>
            </a:pPr>
            <a:r>
              <a:rPr lang="en-US" sz="1200" b="1" dirty="0">
                <a:solidFill>
                  <a:srgbClr val="D4A017"/>
                </a:solidFill>
                <a:latin typeface="Calibri" pitchFamily="34" charset="0"/>
                <a:ea typeface="Calibri" pitchFamily="34" charset="-122"/>
                <a:cs typeface="Calibri" pitchFamily="34" charset="-120"/>
              </a:rPr>
              <a:t>Zero Trust alignment</a:t>
            </a:r>
            <a:endParaRPr lang="en-US" sz="1200" dirty="0"/>
          </a:p>
          <a:p>
            <a:pPr marL="0" indent="0">
              <a:buNone/>
            </a:pPr>
            <a:r>
              <a:rPr lang="en-US" sz="1200" dirty="0">
                <a:solidFill>
                  <a:srgbClr val="E5E7EB"/>
                </a:solidFill>
                <a:latin typeface="Calibri" pitchFamily="34" charset="0"/>
                <a:ea typeface="Calibri" pitchFamily="34" charset="-122"/>
                <a:cs typeface="Calibri" pitchFamily="34" charset="-120"/>
              </a:rPr>
              <a:t>Aligns with NIST SP 800-207 (Rose et al. 2020): location is not trust. Every flow is authenticated against identity, not just the network segment it sits on.</a:t>
            </a:r>
            <a:endParaRPr lang="en-US" sz="12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200" dirty="0"/>
          </a:p>
          <a:p>
            <a:pPr marL="0" indent="0">
              <a:buNone/>
            </a:pPr>
            <a:r>
              <a:rPr lang="en-US" sz="1200" b="1" dirty="0">
                <a:solidFill>
                  <a:srgbClr val="D4A017"/>
                </a:solidFill>
                <a:latin typeface="Calibri" pitchFamily="34" charset="0"/>
                <a:ea typeface="Calibri" pitchFamily="34" charset="-122"/>
                <a:cs typeface="Calibri" pitchFamily="34" charset="-120"/>
              </a:rPr>
              <a:t>Least-privilege bind</a:t>
            </a:r>
            <a:endParaRPr lang="en-US" sz="1200" dirty="0"/>
          </a:p>
          <a:p>
            <a:pPr marL="0" indent="0">
              <a:buNone/>
            </a:pPr>
            <a:r>
              <a:rPr lang="en-US" sz="1200" dirty="0">
                <a:solidFill>
                  <a:srgbClr val="E5E7EB"/>
                </a:solidFill>
                <a:latin typeface="Calibri" pitchFamily="34" charset="0"/>
                <a:ea typeface="Calibri" pitchFamily="34" charset="-122"/>
                <a:cs typeface="Calibri" pitchFamily="34" charset="-120"/>
              </a:rPr>
              <a:t>Production deployments must use a read-only AD service account. Handing Domain Admin rights to a firewall violates separation of duties (Anderson 2020).</a:t>
            </a:r>
            <a:endParaRPr lang="en-US" sz="1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25">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SECTION 05</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Critical Evaluation</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sp>
        <p:nvSpPr>
          <p:cNvPr id="10" name="Shape 8"/>
          <p:cNvSpPr/>
          <p:nvPr/>
        </p:nvSpPr>
        <p:spPr>
          <a:xfrm>
            <a:off x="640080" y="1783080"/>
            <a:ext cx="3520440" cy="4297680"/>
          </a:xfrm>
          <a:prstGeom prst="rect">
            <a:avLst/>
          </a:prstGeom>
          <a:solidFill>
            <a:srgbClr val="FFFFFF"/>
          </a:solidFill>
          <a:ln w="12700">
            <a:solidFill>
              <a:srgbClr val="E5E7EB"/>
            </a:solidFill>
            <a:prstDash val="solid"/>
          </a:ln>
        </p:spPr>
        <p:txBody>
          <a:bodyPr/>
          <a:lstStyle/>
          <a:p>
            <a:endParaRPr lang="en-IN"/>
          </a:p>
        </p:txBody>
      </p:sp>
      <p:sp>
        <p:nvSpPr>
          <p:cNvPr id="11" name="Shape 9"/>
          <p:cNvSpPr/>
          <p:nvPr/>
        </p:nvSpPr>
        <p:spPr>
          <a:xfrm>
            <a:off x="640080" y="1783080"/>
            <a:ext cx="3520440" cy="73152"/>
          </a:xfrm>
          <a:prstGeom prst="rect">
            <a:avLst/>
          </a:prstGeom>
          <a:solidFill>
            <a:srgbClr val="0E7C86"/>
          </a:solidFill>
          <a:ln w="12700">
            <a:solidFill>
              <a:srgbClr val="0E7C86"/>
            </a:solidFill>
            <a:prstDash val="solid"/>
          </a:ln>
        </p:spPr>
        <p:txBody>
          <a:bodyPr/>
          <a:lstStyle/>
          <a:p>
            <a:endParaRPr lang="en-IN"/>
          </a:p>
        </p:txBody>
      </p:sp>
      <p:sp>
        <p:nvSpPr>
          <p:cNvPr id="12" name="Text 10"/>
          <p:cNvSpPr/>
          <p:nvPr/>
        </p:nvSpPr>
        <p:spPr>
          <a:xfrm>
            <a:off x="822960" y="1965960"/>
            <a:ext cx="3200400" cy="457200"/>
          </a:xfrm>
          <a:prstGeom prst="rect">
            <a:avLst/>
          </a:prstGeom>
          <a:noFill/>
          <a:ln/>
        </p:spPr>
        <p:txBody>
          <a:bodyPr wrap="square" lIns="0" tIns="0" rIns="0" bIns="0" rtlCol="0" anchor="ctr"/>
          <a:lstStyle/>
          <a:p>
            <a:pPr marL="0" indent="0">
              <a:buNone/>
            </a:pPr>
            <a:r>
              <a:rPr lang="en-US" sz="1600" b="1" dirty="0">
                <a:solidFill>
                  <a:srgbClr val="0B1F3A"/>
                </a:solidFill>
                <a:latin typeface="Georgia" pitchFamily="34" charset="0"/>
                <a:ea typeface="Georgia" pitchFamily="34" charset="-122"/>
                <a:cs typeface="Georgia" pitchFamily="34" charset="-120"/>
              </a:rPr>
              <a:t>What works well</a:t>
            </a:r>
            <a:endParaRPr lang="en-US" sz="1600" dirty="0"/>
          </a:p>
        </p:txBody>
      </p:sp>
      <p:sp>
        <p:nvSpPr>
          <p:cNvPr id="13" name="Text 11"/>
          <p:cNvSpPr/>
          <p:nvPr/>
        </p:nvSpPr>
        <p:spPr>
          <a:xfrm>
            <a:off x="822960" y="2468880"/>
            <a:ext cx="3200400" cy="3383280"/>
          </a:xfrm>
          <a:prstGeom prst="rect">
            <a:avLst/>
          </a:prstGeom>
          <a:noFill/>
          <a:ln/>
        </p:spPr>
        <p:txBody>
          <a:bodyPr wrap="square" lIns="0" tIns="0" rIns="0" bIns="0" rtlCol="0" anchor="t"/>
          <a:lstStyle/>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Covers NIST CSF 2.0 — Protect, Detect, Respond.</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ISO 27001 A.13.1.1, A.13.1.2, A.12.4.1 all addressed.</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Cleanup rule + logging = audit trail for every drop.</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Three documented build problems, each with a reproducible fix.</a:t>
            </a:r>
            <a:endParaRPr lang="en-US" sz="1100" dirty="0"/>
          </a:p>
        </p:txBody>
      </p:sp>
      <p:sp>
        <p:nvSpPr>
          <p:cNvPr id="14" name="Shape 12"/>
          <p:cNvSpPr/>
          <p:nvPr/>
        </p:nvSpPr>
        <p:spPr>
          <a:xfrm>
            <a:off x="4343400" y="1783080"/>
            <a:ext cx="3520440" cy="4297680"/>
          </a:xfrm>
          <a:prstGeom prst="rect">
            <a:avLst/>
          </a:prstGeom>
          <a:solidFill>
            <a:srgbClr val="FFFFFF"/>
          </a:solidFill>
          <a:ln w="12700">
            <a:solidFill>
              <a:srgbClr val="E5E7EB"/>
            </a:solidFill>
            <a:prstDash val="solid"/>
          </a:ln>
        </p:spPr>
        <p:txBody>
          <a:bodyPr/>
          <a:lstStyle/>
          <a:p>
            <a:endParaRPr lang="en-IN"/>
          </a:p>
        </p:txBody>
      </p:sp>
      <p:sp>
        <p:nvSpPr>
          <p:cNvPr id="15" name="Shape 13"/>
          <p:cNvSpPr/>
          <p:nvPr/>
        </p:nvSpPr>
        <p:spPr>
          <a:xfrm>
            <a:off x="4343400" y="1783080"/>
            <a:ext cx="3520440" cy="73152"/>
          </a:xfrm>
          <a:prstGeom prst="rect">
            <a:avLst/>
          </a:prstGeom>
          <a:solidFill>
            <a:srgbClr val="C1272D"/>
          </a:solidFill>
          <a:ln w="12700">
            <a:solidFill>
              <a:srgbClr val="C1272D"/>
            </a:solidFill>
            <a:prstDash val="solid"/>
          </a:ln>
        </p:spPr>
        <p:txBody>
          <a:bodyPr/>
          <a:lstStyle/>
          <a:p>
            <a:endParaRPr lang="en-IN"/>
          </a:p>
        </p:txBody>
      </p:sp>
      <p:sp>
        <p:nvSpPr>
          <p:cNvPr id="16" name="Text 14"/>
          <p:cNvSpPr/>
          <p:nvPr/>
        </p:nvSpPr>
        <p:spPr>
          <a:xfrm>
            <a:off x="4526280" y="1965960"/>
            <a:ext cx="3200400" cy="457200"/>
          </a:xfrm>
          <a:prstGeom prst="rect">
            <a:avLst/>
          </a:prstGeom>
          <a:noFill/>
          <a:ln/>
        </p:spPr>
        <p:txBody>
          <a:bodyPr wrap="square" lIns="0" tIns="0" rIns="0" bIns="0" rtlCol="0" anchor="ctr"/>
          <a:lstStyle/>
          <a:p>
            <a:pPr marL="0" indent="0">
              <a:buNone/>
            </a:pPr>
            <a:r>
              <a:rPr lang="en-US" sz="1600" b="1" dirty="0">
                <a:solidFill>
                  <a:srgbClr val="0B1F3A"/>
                </a:solidFill>
                <a:latin typeface="Georgia" pitchFamily="34" charset="0"/>
                <a:ea typeface="Georgia" pitchFamily="34" charset="-122"/>
                <a:cs typeface="Georgia" pitchFamily="34" charset="-120"/>
              </a:rPr>
              <a:t>Limitations</a:t>
            </a:r>
            <a:endParaRPr lang="en-US" sz="1600" dirty="0"/>
          </a:p>
        </p:txBody>
      </p:sp>
      <p:sp>
        <p:nvSpPr>
          <p:cNvPr id="17" name="Text 15"/>
          <p:cNvSpPr/>
          <p:nvPr/>
        </p:nvSpPr>
        <p:spPr>
          <a:xfrm>
            <a:off x="4526280" y="2468880"/>
            <a:ext cx="3200400" cy="3383280"/>
          </a:xfrm>
          <a:prstGeom prst="rect">
            <a:avLst/>
          </a:prstGeom>
          <a:noFill/>
          <a:ln/>
        </p:spPr>
        <p:txBody>
          <a:bodyPr wrap="square" lIns="0" tIns="0" rIns="0" bIns="0" rtlCol="0" anchor="t"/>
          <a:lstStyle/>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SMS on LAN, not in an out-of-band management VLAN.</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No HTTPS inspection — IPS/AV blind to TLS content (Conti et al. 2020).</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Air-gapped lab blocks Anti-Bot updates and Threat Emulation cloud calls.</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Identity Awareness bind uses sk97271 workaround, not full AD.</a:t>
            </a:r>
            <a:endParaRPr lang="en-US" sz="1100" dirty="0"/>
          </a:p>
        </p:txBody>
      </p:sp>
      <p:sp>
        <p:nvSpPr>
          <p:cNvPr id="18" name="Shape 16"/>
          <p:cNvSpPr/>
          <p:nvPr/>
        </p:nvSpPr>
        <p:spPr>
          <a:xfrm>
            <a:off x="8046720" y="1783080"/>
            <a:ext cx="3520440" cy="4297680"/>
          </a:xfrm>
          <a:prstGeom prst="rect">
            <a:avLst/>
          </a:prstGeom>
          <a:solidFill>
            <a:srgbClr val="FFFFFF"/>
          </a:solidFill>
          <a:ln w="12700">
            <a:solidFill>
              <a:srgbClr val="E5E7EB"/>
            </a:solidFill>
            <a:prstDash val="solid"/>
          </a:ln>
        </p:spPr>
        <p:txBody>
          <a:bodyPr/>
          <a:lstStyle/>
          <a:p>
            <a:endParaRPr lang="en-IN"/>
          </a:p>
        </p:txBody>
      </p:sp>
      <p:sp>
        <p:nvSpPr>
          <p:cNvPr id="19" name="Shape 17"/>
          <p:cNvSpPr/>
          <p:nvPr/>
        </p:nvSpPr>
        <p:spPr>
          <a:xfrm>
            <a:off x="8046720" y="1783080"/>
            <a:ext cx="3520440" cy="73152"/>
          </a:xfrm>
          <a:prstGeom prst="rect">
            <a:avLst/>
          </a:prstGeom>
          <a:solidFill>
            <a:srgbClr val="D4A017"/>
          </a:solidFill>
          <a:ln w="12700">
            <a:solidFill>
              <a:srgbClr val="D4A017"/>
            </a:solidFill>
            <a:prstDash val="solid"/>
          </a:ln>
        </p:spPr>
        <p:txBody>
          <a:bodyPr/>
          <a:lstStyle/>
          <a:p>
            <a:endParaRPr lang="en-IN"/>
          </a:p>
        </p:txBody>
      </p:sp>
      <p:sp>
        <p:nvSpPr>
          <p:cNvPr id="20" name="Text 18"/>
          <p:cNvSpPr/>
          <p:nvPr/>
        </p:nvSpPr>
        <p:spPr>
          <a:xfrm>
            <a:off x="8229600" y="1965960"/>
            <a:ext cx="3200400" cy="457200"/>
          </a:xfrm>
          <a:prstGeom prst="rect">
            <a:avLst/>
          </a:prstGeom>
          <a:noFill/>
          <a:ln/>
        </p:spPr>
        <p:txBody>
          <a:bodyPr wrap="square" lIns="0" tIns="0" rIns="0" bIns="0" rtlCol="0" anchor="ctr"/>
          <a:lstStyle/>
          <a:p>
            <a:pPr marL="0" indent="0">
              <a:buNone/>
            </a:pPr>
            <a:r>
              <a:rPr lang="en-US" sz="1600" b="1" dirty="0">
                <a:solidFill>
                  <a:srgbClr val="0B1F3A"/>
                </a:solidFill>
                <a:latin typeface="Georgia" pitchFamily="34" charset="0"/>
                <a:ea typeface="Georgia" pitchFamily="34" charset="-122"/>
                <a:cs typeface="Georgia" pitchFamily="34" charset="-120"/>
              </a:rPr>
              <a:t>Next steps</a:t>
            </a:r>
            <a:endParaRPr lang="en-US" sz="1600" dirty="0"/>
          </a:p>
        </p:txBody>
      </p:sp>
      <p:sp>
        <p:nvSpPr>
          <p:cNvPr id="21" name="Text 19"/>
          <p:cNvSpPr/>
          <p:nvPr/>
        </p:nvSpPr>
        <p:spPr>
          <a:xfrm>
            <a:off x="8229600" y="2468880"/>
            <a:ext cx="3200400" cy="3383280"/>
          </a:xfrm>
          <a:prstGeom prst="rect">
            <a:avLst/>
          </a:prstGeom>
          <a:noFill/>
          <a:ln/>
        </p:spPr>
        <p:txBody>
          <a:bodyPr wrap="square" lIns="0" tIns="0" rIns="0" bIns="0" rtlCol="0" anchor="t"/>
          <a:lstStyle/>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Forward SMS logs to a SIEM (Elastic/Splunk).</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Add a site-to-site IPsec VPN to London.</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Deploy HTTPS inspection with a private CA via Group Policy.</a:t>
            </a:r>
            <a:endParaRPr lang="en-US" sz="1100" dirty="0"/>
          </a:p>
          <a:p>
            <a:pPr marL="342900" indent="-342900">
              <a:spcAft>
                <a:spcPts val="400"/>
              </a:spcAft>
              <a:buSzPct val="100000"/>
              <a:buChar char="•"/>
            </a:pPr>
            <a:r>
              <a:rPr lang="en-US" sz="1100" dirty="0">
                <a:solidFill>
                  <a:srgbClr val="334155"/>
                </a:solidFill>
                <a:latin typeface="Calibri" pitchFamily="34" charset="0"/>
                <a:ea typeface="Calibri" pitchFamily="34" charset="-122"/>
                <a:cs typeface="Calibri" pitchFamily="34" charset="-120"/>
              </a:rPr>
              <a:t>Migrate management plane to its own VLAN + jump host.</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6">
    <p:bg>
      <p:bgPr>
        <a:solidFill>
          <a:srgbClr val="F4F3EE"/>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0B1F3A"/>
          </a:solidFill>
          <a:ln w="12700">
            <a:solidFill>
              <a:srgbClr val="0B1F3A"/>
            </a:solidFill>
            <a:prstDash val="solid"/>
          </a:ln>
        </p:spPr>
        <p:txBody>
          <a:bodyPr/>
          <a:lstStyle/>
          <a:p>
            <a:endParaRPr lang="en-IN"/>
          </a:p>
        </p:txBody>
      </p:sp>
      <p:sp>
        <p:nvSpPr>
          <p:cNvPr id="3" name="Shape 1"/>
          <p:cNvSpPr/>
          <p:nvPr/>
        </p:nvSpPr>
        <p:spPr>
          <a:xfrm>
            <a:off x="0" y="6537960"/>
            <a:ext cx="12191695" cy="320040"/>
          </a:xfrm>
          <a:prstGeom prst="rect">
            <a:avLst/>
          </a:prstGeom>
          <a:solidFill>
            <a:srgbClr val="0B1F3A"/>
          </a:solidFill>
          <a:ln w="12700">
            <a:solidFill>
              <a:srgbClr val="0B1F3A"/>
            </a:solidFill>
            <a:prstDash val="solid"/>
          </a:ln>
        </p:spPr>
        <p:txBody>
          <a:bodyPr/>
          <a:lstStyle/>
          <a:p>
            <a:endParaRPr lang="en-IN"/>
          </a:p>
        </p:txBody>
      </p:sp>
      <p:sp>
        <p:nvSpPr>
          <p:cNvPr id="4" name="Text 2"/>
          <p:cNvSpPr/>
          <p:nvPr/>
        </p:nvSpPr>
        <p:spPr>
          <a:xfrm>
            <a:off x="548640" y="6556248"/>
            <a:ext cx="8229600" cy="274320"/>
          </a:xfrm>
          <a:prstGeom prst="rect">
            <a:avLst/>
          </a:prstGeom>
          <a:noFill/>
          <a:ln/>
        </p:spPr>
        <p:txBody>
          <a:bodyPr wrap="square" lIns="0" tIns="0" rIns="0" bIns="0" rtlCol="0" anchor="ctr"/>
          <a:lstStyle/>
          <a:p>
            <a:pPr marL="0" indent="0" algn="l">
              <a:buNone/>
            </a:pPr>
            <a:r>
              <a:rPr lang="en-US" sz="900" dirty="0">
                <a:solidFill>
                  <a:srgbClr val="CBD5E1"/>
                </a:solidFill>
                <a:latin typeface="Calibri" pitchFamily="34" charset="0"/>
                <a:ea typeface="Calibri" pitchFamily="34" charset="-122"/>
                <a:cs typeface="Calibri" pitchFamily="34" charset="-120"/>
              </a:rPr>
              <a:t>ACCA7032 Enterprise Network Security  |  Portfolio Part 2  </a:t>
            </a:r>
            <a:endParaRPr lang="en-US" sz="900" dirty="0"/>
          </a:p>
        </p:txBody>
      </p:sp>
      <p:sp>
        <p:nvSpPr>
          <p:cNvPr id="5" name="Text 3"/>
          <p:cNvSpPr/>
          <p:nvPr/>
        </p:nvSpPr>
        <p:spPr>
          <a:xfrm>
            <a:off x="9448495" y="6556248"/>
            <a:ext cx="2194560" cy="274320"/>
          </a:xfrm>
          <a:prstGeom prst="rect">
            <a:avLst/>
          </a:prstGeom>
          <a:noFill/>
          <a:ln/>
        </p:spPr>
        <p:txBody>
          <a:bodyPr wrap="square" lIns="0" tIns="0" rIns="0" bIns="0" rtlCol="0" anchor="ctr"/>
          <a:lstStyle/>
          <a:p>
            <a:pPr marL="0" indent="0" algn="r">
              <a:buNone/>
            </a:pPr>
            <a:endParaRPr lang="en-US" sz="900" dirty="0"/>
          </a:p>
        </p:txBody>
      </p:sp>
      <p:sp>
        <p:nvSpPr>
          <p:cNvPr id="6" name="Text 4"/>
          <p:cNvSpPr/>
          <p:nvPr/>
        </p:nvSpPr>
        <p:spPr>
          <a:xfrm>
            <a:off x="640080" y="320040"/>
            <a:ext cx="9144000" cy="292608"/>
          </a:xfrm>
          <a:prstGeom prst="rect">
            <a:avLst/>
          </a:prstGeom>
          <a:noFill/>
          <a:ln/>
        </p:spPr>
        <p:txBody>
          <a:bodyPr wrap="square" lIns="0" tIns="0" rIns="0" bIns="0" rtlCol="0" anchor="ctr"/>
          <a:lstStyle/>
          <a:p>
            <a:pPr marL="0" indent="0">
              <a:buNone/>
            </a:pPr>
            <a:r>
              <a:rPr lang="en-US" sz="1100" b="1" kern="0" spc="600" dirty="0">
                <a:solidFill>
                  <a:srgbClr val="C1272D"/>
                </a:solidFill>
                <a:latin typeface="Calibri" pitchFamily="34" charset="0"/>
                <a:ea typeface="Calibri" pitchFamily="34" charset="-122"/>
                <a:cs typeface="Calibri" pitchFamily="34" charset="-120"/>
              </a:rPr>
              <a:t>SECTION 06</a:t>
            </a:r>
            <a:endParaRPr lang="en-US" sz="1100" dirty="0"/>
          </a:p>
        </p:txBody>
      </p:sp>
      <p:sp>
        <p:nvSpPr>
          <p:cNvPr id="7" name="Text 5"/>
          <p:cNvSpPr/>
          <p:nvPr/>
        </p:nvSpPr>
        <p:spPr>
          <a:xfrm>
            <a:off x="640080" y="603504"/>
            <a:ext cx="11002975" cy="777240"/>
          </a:xfrm>
          <a:prstGeom prst="rect">
            <a:avLst/>
          </a:prstGeom>
          <a:noFill/>
          <a:ln/>
        </p:spPr>
        <p:txBody>
          <a:bodyPr wrap="square" lIns="0" tIns="0" rIns="0" bIns="0" rtlCol="0" anchor="ctr"/>
          <a:lstStyle/>
          <a:p>
            <a:pPr marL="0" indent="0">
              <a:buNone/>
            </a:pPr>
            <a:r>
              <a:rPr lang="en-US" sz="3000" b="1" dirty="0">
                <a:solidFill>
                  <a:srgbClr val="0B1F3A"/>
                </a:solidFill>
                <a:latin typeface="Georgia" pitchFamily="34" charset="0"/>
                <a:ea typeface="Georgia" pitchFamily="34" charset="-122"/>
                <a:cs typeface="Georgia" pitchFamily="34" charset="-120"/>
              </a:rPr>
              <a:t>Lessons Learned and Conclusion</a:t>
            </a:r>
            <a:endParaRPr lang="en-US" sz="3000" dirty="0"/>
          </a:p>
        </p:txBody>
      </p:sp>
      <p:sp>
        <p:nvSpPr>
          <p:cNvPr id="8" name="Shape 6"/>
          <p:cNvSpPr/>
          <p:nvPr/>
        </p:nvSpPr>
        <p:spPr>
          <a:xfrm>
            <a:off x="640080" y="1417320"/>
            <a:ext cx="548640" cy="45720"/>
          </a:xfrm>
          <a:prstGeom prst="rect">
            <a:avLst/>
          </a:prstGeom>
          <a:solidFill>
            <a:srgbClr val="C1272D"/>
          </a:solidFill>
          <a:ln w="12700">
            <a:solidFill>
              <a:srgbClr val="C1272D"/>
            </a:solidFill>
            <a:prstDash val="solid"/>
          </a:ln>
        </p:spPr>
        <p:txBody>
          <a:bodyPr/>
          <a:lstStyle/>
          <a:p>
            <a:endParaRPr lang="en-IN"/>
          </a:p>
        </p:txBody>
      </p:sp>
      <p:sp>
        <p:nvSpPr>
          <p:cNvPr id="10" name="Shape 8"/>
          <p:cNvSpPr/>
          <p:nvPr/>
        </p:nvSpPr>
        <p:spPr>
          <a:xfrm>
            <a:off x="640080" y="1737360"/>
            <a:ext cx="5349240" cy="1600200"/>
          </a:xfrm>
          <a:prstGeom prst="rect">
            <a:avLst/>
          </a:prstGeom>
          <a:solidFill>
            <a:srgbClr val="FFFFFF"/>
          </a:solidFill>
          <a:ln w="12700">
            <a:solidFill>
              <a:srgbClr val="E5E7EB"/>
            </a:solidFill>
            <a:prstDash val="solid"/>
          </a:ln>
        </p:spPr>
        <p:txBody>
          <a:bodyPr/>
          <a:lstStyle/>
          <a:p>
            <a:endParaRPr lang="en-IN"/>
          </a:p>
        </p:txBody>
      </p:sp>
      <p:sp>
        <p:nvSpPr>
          <p:cNvPr id="11" name="Shape 9"/>
          <p:cNvSpPr/>
          <p:nvPr/>
        </p:nvSpPr>
        <p:spPr>
          <a:xfrm>
            <a:off x="640080" y="1737360"/>
            <a:ext cx="73152" cy="1600200"/>
          </a:xfrm>
          <a:prstGeom prst="rect">
            <a:avLst/>
          </a:prstGeom>
          <a:solidFill>
            <a:srgbClr val="C1272D"/>
          </a:solidFill>
          <a:ln w="12700">
            <a:solidFill>
              <a:srgbClr val="C1272D"/>
            </a:solidFill>
            <a:prstDash val="solid"/>
          </a:ln>
        </p:spPr>
        <p:txBody>
          <a:bodyPr/>
          <a:lstStyle/>
          <a:p>
            <a:endParaRPr lang="en-IN"/>
          </a:p>
        </p:txBody>
      </p:sp>
      <p:sp>
        <p:nvSpPr>
          <p:cNvPr id="12" name="Text 10"/>
          <p:cNvSpPr/>
          <p:nvPr/>
        </p:nvSpPr>
        <p:spPr>
          <a:xfrm>
            <a:off x="868680" y="1874520"/>
            <a:ext cx="4937760" cy="457200"/>
          </a:xfrm>
          <a:prstGeom prst="rect">
            <a:avLst/>
          </a:prstGeom>
          <a:noFill/>
          <a:ln/>
        </p:spPr>
        <p:txBody>
          <a:bodyPr wrap="square" lIns="0" tIns="0" rIns="0" bIns="0" rtlCol="0" anchor="ctr"/>
          <a:lstStyle/>
          <a:p>
            <a:pPr marL="0" indent="0">
              <a:buNone/>
            </a:pPr>
            <a:r>
              <a:rPr lang="en-US" sz="1700" b="1" dirty="0">
                <a:solidFill>
                  <a:srgbClr val="0B1F3A"/>
                </a:solidFill>
                <a:latin typeface="Georgia" pitchFamily="34" charset="0"/>
                <a:ea typeface="Georgia" pitchFamily="34" charset="-122"/>
                <a:cs typeface="Georgia" pitchFamily="34" charset="-120"/>
              </a:rPr>
              <a:t>Time skew breaks SIC</a:t>
            </a:r>
            <a:endParaRPr lang="en-US" sz="1700" dirty="0"/>
          </a:p>
        </p:txBody>
      </p:sp>
      <p:sp>
        <p:nvSpPr>
          <p:cNvPr id="13" name="Text 11"/>
          <p:cNvSpPr/>
          <p:nvPr/>
        </p:nvSpPr>
        <p:spPr>
          <a:xfrm>
            <a:off x="868680" y="2423160"/>
            <a:ext cx="4937760" cy="86868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Clocks on SMS and gateway must match before the ICA will sign anything.</a:t>
            </a:r>
            <a:endParaRPr lang="en-US" sz="1200" dirty="0"/>
          </a:p>
        </p:txBody>
      </p:sp>
      <p:sp>
        <p:nvSpPr>
          <p:cNvPr id="14" name="Shape 12"/>
          <p:cNvSpPr/>
          <p:nvPr/>
        </p:nvSpPr>
        <p:spPr>
          <a:xfrm>
            <a:off x="6172200" y="1737360"/>
            <a:ext cx="5349240" cy="1600200"/>
          </a:xfrm>
          <a:prstGeom prst="rect">
            <a:avLst/>
          </a:prstGeom>
          <a:solidFill>
            <a:srgbClr val="FFFFFF"/>
          </a:solidFill>
          <a:ln w="12700">
            <a:solidFill>
              <a:srgbClr val="E5E7EB"/>
            </a:solidFill>
            <a:prstDash val="solid"/>
          </a:ln>
        </p:spPr>
        <p:txBody>
          <a:bodyPr/>
          <a:lstStyle/>
          <a:p>
            <a:endParaRPr lang="en-IN"/>
          </a:p>
        </p:txBody>
      </p:sp>
      <p:sp>
        <p:nvSpPr>
          <p:cNvPr id="15" name="Shape 13"/>
          <p:cNvSpPr/>
          <p:nvPr/>
        </p:nvSpPr>
        <p:spPr>
          <a:xfrm>
            <a:off x="6172200" y="1737360"/>
            <a:ext cx="73152" cy="1600200"/>
          </a:xfrm>
          <a:prstGeom prst="rect">
            <a:avLst/>
          </a:prstGeom>
          <a:solidFill>
            <a:srgbClr val="C1272D"/>
          </a:solidFill>
          <a:ln w="12700">
            <a:solidFill>
              <a:srgbClr val="C1272D"/>
            </a:solidFill>
            <a:prstDash val="solid"/>
          </a:ln>
        </p:spPr>
        <p:txBody>
          <a:bodyPr/>
          <a:lstStyle/>
          <a:p>
            <a:endParaRPr lang="en-IN"/>
          </a:p>
        </p:txBody>
      </p:sp>
      <p:sp>
        <p:nvSpPr>
          <p:cNvPr id="16" name="Text 14"/>
          <p:cNvSpPr/>
          <p:nvPr/>
        </p:nvSpPr>
        <p:spPr>
          <a:xfrm>
            <a:off x="6400800" y="1874520"/>
            <a:ext cx="4937760" cy="457200"/>
          </a:xfrm>
          <a:prstGeom prst="rect">
            <a:avLst/>
          </a:prstGeom>
          <a:noFill/>
          <a:ln/>
        </p:spPr>
        <p:txBody>
          <a:bodyPr wrap="square" lIns="0" tIns="0" rIns="0" bIns="0" rtlCol="0" anchor="ctr"/>
          <a:lstStyle/>
          <a:p>
            <a:pPr marL="0" indent="0">
              <a:buNone/>
            </a:pPr>
            <a:r>
              <a:rPr lang="en-US" sz="1700" b="1" dirty="0">
                <a:solidFill>
                  <a:srgbClr val="0B1F3A"/>
                </a:solidFill>
                <a:latin typeface="Georgia" pitchFamily="34" charset="0"/>
                <a:ea typeface="Georgia" pitchFamily="34" charset="-122"/>
                <a:cs typeface="Georgia" pitchFamily="34" charset="-120"/>
              </a:rPr>
              <a:t>Log the cleanup rule</a:t>
            </a:r>
            <a:endParaRPr lang="en-US" sz="1700" dirty="0"/>
          </a:p>
        </p:txBody>
      </p:sp>
      <p:sp>
        <p:nvSpPr>
          <p:cNvPr id="17" name="Text 15"/>
          <p:cNvSpPr/>
          <p:nvPr/>
        </p:nvSpPr>
        <p:spPr>
          <a:xfrm>
            <a:off x="6400800" y="2423160"/>
            <a:ext cx="4937760" cy="86868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Silent drops leave nothing for the incident response team to query later.</a:t>
            </a:r>
            <a:endParaRPr lang="en-US" sz="1200" dirty="0"/>
          </a:p>
        </p:txBody>
      </p:sp>
      <p:sp>
        <p:nvSpPr>
          <p:cNvPr id="18" name="Shape 16"/>
          <p:cNvSpPr/>
          <p:nvPr/>
        </p:nvSpPr>
        <p:spPr>
          <a:xfrm>
            <a:off x="640080" y="3474720"/>
            <a:ext cx="5349240" cy="1600200"/>
          </a:xfrm>
          <a:prstGeom prst="rect">
            <a:avLst/>
          </a:prstGeom>
          <a:solidFill>
            <a:srgbClr val="FFFFFF"/>
          </a:solidFill>
          <a:ln w="12700">
            <a:solidFill>
              <a:srgbClr val="E5E7EB"/>
            </a:solidFill>
            <a:prstDash val="solid"/>
          </a:ln>
        </p:spPr>
        <p:txBody>
          <a:bodyPr/>
          <a:lstStyle/>
          <a:p>
            <a:endParaRPr lang="en-IN"/>
          </a:p>
        </p:txBody>
      </p:sp>
      <p:sp>
        <p:nvSpPr>
          <p:cNvPr id="19" name="Shape 17"/>
          <p:cNvSpPr/>
          <p:nvPr/>
        </p:nvSpPr>
        <p:spPr>
          <a:xfrm>
            <a:off x="640080" y="3474720"/>
            <a:ext cx="73152" cy="1600200"/>
          </a:xfrm>
          <a:prstGeom prst="rect">
            <a:avLst/>
          </a:prstGeom>
          <a:solidFill>
            <a:srgbClr val="C1272D"/>
          </a:solidFill>
          <a:ln w="12700">
            <a:solidFill>
              <a:srgbClr val="C1272D"/>
            </a:solidFill>
            <a:prstDash val="solid"/>
          </a:ln>
        </p:spPr>
        <p:txBody>
          <a:bodyPr/>
          <a:lstStyle/>
          <a:p>
            <a:endParaRPr lang="en-IN"/>
          </a:p>
        </p:txBody>
      </p:sp>
      <p:sp>
        <p:nvSpPr>
          <p:cNvPr id="20" name="Text 18"/>
          <p:cNvSpPr/>
          <p:nvPr/>
        </p:nvSpPr>
        <p:spPr>
          <a:xfrm>
            <a:off x="868680" y="3611880"/>
            <a:ext cx="4937760" cy="457200"/>
          </a:xfrm>
          <a:prstGeom prst="rect">
            <a:avLst/>
          </a:prstGeom>
          <a:noFill/>
          <a:ln/>
        </p:spPr>
        <p:txBody>
          <a:bodyPr wrap="square" lIns="0" tIns="0" rIns="0" bIns="0" rtlCol="0" anchor="ctr"/>
          <a:lstStyle/>
          <a:p>
            <a:pPr marL="0" indent="0">
              <a:buNone/>
            </a:pPr>
            <a:r>
              <a:rPr lang="en-US" sz="1700" b="1" dirty="0">
                <a:solidFill>
                  <a:srgbClr val="0B1F3A"/>
                </a:solidFill>
                <a:latin typeface="Georgia" pitchFamily="34" charset="0"/>
                <a:ea typeface="Georgia" pitchFamily="34" charset="-122"/>
                <a:cs typeface="Georgia" pitchFamily="34" charset="-120"/>
              </a:rPr>
              <a:t>Don't hand over Domain Admin</a:t>
            </a:r>
            <a:endParaRPr lang="en-US" sz="1700" dirty="0"/>
          </a:p>
        </p:txBody>
      </p:sp>
      <p:sp>
        <p:nvSpPr>
          <p:cNvPr id="21" name="Text 19"/>
          <p:cNvSpPr/>
          <p:nvPr/>
        </p:nvSpPr>
        <p:spPr>
          <a:xfrm>
            <a:off x="868680" y="4160520"/>
            <a:ext cx="4937760" cy="86868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Identity Awareness works with a read-only bind — that's the safer option.</a:t>
            </a:r>
            <a:endParaRPr lang="en-US" sz="1200" dirty="0"/>
          </a:p>
        </p:txBody>
      </p:sp>
      <p:sp>
        <p:nvSpPr>
          <p:cNvPr id="22" name="Shape 20"/>
          <p:cNvSpPr/>
          <p:nvPr/>
        </p:nvSpPr>
        <p:spPr>
          <a:xfrm>
            <a:off x="6172200" y="3474720"/>
            <a:ext cx="5349240" cy="1600200"/>
          </a:xfrm>
          <a:prstGeom prst="rect">
            <a:avLst/>
          </a:prstGeom>
          <a:solidFill>
            <a:srgbClr val="FFFFFF"/>
          </a:solidFill>
          <a:ln w="12700">
            <a:solidFill>
              <a:srgbClr val="E5E7EB"/>
            </a:solidFill>
            <a:prstDash val="solid"/>
          </a:ln>
        </p:spPr>
        <p:txBody>
          <a:bodyPr/>
          <a:lstStyle/>
          <a:p>
            <a:endParaRPr lang="en-IN"/>
          </a:p>
        </p:txBody>
      </p:sp>
      <p:sp>
        <p:nvSpPr>
          <p:cNvPr id="23" name="Shape 21"/>
          <p:cNvSpPr/>
          <p:nvPr/>
        </p:nvSpPr>
        <p:spPr>
          <a:xfrm>
            <a:off x="6172200" y="3474720"/>
            <a:ext cx="73152" cy="1600200"/>
          </a:xfrm>
          <a:prstGeom prst="rect">
            <a:avLst/>
          </a:prstGeom>
          <a:solidFill>
            <a:srgbClr val="C1272D"/>
          </a:solidFill>
          <a:ln w="12700">
            <a:solidFill>
              <a:srgbClr val="C1272D"/>
            </a:solidFill>
            <a:prstDash val="solid"/>
          </a:ln>
        </p:spPr>
        <p:txBody>
          <a:bodyPr/>
          <a:lstStyle/>
          <a:p>
            <a:endParaRPr lang="en-IN"/>
          </a:p>
        </p:txBody>
      </p:sp>
      <p:sp>
        <p:nvSpPr>
          <p:cNvPr id="24" name="Text 22"/>
          <p:cNvSpPr/>
          <p:nvPr/>
        </p:nvSpPr>
        <p:spPr>
          <a:xfrm>
            <a:off x="6400800" y="3611880"/>
            <a:ext cx="4937760" cy="457200"/>
          </a:xfrm>
          <a:prstGeom prst="rect">
            <a:avLst/>
          </a:prstGeom>
          <a:noFill/>
          <a:ln/>
        </p:spPr>
        <p:txBody>
          <a:bodyPr wrap="square" lIns="0" tIns="0" rIns="0" bIns="0" rtlCol="0" anchor="ctr"/>
          <a:lstStyle/>
          <a:p>
            <a:pPr marL="0" indent="0">
              <a:buNone/>
            </a:pPr>
            <a:r>
              <a:rPr lang="en-US" sz="1700" b="1" dirty="0">
                <a:solidFill>
                  <a:srgbClr val="0B1F3A"/>
                </a:solidFill>
                <a:latin typeface="Georgia" pitchFamily="34" charset="0"/>
                <a:ea typeface="Georgia" pitchFamily="34" charset="-122"/>
                <a:cs typeface="Georgia" pitchFamily="34" charset="-120"/>
              </a:rPr>
              <a:t>Air-gapped ≠ invalid</a:t>
            </a:r>
            <a:endParaRPr lang="en-US" sz="1700" dirty="0"/>
          </a:p>
        </p:txBody>
      </p:sp>
      <p:sp>
        <p:nvSpPr>
          <p:cNvPr id="25" name="Text 23"/>
          <p:cNvSpPr/>
          <p:nvPr/>
        </p:nvSpPr>
        <p:spPr>
          <a:xfrm>
            <a:off x="6400800" y="4160520"/>
            <a:ext cx="4937760" cy="868680"/>
          </a:xfrm>
          <a:prstGeom prst="rect">
            <a:avLst/>
          </a:prstGeom>
          <a:noFill/>
          <a:ln/>
        </p:spPr>
        <p:txBody>
          <a:bodyPr wrap="square" lIns="0" tIns="0" rIns="0" bIns="0" rtlCol="0" anchor="t"/>
          <a:lstStyle/>
          <a:p>
            <a:pPr marL="0" indent="0">
              <a:buNone/>
            </a:pPr>
            <a:r>
              <a:rPr lang="en-US" sz="1200" dirty="0">
                <a:solidFill>
                  <a:srgbClr val="334155"/>
                </a:solidFill>
                <a:latin typeface="Calibri" pitchFamily="34" charset="0"/>
                <a:ea typeface="Calibri" pitchFamily="34" charset="-122"/>
                <a:cs typeface="Calibri" pitchFamily="34" charset="-120"/>
              </a:rPr>
              <a:t>Cloud blades can't call home, but the design still maps to every required control.</a:t>
            </a:r>
            <a:endParaRPr lang="en-US" sz="1200" dirty="0"/>
          </a:p>
        </p:txBody>
      </p:sp>
      <p:sp>
        <p:nvSpPr>
          <p:cNvPr id="26" name="Shape 24"/>
          <p:cNvSpPr/>
          <p:nvPr/>
        </p:nvSpPr>
        <p:spPr>
          <a:xfrm>
            <a:off x="640080" y="5349240"/>
            <a:ext cx="10881360" cy="777240"/>
          </a:xfrm>
          <a:prstGeom prst="rect">
            <a:avLst/>
          </a:prstGeom>
          <a:solidFill>
            <a:srgbClr val="0B1F3A"/>
          </a:solidFill>
          <a:ln w="12700">
            <a:solidFill>
              <a:srgbClr val="0B1F3A"/>
            </a:solidFill>
            <a:prstDash val="solid"/>
          </a:ln>
        </p:spPr>
        <p:txBody>
          <a:bodyPr/>
          <a:lstStyle/>
          <a:p>
            <a:endParaRPr lang="en-IN"/>
          </a:p>
        </p:txBody>
      </p:sp>
      <p:sp>
        <p:nvSpPr>
          <p:cNvPr id="27" name="Text 25"/>
          <p:cNvSpPr/>
          <p:nvPr/>
        </p:nvSpPr>
        <p:spPr>
          <a:xfrm>
            <a:off x="822960" y="5349240"/>
            <a:ext cx="10515600" cy="777240"/>
          </a:xfrm>
          <a:prstGeom prst="rect">
            <a:avLst/>
          </a:prstGeom>
          <a:noFill/>
          <a:ln/>
        </p:spPr>
        <p:txBody>
          <a:bodyPr wrap="square" lIns="0" tIns="0" rIns="0" bIns="0" rtlCol="0" anchor="ctr"/>
          <a:lstStyle/>
          <a:p>
            <a:pPr marL="0" indent="0">
              <a:buNone/>
            </a:pPr>
            <a:r>
              <a:rPr lang="en-US" sz="1400" i="1" dirty="0">
                <a:solidFill>
                  <a:srgbClr val="FFFFFF"/>
                </a:solidFill>
                <a:latin typeface="Georgia" pitchFamily="34" charset="0"/>
                <a:ea typeface="Georgia" pitchFamily="34" charset="-122"/>
                <a:cs typeface="Georgia" pitchFamily="34" charset="-120"/>
              </a:rPr>
              <a:t>The Swansea network now has a measured, tested, and standards-aligned Check Point perimeter.</a:t>
            </a:r>
            <a:endParaRPr lang="en-US" sz="1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7">
    <p:bg>
      <p:bgPr>
        <a:solidFill>
          <a:srgbClr val="061432"/>
        </a:solidFill>
        <a:effectLst/>
      </p:bgPr>
    </p:bg>
    <p:spTree>
      <p:nvGrpSpPr>
        <p:cNvPr id="1" name=""/>
        <p:cNvGrpSpPr/>
        <p:nvPr/>
      </p:nvGrpSpPr>
      <p:grpSpPr>
        <a:xfrm>
          <a:off x="0" y="0"/>
          <a:ext cx="0" cy="0"/>
          <a:chOff x="0" y="0"/>
          <a:chExt cx="0" cy="0"/>
        </a:xfrm>
      </p:grpSpPr>
      <p:sp>
        <p:nvSpPr>
          <p:cNvPr id="4" name="Text 2"/>
          <p:cNvSpPr/>
          <p:nvPr/>
        </p:nvSpPr>
        <p:spPr>
          <a:xfrm>
            <a:off x="822960" y="2651760"/>
            <a:ext cx="10545775" cy="1097280"/>
          </a:xfrm>
          <a:prstGeom prst="rect">
            <a:avLst/>
          </a:prstGeom>
          <a:noFill/>
          <a:ln/>
        </p:spPr>
        <p:txBody>
          <a:bodyPr wrap="square" lIns="0" tIns="0" rIns="0" bIns="0" rtlCol="0" anchor="ctr"/>
          <a:lstStyle/>
          <a:p>
            <a:pPr marL="0" indent="0" algn="ctr">
              <a:buNone/>
            </a:pPr>
            <a:r>
              <a:rPr lang="en-US" sz="5400" b="1" dirty="0">
                <a:solidFill>
                  <a:srgbClr val="FFFFFF"/>
                </a:solidFill>
                <a:latin typeface="Georgia" pitchFamily="34" charset="0"/>
                <a:ea typeface="Georgia" pitchFamily="34" charset="-122"/>
                <a:cs typeface="Georgia" pitchFamily="34" charset="-120"/>
              </a:rPr>
              <a:t>Thank You</a:t>
            </a:r>
            <a:endParaRPr lang="en-US" sz="5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TotalTime>
  <Words>1994</Words>
  <Application>Microsoft Office PowerPoint</Application>
  <PresentationFormat>Widescreen</PresentationFormat>
  <Paragraphs>293</Paragraphs>
  <Slides>21</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ACCA7032 Part 2 - Securing the Enterprise Network</dc:title>
  <dc:subject>PptxGenJS Presentation</dc:subject>
  <dc:creator>Sara</dc:creator>
  <cp:lastModifiedBy>Sohanur Rahman (2434329)</cp:lastModifiedBy>
  <cp:revision>7</cp:revision>
  <dcterms:created xsi:type="dcterms:W3CDTF">2026-04-17T15:33:11Z</dcterms:created>
  <dcterms:modified xsi:type="dcterms:W3CDTF">2026-04-27T22:42:38Z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2026-04-17T15:45:41Z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0ba1527a-bd3f-4be4-b0f2-60374ce18241</vt:lpwstr>
  </property>
  <property fmtid="{D5CDD505-2E9C-101B-9397-08002B2CF9AE}" pid="7" name="MSIP_Label_defa4170-0d19-0005-0004-bc88714345d2_ActionId">
    <vt:lpwstr>7ae8ad95-d35b-46b3-9637-1fd06290e7aa</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