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744" r:id="rId2"/>
    <p:sldMasterId id="2147483757" r:id="rId3"/>
  </p:sldMasterIdLst>
  <p:notesMasterIdLst>
    <p:notesMasterId r:id="rId20"/>
  </p:notesMasterIdLst>
  <p:handoutMasterIdLst>
    <p:handoutMasterId r:id="rId21"/>
  </p:handoutMasterIdLst>
  <p:sldIdLst>
    <p:sldId id="376" r:id="rId4"/>
    <p:sldId id="373" r:id="rId5"/>
    <p:sldId id="374" r:id="rId6"/>
    <p:sldId id="375" r:id="rId7"/>
    <p:sldId id="256" r:id="rId8"/>
    <p:sldId id="261" r:id="rId9"/>
    <p:sldId id="369" r:id="rId10"/>
    <p:sldId id="260" r:id="rId11"/>
    <p:sldId id="257" r:id="rId12"/>
    <p:sldId id="276" r:id="rId13"/>
    <p:sldId id="366" r:id="rId14"/>
    <p:sldId id="372" r:id="rId15"/>
    <p:sldId id="263" r:id="rId16"/>
    <p:sldId id="363" r:id="rId17"/>
    <p:sldId id="371" r:id="rId18"/>
    <p:sldId id="36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00583D"/>
    <a:srgbClr val="FBBFBE"/>
    <a:srgbClr val="CCEBE6"/>
    <a:srgbClr val="BD9D81"/>
    <a:srgbClr val="87A4B2"/>
    <a:srgbClr val="F09B49"/>
    <a:srgbClr val="C0C2C3"/>
    <a:srgbClr val="E4DCDB"/>
    <a:srgbClr val="0708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3" autoAdjust="0"/>
    <p:restoredTop sz="94660"/>
  </p:normalViewPr>
  <p:slideViewPr>
    <p:cSldViewPr snapToGrid="0">
      <p:cViewPr varScale="1">
        <p:scale>
          <a:sx n="67" d="100"/>
          <a:sy n="67" d="100"/>
        </p:scale>
        <p:origin x="452" y="44"/>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55" d="100"/>
          <a:sy n="55" d="100"/>
        </p:scale>
        <p:origin x="2772" y="4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166FA87-70CD-4B97-8B37-5C32C51DAB77}" type="datetimeFigureOut">
              <a:rPr lang="en-US" smtClean="0"/>
              <a:t>6/16/2021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BMMB7012D- Yulianna Daykin</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4150E70-DF79-4FD2-9D4E-637450927C20}" type="slidenum">
              <a:rPr lang="en-US" smtClean="0"/>
              <a:t>‹#›</a:t>
            </a:fld>
            <a:endParaRPr lang="en-US"/>
          </a:p>
        </p:txBody>
      </p:sp>
    </p:spTree>
    <p:extLst>
      <p:ext uri="{BB962C8B-B14F-4D97-AF65-F5344CB8AC3E}">
        <p14:creationId xmlns:p14="http://schemas.microsoft.com/office/powerpoint/2010/main" val="240388546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DDBC51-FE71-4CA4-A38E-D02745B37307}" type="datetimeFigureOut">
              <a:rPr lang="en-US" smtClean="0"/>
              <a:t>6/16/2021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BMMB7012D- Yulianna Daykin</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57BD11-2250-490E-BD58-98B041AFB00B}" type="slidenum">
              <a:rPr lang="en-US" smtClean="0"/>
              <a:t>‹#›</a:t>
            </a:fld>
            <a:endParaRPr lang="en-US"/>
          </a:p>
        </p:txBody>
      </p:sp>
    </p:spTree>
    <p:extLst>
      <p:ext uri="{BB962C8B-B14F-4D97-AF65-F5344CB8AC3E}">
        <p14:creationId xmlns:p14="http://schemas.microsoft.com/office/powerpoint/2010/main" val="266064060"/>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57BD11-2250-490E-BD58-98B041AFB00B}" type="slidenum">
              <a:rPr lang="en-US" smtClean="0"/>
              <a:t>5</a:t>
            </a:fld>
            <a:endParaRPr lang="en-US"/>
          </a:p>
        </p:txBody>
      </p:sp>
      <p:sp>
        <p:nvSpPr>
          <p:cNvPr id="5" name="Footer Placeholder 4">
            <a:extLst>
              <a:ext uri="{FF2B5EF4-FFF2-40B4-BE49-F238E27FC236}">
                <a16:creationId xmlns:a16="http://schemas.microsoft.com/office/drawing/2014/main" id="{4D8CAB26-0464-4402-9B36-668E7836861C}"/>
              </a:ext>
            </a:extLst>
          </p:cNvPr>
          <p:cNvSpPr>
            <a:spLocks noGrp="1"/>
          </p:cNvSpPr>
          <p:nvPr>
            <p:ph type="ftr" sz="quarter" idx="4"/>
          </p:nvPr>
        </p:nvSpPr>
        <p:spPr/>
        <p:txBody>
          <a:bodyPr/>
          <a:lstStyle/>
          <a:p>
            <a:r>
              <a:rPr lang="en-US"/>
              <a:t>BMMB7012D- Yulianna Daykin</a:t>
            </a:r>
          </a:p>
        </p:txBody>
      </p:sp>
    </p:spTree>
    <p:extLst>
      <p:ext uri="{BB962C8B-B14F-4D97-AF65-F5344CB8AC3E}">
        <p14:creationId xmlns:p14="http://schemas.microsoft.com/office/powerpoint/2010/main" val="3367584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57BD11-2250-490E-BD58-98B041AFB00B}" type="slidenum">
              <a:rPr lang="en-US" smtClean="0"/>
              <a:t>6</a:t>
            </a:fld>
            <a:endParaRPr lang="en-US"/>
          </a:p>
        </p:txBody>
      </p:sp>
      <p:sp>
        <p:nvSpPr>
          <p:cNvPr id="5" name="Footer Placeholder 4">
            <a:extLst>
              <a:ext uri="{FF2B5EF4-FFF2-40B4-BE49-F238E27FC236}">
                <a16:creationId xmlns:a16="http://schemas.microsoft.com/office/drawing/2014/main" id="{09641A68-41D1-4DFC-A250-A238284529CA}"/>
              </a:ext>
            </a:extLst>
          </p:cNvPr>
          <p:cNvSpPr>
            <a:spLocks noGrp="1"/>
          </p:cNvSpPr>
          <p:nvPr>
            <p:ph type="ftr" sz="quarter" idx="4"/>
          </p:nvPr>
        </p:nvSpPr>
        <p:spPr/>
        <p:txBody>
          <a:bodyPr/>
          <a:lstStyle/>
          <a:p>
            <a:r>
              <a:rPr lang="en-US"/>
              <a:t>BMMB7012D- Yulianna Daykin</a:t>
            </a:r>
          </a:p>
        </p:txBody>
      </p:sp>
    </p:spTree>
    <p:extLst>
      <p:ext uri="{BB962C8B-B14F-4D97-AF65-F5344CB8AC3E}">
        <p14:creationId xmlns:p14="http://schemas.microsoft.com/office/powerpoint/2010/main" val="3491218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a:extLst>
              <a:ext uri="{FF2B5EF4-FFF2-40B4-BE49-F238E27FC236}">
                <a16:creationId xmlns:a16="http://schemas.microsoft.com/office/drawing/2014/main" id="{C18506E8-278C-4849-B3C0-27A1051376A8}"/>
              </a:ext>
            </a:extLst>
          </p:cNvPr>
          <p:cNvSpPr>
            <a:spLocks noGrp="1"/>
          </p:cNvSpPr>
          <p:nvPr>
            <p:ph type="ftr" sz="quarter" idx="4"/>
          </p:nvPr>
        </p:nvSpPr>
        <p:spPr/>
        <p:txBody>
          <a:bodyPr/>
          <a:lstStyle/>
          <a:p>
            <a:r>
              <a:rPr lang="en-US"/>
              <a:t>BMMB7012D- Yulianna Daykin</a:t>
            </a:r>
          </a:p>
        </p:txBody>
      </p:sp>
    </p:spTree>
    <p:extLst>
      <p:ext uri="{BB962C8B-B14F-4D97-AF65-F5344CB8AC3E}">
        <p14:creationId xmlns:p14="http://schemas.microsoft.com/office/powerpoint/2010/main" val="3403367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a:extLst>
              <a:ext uri="{FF2B5EF4-FFF2-40B4-BE49-F238E27FC236}">
                <a16:creationId xmlns:a16="http://schemas.microsoft.com/office/drawing/2014/main" id="{919684E2-25DF-418E-9F89-ADF637D96CD7}"/>
              </a:ext>
            </a:extLst>
          </p:cNvPr>
          <p:cNvSpPr>
            <a:spLocks noGrp="1"/>
          </p:cNvSpPr>
          <p:nvPr>
            <p:ph type="ftr" sz="quarter" idx="4"/>
          </p:nvPr>
        </p:nvSpPr>
        <p:spPr/>
        <p:txBody>
          <a:bodyPr/>
          <a:lstStyle/>
          <a:p>
            <a:r>
              <a:rPr lang="en-US"/>
              <a:t>BMMB7012D- Yulianna Daykin</a:t>
            </a:r>
          </a:p>
        </p:txBody>
      </p:sp>
    </p:spTree>
    <p:extLst>
      <p:ext uri="{BB962C8B-B14F-4D97-AF65-F5344CB8AC3E}">
        <p14:creationId xmlns:p14="http://schemas.microsoft.com/office/powerpoint/2010/main" val="27421602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a:extLst>
              <a:ext uri="{FF2B5EF4-FFF2-40B4-BE49-F238E27FC236}">
                <a16:creationId xmlns:a16="http://schemas.microsoft.com/office/drawing/2014/main" id="{09173E1A-550F-429C-94B2-EBA45292F82C}"/>
              </a:ext>
            </a:extLst>
          </p:cNvPr>
          <p:cNvSpPr>
            <a:spLocks noGrp="1"/>
          </p:cNvSpPr>
          <p:nvPr>
            <p:ph type="ftr" sz="quarter" idx="4"/>
          </p:nvPr>
        </p:nvSpPr>
        <p:spPr/>
        <p:txBody>
          <a:bodyPr/>
          <a:lstStyle/>
          <a:p>
            <a:r>
              <a:rPr lang="en-US"/>
              <a:t>BMMB7012D- Yulianna Daykin</a:t>
            </a:r>
          </a:p>
        </p:txBody>
      </p:sp>
    </p:spTree>
    <p:extLst>
      <p:ext uri="{BB962C8B-B14F-4D97-AF65-F5344CB8AC3E}">
        <p14:creationId xmlns:p14="http://schemas.microsoft.com/office/powerpoint/2010/main" val="23383432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Facebook is the most important social media platform. With 800 million users, if it were a country it would be the third largest country in the world. </a:t>
            </a:r>
            <a:r>
              <a:rPr lang="en-GB" sz="1800" dirty="0">
                <a:solidFill>
                  <a:srgbClr val="53565A"/>
                </a:solidFill>
                <a:effectLst/>
                <a:latin typeface="Helvetica" panose="020B0604020202020204" pitchFamily="34" charset="0"/>
                <a:ea typeface="Calibri" panose="020F0502020204030204" pitchFamily="34" charset="0"/>
                <a:cs typeface="Times New Roman" panose="02020603050405020304" pitchFamily="18" charset="0"/>
              </a:rPr>
              <a:t>SARAVANAKUMAR and SUGANTHALAKSHMI, 2012, p.4449)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9957BD11-2250-490E-BD58-98B041AFB00B}" type="slidenum">
              <a:rPr lang="en-US" smtClean="0"/>
              <a:t>11</a:t>
            </a:fld>
            <a:endParaRPr lang="en-US"/>
          </a:p>
        </p:txBody>
      </p:sp>
      <p:sp>
        <p:nvSpPr>
          <p:cNvPr id="5" name="Footer Placeholder 4">
            <a:extLst>
              <a:ext uri="{FF2B5EF4-FFF2-40B4-BE49-F238E27FC236}">
                <a16:creationId xmlns:a16="http://schemas.microsoft.com/office/drawing/2014/main" id="{2A176B65-A8F6-4229-A130-98480B4AF216}"/>
              </a:ext>
            </a:extLst>
          </p:cNvPr>
          <p:cNvSpPr>
            <a:spLocks noGrp="1"/>
          </p:cNvSpPr>
          <p:nvPr>
            <p:ph type="ftr" sz="quarter" idx="4"/>
          </p:nvPr>
        </p:nvSpPr>
        <p:spPr/>
        <p:txBody>
          <a:bodyPr/>
          <a:lstStyle/>
          <a:p>
            <a:r>
              <a:rPr lang="en-US"/>
              <a:t>BMMB7012D- Yulianna Daykin</a:t>
            </a:r>
          </a:p>
        </p:txBody>
      </p:sp>
    </p:spTree>
    <p:extLst>
      <p:ext uri="{BB962C8B-B14F-4D97-AF65-F5344CB8AC3E}">
        <p14:creationId xmlns:p14="http://schemas.microsoft.com/office/powerpoint/2010/main" val="1032512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a:extLst>
              <a:ext uri="{FF2B5EF4-FFF2-40B4-BE49-F238E27FC236}">
                <a16:creationId xmlns:a16="http://schemas.microsoft.com/office/drawing/2014/main" id="{C18506E8-278C-4849-B3C0-27A1051376A8}"/>
              </a:ext>
            </a:extLst>
          </p:cNvPr>
          <p:cNvSpPr>
            <a:spLocks noGrp="1"/>
          </p:cNvSpPr>
          <p:nvPr>
            <p:ph type="ftr" sz="quarter" idx="4"/>
          </p:nvPr>
        </p:nvSpPr>
        <p:spPr/>
        <p:txBody>
          <a:bodyPr/>
          <a:lstStyle/>
          <a:p>
            <a:r>
              <a:rPr lang="en-US"/>
              <a:t>BMMB7012D- Yulianna Daykin</a:t>
            </a:r>
          </a:p>
        </p:txBody>
      </p:sp>
    </p:spTree>
    <p:extLst>
      <p:ext uri="{BB962C8B-B14F-4D97-AF65-F5344CB8AC3E}">
        <p14:creationId xmlns:p14="http://schemas.microsoft.com/office/powerpoint/2010/main" val="23905275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57BD11-2250-490E-BD58-98B041AFB00B}" type="slidenum">
              <a:rPr lang="en-US" smtClean="0"/>
              <a:t>13</a:t>
            </a:fld>
            <a:endParaRPr lang="en-US"/>
          </a:p>
        </p:txBody>
      </p:sp>
      <p:sp>
        <p:nvSpPr>
          <p:cNvPr id="5" name="Footer Placeholder 4">
            <a:extLst>
              <a:ext uri="{FF2B5EF4-FFF2-40B4-BE49-F238E27FC236}">
                <a16:creationId xmlns:a16="http://schemas.microsoft.com/office/drawing/2014/main" id="{41BA1D72-CE2F-43DE-AC7C-89FB1007D11A}"/>
              </a:ext>
            </a:extLst>
          </p:cNvPr>
          <p:cNvSpPr>
            <a:spLocks noGrp="1"/>
          </p:cNvSpPr>
          <p:nvPr>
            <p:ph type="ftr" sz="quarter" idx="4"/>
          </p:nvPr>
        </p:nvSpPr>
        <p:spPr/>
        <p:txBody>
          <a:bodyPr/>
          <a:lstStyle/>
          <a:p>
            <a:r>
              <a:rPr lang="en-US"/>
              <a:t>BMMB7012D- Yulianna Daykin</a:t>
            </a:r>
          </a:p>
        </p:txBody>
      </p:sp>
    </p:spTree>
    <p:extLst>
      <p:ext uri="{BB962C8B-B14F-4D97-AF65-F5344CB8AC3E}">
        <p14:creationId xmlns:p14="http://schemas.microsoft.com/office/powerpoint/2010/main" val="2985508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1894911767"/>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3374466180"/>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3127841281"/>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BMMB7012D-Yulianna Daykin</a:t>
            </a:r>
          </a:p>
        </p:txBody>
      </p:sp>
      <p:sp>
        <p:nvSpPr>
          <p:cNvPr id="7" name="Slide Number Placeholder 6"/>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1269603226"/>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BMMB7012D-Yulianna Daykin</a:t>
            </a:r>
          </a:p>
        </p:txBody>
      </p:sp>
      <p:sp>
        <p:nvSpPr>
          <p:cNvPr id="9" name="Slide Number Placeholder 8"/>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387759024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BMMB7012D-Yulianna Daykin</a:t>
            </a:r>
          </a:p>
        </p:txBody>
      </p:sp>
      <p:sp>
        <p:nvSpPr>
          <p:cNvPr id="5" name="Slide Number Placeholder 4"/>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2225679863"/>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343650" y="1771650"/>
            <a:ext cx="5276850" cy="3790950"/>
          </a:xfrm>
        </p:spPr>
        <p:txBody>
          <a:bodyPr/>
          <a:lstStyle/>
          <a:p>
            <a:endParaRPr lang="en-US"/>
          </a:p>
        </p:txBody>
      </p:sp>
    </p:spTree>
    <p:extLst>
      <p:ext uri="{BB962C8B-B14F-4D97-AF65-F5344CB8AC3E}">
        <p14:creationId xmlns:p14="http://schemas.microsoft.com/office/powerpoint/2010/main" val="3037121940"/>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0" y="0"/>
            <a:ext cx="2828925" cy="6858000"/>
          </a:xfrm>
        </p:spPr>
        <p:txBody>
          <a:bodyPr/>
          <a:lstStyle/>
          <a:p>
            <a:endParaRPr lang="en-US"/>
          </a:p>
        </p:txBody>
      </p:sp>
    </p:spTree>
    <p:extLst>
      <p:ext uri="{BB962C8B-B14F-4D97-AF65-F5344CB8AC3E}">
        <p14:creationId xmlns:p14="http://schemas.microsoft.com/office/powerpoint/2010/main" val="13833608"/>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BMMB7012D-Yulianna Daykin</a:t>
            </a:r>
          </a:p>
        </p:txBody>
      </p:sp>
      <p:sp>
        <p:nvSpPr>
          <p:cNvPr id="7" name="Slide Number Placeholder 6"/>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3388004328"/>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67699394"/>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553578064"/>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0"/>
            <a:ext cx="12192000" cy="6858000"/>
          </a:xfrm>
        </p:spPr>
        <p:txBody>
          <a:bodyPr/>
          <a:lstStyle/>
          <a:p>
            <a:endParaRPr lang="en-US"/>
          </a:p>
        </p:txBody>
      </p:sp>
    </p:spTree>
    <p:extLst>
      <p:ext uri="{BB962C8B-B14F-4D97-AF65-F5344CB8AC3E}">
        <p14:creationId xmlns:p14="http://schemas.microsoft.com/office/powerpoint/2010/main" val="233841353"/>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318427" y="1541417"/>
            <a:ext cx="5287093" cy="3019425"/>
          </a:xfrm>
        </p:spPr>
        <p:txBody>
          <a:bodyPr/>
          <a:lstStyle>
            <a:lvl1pPr marL="0" indent="0">
              <a:buNone/>
              <a:defRPr/>
            </a:lvl1pPr>
          </a:lstStyle>
          <a:p>
            <a:endParaRPr lang="en-US" dirty="0"/>
          </a:p>
        </p:txBody>
      </p:sp>
    </p:spTree>
    <p:extLst>
      <p:ext uri="{BB962C8B-B14F-4D97-AF65-F5344CB8AC3E}">
        <p14:creationId xmlns:p14="http://schemas.microsoft.com/office/powerpoint/2010/main" val="3125692412"/>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Picture Placeholder 7"/>
          <p:cNvSpPr>
            <a:spLocks noGrp="1"/>
          </p:cNvSpPr>
          <p:nvPr>
            <p:ph type="pic" sz="quarter" idx="11"/>
          </p:nvPr>
        </p:nvSpPr>
        <p:spPr>
          <a:xfrm>
            <a:off x="0" y="0"/>
            <a:ext cx="3411764" cy="4275438"/>
          </a:xfrm>
        </p:spPr>
        <p:txBody>
          <a:bodyPr/>
          <a:lstStyle/>
          <a:p>
            <a:endParaRPr lang="en-US"/>
          </a:p>
        </p:txBody>
      </p:sp>
      <p:sp>
        <p:nvSpPr>
          <p:cNvPr id="5" name="Picture Placeholder 7"/>
          <p:cNvSpPr>
            <a:spLocks noGrp="1"/>
          </p:cNvSpPr>
          <p:nvPr>
            <p:ph type="pic" sz="quarter" idx="12"/>
          </p:nvPr>
        </p:nvSpPr>
        <p:spPr>
          <a:xfrm>
            <a:off x="3411764" y="4275438"/>
            <a:ext cx="5073209" cy="2582562"/>
          </a:xfrm>
        </p:spPr>
        <p:txBody>
          <a:bodyPr/>
          <a:lstStyle/>
          <a:p>
            <a:endParaRPr lang="en-US"/>
          </a:p>
        </p:txBody>
      </p:sp>
    </p:spTree>
    <p:extLst>
      <p:ext uri="{BB962C8B-B14F-4D97-AF65-F5344CB8AC3E}">
        <p14:creationId xmlns:p14="http://schemas.microsoft.com/office/powerpoint/2010/main" val="126225675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905829" y="3460437"/>
            <a:ext cx="2075542" cy="2670175"/>
          </a:xfrm>
        </p:spPr>
        <p:txBody>
          <a:bodyPr/>
          <a:lstStyle/>
          <a:p>
            <a:endParaRPr lang="en-US"/>
          </a:p>
        </p:txBody>
      </p:sp>
      <p:sp>
        <p:nvSpPr>
          <p:cNvPr id="4" name="Picture Placeholder 2"/>
          <p:cNvSpPr>
            <a:spLocks noGrp="1"/>
          </p:cNvSpPr>
          <p:nvPr>
            <p:ph type="pic" sz="quarter" idx="11"/>
          </p:nvPr>
        </p:nvSpPr>
        <p:spPr>
          <a:xfrm>
            <a:off x="7170057" y="899886"/>
            <a:ext cx="2496457" cy="5230726"/>
          </a:xfrm>
        </p:spPr>
        <p:txBody>
          <a:bodyPr/>
          <a:lstStyle/>
          <a:p>
            <a:endParaRPr lang="en-US"/>
          </a:p>
        </p:txBody>
      </p:sp>
    </p:spTree>
    <p:extLst>
      <p:ext uri="{BB962C8B-B14F-4D97-AF65-F5344CB8AC3E}">
        <p14:creationId xmlns:p14="http://schemas.microsoft.com/office/powerpoint/2010/main" val="3904542536"/>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and Content">
    <p:spTree>
      <p:nvGrpSpPr>
        <p:cNvPr id="1" name=""/>
        <p:cNvGrpSpPr/>
        <p:nvPr/>
      </p:nvGrpSpPr>
      <p:grpSpPr>
        <a:xfrm>
          <a:off x="0" y="0"/>
          <a:ext cx="0" cy="0"/>
          <a:chOff x="0" y="0"/>
          <a:chExt cx="0" cy="0"/>
        </a:xfrm>
      </p:grpSpPr>
      <p:sp>
        <p:nvSpPr>
          <p:cNvPr id="2" name="Picture Placeholder 7"/>
          <p:cNvSpPr>
            <a:spLocks noGrp="1"/>
          </p:cNvSpPr>
          <p:nvPr>
            <p:ph type="pic" sz="quarter" idx="11"/>
          </p:nvPr>
        </p:nvSpPr>
        <p:spPr>
          <a:xfrm>
            <a:off x="6487298" y="3150973"/>
            <a:ext cx="5485617" cy="2928950"/>
          </a:xfrm>
        </p:spPr>
        <p:txBody>
          <a:bodyPr/>
          <a:lstStyle/>
          <a:p>
            <a:endParaRPr lang="en-US"/>
          </a:p>
        </p:txBody>
      </p:sp>
    </p:spTree>
    <p:extLst>
      <p:ext uri="{BB962C8B-B14F-4D97-AF65-F5344CB8AC3E}">
        <p14:creationId xmlns:p14="http://schemas.microsoft.com/office/powerpoint/2010/main" val="3883250547"/>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16" name="Picture Placeholder 15"/>
          <p:cNvSpPr>
            <a:spLocks noGrp="1"/>
          </p:cNvSpPr>
          <p:nvPr>
            <p:ph type="pic" sz="quarter" idx="13"/>
          </p:nvPr>
        </p:nvSpPr>
        <p:spPr>
          <a:xfrm>
            <a:off x="7372350" y="188913"/>
            <a:ext cx="4692650" cy="6415087"/>
          </a:xfrm>
        </p:spPr>
        <p:txBody>
          <a:bodyPr/>
          <a:lstStyle/>
          <a:p>
            <a:endParaRPr lang="en-US"/>
          </a:p>
        </p:txBody>
      </p:sp>
    </p:spTree>
    <p:extLst>
      <p:ext uri="{BB962C8B-B14F-4D97-AF65-F5344CB8AC3E}">
        <p14:creationId xmlns:p14="http://schemas.microsoft.com/office/powerpoint/2010/main" val="1066818120"/>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D3D70656-C88E-47A8-AF4E-6796ABD03767}"/>
              </a:ext>
            </a:extLst>
          </p:cNvPr>
          <p:cNvSpPr>
            <a:spLocks noGrp="1"/>
          </p:cNvSpPr>
          <p:nvPr>
            <p:ph type="pic" sz="quarter" idx="40"/>
          </p:nvPr>
        </p:nvSpPr>
        <p:spPr>
          <a:xfrm>
            <a:off x="2886303" y="2510388"/>
            <a:ext cx="1956363" cy="1653758"/>
          </a:xfrm>
          <a:custGeom>
            <a:avLst/>
            <a:gdLst>
              <a:gd name="connsiteX0" fmla="*/ 0 w 4449620"/>
              <a:gd name="connsiteY0" fmla="*/ 0 h 3760873"/>
              <a:gd name="connsiteX1" fmla="*/ 4449620 w 4449620"/>
              <a:gd name="connsiteY1" fmla="*/ 0 h 3760873"/>
              <a:gd name="connsiteX2" fmla="*/ 4449620 w 4449620"/>
              <a:gd name="connsiteY2" fmla="*/ 3760873 h 3760873"/>
              <a:gd name="connsiteX3" fmla="*/ 0 w 4449620"/>
              <a:gd name="connsiteY3" fmla="*/ 3760873 h 3760873"/>
            </a:gdLst>
            <a:ahLst/>
            <a:cxnLst>
              <a:cxn ang="0">
                <a:pos x="connsiteX0" y="connsiteY0"/>
              </a:cxn>
              <a:cxn ang="0">
                <a:pos x="connsiteX1" y="connsiteY1"/>
              </a:cxn>
              <a:cxn ang="0">
                <a:pos x="connsiteX2" y="connsiteY2"/>
              </a:cxn>
              <a:cxn ang="0">
                <a:pos x="connsiteX3" y="connsiteY3"/>
              </a:cxn>
            </a:cxnLst>
            <a:rect l="l" t="t" r="r" b="b"/>
            <a:pathLst>
              <a:path w="4449620" h="3760873">
                <a:moveTo>
                  <a:pt x="0" y="0"/>
                </a:moveTo>
                <a:lnTo>
                  <a:pt x="4449620" y="0"/>
                </a:lnTo>
                <a:lnTo>
                  <a:pt x="4449620" y="3760873"/>
                </a:lnTo>
                <a:lnTo>
                  <a:pt x="0" y="3760873"/>
                </a:lnTo>
                <a:close/>
              </a:path>
            </a:pathLst>
          </a:custGeom>
          <a:noFill/>
        </p:spPr>
        <p:txBody>
          <a:bodyPr anchor="ctr"/>
          <a:lstStyle>
            <a:lvl1pPr>
              <a:defRPr lang="en-US"/>
            </a:lvl1pPr>
          </a:lstStyle>
          <a:p>
            <a:pPr lvl="0"/>
            <a:endParaRPr lang="en-US"/>
          </a:p>
        </p:txBody>
      </p:sp>
      <p:sp>
        <p:nvSpPr>
          <p:cNvPr id="18" name="Picture Placeholder 17">
            <a:extLst>
              <a:ext uri="{FF2B5EF4-FFF2-40B4-BE49-F238E27FC236}">
                <a16:creationId xmlns:a16="http://schemas.microsoft.com/office/drawing/2014/main" id="{2C696FB3-7798-452D-A70D-9F9025FD10F5}"/>
              </a:ext>
            </a:extLst>
          </p:cNvPr>
          <p:cNvSpPr>
            <a:spLocks noGrp="1"/>
          </p:cNvSpPr>
          <p:nvPr>
            <p:ph type="pic" sz="quarter" idx="41"/>
          </p:nvPr>
        </p:nvSpPr>
        <p:spPr>
          <a:xfrm>
            <a:off x="5210101" y="2510388"/>
            <a:ext cx="1956363" cy="1653758"/>
          </a:xfrm>
          <a:custGeom>
            <a:avLst/>
            <a:gdLst>
              <a:gd name="connsiteX0" fmla="*/ 0 w 4449620"/>
              <a:gd name="connsiteY0" fmla="*/ 0 h 3760873"/>
              <a:gd name="connsiteX1" fmla="*/ 4449620 w 4449620"/>
              <a:gd name="connsiteY1" fmla="*/ 0 h 3760873"/>
              <a:gd name="connsiteX2" fmla="*/ 4449620 w 4449620"/>
              <a:gd name="connsiteY2" fmla="*/ 3760873 h 3760873"/>
              <a:gd name="connsiteX3" fmla="*/ 0 w 4449620"/>
              <a:gd name="connsiteY3" fmla="*/ 3760873 h 3760873"/>
            </a:gdLst>
            <a:ahLst/>
            <a:cxnLst>
              <a:cxn ang="0">
                <a:pos x="connsiteX0" y="connsiteY0"/>
              </a:cxn>
              <a:cxn ang="0">
                <a:pos x="connsiteX1" y="connsiteY1"/>
              </a:cxn>
              <a:cxn ang="0">
                <a:pos x="connsiteX2" y="connsiteY2"/>
              </a:cxn>
              <a:cxn ang="0">
                <a:pos x="connsiteX3" y="connsiteY3"/>
              </a:cxn>
            </a:cxnLst>
            <a:rect l="l" t="t" r="r" b="b"/>
            <a:pathLst>
              <a:path w="4449620" h="3760873">
                <a:moveTo>
                  <a:pt x="0" y="0"/>
                </a:moveTo>
                <a:lnTo>
                  <a:pt x="4449620" y="0"/>
                </a:lnTo>
                <a:lnTo>
                  <a:pt x="4449620" y="3760873"/>
                </a:lnTo>
                <a:lnTo>
                  <a:pt x="0" y="3760873"/>
                </a:lnTo>
                <a:close/>
              </a:path>
            </a:pathLst>
          </a:custGeom>
          <a:noFill/>
        </p:spPr>
        <p:txBody>
          <a:bodyPr anchor="ctr"/>
          <a:lstStyle>
            <a:lvl1pPr>
              <a:defRPr lang="en-US"/>
            </a:lvl1pPr>
          </a:lstStyle>
          <a:p>
            <a:pPr lvl="0"/>
            <a:endParaRPr lang="en-US"/>
          </a:p>
        </p:txBody>
      </p:sp>
      <p:sp>
        <p:nvSpPr>
          <p:cNvPr id="19" name="Picture Placeholder 18">
            <a:extLst>
              <a:ext uri="{FF2B5EF4-FFF2-40B4-BE49-F238E27FC236}">
                <a16:creationId xmlns:a16="http://schemas.microsoft.com/office/drawing/2014/main" id="{20011766-26D5-4106-9378-06DEFFB04B69}"/>
              </a:ext>
            </a:extLst>
          </p:cNvPr>
          <p:cNvSpPr>
            <a:spLocks noGrp="1"/>
          </p:cNvSpPr>
          <p:nvPr>
            <p:ph type="pic" sz="quarter" idx="42"/>
          </p:nvPr>
        </p:nvSpPr>
        <p:spPr>
          <a:xfrm>
            <a:off x="7533898" y="2510388"/>
            <a:ext cx="1956363" cy="1653758"/>
          </a:xfrm>
          <a:custGeom>
            <a:avLst/>
            <a:gdLst>
              <a:gd name="connsiteX0" fmla="*/ 0 w 4449620"/>
              <a:gd name="connsiteY0" fmla="*/ 0 h 3760873"/>
              <a:gd name="connsiteX1" fmla="*/ 4449620 w 4449620"/>
              <a:gd name="connsiteY1" fmla="*/ 0 h 3760873"/>
              <a:gd name="connsiteX2" fmla="*/ 4449620 w 4449620"/>
              <a:gd name="connsiteY2" fmla="*/ 3760873 h 3760873"/>
              <a:gd name="connsiteX3" fmla="*/ 0 w 4449620"/>
              <a:gd name="connsiteY3" fmla="*/ 3760873 h 3760873"/>
            </a:gdLst>
            <a:ahLst/>
            <a:cxnLst>
              <a:cxn ang="0">
                <a:pos x="connsiteX0" y="connsiteY0"/>
              </a:cxn>
              <a:cxn ang="0">
                <a:pos x="connsiteX1" y="connsiteY1"/>
              </a:cxn>
              <a:cxn ang="0">
                <a:pos x="connsiteX2" y="connsiteY2"/>
              </a:cxn>
              <a:cxn ang="0">
                <a:pos x="connsiteX3" y="connsiteY3"/>
              </a:cxn>
            </a:cxnLst>
            <a:rect l="l" t="t" r="r" b="b"/>
            <a:pathLst>
              <a:path w="4449620" h="3760873">
                <a:moveTo>
                  <a:pt x="0" y="0"/>
                </a:moveTo>
                <a:lnTo>
                  <a:pt x="4449620" y="0"/>
                </a:lnTo>
                <a:lnTo>
                  <a:pt x="4449620" y="3760873"/>
                </a:lnTo>
                <a:lnTo>
                  <a:pt x="0" y="3760873"/>
                </a:lnTo>
                <a:close/>
              </a:path>
            </a:pathLst>
          </a:custGeom>
          <a:noFill/>
        </p:spPr>
        <p:txBody>
          <a:bodyPr anchor="ctr"/>
          <a:lstStyle>
            <a:lvl1pPr>
              <a:defRPr lang="en-US"/>
            </a:lvl1pPr>
          </a:lstStyle>
          <a:p>
            <a:pPr lvl="0"/>
            <a:endParaRPr lang="en-US"/>
          </a:p>
        </p:txBody>
      </p:sp>
    </p:spTree>
    <p:extLst>
      <p:ext uri="{BB962C8B-B14F-4D97-AF65-F5344CB8AC3E}">
        <p14:creationId xmlns:p14="http://schemas.microsoft.com/office/powerpoint/2010/main" val="714941122"/>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nodePh="1">
                                  <p:stCondLst>
                                    <p:cond delay="0"/>
                                  </p:stCondLst>
                                  <p:endCondLst>
                                    <p:cond evt="begin" delay="0">
                                      <p:tn val="5"/>
                                    </p:cond>
                                  </p:end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strVal val="4/3*#ppt_w"/>
                                          </p:val>
                                        </p:tav>
                                        <p:tav tm="100000">
                                          <p:val>
                                            <p:strVal val="#ppt_w"/>
                                          </p:val>
                                        </p:tav>
                                      </p:tavLst>
                                    </p:anim>
                                    <p:anim calcmode="lin" valueType="num">
                                      <p:cBhvr>
                                        <p:cTn id="8" dur="500" fill="hold"/>
                                        <p:tgtEl>
                                          <p:spTgt spid="17"/>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nodePh="1">
                                  <p:stCondLst>
                                    <p:cond delay="100"/>
                                  </p:stCondLst>
                                  <p:endCondLst>
                                    <p:cond evt="begin" delay="0">
                                      <p:tn val="9"/>
                                    </p:cond>
                                  </p:end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strVal val="4/3*#ppt_w"/>
                                          </p:val>
                                        </p:tav>
                                        <p:tav tm="100000">
                                          <p:val>
                                            <p:strVal val="#ppt_w"/>
                                          </p:val>
                                        </p:tav>
                                      </p:tavLst>
                                    </p:anim>
                                    <p:anim calcmode="lin" valueType="num">
                                      <p:cBhvr>
                                        <p:cTn id="12" dur="500" fill="hold"/>
                                        <p:tgtEl>
                                          <p:spTgt spid="18"/>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nodePh="1">
                                  <p:stCondLst>
                                    <p:cond delay="200"/>
                                  </p:stCondLst>
                                  <p:endCondLst>
                                    <p:cond evt="begin" delay="0">
                                      <p:tn val="13"/>
                                    </p:cond>
                                  </p:end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strVal val="4/3*#ppt_w"/>
                                          </p:val>
                                        </p:tav>
                                        <p:tav tm="100000">
                                          <p:val>
                                            <p:strVal val="#ppt_w"/>
                                          </p:val>
                                        </p:tav>
                                      </p:tavLst>
                                    </p:anim>
                                    <p:anim calcmode="lin" valueType="num">
                                      <p:cBhvr>
                                        <p:cTn id="16" dur="500" fill="hold"/>
                                        <p:tgtEl>
                                          <p:spTgt spid="1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Master Slide 1">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5458437" y="762410"/>
            <a:ext cx="5522054" cy="5414504"/>
          </a:xfrm>
          <a:custGeom>
            <a:avLst/>
            <a:gdLst>
              <a:gd name="connsiteX0" fmla="*/ 0 w 7023364"/>
              <a:gd name="connsiteY0" fmla="*/ 0 h 6886575"/>
              <a:gd name="connsiteX1" fmla="*/ 7023364 w 7023364"/>
              <a:gd name="connsiteY1" fmla="*/ 0 h 6886575"/>
              <a:gd name="connsiteX2" fmla="*/ 7023364 w 7023364"/>
              <a:gd name="connsiteY2" fmla="*/ 6886575 h 6886575"/>
              <a:gd name="connsiteX3" fmla="*/ 3049446 w 7023364"/>
              <a:gd name="connsiteY3" fmla="*/ 6886575 h 6886575"/>
            </a:gdLst>
            <a:ahLst/>
            <a:cxnLst>
              <a:cxn ang="0">
                <a:pos x="connsiteX0" y="connsiteY0"/>
              </a:cxn>
              <a:cxn ang="0">
                <a:pos x="connsiteX1" y="connsiteY1"/>
              </a:cxn>
              <a:cxn ang="0">
                <a:pos x="connsiteX2" y="connsiteY2"/>
              </a:cxn>
              <a:cxn ang="0">
                <a:pos x="connsiteX3" y="connsiteY3"/>
              </a:cxn>
            </a:cxnLst>
            <a:rect l="l" t="t" r="r" b="b"/>
            <a:pathLst>
              <a:path w="7023364" h="6886575">
                <a:moveTo>
                  <a:pt x="0" y="0"/>
                </a:moveTo>
                <a:lnTo>
                  <a:pt x="7023364" y="0"/>
                </a:lnTo>
                <a:lnTo>
                  <a:pt x="7023364" y="6886575"/>
                </a:lnTo>
                <a:lnTo>
                  <a:pt x="3049446" y="6886575"/>
                </a:lnTo>
                <a:close/>
              </a:path>
            </a:pathLst>
          </a:custGeom>
        </p:spPr>
        <p:txBody>
          <a:bodyPr wrap="square">
            <a:noAutofit/>
          </a:bodyPr>
          <a:lstStyle/>
          <a:p>
            <a:endParaRPr lang="en-US"/>
          </a:p>
        </p:txBody>
      </p:sp>
    </p:spTree>
    <p:extLst>
      <p:ext uri="{BB962C8B-B14F-4D97-AF65-F5344CB8AC3E}">
        <p14:creationId xmlns:p14="http://schemas.microsoft.com/office/powerpoint/2010/main" val="268597236"/>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6_Section Header">
    <p:spTree>
      <p:nvGrpSpPr>
        <p:cNvPr id="1" name=""/>
        <p:cNvGrpSpPr/>
        <p:nvPr/>
      </p:nvGrpSpPr>
      <p:grpSpPr>
        <a:xfrm>
          <a:off x="0" y="0"/>
          <a:ext cx="0" cy="0"/>
          <a:chOff x="0" y="0"/>
          <a:chExt cx="0" cy="0"/>
        </a:xfrm>
      </p:grpSpPr>
      <p:sp>
        <p:nvSpPr>
          <p:cNvPr id="2" name="Picture Placeholder 20"/>
          <p:cNvSpPr>
            <a:spLocks noGrp="1"/>
          </p:cNvSpPr>
          <p:nvPr>
            <p:ph type="pic" sz="quarter" idx="14"/>
          </p:nvPr>
        </p:nvSpPr>
        <p:spPr>
          <a:xfrm>
            <a:off x="1771652" y="584199"/>
            <a:ext cx="2724148" cy="3568701"/>
          </a:xfrm>
        </p:spPr>
        <p:txBody>
          <a:bodyPr/>
          <a:lstStyle/>
          <a:p>
            <a:endParaRPr lang="en-US"/>
          </a:p>
        </p:txBody>
      </p:sp>
      <p:sp>
        <p:nvSpPr>
          <p:cNvPr id="3" name="Picture Placeholder 20"/>
          <p:cNvSpPr>
            <a:spLocks noGrp="1"/>
          </p:cNvSpPr>
          <p:nvPr>
            <p:ph type="pic" sz="quarter" idx="15"/>
          </p:nvPr>
        </p:nvSpPr>
        <p:spPr>
          <a:xfrm>
            <a:off x="6083301" y="3416300"/>
            <a:ext cx="5829299" cy="3149601"/>
          </a:xfrm>
        </p:spPr>
        <p:txBody>
          <a:bodyPr/>
          <a:lstStyle/>
          <a:p>
            <a:endParaRPr lang="en-US"/>
          </a:p>
        </p:txBody>
      </p:sp>
    </p:spTree>
    <p:extLst>
      <p:ext uri="{BB962C8B-B14F-4D97-AF65-F5344CB8AC3E}">
        <p14:creationId xmlns:p14="http://schemas.microsoft.com/office/powerpoint/2010/main" val="2469807691"/>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0"/>
            <a:ext cx="7875660" cy="6858000"/>
          </a:xfrm>
          <a:custGeom>
            <a:avLst/>
            <a:gdLst>
              <a:gd name="connsiteX0" fmla="*/ 0 w 7875660"/>
              <a:gd name="connsiteY0" fmla="*/ 0 h 6858000"/>
              <a:gd name="connsiteX1" fmla="*/ 3556315 w 7875660"/>
              <a:gd name="connsiteY1" fmla="*/ 0 h 6858000"/>
              <a:gd name="connsiteX2" fmla="*/ 7875660 w 7875660"/>
              <a:gd name="connsiteY2" fmla="*/ 6858000 h 6858000"/>
              <a:gd name="connsiteX3" fmla="*/ 0 w 787566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75660" h="6858000">
                <a:moveTo>
                  <a:pt x="0" y="0"/>
                </a:moveTo>
                <a:lnTo>
                  <a:pt x="3556315" y="0"/>
                </a:lnTo>
                <a:lnTo>
                  <a:pt x="7875660" y="6858000"/>
                </a:lnTo>
                <a:lnTo>
                  <a:pt x="0" y="6858000"/>
                </a:lnTo>
                <a:close/>
              </a:path>
            </a:pathLst>
          </a:custGeom>
        </p:spPr>
        <p:txBody>
          <a:bodyPr wrap="square">
            <a:noAutofit/>
          </a:bodyPr>
          <a:lstStyle/>
          <a:p>
            <a:endParaRPr lang="en-US"/>
          </a:p>
        </p:txBody>
      </p:sp>
    </p:spTree>
    <p:extLst>
      <p:ext uri="{BB962C8B-B14F-4D97-AF65-F5344CB8AC3E}">
        <p14:creationId xmlns:p14="http://schemas.microsoft.com/office/powerpoint/2010/main" val="2768083753"/>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4316339" y="0"/>
            <a:ext cx="7875660" cy="6858000"/>
          </a:xfrm>
          <a:custGeom>
            <a:avLst/>
            <a:gdLst>
              <a:gd name="connsiteX0" fmla="*/ 4319345 w 7875660"/>
              <a:gd name="connsiteY0" fmla="*/ 0 h 6858000"/>
              <a:gd name="connsiteX1" fmla="*/ 7875660 w 7875660"/>
              <a:gd name="connsiteY1" fmla="*/ 0 h 6858000"/>
              <a:gd name="connsiteX2" fmla="*/ 7875660 w 7875660"/>
              <a:gd name="connsiteY2" fmla="*/ 6858000 h 6858000"/>
              <a:gd name="connsiteX3" fmla="*/ 0 w 787566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75660" h="6858000">
                <a:moveTo>
                  <a:pt x="4319345" y="0"/>
                </a:moveTo>
                <a:lnTo>
                  <a:pt x="7875660" y="0"/>
                </a:lnTo>
                <a:lnTo>
                  <a:pt x="7875660" y="6858000"/>
                </a:lnTo>
                <a:lnTo>
                  <a:pt x="0" y="6858000"/>
                </a:lnTo>
                <a:close/>
              </a:path>
            </a:pathLst>
          </a:custGeom>
        </p:spPr>
        <p:txBody>
          <a:bodyPr wrap="square">
            <a:noAutofit/>
          </a:bodyPr>
          <a:lstStyle/>
          <a:p>
            <a:endParaRPr lang="en-US"/>
          </a:p>
        </p:txBody>
      </p:sp>
    </p:spTree>
    <p:extLst>
      <p:ext uri="{BB962C8B-B14F-4D97-AF65-F5344CB8AC3E}">
        <p14:creationId xmlns:p14="http://schemas.microsoft.com/office/powerpoint/2010/main" val="75457352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905829" y="3460437"/>
            <a:ext cx="2075542" cy="2670175"/>
          </a:xfrm>
        </p:spPr>
        <p:txBody>
          <a:bodyPr/>
          <a:lstStyle/>
          <a:p>
            <a:endParaRPr lang="en-US"/>
          </a:p>
        </p:txBody>
      </p:sp>
      <p:sp>
        <p:nvSpPr>
          <p:cNvPr id="4" name="Picture Placeholder 2"/>
          <p:cNvSpPr>
            <a:spLocks noGrp="1"/>
          </p:cNvSpPr>
          <p:nvPr>
            <p:ph type="pic" sz="quarter" idx="11"/>
          </p:nvPr>
        </p:nvSpPr>
        <p:spPr>
          <a:xfrm>
            <a:off x="7170057" y="899886"/>
            <a:ext cx="2496457" cy="5230726"/>
          </a:xfrm>
        </p:spPr>
        <p:txBody>
          <a:bodyPr/>
          <a:lstStyle/>
          <a:p>
            <a:endParaRPr lang="en-US"/>
          </a:p>
        </p:txBody>
      </p:sp>
    </p:spTree>
    <p:extLst>
      <p:ext uri="{BB962C8B-B14F-4D97-AF65-F5344CB8AC3E}">
        <p14:creationId xmlns:p14="http://schemas.microsoft.com/office/powerpoint/2010/main" val="1923762443"/>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318427" y="1541417"/>
            <a:ext cx="5287093" cy="3019425"/>
          </a:xfrm>
        </p:spPr>
        <p:txBody>
          <a:bodyPr/>
          <a:lstStyle>
            <a:lvl1pPr marL="0" indent="0">
              <a:buNone/>
              <a:defRPr/>
            </a:lvl1pPr>
          </a:lstStyle>
          <a:p>
            <a:endParaRPr lang="en-US" dirty="0"/>
          </a:p>
        </p:txBody>
      </p:sp>
    </p:spTree>
    <p:extLst>
      <p:ext uri="{BB962C8B-B14F-4D97-AF65-F5344CB8AC3E}">
        <p14:creationId xmlns:p14="http://schemas.microsoft.com/office/powerpoint/2010/main" val="137245236"/>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938452"/>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136091493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173600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BMMB7012D-Yulianna Daykin</a:t>
            </a:r>
          </a:p>
        </p:txBody>
      </p:sp>
      <p:sp>
        <p:nvSpPr>
          <p:cNvPr id="7" name="Slide Number Placeholder 6"/>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1194069468"/>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BMMB7012D-Yulianna Daykin</a:t>
            </a:r>
          </a:p>
        </p:txBody>
      </p:sp>
      <p:sp>
        <p:nvSpPr>
          <p:cNvPr id="9" name="Slide Number Placeholder 8"/>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4289228306"/>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BMMB7012D-Yulianna Daykin</a:t>
            </a:r>
          </a:p>
        </p:txBody>
      </p:sp>
      <p:sp>
        <p:nvSpPr>
          <p:cNvPr id="5" name="Slide Number Placeholder 4"/>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867291476"/>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BMMB7012D-Yulianna Daykin</a:t>
            </a:r>
          </a:p>
        </p:txBody>
      </p:sp>
      <p:sp>
        <p:nvSpPr>
          <p:cNvPr id="4" name="Slide Number Placeholder 3"/>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1409568301"/>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BMMB7012D-Yulianna Daykin</a:t>
            </a:r>
          </a:p>
        </p:txBody>
      </p:sp>
      <p:sp>
        <p:nvSpPr>
          <p:cNvPr id="7" name="Slide Number Placeholder 6"/>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1402383509"/>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BMMB7012D-Yulianna Daykin</a:t>
            </a:r>
          </a:p>
        </p:txBody>
      </p:sp>
      <p:sp>
        <p:nvSpPr>
          <p:cNvPr id="7" name="Slide Number Placeholder 6"/>
          <p:cNvSpPr>
            <a:spLocks noGrp="1"/>
          </p:cNvSpPr>
          <p:nvPr>
            <p:ph type="sldNum" sz="quarter" idx="12"/>
          </p:nvPr>
        </p:nvSpPr>
        <p:spPr/>
        <p:txBody>
          <a:bodyPr/>
          <a:lstStyle/>
          <a:p>
            <a:fld id="{D675530A-825D-482F-91B4-0C312E4E7659}"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3104837"/>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1639017320"/>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3919194"/>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318427" y="1541417"/>
            <a:ext cx="5287093" cy="3019425"/>
          </a:xfrm>
        </p:spPr>
        <p:txBody>
          <a:bodyPr/>
          <a:lstStyle>
            <a:lvl1pPr marL="0" indent="0">
              <a:buNone/>
              <a:defRPr/>
            </a:lvl1pPr>
          </a:lstStyle>
          <a:p>
            <a:endParaRPr lang="en-US" dirty="0"/>
          </a:p>
        </p:txBody>
      </p:sp>
    </p:spTree>
    <p:extLst>
      <p:ext uri="{BB962C8B-B14F-4D97-AF65-F5344CB8AC3E}">
        <p14:creationId xmlns:p14="http://schemas.microsoft.com/office/powerpoint/2010/main" val="4041146170"/>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endParaRPr lang="en-US"/>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r>
              <a:rPr lang="en-US"/>
              <a:t>BMMB7012D-Yulianna Daykin</a:t>
            </a:r>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D675530A-825D-482F-91B4-0C312E4E7659}" type="slidenum">
              <a:rPr lang="en-US" smtClean="0"/>
              <a:t>‹#›</a:t>
            </a:fld>
            <a:endParaRPr lang="en-US"/>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08023987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extLst>
    <p:ext uri="{DCECCB84-F9BA-43D5-87BE-67443E8EF086}">
      <p15:sldGuideLst xmlns:p15="http://schemas.microsoft.com/office/powerpoint/2012/main">
        <p15:guide id="1" orient="horz" pos="4056">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3093304737"/>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endParaRPr lang="en-US"/>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r>
              <a:rPr lang="en-US"/>
              <a:t>BMMB7012D-Yulianna Daykin</a:t>
            </a:r>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D675530A-825D-482F-91B4-0C312E4E7659}" type="slidenum">
              <a:rPr lang="en-US" smtClean="0"/>
              <a:t>‹#›</a:t>
            </a:fld>
            <a:endParaRPr lang="en-US"/>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4963347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BMMB7012D-Yulianna Daykin</a:t>
            </a:r>
          </a:p>
        </p:txBody>
      </p:sp>
      <p:sp>
        <p:nvSpPr>
          <p:cNvPr id="7" name="Slide Number Placeholder 6"/>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3010078841"/>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BMMB7012D-Yulianna Daykin</a:t>
            </a:r>
          </a:p>
        </p:txBody>
      </p:sp>
      <p:sp>
        <p:nvSpPr>
          <p:cNvPr id="9" name="Slide Number Placeholder 8"/>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2218419042"/>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BMMB7012D-Yulianna Daykin</a:t>
            </a:r>
          </a:p>
        </p:txBody>
      </p:sp>
      <p:sp>
        <p:nvSpPr>
          <p:cNvPr id="5" name="Slide Number Placeholder 4"/>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3275856481"/>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BMMB7012D-Yulianna Daykin</a:t>
            </a:r>
          </a:p>
        </p:txBody>
      </p:sp>
      <p:sp>
        <p:nvSpPr>
          <p:cNvPr id="4" name="Slide Number Placeholder 3"/>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3920588322"/>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extLst>
    <p:ext uri="{DCECCB84-F9BA-43D5-87BE-67443E8EF086}">
      <p15:sldGuideLst xmlns:p15="http://schemas.microsoft.com/office/powerpoint/2012/main">
        <p15:guide id="1" pos="540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endParaRPr lang="en-US"/>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r>
              <a:rPr lang="en-US"/>
              <a:t>BMMB7012D-Yulianna Daykin</a:t>
            </a:r>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D675530A-825D-482F-91B4-0C312E4E7659}" type="slidenum">
              <a:rPr lang="en-US" smtClean="0"/>
              <a:t>‹#›</a:t>
            </a:fld>
            <a:endParaRPr lang="en-US"/>
          </a:p>
        </p:txBody>
      </p:sp>
    </p:spTree>
    <p:extLst>
      <p:ext uri="{BB962C8B-B14F-4D97-AF65-F5344CB8AC3E}">
        <p14:creationId xmlns:p14="http://schemas.microsoft.com/office/powerpoint/2010/main" val="1575224878"/>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extLst>
    <p:ext uri="{DCECCB84-F9BA-43D5-87BE-67443E8EF086}">
      <p15:sldGuideLst xmlns:p15="http://schemas.microsoft.com/office/powerpoint/2012/main">
        <p15:guide id="1" pos="540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endParaRPr lang="en-US"/>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r>
              <a:rPr lang="en-US"/>
              <a:t>BMMB7012D-Yulianna Daykin</a:t>
            </a:r>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D675530A-825D-482F-91B4-0C312E4E7659}" type="slidenum">
              <a:rPr lang="en-US" smtClean="0"/>
              <a:t>‹#›</a:t>
            </a:fld>
            <a:endParaRPr lang="en-US"/>
          </a:p>
        </p:txBody>
      </p:sp>
    </p:spTree>
    <p:extLst>
      <p:ext uri="{BB962C8B-B14F-4D97-AF65-F5344CB8AC3E}">
        <p14:creationId xmlns:p14="http://schemas.microsoft.com/office/powerpoint/2010/main" val="2221490713"/>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BMMB7012D-Yulianna Daykin</a:t>
            </a:r>
          </a:p>
        </p:txBody>
      </p:sp>
      <p:sp>
        <p:nvSpPr>
          <p:cNvPr id="6" name="Slide Number Placeholder 5"/>
          <p:cNvSpPr>
            <a:spLocks noGrp="1"/>
          </p:cNvSpPr>
          <p:nvPr>
            <p:ph type="sldNum" sz="quarter" idx="12"/>
          </p:nvPr>
        </p:nvSpPr>
        <p:spPr/>
        <p:txBody>
          <a:bodyPr/>
          <a:lstStyle/>
          <a:p>
            <a:fld id="{D675530A-825D-482F-91B4-0C312E4E7659}" type="slidenum">
              <a:rPr lang="en-US" smtClean="0"/>
              <a:t>‹#›</a:t>
            </a:fld>
            <a:endParaRPr lang="en-US"/>
          </a:p>
        </p:txBody>
      </p:sp>
    </p:spTree>
    <p:extLst>
      <p:ext uri="{BB962C8B-B14F-4D97-AF65-F5344CB8AC3E}">
        <p14:creationId xmlns:p14="http://schemas.microsoft.com/office/powerpoint/2010/main" val="2519490793"/>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endParaRPr lang="en-US"/>
          </a:p>
        </p:txBody>
      </p:sp>
      <p:sp>
        <p:nvSpPr>
          <p:cNvPr id="5" name="Footer Placeholder 4"/>
          <p:cNvSpPr>
            <a:spLocks noGrp="1"/>
          </p:cNvSpPr>
          <p:nvPr>
            <p:ph type="ftr" sz="quarter" idx="11"/>
          </p:nvPr>
        </p:nvSpPr>
        <p:spPr>
          <a:xfrm>
            <a:off x="2933699" y="6296615"/>
            <a:ext cx="5959577" cy="365125"/>
          </a:xfrm>
        </p:spPr>
        <p:txBody>
          <a:bodyPr/>
          <a:lstStyle/>
          <a:p>
            <a:r>
              <a:rPr lang="en-US"/>
              <a:t>BMMB7012D-Yulianna Daykin</a:t>
            </a:r>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D675530A-825D-482F-91B4-0C312E4E7659}" type="slidenum">
              <a:rPr lang="en-US" smtClean="0"/>
              <a:t>‹#›</a:t>
            </a:fld>
            <a:endParaRPr lang="en-US"/>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3856830"/>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Picture Placeholder 7"/>
          <p:cNvSpPr>
            <a:spLocks noGrp="1"/>
          </p:cNvSpPr>
          <p:nvPr>
            <p:ph type="pic" sz="quarter" idx="11"/>
          </p:nvPr>
        </p:nvSpPr>
        <p:spPr>
          <a:xfrm>
            <a:off x="0" y="0"/>
            <a:ext cx="3411764" cy="4275438"/>
          </a:xfrm>
        </p:spPr>
        <p:txBody>
          <a:bodyPr/>
          <a:lstStyle/>
          <a:p>
            <a:endParaRPr lang="en-US"/>
          </a:p>
        </p:txBody>
      </p:sp>
      <p:sp>
        <p:nvSpPr>
          <p:cNvPr id="5" name="Picture Placeholder 7"/>
          <p:cNvSpPr>
            <a:spLocks noGrp="1"/>
          </p:cNvSpPr>
          <p:nvPr>
            <p:ph type="pic" sz="quarter" idx="12"/>
          </p:nvPr>
        </p:nvSpPr>
        <p:spPr>
          <a:xfrm>
            <a:off x="3411764" y="4275438"/>
            <a:ext cx="5073209" cy="2582562"/>
          </a:xfrm>
        </p:spPr>
        <p:txBody>
          <a:bodyPr/>
          <a:lstStyle/>
          <a:p>
            <a:endParaRPr lang="en-US"/>
          </a:p>
        </p:txBody>
      </p:sp>
    </p:spTree>
    <p:extLst>
      <p:ext uri="{BB962C8B-B14F-4D97-AF65-F5344CB8AC3E}">
        <p14:creationId xmlns:p14="http://schemas.microsoft.com/office/powerpoint/2010/main" val="883462297"/>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3.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BMMB7012D-Yulianna Daykin</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75530A-825D-482F-91B4-0C312E4E7659}" type="slidenum">
              <a:rPr lang="en-US" smtClean="0"/>
              <a:t>‹#›</a:t>
            </a:fld>
            <a:endParaRPr lang="en-US"/>
          </a:p>
        </p:txBody>
      </p:sp>
    </p:spTree>
    <p:extLst>
      <p:ext uri="{BB962C8B-B14F-4D97-AF65-F5344CB8AC3E}">
        <p14:creationId xmlns:p14="http://schemas.microsoft.com/office/powerpoint/2010/main" val="2993278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7" r:id="rId16"/>
    <p:sldLayoutId id="2147483715" r:id="rId17"/>
    <p:sldLayoutId id="2147483679" r:id="rId18"/>
    <p:sldLayoutId id="2147483714" r:id="rId19"/>
    <p:sldLayoutId id="2147483720" r:id="rId20"/>
    <p:sldLayoutId id="2147483723" r:id="rId21"/>
    <p:sldLayoutId id="2147483724" r:id="rId22"/>
    <p:sldLayoutId id="2147483743" r:id="rId23"/>
    <p:sldLayoutId id="2147483770" r:id="rId24"/>
  </p:sldLayoutIdLst>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BMMB7012D-Yulianna Daykin</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675530A-825D-482F-91B4-0C312E4E7659}"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994737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endParaRPr lang="en-US"/>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r>
              <a:rPr lang="en-US"/>
              <a:t>BMMB7012D-Yulianna Daykin</a:t>
            </a:r>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D675530A-825D-482F-91B4-0C312E4E7659}" type="slidenum">
              <a:rPr lang="en-US" smtClean="0"/>
              <a:t>‹#›</a:t>
            </a:fld>
            <a:endParaRPr lang="en-US"/>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5821625"/>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Lst>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hf sldNum="0" hdr="0" dt="0"/>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U68eCr95JSI"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jpeg"/><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4.m4a"/><Relationship Id="rId7" Type="http://schemas.openxmlformats.org/officeDocument/2006/relationships/image" Target="../media/image5.jpe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notesSlide" Target="../notesSlides/notesSlide4.xml"/><Relationship Id="rId5" Type="http://schemas.openxmlformats.org/officeDocument/2006/relationships/slideLayout" Target="../slideLayouts/slideLayout48.xml"/><Relationship Id="rId4" Type="http://schemas.openxmlformats.org/officeDocument/2006/relationships/audio" Target="../media/media4.m4a"/></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6.xml"/><Relationship Id="rId7" Type="http://schemas.openxmlformats.org/officeDocument/2006/relationships/image" Target="../media/image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jpeg"/><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image" Target="../media/image7.jpeg"/><Relationship Id="rId4"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jpeg"/><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8.jpeg"/><Relationship Id="rId4"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4E936-3497-44EC-B9C9-A51702040ABD}"/>
              </a:ext>
            </a:extLst>
          </p:cNvPr>
          <p:cNvSpPr>
            <a:spLocks noGrp="1"/>
          </p:cNvSpPr>
          <p:nvPr>
            <p:ph type="ctrTitle"/>
          </p:nvPr>
        </p:nvSpPr>
        <p:spPr>
          <a:xfrm>
            <a:off x="1428750" y="1741488"/>
            <a:ext cx="9144000" cy="2387600"/>
          </a:xfrm>
        </p:spPr>
        <p:txBody>
          <a:bodyPr>
            <a:normAutofit fontScale="90000"/>
          </a:bodyPr>
          <a:lstStyle/>
          <a:p>
            <a:r>
              <a:rPr lang="en-GB" b="1" dirty="0" err="1"/>
              <a:t>Url</a:t>
            </a:r>
            <a:r>
              <a:rPr lang="en-GB" b="1" dirty="0"/>
              <a:t> link: </a:t>
            </a:r>
            <a:r>
              <a:rPr lang="en-GB" b="1" dirty="0">
                <a:hlinkClick r:id="rId2"/>
              </a:rPr>
              <a:t>https://www.youtube.com/watch?v=U68eCr95JSI</a:t>
            </a:r>
            <a:br>
              <a:rPr lang="en-GB" b="1" dirty="0"/>
            </a:br>
            <a:endParaRPr lang="en-GB" b="1" dirty="0"/>
          </a:p>
        </p:txBody>
      </p:sp>
    </p:spTree>
    <p:extLst>
      <p:ext uri="{BB962C8B-B14F-4D97-AF65-F5344CB8AC3E}">
        <p14:creationId xmlns:p14="http://schemas.microsoft.com/office/powerpoint/2010/main" val="536528124"/>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B404CB9-2C11-4DA3-8458-6B71E8886B5E}"/>
              </a:ext>
            </a:extLst>
          </p:cNvPr>
          <p:cNvSpPr>
            <a:spLocks noGrp="1"/>
          </p:cNvSpPr>
          <p:nvPr>
            <p:ph type="pic" sz="quarter" idx="11"/>
          </p:nvPr>
        </p:nvSpPr>
        <p:spPr/>
      </p:sp>
      <p:sp>
        <p:nvSpPr>
          <p:cNvPr id="4" name="TextBox 3">
            <a:extLst>
              <a:ext uri="{FF2B5EF4-FFF2-40B4-BE49-F238E27FC236}">
                <a16:creationId xmlns:a16="http://schemas.microsoft.com/office/drawing/2014/main" id="{07A48C6B-B467-4089-96A3-7F1A2FAFF37E}"/>
              </a:ext>
            </a:extLst>
          </p:cNvPr>
          <p:cNvSpPr txBox="1"/>
          <p:nvPr/>
        </p:nvSpPr>
        <p:spPr>
          <a:xfrm>
            <a:off x="575876" y="303399"/>
            <a:ext cx="11040247" cy="6032421"/>
          </a:xfrm>
          <a:prstGeom prst="rect">
            <a:avLst/>
          </a:prstGeom>
          <a:noFill/>
        </p:spPr>
        <p:txBody>
          <a:bodyPr wrap="square">
            <a:spAutoFit/>
          </a:bodyPr>
          <a:lstStyle/>
          <a:p>
            <a:pPr algn="just">
              <a:spcAft>
                <a:spcPts val="800"/>
              </a:spcAft>
            </a:pP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Hello, my name is Yulianna Daykin and this will be part A of task 1 of the digital entrepreneurship module. This presentation will provide an external critical analysis of Morrisons supermarket.</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b="1" dirty="0">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The acquisition of Safeway from Morrisons in 2004 consolidated the “Big 4” in the UK, which are Tesco, Asda, Sainsbury’s and Morrisons (</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Chakraborty, 2018, p.6)</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These account for 70% of grocery sales (Garnett, </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Doherty, and Heron, </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2020).</a:t>
            </a:r>
          </a:p>
          <a:p>
            <a:pPr>
              <a:spcAft>
                <a:spcPts val="800"/>
              </a:spcAft>
            </a:pP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According to KANTAR (2021), as of may 2021, Tesco has 27% of the UK grocery market share, Sainsbury’s has 15,1%, Asda has 14,4% and Morrisons has 10.0%. Morrisons is the 4</a:t>
            </a:r>
            <a:r>
              <a:rPr lang="en-GB" sz="11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largest supermarket in the UK </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Clarke, 2005, p.3).</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discounters Aldi and Lidl have disrupted the market with their low-priced strategy and have risen competitiveness </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Wareing</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2017, p.5).</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From a digital perspective, Amazon is pioneer in the application of digital technology in the industry. In the UK, Amazon has developed same day deliveries (Harris et al., 2017, p.23) and utilised artificial intelligence and sensors to produce a tilt less checkout where the customer takes the product and gets charged without scanning the products (BBC, 2021).</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unlikely that Aldi and Lidl will improve their competitive advantage if they do not invest in an online platform to digitalise their service </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Wareing</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2017, p.5). Also, Amazon has only started and is currently only available in London (BBC, 2021).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a:t>
            </a:r>
          </a:p>
          <a:p>
            <a:pPr>
              <a:spcAft>
                <a:spcPts val="800"/>
              </a:spcAft>
            </a:pPr>
            <a:r>
              <a:rPr lang="en-GB" sz="1100" b="1" dirty="0">
                <a:effectLst/>
                <a:latin typeface="Times New Roman" panose="02020603050405020304" pitchFamily="18" charset="0"/>
                <a:ea typeface="Calibri" panose="020F0502020204030204" pitchFamily="34" charset="0"/>
                <a:cs typeface="Times New Roman" panose="02020603050405020304" pitchFamily="18" charset="0"/>
              </a:rPr>
              <a:t>Digital disruption:</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grocery retail sector is encountering high levels of digital disruption due to a shift to online purchase (Game, 2017, p.67). The change in costumer’s behaviour, the aforementioned high levels of competitiveness, and the challenges brought by the pandemic have been the main factors that have contributed to it.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tabLst>
                <a:tab pos="4231005" algn="l"/>
              </a:tabLst>
            </a:pP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Grant, </a:t>
            </a:r>
            <a:r>
              <a:rPr lang="en-GB" sz="1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Fernie</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Schulz (2014, p.6) suggest that 1 in 5 households in the UK are acquiring their groceries online.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tabLst>
                <a:tab pos="4231005" algn="l"/>
              </a:tabLst>
            </a:pP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Due to covid-19 restrictions and according to the Office of National Statistics, all grocery stores had a 12.2% increase in online sales in January 2021 </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(OFN, 2021a). Online spending dropped by 5.6% in April 2021 due to easing of the pandemic restrictions (OFN, 2021b). This implies that the pandemic caused an increase of online grocery consumption. Nevertheless, as the restrictions eased, the customers visited supermarkets more frequently.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tabLst>
                <a:tab pos="4231005" algn="l"/>
              </a:tabLst>
            </a:pP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The delivery of a product is an extra cost to the retailer. Nonetheless, the supermarkets that do not embrace and adapt, have the potential to become obsolete soon (</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Game, 2017, p.68-70)</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Morrisons is in a strong position in terms of online grocery shopping due to having fivefold channel </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(Warrington </a:t>
            </a:r>
            <a:r>
              <a:rPr lang="en-GB" sz="1100" dirty="0" err="1">
                <a:effectLst/>
                <a:latin typeface="Times New Roman" panose="02020603050405020304" pitchFamily="18" charset="0"/>
                <a:ea typeface="Times New Roman" panose="02020603050405020304" pitchFamily="18" charset="0"/>
                <a:cs typeface="Times New Roman" panose="02020603050405020304" pitchFamily="18" charset="0"/>
              </a:rPr>
              <a:t>Gardian</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 2020). Although this tactic allows the customers to have greater access to their products, it is also detrimental because it is not focused, and it trumps their capacity to innovate. A more suitable strategy would be to concentrate on strengthening their partnership with Amazon and optimising their website. As Morrisons has manufacturing sites they could strengthen their supply products to Amazon’s supermarkets and benchmark technology driven initiatives in their own logistics.</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304545649"/>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DF655BB-70A6-40F9-9392-3A9D0BE5F846}"/>
              </a:ext>
            </a:extLst>
          </p:cNvPr>
          <p:cNvSpPr>
            <a:spLocks noGrp="1"/>
          </p:cNvSpPr>
          <p:nvPr>
            <p:ph type="pic" sz="quarter" idx="11"/>
          </p:nvPr>
        </p:nvSpPr>
        <p:spPr/>
      </p:sp>
      <p:sp>
        <p:nvSpPr>
          <p:cNvPr id="4" name="TextBox 3">
            <a:extLst>
              <a:ext uri="{FF2B5EF4-FFF2-40B4-BE49-F238E27FC236}">
                <a16:creationId xmlns:a16="http://schemas.microsoft.com/office/drawing/2014/main" id="{F493B641-3EF2-4C10-AFB8-FD2103DEC1EB}"/>
              </a:ext>
            </a:extLst>
          </p:cNvPr>
          <p:cNvSpPr txBox="1"/>
          <p:nvPr/>
        </p:nvSpPr>
        <p:spPr>
          <a:xfrm>
            <a:off x="180975" y="0"/>
            <a:ext cx="11753830" cy="6904454"/>
          </a:xfrm>
          <a:prstGeom prst="rect">
            <a:avLst/>
          </a:prstGeom>
          <a:noFill/>
        </p:spPr>
        <p:txBody>
          <a:bodyPr wrap="square">
            <a:spAutoFit/>
          </a:bodyPr>
          <a:lstStyle/>
          <a:p>
            <a:pPr>
              <a:spcAft>
                <a:spcPts val="800"/>
              </a:spcAft>
            </a:pPr>
            <a:r>
              <a:rPr lang="en-GB" sz="1200" b="1" dirty="0">
                <a:effectLst/>
                <a:latin typeface="Times New Roman" panose="02020603050405020304" pitchFamily="18" charset="0"/>
                <a:ea typeface="Calibri" panose="020F0502020204030204" pitchFamily="34" charset="0"/>
                <a:cs typeface="Times New Roman" panose="02020603050405020304" pitchFamily="18" charset="0"/>
              </a:rPr>
              <a:t>Consumers:</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There is growth of millennials and Gen Z individuals that are comfortable with digital retailing (Nielsen, 2015, p.3). Consumers require a blend between online and traditional shopping and demand higher convenience and quality </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Game, 2017, p.76)</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The challenge for retailers is to satisfy the online as much as the traditional approach (Nielsen, 2015, p.4).</a:t>
            </a:r>
          </a:p>
          <a:p>
            <a:pPr>
              <a:spcAft>
                <a:spcPts val="800"/>
              </a:spcAft>
            </a:pP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Although ecommerce will grow in the grocery industry, traditional grocery shopping will not be discarded due to sensory experiences that the customer has whilst shopping (Nielsen, 2015, p.13). </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Morrisons must prioritise to make the online and the physical channel enjoyable for the customers. </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p>
          <a:p>
            <a:pPr>
              <a:spcAft>
                <a:spcPts val="800"/>
              </a:spcAft>
            </a:pPr>
            <a:r>
              <a:rPr lang="en-GB" sz="1200" b="1" dirty="0">
                <a:effectLst/>
                <a:latin typeface="Times New Roman" panose="02020603050405020304" pitchFamily="18" charset="0"/>
                <a:ea typeface="Times New Roman" panose="02020603050405020304" pitchFamily="18" charset="0"/>
                <a:cs typeface="Times New Roman" panose="02020603050405020304" pitchFamily="18" charset="0"/>
              </a:rPr>
              <a:t>Technology in the industry:</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Retailers are utilising six e-commerce alternatives which are: “home delivery, in-store pickup, drive-through pickup, </a:t>
            </a: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curbside</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pickup, virtual supermarket and automatic subscription” (Nielsen, 2015, p.7). </a:t>
            </a:r>
          </a:p>
          <a:p>
            <a:pPr>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Tesco has focused on increasing product range, improving the customer’s life and triggered communication online to improve e-CRM. They have utilised their loyalty card to convince customers to purchase online (</a:t>
            </a: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Chaffey, Hemphill, and Edmundson-Bird, 2018,</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pp.439-440). Amazon has formed alliances with local supermarkets to offer more products to their customers (</a:t>
            </a: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Grant, </a:t>
            </a:r>
            <a:r>
              <a:rPr lang="en-GB"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Fernie</a:t>
            </a: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Schulz, 2014. p.6). Hackney, Grant, and Birtwistle (2006, p.354) affirm that Tesco has superior performance in technological best practices.</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Therefore, Morrisons could improve their e-CRM practises and should utilise digital loyalty cards to persuade customers to consume their products.</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b="1" dirty="0">
                <a:effectLst/>
                <a:latin typeface="Times New Roman" panose="02020603050405020304" pitchFamily="18" charset="0"/>
                <a:ea typeface="Calibri" panose="020F0502020204030204" pitchFamily="34" charset="0"/>
                <a:cs typeface="Times New Roman" panose="02020603050405020304" pitchFamily="18" charset="0"/>
              </a:rPr>
              <a:t>Challenges for retailers:</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A challenge is the usage and leverage of the data developed by the traditional and the online purchases </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Game, 2017, p.76)</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Morrisons could ensure that the data collected from both online and physical stores are leveraged by acquiring data analysts and innovation managers.</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The physical supermarkets might need to lower their costs to compete with the online only stores such as Amazon Fresh and Ocado to remain competitive (</a:t>
            </a: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Game, 2017, p.77)</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This strategy should also neutralise Aldi and Lidl’s increase in market share.</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p>
          <a:p>
            <a:pPr>
              <a:spcAft>
                <a:spcPts val="800"/>
              </a:spcAft>
            </a:pPr>
            <a:r>
              <a:rPr lang="en-GB" sz="1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Opportunities:</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Morrisons could become the grocery retailer with the strongest online presence in the UK.</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800"/>
              </a:spcAft>
              <a:buFont typeface="Symbol" panose="05050102010706020507" pitchFamily="18" charset="2"/>
              <a:buChar char=""/>
            </a:pP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Morrisons could expand and become an international company. </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200" b="1" dirty="0">
                <a:effectLst/>
                <a:latin typeface="Times New Roman" panose="02020603050405020304" pitchFamily="18" charset="0"/>
                <a:ea typeface="Calibri" panose="020F0502020204030204" pitchFamily="34" charset="0"/>
                <a:cs typeface="Times New Roman" panose="02020603050405020304" pitchFamily="18" charset="0"/>
              </a:rPr>
              <a:t>Threads:</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Aldi and Lidl increasing their market share.</a:t>
            </a:r>
          </a:p>
          <a:p>
            <a:pPr marL="342900" lvl="0" indent="-342900">
              <a:buFont typeface="Symbol" panose="05050102010706020507" pitchFamily="18" charset="2"/>
              <a:buChar char=""/>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The growth in competition in the industry as new grocers have taken market share from the “Big 4” in the last 20 years. </a:t>
            </a:r>
          </a:p>
          <a:p>
            <a:pPr marL="342900" lvl="0" indent="-342900">
              <a:buFont typeface="Symbol" panose="05050102010706020507" pitchFamily="18" charset="2"/>
              <a:buChar char=""/>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Being outdated by competitors in technology, with Amazon as main current disruptor. </a:t>
            </a:r>
          </a:p>
          <a:p>
            <a:pPr marL="457200">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032297834"/>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2F35EAF-E192-462D-95FB-0CFBE0FCD970}"/>
              </a:ext>
            </a:extLst>
          </p:cNvPr>
          <p:cNvSpPr>
            <a:spLocks noGrp="1"/>
          </p:cNvSpPr>
          <p:nvPr>
            <p:ph type="pic" sz="quarter" idx="11"/>
          </p:nvPr>
        </p:nvSpPr>
        <p:spPr/>
      </p:sp>
      <p:sp>
        <p:nvSpPr>
          <p:cNvPr id="4" name="TextBox 3">
            <a:extLst>
              <a:ext uri="{FF2B5EF4-FFF2-40B4-BE49-F238E27FC236}">
                <a16:creationId xmlns:a16="http://schemas.microsoft.com/office/drawing/2014/main" id="{95106770-AEE7-4B36-ACDC-425BC3CF1496}"/>
              </a:ext>
            </a:extLst>
          </p:cNvPr>
          <p:cNvSpPr txBox="1"/>
          <p:nvPr/>
        </p:nvSpPr>
        <p:spPr>
          <a:xfrm>
            <a:off x="361949" y="542924"/>
            <a:ext cx="11229975" cy="4652556"/>
          </a:xfrm>
          <a:prstGeom prst="rect">
            <a:avLst/>
          </a:prstGeom>
          <a:noFill/>
        </p:spPr>
        <p:txBody>
          <a:bodyPr wrap="square">
            <a:spAutoFit/>
          </a:bodyPr>
          <a:lstStyle/>
          <a:p>
            <a:pPr>
              <a:spcAft>
                <a:spcPts val="800"/>
              </a:spcAft>
            </a:pPr>
            <a:r>
              <a:rPr lang="en-GB" sz="1100" b="1" dirty="0">
                <a:effectLst/>
                <a:latin typeface="Times New Roman" panose="02020603050405020304" pitchFamily="18" charset="0"/>
                <a:ea typeface="Calibri" panose="020F0502020204030204" pitchFamily="34" charset="0"/>
                <a:cs typeface="Times New Roman" panose="02020603050405020304" pitchFamily="18" charset="0"/>
              </a:rPr>
              <a:t>PEST analysis:</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Sammut</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‐Bonnici and Galea (2015) </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suggest that PEST stands for political, economic, social and technological factors. </a:t>
            </a:r>
          </a:p>
          <a:p>
            <a:pPr>
              <a:spcAft>
                <a:spcPts val="800"/>
              </a:spcAft>
            </a:pPr>
            <a:r>
              <a:rPr lang="en-GB" sz="1100" b="1" dirty="0">
                <a:effectLst/>
                <a:latin typeface="Times New Roman" panose="02020603050405020304" pitchFamily="18" charset="0"/>
                <a:ea typeface="Calibri" panose="020F0502020204030204" pitchFamily="34" charset="0"/>
                <a:cs typeface="Times New Roman" panose="02020603050405020304" pitchFamily="18" charset="0"/>
              </a:rPr>
              <a:t>Politics:</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Due to government policies the retail sales decreased whereas online sales soared from 20% in 2019 to 28% in 2020 (House of Commons, 2021, p.3). This indicates that supermarkets must concentrate in developing an optimal omnichannel experience for the customer and strengthen their digital presence. Also, elements such as lockdowns and uncertainty with Brexit might impact Morrisons </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100" dirty="0" err="1">
                <a:effectLst/>
                <a:latin typeface="Times New Roman" panose="02020603050405020304" pitchFamily="18" charset="0"/>
                <a:ea typeface="Times New Roman" panose="02020603050405020304" pitchFamily="18" charset="0"/>
                <a:cs typeface="Times New Roman" panose="02020603050405020304" pitchFamily="18" charset="0"/>
              </a:rPr>
              <a:t>Tetlow</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 and Pope 2020)</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a:t>
            </a:r>
          </a:p>
          <a:p>
            <a:pPr>
              <a:spcAft>
                <a:spcPts val="800"/>
              </a:spcAft>
            </a:pPr>
            <a:r>
              <a:rPr lang="en-GB" sz="1100" b="1" dirty="0">
                <a:effectLst/>
                <a:latin typeface="Times New Roman" panose="02020603050405020304" pitchFamily="18" charset="0"/>
                <a:ea typeface="Calibri" panose="020F0502020204030204" pitchFamily="34" charset="0"/>
                <a:cs typeface="Times New Roman" panose="02020603050405020304" pitchFamily="18" charset="0"/>
              </a:rPr>
              <a:t>Economic:</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During the pandemic, the government supported the sector with job retention schemes, business rates relief and loans (House of Commons, 2021, p.12). Also, 69% of the economy will be impacted by either coronavirus or Brexit (</a:t>
            </a:r>
            <a:r>
              <a:rPr lang="en-GB" sz="1100" dirty="0" err="1">
                <a:effectLst/>
                <a:latin typeface="Times New Roman" panose="02020603050405020304" pitchFamily="18" charset="0"/>
                <a:ea typeface="Times New Roman" panose="02020603050405020304" pitchFamily="18" charset="0"/>
                <a:cs typeface="Times New Roman" panose="02020603050405020304" pitchFamily="18" charset="0"/>
              </a:rPr>
              <a:t>Tetlow</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 and Pope, 2020, p.1). Therefore, Morrisons can expect to encounter turbulent macroeconomic times.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b="1" dirty="0">
                <a:effectLst/>
                <a:latin typeface="Times New Roman" panose="02020603050405020304" pitchFamily="18" charset="0"/>
                <a:ea typeface="Calibri" panose="020F0502020204030204" pitchFamily="34" charset="0"/>
                <a:cs typeface="Times New Roman" panose="02020603050405020304" pitchFamily="18" charset="0"/>
              </a:rPr>
              <a:t>Social:</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Quinn (2021) pinpoints that Morrisons ceased using plastic loyalty cards and opted for a digital type instead. Furthermore, loyalty cards are outdated because shoppers are not interested in collecting points as much as price cuts and instant gratification. Also, Tesco created a successful loyalty card scheme with price cuts which Morrisons has not been able to leverage.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a:t>
            </a:r>
          </a:p>
          <a:p>
            <a:pPr>
              <a:spcAft>
                <a:spcPts val="800"/>
              </a:spcAft>
            </a:pPr>
            <a:r>
              <a:rPr lang="en-GB" sz="1100" b="1" dirty="0">
                <a:effectLst/>
                <a:latin typeface="Times New Roman" panose="02020603050405020304" pitchFamily="18" charset="0"/>
                <a:ea typeface="Calibri" panose="020F0502020204030204" pitchFamily="34" charset="0"/>
                <a:cs typeface="Times New Roman" panose="02020603050405020304" pitchFamily="18" charset="0"/>
              </a:rPr>
              <a:t>Technological:</a:t>
            </a: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Rigby (2021) highlights that Morrisons created a strategic partnership with Amazon. Also, Morrisons is planning to digitalise their stores with a scan and shop trial, digital labels to computerise price modifications and improve the online picking process that is developed in the stores (Morrisons, 2021).  This indicates that the company is interested in investing in technology to remain competitive.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b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b="1" dirty="0">
                <a:effectLst/>
                <a:latin typeface="Times New Roman" panose="02020603050405020304" pitchFamily="18" charset="0"/>
                <a:ea typeface="Times New Roman" panose="02020603050405020304" pitchFamily="18" charset="0"/>
                <a:cs typeface="Times New Roman" panose="02020603050405020304" pitchFamily="18" charset="0"/>
              </a:rPr>
              <a:t>Conclusion: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The grocery sector is facing digital disruption due to shift in customer’s behaviour and the pandemic </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(Game, 2017, p.67). </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Consumers require a blend between online and traditional shopping and higher levels of convenience and quality (Nielsen, 2015, p.4) </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Game, 2017, p.76)</a:t>
            </a: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en-GB" sz="1100" dirty="0">
                <a:effectLst/>
                <a:latin typeface="Times New Roman" panose="02020603050405020304" pitchFamily="18" charset="0"/>
                <a:ea typeface="Times New Roman" panose="02020603050405020304" pitchFamily="18" charset="0"/>
                <a:cs typeface="Times New Roman" panose="02020603050405020304" pitchFamily="18" charset="0"/>
              </a:rPr>
              <a:t>Although digital commerce will grow in the grocery industry, traditional grocery shopping will not be discarded (Nielsen, 2015, p.13).</a:t>
            </a:r>
            <a:endParaRPr lang="en-GB" sz="1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161461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1435F9F1-5DDE-45B2-90B5-4BEDB6D9DE8E}"/>
              </a:ext>
            </a:extLst>
          </p:cNvPr>
          <p:cNvSpPr>
            <a:spLocks noGrp="1"/>
          </p:cNvSpPr>
          <p:nvPr>
            <p:ph type="pic" sz="quarter" idx="10"/>
          </p:nvPr>
        </p:nvSpPr>
        <p:spPr>
          <a:xfrm>
            <a:off x="2280863" y="1171255"/>
            <a:ext cx="7654247" cy="4687286"/>
          </a:xfrm>
          <a:prstGeom prst="rect">
            <a:avLst/>
          </a:prstGeom>
          <a:solidFill>
            <a:srgbClr val="FFC000"/>
          </a:solidFill>
          <a:ln>
            <a:noFill/>
          </a:ln>
          <a:effectLst>
            <a:outerShdw blurRad="431800" dir="1200000" sx="108000" sy="108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Rectangle 6"/>
          <p:cNvSpPr/>
          <p:nvPr/>
        </p:nvSpPr>
        <p:spPr>
          <a:xfrm>
            <a:off x="3052826" y="1733639"/>
            <a:ext cx="6294922" cy="3480390"/>
          </a:xfrm>
          <a:prstGeom prst="rect">
            <a:avLst/>
          </a:prstGeom>
          <a:solidFill>
            <a:srgbClr val="00583D"/>
          </a:solidFill>
          <a:ln>
            <a:noFill/>
          </a:ln>
          <a:effectLst>
            <a:outerShdw blurRad="431800" dir="1200000" sx="108000" sy="108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TextBox 5"/>
          <p:cNvSpPr txBox="1"/>
          <p:nvPr/>
        </p:nvSpPr>
        <p:spPr>
          <a:xfrm>
            <a:off x="3273312" y="1733639"/>
            <a:ext cx="5853951" cy="3139321"/>
          </a:xfrm>
          <a:prstGeom prst="rect">
            <a:avLst/>
          </a:prstGeom>
          <a:noFill/>
        </p:spPr>
        <p:txBody>
          <a:bodyPr wrap="square" rtlCol="0">
            <a:spAutoFit/>
          </a:bodyPr>
          <a:lstStyle/>
          <a:p>
            <a:pPr algn="ctr">
              <a:lnSpc>
                <a:spcPct val="100000"/>
              </a:lnSpc>
            </a:pPr>
            <a:r>
              <a:rPr lang="en-US" sz="6600" b="1" dirty="0">
                <a:solidFill>
                  <a:schemeClr val="bg1"/>
                </a:solidFill>
                <a:latin typeface="Kelson Sans" panose="02000500000000000000" pitchFamily="50" charset="0"/>
                <a:ea typeface="Montserrat" charset="0"/>
                <a:cs typeface="Montserrat" charset="0"/>
              </a:rPr>
              <a:t>Task 1 A</a:t>
            </a:r>
          </a:p>
          <a:p>
            <a:pPr algn="ctr">
              <a:lnSpc>
                <a:spcPct val="100000"/>
              </a:lnSpc>
            </a:pPr>
            <a:endParaRPr lang="en-US" sz="6600" b="1" dirty="0">
              <a:solidFill>
                <a:schemeClr val="bg1"/>
              </a:solidFill>
              <a:latin typeface="Kelson Sans" panose="02000500000000000000" pitchFamily="50" charset="0"/>
              <a:ea typeface="Montserrat" charset="0"/>
              <a:cs typeface="Montserrat" charset="0"/>
            </a:endParaRPr>
          </a:p>
          <a:p>
            <a:pPr algn="ctr">
              <a:lnSpc>
                <a:spcPct val="100000"/>
              </a:lnSpc>
            </a:pPr>
            <a:r>
              <a:rPr lang="en-US" sz="6600" dirty="0">
                <a:solidFill>
                  <a:schemeClr val="bg1"/>
                </a:solidFill>
                <a:latin typeface="Kelson Sans" panose="02000500000000000000" pitchFamily="50" charset="0"/>
                <a:ea typeface="Montserrat" charset="0"/>
                <a:cs typeface="Montserrat" charset="0"/>
              </a:rPr>
              <a:t> </a:t>
            </a:r>
          </a:p>
        </p:txBody>
      </p:sp>
      <p:sp>
        <p:nvSpPr>
          <p:cNvPr id="8" name="TextBox 7"/>
          <p:cNvSpPr txBox="1"/>
          <p:nvPr/>
        </p:nvSpPr>
        <p:spPr>
          <a:xfrm>
            <a:off x="3773136" y="2694772"/>
            <a:ext cx="4854307" cy="2123658"/>
          </a:xfrm>
          <a:prstGeom prst="rect">
            <a:avLst/>
          </a:prstGeom>
          <a:noFill/>
        </p:spPr>
        <p:txBody>
          <a:bodyPr wrap="square" rtlCol="0">
            <a:spAutoFit/>
          </a:bodyPr>
          <a:lstStyle/>
          <a:p>
            <a:pPr algn="ctr">
              <a:lnSpc>
                <a:spcPct val="100000"/>
              </a:lnSpc>
            </a:pPr>
            <a:r>
              <a:rPr lang="en-US" sz="2400" spc="300" dirty="0">
                <a:solidFill>
                  <a:schemeClr val="bg2"/>
                </a:solidFill>
                <a:latin typeface="Lato" panose="020F0502020204030203" pitchFamily="34" charset="0"/>
                <a:ea typeface="Montserrat" charset="0"/>
                <a:cs typeface="Montserrat" charset="0"/>
              </a:rPr>
              <a:t>Digital Entrepreneurship</a:t>
            </a:r>
          </a:p>
          <a:p>
            <a:pPr algn="ctr">
              <a:lnSpc>
                <a:spcPct val="100000"/>
              </a:lnSpc>
            </a:pPr>
            <a:r>
              <a:rPr lang="en-GB" dirty="0">
                <a:solidFill>
                  <a:schemeClr val="bg2"/>
                </a:solidFill>
              </a:rPr>
              <a:t>BMMB7002D</a:t>
            </a:r>
            <a:r>
              <a:rPr lang="en-US" sz="2400" spc="300" dirty="0">
                <a:solidFill>
                  <a:schemeClr val="bg2"/>
                </a:solidFill>
                <a:latin typeface="Lato" panose="020F0502020204030203" pitchFamily="34" charset="0"/>
                <a:ea typeface="Montserrat" charset="0"/>
                <a:cs typeface="Montserrat" charset="0"/>
              </a:rPr>
              <a:t> </a:t>
            </a:r>
          </a:p>
          <a:p>
            <a:pPr algn="ctr">
              <a:lnSpc>
                <a:spcPct val="100000"/>
              </a:lnSpc>
            </a:pPr>
            <a:r>
              <a:rPr lang="en-US" sz="2400" spc="300" dirty="0">
                <a:solidFill>
                  <a:schemeClr val="bg1"/>
                </a:solidFill>
                <a:latin typeface="Lato" panose="020F0502020204030203" pitchFamily="34" charset="0"/>
                <a:ea typeface="Montserrat" charset="0"/>
                <a:cs typeface="Montserrat" charset="0"/>
              </a:rPr>
              <a:t>Student Number: </a:t>
            </a:r>
          </a:p>
          <a:p>
            <a:pPr algn="ctr">
              <a:lnSpc>
                <a:spcPct val="100000"/>
              </a:lnSpc>
            </a:pPr>
            <a:r>
              <a:rPr lang="en-GB" dirty="0">
                <a:solidFill>
                  <a:schemeClr val="bg2"/>
                </a:solidFill>
              </a:rPr>
              <a:t>1912407</a:t>
            </a:r>
          </a:p>
          <a:p>
            <a:pPr algn="ctr">
              <a:lnSpc>
                <a:spcPct val="100000"/>
              </a:lnSpc>
            </a:pPr>
            <a:r>
              <a:rPr lang="en-GB" sz="2400" spc="300" dirty="0">
                <a:solidFill>
                  <a:schemeClr val="bg1"/>
                </a:solidFill>
                <a:latin typeface="Lato" panose="020F0502020204030203" pitchFamily="34" charset="0"/>
                <a:ea typeface="Montserrat" charset="0"/>
                <a:cs typeface="Montserrat" charset="0"/>
              </a:rPr>
              <a:t>Date of submission: </a:t>
            </a:r>
            <a:r>
              <a:rPr lang="en-GB" spc="300" dirty="0">
                <a:solidFill>
                  <a:schemeClr val="bg2"/>
                </a:solidFill>
                <a:latin typeface="Calibri" panose="020F0502020204030204" pitchFamily="34" charset="0"/>
                <a:ea typeface="Montserrat" charset="0"/>
                <a:cs typeface="Calibri" panose="020F0502020204030204" pitchFamily="34" charset="0"/>
              </a:rPr>
              <a:t>20/06/2021</a:t>
            </a:r>
            <a:endParaRPr lang="en-US" spc="300" dirty="0">
              <a:solidFill>
                <a:schemeClr val="bg2"/>
              </a:solidFill>
              <a:latin typeface="Calibri" panose="020F0502020204030204" pitchFamily="34" charset="0"/>
              <a:ea typeface="Montserrat" charset="0"/>
              <a:cs typeface="Calibri" panose="020F0502020204030204" pitchFamily="34" charset="0"/>
            </a:endParaRPr>
          </a:p>
        </p:txBody>
      </p:sp>
      <p:sp>
        <p:nvSpPr>
          <p:cNvPr id="10" name="TextBox 9">
            <a:extLst>
              <a:ext uri="{FF2B5EF4-FFF2-40B4-BE49-F238E27FC236}">
                <a16:creationId xmlns:a16="http://schemas.microsoft.com/office/drawing/2014/main" id="{A04396E6-421B-49E9-981A-B76863D22E39}"/>
              </a:ext>
            </a:extLst>
          </p:cNvPr>
          <p:cNvSpPr txBox="1"/>
          <p:nvPr/>
        </p:nvSpPr>
        <p:spPr>
          <a:xfrm>
            <a:off x="3773136" y="4651927"/>
            <a:ext cx="4854307" cy="830997"/>
          </a:xfrm>
          <a:prstGeom prst="rect">
            <a:avLst/>
          </a:prstGeom>
          <a:noFill/>
        </p:spPr>
        <p:txBody>
          <a:bodyPr wrap="square" rtlCol="0">
            <a:spAutoFit/>
          </a:bodyPr>
          <a:lstStyle/>
          <a:p>
            <a:pPr algn="ctr">
              <a:lnSpc>
                <a:spcPct val="100000"/>
              </a:lnSpc>
            </a:pPr>
            <a:r>
              <a:rPr lang="en-US" sz="2400" spc="300" dirty="0">
                <a:solidFill>
                  <a:schemeClr val="bg1"/>
                </a:solidFill>
                <a:latin typeface="Lato" panose="020F0502020204030203" pitchFamily="34" charset="0"/>
                <a:ea typeface="Montserrat" charset="0"/>
                <a:cs typeface="Montserrat" charset="0"/>
              </a:rPr>
              <a:t>Yulianna Daykin</a:t>
            </a:r>
          </a:p>
          <a:p>
            <a:pPr algn="ctr">
              <a:lnSpc>
                <a:spcPct val="100000"/>
              </a:lnSpc>
            </a:pPr>
            <a:endParaRPr lang="en-US" sz="2400" spc="300" dirty="0">
              <a:solidFill>
                <a:schemeClr val="bg1"/>
              </a:solidFill>
              <a:latin typeface="Lato" panose="020F0502020204030203" pitchFamily="34" charset="0"/>
              <a:ea typeface="Montserrat" charset="0"/>
              <a:cs typeface="Montserrat" charset="0"/>
            </a:endParaRPr>
          </a:p>
        </p:txBody>
      </p:sp>
      <p:pic>
        <p:nvPicPr>
          <p:cNvPr id="1026" name="Picture 2" descr="Morrisons Colour Palette | Color psychology personality, Logo color  schemes, Color psychology">
            <a:extLst>
              <a:ext uri="{FF2B5EF4-FFF2-40B4-BE49-F238E27FC236}">
                <a16:creationId xmlns:a16="http://schemas.microsoft.com/office/drawing/2014/main" id="{112D7071-16FE-4957-9657-0F6097FE385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0175" t="7939" r="30274" b="74721"/>
          <a:stretch/>
        </p:blipFill>
        <p:spPr bwMode="auto">
          <a:xfrm>
            <a:off x="4736386" y="544530"/>
            <a:ext cx="2712377" cy="1189109"/>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1">
            <a:hlinkClick r:id="" action="ppaction://media"/>
            <a:extLst>
              <a:ext uri="{FF2B5EF4-FFF2-40B4-BE49-F238E27FC236}">
                <a16:creationId xmlns:a16="http://schemas.microsoft.com/office/drawing/2014/main" id="{0248CA50-1108-49B8-AFEF-297E01821FB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622448675"/>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19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Morrisons Colour Palette | Color psychology personality, Logo color  schemes, Color psychology">
            <a:extLst>
              <a:ext uri="{FF2B5EF4-FFF2-40B4-BE49-F238E27FC236}">
                <a16:creationId xmlns:a16="http://schemas.microsoft.com/office/drawing/2014/main" id="{9CE3BBD3-9858-40A2-93DB-41DA53EC1608}"/>
              </a:ext>
            </a:extLst>
          </p:cNvPr>
          <p:cNvPicPr>
            <a:picLocks noChangeAspect="1" noChangeArrowheads="1"/>
          </p:cNvPicPr>
          <p:nvPr/>
        </p:nvPicPr>
        <p:blipFill rotWithShape="1">
          <a:blip r:embed="rId3">
            <a:alphaModFix amt="30000"/>
            <a:extLst>
              <a:ext uri="{28A0092B-C50C-407E-A947-70E740481C1C}">
                <a14:useLocalDpi xmlns:a14="http://schemas.microsoft.com/office/drawing/2010/main" val="0"/>
              </a:ext>
            </a:extLst>
          </a:blip>
          <a:srcRect l="30175" t="7939" r="30274" b="74721"/>
          <a:stretch/>
        </p:blipFill>
        <p:spPr bwMode="auto">
          <a:xfrm>
            <a:off x="2279142" y="1134873"/>
            <a:ext cx="8040115" cy="3524795"/>
          </a:xfrm>
          <a:prstGeom prst="rect">
            <a:avLst/>
          </a:prstGeom>
          <a:noFill/>
          <a:extLst>
            <a:ext uri="{909E8E84-426E-40DD-AFC4-6F175D3DCCD1}">
              <a14:hiddenFill xmlns:a14="http://schemas.microsoft.com/office/drawing/2010/main">
                <a:solidFill>
                  <a:srgbClr val="FFFFFF"/>
                </a:solidFill>
              </a14:hiddenFill>
            </a:ext>
          </a:extLst>
        </p:spPr>
      </p:pic>
      <p:sp>
        <p:nvSpPr>
          <p:cNvPr id="14" name="Right Triangle 13"/>
          <p:cNvSpPr/>
          <p:nvPr/>
        </p:nvSpPr>
        <p:spPr>
          <a:xfrm rot="16200000">
            <a:off x="9108617" y="3765183"/>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ight Triangle 14"/>
          <p:cNvSpPr/>
          <p:nvPr/>
        </p:nvSpPr>
        <p:spPr>
          <a:xfrm rot="5400000">
            <a:off x="187375" y="-202324"/>
            <a:ext cx="3000632" cy="3405282"/>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5276181" y="501379"/>
            <a:ext cx="4531075" cy="830997"/>
          </a:xfrm>
          <a:prstGeom prst="rect">
            <a:avLst/>
          </a:prstGeom>
          <a:noFill/>
        </p:spPr>
        <p:txBody>
          <a:bodyPr wrap="square" rtlCol="0">
            <a:spAutoFit/>
          </a:bodyPr>
          <a:lstStyle/>
          <a:p>
            <a:pPr>
              <a:lnSpc>
                <a:spcPct val="100000"/>
              </a:lnSpc>
            </a:pPr>
            <a:r>
              <a:rPr lang="en-US" sz="4800" dirty="0">
                <a:latin typeface="Kelson Sans" panose="02000500000000000000" pitchFamily="50" charset="0"/>
                <a:ea typeface="Montserrat" charset="0"/>
                <a:cs typeface="Montserrat" charset="0"/>
              </a:rPr>
              <a:t>Content</a:t>
            </a:r>
          </a:p>
        </p:txBody>
      </p:sp>
      <p:sp>
        <p:nvSpPr>
          <p:cNvPr id="8" name="Rectangle 7"/>
          <p:cNvSpPr/>
          <p:nvPr/>
        </p:nvSpPr>
        <p:spPr>
          <a:xfrm>
            <a:off x="1335231" y="1917047"/>
            <a:ext cx="3803141" cy="4870564"/>
          </a:xfrm>
          <a:prstGeom prst="rect">
            <a:avLst/>
          </a:prstGeom>
        </p:spPr>
        <p:txBody>
          <a:bodyPr wrap="square">
            <a:spAutoFit/>
          </a:bodyPr>
          <a:lstStyle/>
          <a:p>
            <a:pPr marL="285750" indent="-28575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Introduction</a:t>
            </a:r>
          </a:p>
          <a:p>
            <a:pPr marL="285750" indent="-28575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Digital disruption in the market</a:t>
            </a:r>
          </a:p>
          <a:p>
            <a:pPr marL="285750" indent="-28575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Consumers</a:t>
            </a:r>
          </a:p>
          <a:p>
            <a:pPr marL="285750" indent="-28575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Technology in the industry</a:t>
            </a:r>
          </a:p>
          <a:p>
            <a:pPr marL="285750" indent="-28575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Challenges for retailers</a:t>
            </a:r>
          </a:p>
          <a:p>
            <a:pPr marL="285750" indent="-28575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Opportunities</a:t>
            </a:r>
          </a:p>
          <a:p>
            <a:pPr marL="285750" indent="-28575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Threads</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PEST analysis</a:t>
            </a:r>
            <a:endParaRPr lang="en-GB" sz="2000" dirty="0">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Political factors</a:t>
            </a:r>
          </a:p>
          <a:p>
            <a:pPr marL="800100" lvl="1"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Economic factors</a:t>
            </a:r>
          </a:p>
          <a:p>
            <a:pPr marL="800100" lvl="1"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Social factors</a:t>
            </a:r>
          </a:p>
          <a:p>
            <a:pPr marL="800100" lvl="1"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Technological factors</a:t>
            </a:r>
          </a:p>
          <a:p>
            <a:pPr marL="342900"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Recommendations</a:t>
            </a:r>
          </a:p>
          <a:p>
            <a:pPr marL="342900"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Conclusion</a:t>
            </a:r>
          </a:p>
          <a:p>
            <a:pPr marL="342900"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Bibliography</a:t>
            </a:r>
          </a:p>
          <a:p>
            <a:endParaRPr lang="en-GB" sz="1050" dirty="0"/>
          </a:p>
        </p:txBody>
      </p:sp>
      <p:sp>
        <p:nvSpPr>
          <p:cNvPr id="9" name="TextBox 8">
            <a:extLst>
              <a:ext uri="{FF2B5EF4-FFF2-40B4-BE49-F238E27FC236}">
                <a16:creationId xmlns:a16="http://schemas.microsoft.com/office/drawing/2014/main" id="{29041C1D-5090-4711-8095-5501A98B1B68}"/>
              </a:ext>
            </a:extLst>
          </p:cNvPr>
          <p:cNvSpPr txBox="1"/>
          <p:nvPr/>
        </p:nvSpPr>
        <p:spPr>
          <a:xfrm>
            <a:off x="4398206" y="6374035"/>
            <a:ext cx="6107986" cy="369332"/>
          </a:xfrm>
          <a:prstGeom prst="rect">
            <a:avLst/>
          </a:prstGeom>
          <a:noFill/>
        </p:spPr>
        <p:txBody>
          <a:bodyPr wrap="square">
            <a:spAutoFit/>
          </a:bodyPr>
          <a:lstStyle/>
          <a:p>
            <a:r>
              <a:rPr lang="en-GB" dirty="0">
                <a:solidFill>
                  <a:schemeClr val="bg2">
                    <a:lumMod val="75000"/>
                  </a:schemeClr>
                </a:solidFill>
              </a:rPr>
              <a:t>BMMB7002D -</a:t>
            </a:r>
            <a:r>
              <a:rPr lang="en-GB" dirty="0">
                <a:solidFill>
                  <a:schemeClr val="bg2">
                    <a:lumMod val="50000"/>
                  </a:schemeClr>
                </a:solidFill>
              </a:rPr>
              <a:t>Yulianna Daykin</a:t>
            </a:r>
          </a:p>
        </p:txBody>
      </p:sp>
    </p:spTree>
    <p:extLst>
      <p:ext uri="{BB962C8B-B14F-4D97-AF65-F5344CB8AC3E}">
        <p14:creationId xmlns:p14="http://schemas.microsoft.com/office/powerpoint/2010/main" val="1851276188"/>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Morrisons Colour Palette | Color psychology personality, Logo color  schemes, Color psychology">
            <a:extLst>
              <a:ext uri="{FF2B5EF4-FFF2-40B4-BE49-F238E27FC236}">
                <a16:creationId xmlns:a16="http://schemas.microsoft.com/office/drawing/2014/main" id="{053B2D78-E753-4C22-90AB-5C608EBE3BDD}"/>
              </a:ext>
            </a:extLst>
          </p:cNvPr>
          <p:cNvPicPr>
            <a:picLocks noChangeAspect="1" noChangeArrowheads="1"/>
          </p:cNvPicPr>
          <p:nvPr/>
        </p:nvPicPr>
        <p:blipFill rotWithShape="1">
          <a:blip r:embed="rId5">
            <a:alphaModFix amt="30000"/>
            <a:extLst>
              <a:ext uri="{28A0092B-C50C-407E-A947-70E740481C1C}">
                <a14:useLocalDpi xmlns:a14="http://schemas.microsoft.com/office/drawing/2010/main" val="0"/>
              </a:ext>
            </a:extLst>
          </a:blip>
          <a:srcRect l="30175" t="7939" r="30274" b="74721"/>
          <a:stretch/>
        </p:blipFill>
        <p:spPr bwMode="auto">
          <a:xfrm>
            <a:off x="2157693" y="1352156"/>
            <a:ext cx="8040115" cy="3524795"/>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27D582EF-86C9-4687-B44C-A13A2EAC9C51}"/>
              </a:ext>
            </a:extLst>
          </p:cNvPr>
          <p:cNvSpPr/>
          <p:nvPr/>
        </p:nvSpPr>
        <p:spPr>
          <a:xfrm>
            <a:off x="5033321" y="4762856"/>
            <a:ext cx="2748731" cy="1470754"/>
          </a:xfrm>
          <a:prstGeom prst="rect">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15" name="Rectangle 14">
            <a:extLst>
              <a:ext uri="{FF2B5EF4-FFF2-40B4-BE49-F238E27FC236}">
                <a16:creationId xmlns:a16="http://schemas.microsoft.com/office/drawing/2014/main" id="{039B4A1F-85F8-47DB-9937-81743DFD4FB6}"/>
              </a:ext>
            </a:extLst>
          </p:cNvPr>
          <p:cNvSpPr/>
          <p:nvPr/>
        </p:nvSpPr>
        <p:spPr>
          <a:xfrm>
            <a:off x="8431404" y="3424322"/>
            <a:ext cx="2748731" cy="147075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4" name="Rectangle 3">
            <a:extLst>
              <a:ext uri="{FF2B5EF4-FFF2-40B4-BE49-F238E27FC236}">
                <a16:creationId xmlns:a16="http://schemas.microsoft.com/office/drawing/2014/main" id="{47A7494B-D80F-4D43-BFF1-59767DAFB0C6}"/>
              </a:ext>
            </a:extLst>
          </p:cNvPr>
          <p:cNvSpPr/>
          <p:nvPr/>
        </p:nvSpPr>
        <p:spPr>
          <a:xfrm>
            <a:off x="8692770" y="1427353"/>
            <a:ext cx="2571219" cy="1470754"/>
          </a:xfrm>
          <a:prstGeom prst="rect">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22" name="Right Triangle 21"/>
          <p:cNvSpPr/>
          <p:nvPr/>
        </p:nvSpPr>
        <p:spPr>
          <a:xfrm rot="16200000">
            <a:off x="9108618" y="3754909"/>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343972" y="-48094"/>
            <a:ext cx="3504056" cy="1077218"/>
          </a:xfrm>
          <a:prstGeom prst="rect">
            <a:avLst/>
          </a:prstGeom>
          <a:noFill/>
        </p:spPr>
        <p:txBody>
          <a:bodyPr wrap="square" rtlCol="0">
            <a:spAutoFit/>
          </a:bodyPr>
          <a:lstStyle/>
          <a:p>
            <a:pPr algn="ctr"/>
            <a:r>
              <a:rPr lang="en-GB" sz="3200" dirty="0"/>
              <a:t> </a:t>
            </a:r>
          </a:p>
          <a:p>
            <a:pPr algn="ctr"/>
            <a:r>
              <a:rPr lang="en-GB" sz="3200" b="1" dirty="0"/>
              <a:t>Introduction</a:t>
            </a:r>
            <a:endParaRPr lang="en-GB" sz="3200" dirty="0"/>
          </a:p>
        </p:txBody>
      </p:sp>
      <p:sp>
        <p:nvSpPr>
          <p:cNvPr id="3" name="Rectangle 2"/>
          <p:cNvSpPr/>
          <p:nvPr/>
        </p:nvSpPr>
        <p:spPr>
          <a:xfrm>
            <a:off x="4970533" y="2688945"/>
            <a:ext cx="2748731" cy="1470754"/>
          </a:xfrm>
          <a:prstGeom prst="rect">
            <a:avLst/>
          </a:prstGeom>
          <a:solidFill>
            <a:srgbClr val="CCE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17" name="TextBox 16"/>
          <p:cNvSpPr txBox="1"/>
          <p:nvPr/>
        </p:nvSpPr>
        <p:spPr>
          <a:xfrm>
            <a:off x="5011472" y="2779023"/>
            <a:ext cx="2538604" cy="1477328"/>
          </a:xfrm>
          <a:prstGeom prst="rect">
            <a:avLst/>
          </a:prstGeom>
          <a:noFill/>
        </p:spPr>
        <p:txBody>
          <a:bodyPr wrap="square" rtlCol="0">
            <a:spAutoFit/>
          </a:bodyPr>
          <a:lstStyle/>
          <a:p>
            <a:pPr lvl="0" algn="ctr"/>
            <a:r>
              <a:rPr lang="en-GB" dirty="0">
                <a:latin typeface="Times New Roman" panose="02020603050405020304" pitchFamily="18" charset="0"/>
                <a:cs typeface="Times New Roman" panose="02020603050405020304" pitchFamily="18" charset="0"/>
              </a:rPr>
              <a:t>The “Big 4” in the UK are Tesco, Asda, Sainsbury’s and Morrisons (Chakraborty, 2018, p.6). </a:t>
            </a:r>
          </a:p>
        </p:txBody>
      </p:sp>
      <p:sp>
        <p:nvSpPr>
          <p:cNvPr id="9" name="TextBox 8"/>
          <p:cNvSpPr txBox="1"/>
          <p:nvPr/>
        </p:nvSpPr>
        <p:spPr>
          <a:xfrm>
            <a:off x="8674312" y="1609894"/>
            <a:ext cx="2608133" cy="1361911"/>
          </a:xfrm>
          <a:prstGeom prst="rect">
            <a:avLst/>
          </a:prstGeom>
          <a:noFill/>
        </p:spPr>
        <p:txBody>
          <a:bodyPr wrap="square" rtlCol="0">
            <a:spAutoFit/>
          </a:bodyPr>
          <a:lstStyle/>
          <a:p>
            <a:pPr algn="ctr"/>
            <a:r>
              <a:rPr lang="en-GB" dirty="0">
                <a:solidFill>
                  <a:schemeClr val="bg1"/>
                </a:solidFill>
                <a:latin typeface="Times New Roman" panose="02020603050405020304" pitchFamily="18" charset="0"/>
                <a:cs typeface="Times New Roman" panose="02020603050405020304" pitchFamily="18" charset="0"/>
              </a:rPr>
              <a:t>Aldi and Lidl have steadily increased market share (Chakraborty, 2018, p.6-7).</a:t>
            </a:r>
            <a:endParaRPr lang="en-GB" sz="1400" dirty="0">
              <a:solidFill>
                <a:schemeClr val="bg1"/>
              </a:solidFill>
              <a:latin typeface="Times New Roman" panose="02020603050405020304" pitchFamily="18" charset="0"/>
              <a:cs typeface="Times New Roman" panose="02020603050405020304" pitchFamily="18" charset="0"/>
            </a:endParaRPr>
          </a:p>
          <a:p>
            <a:pPr algn="ctr"/>
            <a:r>
              <a:rPr lang="en-US" sz="1050" dirty="0">
                <a:solidFill>
                  <a:schemeClr val="bg1"/>
                </a:solidFill>
                <a:latin typeface="Lato" panose="020F0502020204030203" pitchFamily="34" charset="0"/>
              </a:rPr>
              <a:t>. </a:t>
            </a:r>
          </a:p>
        </p:txBody>
      </p:sp>
      <p:sp>
        <p:nvSpPr>
          <p:cNvPr id="21" name="Right Triangle 20"/>
          <p:cNvSpPr/>
          <p:nvPr/>
        </p:nvSpPr>
        <p:spPr>
          <a:xfrm rot="5400000">
            <a:off x="187375" y="-202324"/>
            <a:ext cx="3000632" cy="3405282"/>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7CE65C-AF9E-4EC4-9B6D-371962C931DA}"/>
              </a:ext>
            </a:extLst>
          </p:cNvPr>
          <p:cNvSpPr txBox="1"/>
          <p:nvPr/>
        </p:nvSpPr>
        <p:spPr>
          <a:xfrm>
            <a:off x="8655856" y="3497979"/>
            <a:ext cx="2299825" cy="1323439"/>
          </a:xfrm>
          <a:prstGeom prst="rect">
            <a:avLst/>
          </a:prstGeom>
          <a:noFill/>
        </p:spPr>
        <p:txBody>
          <a:bodyPr wrap="square" rtlCol="0">
            <a:spAutoFit/>
          </a:bodyPr>
          <a:lstStyle/>
          <a:p>
            <a:pPr lvl="0" algn="ctr"/>
            <a:r>
              <a:rPr lang="en-GB" sz="1600" dirty="0">
                <a:solidFill>
                  <a:schemeClr val="bg1"/>
                </a:solidFill>
                <a:latin typeface="Times New Roman" panose="02020603050405020304" pitchFamily="18" charset="0"/>
                <a:cs typeface="Times New Roman" panose="02020603050405020304" pitchFamily="18" charset="0"/>
              </a:rPr>
              <a:t>Tesco, Asda, Sainsbury’s and Morrisons sell 70% of groceries in the UK (Garnett, Doherty, and Heron, 2020).</a:t>
            </a:r>
          </a:p>
        </p:txBody>
      </p:sp>
      <p:sp>
        <p:nvSpPr>
          <p:cNvPr id="13" name="Rectangle 12"/>
          <p:cNvSpPr/>
          <p:nvPr/>
        </p:nvSpPr>
        <p:spPr>
          <a:xfrm>
            <a:off x="4970533" y="4718747"/>
            <a:ext cx="2675822" cy="1531445"/>
          </a:xfrm>
          <a:prstGeom prst="rect">
            <a:avLst/>
          </a:prstGeom>
        </p:spPr>
        <p:txBody>
          <a:bodyPr wrap="square">
            <a:spAutoFit/>
          </a:bodyPr>
          <a:lstStyle/>
          <a:p>
            <a:pPr algn="ctr">
              <a:lnSpc>
                <a:spcPct val="150000"/>
              </a:lnSpc>
            </a:pPr>
            <a:r>
              <a:rPr lang="en-GB" sz="1600" dirty="0">
                <a:solidFill>
                  <a:schemeClr val="bg1"/>
                </a:solidFill>
                <a:latin typeface="Times New Roman" panose="02020603050405020304" pitchFamily="18" charset="0"/>
                <a:cs typeface="Times New Roman" panose="02020603050405020304" pitchFamily="18" charset="0"/>
              </a:rPr>
              <a:t>Amazon is a pioneer in the application of digital technology in the industry (BBC, 2021</a:t>
            </a:r>
            <a:r>
              <a:rPr lang="en-GB" sz="1400" dirty="0">
                <a:solidFill>
                  <a:schemeClr val="bg1"/>
                </a:solidFill>
                <a:latin typeface="Times New Roman" panose="02020603050405020304" pitchFamily="18" charset="0"/>
                <a:cs typeface="Times New Roman" panose="02020603050405020304" pitchFamily="18" charset="0"/>
              </a:rPr>
              <a:t>)</a:t>
            </a:r>
          </a:p>
        </p:txBody>
      </p:sp>
      <p:sp>
        <p:nvSpPr>
          <p:cNvPr id="5" name="TextBox 4">
            <a:extLst>
              <a:ext uri="{FF2B5EF4-FFF2-40B4-BE49-F238E27FC236}">
                <a16:creationId xmlns:a16="http://schemas.microsoft.com/office/drawing/2014/main" id="{44396F4D-EC04-4BDF-B70E-6CA95A209039}"/>
              </a:ext>
            </a:extLst>
          </p:cNvPr>
          <p:cNvSpPr txBox="1"/>
          <p:nvPr/>
        </p:nvSpPr>
        <p:spPr>
          <a:xfrm>
            <a:off x="4361341" y="6373866"/>
            <a:ext cx="4602823" cy="369332"/>
          </a:xfrm>
          <a:prstGeom prst="rect">
            <a:avLst/>
          </a:prstGeom>
          <a:noFill/>
        </p:spPr>
        <p:txBody>
          <a:bodyPr wrap="square" rtlCol="0">
            <a:spAutoFit/>
          </a:bodyPr>
          <a:lstStyle/>
          <a:p>
            <a:r>
              <a:rPr lang="en-GB" dirty="0">
                <a:solidFill>
                  <a:schemeClr val="bg2">
                    <a:lumMod val="75000"/>
                  </a:schemeClr>
                </a:solidFill>
              </a:rPr>
              <a:t>BMMB7002D -</a:t>
            </a:r>
            <a:r>
              <a:rPr lang="en-GB" dirty="0">
                <a:solidFill>
                  <a:schemeClr val="bg2">
                    <a:lumMod val="50000"/>
                  </a:schemeClr>
                </a:solidFill>
              </a:rPr>
              <a:t>Yulianna Daykin</a:t>
            </a:r>
          </a:p>
        </p:txBody>
      </p:sp>
      <p:pic>
        <p:nvPicPr>
          <p:cNvPr id="1026" name="Picture 2">
            <a:extLst>
              <a:ext uri="{FF2B5EF4-FFF2-40B4-BE49-F238E27FC236}">
                <a16:creationId xmlns:a16="http://schemas.microsoft.com/office/drawing/2014/main" id="{7C5BB773-CF23-47CA-B273-A49E99DA69C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8403" y="2198845"/>
            <a:ext cx="4626433" cy="4175415"/>
          </a:xfrm>
          <a:prstGeom prst="rect">
            <a:avLst/>
          </a:prstGeom>
          <a:noFill/>
          <a:extLst>
            <a:ext uri="{909E8E84-426E-40DD-AFC4-6F175D3DCCD1}">
              <a14:hiddenFill xmlns:a14="http://schemas.microsoft.com/office/drawing/2010/main">
                <a:solidFill>
                  <a:srgbClr val="FFFFFF"/>
                </a:solidFill>
              </a14:hiddenFill>
            </a:ext>
          </a:extLst>
        </p:spPr>
      </p:pic>
      <p:pic>
        <p:nvPicPr>
          <p:cNvPr id="7" name="Recorded Sound 3">
            <a:hlinkClick r:id="" action="ppaction://media"/>
            <a:extLst>
              <a:ext uri="{FF2B5EF4-FFF2-40B4-BE49-F238E27FC236}">
                <a16:creationId xmlns:a16="http://schemas.microsoft.com/office/drawing/2014/main" id="{B8F1B002-EBFF-4171-B03D-7EE3D949613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810070129"/>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999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208845" y="317311"/>
            <a:ext cx="4531075" cy="1446550"/>
          </a:xfrm>
          <a:prstGeom prst="rect">
            <a:avLst/>
          </a:prstGeom>
          <a:noFill/>
        </p:spPr>
        <p:txBody>
          <a:bodyPr wrap="square" rtlCol="0">
            <a:spAutoFit/>
          </a:bodyPr>
          <a:lstStyle/>
          <a:p>
            <a:pPr algn="ctr"/>
            <a:r>
              <a:rPr lang="en-GB" sz="4400" b="1" dirty="0">
                <a:latin typeface="Times New Roman" panose="02020603050405020304" pitchFamily="18" charset="0"/>
                <a:cs typeface="Times New Roman" panose="02020603050405020304" pitchFamily="18" charset="0"/>
              </a:rPr>
              <a:t>Digital disruption in the market</a:t>
            </a:r>
            <a:endParaRPr lang="en-GB" sz="4400" dirty="0">
              <a:latin typeface="Times New Roman" panose="02020603050405020304" pitchFamily="18" charset="0"/>
              <a:cs typeface="Times New Roman" panose="02020603050405020304" pitchFamily="18" charset="0"/>
            </a:endParaRPr>
          </a:p>
        </p:txBody>
      </p:sp>
      <p:sp>
        <p:nvSpPr>
          <p:cNvPr id="13" name="Rectangle 12"/>
          <p:cNvSpPr/>
          <p:nvPr/>
        </p:nvSpPr>
        <p:spPr>
          <a:xfrm>
            <a:off x="3103450" y="2180061"/>
            <a:ext cx="2135822" cy="1574199"/>
          </a:xfrm>
          <a:prstGeom prst="rect">
            <a:avLst/>
          </a:prstGeom>
          <a:solidFill>
            <a:srgbClr val="CCE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870115" y="2170317"/>
            <a:ext cx="2002122" cy="1574198"/>
          </a:xfrm>
          <a:prstGeom prst="rect">
            <a:avLst/>
          </a:prstGeom>
          <a:solidFill>
            <a:srgbClr val="FBBF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3116170" y="2212203"/>
            <a:ext cx="2060787" cy="1731243"/>
          </a:xfrm>
          <a:prstGeom prst="rect">
            <a:avLst/>
          </a:prstGeom>
          <a:noFill/>
        </p:spPr>
        <p:txBody>
          <a:bodyPr wrap="square" rtlCol="0">
            <a:spAutoFit/>
          </a:bodyPr>
          <a:lstStyle/>
          <a:p>
            <a:pPr algn="ctr"/>
            <a:r>
              <a:rPr lang="en-GB" sz="1600" dirty="0">
                <a:latin typeface="Times New Roman" panose="02020603050405020304" pitchFamily="18" charset="0"/>
                <a:cs typeface="Times New Roman" panose="02020603050405020304" pitchFamily="18" charset="0"/>
              </a:rPr>
              <a:t>Grant, </a:t>
            </a:r>
            <a:r>
              <a:rPr lang="en-GB" sz="1600" dirty="0" err="1">
                <a:latin typeface="Times New Roman" panose="02020603050405020304" pitchFamily="18" charset="0"/>
                <a:cs typeface="Times New Roman" panose="02020603050405020304" pitchFamily="18" charset="0"/>
              </a:rPr>
              <a:t>Fernie</a:t>
            </a:r>
            <a:r>
              <a:rPr lang="en-GB" sz="1600" dirty="0">
                <a:latin typeface="Times New Roman" panose="02020603050405020304" pitchFamily="18" charset="0"/>
                <a:cs typeface="Times New Roman" panose="02020603050405020304" pitchFamily="18" charset="0"/>
              </a:rPr>
              <a:t>, and Schulz (2014, p.6) suggest that 1 out of 5 households in the UK purchase online groceries. </a:t>
            </a:r>
          </a:p>
          <a:p>
            <a:pPr algn="ctr"/>
            <a:endParaRPr lang="en-US" sz="1050" dirty="0">
              <a:solidFill>
                <a:schemeClr val="bg1"/>
              </a:solidFill>
              <a:latin typeface="Lato" panose="020F0502020204030203" pitchFamily="34" charset="0"/>
            </a:endParaRPr>
          </a:p>
        </p:txBody>
      </p:sp>
      <p:sp>
        <p:nvSpPr>
          <p:cNvPr id="15" name="TextBox 14"/>
          <p:cNvSpPr txBox="1"/>
          <p:nvPr/>
        </p:nvSpPr>
        <p:spPr>
          <a:xfrm>
            <a:off x="721263" y="2228496"/>
            <a:ext cx="2299825" cy="923330"/>
          </a:xfrm>
          <a:prstGeom prst="rect">
            <a:avLst/>
          </a:prstGeom>
          <a:noFill/>
        </p:spPr>
        <p:txBody>
          <a:bodyPr wrap="square" rtlCol="0">
            <a:spAutoFit/>
          </a:bodyPr>
          <a:lstStyle/>
          <a:p>
            <a:pPr algn="ctr"/>
            <a:r>
              <a:rPr lang="en-GB" dirty="0">
                <a:latin typeface="Times New Roman" panose="02020603050405020304" pitchFamily="18" charset="0"/>
                <a:cs typeface="Times New Roman" panose="02020603050405020304" pitchFamily="18" charset="0"/>
              </a:rPr>
              <a:t>High levels of digital disruption (Game, 2017, p.67)</a:t>
            </a:r>
            <a:endParaRPr lang="en-US" sz="1100" dirty="0">
              <a:latin typeface="Times New Roman" panose="02020603050405020304" pitchFamily="18" charset="0"/>
              <a:cs typeface="Times New Roman" panose="02020603050405020304" pitchFamily="18" charset="0"/>
            </a:endParaRPr>
          </a:p>
        </p:txBody>
      </p:sp>
      <p:sp>
        <p:nvSpPr>
          <p:cNvPr id="16" name="Right Triangle 15"/>
          <p:cNvSpPr/>
          <p:nvPr/>
        </p:nvSpPr>
        <p:spPr>
          <a:xfrm rot="10800000">
            <a:off x="8777192" y="0"/>
            <a:ext cx="3414808" cy="3000631"/>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Picture Placeholder 4">
            <a:extLst>
              <a:ext uri="{FF2B5EF4-FFF2-40B4-BE49-F238E27FC236}">
                <a16:creationId xmlns:a16="http://schemas.microsoft.com/office/drawing/2014/main" id="{12F512A6-5F81-4A25-9864-5B96A6C89E3C}"/>
              </a:ext>
            </a:extLst>
          </p:cNvPr>
          <p:cNvSpPr>
            <a:spLocks noGrp="1"/>
          </p:cNvSpPr>
          <p:nvPr>
            <p:ph type="pic" sz="quarter" idx="11"/>
          </p:nvPr>
        </p:nvSpPr>
        <p:spPr>
          <a:xfrm>
            <a:off x="-5249" y="3705824"/>
            <a:ext cx="3253896" cy="3096116"/>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ight Triangle 3">
            <a:extLst>
              <a:ext uri="{FF2B5EF4-FFF2-40B4-BE49-F238E27FC236}">
                <a16:creationId xmlns:a16="http://schemas.microsoft.com/office/drawing/2014/main" id="{F9B42DC3-D5F1-4C03-8EE0-B3009F8DB833}"/>
              </a:ext>
            </a:extLst>
          </p:cNvPr>
          <p:cNvSpPr/>
          <p:nvPr/>
        </p:nvSpPr>
        <p:spPr>
          <a:xfrm rot="16200000">
            <a:off x="9005876" y="3672715"/>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8C4200C-BD5F-41C4-9A9A-5007EB7CC20C}"/>
              </a:ext>
            </a:extLst>
          </p:cNvPr>
          <p:cNvSpPr/>
          <p:nvPr/>
        </p:nvSpPr>
        <p:spPr>
          <a:xfrm>
            <a:off x="6339120" y="2166750"/>
            <a:ext cx="2127152" cy="1570202"/>
          </a:xfrm>
          <a:prstGeom prst="rect">
            <a:avLst/>
          </a:prstGeom>
          <a:solidFill>
            <a:srgbClr val="FBBF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4E1AE466-88A8-44D9-8561-9E618C39129A}"/>
              </a:ext>
            </a:extLst>
          </p:cNvPr>
          <p:cNvSpPr/>
          <p:nvPr/>
        </p:nvSpPr>
        <p:spPr>
          <a:xfrm>
            <a:off x="8768055" y="2247122"/>
            <a:ext cx="2127152" cy="1570203"/>
          </a:xfrm>
          <a:prstGeom prst="rect">
            <a:avLst/>
          </a:prstGeom>
          <a:solidFill>
            <a:srgbClr val="CCE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D003CDBF-837A-46D6-9976-5B8E848623F0}"/>
              </a:ext>
            </a:extLst>
          </p:cNvPr>
          <p:cNvSpPr txBox="1"/>
          <p:nvPr/>
        </p:nvSpPr>
        <p:spPr>
          <a:xfrm>
            <a:off x="6339120" y="2462649"/>
            <a:ext cx="2094014" cy="1169551"/>
          </a:xfrm>
          <a:prstGeom prst="rect">
            <a:avLst/>
          </a:prstGeom>
          <a:noFill/>
        </p:spPr>
        <p:txBody>
          <a:bodyPr wrap="square" rtlCol="0">
            <a:spAutoFit/>
          </a:bodyPr>
          <a:lstStyle/>
          <a:p>
            <a:pPr algn="ctr"/>
            <a:r>
              <a:rPr lang="en-GB" sz="1400" dirty="0">
                <a:latin typeface="Times New Roman" panose="02020603050405020304" pitchFamily="18" charset="0"/>
                <a:cs typeface="Times New Roman" panose="02020603050405020304" pitchFamily="18" charset="0"/>
              </a:rPr>
              <a:t>The supermarkets that do adapt to the trend, could  be obsolete (Game, 2017, p.68-70).</a:t>
            </a:r>
          </a:p>
          <a:p>
            <a:pPr algn="ctr"/>
            <a:endParaRPr lang="en-US" sz="1400" dirty="0">
              <a:solidFill>
                <a:schemeClr val="bg1"/>
              </a:solidFill>
              <a:latin typeface="Lato" panose="020F0502020204030203" pitchFamily="34" charset="0"/>
            </a:endParaRPr>
          </a:p>
        </p:txBody>
      </p:sp>
      <p:sp>
        <p:nvSpPr>
          <p:cNvPr id="20" name="TextBox 19">
            <a:extLst>
              <a:ext uri="{FF2B5EF4-FFF2-40B4-BE49-F238E27FC236}">
                <a16:creationId xmlns:a16="http://schemas.microsoft.com/office/drawing/2014/main" id="{E8524A42-B30A-4A20-A0B4-874974E74152}"/>
              </a:ext>
            </a:extLst>
          </p:cNvPr>
          <p:cNvSpPr txBox="1"/>
          <p:nvPr/>
        </p:nvSpPr>
        <p:spPr>
          <a:xfrm>
            <a:off x="8834419" y="2549046"/>
            <a:ext cx="2060788" cy="954107"/>
          </a:xfrm>
          <a:prstGeom prst="rect">
            <a:avLst/>
          </a:prstGeom>
          <a:noFill/>
        </p:spPr>
        <p:txBody>
          <a:bodyPr wrap="square" rtlCol="0">
            <a:spAutoFit/>
          </a:bodyPr>
          <a:lstStyle/>
          <a:p>
            <a:pPr algn="ctr"/>
            <a:r>
              <a:rPr lang="en-GB" sz="1400" dirty="0"/>
              <a:t>Morrisons has a fivefold delivery channel (Warrington </a:t>
            </a:r>
            <a:r>
              <a:rPr lang="en-GB" sz="1400" dirty="0" err="1"/>
              <a:t>Gardian</a:t>
            </a:r>
            <a:r>
              <a:rPr lang="en-GB" sz="1400" dirty="0"/>
              <a:t>, 2020)</a:t>
            </a:r>
            <a:endParaRPr lang="en-US" sz="1400" dirty="0">
              <a:solidFill>
                <a:schemeClr val="bg1"/>
              </a:solidFill>
              <a:latin typeface="Lato" panose="020F0502020204030203" pitchFamily="34" charset="0"/>
            </a:endParaRPr>
          </a:p>
        </p:txBody>
      </p:sp>
      <p:sp>
        <p:nvSpPr>
          <p:cNvPr id="22" name="TextBox 21">
            <a:extLst>
              <a:ext uri="{FF2B5EF4-FFF2-40B4-BE49-F238E27FC236}">
                <a16:creationId xmlns:a16="http://schemas.microsoft.com/office/drawing/2014/main" id="{F6CD654D-5340-434F-B229-402555AAE352}"/>
              </a:ext>
            </a:extLst>
          </p:cNvPr>
          <p:cNvSpPr txBox="1"/>
          <p:nvPr/>
        </p:nvSpPr>
        <p:spPr>
          <a:xfrm>
            <a:off x="4324306" y="6510942"/>
            <a:ext cx="6102848" cy="369332"/>
          </a:xfrm>
          <a:prstGeom prst="rect">
            <a:avLst/>
          </a:prstGeom>
          <a:noFill/>
        </p:spPr>
        <p:txBody>
          <a:bodyPr wrap="square">
            <a:spAutoFit/>
          </a:bodyPr>
          <a:lstStyle/>
          <a:p>
            <a:r>
              <a:rPr lang="en-GB" dirty="0">
                <a:solidFill>
                  <a:schemeClr val="bg1">
                    <a:lumMod val="50000"/>
                  </a:schemeClr>
                </a:solidFill>
              </a:rPr>
              <a:t>BMMB7002D -Yulianna Daykin</a:t>
            </a:r>
          </a:p>
        </p:txBody>
      </p:sp>
      <p:pic>
        <p:nvPicPr>
          <p:cNvPr id="2050" name="Picture 2" descr="Digital disruption in retail">
            <a:extLst>
              <a:ext uri="{FF2B5EF4-FFF2-40B4-BE49-F238E27FC236}">
                <a16:creationId xmlns:a16="http://schemas.microsoft.com/office/drawing/2014/main" id="{A37089D3-80D3-49DD-BC5D-5D4DFCF287A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6024" y="3911226"/>
            <a:ext cx="3253896" cy="2475970"/>
          </a:xfrm>
          <a:prstGeom prst="rect">
            <a:avLst/>
          </a:prstGeom>
          <a:noFill/>
          <a:extLst>
            <a:ext uri="{909E8E84-426E-40DD-AFC4-6F175D3DCCD1}">
              <a14:hiddenFill xmlns:a14="http://schemas.microsoft.com/office/drawing/2010/main">
                <a:solidFill>
                  <a:srgbClr val="FFFFFF"/>
                </a:solidFill>
              </a14:hiddenFill>
            </a:ext>
          </a:extLst>
        </p:spPr>
      </p:pic>
      <p:pic>
        <p:nvPicPr>
          <p:cNvPr id="2" name="rec 4">
            <a:hlinkClick r:id="" action="ppaction://media"/>
            <a:extLst>
              <a:ext uri="{FF2B5EF4-FFF2-40B4-BE49-F238E27FC236}">
                <a16:creationId xmlns:a16="http://schemas.microsoft.com/office/drawing/2014/main" id="{B9E512B9-8392-441E-8F3C-3157450B265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pic>
        <p:nvPicPr>
          <p:cNvPr id="9" name="Recorded Sound 4">
            <a:hlinkClick r:id="" action="ppaction://media"/>
            <a:extLst>
              <a:ext uri="{FF2B5EF4-FFF2-40B4-BE49-F238E27FC236}">
                <a16:creationId xmlns:a16="http://schemas.microsoft.com/office/drawing/2014/main" id="{E7EFBC56-EA35-4251-A2DF-296B94C71890}"/>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876498336"/>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820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audio>
              <p:cMediaNode vol="80000">
                <p:cTn id="8" fill="hold" display="0">
                  <p:stCondLst>
                    <p:cond delay="indefinite"/>
                  </p:stCondLst>
                  <p:endCondLst>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 descr="Morrisons Colour Palette | Color psychology personality, Logo color  schemes, Color psychology">
            <a:extLst>
              <a:ext uri="{FF2B5EF4-FFF2-40B4-BE49-F238E27FC236}">
                <a16:creationId xmlns:a16="http://schemas.microsoft.com/office/drawing/2014/main" id="{A52C8297-5A7F-4710-A81A-86FB04E2E367}"/>
              </a:ext>
            </a:extLst>
          </p:cNvPr>
          <p:cNvPicPr>
            <a:picLocks noChangeAspect="1" noChangeArrowheads="1"/>
          </p:cNvPicPr>
          <p:nvPr/>
        </p:nvPicPr>
        <p:blipFill rotWithShape="1">
          <a:blip r:embed="rId5">
            <a:alphaModFix amt="30000"/>
            <a:extLst>
              <a:ext uri="{28A0092B-C50C-407E-A947-70E740481C1C}">
                <a14:useLocalDpi xmlns:a14="http://schemas.microsoft.com/office/drawing/2010/main" val="0"/>
              </a:ext>
            </a:extLst>
          </a:blip>
          <a:srcRect l="30175" t="7939" r="30274" b="74721"/>
          <a:stretch/>
        </p:blipFill>
        <p:spPr bwMode="auto">
          <a:xfrm>
            <a:off x="2034150" y="2451788"/>
            <a:ext cx="8040115" cy="352479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7A7494B-D80F-4D43-BFF1-59767DAFB0C6}"/>
              </a:ext>
            </a:extLst>
          </p:cNvPr>
          <p:cNvSpPr/>
          <p:nvPr/>
        </p:nvSpPr>
        <p:spPr>
          <a:xfrm>
            <a:off x="8828389" y="2880951"/>
            <a:ext cx="2571219" cy="1470754"/>
          </a:xfrm>
          <a:prstGeom prst="rect">
            <a:avLst/>
          </a:prstGeom>
          <a:solidFill>
            <a:srgbClr val="CCE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22" name="Right Triangle 21"/>
          <p:cNvSpPr/>
          <p:nvPr/>
        </p:nvSpPr>
        <p:spPr>
          <a:xfrm rot="16200000">
            <a:off x="9108618" y="3744634"/>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54287" y="921469"/>
            <a:ext cx="3504056" cy="707886"/>
          </a:xfrm>
          <a:prstGeom prst="rect">
            <a:avLst/>
          </a:prstGeom>
          <a:noFill/>
        </p:spPr>
        <p:txBody>
          <a:bodyPr wrap="square" rtlCol="0">
            <a:spAutoFit/>
          </a:bodyPr>
          <a:lstStyle/>
          <a:p>
            <a:r>
              <a:rPr lang="en-GB" sz="4000" b="1" dirty="0"/>
              <a:t>Consumers</a:t>
            </a:r>
            <a:endParaRPr lang="en-GB" sz="4000" dirty="0"/>
          </a:p>
        </p:txBody>
      </p:sp>
      <p:sp>
        <p:nvSpPr>
          <p:cNvPr id="14" name="Rounded Rectangle 13"/>
          <p:cNvSpPr/>
          <p:nvPr/>
        </p:nvSpPr>
        <p:spPr>
          <a:xfrm>
            <a:off x="8077614" y="4651474"/>
            <a:ext cx="2906829" cy="1399486"/>
          </a:xfrm>
          <a:prstGeom prst="roundRect">
            <a:avLst/>
          </a:prstGeom>
          <a:solidFill>
            <a:srgbClr val="87A4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4402839" y="2908741"/>
            <a:ext cx="2748731" cy="1470754"/>
          </a:xfrm>
          <a:prstGeom prst="rect">
            <a:avLst/>
          </a:prstGeom>
          <a:solidFill>
            <a:srgbClr val="CCE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17" name="TextBox 16"/>
          <p:cNvSpPr txBox="1"/>
          <p:nvPr/>
        </p:nvSpPr>
        <p:spPr>
          <a:xfrm>
            <a:off x="4653551" y="2983078"/>
            <a:ext cx="2498019" cy="1354217"/>
          </a:xfrm>
          <a:prstGeom prst="rect">
            <a:avLst/>
          </a:prstGeom>
          <a:noFill/>
        </p:spPr>
        <p:txBody>
          <a:bodyPr wrap="square" rtlCol="0">
            <a:spAutoFit/>
          </a:bodyPr>
          <a:lstStyle/>
          <a:p>
            <a:pPr lvl="0" algn="ctr"/>
            <a:r>
              <a:rPr lang="en-GB" dirty="0"/>
              <a:t> </a:t>
            </a:r>
            <a:r>
              <a:rPr lang="en-GB" sz="1600" dirty="0">
                <a:latin typeface="Times New Roman" panose="02020603050405020304" pitchFamily="18" charset="0"/>
                <a:cs typeface="Times New Roman" panose="02020603050405020304" pitchFamily="18" charset="0"/>
              </a:rPr>
              <a:t>Growth of millennials and Gen Z individuals that are comfortable with digital retailing (Nielsen, 2015, p.3)</a:t>
            </a:r>
          </a:p>
        </p:txBody>
      </p:sp>
      <p:sp>
        <p:nvSpPr>
          <p:cNvPr id="9" name="TextBox 8"/>
          <p:cNvSpPr txBox="1"/>
          <p:nvPr/>
        </p:nvSpPr>
        <p:spPr>
          <a:xfrm>
            <a:off x="8964588" y="3085037"/>
            <a:ext cx="2298819" cy="1200329"/>
          </a:xfrm>
          <a:prstGeom prst="rect">
            <a:avLst/>
          </a:prstGeom>
          <a:noFill/>
        </p:spPr>
        <p:txBody>
          <a:bodyPr wrap="square" rtlCol="0">
            <a:spAutoFit/>
          </a:bodyPr>
          <a:lstStyle/>
          <a:p>
            <a:pPr algn="ctr"/>
            <a:r>
              <a:rPr lang="en-GB" dirty="0">
                <a:latin typeface="Times New Roman" panose="02020603050405020304" pitchFamily="18" charset="0"/>
                <a:cs typeface="Times New Roman" panose="02020603050405020304" pitchFamily="18" charset="0"/>
              </a:rPr>
              <a:t>Want a blend between online and traditional shopping (Nielsen, 2015, p.4). </a:t>
            </a:r>
            <a:endParaRPr lang="en-US" sz="1050" dirty="0">
              <a:solidFill>
                <a:schemeClr val="bg1"/>
              </a:solidFill>
              <a:latin typeface="Times New Roman" panose="02020603050405020304" pitchFamily="18" charset="0"/>
              <a:cs typeface="Times New Roman" panose="02020603050405020304" pitchFamily="18" charset="0"/>
            </a:endParaRPr>
          </a:p>
        </p:txBody>
      </p:sp>
      <p:sp>
        <p:nvSpPr>
          <p:cNvPr id="21" name="Right Triangle 20"/>
          <p:cNvSpPr/>
          <p:nvPr/>
        </p:nvSpPr>
        <p:spPr>
          <a:xfrm rot="5400000">
            <a:off x="187375" y="-202324"/>
            <a:ext cx="3000632" cy="3405282"/>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7CE65C-AF9E-4EC4-9B6D-371962C931DA}"/>
              </a:ext>
            </a:extLst>
          </p:cNvPr>
          <p:cNvSpPr txBox="1"/>
          <p:nvPr/>
        </p:nvSpPr>
        <p:spPr>
          <a:xfrm>
            <a:off x="8380331" y="4724287"/>
            <a:ext cx="2478723" cy="1200329"/>
          </a:xfrm>
          <a:prstGeom prst="rect">
            <a:avLst/>
          </a:prstGeom>
          <a:noFill/>
        </p:spPr>
        <p:txBody>
          <a:bodyPr wrap="square" rtlCol="0">
            <a:spAutoFit/>
          </a:bodyPr>
          <a:lstStyle/>
          <a:p>
            <a:r>
              <a:rPr lang="en-GB" dirty="0">
                <a:solidFill>
                  <a:schemeClr val="bg1"/>
                </a:solidFill>
                <a:latin typeface="Times New Roman" panose="02020603050405020304" pitchFamily="18" charset="0"/>
                <a:cs typeface="Times New Roman" panose="02020603050405020304" pitchFamily="18" charset="0"/>
              </a:rPr>
              <a:t>Are requiring higher levels of convenience and quality (Game, 2017, p.76).</a:t>
            </a:r>
          </a:p>
        </p:txBody>
      </p:sp>
      <p:sp>
        <p:nvSpPr>
          <p:cNvPr id="23" name="TextBox 22">
            <a:extLst>
              <a:ext uri="{FF2B5EF4-FFF2-40B4-BE49-F238E27FC236}">
                <a16:creationId xmlns:a16="http://schemas.microsoft.com/office/drawing/2014/main" id="{30101968-FA26-4EFC-B825-D620764F797A}"/>
              </a:ext>
            </a:extLst>
          </p:cNvPr>
          <p:cNvSpPr txBox="1"/>
          <p:nvPr/>
        </p:nvSpPr>
        <p:spPr>
          <a:xfrm>
            <a:off x="222898" y="2876897"/>
            <a:ext cx="2473991" cy="1200329"/>
          </a:xfrm>
          <a:prstGeom prst="rect">
            <a:avLst/>
          </a:prstGeom>
          <a:noFill/>
        </p:spPr>
        <p:txBody>
          <a:bodyPr wrap="square" rtlCol="0">
            <a:spAutoFit/>
          </a:bodyPr>
          <a:lstStyle/>
          <a:p>
            <a:r>
              <a:rPr lang="en-GB" sz="3600" dirty="0"/>
              <a:t>Increase of ecommerce </a:t>
            </a:r>
          </a:p>
        </p:txBody>
      </p:sp>
      <p:sp>
        <p:nvSpPr>
          <p:cNvPr id="5" name="Arrow: Right 4">
            <a:extLst>
              <a:ext uri="{FF2B5EF4-FFF2-40B4-BE49-F238E27FC236}">
                <a16:creationId xmlns:a16="http://schemas.microsoft.com/office/drawing/2014/main" id="{1D8D0EA0-459D-48E8-A84A-6457793836F2}"/>
              </a:ext>
            </a:extLst>
          </p:cNvPr>
          <p:cNvSpPr/>
          <p:nvPr/>
        </p:nvSpPr>
        <p:spPr>
          <a:xfrm>
            <a:off x="2507618" y="3256808"/>
            <a:ext cx="1765427" cy="5147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295617E6-D8D0-41D4-A5B9-C5B48546A9AB}"/>
              </a:ext>
            </a:extLst>
          </p:cNvPr>
          <p:cNvSpPr/>
          <p:nvPr/>
        </p:nvSpPr>
        <p:spPr>
          <a:xfrm>
            <a:off x="7336248" y="3319980"/>
            <a:ext cx="1333184" cy="5147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Curved Left 6">
            <a:extLst>
              <a:ext uri="{FF2B5EF4-FFF2-40B4-BE49-F238E27FC236}">
                <a16:creationId xmlns:a16="http://schemas.microsoft.com/office/drawing/2014/main" id="{88E34723-1747-4C0A-A52A-267C1230D452}"/>
              </a:ext>
            </a:extLst>
          </p:cNvPr>
          <p:cNvSpPr/>
          <p:nvPr/>
        </p:nvSpPr>
        <p:spPr>
          <a:xfrm>
            <a:off x="11166799" y="3485011"/>
            <a:ext cx="1020278" cy="144740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Rectangle 7">
            <a:extLst>
              <a:ext uri="{FF2B5EF4-FFF2-40B4-BE49-F238E27FC236}">
                <a16:creationId xmlns:a16="http://schemas.microsoft.com/office/drawing/2014/main" id="{3DACCABF-9B8A-4D9B-A350-302C60E699B7}"/>
              </a:ext>
            </a:extLst>
          </p:cNvPr>
          <p:cNvSpPr/>
          <p:nvPr/>
        </p:nvSpPr>
        <p:spPr>
          <a:xfrm>
            <a:off x="625630" y="4502335"/>
            <a:ext cx="2427729" cy="200808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625630" y="4632248"/>
            <a:ext cx="2675822" cy="1709699"/>
          </a:xfrm>
          <a:prstGeom prst="rect">
            <a:avLst/>
          </a:prstGeom>
        </p:spPr>
        <p:txBody>
          <a:bodyPr wrap="square">
            <a:spAutoFit/>
          </a:bodyPr>
          <a:lstStyle/>
          <a:p>
            <a:pPr>
              <a:lnSpc>
                <a:spcPct val="150000"/>
              </a:lnSpc>
            </a:pPr>
            <a:r>
              <a:rPr lang="en-GB" dirty="0">
                <a:solidFill>
                  <a:schemeClr val="bg1"/>
                </a:solidFill>
                <a:latin typeface="Times New Roman" panose="02020603050405020304" pitchFamily="18" charset="0"/>
                <a:cs typeface="Times New Roman" panose="02020603050405020304" pitchFamily="18" charset="0"/>
              </a:rPr>
              <a:t>Nielsen (2015, p.13) proposes that traditional grocery shopping will not be discarded </a:t>
            </a:r>
          </a:p>
        </p:txBody>
      </p:sp>
      <p:sp>
        <p:nvSpPr>
          <p:cNvPr id="25" name="TextBox 24">
            <a:extLst>
              <a:ext uri="{FF2B5EF4-FFF2-40B4-BE49-F238E27FC236}">
                <a16:creationId xmlns:a16="http://schemas.microsoft.com/office/drawing/2014/main" id="{F12C92B6-10D8-497E-AF8A-BC318F122DD8}"/>
              </a:ext>
            </a:extLst>
          </p:cNvPr>
          <p:cNvSpPr txBox="1"/>
          <p:nvPr/>
        </p:nvSpPr>
        <p:spPr>
          <a:xfrm>
            <a:off x="4273045" y="6452326"/>
            <a:ext cx="6107986" cy="369332"/>
          </a:xfrm>
          <a:prstGeom prst="rect">
            <a:avLst/>
          </a:prstGeom>
          <a:noFill/>
        </p:spPr>
        <p:txBody>
          <a:bodyPr wrap="square">
            <a:spAutoFit/>
          </a:bodyPr>
          <a:lstStyle/>
          <a:p>
            <a:r>
              <a:rPr lang="en-GB" dirty="0">
                <a:solidFill>
                  <a:schemeClr val="bg2">
                    <a:lumMod val="75000"/>
                  </a:schemeClr>
                </a:solidFill>
              </a:rPr>
              <a:t>BMMB7002D -</a:t>
            </a:r>
            <a:r>
              <a:rPr lang="en-GB" dirty="0">
                <a:solidFill>
                  <a:schemeClr val="bg2">
                    <a:lumMod val="50000"/>
                  </a:schemeClr>
                </a:solidFill>
              </a:rPr>
              <a:t>Yulianna Daykin</a:t>
            </a:r>
          </a:p>
        </p:txBody>
      </p:sp>
      <p:pic>
        <p:nvPicPr>
          <p:cNvPr id="3074" name="Picture 2" descr="How Digital Twin Technology Is Disrupting The Retail Industry">
            <a:extLst>
              <a:ext uri="{FF2B5EF4-FFF2-40B4-BE49-F238E27FC236}">
                <a16:creationId xmlns:a16="http://schemas.microsoft.com/office/drawing/2014/main" id="{B71E3227-5841-41BF-9219-C452333820B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39102" y="30326"/>
            <a:ext cx="4239094" cy="2783959"/>
          </a:xfrm>
          <a:prstGeom prst="rect">
            <a:avLst/>
          </a:prstGeom>
          <a:noFill/>
          <a:extLst>
            <a:ext uri="{909E8E84-426E-40DD-AFC4-6F175D3DCCD1}">
              <a14:hiddenFill xmlns:a14="http://schemas.microsoft.com/office/drawing/2010/main">
                <a:solidFill>
                  <a:srgbClr val="FFFFFF"/>
                </a:solidFill>
              </a14:hiddenFill>
            </a:ext>
          </a:extLst>
        </p:spPr>
      </p:pic>
      <p:pic>
        <p:nvPicPr>
          <p:cNvPr id="20" name="Recorded Sound5">
            <a:hlinkClick r:id="" action="ppaction://media"/>
            <a:extLst>
              <a:ext uri="{FF2B5EF4-FFF2-40B4-BE49-F238E27FC236}">
                <a16:creationId xmlns:a16="http://schemas.microsoft.com/office/drawing/2014/main" id="{A0A6B72A-9556-491B-8278-B3BB205FE7C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498151897"/>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358"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extBox 43"/>
          <p:cNvSpPr txBox="1"/>
          <p:nvPr/>
        </p:nvSpPr>
        <p:spPr>
          <a:xfrm>
            <a:off x="2148533" y="557276"/>
            <a:ext cx="5735589" cy="584775"/>
          </a:xfrm>
          <a:prstGeom prst="rect">
            <a:avLst/>
          </a:prstGeom>
          <a:noFill/>
        </p:spPr>
        <p:txBody>
          <a:bodyPr wrap="square" rtlCol="0">
            <a:spAutoFit/>
          </a:bodyPr>
          <a:lstStyle/>
          <a:p>
            <a:pPr algn="ctr">
              <a:lnSpc>
                <a:spcPct val="100000"/>
              </a:lnSpc>
            </a:pPr>
            <a:r>
              <a:rPr lang="en-GB" sz="3200" b="1" dirty="0"/>
              <a:t>Technology in the industry</a:t>
            </a:r>
            <a:endParaRPr lang="en-US" sz="3200" b="1" dirty="0">
              <a:effectLst>
                <a:outerShdw blurRad="38100" dist="38100" dir="2700000" algn="tl">
                  <a:srgbClr val="000000">
                    <a:alpha val="43137"/>
                  </a:srgbClr>
                </a:outerShdw>
              </a:effectLst>
              <a:latin typeface="Kelson Sans" panose="02000500000000000000" pitchFamily="50" charset="0"/>
              <a:ea typeface="Montserrat" charset="0"/>
              <a:cs typeface="Montserrat" charset="0"/>
            </a:endParaRPr>
          </a:p>
        </p:txBody>
      </p:sp>
      <p:sp>
        <p:nvSpPr>
          <p:cNvPr id="53" name="Rectangle 52">
            <a:extLst>
              <a:ext uri="{FF2B5EF4-FFF2-40B4-BE49-F238E27FC236}">
                <a16:creationId xmlns:a16="http://schemas.microsoft.com/office/drawing/2014/main" id="{97658E5F-5043-4256-9C75-DC05D8EF6297}"/>
              </a:ext>
            </a:extLst>
          </p:cNvPr>
          <p:cNvSpPr/>
          <p:nvPr/>
        </p:nvSpPr>
        <p:spPr>
          <a:xfrm>
            <a:off x="5117341" y="2055525"/>
            <a:ext cx="3022460" cy="2694304"/>
          </a:xfrm>
          <a:prstGeom prst="rect">
            <a:avLst/>
          </a:prstGeom>
          <a:solidFill>
            <a:srgbClr val="CCE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imes New Roman" panose="02020603050405020304" pitchFamily="18" charset="0"/>
                <a:cs typeface="Times New Roman" panose="02020603050405020304" pitchFamily="18" charset="0"/>
              </a:rPr>
              <a:t>Retailers are using e-commerce alternatives  “home delivery, in-store pickup, drive-through pickup, </a:t>
            </a:r>
            <a:r>
              <a:rPr lang="en-GB" dirty="0" err="1">
                <a:solidFill>
                  <a:schemeClr val="tx1"/>
                </a:solidFill>
                <a:latin typeface="Times New Roman" panose="02020603050405020304" pitchFamily="18" charset="0"/>
                <a:cs typeface="Times New Roman" panose="02020603050405020304" pitchFamily="18" charset="0"/>
              </a:rPr>
              <a:t>curbside</a:t>
            </a:r>
            <a:r>
              <a:rPr lang="en-GB" dirty="0">
                <a:solidFill>
                  <a:schemeClr val="tx1"/>
                </a:solidFill>
                <a:latin typeface="Times New Roman" panose="02020603050405020304" pitchFamily="18" charset="0"/>
                <a:cs typeface="Times New Roman" panose="02020603050405020304" pitchFamily="18" charset="0"/>
              </a:rPr>
              <a:t> pickup, virtual supermarket and automatic subscription” (Nielsen, 2015, p.7). </a:t>
            </a:r>
          </a:p>
          <a:p>
            <a:pPr algn="ctr"/>
            <a:endParaRPr lang="en-US" sz="1200" dirty="0">
              <a:solidFill>
                <a:schemeClr val="tx1"/>
              </a:solidFill>
              <a:latin typeface="Lato" panose="020F0502020204030203" pitchFamily="34" charset="0"/>
            </a:endParaRPr>
          </a:p>
        </p:txBody>
      </p:sp>
      <p:sp>
        <p:nvSpPr>
          <p:cNvPr id="55" name="Rectangle 54">
            <a:extLst>
              <a:ext uri="{FF2B5EF4-FFF2-40B4-BE49-F238E27FC236}">
                <a16:creationId xmlns:a16="http://schemas.microsoft.com/office/drawing/2014/main" id="{BC026540-D1A7-4739-97D1-55B42CF7C84D}"/>
              </a:ext>
            </a:extLst>
          </p:cNvPr>
          <p:cNvSpPr/>
          <p:nvPr/>
        </p:nvSpPr>
        <p:spPr>
          <a:xfrm>
            <a:off x="5659602" y="4998478"/>
            <a:ext cx="2224520" cy="679728"/>
          </a:xfrm>
          <a:prstGeom prst="rect">
            <a:avLst/>
          </a:prstGeom>
          <a:solidFill>
            <a:srgbClr val="FBBF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a:p>
            <a:pPr algn="ctr"/>
            <a:r>
              <a:rPr lang="en-GB" dirty="0">
                <a:solidFill>
                  <a:schemeClr val="tx1"/>
                </a:solidFill>
                <a:latin typeface="Times New Roman" panose="02020603050405020304" pitchFamily="18" charset="0"/>
                <a:cs typeface="Times New Roman" panose="02020603050405020304" pitchFamily="18" charset="0"/>
              </a:rPr>
              <a:t>Tesco utilises e-CRM</a:t>
            </a:r>
            <a:endParaRPr lang="en-GB" sz="1100" dirty="0">
              <a:solidFill>
                <a:schemeClr val="tx1"/>
              </a:solidFill>
              <a:latin typeface="Times New Roman" panose="02020603050405020304" pitchFamily="18" charset="0"/>
              <a:cs typeface="Times New Roman" panose="02020603050405020304" pitchFamily="18" charset="0"/>
            </a:endParaRPr>
          </a:p>
          <a:p>
            <a:pPr algn="ctr"/>
            <a:endParaRPr lang="en-US" sz="1600" dirty="0">
              <a:solidFill>
                <a:schemeClr val="tx1"/>
              </a:solidFill>
              <a:latin typeface="Lato" panose="020F0502020204030203" pitchFamily="34" charset="0"/>
            </a:endParaRPr>
          </a:p>
        </p:txBody>
      </p:sp>
      <p:sp>
        <p:nvSpPr>
          <p:cNvPr id="17" name="Right Triangle 16"/>
          <p:cNvSpPr/>
          <p:nvPr/>
        </p:nvSpPr>
        <p:spPr>
          <a:xfrm rot="5400000">
            <a:off x="187375" y="-202324"/>
            <a:ext cx="3000632" cy="3405282"/>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16200000">
            <a:off x="9108617" y="3724086"/>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rrow: Curved Right 4">
            <a:extLst>
              <a:ext uri="{FF2B5EF4-FFF2-40B4-BE49-F238E27FC236}">
                <a16:creationId xmlns:a16="http://schemas.microsoft.com/office/drawing/2014/main" id="{1C692FBB-DA5F-4F88-BD9B-3A0C962732D7}"/>
              </a:ext>
            </a:extLst>
          </p:cNvPr>
          <p:cNvSpPr/>
          <p:nvPr/>
        </p:nvSpPr>
        <p:spPr>
          <a:xfrm>
            <a:off x="3566584" y="4159043"/>
            <a:ext cx="1578543" cy="167887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a:extLst>
              <a:ext uri="{FF2B5EF4-FFF2-40B4-BE49-F238E27FC236}">
                <a16:creationId xmlns:a16="http://schemas.microsoft.com/office/drawing/2014/main" id="{3169407F-2DEB-44D2-A713-B9E55936FBDA}"/>
              </a:ext>
            </a:extLst>
          </p:cNvPr>
          <p:cNvSpPr txBox="1"/>
          <p:nvPr/>
        </p:nvSpPr>
        <p:spPr>
          <a:xfrm>
            <a:off x="4163602" y="6467834"/>
            <a:ext cx="6107986" cy="369332"/>
          </a:xfrm>
          <a:prstGeom prst="rect">
            <a:avLst/>
          </a:prstGeom>
          <a:noFill/>
        </p:spPr>
        <p:txBody>
          <a:bodyPr wrap="square">
            <a:spAutoFit/>
          </a:bodyPr>
          <a:lstStyle/>
          <a:p>
            <a:r>
              <a:rPr lang="en-GB" dirty="0">
                <a:solidFill>
                  <a:schemeClr val="bg2">
                    <a:lumMod val="75000"/>
                  </a:schemeClr>
                </a:solidFill>
              </a:rPr>
              <a:t>BMMB7002D -</a:t>
            </a:r>
            <a:r>
              <a:rPr lang="en-GB" dirty="0">
                <a:solidFill>
                  <a:schemeClr val="bg2">
                    <a:lumMod val="50000"/>
                  </a:schemeClr>
                </a:solidFill>
              </a:rPr>
              <a:t>Yulianna Daykin</a:t>
            </a:r>
          </a:p>
        </p:txBody>
      </p:sp>
      <p:pic>
        <p:nvPicPr>
          <p:cNvPr id="4" name="Recorded Sound6">
            <a:hlinkClick r:id="" action="ppaction://media"/>
            <a:extLst>
              <a:ext uri="{FF2B5EF4-FFF2-40B4-BE49-F238E27FC236}">
                <a16:creationId xmlns:a16="http://schemas.microsoft.com/office/drawing/2014/main" id="{3B8B5EF2-608D-4319-B8F6-29D0C4370B1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251782091"/>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39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120516" y="2540789"/>
            <a:ext cx="5589237" cy="1166360"/>
          </a:xfrm>
          <a:prstGeom prst="rect">
            <a:avLst/>
          </a:prstGeom>
          <a:solidFill>
            <a:srgbClr val="FBBF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ight Triangle 15"/>
          <p:cNvSpPr/>
          <p:nvPr/>
        </p:nvSpPr>
        <p:spPr>
          <a:xfrm rot="16200000">
            <a:off x="9005876" y="3672715"/>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6096000" y="3902303"/>
            <a:ext cx="5589237" cy="117929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5272142" y="2775127"/>
            <a:ext cx="5285983" cy="646331"/>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A challenge for the retailers is the usage of the data (Game, 2017, p.76).  </a:t>
            </a:r>
            <a:endParaRPr lang="en-US" sz="1050"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6299200" y="4059830"/>
            <a:ext cx="4883493" cy="923330"/>
          </a:xfrm>
          <a:prstGeom prst="rect">
            <a:avLst/>
          </a:prstGeom>
          <a:noFill/>
        </p:spPr>
        <p:txBody>
          <a:bodyPr wrap="square" rtlCol="0">
            <a:spAutoFit/>
          </a:bodyPr>
          <a:lstStyle/>
          <a:p>
            <a:r>
              <a:rPr lang="en-GB" dirty="0">
                <a:solidFill>
                  <a:schemeClr val="bg1"/>
                </a:solidFill>
                <a:latin typeface="Times New Roman" panose="02020603050405020304" pitchFamily="18" charset="0"/>
                <a:cs typeface="Times New Roman" panose="02020603050405020304" pitchFamily="18" charset="0"/>
              </a:rPr>
              <a:t>Supermarkets might need to lower their costs to compete with online stores to remain competitive (Game, 2017, p.77)</a:t>
            </a:r>
            <a:endParaRPr lang="en-US" sz="1100" dirty="0">
              <a:solidFill>
                <a:schemeClr val="bg1"/>
              </a:solidFill>
              <a:latin typeface="Times New Roman" panose="02020603050405020304" pitchFamily="18" charset="0"/>
              <a:cs typeface="Times New Roman" panose="02020603050405020304" pitchFamily="18" charset="0"/>
            </a:endParaRPr>
          </a:p>
        </p:txBody>
      </p:sp>
      <p:sp>
        <p:nvSpPr>
          <p:cNvPr id="13" name="Shape 2587">
            <a:extLst>
              <a:ext uri="{FF2B5EF4-FFF2-40B4-BE49-F238E27FC236}">
                <a16:creationId xmlns:a16="http://schemas.microsoft.com/office/drawing/2014/main" id="{EE5DF779-213D-488E-B197-C562A0A4041D}"/>
              </a:ext>
            </a:extLst>
          </p:cNvPr>
          <p:cNvSpPr/>
          <p:nvPr/>
        </p:nvSpPr>
        <p:spPr>
          <a:xfrm>
            <a:off x="6443090" y="5250406"/>
            <a:ext cx="434988" cy="434988"/>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tx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5" name="Shape 2590">
            <a:extLst>
              <a:ext uri="{FF2B5EF4-FFF2-40B4-BE49-F238E27FC236}">
                <a16:creationId xmlns:a16="http://schemas.microsoft.com/office/drawing/2014/main" id="{6F3283C8-7DBF-41F9-9997-9D60C5D39622}"/>
              </a:ext>
            </a:extLst>
          </p:cNvPr>
          <p:cNvSpPr/>
          <p:nvPr/>
        </p:nvSpPr>
        <p:spPr>
          <a:xfrm>
            <a:off x="4785740" y="1245198"/>
            <a:ext cx="434988" cy="434988"/>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8"/>
                  <a:pt x="20178" y="20619"/>
                  <a:pt x="19636" y="20619"/>
                </a:cubicBezTo>
                <a:lnTo>
                  <a:pt x="1964" y="20619"/>
                </a:lnTo>
                <a:cubicBezTo>
                  <a:pt x="1422" y="20619"/>
                  <a:pt x="982" y="20178"/>
                  <a:pt x="982" y="19636"/>
                </a:cubicBezTo>
                <a:lnTo>
                  <a:pt x="982" y="1964"/>
                </a:lnTo>
                <a:cubicBezTo>
                  <a:pt x="982" y="1422"/>
                  <a:pt x="1422"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7855" y="6382"/>
                </a:moveTo>
                <a:cubicBezTo>
                  <a:pt x="7313" y="6382"/>
                  <a:pt x="6873" y="5943"/>
                  <a:pt x="6873" y="5400"/>
                </a:cubicBezTo>
                <a:cubicBezTo>
                  <a:pt x="6873" y="4858"/>
                  <a:pt x="7313" y="4418"/>
                  <a:pt x="7855" y="4418"/>
                </a:cubicBezTo>
                <a:cubicBezTo>
                  <a:pt x="8396" y="4418"/>
                  <a:pt x="8836" y="4858"/>
                  <a:pt x="8836" y="5400"/>
                </a:cubicBezTo>
                <a:cubicBezTo>
                  <a:pt x="8836" y="5943"/>
                  <a:pt x="8396" y="6382"/>
                  <a:pt x="7855" y="6382"/>
                </a:cubicBezTo>
                <a:moveTo>
                  <a:pt x="18164" y="4909"/>
                </a:moveTo>
                <a:lnTo>
                  <a:pt x="9749" y="4909"/>
                </a:lnTo>
                <a:cubicBezTo>
                  <a:pt x="9530" y="4064"/>
                  <a:pt x="8768" y="3436"/>
                  <a:pt x="7855" y="3436"/>
                </a:cubicBezTo>
                <a:cubicBezTo>
                  <a:pt x="6941" y="3436"/>
                  <a:pt x="6180" y="4064"/>
                  <a:pt x="5960" y="4909"/>
                </a:cubicBezTo>
                <a:lnTo>
                  <a:pt x="3436" y="4909"/>
                </a:lnTo>
                <a:cubicBezTo>
                  <a:pt x="3165" y="4909"/>
                  <a:pt x="2945" y="5129"/>
                  <a:pt x="2945" y="5400"/>
                </a:cubicBezTo>
                <a:cubicBezTo>
                  <a:pt x="2945" y="5672"/>
                  <a:pt x="3165" y="5891"/>
                  <a:pt x="3436" y="5891"/>
                </a:cubicBezTo>
                <a:lnTo>
                  <a:pt x="5960" y="5891"/>
                </a:lnTo>
                <a:cubicBezTo>
                  <a:pt x="6180" y="6737"/>
                  <a:pt x="6941" y="7364"/>
                  <a:pt x="7855" y="7364"/>
                </a:cubicBezTo>
                <a:cubicBezTo>
                  <a:pt x="8768" y="7364"/>
                  <a:pt x="9530" y="6737"/>
                  <a:pt x="9749" y="5891"/>
                </a:cubicBezTo>
                <a:lnTo>
                  <a:pt x="18164" y="5891"/>
                </a:lnTo>
                <a:cubicBezTo>
                  <a:pt x="18435" y="5891"/>
                  <a:pt x="18655" y="5672"/>
                  <a:pt x="18655" y="5400"/>
                </a:cubicBezTo>
                <a:cubicBezTo>
                  <a:pt x="18655" y="5129"/>
                  <a:pt x="18435" y="4909"/>
                  <a:pt x="18164" y="4909"/>
                </a:cubicBezTo>
                <a:moveTo>
                  <a:pt x="14727" y="11782"/>
                </a:moveTo>
                <a:cubicBezTo>
                  <a:pt x="14186" y="11782"/>
                  <a:pt x="13745" y="11342"/>
                  <a:pt x="13745" y="10800"/>
                </a:cubicBezTo>
                <a:cubicBezTo>
                  <a:pt x="13745" y="10258"/>
                  <a:pt x="14186" y="9818"/>
                  <a:pt x="14727" y="9818"/>
                </a:cubicBezTo>
                <a:cubicBezTo>
                  <a:pt x="15269" y="9818"/>
                  <a:pt x="15709" y="10258"/>
                  <a:pt x="15709" y="10800"/>
                </a:cubicBezTo>
                <a:cubicBezTo>
                  <a:pt x="15709" y="11342"/>
                  <a:pt x="15269" y="11782"/>
                  <a:pt x="14727" y="11782"/>
                </a:cubicBezTo>
                <a:moveTo>
                  <a:pt x="18164" y="10310"/>
                </a:moveTo>
                <a:lnTo>
                  <a:pt x="16621" y="10310"/>
                </a:lnTo>
                <a:cubicBezTo>
                  <a:pt x="16402" y="9464"/>
                  <a:pt x="15641" y="8836"/>
                  <a:pt x="14727" y="8836"/>
                </a:cubicBezTo>
                <a:cubicBezTo>
                  <a:pt x="13814" y="8836"/>
                  <a:pt x="13052" y="9464"/>
                  <a:pt x="12833" y="10310"/>
                </a:cubicBezTo>
                <a:lnTo>
                  <a:pt x="3436" y="10310"/>
                </a:lnTo>
                <a:cubicBezTo>
                  <a:pt x="3165" y="10310"/>
                  <a:pt x="2945" y="10529"/>
                  <a:pt x="2945" y="10800"/>
                </a:cubicBezTo>
                <a:cubicBezTo>
                  <a:pt x="2945" y="11072"/>
                  <a:pt x="3165" y="11291"/>
                  <a:pt x="3436" y="11291"/>
                </a:cubicBezTo>
                <a:lnTo>
                  <a:pt x="12833" y="11291"/>
                </a:lnTo>
                <a:cubicBezTo>
                  <a:pt x="13052" y="12137"/>
                  <a:pt x="13814" y="12764"/>
                  <a:pt x="14727" y="12764"/>
                </a:cubicBezTo>
                <a:cubicBezTo>
                  <a:pt x="15641" y="12764"/>
                  <a:pt x="16402" y="12137"/>
                  <a:pt x="16621" y="11291"/>
                </a:cubicBezTo>
                <a:lnTo>
                  <a:pt x="18164" y="11291"/>
                </a:lnTo>
                <a:cubicBezTo>
                  <a:pt x="18435" y="11291"/>
                  <a:pt x="18655" y="11072"/>
                  <a:pt x="18655" y="10800"/>
                </a:cubicBezTo>
                <a:cubicBezTo>
                  <a:pt x="18655" y="10529"/>
                  <a:pt x="18435" y="10310"/>
                  <a:pt x="18164" y="10310"/>
                </a:cubicBezTo>
                <a:moveTo>
                  <a:pt x="9818" y="17182"/>
                </a:moveTo>
                <a:cubicBezTo>
                  <a:pt x="9276" y="17182"/>
                  <a:pt x="8836" y="16743"/>
                  <a:pt x="8836" y="16200"/>
                </a:cubicBezTo>
                <a:cubicBezTo>
                  <a:pt x="8836" y="15658"/>
                  <a:pt x="9276" y="15218"/>
                  <a:pt x="9818" y="15218"/>
                </a:cubicBezTo>
                <a:cubicBezTo>
                  <a:pt x="10360" y="15218"/>
                  <a:pt x="10800" y="15658"/>
                  <a:pt x="10800" y="16200"/>
                </a:cubicBezTo>
                <a:cubicBezTo>
                  <a:pt x="10800" y="16743"/>
                  <a:pt x="10360" y="17182"/>
                  <a:pt x="9818" y="17182"/>
                </a:cubicBezTo>
                <a:moveTo>
                  <a:pt x="18164" y="15709"/>
                </a:moveTo>
                <a:lnTo>
                  <a:pt x="11712" y="15709"/>
                </a:lnTo>
                <a:cubicBezTo>
                  <a:pt x="11493" y="14863"/>
                  <a:pt x="10732" y="14237"/>
                  <a:pt x="9818" y="14237"/>
                </a:cubicBezTo>
                <a:cubicBezTo>
                  <a:pt x="8904" y="14237"/>
                  <a:pt x="8143" y="14863"/>
                  <a:pt x="7924" y="15709"/>
                </a:cubicBezTo>
                <a:lnTo>
                  <a:pt x="3436" y="15709"/>
                </a:lnTo>
                <a:cubicBezTo>
                  <a:pt x="3165" y="15709"/>
                  <a:pt x="2945" y="15929"/>
                  <a:pt x="2945" y="16200"/>
                </a:cubicBezTo>
                <a:cubicBezTo>
                  <a:pt x="2945" y="16472"/>
                  <a:pt x="3165" y="16691"/>
                  <a:pt x="3436" y="16691"/>
                </a:cubicBezTo>
                <a:lnTo>
                  <a:pt x="7924" y="16691"/>
                </a:lnTo>
                <a:cubicBezTo>
                  <a:pt x="8143" y="17537"/>
                  <a:pt x="8904" y="18164"/>
                  <a:pt x="9818" y="18164"/>
                </a:cubicBezTo>
                <a:cubicBezTo>
                  <a:pt x="10732" y="18164"/>
                  <a:pt x="11493" y="17537"/>
                  <a:pt x="11712" y="16691"/>
                </a:cubicBezTo>
                <a:lnTo>
                  <a:pt x="18164" y="16691"/>
                </a:lnTo>
                <a:cubicBezTo>
                  <a:pt x="18435" y="16691"/>
                  <a:pt x="18655" y="16472"/>
                  <a:pt x="18655" y="16200"/>
                </a:cubicBezTo>
                <a:cubicBezTo>
                  <a:pt x="18655" y="15929"/>
                  <a:pt x="18435" y="15709"/>
                  <a:pt x="18164" y="15709"/>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9" name="TextBox 18">
            <a:extLst>
              <a:ext uri="{FF2B5EF4-FFF2-40B4-BE49-F238E27FC236}">
                <a16:creationId xmlns:a16="http://schemas.microsoft.com/office/drawing/2014/main" id="{E8378318-1B52-43A8-A8E3-2B7441FA4ED6}"/>
              </a:ext>
            </a:extLst>
          </p:cNvPr>
          <p:cNvSpPr txBox="1"/>
          <p:nvPr/>
        </p:nvSpPr>
        <p:spPr>
          <a:xfrm>
            <a:off x="2393015" y="384595"/>
            <a:ext cx="6489301" cy="707886"/>
          </a:xfrm>
          <a:prstGeom prst="rect">
            <a:avLst/>
          </a:prstGeom>
          <a:noFill/>
        </p:spPr>
        <p:txBody>
          <a:bodyPr wrap="square" rtlCol="0">
            <a:spAutoFit/>
          </a:bodyPr>
          <a:lstStyle/>
          <a:p>
            <a:pPr algn="ctr"/>
            <a:r>
              <a:rPr lang="en-GB" sz="4000" b="1" dirty="0">
                <a:effectLst>
                  <a:outerShdw blurRad="38100" dist="38100" dir="2700000" algn="tl">
                    <a:srgbClr val="000000">
                      <a:alpha val="43137"/>
                    </a:srgbClr>
                  </a:outerShdw>
                </a:effectLst>
              </a:rPr>
              <a:t>Challenge </a:t>
            </a:r>
            <a:r>
              <a:rPr lang="en-GB" sz="4000" b="1">
                <a:effectLst>
                  <a:outerShdw blurRad="38100" dist="38100" dir="2700000" algn="tl">
                    <a:srgbClr val="000000">
                      <a:alpha val="43137"/>
                    </a:srgbClr>
                  </a:outerShdw>
                </a:effectLst>
              </a:rPr>
              <a:t>for retailers</a:t>
            </a:r>
            <a:endParaRPr lang="en-GB" sz="4000" b="1" dirty="0">
              <a:effectLst>
                <a:outerShdw blurRad="38100" dist="38100" dir="2700000" algn="tl">
                  <a:srgbClr val="000000">
                    <a:alpha val="43137"/>
                  </a:srgbClr>
                </a:outerShdw>
              </a:effectLst>
            </a:endParaRPr>
          </a:p>
        </p:txBody>
      </p:sp>
      <p:sp>
        <p:nvSpPr>
          <p:cNvPr id="3" name="Right Triangle 2">
            <a:extLst>
              <a:ext uri="{FF2B5EF4-FFF2-40B4-BE49-F238E27FC236}">
                <a16:creationId xmlns:a16="http://schemas.microsoft.com/office/drawing/2014/main" id="{02D9BED2-E0CA-4E48-BAC5-83258880EF21}"/>
              </a:ext>
            </a:extLst>
          </p:cNvPr>
          <p:cNvSpPr/>
          <p:nvPr/>
        </p:nvSpPr>
        <p:spPr>
          <a:xfrm rot="10800000">
            <a:off x="8777192" y="-30823"/>
            <a:ext cx="3414808" cy="3000631"/>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5CC1DEDD-653E-4488-B1F8-ECDA81D81278}"/>
              </a:ext>
            </a:extLst>
          </p:cNvPr>
          <p:cNvSpPr txBox="1"/>
          <p:nvPr/>
        </p:nvSpPr>
        <p:spPr>
          <a:xfrm>
            <a:off x="3847934" y="6480134"/>
            <a:ext cx="6102848" cy="369332"/>
          </a:xfrm>
          <a:prstGeom prst="rect">
            <a:avLst/>
          </a:prstGeom>
          <a:noFill/>
        </p:spPr>
        <p:txBody>
          <a:bodyPr wrap="square">
            <a:spAutoFit/>
          </a:bodyPr>
          <a:lstStyle/>
          <a:p>
            <a:r>
              <a:rPr lang="en-GB" dirty="0">
                <a:solidFill>
                  <a:schemeClr val="bg2">
                    <a:lumMod val="75000"/>
                  </a:schemeClr>
                </a:solidFill>
              </a:rPr>
              <a:t>BMMB7002D -</a:t>
            </a:r>
            <a:r>
              <a:rPr lang="en-GB" dirty="0">
                <a:solidFill>
                  <a:schemeClr val="bg2">
                    <a:lumMod val="50000"/>
                  </a:schemeClr>
                </a:solidFill>
              </a:rPr>
              <a:t>Yulianna Daykin</a:t>
            </a:r>
          </a:p>
        </p:txBody>
      </p:sp>
      <p:sp>
        <p:nvSpPr>
          <p:cNvPr id="2" name="Picture Placeholder 1">
            <a:extLst>
              <a:ext uri="{FF2B5EF4-FFF2-40B4-BE49-F238E27FC236}">
                <a16:creationId xmlns:a16="http://schemas.microsoft.com/office/drawing/2014/main" id="{5F7607F5-2DA2-4BBC-A020-64DE48D4A342}"/>
              </a:ext>
            </a:extLst>
          </p:cNvPr>
          <p:cNvSpPr>
            <a:spLocks noGrp="1"/>
          </p:cNvSpPr>
          <p:nvPr>
            <p:ph type="pic" sz="quarter" idx="10"/>
          </p:nvPr>
        </p:nvSpPr>
        <p:spPr/>
      </p:sp>
      <p:pic>
        <p:nvPicPr>
          <p:cNvPr id="4098" name="Picture 2" descr="Shopping Smart for the £2.50 Challenge – Unity Enterprise">
            <a:extLst>
              <a:ext uri="{FF2B5EF4-FFF2-40B4-BE49-F238E27FC236}">
                <a16:creationId xmlns:a16="http://schemas.microsoft.com/office/drawing/2014/main" id="{38ED0356-CBBC-41CC-82B7-9F2E8B9610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734" y="1593990"/>
            <a:ext cx="4762500" cy="4762500"/>
          </a:xfrm>
          <a:prstGeom prst="rect">
            <a:avLst/>
          </a:prstGeom>
          <a:noFill/>
          <a:extLst>
            <a:ext uri="{909E8E84-426E-40DD-AFC4-6F175D3DCCD1}">
              <a14:hiddenFill xmlns:a14="http://schemas.microsoft.com/office/drawing/2010/main">
                <a:solidFill>
                  <a:srgbClr val="FFFFFF"/>
                </a:solidFill>
              </a14:hiddenFill>
            </a:ext>
          </a:extLst>
        </p:spPr>
      </p:pic>
      <p:pic>
        <p:nvPicPr>
          <p:cNvPr id="10" name="Recorded Sound7">
            <a:hlinkClick r:id="" action="ppaction://media"/>
            <a:extLst>
              <a:ext uri="{FF2B5EF4-FFF2-40B4-BE49-F238E27FC236}">
                <a16:creationId xmlns:a16="http://schemas.microsoft.com/office/drawing/2014/main" id="{DFB97B17-C785-45FD-A601-D6B9C89E6B8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463873209"/>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51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Morrisons Colour Palette | Color psychology personality, Logo color  schemes, Color psychology">
            <a:extLst>
              <a:ext uri="{FF2B5EF4-FFF2-40B4-BE49-F238E27FC236}">
                <a16:creationId xmlns:a16="http://schemas.microsoft.com/office/drawing/2014/main" id="{053B2D78-E753-4C22-90AB-5C608EBE3BDD}"/>
              </a:ext>
            </a:extLst>
          </p:cNvPr>
          <p:cNvPicPr>
            <a:picLocks noChangeAspect="1" noChangeArrowheads="1"/>
          </p:cNvPicPr>
          <p:nvPr/>
        </p:nvPicPr>
        <p:blipFill rotWithShape="1">
          <a:blip r:embed="rId5">
            <a:alphaModFix amt="30000"/>
            <a:extLst>
              <a:ext uri="{28A0092B-C50C-407E-A947-70E740481C1C}">
                <a14:useLocalDpi xmlns:a14="http://schemas.microsoft.com/office/drawing/2010/main" val="0"/>
              </a:ext>
            </a:extLst>
          </a:blip>
          <a:srcRect l="30175" t="7939" r="30274" b="74721"/>
          <a:stretch/>
        </p:blipFill>
        <p:spPr bwMode="auto">
          <a:xfrm>
            <a:off x="2157693" y="1352156"/>
            <a:ext cx="8040115" cy="3524795"/>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27D582EF-86C9-4687-B44C-A13A2EAC9C51}"/>
              </a:ext>
            </a:extLst>
          </p:cNvPr>
          <p:cNvSpPr/>
          <p:nvPr/>
        </p:nvSpPr>
        <p:spPr>
          <a:xfrm>
            <a:off x="5011472" y="4766244"/>
            <a:ext cx="2748731" cy="1470754"/>
          </a:xfrm>
          <a:prstGeom prst="rect">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15" name="Rectangle 14">
            <a:extLst>
              <a:ext uri="{FF2B5EF4-FFF2-40B4-BE49-F238E27FC236}">
                <a16:creationId xmlns:a16="http://schemas.microsoft.com/office/drawing/2014/main" id="{039B4A1F-85F8-47DB-9937-81743DFD4FB6}"/>
              </a:ext>
            </a:extLst>
          </p:cNvPr>
          <p:cNvSpPr/>
          <p:nvPr/>
        </p:nvSpPr>
        <p:spPr>
          <a:xfrm>
            <a:off x="8692416" y="3224517"/>
            <a:ext cx="2748731" cy="147075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4" name="Rectangle 3">
            <a:extLst>
              <a:ext uri="{FF2B5EF4-FFF2-40B4-BE49-F238E27FC236}">
                <a16:creationId xmlns:a16="http://schemas.microsoft.com/office/drawing/2014/main" id="{47A7494B-D80F-4D43-BFF1-59767DAFB0C6}"/>
              </a:ext>
            </a:extLst>
          </p:cNvPr>
          <p:cNvSpPr/>
          <p:nvPr/>
        </p:nvSpPr>
        <p:spPr>
          <a:xfrm>
            <a:off x="8692770" y="1427353"/>
            <a:ext cx="2571219" cy="1470754"/>
          </a:xfrm>
          <a:prstGeom prst="rect">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22" name="Right Triangle 21"/>
          <p:cNvSpPr/>
          <p:nvPr/>
        </p:nvSpPr>
        <p:spPr>
          <a:xfrm rot="16200000">
            <a:off x="9108618" y="3754909"/>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531228" y="565977"/>
            <a:ext cx="3504056" cy="1077218"/>
          </a:xfrm>
          <a:prstGeom prst="rect">
            <a:avLst/>
          </a:prstGeom>
          <a:noFill/>
        </p:spPr>
        <p:txBody>
          <a:bodyPr wrap="square" rtlCol="0">
            <a:spAutoFit/>
          </a:bodyPr>
          <a:lstStyle/>
          <a:p>
            <a:pPr algn="ctr"/>
            <a:r>
              <a:rPr lang="en-GB" sz="3200" dirty="0"/>
              <a:t> </a:t>
            </a:r>
          </a:p>
          <a:p>
            <a:pPr algn="ctr"/>
            <a:r>
              <a:rPr lang="en-GB" sz="3200" b="1" dirty="0"/>
              <a:t>Opportunities</a:t>
            </a:r>
            <a:endParaRPr lang="en-GB" sz="3200" dirty="0"/>
          </a:p>
        </p:txBody>
      </p:sp>
      <p:sp>
        <p:nvSpPr>
          <p:cNvPr id="3" name="Rectangle 2"/>
          <p:cNvSpPr/>
          <p:nvPr/>
        </p:nvSpPr>
        <p:spPr>
          <a:xfrm>
            <a:off x="4970533" y="2688945"/>
            <a:ext cx="2748731" cy="1470754"/>
          </a:xfrm>
          <a:prstGeom prst="rect">
            <a:avLst/>
          </a:prstGeom>
          <a:solidFill>
            <a:srgbClr val="CCE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CEBE6"/>
              </a:solidFill>
            </a:endParaRPr>
          </a:p>
        </p:txBody>
      </p:sp>
      <p:sp>
        <p:nvSpPr>
          <p:cNvPr id="17" name="TextBox 16"/>
          <p:cNvSpPr txBox="1"/>
          <p:nvPr/>
        </p:nvSpPr>
        <p:spPr>
          <a:xfrm>
            <a:off x="5069527" y="2779023"/>
            <a:ext cx="2538604" cy="1477328"/>
          </a:xfrm>
          <a:prstGeom prst="rect">
            <a:avLst/>
          </a:prstGeom>
          <a:noFill/>
        </p:spPr>
        <p:txBody>
          <a:bodyPr wrap="square" rtlCol="0">
            <a:spAutoFit/>
          </a:bodyPr>
          <a:lstStyle/>
          <a:p>
            <a:pPr algn="ctr"/>
            <a:r>
              <a:rPr lang="en-GB" dirty="0">
                <a:latin typeface="Times New Roman" panose="02020603050405020304" pitchFamily="18" charset="0"/>
                <a:cs typeface="Times New Roman" panose="02020603050405020304" pitchFamily="18" charset="0"/>
              </a:rPr>
              <a:t>Morrisons could become the grocery retailer with the strongest online presence in the UK.</a:t>
            </a:r>
          </a:p>
          <a:p>
            <a:pPr lvl="0" algn="ctr"/>
            <a:endParaRPr lang="en-GB" dirty="0"/>
          </a:p>
        </p:txBody>
      </p:sp>
      <p:sp>
        <p:nvSpPr>
          <p:cNvPr id="9" name="TextBox 8"/>
          <p:cNvSpPr txBox="1"/>
          <p:nvPr/>
        </p:nvSpPr>
        <p:spPr>
          <a:xfrm>
            <a:off x="8674312" y="1609894"/>
            <a:ext cx="2608133" cy="646331"/>
          </a:xfrm>
          <a:prstGeom prst="rect">
            <a:avLst/>
          </a:prstGeom>
          <a:noFill/>
        </p:spPr>
        <p:txBody>
          <a:bodyPr wrap="square" rtlCol="0">
            <a:spAutoFit/>
          </a:bodyPr>
          <a:lstStyle/>
          <a:p>
            <a:pPr lvl="0" algn="ctr"/>
            <a:r>
              <a:rPr lang="en-GB" dirty="0">
                <a:solidFill>
                  <a:schemeClr val="bg1"/>
                </a:solidFill>
                <a:latin typeface="Times New Roman" panose="02020603050405020304" pitchFamily="18" charset="0"/>
                <a:cs typeface="Times New Roman" panose="02020603050405020304" pitchFamily="18" charset="0"/>
              </a:rPr>
              <a:t>Aldi and Lidl increasing their market share.</a:t>
            </a:r>
          </a:p>
        </p:txBody>
      </p:sp>
      <p:sp>
        <p:nvSpPr>
          <p:cNvPr id="21" name="Right Triangle 20"/>
          <p:cNvSpPr/>
          <p:nvPr/>
        </p:nvSpPr>
        <p:spPr>
          <a:xfrm rot="5400000">
            <a:off x="187375" y="-202324"/>
            <a:ext cx="3000632" cy="3405282"/>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7CE65C-AF9E-4EC4-9B6D-371962C931DA}"/>
              </a:ext>
            </a:extLst>
          </p:cNvPr>
          <p:cNvSpPr txBox="1"/>
          <p:nvPr/>
        </p:nvSpPr>
        <p:spPr>
          <a:xfrm>
            <a:off x="8884394" y="3262913"/>
            <a:ext cx="2299825" cy="1477328"/>
          </a:xfrm>
          <a:prstGeom prst="rect">
            <a:avLst/>
          </a:prstGeom>
          <a:noFill/>
        </p:spPr>
        <p:txBody>
          <a:bodyPr wrap="square" rtlCol="0">
            <a:spAutoFit/>
          </a:bodyPr>
          <a:lstStyle/>
          <a:p>
            <a:pPr lvl="0" algn="ctr"/>
            <a:r>
              <a:rPr lang="en-GB" dirty="0">
                <a:latin typeface="Times New Roman" panose="02020603050405020304" pitchFamily="18" charset="0"/>
                <a:cs typeface="Times New Roman" panose="02020603050405020304" pitchFamily="18" charset="0"/>
              </a:rPr>
              <a:t>Being outdated by competitors in technology, with Amazon as main current disruptor</a:t>
            </a:r>
            <a:endParaRPr lang="en-GB" sz="1600"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5025077" y="4971161"/>
            <a:ext cx="2789670" cy="923330"/>
          </a:xfrm>
          <a:prstGeom prst="rect">
            <a:avLst/>
          </a:prstGeom>
        </p:spPr>
        <p:txBody>
          <a:bodyPr wrap="square">
            <a:spAutoFit/>
          </a:bodyPr>
          <a:lstStyle/>
          <a:p>
            <a:pPr lvl="0"/>
            <a:r>
              <a:rPr lang="en-GB" dirty="0">
                <a:solidFill>
                  <a:schemeClr val="bg1"/>
                </a:solidFill>
                <a:latin typeface="Times New Roman" panose="02020603050405020304" pitchFamily="18" charset="0"/>
                <a:cs typeface="Times New Roman" panose="02020603050405020304" pitchFamily="18" charset="0"/>
              </a:rPr>
              <a:t>Morrisons could expand and become an international company. </a:t>
            </a:r>
          </a:p>
        </p:txBody>
      </p:sp>
      <p:sp>
        <p:nvSpPr>
          <p:cNvPr id="5" name="TextBox 4">
            <a:extLst>
              <a:ext uri="{FF2B5EF4-FFF2-40B4-BE49-F238E27FC236}">
                <a16:creationId xmlns:a16="http://schemas.microsoft.com/office/drawing/2014/main" id="{44396F4D-EC04-4BDF-B70E-6CA95A209039}"/>
              </a:ext>
            </a:extLst>
          </p:cNvPr>
          <p:cNvSpPr txBox="1"/>
          <p:nvPr/>
        </p:nvSpPr>
        <p:spPr>
          <a:xfrm>
            <a:off x="4361341" y="6373866"/>
            <a:ext cx="4602823" cy="369332"/>
          </a:xfrm>
          <a:prstGeom prst="rect">
            <a:avLst/>
          </a:prstGeom>
          <a:noFill/>
        </p:spPr>
        <p:txBody>
          <a:bodyPr wrap="square" rtlCol="0">
            <a:spAutoFit/>
          </a:bodyPr>
          <a:lstStyle/>
          <a:p>
            <a:r>
              <a:rPr lang="en-GB" dirty="0">
                <a:solidFill>
                  <a:schemeClr val="bg2">
                    <a:lumMod val="75000"/>
                  </a:schemeClr>
                </a:solidFill>
              </a:rPr>
              <a:t>BMMB7002D -</a:t>
            </a:r>
            <a:r>
              <a:rPr lang="en-GB" dirty="0">
                <a:solidFill>
                  <a:schemeClr val="bg2">
                    <a:lumMod val="50000"/>
                  </a:schemeClr>
                </a:solidFill>
              </a:rPr>
              <a:t>Yulianna Daykin</a:t>
            </a:r>
          </a:p>
        </p:txBody>
      </p:sp>
      <p:pic>
        <p:nvPicPr>
          <p:cNvPr id="1026" name="Picture 2">
            <a:extLst>
              <a:ext uri="{FF2B5EF4-FFF2-40B4-BE49-F238E27FC236}">
                <a16:creationId xmlns:a16="http://schemas.microsoft.com/office/drawing/2014/main" id="{7C5BB773-CF23-47CA-B273-A49E99DA69C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0585" y="1851085"/>
            <a:ext cx="4626433" cy="4175415"/>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BF3B1160-C51B-4C00-8774-84F1E68278E4}"/>
              </a:ext>
            </a:extLst>
          </p:cNvPr>
          <p:cNvSpPr txBox="1"/>
          <p:nvPr/>
        </p:nvSpPr>
        <p:spPr>
          <a:xfrm>
            <a:off x="8053740" y="-84336"/>
            <a:ext cx="3504056" cy="1077218"/>
          </a:xfrm>
          <a:prstGeom prst="rect">
            <a:avLst/>
          </a:prstGeom>
          <a:noFill/>
        </p:spPr>
        <p:txBody>
          <a:bodyPr wrap="square" rtlCol="0">
            <a:spAutoFit/>
          </a:bodyPr>
          <a:lstStyle/>
          <a:p>
            <a:pPr algn="ctr"/>
            <a:r>
              <a:rPr lang="en-GB" sz="3200" dirty="0"/>
              <a:t> </a:t>
            </a:r>
          </a:p>
          <a:p>
            <a:pPr algn="ctr"/>
            <a:r>
              <a:rPr lang="en-GB" sz="3200" b="1" dirty="0"/>
              <a:t>Threads</a:t>
            </a:r>
            <a:endParaRPr lang="en-GB" sz="3200" dirty="0"/>
          </a:p>
        </p:txBody>
      </p:sp>
      <p:pic>
        <p:nvPicPr>
          <p:cNvPr id="7" name="Recorded Sound8">
            <a:hlinkClick r:id="" action="ppaction://media"/>
            <a:extLst>
              <a:ext uri="{FF2B5EF4-FFF2-40B4-BE49-F238E27FC236}">
                <a16:creationId xmlns:a16="http://schemas.microsoft.com/office/drawing/2014/main" id="{A74483AB-4429-4DBF-93C0-C0516D6E3A3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441138332"/>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1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ight Triangle 22"/>
          <p:cNvSpPr/>
          <p:nvPr/>
        </p:nvSpPr>
        <p:spPr>
          <a:xfrm rot="16200000">
            <a:off x="9108617" y="3672715"/>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Triangle 23"/>
          <p:cNvSpPr/>
          <p:nvPr/>
        </p:nvSpPr>
        <p:spPr>
          <a:xfrm rot="5400000">
            <a:off x="202325" y="-202325"/>
            <a:ext cx="3000632" cy="3405282"/>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082950" y="1585486"/>
            <a:ext cx="4281057" cy="4093428"/>
          </a:xfrm>
          <a:prstGeom prst="rect">
            <a:avLst/>
          </a:prstGeom>
        </p:spPr>
        <p:txBody>
          <a:bodyPr wrap="square">
            <a:spAutoFit/>
          </a:bodyPr>
          <a:lstStyle/>
          <a:p>
            <a:pPr algn="ctr"/>
            <a:r>
              <a:rPr lang="en-GB" sz="2000" b="1" dirty="0">
                <a:latin typeface="Times New Roman" panose="02020603050405020304" pitchFamily="18" charset="0"/>
                <a:cs typeface="Times New Roman" panose="02020603050405020304" pitchFamily="18" charset="0"/>
              </a:rPr>
              <a:t>PEST analysis:</a:t>
            </a:r>
            <a:endParaRPr lang="en-GB" sz="2000" dirty="0">
              <a:latin typeface="Times New Roman" panose="02020603050405020304" pitchFamily="18" charset="0"/>
              <a:cs typeface="Times New Roman" panose="02020603050405020304" pitchFamily="18" charset="0"/>
            </a:endParaRPr>
          </a:p>
          <a:p>
            <a:pPr algn="ctr"/>
            <a:endParaRPr lang="en-GB" sz="2000" dirty="0">
              <a:latin typeface="Times New Roman" panose="02020603050405020304" pitchFamily="18" charset="0"/>
              <a:cs typeface="Times New Roman" panose="02020603050405020304" pitchFamily="18" charset="0"/>
            </a:endParaRPr>
          </a:p>
          <a:p>
            <a:pPr algn="ctr"/>
            <a:r>
              <a:rPr lang="en-GB" sz="2000" b="1" dirty="0">
                <a:latin typeface="Times New Roman" panose="02020603050405020304" pitchFamily="18" charset="0"/>
                <a:cs typeface="Times New Roman" panose="02020603050405020304" pitchFamily="18" charset="0"/>
              </a:rPr>
              <a:t>Politics:</a:t>
            </a:r>
            <a:r>
              <a:rPr lang="en-GB" sz="2000" dirty="0">
                <a:latin typeface="Times New Roman" panose="02020603050405020304" pitchFamily="18" charset="0"/>
                <a:cs typeface="Times New Roman" panose="02020603050405020304" pitchFamily="18" charset="0"/>
              </a:rPr>
              <a:t> Government policies decreased retail sales and increased online sales.</a:t>
            </a:r>
          </a:p>
          <a:p>
            <a:pPr algn="ctr"/>
            <a:r>
              <a:rPr lang="en-GB" sz="2000" b="1" dirty="0">
                <a:latin typeface="Times New Roman" panose="02020603050405020304" pitchFamily="18" charset="0"/>
                <a:cs typeface="Times New Roman" panose="02020603050405020304" pitchFamily="18" charset="0"/>
              </a:rPr>
              <a:t>Economic:</a:t>
            </a:r>
            <a:r>
              <a:rPr lang="en-GB" sz="2000" dirty="0">
                <a:latin typeface="Times New Roman" panose="02020603050405020304" pitchFamily="18" charset="0"/>
                <a:cs typeface="Times New Roman" panose="02020603050405020304" pitchFamily="18" charset="0"/>
              </a:rPr>
              <a:t> The government supported the sector with job retention schemes, business rates relief and loans (House of Commons, 2021, p.12). </a:t>
            </a:r>
          </a:p>
          <a:p>
            <a:pPr algn="ctr"/>
            <a:r>
              <a:rPr lang="en-GB" sz="2000" b="1" dirty="0">
                <a:latin typeface="Times New Roman" panose="02020603050405020304" pitchFamily="18" charset="0"/>
                <a:cs typeface="Times New Roman" panose="02020603050405020304" pitchFamily="18" charset="0"/>
              </a:rPr>
              <a:t>Social:</a:t>
            </a:r>
            <a:r>
              <a:rPr lang="en-GB" sz="2000" dirty="0">
                <a:latin typeface="Times New Roman" panose="02020603050405020304" pitchFamily="18" charset="0"/>
                <a:cs typeface="Times New Roman" panose="02020603050405020304" pitchFamily="18" charset="0"/>
              </a:rPr>
              <a:t> Shoppers seek price cuts and instant gratification.  </a:t>
            </a:r>
          </a:p>
          <a:p>
            <a:pPr algn="ctr"/>
            <a:r>
              <a:rPr lang="en-GB" sz="2000" b="1" dirty="0">
                <a:latin typeface="Times New Roman" panose="02020603050405020304" pitchFamily="18" charset="0"/>
                <a:cs typeface="Times New Roman" panose="02020603050405020304" pitchFamily="18" charset="0"/>
              </a:rPr>
              <a:t>Technological: </a:t>
            </a:r>
            <a:r>
              <a:rPr lang="en-GB" sz="2000" dirty="0">
                <a:latin typeface="Times New Roman" panose="02020603050405020304" pitchFamily="18" charset="0"/>
                <a:cs typeface="Times New Roman" panose="02020603050405020304" pitchFamily="18" charset="0"/>
              </a:rPr>
              <a:t>Morrisons diversified online grocery.</a:t>
            </a:r>
          </a:p>
        </p:txBody>
      </p:sp>
      <p:sp>
        <p:nvSpPr>
          <p:cNvPr id="11" name="TextBox 10">
            <a:extLst>
              <a:ext uri="{FF2B5EF4-FFF2-40B4-BE49-F238E27FC236}">
                <a16:creationId xmlns:a16="http://schemas.microsoft.com/office/drawing/2014/main" id="{14EC0C07-6439-4ACE-9F51-7C56E347AA31}"/>
              </a:ext>
            </a:extLst>
          </p:cNvPr>
          <p:cNvSpPr txBox="1"/>
          <p:nvPr/>
        </p:nvSpPr>
        <p:spPr>
          <a:xfrm>
            <a:off x="4623761" y="6510457"/>
            <a:ext cx="6107986" cy="369332"/>
          </a:xfrm>
          <a:prstGeom prst="rect">
            <a:avLst/>
          </a:prstGeom>
          <a:noFill/>
        </p:spPr>
        <p:txBody>
          <a:bodyPr wrap="square">
            <a:spAutoFit/>
          </a:bodyPr>
          <a:lstStyle/>
          <a:p>
            <a:r>
              <a:rPr lang="en-GB" dirty="0">
                <a:solidFill>
                  <a:schemeClr val="bg2">
                    <a:lumMod val="75000"/>
                  </a:schemeClr>
                </a:solidFill>
              </a:rPr>
              <a:t>BMMB7002D -</a:t>
            </a:r>
            <a:r>
              <a:rPr lang="en-GB" dirty="0">
                <a:solidFill>
                  <a:schemeClr val="bg2">
                    <a:lumMod val="50000"/>
                  </a:schemeClr>
                </a:solidFill>
              </a:rPr>
              <a:t>Yulianna Daykin</a:t>
            </a:r>
          </a:p>
        </p:txBody>
      </p:sp>
      <p:pic>
        <p:nvPicPr>
          <p:cNvPr id="5122" name="Picture 2" descr="How Data Science and AI are changing Supermarket shopping | by Richard  Farnworth | Towards Data Science">
            <a:extLst>
              <a:ext uri="{FF2B5EF4-FFF2-40B4-BE49-F238E27FC236}">
                <a16:creationId xmlns:a16="http://schemas.microsoft.com/office/drawing/2014/main" id="{D6ED248C-9AD3-4CE9-9E71-3970A16F0B7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96000" y="1443276"/>
            <a:ext cx="5837129" cy="4377847"/>
          </a:xfrm>
          <a:prstGeom prst="rect">
            <a:avLst/>
          </a:prstGeom>
          <a:noFill/>
          <a:extLst>
            <a:ext uri="{909E8E84-426E-40DD-AFC4-6F175D3DCCD1}">
              <a14:hiddenFill xmlns:a14="http://schemas.microsoft.com/office/drawing/2010/main">
                <a:solidFill>
                  <a:srgbClr val="FFFFFF"/>
                </a:solidFill>
              </a14:hiddenFill>
            </a:ext>
          </a:extLst>
        </p:spPr>
      </p:pic>
      <p:pic>
        <p:nvPicPr>
          <p:cNvPr id="5" name="Recorded Sound9">
            <a:hlinkClick r:id="" action="ppaction://media"/>
            <a:extLst>
              <a:ext uri="{FF2B5EF4-FFF2-40B4-BE49-F238E27FC236}">
                <a16:creationId xmlns:a16="http://schemas.microsoft.com/office/drawing/2014/main" id="{3EF44CCA-FC54-4500-B3F5-A6EA131E554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856217764"/>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3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How Does Social Media Marketing Increase Sales? - Papdan.Com">
            <a:extLst>
              <a:ext uri="{FF2B5EF4-FFF2-40B4-BE49-F238E27FC236}">
                <a16:creationId xmlns:a16="http://schemas.microsoft.com/office/drawing/2014/main" id="{979DA26D-3A81-4B77-B1B0-28FDFC42A64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1" y="-1"/>
            <a:ext cx="12192000" cy="6858000"/>
          </a:xfrm>
          <a:prstGeom prst="rect">
            <a:avLst/>
          </a:prstGeom>
          <a:noFill/>
          <a:effectLst>
            <a:reflection stA="5000" endPos="65000" dist="63500" dir="5400000" sy="-100000" algn="bl" rotWithShape="0"/>
          </a:effectLst>
          <a:extLst>
            <a:ext uri="{909E8E84-426E-40DD-AFC4-6F175D3DCCD1}">
              <a14:hiddenFill xmlns:a14="http://schemas.microsoft.com/office/drawing/2010/main">
                <a:solidFill>
                  <a:srgbClr val="FFFFFF"/>
                </a:solidFill>
              </a14:hiddenFill>
            </a:ext>
          </a:extLst>
        </p:spPr>
      </p:pic>
      <p:sp>
        <p:nvSpPr>
          <p:cNvPr id="7" name="Rectangle 6"/>
          <p:cNvSpPr/>
          <p:nvPr/>
        </p:nvSpPr>
        <p:spPr>
          <a:xfrm>
            <a:off x="2124479" y="1285530"/>
            <a:ext cx="7536642" cy="4917766"/>
          </a:xfrm>
          <a:prstGeom prst="rect">
            <a:avLst/>
          </a:prstGeom>
          <a:solidFill>
            <a:srgbClr val="CCEBE6"/>
          </a:solidFill>
          <a:ln>
            <a:noFill/>
          </a:ln>
          <a:effectLst>
            <a:outerShdw blurRad="279400" dir="12180000" sx="103000" sy="103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a:extLst>
              <a:ext uri="{FF2B5EF4-FFF2-40B4-BE49-F238E27FC236}">
                <a16:creationId xmlns:a16="http://schemas.microsoft.com/office/drawing/2014/main" id="{E9896FBE-53F2-44C0-B003-46F42F6F6D6E}"/>
              </a:ext>
            </a:extLst>
          </p:cNvPr>
          <p:cNvSpPr txBox="1"/>
          <p:nvPr/>
        </p:nvSpPr>
        <p:spPr>
          <a:xfrm>
            <a:off x="2530879" y="1401806"/>
            <a:ext cx="6479771" cy="2031325"/>
          </a:xfrm>
          <a:prstGeom prst="rect">
            <a:avLst/>
          </a:prstGeom>
          <a:noFill/>
        </p:spPr>
        <p:txBody>
          <a:bodyPr wrap="square" rtlCol="0">
            <a:spAutoFit/>
          </a:bodyPr>
          <a:lstStyle/>
          <a:p>
            <a:r>
              <a:rPr lang="en-GB" dirty="0"/>
              <a:t>The grocery sector is facing digital disruption due to shift in customer’s behaviour and the pandemic (Game, 2017, p.67). </a:t>
            </a:r>
          </a:p>
          <a:p>
            <a:r>
              <a:rPr lang="en-GB" dirty="0"/>
              <a:t>Consumers require a blend between online and traditional shopping and higher levels of convenience and quality (Nielsen, 2015, p.4) (Game, 2017, p.76).</a:t>
            </a:r>
          </a:p>
          <a:p>
            <a:r>
              <a:rPr lang="en-GB" dirty="0"/>
              <a:t>Although ecommerce will grow in the grocery industry, traditional grocery shopping will not be discarded (Nielsen, 2015, p.13).</a:t>
            </a:r>
          </a:p>
        </p:txBody>
      </p:sp>
      <p:sp>
        <p:nvSpPr>
          <p:cNvPr id="15" name="TextBox 14"/>
          <p:cNvSpPr txBox="1"/>
          <p:nvPr/>
        </p:nvSpPr>
        <p:spPr>
          <a:xfrm>
            <a:off x="4388596" y="454334"/>
            <a:ext cx="3414807" cy="830997"/>
          </a:xfrm>
          <a:prstGeom prst="rect">
            <a:avLst/>
          </a:prstGeom>
          <a:noFill/>
        </p:spPr>
        <p:txBody>
          <a:bodyPr wrap="square" rtlCol="0">
            <a:spAutoFit/>
          </a:bodyPr>
          <a:lstStyle/>
          <a:p>
            <a:r>
              <a:rPr lang="en-GB"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a:t>
            </a:r>
            <a:r>
              <a:rPr lang="en-GB" dirty="0">
                <a:latin typeface="Times New Roman" panose="02020603050405020304" pitchFamily="18" charset="0"/>
                <a:cs typeface="Times New Roman" panose="02020603050405020304" pitchFamily="18" charset="0"/>
              </a:rPr>
              <a:t>:</a:t>
            </a:r>
          </a:p>
        </p:txBody>
      </p:sp>
      <p:sp>
        <p:nvSpPr>
          <p:cNvPr id="17" name="Right Triangle 16"/>
          <p:cNvSpPr/>
          <p:nvPr/>
        </p:nvSpPr>
        <p:spPr>
          <a:xfrm>
            <a:off x="0" y="3877822"/>
            <a:ext cx="3414808" cy="3000631"/>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10800000">
            <a:off x="8859385" y="0"/>
            <a:ext cx="3414808" cy="3000631"/>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AD93F1E-C564-412A-8430-78341F65F7A0}"/>
              </a:ext>
            </a:extLst>
          </p:cNvPr>
          <p:cNvSpPr txBox="1"/>
          <p:nvPr/>
        </p:nvSpPr>
        <p:spPr>
          <a:xfrm>
            <a:off x="4386884" y="6403666"/>
            <a:ext cx="6097712" cy="369332"/>
          </a:xfrm>
          <a:prstGeom prst="rect">
            <a:avLst/>
          </a:prstGeom>
          <a:noFill/>
        </p:spPr>
        <p:txBody>
          <a:bodyPr wrap="square">
            <a:spAutoFit/>
          </a:bodyPr>
          <a:lstStyle/>
          <a:p>
            <a:r>
              <a:rPr lang="en-GB" dirty="0">
                <a:solidFill>
                  <a:schemeClr val="bg2">
                    <a:lumMod val="75000"/>
                  </a:schemeClr>
                </a:solidFill>
              </a:rPr>
              <a:t>BMMB7002D -</a:t>
            </a:r>
            <a:r>
              <a:rPr lang="en-GB" dirty="0">
                <a:solidFill>
                  <a:schemeClr val="bg2">
                    <a:lumMod val="50000"/>
                  </a:schemeClr>
                </a:solidFill>
              </a:rPr>
              <a:t>Yulianna Daykin</a:t>
            </a:r>
          </a:p>
        </p:txBody>
      </p:sp>
      <p:pic>
        <p:nvPicPr>
          <p:cNvPr id="6" name="Recorded Sound10">
            <a:hlinkClick r:id="" action="ppaction://media"/>
            <a:extLst>
              <a:ext uri="{FF2B5EF4-FFF2-40B4-BE49-F238E27FC236}">
                <a16:creationId xmlns:a16="http://schemas.microsoft.com/office/drawing/2014/main" id="{224F8147-30A2-42CA-ADE6-4D1A9C195CE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007173861"/>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54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ight Triangle 22"/>
          <p:cNvSpPr/>
          <p:nvPr/>
        </p:nvSpPr>
        <p:spPr>
          <a:xfrm rot="16200000">
            <a:off x="9108618" y="3672715"/>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Triangle 23"/>
          <p:cNvSpPr/>
          <p:nvPr/>
        </p:nvSpPr>
        <p:spPr>
          <a:xfrm rot="5400000">
            <a:off x="187375" y="-202324"/>
            <a:ext cx="3000632" cy="3405282"/>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327259" y="33218"/>
            <a:ext cx="11864741" cy="7664214"/>
          </a:xfrm>
          <a:prstGeom prst="rect">
            <a:avLst/>
          </a:prstGeom>
        </p:spPr>
        <p:txBody>
          <a:bodyPr wrap="square">
            <a:spAutoFit/>
          </a:bodyPr>
          <a:lstStyle/>
          <a:p>
            <a:pPr algn="ctr">
              <a:lnSpc>
                <a:spcPct val="150000"/>
              </a:lnSpc>
            </a:pPr>
            <a:r>
              <a:rPr lang="en-GB"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Bibliography</a:t>
            </a:r>
          </a:p>
          <a:p>
            <a:pPr algn="ctr">
              <a:lnSpc>
                <a:spcPct val="150000"/>
              </a:lnSpc>
            </a:pPr>
            <a:endParaRPr lang="en-GB" sz="3200" dirty="0">
              <a:solidFill>
                <a:schemeClr val="tx2">
                  <a:lumMod val="10000"/>
                </a:schemeClr>
              </a:solidFill>
              <a:latin typeface="Lato" panose="020F0502020204030203" pitchFamily="34" charset="0"/>
            </a:endParaRPr>
          </a:p>
          <a:p>
            <a:r>
              <a:rPr lang="en-GB" dirty="0"/>
              <a:t> </a:t>
            </a: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BBC. (2021). </a:t>
            </a:r>
            <a:r>
              <a:rPr lang="en-GB" sz="1200" i="1" dirty="0">
                <a:latin typeface="Times New Roman" panose="02020603050405020304" pitchFamily="18" charset="0"/>
                <a:cs typeface="Times New Roman" panose="02020603050405020304" pitchFamily="18" charset="0"/>
              </a:rPr>
              <a:t>Amazon Fresh till-less grocery store opens in London,</a:t>
            </a:r>
            <a:r>
              <a:rPr lang="en-GB" sz="1200" dirty="0">
                <a:latin typeface="Times New Roman" panose="02020603050405020304" pitchFamily="18" charset="0"/>
                <a:cs typeface="Times New Roman" panose="02020603050405020304" pitchFamily="18" charset="0"/>
              </a:rPr>
              <a:t> [Online] Available from: https://www.bbc.co.uk/news/technology-56266494 [Accessed June 12, 2021]. The type of source: Website</a:t>
            </a:r>
          </a:p>
          <a:p>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Chaffey, D, Hemphill, T, &amp; Edmundson-Bird, D 2018, Digital Business PDF </a:t>
            </a:r>
            <a:r>
              <a:rPr lang="en-GB" sz="1200" dirty="0" err="1">
                <a:latin typeface="Times New Roman" panose="02020603050405020304" pitchFamily="18" charset="0"/>
                <a:cs typeface="Times New Roman" panose="02020603050405020304" pitchFamily="18" charset="0"/>
              </a:rPr>
              <a:t>EBook</a:t>
            </a:r>
            <a:r>
              <a:rPr lang="en-GB" sz="1200" dirty="0">
                <a:latin typeface="Times New Roman" panose="02020603050405020304" pitchFamily="18" charset="0"/>
                <a:cs typeface="Times New Roman" panose="02020603050405020304" pitchFamily="18" charset="0"/>
              </a:rPr>
              <a:t>, Pearson Education, Limited, Harlow. Available from: ProQuest </a:t>
            </a:r>
            <a:r>
              <a:rPr lang="en-GB" sz="1200" dirty="0" err="1">
                <a:latin typeface="Times New Roman" panose="02020603050405020304" pitchFamily="18" charset="0"/>
                <a:cs typeface="Times New Roman" panose="02020603050405020304" pitchFamily="18" charset="0"/>
              </a:rPr>
              <a:t>Ebook</a:t>
            </a:r>
            <a:r>
              <a:rPr lang="en-GB" sz="1200" dirty="0">
                <a:latin typeface="Times New Roman" panose="02020603050405020304" pitchFamily="18" charset="0"/>
                <a:cs typeface="Times New Roman" panose="02020603050405020304" pitchFamily="18" charset="0"/>
              </a:rPr>
              <a:t> Central. [10 June 2021]. </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CHAKRABORTY, R., 2018. No title. </a:t>
            </a:r>
            <a:r>
              <a:rPr lang="en-GB" sz="1200" i="1" dirty="0">
                <a:latin typeface="Times New Roman" panose="02020603050405020304" pitchFamily="18" charset="0"/>
                <a:cs typeface="Times New Roman" panose="02020603050405020304" pitchFamily="18" charset="0"/>
              </a:rPr>
              <a:t>Marketing strategy and supply chain relations in grocery retailing, </a:t>
            </a:r>
            <a:r>
              <a:rPr lang="en-GB" sz="1200" dirty="0">
                <a:latin typeface="Times New Roman" panose="02020603050405020304" pitchFamily="18" charset="0"/>
                <a:cs typeface="Times New Roman" panose="02020603050405020304" pitchFamily="18" charset="0"/>
              </a:rPr>
              <a:t>.</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CLARKE, C., 2005. </a:t>
            </a:r>
            <a:r>
              <a:rPr lang="en-GB" sz="1200" i="1" dirty="0">
                <a:latin typeface="Times New Roman" panose="02020603050405020304" pitchFamily="18" charset="0"/>
                <a:cs typeface="Times New Roman" panose="02020603050405020304" pitchFamily="18" charset="0"/>
              </a:rPr>
              <a:t>Somerfield plc and Wm Morrison Supermarkets plc: A report on the acquisition by Somerfield plc of 115 stores from Wm Morrison Supermarkets plc. </a:t>
            </a:r>
            <a:r>
              <a:rPr lang="en-GB" sz="1200" dirty="0">
                <a:latin typeface="Times New Roman" panose="02020603050405020304" pitchFamily="18" charset="0"/>
                <a:cs typeface="Times New Roman" panose="02020603050405020304" pitchFamily="18" charset="0"/>
              </a:rPr>
              <a:t>The Stationery Office.</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GAME, G., 2017. DIGITAL DISRUPTION. </a:t>
            </a:r>
            <a:r>
              <a:rPr lang="en-GB" sz="1200" i="1" dirty="0">
                <a:latin typeface="Times New Roman" panose="02020603050405020304" pitchFamily="18" charset="0"/>
                <a:cs typeface="Times New Roman" panose="02020603050405020304" pitchFamily="18" charset="0"/>
              </a:rPr>
              <a:t>Contemporary Perspectives in Data Mining: Volume 3, </a:t>
            </a:r>
            <a:r>
              <a:rPr lang="en-GB" sz="1200" dirty="0">
                <a:latin typeface="Times New Roman" panose="02020603050405020304" pitchFamily="18" charset="0"/>
                <a:cs typeface="Times New Roman" panose="02020603050405020304" pitchFamily="18" charset="0"/>
              </a:rPr>
              <a:t>, pp. 67.</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GARNETT, P., DOHERTY, B. and HERON, T., 2020. Vulnerability of the United Kingdom’s food supply chains exposed by COVID-19. </a:t>
            </a:r>
            <a:r>
              <a:rPr lang="en-GB" sz="1200" i="1" dirty="0">
                <a:latin typeface="Times New Roman" panose="02020603050405020304" pitchFamily="18" charset="0"/>
                <a:cs typeface="Times New Roman" panose="02020603050405020304" pitchFamily="18" charset="0"/>
              </a:rPr>
              <a:t>Nature Food, </a:t>
            </a:r>
            <a:r>
              <a:rPr lang="en-GB" sz="1200" b="1" dirty="0">
                <a:latin typeface="Times New Roman" panose="02020603050405020304" pitchFamily="18" charset="0"/>
                <a:cs typeface="Times New Roman" panose="02020603050405020304" pitchFamily="18" charset="0"/>
              </a:rPr>
              <a:t>1</a:t>
            </a:r>
            <a:r>
              <a:rPr lang="en-GB" sz="1200" dirty="0">
                <a:latin typeface="Times New Roman" panose="02020603050405020304" pitchFamily="18" charset="0"/>
                <a:cs typeface="Times New Roman" panose="02020603050405020304" pitchFamily="18" charset="0"/>
              </a:rPr>
              <a:t>(6), pp. 315-318.</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GRANT, D.B., FERNIE, J. and SCHULZ, B., 2014. Enablers and barriers in German online food retailing, </a:t>
            </a:r>
            <a:r>
              <a:rPr lang="en-GB" sz="1200" i="1" dirty="0">
                <a:latin typeface="Times New Roman" panose="02020603050405020304" pitchFamily="18" charset="0"/>
                <a:cs typeface="Times New Roman" panose="02020603050405020304" pitchFamily="18" charset="0"/>
              </a:rPr>
              <a:t>Supply Chain Forum: An International Journal</a:t>
            </a:r>
            <a:r>
              <a:rPr lang="en-GB" sz="1200" dirty="0">
                <a:latin typeface="Times New Roman" panose="02020603050405020304" pitchFamily="18" charset="0"/>
                <a:cs typeface="Times New Roman" panose="02020603050405020304" pitchFamily="18" charset="0"/>
              </a:rPr>
              <a:t> 2014, Taylor &amp; Francis, pp. 4-11.</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HACKNEY, R., GRANT, K. and BIRTWISTLE, G., 2006. The UK grocery business: towards a sustainable model for virtual markets. </a:t>
            </a:r>
            <a:r>
              <a:rPr lang="en-GB" sz="1200" i="1" dirty="0">
                <a:latin typeface="Times New Roman" panose="02020603050405020304" pitchFamily="18" charset="0"/>
                <a:cs typeface="Times New Roman" panose="02020603050405020304" pitchFamily="18" charset="0"/>
              </a:rPr>
              <a:t>International Journal of Retail &amp; Distribution Management, </a:t>
            </a:r>
            <a:r>
              <a:rPr lang="en-GB" sz="1200" dirty="0">
                <a:latin typeface="Times New Roman" panose="02020603050405020304" pitchFamily="18" charset="0"/>
                <a:cs typeface="Times New Roman" panose="02020603050405020304" pitchFamily="18" charset="0"/>
              </a:rPr>
              <a:t>.</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HALEEM, F. and JEHANGIR, M., 2017. Strategic Management Practices by Morrison PLC, UK. Analysis, Lessons and Implications. </a:t>
            </a:r>
            <a:r>
              <a:rPr lang="en-GB" sz="1200" i="1" dirty="0">
                <a:latin typeface="Times New Roman" panose="02020603050405020304" pitchFamily="18" charset="0"/>
                <a:cs typeface="Times New Roman" panose="02020603050405020304" pitchFamily="18" charset="0"/>
              </a:rPr>
              <a:t>Middle East Journal of Business, </a:t>
            </a:r>
            <a:r>
              <a:rPr lang="en-GB" sz="1200" b="1" dirty="0">
                <a:latin typeface="Times New Roman" panose="02020603050405020304" pitchFamily="18" charset="0"/>
                <a:cs typeface="Times New Roman" panose="02020603050405020304" pitchFamily="18" charset="0"/>
              </a:rPr>
              <a:t>55</a:t>
            </a:r>
            <a:r>
              <a:rPr lang="en-GB" sz="1200" dirty="0">
                <a:latin typeface="Times New Roman" panose="02020603050405020304" pitchFamily="18" charset="0"/>
                <a:cs typeface="Times New Roman" panose="02020603050405020304" pitchFamily="18" charset="0"/>
              </a:rPr>
              <a:t>(4182), pp. 1-7.</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HARRIS, P., RILEY, F.D., RILEY, D. and HAND, C., 2017. Online and store patronage: a typology of grocery shoppers. </a:t>
            </a:r>
            <a:r>
              <a:rPr lang="en-GB" sz="1200" i="1" dirty="0">
                <a:latin typeface="Times New Roman" panose="02020603050405020304" pitchFamily="18" charset="0"/>
                <a:cs typeface="Times New Roman" panose="02020603050405020304" pitchFamily="18" charset="0"/>
              </a:rPr>
              <a:t>International Journal of Retail &amp; Distribution Management, </a:t>
            </a:r>
            <a:r>
              <a:rPr lang="en-GB" sz="1200" dirty="0">
                <a:latin typeface="Times New Roman" panose="02020603050405020304" pitchFamily="18" charset="0"/>
                <a:cs typeface="Times New Roman" panose="02020603050405020304" pitchFamily="18" charset="0"/>
              </a:rPr>
              <a:t>.</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 House of Commons. (2021). </a:t>
            </a:r>
            <a:r>
              <a:rPr lang="en-GB" sz="1200" i="1" dirty="0">
                <a:latin typeface="Times New Roman" panose="02020603050405020304" pitchFamily="18" charset="0"/>
                <a:cs typeface="Times New Roman" panose="02020603050405020304" pitchFamily="18" charset="0"/>
              </a:rPr>
              <a:t>Retail sector in the UK,</a:t>
            </a:r>
            <a:r>
              <a:rPr lang="en-GB" sz="1200" dirty="0">
                <a:latin typeface="Times New Roman" panose="02020603050405020304" pitchFamily="18" charset="0"/>
                <a:cs typeface="Times New Roman" panose="02020603050405020304" pitchFamily="18" charset="0"/>
              </a:rPr>
              <a:t> [Online] Available from: https://researchbriefings.files.parliament.uk/documents/SN06186/SN06186.pdf [Accessed June 10, 2021].</a:t>
            </a:r>
          </a:p>
          <a:p>
            <a:r>
              <a:rPr lang="en-GB" sz="1200" dirty="0">
                <a:latin typeface="Times New Roman" panose="02020603050405020304" pitchFamily="18" charset="0"/>
                <a:cs typeface="Times New Roman" panose="02020603050405020304" pitchFamily="18" charset="0"/>
              </a:rPr>
              <a:t>The type of source: Website</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pPr algn="ctr">
              <a:lnSpc>
                <a:spcPct val="150000"/>
              </a:lnSpc>
            </a:pPr>
            <a:endParaRPr lang="en-US" sz="3200" dirty="0">
              <a:solidFill>
                <a:schemeClr val="tx2">
                  <a:lumMod val="10000"/>
                </a:schemeClr>
              </a:solidFill>
              <a:latin typeface="Lato" panose="020F0502020204030203" pitchFamily="34" charset="0"/>
            </a:endParaRPr>
          </a:p>
        </p:txBody>
      </p:sp>
      <p:pic>
        <p:nvPicPr>
          <p:cNvPr id="3" name="Recorded Sound11">
            <a:hlinkClick r:id="" action="ppaction://media"/>
            <a:extLst>
              <a:ext uri="{FF2B5EF4-FFF2-40B4-BE49-F238E27FC236}">
                <a16:creationId xmlns:a16="http://schemas.microsoft.com/office/drawing/2014/main" id="{A0EFA0CB-53F3-4611-BC76-5EE2353786F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661677574"/>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8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3"/>
                </p:tgtEl>
              </p:cMediaNode>
            </p:audio>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ight Triangle 23"/>
          <p:cNvSpPr/>
          <p:nvPr/>
        </p:nvSpPr>
        <p:spPr>
          <a:xfrm rot="5400000">
            <a:off x="202325" y="-169107"/>
            <a:ext cx="3000632" cy="3405282"/>
          </a:xfrm>
          <a:prstGeom prst="rtTriangle">
            <a:avLst/>
          </a:prstGeom>
          <a:solidFill>
            <a:srgbClr val="0058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Triangle 22"/>
          <p:cNvSpPr/>
          <p:nvPr/>
        </p:nvSpPr>
        <p:spPr>
          <a:xfrm rot="16200000">
            <a:off x="8995822" y="3661822"/>
            <a:ext cx="3000632" cy="339172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 y="33218"/>
            <a:ext cx="12304796" cy="7633436"/>
          </a:xfrm>
          <a:prstGeom prst="rect">
            <a:avLst/>
          </a:prstGeom>
        </p:spPr>
        <p:txBody>
          <a:bodyPr wrap="square">
            <a:spAutoFit/>
          </a:bodyPr>
          <a:lstStyle/>
          <a:p>
            <a:pPr algn="ctr">
              <a:lnSpc>
                <a:spcPct val="150000"/>
              </a:lnSpc>
            </a:pPr>
            <a:r>
              <a:rPr lang="en-GB"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Bibliography</a:t>
            </a:r>
          </a:p>
          <a:p>
            <a:pPr algn="ctr">
              <a:lnSpc>
                <a:spcPct val="150000"/>
              </a:lnSpc>
            </a:pPr>
            <a:endParaRPr lang="en-GB" sz="3200" dirty="0">
              <a:solidFill>
                <a:schemeClr val="tx2">
                  <a:lumMod val="10000"/>
                </a:schemeClr>
              </a:solidFill>
              <a:latin typeface="Lato" panose="020F0502020204030203" pitchFamily="34"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Kantar. (2021). </a:t>
            </a:r>
            <a:r>
              <a:rPr lang="en-GB" sz="1100" i="1" dirty="0">
                <a:latin typeface="Times New Roman" panose="02020603050405020304" pitchFamily="18" charset="0"/>
                <a:cs typeface="Times New Roman" panose="02020603050405020304" pitchFamily="18" charset="0"/>
              </a:rPr>
              <a:t>Grocery Market Share (12 weeks ending),</a:t>
            </a:r>
            <a:r>
              <a:rPr lang="en-GB" sz="1100" dirty="0">
                <a:latin typeface="Times New Roman" panose="02020603050405020304" pitchFamily="18" charset="0"/>
                <a:cs typeface="Times New Roman" panose="02020603050405020304" pitchFamily="18" charset="0"/>
              </a:rPr>
              <a:t> [Online] Available from: https://www.kantarworldpanel.com/en/grocery-market-share/great-britain/snapshot [Accessed June 9, 2021]. The type of source: Website</a:t>
            </a:r>
          </a:p>
          <a:p>
            <a:pPr marL="171450" indent="-171450">
              <a:buFont typeface="Arial" panose="020B0604020202020204" pitchFamily="34" charset="0"/>
              <a:buChar char="•"/>
            </a:pPr>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t>Morrisons. (2021d). </a:t>
            </a:r>
            <a:r>
              <a:rPr lang="en-GB" sz="1100" i="1" dirty="0"/>
              <a:t>DIGITAL &amp; INNOVATION,</a:t>
            </a:r>
            <a:r>
              <a:rPr lang="en-GB" sz="1100" dirty="0"/>
              <a:t> [Online] Available from: https://www.morrisons.jobs/our-teams/teams-head-office/digital-innovation [Accessed June 14, 2021].</a:t>
            </a:r>
          </a:p>
          <a:p>
            <a:r>
              <a:rPr lang="en-GB" sz="1100" dirty="0"/>
              <a:t>The type of source: Website</a:t>
            </a:r>
            <a:endParaRPr lang="en-GB" sz="1100" dirty="0">
              <a:latin typeface="Times New Roman" panose="02020603050405020304" pitchFamily="18" charset="0"/>
              <a:cs typeface="Times New Roman" panose="02020603050405020304" pitchFamily="18" charset="0"/>
            </a:endParaRPr>
          </a:p>
          <a:p>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Nielsen. (2015). </a:t>
            </a:r>
            <a:r>
              <a:rPr lang="en-GB" sz="1100" i="1" dirty="0">
                <a:latin typeface="Times New Roman" panose="02020603050405020304" pitchFamily="18" charset="0"/>
                <a:cs typeface="Times New Roman" panose="02020603050405020304" pitchFamily="18" charset="0"/>
              </a:rPr>
              <a:t>The future of grocery,</a:t>
            </a:r>
            <a:r>
              <a:rPr lang="en-GB" sz="1100" dirty="0">
                <a:latin typeface="Times New Roman" panose="02020603050405020304" pitchFamily="18" charset="0"/>
                <a:cs typeface="Times New Roman" panose="02020603050405020304" pitchFamily="18" charset="0"/>
              </a:rPr>
              <a:t> [Online] Available from: https://www.nielsen.com/wp-content/uploads/sites/3/2019/04/nielsen-global-e-commerce-new-retail-report-april-2015.pdf [Accessed June 10, 2021]. The type of source: Website</a:t>
            </a:r>
          </a:p>
          <a:p>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Office for National Statistics. OFN. (2021a). </a:t>
            </a:r>
            <a:r>
              <a:rPr lang="en-GB" sz="1100" i="1" dirty="0">
                <a:latin typeface="Times New Roman" panose="02020603050405020304" pitchFamily="18" charset="0"/>
                <a:cs typeface="Times New Roman" panose="02020603050405020304" pitchFamily="18" charset="0"/>
              </a:rPr>
              <a:t>Retail sales, Great Britain: January 2021,</a:t>
            </a:r>
            <a:r>
              <a:rPr lang="en-GB" sz="1100" dirty="0">
                <a:latin typeface="Times New Roman" panose="02020603050405020304" pitchFamily="18" charset="0"/>
                <a:cs typeface="Times New Roman" panose="02020603050405020304" pitchFamily="18" charset="0"/>
              </a:rPr>
              <a:t> [Online] Available from: https://www.ons.gov.uk/businessindustryandtrade/retailindustry/bulletins/retailsales/january2021#:~:text=The%20proportion%20of%20online%20retail,has%20had%20on%20consumer%20behaviours. [Accessed June 9, 2021]. The type of source: Website</a:t>
            </a:r>
          </a:p>
          <a:p>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Office for National Statistics. OFN. (2021b). </a:t>
            </a:r>
            <a:r>
              <a:rPr lang="en-GB" sz="1100" i="1" dirty="0">
                <a:latin typeface="Times New Roman" panose="02020603050405020304" pitchFamily="18" charset="0"/>
                <a:cs typeface="Times New Roman" panose="02020603050405020304" pitchFamily="18" charset="0"/>
              </a:rPr>
              <a:t>Retail sales, Great Britain: April 2021,</a:t>
            </a:r>
            <a:r>
              <a:rPr lang="en-GB" sz="1100" dirty="0">
                <a:latin typeface="Times New Roman" panose="02020603050405020304" pitchFamily="18" charset="0"/>
                <a:cs typeface="Times New Roman" panose="02020603050405020304" pitchFamily="18" charset="0"/>
              </a:rPr>
              <a:t> [Online] Available from: https://www.ons.gov.uk/businessindustryandtrade/retailindustry/bulletins/retailsales/april2021 [Accessed June 9, 2021]. The type of source: Website</a:t>
            </a:r>
          </a:p>
          <a:p>
            <a:pPr marL="171450" indent="-171450">
              <a:buFont typeface="Arial" panose="020B0604020202020204" pitchFamily="34" charset="0"/>
              <a:buChar char="•"/>
            </a:pPr>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Quinn, I. (2021). </a:t>
            </a:r>
            <a:r>
              <a:rPr lang="en-GB" sz="1100" i="1" dirty="0">
                <a:latin typeface="Times New Roman" panose="02020603050405020304" pitchFamily="18" charset="0"/>
                <a:cs typeface="Times New Roman" panose="02020603050405020304" pitchFamily="18" charset="0"/>
              </a:rPr>
              <a:t>Morrisons’ digital-only announcement marks a new direction for loyalty,</a:t>
            </a:r>
            <a:r>
              <a:rPr lang="en-GB" sz="1100" dirty="0">
                <a:latin typeface="Times New Roman" panose="02020603050405020304" pitchFamily="18" charset="0"/>
                <a:cs typeface="Times New Roman" panose="02020603050405020304" pitchFamily="18" charset="0"/>
              </a:rPr>
              <a:t> [Online] Available from: https://www.thegrocer.co.uk/the-grocer-blog-daily-bread/morrisons-digital-only-announcement-marks-a-new-direction-for-loyalty/654306.article [Accessed June 11, 2021]. The type of source: Website</a:t>
            </a:r>
          </a:p>
          <a:p>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Rigby, C. (2021). </a:t>
            </a:r>
            <a:r>
              <a:rPr lang="en-GB" sz="1100" i="1" dirty="0">
                <a:latin typeface="Times New Roman" panose="02020603050405020304" pitchFamily="18" charset="0"/>
                <a:cs typeface="Times New Roman" panose="02020603050405020304" pitchFamily="18" charset="0"/>
              </a:rPr>
              <a:t>Morrisons’ online sales triple as the supermarket diversifies its digital channels in pandemic response,</a:t>
            </a:r>
            <a:r>
              <a:rPr lang="en-GB" sz="1100" dirty="0">
                <a:latin typeface="Times New Roman" panose="02020603050405020304" pitchFamily="18" charset="0"/>
                <a:cs typeface="Times New Roman" panose="02020603050405020304" pitchFamily="18" charset="0"/>
              </a:rPr>
              <a:t> [Online] Available from: https://internetretailing.net/strategy-and-innovation/strategy-and-innovation/morrisons-online-sales-triple-as-the-supermarket-diversifies-its-digital-channels-in-pandemic-response-22853 [Accessed June 11, 2021].</a:t>
            </a:r>
          </a:p>
          <a:p>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SAMMUT‐BONNICI, T. and GALEA, D., 2015. PEST analysis. </a:t>
            </a:r>
            <a:r>
              <a:rPr lang="en-GB" sz="1100" i="1" dirty="0">
                <a:latin typeface="Times New Roman" panose="02020603050405020304" pitchFamily="18" charset="0"/>
                <a:cs typeface="Times New Roman" panose="02020603050405020304" pitchFamily="18" charset="0"/>
              </a:rPr>
              <a:t>Wiley </a:t>
            </a:r>
            <a:r>
              <a:rPr lang="en-GB" sz="1100" i="1" dirty="0" err="1">
                <a:latin typeface="Times New Roman" panose="02020603050405020304" pitchFamily="18" charset="0"/>
                <a:cs typeface="Times New Roman" panose="02020603050405020304" pitchFamily="18" charset="0"/>
              </a:rPr>
              <a:t>Encyclopedia</a:t>
            </a:r>
            <a:r>
              <a:rPr lang="en-GB" sz="1100" i="1" dirty="0">
                <a:latin typeface="Times New Roman" panose="02020603050405020304" pitchFamily="18" charset="0"/>
                <a:cs typeface="Times New Roman" panose="02020603050405020304" pitchFamily="18" charset="0"/>
              </a:rPr>
              <a:t> of management, </a:t>
            </a:r>
            <a:r>
              <a:rPr lang="en-GB" sz="1100" dirty="0">
                <a:latin typeface="Times New Roman" panose="02020603050405020304" pitchFamily="18" charset="0"/>
                <a:cs typeface="Times New Roman" panose="02020603050405020304" pitchFamily="18" charset="0"/>
              </a:rPr>
              <a:t>, pp. 1.</a:t>
            </a:r>
          </a:p>
          <a:p>
            <a:pPr marL="171450" indent="-171450">
              <a:buFont typeface="Arial" panose="020B0604020202020204" pitchFamily="34" charset="0"/>
              <a:buChar char="•"/>
            </a:pPr>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err="1">
                <a:latin typeface="Times New Roman" panose="02020603050405020304" pitchFamily="18" charset="0"/>
                <a:cs typeface="Times New Roman" panose="02020603050405020304" pitchFamily="18" charset="0"/>
              </a:rPr>
              <a:t>Tetlow</a:t>
            </a:r>
            <a:r>
              <a:rPr lang="en-GB" sz="1100" dirty="0">
                <a:latin typeface="Times New Roman" panose="02020603050405020304" pitchFamily="18" charset="0"/>
                <a:cs typeface="Times New Roman" panose="02020603050405020304" pitchFamily="18" charset="0"/>
              </a:rPr>
              <a:t>, G. &amp; Pope, T. (2020). </a:t>
            </a:r>
            <a:r>
              <a:rPr lang="en-GB" sz="1100" i="1" dirty="0">
                <a:latin typeface="Times New Roman" panose="02020603050405020304" pitchFamily="18" charset="0"/>
                <a:cs typeface="Times New Roman" panose="02020603050405020304" pitchFamily="18" charset="0"/>
              </a:rPr>
              <a:t>Brexit and coronavirus Economic impacts and policy response,</a:t>
            </a:r>
            <a:r>
              <a:rPr lang="en-GB" sz="1100" dirty="0">
                <a:latin typeface="Times New Roman" panose="02020603050405020304" pitchFamily="18" charset="0"/>
                <a:cs typeface="Times New Roman" panose="02020603050405020304" pitchFamily="18" charset="0"/>
              </a:rPr>
              <a:t> [Online] Available from: https://www.instituteforgovernment.org.uk/sites/default/files/publications/brexit-coronavirus-economic-impact.pdf [Accessed June 11, 2021]. The type of source: Website</a:t>
            </a:r>
          </a:p>
          <a:p>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WAREING, R., 2017. The Secret of Aldi's Success. </a:t>
            </a:r>
            <a:r>
              <a:rPr lang="en-GB" sz="1100" i="1" dirty="0">
                <a:latin typeface="Times New Roman" panose="02020603050405020304" pitchFamily="18" charset="0"/>
                <a:cs typeface="Times New Roman" panose="02020603050405020304" pitchFamily="18" charset="0"/>
              </a:rPr>
              <a:t>Teaching Business &amp; Economics, </a:t>
            </a:r>
            <a:r>
              <a:rPr lang="en-GB" sz="1100" b="1" dirty="0">
                <a:latin typeface="Times New Roman" panose="02020603050405020304" pitchFamily="18" charset="0"/>
                <a:cs typeface="Times New Roman" panose="02020603050405020304" pitchFamily="18" charset="0"/>
              </a:rPr>
              <a:t>21</a:t>
            </a:r>
            <a:r>
              <a:rPr lang="en-GB" sz="1100" dirty="0">
                <a:latin typeface="Times New Roman" panose="02020603050405020304" pitchFamily="18" charset="0"/>
                <a:cs typeface="Times New Roman" panose="02020603050405020304" pitchFamily="18" charset="0"/>
              </a:rPr>
              <a:t>(2), pp. 4-5.</a:t>
            </a:r>
          </a:p>
          <a:p>
            <a:pPr marL="171450" indent="-171450">
              <a:buFont typeface="Arial" panose="020B0604020202020204" pitchFamily="34" charset="0"/>
              <a:buChar char="•"/>
            </a:pPr>
            <a:endParaRPr lang="en-GB" sz="11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100" dirty="0">
                <a:latin typeface="Times New Roman" panose="02020603050405020304" pitchFamily="18" charset="0"/>
                <a:cs typeface="Times New Roman" panose="02020603050405020304" pitchFamily="18" charset="0"/>
              </a:rPr>
              <a:t>Warrington </a:t>
            </a:r>
            <a:r>
              <a:rPr lang="en-GB" sz="1100" dirty="0" err="1">
                <a:latin typeface="Times New Roman" panose="02020603050405020304" pitchFamily="18" charset="0"/>
                <a:cs typeface="Times New Roman" panose="02020603050405020304" pitchFamily="18" charset="0"/>
              </a:rPr>
              <a:t>Gardian</a:t>
            </a:r>
            <a:r>
              <a:rPr lang="en-GB" sz="1100" dirty="0">
                <a:latin typeface="Times New Roman" panose="02020603050405020304" pitchFamily="18" charset="0"/>
                <a:cs typeface="Times New Roman" panose="02020603050405020304" pitchFamily="18" charset="0"/>
              </a:rPr>
              <a:t>. (2020). </a:t>
            </a:r>
            <a:r>
              <a:rPr lang="en-GB" sz="1100" i="1" dirty="0">
                <a:latin typeface="Times New Roman" panose="02020603050405020304" pitchFamily="18" charset="0"/>
                <a:cs typeface="Times New Roman" panose="02020603050405020304" pitchFamily="18" charset="0"/>
              </a:rPr>
              <a:t>Morrisons hit by £155m in Covid costs as grocery sales surge,</a:t>
            </a:r>
            <a:r>
              <a:rPr lang="en-GB" sz="1100" dirty="0">
                <a:latin typeface="Times New Roman" panose="02020603050405020304" pitchFamily="18" charset="0"/>
                <a:cs typeface="Times New Roman" panose="02020603050405020304" pitchFamily="18" charset="0"/>
              </a:rPr>
              <a:t> [Online] Available from: https://www.warringtonguardian.co.uk/news/national/18710580.morrisons-hit-155m-covid-costs-grocery-sales-surge/ [Accessed June 15, 2021]. The type of source: Website</a:t>
            </a:r>
          </a:p>
          <a:p>
            <a:endParaRPr lang="en-GB" sz="1100" dirty="0">
              <a:latin typeface="Times New Roman" panose="02020603050405020304" pitchFamily="18" charset="0"/>
              <a:cs typeface="Times New Roman" panose="02020603050405020304" pitchFamily="18" charset="0"/>
            </a:endParaRPr>
          </a:p>
          <a:p>
            <a:pPr algn="ctr">
              <a:lnSpc>
                <a:spcPct val="150000"/>
              </a:lnSpc>
            </a:pPr>
            <a:endParaRPr lang="en-US" sz="3200" dirty="0">
              <a:solidFill>
                <a:schemeClr val="tx2">
                  <a:lumMod val="10000"/>
                </a:schemeClr>
              </a:solidFill>
              <a:latin typeface="Lato" panose="020F0502020204030203" pitchFamily="34" charset="0"/>
            </a:endParaRPr>
          </a:p>
        </p:txBody>
      </p:sp>
    </p:spTree>
    <p:extLst>
      <p:ext uri="{BB962C8B-B14F-4D97-AF65-F5344CB8AC3E}">
        <p14:creationId xmlns:p14="http://schemas.microsoft.com/office/powerpoint/2010/main" val="1845448894"/>
      </p:ext>
    </p:extLst>
  </p:cSld>
  <p:clrMapOvr>
    <a:masterClrMapping/>
  </p:clrMapOvr>
  <mc:AlternateContent xmlns:mc="http://schemas.openxmlformats.org/markup-compatibility/2006">
    <mc:Choice xmlns:p14="http://schemas.microsoft.com/office/powerpoint/2010/main" Requires="p14">
      <p:transition p14:dur="300" advClick="0" advTm="2000">
        <p:fade/>
      </p:transition>
    </mc:Choice>
    <mc:Fallback>
      <p:transition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3.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15092</TotalTime>
  <Words>3106</Words>
  <Application>Microsoft Office PowerPoint</Application>
  <PresentationFormat>Widescreen</PresentationFormat>
  <Paragraphs>190</Paragraphs>
  <Slides>16</Slides>
  <Notes>8</Notes>
  <HiddenSlides>0</HiddenSlides>
  <MMClips>11</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16</vt:i4>
      </vt:variant>
    </vt:vector>
  </HeadingPairs>
  <TitlesOfParts>
    <vt:vector size="33" baseType="lpstr">
      <vt:lpstr>Arial</vt:lpstr>
      <vt:lpstr>Calibri</vt:lpstr>
      <vt:lpstr>Calibri Light</vt:lpstr>
      <vt:lpstr>Century Schoolbook</vt:lpstr>
      <vt:lpstr>Corbel</vt:lpstr>
      <vt:lpstr>Gill Sans</vt:lpstr>
      <vt:lpstr>Helvetica</vt:lpstr>
      <vt:lpstr>Kelson Sans</vt:lpstr>
      <vt:lpstr>Lato</vt:lpstr>
      <vt:lpstr>Symbol</vt:lpstr>
      <vt:lpstr>Times New Roman</vt:lpstr>
      <vt:lpstr>Tw Cen MT</vt:lpstr>
      <vt:lpstr>Tw Cen MT Condensed</vt:lpstr>
      <vt:lpstr>Wingdings 3</vt:lpstr>
      <vt:lpstr>Office Theme</vt:lpstr>
      <vt:lpstr>Integral</vt:lpstr>
      <vt:lpstr>Feathered</vt:lpstr>
      <vt:lpstr>Url link: https://www.youtube.com/watch?v=U68eCr95JSI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Yulianna Andrea De Leon De Daykin (1912407)</cp:lastModifiedBy>
  <cp:revision>229</cp:revision>
  <dcterms:created xsi:type="dcterms:W3CDTF">2018-04-24T04:53:07Z</dcterms:created>
  <dcterms:modified xsi:type="dcterms:W3CDTF">2021-06-20T08:26:59Z</dcterms:modified>
</cp:coreProperties>
</file>