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9"/>
  </p:notesMasterIdLst>
  <p:sldIdLst>
    <p:sldId id="256" r:id="rId2"/>
    <p:sldId id="281" r:id="rId3"/>
    <p:sldId id="283" r:id="rId4"/>
    <p:sldId id="289" r:id="rId5"/>
    <p:sldId id="282" r:id="rId6"/>
    <p:sldId id="257" r:id="rId7"/>
    <p:sldId id="273" r:id="rId8"/>
    <p:sldId id="287" r:id="rId9"/>
    <p:sldId id="262" r:id="rId10"/>
    <p:sldId id="278" r:id="rId11"/>
    <p:sldId id="290" r:id="rId12"/>
    <p:sldId id="286" r:id="rId13"/>
    <p:sldId id="280" r:id="rId14"/>
    <p:sldId id="266" r:id="rId15"/>
    <p:sldId id="267" r:id="rId16"/>
    <p:sldId id="258" r:id="rId17"/>
    <p:sldId id="28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79" autoAdjust="0"/>
    <p:restoredTop sz="87170" autoAdjust="0"/>
  </p:normalViewPr>
  <p:slideViewPr>
    <p:cSldViewPr snapToGrid="0">
      <p:cViewPr varScale="1">
        <p:scale>
          <a:sx n="72" d="100"/>
          <a:sy n="72" d="100"/>
        </p:scale>
        <p:origin x="1358" y="53"/>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73FDC-E180-44A4-B083-3FD2045AAD15}" type="datetimeFigureOut">
              <a:rPr lang="en-GB" smtClean="0"/>
              <a:pPr/>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477FB-547C-4314-8FFE-E0B8E8C66244}" type="slidenum">
              <a:rPr lang="en-GB" smtClean="0"/>
              <a:pPr/>
              <a:t>‹#›</a:t>
            </a:fld>
            <a:endParaRPr lang="en-GB"/>
          </a:p>
        </p:txBody>
      </p:sp>
    </p:spTree>
    <p:extLst>
      <p:ext uri="{BB962C8B-B14F-4D97-AF65-F5344CB8AC3E}">
        <p14:creationId xmlns:p14="http://schemas.microsoft.com/office/powerpoint/2010/main" val="468573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At three years old, Amira becomes distressed when separated from her caregivers, speaks minimally, and tends to avoid joining group activities.</a:t>
            </a:r>
          </a:p>
          <a:p>
            <a:r>
              <a:rPr lang="en-GB" dirty="0"/>
              <a:t>Berk (2021) and the NHS (2023) highlight that early childhood (ages three to five) is marked by significant advances in language, play, and emotional regulation. During these years, children develop clearer communication skills, form friendships, and demonstrate growing independence, though some separation anxiety is still common. These findings are acknowledged by the SAGE Award for Excellence in Lifespan Development and endorsed by the NHS Early Years Health Promotion Initiative.</a:t>
            </a:r>
          </a:p>
        </p:txBody>
      </p:sp>
      <p:sp>
        <p:nvSpPr>
          <p:cNvPr id="4" name="Slide Number Placeholder 3"/>
          <p:cNvSpPr>
            <a:spLocks noGrp="1"/>
          </p:cNvSpPr>
          <p:nvPr>
            <p:ph type="sldNum" sz="quarter" idx="10"/>
          </p:nvPr>
        </p:nvSpPr>
        <p:spPr/>
        <p:txBody>
          <a:bodyPr/>
          <a:lstStyle/>
          <a:p>
            <a:fld id="{089477FB-547C-4314-8FFE-E0B8E8C66244}"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dirty="0">
                <a:latin typeface="Times New Roman" pitchFamily="18" charset="0"/>
                <a:cs typeface="Times New Roman" pitchFamily="18" charset="0"/>
              </a:rPr>
              <a:t>According to </a:t>
            </a:r>
            <a:r>
              <a:rPr lang="en-GB" sz="1400" dirty="0" err="1">
                <a:latin typeface="Times New Roman" pitchFamily="18" charset="0"/>
                <a:cs typeface="Times New Roman" pitchFamily="18" charset="0"/>
              </a:rPr>
              <a:t>Todorov</a:t>
            </a:r>
            <a:r>
              <a:rPr lang="en-GB" sz="1400" dirty="0">
                <a:latin typeface="Times New Roman" pitchFamily="18" charset="0"/>
                <a:cs typeface="Times New Roman" pitchFamily="18" charset="0"/>
              </a:rPr>
              <a:t>, Fiske, and Prentice (2011), psychology is the scientific study of mental functions and behaviours, focusing on how individuals perceive, think, feel, and act (Oxford University Press Award for Excellence in Social Neuroscience).</a:t>
            </a:r>
          </a:p>
          <a:p>
            <a:r>
              <a:rPr lang="en-GB" sz="1400" dirty="0">
                <a:latin typeface="Times New Roman" pitchFamily="18" charset="0"/>
                <a:cs typeface="Times New Roman" pitchFamily="18" charset="0"/>
              </a:rPr>
              <a:t>According to UNICEF (2022), developmental psychology is a branch of psychology that explores human growth and changes throughout life, focusing on physical, cognitive, emotional, and social development (Lifespan Development Recognition). </a:t>
            </a:r>
          </a:p>
          <a:p>
            <a:r>
              <a:rPr lang="en-GB" sz="1400" dirty="0">
                <a:latin typeface="Times New Roman" pitchFamily="18" charset="0"/>
                <a:cs typeface="Times New Roman" pitchFamily="18" charset="0"/>
              </a:rPr>
              <a:t>It enables professionals to grasp how a child’s growth in early years is shaped by biological traits, thinking abilities, and social interactions.</a:t>
            </a:r>
          </a:p>
          <a:p>
            <a:endParaRPr lang="en-GB" sz="1400"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089477FB-547C-4314-8FFE-E0B8E8C66244}"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pPr/>
              <a:t>6</a:t>
            </a:fld>
            <a:endParaRPr lang="en-GB"/>
          </a:p>
        </p:txBody>
      </p:sp>
    </p:spTree>
    <p:extLst>
      <p:ext uri="{BB962C8B-B14F-4D97-AF65-F5344CB8AC3E}">
        <p14:creationId xmlns:p14="http://schemas.microsoft.com/office/powerpoint/2010/main" val="2184654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 Born in Switzerland in 1896, Jean Piaget began his career as a biologist. • He went on to become a prominent child psychologist, concentrating on the ways children's thinking evolves over time. • Piaget developed the Theory of Cognitive Development, which describes four stages: </a:t>
            </a:r>
            <a:r>
              <a:rPr lang="en-GB" sz="1200" b="0" i="0" kern="1200" dirty="0" err="1">
                <a:solidFill>
                  <a:schemeClr val="tx1"/>
                </a:solidFill>
                <a:latin typeface="+mn-lt"/>
                <a:ea typeface="+mn-ea"/>
                <a:cs typeface="+mn-cs"/>
              </a:rPr>
              <a:t>sensorimotor</a:t>
            </a:r>
            <a:r>
              <a:rPr lang="en-GB" sz="1200" b="0" i="0" kern="1200" dirty="0">
                <a:solidFill>
                  <a:schemeClr val="tx1"/>
                </a:solidFill>
                <a:latin typeface="+mn-lt"/>
                <a:ea typeface="+mn-ea"/>
                <a:cs typeface="+mn-cs"/>
              </a:rPr>
              <a:t>, preoperational, concrete operational, and formal operational. • He believed that children are proactive learners who build their understanding through interactions with their environment. • His findings had a profound impact on global education, encouraging age-appropriate instruction and discovery learning. • Piaget’s studies of his own children were central to the development of his theories (</a:t>
            </a:r>
            <a:r>
              <a:rPr lang="en-GB" sz="1200" b="0" i="0" kern="1200" dirty="0" err="1">
                <a:solidFill>
                  <a:schemeClr val="tx1"/>
                </a:solidFill>
                <a:latin typeface="+mn-lt"/>
                <a:ea typeface="+mn-ea"/>
                <a:cs typeface="+mn-cs"/>
              </a:rPr>
              <a:t>Firman</a:t>
            </a:r>
            <a:r>
              <a:rPr lang="en-GB" sz="1200" b="0" i="0" kern="1200" dirty="0">
                <a:solidFill>
                  <a:schemeClr val="tx1"/>
                </a:solidFill>
                <a:latin typeface="+mn-lt"/>
                <a:ea typeface="+mn-ea"/>
                <a:cs typeface="+mn-cs"/>
              </a:rPr>
              <a:t>, 2020). • He passed away in 1980, but his influence endures in developmental psychology.</a:t>
            </a:r>
            <a:endParaRPr lang="en-GB" dirty="0"/>
          </a:p>
        </p:txBody>
      </p:sp>
      <p:sp>
        <p:nvSpPr>
          <p:cNvPr id="4" name="Slide Number Placeholder 3"/>
          <p:cNvSpPr>
            <a:spLocks noGrp="1"/>
          </p:cNvSpPr>
          <p:nvPr>
            <p:ph type="sldNum" sz="quarter" idx="10"/>
          </p:nvPr>
        </p:nvSpPr>
        <p:spPr/>
        <p:txBody>
          <a:bodyPr/>
          <a:lstStyle/>
          <a:p>
            <a:fld id="{089477FB-547C-4314-8FFE-E0B8E8C66244}"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400" b="0" i="0" kern="1200" dirty="0">
                <a:solidFill>
                  <a:schemeClr val="tx1"/>
                </a:solidFill>
                <a:latin typeface="Times New Roman" pitchFamily="18" charset="0"/>
                <a:ea typeface="+mn-ea"/>
                <a:cs typeface="Times New Roman" pitchFamily="18" charset="0"/>
              </a:rPr>
              <a:t>Jean Piaget’s cognitive development theory describes how children’s thinking advances through a series of stages. In the sensor motor stage (birth to age 2), infants learn about their environment through sensory experiences and motor activities, developing important skills like object permanence and sometimes showing separation anxiety (Piaget, 1952).</a:t>
            </a:r>
          </a:p>
          <a:p>
            <a:r>
              <a:rPr lang="en-GB" sz="1400" b="0" i="0" kern="1200" dirty="0">
                <a:solidFill>
                  <a:schemeClr val="tx1"/>
                </a:solidFill>
                <a:latin typeface="Times New Roman" pitchFamily="18" charset="0"/>
                <a:ea typeface="+mn-ea"/>
                <a:cs typeface="Times New Roman" pitchFamily="18" charset="0"/>
              </a:rPr>
              <a:t>As children enter the preoperational stage (ages 2–6), they begin to use symbols</a:t>
            </a:r>
            <a:r>
              <a:rPr lang="en-GB" sz="1400" b="0" i="0" kern="1200" baseline="0" dirty="0">
                <a:solidFill>
                  <a:schemeClr val="tx1"/>
                </a:solidFill>
                <a:latin typeface="Times New Roman" pitchFamily="18" charset="0"/>
                <a:ea typeface="+mn-ea"/>
                <a:cs typeface="Times New Roman" pitchFamily="18" charset="0"/>
              </a:rPr>
              <a:t> </a:t>
            </a:r>
            <a:r>
              <a:rPr lang="en-GB" sz="1400" b="0" i="0" kern="1200" dirty="0">
                <a:solidFill>
                  <a:schemeClr val="tx1"/>
                </a:solidFill>
                <a:latin typeface="Times New Roman" pitchFamily="18" charset="0"/>
                <a:ea typeface="+mn-ea"/>
                <a:cs typeface="Times New Roman" pitchFamily="18" charset="0"/>
              </a:rPr>
              <a:t>like words and pictures</a:t>
            </a:r>
            <a:r>
              <a:rPr lang="en-GB" sz="1400" b="0" i="0" kern="1200" baseline="0" dirty="0">
                <a:solidFill>
                  <a:schemeClr val="tx1"/>
                </a:solidFill>
                <a:latin typeface="Times New Roman" pitchFamily="18" charset="0"/>
                <a:ea typeface="+mn-ea"/>
                <a:cs typeface="Times New Roman" pitchFamily="18" charset="0"/>
              </a:rPr>
              <a:t> </a:t>
            </a:r>
            <a:r>
              <a:rPr lang="en-GB" sz="1400" b="0" i="0" kern="1200" dirty="0">
                <a:solidFill>
                  <a:schemeClr val="tx1"/>
                </a:solidFill>
                <a:latin typeface="Times New Roman" pitchFamily="18" charset="0"/>
                <a:ea typeface="+mn-ea"/>
                <a:cs typeface="Times New Roman" pitchFamily="18" charset="0"/>
              </a:rPr>
              <a:t>to represent objects. This stage is marked by pretend play and egocentrism, where children have difficulty understanding other viewpoints, and their reasoning remains illogical (Piaget, 1951).</a:t>
            </a:r>
          </a:p>
          <a:p>
            <a:r>
              <a:rPr lang="en-GB" sz="1400" b="0" i="0" kern="1200" dirty="0">
                <a:solidFill>
                  <a:schemeClr val="tx1"/>
                </a:solidFill>
                <a:latin typeface="Times New Roman" pitchFamily="18" charset="0"/>
                <a:ea typeface="+mn-ea"/>
                <a:cs typeface="Times New Roman" pitchFamily="18" charset="0"/>
              </a:rPr>
              <a:t>The concrete operational stage (ages 7–12) sees children becoming capable of logical thinking about tangible objects and performing mental operations such as addition and subtraction. They also understand conservation</a:t>
            </a:r>
            <a:r>
              <a:rPr lang="en-GB" sz="1400" b="0" i="0" kern="1200" baseline="0" dirty="0">
                <a:solidFill>
                  <a:schemeClr val="tx1"/>
                </a:solidFill>
                <a:latin typeface="Times New Roman" pitchFamily="18" charset="0"/>
                <a:ea typeface="+mn-ea"/>
                <a:cs typeface="Times New Roman" pitchFamily="18" charset="0"/>
              </a:rPr>
              <a:t> </a:t>
            </a:r>
            <a:r>
              <a:rPr lang="en-GB" sz="1400" b="0" i="0" kern="1200" dirty="0">
                <a:solidFill>
                  <a:schemeClr val="tx1"/>
                </a:solidFill>
                <a:latin typeface="Times New Roman" pitchFamily="18" charset="0"/>
                <a:ea typeface="+mn-ea"/>
                <a:cs typeface="Times New Roman" pitchFamily="18" charset="0"/>
              </a:rPr>
              <a:t>the idea that quantity remains constant even when its shape changes (Piaget, 1967).</a:t>
            </a:r>
          </a:p>
          <a:p>
            <a:r>
              <a:rPr lang="en-GB" sz="1400" b="0" i="0" kern="1200" dirty="0">
                <a:solidFill>
                  <a:schemeClr val="tx1"/>
                </a:solidFill>
                <a:latin typeface="Times New Roman" pitchFamily="18" charset="0"/>
                <a:ea typeface="+mn-ea"/>
                <a:cs typeface="Times New Roman" pitchFamily="18" charset="0"/>
              </a:rPr>
              <a:t>The final stage, formal operational (from around age 12 onward), is characterized by the capacity for abstract and hypothetical thinking, enabling individuals to tackle complex problems and consider different outcomes (Piaget, 1972).</a:t>
            </a:r>
          </a:p>
          <a:p>
            <a:endParaRPr lang="en-GB" dirty="0"/>
          </a:p>
        </p:txBody>
      </p:sp>
      <p:sp>
        <p:nvSpPr>
          <p:cNvPr id="4" name="Slide Number Placeholder 3"/>
          <p:cNvSpPr>
            <a:spLocks noGrp="1"/>
          </p:cNvSpPr>
          <p:nvPr>
            <p:ph type="sldNum" sz="quarter" idx="10"/>
          </p:nvPr>
        </p:nvSpPr>
        <p:spPr/>
        <p:txBody>
          <a:bodyPr/>
          <a:lstStyle/>
          <a:p>
            <a:fld id="{089477FB-547C-4314-8FFE-E0B8E8C66244}"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Jean Piaget’s cognitive development theory places the preoperational stage between ages 2 and 7. During this period, children develop abilities such as symbolic thinking, language, and imagination, but they continue to face challenges with logical reasoning, understanding others’ perspectives, and grasping cause-and-effect relationships (Piaget, 1952).</a:t>
            </a:r>
          </a:p>
          <a:p>
            <a:r>
              <a:rPr lang="en-GB" dirty="0"/>
              <a:t>Symbolic play: Engaging in pretend play can help Amira express her emotions and form social bonds.</a:t>
            </a:r>
          </a:p>
          <a:p>
            <a:r>
              <a:rPr lang="en-GB" dirty="0"/>
              <a:t>Egocentrism: Amira may have difficulty seeing things from others’ perspectives, which can make group play challenging.</a:t>
            </a:r>
          </a:p>
          <a:p>
            <a:r>
              <a:rPr lang="en-GB" dirty="0"/>
              <a:t>Language development: Her limited speech indicates she is still acquiring symbolic language skills, a key aspect of this stage.</a:t>
            </a:r>
          </a:p>
          <a:p>
            <a:r>
              <a:rPr lang="en-GB" dirty="0"/>
              <a:t>Concrete thinking: Amira might not understand abstract ideas like time or reassurance (e.g., “Mummy will be back soon”), which could contribute to separation anxiety.</a:t>
            </a:r>
          </a:p>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pPr/>
              <a:t>9</a:t>
            </a:fld>
            <a:endParaRPr lang="en-GB"/>
          </a:p>
        </p:txBody>
      </p:sp>
    </p:spTree>
    <p:extLst>
      <p:ext uri="{BB962C8B-B14F-4D97-AF65-F5344CB8AC3E}">
        <p14:creationId xmlns:p14="http://schemas.microsoft.com/office/powerpoint/2010/main" val="3354460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GB" dirty="0"/>
              <a:t>To support Amira’s social and communication development, practitioners can use small group activities with adult guidance to help her build confidence and learn social skills. Role play and puppets encourage symbolic expression and emotional understanding, which are key in Piaget’s preoperational stage. Visual aids and gestures support her limited verbal communication, helping her express needs and develop language in a more inclusive way.</a:t>
            </a:r>
          </a:p>
          <a:p>
            <a:r>
              <a:rPr lang="en-GB" dirty="0"/>
              <a:t>Since Amira’s verbal communication is limited, visual supports like picture cards, emotion charts, and gestures can bridge the gap. These tools reinforce understanding, offer alternative ways to express needs, and support vocabulary development all crucial for children in the early phase of symbolic language acquisition. Role Play and Puppets</a:t>
            </a:r>
          </a:p>
          <a:p>
            <a:r>
              <a:rPr lang="en-GB" dirty="0"/>
              <a:t>Symbolic play is central to Piaget’s theory at this stage. Using puppets and role play allows Amira to explore emotions, practice dialogue, and understand social roles in a non-threatening, imaginative way. It also supports empathy and perspective-taking, which are emerging skills in this stage.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Small Group Activities with Adult Support These provide a safe and manageable social setting where Amira can observe and gradually participate. The adult acts as a facilitator, modelling interaction, guiding turn-taking, and gently encouraging her to express herself. This scaffolding helps build confidence and social skills.</a:t>
            </a:r>
          </a:p>
          <a:p>
            <a:endParaRPr lang="en-GB" dirty="0"/>
          </a:p>
        </p:txBody>
      </p:sp>
      <p:sp>
        <p:nvSpPr>
          <p:cNvPr id="4" name="Slide Number Placeholder 3"/>
          <p:cNvSpPr>
            <a:spLocks noGrp="1"/>
          </p:cNvSpPr>
          <p:nvPr>
            <p:ph type="sldNum" sz="quarter" idx="10"/>
          </p:nvPr>
        </p:nvSpPr>
        <p:spPr/>
        <p:txBody>
          <a:bodyPr/>
          <a:lstStyle/>
          <a:p>
            <a:fld id="{089477FB-547C-4314-8FFE-E0B8E8C66244}"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latin typeface="Times New Roman" pitchFamily="18" charset="0"/>
                <a:cs typeface="Times New Roman" pitchFamily="18" charset="0"/>
              </a:rPr>
              <a:t>Amira’s development reflects important aspects of Piaget’s preoperational stage, such as imaginative play, thinking from her own perspective, and using symbols.</a:t>
            </a:r>
          </a:p>
          <a:p>
            <a:r>
              <a:rPr lang="en-GB" dirty="0">
                <a:latin typeface="Times New Roman" pitchFamily="18" charset="0"/>
                <a:cs typeface="Times New Roman" pitchFamily="18" charset="0"/>
              </a:rPr>
              <a:t>When caregivers understand this developmental phase, they can respond empathetically and implement strategies based on developmental principles.</a:t>
            </a:r>
          </a:p>
          <a:p>
            <a:r>
              <a:rPr lang="en-GB" dirty="0">
                <a:latin typeface="Times New Roman" pitchFamily="18" charset="0"/>
                <a:cs typeface="Times New Roman" pitchFamily="18" charset="0"/>
              </a:rPr>
              <a:t>Stimulating play, positive language, and consistent relationships are vital for supporting her emotional and cognitive growth (Berk, 2021; UNICEF, 2022).</a:t>
            </a:r>
          </a:p>
          <a:p>
            <a:r>
              <a:rPr lang="en-GB" dirty="0">
                <a:latin typeface="Times New Roman" pitchFamily="18" charset="0"/>
                <a:cs typeface="Times New Roman" pitchFamily="18" charset="0"/>
              </a:rPr>
              <a:t>Her progress is shaped by a combination of her innate abilities and the supportive environment she experiences. With patience and careful guidance, Amira can gain self-assurance, explore her world with curiosity, and develop strong social bonds.</a:t>
            </a:r>
          </a:p>
          <a:p>
            <a:endParaRPr lang="en-GB" dirty="0"/>
          </a:p>
        </p:txBody>
      </p:sp>
      <p:sp>
        <p:nvSpPr>
          <p:cNvPr id="4" name="Slide Number Placeholder 3"/>
          <p:cNvSpPr>
            <a:spLocks noGrp="1"/>
          </p:cNvSpPr>
          <p:nvPr>
            <p:ph type="sldNum" sz="quarter" idx="10"/>
          </p:nvPr>
        </p:nvSpPr>
        <p:spPr/>
        <p:txBody>
          <a:bodyPr/>
          <a:lstStyle/>
          <a:p>
            <a:fld id="{089477FB-547C-4314-8FFE-E0B8E8C66244}" type="slidenum">
              <a:rPr lang="en-GB" smtClean="0"/>
              <a:pPr/>
              <a:t>15</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pPr/>
              <a:t>16</a:t>
            </a:fld>
            <a:endParaRPr lang="en-GB"/>
          </a:p>
        </p:txBody>
      </p:sp>
    </p:spTree>
    <p:extLst>
      <p:ext uri="{BB962C8B-B14F-4D97-AF65-F5344CB8AC3E}">
        <p14:creationId xmlns:p14="http://schemas.microsoft.com/office/powerpoint/2010/main" val="30749608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flipH="1">
            <a:off x="3556000" y="0"/>
            <a:ext cx="8636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127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4489157" y="533400"/>
            <a:ext cx="68072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4472589" y="3539864"/>
            <a:ext cx="6819704"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7828299" y="6557946"/>
            <a:ext cx="2669952" cy="226902"/>
          </a:xfrm>
        </p:spPr>
        <p:txBody>
          <a:bodyPr/>
          <a:lstStyle>
            <a:lvl1pPr>
              <a:defRPr lang="en-US" smtClean="0">
                <a:solidFill>
                  <a:srgbClr val="FFFFFF"/>
                </a:solidFill>
              </a:defRPr>
            </a:lvl1pPr>
            <a:extLst/>
          </a:lstStyle>
          <a:p>
            <a:fld id="{D171D7A5-2DBA-4098-BA51-EF2C4EE56CD1}" type="datetimeFigureOut">
              <a:rPr lang="en-GB" smtClean="0"/>
              <a:pPr/>
              <a:t>14/11/2025</a:t>
            </a:fld>
            <a:endParaRPr lang="en-GB"/>
          </a:p>
        </p:txBody>
      </p:sp>
      <p:sp>
        <p:nvSpPr>
          <p:cNvPr id="18" name="Footer Placeholder 17"/>
          <p:cNvSpPr>
            <a:spLocks noGrp="1"/>
          </p:cNvSpPr>
          <p:nvPr>
            <p:ph type="ftr" sz="quarter" idx="11"/>
          </p:nvPr>
        </p:nvSpPr>
        <p:spPr>
          <a:xfrm>
            <a:off x="3759200" y="6557946"/>
            <a:ext cx="3903629" cy="228600"/>
          </a:xfrm>
        </p:spPr>
        <p:txBody>
          <a:bodyPr/>
          <a:lstStyle>
            <a:lvl1pPr>
              <a:defRPr lang="en-US" dirty="0">
                <a:solidFill>
                  <a:srgbClr val="FFFFFF"/>
                </a:solidFill>
              </a:defRPr>
            </a:lvl1pPr>
            <a:extLst/>
          </a:lstStyle>
          <a:p>
            <a:endParaRPr lang="en-GB"/>
          </a:p>
        </p:txBody>
      </p:sp>
      <p:sp>
        <p:nvSpPr>
          <p:cNvPr id="29" name="Slide Number Placeholder 28"/>
          <p:cNvSpPr>
            <a:spLocks noGrp="1"/>
          </p:cNvSpPr>
          <p:nvPr>
            <p:ph type="sldNum" sz="quarter" idx="12"/>
          </p:nvPr>
        </p:nvSpPr>
        <p:spPr>
          <a:xfrm>
            <a:off x="10507845" y="6556248"/>
            <a:ext cx="784448" cy="228600"/>
          </a:xfrm>
        </p:spPr>
        <p:txBody>
          <a:bodyPr/>
          <a:lstStyle>
            <a:lvl1pPr>
              <a:defRPr lang="en-US" smtClean="0">
                <a:solidFill>
                  <a:srgbClr val="FFFFFF"/>
                </a:solidFill>
              </a:defRPr>
            </a:lvl1pPr>
            <a:extLst/>
          </a:lstStyle>
          <a:p>
            <a:fld id="{0DEF02E3-1265-497B-834E-15DA8B155AD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171D7A5-2DBA-4098-BA51-EF2C4EE56CD1}" type="datetimeFigureOut">
              <a:rPr lang="en-GB" smtClean="0"/>
              <a:pPr/>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EF02E3-1265-497B-834E-15DA8B155AD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2400" y="2821838"/>
            <a:ext cx="8340651"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422400" y="1905001"/>
            <a:ext cx="8340651"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298984" y="6556810"/>
            <a:ext cx="2669952" cy="226902"/>
          </a:xfrm>
        </p:spPr>
        <p:txBody>
          <a:bodyPr bIns="0" anchor="b"/>
          <a:lstStyle>
            <a:lvl1pPr>
              <a:defRPr>
                <a:solidFill>
                  <a:schemeClr val="tx2"/>
                </a:solidFill>
              </a:defRPr>
            </a:lvl1pPr>
            <a:extLst/>
          </a:lstStyle>
          <a:p>
            <a:fld id="{D171D7A5-2DBA-4098-BA51-EF2C4EE56CD1}" type="datetimeFigureOut">
              <a:rPr lang="en-GB" smtClean="0"/>
              <a:pPr/>
              <a:t>14/11/2025</a:t>
            </a:fld>
            <a:endParaRPr lang="en-GB"/>
          </a:p>
        </p:txBody>
      </p:sp>
      <p:sp>
        <p:nvSpPr>
          <p:cNvPr id="5" name="Footer Placeholder 4"/>
          <p:cNvSpPr>
            <a:spLocks noGrp="1"/>
          </p:cNvSpPr>
          <p:nvPr>
            <p:ph type="ftr" sz="quarter" idx="11"/>
          </p:nvPr>
        </p:nvSpPr>
        <p:spPr>
          <a:xfrm>
            <a:off x="2313811" y="6556810"/>
            <a:ext cx="3860800" cy="228600"/>
          </a:xfrm>
        </p:spPr>
        <p:txBody>
          <a:bodyPr bIns="0" anchor="b"/>
          <a:lstStyle>
            <a:lvl1pPr>
              <a:defRPr>
                <a:solidFill>
                  <a:schemeClr val="tx2"/>
                </a:solidFill>
              </a:defRPr>
            </a:lvl1pPr>
            <a:extLst/>
          </a:lstStyle>
          <a:p>
            <a:endParaRPr lang="en-GB"/>
          </a:p>
        </p:txBody>
      </p:sp>
      <p:sp>
        <p:nvSpPr>
          <p:cNvPr id="6" name="Slide Number Placeholder 5"/>
          <p:cNvSpPr>
            <a:spLocks noGrp="1"/>
          </p:cNvSpPr>
          <p:nvPr>
            <p:ph type="sldNum" sz="quarter" idx="12"/>
          </p:nvPr>
        </p:nvSpPr>
        <p:spPr>
          <a:xfrm>
            <a:off x="8978603" y="6555112"/>
            <a:ext cx="784448" cy="228600"/>
          </a:xfrm>
        </p:spPr>
        <p:txBody>
          <a:bodyPr/>
          <a:lstStyle/>
          <a:p>
            <a:fld id="{0DEF02E3-1265-497B-834E-15DA8B155AD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6064"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600201"/>
            <a:ext cx="469392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571744" y="1600201"/>
            <a:ext cx="469392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171D7A5-2DBA-4098-BA51-EF2C4EE56CD1}" type="datetimeFigureOut">
              <a:rPr lang="en-GB" smtClean="0"/>
              <a:pPr/>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EF02E3-1265-497B-834E-15DA8B155AD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6064"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867400"/>
            <a:ext cx="469392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5571744" y="5867400"/>
            <a:ext cx="469392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711840"/>
            <a:ext cx="469392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5571744" y="1711840"/>
            <a:ext cx="469392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171D7A5-2DBA-4098-BA51-EF2C4EE56CD1}" type="datetimeFigureOut">
              <a:rPr lang="en-GB" smtClean="0"/>
              <a:pPr/>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EF02E3-1265-497B-834E-15DA8B155AD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6064"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171D7A5-2DBA-4098-BA51-EF2C4EE56CD1}" type="datetimeFigureOut">
              <a:rPr lang="en-GB" smtClean="0"/>
              <a:pPr/>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EF02E3-1265-497B-834E-15DA8B155AD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D171D7A5-2DBA-4098-BA51-EF2C4EE56CD1}" type="datetimeFigureOut">
              <a:rPr lang="en-GB" smtClean="0"/>
              <a:pPr/>
              <a:t>14/11/2025</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GB"/>
          </a:p>
        </p:txBody>
      </p:sp>
      <p:sp>
        <p:nvSpPr>
          <p:cNvPr id="4" name="Slide Number Placeholder 3"/>
          <p:cNvSpPr>
            <a:spLocks noGrp="1"/>
          </p:cNvSpPr>
          <p:nvPr>
            <p:ph type="sldNum" sz="quarter" idx="12"/>
          </p:nvPr>
        </p:nvSpPr>
        <p:spPr/>
        <p:txBody>
          <a:bodyPr/>
          <a:lstStyle/>
          <a:p>
            <a:fld id="{0DEF02E3-1265-497B-834E-15DA8B155AD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86384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609600" y="1497416"/>
            <a:ext cx="786384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0"/>
            <a:ext cx="9652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171D7A5-2DBA-4098-BA51-EF2C4EE56CD1}" type="datetimeFigureOut">
              <a:rPr lang="en-GB" smtClean="0"/>
              <a:pPr/>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EF02E3-1265-497B-834E-15DA8B155AD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rot="21240000">
            <a:off x="797292" y="1004669"/>
            <a:ext cx="5759369"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795609" y="998817"/>
            <a:ext cx="5759369"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185464" y="1143000"/>
            <a:ext cx="4572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7185464" y="3283634"/>
            <a:ext cx="4572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D171D7A5-2DBA-4098-BA51-EF2C4EE56CD1}" type="datetimeFigureOut">
              <a:rPr lang="en-GB" smtClean="0"/>
              <a:pPr/>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EF02E3-1265-497B-834E-15DA8B155ADF}" type="slidenum">
              <a:rPr lang="en-GB" smtClean="0"/>
              <a:pPr/>
              <a:t>‹#›</a:t>
            </a:fld>
            <a:endParaRPr lang="en-GB"/>
          </a:p>
        </p:txBody>
      </p:sp>
      <p:sp>
        <p:nvSpPr>
          <p:cNvPr id="10" name="Picture Placeholder 9"/>
          <p:cNvSpPr>
            <a:spLocks noGrp="1"/>
          </p:cNvSpPr>
          <p:nvPr>
            <p:ph type="pic" idx="1"/>
          </p:nvPr>
        </p:nvSpPr>
        <p:spPr>
          <a:xfrm>
            <a:off x="884909" y="1041002"/>
            <a:ext cx="560832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171D7A5-2DBA-4098-BA51-EF2C4EE56CD1}" type="datetimeFigureOut">
              <a:rPr lang="en-GB" smtClean="0"/>
              <a:pPr/>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EF02E3-1265-497B-834E-15DA8B155AD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274956"/>
            <a:ext cx="2032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5657088" y="6557946"/>
            <a:ext cx="2669952" cy="226902"/>
          </a:xfrm>
        </p:spPr>
        <p:txBody>
          <a:bodyPr/>
          <a:lstStyle/>
          <a:p>
            <a:fld id="{D171D7A5-2DBA-4098-BA51-EF2C4EE56CD1}" type="datetimeFigureOut">
              <a:rPr lang="en-GB" smtClean="0"/>
              <a:pPr/>
              <a:t>14/11/2025</a:t>
            </a:fld>
            <a:endParaRPr lang="en-GB"/>
          </a:p>
        </p:txBody>
      </p:sp>
      <p:sp>
        <p:nvSpPr>
          <p:cNvPr id="5" name="Footer Placeholder 4"/>
          <p:cNvSpPr>
            <a:spLocks noGrp="1"/>
          </p:cNvSpPr>
          <p:nvPr>
            <p:ph type="ftr" sz="quarter" idx="11"/>
          </p:nvPr>
        </p:nvSpPr>
        <p:spPr>
          <a:xfrm>
            <a:off x="609600" y="6556248"/>
            <a:ext cx="4876800" cy="228600"/>
          </a:xfrm>
        </p:spPr>
        <p:txBody>
          <a:bodyPr/>
          <a:lstStyle/>
          <a:p>
            <a:endParaRPr lang="en-GB"/>
          </a:p>
        </p:txBody>
      </p:sp>
      <p:sp>
        <p:nvSpPr>
          <p:cNvPr id="6" name="Slide Number Placeholder 5"/>
          <p:cNvSpPr>
            <a:spLocks noGrp="1"/>
          </p:cNvSpPr>
          <p:nvPr>
            <p:ph type="sldNum" sz="quarter" idx="12"/>
          </p:nvPr>
        </p:nvSpPr>
        <p:spPr>
          <a:xfrm>
            <a:off x="8339328" y="6553200"/>
            <a:ext cx="784448" cy="228600"/>
          </a:xfrm>
        </p:spPr>
        <p:txBody>
          <a:bodyPr/>
          <a:lstStyle>
            <a:lvl1pPr>
              <a:defRPr>
                <a:solidFill>
                  <a:schemeClr val="tx2"/>
                </a:solidFill>
              </a:defRPr>
            </a:lvl1pPr>
            <a:extLst/>
          </a:lstStyle>
          <a:p>
            <a:fld id="{0DEF02E3-1265-497B-834E-15DA8B155AD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p:cNvSpPr/>
          <p:nvPr/>
        </p:nvSpPr>
        <p:spPr>
          <a:xfrm flipH="1">
            <a:off x="10871200" y="0"/>
            <a:ext cx="13208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609600" y="320040"/>
            <a:ext cx="9652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609600" y="1609416"/>
            <a:ext cx="9652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5661248" y="6557946"/>
            <a:ext cx="2669952" cy="226902"/>
          </a:xfrm>
          <a:prstGeom prst="rect">
            <a:avLst/>
          </a:prstGeom>
        </p:spPr>
        <p:txBody>
          <a:bodyPr vert="horz" tIns="0" bIns="0" anchor="b"/>
          <a:lstStyle>
            <a:lvl1pPr algn="l" eaLnBrk="1" latinLnBrk="0" hangingPunct="1">
              <a:defRPr kumimoji="0" sz="1000">
                <a:solidFill>
                  <a:schemeClr val="tx2"/>
                </a:solidFill>
              </a:defRPr>
            </a:lvl1pPr>
            <a:extLst/>
          </a:lstStyle>
          <a:p>
            <a:fld id="{D171D7A5-2DBA-4098-BA51-EF2C4EE56CD1}" type="datetimeFigureOut">
              <a:rPr lang="en-GB" smtClean="0"/>
              <a:pPr/>
              <a:t>14/11/2025</a:t>
            </a:fld>
            <a:endParaRPr lang="en-GB"/>
          </a:p>
        </p:txBody>
      </p:sp>
      <p:sp>
        <p:nvSpPr>
          <p:cNvPr id="4" name="Footer Placeholder 3"/>
          <p:cNvSpPr>
            <a:spLocks noGrp="1"/>
          </p:cNvSpPr>
          <p:nvPr>
            <p:ph type="ftr" sz="quarter" idx="3"/>
          </p:nvPr>
        </p:nvSpPr>
        <p:spPr>
          <a:xfrm>
            <a:off x="609600" y="6557946"/>
            <a:ext cx="48768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GB"/>
          </a:p>
        </p:txBody>
      </p:sp>
      <p:sp>
        <p:nvSpPr>
          <p:cNvPr id="16" name="Slide Number Placeholder 15"/>
          <p:cNvSpPr>
            <a:spLocks noGrp="1"/>
          </p:cNvSpPr>
          <p:nvPr>
            <p:ph type="sldNum" sz="quarter" idx="4"/>
          </p:nvPr>
        </p:nvSpPr>
        <p:spPr>
          <a:xfrm>
            <a:off x="8335264" y="6556248"/>
            <a:ext cx="784448"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0DEF02E3-1265-497B-834E-15DA8B155ADF}"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ebspace.ship.edu/cgboer/Piaget.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mental-health"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unicef.org/early-childhood-development" TargetMode="External"/><Relationship Id="rId2" Type="http://schemas.openxmlformats.org/officeDocument/2006/relationships/hyperlink" Target="https://hr.admin.ox.ac.uk/reward-and-recognition-schem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690114" y="1673525"/>
            <a:ext cx="10662248" cy="2156603"/>
          </a:xfrm>
        </p:spPr>
        <p:txBody>
          <a:bodyPr>
            <a:normAutofit fontScale="90000"/>
          </a:bodyPr>
          <a:lstStyle/>
          <a:p>
            <a:pPr algn="ctr"/>
            <a:r>
              <a:rPr lang="en-GB" sz="4000" dirty="0">
                <a:latin typeface="Arial" panose="020B0604020202020204" pitchFamily="34" charset="0"/>
                <a:cs typeface="Arial" panose="020B0604020202020204" pitchFamily="34" charset="0"/>
              </a:rPr>
              <a:t>Psychology in Health and Social CarE</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LCHS4010</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Individual  Presentation </a:t>
            </a: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518250" y="4313208"/>
            <a:ext cx="9471804" cy="2544793"/>
          </a:xfrm>
        </p:spPr>
        <p:txBody>
          <a:bodyPr>
            <a:normAutofit/>
          </a:bodyPr>
          <a:lstStyle/>
          <a:p>
            <a:pPr algn="l"/>
            <a:r>
              <a:rPr lang="en-GB" sz="2400" dirty="0">
                <a:solidFill>
                  <a:schemeClr val="tx1"/>
                </a:solidFill>
                <a:latin typeface="Times New Roman" pitchFamily="18" charset="0"/>
                <a:cs typeface="Times New Roman" pitchFamily="18" charset="0"/>
              </a:rPr>
              <a:t>Programme: </a:t>
            </a:r>
            <a:r>
              <a:rPr lang="en-GB" sz="2400" dirty="0">
                <a:latin typeface="Times New Roman" pitchFamily="18" charset="0"/>
                <a:cs typeface="Times New Roman" pitchFamily="18" charset="0"/>
              </a:rPr>
              <a:t>Certificate of Higher Education in Health and Social Care</a:t>
            </a:r>
          </a:p>
          <a:p>
            <a:pPr algn="l"/>
            <a:r>
              <a:rPr lang="en-GB" sz="2400" dirty="0">
                <a:solidFill>
                  <a:schemeClr val="tx1"/>
                </a:solidFill>
                <a:latin typeface="Times New Roman" pitchFamily="18" charset="0"/>
                <a:cs typeface="Times New Roman" pitchFamily="18" charset="0"/>
              </a:rPr>
              <a:t>Student name: </a:t>
            </a:r>
            <a:r>
              <a:rPr lang="en-GB" sz="2400" dirty="0">
                <a:latin typeface="Times New Roman" pitchFamily="18" charset="0"/>
                <a:cs typeface="Times New Roman" pitchFamily="18" charset="0"/>
              </a:rPr>
              <a:t>Bolo Viviane Goubo</a:t>
            </a:r>
          </a:p>
          <a:p>
            <a:pPr algn="l"/>
            <a:r>
              <a:rPr lang="en-GB" sz="2400" dirty="0">
                <a:solidFill>
                  <a:schemeClr val="tx1"/>
                </a:solidFill>
                <a:latin typeface="Times New Roman" pitchFamily="18" charset="0"/>
                <a:cs typeface="Times New Roman" pitchFamily="18" charset="0"/>
              </a:rPr>
              <a:t>Student ID: </a:t>
            </a:r>
            <a:r>
              <a:rPr lang="en-GB" sz="2400" dirty="0">
                <a:latin typeface="Times New Roman" pitchFamily="18" charset="0"/>
                <a:cs typeface="Times New Roman" pitchFamily="18" charset="0"/>
              </a:rPr>
              <a:t>2424588</a:t>
            </a:r>
          </a:p>
          <a:p>
            <a:pPr algn="l"/>
            <a:r>
              <a:rPr lang="en-GB" sz="2400" dirty="0">
                <a:solidFill>
                  <a:schemeClr val="tx1"/>
                </a:solidFill>
                <a:latin typeface="Times New Roman" pitchFamily="18" charset="0"/>
                <a:cs typeface="Times New Roman" pitchFamily="18" charset="0"/>
              </a:rPr>
              <a:t>Lecturer: </a:t>
            </a:r>
            <a:r>
              <a:rPr lang="en-GB" sz="2400" dirty="0">
                <a:latin typeface="Times New Roman" pitchFamily="18" charset="0"/>
                <a:cs typeface="Times New Roman" pitchFamily="18" charset="0"/>
              </a:rPr>
              <a:t>Bianca Sanphillipe</a:t>
            </a:r>
          </a:p>
          <a:p>
            <a:r>
              <a:rPr lang="en-GB" dirty="0"/>
              <a:t>`1</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046" y="241539"/>
            <a:ext cx="4330460" cy="1457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2000" cy="887658"/>
          </a:xfrm>
        </p:spPr>
        <p:txBody>
          <a:bodyPr/>
          <a:lstStyle/>
          <a:p>
            <a:pPr algn="ctr"/>
            <a:r>
              <a:rPr lang="en-GB" sz="3600" dirty="0">
                <a:latin typeface="Times New Roman" pitchFamily="18" charset="0"/>
                <a:cs typeface="Times New Roman" pitchFamily="18" charset="0"/>
              </a:rPr>
              <a:t>Acknowledgement</a:t>
            </a:r>
            <a:r>
              <a:rPr lang="en-GB" dirty="0">
                <a:latin typeface="Times New Roman" pitchFamily="18" charset="0"/>
                <a:cs typeface="Times New Roman" pitchFamily="18" charset="0"/>
              </a:rPr>
              <a:t> of AI Tools</a:t>
            </a:r>
          </a:p>
        </p:txBody>
      </p:sp>
      <p:sp>
        <p:nvSpPr>
          <p:cNvPr id="3" name="Content Placeholder 2"/>
          <p:cNvSpPr>
            <a:spLocks noGrp="1"/>
          </p:cNvSpPr>
          <p:nvPr>
            <p:ph idx="1"/>
          </p:nvPr>
        </p:nvSpPr>
        <p:spPr/>
        <p:txBody>
          <a:bodyPr>
            <a:normAutofit/>
          </a:bodyPr>
          <a:lstStyle/>
          <a:p>
            <a:r>
              <a:rPr lang="en-GB" sz="2800" dirty="0">
                <a:latin typeface="Times New Roman" pitchFamily="18" charset="0"/>
                <a:cs typeface="Times New Roman" pitchFamily="18" charset="0"/>
              </a:rPr>
              <a:t>Certainly! Here's your updated AI use statement with today's date:</a:t>
            </a:r>
          </a:p>
          <a:p>
            <a:pPr>
              <a:buNone/>
            </a:pPr>
            <a:endParaRPr lang="en-GB" sz="2800" dirty="0">
              <a:latin typeface="Times New Roman" pitchFamily="18" charset="0"/>
              <a:cs typeface="Times New Roman" pitchFamily="18" charset="0"/>
            </a:endParaRPr>
          </a:p>
          <a:p>
            <a:r>
              <a:rPr lang="en-GB" sz="2800" b="1" dirty="0">
                <a:latin typeface="Times New Roman" pitchFamily="18" charset="0"/>
                <a:cs typeface="Times New Roman" pitchFamily="18" charset="0"/>
              </a:rPr>
              <a:t>Acknowledgement of the Use of AI Tools</a:t>
            </a:r>
          </a:p>
          <a:p>
            <a:pPr>
              <a:buNone/>
            </a:pPr>
            <a:endParaRPr lang="en-GB"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I acknowledge the use of Grammarly (</a:t>
            </a:r>
            <a:r>
              <a:rPr lang="en-GB" sz="2800" dirty="0">
                <a:latin typeface="Times New Roman" pitchFamily="18" charset="0"/>
                <a:cs typeface="Times New Roman" pitchFamily="18" charset="0"/>
                <a:hlinkClick r:id="rId2"/>
              </a:rPr>
              <a:t>https://www.grammarly.com/</a:t>
            </a:r>
            <a:r>
              <a:rPr lang="en-GB" sz="2800" dirty="0">
                <a:latin typeface="Times New Roman" pitchFamily="18" charset="0"/>
                <a:cs typeface="Times New Roman" pitchFamily="18" charset="0"/>
              </a:rPr>
              <a:t>) on 29th October 2025 to assist in reviewing my work. The prompt used was:</a:t>
            </a:r>
          </a:p>
          <a:p>
            <a:pPr>
              <a:buNone/>
            </a:pPr>
            <a:endParaRPr lang="en-GB" sz="2800" dirty="0">
              <a:latin typeface="Times New Roman" pitchFamily="18" charset="0"/>
              <a:cs typeface="Times New Roman" pitchFamily="18" charset="0"/>
            </a:endParaRPr>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2000" cy="801394"/>
          </a:xfrm>
        </p:spPr>
        <p:txBody>
          <a:bodyPr>
            <a:normAutofit/>
          </a:bodyPr>
          <a:lstStyle/>
          <a:p>
            <a:pPr algn="ctr"/>
            <a:r>
              <a:rPr lang="en-GB" sz="3600" dirty="0">
                <a:latin typeface="Times New Roman" pitchFamily="18" charset="0"/>
                <a:cs typeface="Times New Roman" pitchFamily="18" charset="0"/>
              </a:rPr>
              <a:t>Amira: Early childhood age 3-5</a:t>
            </a:r>
          </a:p>
        </p:txBody>
      </p:sp>
      <p:sp>
        <p:nvSpPr>
          <p:cNvPr id="3" name="Content Placeholder 2"/>
          <p:cNvSpPr>
            <a:spLocks noGrp="1"/>
          </p:cNvSpPr>
          <p:nvPr>
            <p:ph idx="1"/>
          </p:nvPr>
        </p:nvSpPr>
        <p:spPr/>
        <p:txBody>
          <a:bodyPr>
            <a:normAutofit/>
          </a:bodyPr>
          <a:lstStyle/>
          <a:p>
            <a:r>
              <a:rPr lang="en-GB" sz="2400" dirty="0">
                <a:latin typeface="Times New Roman" pitchFamily="18" charset="0"/>
                <a:cs typeface="Times New Roman" pitchFamily="18" charset="0"/>
              </a:rPr>
              <a:t>At age three, Amira shows distress during separation, limited speech, and avoids group play.</a:t>
            </a:r>
          </a:p>
          <a:p>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Early childhood (ages 3–5) is marked by rapid growth in speech, play, and emotional regulation, with increasing independence and typical mild separation anxiety.</a:t>
            </a:r>
          </a:p>
          <a:p>
            <a:pPr>
              <a:buNone/>
            </a:pPr>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These developmental patterns are supported by Berk (2021), NHS (2023), and recognised by the SAGE Award and NHS Early Years Initiative.</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sz="3600" dirty="0">
                <a:latin typeface="Times New Roman" pitchFamily="18" charset="0"/>
                <a:cs typeface="Times New Roman" pitchFamily="18" charset="0"/>
              </a:rPr>
            </a:br>
            <a:br>
              <a:rPr lang="en-GB" sz="3600" dirty="0">
                <a:latin typeface="Times New Roman" pitchFamily="18" charset="0"/>
                <a:cs typeface="Times New Roman" pitchFamily="18" charset="0"/>
              </a:rPr>
            </a:br>
            <a:r>
              <a:rPr lang="en-GB" sz="3200" dirty="0">
                <a:latin typeface="Times New Roman" pitchFamily="18" charset="0"/>
                <a:cs typeface="Times New Roman" pitchFamily="18" charset="0"/>
              </a:rPr>
              <a:t> </a:t>
            </a:r>
            <a:r>
              <a:rPr lang="en-GB" sz="4000" dirty="0">
                <a:latin typeface="Times New Roman" pitchFamily="18" charset="0"/>
                <a:cs typeface="Times New Roman" pitchFamily="18" charset="0"/>
              </a:rPr>
              <a:t>developmental changes (milestones)IN EARLY YEARS (AGES 3-5)</a:t>
            </a:r>
            <a:endParaRPr lang="en-GB" sz="4000" dirty="0"/>
          </a:p>
        </p:txBody>
      </p:sp>
      <p:sp>
        <p:nvSpPr>
          <p:cNvPr id="3" name="Content Placeholder 2"/>
          <p:cNvSpPr>
            <a:spLocks noGrp="1"/>
          </p:cNvSpPr>
          <p:nvPr>
            <p:ph idx="1"/>
          </p:nvPr>
        </p:nvSpPr>
        <p:spPr>
          <a:xfrm>
            <a:off x="575094" y="1690777"/>
            <a:ext cx="9652000" cy="4713200"/>
          </a:xfrm>
        </p:spPr>
        <p:txBody>
          <a:bodyPr/>
          <a:lstStyle/>
          <a:p>
            <a:pPr>
              <a:buNone/>
            </a:pPr>
            <a:r>
              <a:rPr lang="en-GB" sz="2800" dirty="0">
                <a:latin typeface="Times New Roman" pitchFamily="18" charset="0"/>
                <a:cs typeface="Times New Roman" pitchFamily="18" charset="0"/>
              </a:rPr>
              <a:t>A- Physical development 3-5</a:t>
            </a:r>
          </a:p>
          <a:p>
            <a:pPr>
              <a:buNone/>
            </a:pPr>
            <a:endParaRPr lang="en-GB" sz="2800" dirty="0">
              <a:latin typeface="Times New Roman" pitchFamily="18" charset="0"/>
              <a:cs typeface="Times New Roman" pitchFamily="18" charset="0"/>
            </a:endParaRPr>
          </a:p>
          <a:p>
            <a:pPr>
              <a:buNone/>
            </a:pPr>
            <a:r>
              <a:rPr lang="en-GB" sz="2800" dirty="0">
                <a:latin typeface="Times New Roman" pitchFamily="18" charset="0"/>
                <a:cs typeface="Times New Roman" pitchFamily="18" charset="0"/>
              </a:rPr>
              <a:t>B- Emotional development 3-5</a:t>
            </a:r>
          </a:p>
          <a:p>
            <a:pPr>
              <a:buNone/>
            </a:pPr>
            <a:endParaRPr lang="en-GB" sz="2800" dirty="0">
              <a:latin typeface="Times New Roman" pitchFamily="18" charset="0"/>
              <a:cs typeface="Times New Roman" pitchFamily="18" charset="0"/>
            </a:endParaRPr>
          </a:p>
          <a:p>
            <a:pPr>
              <a:buNone/>
            </a:pPr>
            <a:r>
              <a:rPr lang="en-GB" sz="2800" dirty="0">
                <a:latin typeface="Times New Roman" pitchFamily="18" charset="0"/>
                <a:cs typeface="Times New Roman" pitchFamily="18" charset="0"/>
              </a:rPr>
              <a:t>C- Intellectual/Language development 3-5</a:t>
            </a:r>
          </a:p>
          <a:p>
            <a:pPr>
              <a:buNone/>
            </a:pPr>
            <a:endParaRPr lang="en-GB" sz="2800" dirty="0">
              <a:latin typeface="Times New Roman" pitchFamily="18" charset="0"/>
              <a:cs typeface="Times New Roman" pitchFamily="18" charset="0"/>
            </a:endParaRPr>
          </a:p>
          <a:p>
            <a:pPr>
              <a:buNone/>
            </a:pPr>
            <a:r>
              <a:rPr lang="en-GB" sz="2800" dirty="0">
                <a:latin typeface="Times New Roman" pitchFamily="18" charset="0"/>
                <a:cs typeface="Times New Roman" pitchFamily="18" charset="0"/>
              </a:rPr>
              <a:t>D- Social development 3-5</a:t>
            </a:r>
          </a:p>
          <a:p>
            <a:pPr>
              <a:buNone/>
            </a:pPr>
            <a:endParaRPr lang="en-GB" sz="2800" dirty="0">
              <a:latin typeface="Times New Roman" pitchFamily="18" charset="0"/>
              <a:cs typeface="Times New Roman" pitchFamily="18" charset="0"/>
            </a:endParaRPr>
          </a:p>
          <a:p>
            <a:pPr>
              <a:buNone/>
            </a:pPr>
            <a:r>
              <a:rPr lang="en-GB" sz="2800" dirty="0">
                <a:latin typeface="Times New Roman" pitchFamily="18" charset="0"/>
                <a:cs typeface="Times New Roman" pitchFamily="18" charset="0"/>
              </a:rPr>
              <a:t>(In the table below we will elaborate those 4 points)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latin typeface="Times New Roman" pitchFamily="18" charset="0"/>
                <a:cs typeface="Times New Roman" pitchFamily="18" charset="0"/>
              </a:rPr>
              <a:t>Psychology &amp; Developmental Psychology</a:t>
            </a:r>
          </a:p>
        </p:txBody>
      </p:sp>
      <p:sp>
        <p:nvSpPr>
          <p:cNvPr id="3" name="Content Placeholder 2"/>
          <p:cNvSpPr>
            <a:spLocks noGrp="1"/>
          </p:cNvSpPr>
          <p:nvPr>
            <p:ph idx="1"/>
          </p:nvPr>
        </p:nvSpPr>
        <p:spPr/>
        <p:txBody>
          <a:bodyPr>
            <a:normAutofit/>
          </a:bodyPr>
          <a:lstStyle/>
          <a:p>
            <a:r>
              <a:rPr lang="en-GB" sz="2800" dirty="0">
                <a:latin typeface="Times New Roman" pitchFamily="18" charset="0"/>
                <a:cs typeface="Times New Roman" pitchFamily="18" charset="0"/>
              </a:rPr>
              <a:t>Psychology studies how people perceive, think, feel, and behave through scientific methods.</a:t>
            </a:r>
          </a:p>
          <a:p>
            <a:endParaRPr lang="en-GB"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Developmental psychology examines physical, cognitive, emotional, and social changes across the human lifespan.</a:t>
            </a:r>
          </a:p>
          <a:p>
            <a:pPr>
              <a:buNone/>
            </a:pPr>
            <a:endParaRPr lang="en-GB" sz="2800" dirty="0">
              <a:latin typeface="Times New Roman" pitchFamily="18" charset="0"/>
              <a:cs typeface="Times New Roman" pitchFamily="18" charset="0"/>
            </a:endParaRPr>
          </a:p>
          <a:p>
            <a:r>
              <a:rPr lang="en-GB" sz="2800" dirty="0">
                <a:latin typeface="Times New Roman" pitchFamily="18" charset="0"/>
                <a:cs typeface="Times New Roman" pitchFamily="18" charset="0"/>
              </a:rPr>
              <a:t>It helps professionals understand how early childhood development is shaped by biology, thinking skills, and social interactions.</a:t>
            </a:r>
          </a:p>
          <a:p>
            <a:endParaRPr lang="en-GB" dirty="0">
              <a:latin typeface="Times New Roman" pitchFamily="18" charset="0"/>
              <a:cs typeface="Times New Roman" pitchFamily="18" charset="0"/>
            </a:endParaRP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4ACDC-72FD-A35B-7599-C4F5A3D2A549}"/>
              </a:ext>
            </a:extLst>
          </p:cNvPr>
          <p:cNvSpPr>
            <a:spLocks noGrp="1"/>
          </p:cNvSpPr>
          <p:nvPr>
            <p:ph type="title"/>
          </p:nvPr>
        </p:nvSpPr>
        <p:spPr>
          <a:xfrm>
            <a:off x="3605842" y="759125"/>
            <a:ext cx="7309352" cy="138021"/>
          </a:xfrm>
        </p:spPr>
        <p:txBody>
          <a:bodyPr>
            <a:normAutofit fontScale="90000"/>
          </a:bodyPr>
          <a:lstStyle/>
          <a:p>
            <a:endParaRPr lang="en-GB" b="1" dirty="0"/>
          </a:p>
        </p:txBody>
      </p:sp>
      <p:graphicFrame>
        <p:nvGraphicFramePr>
          <p:cNvPr id="8" name="Table 8">
            <a:extLst>
              <a:ext uri="{FF2B5EF4-FFF2-40B4-BE49-F238E27FC236}">
                <a16:creationId xmlns:a16="http://schemas.microsoft.com/office/drawing/2014/main" id="{D2CFF457-6CF2-396B-ABFF-1602B7646FF1}"/>
              </a:ext>
            </a:extLst>
          </p:cNvPr>
          <p:cNvGraphicFramePr>
            <a:graphicFrameLocks noGrp="1"/>
          </p:cNvGraphicFramePr>
          <p:nvPr>
            <p:ph idx="1"/>
            <p:extLst>
              <p:ext uri="{D42A27DB-BD31-4B8C-83A1-F6EECF244321}">
                <p14:modId xmlns:p14="http://schemas.microsoft.com/office/powerpoint/2010/main" val="676149305"/>
              </p:ext>
            </p:extLst>
          </p:nvPr>
        </p:nvGraphicFramePr>
        <p:xfrm>
          <a:off x="465828" y="407732"/>
          <a:ext cx="11438626" cy="6139717"/>
        </p:xfrm>
        <a:graphic>
          <a:graphicData uri="http://schemas.openxmlformats.org/drawingml/2006/table">
            <a:tbl>
              <a:tblPr firstRow="1" bandRow="1">
                <a:tableStyleId>{5C22544A-7EE6-4342-B048-85BDC9FD1C3A}</a:tableStyleId>
              </a:tblPr>
              <a:tblGrid>
                <a:gridCol w="5382882">
                  <a:extLst>
                    <a:ext uri="{9D8B030D-6E8A-4147-A177-3AD203B41FA5}">
                      <a16:colId xmlns:a16="http://schemas.microsoft.com/office/drawing/2014/main" val="543263264"/>
                    </a:ext>
                  </a:extLst>
                </a:gridCol>
                <a:gridCol w="6055744">
                  <a:extLst>
                    <a:ext uri="{9D8B030D-6E8A-4147-A177-3AD203B41FA5}">
                      <a16:colId xmlns:a16="http://schemas.microsoft.com/office/drawing/2014/main" val="2522799924"/>
                    </a:ext>
                  </a:extLst>
                </a:gridCol>
              </a:tblGrid>
              <a:tr h="1317551">
                <a:tc>
                  <a:txBody>
                    <a:bodyPr/>
                    <a:lstStyle/>
                    <a:p>
                      <a:r>
                        <a:rPr lang="en-GB" sz="3600" dirty="0">
                          <a:latin typeface="Times New Roman" pitchFamily="18" charset="0"/>
                          <a:cs typeface="Times New Roman" pitchFamily="18" charset="0"/>
                        </a:rPr>
                        <a:t>Physical development 3-5           </a:t>
                      </a:r>
                      <a:endParaRPr lang="en-GB" sz="3600" dirty="0">
                        <a:solidFill>
                          <a:schemeClr val="tx1"/>
                        </a:solidFill>
                        <a:latin typeface="Times New Roman" pitchFamily="18" charset="0"/>
                        <a:cs typeface="Times New Roman" pitchFamily="18"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600" dirty="0">
                          <a:latin typeface="Times New Roman" pitchFamily="18" charset="0"/>
                          <a:cs typeface="Times New Roman" pitchFamily="18" charset="0"/>
                        </a:rPr>
                        <a:t>Intellectual/Language</a:t>
                      </a:r>
                      <a:r>
                        <a:rPr lang="en-GB" sz="4800" baseline="0" dirty="0">
                          <a:latin typeface="Times New Roman" pitchFamily="18" charset="0"/>
                          <a:cs typeface="Times New Roman" pitchFamily="18" charset="0"/>
                        </a:rPr>
                        <a:t> </a:t>
                      </a:r>
                      <a:r>
                        <a:rPr lang="en-GB" sz="3600" baseline="0" dirty="0">
                          <a:latin typeface="Times New Roman" pitchFamily="18" charset="0"/>
                          <a:cs typeface="Times New Roman" pitchFamily="18" charset="0"/>
                        </a:rPr>
                        <a:t>3-5</a:t>
                      </a:r>
                      <a:endParaRPr lang="en-GB" sz="3600" dirty="0">
                        <a:solidFill>
                          <a:schemeClr val="tx1"/>
                        </a:solidFill>
                        <a:latin typeface="Times New Roman" pitchFamily="18" charset="0"/>
                        <a:cs typeface="Times New Roman" pitchFamily="18" charset="0"/>
                      </a:endParaRPr>
                    </a:p>
                    <a:p>
                      <a:endParaRPr lang="en-GB" sz="3600" dirty="0">
                        <a:solidFill>
                          <a:schemeClr val="tx1"/>
                        </a:solidFill>
                        <a:latin typeface="Times New Roman" pitchFamily="18" charset="0"/>
                        <a:cs typeface="Times New Roman" pitchFamily="18" charset="0"/>
                      </a:endParaRPr>
                    </a:p>
                  </a:txBody>
                  <a:tcPr/>
                </a:tc>
                <a:extLst>
                  <a:ext uri="{0D108BD9-81ED-4DB2-BD59-A6C34878D82A}">
                    <a16:rowId xmlns:a16="http://schemas.microsoft.com/office/drawing/2014/main" val="3914513337"/>
                  </a:ext>
                </a:extLst>
              </a:tr>
              <a:tr h="2085877">
                <a:tc>
                  <a:txBody>
                    <a:bodyPr/>
                    <a:lstStyle/>
                    <a:p>
                      <a:pPr>
                        <a:buFont typeface="Arial" pitchFamily="34" charset="0"/>
                        <a:buChar char="•"/>
                      </a:pPr>
                      <a:r>
                        <a:rPr lang="en-GB" sz="1600" dirty="0">
                          <a:latin typeface="Times New Roman" pitchFamily="18" charset="0"/>
                          <a:cs typeface="Times New Roman" pitchFamily="18" charset="0"/>
                        </a:rPr>
                        <a:t> Children improve their coordination and fine motor abilities.</a:t>
                      </a:r>
                    </a:p>
                    <a:p>
                      <a:pPr>
                        <a:buFont typeface="Arial" pitchFamily="34" charset="0"/>
                        <a:buChar char="•"/>
                      </a:pPr>
                      <a:r>
                        <a:rPr lang="en-GB" sz="1600" baseline="0" dirty="0">
                          <a:latin typeface="Times New Roman" pitchFamily="18" charset="0"/>
                          <a:cs typeface="Times New Roman" pitchFamily="18" charset="0"/>
                        </a:rPr>
                        <a:t> </a:t>
                      </a:r>
                      <a:r>
                        <a:rPr lang="en-GB" sz="1600" dirty="0">
                          <a:latin typeface="Times New Roman" pitchFamily="18" charset="0"/>
                          <a:cs typeface="Times New Roman" pitchFamily="18" charset="0"/>
                        </a:rPr>
                        <a:t>They become able to run, jump, and handle small tools such as pencils or cutlery.</a:t>
                      </a:r>
                    </a:p>
                    <a:p>
                      <a:pPr>
                        <a:buFont typeface="Arial" pitchFamily="34" charset="0"/>
                        <a:buChar char="•"/>
                      </a:pPr>
                      <a:r>
                        <a:rPr lang="en-GB" sz="1600" baseline="0" dirty="0">
                          <a:latin typeface="Times New Roman" pitchFamily="18" charset="0"/>
                          <a:cs typeface="Times New Roman" pitchFamily="18" charset="0"/>
                        </a:rPr>
                        <a:t> </a:t>
                      </a:r>
                      <a:r>
                        <a:rPr lang="en-GB" sz="1600" dirty="0">
                          <a:latin typeface="Times New Roman" pitchFamily="18" charset="0"/>
                          <a:cs typeface="Times New Roman" pitchFamily="18" charset="0"/>
                        </a:rPr>
                        <a:t>These developments support independence and readiness for learning tasks.</a:t>
                      </a:r>
                    </a:p>
                    <a:p>
                      <a:pPr>
                        <a:buFont typeface="Arial" pitchFamily="34" charset="0"/>
                        <a:buChar char="•"/>
                      </a:pPr>
                      <a:r>
                        <a:rPr lang="en-GB" sz="1600" dirty="0">
                          <a:latin typeface="Times New Roman" pitchFamily="18" charset="0"/>
                          <a:cs typeface="Times New Roman" pitchFamily="18" charset="0"/>
                        </a:rPr>
                        <a:t>(Papalia et al., 2021)</a:t>
                      </a:r>
                    </a:p>
                  </a:txBody>
                  <a:tcPr/>
                </a:tc>
                <a:tc>
                  <a:txBody>
                    <a:bodyPr/>
                    <a:lstStyle/>
                    <a:p>
                      <a:pPr>
                        <a:buFont typeface="Arial" pitchFamily="34" charset="0"/>
                        <a:buChar char="•"/>
                      </a:pPr>
                      <a:r>
                        <a:rPr lang="en-GB" sz="1600" baseline="0" dirty="0">
                          <a:latin typeface="Times New Roman" pitchFamily="18" charset="0"/>
                          <a:cs typeface="Times New Roman" pitchFamily="18" charset="0"/>
                        </a:rPr>
                        <a:t> </a:t>
                      </a:r>
                      <a:r>
                        <a:rPr lang="en-GB" sz="1600" dirty="0">
                          <a:latin typeface="Times New Roman" pitchFamily="18" charset="0"/>
                          <a:cs typeface="Times New Roman" pitchFamily="18" charset="0"/>
                        </a:rPr>
                        <a:t>Children start to develop their imagination, recall abilities, and problem-solving skills (Piaget, 1952; Berk, 2021).</a:t>
                      </a:r>
                    </a:p>
                    <a:p>
                      <a:pPr>
                        <a:buFont typeface="Arial" pitchFamily="34" charset="0"/>
                        <a:buChar char="•"/>
                      </a:pPr>
                      <a:r>
                        <a:rPr lang="en-GB" sz="1600" dirty="0">
                          <a:latin typeface="Times New Roman" pitchFamily="18" charset="0"/>
                          <a:cs typeface="Times New Roman" pitchFamily="18" charset="0"/>
                        </a:rPr>
                        <a:t> They begin recognising numbers and shapes, and their vocabulary grows quickly. </a:t>
                      </a:r>
                    </a:p>
                    <a:p>
                      <a:pPr>
                        <a:buFont typeface="Arial" pitchFamily="34" charset="0"/>
                        <a:buChar char="•"/>
                      </a:pPr>
                      <a:r>
                        <a:rPr lang="en-GB" sz="1600" dirty="0">
                          <a:latin typeface="Times New Roman" pitchFamily="18" charset="0"/>
                          <a:cs typeface="Times New Roman" pitchFamily="18" charset="0"/>
                        </a:rPr>
                        <a:t> By the age of five, most children are able to construct detailed sentences and clearly communicate their needs (NHS, 2023).</a:t>
                      </a:r>
                    </a:p>
                    <a:p>
                      <a:pPr marL="285750" indent="-285750">
                        <a:buFont typeface="Arial" panose="020B0604020202020204" pitchFamily="34" charset="0"/>
                        <a:buChar char="•"/>
                      </a:pPr>
                      <a:endParaRPr lang="en-GB" sz="1600" dirty="0">
                        <a:solidFill>
                          <a:srgbClr val="FF0000"/>
                        </a:solidFill>
                        <a:latin typeface="Times New Roman" pitchFamily="18" charset="0"/>
                        <a:cs typeface="Times New Roman" pitchFamily="18" charset="0"/>
                      </a:endParaRPr>
                    </a:p>
                  </a:txBody>
                  <a:tcPr/>
                </a:tc>
                <a:extLst>
                  <a:ext uri="{0D108BD9-81ED-4DB2-BD59-A6C34878D82A}">
                    <a16:rowId xmlns:a16="http://schemas.microsoft.com/office/drawing/2014/main" val="1464111229"/>
                  </a:ext>
                </a:extLst>
              </a:tr>
              <a:tr h="586237">
                <a:tc>
                  <a:txBody>
                    <a:bodyPr/>
                    <a:lstStyle/>
                    <a:p>
                      <a:endParaRPr lang="en-GB" sz="1600" b="1" dirty="0">
                        <a:solidFill>
                          <a:schemeClr val="tx1"/>
                        </a:solidFill>
                        <a:latin typeface="Times New Roman" pitchFamily="18" charset="0"/>
                        <a:cs typeface="Times New Roman" pitchFamily="18" charset="0"/>
                      </a:endParaRPr>
                    </a:p>
                    <a:p>
                      <a:r>
                        <a:rPr lang="en-GB" sz="3600" b="1" baseline="0" dirty="0">
                          <a:solidFill>
                            <a:schemeClr val="tx1"/>
                          </a:solidFill>
                          <a:latin typeface="Times New Roman" pitchFamily="18" charset="0"/>
                          <a:cs typeface="Times New Roman" pitchFamily="18" charset="0"/>
                        </a:rPr>
                        <a:t>Emotional 3-5</a:t>
                      </a:r>
                      <a:endParaRPr lang="en-GB" sz="3600" b="1" dirty="0">
                        <a:solidFill>
                          <a:schemeClr val="tx1"/>
                        </a:solidFill>
                        <a:latin typeface="Times New Roman" pitchFamily="18" charset="0"/>
                        <a:cs typeface="Times New Roman" pitchFamily="18" charset="0"/>
                      </a:endParaRPr>
                    </a:p>
                  </a:txBody>
                  <a:tcPr>
                    <a:solidFill>
                      <a:schemeClr val="accent1"/>
                    </a:solidFill>
                  </a:tcPr>
                </a:tc>
                <a:tc>
                  <a:txBody>
                    <a:bodyPr/>
                    <a:lstStyle/>
                    <a:p>
                      <a:endParaRPr lang="en-GB" sz="1600" baseline="0" dirty="0">
                        <a:latin typeface="Times New Roman" pitchFamily="18" charset="0"/>
                        <a:cs typeface="Times New Roman" pitchFamily="18" charset="0"/>
                      </a:endParaRPr>
                    </a:p>
                    <a:p>
                      <a:r>
                        <a:rPr lang="en-GB" sz="3600" b="1" baseline="0" dirty="0">
                          <a:solidFill>
                            <a:schemeClr val="tx1"/>
                          </a:solidFill>
                          <a:latin typeface="Times New Roman" pitchFamily="18" charset="0"/>
                          <a:cs typeface="Times New Roman" pitchFamily="18" charset="0"/>
                        </a:rPr>
                        <a:t>Social 3-5</a:t>
                      </a:r>
                      <a:endParaRPr lang="en-GB" sz="3600" b="1" dirty="0">
                        <a:solidFill>
                          <a:schemeClr val="tx1"/>
                        </a:solidFill>
                        <a:latin typeface="Times New Roman" pitchFamily="18" charset="0"/>
                        <a:cs typeface="Times New Roman" pitchFamily="18" charset="0"/>
                      </a:endParaRPr>
                    </a:p>
                  </a:txBody>
                  <a:tcPr>
                    <a:solidFill>
                      <a:schemeClr val="accent1"/>
                    </a:solidFill>
                  </a:tcPr>
                </a:tc>
                <a:extLst>
                  <a:ext uri="{0D108BD9-81ED-4DB2-BD59-A6C34878D82A}">
                    <a16:rowId xmlns:a16="http://schemas.microsoft.com/office/drawing/2014/main" val="1715305541"/>
                  </a:ext>
                </a:extLst>
              </a:tr>
              <a:tr h="1058739">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b="0" i="0" u="none" strike="noStrike" kern="1200" dirty="0">
                          <a:solidFill>
                            <a:schemeClr val="bg1"/>
                          </a:solidFill>
                          <a:effectLst/>
                          <a:latin typeface="Times New Roman" pitchFamily="18" charset="0"/>
                          <a:ea typeface="+mn-ea"/>
                          <a:cs typeface="Times New Roman" pitchFamily="18" charset="0"/>
                        </a:rPr>
                        <a:t>• Children begin to develop imagination, memory, and early problem-solving abilities.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b="0" i="0" u="none" strike="noStrike" kern="1200" dirty="0">
                          <a:solidFill>
                            <a:schemeClr val="bg1"/>
                          </a:solidFill>
                          <a:effectLst/>
                          <a:latin typeface="Times New Roman" pitchFamily="18" charset="0"/>
                          <a:ea typeface="+mn-ea"/>
                          <a:cs typeface="Times New Roman" pitchFamily="18" charset="0"/>
                        </a:rPr>
                        <a:t>• They start identifying numbers and shapes through play and interaction.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b="0" i="0" u="none" strike="noStrike" kern="1200" dirty="0">
                          <a:solidFill>
                            <a:schemeClr val="bg1"/>
                          </a:solidFill>
                          <a:effectLst/>
                          <a:latin typeface="Times New Roman" pitchFamily="18" charset="0"/>
                          <a:ea typeface="+mn-ea"/>
                          <a:cs typeface="Times New Roman" pitchFamily="18" charset="0"/>
                        </a:rPr>
                        <a:t>• Vocabulary expands rapidly; by age five, most children can form full sentences and express their needs clearly.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b="0" i="0" u="none" strike="noStrike" kern="1200" dirty="0">
                          <a:solidFill>
                            <a:schemeClr val="bg1"/>
                          </a:solidFill>
                          <a:effectLst/>
                          <a:latin typeface="Times New Roman" pitchFamily="18" charset="0"/>
                          <a:ea typeface="+mn-ea"/>
                          <a:cs typeface="Times New Roman" pitchFamily="18" charset="0"/>
                        </a:rPr>
                        <a:t>(Piaget, 1952; Berk, 2021; NHS, 2023)</a:t>
                      </a:r>
                      <a:endParaRPr lang="en-GB" sz="1600" dirty="0">
                        <a:solidFill>
                          <a:schemeClr val="bg1"/>
                        </a:solidFill>
                        <a:latin typeface="Times New Roman" pitchFamily="18" charset="0"/>
                        <a:cs typeface="Times New Roman" pitchFamily="18" charset="0"/>
                      </a:endParaRPr>
                    </a:p>
                  </a:txBody>
                  <a:tcPr/>
                </a:tc>
                <a:tc>
                  <a:txBody>
                    <a:bodyPr/>
                    <a:lstStyle/>
                    <a:p>
                      <a:pPr marL="285750" indent="-285750">
                        <a:buFont typeface="Arial" panose="020B0604020202020204" pitchFamily="34" charset="0"/>
                        <a:buChar char="•"/>
                      </a:pPr>
                      <a:r>
                        <a:rPr lang="en-GB" sz="1600" b="0" i="0" u="none" strike="noStrike" kern="1200" dirty="0">
                          <a:solidFill>
                            <a:schemeClr val="bg1"/>
                          </a:solidFill>
                          <a:effectLst/>
                          <a:latin typeface="Times New Roman" pitchFamily="18" charset="0"/>
                          <a:ea typeface="+mn-ea"/>
                          <a:cs typeface="Times New Roman" pitchFamily="18" charset="0"/>
                        </a:rPr>
                        <a:t>Children begin to engage more with their peers as they develop the ability to share, take turns, and follow basic social guidelines (Bee and Boyd, 2019). </a:t>
                      </a:r>
                    </a:p>
                    <a:p>
                      <a:pPr marL="285750" indent="-285750">
                        <a:buFont typeface="Arial" panose="020B0604020202020204" pitchFamily="34" charset="0"/>
                        <a:buChar char="•"/>
                      </a:pPr>
                      <a:r>
                        <a:rPr lang="en-GB" sz="1600" b="0" i="0" u="none" strike="noStrike" kern="1200" dirty="0">
                          <a:solidFill>
                            <a:schemeClr val="bg1"/>
                          </a:solidFill>
                          <a:effectLst/>
                          <a:latin typeface="Times New Roman" pitchFamily="18" charset="0"/>
                          <a:ea typeface="+mn-ea"/>
                          <a:cs typeface="Times New Roman" pitchFamily="18" charset="0"/>
                        </a:rPr>
                        <a:t>They start acquiring essential social skills, and cooperative play becomes a regular part of their interactions</a:t>
                      </a:r>
                      <a:r>
                        <a:rPr lang="en-GB" sz="1600" b="0" i="0" u="none" strike="noStrike" kern="1200" dirty="0">
                          <a:solidFill>
                            <a:schemeClr val="tx1"/>
                          </a:solidFill>
                          <a:effectLst/>
                          <a:latin typeface="Times New Roman" pitchFamily="18" charset="0"/>
                          <a:ea typeface="+mn-ea"/>
                          <a:cs typeface="Times New Roman" pitchFamily="18" charset="0"/>
                        </a:rPr>
                        <a:t>.</a:t>
                      </a:r>
                      <a:endParaRPr lang="en-GB" sz="1600" b="1" dirty="0">
                        <a:solidFill>
                          <a:schemeClr val="tx1"/>
                        </a:solidFill>
                        <a:latin typeface="Times New Roman" pitchFamily="18" charset="0"/>
                        <a:cs typeface="Times New Roman" pitchFamily="18" charset="0"/>
                      </a:endParaRPr>
                    </a:p>
                  </a:txBody>
                  <a:tcPr/>
                </a:tc>
                <a:extLst>
                  <a:ext uri="{0D108BD9-81ED-4DB2-BD59-A6C34878D82A}">
                    <a16:rowId xmlns:a16="http://schemas.microsoft.com/office/drawing/2014/main" val="739851243"/>
                  </a:ext>
                </a:extLst>
              </a:tr>
            </a:tbl>
          </a:graphicData>
        </a:graphic>
      </p:graphicFrame>
    </p:spTree>
    <p:extLst>
      <p:ext uri="{BB962C8B-B14F-4D97-AF65-F5344CB8AC3E}">
        <p14:creationId xmlns:p14="http://schemas.microsoft.com/office/powerpoint/2010/main" val="414347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89DC-83E9-5716-5E13-90F793E57FCD}"/>
              </a:ext>
            </a:extLst>
          </p:cNvPr>
          <p:cNvSpPr>
            <a:spLocks noGrp="1"/>
          </p:cNvSpPr>
          <p:nvPr>
            <p:ph type="title"/>
          </p:nvPr>
        </p:nvSpPr>
        <p:spPr>
          <a:xfrm>
            <a:off x="640081" y="224287"/>
            <a:ext cx="5432915" cy="759124"/>
          </a:xfrm>
        </p:spPr>
        <p:txBody>
          <a:bodyPr anchor="b">
            <a:normAutofit/>
          </a:bodyPr>
          <a:lstStyle/>
          <a:p>
            <a:pPr algn="ctr"/>
            <a:r>
              <a:rPr lang="en-GB" sz="3600" b="1" dirty="0">
                <a:latin typeface="Times New Roman" pitchFamily="18" charset="0"/>
                <a:cs typeface="Times New Roman" pitchFamily="18" charset="0"/>
              </a:rPr>
              <a:t>Jean Piaget </a:t>
            </a:r>
          </a:p>
        </p:txBody>
      </p:sp>
      <p:sp>
        <p:nvSpPr>
          <p:cNvPr id="8" name="Content Placeholder 7">
            <a:extLst>
              <a:ext uri="{FF2B5EF4-FFF2-40B4-BE49-F238E27FC236}">
                <a16:creationId xmlns:a16="http://schemas.microsoft.com/office/drawing/2014/main" id="{2F4633C2-B7A4-4C16-A9A4-6FB49DA38D03}"/>
              </a:ext>
            </a:extLst>
          </p:cNvPr>
          <p:cNvSpPr>
            <a:spLocks noGrp="1"/>
          </p:cNvSpPr>
          <p:nvPr>
            <p:ph idx="1"/>
          </p:nvPr>
        </p:nvSpPr>
        <p:spPr>
          <a:xfrm>
            <a:off x="688707" y="1320801"/>
            <a:ext cx="6229678" cy="4632960"/>
          </a:xfrm>
        </p:spPr>
        <p:txBody>
          <a:bodyPr vert="horz" lIns="91440" tIns="45720" rIns="91440" bIns="45720" rtlCol="0" anchor="t">
            <a:normAutofit/>
          </a:bodyPr>
          <a:lstStyle/>
          <a:p>
            <a:pPr>
              <a:buNone/>
            </a:pPr>
            <a:r>
              <a:rPr lang="en-GB" sz="1400" dirty="0"/>
              <a:t>• 	</a:t>
            </a:r>
            <a:r>
              <a:rPr lang="en-GB" sz="2400" dirty="0">
                <a:latin typeface="Times New Roman" pitchFamily="18" charset="0"/>
                <a:cs typeface="Times New Roman" pitchFamily="18" charset="0"/>
              </a:rPr>
              <a:t>Jean Piaget, born in Switzerland in 1896-1980, began as a biologist and became a leading child psychologist.</a:t>
            </a:r>
          </a:p>
          <a:p>
            <a:pPr>
              <a:buNone/>
            </a:pPr>
            <a:endParaRPr lang="en-GB" sz="2400" dirty="0">
              <a:latin typeface="Times New Roman" pitchFamily="18" charset="0"/>
              <a:cs typeface="Times New Roman" pitchFamily="18" charset="0"/>
            </a:endParaRPr>
          </a:p>
          <a:p>
            <a:pPr>
              <a:buNone/>
            </a:pPr>
            <a:r>
              <a:rPr lang="en-GB" sz="2400" dirty="0">
                <a:latin typeface="Times New Roman" pitchFamily="18" charset="0"/>
                <a:cs typeface="Times New Roman" pitchFamily="18" charset="0"/>
              </a:rPr>
              <a:t>• 	He developed the Theory of Cognitive Development, outlining four stages of children's thinking.</a:t>
            </a:r>
          </a:p>
          <a:p>
            <a:pPr>
              <a:buNone/>
            </a:pPr>
            <a:endParaRPr lang="en-GB" sz="2400" dirty="0">
              <a:latin typeface="Times New Roman" pitchFamily="18" charset="0"/>
              <a:cs typeface="Times New Roman" pitchFamily="18" charset="0"/>
            </a:endParaRPr>
          </a:p>
          <a:p>
            <a:pPr>
              <a:buNone/>
            </a:pPr>
            <a:r>
              <a:rPr lang="en-GB" sz="2400" dirty="0">
                <a:latin typeface="Times New Roman" pitchFamily="18" charset="0"/>
                <a:cs typeface="Times New Roman" pitchFamily="18" charset="0"/>
              </a:rPr>
              <a:t>• 	Piaget emphasized active learning through environmental interaction, influencing global education and developmental psychology</a:t>
            </a:r>
            <a:endParaRPr lang="en-US" sz="2400" dirty="0">
              <a:latin typeface="Times New Roman" pitchFamily="18" charset="0"/>
              <a:cs typeface="Times New Roman" pitchFamily="18" charset="0"/>
            </a:endParaRPr>
          </a:p>
        </p:txBody>
      </p:sp>
      <p:sp>
        <p:nvSpPr>
          <p:cNvPr id="17" name="Rectangle 16"/>
          <p:cNvSpPr/>
          <p:nvPr/>
        </p:nvSpPr>
        <p:spPr>
          <a:xfrm>
            <a:off x="711200" y="6116321"/>
            <a:ext cx="7457440" cy="369332"/>
          </a:xfrm>
          <a:prstGeom prst="rect">
            <a:avLst/>
          </a:prstGeom>
        </p:spPr>
        <p:txBody>
          <a:bodyPr wrap="square">
            <a:spAutoFit/>
          </a:bodyPr>
          <a:lstStyle/>
          <a:p>
            <a:r>
              <a:rPr lang="en-GB" dirty="0">
                <a:hlinkClick r:id="rId3"/>
              </a:rPr>
              <a:t>Piaget.pdf</a:t>
            </a:r>
            <a:endParaRPr lang="en-GB" dirty="0"/>
          </a:p>
        </p:txBody>
      </p:sp>
      <p:pic>
        <p:nvPicPr>
          <p:cNvPr id="13314" name="Picture 2" descr="Jean Piaget summary | Britannica"/>
          <p:cNvPicPr>
            <a:picLocks noChangeAspect="1" noChangeArrowheads="1"/>
          </p:cNvPicPr>
          <p:nvPr/>
        </p:nvPicPr>
        <p:blipFill>
          <a:blip r:embed="rId4"/>
          <a:srcRect/>
          <a:stretch>
            <a:fillRect/>
          </a:stretch>
        </p:blipFill>
        <p:spPr bwMode="auto">
          <a:xfrm>
            <a:off x="7108169" y="931652"/>
            <a:ext cx="3950897" cy="563304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577645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9652000" cy="1463040"/>
          </a:xfrm>
        </p:spPr>
        <p:txBody>
          <a:bodyPr>
            <a:normAutofit fontScale="90000"/>
          </a:bodyPr>
          <a:lstStyle/>
          <a:p>
            <a:pPr algn="ctr"/>
            <a:br>
              <a:rPr lang="en-US" sz="5400" b="1" dirty="0"/>
            </a:br>
            <a:r>
              <a:rPr lang="en-US" sz="4000" b="1" dirty="0">
                <a:latin typeface="Times New Roman" pitchFamily="18" charset="0"/>
                <a:cs typeface="Times New Roman" pitchFamily="18" charset="0"/>
              </a:rPr>
              <a:t>Piaget’s theory of cognitive development </a:t>
            </a:r>
            <a:endParaRPr lang="en-GB" sz="4000" dirty="0">
              <a:latin typeface="Times New Roman" pitchFamily="18" charset="0"/>
              <a:cs typeface="Times New Roman" pitchFamily="18" charset="0"/>
            </a:endParaRPr>
          </a:p>
        </p:txBody>
      </p:sp>
      <p:sp>
        <p:nvSpPr>
          <p:cNvPr id="3" name="Content Placeholder 2"/>
          <p:cNvSpPr>
            <a:spLocks noGrp="1"/>
          </p:cNvSpPr>
          <p:nvPr>
            <p:ph idx="1"/>
          </p:nvPr>
        </p:nvSpPr>
        <p:spPr>
          <a:xfrm>
            <a:off x="609600" y="1609416"/>
            <a:ext cx="9652000" cy="5248584"/>
          </a:xfrm>
        </p:spPr>
        <p:txBody>
          <a:bodyPr>
            <a:normAutofit/>
          </a:bodyPr>
          <a:lstStyle/>
          <a:p>
            <a:pPr>
              <a:buNone/>
            </a:pPr>
            <a:r>
              <a:rPr lang="en-GB" sz="2400" b="1" dirty="0">
                <a:latin typeface="Times New Roman" pitchFamily="18" charset="0"/>
                <a:cs typeface="Times New Roman" pitchFamily="18" charset="0"/>
              </a:rPr>
              <a:t>Piaget’s theory describes four stages of cognitive development</a:t>
            </a:r>
            <a:r>
              <a:rPr lang="en-GB" sz="2400" dirty="0">
                <a:latin typeface="Times New Roman" pitchFamily="18" charset="0"/>
                <a:cs typeface="Times New Roman" pitchFamily="18" charset="0"/>
              </a:rPr>
              <a:t>: </a:t>
            </a:r>
          </a:p>
          <a:p>
            <a:r>
              <a:rPr lang="en-GB" sz="2400" b="1" dirty="0">
                <a:solidFill>
                  <a:schemeClr val="tx1"/>
                </a:solidFill>
                <a:latin typeface="Times New Roman" pitchFamily="18" charset="0"/>
                <a:cs typeface="Times New Roman" pitchFamily="18" charset="0"/>
              </a:rPr>
              <a:t>Sensor motor </a:t>
            </a:r>
            <a:r>
              <a:rPr lang="en-GB" sz="2400" dirty="0">
                <a:solidFill>
                  <a:schemeClr val="tx1"/>
                </a:solidFill>
                <a:latin typeface="Times New Roman" pitchFamily="18" charset="0"/>
                <a:cs typeface="Times New Roman" pitchFamily="18" charset="0"/>
              </a:rPr>
              <a:t>(birth–2 years): Infants learn through senses and actions, developing object permanence and experiencing separation anxiety.</a:t>
            </a:r>
          </a:p>
          <a:p>
            <a:endParaRPr lang="en-GB" sz="2400" dirty="0">
              <a:solidFill>
                <a:schemeClr val="tx1"/>
              </a:solidFill>
              <a:latin typeface="Times New Roman" pitchFamily="18" charset="0"/>
              <a:cs typeface="Times New Roman" pitchFamily="18" charset="0"/>
            </a:endParaRPr>
          </a:p>
          <a:p>
            <a:r>
              <a:rPr lang="en-GB" sz="2400" b="1" dirty="0">
                <a:solidFill>
                  <a:schemeClr val="tx1"/>
                </a:solidFill>
                <a:latin typeface="Times New Roman" pitchFamily="18" charset="0"/>
                <a:cs typeface="Times New Roman" pitchFamily="18" charset="0"/>
              </a:rPr>
              <a:t>Preoperational </a:t>
            </a:r>
            <a:r>
              <a:rPr lang="en-GB" sz="2400" dirty="0">
                <a:solidFill>
                  <a:schemeClr val="tx1"/>
                </a:solidFill>
                <a:latin typeface="Times New Roman" pitchFamily="18" charset="0"/>
                <a:cs typeface="Times New Roman" pitchFamily="18" charset="0"/>
              </a:rPr>
              <a:t>(2–6 years): Children use symbols, engage in pretend play, and show egocentrism, but their reasoning is not yet logical.</a:t>
            </a:r>
          </a:p>
          <a:p>
            <a:endParaRPr lang="en-GB" sz="2400" dirty="0">
              <a:solidFill>
                <a:schemeClr val="tx1"/>
              </a:solidFill>
              <a:latin typeface="Times New Roman" pitchFamily="18" charset="0"/>
              <a:cs typeface="Times New Roman" pitchFamily="18" charset="0"/>
            </a:endParaRPr>
          </a:p>
          <a:p>
            <a:r>
              <a:rPr lang="en-GB" sz="2400" b="1" dirty="0">
                <a:solidFill>
                  <a:schemeClr val="tx1"/>
                </a:solidFill>
                <a:latin typeface="Times New Roman" pitchFamily="18" charset="0"/>
                <a:cs typeface="Times New Roman" pitchFamily="18" charset="0"/>
              </a:rPr>
              <a:t>Concrete operational </a:t>
            </a:r>
            <a:r>
              <a:rPr lang="en-GB" sz="2400" dirty="0">
                <a:solidFill>
                  <a:schemeClr val="tx1"/>
                </a:solidFill>
                <a:latin typeface="Times New Roman" pitchFamily="18" charset="0"/>
                <a:cs typeface="Times New Roman" pitchFamily="18" charset="0"/>
              </a:rPr>
              <a:t>(7–12 years): Children think logically about concrete objects and understand concepts like conservation.</a:t>
            </a:r>
          </a:p>
          <a:p>
            <a:endParaRPr lang="en-GB" sz="2400" dirty="0">
              <a:solidFill>
                <a:schemeClr val="tx1"/>
              </a:solidFill>
              <a:latin typeface="Times New Roman" pitchFamily="18" charset="0"/>
              <a:cs typeface="Times New Roman" pitchFamily="18" charset="0"/>
            </a:endParaRPr>
          </a:p>
          <a:p>
            <a:r>
              <a:rPr lang="en-GB" sz="2400" b="1" dirty="0">
                <a:solidFill>
                  <a:schemeClr val="tx1"/>
                </a:solidFill>
                <a:latin typeface="Times New Roman" pitchFamily="18" charset="0"/>
                <a:cs typeface="Times New Roman" pitchFamily="18" charset="0"/>
              </a:rPr>
              <a:t>Formal operational </a:t>
            </a:r>
            <a:r>
              <a:rPr lang="en-GB" sz="2400" dirty="0">
                <a:solidFill>
                  <a:schemeClr val="tx1"/>
                </a:solidFill>
                <a:latin typeface="Times New Roman" pitchFamily="18" charset="0"/>
                <a:cs typeface="Times New Roman" pitchFamily="18" charset="0"/>
              </a:rPr>
              <a:t>(12+ years): Adolescents and adults develop abstract and hypothetical reasoning skills.</a:t>
            </a:r>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03B50-2993-1C6F-573C-A9BAAD2A2FD6}"/>
              </a:ext>
            </a:extLst>
          </p:cNvPr>
          <p:cNvSpPr>
            <a:spLocks noGrp="1"/>
          </p:cNvSpPr>
          <p:nvPr>
            <p:ph type="title"/>
          </p:nvPr>
        </p:nvSpPr>
        <p:spPr/>
        <p:txBody>
          <a:bodyPr>
            <a:normAutofit/>
          </a:bodyPr>
          <a:lstStyle/>
          <a:p>
            <a:pPr algn="ctr"/>
            <a:r>
              <a:rPr lang="en-GB" sz="3600" b="0" i="0" u="none" strike="noStrike" dirty="0">
                <a:solidFill>
                  <a:schemeClr val="tx2"/>
                </a:solidFill>
                <a:effectLst/>
                <a:latin typeface="Times New Roman" pitchFamily="18" charset="0"/>
                <a:cs typeface="Times New Roman" pitchFamily="18" charset="0"/>
              </a:rPr>
              <a:t>Applying Piaget’s Preoperational Stage to Amira’s Development</a:t>
            </a:r>
            <a:endParaRPr lang="en-GB" sz="3600" b="1" dirty="0">
              <a:solidFill>
                <a:schemeClr val="tx2"/>
              </a:solidFill>
              <a:latin typeface="Times New Roman" pitchFamily="18" charset="0"/>
              <a:cs typeface="Times New Roman" pitchFamily="18" charset="0"/>
            </a:endParaRPr>
          </a:p>
        </p:txBody>
      </p:sp>
      <p:sp>
        <p:nvSpPr>
          <p:cNvPr id="6" name="Content Placeholder 5">
            <a:extLst>
              <a:ext uri="{FF2B5EF4-FFF2-40B4-BE49-F238E27FC236}">
                <a16:creationId xmlns:a16="http://schemas.microsoft.com/office/drawing/2014/main" id="{76C0E659-83BA-011C-382A-2260181273DC}"/>
              </a:ext>
            </a:extLst>
          </p:cNvPr>
          <p:cNvSpPr>
            <a:spLocks noGrp="1"/>
          </p:cNvSpPr>
          <p:nvPr>
            <p:ph idx="1"/>
          </p:nvPr>
        </p:nvSpPr>
        <p:spPr>
          <a:xfrm>
            <a:off x="838200" y="1825627"/>
            <a:ext cx="10515600" cy="5032373"/>
          </a:xfrm>
        </p:spPr>
        <p:txBody>
          <a:bodyPr>
            <a:normAutofit/>
          </a:bodyPr>
          <a:lstStyle/>
          <a:p>
            <a:r>
              <a:rPr lang="en-GB" sz="2400" dirty="0">
                <a:solidFill>
                  <a:schemeClr val="tx1"/>
                </a:solidFill>
                <a:latin typeface="Times New Roman" pitchFamily="18" charset="0"/>
                <a:cs typeface="Times New Roman" pitchFamily="18" charset="0"/>
              </a:rPr>
              <a:t>Sensor motor (birth–2 years): Infants learn by interacting with their environment, developing object permanence and sometimes experiencing separation anxiety.</a:t>
            </a:r>
            <a:endParaRPr lang="en-GB" sz="2400" dirty="0">
              <a:latin typeface="Times New Roman" pitchFamily="18" charset="0"/>
              <a:cs typeface="Times New Roman" pitchFamily="18" charset="0"/>
            </a:endParaRPr>
          </a:p>
          <a:p>
            <a:endParaRPr lang="en-GB" sz="2400" dirty="0">
              <a:solidFill>
                <a:schemeClr val="tx1"/>
              </a:solidFill>
              <a:latin typeface="Times New Roman" pitchFamily="18" charset="0"/>
              <a:cs typeface="Times New Roman" pitchFamily="18" charset="0"/>
            </a:endParaRPr>
          </a:p>
          <a:p>
            <a:r>
              <a:rPr lang="en-GB" sz="2400" dirty="0">
                <a:solidFill>
                  <a:schemeClr val="tx1"/>
                </a:solidFill>
                <a:latin typeface="Times New Roman" pitchFamily="18" charset="0"/>
                <a:cs typeface="Times New Roman" pitchFamily="18" charset="0"/>
              </a:rPr>
              <a:t>Preoperational (2–6 years): Children use symbols, engage in pretend play, and show egocentrism, with reasoning that is still not logical.</a:t>
            </a:r>
          </a:p>
          <a:p>
            <a:endParaRPr lang="en-GB" sz="2400" dirty="0">
              <a:solidFill>
                <a:schemeClr val="tx1"/>
              </a:solidFill>
              <a:latin typeface="Times New Roman" pitchFamily="18" charset="0"/>
              <a:cs typeface="Times New Roman" pitchFamily="18" charset="0"/>
            </a:endParaRPr>
          </a:p>
          <a:p>
            <a:r>
              <a:rPr lang="en-GB" sz="2400" dirty="0">
                <a:solidFill>
                  <a:schemeClr val="tx1"/>
                </a:solidFill>
                <a:latin typeface="Times New Roman" pitchFamily="18" charset="0"/>
                <a:cs typeface="Times New Roman" pitchFamily="18" charset="0"/>
              </a:rPr>
              <a:t>Concrete operational (7–12 years): Children develop logical thinking about tangible objects and understand conservation.</a:t>
            </a:r>
          </a:p>
          <a:p>
            <a:endParaRPr lang="en-GB" sz="2400" dirty="0">
              <a:solidFill>
                <a:schemeClr val="tx1"/>
              </a:solidFill>
              <a:latin typeface="Times New Roman" pitchFamily="18" charset="0"/>
              <a:cs typeface="Times New Roman" pitchFamily="18" charset="0"/>
            </a:endParaRPr>
          </a:p>
          <a:p>
            <a:r>
              <a:rPr lang="en-GB" sz="2400" dirty="0">
                <a:solidFill>
                  <a:schemeClr val="tx1"/>
                </a:solidFill>
                <a:latin typeface="Times New Roman" pitchFamily="18" charset="0"/>
                <a:cs typeface="Times New Roman" pitchFamily="18" charset="0"/>
              </a:rPr>
              <a:t>Formal operational (12+ years): Adolescents and adults can think abstractly and reason about hypothetical situations.</a:t>
            </a:r>
          </a:p>
          <a:p>
            <a:endParaRPr lang="en-GB" dirty="0"/>
          </a:p>
        </p:txBody>
      </p:sp>
    </p:spTree>
    <p:extLst>
      <p:ext uri="{BB962C8B-B14F-4D97-AF65-F5344CB8AC3E}">
        <p14:creationId xmlns:p14="http://schemas.microsoft.com/office/powerpoint/2010/main" val="3636796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4A36D-4192-9271-C4A3-45EC1B04ABF8}"/>
              </a:ext>
            </a:extLst>
          </p:cNvPr>
          <p:cNvSpPr>
            <a:spLocks noGrp="1"/>
          </p:cNvSpPr>
          <p:nvPr>
            <p:ph type="title"/>
          </p:nvPr>
        </p:nvSpPr>
        <p:spPr>
          <a:xfrm>
            <a:off x="258793" y="258792"/>
            <a:ext cx="10869282" cy="1017918"/>
          </a:xfrm>
        </p:spPr>
        <p:txBody>
          <a:bodyPr>
            <a:noAutofit/>
          </a:bodyPr>
          <a:lstStyle/>
          <a:p>
            <a:pPr algn="ctr"/>
            <a:r>
              <a:rPr lang="en-GB" sz="3600" b="1" dirty="0">
                <a:latin typeface="Times New Roman" pitchFamily="18" charset="0"/>
                <a:cs typeface="Times New Roman" pitchFamily="18" charset="0"/>
              </a:rPr>
              <a:t>Practical strategies or interventions for Amira</a:t>
            </a:r>
          </a:p>
        </p:txBody>
      </p:sp>
      <p:sp>
        <p:nvSpPr>
          <p:cNvPr id="3" name="Content Placeholder 2">
            <a:extLst>
              <a:ext uri="{FF2B5EF4-FFF2-40B4-BE49-F238E27FC236}">
                <a16:creationId xmlns:a16="http://schemas.microsoft.com/office/drawing/2014/main" id="{39FF758A-4D3C-A9A5-CA0C-9FC71A485806}"/>
              </a:ext>
            </a:extLst>
          </p:cNvPr>
          <p:cNvSpPr>
            <a:spLocks noGrp="1"/>
          </p:cNvSpPr>
          <p:nvPr>
            <p:ph idx="1"/>
          </p:nvPr>
        </p:nvSpPr>
        <p:spPr>
          <a:xfrm>
            <a:off x="329611" y="1242204"/>
            <a:ext cx="10125603" cy="5934973"/>
          </a:xfrm>
        </p:spPr>
        <p:txBody>
          <a:bodyPr>
            <a:noAutofit/>
          </a:bodyPr>
          <a:lstStyle/>
          <a:p>
            <a:r>
              <a:rPr lang="en-GB" sz="2400" dirty="0">
                <a:latin typeface="Times New Roman" pitchFamily="18" charset="0"/>
                <a:cs typeface="Times New Roman" pitchFamily="18" charset="0"/>
              </a:rPr>
              <a:t>Promote imaginative play by introducing activities such as using dolls or toy kitchen sets, which help children build their creativity and language skills key aspects of development during the preoperational stage (Piaget, 1952; Berk, 2021).</a:t>
            </a:r>
          </a:p>
          <a:p>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Encourage active learning by providing sensory and creative activities such as sand play, puzzles, and drawing, which support children’s curiosity, problem-solving, and hands-on exploration (</a:t>
            </a:r>
            <a:r>
              <a:rPr lang="en-GB" sz="2400" dirty="0" err="1">
                <a:latin typeface="Times New Roman" pitchFamily="18" charset="0"/>
                <a:cs typeface="Times New Roman" pitchFamily="18" charset="0"/>
              </a:rPr>
              <a:t>Papalia</a:t>
            </a:r>
            <a:r>
              <a:rPr lang="en-GB" sz="2400" dirty="0">
                <a:latin typeface="Times New Roman" pitchFamily="18" charset="0"/>
                <a:cs typeface="Times New Roman" pitchFamily="18" charset="0"/>
              </a:rPr>
              <a:t>, Feldman &amp; </a:t>
            </a:r>
            <a:r>
              <a:rPr lang="en-GB" sz="2400" dirty="0" err="1">
                <a:latin typeface="Times New Roman" pitchFamily="18" charset="0"/>
                <a:cs typeface="Times New Roman" pitchFamily="18" charset="0"/>
              </a:rPr>
              <a:t>Martorell</a:t>
            </a:r>
            <a:r>
              <a:rPr lang="en-GB" sz="2400" dirty="0">
                <a:latin typeface="Times New Roman" pitchFamily="18" charset="0"/>
                <a:cs typeface="Times New Roman" pitchFamily="18" charset="0"/>
              </a:rPr>
              <a:t>, 2021).</a:t>
            </a:r>
          </a:p>
          <a:p>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Support Amira’s language development by speaking in simple, clear sentences and consistently repeating new words to help her learn and build her vocabulary (NHS, 2023). </a:t>
            </a:r>
          </a:p>
          <a:p>
            <a:pPr>
              <a:buNone/>
            </a:pPr>
            <a:r>
              <a:rPr lang="en-GB" sz="2400" dirty="0">
                <a:latin typeface="Times New Roman" pitchFamily="18" charset="0"/>
                <a:cs typeface="Times New Roman" pitchFamily="18" charset="0"/>
              </a:rPr>
              <a:t>   </a:t>
            </a:r>
            <a:r>
              <a:rPr lang="en-GB" sz="1600" dirty="0">
                <a:latin typeface="Times New Roman" pitchFamily="18" charset="0"/>
                <a:cs typeface="Times New Roman" pitchFamily="18" charset="0"/>
              </a:rPr>
              <a:t>https://st.adda247.com/https://www.adda247.com/jobs/wpcontent/uploads/sites/13/2024/04/18154935/Piagets-4-Stages-of-Cognitive-Development-01-1.png</a:t>
            </a:r>
          </a:p>
        </p:txBody>
      </p:sp>
    </p:spTree>
    <p:extLst>
      <p:ext uri="{BB962C8B-B14F-4D97-AF65-F5344CB8AC3E}">
        <p14:creationId xmlns:p14="http://schemas.microsoft.com/office/powerpoint/2010/main" val="2614430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t>JEAN PIAGET’S 4 STAGES OF COGNITIVE DEVELOPMENT</a:t>
            </a:r>
          </a:p>
        </p:txBody>
      </p:sp>
      <p:pic>
        <p:nvPicPr>
          <p:cNvPr id="4" name="Picture 2" descr="Piaget's 4 Stages of Cognitive Development, Detailed Explanation"/>
          <p:cNvPicPr>
            <a:picLocks noGrp="1" noChangeAspect="1" noChangeArrowheads="1"/>
          </p:cNvPicPr>
          <p:nvPr>
            <p:ph idx="1"/>
          </p:nvPr>
        </p:nvPicPr>
        <p:blipFill>
          <a:blip r:embed="rId2" cstate="print"/>
          <a:srcRect/>
          <a:stretch>
            <a:fillRect/>
          </a:stretch>
        </p:blipFill>
        <p:spPr bwMode="auto">
          <a:xfrm>
            <a:off x="672860" y="1639018"/>
            <a:ext cx="9903125" cy="491705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20040"/>
            <a:ext cx="9652000" cy="801394"/>
          </a:xfrm>
        </p:spPr>
        <p:txBody>
          <a:bodyPr>
            <a:normAutofit/>
          </a:bodyPr>
          <a:lstStyle/>
          <a:p>
            <a:r>
              <a:rPr lang="en-GB" sz="3600" dirty="0">
                <a:latin typeface="Times New Roman" pitchFamily="18" charset="0"/>
                <a:cs typeface="Times New Roman" pitchFamily="18" charset="0"/>
              </a:rPr>
              <a:t>STRATEGIES FOR SUPPORTING AMIRA</a:t>
            </a:r>
          </a:p>
        </p:txBody>
      </p:sp>
      <p:sp>
        <p:nvSpPr>
          <p:cNvPr id="3" name="Content Placeholder 2"/>
          <p:cNvSpPr>
            <a:spLocks noGrp="1"/>
          </p:cNvSpPr>
          <p:nvPr>
            <p:ph idx="1"/>
          </p:nvPr>
        </p:nvSpPr>
        <p:spPr/>
        <p:txBody>
          <a:bodyPr>
            <a:normAutofit/>
          </a:bodyPr>
          <a:lstStyle/>
          <a:p>
            <a:r>
              <a:rPr lang="en-GB" sz="2400" dirty="0">
                <a:latin typeface="Times New Roman" pitchFamily="18" charset="0"/>
                <a:cs typeface="Times New Roman" pitchFamily="18" charset="0"/>
              </a:rPr>
              <a:t>Having a consistent key person gives Amira a sense of emotional safety by ensuring there is a familiar adult who provides comfort and models calm, caring behaviour (Barnett et al., 2022).</a:t>
            </a:r>
          </a:p>
          <a:p>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Encouraging Amira to interact with peers through activities that involve sharing and teamwork helps her develop social skills and learn to build relationships (Bee &amp; Boyd, 2019).</a:t>
            </a:r>
          </a:p>
          <a:p>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Acknowledging and rewarding her small accomplishments increases Amira’s self-confidence and inspires her to explore and participate in her surroundings with greater assurance.</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8A36-34CF-EF83-5CF7-0B85DC70DD61}"/>
              </a:ext>
            </a:extLst>
          </p:cNvPr>
          <p:cNvSpPr>
            <a:spLocks noGrp="1"/>
          </p:cNvSpPr>
          <p:nvPr>
            <p:ph type="title"/>
          </p:nvPr>
        </p:nvSpPr>
        <p:spPr>
          <a:xfrm>
            <a:off x="1219200" y="274638"/>
            <a:ext cx="10363200" cy="639762"/>
          </a:xfrm>
        </p:spPr>
        <p:txBody>
          <a:bodyPr>
            <a:normAutofit/>
          </a:bodyPr>
          <a:lstStyle/>
          <a:p>
            <a:pPr algn="ctr"/>
            <a:r>
              <a:rPr lang="en-GB" sz="3600" b="1" dirty="0">
                <a:latin typeface="Times New Roman" pitchFamily="18" charset="0"/>
                <a:cs typeface="Times New Roman" pitchFamily="18" charset="0"/>
              </a:rPr>
              <a:t>‘Nature and Nurture’</a:t>
            </a:r>
          </a:p>
        </p:txBody>
      </p:sp>
      <p:sp>
        <p:nvSpPr>
          <p:cNvPr id="3" name="Content Placeholder 2">
            <a:extLst>
              <a:ext uri="{FF2B5EF4-FFF2-40B4-BE49-F238E27FC236}">
                <a16:creationId xmlns:a16="http://schemas.microsoft.com/office/drawing/2014/main" id="{53EA41AD-E3E8-0694-0337-EA24D7DB9C21}"/>
              </a:ext>
            </a:extLst>
          </p:cNvPr>
          <p:cNvSpPr>
            <a:spLocks noGrp="1"/>
          </p:cNvSpPr>
          <p:nvPr>
            <p:ph idx="1"/>
          </p:nvPr>
        </p:nvSpPr>
        <p:spPr/>
        <p:txBody>
          <a:bodyPr>
            <a:normAutofit/>
          </a:bodyPr>
          <a:lstStyle/>
          <a:p>
            <a:r>
              <a:rPr lang="en-GB" sz="2400" dirty="0">
                <a:latin typeface="Times New Roman" pitchFamily="18" charset="0"/>
                <a:cs typeface="Times New Roman" pitchFamily="18" charset="0"/>
              </a:rPr>
              <a:t>Nature encompasses the biological and genetic factors that influence a child’s development, such as their temperament, physical growth, and inherited abilities (Bornstein, 2018). </a:t>
            </a:r>
          </a:p>
          <a:p>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In contrast, nurture involves the environmental and social elements that shape development, including relationships within the family, cultural background, and learning opportunities (UNICEF, 2022). </a:t>
            </a:r>
          </a:p>
          <a:p>
            <a:endParaRPr lang="en-GB" sz="2400" dirty="0">
              <a:latin typeface="Times New Roman" pitchFamily="18" charset="0"/>
              <a:cs typeface="Times New Roman" pitchFamily="18" charset="0"/>
            </a:endParaRPr>
          </a:p>
          <a:p>
            <a:r>
              <a:rPr lang="en-GB" sz="2400" dirty="0">
                <a:latin typeface="Times New Roman" pitchFamily="18" charset="0"/>
                <a:cs typeface="Times New Roman" pitchFamily="18" charset="0"/>
              </a:rPr>
              <a:t>Amira’s growth is shaped by both aspects her innate qualities like curiosity and emotional sensitivity, as well as the nurturing support she receives from caring adults and engaging, play-based experiences.</a:t>
            </a:r>
          </a:p>
          <a:p>
            <a:endParaRPr lang="en-GB" sz="2400" dirty="0">
              <a:latin typeface="Times New Roman" pitchFamily="18" charset="0"/>
              <a:cs typeface="Times New Roman" pitchFamily="18" charset="0"/>
            </a:endParaRPr>
          </a:p>
        </p:txBody>
      </p:sp>
    </p:spTree>
    <p:extLst>
      <p:ext uri="{BB962C8B-B14F-4D97-AF65-F5344CB8AC3E}">
        <p14:creationId xmlns:p14="http://schemas.microsoft.com/office/powerpoint/2010/main" val="4284491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24276-2A27-CE9E-F12D-84FC6C250D88}"/>
              </a:ext>
            </a:extLst>
          </p:cNvPr>
          <p:cNvSpPr>
            <a:spLocks noGrp="1"/>
          </p:cNvSpPr>
          <p:nvPr>
            <p:ph type="title"/>
          </p:nvPr>
        </p:nvSpPr>
        <p:spPr>
          <a:xfrm>
            <a:off x="838200" y="1"/>
            <a:ext cx="9409981" cy="1259456"/>
          </a:xfrm>
        </p:spPr>
        <p:txBody>
          <a:bodyPr>
            <a:normAutofit/>
          </a:bodyPr>
          <a:lstStyle/>
          <a:p>
            <a:pPr algn="ctr"/>
            <a:r>
              <a:rPr lang="en-GB" sz="3600" b="1" dirty="0">
                <a:latin typeface="Times New Roman" pitchFamily="18" charset="0"/>
                <a:cs typeface="Times New Roman" pitchFamily="18" charset="0"/>
              </a:rPr>
              <a:t>Critical Evaluation of Piaget’s theory of cognitive development </a:t>
            </a:r>
            <a:endParaRPr lang="en-GB" sz="3600" dirty="0">
              <a:latin typeface="Times New Roman" pitchFamily="18" charset="0"/>
              <a:cs typeface="Times New Roman" pitchFamily="18" charset="0"/>
            </a:endParaRPr>
          </a:p>
        </p:txBody>
      </p:sp>
      <p:graphicFrame>
        <p:nvGraphicFramePr>
          <p:cNvPr id="4" name="Table 4">
            <a:extLst>
              <a:ext uri="{FF2B5EF4-FFF2-40B4-BE49-F238E27FC236}">
                <a16:creationId xmlns:a16="http://schemas.microsoft.com/office/drawing/2014/main" id="{9CCBB395-7647-A660-58CD-12A3E496F526}"/>
              </a:ext>
            </a:extLst>
          </p:cNvPr>
          <p:cNvGraphicFramePr>
            <a:graphicFrameLocks noGrp="1"/>
          </p:cNvGraphicFramePr>
          <p:nvPr>
            <p:ph idx="1"/>
          </p:nvPr>
        </p:nvGraphicFramePr>
        <p:xfrm>
          <a:off x="293298" y="1500995"/>
          <a:ext cx="11593902" cy="5181600"/>
        </p:xfrm>
        <a:graphic>
          <a:graphicData uri="http://schemas.openxmlformats.org/drawingml/2006/table">
            <a:tbl>
              <a:tblPr firstRow="1" bandRow="1">
                <a:tableStyleId>{5C22544A-7EE6-4342-B048-85BDC9FD1C3A}</a:tableStyleId>
              </a:tblPr>
              <a:tblGrid>
                <a:gridCol w="5743665">
                  <a:extLst>
                    <a:ext uri="{9D8B030D-6E8A-4147-A177-3AD203B41FA5}">
                      <a16:colId xmlns:a16="http://schemas.microsoft.com/office/drawing/2014/main" val="414531455"/>
                    </a:ext>
                  </a:extLst>
                </a:gridCol>
                <a:gridCol w="5850237">
                  <a:extLst>
                    <a:ext uri="{9D8B030D-6E8A-4147-A177-3AD203B41FA5}">
                      <a16:colId xmlns:a16="http://schemas.microsoft.com/office/drawing/2014/main" val="3932381930"/>
                    </a:ext>
                  </a:extLst>
                </a:gridCol>
              </a:tblGrid>
              <a:tr h="483719">
                <a:tc>
                  <a:txBody>
                    <a:bodyPr/>
                    <a:lstStyle/>
                    <a:p>
                      <a:r>
                        <a:rPr lang="en-GB" sz="2800" dirty="0">
                          <a:solidFill>
                            <a:schemeClr val="tx1"/>
                          </a:solidFill>
                        </a:rPr>
                        <a:t>Strengths </a:t>
                      </a:r>
                    </a:p>
                  </a:txBody>
                  <a:tcPr/>
                </a:tc>
                <a:tc>
                  <a:txBody>
                    <a:bodyPr/>
                    <a:lstStyle/>
                    <a:p>
                      <a:r>
                        <a:rPr lang="en-GB" sz="2800" dirty="0">
                          <a:solidFill>
                            <a:schemeClr val="tx1"/>
                          </a:solidFill>
                        </a:rPr>
                        <a:t>Limitations </a:t>
                      </a:r>
                    </a:p>
                  </a:txBody>
                  <a:tcPr/>
                </a:tc>
                <a:extLst>
                  <a:ext uri="{0D108BD9-81ED-4DB2-BD59-A6C34878D82A}">
                    <a16:rowId xmlns:a16="http://schemas.microsoft.com/office/drawing/2014/main" val="3773198479"/>
                  </a:ext>
                </a:extLst>
              </a:tr>
              <a:tr h="4428642">
                <a:tc>
                  <a:txBody>
                    <a:bodyPr/>
                    <a:lstStyle/>
                    <a:p>
                      <a:endParaRPr lang="en-GB" sz="2000" dirty="0">
                        <a:solidFill>
                          <a:srgbClr val="FF0000"/>
                        </a:solidFill>
                      </a:endParaRPr>
                    </a:p>
                    <a:p>
                      <a:pPr marL="285750" indent="-285750">
                        <a:buFont typeface="Arial" panose="020B0604020202020204" pitchFamily="34" charset="0"/>
                        <a:buChar char="•"/>
                      </a:pPr>
                      <a:r>
                        <a:rPr lang="en-GB" sz="2000" b="0" dirty="0">
                          <a:solidFill>
                            <a:schemeClr val="bg1"/>
                          </a:solidFill>
                          <a:latin typeface="Times New Roman" pitchFamily="18" charset="0"/>
                          <a:cs typeface="Times New Roman" pitchFamily="18" charset="0"/>
                        </a:rPr>
                        <a:t>Jean Piaget’s groundbreaking research was the first to demonstrate that children’s thinking processes differ from those of adults</a:t>
                      </a:r>
                    </a:p>
                    <a:p>
                      <a:pPr marL="285750" indent="-285750">
                        <a:buFont typeface="Arial" panose="020B0604020202020204" pitchFamily="34" charset="0"/>
                        <a:buChar char="•"/>
                      </a:pPr>
                      <a:r>
                        <a:rPr lang="en-GB" sz="2000" b="0" dirty="0">
                          <a:solidFill>
                            <a:schemeClr val="bg1"/>
                          </a:solidFill>
                          <a:latin typeface="Times New Roman" pitchFamily="18" charset="0"/>
                          <a:cs typeface="Times New Roman" pitchFamily="18" charset="0"/>
                        </a:rPr>
                        <a:t>. His theory had a global impact on education, encouraging more child-focused and interactive approaches to learning. </a:t>
                      </a:r>
                    </a:p>
                    <a:p>
                      <a:pPr marL="285750" indent="-285750">
                        <a:buFont typeface="Arial" panose="020B0604020202020204" pitchFamily="34" charset="0"/>
                        <a:buChar char="•"/>
                      </a:pPr>
                      <a:r>
                        <a:rPr lang="en-GB" sz="2000" b="0" dirty="0">
                          <a:solidFill>
                            <a:schemeClr val="bg1"/>
                          </a:solidFill>
                          <a:latin typeface="Times New Roman" pitchFamily="18" charset="0"/>
                          <a:cs typeface="Times New Roman" pitchFamily="18" charset="0"/>
                        </a:rPr>
                        <a:t>It also paved the way for further studies in developmental psychology by inspiring other researchers to explore how children grow and learn. (Piaget, 1952; Berk, 2021).</a:t>
                      </a:r>
                    </a:p>
                  </a:txBody>
                  <a:tcPr/>
                </a:tc>
                <a:tc>
                  <a:txBody>
                    <a:bodyPr/>
                    <a:lstStyle/>
                    <a:p>
                      <a:pPr marL="285750" indent="-285750">
                        <a:buFont typeface="Arial" pitchFamily="34" charset="0"/>
                        <a:buChar char="•"/>
                      </a:pPr>
                      <a:r>
                        <a:rPr lang="en-GB" sz="2000" baseline="0" dirty="0">
                          <a:solidFill>
                            <a:schemeClr val="bg1"/>
                          </a:solidFill>
                          <a:latin typeface="Times New Roman" pitchFamily="18" charset="0"/>
                          <a:cs typeface="Times New Roman" pitchFamily="18" charset="0"/>
                        </a:rPr>
                        <a:t> </a:t>
                      </a:r>
                      <a:r>
                        <a:rPr lang="en-GB" sz="2000" dirty="0">
                          <a:solidFill>
                            <a:schemeClr val="bg1"/>
                          </a:solidFill>
                          <a:latin typeface="Times New Roman" pitchFamily="18" charset="0"/>
                          <a:cs typeface="Times New Roman" pitchFamily="18" charset="0"/>
                        </a:rPr>
                        <a:t>Piaget has been criticised for underestimating young children's cognitive abilities, as later research revealed that they can demonstrate logical thinking earlier than he suggested. </a:t>
                      </a:r>
                    </a:p>
                    <a:p>
                      <a:pPr marL="285750" indent="-285750">
                        <a:buFont typeface="Arial" pitchFamily="34" charset="0"/>
                        <a:buChar char="•"/>
                      </a:pPr>
                      <a:r>
                        <a:rPr lang="en-GB" sz="2000" dirty="0">
                          <a:solidFill>
                            <a:schemeClr val="bg1"/>
                          </a:solidFill>
                          <a:latin typeface="Times New Roman" pitchFamily="18" charset="0"/>
                          <a:cs typeface="Times New Roman" pitchFamily="18" charset="0"/>
                        </a:rPr>
                        <a:t>His theory also placed heavy emphasis on biological development, giving limited attention to the impact of social and cultural factors such as language and environment. </a:t>
                      </a:r>
                    </a:p>
                    <a:p>
                      <a:pPr marL="285750" indent="-285750">
                        <a:buFont typeface="Arial" pitchFamily="34" charset="0"/>
                        <a:buChar char="•"/>
                      </a:pPr>
                      <a:r>
                        <a:rPr lang="en-GB" sz="2000" dirty="0">
                          <a:solidFill>
                            <a:schemeClr val="bg1"/>
                          </a:solidFill>
                          <a:latin typeface="Times New Roman" pitchFamily="18" charset="0"/>
                          <a:cs typeface="Times New Roman" pitchFamily="18" charset="0"/>
                        </a:rPr>
                        <a:t>Additionally, his findings</a:t>
                      </a:r>
                      <a:r>
                        <a:rPr lang="en-GB" sz="2000" baseline="0" dirty="0">
                          <a:solidFill>
                            <a:schemeClr val="bg1"/>
                          </a:solidFill>
                          <a:latin typeface="Times New Roman" pitchFamily="18" charset="0"/>
                          <a:cs typeface="Times New Roman" pitchFamily="18" charset="0"/>
                        </a:rPr>
                        <a:t> </a:t>
                      </a:r>
                      <a:r>
                        <a:rPr lang="en-GB" sz="2000" dirty="0">
                          <a:solidFill>
                            <a:schemeClr val="bg1"/>
                          </a:solidFill>
                          <a:latin typeface="Times New Roman" pitchFamily="18" charset="0"/>
                          <a:cs typeface="Times New Roman" pitchFamily="18" charset="0"/>
                        </a:rPr>
                        <a:t>were drawn from a small and unrepresentative sample, primarily involving observations of his own children (Crossland, 2015).</a:t>
                      </a:r>
                    </a:p>
                    <a:p>
                      <a:pPr marL="0" indent="0">
                        <a:buFont typeface="Arial" pitchFamily="34" charset="0"/>
                        <a:buChar char="•"/>
                      </a:pPr>
                      <a:endParaRPr lang="en-GB" sz="2000" dirty="0">
                        <a:solidFill>
                          <a:srgbClr val="FF0000"/>
                        </a:solidFill>
                      </a:endParaRPr>
                    </a:p>
                    <a:p>
                      <a:pPr marL="0" indent="0">
                        <a:buFont typeface="Arial" pitchFamily="34" charset="0"/>
                        <a:buChar char="•"/>
                      </a:pPr>
                      <a:endParaRPr lang="en-GB" sz="2000" dirty="0">
                        <a:solidFill>
                          <a:srgbClr val="FF0000"/>
                        </a:solidFill>
                      </a:endParaRPr>
                    </a:p>
                    <a:p>
                      <a:pPr marL="0" indent="0">
                        <a:buFont typeface="Arial" panose="020B0604020202020204" pitchFamily="34" charset="0"/>
                        <a:buNone/>
                      </a:pPr>
                      <a:endParaRPr lang="en-GB" sz="2000" dirty="0">
                        <a:solidFill>
                          <a:srgbClr val="FF0000"/>
                        </a:solidFill>
                      </a:endParaRPr>
                    </a:p>
                    <a:p>
                      <a:pPr marL="0" indent="0" algn="l">
                        <a:buFont typeface="Arial" panose="020B0604020202020204" pitchFamily="34" charset="0"/>
                        <a:buNone/>
                      </a:pPr>
                      <a:endParaRPr lang="en-GB" sz="2000" dirty="0">
                        <a:solidFill>
                          <a:srgbClr val="FF0000"/>
                        </a:solidFill>
                      </a:endParaRPr>
                    </a:p>
                  </a:txBody>
                  <a:tcPr/>
                </a:tc>
                <a:extLst>
                  <a:ext uri="{0D108BD9-81ED-4DB2-BD59-A6C34878D82A}">
                    <a16:rowId xmlns:a16="http://schemas.microsoft.com/office/drawing/2014/main" val="3120634238"/>
                  </a:ext>
                </a:extLst>
              </a:tr>
            </a:tbl>
          </a:graphicData>
        </a:graphic>
      </p:graphicFrame>
    </p:spTree>
    <p:extLst>
      <p:ext uri="{BB962C8B-B14F-4D97-AF65-F5344CB8AC3E}">
        <p14:creationId xmlns:p14="http://schemas.microsoft.com/office/powerpoint/2010/main" val="2707232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8E24-A4D0-87D3-742B-C24116390ABF}"/>
              </a:ext>
            </a:extLst>
          </p:cNvPr>
          <p:cNvSpPr>
            <a:spLocks noGrp="1"/>
          </p:cNvSpPr>
          <p:nvPr>
            <p:ph type="title"/>
          </p:nvPr>
        </p:nvSpPr>
        <p:spPr>
          <a:xfrm>
            <a:off x="609600" y="224288"/>
            <a:ext cx="10972800" cy="1017918"/>
          </a:xfrm>
        </p:spPr>
        <p:txBody>
          <a:bodyPr>
            <a:noAutofit/>
          </a:bodyPr>
          <a:lstStyle/>
          <a:p>
            <a:pPr algn="ctr"/>
            <a:r>
              <a:rPr lang="en-GB" sz="3600" b="1" dirty="0">
                <a:latin typeface="Times New Roman" pitchFamily="18" charset="0"/>
                <a:cs typeface="Times New Roman" pitchFamily="18" charset="0"/>
              </a:rPr>
              <a:t>Conclusion:</a:t>
            </a:r>
          </a:p>
        </p:txBody>
      </p:sp>
      <p:sp>
        <p:nvSpPr>
          <p:cNvPr id="3" name="Content Placeholder 2">
            <a:extLst>
              <a:ext uri="{FF2B5EF4-FFF2-40B4-BE49-F238E27FC236}">
                <a16:creationId xmlns:a16="http://schemas.microsoft.com/office/drawing/2014/main" id="{0CF5B0CC-4B0C-3B67-5BC6-215AE0D61602}"/>
              </a:ext>
            </a:extLst>
          </p:cNvPr>
          <p:cNvSpPr>
            <a:spLocks noGrp="1"/>
          </p:cNvSpPr>
          <p:nvPr>
            <p:ph idx="1"/>
          </p:nvPr>
        </p:nvSpPr>
        <p:spPr>
          <a:xfrm>
            <a:off x="1235015" y="1729257"/>
            <a:ext cx="10515600" cy="4351338"/>
          </a:xfrm>
        </p:spPr>
        <p:txBody>
          <a:bodyPr>
            <a:normAutofit/>
          </a:bodyPr>
          <a:lstStyle/>
          <a:p>
            <a:r>
              <a:rPr lang="en-GB" sz="2400" dirty="0">
                <a:latin typeface="Times New Roman" pitchFamily="18" charset="0"/>
                <a:cs typeface="Times New Roman" pitchFamily="18" charset="0"/>
              </a:rPr>
              <a:t>Amira displays characteristics of Piaget’s preoperational stage, including imaginative play, egocentrism, and symbolic thinking.</a:t>
            </a:r>
          </a:p>
          <a:p>
            <a:r>
              <a:rPr lang="en-GB" sz="2400" dirty="0">
                <a:latin typeface="Times New Roman" pitchFamily="18" charset="0"/>
                <a:cs typeface="Times New Roman" pitchFamily="18" charset="0"/>
              </a:rPr>
              <a:t>Understanding her developmental stage enables caregivers to provide empathetic, theory-based support.</a:t>
            </a:r>
          </a:p>
          <a:p>
            <a:r>
              <a:rPr lang="en-GB" sz="2400" dirty="0">
                <a:latin typeface="Times New Roman" pitchFamily="18" charset="0"/>
                <a:cs typeface="Times New Roman" pitchFamily="18" charset="0"/>
              </a:rPr>
              <a:t>Supportive play, positive language, and stable relationships are essential for her emotional and cognitive growth.</a:t>
            </a:r>
          </a:p>
          <a:p>
            <a:r>
              <a:rPr lang="en-GB" sz="2400" dirty="0">
                <a:latin typeface="Times New Roman" pitchFamily="18" charset="0"/>
                <a:cs typeface="Times New Roman" pitchFamily="18" charset="0"/>
              </a:rPr>
              <a:t>Amira’s development is shaped by both her inherent traits and the nurturing environment provided by caregivers.</a:t>
            </a:r>
          </a:p>
          <a:p>
            <a:endParaRPr lang="en-GB" dirty="0"/>
          </a:p>
        </p:txBody>
      </p:sp>
    </p:spTree>
    <p:extLst>
      <p:ext uri="{BB962C8B-B14F-4D97-AF65-F5344CB8AC3E}">
        <p14:creationId xmlns:p14="http://schemas.microsoft.com/office/powerpoint/2010/main" val="681124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49B5-45EA-F517-ABA2-0BC235B22D91}"/>
              </a:ext>
            </a:extLst>
          </p:cNvPr>
          <p:cNvSpPr>
            <a:spLocks noGrp="1"/>
          </p:cNvSpPr>
          <p:nvPr>
            <p:ph type="title"/>
          </p:nvPr>
        </p:nvSpPr>
        <p:spPr/>
        <p:txBody>
          <a:bodyPr>
            <a:normAutofit/>
          </a:bodyPr>
          <a:lstStyle/>
          <a:p>
            <a:r>
              <a:rPr lang="en-GB" sz="4800" b="1" dirty="0"/>
              <a:t>Reference list </a:t>
            </a:r>
          </a:p>
        </p:txBody>
      </p:sp>
      <p:sp>
        <p:nvSpPr>
          <p:cNvPr id="3" name="Content Placeholder 2">
            <a:extLst>
              <a:ext uri="{FF2B5EF4-FFF2-40B4-BE49-F238E27FC236}">
                <a16:creationId xmlns:a16="http://schemas.microsoft.com/office/drawing/2014/main" id="{16FF05A7-7B0C-635B-8A6D-92BD8A3BF30D}"/>
              </a:ext>
            </a:extLst>
          </p:cNvPr>
          <p:cNvSpPr>
            <a:spLocks noGrp="1"/>
          </p:cNvSpPr>
          <p:nvPr>
            <p:ph idx="1"/>
          </p:nvPr>
        </p:nvSpPr>
        <p:spPr>
          <a:xfrm>
            <a:off x="838200" y="1690688"/>
            <a:ext cx="10515600" cy="4486275"/>
          </a:xfrm>
        </p:spPr>
        <p:txBody>
          <a:bodyPr>
            <a:normAutofit fontScale="92500"/>
          </a:bodyPr>
          <a:lstStyle/>
          <a:p>
            <a:pPr lvl="0"/>
            <a:r>
              <a:rPr lang="en-GB" sz="2400" dirty="0"/>
              <a:t>Barnett, W., </a:t>
            </a:r>
            <a:r>
              <a:rPr lang="en-GB" sz="2400" dirty="0" err="1"/>
              <a:t>Gustafsson</a:t>
            </a:r>
            <a:r>
              <a:rPr lang="en-GB" sz="2400" dirty="0"/>
              <a:t>, H., Deng, Y., &amp; Tomlinson, M., 2022. </a:t>
            </a:r>
            <a:r>
              <a:rPr lang="en-GB" sz="2400" i="1" dirty="0"/>
              <a:t>Early childhood development and mental health</a:t>
            </a:r>
            <a:r>
              <a:rPr lang="en-GB" sz="2400" dirty="0"/>
              <a:t>. Cambridge University Press.</a:t>
            </a:r>
          </a:p>
          <a:p>
            <a:pPr lvl="0"/>
            <a:r>
              <a:rPr lang="en-GB" sz="2400" dirty="0"/>
              <a:t>Bee, H.L. &amp; Boyd, D., 2019. </a:t>
            </a:r>
            <a:r>
              <a:rPr lang="en-GB" sz="2400" i="1" dirty="0"/>
              <a:t>Lifespan development</a:t>
            </a:r>
            <a:r>
              <a:rPr lang="en-GB" sz="2400" dirty="0"/>
              <a:t>. 7th ed. Pearson Education.</a:t>
            </a:r>
          </a:p>
          <a:p>
            <a:pPr lvl="0"/>
            <a:r>
              <a:rPr lang="en-GB" sz="2400" dirty="0"/>
              <a:t>Berk, L.E., 2021. </a:t>
            </a:r>
            <a:r>
              <a:rPr lang="en-GB" sz="2400" i="1" dirty="0"/>
              <a:t>Development through the lifespan</a:t>
            </a:r>
            <a:r>
              <a:rPr lang="en-GB" sz="2400" dirty="0"/>
              <a:t>. 7th ed. Pearson Education.</a:t>
            </a:r>
          </a:p>
          <a:p>
            <a:pPr lvl="0"/>
            <a:r>
              <a:rPr lang="en-GB" sz="2400" dirty="0"/>
              <a:t>Bornstein, M.H., 2018. </a:t>
            </a:r>
            <a:r>
              <a:rPr lang="en-GB" sz="2400" i="1" dirty="0"/>
              <a:t>Children’s development</a:t>
            </a:r>
            <a:r>
              <a:rPr lang="en-GB" sz="2400" dirty="0"/>
              <a:t>. Psychology Press.</a:t>
            </a:r>
          </a:p>
          <a:p>
            <a:pPr lvl="0"/>
            <a:r>
              <a:rPr lang="en-GB" sz="2400" dirty="0" err="1"/>
              <a:t>Crossland</a:t>
            </a:r>
            <a:r>
              <a:rPr lang="en-GB" sz="2400" dirty="0"/>
              <a:t>, J., 2015. </a:t>
            </a:r>
            <a:r>
              <a:rPr lang="en-GB" sz="2400" i="1" dirty="0"/>
              <a:t>Child psychology and development</a:t>
            </a:r>
            <a:r>
              <a:rPr lang="en-GB" sz="2400" dirty="0"/>
              <a:t>. </a:t>
            </a:r>
            <a:r>
              <a:rPr lang="en-GB" sz="2400" dirty="0" err="1"/>
              <a:t>Routledge</a:t>
            </a:r>
            <a:r>
              <a:rPr lang="en-GB" sz="2400" dirty="0"/>
              <a:t>.</a:t>
            </a:r>
          </a:p>
          <a:p>
            <a:pPr lvl="0"/>
            <a:r>
              <a:rPr lang="en-GB" sz="2400" dirty="0" err="1"/>
              <a:t>Firman</a:t>
            </a:r>
            <a:r>
              <a:rPr lang="en-GB" sz="2400" dirty="0"/>
              <a:t>, C., 2020. </a:t>
            </a:r>
            <a:r>
              <a:rPr lang="en-GB" sz="2400" i="1" dirty="0"/>
              <a:t>Understanding child and adolescent mental health</a:t>
            </a:r>
            <a:r>
              <a:rPr lang="en-GB" sz="2400" dirty="0"/>
              <a:t>. SAGE Publications.</a:t>
            </a:r>
          </a:p>
          <a:p>
            <a:pPr lvl="0"/>
            <a:r>
              <a:rPr lang="en-GB" sz="2400" dirty="0"/>
              <a:t>NHS, 2023. </a:t>
            </a:r>
            <a:r>
              <a:rPr lang="en-GB" sz="2400" i="1" dirty="0"/>
              <a:t>Mental health and wellbeing in children and young people</a:t>
            </a:r>
            <a:r>
              <a:rPr lang="en-GB" sz="2400" dirty="0"/>
              <a:t>. [online] Available at: </a:t>
            </a:r>
            <a:r>
              <a:rPr lang="en-GB" sz="2400" dirty="0">
                <a:hlinkClick r:id="rId3"/>
              </a:rPr>
              <a:t>https://www.nhs.uk/mental-health</a:t>
            </a:r>
            <a:r>
              <a:rPr lang="en-GB" sz="2400" dirty="0"/>
              <a:t> [Accessed 25 Nov. 2025].</a:t>
            </a:r>
          </a:p>
          <a:p>
            <a:endParaRPr lang="en-GB" sz="2400" dirty="0"/>
          </a:p>
        </p:txBody>
      </p:sp>
    </p:spTree>
    <p:extLst>
      <p:ext uri="{BB962C8B-B14F-4D97-AF65-F5344CB8AC3E}">
        <p14:creationId xmlns:p14="http://schemas.microsoft.com/office/powerpoint/2010/main" val="1790409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70000" lnSpcReduction="20000"/>
          </a:bodyPr>
          <a:lstStyle/>
          <a:p>
            <a:pPr lvl="0"/>
            <a:r>
              <a:rPr lang="en-GB" sz="2800" dirty="0"/>
              <a:t>Oxford University Press, 2025. </a:t>
            </a:r>
            <a:r>
              <a:rPr lang="en-GB" sz="2800" i="1" dirty="0"/>
              <a:t>Award for Excellence in Social Neuroscience</a:t>
            </a:r>
            <a:r>
              <a:rPr lang="en-GB" sz="2800" dirty="0"/>
              <a:t>. [online] Available at: </a:t>
            </a:r>
            <a:r>
              <a:rPr lang="en-GB" sz="2800" dirty="0">
                <a:hlinkClick r:id="rId2"/>
              </a:rPr>
              <a:t>https://hr.admin.ox.ac.uk/reward-and-recognition-scheme</a:t>
            </a:r>
            <a:r>
              <a:rPr lang="en-GB" sz="2800" dirty="0"/>
              <a:t> [Accessed 25 Nov. 2025].</a:t>
            </a:r>
          </a:p>
          <a:p>
            <a:pPr lvl="0"/>
            <a:r>
              <a:rPr lang="en-GB" sz="2800" dirty="0" err="1"/>
              <a:t>Papalia</a:t>
            </a:r>
            <a:r>
              <a:rPr lang="en-GB" sz="2800" dirty="0"/>
              <a:t>, D.E., Feldman, R.D. &amp; </a:t>
            </a:r>
            <a:r>
              <a:rPr lang="en-GB" sz="2800" dirty="0" err="1"/>
              <a:t>Martorell</a:t>
            </a:r>
            <a:r>
              <a:rPr lang="en-GB" sz="2800" dirty="0"/>
              <a:t>, G., 2021. </a:t>
            </a:r>
            <a:r>
              <a:rPr lang="en-GB" sz="2800" i="1" dirty="0"/>
              <a:t>Human development</a:t>
            </a:r>
            <a:r>
              <a:rPr lang="en-GB" sz="2800" dirty="0"/>
              <a:t>. 14th ed. McGraw-Hill Education.</a:t>
            </a:r>
          </a:p>
          <a:p>
            <a:pPr lvl="0"/>
            <a:r>
              <a:rPr lang="en-GB" sz="2800" dirty="0"/>
              <a:t>Piaget, J., 1951. </a:t>
            </a:r>
            <a:r>
              <a:rPr lang="en-GB" sz="2800" i="1" dirty="0"/>
              <a:t>Play, dreams and imitation in childhood</a:t>
            </a:r>
            <a:r>
              <a:rPr lang="en-GB" sz="2800" dirty="0"/>
              <a:t>. </a:t>
            </a:r>
            <a:r>
              <a:rPr lang="en-GB" sz="2800" dirty="0" err="1"/>
              <a:t>Routledge</a:t>
            </a:r>
            <a:r>
              <a:rPr lang="en-GB" sz="2800" dirty="0"/>
              <a:t> &amp; </a:t>
            </a:r>
            <a:r>
              <a:rPr lang="en-GB" sz="2800" dirty="0" err="1"/>
              <a:t>Kegan</a:t>
            </a:r>
            <a:r>
              <a:rPr lang="en-GB" sz="2800" dirty="0"/>
              <a:t> Paul.</a:t>
            </a:r>
          </a:p>
          <a:p>
            <a:pPr lvl="0"/>
            <a:r>
              <a:rPr lang="en-GB" sz="2800" dirty="0"/>
              <a:t>Piaget, J., 1952. </a:t>
            </a:r>
            <a:r>
              <a:rPr lang="en-GB" sz="2800" i="1" dirty="0"/>
              <a:t>The origins of intelligence in children</a:t>
            </a:r>
            <a:r>
              <a:rPr lang="en-GB" sz="2800" dirty="0"/>
              <a:t>. International Universities Press.</a:t>
            </a:r>
          </a:p>
          <a:p>
            <a:pPr lvl="0"/>
            <a:r>
              <a:rPr lang="en-GB" sz="2800" dirty="0"/>
              <a:t>Piaget, J., 1967. </a:t>
            </a:r>
            <a:r>
              <a:rPr lang="en-GB" sz="2800" i="1" dirty="0"/>
              <a:t>Biology and knowledge</a:t>
            </a:r>
            <a:r>
              <a:rPr lang="en-GB" sz="2800" dirty="0"/>
              <a:t>. University of Chicago Press.</a:t>
            </a:r>
          </a:p>
          <a:p>
            <a:pPr lvl="0"/>
            <a:r>
              <a:rPr lang="en-GB" sz="2800" dirty="0"/>
              <a:t>Piaget, J., 1972. </a:t>
            </a:r>
            <a:r>
              <a:rPr lang="en-GB" sz="2800" i="1" dirty="0"/>
              <a:t>The psychology of the child</a:t>
            </a:r>
            <a:r>
              <a:rPr lang="en-GB" sz="2800" dirty="0"/>
              <a:t>. Basic Books.</a:t>
            </a:r>
          </a:p>
          <a:p>
            <a:pPr lvl="0"/>
            <a:r>
              <a:rPr lang="en-GB" sz="2800" dirty="0"/>
              <a:t>Todorov, A., Fiske, S.T. &amp; Prentice, D.A., 2011. </a:t>
            </a:r>
            <a:r>
              <a:rPr lang="en-GB" sz="2800" i="1" dirty="0"/>
              <a:t>Social neuroscience: Toward understanding the underpinnings of the social mind</a:t>
            </a:r>
            <a:r>
              <a:rPr lang="en-GB" sz="2800" dirty="0"/>
              <a:t>. Oxford University Press.</a:t>
            </a:r>
          </a:p>
          <a:p>
            <a:pPr lvl="0"/>
            <a:r>
              <a:rPr lang="en-GB" sz="2800" dirty="0"/>
              <a:t>UNICEF, 2022. </a:t>
            </a:r>
            <a:r>
              <a:rPr lang="en-GB" sz="2800" i="1" dirty="0"/>
              <a:t>Early childhood development and global wellbeing</a:t>
            </a:r>
            <a:r>
              <a:rPr lang="en-GB" sz="2800" dirty="0"/>
              <a:t>. [online] Available at: </a:t>
            </a:r>
            <a:r>
              <a:rPr lang="en-GB" sz="2800" dirty="0">
                <a:hlinkClick r:id="rId3"/>
              </a:rPr>
              <a:t>https://www.unicef.org/early-childhood-development</a:t>
            </a:r>
            <a:r>
              <a:rPr lang="en-GB" sz="2800" dirty="0"/>
              <a:t> [Accessed 25 Nov. 2025</a:t>
            </a:r>
          </a:p>
          <a:p>
            <a:r>
              <a:rPr lang="en-GB" sz="2800" dirty="0"/>
              <a:t> </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4937</TotalTime>
  <Words>2719</Words>
  <Application>Microsoft Office PowerPoint</Application>
  <PresentationFormat>Widescreen</PresentationFormat>
  <Paragraphs>163</Paragraphs>
  <Slides>17</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Times New Roman</vt:lpstr>
      <vt:lpstr>Trebuchet MS</vt:lpstr>
      <vt:lpstr>Wingdings</vt:lpstr>
      <vt:lpstr>Wingdings 2</vt:lpstr>
      <vt:lpstr>Opulent</vt:lpstr>
      <vt:lpstr>Psychology in Health and Social CarE LCHS4010  Assessment 1: Individual  Presentation </vt:lpstr>
      <vt:lpstr>Acknowledgement of AI Tools</vt:lpstr>
      <vt:lpstr>Amira: Early childhood age 3-5</vt:lpstr>
      <vt:lpstr>   developmental changes (milestones)IN EARLY YEARS (AGES 3-5)</vt:lpstr>
      <vt:lpstr>Psychology &amp; Developmental Psychology</vt:lpstr>
      <vt:lpstr>PowerPoint Presentation</vt:lpstr>
      <vt:lpstr>Jean Piaget </vt:lpstr>
      <vt:lpstr> Piaget’s theory of cognitive development </vt:lpstr>
      <vt:lpstr>Applying Piaget’s Preoperational Stage to Amira’s Development</vt:lpstr>
      <vt:lpstr>Practical strategies or interventions for Amira</vt:lpstr>
      <vt:lpstr>JEAN PIAGET’S 4 STAGES OF COGNITIVE DEVELOPMENT</vt:lpstr>
      <vt:lpstr>STRATEGIES FOR SUPPORTING AMIRA</vt:lpstr>
      <vt:lpstr>‘Nature and Nurture’</vt:lpstr>
      <vt:lpstr>Critical Evaluation of Piaget’s theory of cognitive development </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Bolo Viviane Goubo (2424588)</cp:lastModifiedBy>
  <cp:revision>85</cp:revision>
  <dcterms:created xsi:type="dcterms:W3CDTF">2023-06-15T09:39:33Z</dcterms:created>
  <dcterms:modified xsi:type="dcterms:W3CDTF">2025-11-14T15:40:36Z</dcterms:modified>
</cp:coreProperties>
</file>