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sldIdLst>
    <p:sldId id="257" r:id="rId2"/>
    <p:sldId id="268" r:id="rId3"/>
    <p:sldId id="266" r:id="rId4"/>
    <p:sldId id="258" r:id="rId5"/>
    <p:sldId id="269" r:id="rId6"/>
    <p:sldId id="270" r:id="rId7"/>
    <p:sldId id="259" r:id="rId8"/>
    <p:sldId id="272" r:id="rId9"/>
    <p:sldId id="260" r:id="rId10"/>
    <p:sldId id="271" r:id="rId11"/>
    <p:sldId id="261" r:id="rId12"/>
    <p:sldId id="263" r:id="rId13"/>
    <p:sldId id="262" r:id="rId14"/>
    <p:sldId id="265" r:id="rId15"/>
    <p:sldId id="274" r:id="rId16"/>
    <p:sldId id="277" r:id="rId17"/>
    <p:sldId id="273" r:id="rId18"/>
    <p:sldId id="278" r:id="rId19"/>
    <p:sldId id="279" r:id="rId20"/>
    <p:sldId id="280" r:id="rId21"/>
    <p:sldId id="281" r:id="rId22"/>
    <p:sldId id="275" r:id="rId23"/>
    <p:sldId id="276" r:id="rId24"/>
    <p:sldId id="282"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4D86"/>
    <a:srgbClr val="00FFCC"/>
    <a:srgbClr val="0099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12" autoAdjust="0"/>
    <p:restoredTop sz="94660"/>
  </p:normalViewPr>
  <p:slideViewPr>
    <p:cSldViewPr>
      <p:cViewPr varScale="1">
        <p:scale>
          <a:sx n="87" d="100"/>
          <a:sy n="87" d="100"/>
        </p:scale>
        <p:origin x="324"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D608CF9-AA03-4343-A216-87F7A25F1C77}" type="datetimeFigureOut">
              <a:rPr lang="en-GB" smtClean="0"/>
              <a:t>06/02/2017</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C62552C-7B3B-442C-A931-18AAF3D74EFE}" type="slidenum">
              <a:rPr lang="en-GB" smtClean="0"/>
              <a:t>‹#›</a:t>
            </a:fld>
            <a:endParaRPr lang="en-GB" dirty="0"/>
          </a:p>
        </p:txBody>
      </p:sp>
    </p:spTree>
    <p:extLst>
      <p:ext uri="{BB962C8B-B14F-4D97-AF65-F5344CB8AC3E}">
        <p14:creationId xmlns:p14="http://schemas.microsoft.com/office/powerpoint/2010/main" val="1717627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7224A1-3949-4C4D-8136-948A30EEB608}" type="slidenum">
              <a:rPr lang="en-GB" smtClean="0"/>
              <a:t>2</a:t>
            </a:fld>
            <a:endParaRPr lang="en-GB" dirty="0"/>
          </a:p>
        </p:txBody>
      </p:sp>
    </p:spTree>
    <p:extLst>
      <p:ext uri="{BB962C8B-B14F-4D97-AF65-F5344CB8AC3E}">
        <p14:creationId xmlns:p14="http://schemas.microsoft.com/office/powerpoint/2010/main" val="10212659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7224A1-3949-4C4D-8136-948A30EEB608}" type="slidenum">
              <a:rPr lang="en-GB" smtClean="0"/>
              <a:t>3</a:t>
            </a:fld>
            <a:endParaRPr lang="en-GB" dirty="0"/>
          </a:p>
        </p:txBody>
      </p:sp>
    </p:spTree>
    <p:extLst>
      <p:ext uri="{BB962C8B-B14F-4D97-AF65-F5344CB8AC3E}">
        <p14:creationId xmlns:p14="http://schemas.microsoft.com/office/powerpoint/2010/main" val="10212659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7224A1-3949-4C4D-8136-948A30EEB608}" type="slidenum">
              <a:rPr lang="en-GB" smtClean="0"/>
              <a:t>4</a:t>
            </a:fld>
            <a:endParaRPr lang="en-GB" dirty="0"/>
          </a:p>
        </p:txBody>
      </p:sp>
    </p:spTree>
    <p:extLst>
      <p:ext uri="{BB962C8B-B14F-4D97-AF65-F5344CB8AC3E}">
        <p14:creationId xmlns:p14="http://schemas.microsoft.com/office/powerpoint/2010/main" val="10212659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7224A1-3949-4C4D-8136-948A30EEB608}" type="slidenum">
              <a:rPr lang="en-GB" smtClean="0"/>
              <a:t>7</a:t>
            </a:fld>
            <a:endParaRPr lang="en-GB" dirty="0"/>
          </a:p>
        </p:txBody>
      </p:sp>
    </p:spTree>
    <p:extLst>
      <p:ext uri="{BB962C8B-B14F-4D97-AF65-F5344CB8AC3E}">
        <p14:creationId xmlns:p14="http://schemas.microsoft.com/office/powerpoint/2010/main" val="10212659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7224A1-3949-4C4D-8136-948A30EEB608}" type="slidenum">
              <a:rPr lang="en-GB" smtClean="0"/>
              <a:t>8</a:t>
            </a:fld>
            <a:endParaRPr lang="en-GB" dirty="0"/>
          </a:p>
        </p:txBody>
      </p:sp>
    </p:spTree>
    <p:extLst>
      <p:ext uri="{BB962C8B-B14F-4D97-AF65-F5344CB8AC3E}">
        <p14:creationId xmlns:p14="http://schemas.microsoft.com/office/powerpoint/2010/main" val="10212659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7224A1-3949-4C4D-8136-948A30EEB608}" type="slidenum">
              <a:rPr lang="en-GB" smtClean="0"/>
              <a:t>9</a:t>
            </a:fld>
            <a:endParaRPr lang="en-GB" dirty="0"/>
          </a:p>
        </p:txBody>
      </p:sp>
    </p:spTree>
    <p:extLst>
      <p:ext uri="{BB962C8B-B14F-4D97-AF65-F5344CB8AC3E}">
        <p14:creationId xmlns:p14="http://schemas.microsoft.com/office/powerpoint/2010/main" val="10212659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7224A1-3949-4C4D-8136-948A30EEB608}" type="slidenum">
              <a:rPr lang="en-GB" smtClean="0"/>
              <a:t>10</a:t>
            </a:fld>
            <a:endParaRPr lang="en-GB" dirty="0"/>
          </a:p>
        </p:txBody>
      </p:sp>
    </p:spTree>
    <p:extLst>
      <p:ext uri="{BB962C8B-B14F-4D97-AF65-F5344CB8AC3E}">
        <p14:creationId xmlns:p14="http://schemas.microsoft.com/office/powerpoint/2010/main" val="10212659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7224A1-3949-4C4D-8136-948A30EEB608}" type="slidenum">
              <a:rPr lang="en-GB" smtClean="0"/>
              <a:t>11</a:t>
            </a:fld>
            <a:endParaRPr lang="en-GB" dirty="0"/>
          </a:p>
        </p:txBody>
      </p:sp>
    </p:spTree>
    <p:extLst>
      <p:ext uri="{BB962C8B-B14F-4D97-AF65-F5344CB8AC3E}">
        <p14:creationId xmlns:p14="http://schemas.microsoft.com/office/powerpoint/2010/main" val="10212659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7224A1-3949-4C4D-8136-948A30EEB608}" type="slidenum">
              <a:rPr lang="en-GB" smtClean="0"/>
              <a:t>12</a:t>
            </a:fld>
            <a:endParaRPr lang="en-GB" dirty="0"/>
          </a:p>
        </p:txBody>
      </p:sp>
    </p:spTree>
    <p:extLst>
      <p:ext uri="{BB962C8B-B14F-4D97-AF65-F5344CB8AC3E}">
        <p14:creationId xmlns:p14="http://schemas.microsoft.com/office/powerpoint/2010/main" val="10212659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7224A1-3949-4C4D-8136-948A30EEB608}" type="slidenum">
              <a:rPr lang="en-GB" smtClean="0"/>
              <a:t>13</a:t>
            </a:fld>
            <a:endParaRPr lang="en-GB" dirty="0"/>
          </a:p>
        </p:txBody>
      </p:sp>
    </p:spTree>
    <p:extLst>
      <p:ext uri="{BB962C8B-B14F-4D97-AF65-F5344CB8AC3E}">
        <p14:creationId xmlns:p14="http://schemas.microsoft.com/office/powerpoint/2010/main" val="10212659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481D8CA-FD82-4485-BE93-4DB91E912FDC}" type="datetimeFigureOut">
              <a:rPr lang="en-GB" smtClean="0"/>
              <a:t>06/02/2017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452B536-C1B0-4193-870B-97FE63E2D773}" type="slidenum">
              <a:rPr lang="en-GB" smtClean="0"/>
              <a:t>‹#›</a:t>
            </a:fld>
            <a:endParaRPr lang="en-GB" dirty="0"/>
          </a:p>
        </p:txBody>
      </p:sp>
    </p:spTree>
    <p:extLst>
      <p:ext uri="{BB962C8B-B14F-4D97-AF65-F5344CB8AC3E}">
        <p14:creationId xmlns:p14="http://schemas.microsoft.com/office/powerpoint/2010/main" val="18241111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481D8CA-FD82-4485-BE93-4DB91E912FDC}" type="datetimeFigureOut">
              <a:rPr lang="en-GB" smtClean="0"/>
              <a:t>06/02/2017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452B536-C1B0-4193-870B-97FE63E2D773}" type="slidenum">
              <a:rPr lang="en-GB" smtClean="0"/>
              <a:t>‹#›</a:t>
            </a:fld>
            <a:endParaRPr lang="en-GB" dirty="0"/>
          </a:p>
        </p:txBody>
      </p:sp>
    </p:spTree>
    <p:extLst>
      <p:ext uri="{BB962C8B-B14F-4D97-AF65-F5344CB8AC3E}">
        <p14:creationId xmlns:p14="http://schemas.microsoft.com/office/powerpoint/2010/main" val="10270938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481D8CA-FD82-4485-BE93-4DB91E912FDC}" type="datetimeFigureOut">
              <a:rPr lang="en-GB" smtClean="0"/>
              <a:t>06/02/2017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452B536-C1B0-4193-870B-97FE63E2D773}" type="slidenum">
              <a:rPr lang="en-GB" smtClean="0"/>
              <a:t>‹#›</a:t>
            </a:fld>
            <a:endParaRPr lang="en-GB" dirty="0"/>
          </a:p>
        </p:txBody>
      </p:sp>
    </p:spTree>
    <p:extLst>
      <p:ext uri="{BB962C8B-B14F-4D97-AF65-F5344CB8AC3E}">
        <p14:creationId xmlns:p14="http://schemas.microsoft.com/office/powerpoint/2010/main" val="24424671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481D8CA-FD82-4485-BE93-4DB91E912FDC}" type="datetimeFigureOut">
              <a:rPr lang="en-GB" smtClean="0"/>
              <a:t>06/02/2017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452B536-C1B0-4193-870B-97FE63E2D773}" type="slidenum">
              <a:rPr lang="en-GB" smtClean="0"/>
              <a:t>‹#›</a:t>
            </a:fld>
            <a:endParaRPr lang="en-GB" dirty="0"/>
          </a:p>
        </p:txBody>
      </p:sp>
    </p:spTree>
    <p:extLst>
      <p:ext uri="{BB962C8B-B14F-4D97-AF65-F5344CB8AC3E}">
        <p14:creationId xmlns:p14="http://schemas.microsoft.com/office/powerpoint/2010/main" val="41781406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481D8CA-FD82-4485-BE93-4DB91E912FDC}" type="datetimeFigureOut">
              <a:rPr lang="en-GB" smtClean="0"/>
              <a:t>06/02/2017</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2452B536-C1B0-4193-870B-97FE63E2D773}" type="slidenum">
              <a:rPr lang="en-GB" smtClean="0"/>
              <a:t>‹#›</a:t>
            </a:fld>
            <a:endParaRPr lang="en-GB" dirty="0"/>
          </a:p>
        </p:txBody>
      </p:sp>
    </p:spTree>
    <p:extLst>
      <p:ext uri="{BB962C8B-B14F-4D97-AF65-F5344CB8AC3E}">
        <p14:creationId xmlns:p14="http://schemas.microsoft.com/office/powerpoint/2010/main" val="22062085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481D8CA-FD82-4485-BE93-4DB91E912FDC}" type="datetimeFigureOut">
              <a:rPr lang="en-GB" smtClean="0"/>
              <a:t>06/02/2017</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2452B536-C1B0-4193-870B-97FE63E2D773}" type="slidenum">
              <a:rPr lang="en-GB" smtClean="0"/>
              <a:t>‹#›</a:t>
            </a:fld>
            <a:endParaRPr lang="en-GB" dirty="0"/>
          </a:p>
        </p:txBody>
      </p:sp>
    </p:spTree>
    <p:extLst>
      <p:ext uri="{BB962C8B-B14F-4D97-AF65-F5344CB8AC3E}">
        <p14:creationId xmlns:p14="http://schemas.microsoft.com/office/powerpoint/2010/main" val="27542565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481D8CA-FD82-4485-BE93-4DB91E912FDC}" type="datetimeFigureOut">
              <a:rPr lang="en-GB" smtClean="0"/>
              <a:t>06/02/2017</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2452B536-C1B0-4193-870B-97FE63E2D773}" type="slidenum">
              <a:rPr lang="en-GB" smtClean="0"/>
              <a:t>‹#›</a:t>
            </a:fld>
            <a:endParaRPr lang="en-GB" dirty="0"/>
          </a:p>
        </p:txBody>
      </p:sp>
    </p:spTree>
    <p:extLst>
      <p:ext uri="{BB962C8B-B14F-4D97-AF65-F5344CB8AC3E}">
        <p14:creationId xmlns:p14="http://schemas.microsoft.com/office/powerpoint/2010/main" val="18248198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481D8CA-FD82-4485-BE93-4DB91E912FDC}" type="datetimeFigureOut">
              <a:rPr lang="en-GB" smtClean="0"/>
              <a:t>06/02/2017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452B536-C1B0-4193-870B-97FE63E2D773}" type="slidenum">
              <a:rPr lang="en-GB" smtClean="0"/>
              <a:t>‹#›</a:t>
            </a:fld>
            <a:endParaRPr lang="en-GB" dirty="0"/>
          </a:p>
        </p:txBody>
      </p:sp>
    </p:spTree>
    <p:extLst>
      <p:ext uri="{BB962C8B-B14F-4D97-AF65-F5344CB8AC3E}">
        <p14:creationId xmlns:p14="http://schemas.microsoft.com/office/powerpoint/2010/main" val="33528397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481D8CA-FD82-4485-BE93-4DB91E912FDC}" type="datetimeFigureOut">
              <a:rPr lang="en-GB" smtClean="0"/>
              <a:t>06/02/2017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452B536-C1B0-4193-870B-97FE63E2D773}" type="slidenum">
              <a:rPr lang="en-GB" smtClean="0"/>
              <a:t>‹#›</a:t>
            </a:fld>
            <a:endParaRPr lang="en-GB" dirty="0"/>
          </a:p>
        </p:txBody>
      </p:sp>
    </p:spTree>
    <p:extLst>
      <p:ext uri="{BB962C8B-B14F-4D97-AF65-F5344CB8AC3E}">
        <p14:creationId xmlns:p14="http://schemas.microsoft.com/office/powerpoint/2010/main" val="16871321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481D8CA-FD82-4485-BE93-4DB91E912FDC}" type="datetimeFigureOut">
              <a:rPr lang="en-GB" smtClean="0"/>
              <a:t>06/02/2017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452B536-C1B0-4193-870B-97FE63E2D773}" type="slidenum">
              <a:rPr lang="en-GB" smtClean="0"/>
              <a:t>‹#›</a:t>
            </a:fld>
            <a:endParaRPr lang="en-GB" dirty="0"/>
          </a:p>
        </p:txBody>
      </p:sp>
    </p:spTree>
    <p:extLst>
      <p:ext uri="{BB962C8B-B14F-4D97-AF65-F5344CB8AC3E}">
        <p14:creationId xmlns:p14="http://schemas.microsoft.com/office/powerpoint/2010/main" val="7760003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481D8CA-FD82-4485-BE93-4DB91E912FDC}" type="datetimeFigureOut">
              <a:rPr lang="en-GB" smtClean="0"/>
              <a:t>06/02/2017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452B536-C1B0-4193-870B-97FE63E2D773}" type="slidenum">
              <a:rPr lang="en-GB" smtClean="0"/>
              <a:t>‹#›</a:t>
            </a:fld>
            <a:endParaRPr lang="en-GB" dirty="0"/>
          </a:p>
        </p:txBody>
      </p:sp>
    </p:spTree>
    <p:extLst>
      <p:ext uri="{BB962C8B-B14F-4D97-AF65-F5344CB8AC3E}">
        <p14:creationId xmlns:p14="http://schemas.microsoft.com/office/powerpoint/2010/main" val="13936872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481D8CA-FD82-4485-BE93-4DB91E912FDC}" type="datetimeFigureOut">
              <a:rPr lang="en-GB" smtClean="0"/>
              <a:t>06/02/2017</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452B536-C1B0-4193-870B-97FE63E2D773}" type="slidenum">
              <a:rPr lang="en-GB" smtClean="0"/>
              <a:t>‹#›</a:t>
            </a:fld>
            <a:endParaRPr lang="en-GB" dirty="0"/>
          </a:p>
        </p:txBody>
      </p:sp>
    </p:spTree>
    <p:extLst>
      <p:ext uri="{BB962C8B-B14F-4D97-AF65-F5344CB8AC3E}">
        <p14:creationId xmlns:p14="http://schemas.microsoft.com/office/powerpoint/2010/main" val="41158528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7.xml"/><Relationship Id="rId4" Type="http://schemas.openxmlformats.org/officeDocument/2006/relationships/image" Target="../media/image27.jpeg"/></Relationships>
</file>

<file path=ppt/slides/_rels/slide1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7.xml"/><Relationship Id="rId4" Type="http://schemas.openxmlformats.org/officeDocument/2006/relationships/image" Target="../media/image30.png"/></Relationships>
</file>

<file path=ppt/slides/_rels/slide1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jpeg"/><Relationship Id="rId1" Type="http://schemas.openxmlformats.org/officeDocument/2006/relationships/slideLayout" Target="../slideLayouts/slideLayout7.xml"/><Relationship Id="rId4" Type="http://schemas.openxmlformats.org/officeDocument/2006/relationships/image" Target="../media/image38.png"/></Relationships>
</file>

<file path=ppt/slides/_rels/slide2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hyperlink" Target="http://www.open.edu/openlearn/history-the-arts/history/world-history/selling-empire-introduction" TargetMode="Externa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6892135"/>
          </a:xfrm>
          <a:prstGeom prst="rect">
            <a:avLst/>
          </a:prstGeom>
          <a:noFill/>
        </p:spPr>
        <p:txBody>
          <a:bodyPr wrap="square" lIns="540000" tIns="540000" rIns="540000" bIns="540000" rtlCol="0">
            <a:spAutoFit/>
          </a:bodyPr>
          <a:lstStyle/>
          <a:p>
            <a:pPr algn="just"/>
            <a:r>
              <a:rPr lang="en-GB" b="1" u="sng" dirty="0" smtClean="0"/>
              <a:t>AHHI5017  Week </a:t>
            </a:r>
            <a:r>
              <a:rPr lang="en-GB" b="1" u="sng" dirty="0"/>
              <a:t>2</a:t>
            </a:r>
            <a:r>
              <a:rPr lang="en-GB" b="1" u="sng" dirty="0" smtClean="0"/>
              <a:t>: </a:t>
            </a:r>
            <a:r>
              <a:rPr lang="en-GB" b="1" u="sng" dirty="0"/>
              <a:t>The </a:t>
            </a:r>
            <a:r>
              <a:rPr lang="en-GB" b="1" u="sng" dirty="0" smtClean="0"/>
              <a:t>Age of Empire</a:t>
            </a:r>
          </a:p>
          <a:p>
            <a:pPr algn="just"/>
            <a:r>
              <a:rPr lang="en-GB" b="1" u="sng" dirty="0" smtClean="0"/>
              <a:t>Monday  lecture</a:t>
            </a:r>
          </a:p>
          <a:p>
            <a:pPr marL="285750" indent="-285750" algn="just">
              <a:buFont typeface="Arial" pitchFamily="34" charset="0"/>
              <a:buChar char="•"/>
            </a:pPr>
            <a:endParaRPr lang="en-GB" dirty="0" smtClean="0"/>
          </a:p>
          <a:p>
            <a:pPr marL="285750" indent="-285750" algn="just">
              <a:buFont typeface="Arial" pitchFamily="34" charset="0"/>
              <a:buChar char="•"/>
            </a:pPr>
            <a:r>
              <a:rPr lang="en-GB" dirty="0" smtClean="0"/>
              <a:t>Class discussion: The image of Napoleon </a:t>
            </a:r>
            <a:endParaRPr lang="en-GB" dirty="0"/>
          </a:p>
          <a:p>
            <a:pPr marL="285750" indent="-285750" algn="just">
              <a:buFont typeface="Arial" pitchFamily="34" charset="0"/>
              <a:buChar char="•"/>
            </a:pPr>
            <a:r>
              <a:rPr lang="en-GB" dirty="0" smtClean="0"/>
              <a:t>Class discussion: Empire and the Napoleonic Wars</a:t>
            </a:r>
          </a:p>
          <a:p>
            <a:pPr marL="285750" indent="-285750" algn="just">
              <a:buFont typeface="Arial" pitchFamily="34" charset="0"/>
              <a:buChar char="•"/>
            </a:pPr>
            <a:r>
              <a:rPr lang="en-GB" dirty="0" smtClean="0"/>
              <a:t>Class discussion</a:t>
            </a:r>
            <a:r>
              <a:rPr lang="en-GB" dirty="0"/>
              <a:t>: Art, Antiquities and the Napoleonic Wars</a:t>
            </a:r>
          </a:p>
          <a:p>
            <a:pPr marL="285750" indent="-285750" algn="just">
              <a:buFont typeface="Arial" pitchFamily="34" charset="0"/>
              <a:buChar char="•"/>
            </a:pPr>
            <a:r>
              <a:rPr lang="en-GB" dirty="0" smtClean="0"/>
              <a:t>Group discussion: imperial propaganda</a:t>
            </a:r>
          </a:p>
          <a:p>
            <a:pPr algn="just"/>
            <a:endParaRPr lang="en-GB" dirty="0" smtClean="0"/>
          </a:p>
          <a:p>
            <a:pPr algn="just"/>
            <a:r>
              <a:rPr lang="en-GB" dirty="0" smtClean="0"/>
              <a:t>This </a:t>
            </a:r>
            <a:r>
              <a:rPr lang="en-GB" dirty="0"/>
              <a:t>week explores the ways that war and martial culture helped ‘sell’ the idea of empire to the British public. We shall discuss how news of conflict on the colonial periphery was received in the metropolitan centre, and how popular culture (e.g. children’s literature) was used as a means to express imperial ideologies. Students will also be asked to contemplate the ongoing legacies of empire in contemporary British culture.</a:t>
            </a:r>
          </a:p>
          <a:p>
            <a:pPr algn="just"/>
            <a:r>
              <a:rPr lang="en-GB" dirty="0"/>
              <a:t>	Monday’s lecture expands on our Week 1 discussions, linking the Napoleonic Wars to the expansion of the British and French Empires. Here, the role of museums, arts and antiquities within this imperial competition is foregrounded. Students are then asked to consider how imperial ideologies and the colonial project were ‘sold’ to domestic audiences via a consideration of John MacKenzie’s writings on propaganda and empire.</a:t>
            </a:r>
          </a:p>
          <a:p>
            <a:pPr marL="285750" indent="-285750" algn="just">
              <a:buFont typeface="Arial" pitchFamily="34" charset="0"/>
              <a:buChar char="•"/>
            </a:pPr>
            <a:endParaRPr lang="en-GB" sz="1700" dirty="0" smtClean="0"/>
          </a:p>
        </p:txBody>
      </p:sp>
    </p:spTree>
    <p:extLst>
      <p:ext uri="{BB962C8B-B14F-4D97-AF65-F5344CB8AC3E}">
        <p14:creationId xmlns:p14="http://schemas.microsoft.com/office/powerpoint/2010/main" val="265823624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79712" y="35516"/>
            <a:ext cx="4608512" cy="68579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6589833" y="4525068"/>
            <a:ext cx="2014615" cy="2361398"/>
          </a:xfrm>
          <a:prstGeom prst="rect">
            <a:avLst/>
          </a:prstGeom>
        </p:spPr>
        <p:txBody>
          <a:bodyPr wrap="square" lIns="180000" tIns="72000" rIns="180000" bIns="72000">
            <a:spAutoFit/>
          </a:bodyPr>
          <a:lstStyle/>
          <a:p>
            <a:pPr algn="r"/>
            <a:r>
              <a:rPr lang="en-GB" dirty="0" smtClean="0"/>
              <a:t>‘John Bull and Bonaparte’ handbill </a:t>
            </a:r>
            <a:r>
              <a:rPr lang="en-GB" dirty="0" smtClean="0">
                <a:effectLst/>
              </a:rPr>
              <a:t>published by Rudolph Ackermann </a:t>
            </a:r>
            <a:r>
              <a:rPr lang="en-GB" dirty="0" smtClean="0"/>
              <a:t>(c. 1803)</a:t>
            </a:r>
            <a:endParaRPr lang="en-GB" dirty="0" smtClean="0">
              <a:effectLst/>
            </a:endParaRPr>
          </a:p>
          <a:p>
            <a:pPr algn="r"/>
            <a:r>
              <a:rPr lang="en-GB" dirty="0" smtClean="0"/>
              <a:t> </a:t>
            </a:r>
            <a:endParaRPr lang="it-IT" dirty="0"/>
          </a:p>
        </p:txBody>
      </p:sp>
    </p:spTree>
    <p:extLst>
      <p:ext uri="{BB962C8B-B14F-4D97-AF65-F5344CB8AC3E}">
        <p14:creationId xmlns:p14="http://schemas.microsoft.com/office/powerpoint/2010/main" val="429200785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95300" y="6248570"/>
            <a:ext cx="8153400" cy="699404"/>
          </a:xfrm>
          <a:prstGeom prst="rect">
            <a:avLst/>
          </a:prstGeom>
        </p:spPr>
        <p:txBody>
          <a:bodyPr wrap="square" lIns="180000" tIns="72000" rIns="180000" bIns="72000">
            <a:spAutoFit/>
          </a:bodyPr>
          <a:lstStyle/>
          <a:p>
            <a:pPr algn="ctr"/>
            <a:r>
              <a:rPr lang="en-GB" dirty="0" smtClean="0"/>
              <a:t>‘The modern atlas asking a favor of John Bull,’ Charles Williams ( 1807)</a:t>
            </a:r>
            <a:endParaRPr lang="en-GB" dirty="0" smtClean="0">
              <a:effectLst/>
            </a:endParaRPr>
          </a:p>
          <a:p>
            <a:pPr algn="r"/>
            <a:r>
              <a:rPr lang="en-GB" dirty="0" smtClean="0"/>
              <a:t> </a:t>
            </a:r>
            <a:endParaRPr lang="it-IT" dirty="0"/>
          </a:p>
        </p:txBody>
      </p:sp>
      <p:pic>
        <p:nvPicPr>
          <p:cNvPr id="2560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76482" y="41736"/>
            <a:ext cx="8591036" cy="62176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729938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95300" y="6029567"/>
            <a:ext cx="8153400" cy="699404"/>
          </a:xfrm>
          <a:prstGeom prst="rect">
            <a:avLst/>
          </a:prstGeom>
        </p:spPr>
        <p:txBody>
          <a:bodyPr wrap="square" lIns="180000" tIns="72000" rIns="180000" bIns="72000">
            <a:spAutoFit/>
          </a:bodyPr>
          <a:lstStyle/>
          <a:p>
            <a:pPr algn="ctr"/>
            <a:r>
              <a:rPr lang="en-GB" dirty="0" smtClean="0"/>
              <a:t>‘The plumb-pudding in danger: or state epicures taking un petit souper,’ James Gillray (1805) </a:t>
            </a:r>
            <a:endParaRPr lang="it-IT" dirty="0"/>
          </a:p>
        </p:txBody>
      </p:sp>
      <p:pic>
        <p:nvPicPr>
          <p:cNvPr id="266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9701" y="21495"/>
            <a:ext cx="8004597" cy="59997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5243039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upload.wikimedia.org/wikipedia/commons/thumb/c/c2/NapoleonicWars.png/1280px-NapoleonicWars.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271" y="260648"/>
            <a:ext cx="9497271" cy="4392488"/>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495300" y="5157192"/>
            <a:ext cx="8153400" cy="1530401"/>
          </a:xfrm>
          <a:prstGeom prst="rect">
            <a:avLst/>
          </a:prstGeom>
        </p:spPr>
        <p:txBody>
          <a:bodyPr wrap="square" lIns="180000" tIns="72000" rIns="180000" bIns="72000">
            <a:spAutoFit/>
          </a:bodyPr>
          <a:lstStyle/>
          <a:p>
            <a:pPr algn="ctr"/>
            <a:r>
              <a:rPr lang="en-GB" dirty="0" smtClean="0"/>
              <a:t>Indicative map of the world in the Napoleonic Wars era, showing</a:t>
            </a:r>
            <a:endParaRPr lang="en-GB" dirty="0"/>
          </a:p>
          <a:p>
            <a:pPr algn="ctr"/>
            <a:r>
              <a:rPr lang="en-GB" b="1" dirty="0" smtClean="0">
                <a:solidFill>
                  <a:srgbClr val="009900"/>
                </a:solidFill>
              </a:rPr>
              <a:t>France</a:t>
            </a:r>
            <a:r>
              <a:rPr lang="en-GB" b="1" dirty="0">
                <a:solidFill>
                  <a:srgbClr val="009900"/>
                </a:solidFill>
              </a:rPr>
              <a:t>, </a:t>
            </a:r>
            <a:r>
              <a:rPr lang="en-GB" b="1" dirty="0" smtClean="0">
                <a:solidFill>
                  <a:srgbClr val="009900"/>
                </a:solidFill>
              </a:rPr>
              <a:t>French colonies, French </a:t>
            </a:r>
            <a:r>
              <a:rPr lang="en-GB" b="1" dirty="0">
                <a:solidFill>
                  <a:srgbClr val="009900"/>
                </a:solidFill>
              </a:rPr>
              <a:t>client states in Europe, and Denmark-Norway</a:t>
            </a:r>
            <a:r>
              <a:rPr lang="en-GB" b="1" dirty="0" smtClean="0">
                <a:solidFill>
                  <a:srgbClr val="009900"/>
                </a:solidFill>
              </a:rPr>
              <a:t>.</a:t>
            </a:r>
          </a:p>
          <a:p>
            <a:pPr algn="ctr"/>
            <a:r>
              <a:rPr lang="en-GB" b="1" dirty="0" smtClean="0">
                <a:solidFill>
                  <a:srgbClr val="004D86"/>
                </a:solidFill>
              </a:rPr>
              <a:t>Allies against France (</a:t>
            </a:r>
            <a:r>
              <a:rPr lang="fi-FI" b="1" dirty="0" smtClean="0">
                <a:solidFill>
                  <a:srgbClr val="004D86"/>
                </a:solidFill>
              </a:rPr>
              <a:t>Britain</a:t>
            </a:r>
            <a:r>
              <a:rPr lang="fi-FI" b="1" dirty="0">
                <a:solidFill>
                  <a:srgbClr val="004D86"/>
                </a:solidFill>
              </a:rPr>
              <a:t>, Prussia, Austria, Russia, Portugal, Spain, Sweden, Ottoman </a:t>
            </a:r>
            <a:r>
              <a:rPr lang="fi-FI" b="1" dirty="0" smtClean="0">
                <a:solidFill>
                  <a:srgbClr val="004D86"/>
                </a:solidFill>
              </a:rPr>
              <a:t>Empire) </a:t>
            </a:r>
            <a:r>
              <a:rPr lang="en-GB" b="1" dirty="0" smtClean="0">
                <a:solidFill>
                  <a:srgbClr val="004D86"/>
                </a:solidFill>
              </a:rPr>
              <a:t>and their colonies </a:t>
            </a:r>
          </a:p>
          <a:p>
            <a:pPr algn="ctr"/>
            <a:r>
              <a:rPr lang="en-GB" b="1" dirty="0" smtClean="0">
                <a:solidFill>
                  <a:srgbClr val="00FFCC"/>
                </a:solidFill>
              </a:rPr>
              <a:t>Ottoman vassal states and British claimed territories</a:t>
            </a:r>
            <a:endParaRPr lang="it-IT" b="1" dirty="0">
              <a:solidFill>
                <a:srgbClr val="00FFCC"/>
              </a:solidFill>
            </a:endParaRPr>
          </a:p>
        </p:txBody>
      </p:sp>
    </p:spTree>
    <p:extLst>
      <p:ext uri="{BB962C8B-B14F-4D97-AF65-F5344CB8AC3E}">
        <p14:creationId xmlns:p14="http://schemas.microsoft.com/office/powerpoint/2010/main" val="339442168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upload.wikimedia.org/wikipedia/commons/thumb/c/c2/NapoleonicWars.png/1280px-NapoleonicWars.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271" y="260648"/>
            <a:ext cx="9497271" cy="439248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421966"/>
            <a:ext cx="5220072" cy="24360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372200" y="5157192"/>
            <a:ext cx="2276500" cy="976403"/>
          </a:xfrm>
          <a:prstGeom prst="rect">
            <a:avLst/>
          </a:prstGeom>
        </p:spPr>
        <p:txBody>
          <a:bodyPr wrap="square" lIns="180000" tIns="72000" rIns="180000" bIns="72000">
            <a:spAutoFit/>
          </a:bodyPr>
          <a:lstStyle/>
          <a:p>
            <a:pPr algn="ctr"/>
            <a:r>
              <a:rPr lang="it-IT" dirty="0" smtClean="0"/>
              <a:t>Expansion of European empires pre-WWI</a:t>
            </a:r>
            <a:endParaRPr lang="it-IT" dirty="0"/>
          </a:p>
        </p:txBody>
      </p:sp>
    </p:spTree>
    <p:extLst>
      <p:ext uri="{BB962C8B-B14F-4D97-AF65-F5344CB8AC3E}">
        <p14:creationId xmlns:p14="http://schemas.microsoft.com/office/powerpoint/2010/main" val="148524504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6084168" y="4869159"/>
            <a:ext cx="2863306" cy="1384995"/>
          </a:xfrm>
          <a:prstGeom prst="rect">
            <a:avLst/>
          </a:prstGeom>
        </p:spPr>
        <p:txBody>
          <a:bodyPr wrap="square">
            <a:spAutoFit/>
          </a:bodyPr>
          <a:lstStyle/>
          <a:p>
            <a:pPr algn="r"/>
            <a:r>
              <a:rPr lang="en-GB" sz="1400" dirty="0" smtClean="0">
                <a:solidFill>
                  <a:prstClr val="black"/>
                </a:solidFill>
              </a:rPr>
              <a:t>The Louvre; </a:t>
            </a:r>
          </a:p>
          <a:p>
            <a:pPr algn="r"/>
            <a:r>
              <a:rPr lang="en-GB" sz="1400" dirty="0" smtClean="0">
                <a:solidFill>
                  <a:prstClr val="black"/>
                </a:solidFill>
              </a:rPr>
              <a:t>‘</a:t>
            </a:r>
            <a:r>
              <a:rPr lang="en-GB" sz="1400" dirty="0" smtClean="0"/>
              <a:t>Allegory of France before the return of Napoleon from Egypt,’ Jean-Pierre Franque (1810); </a:t>
            </a:r>
          </a:p>
          <a:p>
            <a:pPr lvl="0" algn="r"/>
            <a:r>
              <a:rPr lang="en-GB" sz="1400" i="1" dirty="0" smtClean="0">
                <a:solidFill>
                  <a:prstClr val="black"/>
                </a:solidFill>
              </a:rPr>
              <a:t>‘Bonaparte </a:t>
            </a:r>
            <a:r>
              <a:rPr lang="en-GB" sz="1400" i="1" dirty="0">
                <a:solidFill>
                  <a:prstClr val="black"/>
                </a:solidFill>
              </a:rPr>
              <a:t>Before the Sphinx </a:t>
            </a:r>
            <a:r>
              <a:rPr lang="en-GB" sz="1400" dirty="0" smtClean="0">
                <a:solidFill>
                  <a:prstClr val="black"/>
                </a:solidFill>
              </a:rPr>
              <a:t>by </a:t>
            </a:r>
            <a:r>
              <a:rPr lang="en-GB" sz="1400" dirty="0">
                <a:solidFill>
                  <a:prstClr val="black"/>
                </a:solidFill>
              </a:rPr>
              <a:t>Jean-Léon </a:t>
            </a:r>
            <a:r>
              <a:rPr lang="en-GB" sz="1400" dirty="0" smtClean="0">
                <a:solidFill>
                  <a:prstClr val="black"/>
                </a:solidFill>
              </a:rPr>
              <a:t>Gérôme</a:t>
            </a:r>
            <a:r>
              <a:rPr lang="en-GB" sz="1400" dirty="0">
                <a:solidFill>
                  <a:prstClr val="black"/>
                </a:solidFill>
              </a:rPr>
              <a:t> </a:t>
            </a:r>
            <a:r>
              <a:rPr lang="en-GB" sz="1400" dirty="0" smtClean="0">
                <a:solidFill>
                  <a:prstClr val="black"/>
                </a:solidFill>
              </a:rPr>
              <a:t>(1867–1868 ) )</a:t>
            </a:r>
            <a:endParaRPr lang="it-IT" sz="1400" dirty="0">
              <a:solidFill>
                <a:prstClr val="black"/>
              </a:solidFill>
            </a:endParaRPr>
          </a:p>
        </p:txBody>
      </p:sp>
      <p:sp>
        <p:nvSpPr>
          <p:cNvPr id="2" name="Rectangle 1"/>
          <p:cNvSpPr/>
          <p:nvPr/>
        </p:nvSpPr>
        <p:spPr>
          <a:xfrm>
            <a:off x="0" y="2434"/>
            <a:ext cx="2843808" cy="757130"/>
          </a:xfrm>
          <a:prstGeom prst="rect">
            <a:avLst/>
          </a:prstGeom>
        </p:spPr>
        <p:txBody>
          <a:bodyPr wrap="square">
            <a:spAutoFit/>
          </a:bodyPr>
          <a:lstStyle/>
          <a:p>
            <a:pPr lvl="0">
              <a:lnSpc>
                <a:spcPct val="120000"/>
              </a:lnSpc>
            </a:pPr>
            <a:r>
              <a:rPr lang="en-GB" b="1" dirty="0" smtClean="0"/>
              <a:t>Art, Antiquities and the Napoleonic Wars</a:t>
            </a:r>
          </a:p>
        </p:txBody>
      </p:sp>
      <p:pic>
        <p:nvPicPr>
          <p:cNvPr id="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68859" y="2434"/>
            <a:ext cx="5771337" cy="457570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816350"/>
            <a:ext cx="5133975" cy="3041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0" y="920535"/>
            <a:ext cx="3861087" cy="28958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6551875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318" y="3330202"/>
            <a:ext cx="9144000" cy="3527798"/>
          </a:xfrm>
          <a:prstGeom prst="rect">
            <a:avLst/>
          </a:prstGeom>
          <a:noFill/>
        </p:spPr>
        <p:txBody>
          <a:bodyPr wrap="square" lIns="540000" tIns="360000" rIns="540000" bIns="360000" rtlCol="0">
            <a:spAutoFit/>
          </a:bodyPr>
          <a:lstStyle/>
          <a:p>
            <a:pPr algn="just"/>
            <a:r>
              <a:rPr lang="en-GB" dirty="0" smtClean="0"/>
              <a:t>Bonaparte stipulated the surrender of works of arts as a term of the armistice with Duke of Parma, May 1797; chemists, botanists and mathematicians as well as artists appointed as commissioners after the surrender of Piedmont</a:t>
            </a:r>
          </a:p>
          <a:p>
            <a:pPr algn="just"/>
            <a:endParaRPr lang="en-GB" sz="1400" dirty="0" smtClean="0"/>
          </a:p>
          <a:p>
            <a:pPr algn="just"/>
            <a:r>
              <a:rPr lang="en-GB" dirty="0" smtClean="0"/>
              <a:t>“</a:t>
            </a:r>
            <a:r>
              <a:rPr lang="en-GB" dirty="0"/>
              <a:t>Imagine Paris as </a:t>
            </a:r>
            <a:r>
              <a:rPr lang="en-GB" b="1" dirty="0"/>
              <a:t>the capital of the arts </a:t>
            </a:r>
            <a:r>
              <a:rPr lang="en-GB" dirty="0"/>
              <a:t>… it must be the school of the universe, the hub of human science, and command the respect of the whole world through knowledge and instruction.”</a:t>
            </a:r>
          </a:p>
          <a:p>
            <a:pPr marL="285750" lvl="0" indent="-285750" algn="r">
              <a:buFontTx/>
              <a:buChar char="-"/>
            </a:pPr>
            <a:r>
              <a:rPr lang="en-GB" sz="1400" dirty="0" smtClean="0"/>
              <a:t>François </a:t>
            </a:r>
            <a:r>
              <a:rPr lang="en-GB" sz="1400" dirty="0"/>
              <a:t>Antoine de Boissy d'Anglas, 1794, cited by McClennan, Inventing the Louvre, p. 116</a:t>
            </a:r>
            <a:r>
              <a:rPr lang="en-GB" sz="1400" dirty="0" smtClean="0"/>
              <a:t>.</a:t>
            </a:r>
          </a:p>
          <a:p>
            <a:pPr algn="just"/>
            <a:endParaRPr lang="en-GB" sz="1400" dirty="0" smtClean="0"/>
          </a:p>
          <a:p>
            <a:pPr algn="just"/>
            <a:r>
              <a:rPr lang="en-GB" dirty="0" smtClean="0"/>
              <a:t>“</a:t>
            </a:r>
            <a:r>
              <a:rPr lang="en-GB" b="1" dirty="0"/>
              <a:t>Rome is no more in Rome/It is all in Paris</a:t>
            </a:r>
            <a:r>
              <a:rPr lang="en-GB" dirty="0"/>
              <a:t>.”</a:t>
            </a:r>
          </a:p>
          <a:p>
            <a:pPr lvl="0" algn="r"/>
            <a:r>
              <a:rPr lang="en-GB" sz="1400" dirty="0" smtClean="0"/>
              <a:t>- Refrain </a:t>
            </a:r>
            <a:r>
              <a:rPr lang="en-GB" sz="1400" dirty="0"/>
              <a:t>of song popular in France, late 1790s, cited by McClennan, </a:t>
            </a:r>
            <a:r>
              <a:rPr lang="en-GB" sz="1400" i="1" dirty="0"/>
              <a:t>Inventing the Louvre</a:t>
            </a:r>
            <a:r>
              <a:rPr lang="en-GB" sz="1400" dirty="0"/>
              <a:t>, p. 123</a:t>
            </a:r>
            <a:r>
              <a:rPr lang="en-GB" sz="1400" dirty="0" smtClean="0"/>
              <a:t>.</a:t>
            </a:r>
            <a:endParaRPr lang="en-GB" sz="1400" dirty="0"/>
          </a:p>
        </p:txBody>
      </p:sp>
      <p:pic>
        <p:nvPicPr>
          <p:cNvPr id="8" name="Picture 7" descr=" photo ch29_anonymous_napoleon_displaying_apollo_belvedere_and_other_treasure_taken_from_italy_1797_loc_zps5170d52f.jpg"/>
          <p:cNvPicPr/>
          <p:nvPr/>
        </p:nvPicPr>
        <p:blipFill>
          <a:blip r:embed="rId3">
            <a:extLst>
              <a:ext uri="{28A0092B-C50C-407E-A947-70E740481C1C}">
                <a14:useLocalDpi xmlns:a14="http://schemas.microsoft.com/office/drawing/2010/main" val="0"/>
              </a:ext>
            </a:extLst>
          </a:blip>
          <a:srcRect/>
          <a:stretch>
            <a:fillRect/>
          </a:stretch>
        </p:blipFill>
        <p:spPr bwMode="auto">
          <a:xfrm>
            <a:off x="4427984" y="0"/>
            <a:ext cx="4716016" cy="3501008"/>
          </a:xfrm>
          <a:prstGeom prst="rect">
            <a:avLst/>
          </a:prstGeom>
          <a:noFill/>
          <a:ln>
            <a:noFill/>
          </a:ln>
        </p:spPr>
      </p:pic>
      <p:pic>
        <p:nvPicPr>
          <p:cNvPr id="717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345" y="309728"/>
            <a:ext cx="4706937" cy="2730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Rectangle 9"/>
          <p:cNvSpPr/>
          <p:nvPr/>
        </p:nvSpPr>
        <p:spPr>
          <a:xfrm>
            <a:off x="58853" y="3072833"/>
            <a:ext cx="4369131" cy="514738"/>
          </a:xfrm>
          <a:prstGeom prst="rect">
            <a:avLst/>
          </a:prstGeom>
        </p:spPr>
        <p:txBody>
          <a:bodyPr wrap="square" lIns="180000" tIns="72000" rIns="180000" bIns="72000">
            <a:spAutoFit/>
          </a:bodyPr>
          <a:lstStyle/>
          <a:p>
            <a:r>
              <a:rPr lang="en-GB" sz="1200" dirty="0"/>
              <a:t>‘Seizing the Italian Relics,’ George </a:t>
            </a:r>
            <a:r>
              <a:rPr lang="en-GB" sz="1200" dirty="0" smtClean="0"/>
              <a:t>Cruickshank (1814)</a:t>
            </a:r>
          </a:p>
          <a:p>
            <a:r>
              <a:rPr lang="en-GB" sz="1200" dirty="0" smtClean="0"/>
              <a:t>‘</a:t>
            </a:r>
            <a:r>
              <a:rPr lang="en-GB" sz="1200" dirty="0"/>
              <a:t>Napoleon next to the Apollo </a:t>
            </a:r>
            <a:r>
              <a:rPr lang="en-GB" sz="1200" dirty="0" smtClean="0"/>
              <a:t>Belvedere,’ anonymous (undated)</a:t>
            </a:r>
            <a:endParaRPr lang="it-IT" sz="1200" dirty="0"/>
          </a:p>
        </p:txBody>
      </p:sp>
    </p:spTree>
    <p:extLst>
      <p:ext uri="{BB962C8B-B14F-4D97-AF65-F5344CB8AC3E}">
        <p14:creationId xmlns:p14="http://schemas.microsoft.com/office/powerpoint/2010/main" val="144210142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0" y="429151"/>
            <a:ext cx="5364088" cy="954107"/>
          </a:xfrm>
          <a:prstGeom prst="rect">
            <a:avLst/>
          </a:prstGeom>
        </p:spPr>
        <p:txBody>
          <a:bodyPr wrap="square">
            <a:spAutoFit/>
          </a:bodyPr>
          <a:lstStyle/>
          <a:p>
            <a:pPr lvl="0"/>
            <a:r>
              <a:rPr lang="fr-FR" sz="1400" dirty="0" smtClean="0">
                <a:solidFill>
                  <a:prstClr val="black"/>
                </a:solidFill>
              </a:rPr>
              <a:t>‘</a:t>
            </a:r>
            <a:r>
              <a:rPr lang="en-GB" sz="1400" dirty="0">
                <a:solidFill>
                  <a:prstClr val="black"/>
                </a:solidFill>
              </a:rPr>
              <a:t>The 1798 Egyptian Expedition Under the Command of </a:t>
            </a:r>
            <a:r>
              <a:rPr lang="en-GB" sz="1400" dirty="0" smtClean="0">
                <a:solidFill>
                  <a:prstClr val="black"/>
                </a:solidFill>
              </a:rPr>
              <a:t>Bonaparte</a:t>
            </a:r>
            <a:r>
              <a:rPr lang="fr-FR" sz="1400" dirty="0" smtClean="0">
                <a:solidFill>
                  <a:prstClr val="black"/>
                </a:solidFill>
              </a:rPr>
              <a:t>,’ Leon Cogniet</a:t>
            </a:r>
            <a:r>
              <a:rPr lang="fr-FR" sz="1400" dirty="0">
                <a:solidFill>
                  <a:prstClr val="black"/>
                </a:solidFill>
              </a:rPr>
              <a:t> </a:t>
            </a:r>
            <a:r>
              <a:rPr lang="fr-FR" sz="1400" dirty="0" smtClean="0">
                <a:solidFill>
                  <a:prstClr val="black"/>
                </a:solidFill>
              </a:rPr>
              <a:t>(c. 1835); ‘</a:t>
            </a:r>
            <a:r>
              <a:rPr lang="en-GB" sz="1400" dirty="0" smtClean="0">
                <a:solidFill>
                  <a:prstClr val="black"/>
                </a:solidFill>
              </a:rPr>
              <a:t>Napoleon </a:t>
            </a:r>
            <a:r>
              <a:rPr lang="en-GB" sz="1400" dirty="0">
                <a:solidFill>
                  <a:prstClr val="black"/>
                </a:solidFill>
              </a:rPr>
              <a:t>with the Savants Contemplates the Antiquities of </a:t>
            </a:r>
            <a:r>
              <a:rPr lang="en-GB" sz="1400" dirty="0" smtClean="0">
                <a:solidFill>
                  <a:prstClr val="black"/>
                </a:solidFill>
              </a:rPr>
              <a:t>Egypt,’ </a:t>
            </a:r>
            <a:r>
              <a:rPr lang="en-GB" sz="1400" dirty="0">
                <a:solidFill>
                  <a:prstClr val="black"/>
                </a:solidFill>
              </a:rPr>
              <a:t>Maurice </a:t>
            </a:r>
            <a:r>
              <a:rPr lang="en-GB" sz="1400" dirty="0" smtClean="0">
                <a:solidFill>
                  <a:prstClr val="black"/>
                </a:solidFill>
              </a:rPr>
              <a:t>Orange (late 19th/early20th century) </a:t>
            </a:r>
            <a:r>
              <a:rPr lang="fr-FR" sz="1400" dirty="0" smtClean="0">
                <a:solidFill>
                  <a:prstClr val="black"/>
                </a:solidFill>
              </a:rPr>
              <a:t> </a:t>
            </a:r>
          </a:p>
          <a:p>
            <a:pPr lvl="0" algn="r"/>
            <a:endParaRPr lang="fr-FR" sz="1400" dirty="0">
              <a:solidFill>
                <a:prstClr val="black"/>
              </a:solidFill>
            </a:endParaRPr>
          </a:p>
        </p:txBody>
      </p:sp>
      <p:pic>
        <p:nvPicPr>
          <p:cNvPr id="2253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286475"/>
            <a:ext cx="8676456" cy="55715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0" y="0"/>
            <a:ext cx="5940152" cy="424732"/>
          </a:xfrm>
          <a:prstGeom prst="rect">
            <a:avLst/>
          </a:prstGeom>
        </p:spPr>
        <p:txBody>
          <a:bodyPr wrap="square">
            <a:spAutoFit/>
          </a:bodyPr>
          <a:lstStyle/>
          <a:p>
            <a:pPr lvl="0">
              <a:lnSpc>
                <a:spcPct val="120000"/>
              </a:lnSpc>
            </a:pPr>
            <a:r>
              <a:rPr lang="en-GB" b="1" dirty="0"/>
              <a:t> </a:t>
            </a:r>
            <a:r>
              <a:rPr lang="en-GB" b="1" dirty="0" smtClean="0"/>
              <a:t>Art, Antiquities and the Napoleonic Wars</a:t>
            </a:r>
          </a:p>
        </p:txBody>
      </p:sp>
      <p:pic>
        <p:nvPicPr>
          <p:cNvPr id="2050" name="Picture 2"/>
          <p:cNvPicPr>
            <a:picLocks noChangeAspect="1" noChangeArrowheads="1"/>
          </p:cNvPicPr>
          <p:nvPr/>
        </p:nvPicPr>
        <p:blipFill rotWithShape="1">
          <a:blip r:embed="rId4">
            <a:extLst>
              <a:ext uri="{28A0092B-C50C-407E-A947-70E740481C1C}">
                <a14:useLocalDpi xmlns:a14="http://schemas.microsoft.com/office/drawing/2010/main" val="0"/>
              </a:ext>
            </a:extLst>
          </a:blip>
          <a:srcRect r="2460" b="4965"/>
          <a:stretch/>
        </p:blipFill>
        <p:spPr bwMode="auto">
          <a:xfrm>
            <a:off x="5364088" y="1"/>
            <a:ext cx="3779912" cy="27577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1204764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5796136" y="5085184"/>
            <a:ext cx="3338526" cy="1384995"/>
          </a:xfrm>
          <a:prstGeom prst="rect">
            <a:avLst/>
          </a:prstGeom>
        </p:spPr>
        <p:txBody>
          <a:bodyPr wrap="square">
            <a:spAutoFit/>
          </a:bodyPr>
          <a:lstStyle/>
          <a:p>
            <a:pPr lvl="0"/>
            <a:r>
              <a:rPr lang="en-GB" sz="1400" dirty="0" smtClean="0">
                <a:solidFill>
                  <a:prstClr val="black"/>
                </a:solidFill>
              </a:rPr>
              <a:t>‘The </a:t>
            </a:r>
            <a:r>
              <a:rPr lang="en-GB" sz="1400" dirty="0">
                <a:solidFill>
                  <a:prstClr val="black"/>
                </a:solidFill>
              </a:rPr>
              <a:t>Destruction of </a:t>
            </a:r>
            <a:r>
              <a:rPr lang="en-GB" sz="1400" dirty="0" smtClean="0">
                <a:solidFill>
                  <a:prstClr val="black"/>
                </a:solidFill>
              </a:rPr>
              <a:t>Lorient at </a:t>
            </a:r>
            <a:r>
              <a:rPr lang="en-GB" sz="1400" dirty="0">
                <a:solidFill>
                  <a:prstClr val="black"/>
                </a:solidFill>
              </a:rPr>
              <a:t>the Battle of the Nile</a:t>
            </a:r>
            <a:r>
              <a:rPr lang="en-GB" sz="1400" dirty="0" smtClean="0">
                <a:solidFill>
                  <a:prstClr val="black"/>
                </a:solidFill>
              </a:rPr>
              <a:t>, August 1 1798,’ </a:t>
            </a:r>
            <a:r>
              <a:rPr lang="en-GB" sz="1400" dirty="0">
                <a:solidFill>
                  <a:prstClr val="black"/>
                </a:solidFill>
              </a:rPr>
              <a:t>George Arnald  </a:t>
            </a:r>
            <a:r>
              <a:rPr lang="en-GB" sz="1400" dirty="0" smtClean="0">
                <a:solidFill>
                  <a:prstClr val="black"/>
                </a:solidFill>
              </a:rPr>
              <a:t>(1825–27)</a:t>
            </a:r>
          </a:p>
          <a:p>
            <a:pPr lvl="0"/>
            <a:endParaRPr lang="en-GB" sz="1400" dirty="0">
              <a:solidFill>
                <a:prstClr val="black"/>
              </a:solidFill>
            </a:endParaRPr>
          </a:p>
          <a:p>
            <a:pPr lvl="0"/>
            <a:r>
              <a:rPr lang="fr-FR" sz="1400" dirty="0">
                <a:solidFill>
                  <a:prstClr val="black"/>
                </a:solidFill>
              </a:rPr>
              <a:t> </a:t>
            </a:r>
            <a:r>
              <a:rPr lang="fr-FR" sz="1400" dirty="0" smtClean="0">
                <a:solidFill>
                  <a:prstClr val="black"/>
                </a:solidFill>
              </a:rPr>
              <a:t>‘</a:t>
            </a:r>
            <a:r>
              <a:rPr lang="fr-FR" sz="1400" dirty="0">
                <a:solidFill>
                  <a:prstClr val="black"/>
                </a:solidFill>
              </a:rPr>
              <a:t>The Battle of Alexandria, </a:t>
            </a:r>
            <a:r>
              <a:rPr lang="fr-FR" sz="1400" dirty="0" smtClean="0">
                <a:solidFill>
                  <a:prstClr val="black"/>
                </a:solidFill>
              </a:rPr>
              <a:t> 1801,’ Philip </a:t>
            </a:r>
            <a:r>
              <a:rPr lang="fr-FR" sz="1400" dirty="0">
                <a:solidFill>
                  <a:prstClr val="black"/>
                </a:solidFill>
              </a:rPr>
              <a:t>James de Loutherbourg </a:t>
            </a:r>
            <a:r>
              <a:rPr lang="fr-FR" sz="1400" dirty="0" smtClean="0">
                <a:solidFill>
                  <a:prstClr val="black"/>
                </a:solidFill>
              </a:rPr>
              <a:t>(1802)</a:t>
            </a:r>
            <a:endParaRPr lang="fr-FR" sz="1400" dirty="0">
              <a:solidFill>
                <a:prstClr val="black"/>
              </a:solidFill>
            </a:endParaRPr>
          </a:p>
        </p:txBody>
      </p:sp>
      <p:pic>
        <p:nvPicPr>
          <p:cNvPr id="3076" name="Picture 4" descr="File:Philip James de Loutherbourg - The Battle of Alexandria, 21 March 1801 - Google Art Project.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654" y="2924944"/>
            <a:ext cx="5608636" cy="3933056"/>
          </a:xfrm>
          <a:prstGeom prst="rect">
            <a:avLst/>
          </a:prstGeom>
          <a:noFill/>
          <a:extLst>
            <a:ext uri="{909E8E84-426E-40DD-AFC4-6F175D3DCCD1}">
              <a14:hiddenFill xmlns:a14="http://schemas.microsoft.com/office/drawing/2010/main">
                <a:solidFill>
                  <a:srgbClr val="FFFFFF"/>
                </a:solidFill>
              </a14:hiddenFill>
            </a:ext>
          </a:extLst>
        </p:spPr>
      </p:pic>
      <p:pic>
        <p:nvPicPr>
          <p:cNvPr id="3081" name="Picture 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38687" y="26252"/>
            <a:ext cx="5895975" cy="4151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5" name="Rectangle 14"/>
          <p:cNvSpPr/>
          <p:nvPr/>
        </p:nvSpPr>
        <p:spPr>
          <a:xfrm>
            <a:off x="264388" y="24795"/>
            <a:ext cx="2970076" cy="757130"/>
          </a:xfrm>
          <a:prstGeom prst="rect">
            <a:avLst/>
          </a:prstGeom>
        </p:spPr>
        <p:txBody>
          <a:bodyPr wrap="square">
            <a:spAutoFit/>
          </a:bodyPr>
          <a:lstStyle/>
          <a:p>
            <a:pPr lvl="0">
              <a:lnSpc>
                <a:spcPct val="120000"/>
              </a:lnSpc>
            </a:pPr>
            <a:r>
              <a:rPr lang="en-GB" b="1" dirty="0" smtClean="0"/>
              <a:t>The Napoleonic Wars in Egypt and North Africa</a:t>
            </a:r>
          </a:p>
        </p:txBody>
      </p:sp>
    </p:spTree>
    <p:extLst>
      <p:ext uri="{BB962C8B-B14F-4D97-AF65-F5344CB8AC3E}">
        <p14:creationId xmlns:p14="http://schemas.microsoft.com/office/powerpoint/2010/main" val="49815363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5580112" y="0"/>
            <a:ext cx="3456384" cy="7072705"/>
          </a:xfrm>
          <a:prstGeom prst="rect">
            <a:avLst/>
          </a:prstGeom>
        </p:spPr>
        <p:txBody>
          <a:bodyPr wrap="square">
            <a:spAutoFit/>
          </a:bodyPr>
          <a:lstStyle/>
          <a:p>
            <a:pPr lvl="0">
              <a:lnSpc>
                <a:spcPct val="120000"/>
              </a:lnSpc>
            </a:pPr>
            <a:r>
              <a:rPr lang="en-GB" b="1" dirty="0" smtClean="0"/>
              <a:t>Art, Antiquities and the Napoleonic Wars</a:t>
            </a:r>
          </a:p>
          <a:p>
            <a:pPr lvl="0">
              <a:lnSpc>
                <a:spcPct val="120000"/>
              </a:lnSpc>
            </a:pPr>
            <a:endParaRPr lang="en-GB" b="1" dirty="0" smtClean="0"/>
          </a:p>
          <a:p>
            <a:pPr marL="285750" lvl="0" indent="-285750" algn="r">
              <a:lnSpc>
                <a:spcPct val="120000"/>
              </a:lnSpc>
              <a:buFontTx/>
              <a:buChar char="-"/>
            </a:pPr>
            <a:r>
              <a:rPr lang="en-GB" dirty="0" smtClean="0"/>
              <a:t>Napoleon invasion ignites fascination for Egypt</a:t>
            </a:r>
          </a:p>
          <a:p>
            <a:pPr marL="285750" lvl="0" indent="-285750" algn="r">
              <a:lnSpc>
                <a:spcPct val="120000"/>
              </a:lnSpc>
              <a:buFontTx/>
              <a:buChar char="-"/>
            </a:pPr>
            <a:r>
              <a:rPr lang="en-GB" dirty="0" smtClean="0"/>
              <a:t>Discoveries of Pharaonic-era artefacts predating classical Greek and Roman world</a:t>
            </a:r>
          </a:p>
          <a:p>
            <a:pPr marL="285750" lvl="0" indent="-285750" algn="r">
              <a:lnSpc>
                <a:spcPct val="120000"/>
              </a:lnSpc>
              <a:buFontTx/>
              <a:buChar char="-"/>
            </a:pPr>
            <a:r>
              <a:rPr lang="en-GB" dirty="0" smtClean="0"/>
              <a:t>Competition for antiquities between Britain and France; e.g. Rosetta stone ceded to British Museum under terms of French surrender in North Africa, 1801</a:t>
            </a:r>
          </a:p>
          <a:p>
            <a:pPr marL="285750" lvl="0" indent="-285750" algn="r">
              <a:lnSpc>
                <a:spcPct val="120000"/>
              </a:lnSpc>
              <a:buFontTx/>
              <a:buChar char="-"/>
            </a:pPr>
            <a:r>
              <a:rPr lang="en-GB" dirty="0" smtClean="0"/>
              <a:t>Museums a means of aggrandising military conquest to domestic audience</a:t>
            </a:r>
          </a:p>
          <a:p>
            <a:pPr marL="285750" lvl="0" indent="-285750" algn="r">
              <a:lnSpc>
                <a:spcPct val="120000"/>
              </a:lnSpc>
              <a:buFontTx/>
              <a:buChar char="-"/>
            </a:pPr>
            <a:endParaRPr lang="en-GB" dirty="0"/>
          </a:p>
          <a:p>
            <a:pPr lvl="0" algn="r">
              <a:lnSpc>
                <a:spcPct val="120000"/>
              </a:lnSpc>
            </a:pPr>
            <a:r>
              <a:rPr lang="en-GB" i="1" dirty="0" smtClean="0"/>
              <a:t>Rosetta Stone and Egypt section, British Museum</a:t>
            </a:r>
          </a:p>
          <a:p>
            <a:pPr lvl="0" algn="r">
              <a:lnSpc>
                <a:spcPct val="120000"/>
              </a:lnSpc>
            </a:pPr>
            <a:endParaRPr lang="en-GB" b="1" dirty="0" smtClean="0"/>
          </a:p>
        </p:txBody>
      </p:sp>
      <p:pic>
        <p:nvPicPr>
          <p:cNvPr id="2052"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5238750" cy="39243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3"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58975" y="3140968"/>
            <a:ext cx="3279775" cy="38401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6065999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369" y="0"/>
            <a:ext cx="2544407" cy="38849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12160" y="-6497"/>
            <a:ext cx="3131840" cy="39954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419873" y="49290"/>
            <a:ext cx="1887458" cy="19044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3" name="Picture 5"/>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419873" y="2017739"/>
            <a:ext cx="1887459" cy="188745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Rectangle 11"/>
          <p:cNvSpPr/>
          <p:nvPr/>
        </p:nvSpPr>
        <p:spPr>
          <a:xfrm>
            <a:off x="0" y="4402713"/>
            <a:ext cx="9144000" cy="942475"/>
          </a:xfrm>
          <a:prstGeom prst="rect">
            <a:avLst/>
          </a:prstGeom>
        </p:spPr>
        <p:txBody>
          <a:bodyPr wrap="square" lIns="360000" tIns="360000" rIns="360000" bIns="360000">
            <a:spAutoFit/>
          </a:bodyPr>
          <a:lstStyle/>
          <a:p>
            <a:pPr lvl="0" algn="just"/>
            <a:endParaRPr lang="it-IT" sz="1400" dirty="0">
              <a:solidFill>
                <a:prstClr val="black"/>
              </a:solidFill>
            </a:endParaRPr>
          </a:p>
        </p:txBody>
      </p:sp>
      <p:sp>
        <p:nvSpPr>
          <p:cNvPr id="2" name="Rectangle 1"/>
          <p:cNvSpPr/>
          <p:nvPr/>
        </p:nvSpPr>
        <p:spPr>
          <a:xfrm>
            <a:off x="-26965" y="4032272"/>
            <a:ext cx="9144000" cy="2825728"/>
          </a:xfrm>
          <a:prstGeom prst="rect">
            <a:avLst/>
          </a:prstGeom>
        </p:spPr>
        <p:txBody>
          <a:bodyPr wrap="square" lIns="360000" tIns="180000" rIns="360000" bIns="180000">
            <a:spAutoFit/>
          </a:bodyPr>
          <a:lstStyle/>
          <a:p>
            <a:pPr marL="285750" indent="-285750">
              <a:buFontTx/>
              <a:buChar char="-"/>
            </a:pPr>
            <a:r>
              <a:rPr lang="en-GB" sz="1600" dirty="0" smtClean="0"/>
              <a:t>British and French competition for territory, arts and antiquities in North Africa and the Middle East was matched by the two empire’s ambitions in South Asia</a:t>
            </a:r>
          </a:p>
          <a:p>
            <a:pPr marL="285750" indent="-285750">
              <a:buFontTx/>
              <a:buChar char="-"/>
            </a:pPr>
            <a:r>
              <a:rPr lang="en-GB" sz="1600" dirty="0" smtClean="0"/>
              <a:t>Part of Napoleon’s motivation for invading Egypt was to secure strategic territory that might disrupt British trade with India; likewise, Napoleon struck alliances and made overtures to indigenous Indian rules such as Tipu Sahib, the Francophile Sultan of Mysore</a:t>
            </a:r>
          </a:p>
          <a:p>
            <a:pPr marL="285750" indent="-285750">
              <a:buFontTx/>
              <a:buChar char="-"/>
            </a:pPr>
            <a:r>
              <a:rPr lang="en-GB" sz="1600" dirty="0" smtClean="0"/>
              <a:t>The British East India Company won a decisive victory at Siege of Seringapatam in 1799, killing Tipu and removing a threat to its supremacy in Southern India</a:t>
            </a:r>
          </a:p>
          <a:p>
            <a:pPr marL="285750" indent="-285750">
              <a:buFontTx/>
              <a:buChar char="-"/>
            </a:pPr>
            <a:r>
              <a:rPr lang="en-GB" sz="1600" dirty="0" smtClean="0"/>
              <a:t>Success at Seringapatam was a propaganda victory, with loot from the Siege displayed in British museums. The Seringapatam jewels and the Tipu’s Tiger automaton  (pictured) were amongst the most famous of these trophies, and are still in the Victoria &amp; Albert Museum collection</a:t>
            </a:r>
            <a:endParaRPr lang="en-GB" sz="1600" dirty="0"/>
          </a:p>
        </p:txBody>
      </p:sp>
    </p:spTree>
    <p:extLst>
      <p:ext uri="{BB962C8B-B14F-4D97-AF65-F5344CB8AC3E}">
        <p14:creationId xmlns:p14="http://schemas.microsoft.com/office/powerpoint/2010/main" val="369665601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p:cNvSpPr/>
          <p:nvPr/>
        </p:nvSpPr>
        <p:spPr>
          <a:xfrm>
            <a:off x="0" y="4402713"/>
            <a:ext cx="9144000" cy="942475"/>
          </a:xfrm>
          <a:prstGeom prst="rect">
            <a:avLst/>
          </a:prstGeom>
        </p:spPr>
        <p:txBody>
          <a:bodyPr wrap="square" lIns="360000" tIns="360000" rIns="360000" bIns="360000">
            <a:spAutoFit/>
          </a:bodyPr>
          <a:lstStyle/>
          <a:p>
            <a:pPr lvl="0" algn="just"/>
            <a:endParaRPr lang="it-IT" sz="1400" dirty="0">
              <a:solidFill>
                <a:prstClr val="black"/>
              </a:solidFill>
            </a:endParaRPr>
          </a:p>
        </p:txBody>
      </p:sp>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4259224"/>
            <a:ext cx="2183844" cy="2598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9"/>
          <p:cNvSpPr/>
          <p:nvPr/>
        </p:nvSpPr>
        <p:spPr>
          <a:xfrm>
            <a:off x="6516216" y="-7976"/>
            <a:ext cx="2627784" cy="2087064"/>
          </a:xfrm>
          <a:prstGeom prst="rect">
            <a:avLst/>
          </a:prstGeom>
        </p:spPr>
        <p:txBody>
          <a:bodyPr wrap="square" lIns="360000" tIns="180000" rIns="360000" bIns="180000">
            <a:spAutoFit/>
          </a:bodyPr>
          <a:lstStyle/>
          <a:p>
            <a:pPr algn="r"/>
            <a:r>
              <a:rPr lang="en-GB" sz="1600" dirty="0" smtClean="0"/>
              <a:t>Pitt-Rivers Museum, Oxford; exhibits from World Cultures Gallery, World Museum Liverpool; taxidermy exhibits, Royal Albert Museum, Exeter  </a:t>
            </a:r>
            <a:endParaRPr lang="en-GB" sz="1600" dirty="0"/>
          </a:p>
        </p:txBody>
      </p:sp>
      <p:pic>
        <p:nvPicPr>
          <p:cNvPr id="3078"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 y="0"/>
            <a:ext cx="6642063" cy="42592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9"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29350" y="2470675"/>
            <a:ext cx="2914650" cy="4371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80" name="Picture 8"/>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127436" y="3753237"/>
            <a:ext cx="4119217" cy="30894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8443681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8215574"/>
          </a:xfrm>
          <a:prstGeom prst="rect">
            <a:avLst/>
          </a:prstGeom>
          <a:noFill/>
        </p:spPr>
        <p:txBody>
          <a:bodyPr wrap="square" lIns="540000" tIns="540000" rIns="540000" bIns="540000" rtlCol="0">
            <a:spAutoFit/>
          </a:bodyPr>
          <a:lstStyle/>
          <a:p>
            <a:pPr lvl="0" algn="just"/>
            <a:r>
              <a:rPr lang="en-GB" b="1" dirty="0" smtClean="0"/>
              <a:t>John M MacKenzie, 'The Vehicles of Imperial Propaganda,' </a:t>
            </a:r>
            <a:r>
              <a:rPr lang="en-GB" b="1" i="1" dirty="0" smtClean="0"/>
              <a:t>Propaganda and Empire: The Manipulation of British Public Opinion, 1880–1960 </a:t>
            </a:r>
            <a:r>
              <a:rPr lang="en-GB" b="1" dirty="0" smtClean="0"/>
              <a:t>(Manchester University: Manchester, 1985), pp. 15–38</a:t>
            </a:r>
          </a:p>
          <a:p>
            <a:pPr lvl="0" algn="just"/>
            <a:endParaRPr lang="en-GB" dirty="0"/>
          </a:p>
          <a:p>
            <a:pPr lvl="0" algn="just"/>
            <a:r>
              <a:rPr lang="en-GB" dirty="0" smtClean="0"/>
              <a:t>Museums throughout Britain (and other imperial nations) accrued vast collections of arts, antiquities, artefacts and natural history specimens as a consequence of military conquests across the globe. They were thus a means of aggrandising military conquest to domestic audience and of ‘selling’ the idea of empire to the British populous. </a:t>
            </a:r>
            <a:r>
              <a:rPr lang="en-GB" i="1" dirty="0" smtClean="0"/>
              <a:t>But they hardly unique in this.</a:t>
            </a:r>
          </a:p>
          <a:p>
            <a:pPr lvl="0" algn="just"/>
            <a:endParaRPr lang="en-GB" i="1" dirty="0"/>
          </a:p>
          <a:p>
            <a:pPr marL="285750" lvl="0" indent="-285750">
              <a:buFont typeface="Arial" panose="020B0604020202020204" pitchFamily="34" charset="0"/>
              <a:buChar char="•"/>
            </a:pPr>
            <a:r>
              <a:rPr lang="en-GB" b="1" dirty="0" smtClean="0"/>
              <a:t>How </a:t>
            </a:r>
            <a:r>
              <a:rPr lang="en-GB" b="1" dirty="0"/>
              <a:t>many different ‘vehicles’ of imperial propaganda are listed by MacKenzie, and what are there important features</a:t>
            </a:r>
            <a:r>
              <a:rPr lang="en-GB" b="1" dirty="0" smtClean="0"/>
              <a:t>?</a:t>
            </a:r>
          </a:p>
          <a:p>
            <a:pPr marL="285750" lvl="0" indent="-285750">
              <a:buFont typeface="Arial" panose="020B0604020202020204" pitchFamily="34" charset="0"/>
              <a:buChar char="•"/>
            </a:pPr>
            <a:endParaRPr lang="en-GB" dirty="0"/>
          </a:p>
          <a:p>
            <a:pPr marL="742950" lvl="1" indent="-285750">
              <a:buFontTx/>
              <a:buChar char="-"/>
            </a:pPr>
            <a:r>
              <a:rPr lang="en-GB" dirty="0" smtClean="0"/>
              <a:t>Did </a:t>
            </a:r>
            <a:r>
              <a:rPr lang="en-GB" dirty="0"/>
              <a:t>these vehicles share common features or were they distinct from one another</a:t>
            </a:r>
            <a:r>
              <a:rPr lang="en-GB" dirty="0" smtClean="0"/>
              <a:t>?</a:t>
            </a:r>
          </a:p>
          <a:p>
            <a:pPr marL="285750" lvl="0" indent="-285750">
              <a:buFontTx/>
              <a:buChar char="-"/>
            </a:pPr>
            <a:endParaRPr lang="en-GB" dirty="0"/>
          </a:p>
          <a:p>
            <a:pPr marL="285750" lvl="0" indent="-285750">
              <a:buFont typeface="Arial" panose="020B0604020202020204" pitchFamily="34" charset="0"/>
              <a:buChar char="•"/>
            </a:pPr>
            <a:r>
              <a:rPr lang="en-GB" b="1" dirty="0"/>
              <a:t>How were overseas colonies represented in imperial propaganda?</a:t>
            </a:r>
            <a:endParaRPr lang="en-GB" dirty="0"/>
          </a:p>
          <a:p>
            <a:r>
              <a:rPr lang="en-GB" b="1" dirty="0"/>
              <a:t> </a:t>
            </a:r>
            <a:endParaRPr lang="en-GB" dirty="0"/>
          </a:p>
          <a:p>
            <a:pPr marL="285750" indent="-285750">
              <a:buFont typeface="Arial" panose="020B0604020202020204" pitchFamily="34" charset="0"/>
              <a:buChar char="•"/>
            </a:pPr>
            <a:r>
              <a:rPr lang="en-GB" b="1" dirty="0"/>
              <a:t>What presumptions about race, class and/or gender were transmitted by imperial </a:t>
            </a:r>
            <a:r>
              <a:rPr lang="en-GB" b="1" dirty="0" smtClean="0"/>
              <a:t>propaganda?</a:t>
            </a:r>
            <a:endParaRPr lang="en-GB" i="1" dirty="0" smtClean="0"/>
          </a:p>
          <a:p>
            <a:pPr lvl="0" algn="just"/>
            <a:endParaRPr lang="en-GB" dirty="0"/>
          </a:p>
          <a:p>
            <a:pPr lvl="0" algn="just"/>
            <a:endParaRPr lang="en-GB" dirty="0" smtClean="0"/>
          </a:p>
          <a:p>
            <a:pPr lvl="0"/>
            <a:endParaRPr lang="en-GB" sz="1600" dirty="0"/>
          </a:p>
          <a:p>
            <a:pPr lvl="0"/>
            <a:endParaRPr lang="en-GB" sz="1600" dirty="0" smtClean="0"/>
          </a:p>
          <a:p>
            <a:endParaRPr lang="en-GB" sz="1700" i="1" dirty="0"/>
          </a:p>
        </p:txBody>
      </p:sp>
    </p:spTree>
    <p:extLst>
      <p:ext uri="{BB962C8B-B14F-4D97-AF65-F5344CB8AC3E}">
        <p14:creationId xmlns:p14="http://schemas.microsoft.com/office/powerpoint/2010/main" val="368123386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http://www.collectorscentreonline.co.uk/StockPhotos/Postcards/socialHistory/Postmen-Trinidad.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332656"/>
            <a:ext cx="2714625" cy="4143376"/>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http://www.collectorscentreonline.co.uk/StockPhotos/Postcards/socialHistory/Postmen-Australia.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75856" y="2164791"/>
            <a:ext cx="2733675" cy="4143376"/>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descr="http://www.britishempire.co.uk/images/postmen.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56176" y="162388"/>
            <a:ext cx="2762250" cy="41433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381813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3960440" cy="45813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92080" y="-1"/>
            <a:ext cx="3847225" cy="532496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4"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60440" y="3847997"/>
            <a:ext cx="2160240" cy="29539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5632400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2952595"/>
          </a:xfrm>
          <a:prstGeom prst="rect">
            <a:avLst/>
          </a:prstGeom>
          <a:noFill/>
        </p:spPr>
        <p:txBody>
          <a:bodyPr wrap="square" lIns="540000" tIns="540000" rIns="540000" bIns="540000" rtlCol="0">
            <a:spAutoFit/>
          </a:bodyPr>
          <a:lstStyle/>
          <a:p>
            <a:pPr lvl="0"/>
            <a:endParaRPr lang="en-GB" dirty="0"/>
          </a:p>
          <a:p>
            <a:pPr lvl="0" algn="just"/>
            <a:endParaRPr lang="en-GB" i="1" dirty="0" smtClean="0"/>
          </a:p>
          <a:p>
            <a:pPr lvl="0" algn="just"/>
            <a:endParaRPr lang="en-GB" dirty="0"/>
          </a:p>
          <a:p>
            <a:pPr lvl="0" algn="just"/>
            <a:endParaRPr lang="en-GB" dirty="0" smtClean="0"/>
          </a:p>
          <a:p>
            <a:pPr lvl="0"/>
            <a:endParaRPr lang="en-GB" sz="1600" dirty="0"/>
          </a:p>
          <a:p>
            <a:pPr lvl="0"/>
            <a:endParaRPr lang="en-GB" sz="1600" dirty="0" smtClean="0"/>
          </a:p>
          <a:p>
            <a:endParaRPr lang="en-GB" sz="1700" i="1" dirty="0"/>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7557" y="404664"/>
            <a:ext cx="7968885" cy="59766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2352134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data:image/jpeg;base64,/9j/4AAQSkZJRgABAQAAAQABAAD/2wCEAAkGBxQTEhQUExQVFhUXFxwaFxUYFxgYHBUXHB0dHR4cHBgdHCggGBolHxgYITEhJSorLi4uGh8zODMsNygtLisBCgoKBQUFDgUFDisZExkrKysrKysrKysrKysrKysrKysrKysrKysrKysrKysrKysrKysrKysrKysrKysrKysrK//AABEIAMIBAwMBIgACEQEDEQH/xAAcAAABBQEBAQAAAAAAAAAAAAAFAAIDBAYBBwj/xABTEAACAQIEAwQECAkJBgUEAwABAhEAAwQSITEFIkEGE1FhMnGBkRQjQlKSobHRBxUkU3J0ssHwNENUYpOU0uHxM0RzgrTTJVWzwsMIY6LUFhc1/8QAFAEBAAAAAAAAAAAAAAAAAAAAAP/EABQRAQAAAAAAAAAAAAAAAAAAAAD/2gAMAwEAAhEDEQA/APbQKa1PoFx/vWu2LVu/csZ+8ZntraZjkAgfGIwjm8J03oCC3rmeO65Z9LMNvGK7dxDgORbJK+iMw5xMb9PHWgx4Nif/ADLFf2WC/wD1qHJnbFNhBxPF98tvvCO4wkZJA0b4NBPMNKDXYW4xBzLl1gCQZEDXTbc6eVSxQBuCYkn/AP0cSPIWsH+/Dmq+LdsJkF7H4ljecW7c2LDQ52/2dgZR5tpQadlqFlrL9oeKLgFW5i+I3lRmyqDYtMCYJj4uwWGgNAE/CNgHbKOKOCdATh8oHtaxA9tB6LctiurhwBpWWxVi4thsSeKYjuVtm6WS1g2HdhcxKxhzmECfOslb/CHg/wDznFnybCWf/bhqD1G6mh2npO09NOtB7eJvQPiwDlB2Ojkry+l4Fvo1m+z3aS1jrptYbid644QuVOGtLyggEy1gDdh76McRtPh1N2/xF0truz28Mqiek93ufDeg0V+40LA1PpabcpO0/OCj21Ve7dIMIJhYkdSYb5XQaisBw/tjhbtwW143eDE6Z8Ph7anyzPhgPea2dvg+J/p9/wBtnC/utUE7Le5uQaZ43OaPQ66Zp+o1YzXOiQYTUyQSTz6A/JEH3+FZbA8et3cU2DTijnEIzKbbYa2vMnpAMbYViIJ0J0BPSiPFb74drK3eIFDeuC3aBwyHO5iF5RpuNTFAXBuFtUEZiNiOXMoBmfAs3nEVPdZg0KsiBBg6EnWddQBrG5oBYu3HxFzDLjwb9tVZ0+DLyq0QZmDMjY0ExPbbDW7pstxa2HBgxhsyg+dwSg99BsjeunMe7HyYGusiWEzoQdJ21HmA8G5mHIIzEH9Hx3/ifKh9vAYlgGXGgqQCCLFsgg7EHNqDUq8NxP8ATD/YWqC5ju8BGRJGUmdfSAMDfWTp4++RXV706W1y5CZgjm2yxmnz22ph4dif6Y39jZ+6sR//AGLgv/N7n9zP/YoPTrakqpIgkCR4GNRS7qvPuD9scPibqWLHFbz3H0UfBVWYBO7WABsdzV7tLxhcBk+FcSup3mbJGHtvOWJ9G0YjMN6Dad1TTbrzNe3WFbJHF8RztlUjC29WnYzhtDqN+hrZ2+FXx6WNvtpGqYYa+Olka9fDyoDC2Kk+Disn+N7S41ME2Nv9+ULhMtqCNW1YWtDCmBppFHmwDkk/CbwnoO509U2z69Z/dQXxZFV8argDu1DHWQfUSOo6jz39tYji3aixYvPZ+G4+7ctwbgs2LN0WtZhmFiB4HeI6GjvBroxllL2G4hea2flBMPMjdWDWJU6jSAdqAzhgxWXXKZbTyBOU7ncQanW1Qu5we4YnGYkeMDDifX8R020irHZrEG5ZzMSTnuLJj5Fx0/8AbQTXuFqxJlhPga5RKlQNoJxBz8Mww6G3fPtHdgftGjdAuIn8uw3h3OI+2xQFCKxvD7n/AI7iFnbCgxJ6m10iB01n7K2mnjXnvHOAcTTid3G4H4KVuWktReZ9hBPKo0JKjWaD0c153+F6+VHDSCR+X2gYO41MHxGlT4C5x43LffDh3dZ17wp3ubu5GbLJjNEx51Y/CF2du41cKLLIDZxSXWzsRyqDMQDzaigB/hoxOT8WtkZ8uNRu7UZmfLrlVerHYDzqlx3tU2Iw92za4Lji91GRe8w2VVLCAxIB2mem243rVduOzd3GXOHtZKZbGKS7czNEoCvo6GTodK2arQZn8HHBLuE4dhrF/wD2qKSwmcuZmYLOxyhgNNNNNKz34YQJ4WIGvELX8fXXpBNY/t/2du4xsCbRT4jFJdfMxEou8aGTQaR8MqklVUHxAjSvNO0mEXHcdsYS/rh7GHN/up0uXCY5vEar9Ejqa9RdqxXbbspdv3bOMwVxbWMsDKpb0LtszKNAPi30iPAgLnaDsdhMTh2stZtKMpCOqKptHoVIGkHpsdjQn8DPFbl7hdrvCSbbNbDHcosZfcDl/wCWh+LXj+MRsO9nDYNGGW5iFuZ2KnRsgDsRIncA67jcbfs5wG3gsNbw9mclsbndiSSWPmSSaDyTD9mWxd3jFzDnJi8Pjjcw7jQlgXJST0aBvpIHSau8a7ULxBODXYy3U4jbS9bggpdBWdPA7j1xuDW37F9nbuFv8RuXcmXE4k3beUknJLnm0EHmGlZ/tH+Dhn4nh8bhSir39u7iUJIlkcHOgggsRmnbXX5RoN3d4Lb729eWRdvWu7LwOVQIEQATrrJJOgAgaV5Zwe9f4Zg2wOO4U96xz5sRYAuh1Yk5mEaQDozEEADQRXr2Pwou27lppy3EZGiQYYEGD0MHevPuG8L43grQw1j4HftLItX7pdXRSZ5lB1ifP20Gm/B1dwzcPsDCPceyoKqbutxSCSVeAACCdhpERpFaSs52C7Nfi/CLZL53LNcuOBAa40TA8AFUeydNq0NA415/+F/AWl4TiCttE1tcyooIHep4RW+dgBqYFZn8IXBrmO4desWChd8mUloXluKx1E9FNAR4BhLYw+HYImbubfMFAPoDrFZP8IwZcVw26iC49u5cyWSSDdYheUMFOXbqDW44VhzbsWUaMyWkUxqJVQD69qyvbzs9i8Rewd7BtYV8Mzt8cXAJYJGiqZ9Ezt0oLnZvi2Kv3GXEcP8AgqBZFw3RczNIgAd2saE6z02rR3bgAJJgAST4CsKLPaH87wv3X/8ABWj7U8NvX8Hds2WRbty3kztmCjNAc6An0c0eyg8ZvcTtXO/4ml+0cYMYtyzZL8xwyQoTIdVJETpsvnXvWBxS3rdu6hlHUOp/qsAR9tBuF9kcNaw6WDZtmLYRnyLmYgQWzROaZM1L2K4NdwmFXD3XV8jN3bAHS2TIBBG4JI9UUGOw+E4jgcRirnD1w+Mw9681xk71VuW7h5iuaQBGbbmMQYBJo1+DLi9i78KS3hmwmIW9mxNhmLQ7zzA6DXKRAAiB0g1Vu9jcbhr15+GYq3at3nLvYvJmVbh3ZCAY9WnSZgUX7DdlTgu/u3rxv4rEsGvXYCgxOVVXoBJ8PUAAKDVGg/Yk/kzaR+U4v/qr1F5oT2K/kx6flGKPvxN4z7d6A9SrtKgjY0Cxr/luHE/zN8x4wbOvsn66N3RQLHfy/Df8DEftYf76C9xLhyX1VXzQrZhBA1AI3jz6VWXhC2z3im4zKCVDNmGbKRt5ydooQ3a7CYm/c4fZvOMRzqSqOAjJObmIAkZSNKjw/Crl3vlTF3Jtk2WPxoyXO4QFki6AxlgxJDAHaDJISLgbluyGSzc722Vy2+85XGafcBG4E+2p7Np7dx3Fi4ZLErm5XzEzybfKO/lRDDYK6tm5aa8XLd5kun0x3jOwmIHIGUDLHo6AaUNu9n7+UomLuhY3ZnL58wb0gw5AAQB4GJoHYW1lBQWcSFa2bZUsMoBWJAywG5d43J8TTWwZUKoGLKBEYRc5kMHlAyxoFEwdCRETVfiHaG1w2TjcRpde4ySblxozCFVAphVDQY8vHSzwzHErma+GXFEtheVgQrIbgBnaFE9IiN9SEmHusQsrigbSuwlp7wSpysSozE7ARsppoJRg2XEMrhy6HXLqFEpHMTIgTMAnpWaxXGFXEjApj2GJKBIZbtyH5bk5vRkgMIkQG8oo/wDi/FF83fwM6vAL8wDMSpGyqVKpAkcs7nQLeAwYa1AuXQr28uVsvKCAMwAETGummpq7g8ELZJDuRAUKzSFAmInXrG/hQfC8IxIa33mKLgCLgAZO8B7zUENKNLoJB2TxiDXDcI1u2qMxcgAZiWJYwMxJYk6tJHgIHSgsqakBri26eVoGikRTxXDQMmuMdKjc0M45j+6tEgw7cqfpHr7BJ9lBYxXF0QlRLuP5tBmYevWF/wCYiqa8WLsFDqh27tB3tz2n0U9oPrrHDvbh7q1IWed5Ik7mTvG8nrJohgMOUU/Bytq0Bz4ggZnjfJOiqNdToOk60GrbDJ6VwNcI2NzUD1LGUesCpxYQjRUnxUwfeBIrGN+EPA2mSyLl28xGjKjPmgTOYxnHmsiivCe1WHxQJsOrHquqsPWpgigNYgOvOHYAbqYI95Ej30l4lAm4OWYzrJAkxzLuo89R4xTrOK8alBRiQInqpG/kRQTPbnaomYiqvDX7tu5aSpk2WPVRvbP9ZPrHqNEXt0DFu1MrCqjW4/0pK8UF2K5lqJLv8aVMG/jSgjOlBuwJ/JT5YjFef+9XqOMKB9gR+St+s4v/AKq9QaWlSpUEdygWOt/l2HMbYfECfW+G6ez6vOjpNZ/iK/l+GMj+T4kROpl8NqB1AjfpI8aDznBwO1TqAAMpgARJOHBJgecknzok/wCEGxw9Yv277tiLl++DaVGGQ37ipOZ11yItWz2Mw3w74YuMum8b2dbfeJDOs/F7Zsu6lZ2FaHgb28NhbFi5dt57VlVeXGrIAHOp15p1oJn7RWQ6WyHzvaFxVyHUFXaAdi0W30GggSRIkbxDtchtKbDHOzpCtaY8hNkkkSCoyYm0c3QuJGhi1iuH4S/dNwvNxQCSl5hlCZ1khW0jM4qjh+z2BeERixIlYxFwtlQWVMEPmygW8NPSVSaDK/8A1AWlOBsvlGZcQAGgSFZHkA7gEqpI65R4VOeIXLOCwFy0neNZ4Z3irEzcZLFtNBqfSuH1A0b7VdmcNxRbNt8Q4Cksq2nXnJA1IIMwBof6x8af2Y4dZwblfhKtat2Ldq0bl1C8rcvM+aIAA7y2oHgo8KDxXs7d7ni2CuMmIa4xD3s9uHe7cL5iqk6oMw165WPlX0BxPtDaw7ut0XFCW+8a5llQkOdwZn4pxETMeus/xPsHg8RjTjTir4uoUuEJdthbagAjdCVQgE79T40Yv4PD4nFk3Ltm4jWu7FgMcxIVmYtDw4NvETlK6BlI3oLnDe0dq86W0S9LCc2VWRYNxTLqxAGa06zsTlgnMJF8N7S3FuWhffMjm/bJW2BluJjBhrbEg6BsyqR4mdpgphlwdm6zrdAuZe7bNiHbZ2MFWcgtmL6xOp1qC3wzh692MynKxdZv3GJZ3F0nVyWm5luQZ5gCNaDTAV0rXMPaCKqiYUACSSYAjUnUnzOtdc0DTUFy5XXeoCaDpNYTi2PN+9y+ishP0eretvsjwNa/iVyEy/O5fZBJ+oEf6VkMNCqWAOZicoO+ug/jzNBT4jxJbSlSRkEB9SDcY6BJAkAnTTU6gaZmXB8VxV/GjEi8SqWYhRIt2k0PoAwzb6knbSrfaq+1w5bS953N0BQMxz3hozQNdCQo8Ms9TRB+GZ8Rcd/irb2RbZGAAaCVB3IHI7Lrzba6mABZCv4vxerC7cykr6aAwhHl1Hh0q/iezTfDu9RYEZu8DZSGywZHWW1kfV1K4biGBtW/imRO7aCdQq66lcs5+YgEdZE1jOI9pLuKCqS1tREFWMiI1zb9Ok+zSg9K4R2kxFnImMTMjSVugAkARGdRIbc8w8t5JrZ8O4pbugOuUrOjA+ieo11X1GvnrDYy/aZGW7cLBCoElgEO6hWBBEwco6gE6xUvCOI4vCMbqM5J9PvA2VhGgIO429UdN6D6QxWGLqVGjA5rbH5LjY+XgfImrfDcT3qBiIbZ1I9FhoR7/qisx2G7XWcdZBQ5biQHtN6Vto+tD0Pr6ijuC4gjXWCRqNR4MhytPrlYP9U+FARe1ULWqsBq7A8KCkEipEapnSoylA/PQjsN/J7g8MVi/wDqr1EooT2Fb4m9+t4v/qr1BpaVKlQRA0B4g/8A4hhh44fEn3Phuvto3QLHj/xHC66/BsTp4jPhdfZp76C0/CLWdbmXnViQ0ndixPXX0208zUeJ4FYfV7YPpdSPTLFuu5LN76J06KDzK52tezxheHjDKiXW1us7s1xWzNnUbLLZh1p3arjrYJmbCWLb3FxVrCr3huQTes96ROcAa91r65rPdseIW17T4Ri4Ati0rn5rHPAPnDr7xW8t45LWE4hjCgbLfxFwBgDLWPiF32nuAJ86AH2F41iLvErmGxOFsWns2czNad3ytyoqs2dl9EnQ66eutwezeG5vixzu1xuZtXcyxOvl7KwP/wBP+GJwuJxLybl/EHM53cKAZn9K49aLj/au9h8S9kLacd2rqsMHCsmIJZubKVVsOJPKIuDURJDQJwq0gcBTDrlYFmMrGWNTpppp4DwpmG4HYV1uhOdWLByzk5ipQmSdZUxr5eAoP2e7QXcRfa2ThyEto5yE5+cuJEMyleRHkEjLdXU6MwPH8WWw967h2tu1rFXxkzEhmNhPioU6O9zlAOztsToQ297gOHcy1sTJJgsJJYsZg6yWb3109ncOTOVpgCe8uagRE82vog+sTvRDDX1dcyMGWSJBkSpKn3EEeypjQKarXrlOu3KqM1A6a4Kbmrs0ArtG8W0/TA96tWU4jjltpnY+ipMeMA/dFaTtYJt2/O7Hvt3BXmHbJj3gWDosMB4ZtvtPsBoKHBu0mGsWuX4x2MuQpU5iM5Yuy6kTB99Cu0HE7uIJR35J0tjKAp1GrZZMbCTvNCoOwMKDqw2EAAAn2Tp87yohgeHm6zKrSYkqLeYqv9ZS0j2gfvoKlvCqdFAiAZ26DQj2fbXb1xbZELmdhmCtARB85j4aaDwir2Ct5rot3QraZQ6rlJjYEDSIirPGOzl1XYpbZ8+WI0KgAberp7KCvwp87lD3j3DrktKymI1OS2paB1LxvRvBoRce18GvoymCtwOZBHnodDVHgHZq6lwXFsZXBJVySMszv0O5HjFei8Pw5Am4xZzqzE6k+dB5fxOzc4dj0u2GyEjMvgQPSQjqu2h8R1FehcD7S27jLjLUiSPhFkSe7Y6Mw8VI19Y9gC/hNwgawlyQMlyCT0VtPdMUI7KYnLbR1EMVAfwYbifHTWg+grVyYIMgiQfEVOGrL9iuI97aKz/syAJ6KdQPZBHqArSE0E00mWajU08GgiuLQjsOkWr363ij78RdP76NsKF9khyXv1rEf+s9AdpUqVBVoJxB4x+GHjYxGv8AzYf/AC91HKBcR/l2G/4V/wC2zQFXvqvpMonxIH8bj311MUpEhlIG5BBA9tZvibpcdWexiDlKgFRpyvnEjeJta9CHg71Xw2Fsi3cs5MRDgFswAPxajLBCgTygev16gXu8KwNy4bzWMI9wEM11rdpmBGgJcidI3npVThdhRabDvatvY+MMvdt3O9zOX5lygc8s3gIobhsJaW3dt/B8VkvWyrqQp0diWG3pTebTXT1aWsFwq2bbR8JUIMmSEkhVZRHJ1FxhQWuHYh7KZLOBtWkWCVt3rKqpbLJhQAN2165fMUsIzLcvX2sFLzW1GVsUGW5kLZVAzZbcSTIA1dvOm4ThNhVuqExEXgmcFZkJMRA0mSD+7Sq93s/ZJGuJnnbZNDd7wsPQ0/2ziNh02mgvnil/m/JhyyR+UW4bVgNekwu/zvKjWGvhgNQCR6MgkbaaHzFZxOGWgl3KL0PAYBFB9NmlRkAkFjr4BY1ipuFcItW7lt1+EEqzlQQsKWUKS3KGAIHUxI9VBofhdv56fSX764cUh0DKfIEGs3iOz+Hh8pvibjsQoBksVJyhkMICgiNObzplvCphyjquJcqrIoyKxC5behhARPdLB8c1BobjVCaSNIB118ZH1ESKcBQNpTT8lRstAC7Yt8Vaj88P2HFY3tRYz4XEXDpAzIehMR7o+ytj2saLdrTa8p9Wj61k+NuGwl60Z1Ro/RP3E0HkPDkuXlhJGVsxIExp9Z8DGkT0FarsgbuFLCyXLtuCeRTBXMR8poY61meyuLNm4pnR9D5MC0eyK9NsYgZRG5HQRQAuM4Xuyl0SSGBbpr+4b1rHxGiMNiIPrH+Ue6gPF3zWyp6mq2E4zdayLSiFDRnIaGYaeExO/qoNgmJBGh/jw/ypwv8An/HqoThMNdRGa4VZp1KLlEeMSTt9lQYfEByCDOvQ0EnbiGwbg/PtgevOorMdnsRkurh3ADd0kLp6YJ5dNJKgD21ou1SlsOqLBdmBUEwCygss+UqKwHarB37S4d73LeOZWKld0IKnMhhmhvSB+SNaD3bsDbAOIPj3ZH6JDfvzVrTWI7H40qQx9H0Lh+aG5kY+UyvlJNbhxQcVqkWogKeDQTE0L7K+jf8A1m//AOo1EaHdlhy4j9ZvftmgOUq5SoICKBcR/lmF/wCHf/8Ai+6jpoHxMfleF/QvfZboHYjH2zytJDFlOhGzZTJ6Cev31UbH4YDQHbLAVvRbU6eBmjQpr0ADDOjB2BSVBn4l/QAK/P10WPaPEGpLD2iqZWUPvJstqIJ9H5JjXfoaOBtKz2NxVoWsZfZbpGH7zMBcbn7tBcOUZoAIMR+6gsKybM9vQRHc3NN/PrNK66RqybL/ADT7FeXSZAAB69dao8N4oly6bdq1eZ7bOB8eY+KuBOfm5QdwG9IA1zC8W761ZZLF895aN5EF+CLRCGSc4GY5gAvjOo3oLl64oAgruB/s3jK4kA6+sk+oVNZNuMveWtY/mn1Bhhs221CMLxyxduLbHfgsVFpu8I71LgDFl5tcmZQQRK5l6EVtg8CKAQ+OsaSQWOYSEcTtmgeHMP4FQJj7FvRdJPRH8Ik8vlFFrjVEDQcs3Ayhl2IkaEfUdRUopoNPUUCiuPTzUV64FBZjAAJPkBQZftXf5lTwUk+sgx7gD76yHFmm1efotphM6M0H+PZRriOJzTcbdiWjwAkAfYPZWfx7St23PKLbaeZTWdNdz/ANB5vwnh6vbtKbotO5PdljlGneAGemrjUT6PUwK1nA+IEg230uWzlYefiPI7iquD7N2cSbQYkBECsdeZFAYQJ0O+uxk+Bqp2iUjHq1sjnthiRPNlzLMeeQUBXi+ONsbZv6oEkj1daltY27dHKzWE05e7VnYHecxATrsZFUsNiSSJHN0/yqfGJnGoBid4JoLHwHDwttpZp1YvmZh/WI0A8pb11o7WERByKFEdBQrh/BraAMwLvuNdB/yj99XzeJOVZn7KAPx6+XurbSSQpfQTsQNusfvql+EHEvcwVprhJy3UFsGNRleYUaKCI5R4Dao+2GINjEYd1aCLd3WCdYG46ihXbziL3ryodLdvMVt6aN3txQWO5JAUwToCB1kh6h+D3HrcWzc0a3eTurg3AcDlnxmCPpeFegYRivxbGY9Bj8pfAn5y7eYg+NeGfg+4jkc2CQqXYyNPoXPSB9hAPqJHWvZ8Jf7xOY6xzAHVH8RQFaU1BhrxcaxmGjAbT5eR3HkfGpmoJFNUOy22I/Wb37RNXkqh2W/wB5/Wbv2igOUqVKgr0F4mfyvC/oXvst0ZmgvEj+WYX9C99lugpXuPNbe4LiqVV8oFv0hoGBbM0agnw9E+znFe0i27Fm8qytxwCDGg1zCcwAaRGpjcnQEi7jcedgckH0pBncbEe32CocTi31KOTGUNou5MSFiTMjYxqKCDiXGmt3VGUd2UV9QczZs4IXWBkyoWJ0AcGRGueOOsPcvNcsSjq5YKzy4M2yHTvMslVMggED9EmtFb4hc1lp0jdNDproNdOnnUuKxRU6XCcyAgQoynQTMQSebTpQVrvEDZFgYdUUXi9wq51EnvHb0xtmZjE+VDLXEMHctYe0bWiBLaBHC5FYKuUMLgY2yVgqZnIJBomuMutojgmCR6EHr7Yn6hU+IxjQHW5pOqwvKIM80axQCrOPwt0JNgoQRczZkUWWa1zOrFxAW2DMCIG1WeLdobllriqLYFoooDyWfMbIDCWUEfGuNSNbTb65ZXx7EQWmTB9DaDuCNjp7qtrjm1BeGGgtwvMxGUc2sSxH+lAJftDdBbNcwwVWsCddUvFddbkrlBY6jWAdNYrXO1d4khEtxnIEhiYzXVHLmBZgLSOw0hb6kejzGlxl05hJJIMQbfLA3GmsEE6+PsqFOJuNS4I16oPUdvMGPZQHrLhgCCCD1GxqWocC+ZFYmZG+mvuqxFBys92sx2VBbHpPqf0Rt7yPqNH7twKCWMACSfACvOsTjDdZ7zdTyr81dgPv85oIMdcn1AR4T/Bn6qz+KvHu8Q07K37Jj7/fV/F3ZbWYGvrPq8NCaBcSvRg77R6SlfpD/Ogb2Zx9lrSO9wo3dqtxdOYFjakaTDHQhY9LfwHRnvi/oqZTbRMsFEVSFnoNVOnSYoFgry5bXKJS2WLamR8JEArtpzR+kPCtFwrtCt0iyEZGzFQFhrb5mY5CCc5BJ0GpkmdzQPvWZ3j99Rm++oHMPOT9f+tE71pSeUyBGu24nUSdddqit2NdBqdgP30EHD7t24Qikj2kx5+FbPhuCyLGp6knqfE1Fwvh6218WO58PL1VeuYgKCTtQYXtyc15N9FYerNyydPCaoYjDm6VbKN2LH50szFve0DwA8qucSs3MQzvGmYRHQCNPPb6vOinAMPOGts2hJIJ2iZMe7Sg5heDZrSP6JBDBgdVjTb1qffWs4DxUrLaZlEXE+cvRvWPv9opcUEUoR5+tSZn2EmfI1HYJUh7ZBZRy/8A3E8PWNo8hQeh4LiQdtNHHyZ9NfAHYnw8PUTRkODBFYTh5W8gZeQzGuysPkn5p/yii3DuLtauC3f2JjOejdCekGN/HXqaDVIKo9l/95/Wbv21eWqPZbbEfrN39qgOUqVKgrkUE4ifyzC/o3vsSjM0H4ofyvC/o3vsWgfcwbHNyoTJK/GXVnX5UT0io3wLypC2pBmS93f940XfTyrl7jlkB1Z2Qgsk5WmR1UqDr4dfKqv4ztgOwxF5wqywhBAOUDQqCPTU6ae3cJDgmmFW0V0j4y5mBAg6+AJI0jp1py4QtMC1JJzAXLhkRIIM8pknp199DD4vCtr3rgl45rSEkgmNRbMDUamDyjapMVesWryKGcO4RlZUta52CABiAQdJ8hNBYv2SObIjTJlHun7B4/xpVhcZcZgEC5cvyxcXWd5ywVIih1vE2IFyLoYlU9CyCSwZgPmnRSsjTX1w+8LK91OYm5suXDkg8vK2m/OBoT16a0Fy5dvEH/YzsOdiM0jQjLp8r6qls37uX+ZmdOZoK6+Wh2HX91AMTxCzl73JdXm+ZZnmtrdGsxsVgzu0eqXErZCJcLNqmYfF2Sd1GoIgN8YugjbyoNAj351SzH/Efbr/ADfrprHESYWzE6S7jTz5NDt49aAf/wAhsqAA99QojRLQGmmx0G07AHp0glhONIqAzduBlZwWFsEBWCZTqsMSZE9JkiKAzaDQMwAPWDInyMCpIptpwwDDYiRtQjj3EGHxNow7LLN+bSYkf1idB7/CgG9qOMKZspJI0dhsG6L+kPSPhA84x1y5sB06+FXOLXlkIgAW2I3mSd9ep8/EmhgYa7k+A12oK2KaEknofX/rWb42jjAQfSuuWKjopbRfYo+2tTfRd7gn5tuevQMfX099AeLDvoz3FWDoABpEjL6VBg+9y79EAInr3oeB7BUGHvwwJ1EyQdiJ2MVpMR2Zzgst5SPMREaQdTV3DdkrF1wiNeUmYLG06lomNArDSTtsKAha48t3KbVt2WYhsqsF8AQIMEEZvEeytDgWQAkiDprBMT4xtvVzhfYxcOuW3cxOg5Wy22yg66BVMiejDfpSTskAbjG/jGd9SzpqD5TaG0DTUaDSgla+qnmMaT1OnsGgrOcW4wr3hbUnKDB6S5H7ht1maNJ2Zdf9nfus0EZnw7ufeoG3jFY/inBrmFuKl1+8LL3gbIbbEliOZSTrymNuvhQajhGJXKV08PedT9f11Rx+LVUFtds7x7CY/jzoL37AADwgxpOpPugKPXNQXWJaD11H6RJMD7P+agvW+Mksob53vnT69Pr8atDFm1c0kpIIAPQ+B9/tFCMBhZ1bWQYj1/5D+BRtcMr5YlWjl6rcEajybQbeFBouCY22rki5lz7q6yG8mHT1jb7dPjMGHTWII5WnMEPgW3KHx6b1huGAEFSpLDp8qPAR6XSOtaSxiWsFBOZH+SYHkZ6AyfVQbjhSsLao5l1ADHefAz1kRr66b2Y2xGkflN39qouC3w2nUDlJn0fA+anT2+upuzRn4R+sXftoDVKlSoKsUH4n/K8L+je/ZWjdBeKr+VYU/wBW9+ytBaHEEzZObNMRlboY9KIj20xOLWyJ59pgo4894j6+tCLloAtKzNxiVK7iG5pFuSwk6a79dqkVBzkAkFQrMdCFyBdFK82/XT1UEuNx7ufirjJyOCDac6mMrg5CDlhhH9bUGBQ+3YxeZnOLUjkicOpiFlwIEuDvGhBJ6ctcvIoaAq6wQYBmfRPoEAwCSJ8asMcr5tRcDSZUaT1D93qDr18daDvDXvK2a5f7y2UICCxGV50JYKJIEiCBO8axVHCWsUFE4sMwCs/5LEkOCfkjmZB3fkJI1AoheMOUgFM2iQI3n82QNSfHbfWm3RmBuFVPMvQGRliZKZtYEzO24igH3cHi1U5sUG0ABOHWAcxklQNQVEbiImNdJOGG6jzeuLcUZyy9zEywAYFU6ICOsx7n3EVSDEFgDlAWCpn5QTqNPIa9Kky5SygjbIeUKQTo08uVh9X2gC/w6yQWgnQfzZBiQBuBIBI9W9c+H2NeUneYtOddAR6O50HuoazMBlf5LCEyiI9HSF5QBH+VNuD5RBLGG1UGVK6Nm7sywygQR1oNKriBG3urFYnGFu9vjXOTl/4a6Ajzifa/lWrtWz3IUAKcpAA2U+7ase1sLh7ZeYQQQNyVkR76DPvh9AWkdTJiSdZPtqPEOEUBRqdwBED+Ptq/xNGzKvpO0QoGlsEgDXynfff1VluIcQe5fGFtZAAD395WFwtBOYWzEW12Ab0uYHSTQN4nitFHnJHn/Gk+uo8dh7LNLWO8aN8hb/KhvErZbUaFfRj5I6adY86u2uI5rerrbZdD7vDw9tBS/Ftk5j8HdRPyUYfs6g0Neylp1uZLy5DmXUnVdjDH0fH10Vw98AtF92Y/NSR++PDeh+PtXco53CmQ0sJObpygQPLX2UHt/CrjXLJysAVW4JzHcyRJjQCfqq66XNMlwtyXNiILSMg1kmASJnoJrIdjOI8qlieZVJEbmNRp5z7q1IwolCjgFUZRyyQTsw5gAQT1B9lA0W8QWiSE03KBvSu9VGhjuh7fEGfLe1t13xbhiZtxaktLaKX3kiZY6bDXpFev4Oytq3GbkTMZMCE1MGIGns0FeHNi++Ny6xK95ddyDuC5kAjwAYD2UDu41jbQkdJU9fLc+6rNvBliCNwIHq0O/wDG1OwlyBJHKDEQZAJ1B9eoHmavYi5zkL8qch6ajY+HQz0nyoHYfh2a07nQooMD5oGseyav4XCllRdSCQQdJ0hj9Q9fNvT8IDNy2VNslVDdTBJGYRo0w3+RBjaYLhSizZQcucMToNFgAezLQY7GYA23UgkL1PykJEwR4iQQeo0raWeHLewuQ63AJUiAZG2vgZIjbWoOJ4C0lm6MoPKxL9YEQQeh6TTuxouNZtOxGYkCDpoFLawP6y+wUFnsaxAuIw2iPfH2ZProp2W/3j9Zu/tVZwODFuTuSBPs/ear9lz/ACj9Zu/tUBylSpUECdKD8UX8swnqvfsrRpRQnih/K8J6r37K0A3EqQ1zYDMx9cSPm+BI9tJ7ACLcXlYQoiCCdQTqDByzpt0pYj0rgVllnMppLAMTOp3EaCB0qsxBUARmzayRLDWCRPTQbgnN5UHVTKSJyNygKAsMDA3AyjTLA8h1p7ASCFCsrQUOzRvzkcvh4dZpndFjoZkMFUZdFGvpTBgsND4zr07dIZZZhIKpmOUERJHXyYa/OmdKDpJDknQhupBOh9QBgCB6q5nCPocwIyhtvSEFssdNdNj5b1LYcFCveAajMNDykgT6U6Ej39ajnMXZipEnm0ho2khtJGUT089aBt5VtvlYAggZCIWZBAPr3MeVWb75GyjZIM6enqc0N4eRg+UVALgJbKQpAadQwOaBB5jGsjMRH20kkxlIJkKIZSM0BiBz6AgZtfKPAg9xlOUzbKgEaZgzgEgg6kGCdpAqE3dtFkamCCCZDExAg7jT10SuYO6Y65hlcwsZdBBUv5EyD1qr8FvgRkMbnW3BYSJ1cEaR/rMgbwg5FHlWb7Q2EVwSPiy/Oo0l4ZpnpLZdus+FaTCqQigiCBETMR51Qv4UPmt3Plao24zK7MPbzDTrlbpQY2xhWQNcYjMCks0EBrio2pbQR3gAPlNYzgOCKm+xILscsiYbK9wFlBJ0J8zMe/07iXDcj5QSBcyFVZmK99bIKg9CrqoSSCRlGmoqjwvCWLNzI9sEODlS6klYZiVDEHVcxBJ0MAyJFB5bcZ85VbdxmJIACNv6zA+up8LwZQxe8udthaHoKfE9WPXoPXvXqGPey1+yqbhncgD0EyMoBAGUDn+SdcukzV3BcOa43eZLWQDKqspjzPmfvoPLxhSdtB4RsB4/XUyYRTOf0Y1nr02FehcR7JPceU7pFj0QGAB8gB6j76lPYu1lh2AHUAN/i/dQeY4G+bJyopdQTBBIidxsZ16T1o5he0cHmW6COndAj394uvsrZJ2awY0y3H8AGf3DWur2UsTIt3h5F/3a0GM4l2ke8ndIHCHR+QAsPmkSYHjB126mgGDwxQ5d+bTxI3mAN5mvXsP2WsCZtk/pNI9WkEikOFKlsnuBoJy8oHsC0HnnwAOMpRtNAyg6jwnw1iDqPrq3hOAOsHOG1BUNIKkdZA11A6R6q2b4eFDQQDACrI182I5RAM1ZsYTIqwFztpMyAOpJO/Ty91APtYIMLKughAecCGKwNz4/60TsIZzEdOUMS2VegA8fM+NT/A5A1zfOnQHUHeNtPrq2tiOvu0/zoM/xfhty98UBCky5n0+upjlSTMbk+Qoxwjh4s2wgM6kk+Z/ygVdVacFoOihvZfbEfrN79s0SUUN7LjS/+s3v2zQHKVKlQRpQTtCLi3cPdtqrZO8BVnFuc4A0JB8NqNLXLmHDxmAI8xP20GcfjN/+jp/eU/w1UxuOxNzLFtrcTOXE2uaY3lSenTxNahuG2/zaerKPupg4cn5pPor91Bkbt3Ekk/GDmLZRirMaknL6PoiYHqpC/icoEXJBnN8KtSRy6HSI5f8A8jWv/F6fm0+iv3Vw8Pt/mk+gv3UGS7zFTPxnq+E2fdtMU5sTicxMGCAMvwu3pAAn0ZnQn1k1rBw9PzSD/kX7q6cAnzF+iv3UGP7/ABMsQHliTpibJygkmBI2EgD1VL8JxZLHJd5liO/w8KYjMPPrr1rUHhtv80n0V+6u/iq1+ZtfQX7qDK2sRiwysVuEL8g4ixDazr16xV88av8A9GX+82qNnhdr8zb+gv3V38XWvzVv6C/dQAjxq/8A0ZP7zb+6m/jm+d8Mn95t/dR78X2/zSfQX7q6cAn5tPoD7qDLY/G3rltrZsIAw2OJtkD6p03EERAiqgW+RDWrLnQ57l5GcR4NMDc9OpmZM7YcOT5ifRH3U8cPt/MT6I+6gyGGv3LckYbDkt6THFoJ9gtxHlVkcaxH9HsezFr/ANutOcHbH82v0R91RHDW+qD3D7qACvGMR/R7X96T/BXTxa8d8Na9uJT/AA0eXBW/mL9EfdUvwG38xPoigzv46v8A9Htf3pP8Fc/HmI/MWP72n/brRnBW/mL9EfdS+Bp81foj7qDNHj1/8zh/74v/AGqaePX/AMzhv76v/arUfBU+avuFL4KvgPoigzI43fP8xY9mLQ//AB048Xvf0e0fD8qT/BWiOCT5q/RFNPD0+av0R91AAHGb/wDRl9mJt/dXH4vfP+6E+q/Z1+utB+L7evxaH/lH3Uz8VWSNbVv6C/dQBF4viP6E39vY/wAVOHFsQf8AcrnsvWP8dF/xNY/NW/7NPupj8Jw/5m1/Zp91AO/GWI/oN3+2sf8Acq12asOqObiFC924+UlWIDMSBKkg6VN+KMP+Ys/2SfdV3DWVQBUVVHRVAUe4UE1KkK5QMt08mlSoHUqVKg5FRXjqKVKgizGrKbUqVBGWpjMfE0qVAxnPif4NPVj4mlSoOFjO5rjOfE0qVB0GrFvalSoFTqVKgbFdpUqCImmzrSpUEl06U4UqVA20akpUqBVC7amlSoFZNcvb0qVA1DtU1cpUDhSpUqD/2Q=="/>
          <p:cNvSpPr>
            <a:spLocks noChangeAspect="1" noChangeArrowheads="1"/>
          </p:cNvSpPr>
          <p:nvPr/>
        </p:nvSpPr>
        <p:spPr bwMode="auto">
          <a:xfrm>
            <a:off x="155575" y="-1989138"/>
            <a:ext cx="5524500" cy="41433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1126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50100" y="54507"/>
            <a:ext cx="3259063" cy="24411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6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1346" y="2474560"/>
            <a:ext cx="6180854" cy="42295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3503709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3" y="115230"/>
            <a:ext cx="3906163" cy="64101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292"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67473" y="115230"/>
            <a:ext cx="4291289" cy="64101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4655829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6" name="Picture 4" descr="http://c3270052.r52.cf0.rackcdn.com/main-vintage-poster.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9512" y="476672"/>
            <a:ext cx="3019425" cy="4143376"/>
          </a:xfrm>
          <a:prstGeom prst="rect">
            <a:avLst/>
          </a:prstGeom>
          <a:noFill/>
          <a:extLst>
            <a:ext uri="{909E8E84-426E-40DD-AFC4-6F175D3DCCD1}">
              <a14:hiddenFill xmlns:a14="http://schemas.microsoft.com/office/drawing/2010/main">
                <a:solidFill>
                  <a:srgbClr val="FFFFFF"/>
                </a:solidFill>
              </a14:hiddenFill>
            </a:ext>
          </a:extLst>
        </p:spPr>
      </p:pic>
      <p:pic>
        <p:nvPicPr>
          <p:cNvPr id="13318" name="Picture 6"/>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91880" y="495223"/>
            <a:ext cx="2119922" cy="4124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3319" name="Picture 7"/>
          <p:cNvPicPr>
            <a:picLocks noChangeAspect="1" noChangeArrowheads="1"/>
          </p:cNvPicPr>
          <p:nvPr/>
        </p:nvPicPr>
        <p:blipFill rotWithShape="1">
          <a:blip r:embed="rId4">
            <a:extLst>
              <a:ext uri="{28A0092B-C50C-407E-A947-70E740481C1C}">
                <a14:useLocalDpi xmlns:a14="http://schemas.microsoft.com/office/drawing/2010/main" val="0"/>
              </a:ext>
            </a:extLst>
          </a:blip>
          <a:srcRect l="17789" r="16586"/>
          <a:stretch/>
        </p:blipFill>
        <p:spPr bwMode="auto">
          <a:xfrm>
            <a:off x="5876612" y="260648"/>
            <a:ext cx="3200400" cy="4876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6376743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116632"/>
            <a:ext cx="4762500" cy="49815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4340"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16023" y="116632"/>
            <a:ext cx="4032448" cy="62375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4922220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2460153"/>
          </a:xfrm>
          <a:prstGeom prst="rect">
            <a:avLst/>
          </a:prstGeom>
          <a:noFill/>
        </p:spPr>
        <p:txBody>
          <a:bodyPr wrap="square" lIns="540000" tIns="540000" rIns="540000" bIns="540000" rtlCol="0">
            <a:spAutoFit/>
          </a:bodyPr>
          <a:lstStyle/>
          <a:p>
            <a:pPr lvl="0"/>
            <a:r>
              <a:rPr lang="en-GB" dirty="0" smtClean="0"/>
              <a:t>See: Open University ‘</a:t>
            </a:r>
            <a:r>
              <a:rPr lang="en-GB" dirty="0"/>
              <a:t>Selling Empire’: </a:t>
            </a:r>
            <a:r>
              <a:rPr lang="en-GB" dirty="0">
                <a:hlinkClick r:id="rId2"/>
              </a:rPr>
              <a:t>http://</a:t>
            </a:r>
            <a:r>
              <a:rPr lang="en-GB" dirty="0" smtClean="0">
                <a:hlinkClick r:id="rId2"/>
              </a:rPr>
              <a:t>www.open.edu/openlearn/history-the-arts/history/world-history/selling-empire-introduction</a:t>
            </a:r>
            <a:endParaRPr lang="en-GB" dirty="0" smtClean="0"/>
          </a:p>
          <a:p>
            <a:pPr lvl="0"/>
            <a:endParaRPr lang="en-GB" dirty="0"/>
          </a:p>
          <a:p>
            <a:pPr lvl="0"/>
            <a:r>
              <a:rPr lang="en-GB" b="1" dirty="0" smtClean="0"/>
              <a:t>The </a:t>
            </a:r>
            <a:r>
              <a:rPr lang="en-GB" b="1" dirty="0"/>
              <a:t>Empire Marketing Board</a:t>
            </a:r>
          </a:p>
          <a:p>
            <a:endParaRPr lang="en-GB" sz="1700" i="1" dirty="0"/>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31125" y="1844824"/>
            <a:ext cx="6881750" cy="45144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654315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3506593"/>
          </a:xfrm>
          <a:prstGeom prst="rect">
            <a:avLst/>
          </a:prstGeom>
          <a:noFill/>
        </p:spPr>
        <p:txBody>
          <a:bodyPr wrap="square" lIns="540000" tIns="540000" rIns="540000" bIns="540000" rtlCol="0">
            <a:spAutoFit/>
          </a:bodyPr>
          <a:lstStyle/>
          <a:p>
            <a:pPr lvl="0"/>
            <a:endParaRPr lang="en-GB" dirty="0"/>
          </a:p>
          <a:p>
            <a:pPr lvl="0"/>
            <a:endParaRPr lang="en-GB" dirty="0"/>
          </a:p>
          <a:p>
            <a:pPr lvl="0"/>
            <a:endParaRPr lang="en-GB" dirty="0"/>
          </a:p>
          <a:p>
            <a:pPr lvl="0" algn="just"/>
            <a:endParaRPr lang="en-GB" i="1" dirty="0" smtClean="0"/>
          </a:p>
          <a:p>
            <a:pPr lvl="0" algn="just"/>
            <a:endParaRPr lang="en-GB" dirty="0"/>
          </a:p>
          <a:p>
            <a:pPr lvl="0" algn="just"/>
            <a:endParaRPr lang="en-GB" dirty="0" smtClean="0"/>
          </a:p>
          <a:p>
            <a:pPr lvl="0"/>
            <a:endParaRPr lang="en-GB" sz="1600" dirty="0"/>
          </a:p>
          <a:p>
            <a:pPr lvl="0"/>
            <a:endParaRPr lang="en-GB" sz="1600" dirty="0" smtClean="0"/>
          </a:p>
          <a:p>
            <a:endParaRPr lang="en-GB" sz="1700" i="1" dirty="0"/>
          </a:p>
        </p:txBody>
      </p:sp>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5603" y="548680"/>
            <a:ext cx="3875922" cy="625315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4716016" y="3052039"/>
            <a:ext cx="4139952" cy="646331"/>
          </a:xfrm>
          <a:prstGeom prst="rect">
            <a:avLst/>
          </a:prstGeom>
        </p:spPr>
        <p:txBody>
          <a:bodyPr wrap="square">
            <a:spAutoFit/>
          </a:bodyPr>
          <a:lstStyle/>
          <a:p>
            <a:r>
              <a:rPr lang="en-GB" dirty="0" smtClean="0"/>
              <a:t>‘The </a:t>
            </a:r>
            <a:r>
              <a:rPr lang="en-GB" dirty="0"/>
              <a:t>Empire Christmas </a:t>
            </a:r>
            <a:r>
              <a:rPr lang="en-GB" dirty="0" smtClean="0"/>
              <a:t>Pudding,’ Empire Marketing Board (1928)</a:t>
            </a:r>
            <a:endParaRPr lang="en-GB" dirty="0"/>
          </a:p>
        </p:txBody>
      </p:sp>
      <p:sp>
        <p:nvSpPr>
          <p:cNvPr id="4" name="Rectangle 3"/>
          <p:cNvSpPr/>
          <p:nvPr/>
        </p:nvSpPr>
        <p:spPr>
          <a:xfrm>
            <a:off x="186376" y="188640"/>
            <a:ext cx="2923749" cy="369332"/>
          </a:xfrm>
          <a:prstGeom prst="rect">
            <a:avLst/>
          </a:prstGeom>
        </p:spPr>
        <p:txBody>
          <a:bodyPr wrap="none">
            <a:spAutoFit/>
          </a:bodyPr>
          <a:lstStyle/>
          <a:p>
            <a:pPr lvl="0"/>
            <a:r>
              <a:rPr lang="en-GB" b="1" dirty="0"/>
              <a:t>The Empire Marketing Board</a:t>
            </a:r>
          </a:p>
        </p:txBody>
      </p:sp>
    </p:spTree>
    <p:extLst>
      <p:ext uri="{BB962C8B-B14F-4D97-AF65-F5344CB8AC3E}">
        <p14:creationId xmlns:p14="http://schemas.microsoft.com/office/powerpoint/2010/main" val="219510336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6615136"/>
          </a:xfrm>
          <a:prstGeom prst="rect">
            <a:avLst/>
          </a:prstGeom>
          <a:noFill/>
        </p:spPr>
        <p:txBody>
          <a:bodyPr wrap="square" lIns="540000" tIns="540000" rIns="540000" bIns="540000" rtlCol="0">
            <a:spAutoFit/>
          </a:bodyPr>
          <a:lstStyle/>
          <a:p>
            <a:pPr algn="just"/>
            <a:r>
              <a:rPr lang="en-GB" b="1" u="sng" dirty="0" smtClean="0"/>
              <a:t>AHHI5017  Week </a:t>
            </a:r>
            <a:r>
              <a:rPr lang="en-GB" b="1" u="sng" dirty="0"/>
              <a:t>2</a:t>
            </a:r>
            <a:r>
              <a:rPr lang="en-GB" b="1" u="sng" dirty="0" smtClean="0"/>
              <a:t>: </a:t>
            </a:r>
            <a:r>
              <a:rPr lang="en-GB" b="1" u="sng" dirty="0"/>
              <a:t>The </a:t>
            </a:r>
            <a:r>
              <a:rPr lang="en-GB" b="1" u="sng" dirty="0" smtClean="0"/>
              <a:t>Age of Empire</a:t>
            </a:r>
          </a:p>
          <a:p>
            <a:pPr algn="just"/>
            <a:r>
              <a:rPr lang="en-GB" b="1" u="sng" dirty="0" smtClean="0"/>
              <a:t>Friday lecture</a:t>
            </a:r>
          </a:p>
          <a:p>
            <a:pPr marL="285750" indent="-285750" algn="just">
              <a:buFont typeface="Arial" pitchFamily="34" charset="0"/>
              <a:buChar char="•"/>
            </a:pPr>
            <a:endParaRPr lang="en-GB" dirty="0" smtClean="0"/>
          </a:p>
          <a:p>
            <a:pPr algn="just"/>
            <a:r>
              <a:rPr lang="en-GB" smtClean="0"/>
              <a:t>Friday </a:t>
            </a:r>
            <a:r>
              <a:rPr lang="en-GB" dirty="0"/>
              <a:t>then elaborates on this with a closer examination of the connectedness of empire and militarism. We will conduct in-depth analyses of the iconography and pageantry which surrounded Britain’s global expansion and its military triumphs, and how empire was ‘consumed’ within the British Isles. Throughout the session students will work in groups to compile a list of themes, symbols and ideas that they associate with empire, assessing the role of war and conflict within this. Questions about the assigned readings by Michael Paris and Jeffrey Richards will accompany this task. Closing the lecture, students will be asked to reflect upon the extent to which imperialism and militarism remain a feature of British culture in the 21</a:t>
            </a:r>
            <a:r>
              <a:rPr lang="en-GB" baseline="30000" dirty="0"/>
              <a:t>st</a:t>
            </a:r>
            <a:r>
              <a:rPr lang="en-GB" dirty="0"/>
              <a:t>-century.</a:t>
            </a:r>
          </a:p>
          <a:p>
            <a:pPr algn="just"/>
            <a:r>
              <a:rPr lang="en-GB" b="1" dirty="0"/>
              <a:t> </a:t>
            </a:r>
            <a:endParaRPr lang="en-GB" dirty="0"/>
          </a:p>
          <a:p>
            <a:r>
              <a:rPr lang="en-GB" i="1" u="sng" dirty="0"/>
              <a:t>Required reading and other preparation:</a:t>
            </a:r>
            <a:endParaRPr lang="en-GB" dirty="0"/>
          </a:p>
          <a:p>
            <a:pPr marL="285750" lvl="0" indent="-285750">
              <a:buFont typeface="Arial" panose="020B0604020202020204" pitchFamily="34" charset="0"/>
              <a:buChar char="•"/>
            </a:pPr>
            <a:r>
              <a:rPr lang="en-GB" dirty="0" smtClean="0"/>
              <a:t>Michael </a:t>
            </a:r>
            <a:r>
              <a:rPr lang="en-GB" dirty="0"/>
              <a:t>Paris, 'Discovering the Pleasures of War,' </a:t>
            </a:r>
            <a:r>
              <a:rPr lang="en-GB" i="1" dirty="0"/>
              <a:t>Warrior Nation: Images of War in British Popular Culture, 1850–</a:t>
            </a:r>
            <a:r>
              <a:rPr lang="en-GB" dirty="0"/>
              <a:t>2000 (Reaktion Books: London, 2002), pp. 12–47.</a:t>
            </a:r>
          </a:p>
          <a:p>
            <a:pPr marL="285750" lvl="0" indent="-285750">
              <a:buFont typeface="Arial" panose="020B0604020202020204" pitchFamily="34" charset="0"/>
              <a:buChar char="•"/>
            </a:pPr>
            <a:r>
              <a:rPr lang="en-GB" dirty="0"/>
              <a:t>Jeffrey Richards, ‘Popular Imperialism and the Image of the Army in Juvenile Literature’ in John M MacKenzie ed., </a:t>
            </a:r>
            <a:r>
              <a:rPr lang="en-GB" i="1" dirty="0"/>
              <a:t>Popular Imperialism and the Military, 1850–1950 </a:t>
            </a:r>
            <a:r>
              <a:rPr lang="en-GB" dirty="0"/>
              <a:t>(Manchester University: Manchester, 1992), pp. 80–108.</a:t>
            </a:r>
          </a:p>
          <a:p>
            <a:pPr marL="285750" indent="-285750" algn="just">
              <a:buFont typeface="Arial" pitchFamily="34" charset="0"/>
              <a:buChar char="•"/>
            </a:pPr>
            <a:endParaRPr lang="en-GB" sz="1700" dirty="0" smtClean="0"/>
          </a:p>
        </p:txBody>
      </p:sp>
    </p:spTree>
    <p:extLst>
      <p:ext uri="{BB962C8B-B14F-4D97-AF65-F5344CB8AC3E}">
        <p14:creationId xmlns:p14="http://schemas.microsoft.com/office/powerpoint/2010/main" val="169044656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202</TotalTime>
  <Words>939</Words>
  <Application>Microsoft Office PowerPoint</Application>
  <PresentationFormat>On-screen Show (4:3)</PresentationFormat>
  <Paragraphs>101</Paragraphs>
  <Slides>24</Slides>
  <Notes>10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24</vt:i4>
      </vt:variant>
    </vt:vector>
  </HeadingPairs>
  <TitlesOfParts>
    <vt:vector size="27"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dc:creator>
  <cp:lastModifiedBy>Alexander Scott</cp:lastModifiedBy>
  <cp:revision>19</cp:revision>
  <dcterms:created xsi:type="dcterms:W3CDTF">2015-09-30T13:36:43Z</dcterms:created>
  <dcterms:modified xsi:type="dcterms:W3CDTF">2017-02-06T15:17:40Z</dcterms:modified>
</cp:coreProperties>
</file>