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 showGuides="1">
      <p:cViewPr varScale="1">
        <p:scale>
          <a:sx n="61" d="100"/>
          <a:sy n="61" d="100"/>
        </p:scale>
        <p:origin x="10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868CBD-E5DE-4342-BEEB-0C3F658FB02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0EE5155-DD95-470C-BE42-F707F7944708}">
      <dgm:prSet/>
      <dgm:spPr/>
      <dgm:t>
        <a:bodyPr/>
        <a:lstStyle/>
        <a:p>
          <a:r>
            <a:rPr lang="en-GB" b="1"/>
            <a:t>Coercion Evidence Human Trafficking</a:t>
          </a:r>
          <a:r>
            <a:rPr lang="en-GB"/>
            <a:t>: Traffickers frequently exploit vulnerable individuals for forced labour or prostitution employment. Economic instability is a critical factor (Jones et al., 2020).</a:t>
          </a:r>
          <a:endParaRPr lang="en-US"/>
        </a:p>
      </dgm:t>
    </dgm:pt>
    <dgm:pt modelId="{A6E91D90-3B50-4761-9B4E-D935FDDDF71E}" type="parTrans" cxnId="{9FD4164B-9159-4DD3-A59D-14A7F578072E}">
      <dgm:prSet/>
      <dgm:spPr/>
      <dgm:t>
        <a:bodyPr/>
        <a:lstStyle/>
        <a:p>
          <a:endParaRPr lang="en-US"/>
        </a:p>
      </dgm:t>
    </dgm:pt>
    <dgm:pt modelId="{653CB4FD-3A74-475B-8614-09F000BB8627}" type="sibTrans" cxnId="{9FD4164B-9159-4DD3-A59D-14A7F578072E}">
      <dgm:prSet/>
      <dgm:spPr/>
      <dgm:t>
        <a:bodyPr/>
        <a:lstStyle/>
        <a:p>
          <a:endParaRPr lang="en-US"/>
        </a:p>
      </dgm:t>
    </dgm:pt>
    <dgm:pt modelId="{06EDDE81-65FB-4E6B-8089-29DB026B5735}">
      <dgm:prSet/>
      <dgm:spPr/>
      <dgm:t>
        <a:bodyPr/>
        <a:lstStyle/>
        <a:p>
          <a:r>
            <a:rPr lang="en-GB" b="1"/>
            <a:t>Gangs and Organised Crime</a:t>
          </a:r>
          <a:r>
            <a:rPr lang="en-GB"/>
            <a:t>: Recruitment frequently targets marginalised youth through manipulation or intimidation (Lopez et al., 2018).</a:t>
          </a:r>
          <a:endParaRPr lang="en-US"/>
        </a:p>
      </dgm:t>
    </dgm:pt>
    <dgm:pt modelId="{D25A5D73-8617-466D-8881-4FFD44608793}" type="parTrans" cxnId="{704E9194-C890-42A4-A568-30D7AC2EDBE5}">
      <dgm:prSet/>
      <dgm:spPr/>
      <dgm:t>
        <a:bodyPr/>
        <a:lstStyle/>
        <a:p>
          <a:endParaRPr lang="en-US"/>
        </a:p>
      </dgm:t>
    </dgm:pt>
    <dgm:pt modelId="{C37F5FD8-4774-46F9-AEF9-EFB366F60285}" type="sibTrans" cxnId="{704E9194-C890-42A4-A568-30D7AC2EDBE5}">
      <dgm:prSet/>
      <dgm:spPr/>
      <dgm:t>
        <a:bodyPr/>
        <a:lstStyle/>
        <a:p>
          <a:endParaRPr lang="en-US"/>
        </a:p>
      </dgm:t>
    </dgm:pt>
    <dgm:pt modelId="{485E69BE-7CD0-4983-B796-807F472BCF1B}">
      <dgm:prSet/>
      <dgm:spPr/>
      <dgm:t>
        <a:bodyPr/>
        <a:lstStyle/>
        <a:p>
          <a:r>
            <a:rPr lang="en-GB" b="1"/>
            <a:t>Substance Abuse and Drug Trafficking</a:t>
          </a:r>
          <a:r>
            <a:rPr lang="en-GB"/>
            <a:t>: To maintain their addictions, individuals with addiction may be coerced into engaging in drug-related activities (Walker et al., 2022).</a:t>
          </a:r>
          <a:endParaRPr lang="en-US"/>
        </a:p>
      </dgm:t>
    </dgm:pt>
    <dgm:pt modelId="{995FD716-15CA-40B6-A618-248A008B05D7}" type="parTrans" cxnId="{92E2EF6F-206A-45D2-8CA0-D66A86DCD4D4}">
      <dgm:prSet/>
      <dgm:spPr/>
      <dgm:t>
        <a:bodyPr/>
        <a:lstStyle/>
        <a:p>
          <a:endParaRPr lang="en-US"/>
        </a:p>
      </dgm:t>
    </dgm:pt>
    <dgm:pt modelId="{44794ECD-CD5C-49CC-B01E-791CBD7A157E}" type="sibTrans" cxnId="{92E2EF6F-206A-45D2-8CA0-D66A86DCD4D4}">
      <dgm:prSet/>
      <dgm:spPr/>
      <dgm:t>
        <a:bodyPr/>
        <a:lstStyle/>
        <a:p>
          <a:endParaRPr lang="en-US"/>
        </a:p>
      </dgm:t>
    </dgm:pt>
    <dgm:pt modelId="{E3AFC316-751F-4A05-A6FF-E43C51D6E6C8}" type="pres">
      <dgm:prSet presAssocID="{58868CBD-E5DE-4342-BEEB-0C3F658FB029}" presName="vert0" presStyleCnt="0">
        <dgm:presLayoutVars>
          <dgm:dir/>
          <dgm:animOne val="branch"/>
          <dgm:animLvl val="lvl"/>
        </dgm:presLayoutVars>
      </dgm:prSet>
      <dgm:spPr/>
    </dgm:pt>
    <dgm:pt modelId="{EB3F02F0-C2BE-4168-96A1-A5986009C07F}" type="pres">
      <dgm:prSet presAssocID="{30EE5155-DD95-470C-BE42-F707F7944708}" presName="thickLine" presStyleLbl="alignNode1" presStyleIdx="0" presStyleCnt="3"/>
      <dgm:spPr/>
    </dgm:pt>
    <dgm:pt modelId="{C8DF59C0-3E33-4048-AB55-EB8A6B6FEA6D}" type="pres">
      <dgm:prSet presAssocID="{30EE5155-DD95-470C-BE42-F707F7944708}" presName="horz1" presStyleCnt="0"/>
      <dgm:spPr/>
    </dgm:pt>
    <dgm:pt modelId="{A34AD37C-C55A-4010-BF7E-D730F5EE3E3D}" type="pres">
      <dgm:prSet presAssocID="{30EE5155-DD95-470C-BE42-F707F7944708}" presName="tx1" presStyleLbl="revTx" presStyleIdx="0" presStyleCnt="3"/>
      <dgm:spPr/>
    </dgm:pt>
    <dgm:pt modelId="{5DF588D3-6CA7-4671-B09C-0B41CCFD0F8B}" type="pres">
      <dgm:prSet presAssocID="{30EE5155-DD95-470C-BE42-F707F7944708}" presName="vert1" presStyleCnt="0"/>
      <dgm:spPr/>
    </dgm:pt>
    <dgm:pt modelId="{F9B6637F-8995-4A51-BD9B-04CB0F282BCC}" type="pres">
      <dgm:prSet presAssocID="{06EDDE81-65FB-4E6B-8089-29DB026B5735}" presName="thickLine" presStyleLbl="alignNode1" presStyleIdx="1" presStyleCnt="3"/>
      <dgm:spPr/>
    </dgm:pt>
    <dgm:pt modelId="{A6007CB3-1B4B-4755-A786-2A0F12C43F57}" type="pres">
      <dgm:prSet presAssocID="{06EDDE81-65FB-4E6B-8089-29DB026B5735}" presName="horz1" presStyleCnt="0"/>
      <dgm:spPr/>
    </dgm:pt>
    <dgm:pt modelId="{67ED2CA1-A24E-4F92-82D3-82B0579CFB58}" type="pres">
      <dgm:prSet presAssocID="{06EDDE81-65FB-4E6B-8089-29DB026B5735}" presName="tx1" presStyleLbl="revTx" presStyleIdx="1" presStyleCnt="3"/>
      <dgm:spPr/>
    </dgm:pt>
    <dgm:pt modelId="{162C460B-DE93-45A8-9F11-B1662F916FC0}" type="pres">
      <dgm:prSet presAssocID="{06EDDE81-65FB-4E6B-8089-29DB026B5735}" presName="vert1" presStyleCnt="0"/>
      <dgm:spPr/>
    </dgm:pt>
    <dgm:pt modelId="{CCB266AD-E290-418F-9A49-3416A7A91BCC}" type="pres">
      <dgm:prSet presAssocID="{485E69BE-7CD0-4983-B796-807F472BCF1B}" presName="thickLine" presStyleLbl="alignNode1" presStyleIdx="2" presStyleCnt="3"/>
      <dgm:spPr/>
    </dgm:pt>
    <dgm:pt modelId="{5BEBBF33-3D21-48A7-B701-6C3C87B683F3}" type="pres">
      <dgm:prSet presAssocID="{485E69BE-7CD0-4983-B796-807F472BCF1B}" presName="horz1" presStyleCnt="0"/>
      <dgm:spPr/>
    </dgm:pt>
    <dgm:pt modelId="{9EDB1822-7F27-4ACD-9A6B-9CECE7D85AC1}" type="pres">
      <dgm:prSet presAssocID="{485E69BE-7CD0-4983-B796-807F472BCF1B}" presName="tx1" presStyleLbl="revTx" presStyleIdx="2" presStyleCnt="3"/>
      <dgm:spPr/>
    </dgm:pt>
    <dgm:pt modelId="{9A9FFEC6-329D-4150-9167-F36B92E2AD71}" type="pres">
      <dgm:prSet presAssocID="{485E69BE-7CD0-4983-B796-807F472BCF1B}" presName="vert1" presStyleCnt="0"/>
      <dgm:spPr/>
    </dgm:pt>
  </dgm:ptLst>
  <dgm:cxnLst>
    <dgm:cxn modelId="{884C6D19-8C04-4B5F-9F66-DDEF34DBD31D}" type="presOf" srcId="{06EDDE81-65FB-4E6B-8089-29DB026B5735}" destId="{67ED2CA1-A24E-4F92-82D3-82B0579CFB58}" srcOrd="0" destOrd="0" presId="urn:microsoft.com/office/officeart/2008/layout/LinedList"/>
    <dgm:cxn modelId="{9FD4164B-9159-4DD3-A59D-14A7F578072E}" srcId="{58868CBD-E5DE-4342-BEEB-0C3F658FB029}" destId="{30EE5155-DD95-470C-BE42-F707F7944708}" srcOrd="0" destOrd="0" parTransId="{A6E91D90-3B50-4761-9B4E-D935FDDDF71E}" sibTransId="{653CB4FD-3A74-475B-8614-09F000BB8627}"/>
    <dgm:cxn modelId="{92E2EF6F-206A-45D2-8CA0-D66A86DCD4D4}" srcId="{58868CBD-E5DE-4342-BEEB-0C3F658FB029}" destId="{485E69BE-7CD0-4983-B796-807F472BCF1B}" srcOrd="2" destOrd="0" parTransId="{995FD716-15CA-40B6-A618-248A008B05D7}" sibTransId="{44794ECD-CD5C-49CC-B01E-791CBD7A157E}"/>
    <dgm:cxn modelId="{BD3E9F7D-D121-4BDE-BE00-5E3346440475}" type="presOf" srcId="{485E69BE-7CD0-4983-B796-807F472BCF1B}" destId="{9EDB1822-7F27-4ACD-9A6B-9CECE7D85AC1}" srcOrd="0" destOrd="0" presId="urn:microsoft.com/office/officeart/2008/layout/LinedList"/>
    <dgm:cxn modelId="{704E9194-C890-42A4-A568-30D7AC2EDBE5}" srcId="{58868CBD-E5DE-4342-BEEB-0C3F658FB029}" destId="{06EDDE81-65FB-4E6B-8089-29DB026B5735}" srcOrd="1" destOrd="0" parTransId="{D25A5D73-8617-466D-8881-4FFD44608793}" sibTransId="{C37F5FD8-4774-46F9-AEF9-EFB366F60285}"/>
    <dgm:cxn modelId="{89FD78D2-8610-4F45-A46A-A7A44A959594}" type="presOf" srcId="{58868CBD-E5DE-4342-BEEB-0C3F658FB029}" destId="{E3AFC316-751F-4A05-A6FF-E43C51D6E6C8}" srcOrd="0" destOrd="0" presId="urn:microsoft.com/office/officeart/2008/layout/LinedList"/>
    <dgm:cxn modelId="{1BBC1FFA-1455-4AAB-97AC-AE7C75CB726D}" type="presOf" srcId="{30EE5155-DD95-470C-BE42-F707F7944708}" destId="{A34AD37C-C55A-4010-BF7E-D730F5EE3E3D}" srcOrd="0" destOrd="0" presId="urn:microsoft.com/office/officeart/2008/layout/LinedList"/>
    <dgm:cxn modelId="{140A7112-2DEF-47B9-9988-68C177119FB8}" type="presParOf" srcId="{E3AFC316-751F-4A05-A6FF-E43C51D6E6C8}" destId="{EB3F02F0-C2BE-4168-96A1-A5986009C07F}" srcOrd="0" destOrd="0" presId="urn:microsoft.com/office/officeart/2008/layout/LinedList"/>
    <dgm:cxn modelId="{B0A01DE7-0C7C-418A-8059-54A54CC727EE}" type="presParOf" srcId="{E3AFC316-751F-4A05-A6FF-E43C51D6E6C8}" destId="{C8DF59C0-3E33-4048-AB55-EB8A6B6FEA6D}" srcOrd="1" destOrd="0" presId="urn:microsoft.com/office/officeart/2008/layout/LinedList"/>
    <dgm:cxn modelId="{4F9A5A13-2A24-411E-92DD-8BDD9BDDB1F2}" type="presParOf" srcId="{C8DF59C0-3E33-4048-AB55-EB8A6B6FEA6D}" destId="{A34AD37C-C55A-4010-BF7E-D730F5EE3E3D}" srcOrd="0" destOrd="0" presId="urn:microsoft.com/office/officeart/2008/layout/LinedList"/>
    <dgm:cxn modelId="{0C8C8DE6-DB07-4EA0-A483-6F6CF9D40C35}" type="presParOf" srcId="{C8DF59C0-3E33-4048-AB55-EB8A6B6FEA6D}" destId="{5DF588D3-6CA7-4671-B09C-0B41CCFD0F8B}" srcOrd="1" destOrd="0" presId="urn:microsoft.com/office/officeart/2008/layout/LinedList"/>
    <dgm:cxn modelId="{09AC4E38-8AE5-4AF6-89F3-47AD1873AD42}" type="presParOf" srcId="{E3AFC316-751F-4A05-A6FF-E43C51D6E6C8}" destId="{F9B6637F-8995-4A51-BD9B-04CB0F282BCC}" srcOrd="2" destOrd="0" presId="urn:microsoft.com/office/officeart/2008/layout/LinedList"/>
    <dgm:cxn modelId="{644C3CFF-7746-4E6A-8734-C040D605367E}" type="presParOf" srcId="{E3AFC316-751F-4A05-A6FF-E43C51D6E6C8}" destId="{A6007CB3-1B4B-4755-A786-2A0F12C43F57}" srcOrd="3" destOrd="0" presId="urn:microsoft.com/office/officeart/2008/layout/LinedList"/>
    <dgm:cxn modelId="{ECBEE521-56AA-449F-AC99-C05BBE851A51}" type="presParOf" srcId="{A6007CB3-1B4B-4755-A786-2A0F12C43F57}" destId="{67ED2CA1-A24E-4F92-82D3-82B0579CFB58}" srcOrd="0" destOrd="0" presId="urn:microsoft.com/office/officeart/2008/layout/LinedList"/>
    <dgm:cxn modelId="{EDA4369C-9862-4D7E-8A4B-C76A9F800457}" type="presParOf" srcId="{A6007CB3-1B4B-4755-A786-2A0F12C43F57}" destId="{162C460B-DE93-45A8-9F11-B1662F916FC0}" srcOrd="1" destOrd="0" presId="urn:microsoft.com/office/officeart/2008/layout/LinedList"/>
    <dgm:cxn modelId="{387249AC-1E92-4182-B8CA-4A9636AC1AA4}" type="presParOf" srcId="{E3AFC316-751F-4A05-A6FF-E43C51D6E6C8}" destId="{CCB266AD-E290-418F-9A49-3416A7A91BCC}" srcOrd="4" destOrd="0" presId="urn:microsoft.com/office/officeart/2008/layout/LinedList"/>
    <dgm:cxn modelId="{89ED1F67-7C92-47A9-B914-E8608351BFC5}" type="presParOf" srcId="{E3AFC316-751F-4A05-A6FF-E43C51D6E6C8}" destId="{5BEBBF33-3D21-48A7-B701-6C3C87B683F3}" srcOrd="5" destOrd="0" presId="urn:microsoft.com/office/officeart/2008/layout/LinedList"/>
    <dgm:cxn modelId="{BC648B55-8A51-4C52-8476-9AB897A86A94}" type="presParOf" srcId="{5BEBBF33-3D21-48A7-B701-6C3C87B683F3}" destId="{9EDB1822-7F27-4ACD-9A6B-9CECE7D85AC1}" srcOrd="0" destOrd="0" presId="urn:microsoft.com/office/officeart/2008/layout/LinedList"/>
    <dgm:cxn modelId="{5E96DF42-2595-41E7-ABB7-B160C683B273}" type="presParOf" srcId="{5BEBBF33-3D21-48A7-B701-6C3C87B683F3}" destId="{9A9FFEC6-329D-4150-9167-F36B92E2AD7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F3F0B6-D7E4-4629-9EB2-6FBA1C8DEB5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9D01818-9D42-4AE8-AFDE-DB8D056C6C84}">
      <dgm:prSet/>
      <dgm:spPr/>
      <dgm:t>
        <a:bodyPr/>
        <a:lstStyle/>
        <a:p>
          <a:r>
            <a:rPr lang="en-GB" b="1" i="1"/>
            <a:t>Elements of Structure</a:t>
          </a:r>
          <a:endParaRPr lang="en-US"/>
        </a:p>
      </dgm:t>
    </dgm:pt>
    <dgm:pt modelId="{E73A1272-7F25-4602-ACA2-C6707EF15F6B}" type="parTrans" cxnId="{3A5CB70F-CC85-4D2F-998C-4F72AD68839F}">
      <dgm:prSet/>
      <dgm:spPr/>
      <dgm:t>
        <a:bodyPr/>
        <a:lstStyle/>
        <a:p>
          <a:endParaRPr lang="en-US"/>
        </a:p>
      </dgm:t>
    </dgm:pt>
    <dgm:pt modelId="{81E1E7AA-DA0E-4CA7-8279-E911A8ECDD52}" type="sibTrans" cxnId="{3A5CB70F-CC85-4D2F-998C-4F72AD68839F}">
      <dgm:prSet/>
      <dgm:spPr/>
      <dgm:t>
        <a:bodyPr/>
        <a:lstStyle/>
        <a:p>
          <a:endParaRPr lang="en-US"/>
        </a:p>
      </dgm:t>
    </dgm:pt>
    <dgm:pt modelId="{FFCE4F74-E616-4D46-AC03-BCE95C034778}">
      <dgm:prSet/>
      <dgm:spPr/>
      <dgm:t>
        <a:bodyPr/>
        <a:lstStyle/>
        <a:p>
          <a:r>
            <a:rPr lang="en-GB" i="1"/>
            <a:t>Socioeconomic Inequality: The interplay of poverty, inadequate education, and restricted access to resources heightens vulnerability (Garcia et al., 2021).</a:t>
          </a:r>
          <a:endParaRPr lang="en-US"/>
        </a:p>
      </dgm:t>
    </dgm:pt>
    <dgm:pt modelId="{1C2859EC-CEC8-4234-841F-0429FF23E09F}" type="parTrans" cxnId="{B29EAE5C-7754-4174-977E-CA791A2462E7}">
      <dgm:prSet/>
      <dgm:spPr/>
      <dgm:t>
        <a:bodyPr/>
        <a:lstStyle/>
        <a:p>
          <a:endParaRPr lang="en-US"/>
        </a:p>
      </dgm:t>
    </dgm:pt>
    <dgm:pt modelId="{2A319F70-8D86-4800-9E46-16BDBF5A3CD9}" type="sibTrans" cxnId="{B29EAE5C-7754-4174-977E-CA791A2462E7}">
      <dgm:prSet/>
      <dgm:spPr/>
      <dgm:t>
        <a:bodyPr/>
        <a:lstStyle/>
        <a:p>
          <a:endParaRPr lang="en-US"/>
        </a:p>
      </dgm:t>
    </dgm:pt>
    <dgm:pt modelId="{9C6F39A5-BEBE-4C60-95BD-5E7445A376EC}">
      <dgm:prSet/>
      <dgm:spPr/>
      <dgm:t>
        <a:bodyPr/>
        <a:lstStyle/>
        <a:p>
          <a:r>
            <a:rPr lang="en-GB" i="1"/>
            <a:t>Institutional Failures: The lack of adequate law enforcement and social services facilitates exploitative practices (Taylor et al., 2022).</a:t>
          </a:r>
          <a:endParaRPr lang="en-US"/>
        </a:p>
      </dgm:t>
    </dgm:pt>
    <dgm:pt modelId="{55B70936-F5A1-48BD-8C82-2E42976C6004}" type="parTrans" cxnId="{EF551837-4FC1-4D75-BC42-52C184FCE74B}">
      <dgm:prSet/>
      <dgm:spPr/>
      <dgm:t>
        <a:bodyPr/>
        <a:lstStyle/>
        <a:p>
          <a:endParaRPr lang="en-US"/>
        </a:p>
      </dgm:t>
    </dgm:pt>
    <dgm:pt modelId="{63FD2DF2-0F6A-4A50-9E52-0C225FCEBF46}" type="sibTrans" cxnId="{EF551837-4FC1-4D75-BC42-52C184FCE74B}">
      <dgm:prSet/>
      <dgm:spPr/>
      <dgm:t>
        <a:bodyPr/>
        <a:lstStyle/>
        <a:p>
          <a:endParaRPr lang="en-US"/>
        </a:p>
      </dgm:t>
    </dgm:pt>
    <dgm:pt modelId="{FCEDD4E7-6F45-4D9E-86A4-83F23FE87CAE}" type="pres">
      <dgm:prSet presAssocID="{CDF3F0B6-D7E4-4629-9EB2-6FBA1C8DEB58}" presName="vert0" presStyleCnt="0">
        <dgm:presLayoutVars>
          <dgm:dir/>
          <dgm:animOne val="branch"/>
          <dgm:animLvl val="lvl"/>
        </dgm:presLayoutVars>
      </dgm:prSet>
      <dgm:spPr/>
    </dgm:pt>
    <dgm:pt modelId="{715271A0-0540-4885-AFF6-67571B6CF3C1}" type="pres">
      <dgm:prSet presAssocID="{09D01818-9D42-4AE8-AFDE-DB8D056C6C84}" presName="thickLine" presStyleLbl="alignNode1" presStyleIdx="0" presStyleCnt="3"/>
      <dgm:spPr/>
    </dgm:pt>
    <dgm:pt modelId="{8E2D291A-1E26-43F0-90CB-3A1778BAECB7}" type="pres">
      <dgm:prSet presAssocID="{09D01818-9D42-4AE8-AFDE-DB8D056C6C84}" presName="horz1" presStyleCnt="0"/>
      <dgm:spPr/>
    </dgm:pt>
    <dgm:pt modelId="{8F5D32A4-4C9F-4FF5-9C8E-AF824B76F0F1}" type="pres">
      <dgm:prSet presAssocID="{09D01818-9D42-4AE8-AFDE-DB8D056C6C84}" presName="tx1" presStyleLbl="revTx" presStyleIdx="0" presStyleCnt="3"/>
      <dgm:spPr/>
    </dgm:pt>
    <dgm:pt modelId="{41B28B66-5AEA-4A7E-82AD-B723C9D72558}" type="pres">
      <dgm:prSet presAssocID="{09D01818-9D42-4AE8-AFDE-DB8D056C6C84}" presName="vert1" presStyleCnt="0"/>
      <dgm:spPr/>
    </dgm:pt>
    <dgm:pt modelId="{4551AAC1-A7C0-4677-9AAC-4346B6BC1E94}" type="pres">
      <dgm:prSet presAssocID="{FFCE4F74-E616-4D46-AC03-BCE95C034778}" presName="thickLine" presStyleLbl="alignNode1" presStyleIdx="1" presStyleCnt="3"/>
      <dgm:spPr/>
    </dgm:pt>
    <dgm:pt modelId="{1507AF4B-9414-4928-99D6-C77F6AB0CE4A}" type="pres">
      <dgm:prSet presAssocID="{FFCE4F74-E616-4D46-AC03-BCE95C034778}" presName="horz1" presStyleCnt="0"/>
      <dgm:spPr/>
    </dgm:pt>
    <dgm:pt modelId="{75FC2243-52AC-45DC-A7D3-2976F2A9E96F}" type="pres">
      <dgm:prSet presAssocID="{FFCE4F74-E616-4D46-AC03-BCE95C034778}" presName="tx1" presStyleLbl="revTx" presStyleIdx="1" presStyleCnt="3"/>
      <dgm:spPr/>
    </dgm:pt>
    <dgm:pt modelId="{E600690B-F463-4E21-9C85-20728482E4DF}" type="pres">
      <dgm:prSet presAssocID="{FFCE4F74-E616-4D46-AC03-BCE95C034778}" presName="vert1" presStyleCnt="0"/>
      <dgm:spPr/>
    </dgm:pt>
    <dgm:pt modelId="{AFAF4293-E9F1-4728-9B68-0A12BD8E7911}" type="pres">
      <dgm:prSet presAssocID="{9C6F39A5-BEBE-4C60-95BD-5E7445A376EC}" presName="thickLine" presStyleLbl="alignNode1" presStyleIdx="2" presStyleCnt="3"/>
      <dgm:spPr/>
    </dgm:pt>
    <dgm:pt modelId="{BE6A911B-0DD5-4647-9D25-E127800F6EFC}" type="pres">
      <dgm:prSet presAssocID="{9C6F39A5-BEBE-4C60-95BD-5E7445A376EC}" presName="horz1" presStyleCnt="0"/>
      <dgm:spPr/>
    </dgm:pt>
    <dgm:pt modelId="{49E25D31-92EA-4511-8920-6205EF9481E6}" type="pres">
      <dgm:prSet presAssocID="{9C6F39A5-BEBE-4C60-95BD-5E7445A376EC}" presName="tx1" presStyleLbl="revTx" presStyleIdx="2" presStyleCnt="3"/>
      <dgm:spPr/>
    </dgm:pt>
    <dgm:pt modelId="{4DDDA8CA-456B-48D2-B72B-4F0A2CD32B79}" type="pres">
      <dgm:prSet presAssocID="{9C6F39A5-BEBE-4C60-95BD-5E7445A376EC}" presName="vert1" presStyleCnt="0"/>
      <dgm:spPr/>
    </dgm:pt>
  </dgm:ptLst>
  <dgm:cxnLst>
    <dgm:cxn modelId="{C0EC9B03-2C42-4B9B-A452-81FF51115D7D}" type="presOf" srcId="{CDF3F0B6-D7E4-4629-9EB2-6FBA1C8DEB58}" destId="{FCEDD4E7-6F45-4D9E-86A4-83F23FE87CAE}" srcOrd="0" destOrd="0" presId="urn:microsoft.com/office/officeart/2008/layout/LinedList"/>
    <dgm:cxn modelId="{3418320C-3106-4C7E-A4AB-F728FADEF942}" type="presOf" srcId="{9C6F39A5-BEBE-4C60-95BD-5E7445A376EC}" destId="{49E25D31-92EA-4511-8920-6205EF9481E6}" srcOrd="0" destOrd="0" presId="urn:microsoft.com/office/officeart/2008/layout/LinedList"/>
    <dgm:cxn modelId="{3A5CB70F-CC85-4D2F-998C-4F72AD68839F}" srcId="{CDF3F0B6-D7E4-4629-9EB2-6FBA1C8DEB58}" destId="{09D01818-9D42-4AE8-AFDE-DB8D056C6C84}" srcOrd="0" destOrd="0" parTransId="{E73A1272-7F25-4602-ACA2-C6707EF15F6B}" sibTransId="{81E1E7AA-DA0E-4CA7-8279-E911A8ECDD52}"/>
    <dgm:cxn modelId="{EF551837-4FC1-4D75-BC42-52C184FCE74B}" srcId="{CDF3F0B6-D7E4-4629-9EB2-6FBA1C8DEB58}" destId="{9C6F39A5-BEBE-4C60-95BD-5E7445A376EC}" srcOrd="2" destOrd="0" parTransId="{55B70936-F5A1-48BD-8C82-2E42976C6004}" sibTransId="{63FD2DF2-0F6A-4A50-9E52-0C225FCEBF46}"/>
    <dgm:cxn modelId="{B29EAE5C-7754-4174-977E-CA791A2462E7}" srcId="{CDF3F0B6-D7E4-4629-9EB2-6FBA1C8DEB58}" destId="{FFCE4F74-E616-4D46-AC03-BCE95C034778}" srcOrd="1" destOrd="0" parTransId="{1C2859EC-CEC8-4234-841F-0429FF23E09F}" sibTransId="{2A319F70-8D86-4800-9E46-16BDBF5A3CD9}"/>
    <dgm:cxn modelId="{B4CF9183-7448-4648-BDCE-F81814866A48}" type="presOf" srcId="{09D01818-9D42-4AE8-AFDE-DB8D056C6C84}" destId="{8F5D32A4-4C9F-4FF5-9C8E-AF824B76F0F1}" srcOrd="0" destOrd="0" presId="urn:microsoft.com/office/officeart/2008/layout/LinedList"/>
    <dgm:cxn modelId="{B8549CDD-1B0C-4C09-B30E-AD7706026F2F}" type="presOf" srcId="{FFCE4F74-E616-4D46-AC03-BCE95C034778}" destId="{75FC2243-52AC-45DC-A7D3-2976F2A9E96F}" srcOrd="0" destOrd="0" presId="urn:microsoft.com/office/officeart/2008/layout/LinedList"/>
    <dgm:cxn modelId="{496287DE-6087-4498-A0A9-933ABD7FC8DA}" type="presParOf" srcId="{FCEDD4E7-6F45-4D9E-86A4-83F23FE87CAE}" destId="{715271A0-0540-4885-AFF6-67571B6CF3C1}" srcOrd="0" destOrd="0" presId="urn:microsoft.com/office/officeart/2008/layout/LinedList"/>
    <dgm:cxn modelId="{E0F32EED-5BF0-4406-9931-A2F51475B58F}" type="presParOf" srcId="{FCEDD4E7-6F45-4D9E-86A4-83F23FE87CAE}" destId="{8E2D291A-1E26-43F0-90CB-3A1778BAECB7}" srcOrd="1" destOrd="0" presId="urn:microsoft.com/office/officeart/2008/layout/LinedList"/>
    <dgm:cxn modelId="{277D7541-205A-4170-B6A8-1183BCB0CA62}" type="presParOf" srcId="{8E2D291A-1E26-43F0-90CB-3A1778BAECB7}" destId="{8F5D32A4-4C9F-4FF5-9C8E-AF824B76F0F1}" srcOrd="0" destOrd="0" presId="urn:microsoft.com/office/officeart/2008/layout/LinedList"/>
    <dgm:cxn modelId="{A877A4BB-E42C-4FE6-A8E1-821E3590E053}" type="presParOf" srcId="{8E2D291A-1E26-43F0-90CB-3A1778BAECB7}" destId="{41B28B66-5AEA-4A7E-82AD-B723C9D72558}" srcOrd="1" destOrd="0" presId="urn:microsoft.com/office/officeart/2008/layout/LinedList"/>
    <dgm:cxn modelId="{A317BB76-2CCE-4CDA-9000-8E2A8AECED00}" type="presParOf" srcId="{FCEDD4E7-6F45-4D9E-86A4-83F23FE87CAE}" destId="{4551AAC1-A7C0-4677-9AAC-4346B6BC1E94}" srcOrd="2" destOrd="0" presId="urn:microsoft.com/office/officeart/2008/layout/LinedList"/>
    <dgm:cxn modelId="{49C6F706-B1EA-407F-BCE5-B4DCE1DA8484}" type="presParOf" srcId="{FCEDD4E7-6F45-4D9E-86A4-83F23FE87CAE}" destId="{1507AF4B-9414-4928-99D6-C77F6AB0CE4A}" srcOrd="3" destOrd="0" presId="urn:microsoft.com/office/officeart/2008/layout/LinedList"/>
    <dgm:cxn modelId="{082A3793-E9E5-4DD4-9A1A-992C15A6EDA1}" type="presParOf" srcId="{1507AF4B-9414-4928-99D6-C77F6AB0CE4A}" destId="{75FC2243-52AC-45DC-A7D3-2976F2A9E96F}" srcOrd="0" destOrd="0" presId="urn:microsoft.com/office/officeart/2008/layout/LinedList"/>
    <dgm:cxn modelId="{EA6D0D4D-5F90-4ED1-B14E-0194F24F4CFB}" type="presParOf" srcId="{1507AF4B-9414-4928-99D6-C77F6AB0CE4A}" destId="{E600690B-F463-4E21-9C85-20728482E4DF}" srcOrd="1" destOrd="0" presId="urn:microsoft.com/office/officeart/2008/layout/LinedList"/>
    <dgm:cxn modelId="{D0FE67AE-EE6B-424D-86C0-D0E34B95D034}" type="presParOf" srcId="{FCEDD4E7-6F45-4D9E-86A4-83F23FE87CAE}" destId="{AFAF4293-E9F1-4728-9B68-0A12BD8E7911}" srcOrd="4" destOrd="0" presId="urn:microsoft.com/office/officeart/2008/layout/LinedList"/>
    <dgm:cxn modelId="{CEE6EBDD-B04A-4A83-AFBC-1177E29F92A8}" type="presParOf" srcId="{FCEDD4E7-6F45-4D9E-86A4-83F23FE87CAE}" destId="{BE6A911B-0DD5-4647-9D25-E127800F6EFC}" srcOrd="5" destOrd="0" presId="urn:microsoft.com/office/officeart/2008/layout/LinedList"/>
    <dgm:cxn modelId="{5192842B-C646-4902-93EA-23F8D7BC841B}" type="presParOf" srcId="{BE6A911B-0DD5-4647-9D25-E127800F6EFC}" destId="{49E25D31-92EA-4511-8920-6205EF9481E6}" srcOrd="0" destOrd="0" presId="urn:microsoft.com/office/officeart/2008/layout/LinedList"/>
    <dgm:cxn modelId="{67400AA4-7FC6-4A02-8743-02BC095995EC}" type="presParOf" srcId="{BE6A911B-0DD5-4647-9D25-E127800F6EFC}" destId="{4DDDA8CA-456B-48D2-B72B-4F0A2CD32B7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837B0A-11BD-40A6-804D-E8FEEA3BC86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3FA038C-4BFF-4B04-9702-2533053DAF71}">
      <dgm:prSet/>
      <dgm:spPr/>
      <dgm:t>
        <a:bodyPr/>
        <a:lstStyle/>
        <a:p>
          <a:r>
            <a:rPr lang="en-GB" b="1" i="1"/>
            <a:t>Reversals of argument</a:t>
          </a:r>
          <a:endParaRPr lang="en-US"/>
        </a:p>
      </dgm:t>
    </dgm:pt>
    <dgm:pt modelId="{0657733B-5A6B-4FA1-AF07-6EEACA98EA54}" type="parTrans" cxnId="{3FD1BF6D-C130-420B-A191-58174D5F1F42}">
      <dgm:prSet/>
      <dgm:spPr/>
      <dgm:t>
        <a:bodyPr/>
        <a:lstStyle/>
        <a:p>
          <a:endParaRPr lang="en-US"/>
        </a:p>
      </dgm:t>
    </dgm:pt>
    <dgm:pt modelId="{24E9ED58-C62F-44C2-9CF7-0EC673E1C911}" type="sibTrans" cxnId="{3FD1BF6D-C130-420B-A191-58174D5F1F42}">
      <dgm:prSet/>
      <dgm:spPr/>
      <dgm:t>
        <a:bodyPr/>
        <a:lstStyle/>
        <a:p>
          <a:endParaRPr lang="en-US"/>
        </a:p>
      </dgm:t>
    </dgm:pt>
    <dgm:pt modelId="{37DE3FB0-AB8E-46D4-923A-AD6F02DFCD08}">
      <dgm:prSet/>
      <dgm:spPr/>
      <dgm:t>
        <a:bodyPr/>
        <a:lstStyle/>
        <a:p>
          <a:r>
            <a:rPr lang="en-GB" i="1"/>
            <a:t>Agency vs. Coercion: Some contend that some people willingly engage in illicit activities to get money ( Davis &amp; Carter, 2018).</a:t>
          </a:r>
          <a:endParaRPr lang="en-US"/>
        </a:p>
      </dgm:t>
    </dgm:pt>
    <dgm:pt modelId="{CBED22FE-A506-4628-BE9E-21C3B8517F95}" type="parTrans" cxnId="{7F1A8218-B75A-4164-8790-39BB08120A3B}">
      <dgm:prSet/>
      <dgm:spPr/>
      <dgm:t>
        <a:bodyPr/>
        <a:lstStyle/>
        <a:p>
          <a:endParaRPr lang="en-US"/>
        </a:p>
      </dgm:t>
    </dgm:pt>
    <dgm:pt modelId="{CBE76464-DC95-48C8-90C1-FD631AE805E1}" type="sibTrans" cxnId="{7F1A8218-B75A-4164-8790-39BB08120A3B}">
      <dgm:prSet/>
      <dgm:spPr/>
      <dgm:t>
        <a:bodyPr/>
        <a:lstStyle/>
        <a:p>
          <a:endParaRPr lang="en-US"/>
        </a:p>
      </dgm:t>
    </dgm:pt>
    <dgm:pt modelId="{B6C354B6-0B27-42E7-A706-0367CF4BEC09}">
      <dgm:prSet/>
      <dgm:spPr/>
      <dgm:t>
        <a:bodyPr/>
        <a:lstStyle/>
        <a:p>
          <a:r>
            <a:rPr lang="en-GB" i="1"/>
            <a:t>Cultural Factors: Peer pressure and norms might affect decisions made without direct coercion (Nguyen, 2020).</a:t>
          </a:r>
          <a:endParaRPr lang="en-US"/>
        </a:p>
      </dgm:t>
    </dgm:pt>
    <dgm:pt modelId="{52C872E5-FCA4-492E-BCD7-37BCCCD0FD34}" type="parTrans" cxnId="{09B7EE15-4D47-46C9-9B55-B58A4F33E5F8}">
      <dgm:prSet/>
      <dgm:spPr/>
      <dgm:t>
        <a:bodyPr/>
        <a:lstStyle/>
        <a:p>
          <a:endParaRPr lang="en-US"/>
        </a:p>
      </dgm:t>
    </dgm:pt>
    <dgm:pt modelId="{BFD3E74A-EF23-4279-96CB-1E04B42850BD}" type="sibTrans" cxnId="{09B7EE15-4D47-46C9-9B55-B58A4F33E5F8}">
      <dgm:prSet/>
      <dgm:spPr/>
      <dgm:t>
        <a:bodyPr/>
        <a:lstStyle/>
        <a:p>
          <a:endParaRPr lang="en-US"/>
        </a:p>
      </dgm:t>
    </dgm:pt>
    <dgm:pt modelId="{A6672CFD-783B-44AC-9245-4092282A6BD6}" type="pres">
      <dgm:prSet presAssocID="{94837B0A-11BD-40A6-804D-E8FEEA3BC861}" presName="linear" presStyleCnt="0">
        <dgm:presLayoutVars>
          <dgm:animLvl val="lvl"/>
          <dgm:resizeHandles val="exact"/>
        </dgm:presLayoutVars>
      </dgm:prSet>
      <dgm:spPr/>
    </dgm:pt>
    <dgm:pt modelId="{396EF7EF-3AEA-4400-B673-D0AB99E1476B}" type="pres">
      <dgm:prSet presAssocID="{73FA038C-4BFF-4B04-9702-2533053DAF7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F8CC394-9FFF-4ACD-8A0E-5C879AAA131E}" type="pres">
      <dgm:prSet presAssocID="{24E9ED58-C62F-44C2-9CF7-0EC673E1C911}" presName="spacer" presStyleCnt="0"/>
      <dgm:spPr/>
    </dgm:pt>
    <dgm:pt modelId="{09B7A080-B90E-49DF-B7E4-18B602AC7D3E}" type="pres">
      <dgm:prSet presAssocID="{37DE3FB0-AB8E-46D4-923A-AD6F02DFCD0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5D50D87-33AD-432A-9A20-175F18F43192}" type="pres">
      <dgm:prSet presAssocID="{CBE76464-DC95-48C8-90C1-FD631AE805E1}" presName="spacer" presStyleCnt="0"/>
      <dgm:spPr/>
    </dgm:pt>
    <dgm:pt modelId="{3A1C9F08-E995-442E-8FCE-629E8E385AE7}" type="pres">
      <dgm:prSet presAssocID="{B6C354B6-0B27-42E7-A706-0367CF4BEC0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A47EE00-245C-4E68-9D27-9DC8A6BAA373}" type="presOf" srcId="{94837B0A-11BD-40A6-804D-E8FEEA3BC861}" destId="{A6672CFD-783B-44AC-9245-4092282A6BD6}" srcOrd="0" destOrd="0" presId="urn:microsoft.com/office/officeart/2005/8/layout/vList2"/>
    <dgm:cxn modelId="{441A8F10-77F3-44B3-85F6-C384E3D3E220}" type="presOf" srcId="{B6C354B6-0B27-42E7-A706-0367CF4BEC09}" destId="{3A1C9F08-E995-442E-8FCE-629E8E385AE7}" srcOrd="0" destOrd="0" presId="urn:microsoft.com/office/officeart/2005/8/layout/vList2"/>
    <dgm:cxn modelId="{09B7EE15-4D47-46C9-9B55-B58A4F33E5F8}" srcId="{94837B0A-11BD-40A6-804D-E8FEEA3BC861}" destId="{B6C354B6-0B27-42E7-A706-0367CF4BEC09}" srcOrd="2" destOrd="0" parTransId="{52C872E5-FCA4-492E-BCD7-37BCCCD0FD34}" sibTransId="{BFD3E74A-EF23-4279-96CB-1E04B42850BD}"/>
    <dgm:cxn modelId="{7F1A8218-B75A-4164-8790-39BB08120A3B}" srcId="{94837B0A-11BD-40A6-804D-E8FEEA3BC861}" destId="{37DE3FB0-AB8E-46D4-923A-AD6F02DFCD08}" srcOrd="1" destOrd="0" parTransId="{CBED22FE-A506-4628-BE9E-21C3B8517F95}" sibTransId="{CBE76464-DC95-48C8-90C1-FD631AE805E1}"/>
    <dgm:cxn modelId="{D5406927-FE68-4A77-A860-AFEC3285AA94}" type="presOf" srcId="{73FA038C-4BFF-4B04-9702-2533053DAF71}" destId="{396EF7EF-3AEA-4400-B673-D0AB99E1476B}" srcOrd="0" destOrd="0" presId="urn:microsoft.com/office/officeart/2005/8/layout/vList2"/>
    <dgm:cxn modelId="{3FD1BF6D-C130-420B-A191-58174D5F1F42}" srcId="{94837B0A-11BD-40A6-804D-E8FEEA3BC861}" destId="{73FA038C-4BFF-4B04-9702-2533053DAF71}" srcOrd="0" destOrd="0" parTransId="{0657733B-5A6B-4FA1-AF07-6EEACA98EA54}" sibTransId="{24E9ED58-C62F-44C2-9CF7-0EC673E1C911}"/>
    <dgm:cxn modelId="{77003F8B-FF12-4323-B7DB-F53E1BEA8FDE}" type="presOf" srcId="{37DE3FB0-AB8E-46D4-923A-AD6F02DFCD08}" destId="{09B7A080-B90E-49DF-B7E4-18B602AC7D3E}" srcOrd="0" destOrd="0" presId="urn:microsoft.com/office/officeart/2005/8/layout/vList2"/>
    <dgm:cxn modelId="{7D1C4399-74F7-4B1F-88C3-F97484903B89}" type="presParOf" srcId="{A6672CFD-783B-44AC-9245-4092282A6BD6}" destId="{396EF7EF-3AEA-4400-B673-D0AB99E1476B}" srcOrd="0" destOrd="0" presId="urn:microsoft.com/office/officeart/2005/8/layout/vList2"/>
    <dgm:cxn modelId="{D5FE25EF-5D18-4FEF-B879-76D98443CAE0}" type="presParOf" srcId="{A6672CFD-783B-44AC-9245-4092282A6BD6}" destId="{6F8CC394-9FFF-4ACD-8A0E-5C879AAA131E}" srcOrd="1" destOrd="0" presId="urn:microsoft.com/office/officeart/2005/8/layout/vList2"/>
    <dgm:cxn modelId="{CFF7FCA2-F55D-4B03-899A-3E181B8472BD}" type="presParOf" srcId="{A6672CFD-783B-44AC-9245-4092282A6BD6}" destId="{09B7A080-B90E-49DF-B7E4-18B602AC7D3E}" srcOrd="2" destOrd="0" presId="urn:microsoft.com/office/officeart/2005/8/layout/vList2"/>
    <dgm:cxn modelId="{5CF356E5-2CF0-4318-ACDC-0092B0ECA33E}" type="presParOf" srcId="{A6672CFD-783B-44AC-9245-4092282A6BD6}" destId="{D5D50D87-33AD-432A-9A20-175F18F43192}" srcOrd="3" destOrd="0" presId="urn:microsoft.com/office/officeart/2005/8/layout/vList2"/>
    <dgm:cxn modelId="{5262979C-CBF8-4220-8E79-9B247BBFADD4}" type="presParOf" srcId="{A6672CFD-783B-44AC-9245-4092282A6BD6}" destId="{3A1C9F08-E995-442E-8FCE-629E8E385AE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41B62D-5626-46D9-B2CE-EE964F132E9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BCF69B3-578A-4D90-8B11-CC4F6818C45A}">
      <dgm:prSet/>
      <dgm:spPr/>
      <dgm:t>
        <a:bodyPr/>
        <a:lstStyle/>
        <a:p>
          <a:r>
            <a:rPr lang="ro-RO" b="1" i="1"/>
            <a:t>Ethical Implications</a:t>
          </a:r>
          <a:endParaRPr lang="en-US"/>
        </a:p>
      </dgm:t>
    </dgm:pt>
    <dgm:pt modelId="{5AF57E51-F626-4D73-908B-3C445F76A0AB}" type="parTrans" cxnId="{298CC20C-A88B-4322-A0A8-451020B0DCA9}">
      <dgm:prSet/>
      <dgm:spPr/>
      <dgm:t>
        <a:bodyPr/>
        <a:lstStyle/>
        <a:p>
          <a:endParaRPr lang="en-US"/>
        </a:p>
      </dgm:t>
    </dgm:pt>
    <dgm:pt modelId="{4F876995-D953-42A4-B2AE-B50AB19705D0}" type="sibTrans" cxnId="{298CC20C-A88B-4322-A0A8-451020B0DCA9}">
      <dgm:prSet/>
      <dgm:spPr/>
      <dgm:t>
        <a:bodyPr/>
        <a:lstStyle/>
        <a:p>
          <a:endParaRPr lang="en-US"/>
        </a:p>
      </dgm:t>
    </dgm:pt>
    <dgm:pt modelId="{F50CED7C-15A0-45A8-A73D-3E30C3A76534}">
      <dgm:prSet/>
      <dgm:spPr/>
      <dgm:t>
        <a:bodyPr/>
        <a:lstStyle/>
        <a:p>
          <a:r>
            <a:rPr lang="en-GB" i="1" dirty="0"/>
            <a:t>Human Rights Violations: Exploitation compromises personal dignity and autonomy (Amnesty International 2020).</a:t>
          </a:r>
          <a:endParaRPr lang="en-US" dirty="0"/>
        </a:p>
      </dgm:t>
    </dgm:pt>
    <dgm:pt modelId="{3A82F525-D3DB-44F8-B7B0-07E3A30AF472}" type="parTrans" cxnId="{C807A098-C380-49E3-936D-1459B1B6C067}">
      <dgm:prSet/>
      <dgm:spPr/>
      <dgm:t>
        <a:bodyPr/>
        <a:lstStyle/>
        <a:p>
          <a:endParaRPr lang="en-US"/>
        </a:p>
      </dgm:t>
    </dgm:pt>
    <dgm:pt modelId="{3CE99D7D-067D-4143-847B-41441355B60F}" type="sibTrans" cxnId="{C807A098-C380-49E3-936D-1459B1B6C067}">
      <dgm:prSet/>
      <dgm:spPr/>
      <dgm:t>
        <a:bodyPr/>
        <a:lstStyle/>
        <a:p>
          <a:endParaRPr lang="en-US"/>
        </a:p>
      </dgm:t>
    </dgm:pt>
    <dgm:pt modelId="{0CA79534-EF71-4A3A-8A7C-69A62E0362CB}">
      <dgm:prSet/>
      <dgm:spPr/>
      <dgm:t>
        <a:bodyPr/>
        <a:lstStyle/>
        <a:p>
          <a:r>
            <a:rPr lang="en-GB" i="1"/>
            <a:t>Growing criminalisation of vulnerable populations aggravates inequality (Williams et al., 2019).</a:t>
          </a:r>
          <a:endParaRPr lang="en-US"/>
        </a:p>
      </dgm:t>
    </dgm:pt>
    <dgm:pt modelId="{F35640D5-2C0A-479B-9B6E-A5CE6900309D}" type="parTrans" cxnId="{80482746-C2A6-45D8-8B0B-54118AFF4425}">
      <dgm:prSet/>
      <dgm:spPr/>
      <dgm:t>
        <a:bodyPr/>
        <a:lstStyle/>
        <a:p>
          <a:endParaRPr lang="en-US"/>
        </a:p>
      </dgm:t>
    </dgm:pt>
    <dgm:pt modelId="{53C6C544-F955-4BE2-BC6C-BAA91BAA2AA1}" type="sibTrans" cxnId="{80482746-C2A6-45D8-8B0B-54118AFF4425}">
      <dgm:prSet/>
      <dgm:spPr/>
      <dgm:t>
        <a:bodyPr/>
        <a:lstStyle/>
        <a:p>
          <a:endParaRPr lang="en-US"/>
        </a:p>
      </dgm:t>
    </dgm:pt>
    <dgm:pt modelId="{6233CE1D-A393-4D68-A5B0-9D55F20551D4}" type="pres">
      <dgm:prSet presAssocID="{4041B62D-5626-46D9-B2CE-EE964F132E9A}" presName="vert0" presStyleCnt="0">
        <dgm:presLayoutVars>
          <dgm:dir/>
          <dgm:animOne val="branch"/>
          <dgm:animLvl val="lvl"/>
        </dgm:presLayoutVars>
      </dgm:prSet>
      <dgm:spPr/>
    </dgm:pt>
    <dgm:pt modelId="{35470793-9FE2-43F9-92F0-322D8941BE0A}" type="pres">
      <dgm:prSet presAssocID="{4BCF69B3-578A-4D90-8B11-CC4F6818C45A}" presName="thickLine" presStyleLbl="alignNode1" presStyleIdx="0" presStyleCnt="3"/>
      <dgm:spPr/>
    </dgm:pt>
    <dgm:pt modelId="{A6E8FADE-F438-4598-A15D-4252614B98E1}" type="pres">
      <dgm:prSet presAssocID="{4BCF69B3-578A-4D90-8B11-CC4F6818C45A}" presName="horz1" presStyleCnt="0"/>
      <dgm:spPr/>
    </dgm:pt>
    <dgm:pt modelId="{91FF2543-0651-4697-AD53-33075A4D232F}" type="pres">
      <dgm:prSet presAssocID="{4BCF69B3-578A-4D90-8B11-CC4F6818C45A}" presName="tx1" presStyleLbl="revTx" presStyleIdx="0" presStyleCnt="3"/>
      <dgm:spPr/>
    </dgm:pt>
    <dgm:pt modelId="{4E3E1DD8-C7B2-40DD-BC28-6E02E5AB678B}" type="pres">
      <dgm:prSet presAssocID="{4BCF69B3-578A-4D90-8B11-CC4F6818C45A}" presName="vert1" presStyleCnt="0"/>
      <dgm:spPr/>
    </dgm:pt>
    <dgm:pt modelId="{31E71381-88E8-425A-B50D-9FCF1462E085}" type="pres">
      <dgm:prSet presAssocID="{F50CED7C-15A0-45A8-A73D-3E30C3A76534}" presName="thickLine" presStyleLbl="alignNode1" presStyleIdx="1" presStyleCnt="3"/>
      <dgm:spPr/>
    </dgm:pt>
    <dgm:pt modelId="{3047EEE9-555B-4A22-B148-C04F3F080981}" type="pres">
      <dgm:prSet presAssocID="{F50CED7C-15A0-45A8-A73D-3E30C3A76534}" presName="horz1" presStyleCnt="0"/>
      <dgm:spPr/>
    </dgm:pt>
    <dgm:pt modelId="{D660100B-D670-45DC-BB9A-CF95F0FC5719}" type="pres">
      <dgm:prSet presAssocID="{F50CED7C-15A0-45A8-A73D-3E30C3A76534}" presName="tx1" presStyleLbl="revTx" presStyleIdx="1" presStyleCnt="3"/>
      <dgm:spPr/>
    </dgm:pt>
    <dgm:pt modelId="{8615D325-8DE7-4DB2-A9A9-A4B95F2ECE30}" type="pres">
      <dgm:prSet presAssocID="{F50CED7C-15A0-45A8-A73D-3E30C3A76534}" presName="vert1" presStyleCnt="0"/>
      <dgm:spPr/>
    </dgm:pt>
    <dgm:pt modelId="{054B4573-4132-45AE-946C-6EB6C3537C88}" type="pres">
      <dgm:prSet presAssocID="{0CA79534-EF71-4A3A-8A7C-69A62E0362CB}" presName="thickLine" presStyleLbl="alignNode1" presStyleIdx="2" presStyleCnt="3"/>
      <dgm:spPr/>
    </dgm:pt>
    <dgm:pt modelId="{0E6083E1-C58F-4C2D-B741-64EE7162809F}" type="pres">
      <dgm:prSet presAssocID="{0CA79534-EF71-4A3A-8A7C-69A62E0362CB}" presName="horz1" presStyleCnt="0"/>
      <dgm:spPr/>
    </dgm:pt>
    <dgm:pt modelId="{AB7561AC-9BB8-4DC9-8AB2-65B00D7EF622}" type="pres">
      <dgm:prSet presAssocID="{0CA79534-EF71-4A3A-8A7C-69A62E0362CB}" presName="tx1" presStyleLbl="revTx" presStyleIdx="2" presStyleCnt="3"/>
      <dgm:spPr/>
    </dgm:pt>
    <dgm:pt modelId="{CE9B786A-3AFC-4872-B2E7-5AB2C676D6A4}" type="pres">
      <dgm:prSet presAssocID="{0CA79534-EF71-4A3A-8A7C-69A62E0362CB}" presName="vert1" presStyleCnt="0"/>
      <dgm:spPr/>
    </dgm:pt>
  </dgm:ptLst>
  <dgm:cxnLst>
    <dgm:cxn modelId="{298CC20C-A88B-4322-A0A8-451020B0DCA9}" srcId="{4041B62D-5626-46D9-B2CE-EE964F132E9A}" destId="{4BCF69B3-578A-4D90-8B11-CC4F6818C45A}" srcOrd="0" destOrd="0" parTransId="{5AF57E51-F626-4D73-908B-3C445F76A0AB}" sibTransId="{4F876995-D953-42A4-B2AE-B50AB19705D0}"/>
    <dgm:cxn modelId="{80482746-C2A6-45D8-8B0B-54118AFF4425}" srcId="{4041B62D-5626-46D9-B2CE-EE964F132E9A}" destId="{0CA79534-EF71-4A3A-8A7C-69A62E0362CB}" srcOrd="2" destOrd="0" parTransId="{F35640D5-2C0A-479B-9B6E-A5CE6900309D}" sibTransId="{53C6C544-F955-4BE2-BC6C-BAA91BAA2AA1}"/>
    <dgm:cxn modelId="{C807A098-C380-49E3-936D-1459B1B6C067}" srcId="{4041B62D-5626-46D9-B2CE-EE964F132E9A}" destId="{F50CED7C-15A0-45A8-A73D-3E30C3A76534}" srcOrd="1" destOrd="0" parTransId="{3A82F525-D3DB-44F8-B7B0-07E3A30AF472}" sibTransId="{3CE99D7D-067D-4143-847B-41441355B60F}"/>
    <dgm:cxn modelId="{F7CFFEA7-F0CC-4194-877D-90055C32DC6B}" type="presOf" srcId="{4041B62D-5626-46D9-B2CE-EE964F132E9A}" destId="{6233CE1D-A393-4D68-A5B0-9D55F20551D4}" srcOrd="0" destOrd="0" presId="urn:microsoft.com/office/officeart/2008/layout/LinedList"/>
    <dgm:cxn modelId="{D31DB5BD-32B3-4B25-90CD-40078AC27103}" type="presOf" srcId="{4BCF69B3-578A-4D90-8B11-CC4F6818C45A}" destId="{91FF2543-0651-4697-AD53-33075A4D232F}" srcOrd="0" destOrd="0" presId="urn:microsoft.com/office/officeart/2008/layout/LinedList"/>
    <dgm:cxn modelId="{4B36A4C3-5254-40FC-9E27-EEEC898FF70A}" type="presOf" srcId="{F50CED7C-15A0-45A8-A73D-3E30C3A76534}" destId="{D660100B-D670-45DC-BB9A-CF95F0FC5719}" srcOrd="0" destOrd="0" presId="urn:microsoft.com/office/officeart/2008/layout/LinedList"/>
    <dgm:cxn modelId="{B28CEAC8-574C-474D-B910-6B0C05AC0AE9}" type="presOf" srcId="{0CA79534-EF71-4A3A-8A7C-69A62E0362CB}" destId="{AB7561AC-9BB8-4DC9-8AB2-65B00D7EF622}" srcOrd="0" destOrd="0" presId="urn:microsoft.com/office/officeart/2008/layout/LinedList"/>
    <dgm:cxn modelId="{65671DA4-291D-480A-8154-4DAABBA6E6C8}" type="presParOf" srcId="{6233CE1D-A393-4D68-A5B0-9D55F20551D4}" destId="{35470793-9FE2-43F9-92F0-322D8941BE0A}" srcOrd="0" destOrd="0" presId="urn:microsoft.com/office/officeart/2008/layout/LinedList"/>
    <dgm:cxn modelId="{7454BDCD-4F33-4E87-B8C2-ACB29D5A1EB7}" type="presParOf" srcId="{6233CE1D-A393-4D68-A5B0-9D55F20551D4}" destId="{A6E8FADE-F438-4598-A15D-4252614B98E1}" srcOrd="1" destOrd="0" presId="urn:microsoft.com/office/officeart/2008/layout/LinedList"/>
    <dgm:cxn modelId="{47822B1E-6FEE-4307-9E3C-518EA5AF172A}" type="presParOf" srcId="{A6E8FADE-F438-4598-A15D-4252614B98E1}" destId="{91FF2543-0651-4697-AD53-33075A4D232F}" srcOrd="0" destOrd="0" presId="urn:microsoft.com/office/officeart/2008/layout/LinedList"/>
    <dgm:cxn modelId="{0C27AC45-013B-47BE-B390-6C549E5B676C}" type="presParOf" srcId="{A6E8FADE-F438-4598-A15D-4252614B98E1}" destId="{4E3E1DD8-C7B2-40DD-BC28-6E02E5AB678B}" srcOrd="1" destOrd="0" presId="urn:microsoft.com/office/officeart/2008/layout/LinedList"/>
    <dgm:cxn modelId="{B8A944CC-ACB3-471B-86FE-BC3D4CC55A2A}" type="presParOf" srcId="{6233CE1D-A393-4D68-A5B0-9D55F20551D4}" destId="{31E71381-88E8-425A-B50D-9FCF1462E085}" srcOrd="2" destOrd="0" presId="urn:microsoft.com/office/officeart/2008/layout/LinedList"/>
    <dgm:cxn modelId="{93F9869D-4D24-479A-BD9A-0160A7005276}" type="presParOf" srcId="{6233CE1D-A393-4D68-A5B0-9D55F20551D4}" destId="{3047EEE9-555B-4A22-B148-C04F3F080981}" srcOrd="3" destOrd="0" presId="urn:microsoft.com/office/officeart/2008/layout/LinedList"/>
    <dgm:cxn modelId="{4A75D228-8A56-476F-8295-E0C4F5E3DD59}" type="presParOf" srcId="{3047EEE9-555B-4A22-B148-C04F3F080981}" destId="{D660100B-D670-45DC-BB9A-CF95F0FC5719}" srcOrd="0" destOrd="0" presId="urn:microsoft.com/office/officeart/2008/layout/LinedList"/>
    <dgm:cxn modelId="{03C92AA0-8FC8-4622-873F-B84F0E6CDB08}" type="presParOf" srcId="{3047EEE9-555B-4A22-B148-C04F3F080981}" destId="{8615D325-8DE7-4DB2-A9A9-A4B95F2ECE30}" srcOrd="1" destOrd="0" presId="urn:microsoft.com/office/officeart/2008/layout/LinedList"/>
    <dgm:cxn modelId="{D841821B-5B7A-4A50-AE8B-74D5CC6E7423}" type="presParOf" srcId="{6233CE1D-A393-4D68-A5B0-9D55F20551D4}" destId="{054B4573-4132-45AE-946C-6EB6C3537C88}" srcOrd="4" destOrd="0" presId="urn:microsoft.com/office/officeart/2008/layout/LinedList"/>
    <dgm:cxn modelId="{E6ADB44B-FCF9-4621-8642-BA6FBF2E44ED}" type="presParOf" srcId="{6233CE1D-A393-4D68-A5B0-9D55F20551D4}" destId="{0E6083E1-C58F-4C2D-B741-64EE7162809F}" srcOrd="5" destOrd="0" presId="urn:microsoft.com/office/officeart/2008/layout/LinedList"/>
    <dgm:cxn modelId="{6F85E67D-039B-4F1B-A19F-0BE20764275E}" type="presParOf" srcId="{0E6083E1-C58F-4C2D-B741-64EE7162809F}" destId="{AB7561AC-9BB8-4DC9-8AB2-65B00D7EF622}" srcOrd="0" destOrd="0" presId="urn:microsoft.com/office/officeart/2008/layout/LinedList"/>
    <dgm:cxn modelId="{4FB54610-F92A-4812-8FCF-4AE7C7CF170E}" type="presParOf" srcId="{0E6083E1-C58F-4C2D-B741-64EE7162809F}" destId="{CE9B786A-3AFC-4872-B2E7-5AB2C676D6A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87C1B4-C791-4D22-9006-A25F2E53949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EDEAF7-A8C7-4414-8A03-4114615AA463}">
      <dgm:prSet/>
      <dgm:spPr/>
      <dgm:t>
        <a:bodyPr/>
        <a:lstStyle/>
        <a:p>
          <a:r>
            <a:rPr lang="en-GB" b="1" i="1"/>
            <a:t>Suggested Policies</a:t>
          </a:r>
          <a:r>
            <a:rPr lang="ro-RO" b="1" i="1"/>
            <a:t> </a:t>
          </a:r>
          <a:endParaRPr lang="en-US"/>
        </a:p>
      </dgm:t>
    </dgm:pt>
    <dgm:pt modelId="{9888246A-B950-45E8-A7CA-8BAB004DCE03}" type="parTrans" cxnId="{9F51F3F9-1106-431E-8058-8FD1D3333B68}">
      <dgm:prSet/>
      <dgm:spPr/>
      <dgm:t>
        <a:bodyPr/>
        <a:lstStyle/>
        <a:p>
          <a:endParaRPr lang="en-US"/>
        </a:p>
      </dgm:t>
    </dgm:pt>
    <dgm:pt modelId="{1AFA7195-2C7D-4FA3-9B53-B11EF593B2CB}" type="sibTrans" cxnId="{9F51F3F9-1106-431E-8058-8FD1D3333B68}">
      <dgm:prSet/>
      <dgm:spPr/>
      <dgm:t>
        <a:bodyPr/>
        <a:lstStyle/>
        <a:p>
          <a:endParaRPr lang="en-US"/>
        </a:p>
      </dgm:t>
    </dgm:pt>
    <dgm:pt modelId="{E4BD6EB3-9C70-4E08-B09D-9D384B18307E}">
      <dgm:prSet/>
      <dgm:spPr/>
      <dgm:t>
        <a:bodyPr/>
        <a:lstStyle/>
        <a:p>
          <a:r>
            <a:rPr lang="en-GB" b="1" i="1"/>
            <a:t>Preventing Strategies:</a:t>
          </a:r>
          <a:r>
            <a:rPr lang="ro-RO" b="1" i="1"/>
            <a:t> </a:t>
          </a:r>
          <a:endParaRPr lang="en-US"/>
        </a:p>
      </dgm:t>
    </dgm:pt>
    <dgm:pt modelId="{433E6CCC-A73D-41C6-AD66-588C0CD8406C}" type="parTrans" cxnId="{F32439D3-AF62-4742-B235-50889CA353AA}">
      <dgm:prSet/>
      <dgm:spPr/>
      <dgm:t>
        <a:bodyPr/>
        <a:lstStyle/>
        <a:p>
          <a:endParaRPr lang="en-US"/>
        </a:p>
      </dgm:t>
    </dgm:pt>
    <dgm:pt modelId="{58ADDC67-058C-4234-A7DC-4F99D871A55C}" type="sibTrans" cxnId="{F32439D3-AF62-4742-B235-50889CA353AA}">
      <dgm:prSet/>
      <dgm:spPr/>
      <dgm:t>
        <a:bodyPr/>
        <a:lstStyle/>
        <a:p>
          <a:endParaRPr lang="en-US"/>
        </a:p>
      </dgm:t>
    </dgm:pt>
    <dgm:pt modelId="{99882322-FB5A-4E40-9B65-87441E35D80C}">
      <dgm:prSet/>
      <dgm:spPr/>
      <dgm:t>
        <a:bodyPr/>
        <a:lstStyle/>
        <a:p>
          <a:r>
            <a:rPr lang="en-GB" b="0" i="1" dirty="0"/>
            <a:t>improving social safety nets.</a:t>
          </a:r>
          <a:r>
            <a:rPr lang="ro-RO" b="0" i="1" dirty="0"/>
            <a:t> </a:t>
          </a:r>
          <a:endParaRPr lang="en-US" b="0" dirty="0"/>
        </a:p>
      </dgm:t>
    </dgm:pt>
    <dgm:pt modelId="{4AB174F4-A08A-4BBB-812D-CAABA7B5CEC7}" type="parTrans" cxnId="{CFE30499-7821-4C31-B814-C8A2571183A7}">
      <dgm:prSet/>
      <dgm:spPr/>
      <dgm:t>
        <a:bodyPr/>
        <a:lstStyle/>
        <a:p>
          <a:endParaRPr lang="en-US"/>
        </a:p>
      </dgm:t>
    </dgm:pt>
    <dgm:pt modelId="{6E9E002C-89FF-4FD6-A7EA-8BBE68287F92}" type="sibTrans" cxnId="{CFE30499-7821-4C31-B814-C8A2571183A7}">
      <dgm:prSet/>
      <dgm:spPr/>
      <dgm:t>
        <a:bodyPr/>
        <a:lstStyle/>
        <a:p>
          <a:endParaRPr lang="en-US"/>
        </a:p>
      </dgm:t>
    </dgm:pt>
    <dgm:pt modelId="{4058698D-912A-48B4-8D2A-966020673C13}">
      <dgm:prSet/>
      <dgm:spPr/>
      <dgm:t>
        <a:bodyPr/>
        <a:lstStyle/>
        <a:p>
          <a:r>
            <a:rPr lang="en-GB" b="0" i="1" dirty="0"/>
            <a:t>Better jobs and education (Brown &amp; Lee, 2021).</a:t>
          </a:r>
          <a:r>
            <a:rPr lang="ro-RO" b="0" i="1" dirty="0"/>
            <a:t> </a:t>
          </a:r>
          <a:endParaRPr lang="en-US" b="0" dirty="0"/>
        </a:p>
      </dgm:t>
    </dgm:pt>
    <dgm:pt modelId="{DB62A5F3-3561-4BCD-B0B7-822E8D54186E}" type="parTrans" cxnId="{E9FCCCE3-8749-496B-8421-3854F55125EA}">
      <dgm:prSet/>
      <dgm:spPr/>
      <dgm:t>
        <a:bodyPr/>
        <a:lstStyle/>
        <a:p>
          <a:endParaRPr lang="en-US"/>
        </a:p>
      </dgm:t>
    </dgm:pt>
    <dgm:pt modelId="{9A41C7CB-35AC-43E6-A6A5-2937EE3F5861}" type="sibTrans" cxnId="{E9FCCCE3-8749-496B-8421-3854F55125EA}">
      <dgm:prSet/>
      <dgm:spPr/>
      <dgm:t>
        <a:bodyPr/>
        <a:lstStyle/>
        <a:p>
          <a:endParaRPr lang="en-US"/>
        </a:p>
      </dgm:t>
    </dgm:pt>
    <dgm:pt modelId="{AD855F5C-3D1C-49CF-8536-0107CA86ABE9}">
      <dgm:prSet/>
      <dgm:spPr/>
      <dgm:t>
        <a:bodyPr/>
        <a:lstStyle/>
        <a:p>
          <a:r>
            <a:rPr lang="en-GB" b="1" i="1" dirty="0"/>
            <a:t>Support of Victim:</a:t>
          </a:r>
          <a:r>
            <a:rPr lang="ro-RO" b="1" i="1" dirty="0"/>
            <a:t> </a:t>
          </a:r>
          <a:endParaRPr lang="en-US" dirty="0"/>
        </a:p>
      </dgm:t>
    </dgm:pt>
    <dgm:pt modelId="{E841577C-E8CE-4958-9D09-E1419F1C6789}" type="parTrans" cxnId="{94CE27AF-131A-47B5-8FDB-2BFC7EE7FBAB}">
      <dgm:prSet/>
      <dgm:spPr/>
      <dgm:t>
        <a:bodyPr/>
        <a:lstStyle/>
        <a:p>
          <a:endParaRPr lang="en-US"/>
        </a:p>
      </dgm:t>
    </dgm:pt>
    <dgm:pt modelId="{97131D0A-3AA6-4C64-89AF-3C9B01BE9868}" type="sibTrans" cxnId="{94CE27AF-131A-47B5-8FDB-2BFC7EE7FBAB}">
      <dgm:prSet/>
      <dgm:spPr/>
      <dgm:t>
        <a:bodyPr/>
        <a:lstStyle/>
        <a:p>
          <a:endParaRPr lang="en-US"/>
        </a:p>
      </dgm:t>
    </dgm:pt>
    <dgm:pt modelId="{D5D63610-3CA9-4C07-86CA-6A8BB4940542}">
      <dgm:prSet/>
      <dgm:spPr/>
      <dgm:t>
        <a:bodyPr/>
        <a:lstStyle/>
        <a:p>
          <a:r>
            <a:rPr lang="en-GB" b="0" i="1" dirty="0"/>
            <a:t>Programs including trauma-informed treatment and rehabilitation (Kelly, 2020).</a:t>
          </a:r>
          <a:r>
            <a:rPr lang="ro-RO" b="0" i="1" dirty="0"/>
            <a:t> </a:t>
          </a:r>
          <a:endParaRPr lang="en-US" b="0" dirty="0"/>
        </a:p>
      </dgm:t>
    </dgm:pt>
    <dgm:pt modelId="{B5860B76-68D2-44BA-BCC1-57F0FF17EEF3}" type="parTrans" cxnId="{89BCCA5B-FCC4-4322-9C94-C696CBB921A3}">
      <dgm:prSet/>
      <dgm:spPr/>
      <dgm:t>
        <a:bodyPr/>
        <a:lstStyle/>
        <a:p>
          <a:endParaRPr lang="en-US"/>
        </a:p>
      </dgm:t>
    </dgm:pt>
    <dgm:pt modelId="{B0A8A736-7B60-4D0C-BAD3-319BBEDDE2F9}" type="sibTrans" cxnId="{89BCCA5B-FCC4-4322-9C94-C696CBB921A3}">
      <dgm:prSet/>
      <dgm:spPr/>
      <dgm:t>
        <a:bodyPr/>
        <a:lstStyle/>
        <a:p>
          <a:endParaRPr lang="en-US"/>
        </a:p>
      </dgm:t>
    </dgm:pt>
    <dgm:pt modelId="{5670BED2-DD9E-496E-BB0E-37EA6235605D}">
      <dgm:prSet/>
      <dgm:spPr/>
      <dgm:t>
        <a:bodyPr/>
        <a:lstStyle/>
        <a:p>
          <a:r>
            <a:rPr lang="en-GB" b="0" i="1" dirty="0"/>
            <a:t>Laws: Stiffer fines for traffickers and exploiters (UNODC, 2022).</a:t>
          </a:r>
          <a:endParaRPr lang="en-US" b="0" dirty="0"/>
        </a:p>
      </dgm:t>
    </dgm:pt>
    <dgm:pt modelId="{4450C996-6361-426B-984E-7EC8EF5279DE}" type="parTrans" cxnId="{09217EB0-19BA-48AB-9F67-C8567D12C017}">
      <dgm:prSet/>
      <dgm:spPr/>
      <dgm:t>
        <a:bodyPr/>
        <a:lstStyle/>
        <a:p>
          <a:endParaRPr lang="en-US"/>
        </a:p>
      </dgm:t>
    </dgm:pt>
    <dgm:pt modelId="{AE1BF8AF-1938-46A9-A807-42A4FCCA04E9}" type="sibTrans" cxnId="{09217EB0-19BA-48AB-9F67-C8567D12C017}">
      <dgm:prSet/>
      <dgm:spPr/>
      <dgm:t>
        <a:bodyPr/>
        <a:lstStyle/>
        <a:p>
          <a:endParaRPr lang="en-US"/>
        </a:p>
      </dgm:t>
    </dgm:pt>
    <dgm:pt modelId="{CCD697D1-484C-4212-8176-92304E356CD6}" type="pres">
      <dgm:prSet presAssocID="{3087C1B4-C791-4D22-9006-A25F2E539498}" presName="Name0" presStyleCnt="0">
        <dgm:presLayoutVars>
          <dgm:dir/>
          <dgm:animLvl val="lvl"/>
          <dgm:resizeHandles val="exact"/>
        </dgm:presLayoutVars>
      </dgm:prSet>
      <dgm:spPr/>
    </dgm:pt>
    <dgm:pt modelId="{15637705-9E22-4492-872E-2DF53BC992F6}" type="pres">
      <dgm:prSet presAssocID="{B0EDEAF7-A8C7-4414-8A03-4114615AA463}" presName="composite" presStyleCnt="0"/>
      <dgm:spPr/>
    </dgm:pt>
    <dgm:pt modelId="{4862AC23-F42F-43C6-AAF6-AEED6CA426CC}" type="pres">
      <dgm:prSet presAssocID="{B0EDEAF7-A8C7-4414-8A03-4114615AA463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C1CAE1FB-8EF1-47F2-83C1-07537B109E80}" type="pres">
      <dgm:prSet presAssocID="{B0EDEAF7-A8C7-4414-8A03-4114615AA463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06AC0C22-F045-4DB8-A96F-2E9A1A7A1D76}" type="presOf" srcId="{99882322-FB5A-4E40-9B65-87441E35D80C}" destId="{C1CAE1FB-8EF1-47F2-83C1-07537B109E80}" srcOrd="0" destOrd="1" presId="urn:microsoft.com/office/officeart/2005/8/layout/hList1"/>
    <dgm:cxn modelId="{E66C3F34-0067-4C72-9A99-E5E77776C330}" type="presOf" srcId="{AD855F5C-3D1C-49CF-8536-0107CA86ABE9}" destId="{C1CAE1FB-8EF1-47F2-83C1-07537B109E80}" srcOrd="0" destOrd="3" presId="urn:microsoft.com/office/officeart/2005/8/layout/hList1"/>
    <dgm:cxn modelId="{89BCCA5B-FCC4-4322-9C94-C696CBB921A3}" srcId="{AD855F5C-3D1C-49CF-8536-0107CA86ABE9}" destId="{D5D63610-3CA9-4C07-86CA-6A8BB4940542}" srcOrd="0" destOrd="0" parTransId="{B5860B76-68D2-44BA-BCC1-57F0FF17EEF3}" sibTransId="{B0A8A736-7B60-4D0C-BAD3-319BBEDDE2F9}"/>
    <dgm:cxn modelId="{14AC986B-8AA9-4368-AA59-F483441D67ED}" type="presOf" srcId="{5670BED2-DD9E-496E-BB0E-37EA6235605D}" destId="{C1CAE1FB-8EF1-47F2-83C1-07537B109E80}" srcOrd="0" destOrd="5" presId="urn:microsoft.com/office/officeart/2005/8/layout/hList1"/>
    <dgm:cxn modelId="{4E6E8C4C-7EAF-4BF4-B3C1-F62DCCF1B8A4}" type="presOf" srcId="{4058698D-912A-48B4-8D2A-966020673C13}" destId="{C1CAE1FB-8EF1-47F2-83C1-07537B109E80}" srcOrd="0" destOrd="2" presId="urn:microsoft.com/office/officeart/2005/8/layout/hList1"/>
    <dgm:cxn modelId="{74942675-4B14-48BC-BA52-613E9AA4A5A8}" type="presOf" srcId="{3087C1B4-C791-4D22-9006-A25F2E539498}" destId="{CCD697D1-484C-4212-8176-92304E356CD6}" srcOrd="0" destOrd="0" presId="urn:microsoft.com/office/officeart/2005/8/layout/hList1"/>
    <dgm:cxn modelId="{CFE30499-7821-4C31-B814-C8A2571183A7}" srcId="{E4BD6EB3-9C70-4E08-B09D-9D384B18307E}" destId="{99882322-FB5A-4E40-9B65-87441E35D80C}" srcOrd="0" destOrd="0" parTransId="{4AB174F4-A08A-4BBB-812D-CAABA7B5CEC7}" sibTransId="{6E9E002C-89FF-4FD6-A7EA-8BBE68287F92}"/>
    <dgm:cxn modelId="{83956CAD-C3F4-47ED-B52E-332AC86C35E0}" type="presOf" srcId="{E4BD6EB3-9C70-4E08-B09D-9D384B18307E}" destId="{C1CAE1FB-8EF1-47F2-83C1-07537B109E80}" srcOrd="0" destOrd="0" presId="urn:microsoft.com/office/officeart/2005/8/layout/hList1"/>
    <dgm:cxn modelId="{8B3587AD-97AB-4A93-9183-AF51E1FA93C1}" type="presOf" srcId="{B0EDEAF7-A8C7-4414-8A03-4114615AA463}" destId="{4862AC23-F42F-43C6-AAF6-AEED6CA426CC}" srcOrd="0" destOrd="0" presId="urn:microsoft.com/office/officeart/2005/8/layout/hList1"/>
    <dgm:cxn modelId="{94CE27AF-131A-47B5-8FDB-2BFC7EE7FBAB}" srcId="{B0EDEAF7-A8C7-4414-8A03-4114615AA463}" destId="{AD855F5C-3D1C-49CF-8536-0107CA86ABE9}" srcOrd="1" destOrd="0" parTransId="{E841577C-E8CE-4958-9D09-E1419F1C6789}" sibTransId="{97131D0A-3AA6-4C64-89AF-3C9B01BE9868}"/>
    <dgm:cxn modelId="{47A0E8AF-2E8F-45CC-A373-8E57E67761FC}" type="presOf" srcId="{D5D63610-3CA9-4C07-86CA-6A8BB4940542}" destId="{C1CAE1FB-8EF1-47F2-83C1-07537B109E80}" srcOrd="0" destOrd="4" presId="urn:microsoft.com/office/officeart/2005/8/layout/hList1"/>
    <dgm:cxn modelId="{09217EB0-19BA-48AB-9F67-C8567D12C017}" srcId="{AD855F5C-3D1C-49CF-8536-0107CA86ABE9}" destId="{5670BED2-DD9E-496E-BB0E-37EA6235605D}" srcOrd="1" destOrd="0" parTransId="{4450C996-6361-426B-984E-7EC8EF5279DE}" sibTransId="{AE1BF8AF-1938-46A9-A807-42A4FCCA04E9}"/>
    <dgm:cxn modelId="{F32439D3-AF62-4742-B235-50889CA353AA}" srcId="{B0EDEAF7-A8C7-4414-8A03-4114615AA463}" destId="{E4BD6EB3-9C70-4E08-B09D-9D384B18307E}" srcOrd="0" destOrd="0" parTransId="{433E6CCC-A73D-41C6-AD66-588C0CD8406C}" sibTransId="{58ADDC67-058C-4234-A7DC-4F99D871A55C}"/>
    <dgm:cxn modelId="{E9FCCCE3-8749-496B-8421-3854F55125EA}" srcId="{E4BD6EB3-9C70-4E08-B09D-9D384B18307E}" destId="{4058698D-912A-48B4-8D2A-966020673C13}" srcOrd="1" destOrd="0" parTransId="{DB62A5F3-3561-4BCD-B0B7-822E8D54186E}" sibTransId="{9A41C7CB-35AC-43E6-A6A5-2937EE3F5861}"/>
    <dgm:cxn modelId="{9F51F3F9-1106-431E-8058-8FD1D3333B68}" srcId="{3087C1B4-C791-4D22-9006-A25F2E539498}" destId="{B0EDEAF7-A8C7-4414-8A03-4114615AA463}" srcOrd="0" destOrd="0" parTransId="{9888246A-B950-45E8-A7CA-8BAB004DCE03}" sibTransId="{1AFA7195-2C7D-4FA3-9B53-B11EF593B2CB}"/>
    <dgm:cxn modelId="{CB8BAA56-BB43-43BA-8BA5-6918562317AC}" type="presParOf" srcId="{CCD697D1-484C-4212-8176-92304E356CD6}" destId="{15637705-9E22-4492-872E-2DF53BC992F6}" srcOrd="0" destOrd="0" presId="urn:microsoft.com/office/officeart/2005/8/layout/hList1"/>
    <dgm:cxn modelId="{FCF06921-37B7-489F-8C25-71C202BCE871}" type="presParOf" srcId="{15637705-9E22-4492-872E-2DF53BC992F6}" destId="{4862AC23-F42F-43C6-AAF6-AEED6CA426CC}" srcOrd="0" destOrd="0" presId="urn:microsoft.com/office/officeart/2005/8/layout/hList1"/>
    <dgm:cxn modelId="{0516D63A-4FE6-4EED-A3A7-F7F07D1DA891}" type="presParOf" srcId="{15637705-9E22-4492-872E-2DF53BC992F6}" destId="{C1CAE1FB-8EF1-47F2-83C1-07537B109E8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F6AEF84-F464-423B-979B-CB10E51951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411DE75-05AF-43C4-B40C-031F4D54DC7A}">
      <dgm:prSet/>
      <dgm:spPr/>
      <dgm:t>
        <a:bodyPr/>
        <a:lstStyle/>
        <a:p>
          <a:r>
            <a:rPr lang="en-GB" b="1" i="1"/>
            <a:t>Conclusion</a:t>
          </a:r>
          <a:endParaRPr lang="en-US"/>
        </a:p>
      </dgm:t>
    </dgm:pt>
    <dgm:pt modelId="{CB2CDFB8-0CC8-4CD1-A307-E0301478BAB8}" type="parTrans" cxnId="{23DDFEFF-A024-4568-AECC-0D8CFF17BB31}">
      <dgm:prSet/>
      <dgm:spPr/>
      <dgm:t>
        <a:bodyPr/>
        <a:lstStyle/>
        <a:p>
          <a:endParaRPr lang="en-US"/>
        </a:p>
      </dgm:t>
    </dgm:pt>
    <dgm:pt modelId="{AE74C6F4-9D85-4925-AB01-94C883114330}" type="sibTrans" cxnId="{23DDFEFF-A024-4568-AECC-0D8CFF17BB31}">
      <dgm:prSet/>
      <dgm:spPr/>
      <dgm:t>
        <a:bodyPr/>
        <a:lstStyle/>
        <a:p>
          <a:endParaRPr lang="en-US"/>
        </a:p>
      </dgm:t>
    </dgm:pt>
    <dgm:pt modelId="{5EDE2A10-8012-49C3-B76A-CFD9364C6BB1}">
      <dgm:prSet/>
      <dgm:spPr/>
      <dgm:t>
        <a:bodyPr/>
        <a:lstStyle/>
        <a:p>
          <a:r>
            <a:rPr lang="en-GB" b="1" i="1"/>
            <a:t>Summary: </a:t>
          </a:r>
          <a:r>
            <a:rPr lang="en-GB" i="1"/>
            <a:t>Vulnerable persons are disproportionately exploited in unlawful activities due to coercion, manipulation, and systemic imbalances.</a:t>
          </a:r>
          <a:endParaRPr lang="en-US"/>
        </a:p>
      </dgm:t>
    </dgm:pt>
    <dgm:pt modelId="{C59A26CA-8907-48CE-A40B-35C4100D6ED8}" type="parTrans" cxnId="{9092ACB3-0875-4920-BDA3-0CBAC479BB05}">
      <dgm:prSet/>
      <dgm:spPr/>
      <dgm:t>
        <a:bodyPr/>
        <a:lstStyle/>
        <a:p>
          <a:endParaRPr lang="en-US"/>
        </a:p>
      </dgm:t>
    </dgm:pt>
    <dgm:pt modelId="{A3A9A4D6-E777-4BF9-B467-48ADC4DA4E3F}" type="sibTrans" cxnId="{9092ACB3-0875-4920-BDA3-0CBAC479BB05}">
      <dgm:prSet/>
      <dgm:spPr/>
      <dgm:t>
        <a:bodyPr/>
        <a:lstStyle/>
        <a:p>
          <a:endParaRPr lang="en-US"/>
        </a:p>
      </dgm:t>
    </dgm:pt>
    <dgm:pt modelId="{B9D3404D-2556-4C29-8A87-80967AC8E287}">
      <dgm:prSet/>
      <dgm:spPr/>
      <dgm:t>
        <a:bodyPr/>
        <a:lstStyle/>
        <a:p>
          <a:r>
            <a:rPr lang="en-GB"/>
            <a:t>Reducing coercion requires addressing the core causes of susceptibility and enhancing institutional responses.</a:t>
          </a:r>
          <a:endParaRPr lang="en-US"/>
        </a:p>
      </dgm:t>
    </dgm:pt>
    <dgm:pt modelId="{CC4E42A3-1C1E-4659-A989-EC77AC85EB4D}" type="parTrans" cxnId="{4763A992-F47C-45A4-86BE-EE098C6D8F26}">
      <dgm:prSet/>
      <dgm:spPr/>
      <dgm:t>
        <a:bodyPr/>
        <a:lstStyle/>
        <a:p>
          <a:endParaRPr lang="en-US"/>
        </a:p>
      </dgm:t>
    </dgm:pt>
    <dgm:pt modelId="{94322D9B-C651-4C6B-9B1B-31C560C9DFCC}" type="sibTrans" cxnId="{4763A992-F47C-45A4-86BE-EE098C6D8F26}">
      <dgm:prSet/>
      <dgm:spPr/>
      <dgm:t>
        <a:bodyPr/>
        <a:lstStyle/>
        <a:p>
          <a:endParaRPr lang="en-US"/>
        </a:p>
      </dgm:t>
    </dgm:pt>
    <dgm:pt modelId="{AAAFBBBC-C1E1-484E-B8D6-8F2F8C9D9C8A}" type="pres">
      <dgm:prSet presAssocID="{CF6AEF84-F464-423B-979B-CB10E519510B}" presName="root" presStyleCnt="0">
        <dgm:presLayoutVars>
          <dgm:dir/>
          <dgm:resizeHandles val="exact"/>
        </dgm:presLayoutVars>
      </dgm:prSet>
      <dgm:spPr/>
    </dgm:pt>
    <dgm:pt modelId="{227782CD-9334-4254-B4C5-7274DA86D405}" type="pres">
      <dgm:prSet presAssocID="{2411DE75-05AF-43C4-B40C-031F4D54DC7A}" presName="compNode" presStyleCnt="0"/>
      <dgm:spPr/>
    </dgm:pt>
    <dgm:pt modelId="{26B37D1D-ACD3-4502-B487-26C7E673BD2C}" type="pres">
      <dgm:prSet presAssocID="{2411DE75-05AF-43C4-B40C-031F4D54DC7A}" presName="bgRect" presStyleLbl="bgShp" presStyleIdx="0" presStyleCnt="3"/>
      <dgm:spPr/>
    </dgm:pt>
    <dgm:pt modelId="{79033840-3A52-404F-8EC0-F7D4DCFE3843}" type="pres">
      <dgm:prSet presAssocID="{2411DE75-05AF-43C4-B40C-031F4D54DC7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A735981-3DC3-4EF0-BC6C-CDEF020E0165}" type="pres">
      <dgm:prSet presAssocID="{2411DE75-05AF-43C4-B40C-031F4D54DC7A}" presName="spaceRect" presStyleCnt="0"/>
      <dgm:spPr/>
    </dgm:pt>
    <dgm:pt modelId="{F28A53DC-A72A-4322-8A7D-86DD62B73468}" type="pres">
      <dgm:prSet presAssocID="{2411DE75-05AF-43C4-B40C-031F4D54DC7A}" presName="parTx" presStyleLbl="revTx" presStyleIdx="0" presStyleCnt="3">
        <dgm:presLayoutVars>
          <dgm:chMax val="0"/>
          <dgm:chPref val="0"/>
        </dgm:presLayoutVars>
      </dgm:prSet>
      <dgm:spPr/>
    </dgm:pt>
    <dgm:pt modelId="{5F2330C5-74FF-4D63-A6B6-1C07326F1321}" type="pres">
      <dgm:prSet presAssocID="{AE74C6F4-9D85-4925-AB01-94C883114330}" presName="sibTrans" presStyleCnt="0"/>
      <dgm:spPr/>
    </dgm:pt>
    <dgm:pt modelId="{1FDB163F-94BD-44FB-B456-7D4C4BA610B1}" type="pres">
      <dgm:prSet presAssocID="{5EDE2A10-8012-49C3-B76A-CFD9364C6BB1}" presName="compNode" presStyleCnt="0"/>
      <dgm:spPr/>
    </dgm:pt>
    <dgm:pt modelId="{9BAB0F0F-76CB-47FE-8D4A-972A51CF3FBB}" type="pres">
      <dgm:prSet presAssocID="{5EDE2A10-8012-49C3-B76A-CFD9364C6BB1}" presName="bgRect" presStyleLbl="bgShp" presStyleIdx="1" presStyleCnt="3"/>
      <dgm:spPr/>
    </dgm:pt>
    <dgm:pt modelId="{902A4DA3-5511-41DF-BEAA-B9F40E884778}" type="pres">
      <dgm:prSet presAssocID="{5EDE2A10-8012-49C3-B76A-CFD9364C6BB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B1B6EFB-8405-47EF-9120-36BA507A6FEF}" type="pres">
      <dgm:prSet presAssocID="{5EDE2A10-8012-49C3-B76A-CFD9364C6BB1}" presName="spaceRect" presStyleCnt="0"/>
      <dgm:spPr/>
    </dgm:pt>
    <dgm:pt modelId="{82C5287B-ABA8-4E03-858B-19D2C5F4C619}" type="pres">
      <dgm:prSet presAssocID="{5EDE2A10-8012-49C3-B76A-CFD9364C6BB1}" presName="parTx" presStyleLbl="revTx" presStyleIdx="1" presStyleCnt="3">
        <dgm:presLayoutVars>
          <dgm:chMax val="0"/>
          <dgm:chPref val="0"/>
        </dgm:presLayoutVars>
      </dgm:prSet>
      <dgm:spPr/>
    </dgm:pt>
    <dgm:pt modelId="{270098FD-AE49-4056-BD80-4E1B566DD7D3}" type="pres">
      <dgm:prSet presAssocID="{A3A9A4D6-E777-4BF9-B467-48ADC4DA4E3F}" presName="sibTrans" presStyleCnt="0"/>
      <dgm:spPr/>
    </dgm:pt>
    <dgm:pt modelId="{45944F26-AE17-4956-A36C-150D6549BE7A}" type="pres">
      <dgm:prSet presAssocID="{B9D3404D-2556-4C29-8A87-80967AC8E287}" presName="compNode" presStyleCnt="0"/>
      <dgm:spPr/>
    </dgm:pt>
    <dgm:pt modelId="{8408942F-00F5-449F-9F02-0B8E0117D6D5}" type="pres">
      <dgm:prSet presAssocID="{B9D3404D-2556-4C29-8A87-80967AC8E287}" presName="bgRect" presStyleLbl="bgShp" presStyleIdx="2" presStyleCnt="3"/>
      <dgm:spPr/>
    </dgm:pt>
    <dgm:pt modelId="{00779873-92E1-4E0C-8124-A0C2986EEDDF}" type="pres">
      <dgm:prSet presAssocID="{B9D3404D-2556-4C29-8A87-80967AC8E28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2AC1D23-9ABF-49F2-A8DF-54AD3957CEC6}" type="pres">
      <dgm:prSet presAssocID="{B9D3404D-2556-4C29-8A87-80967AC8E287}" presName="spaceRect" presStyleCnt="0"/>
      <dgm:spPr/>
    </dgm:pt>
    <dgm:pt modelId="{F8603198-EAE8-45B7-B01C-4396CD8102C1}" type="pres">
      <dgm:prSet presAssocID="{B9D3404D-2556-4C29-8A87-80967AC8E28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D462442-3DD3-40A6-BFFB-33AFC83B9BFC}" type="presOf" srcId="{5EDE2A10-8012-49C3-B76A-CFD9364C6BB1}" destId="{82C5287B-ABA8-4E03-858B-19D2C5F4C619}" srcOrd="0" destOrd="0" presId="urn:microsoft.com/office/officeart/2018/2/layout/IconVerticalSolidList"/>
    <dgm:cxn modelId="{EF844B4C-10F8-4669-A08E-6FAAB049B514}" type="presOf" srcId="{B9D3404D-2556-4C29-8A87-80967AC8E287}" destId="{F8603198-EAE8-45B7-B01C-4396CD8102C1}" srcOrd="0" destOrd="0" presId="urn:microsoft.com/office/officeart/2018/2/layout/IconVerticalSolidList"/>
    <dgm:cxn modelId="{0D280855-07A3-42AC-97FD-EB4E1AD6E7BB}" type="presOf" srcId="{CF6AEF84-F464-423B-979B-CB10E519510B}" destId="{AAAFBBBC-C1E1-484E-B8D6-8F2F8C9D9C8A}" srcOrd="0" destOrd="0" presId="urn:microsoft.com/office/officeart/2018/2/layout/IconVerticalSolidList"/>
    <dgm:cxn modelId="{14495C91-4EE6-4796-A031-8A2E7BCA8208}" type="presOf" srcId="{2411DE75-05AF-43C4-B40C-031F4D54DC7A}" destId="{F28A53DC-A72A-4322-8A7D-86DD62B73468}" srcOrd="0" destOrd="0" presId="urn:microsoft.com/office/officeart/2018/2/layout/IconVerticalSolidList"/>
    <dgm:cxn modelId="{4763A992-F47C-45A4-86BE-EE098C6D8F26}" srcId="{CF6AEF84-F464-423B-979B-CB10E519510B}" destId="{B9D3404D-2556-4C29-8A87-80967AC8E287}" srcOrd="2" destOrd="0" parTransId="{CC4E42A3-1C1E-4659-A989-EC77AC85EB4D}" sibTransId="{94322D9B-C651-4C6B-9B1B-31C560C9DFCC}"/>
    <dgm:cxn modelId="{9092ACB3-0875-4920-BDA3-0CBAC479BB05}" srcId="{CF6AEF84-F464-423B-979B-CB10E519510B}" destId="{5EDE2A10-8012-49C3-B76A-CFD9364C6BB1}" srcOrd="1" destOrd="0" parTransId="{C59A26CA-8907-48CE-A40B-35C4100D6ED8}" sibTransId="{A3A9A4D6-E777-4BF9-B467-48ADC4DA4E3F}"/>
    <dgm:cxn modelId="{23DDFEFF-A024-4568-AECC-0D8CFF17BB31}" srcId="{CF6AEF84-F464-423B-979B-CB10E519510B}" destId="{2411DE75-05AF-43C4-B40C-031F4D54DC7A}" srcOrd="0" destOrd="0" parTransId="{CB2CDFB8-0CC8-4CD1-A307-E0301478BAB8}" sibTransId="{AE74C6F4-9D85-4925-AB01-94C883114330}"/>
    <dgm:cxn modelId="{45614471-1A63-4A0B-A214-48DE437EA22E}" type="presParOf" srcId="{AAAFBBBC-C1E1-484E-B8D6-8F2F8C9D9C8A}" destId="{227782CD-9334-4254-B4C5-7274DA86D405}" srcOrd="0" destOrd="0" presId="urn:microsoft.com/office/officeart/2018/2/layout/IconVerticalSolidList"/>
    <dgm:cxn modelId="{D7862891-EF70-4BDA-8E97-1CAB3C310A09}" type="presParOf" srcId="{227782CD-9334-4254-B4C5-7274DA86D405}" destId="{26B37D1D-ACD3-4502-B487-26C7E673BD2C}" srcOrd="0" destOrd="0" presId="urn:microsoft.com/office/officeart/2018/2/layout/IconVerticalSolidList"/>
    <dgm:cxn modelId="{3CFFCF6D-2AEF-40F3-BF80-BB86DBEF0187}" type="presParOf" srcId="{227782CD-9334-4254-B4C5-7274DA86D405}" destId="{79033840-3A52-404F-8EC0-F7D4DCFE3843}" srcOrd="1" destOrd="0" presId="urn:microsoft.com/office/officeart/2018/2/layout/IconVerticalSolidList"/>
    <dgm:cxn modelId="{572744CD-8DED-4543-928A-E9F2A1E68C3D}" type="presParOf" srcId="{227782CD-9334-4254-B4C5-7274DA86D405}" destId="{BA735981-3DC3-4EF0-BC6C-CDEF020E0165}" srcOrd="2" destOrd="0" presId="urn:microsoft.com/office/officeart/2018/2/layout/IconVerticalSolidList"/>
    <dgm:cxn modelId="{59BF04B6-0B17-4D1B-AF5D-C6E4E269FF1C}" type="presParOf" srcId="{227782CD-9334-4254-B4C5-7274DA86D405}" destId="{F28A53DC-A72A-4322-8A7D-86DD62B73468}" srcOrd="3" destOrd="0" presId="urn:microsoft.com/office/officeart/2018/2/layout/IconVerticalSolidList"/>
    <dgm:cxn modelId="{62256DE8-B6C4-4BC1-94AF-0A699DF15504}" type="presParOf" srcId="{AAAFBBBC-C1E1-484E-B8D6-8F2F8C9D9C8A}" destId="{5F2330C5-74FF-4D63-A6B6-1C07326F1321}" srcOrd="1" destOrd="0" presId="urn:microsoft.com/office/officeart/2018/2/layout/IconVerticalSolidList"/>
    <dgm:cxn modelId="{F08FD8F2-E181-442D-A0D7-E87948F51E44}" type="presParOf" srcId="{AAAFBBBC-C1E1-484E-B8D6-8F2F8C9D9C8A}" destId="{1FDB163F-94BD-44FB-B456-7D4C4BA610B1}" srcOrd="2" destOrd="0" presId="urn:microsoft.com/office/officeart/2018/2/layout/IconVerticalSolidList"/>
    <dgm:cxn modelId="{7F634F23-A506-4240-8173-D031A34E0ED1}" type="presParOf" srcId="{1FDB163F-94BD-44FB-B456-7D4C4BA610B1}" destId="{9BAB0F0F-76CB-47FE-8D4A-972A51CF3FBB}" srcOrd="0" destOrd="0" presId="urn:microsoft.com/office/officeart/2018/2/layout/IconVerticalSolidList"/>
    <dgm:cxn modelId="{706A1383-A8C9-44AC-B6E2-EE4A2CE249EE}" type="presParOf" srcId="{1FDB163F-94BD-44FB-B456-7D4C4BA610B1}" destId="{902A4DA3-5511-41DF-BEAA-B9F40E884778}" srcOrd="1" destOrd="0" presId="urn:microsoft.com/office/officeart/2018/2/layout/IconVerticalSolidList"/>
    <dgm:cxn modelId="{E7ED1081-0F2F-4FDA-BFC0-0FBD96266772}" type="presParOf" srcId="{1FDB163F-94BD-44FB-B456-7D4C4BA610B1}" destId="{BB1B6EFB-8405-47EF-9120-36BA507A6FEF}" srcOrd="2" destOrd="0" presId="urn:microsoft.com/office/officeart/2018/2/layout/IconVerticalSolidList"/>
    <dgm:cxn modelId="{6C284124-1655-4B49-AC49-C69225D9DF3D}" type="presParOf" srcId="{1FDB163F-94BD-44FB-B456-7D4C4BA610B1}" destId="{82C5287B-ABA8-4E03-858B-19D2C5F4C619}" srcOrd="3" destOrd="0" presId="urn:microsoft.com/office/officeart/2018/2/layout/IconVerticalSolidList"/>
    <dgm:cxn modelId="{2E1E5CDA-7C6D-42F4-9BFA-830008DA0277}" type="presParOf" srcId="{AAAFBBBC-C1E1-484E-B8D6-8F2F8C9D9C8A}" destId="{270098FD-AE49-4056-BD80-4E1B566DD7D3}" srcOrd="3" destOrd="0" presId="urn:microsoft.com/office/officeart/2018/2/layout/IconVerticalSolidList"/>
    <dgm:cxn modelId="{7CB8E735-B853-4726-B06F-F0F26ED54E1B}" type="presParOf" srcId="{AAAFBBBC-C1E1-484E-B8D6-8F2F8C9D9C8A}" destId="{45944F26-AE17-4956-A36C-150D6549BE7A}" srcOrd="4" destOrd="0" presId="urn:microsoft.com/office/officeart/2018/2/layout/IconVerticalSolidList"/>
    <dgm:cxn modelId="{64624982-2DF9-47E0-A732-ED2FD4530AF7}" type="presParOf" srcId="{45944F26-AE17-4956-A36C-150D6549BE7A}" destId="{8408942F-00F5-449F-9F02-0B8E0117D6D5}" srcOrd="0" destOrd="0" presId="urn:microsoft.com/office/officeart/2018/2/layout/IconVerticalSolidList"/>
    <dgm:cxn modelId="{0059B7E7-4AB6-47BF-BA5D-222BBF397E66}" type="presParOf" srcId="{45944F26-AE17-4956-A36C-150D6549BE7A}" destId="{00779873-92E1-4E0C-8124-A0C2986EEDDF}" srcOrd="1" destOrd="0" presId="urn:microsoft.com/office/officeart/2018/2/layout/IconVerticalSolidList"/>
    <dgm:cxn modelId="{39C8E1F5-A51D-485B-8321-A33D84C38325}" type="presParOf" srcId="{45944F26-AE17-4956-A36C-150D6549BE7A}" destId="{12AC1D23-9ABF-49F2-A8DF-54AD3957CEC6}" srcOrd="2" destOrd="0" presId="urn:microsoft.com/office/officeart/2018/2/layout/IconVerticalSolidList"/>
    <dgm:cxn modelId="{DC72FB29-1AB0-4D66-90FD-239C24366713}" type="presParOf" srcId="{45944F26-AE17-4956-A36C-150D6549BE7A}" destId="{F8603198-EAE8-45B7-B01C-4396CD8102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3F02F0-C2BE-4168-96A1-A5986009C07F}">
      <dsp:nvSpPr>
        <dsp:cNvPr id="0" name=""/>
        <dsp:cNvSpPr/>
      </dsp:nvSpPr>
      <dsp:spPr>
        <a:xfrm>
          <a:off x="0" y="2149"/>
          <a:ext cx="101687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AD37C-C55A-4010-BF7E-D730F5EE3E3D}">
      <dsp:nvSpPr>
        <dsp:cNvPr id="0" name=""/>
        <dsp:cNvSpPr/>
      </dsp:nvSpPr>
      <dsp:spPr>
        <a:xfrm>
          <a:off x="0" y="2149"/>
          <a:ext cx="10168759" cy="1465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Coercion Evidence Human Trafficking</a:t>
          </a:r>
          <a:r>
            <a:rPr lang="en-GB" sz="2600" kern="1200"/>
            <a:t>: Traffickers frequently exploit vulnerable individuals for forced labour or prostitution employment. Economic instability is a critical factor (Jones et al., 2020).</a:t>
          </a:r>
          <a:endParaRPr lang="en-US" sz="2600" kern="1200"/>
        </a:p>
      </dsp:txBody>
      <dsp:txXfrm>
        <a:off x="0" y="2149"/>
        <a:ext cx="10168759" cy="1465635"/>
      </dsp:txXfrm>
    </dsp:sp>
    <dsp:sp modelId="{F9B6637F-8995-4A51-BD9B-04CB0F282BCC}">
      <dsp:nvSpPr>
        <dsp:cNvPr id="0" name=""/>
        <dsp:cNvSpPr/>
      </dsp:nvSpPr>
      <dsp:spPr>
        <a:xfrm>
          <a:off x="0" y="1467784"/>
          <a:ext cx="101687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ED2CA1-A24E-4F92-82D3-82B0579CFB58}">
      <dsp:nvSpPr>
        <dsp:cNvPr id="0" name=""/>
        <dsp:cNvSpPr/>
      </dsp:nvSpPr>
      <dsp:spPr>
        <a:xfrm>
          <a:off x="0" y="1467784"/>
          <a:ext cx="10168759" cy="1465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Gangs and Organised Crime</a:t>
          </a:r>
          <a:r>
            <a:rPr lang="en-GB" sz="2600" kern="1200"/>
            <a:t>: Recruitment frequently targets marginalised youth through manipulation or intimidation (Lopez et al., 2018).</a:t>
          </a:r>
          <a:endParaRPr lang="en-US" sz="2600" kern="1200"/>
        </a:p>
      </dsp:txBody>
      <dsp:txXfrm>
        <a:off x="0" y="1467784"/>
        <a:ext cx="10168759" cy="1465635"/>
      </dsp:txXfrm>
    </dsp:sp>
    <dsp:sp modelId="{CCB266AD-E290-418F-9A49-3416A7A91BCC}">
      <dsp:nvSpPr>
        <dsp:cNvPr id="0" name=""/>
        <dsp:cNvSpPr/>
      </dsp:nvSpPr>
      <dsp:spPr>
        <a:xfrm>
          <a:off x="0" y="2933420"/>
          <a:ext cx="101687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B1822-7F27-4ACD-9A6B-9CECE7D85AC1}">
      <dsp:nvSpPr>
        <dsp:cNvPr id="0" name=""/>
        <dsp:cNvSpPr/>
      </dsp:nvSpPr>
      <dsp:spPr>
        <a:xfrm>
          <a:off x="0" y="2933420"/>
          <a:ext cx="10168759" cy="1465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Substance Abuse and Drug Trafficking</a:t>
          </a:r>
          <a:r>
            <a:rPr lang="en-GB" sz="2600" kern="1200"/>
            <a:t>: To maintain their addictions, individuals with addiction may be coerced into engaging in drug-related activities (Walker et al., 2022).</a:t>
          </a:r>
          <a:endParaRPr lang="en-US" sz="2600" kern="1200"/>
        </a:p>
      </dsp:txBody>
      <dsp:txXfrm>
        <a:off x="0" y="2933420"/>
        <a:ext cx="10168759" cy="14656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271A0-0540-4885-AFF6-67571B6CF3C1}">
      <dsp:nvSpPr>
        <dsp:cNvPr id="0" name=""/>
        <dsp:cNvSpPr/>
      </dsp:nvSpPr>
      <dsp:spPr>
        <a:xfrm>
          <a:off x="0" y="2405"/>
          <a:ext cx="74857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D32A4-4C9F-4FF5-9C8E-AF824B76F0F1}">
      <dsp:nvSpPr>
        <dsp:cNvPr id="0" name=""/>
        <dsp:cNvSpPr/>
      </dsp:nvSpPr>
      <dsp:spPr>
        <a:xfrm>
          <a:off x="0" y="2405"/>
          <a:ext cx="7485718" cy="1640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1" kern="1200"/>
            <a:t>Elements of Structure</a:t>
          </a:r>
          <a:endParaRPr lang="en-US" sz="2500" kern="1200"/>
        </a:p>
      </dsp:txBody>
      <dsp:txXfrm>
        <a:off x="0" y="2405"/>
        <a:ext cx="7485718" cy="1640502"/>
      </dsp:txXfrm>
    </dsp:sp>
    <dsp:sp modelId="{4551AAC1-A7C0-4677-9AAC-4346B6BC1E94}">
      <dsp:nvSpPr>
        <dsp:cNvPr id="0" name=""/>
        <dsp:cNvSpPr/>
      </dsp:nvSpPr>
      <dsp:spPr>
        <a:xfrm>
          <a:off x="0" y="1642907"/>
          <a:ext cx="748571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C2243-52AC-45DC-A7D3-2976F2A9E96F}">
      <dsp:nvSpPr>
        <dsp:cNvPr id="0" name=""/>
        <dsp:cNvSpPr/>
      </dsp:nvSpPr>
      <dsp:spPr>
        <a:xfrm>
          <a:off x="0" y="1642907"/>
          <a:ext cx="7485718" cy="1640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Socioeconomic Inequality: The interplay of poverty, inadequate education, and restricted access to resources heightens vulnerability (Garcia et al., 2021).</a:t>
          </a:r>
          <a:endParaRPr lang="en-US" sz="2500" kern="1200"/>
        </a:p>
      </dsp:txBody>
      <dsp:txXfrm>
        <a:off x="0" y="1642907"/>
        <a:ext cx="7485718" cy="1640502"/>
      </dsp:txXfrm>
    </dsp:sp>
    <dsp:sp modelId="{AFAF4293-E9F1-4728-9B68-0A12BD8E7911}">
      <dsp:nvSpPr>
        <dsp:cNvPr id="0" name=""/>
        <dsp:cNvSpPr/>
      </dsp:nvSpPr>
      <dsp:spPr>
        <a:xfrm>
          <a:off x="0" y="3283410"/>
          <a:ext cx="7485718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E25D31-92EA-4511-8920-6205EF9481E6}">
      <dsp:nvSpPr>
        <dsp:cNvPr id="0" name=""/>
        <dsp:cNvSpPr/>
      </dsp:nvSpPr>
      <dsp:spPr>
        <a:xfrm>
          <a:off x="0" y="3283410"/>
          <a:ext cx="7485718" cy="1640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Institutional Failures: The lack of adequate law enforcement and social services facilitates exploitative practices (Taylor et al., 2022).</a:t>
          </a:r>
          <a:endParaRPr lang="en-US" sz="2500" kern="1200"/>
        </a:p>
      </dsp:txBody>
      <dsp:txXfrm>
        <a:off x="0" y="3283410"/>
        <a:ext cx="7485718" cy="16405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6EF7EF-3AEA-4400-B673-D0AB99E1476B}">
      <dsp:nvSpPr>
        <dsp:cNvPr id="0" name=""/>
        <dsp:cNvSpPr/>
      </dsp:nvSpPr>
      <dsp:spPr>
        <a:xfrm>
          <a:off x="0" y="59368"/>
          <a:ext cx="8990976" cy="16084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1" kern="1200"/>
            <a:t>Reversals of argument</a:t>
          </a:r>
          <a:endParaRPr lang="en-US" sz="2900" kern="1200"/>
        </a:p>
      </dsp:txBody>
      <dsp:txXfrm>
        <a:off x="78520" y="137888"/>
        <a:ext cx="8833936" cy="1451454"/>
      </dsp:txXfrm>
    </dsp:sp>
    <dsp:sp modelId="{09B7A080-B90E-49DF-B7E4-18B602AC7D3E}">
      <dsp:nvSpPr>
        <dsp:cNvPr id="0" name=""/>
        <dsp:cNvSpPr/>
      </dsp:nvSpPr>
      <dsp:spPr>
        <a:xfrm>
          <a:off x="0" y="1751382"/>
          <a:ext cx="8990976" cy="1608494"/>
        </a:xfrm>
        <a:prstGeom prst="roundRect">
          <a:avLst/>
        </a:prstGeom>
        <a:solidFill>
          <a:schemeClr val="accent2">
            <a:hueOff val="-760709"/>
            <a:satOff val="-5253"/>
            <a:lumOff val="15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i="1" kern="1200"/>
            <a:t>Agency vs. Coercion: Some contend that some people willingly engage in illicit activities to get money ( Davis &amp; Carter, 2018).</a:t>
          </a:r>
          <a:endParaRPr lang="en-US" sz="2900" kern="1200"/>
        </a:p>
      </dsp:txBody>
      <dsp:txXfrm>
        <a:off x="78520" y="1829902"/>
        <a:ext cx="8833936" cy="1451454"/>
      </dsp:txXfrm>
    </dsp:sp>
    <dsp:sp modelId="{3A1C9F08-E995-442E-8FCE-629E8E385AE7}">
      <dsp:nvSpPr>
        <dsp:cNvPr id="0" name=""/>
        <dsp:cNvSpPr/>
      </dsp:nvSpPr>
      <dsp:spPr>
        <a:xfrm>
          <a:off x="0" y="3443397"/>
          <a:ext cx="8990976" cy="1608494"/>
        </a:xfrm>
        <a:prstGeom prst="roundRect">
          <a:avLst/>
        </a:prstGeom>
        <a:solidFill>
          <a:schemeClr val="accent2">
            <a:hueOff val="-1521419"/>
            <a:satOff val="-10507"/>
            <a:lumOff val="31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i="1" kern="1200"/>
            <a:t>Cultural Factors: Peer pressure and norms might affect decisions made without direct coercion (Nguyen, 2020).</a:t>
          </a:r>
          <a:endParaRPr lang="en-US" sz="2900" kern="1200"/>
        </a:p>
      </dsp:txBody>
      <dsp:txXfrm>
        <a:off x="78520" y="3521917"/>
        <a:ext cx="8833936" cy="14514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470793-9FE2-43F9-92F0-322D8941BE0A}">
      <dsp:nvSpPr>
        <dsp:cNvPr id="0" name=""/>
        <dsp:cNvSpPr/>
      </dsp:nvSpPr>
      <dsp:spPr>
        <a:xfrm>
          <a:off x="0" y="2405"/>
          <a:ext cx="97694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F2543-0651-4697-AD53-33075A4D232F}">
      <dsp:nvSpPr>
        <dsp:cNvPr id="0" name=""/>
        <dsp:cNvSpPr/>
      </dsp:nvSpPr>
      <dsp:spPr>
        <a:xfrm>
          <a:off x="0" y="2405"/>
          <a:ext cx="9769437" cy="1640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200" b="1" i="1" kern="1200"/>
            <a:t>Ethical Implications</a:t>
          </a:r>
          <a:endParaRPr lang="en-US" sz="3200" kern="1200"/>
        </a:p>
      </dsp:txBody>
      <dsp:txXfrm>
        <a:off x="0" y="2405"/>
        <a:ext cx="9769437" cy="1640502"/>
      </dsp:txXfrm>
    </dsp:sp>
    <dsp:sp modelId="{31E71381-88E8-425A-B50D-9FCF1462E085}">
      <dsp:nvSpPr>
        <dsp:cNvPr id="0" name=""/>
        <dsp:cNvSpPr/>
      </dsp:nvSpPr>
      <dsp:spPr>
        <a:xfrm>
          <a:off x="0" y="1642907"/>
          <a:ext cx="97694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0100B-D670-45DC-BB9A-CF95F0FC5719}">
      <dsp:nvSpPr>
        <dsp:cNvPr id="0" name=""/>
        <dsp:cNvSpPr/>
      </dsp:nvSpPr>
      <dsp:spPr>
        <a:xfrm>
          <a:off x="0" y="1642907"/>
          <a:ext cx="9769437" cy="1640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i="1" kern="1200" dirty="0"/>
            <a:t>Human Rights Violations: Exploitation compromises personal dignity and autonomy (Amnesty International 2020).</a:t>
          </a:r>
          <a:endParaRPr lang="en-US" sz="3200" kern="1200" dirty="0"/>
        </a:p>
      </dsp:txBody>
      <dsp:txXfrm>
        <a:off x="0" y="1642907"/>
        <a:ext cx="9769437" cy="1640502"/>
      </dsp:txXfrm>
    </dsp:sp>
    <dsp:sp modelId="{054B4573-4132-45AE-946C-6EB6C3537C88}">
      <dsp:nvSpPr>
        <dsp:cNvPr id="0" name=""/>
        <dsp:cNvSpPr/>
      </dsp:nvSpPr>
      <dsp:spPr>
        <a:xfrm>
          <a:off x="0" y="3283410"/>
          <a:ext cx="97694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7561AC-9BB8-4DC9-8AB2-65B00D7EF622}">
      <dsp:nvSpPr>
        <dsp:cNvPr id="0" name=""/>
        <dsp:cNvSpPr/>
      </dsp:nvSpPr>
      <dsp:spPr>
        <a:xfrm>
          <a:off x="0" y="3283410"/>
          <a:ext cx="9769437" cy="1640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i="1" kern="1200"/>
            <a:t>Growing criminalisation of vulnerable populations aggravates inequality (Williams et al., 2019).</a:t>
          </a:r>
          <a:endParaRPr lang="en-US" sz="3200" kern="1200"/>
        </a:p>
      </dsp:txBody>
      <dsp:txXfrm>
        <a:off x="0" y="3283410"/>
        <a:ext cx="9769437" cy="16405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2AC23-F42F-43C6-AAF6-AEED6CA426CC}">
      <dsp:nvSpPr>
        <dsp:cNvPr id="0" name=""/>
        <dsp:cNvSpPr/>
      </dsp:nvSpPr>
      <dsp:spPr>
        <a:xfrm>
          <a:off x="0" y="50362"/>
          <a:ext cx="10689021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1" kern="1200"/>
            <a:t>Suggested Policies</a:t>
          </a:r>
          <a:r>
            <a:rPr lang="ro-RO" sz="3200" b="1" i="1" kern="1200"/>
            <a:t> </a:t>
          </a:r>
          <a:endParaRPr lang="en-US" sz="3200" kern="1200"/>
        </a:p>
      </dsp:txBody>
      <dsp:txXfrm>
        <a:off x="0" y="50362"/>
        <a:ext cx="10689021" cy="921600"/>
      </dsp:txXfrm>
    </dsp:sp>
    <dsp:sp modelId="{C1CAE1FB-8EF1-47F2-83C1-07537B109E80}">
      <dsp:nvSpPr>
        <dsp:cNvPr id="0" name=""/>
        <dsp:cNvSpPr/>
      </dsp:nvSpPr>
      <dsp:spPr>
        <a:xfrm>
          <a:off x="0" y="971962"/>
          <a:ext cx="10689021" cy="44798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1" i="1" kern="1200"/>
            <a:t>Preventing Strategies:</a:t>
          </a:r>
          <a:r>
            <a:rPr lang="ro-RO" sz="3200" b="1" i="1" kern="1200"/>
            <a:t> </a:t>
          </a:r>
          <a:endParaRPr lang="en-US" sz="3200" kern="120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1" kern="1200" dirty="0"/>
            <a:t>improving social safety nets.</a:t>
          </a:r>
          <a:r>
            <a:rPr lang="ro-RO" sz="3200" b="0" i="1" kern="1200" dirty="0"/>
            <a:t> </a:t>
          </a:r>
          <a:endParaRPr lang="en-US" sz="3200" b="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1" kern="1200" dirty="0"/>
            <a:t>Better jobs and education (Brown &amp; Lee, 2021).</a:t>
          </a:r>
          <a:r>
            <a:rPr lang="ro-RO" sz="3200" b="0" i="1" kern="1200" dirty="0"/>
            <a:t> </a:t>
          </a:r>
          <a:endParaRPr lang="en-US" sz="3200" b="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1" i="1" kern="1200" dirty="0"/>
            <a:t>Support of Victim:</a:t>
          </a:r>
          <a:r>
            <a:rPr lang="ro-RO" sz="3200" b="1" i="1" kern="1200" dirty="0"/>
            <a:t> </a:t>
          </a:r>
          <a:endParaRPr lang="en-US" sz="320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1" kern="1200" dirty="0"/>
            <a:t>Programs including trauma-informed treatment and rehabilitation (Kelly, 2020).</a:t>
          </a:r>
          <a:r>
            <a:rPr lang="ro-RO" sz="3200" b="0" i="1" kern="1200" dirty="0"/>
            <a:t> </a:t>
          </a:r>
          <a:endParaRPr lang="en-US" sz="3200" b="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1" kern="1200" dirty="0"/>
            <a:t>Laws: Stiffer fines for traffickers and exploiters (UNODC, 2022).</a:t>
          </a:r>
          <a:endParaRPr lang="en-US" sz="3200" b="0" kern="1200" dirty="0"/>
        </a:p>
      </dsp:txBody>
      <dsp:txXfrm>
        <a:off x="0" y="971962"/>
        <a:ext cx="10689021" cy="44798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37D1D-ACD3-4502-B487-26C7E673BD2C}">
      <dsp:nvSpPr>
        <dsp:cNvPr id="0" name=""/>
        <dsp:cNvSpPr/>
      </dsp:nvSpPr>
      <dsp:spPr>
        <a:xfrm>
          <a:off x="0" y="623"/>
          <a:ext cx="10038151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33840-3A52-404F-8EC0-F7D4DCFE3843}">
      <dsp:nvSpPr>
        <dsp:cNvPr id="0" name=""/>
        <dsp:cNvSpPr/>
      </dsp:nvSpPr>
      <dsp:spPr>
        <a:xfrm>
          <a:off x="441651" y="329124"/>
          <a:ext cx="803001" cy="8030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A53DC-A72A-4322-8A7D-86DD62B73468}">
      <dsp:nvSpPr>
        <dsp:cNvPr id="0" name=""/>
        <dsp:cNvSpPr/>
      </dsp:nvSpPr>
      <dsp:spPr>
        <a:xfrm>
          <a:off x="1686304" y="623"/>
          <a:ext cx="8351846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1" kern="1200"/>
            <a:t>Conclusion</a:t>
          </a:r>
          <a:endParaRPr lang="en-US" sz="2500" kern="1200"/>
        </a:p>
      </dsp:txBody>
      <dsp:txXfrm>
        <a:off x="1686304" y="623"/>
        <a:ext cx="8351846" cy="1460003"/>
      </dsp:txXfrm>
    </dsp:sp>
    <dsp:sp modelId="{9BAB0F0F-76CB-47FE-8D4A-972A51CF3FBB}">
      <dsp:nvSpPr>
        <dsp:cNvPr id="0" name=""/>
        <dsp:cNvSpPr/>
      </dsp:nvSpPr>
      <dsp:spPr>
        <a:xfrm>
          <a:off x="0" y="1825628"/>
          <a:ext cx="10038151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2A4DA3-5511-41DF-BEAA-B9F40E884778}">
      <dsp:nvSpPr>
        <dsp:cNvPr id="0" name=""/>
        <dsp:cNvSpPr/>
      </dsp:nvSpPr>
      <dsp:spPr>
        <a:xfrm>
          <a:off x="441651" y="2154129"/>
          <a:ext cx="803001" cy="8030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C5287B-ABA8-4E03-858B-19D2C5F4C619}">
      <dsp:nvSpPr>
        <dsp:cNvPr id="0" name=""/>
        <dsp:cNvSpPr/>
      </dsp:nvSpPr>
      <dsp:spPr>
        <a:xfrm>
          <a:off x="1686304" y="1825628"/>
          <a:ext cx="8351846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1" kern="1200"/>
            <a:t>Summary: </a:t>
          </a:r>
          <a:r>
            <a:rPr lang="en-GB" sz="2500" i="1" kern="1200"/>
            <a:t>Vulnerable persons are disproportionately exploited in unlawful activities due to coercion, manipulation, and systemic imbalances.</a:t>
          </a:r>
          <a:endParaRPr lang="en-US" sz="2500" kern="1200"/>
        </a:p>
      </dsp:txBody>
      <dsp:txXfrm>
        <a:off x="1686304" y="1825628"/>
        <a:ext cx="8351846" cy="1460003"/>
      </dsp:txXfrm>
    </dsp:sp>
    <dsp:sp modelId="{8408942F-00F5-449F-9F02-0B8E0117D6D5}">
      <dsp:nvSpPr>
        <dsp:cNvPr id="0" name=""/>
        <dsp:cNvSpPr/>
      </dsp:nvSpPr>
      <dsp:spPr>
        <a:xfrm>
          <a:off x="0" y="3650632"/>
          <a:ext cx="10038151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779873-92E1-4E0C-8124-A0C2986EEDDF}">
      <dsp:nvSpPr>
        <dsp:cNvPr id="0" name=""/>
        <dsp:cNvSpPr/>
      </dsp:nvSpPr>
      <dsp:spPr>
        <a:xfrm>
          <a:off x="441651" y="3979133"/>
          <a:ext cx="803001" cy="8030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603198-EAE8-45B7-B01C-4396CD8102C1}">
      <dsp:nvSpPr>
        <dsp:cNvPr id="0" name=""/>
        <dsp:cNvSpPr/>
      </dsp:nvSpPr>
      <dsp:spPr>
        <a:xfrm>
          <a:off x="1686304" y="3650632"/>
          <a:ext cx="8351846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Reducing coercion requires addressing the core causes of susceptibility and enhancing institutional responses.</a:t>
          </a:r>
          <a:endParaRPr lang="en-US" sz="2500" kern="1200"/>
        </a:p>
      </dsp:txBody>
      <dsp:txXfrm>
        <a:off x="1686304" y="3650632"/>
        <a:ext cx="8351846" cy="1460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511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231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5169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814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6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33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557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147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019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3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595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5606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8" r:id="rId6"/>
    <p:sldLayoutId id="2147483664" r:id="rId7"/>
    <p:sldLayoutId id="2147483665" r:id="rId8"/>
    <p:sldLayoutId id="2147483666" r:id="rId9"/>
    <p:sldLayoutId id="2147483667" r:id="rId10"/>
    <p:sldLayoutId id="214748366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2115-020-00541-y" TargetMode="External"/><Relationship Id="rId2" Type="http://schemas.openxmlformats.org/officeDocument/2006/relationships/hyperlink" Target="https://www.amnesty.org/download/Documents/POL1067002020ENGLISH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socscimed.2020.113472" TargetMode="External"/><Relationship Id="rId5" Type="http://schemas.openxmlformats.org/officeDocument/2006/relationships/hyperlink" Target="https://doi.org/10.1080/10282580.2018.1443851" TargetMode="External"/><Relationship Id="rId4" Type="http://schemas.openxmlformats.org/officeDocument/2006/relationships/hyperlink" Target="https://doi.org/10.1080/01425692.2021.1922208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odc.org/documents/data-and-analysis/Crime-and-vulnerable-groups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rainbow colored smoke on a white background&#10;&#10;Description automatically generated">
            <a:extLst>
              <a:ext uri="{FF2B5EF4-FFF2-40B4-BE49-F238E27FC236}">
                <a16:creationId xmlns:a16="http://schemas.microsoft.com/office/drawing/2014/main" id="{9367F62F-0D40-3C05-CAE2-C1E80A7DD6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133" r="30696" b="-1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E38426-FD22-14E0-5411-7F35EECD07DF}"/>
              </a:ext>
            </a:extLst>
          </p:cNvPr>
          <p:cNvSpPr txBox="1"/>
          <p:nvPr/>
        </p:nvSpPr>
        <p:spPr>
          <a:xfrm>
            <a:off x="640080" y="1371600"/>
            <a:ext cx="5852160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latin typeface="+mj-lt"/>
                <a:ea typeface="+mj-ea"/>
                <a:cs typeface="+mj-cs"/>
              </a:rPr>
              <a:t>Vulnerable People and Coercion into Illegal Activities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43456-2A4F-63A2-D65C-4D7C4F8EA418}"/>
              </a:ext>
            </a:extLst>
          </p:cNvPr>
          <p:cNvSpPr txBox="1"/>
          <p:nvPr/>
        </p:nvSpPr>
        <p:spPr>
          <a:xfrm>
            <a:off x="640080" y="2633236"/>
            <a:ext cx="5852160" cy="36646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700" b="1" dirty="0"/>
              <a:t>Introduction 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700" b="1" dirty="0"/>
              <a:t>Topic Overview </a:t>
            </a:r>
            <a:r>
              <a:rPr lang="en-US" sz="1700" dirty="0"/>
              <a:t>: More powerful actors frequently coerce or force vulnerable individuals, including those who are experiencing destitution, homelessness, or mental health challenges, into engaging in illicit activities (UNODC, 2021).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700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700" b="1" dirty="0"/>
              <a:t>Objective</a:t>
            </a:r>
            <a:r>
              <a:rPr lang="en-US" sz="1700" dirty="0"/>
              <a:t>: To conduct a critical assessment of the concept of coercion in illicit activities that involve vulnerable populations.</a:t>
            </a:r>
          </a:p>
        </p:txBody>
      </p:sp>
    </p:spTree>
    <p:extLst>
      <p:ext uri="{BB962C8B-B14F-4D97-AF65-F5344CB8AC3E}">
        <p14:creationId xmlns:p14="http://schemas.microsoft.com/office/powerpoint/2010/main" val="4270472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08D547-C16D-13AB-2FD3-1798A1228982}"/>
              </a:ext>
            </a:extLst>
          </p:cNvPr>
          <p:cNvSpPr txBox="1"/>
          <p:nvPr/>
        </p:nvSpPr>
        <p:spPr>
          <a:xfrm>
            <a:off x="6915150" y="457205"/>
            <a:ext cx="4563618" cy="55595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000" b="1" dirty="0">
                <a:latin typeface="+mj-lt"/>
              </a:rPr>
              <a:t>Definitions Vulnerability</a:t>
            </a:r>
            <a:r>
              <a:rPr lang="en-US" dirty="0"/>
              <a:t>: </a:t>
            </a:r>
            <a:r>
              <a:rPr lang="en-US" sz="2400" dirty="0"/>
              <a:t>A condition characterized by an elevated susceptibility to damage using socioeconomic, psychological, or physical factors (UNODC, 2021).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dirty="0"/>
              <a:t>Coercion is the act of compelling or persuading an individual to act against their will, frequently using threats, manipulation, or maltreatment (Smith &amp; Miller, 2019).</a:t>
            </a:r>
          </a:p>
        </p:txBody>
      </p:sp>
      <p:pic>
        <p:nvPicPr>
          <p:cNvPr id="6" name="Graphic 5" descr="Group">
            <a:extLst>
              <a:ext uri="{FF2B5EF4-FFF2-40B4-BE49-F238E27FC236}">
                <a16:creationId xmlns:a16="http://schemas.microsoft.com/office/drawing/2014/main" id="{B6D10B88-AB00-A950-2C03-EAC6EF5F69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2256287"/>
            <a:ext cx="3760459" cy="3760459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321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283D5D6-9D2A-45A4-2576-1976A374E2D8}"/>
              </a:ext>
            </a:extLst>
          </p:cNvPr>
          <p:cNvGraphicFramePr/>
          <p:nvPr/>
        </p:nvGraphicFramePr>
        <p:xfrm>
          <a:off x="1198178" y="1008994"/>
          <a:ext cx="10168759" cy="440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5082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D0E4E6-009A-8DC8-BF62-17103E313F40}"/>
              </a:ext>
            </a:extLst>
          </p:cNvPr>
          <p:cNvSpPr txBox="1"/>
          <p:nvPr/>
        </p:nvSpPr>
        <p:spPr>
          <a:xfrm>
            <a:off x="640079" y="1813036"/>
            <a:ext cx="10890929" cy="448718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</a:pPr>
            <a:r>
              <a:rPr lang="en-US" sz="2000" b="1" dirty="0"/>
              <a:t>Psychological manipulation</a:t>
            </a:r>
            <a:endParaRPr lang="ro-RO" sz="2000" b="1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</a:pPr>
            <a:endParaRPr lang="en-US" sz="2000" b="1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</a:pPr>
            <a:r>
              <a:rPr lang="en-US" sz="2000" b="1" dirty="0"/>
              <a:t>Examination of Specific Instances</a:t>
            </a:r>
            <a:r>
              <a:rPr lang="en-US" dirty="0"/>
              <a:t>:</a:t>
            </a:r>
            <a:endParaRPr lang="ro-RO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</a:pPr>
            <a:endParaRPr lang="en-US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000" dirty="0"/>
              <a:t>Stockholm syndrome observed in victims of trafficking (Baker, 2021)</a:t>
            </a:r>
            <a:r>
              <a:rPr lang="ro-RO" sz="2000" dirty="0"/>
              <a:t>.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</a:pPr>
            <a:endParaRPr lang="en-US" sz="2000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000" dirty="0"/>
              <a:t>The processes of grooming are utilized to manipulate trust prior to the implementation of coercive tactics (Roberts &amp; Smith, 2019).</a:t>
            </a:r>
            <a:endParaRPr lang="ro-RO" sz="2000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</a:pPr>
            <a:endParaRPr lang="en-US" sz="2000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000" dirty="0"/>
              <a:t>Cognitive Biases: Individuals who are vulnerable might not fully appreciate the risks or consequences involved (Green et al., 2020).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B1E2835-13A9-CE41-5BA6-8BF45C9EE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648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85A180-17F0-9F5F-51D9-6D242E788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8F654288-E131-470C-B586-6DDDEA3B52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6686673"/>
              </p:ext>
            </p:extLst>
          </p:nvPr>
        </p:nvGraphicFramePr>
        <p:xfrm>
          <a:off x="4045291" y="1371600"/>
          <a:ext cx="7485718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7259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E0CCC34F-4295-422F-FC63-34CD61E6C2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0169712"/>
              </p:ext>
            </p:extLst>
          </p:nvPr>
        </p:nvGraphicFramePr>
        <p:xfrm>
          <a:off x="1447268" y="873370"/>
          <a:ext cx="899097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573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85A180-17F0-9F5F-51D9-6D242E788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AA10FA4-F11A-82A2-50CE-30214913F9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6519474"/>
              </p:ext>
            </p:extLst>
          </p:nvPr>
        </p:nvGraphicFramePr>
        <p:xfrm>
          <a:off x="1692093" y="1308538"/>
          <a:ext cx="976943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7045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D220416-4DBE-E371-6EE0-34FBAC5674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9616516"/>
              </p:ext>
            </p:extLst>
          </p:nvPr>
        </p:nvGraphicFramePr>
        <p:xfrm>
          <a:off x="583323" y="693682"/>
          <a:ext cx="10689021" cy="5502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0600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83BC732-C1C2-ED35-59CC-D5B1DC901C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1358575"/>
              </p:ext>
            </p:extLst>
          </p:nvPr>
        </p:nvGraphicFramePr>
        <p:xfrm>
          <a:off x="1202662" y="553515"/>
          <a:ext cx="10038151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8505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1107D6-973B-1F6D-9016-947F6C359EA3}"/>
              </a:ext>
            </a:extLst>
          </p:cNvPr>
          <p:cNvSpPr txBox="1"/>
          <p:nvPr/>
        </p:nvSpPr>
        <p:spPr>
          <a:xfrm>
            <a:off x="1403131" y="662152"/>
            <a:ext cx="98376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sz="2800" b="1" i="1" dirty="0"/>
              <a:t>Reference List </a:t>
            </a:r>
            <a:endParaRPr lang="en-GB" sz="2800" b="1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293F5A-16A0-3E8C-E691-661BA579D5B7}"/>
              </a:ext>
            </a:extLst>
          </p:cNvPr>
          <p:cNvSpPr txBox="1"/>
          <p:nvPr/>
        </p:nvSpPr>
        <p:spPr>
          <a:xfrm>
            <a:off x="599090" y="1431704"/>
            <a:ext cx="9979572" cy="4474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Amnesty International (2020). 'Human rights and exploitation'. Available at: </a:t>
            </a:r>
            <a:r>
              <a:rPr lang="en-GB" sz="1600" dirty="0">
                <a:hlinkClick r:id="rId2"/>
              </a:rPr>
              <a:t>https://www.amnesty.org/download/Documents/POL1067002020ENGLISH.PDF</a:t>
            </a:r>
            <a:r>
              <a:rPr lang="en-GB" sz="1600" dirty="0"/>
              <a:t>.</a:t>
            </a:r>
            <a:endParaRPr lang="ro-RO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Baker, A. (2021). 'Psychological impact of trafficking'. Society, 58(4), pp. 416-425. Available at: </a:t>
            </a:r>
            <a:r>
              <a:rPr lang="en-GB" sz="1600" dirty="0">
                <a:hlinkClick r:id="rId3"/>
              </a:rPr>
              <a:t>https://doi.org/10.1007/s12115-020-00541-y</a:t>
            </a:r>
            <a:r>
              <a:rPr lang="en-GB" sz="1600" dirty="0"/>
              <a:t>.</a:t>
            </a:r>
            <a:endParaRPr lang="ro-RO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Brown, T. and Lee, J. (2021). 'Social interventions for marginalized groups'. British Journal of Sociology of Education, 42(6), pp. 837-850. Available at: </a:t>
            </a:r>
            <a:r>
              <a:rPr lang="en-GB" sz="1600" dirty="0">
                <a:hlinkClick r:id="rId4"/>
              </a:rPr>
              <a:t>https://doi.org/10.1080/01425692.2021.1922208</a:t>
            </a:r>
            <a:r>
              <a:rPr lang="en-GB" sz="1600" dirty="0"/>
              <a:t>.</a:t>
            </a:r>
            <a:endParaRPr lang="ro-RO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Davis, L. and Carter, M. (2018). 'Agency in illegal activities'. Critical Criminology, 26(3), pp. 267-284. Available at: </a:t>
            </a:r>
            <a:r>
              <a:rPr lang="en-GB" sz="1600" dirty="0">
                <a:hlinkClick r:id="rId5"/>
              </a:rPr>
              <a:t>https://doi.org/10.1080/10282580.2018.1443851</a:t>
            </a:r>
            <a:r>
              <a:rPr lang="en-GB" sz="1600" dirty="0"/>
              <a:t>.</a:t>
            </a:r>
            <a:endParaRPr lang="ro-RO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Garcia, P. et al. (2021). 'Socioeconomic vulnerabilities and crime'. Social Science &amp; Medicine, 272, 113472. Available at: </a:t>
            </a:r>
            <a:r>
              <a:rPr lang="en-GB" sz="1600" dirty="0">
                <a:hlinkClick r:id="rId6"/>
              </a:rPr>
              <a:t>https://doi.org/10.1016/j.socscimed.2020.113472</a:t>
            </a:r>
            <a:r>
              <a:rPr lang="en-GB" sz="1600" dirty="0"/>
              <a:t>.</a:t>
            </a:r>
            <a:endParaRPr lang="ro-RO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Green, H. et al. (2020). 'Risk perception in vulnerable groups'. Journal of Community Psychology, 48(7), pp. 2175-2187. </a:t>
            </a:r>
          </a:p>
        </p:txBody>
      </p:sp>
    </p:spTree>
    <p:extLst>
      <p:ext uri="{BB962C8B-B14F-4D97-AF65-F5344CB8AC3E}">
        <p14:creationId xmlns:p14="http://schemas.microsoft.com/office/powerpoint/2010/main" val="3847343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1C5423-E692-A03C-94AD-A03BDC9275A2}"/>
              </a:ext>
            </a:extLst>
          </p:cNvPr>
          <p:cNvSpPr txBox="1"/>
          <p:nvPr/>
        </p:nvSpPr>
        <p:spPr>
          <a:xfrm>
            <a:off x="404648" y="252248"/>
            <a:ext cx="11382704" cy="58530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Jones, M. et al. (2020). 'Human trafficking and exploitation'. Trauma, Violence, &amp; Abuse, 21(5), pp. 1022-1037.</a:t>
            </a:r>
            <a:endParaRPr lang="ro-RO" dirty="0"/>
          </a:p>
          <a:p>
            <a:pPr>
              <a:lnSpc>
                <a:spcPct val="150000"/>
              </a:lnSpc>
            </a:pPr>
            <a:r>
              <a:rPr lang="en-GB" dirty="0"/>
              <a:t>Kelly, R. (2020). 'Rehabilitation programs for victims'. Journal of Interpersonal Violence, 35(11-12), pp. 2215-2236. </a:t>
            </a:r>
            <a:endParaRPr lang="ro-RO" dirty="0"/>
          </a:p>
          <a:p>
            <a:pPr>
              <a:lnSpc>
                <a:spcPct val="150000"/>
              </a:lnSpc>
            </a:pPr>
            <a:r>
              <a:rPr lang="en-GB" dirty="0"/>
              <a:t>Lopez, A. et al. (2018). 'Gang recruitment practices'. Global Crime, 19(3-4), pp. 247-265. </a:t>
            </a:r>
            <a:endParaRPr lang="ro-RO" dirty="0"/>
          </a:p>
          <a:p>
            <a:pPr>
              <a:lnSpc>
                <a:spcPct val="150000"/>
              </a:lnSpc>
            </a:pPr>
            <a:r>
              <a:rPr lang="en-GB" dirty="0"/>
              <a:t>Nguyen, T. (2020). 'Cultural influences on behavior'. Children and Youth Services Review, 112, 104679</a:t>
            </a:r>
            <a:r>
              <a:rPr lang="ro-RO" dirty="0"/>
              <a:t>.</a:t>
            </a:r>
          </a:p>
          <a:p>
            <a:pPr>
              <a:lnSpc>
                <a:spcPct val="150000"/>
              </a:lnSpc>
            </a:pPr>
            <a:r>
              <a:rPr lang="en-GB" dirty="0"/>
              <a:t>Roberts, L. and Smith, A. (2019). 'Grooming and coercion'. Child Abuse &amp; Neglect, 93, pp. 137-149.</a:t>
            </a:r>
            <a:endParaRPr lang="ro-RO" dirty="0"/>
          </a:p>
          <a:p>
            <a:pPr>
              <a:lnSpc>
                <a:spcPct val="150000"/>
              </a:lnSpc>
            </a:pPr>
            <a:endParaRPr lang="ro-RO" dirty="0"/>
          </a:p>
          <a:p>
            <a:pPr>
              <a:lnSpc>
                <a:spcPct val="150000"/>
              </a:lnSpc>
            </a:pPr>
            <a:r>
              <a:rPr lang="en-GB" dirty="0"/>
              <a:t>Smith, J. and Miller, K. (2019). 'Understanding coercion'. Criminal Justice and Behavior, 46(5), pp. 662-677. </a:t>
            </a:r>
            <a:endParaRPr lang="ro-RO" dirty="0"/>
          </a:p>
          <a:p>
            <a:pPr>
              <a:lnSpc>
                <a:spcPct val="150000"/>
              </a:lnSpc>
            </a:pPr>
            <a:r>
              <a:rPr lang="en-GB" dirty="0"/>
              <a:t>Taylor, B. et al. (2022). 'Institutional failures and vulnerability'. World Development, 140, 105529.</a:t>
            </a:r>
            <a:endParaRPr lang="ro-RO" dirty="0"/>
          </a:p>
          <a:p>
            <a:pPr>
              <a:lnSpc>
                <a:spcPct val="150000"/>
              </a:lnSpc>
            </a:pPr>
            <a:r>
              <a:rPr lang="en-GB" dirty="0"/>
              <a:t>UNODC (2021). 'Vulnerability and crime'. Available at: </a:t>
            </a:r>
            <a:r>
              <a:rPr lang="en-GB" dirty="0">
                <a:hlinkClick r:id="rId2"/>
              </a:rPr>
              <a:t>https://www.unodc.org/documents/data-and-analysis/Crime-and-vulnerable-groups.pdf</a:t>
            </a:r>
            <a:r>
              <a:rPr lang="en-GB" dirty="0"/>
              <a:t>.</a:t>
            </a:r>
            <a:endParaRPr lang="ro-RO" dirty="0"/>
          </a:p>
          <a:p>
            <a:pPr>
              <a:lnSpc>
                <a:spcPct val="150000"/>
              </a:lnSpc>
            </a:pPr>
            <a:r>
              <a:rPr lang="en-GB" dirty="0"/>
              <a:t>Walker, D. et al. (2022). 'Addiction and coercion in drug trade'. International Journal of Mental Health and Addiction, 20, pp. 658-673. </a:t>
            </a:r>
            <a:endParaRPr lang="ro-RO" dirty="0"/>
          </a:p>
          <a:p>
            <a:pPr>
              <a:lnSpc>
                <a:spcPct val="150000"/>
              </a:lnSpc>
            </a:pPr>
            <a:r>
              <a:rPr lang="en-GB" dirty="0"/>
              <a:t>Williams, E. et al. (2019). 'Criminalization and inequality'. Children and Youth Services Review, 104, 104537.</a:t>
            </a:r>
          </a:p>
        </p:txBody>
      </p:sp>
    </p:spTree>
    <p:extLst>
      <p:ext uri="{BB962C8B-B14F-4D97-AF65-F5344CB8AC3E}">
        <p14:creationId xmlns:p14="http://schemas.microsoft.com/office/powerpoint/2010/main" val="274938806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AnalogousFromRegularSeedLeftStep">
      <a:dk1>
        <a:srgbClr val="000000"/>
      </a:dk1>
      <a:lt1>
        <a:srgbClr val="FFFFFF"/>
      </a:lt1>
      <a:dk2>
        <a:srgbClr val="412F24"/>
      </a:dk2>
      <a:lt2>
        <a:srgbClr val="E8E5E2"/>
      </a:lt2>
      <a:accent1>
        <a:srgbClr val="2995E7"/>
      </a:accent1>
      <a:accent2>
        <a:srgbClr val="14B2B5"/>
      </a:accent2>
      <a:accent3>
        <a:srgbClr val="21B87B"/>
      </a:accent3>
      <a:accent4>
        <a:srgbClr val="14BC32"/>
      </a:accent4>
      <a:accent5>
        <a:srgbClr val="45BA21"/>
      </a:accent5>
      <a:accent6>
        <a:srgbClr val="7BB213"/>
      </a:accent6>
      <a:hlink>
        <a:srgbClr val="B7713D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943</Words>
  <Application>Microsoft Office PowerPoint</Application>
  <PresentationFormat>Widescreen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Grandview Display</vt:lpstr>
      <vt:lpstr>DashVTI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Bianca Moldoveanu</dc:creator>
  <cp:lastModifiedBy>Bianca Moldoveanu</cp:lastModifiedBy>
  <cp:revision>1</cp:revision>
  <dcterms:created xsi:type="dcterms:W3CDTF">2025-01-16T09:08:14Z</dcterms:created>
  <dcterms:modified xsi:type="dcterms:W3CDTF">2025-01-16T10:20:31Z</dcterms:modified>
</cp:coreProperties>
</file>